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jesh Maingi" initials="" lastIdx="2" clrIdx="0"/>
  <p:cmAuthor id="1" name="Steve Zinkle" initials="SZ"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1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03E4F6-AEA0-BE4D-830B-E22FBCE6EEDD}" type="datetimeFigureOut">
              <a:rPr lang="en-US" smtClean="0"/>
              <a:t>3/11/15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1DB1E-CC7F-7E48-9612-EAB321CACAB0}" type="slidenum">
              <a:rPr lang="en-US" smtClean="0"/>
              <a:t>‹#›</a:t>
            </a:fld>
            <a:endParaRPr lang="en-US"/>
          </a:p>
        </p:txBody>
      </p:sp>
    </p:spTree>
    <p:extLst>
      <p:ext uri="{BB962C8B-B14F-4D97-AF65-F5344CB8AC3E}">
        <p14:creationId xmlns:p14="http://schemas.microsoft.com/office/powerpoint/2010/main" val="33657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3E4F6-AEA0-BE4D-830B-E22FBCE6EEDD}" type="datetimeFigureOut">
              <a:rPr lang="en-US" smtClean="0"/>
              <a:t>3/11/15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1DB1E-CC7F-7E48-9612-EAB321CACAB0}" type="slidenum">
              <a:rPr lang="en-US" smtClean="0"/>
              <a:t>‹#›</a:t>
            </a:fld>
            <a:endParaRPr lang="en-US"/>
          </a:p>
        </p:txBody>
      </p:sp>
    </p:spTree>
    <p:extLst>
      <p:ext uri="{BB962C8B-B14F-4D97-AF65-F5344CB8AC3E}">
        <p14:creationId xmlns:p14="http://schemas.microsoft.com/office/powerpoint/2010/main" val="53478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3E4F6-AEA0-BE4D-830B-E22FBCE6EEDD}" type="datetimeFigureOut">
              <a:rPr lang="en-US" smtClean="0"/>
              <a:t>3/11/15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1DB1E-CC7F-7E48-9612-EAB321CACAB0}" type="slidenum">
              <a:rPr lang="en-US" smtClean="0"/>
              <a:t>‹#›</a:t>
            </a:fld>
            <a:endParaRPr lang="en-US"/>
          </a:p>
        </p:txBody>
      </p:sp>
    </p:spTree>
    <p:extLst>
      <p:ext uri="{BB962C8B-B14F-4D97-AF65-F5344CB8AC3E}">
        <p14:creationId xmlns:p14="http://schemas.microsoft.com/office/powerpoint/2010/main" val="116599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3E4F6-AEA0-BE4D-830B-E22FBCE6EEDD}" type="datetimeFigureOut">
              <a:rPr lang="en-US" smtClean="0"/>
              <a:t>3/11/15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1DB1E-CC7F-7E48-9612-EAB321CACAB0}" type="slidenum">
              <a:rPr lang="en-US" smtClean="0"/>
              <a:t>‹#›</a:t>
            </a:fld>
            <a:endParaRPr lang="en-US"/>
          </a:p>
        </p:txBody>
      </p:sp>
    </p:spTree>
    <p:extLst>
      <p:ext uri="{BB962C8B-B14F-4D97-AF65-F5344CB8AC3E}">
        <p14:creationId xmlns:p14="http://schemas.microsoft.com/office/powerpoint/2010/main" val="83937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03E4F6-AEA0-BE4D-830B-E22FBCE6EEDD}" type="datetimeFigureOut">
              <a:rPr lang="en-US" smtClean="0"/>
              <a:t>3/11/15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1DB1E-CC7F-7E48-9612-EAB321CACAB0}" type="slidenum">
              <a:rPr lang="en-US" smtClean="0"/>
              <a:t>‹#›</a:t>
            </a:fld>
            <a:endParaRPr lang="en-US"/>
          </a:p>
        </p:txBody>
      </p:sp>
    </p:spTree>
    <p:extLst>
      <p:ext uri="{BB962C8B-B14F-4D97-AF65-F5344CB8AC3E}">
        <p14:creationId xmlns:p14="http://schemas.microsoft.com/office/powerpoint/2010/main" val="97635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03E4F6-AEA0-BE4D-830B-E22FBCE6EEDD}" type="datetimeFigureOut">
              <a:rPr lang="en-US" smtClean="0"/>
              <a:t>3/11/15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1DB1E-CC7F-7E48-9612-EAB321CACAB0}" type="slidenum">
              <a:rPr lang="en-US" smtClean="0"/>
              <a:t>‹#›</a:t>
            </a:fld>
            <a:endParaRPr lang="en-US"/>
          </a:p>
        </p:txBody>
      </p:sp>
    </p:spTree>
    <p:extLst>
      <p:ext uri="{BB962C8B-B14F-4D97-AF65-F5344CB8AC3E}">
        <p14:creationId xmlns:p14="http://schemas.microsoft.com/office/powerpoint/2010/main" val="185902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03E4F6-AEA0-BE4D-830B-E22FBCE6EEDD}" type="datetimeFigureOut">
              <a:rPr lang="en-US" smtClean="0"/>
              <a:t>3/11/15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1DB1E-CC7F-7E48-9612-EAB321CACAB0}" type="slidenum">
              <a:rPr lang="en-US" smtClean="0"/>
              <a:t>‹#›</a:t>
            </a:fld>
            <a:endParaRPr lang="en-US"/>
          </a:p>
        </p:txBody>
      </p:sp>
    </p:spTree>
    <p:extLst>
      <p:ext uri="{BB962C8B-B14F-4D97-AF65-F5344CB8AC3E}">
        <p14:creationId xmlns:p14="http://schemas.microsoft.com/office/powerpoint/2010/main" val="194468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03E4F6-AEA0-BE4D-830B-E22FBCE6EEDD}" type="datetimeFigureOut">
              <a:rPr lang="en-US" smtClean="0"/>
              <a:t>3/11/15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1DB1E-CC7F-7E48-9612-EAB321CACAB0}" type="slidenum">
              <a:rPr lang="en-US" smtClean="0"/>
              <a:t>‹#›</a:t>
            </a:fld>
            <a:endParaRPr lang="en-US"/>
          </a:p>
        </p:txBody>
      </p:sp>
    </p:spTree>
    <p:extLst>
      <p:ext uri="{BB962C8B-B14F-4D97-AF65-F5344CB8AC3E}">
        <p14:creationId xmlns:p14="http://schemas.microsoft.com/office/powerpoint/2010/main" val="301688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3E4F6-AEA0-BE4D-830B-E22FBCE6EEDD}" type="datetimeFigureOut">
              <a:rPr lang="en-US" smtClean="0"/>
              <a:t>3/11/15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1DB1E-CC7F-7E48-9612-EAB321CACAB0}" type="slidenum">
              <a:rPr lang="en-US" smtClean="0"/>
              <a:t>‹#›</a:t>
            </a:fld>
            <a:endParaRPr lang="en-US"/>
          </a:p>
        </p:txBody>
      </p:sp>
    </p:spTree>
    <p:extLst>
      <p:ext uri="{BB962C8B-B14F-4D97-AF65-F5344CB8AC3E}">
        <p14:creationId xmlns:p14="http://schemas.microsoft.com/office/powerpoint/2010/main" val="1380368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3E4F6-AEA0-BE4D-830B-E22FBCE6EEDD}" type="datetimeFigureOut">
              <a:rPr lang="en-US" smtClean="0"/>
              <a:t>3/11/15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1DB1E-CC7F-7E48-9612-EAB321CACAB0}" type="slidenum">
              <a:rPr lang="en-US" smtClean="0"/>
              <a:t>‹#›</a:t>
            </a:fld>
            <a:endParaRPr lang="en-US"/>
          </a:p>
        </p:txBody>
      </p:sp>
    </p:spTree>
    <p:extLst>
      <p:ext uri="{BB962C8B-B14F-4D97-AF65-F5344CB8AC3E}">
        <p14:creationId xmlns:p14="http://schemas.microsoft.com/office/powerpoint/2010/main" val="226649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3E4F6-AEA0-BE4D-830B-E22FBCE6EEDD}" type="datetimeFigureOut">
              <a:rPr lang="en-US" smtClean="0"/>
              <a:t>3/11/15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1DB1E-CC7F-7E48-9612-EAB321CACAB0}" type="slidenum">
              <a:rPr lang="en-US" smtClean="0"/>
              <a:t>‹#›</a:t>
            </a:fld>
            <a:endParaRPr lang="en-US"/>
          </a:p>
        </p:txBody>
      </p:sp>
    </p:spTree>
    <p:extLst>
      <p:ext uri="{BB962C8B-B14F-4D97-AF65-F5344CB8AC3E}">
        <p14:creationId xmlns:p14="http://schemas.microsoft.com/office/powerpoint/2010/main" val="15218877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3E4F6-AEA0-BE4D-830B-E22FBCE6EEDD}" type="datetimeFigureOut">
              <a:rPr lang="en-US" smtClean="0"/>
              <a:t>3/11/15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1DB1E-CC7F-7E48-9612-EAB321CACAB0}" type="slidenum">
              <a:rPr lang="en-US" smtClean="0"/>
              <a:t>‹#›</a:t>
            </a:fld>
            <a:endParaRPr lang="en-US"/>
          </a:p>
        </p:txBody>
      </p:sp>
    </p:spTree>
    <p:extLst>
      <p:ext uri="{BB962C8B-B14F-4D97-AF65-F5344CB8AC3E}">
        <p14:creationId xmlns:p14="http://schemas.microsoft.com/office/powerpoint/2010/main" val="1364949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urningplasma.org/activities/?article=Plasma-Materials%20Interac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8027"/>
            <a:ext cx="7772400" cy="1470025"/>
          </a:xfrm>
        </p:spPr>
        <p:txBody>
          <a:bodyPr/>
          <a:lstStyle/>
          <a:p>
            <a:r>
              <a:rPr lang="en-US" dirty="0" smtClean="0"/>
              <a:t>Community Input on Plasma Materials Interactions</a:t>
            </a:r>
            <a:endParaRPr lang="en-US" dirty="0"/>
          </a:p>
        </p:txBody>
      </p:sp>
      <p:sp>
        <p:nvSpPr>
          <p:cNvPr id="3" name="Subtitle 2"/>
          <p:cNvSpPr>
            <a:spLocks noGrp="1"/>
          </p:cNvSpPr>
          <p:nvPr>
            <p:ph type="subTitle" idx="1"/>
          </p:nvPr>
        </p:nvSpPr>
        <p:spPr>
          <a:xfrm>
            <a:off x="1371600" y="2847890"/>
            <a:ext cx="6400800" cy="1752600"/>
          </a:xfrm>
        </p:spPr>
        <p:txBody>
          <a:bodyPr>
            <a:normAutofit/>
          </a:bodyPr>
          <a:lstStyle/>
          <a:p>
            <a:r>
              <a:rPr lang="en-US" sz="2800" dirty="0" smtClean="0">
                <a:solidFill>
                  <a:schemeClr val="tx1"/>
                </a:solidFill>
              </a:rPr>
              <a:t>Rajesh </a:t>
            </a:r>
            <a:r>
              <a:rPr lang="en-US" sz="2800" dirty="0" err="1" smtClean="0">
                <a:solidFill>
                  <a:schemeClr val="tx1"/>
                </a:solidFill>
              </a:rPr>
              <a:t>Maingi</a:t>
            </a:r>
            <a:r>
              <a:rPr lang="en-US" sz="2800" dirty="0" smtClean="0">
                <a:solidFill>
                  <a:schemeClr val="tx1"/>
                </a:solidFill>
              </a:rPr>
              <a:t> (PPPL), chair</a:t>
            </a:r>
          </a:p>
          <a:p>
            <a:r>
              <a:rPr lang="en-US" sz="2800" dirty="0" smtClean="0">
                <a:solidFill>
                  <a:schemeClr val="tx1"/>
                </a:solidFill>
              </a:rPr>
              <a:t>Steve Zinkle (UTK), co-chair</a:t>
            </a:r>
          </a:p>
          <a:p>
            <a:r>
              <a:rPr lang="en-US" sz="2800" dirty="0" smtClean="0">
                <a:solidFill>
                  <a:schemeClr val="tx1"/>
                </a:solidFill>
              </a:rPr>
              <a:t>Pete </a:t>
            </a:r>
            <a:r>
              <a:rPr lang="en-US" sz="2800" dirty="0" err="1" smtClean="0">
                <a:solidFill>
                  <a:schemeClr val="tx1"/>
                </a:solidFill>
              </a:rPr>
              <a:t>Pappano</a:t>
            </a:r>
            <a:r>
              <a:rPr lang="en-US" sz="2800" dirty="0" smtClean="0">
                <a:solidFill>
                  <a:schemeClr val="tx1"/>
                </a:solidFill>
              </a:rPr>
              <a:t>, FES program POC</a:t>
            </a:r>
            <a:endParaRPr lang="en-US" sz="2800" dirty="0">
              <a:solidFill>
                <a:schemeClr val="tx1"/>
              </a:solidFill>
            </a:endParaRPr>
          </a:p>
        </p:txBody>
      </p:sp>
      <p:sp>
        <p:nvSpPr>
          <p:cNvPr id="4" name="Subtitle 2"/>
          <p:cNvSpPr txBox="1">
            <a:spLocks/>
          </p:cNvSpPr>
          <p:nvPr/>
        </p:nvSpPr>
        <p:spPr>
          <a:xfrm>
            <a:off x="1524000" y="5032290"/>
            <a:ext cx="6400800" cy="114837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t>FESAC meeting</a:t>
            </a:r>
          </a:p>
          <a:p>
            <a:r>
              <a:rPr lang="en-US" sz="2400" dirty="0" smtClean="0"/>
              <a:t>Gaithersburg, MD, March 12-13, 2015</a:t>
            </a:r>
            <a:endParaRPr lang="en-US" sz="2400" dirty="0"/>
          </a:p>
        </p:txBody>
      </p:sp>
    </p:spTree>
    <p:extLst>
      <p:ext uri="{BB962C8B-B14F-4D97-AF65-F5344CB8AC3E}">
        <p14:creationId xmlns:p14="http://schemas.microsoft.com/office/powerpoint/2010/main" val="228187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39"/>
            <a:ext cx="8229600" cy="506189"/>
          </a:xfrm>
        </p:spPr>
        <p:txBody>
          <a:bodyPr>
            <a:noAutofit/>
          </a:bodyPr>
          <a:lstStyle/>
          <a:p>
            <a:r>
              <a:rPr lang="en-US" sz="3600" dirty="0" smtClean="0"/>
              <a:t>Planned Approach</a:t>
            </a:r>
            <a:endParaRPr lang="en-US" sz="3600" dirty="0"/>
          </a:p>
        </p:txBody>
      </p:sp>
      <p:sp>
        <p:nvSpPr>
          <p:cNvPr id="3" name="Content Placeholder 2"/>
          <p:cNvSpPr>
            <a:spLocks noGrp="1"/>
          </p:cNvSpPr>
          <p:nvPr>
            <p:ph idx="1"/>
          </p:nvPr>
        </p:nvSpPr>
        <p:spPr>
          <a:xfrm>
            <a:off x="235185" y="490850"/>
            <a:ext cx="8645408" cy="6152429"/>
          </a:xfrm>
        </p:spPr>
        <p:txBody>
          <a:bodyPr>
            <a:normAutofit/>
          </a:bodyPr>
          <a:lstStyle/>
          <a:p>
            <a:r>
              <a:rPr lang="en-US" sz="2000" dirty="0" smtClean="0"/>
              <a:t>Leverage foundational information developed during the 2009 </a:t>
            </a:r>
            <a:r>
              <a:rPr lang="en-US" sz="2000" dirty="0" err="1" smtClean="0"/>
              <a:t>ReNeW</a:t>
            </a:r>
            <a:r>
              <a:rPr lang="en-US" sz="2000" dirty="0" smtClean="0"/>
              <a:t> activity and recent FESAC evaluations</a:t>
            </a:r>
          </a:p>
          <a:p>
            <a:pPr lvl="1"/>
            <a:r>
              <a:rPr lang="en-US" sz="1800" dirty="0" smtClean="0">
                <a:solidFill>
                  <a:schemeClr val="accent1"/>
                </a:solidFill>
              </a:rPr>
              <a:t>obtain </a:t>
            </a:r>
            <a:r>
              <a:rPr lang="en-US" sz="1800" dirty="0" smtClean="0">
                <a:solidFill>
                  <a:schemeClr val="accent1"/>
                </a:solidFill>
              </a:rPr>
              <a:t>updated community input in order to identify potential innovations or understanding that may have emerged over the past 6 years </a:t>
            </a:r>
          </a:p>
          <a:p>
            <a:r>
              <a:rPr lang="en-US" sz="2000" dirty="0" smtClean="0"/>
              <a:t>Re-evaluate the 1) scientific challenges, and 2) options for handling those challenges associated with </a:t>
            </a:r>
            <a:r>
              <a:rPr lang="en-US" sz="2000" dirty="0" err="1" smtClean="0"/>
              <a:t>ReNeW</a:t>
            </a:r>
            <a:r>
              <a:rPr lang="en-US" sz="2000" dirty="0" smtClean="0"/>
              <a:t> thrusts #9-12</a:t>
            </a:r>
          </a:p>
          <a:p>
            <a:pPr lvl="1"/>
            <a:r>
              <a:rPr lang="en-US" sz="1800" dirty="0" smtClean="0">
                <a:solidFill>
                  <a:srgbClr val="4F81BD"/>
                </a:solidFill>
              </a:rPr>
              <a:t>PFC-relevant materials issues discussed in </a:t>
            </a:r>
            <a:r>
              <a:rPr lang="en-US" sz="1800" dirty="0" err="1" smtClean="0">
                <a:solidFill>
                  <a:srgbClr val="4F81BD"/>
                </a:solidFill>
              </a:rPr>
              <a:t>ReNeW</a:t>
            </a:r>
            <a:r>
              <a:rPr lang="en-US" sz="1800" dirty="0" smtClean="0">
                <a:solidFill>
                  <a:srgbClr val="4F81BD"/>
                </a:solidFill>
              </a:rPr>
              <a:t> thrust 14 will be included in the updated analysis of </a:t>
            </a:r>
            <a:r>
              <a:rPr lang="en-US" sz="1800" dirty="0" err="1" smtClean="0">
                <a:solidFill>
                  <a:srgbClr val="4F81BD"/>
                </a:solidFill>
              </a:rPr>
              <a:t>ReNeW</a:t>
            </a:r>
            <a:r>
              <a:rPr lang="en-US" sz="1800" dirty="0" smtClean="0">
                <a:solidFill>
                  <a:srgbClr val="4F81BD"/>
                </a:solidFill>
              </a:rPr>
              <a:t> thrust 10</a:t>
            </a:r>
          </a:p>
          <a:p>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3150072710"/>
              </p:ext>
            </p:extLst>
          </p:nvPr>
        </p:nvGraphicFramePr>
        <p:xfrm>
          <a:off x="141109" y="3094041"/>
          <a:ext cx="8903068" cy="3743471"/>
        </p:xfrm>
        <a:graphic>
          <a:graphicData uri="http://schemas.openxmlformats.org/drawingml/2006/table">
            <a:tbl>
              <a:tblPr firstRow="1" bandRow="1">
                <a:tableStyleId>{5C22544A-7EE6-4342-B048-85BDC9FD1C3A}</a:tableStyleId>
              </a:tblPr>
              <a:tblGrid>
                <a:gridCol w="955738"/>
                <a:gridCol w="4436510"/>
                <a:gridCol w="3510820"/>
              </a:tblGrid>
              <a:tr h="637438">
                <a:tc>
                  <a:txBody>
                    <a:bodyPr/>
                    <a:lstStyle/>
                    <a:p>
                      <a:pPr algn="ctr"/>
                      <a:r>
                        <a:rPr lang="en-US" dirty="0" err="1" smtClean="0"/>
                        <a:t>ReNeW</a:t>
                      </a:r>
                      <a:r>
                        <a:rPr lang="en-US" dirty="0" smtClean="0"/>
                        <a:t> thrust #</a:t>
                      </a:r>
                      <a:endParaRPr lang="en-US" dirty="0"/>
                    </a:p>
                  </a:txBody>
                  <a:tcPr/>
                </a:tc>
                <a:tc>
                  <a:txBody>
                    <a:bodyPr/>
                    <a:lstStyle/>
                    <a:p>
                      <a:pPr algn="ctr"/>
                      <a:r>
                        <a:rPr lang="en-US" dirty="0" smtClean="0"/>
                        <a:t>PMI</a:t>
                      </a:r>
                      <a:r>
                        <a:rPr lang="en-US" baseline="0" dirty="0" smtClean="0"/>
                        <a:t> topic</a:t>
                      </a:r>
                      <a:endParaRPr lang="en-US" dirty="0"/>
                    </a:p>
                  </a:txBody>
                  <a:tcPr/>
                </a:tc>
                <a:tc>
                  <a:txBody>
                    <a:bodyPr/>
                    <a:lstStyle/>
                    <a:p>
                      <a:r>
                        <a:rPr lang="en-US" dirty="0" smtClean="0"/>
                        <a:t>Panel leader,</a:t>
                      </a:r>
                      <a:r>
                        <a:rPr lang="en-US" baseline="0" dirty="0" smtClean="0"/>
                        <a:t> deputy</a:t>
                      </a:r>
                      <a:endParaRPr lang="en-US" dirty="0"/>
                    </a:p>
                  </a:txBody>
                  <a:tcPr/>
                </a:tc>
              </a:tr>
              <a:tr h="454416">
                <a:tc>
                  <a:txBody>
                    <a:bodyPr/>
                    <a:lstStyle/>
                    <a:p>
                      <a:pPr algn="ctr"/>
                      <a:r>
                        <a:rPr lang="en-US" dirty="0" smtClean="0"/>
                        <a:t>9</a:t>
                      </a:r>
                      <a:endParaRPr lang="en-US" dirty="0"/>
                    </a:p>
                  </a:txBody>
                  <a:tcPr/>
                </a:tc>
                <a:tc>
                  <a:txBody>
                    <a:bodyPr/>
                    <a:lstStyle/>
                    <a:p>
                      <a:r>
                        <a:rPr lang="en-US" sz="1800" dirty="0" smtClean="0"/>
                        <a:t>Scrape off layer/divertor physics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H.Y. </a:t>
                      </a:r>
                      <a:r>
                        <a:rPr lang="en-US" sz="1800" dirty="0" err="1" smtClean="0"/>
                        <a:t>Guo</a:t>
                      </a:r>
                      <a:r>
                        <a:rPr lang="en-US" sz="1800" dirty="0" smtClean="0"/>
                        <a:t> (GA), B. </a:t>
                      </a:r>
                      <a:r>
                        <a:rPr lang="en-US" sz="1800" dirty="0" err="1" smtClean="0"/>
                        <a:t>LaBombard</a:t>
                      </a:r>
                      <a:r>
                        <a:rPr lang="en-US" sz="1800" dirty="0" smtClean="0"/>
                        <a:t> (MIT)</a:t>
                      </a:r>
                    </a:p>
                  </a:txBody>
                  <a:tcPr/>
                </a:tc>
              </a:tr>
              <a:tr h="627367">
                <a:tc>
                  <a:txBody>
                    <a:bodyPr/>
                    <a:lstStyle/>
                    <a:p>
                      <a:pPr algn="ctr"/>
                      <a:r>
                        <a:rPr lang="en-US" dirty="0" smtClean="0"/>
                        <a:t>10</a:t>
                      </a:r>
                      <a:endParaRPr lang="en-US" dirty="0"/>
                    </a:p>
                  </a:txBody>
                  <a:tcPr/>
                </a:tc>
                <a:tc>
                  <a:txBody>
                    <a:bodyPr/>
                    <a:lstStyle/>
                    <a:p>
                      <a:r>
                        <a:rPr lang="en-US" sz="1800" dirty="0" smtClean="0"/>
                        <a:t>PMI and long pulse divertor simulators, incl. synergistic neutron damage effects to PFCs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J.P. </a:t>
                      </a:r>
                      <a:r>
                        <a:rPr lang="en-US" sz="1800" dirty="0" err="1" smtClean="0"/>
                        <a:t>Allain</a:t>
                      </a:r>
                      <a:r>
                        <a:rPr lang="en-US" sz="1800" dirty="0" smtClean="0"/>
                        <a:t> (UIUC), R. </a:t>
                      </a:r>
                      <a:r>
                        <a:rPr lang="en-US" sz="1800" dirty="0" err="1" smtClean="0"/>
                        <a:t>Doerner</a:t>
                      </a:r>
                      <a:r>
                        <a:rPr lang="en-US" sz="1800" dirty="0" smtClean="0"/>
                        <a:t> (UCSD)</a:t>
                      </a:r>
                    </a:p>
                  </a:txBody>
                  <a:tcPr/>
                </a:tc>
              </a:tr>
              <a:tr h="627367">
                <a:tc>
                  <a:txBody>
                    <a:bodyPr/>
                    <a:lstStyle/>
                    <a:p>
                      <a:pPr algn="ctr"/>
                      <a:r>
                        <a:rPr lang="en-US" dirty="0" smtClean="0"/>
                        <a:t>11</a:t>
                      </a:r>
                      <a:endParaRPr lang="en-US" dirty="0"/>
                    </a:p>
                  </a:txBody>
                  <a:tcPr/>
                </a:tc>
                <a:tc>
                  <a:txBody>
                    <a:bodyPr/>
                    <a:lstStyle/>
                    <a:p>
                      <a:r>
                        <a:rPr lang="en-US" sz="1800" dirty="0" smtClean="0"/>
                        <a:t>Engineering science innovations for plasma exhaust challenges</a:t>
                      </a:r>
                      <a:endParaRPr lang="en-US" dirty="0"/>
                    </a:p>
                  </a:txBody>
                  <a:tcPr/>
                </a:tc>
                <a:tc>
                  <a:txBody>
                    <a:bodyPr/>
                    <a:lstStyle/>
                    <a:p>
                      <a:r>
                        <a:rPr lang="en-US" sz="1800" dirty="0" smtClean="0"/>
                        <a:t>C. </a:t>
                      </a:r>
                      <a:r>
                        <a:rPr lang="en-US" sz="1800" dirty="0" err="1" smtClean="0"/>
                        <a:t>Kessel</a:t>
                      </a:r>
                      <a:r>
                        <a:rPr lang="en-US" sz="1800" dirty="0" smtClean="0"/>
                        <a:t> (PPPL), D. </a:t>
                      </a:r>
                      <a:r>
                        <a:rPr lang="en-US" sz="1800" dirty="0" err="1" smtClean="0"/>
                        <a:t>Youchison</a:t>
                      </a:r>
                      <a:r>
                        <a:rPr lang="en-US" sz="1800" dirty="0" smtClean="0"/>
                        <a:t> (SNLA)</a:t>
                      </a:r>
                      <a:endParaRPr lang="en-US" dirty="0"/>
                    </a:p>
                  </a:txBody>
                  <a:tcPr/>
                </a:tc>
              </a:tr>
              <a:tr h="454416">
                <a:tc>
                  <a:txBody>
                    <a:bodyPr/>
                    <a:lstStyle/>
                    <a:p>
                      <a:pPr algn="ctr"/>
                      <a:r>
                        <a:rPr lang="en-US" dirty="0" smtClean="0"/>
                        <a:t>12</a:t>
                      </a:r>
                      <a:endParaRPr lang="en-US" dirty="0"/>
                    </a:p>
                  </a:txBody>
                  <a:tcPr/>
                </a:tc>
                <a:tc>
                  <a:txBody>
                    <a:bodyPr/>
                    <a:lstStyle/>
                    <a:p>
                      <a:r>
                        <a:rPr lang="en-US" sz="1800" dirty="0" smtClean="0"/>
                        <a:t>Plasma core-edge integration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A. Hubbard (MIT), T. Leonard (GA)</a:t>
                      </a:r>
                    </a:p>
                  </a:txBody>
                  <a:tcPr/>
                </a:tc>
              </a:tr>
              <a:tr h="896239">
                <a:tc>
                  <a:txBody>
                    <a:bodyPr/>
                    <a:lstStyle/>
                    <a:p>
                      <a:endParaRPr lang="en-US" dirty="0"/>
                    </a:p>
                  </a:txBody>
                  <a:tcPr/>
                </a:tc>
                <a:tc>
                  <a:txBody>
                    <a:bodyPr/>
                    <a:lstStyle/>
                    <a:p>
                      <a:r>
                        <a:rPr lang="en-US" dirty="0" smtClean="0"/>
                        <a:t>Cross-cutting research initiatives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R. </a:t>
                      </a:r>
                      <a:r>
                        <a:rPr lang="en-US" sz="1800" dirty="0" err="1" smtClean="0"/>
                        <a:t>Maingi</a:t>
                      </a:r>
                      <a:r>
                        <a:rPr lang="en-US" sz="1800" dirty="0" smtClean="0"/>
                        <a:t> (PPPL), S. Zinkle (UT-K), D. Hill (LLNL), D. </a:t>
                      </a:r>
                      <a:r>
                        <a:rPr lang="en-US" sz="1800" dirty="0" err="1" smtClean="0"/>
                        <a:t>Hillis</a:t>
                      </a:r>
                      <a:r>
                        <a:rPr lang="en-US" sz="1800" dirty="0" smtClean="0"/>
                        <a:t> (ORNL), J. Menard (PPPL), D. Whyte (MIT)</a:t>
                      </a:r>
                    </a:p>
                  </a:txBody>
                  <a:tcPr/>
                </a:tc>
              </a:tr>
            </a:tbl>
          </a:graphicData>
        </a:graphic>
      </p:graphicFrame>
    </p:spTree>
    <p:extLst>
      <p:ext uri="{BB962C8B-B14F-4D97-AF65-F5344CB8AC3E}">
        <p14:creationId xmlns:p14="http://schemas.microsoft.com/office/powerpoint/2010/main" val="3341477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39"/>
            <a:ext cx="8229600" cy="506189"/>
          </a:xfrm>
        </p:spPr>
        <p:txBody>
          <a:bodyPr>
            <a:noAutofit/>
          </a:bodyPr>
          <a:lstStyle/>
          <a:p>
            <a:r>
              <a:rPr lang="en-US" sz="3600" dirty="0" smtClean="0"/>
              <a:t>Planned Approach, cont’d</a:t>
            </a:r>
            <a:endParaRPr lang="en-US" sz="3600" dirty="0"/>
          </a:p>
        </p:txBody>
      </p:sp>
      <p:sp>
        <p:nvSpPr>
          <p:cNvPr id="3" name="Content Placeholder 2"/>
          <p:cNvSpPr>
            <a:spLocks noGrp="1"/>
          </p:cNvSpPr>
          <p:nvPr>
            <p:ph idx="1"/>
          </p:nvPr>
        </p:nvSpPr>
        <p:spPr>
          <a:xfrm>
            <a:off x="0" y="536860"/>
            <a:ext cx="9073829" cy="6162399"/>
          </a:xfrm>
        </p:spPr>
        <p:txBody>
          <a:bodyPr>
            <a:normAutofit lnSpcReduction="10000"/>
          </a:bodyPr>
          <a:lstStyle/>
          <a:p>
            <a:r>
              <a:rPr lang="en-US" sz="2000" dirty="0" smtClean="0"/>
              <a:t>Research community input will be solicited via 2-page white papers and a 3-day research community workshop to be held later this spring</a:t>
            </a:r>
          </a:p>
          <a:p>
            <a:r>
              <a:rPr lang="en-US" sz="2000" dirty="0" smtClean="0"/>
              <a:t>We will fully utilize valuable archived community input including </a:t>
            </a:r>
          </a:p>
          <a:p>
            <a:pPr lvl="1"/>
            <a:r>
              <a:rPr lang="en-US" sz="1800" dirty="0" smtClean="0">
                <a:solidFill>
                  <a:srgbClr val="4F81BD"/>
                </a:solidFill>
              </a:rPr>
              <a:t>2009 </a:t>
            </a:r>
            <a:r>
              <a:rPr lang="en-US" sz="1800" dirty="0" err="1" smtClean="0">
                <a:solidFill>
                  <a:srgbClr val="4F81BD"/>
                </a:solidFill>
              </a:rPr>
              <a:t>ReNeW</a:t>
            </a:r>
            <a:r>
              <a:rPr lang="en-US" sz="1800" dirty="0" smtClean="0">
                <a:solidFill>
                  <a:srgbClr val="4F81BD"/>
                </a:solidFill>
              </a:rPr>
              <a:t> report documentation</a:t>
            </a:r>
          </a:p>
          <a:p>
            <a:pPr lvl="1"/>
            <a:r>
              <a:rPr lang="en-US" sz="1800" dirty="0" smtClean="0">
                <a:solidFill>
                  <a:srgbClr val="4F81BD"/>
                </a:solidFill>
              </a:rPr>
              <a:t>2012 FESAC report and white papers on “Materials Science and Technology Research Opportunities Now and in the ITER Era”</a:t>
            </a:r>
          </a:p>
          <a:p>
            <a:pPr lvl="1"/>
            <a:r>
              <a:rPr lang="en-US" sz="1800" dirty="0" smtClean="0">
                <a:solidFill>
                  <a:srgbClr val="4F81BD"/>
                </a:solidFill>
              </a:rPr>
              <a:t>2012 Fusion Nuclear Science Pathways Assessment report (PPPL)</a:t>
            </a:r>
          </a:p>
          <a:p>
            <a:pPr lvl="1"/>
            <a:r>
              <a:rPr lang="en-US" sz="1800" dirty="0" smtClean="0">
                <a:solidFill>
                  <a:srgbClr val="4F81BD"/>
                </a:solidFill>
              </a:rPr>
              <a:t>2013 FESAC report and white papers on “Prioritization of Proposed Scientific User Facilities for the Office of Science”</a:t>
            </a:r>
          </a:p>
          <a:p>
            <a:pPr lvl="1"/>
            <a:r>
              <a:rPr lang="en-US" sz="1800" dirty="0" smtClean="0">
                <a:solidFill>
                  <a:srgbClr val="4F81BD"/>
                </a:solidFill>
              </a:rPr>
              <a:t>2014 FESAC report and white papers on “Strategic Planning”</a:t>
            </a:r>
          </a:p>
          <a:p>
            <a:r>
              <a:rPr lang="en-US" sz="2000" dirty="0" smtClean="0"/>
              <a:t>The workshop will mainly consist of 4 parallel breakout sessions for the panels to </a:t>
            </a:r>
          </a:p>
          <a:p>
            <a:pPr lvl="1"/>
            <a:r>
              <a:rPr lang="en-US" sz="1800" dirty="0" smtClean="0">
                <a:solidFill>
                  <a:srgbClr val="4F81BD"/>
                </a:solidFill>
              </a:rPr>
              <a:t>identify ~10-15 high-priority scientific challenges in PMI (“priority research directions”, PRDs</a:t>
            </a:r>
            <a:r>
              <a:rPr lang="en-US" sz="1800" b="1" dirty="0" smtClean="0">
                <a:solidFill>
                  <a:schemeClr val="accent1"/>
                </a:solidFill>
              </a:rPr>
              <a:t>)</a:t>
            </a:r>
            <a:r>
              <a:rPr lang="en-US" sz="1800" dirty="0" smtClean="0">
                <a:solidFill>
                  <a:srgbClr val="4F81BD"/>
                </a:solidFill>
              </a:rPr>
              <a:t>, </a:t>
            </a:r>
            <a:r>
              <a:rPr lang="en-US" sz="1800" dirty="0" smtClean="0">
                <a:solidFill>
                  <a:srgbClr val="4F81BD"/>
                </a:solidFill>
              </a:rPr>
              <a:t>and </a:t>
            </a:r>
          </a:p>
          <a:p>
            <a:pPr lvl="1"/>
            <a:r>
              <a:rPr lang="en-US" sz="1800" dirty="0" smtClean="0">
                <a:solidFill>
                  <a:srgbClr val="4F81BD"/>
                </a:solidFill>
              </a:rPr>
              <a:t>(2) discuss options to address these challenges</a:t>
            </a:r>
          </a:p>
          <a:p>
            <a:r>
              <a:rPr lang="en-US" sz="2000" dirty="0" smtClean="0"/>
              <a:t>Specific prioritization will not be performed among the identified “PRDs”, but the scientific merits will be outlined</a:t>
            </a:r>
          </a:p>
          <a:p>
            <a:r>
              <a:rPr lang="en-US" sz="2000" dirty="0" smtClean="0"/>
              <a:t>Pros and cons of various potential approaches to address the PMI science challenges will be discussed (but no formal panel recommendations on preferred pathway), including (1) upgrades to existing facilities, (2) computation and validation, (3) international collaborations, and (4) new starts</a:t>
            </a:r>
            <a:endParaRPr lang="en-US" sz="2000" dirty="0"/>
          </a:p>
        </p:txBody>
      </p:sp>
    </p:spTree>
    <p:extLst>
      <p:ext uri="{BB962C8B-B14F-4D97-AF65-F5344CB8AC3E}">
        <p14:creationId xmlns:p14="http://schemas.microsoft.com/office/powerpoint/2010/main" val="2046649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39"/>
            <a:ext cx="8229600" cy="506189"/>
          </a:xfrm>
        </p:spPr>
        <p:txBody>
          <a:bodyPr>
            <a:noAutofit/>
          </a:bodyPr>
          <a:lstStyle/>
          <a:p>
            <a:r>
              <a:rPr lang="en-US" sz="3600" dirty="0" smtClean="0"/>
              <a:t>Current Status</a:t>
            </a:r>
            <a:endParaRPr lang="en-US" sz="3600" dirty="0"/>
          </a:p>
        </p:txBody>
      </p:sp>
      <p:sp>
        <p:nvSpPr>
          <p:cNvPr id="3" name="Content Placeholder 2"/>
          <p:cNvSpPr>
            <a:spLocks noGrp="1"/>
          </p:cNvSpPr>
          <p:nvPr>
            <p:ph idx="1"/>
          </p:nvPr>
        </p:nvSpPr>
        <p:spPr>
          <a:xfrm>
            <a:off x="0" y="536860"/>
            <a:ext cx="9073829" cy="6162399"/>
          </a:xfrm>
        </p:spPr>
        <p:txBody>
          <a:bodyPr>
            <a:normAutofit/>
          </a:bodyPr>
          <a:lstStyle/>
          <a:p>
            <a:r>
              <a:rPr lang="en-US" sz="2000" dirty="0" smtClean="0"/>
              <a:t>Workshop website has been set up by the USBPO, including a link for </a:t>
            </a:r>
            <a:r>
              <a:rPr lang="en-US" sz="2000" dirty="0" smtClean="0"/>
              <a:t>submission </a:t>
            </a:r>
            <a:r>
              <a:rPr lang="en-US" sz="2000" dirty="0" smtClean="0"/>
              <a:t>of white papers, talk requests, and talks at the Workshop: </a:t>
            </a:r>
          </a:p>
          <a:p>
            <a:pPr lvl="1"/>
            <a:r>
              <a:rPr lang="en-US" sz="1600" dirty="0" smtClean="0">
                <a:hlinkClick r:id="rId2"/>
              </a:rPr>
              <a:t>https://www.burningplasma.org/activities/?article=Plasma-Materials%20Interactions</a:t>
            </a:r>
            <a:r>
              <a:rPr lang="en-US" sz="1600" dirty="0" smtClean="0"/>
              <a:t> </a:t>
            </a:r>
          </a:p>
          <a:p>
            <a:r>
              <a:rPr lang="en-US" sz="2000" dirty="0" smtClean="0"/>
              <a:t>Workshop venue and dates have been established: </a:t>
            </a:r>
          </a:p>
          <a:p>
            <a:pPr lvl="1"/>
            <a:r>
              <a:rPr lang="en-US" sz="1800" dirty="0" smtClean="0">
                <a:solidFill>
                  <a:schemeClr val="accent1"/>
                </a:solidFill>
              </a:rPr>
              <a:t>May 4-6 (M-W), 2015 at Princeton Plasma Physics Laboratory</a:t>
            </a:r>
          </a:p>
          <a:p>
            <a:pPr lvl="1"/>
            <a:r>
              <a:rPr lang="en-US" sz="1800" dirty="0" smtClean="0">
                <a:solidFill>
                  <a:schemeClr val="accent1"/>
                </a:solidFill>
              </a:rPr>
              <a:t>Panel leaders and designated writers (</a:t>
            </a:r>
            <a:r>
              <a:rPr lang="en-US" sz="1800" dirty="0" err="1" smtClean="0">
                <a:solidFill>
                  <a:schemeClr val="accent1"/>
                </a:solidFill>
              </a:rPr>
              <a:t>tbd</a:t>
            </a:r>
            <a:r>
              <a:rPr lang="en-US" sz="1800" dirty="0" smtClean="0">
                <a:solidFill>
                  <a:schemeClr val="accent1"/>
                </a:solidFill>
              </a:rPr>
              <a:t>) will stay for an additional ½ day to prepare initial outline of the workshop report</a:t>
            </a:r>
          </a:p>
          <a:p>
            <a:r>
              <a:rPr lang="en-US" sz="2000" dirty="0" smtClean="0"/>
              <a:t>Final workshop report is due to DOE by June 30, 2015</a:t>
            </a:r>
          </a:p>
          <a:p>
            <a:r>
              <a:rPr lang="en-US" sz="2000" dirty="0" smtClean="0"/>
              <a:t>Panel leads and deputies have started to reach out to the research community to obtain initial input</a:t>
            </a:r>
          </a:p>
          <a:p>
            <a:pPr lvl="1"/>
            <a:r>
              <a:rPr lang="en-US" sz="1800" dirty="0" smtClean="0">
                <a:solidFill>
                  <a:srgbClr val="4F81BD"/>
                </a:solidFill>
              </a:rPr>
              <a:t>All panels are open to research community input, as is participation in the June workshop </a:t>
            </a:r>
          </a:p>
          <a:p>
            <a:pPr lvl="1"/>
            <a:r>
              <a:rPr lang="en-US" sz="1800" dirty="0">
                <a:solidFill>
                  <a:srgbClr val="4F81BD"/>
                </a:solidFill>
              </a:rPr>
              <a:t>P</a:t>
            </a:r>
            <a:r>
              <a:rPr lang="en-US" sz="1800" dirty="0" smtClean="0">
                <a:solidFill>
                  <a:srgbClr val="4F81BD"/>
                </a:solidFill>
              </a:rPr>
              <a:t>anel membership has </a:t>
            </a:r>
            <a:r>
              <a:rPr lang="en-US" sz="1800" dirty="0">
                <a:solidFill>
                  <a:srgbClr val="4F81BD"/>
                </a:solidFill>
              </a:rPr>
              <a:t>been established, c</a:t>
            </a:r>
            <a:r>
              <a:rPr lang="en-US" sz="1800" dirty="0" smtClean="0">
                <a:solidFill>
                  <a:srgbClr val="4F81BD"/>
                </a:solidFill>
              </a:rPr>
              <a:t>onference </a:t>
            </a:r>
            <a:r>
              <a:rPr lang="en-US" sz="1800" dirty="0">
                <a:solidFill>
                  <a:srgbClr val="4F81BD"/>
                </a:solidFill>
              </a:rPr>
              <a:t>calls have </a:t>
            </a:r>
            <a:r>
              <a:rPr lang="en-US" sz="1800" dirty="0" smtClean="0">
                <a:solidFill>
                  <a:srgbClr val="4F81BD"/>
                </a:solidFill>
              </a:rPr>
              <a:t>started</a:t>
            </a:r>
          </a:p>
          <a:p>
            <a:pPr lvl="1"/>
            <a:r>
              <a:rPr lang="en-US" sz="1800" dirty="0" smtClean="0">
                <a:solidFill>
                  <a:srgbClr val="4F81BD"/>
                </a:solidFill>
              </a:rPr>
              <a:t>Anticipate monthly conference calls within the Executive Group </a:t>
            </a:r>
          </a:p>
          <a:p>
            <a:pPr lvl="1"/>
            <a:r>
              <a:rPr lang="en-US" sz="1800" dirty="0" smtClean="0">
                <a:solidFill>
                  <a:srgbClr val="4F81BD"/>
                </a:solidFill>
              </a:rPr>
              <a:t>There may be a one day checkpoint meeting (VC or face-to-face, TBD) with the Executive Group of the Workshop in June, to gauge progress toward the report</a:t>
            </a:r>
          </a:p>
          <a:p>
            <a:pPr lvl="1"/>
            <a:r>
              <a:rPr lang="en-US" sz="1800" dirty="0" smtClean="0">
                <a:solidFill>
                  <a:srgbClr val="4F81BD"/>
                </a:solidFill>
              </a:rPr>
              <a:t>It is anticipated the preliminary workshop findings will be broadly disseminated to the community in June, most likely via a Webinar</a:t>
            </a:r>
          </a:p>
        </p:txBody>
      </p:sp>
    </p:spTree>
    <p:extLst>
      <p:ext uri="{BB962C8B-B14F-4D97-AF65-F5344CB8AC3E}">
        <p14:creationId xmlns:p14="http://schemas.microsoft.com/office/powerpoint/2010/main" val="2588378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TotalTime>
  <Words>707</Words>
  <Application>Microsoft Macintosh PowerPoint</Application>
  <PresentationFormat>On-screen Show (4:3)</PresentationFormat>
  <Paragraphs>54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Community Input on Plasma Materials Interactions</vt:lpstr>
      <vt:lpstr>Planned Approach</vt:lpstr>
      <vt:lpstr>Planned Approach, cont’d</vt:lpstr>
      <vt:lpstr>Current Status</vt:lpstr>
    </vt:vector>
  </TitlesOfParts>
  <Company>ORNL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Input on Plasma Materials Interactions</dc:title>
  <dc:creator>Steve Zinkle</dc:creator>
  <cp:lastModifiedBy>Steve Zinkle</cp:lastModifiedBy>
  <cp:revision>15</cp:revision>
  <dcterms:created xsi:type="dcterms:W3CDTF">2015-03-11T15:58:50Z</dcterms:created>
  <dcterms:modified xsi:type="dcterms:W3CDTF">2015-03-11T19:22:14Z</dcterms:modified>
</cp:coreProperties>
</file>