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2" r:id="rId7"/>
    <p:sldId id="261" r:id="rId8"/>
    <p:sldId id="279" r:id="rId9"/>
    <p:sldId id="263" r:id="rId10"/>
    <p:sldId id="280" r:id="rId11"/>
    <p:sldId id="264" r:id="rId12"/>
    <p:sldId id="265" r:id="rId13"/>
    <p:sldId id="266" r:id="rId14"/>
    <p:sldId id="277" r:id="rId15"/>
    <p:sldId id="269" r:id="rId16"/>
    <p:sldId id="276" r:id="rId17"/>
    <p:sldId id="270" r:id="rId18"/>
    <p:sldId id="278" r:id="rId19"/>
    <p:sldId id="274" r:id="rId20"/>
    <p:sldId id="275" r:id="rId21"/>
    <p:sldId id="271" r:id="rId22"/>
    <p:sldId id="272" r:id="rId23"/>
    <p:sldId id="27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00" autoAdjust="0"/>
    <p:restoredTop sz="98289" autoAdjust="0"/>
  </p:normalViewPr>
  <p:slideViewPr>
    <p:cSldViewPr snapToGrid="0" snapToObjects="1">
      <p:cViewPr varScale="1">
        <p:scale>
          <a:sx n="68" d="100"/>
          <a:sy n="68" d="100"/>
        </p:scale>
        <p:origin x="-668" y="-76"/>
      </p:cViewPr>
      <p:guideLst>
        <p:guide orient="horz" pos="2160"/>
        <p:guide pos="2880"/>
      </p:guideLst>
    </p:cSldViewPr>
  </p:slideViewPr>
  <p:notesTextViewPr>
    <p:cViewPr>
      <p:scale>
        <a:sx n="100" d="100"/>
        <a:sy n="100" d="100"/>
      </p:scale>
      <p:origin x="0" y="0"/>
    </p:cViewPr>
  </p:notesTextViewPr>
  <p:sorterViewPr>
    <p:cViewPr>
      <p:scale>
        <a:sx n="72" d="100"/>
        <a:sy n="7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1E39C-C382-4C49-9118-1E98903D0EA0}"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844802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1E39C-C382-4C49-9118-1E98903D0EA0}"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4229427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1E39C-C382-4C49-9118-1E98903D0EA0}"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316397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1E39C-C382-4C49-9118-1E98903D0EA0}"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238569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1E39C-C382-4C49-9118-1E98903D0EA0}"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211030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1E39C-C382-4C49-9118-1E98903D0EA0}"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239752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1E39C-C382-4C49-9118-1E98903D0EA0}"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2161978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1E39C-C382-4C49-9118-1E98903D0EA0}"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349210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E39C-C382-4C49-9118-1E98903D0EA0}"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234269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1E39C-C382-4C49-9118-1E98903D0EA0}"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110916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1E39C-C382-4C49-9118-1E98903D0EA0}"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AA123-D3E0-D044-B841-956774536892}" type="slidenum">
              <a:rPr lang="en-US" smtClean="0"/>
              <a:pPr/>
              <a:t>‹#›</a:t>
            </a:fld>
            <a:endParaRPr lang="en-US"/>
          </a:p>
        </p:txBody>
      </p:sp>
    </p:spTree>
    <p:extLst>
      <p:ext uri="{BB962C8B-B14F-4D97-AF65-F5344CB8AC3E}">
        <p14:creationId xmlns:p14="http://schemas.microsoft.com/office/powerpoint/2010/main" val="184398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1E39C-C382-4C49-9118-1E98903D0EA0}" type="datetimeFigureOut">
              <a:rPr lang="en-US" smtClean="0"/>
              <a:pPr/>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AA123-D3E0-D044-B841-956774536892}" type="slidenum">
              <a:rPr lang="en-US" smtClean="0"/>
              <a:pPr/>
              <a:t>‹#›</a:t>
            </a:fld>
            <a:endParaRPr lang="en-US"/>
          </a:p>
        </p:txBody>
      </p:sp>
    </p:spTree>
    <p:extLst>
      <p:ext uri="{BB962C8B-B14F-4D97-AF65-F5344CB8AC3E}">
        <p14:creationId xmlns:p14="http://schemas.microsoft.com/office/powerpoint/2010/main" val="67508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ience.energy.gov/fes/about/~/media/fes/pdf/about/Magnetic_fusion_report_june_200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1247"/>
            <a:ext cx="7772400" cy="3388852"/>
          </a:xfrm>
        </p:spPr>
        <p:txBody>
          <a:bodyPr>
            <a:normAutofit fontScale="90000"/>
          </a:bodyPr>
          <a:lstStyle/>
          <a:p>
            <a:r>
              <a:rPr lang="en-US" dirty="0"/>
              <a:t>Report of the FESAC Subcommittee on the Priorities of the Magnetic Fusion Energy Science </a:t>
            </a:r>
            <a:r>
              <a:rPr lang="en-US" dirty="0" smtClean="0"/>
              <a:t>Program</a:t>
            </a:r>
            <a:br>
              <a:rPr lang="en-US" dirty="0" smtClean="0"/>
            </a:br>
            <a:r>
              <a:rPr lang="en-US" dirty="0"/>
              <a:t/>
            </a:r>
            <a:br>
              <a:rPr lang="en-US" dirty="0"/>
            </a:br>
            <a:r>
              <a:rPr lang="en-US" sz="2200" dirty="0"/>
              <a:t>Written in Response to Dr. William Brinkman’s charge letter to FESAC of</a:t>
            </a:r>
            <a:br>
              <a:rPr lang="en-US" sz="2200" dirty="0"/>
            </a:br>
            <a:r>
              <a:rPr lang="en-US" sz="2200" dirty="0"/>
              <a:t>April 13, </a:t>
            </a:r>
            <a:r>
              <a:rPr lang="en-US" sz="2200" dirty="0" smtClean="0"/>
              <a:t>2012</a:t>
            </a:r>
            <a:br>
              <a:rPr lang="en-US" sz="2200" dirty="0" smtClean="0"/>
            </a:br>
            <a:r>
              <a:rPr lang="en-US" sz="2200" dirty="0"/>
              <a:t/>
            </a:r>
            <a:br>
              <a:rPr lang="en-US" sz="2200" dirty="0"/>
            </a:br>
            <a:r>
              <a:rPr lang="en-US" sz="2700" dirty="0" smtClean="0"/>
              <a:t>Presented to FESAC on January 31, 2013</a:t>
            </a:r>
            <a:r>
              <a:rPr lang="en-US" sz="2700" dirty="0"/>
              <a:t/>
            </a:r>
            <a:br>
              <a:rPr lang="en-US" sz="2700" dirty="0"/>
            </a:br>
            <a:r>
              <a:rPr lang="en-US" dirty="0" smtClean="0">
                <a:effectLst/>
              </a:rPr>
              <a:t> </a:t>
            </a:r>
            <a:endParaRPr lang="en-US" dirty="0"/>
          </a:p>
        </p:txBody>
      </p:sp>
      <p:sp>
        <p:nvSpPr>
          <p:cNvPr id="3" name="Subtitle 2"/>
          <p:cNvSpPr>
            <a:spLocks noGrp="1"/>
          </p:cNvSpPr>
          <p:nvPr>
            <p:ph type="subTitle" idx="1"/>
          </p:nvPr>
        </p:nvSpPr>
        <p:spPr>
          <a:xfrm>
            <a:off x="227149" y="4807789"/>
            <a:ext cx="8693576" cy="1585009"/>
          </a:xfrm>
        </p:spPr>
        <p:txBody>
          <a:bodyPr>
            <a:noAutofit/>
          </a:bodyPr>
          <a:lstStyle/>
          <a:p>
            <a:r>
              <a:rPr lang="en-US" sz="2000" dirty="0">
                <a:solidFill>
                  <a:schemeClr val="tx1"/>
                </a:solidFill>
              </a:rPr>
              <a:t>Riccardo </a:t>
            </a:r>
            <a:r>
              <a:rPr lang="en-US" sz="2000" dirty="0" err="1">
                <a:solidFill>
                  <a:schemeClr val="tx1"/>
                </a:solidFill>
              </a:rPr>
              <a:t>Betti</a:t>
            </a:r>
            <a:r>
              <a:rPr lang="en-US" sz="2000" dirty="0">
                <a:solidFill>
                  <a:schemeClr val="tx1"/>
                </a:solidFill>
              </a:rPr>
              <a:t>, Michael Brown, Vincent Chan, Bruce I. Cohen, Steve Cowley, </a:t>
            </a:r>
            <a:br>
              <a:rPr lang="en-US" sz="2000" dirty="0">
                <a:solidFill>
                  <a:schemeClr val="tx1"/>
                </a:solidFill>
              </a:rPr>
            </a:br>
            <a:r>
              <a:rPr lang="en-US" sz="2000" dirty="0">
                <a:solidFill>
                  <a:schemeClr val="tx1"/>
                </a:solidFill>
              </a:rPr>
              <a:t>Ronald C. Davidson, James F. Drake, Nathaniel </a:t>
            </a:r>
            <a:r>
              <a:rPr lang="en-US" sz="2000" dirty="0" err="1">
                <a:solidFill>
                  <a:schemeClr val="tx1"/>
                </a:solidFill>
              </a:rPr>
              <a:t>Fisch</a:t>
            </a:r>
            <a:r>
              <a:rPr lang="en-US" sz="2000" dirty="0">
                <a:solidFill>
                  <a:schemeClr val="tx1"/>
                </a:solidFill>
              </a:rPr>
              <a:t>, Charles M. Greenfield, </a:t>
            </a:r>
            <a:r>
              <a:rPr lang="en-US" sz="2000" dirty="0" err="1">
                <a:solidFill>
                  <a:schemeClr val="tx1"/>
                </a:solidFill>
              </a:rPr>
              <a:t>Sibylle</a:t>
            </a:r>
            <a:r>
              <a:rPr lang="en-US" sz="2000" dirty="0">
                <a:solidFill>
                  <a:schemeClr val="tx1"/>
                </a:solidFill>
              </a:rPr>
              <a:t> </a:t>
            </a:r>
            <a:r>
              <a:rPr lang="en-US" sz="2000" dirty="0" err="1">
                <a:solidFill>
                  <a:schemeClr val="tx1"/>
                </a:solidFill>
              </a:rPr>
              <a:t>Guenter</a:t>
            </a:r>
            <a:r>
              <a:rPr lang="en-US" sz="2000" dirty="0">
                <a:solidFill>
                  <a:schemeClr val="tx1"/>
                </a:solidFill>
              </a:rPr>
              <a:t>, Ian Hutchinson, Mitsuru Kikuchi, Mark </a:t>
            </a:r>
            <a:r>
              <a:rPr lang="en-US" sz="2000" dirty="0" err="1">
                <a:solidFill>
                  <a:schemeClr val="tx1"/>
                </a:solidFill>
              </a:rPr>
              <a:t>Koepke</a:t>
            </a:r>
            <a:r>
              <a:rPr lang="en-US" sz="2000" dirty="0">
                <a:solidFill>
                  <a:schemeClr val="tx1"/>
                </a:solidFill>
              </a:rPr>
              <a:t>, </a:t>
            </a:r>
            <a:br>
              <a:rPr lang="en-US" sz="2000" dirty="0">
                <a:solidFill>
                  <a:schemeClr val="tx1"/>
                </a:solidFill>
              </a:rPr>
            </a:br>
            <a:r>
              <a:rPr lang="en-US" sz="2000" dirty="0">
                <a:solidFill>
                  <a:schemeClr val="tx1"/>
                </a:solidFill>
              </a:rPr>
              <a:t>Li </a:t>
            </a:r>
            <a:r>
              <a:rPr lang="en-US" sz="2000" dirty="0" err="1">
                <a:solidFill>
                  <a:schemeClr val="tx1"/>
                </a:solidFill>
              </a:rPr>
              <a:t>Jiangang</a:t>
            </a:r>
            <a:r>
              <a:rPr lang="en-US" sz="2000" dirty="0">
                <a:solidFill>
                  <a:schemeClr val="tx1"/>
                </a:solidFill>
              </a:rPr>
              <a:t>, William J. </a:t>
            </a:r>
            <a:r>
              <a:rPr lang="en-US" sz="2000" dirty="0" err="1">
                <a:solidFill>
                  <a:schemeClr val="tx1"/>
                </a:solidFill>
              </a:rPr>
              <a:t>Madia</a:t>
            </a:r>
            <a:r>
              <a:rPr lang="en-US" sz="2000" dirty="0">
                <a:solidFill>
                  <a:schemeClr val="tx1"/>
                </a:solidFill>
              </a:rPr>
              <a:t>, Rajesh </a:t>
            </a:r>
            <a:r>
              <a:rPr lang="en-US" sz="2000" dirty="0" err="1">
                <a:solidFill>
                  <a:schemeClr val="tx1"/>
                </a:solidFill>
              </a:rPr>
              <a:t>Maingi</a:t>
            </a:r>
            <a:r>
              <a:rPr lang="en-US" sz="2000" dirty="0">
                <a:solidFill>
                  <a:schemeClr val="tx1"/>
                </a:solidFill>
              </a:rPr>
              <a:t>, Michael </a:t>
            </a:r>
            <a:r>
              <a:rPr lang="en-US" sz="2000" dirty="0" err="1">
                <a:solidFill>
                  <a:schemeClr val="tx1"/>
                </a:solidFill>
              </a:rPr>
              <a:t>Mauel</a:t>
            </a:r>
            <a:r>
              <a:rPr lang="en-US" sz="2000" dirty="0">
                <a:solidFill>
                  <a:schemeClr val="tx1"/>
                </a:solidFill>
              </a:rPr>
              <a:t>, Ronald Parker, </a:t>
            </a:r>
            <a:br>
              <a:rPr lang="en-US" sz="2000" dirty="0">
                <a:solidFill>
                  <a:schemeClr val="tx1"/>
                </a:solidFill>
              </a:rPr>
            </a:br>
            <a:r>
              <a:rPr lang="en-US" sz="2000" dirty="0">
                <a:solidFill>
                  <a:schemeClr val="tx1"/>
                </a:solidFill>
              </a:rPr>
              <a:t>Donald </a:t>
            </a:r>
            <a:r>
              <a:rPr lang="en-US" sz="2000" dirty="0" err="1">
                <a:solidFill>
                  <a:schemeClr val="tx1"/>
                </a:solidFill>
              </a:rPr>
              <a:t>Rej</a:t>
            </a:r>
            <a:r>
              <a:rPr lang="en-US" sz="2000" dirty="0">
                <a:solidFill>
                  <a:schemeClr val="tx1"/>
                </a:solidFill>
              </a:rPr>
              <a:t>, Robert Rosner (chair), Carl </a:t>
            </a:r>
            <a:r>
              <a:rPr lang="en-US" sz="2000" dirty="0" err="1">
                <a:solidFill>
                  <a:schemeClr val="tx1"/>
                </a:solidFill>
              </a:rPr>
              <a:t>Sovinec</a:t>
            </a:r>
            <a:r>
              <a:rPr lang="en-US" sz="2000" dirty="0">
                <a:solidFill>
                  <a:schemeClr val="tx1"/>
                </a:solidFill>
              </a:rPr>
              <a:t>, Peter </a:t>
            </a:r>
            <a:r>
              <a:rPr lang="en-US" sz="2000" dirty="0" err="1">
                <a:solidFill>
                  <a:schemeClr val="tx1"/>
                </a:solidFill>
              </a:rPr>
              <a:t>Stangeby</a:t>
            </a:r>
            <a:r>
              <a:rPr lang="en-US" sz="2000" dirty="0">
                <a:solidFill>
                  <a:schemeClr val="tx1"/>
                </a:solidFill>
              </a:rPr>
              <a:t>, and </a:t>
            </a:r>
            <a:r>
              <a:rPr lang="en-US" sz="2000" dirty="0" smtClean="0">
                <a:solidFill>
                  <a:schemeClr val="tx1"/>
                </a:solidFill>
              </a:rPr>
              <a:t>Steven </a:t>
            </a:r>
            <a:r>
              <a:rPr lang="en-US" sz="2000" dirty="0" err="1" smtClean="0">
                <a:solidFill>
                  <a:schemeClr val="tx1"/>
                </a:solidFill>
              </a:rPr>
              <a:t>Zinkle</a:t>
            </a:r>
            <a:r>
              <a:rPr lang="en-US" sz="2000" dirty="0" smtClean="0">
                <a:solidFill>
                  <a:schemeClr val="tx1"/>
                </a:solidFill>
              </a:rPr>
              <a:t> </a:t>
            </a:r>
            <a:endParaRPr lang="en-US" sz="2000" dirty="0">
              <a:solidFill>
                <a:schemeClr val="tx1"/>
              </a:solidFill>
            </a:endParaRPr>
          </a:p>
        </p:txBody>
      </p:sp>
    </p:spTree>
    <p:extLst>
      <p:ext uri="{BB962C8B-B14F-4D97-AF65-F5344CB8AC3E}">
        <p14:creationId xmlns:p14="http://schemas.microsoft.com/office/powerpoint/2010/main" val="2995707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8"/>
            <a:ext cx="8229600" cy="1143000"/>
          </a:xfrm>
        </p:spPr>
        <p:txBody>
          <a:bodyPr>
            <a:normAutofit/>
          </a:bodyPr>
          <a:lstStyle/>
          <a:p>
            <a:r>
              <a:rPr lang="en-US" sz="3600" dirty="0" smtClean="0"/>
              <a:t>… what about the rest?</a:t>
            </a:r>
            <a:endParaRPr lang="en-US" sz="3600" dirty="0"/>
          </a:p>
        </p:txBody>
      </p:sp>
      <p:sp>
        <p:nvSpPr>
          <p:cNvPr id="3" name="Content Placeholder 2"/>
          <p:cNvSpPr>
            <a:spLocks noGrp="1"/>
          </p:cNvSpPr>
          <p:nvPr>
            <p:ph idx="1"/>
          </p:nvPr>
        </p:nvSpPr>
        <p:spPr>
          <a:xfrm>
            <a:off x="334304" y="1258826"/>
            <a:ext cx="8459779" cy="5199782"/>
          </a:xfrm>
        </p:spPr>
        <p:txBody>
          <a:bodyPr>
            <a:normAutofit fontScale="77500" lnSpcReduction="20000"/>
          </a:bodyPr>
          <a:lstStyle/>
          <a:p>
            <a:r>
              <a:rPr lang="en-US" dirty="0" smtClean="0"/>
              <a:t>The </a:t>
            </a:r>
            <a:r>
              <a:rPr lang="en-US" dirty="0"/>
              <a:t>five </a:t>
            </a:r>
            <a:r>
              <a:rPr lang="en-US" i="1" dirty="0"/>
              <a:t>ReNeW</a:t>
            </a:r>
            <a:r>
              <a:rPr lang="en-US" dirty="0"/>
              <a:t> thrust areas just discussed do not encompass the full set of science programs we view as important to the U.S. contribution to the international fusion science effort: recall that our criteria for ranking thrusts included the joint criteria of scientific importance </a:t>
            </a:r>
            <a:r>
              <a:rPr lang="en-US" i="1" dirty="0"/>
              <a:t>and</a:t>
            </a:r>
            <a:r>
              <a:rPr lang="en-US" dirty="0"/>
              <a:t> timeliness for ITER impact. </a:t>
            </a:r>
            <a:endParaRPr lang="en-US" dirty="0" smtClean="0"/>
          </a:p>
          <a:p>
            <a:r>
              <a:rPr lang="en-US" dirty="0" smtClean="0"/>
              <a:t>For </a:t>
            </a:r>
            <a:r>
              <a:rPr lang="en-US" dirty="0"/>
              <a:t>this reason, </a:t>
            </a:r>
            <a:r>
              <a:rPr lang="en-US" dirty="0" smtClean="0"/>
              <a:t>the remaining components </a:t>
            </a:r>
            <a:r>
              <a:rPr lang="en-US" dirty="0"/>
              <a:t>of the U.S. </a:t>
            </a:r>
            <a:r>
              <a:rPr lang="en-US" dirty="0" smtClean="0"/>
              <a:t>effort should be viewed as only </a:t>
            </a:r>
            <a:r>
              <a:rPr lang="en-US" dirty="0"/>
              <a:t>nominally ‘secondary’ research program elements. In many cases, the scientific merit of these thrusts is equal to that of the highest-priority thrusts just </a:t>
            </a:r>
            <a:r>
              <a:rPr lang="en-US" dirty="0" smtClean="0"/>
              <a:t>discussed, </a:t>
            </a:r>
            <a:r>
              <a:rPr lang="en-US" dirty="0"/>
              <a:t>but share the attribute that they are not critical for the construction and/or initial operation of </a:t>
            </a:r>
            <a:r>
              <a:rPr lang="en-US" dirty="0" smtClean="0"/>
              <a:t>ITER.</a:t>
            </a:r>
          </a:p>
          <a:p>
            <a:r>
              <a:rPr lang="en-US" dirty="0" smtClean="0"/>
              <a:t>To re-iterate: The </a:t>
            </a:r>
            <a:r>
              <a:rPr lang="en-US" dirty="0"/>
              <a:t>order of </a:t>
            </a:r>
            <a:r>
              <a:rPr lang="en-US" dirty="0" smtClean="0"/>
              <a:t>thrusts </a:t>
            </a:r>
            <a:r>
              <a:rPr lang="en-US" i="1" dirty="0" smtClean="0"/>
              <a:t>within</a:t>
            </a:r>
            <a:r>
              <a:rPr lang="en-US" dirty="0" smtClean="0"/>
              <a:t> </a:t>
            </a:r>
            <a:r>
              <a:rPr lang="en-US" dirty="0"/>
              <a:t>the following </a:t>
            </a:r>
            <a:r>
              <a:rPr lang="en-US" dirty="0" smtClean="0"/>
              <a:t>middle and third priority lists reflects </a:t>
            </a:r>
            <a:r>
              <a:rPr lang="en-US" dirty="0"/>
              <a:t>the ordering presented by the 2009 </a:t>
            </a:r>
            <a:r>
              <a:rPr lang="en-US" i="1" dirty="0"/>
              <a:t>ReNeW </a:t>
            </a:r>
            <a:r>
              <a:rPr lang="en-US" dirty="0"/>
              <a:t>Report, and </a:t>
            </a:r>
            <a:r>
              <a:rPr lang="en-US" i="1" dirty="0"/>
              <a:t>not</a:t>
            </a:r>
            <a:r>
              <a:rPr lang="en-US" dirty="0"/>
              <a:t> a scientific ranking</a:t>
            </a:r>
            <a:r>
              <a:rPr lang="en-US" dirty="0" smtClean="0"/>
              <a:t>.</a:t>
            </a:r>
            <a:endParaRPr lang="en-US" dirty="0"/>
          </a:p>
        </p:txBody>
      </p:sp>
    </p:spTree>
    <p:extLst>
      <p:ext uri="{BB962C8B-B14F-4D97-AF65-F5344CB8AC3E}">
        <p14:creationId xmlns:p14="http://schemas.microsoft.com/office/powerpoint/2010/main" val="202771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29"/>
            <a:ext cx="8229600" cy="1143000"/>
          </a:xfrm>
        </p:spPr>
        <p:txBody>
          <a:bodyPr>
            <a:normAutofit/>
          </a:bodyPr>
          <a:lstStyle/>
          <a:p>
            <a:r>
              <a:rPr lang="en-US" sz="3600" dirty="0" smtClean="0"/>
              <a:t>The middle priority thrusts</a:t>
            </a:r>
            <a:endParaRPr lang="en-US" sz="3600" dirty="0"/>
          </a:p>
        </p:txBody>
      </p:sp>
      <p:sp>
        <p:nvSpPr>
          <p:cNvPr id="3" name="Content Placeholder 2"/>
          <p:cNvSpPr>
            <a:spLocks noGrp="1"/>
          </p:cNvSpPr>
          <p:nvPr>
            <p:ph idx="1"/>
          </p:nvPr>
        </p:nvSpPr>
        <p:spPr>
          <a:xfrm>
            <a:off x="172616" y="1109609"/>
            <a:ext cx="8971384" cy="5514140"/>
          </a:xfrm>
        </p:spPr>
        <p:txBody>
          <a:bodyPr>
            <a:normAutofit fontScale="92500" lnSpcReduction="10000"/>
          </a:bodyPr>
          <a:lstStyle/>
          <a:p>
            <a:r>
              <a:rPr lang="en-US" sz="3000" dirty="0"/>
              <a:t>Thrust 3: Understand the role of alpha particles in burning plasma. </a:t>
            </a:r>
          </a:p>
          <a:p>
            <a:r>
              <a:rPr lang="en-US" sz="3000" dirty="0"/>
              <a:t>Thrust 4: Qualify operational scenarios and the supporting physics basis for ITER. </a:t>
            </a:r>
          </a:p>
          <a:p>
            <a:r>
              <a:rPr lang="en-US" sz="3000" dirty="0"/>
              <a:t>Thrust 5: Expand the limits for controlling and sustaining fusion plasmas. </a:t>
            </a:r>
          </a:p>
          <a:p>
            <a:r>
              <a:rPr lang="en-US" sz="3000" dirty="0"/>
              <a:t>Thrust 14: Develop the material science and technology needed to harness fusion power. </a:t>
            </a:r>
          </a:p>
          <a:p>
            <a:r>
              <a:rPr lang="en-US" sz="3000" dirty="0"/>
              <a:t>Thrust 16: Develop the spherical torus to advance fusion nuclear science</a:t>
            </a:r>
            <a:r>
              <a:rPr lang="en-US" sz="3000" dirty="0" smtClean="0"/>
              <a:t>.</a:t>
            </a:r>
          </a:p>
          <a:p>
            <a:r>
              <a:rPr lang="en-US" sz="3000" dirty="0"/>
              <a:t>Thrust 18: Achieve high-performance toroidal confinement using minimal externally applied magnetic field. </a:t>
            </a:r>
            <a:r>
              <a:rPr lang="en-US" sz="3000" dirty="0" smtClean="0"/>
              <a:t> </a:t>
            </a:r>
            <a:endParaRPr lang="en-US" sz="3000" dirty="0"/>
          </a:p>
          <a:p>
            <a:endParaRPr lang="en-US" dirty="0"/>
          </a:p>
        </p:txBody>
      </p:sp>
    </p:spTree>
    <p:extLst>
      <p:ext uri="{BB962C8B-B14F-4D97-AF65-F5344CB8AC3E}">
        <p14:creationId xmlns:p14="http://schemas.microsoft.com/office/powerpoint/2010/main" val="322001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29"/>
            <a:ext cx="8229600" cy="1143000"/>
          </a:xfrm>
        </p:spPr>
        <p:txBody>
          <a:bodyPr>
            <a:normAutofit/>
          </a:bodyPr>
          <a:lstStyle/>
          <a:p>
            <a:r>
              <a:rPr lang="en-US" sz="3600" dirty="0" smtClean="0"/>
              <a:t>The third priority thrusts</a:t>
            </a:r>
            <a:endParaRPr lang="en-US" sz="3600" dirty="0"/>
          </a:p>
        </p:txBody>
      </p:sp>
      <p:sp>
        <p:nvSpPr>
          <p:cNvPr id="3" name="Content Placeholder 2"/>
          <p:cNvSpPr>
            <a:spLocks noGrp="1"/>
          </p:cNvSpPr>
          <p:nvPr>
            <p:ph idx="1"/>
          </p:nvPr>
        </p:nvSpPr>
        <p:spPr>
          <a:xfrm>
            <a:off x="271253" y="1045395"/>
            <a:ext cx="8872747" cy="5812605"/>
          </a:xfrm>
        </p:spPr>
        <p:txBody>
          <a:bodyPr>
            <a:normAutofit fontScale="77500" lnSpcReduction="20000"/>
          </a:bodyPr>
          <a:lstStyle/>
          <a:p>
            <a:r>
              <a:rPr lang="en-US" sz="3500" dirty="0"/>
              <a:t>Thrust 1: Develop measurement techniques to understand and control burning plasmas. </a:t>
            </a:r>
          </a:p>
          <a:p>
            <a:r>
              <a:rPr lang="en-US" sz="3500" dirty="0"/>
              <a:t>Thrust 7: Exploit High Temperature Superconductors (HTS) and other magnet innovations to advance fusion research. </a:t>
            </a:r>
          </a:p>
          <a:p>
            <a:r>
              <a:rPr lang="en-US" sz="3500" dirty="0"/>
              <a:t>Thrust 8: Understand the highly integrated dynamics of dominantly self-heated and self-sustained burning plasmas. </a:t>
            </a:r>
          </a:p>
          <a:p>
            <a:r>
              <a:rPr lang="en-US" sz="3500" dirty="0"/>
              <a:t>Thrust 11: Improve power handling through engineering innovation. </a:t>
            </a:r>
          </a:p>
          <a:p>
            <a:r>
              <a:rPr lang="en-US" sz="3500" dirty="0"/>
              <a:t>Thrust 12: Demonstrate an integrated solution for plasma-material interfaces compatible with an optimized core plasma. </a:t>
            </a:r>
          </a:p>
          <a:p>
            <a:r>
              <a:rPr lang="en-US" sz="3500" dirty="0"/>
              <a:t>Thrust 13: Establish the science and technology for fusion power extraction and tritium sustainability. </a:t>
            </a:r>
          </a:p>
          <a:p>
            <a:r>
              <a:rPr lang="en-US" sz="3500" dirty="0"/>
              <a:t>Thrust 15: Create integrated designs and models for attractive fusion power systems. </a:t>
            </a:r>
          </a:p>
          <a:p>
            <a:endParaRPr lang="en-US" dirty="0"/>
          </a:p>
        </p:txBody>
      </p:sp>
    </p:spTree>
    <p:extLst>
      <p:ext uri="{BB962C8B-B14F-4D97-AF65-F5344CB8AC3E}">
        <p14:creationId xmlns:p14="http://schemas.microsoft.com/office/powerpoint/2010/main" val="9295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1 </a:t>
            </a:r>
            <a:r>
              <a:rPr lang="en-US" sz="3600" dirty="0" smtClean="0"/>
              <a:t>Response – part 1</a:t>
            </a:r>
            <a:endParaRPr lang="en-US" sz="3600" dirty="0"/>
          </a:p>
        </p:txBody>
      </p:sp>
      <p:sp>
        <p:nvSpPr>
          <p:cNvPr id="3" name="Content Placeholder 2"/>
          <p:cNvSpPr>
            <a:spLocks noGrp="1"/>
          </p:cNvSpPr>
          <p:nvPr>
            <p:ph idx="1"/>
          </p:nvPr>
        </p:nvSpPr>
        <p:spPr>
          <a:xfrm>
            <a:off x="172615" y="965060"/>
            <a:ext cx="8840381" cy="1223138"/>
          </a:xfrm>
        </p:spPr>
        <p:txBody>
          <a:bodyPr>
            <a:normAutofit/>
          </a:bodyPr>
          <a:lstStyle/>
          <a:p>
            <a:pPr marL="0" indent="0">
              <a:lnSpc>
                <a:spcPct val="90000"/>
              </a:lnSpc>
              <a:buNone/>
            </a:pPr>
            <a:r>
              <a:rPr lang="en-US" sz="2200" i="1" dirty="0"/>
              <a:t>Prioritize among and within the FY2013 elements of the non-ITER magnetic fusion portion of the Fusion Energy Sciences program, assuming the FY2013 Presidential budget request level of effort.</a:t>
            </a:r>
            <a:r>
              <a:rPr lang="en-US" sz="2200" i="1" dirty="0" smtClean="0">
                <a:effectLst/>
              </a:rPr>
              <a:t> </a:t>
            </a:r>
            <a:endParaRPr lang="en-US" sz="2200" i="1" dirty="0"/>
          </a:p>
        </p:txBody>
      </p:sp>
      <p:sp>
        <p:nvSpPr>
          <p:cNvPr id="4" name="Content Placeholder 2"/>
          <p:cNvSpPr txBox="1">
            <a:spLocks/>
          </p:cNvSpPr>
          <p:nvPr/>
        </p:nvSpPr>
        <p:spPr>
          <a:xfrm>
            <a:off x="172615" y="1976168"/>
            <a:ext cx="8971385" cy="482248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5425" indent="-225425">
              <a:lnSpc>
                <a:spcPct val="90000"/>
              </a:lnSpc>
            </a:pPr>
            <a:r>
              <a:rPr lang="en-US" sz="1800" dirty="0"/>
              <a:t>Under the FY2013 budget, the highest priority research topics are the five </a:t>
            </a:r>
            <a:r>
              <a:rPr lang="en-US" sz="1800" i="1" dirty="0"/>
              <a:t>ReNeW</a:t>
            </a:r>
            <a:r>
              <a:rPr lang="en-US" sz="1800" dirty="0"/>
              <a:t> thrusts discussed </a:t>
            </a:r>
            <a:r>
              <a:rPr lang="en-US" sz="1800" dirty="0" smtClean="0"/>
              <a:t>previously. </a:t>
            </a:r>
            <a:r>
              <a:rPr lang="en-US" sz="1800" dirty="0"/>
              <a:t>However, we have concluded that the FY2013 FES Budget level is inadequate to address even the highest priorities in a timely way. Specific shortcomings include:</a:t>
            </a:r>
          </a:p>
          <a:p>
            <a:pPr marL="463550" indent="-225425">
              <a:lnSpc>
                <a:spcPct val="90000"/>
              </a:lnSpc>
            </a:pPr>
            <a:r>
              <a:rPr lang="en-US" sz="1800" dirty="0"/>
              <a:t>1. </a:t>
            </a:r>
            <a:r>
              <a:rPr lang="en-US" sz="1800" i="1" dirty="0"/>
              <a:t>It is out of balance in its budget allocation to facilities operations (10%) and research (45%)</a:t>
            </a:r>
            <a:r>
              <a:rPr lang="en-US" sz="1800" dirty="0"/>
              <a:t>. It therefore fails to take advantage of major past capital investments. The typical SC budget for each of its offices allocates at least 30% to facilities operations. [FY2013 Congressional request overview, page </a:t>
            </a:r>
            <a:r>
              <a:rPr lang="en-US" sz="1800" dirty="0" smtClean="0"/>
              <a:t>14</a:t>
            </a:r>
            <a:r>
              <a:rPr lang="en-US" sz="1800" dirty="0"/>
              <a:t> </a:t>
            </a:r>
            <a:r>
              <a:rPr lang="en-US" sz="1800" dirty="0" smtClean="0"/>
              <a:t>– I’ll return to this later.</a:t>
            </a:r>
            <a:r>
              <a:rPr lang="en-US" sz="1800" dirty="0"/>
              <a:t>]</a:t>
            </a:r>
          </a:p>
          <a:p>
            <a:pPr marL="463550" indent="-225425">
              <a:lnSpc>
                <a:spcPct val="90000"/>
              </a:lnSpc>
            </a:pPr>
            <a:r>
              <a:rPr lang="en-US" sz="1800" dirty="0"/>
              <a:t>2. </a:t>
            </a:r>
            <a:r>
              <a:rPr lang="en-US" sz="1800" i="1" dirty="0"/>
              <a:t>It jeopardizes ITER success because U.S. facilities are some of the best in the world to address urgent research needs</a:t>
            </a:r>
            <a:r>
              <a:rPr lang="en-US" sz="1800" dirty="0"/>
              <a:t>. For example, capabilities in disruption mitigation, ELM control using non-axisymmetric fields or pellets, ELM-free operation, divertor and boundary issues at high heat flux, and world leading diagnostics, make U.S. confinement facilities ideal vehicles for resolving design and operational decisions</a:t>
            </a:r>
            <a:r>
              <a:rPr lang="en-US" sz="1800" dirty="0" smtClean="0"/>
              <a:t>.</a:t>
            </a:r>
          </a:p>
          <a:p>
            <a:pPr marL="463550" indent="-225425">
              <a:lnSpc>
                <a:spcPct val="90000"/>
              </a:lnSpc>
            </a:pPr>
            <a:r>
              <a:rPr lang="en-US" sz="1800" dirty="0" smtClean="0"/>
              <a:t>3. </a:t>
            </a:r>
            <a:r>
              <a:rPr lang="en-US" sz="1800" i="1" dirty="0" smtClean="0"/>
              <a:t>It jeopardizes the U.S. ability to take advantage of ITER in the future, because it undermines our ability to attract top minds to the field</a:t>
            </a:r>
            <a:r>
              <a:rPr lang="en-US" sz="1800" b="1" dirty="0" smtClean="0"/>
              <a:t>.</a:t>
            </a:r>
            <a:r>
              <a:rPr lang="en-US" sz="1800" dirty="0" smtClean="0"/>
              <a:t> U.S. leadership is based predominantly upon the quality of our scientists and engineers. High quality students, who will become our future ITER researchers, seek a vibrant graduate research field in which there are dynamic opportunities at home as well as abroad. Moreover, at the FY13 domestic funding level even experienced scientists will leave the field.</a:t>
            </a:r>
          </a:p>
          <a:p>
            <a:pPr marL="463550" indent="-225425">
              <a:lnSpc>
                <a:spcPct val="90000"/>
              </a:lnSpc>
            </a:pPr>
            <a:endParaRPr lang="en-US" sz="1800" dirty="0"/>
          </a:p>
        </p:txBody>
      </p:sp>
    </p:spTree>
    <p:extLst>
      <p:ext uri="{BB962C8B-B14F-4D97-AF65-F5344CB8AC3E}">
        <p14:creationId xmlns:p14="http://schemas.microsoft.com/office/powerpoint/2010/main" val="1798616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1 </a:t>
            </a:r>
            <a:r>
              <a:rPr lang="en-US" sz="3600" dirty="0" smtClean="0"/>
              <a:t>Response – part 2</a:t>
            </a:r>
            <a:endParaRPr lang="en-US" sz="3600" dirty="0"/>
          </a:p>
        </p:txBody>
      </p:sp>
      <p:sp>
        <p:nvSpPr>
          <p:cNvPr id="3" name="Content Placeholder 2"/>
          <p:cNvSpPr>
            <a:spLocks noGrp="1"/>
          </p:cNvSpPr>
          <p:nvPr>
            <p:ph idx="1"/>
          </p:nvPr>
        </p:nvSpPr>
        <p:spPr>
          <a:xfrm>
            <a:off x="172615" y="965060"/>
            <a:ext cx="8840381" cy="1223138"/>
          </a:xfrm>
        </p:spPr>
        <p:txBody>
          <a:bodyPr>
            <a:normAutofit/>
          </a:bodyPr>
          <a:lstStyle/>
          <a:p>
            <a:pPr marL="0" indent="0">
              <a:lnSpc>
                <a:spcPct val="90000"/>
              </a:lnSpc>
              <a:buNone/>
            </a:pPr>
            <a:r>
              <a:rPr lang="en-US" sz="2200" i="1" dirty="0"/>
              <a:t>Prioritize among and within the FY2013 elements of the non-ITER magnetic fusion portion of the Fusion Energy Sciences program, assuming the FY2013 Presidential budget request level of effort.</a:t>
            </a:r>
            <a:r>
              <a:rPr lang="en-US" sz="2200" i="1" dirty="0" smtClean="0">
                <a:effectLst/>
              </a:rPr>
              <a:t> </a:t>
            </a:r>
            <a:endParaRPr lang="en-US" sz="2200" i="1" dirty="0"/>
          </a:p>
        </p:txBody>
      </p:sp>
      <p:sp>
        <p:nvSpPr>
          <p:cNvPr id="4" name="Content Placeholder 2"/>
          <p:cNvSpPr txBox="1">
            <a:spLocks/>
          </p:cNvSpPr>
          <p:nvPr/>
        </p:nvSpPr>
        <p:spPr>
          <a:xfrm>
            <a:off x="172615" y="2118608"/>
            <a:ext cx="8971385" cy="36146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2000" dirty="0" smtClean="0"/>
              <a:t>Finally, …</a:t>
            </a:r>
          </a:p>
          <a:p>
            <a:pPr marL="463550" indent="-225425">
              <a:lnSpc>
                <a:spcPct val="90000"/>
              </a:lnSpc>
            </a:pPr>
            <a:r>
              <a:rPr lang="en-US" sz="1800" dirty="0" smtClean="0"/>
              <a:t>4</a:t>
            </a:r>
            <a:r>
              <a:rPr lang="en-US" sz="1800" dirty="0"/>
              <a:t>. </a:t>
            </a:r>
            <a:r>
              <a:rPr lang="en-US" sz="1800" i="1" dirty="0"/>
              <a:t>It significantly weakens the preeminent capability of the U.S. program in innovative research and critical discovery science</a:t>
            </a:r>
            <a:r>
              <a:rPr lang="en-US" sz="1800" dirty="0"/>
              <a:t>. Areas range from advanced diagnostic development (</a:t>
            </a:r>
            <a:r>
              <a:rPr lang="en-US" sz="1800" i="1" dirty="0"/>
              <a:t>e.g</a:t>
            </a:r>
            <a:r>
              <a:rPr lang="en-US" sz="1800" dirty="0"/>
              <a:t>. plasma boundary, alpha particle, and Alfvén wave eigenmode diagnostics), to first-principles simulations of nonlinear processes that govern core and edge transport.</a:t>
            </a:r>
          </a:p>
          <a:p>
            <a:pPr marL="0" indent="0">
              <a:buNone/>
            </a:pPr>
            <a:endParaRPr lang="en-US" sz="2000" b="1" dirty="0" smtClean="0"/>
          </a:p>
          <a:p>
            <a:pPr marL="0" indent="0">
              <a:buNone/>
            </a:pPr>
            <a:r>
              <a:rPr lang="en-US" sz="2000" b="1" dirty="0" smtClean="0"/>
              <a:t>If </a:t>
            </a:r>
            <a:r>
              <a:rPr lang="en-US" sz="2000" b="1" dirty="0"/>
              <a:t>this budget level persists, </a:t>
            </a:r>
            <a:r>
              <a:rPr lang="en-US" sz="2000" b="1" dirty="0" smtClean="0"/>
              <a:t>we recommend that a </a:t>
            </a:r>
            <a:r>
              <a:rPr lang="en-US" sz="2000" b="1" dirty="0"/>
              <a:t>thorough remapping between the high priority thrusts and the elements of the whole U.S. FES program must be </a:t>
            </a:r>
            <a:r>
              <a:rPr lang="en-US" sz="2000" b="1" dirty="0" smtClean="0"/>
              <a:t>undertaken by DOE/FES.</a:t>
            </a:r>
            <a:endParaRPr lang="en-US" sz="2000" dirty="0"/>
          </a:p>
        </p:txBody>
      </p:sp>
    </p:spTree>
    <p:extLst>
      <p:ext uri="{BB962C8B-B14F-4D97-AF65-F5344CB8AC3E}">
        <p14:creationId xmlns:p14="http://schemas.microsoft.com/office/powerpoint/2010/main" val="1805511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a:t>
            </a:r>
            <a:r>
              <a:rPr lang="en-US" sz="3600" dirty="0" smtClean="0"/>
              <a:t>2 Response – part 1</a:t>
            </a:r>
            <a:endParaRPr lang="en-US" sz="3600" dirty="0"/>
          </a:p>
        </p:txBody>
      </p:sp>
      <p:sp>
        <p:nvSpPr>
          <p:cNvPr id="3" name="Content Placeholder 2"/>
          <p:cNvSpPr>
            <a:spLocks noGrp="1"/>
          </p:cNvSpPr>
          <p:nvPr>
            <p:ph idx="1"/>
          </p:nvPr>
        </p:nvSpPr>
        <p:spPr>
          <a:xfrm>
            <a:off x="172615" y="929450"/>
            <a:ext cx="8840381" cy="1361500"/>
          </a:xfrm>
        </p:spPr>
        <p:txBody>
          <a:bodyPr>
            <a:normAutofit/>
          </a:bodyPr>
          <a:lstStyle/>
          <a:p>
            <a:pPr marL="0" indent="0">
              <a:lnSpc>
                <a:spcPct val="90000"/>
              </a:lnSpc>
              <a:buNone/>
            </a:pPr>
            <a:r>
              <a:rPr lang="en-US" sz="2200" i="1" dirty="0"/>
              <a:t>Considering the same focus as in [Charge] (1), again prioritize the elements of the non-ITER magnetic fusion portion of the FES program, but assume a restoration of the budget to the 2012 level for that part of the program.  New elements may be inserted in the prioritization after FY2012</a:t>
            </a:r>
            <a:r>
              <a:rPr lang="en-US" sz="2200" i="1" dirty="0" smtClean="0">
                <a:effectLst/>
              </a:rPr>
              <a:t> </a:t>
            </a:r>
            <a:endParaRPr lang="en-US" sz="2200" i="1" dirty="0"/>
          </a:p>
        </p:txBody>
      </p:sp>
      <p:sp>
        <p:nvSpPr>
          <p:cNvPr id="4" name="Content Placeholder 2"/>
          <p:cNvSpPr txBox="1">
            <a:spLocks/>
          </p:cNvSpPr>
          <p:nvPr/>
        </p:nvSpPr>
        <p:spPr>
          <a:xfrm>
            <a:off x="172615" y="2302820"/>
            <a:ext cx="8971385" cy="456704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5425" lvl="0" indent="-225425">
              <a:lnSpc>
                <a:spcPct val="110000"/>
              </a:lnSpc>
            </a:pPr>
            <a:r>
              <a:rPr lang="en-US" sz="2000" dirty="0"/>
              <a:t>We recommend that roughly one-third of the restored funds, $12M, should be deployed for a three to five year period of operation of C-Mod to resolve high-priority topics on ITER-relevant boundary and divertor physics, and might include upgrades as required to accomplish these goals. This restoration is consistent with our highest priority thrusts 9 and 10, focuses on completing specific urgent research tasks relevant to ITER for which C-Mod is uniquely suited, and treats C-Mod as an critical experimental device in the preparations for ITER, but not as a long-term facility. Once C-Mod has completed its critical ITER-relevant tasks, it should be closed down so that funding can be re-directed toward other high priority science goals, as discussed under Charge 3.</a:t>
            </a:r>
          </a:p>
          <a:p>
            <a:pPr marL="225425" lvl="0" indent="-225425">
              <a:lnSpc>
                <a:spcPct val="110000"/>
              </a:lnSpc>
            </a:pPr>
            <a:r>
              <a:rPr lang="en-US" sz="2000" dirty="0"/>
              <a:t>We recommend that $10M be allocated to increased utilization of DIII-D, covering operations and research focused on achieving faster progress on the urgent, high-priority research that DIII-D is carrying out for ITER preparations; this work (on disruption prediction, avoidance and mitigation, and ELMs) has been identified by us as part of the highest priority thrust work (e.g., Thrust 2). </a:t>
            </a:r>
          </a:p>
        </p:txBody>
      </p:sp>
    </p:spTree>
    <p:extLst>
      <p:ext uri="{BB962C8B-B14F-4D97-AF65-F5344CB8AC3E}">
        <p14:creationId xmlns:p14="http://schemas.microsoft.com/office/powerpoint/2010/main" val="300464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a:t>
            </a:r>
            <a:r>
              <a:rPr lang="en-US" sz="3600" dirty="0" smtClean="0"/>
              <a:t>2 Response – part 2</a:t>
            </a:r>
            <a:endParaRPr lang="en-US" sz="3600" dirty="0"/>
          </a:p>
        </p:txBody>
      </p:sp>
      <p:sp>
        <p:nvSpPr>
          <p:cNvPr id="3" name="Content Placeholder 2"/>
          <p:cNvSpPr>
            <a:spLocks noGrp="1"/>
          </p:cNvSpPr>
          <p:nvPr>
            <p:ph idx="1"/>
          </p:nvPr>
        </p:nvSpPr>
        <p:spPr>
          <a:xfrm>
            <a:off x="172615" y="929450"/>
            <a:ext cx="8840381" cy="1361500"/>
          </a:xfrm>
        </p:spPr>
        <p:txBody>
          <a:bodyPr>
            <a:normAutofit/>
          </a:bodyPr>
          <a:lstStyle/>
          <a:p>
            <a:pPr marL="0" indent="0">
              <a:lnSpc>
                <a:spcPct val="90000"/>
              </a:lnSpc>
              <a:buNone/>
            </a:pPr>
            <a:r>
              <a:rPr lang="en-US" sz="2200" i="1" dirty="0"/>
              <a:t>Considering the same focus as in [Charge] (1), again prioritize the elements of the non-ITER magnetic fusion portion of the FES program, but assume a restoration of the budget to the 2012 level for that part of the program.  New elements may be inserted in the prioritization after FY2012</a:t>
            </a:r>
            <a:r>
              <a:rPr lang="en-US" sz="2200" i="1" dirty="0" smtClean="0">
                <a:effectLst/>
              </a:rPr>
              <a:t> </a:t>
            </a:r>
            <a:endParaRPr lang="en-US" sz="2200" i="1" dirty="0"/>
          </a:p>
        </p:txBody>
      </p:sp>
      <p:sp>
        <p:nvSpPr>
          <p:cNvPr id="4" name="Content Placeholder 2"/>
          <p:cNvSpPr txBox="1">
            <a:spLocks/>
          </p:cNvSpPr>
          <p:nvPr/>
        </p:nvSpPr>
        <p:spPr>
          <a:xfrm>
            <a:off x="172615" y="2302820"/>
            <a:ext cx="8971385" cy="456704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5425" lvl="0" indent="-225425">
              <a:lnSpc>
                <a:spcPct val="110000"/>
              </a:lnSpc>
            </a:pPr>
            <a:r>
              <a:rPr lang="en-US" sz="2000" dirty="0" smtClean="0"/>
              <a:t>We </a:t>
            </a:r>
            <a:r>
              <a:rPr lang="en-US" sz="2000" dirty="0"/>
              <a:t>recommend that $10M be allocated to a highly targeted support of theory and simulation. This support needs to be focused on the high-priority research thrusts discussed earlier, advancing specific new physics topics, and where appropriate building tools that are ultimately aimed at allowing broad use by the community. This allocation should not be viewed as a “general increase” of theory and simulation. One possibility might be to build teams that focus on issues falling within our highest-priority physics topics, and that might involve an experimental/observational component. Scientific progress should be closely monitored.</a:t>
            </a:r>
          </a:p>
          <a:p>
            <a:pPr marL="225425" indent="-225425">
              <a:lnSpc>
                <a:spcPct val="110000"/>
              </a:lnSpc>
            </a:pPr>
            <a:r>
              <a:rPr lang="en-US" sz="2000" dirty="0"/>
              <a:t>We expect that on a time scale of order half a decade, there will be a considerable evolution of the domestic major facilities, including closure of C-Mod and the completion of the NSTX upgrade. Consistent with this evolution, the program will need to consider next steps in the fusion major facilities portfolio; possible alternatives might include upgrades to DIII-D and a stellarator. We expect C-Mod scientists to play an active role in the formulation of these plans. Given likely timelines, it will be important to start planning for a major new facility as soon as possible.</a:t>
            </a:r>
            <a:r>
              <a:rPr lang="en-US" sz="2000" dirty="0" smtClean="0">
                <a:effectLst/>
              </a:rPr>
              <a:t> </a:t>
            </a:r>
            <a:endParaRPr lang="en-US" sz="2000" dirty="0"/>
          </a:p>
        </p:txBody>
      </p:sp>
    </p:spTree>
    <p:extLst>
      <p:ext uri="{BB962C8B-B14F-4D97-AF65-F5344CB8AC3E}">
        <p14:creationId xmlns:p14="http://schemas.microsoft.com/office/powerpoint/2010/main" val="189229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a:t>
            </a:r>
            <a:r>
              <a:rPr lang="en-US" sz="3600" dirty="0" smtClean="0"/>
              <a:t>3 Response – part 1</a:t>
            </a:r>
            <a:endParaRPr lang="en-US" sz="3600" dirty="0"/>
          </a:p>
        </p:txBody>
      </p:sp>
      <p:sp>
        <p:nvSpPr>
          <p:cNvPr id="3" name="Content Placeholder 2"/>
          <p:cNvSpPr>
            <a:spLocks noGrp="1"/>
          </p:cNvSpPr>
          <p:nvPr>
            <p:ph idx="1"/>
          </p:nvPr>
        </p:nvSpPr>
        <p:spPr>
          <a:xfrm>
            <a:off x="172615" y="965058"/>
            <a:ext cx="8840381" cy="2369735"/>
          </a:xfrm>
        </p:spPr>
        <p:txBody>
          <a:bodyPr>
            <a:noAutofit/>
          </a:bodyPr>
          <a:lstStyle/>
          <a:p>
            <a:pPr marL="0" indent="0">
              <a:lnSpc>
                <a:spcPct val="90000"/>
              </a:lnSpc>
              <a:buNone/>
            </a:pPr>
            <a:r>
              <a:rPr lang="en-US" sz="2200" i="1" dirty="0"/>
              <a:t>Prioritize the elements of the non-ITER magnetic fusion portion of the Fusion Energy Sciences program for the five-year period following the roll-off in ITER project construction funding, assuming a 50% increase over that provided in the FY2013 budget in non-ITER-project magnetic fusion level of effort following the peak in ITER funding. Assume that research on fusion materials science and harnessing fusion power will capture much of this increase.</a:t>
            </a:r>
            <a:endParaRPr lang="en-US" sz="2200" dirty="0"/>
          </a:p>
        </p:txBody>
      </p:sp>
      <p:sp>
        <p:nvSpPr>
          <p:cNvPr id="4" name="Content Placeholder 2"/>
          <p:cNvSpPr txBox="1">
            <a:spLocks/>
          </p:cNvSpPr>
          <p:nvPr/>
        </p:nvSpPr>
        <p:spPr>
          <a:xfrm>
            <a:off x="172615" y="3180483"/>
            <a:ext cx="8971385" cy="373686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7013" indent="-227013">
              <a:lnSpc>
                <a:spcPct val="120000"/>
              </a:lnSpc>
            </a:pPr>
            <a:r>
              <a:rPr lang="en-US" sz="1800" dirty="0"/>
              <a:t>For the period following the roll-off in ITER project construction funding, with a </a:t>
            </a:r>
            <a:r>
              <a:rPr lang="en-US" sz="1800" dirty="0" smtClean="0"/>
              <a:t>50% increase </a:t>
            </a:r>
            <a:r>
              <a:rPr lang="en-US" sz="1800" dirty="0"/>
              <a:t>in non-ITER MFE effort, we recommend highest emphasis be given to science-rich feasibility issues that will directly impact the path to be followed to a DEMO fusion device. In particular, additional resources at this level would permit moving forward with a Fusion Nuclear Science Program (FNSP) and preparing the way for a Fusion Nuclear Science Facility (FNSF)</a:t>
            </a:r>
            <a:r>
              <a:rPr lang="en-US" sz="1800" dirty="0" smtClean="0"/>
              <a:t>.</a:t>
            </a:r>
          </a:p>
          <a:p>
            <a:pPr marL="627063" lvl="1" indent="-227013">
              <a:lnSpc>
                <a:spcPct val="120000"/>
              </a:lnSpc>
            </a:pPr>
            <a:r>
              <a:rPr lang="en-US" sz="1500" dirty="0"/>
              <a:t>A FNSF is a research facility that incorporates most of the technical components within the core of a future DEMO power plant, but built at minimum overall fusion power in order to enable fusion component testing and optimization at minimum tritium consumption and overall cost [</a:t>
            </a:r>
            <a:r>
              <a:rPr lang="en-US" sz="1500" dirty="0" err="1"/>
              <a:t>Goldston</a:t>
            </a:r>
            <a:r>
              <a:rPr lang="en-US" sz="1500" dirty="0"/>
              <a:t>, FESAC, 2003]. The FNSF allows research of high neutron-fluence plasmas that run reliably, without damaging transient events, and the evaluation of numerous fusion engineering issues including first-wall components that withstand fast neutron flux and the demonstration of tritium self-sufficiency.</a:t>
            </a:r>
            <a:r>
              <a:rPr lang="en-US" sz="1500" dirty="0" smtClean="0">
                <a:effectLst/>
              </a:rPr>
              <a:t> </a:t>
            </a:r>
          </a:p>
        </p:txBody>
      </p:sp>
    </p:spTree>
    <p:extLst>
      <p:ext uri="{BB962C8B-B14F-4D97-AF65-F5344CB8AC3E}">
        <p14:creationId xmlns:p14="http://schemas.microsoft.com/office/powerpoint/2010/main" val="4040322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a:t>
            </a:r>
            <a:r>
              <a:rPr lang="en-US" sz="3600" dirty="0" smtClean="0"/>
              <a:t>3 Response – part 2</a:t>
            </a:r>
            <a:endParaRPr lang="en-US" sz="3600" dirty="0"/>
          </a:p>
        </p:txBody>
      </p:sp>
      <p:sp>
        <p:nvSpPr>
          <p:cNvPr id="4" name="Content Placeholder 2"/>
          <p:cNvSpPr txBox="1">
            <a:spLocks/>
          </p:cNvSpPr>
          <p:nvPr/>
        </p:nvSpPr>
        <p:spPr>
          <a:xfrm>
            <a:off x="172615" y="1293851"/>
            <a:ext cx="8971385" cy="543358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7013" indent="-227013">
              <a:lnSpc>
                <a:spcPct val="120000"/>
              </a:lnSpc>
            </a:pPr>
            <a:r>
              <a:rPr lang="en-US" sz="1700" dirty="0"/>
              <a:t>At the present time, it is uncertain what materials would ultimately be selected for an FNSF, what would comprise the engineered components that make up the first wall, and what would be the magnetic configuration confining the burning plasma. The leading candidates for the magnetic confinement configuration are the advanced tokamak (AT), the spherical tokamak (ST), and the optimized stellarator. The research efforts that will inform the design of an FNSF facility were detailed in </a:t>
            </a:r>
            <a:r>
              <a:rPr lang="en-US" sz="1700" i="1" dirty="0"/>
              <a:t>ReNeW</a:t>
            </a:r>
            <a:r>
              <a:rPr lang="en-US" sz="1700" dirty="0"/>
              <a:t>. In addition to steady-state (Thrust 5), the Subcommittee recognizes especially that an expanded research effort in Thrusts 13, 14, and 15 (entitled “Theme 3: Harnessing Fusion Power”) is needed when the additional funds of this charge become available. </a:t>
            </a:r>
            <a:endParaRPr lang="en-US" sz="1700" dirty="0" smtClean="0"/>
          </a:p>
          <a:p>
            <a:pPr marL="227013" indent="-227013">
              <a:lnSpc>
                <a:spcPct val="120000"/>
              </a:lnSpc>
            </a:pPr>
            <a:r>
              <a:rPr lang="en-US" sz="1700" dirty="0" smtClean="0"/>
              <a:t>An expanded effort on materials research would enhance two broad categories of research: (</a:t>
            </a:r>
            <a:r>
              <a:rPr lang="en-US" sz="1700" dirty="0" err="1" smtClean="0"/>
              <a:t>i</a:t>
            </a:r>
            <a:r>
              <a:rPr lang="en-US" sz="1700" dirty="0" smtClean="0"/>
              <a:t>) fusion nuclear materials effects, and (ii) plasma surface interactions.  While a </a:t>
            </a:r>
            <a:r>
              <a:rPr lang="en-US" sz="1700" dirty="0"/>
              <a:t>full 14 MeV D-T neutron spectrum test facility (e.g. IFMIF</a:t>
            </a:r>
            <a:r>
              <a:rPr lang="en-US" sz="1700" dirty="0" smtClean="0"/>
              <a:t>) </a:t>
            </a:r>
            <a:r>
              <a:rPr lang="en-US" sz="1700" dirty="0"/>
              <a:t>lies beyond the financial capacity of the U.S. program </a:t>
            </a:r>
            <a:r>
              <a:rPr lang="en-US" sz="1700" dirty="0" smtClean="0"/>
              <a:t>alone, the recent FESAC [</a:t>
            </a:r>
            <a:r>
              <a:rPr lang="en-US" sz="1700" dirty="0" err="1" smtClean="0"/>
              <a:t>Zinkle</a:t>
            </a:r>
            <a:r>
              <a:rPr lang="en-US" sz="1700" dirty="0" smtClean="0"/>
              <a:t>] report on fusion nuclear materials identifies several medium-scale research initiatives that would directly address some challenges, albeit with less spectral accuracy. One or more of these initiatives would form a natural part of an expanded FNSP. </a:t>
            </a:r>
          </a:p>
        </p:txBody>
      </p:sp>
    </p:spTree>
    <p:extLst>
      <p:ext uri="{BB962C8B-B14F-4D97-AF65-F5344CB8AC3E}">
        <p14:creationId xmlns:p14="http://schemas.microsoft.com/office/powerpoint/2010/main" val="1937315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a:t>
            </a:r>
            <a:r>
              <a:rPr lang="en-US" sz="3600" dirty="0" smtClean="0"/>
              <a:t>3 Response – part 3</a:t>
            </a:r>
            <a:endParaRPr lang="en-US" sz="3600" dirty="0"/>
          </a:p>
        </p:txBody>
      </p:sp>
      <p:sp>
        <p:nvSpPr>
          <p:cNvPr id="4" name="Content Placeholder 2"/>
          <p:cNvSpPr txBox="1">
            <a:spLocks/>
          </p:cNvSpPr>
          <p:nvPr/>
        </p:nvSpPr>
        <p:spPr>
          <a:xfrm>
            <a:off x="172615" y="1281981"/>
            <a:ext cx="8971385" cy="4771808"/>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2700" dirty="0" smtClean="0"/>
              <a:t>Specific </a:t>
            </a:r>
            <a:r>
              <a:rPr lang="en-US" sz="2700" dirty="0"/>
              <a:t>examples of program elements </a:t>
            </a:r>
            <a:r>
              <a:rPr lang="en-US" sz="2700" dirty="0" smtClean="0"/>
              <a:t>for </a:t>
            </a:r>
            <a:r>
              <a:rPr lang="en-US" sz="2800" dirty="0" smtClean="0"/>
              <a:t>an expanded FNSP </a:t>
            </a:r>
            <a:r>
              <a:rPr lang="en-US" sz="2700" dirty="0" smtClean="0"/>
              <a:t>might </a:t>
            </a:r>
            <a:r>
              <a:rPr lang="en-US" sz="2700" dirty="0"/>
              <a:t>include:</a:t>
            </a:r>
          </a:p>
          <a:p>
            <a:pPr marL="463550" lvl="2" indent="-225425"/>
            <a:r>
              <a:rPr lang="en-US" sz="2700" dirty="0"/>
              <a:t>Develop materials with micro-structures to mitigate transmutation produced helium and permeation of hydrogenic species </a:t>
            </a:r>
          </a:p>
          <a:p>
            <a:pPr marL="463550" lvl="2" indent="-225425"/>
            <a:r>
              <a:rPr lang="en-US" sz="2700" dirty="0"/>
              <a:t>Conduct neutron irradiation tests by leveraging domestic neutron sources, including neutron damage and tritium sequestration effects and evaluating designer materials above</a:t>
            </a:r>
          </a:p>
          <a:p>
            <a:pPr marL="463550" lvl="2" indent="-225425"/>
            <a:r>
              <a:rPr lang="en-US" sz="2700" dirty="0"/>
              <a:t>Participate in ITER Test Blanket Module program, should the opportunity arise</a:t>
            </a:r>
          </a:p>
          <a:p>
            <a:pPr marL="463550" lvl="2" indent="-225425"/>
            <a:r>
              <a:rPr lang="en-US" sz="2700" dirty="0"/>
              <a:t>Extend linear plasma devices, including appropriate upgrades from existing</a:t>
            </a:r>
            <a:r>
              <a:rPr lang="en-US" sz="2700" b="1" dirty="0"/>
              <a:t> </a:t>
            </a:r>
            <a:r>
              <a:rPr lang="en-US" sz="2700" dirty="0"/>
              <a:t>capabilities (e.g. tritium, liquid metals, rad. damage), to long time‐scales, to help fulfill some of the critical FNS and PSI missions </a:t>
            </a:r>
          </a:p>
          <a:p>
            <a:pPr marL="463550" lvl="2" indent="-225425"/>
            <a:r>
              <a:rPr lang="en-US" sz="2700" dirty="0"/>
              <a:t>Initiate a comprehensive structural materials modeling program to address neutron damage, as part of a DOE-wide research program in this area</a:t>
            </a:r>
            <a:r>
              <a:rPr lang="en-US" sz="2700" dirty="0" smtClean="0">
                <a:effectLst/>
              </a:rPr>
              <a:t> </a:t>
            </a:r>
            <a:endParaRPr lang="en-US" sz="2700" dirty="0" smtClean="0"/>
          </a:p>
        </p:txBody>
      </p:sp>
    </p:spTree>
    <p:extLst>
      <p:ext uri="{BB962C8B-B14F-4D97-AF65-F5344CB8AC3E}">
        <p14:creationId xmlns:p14="http://schemas.microsoft.com/office/powerpoint/2010/main" val="148826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29"/>
            <a:ext cx="9144000" cy="1143000"/>
          </a:xfrm>
        </p:spPr>
        <p:txBody>
          <a:bodyPr>
            <a:normAutofit/>
          </a:bodyPr>
          <a:lstStyle/>
          <a:p>
            <a:r>
              <a:rPr lang="en-US" sz="3600" dirty="0" smtClean="0"/>
              <a:t>When did we meet, and who was consulted …</a:t>
            </a:r>
          </a:p>
        </p:txBody>
      </p:sp>
      <p:sp>
        <p:nvSpPr>
          <p:cNvPr id="3" name="Content Placeholder 2"/>
          <p:cNvSpPr>
            <a:spLocks noGrp="1"/>
          </p:cNvSpPr>
          <p:nvPr>
            <p:ph idx="1"/>
          </p:nvPr>
        </p:nvSpPr>
        <p:spPr>
          <a:xfrm>
            <a:off x="172616" y="1158729"/>
            <a:ext cx="8971384" cy="5699271"/>
          </a:xfrm>
        </p:spPr>
        <p:txBody>
          <a:bodyPr>
            <a:normAutofit fontScale="70000" lnSpcReduction="20000"/>
          </a:bodyPr>
          <a:lstStyle/>
          <a:p>
            <a:r>
              <a:rPr lang="en-US" sz="3400" dirty="0" smtClean="0"/>
              <a:t>Meeting calendar</a:t>
            </a:r>
          </a:p>
          <a:p>
            <a:pPr lvl="1"/>
            <a:r>
              <a:rPr lang="en-US" dirty="0" smtClean="0"/>
              <a:t>Our subcommittee </a:t>
            </a:r>
            <a:r>
              <a:rPr lang="en-US" dirty="0"/>
              <a:t>was fully constituted by early July </a:t>
            </a:r>
            <a:r>
              <a:rPr lang="en-US" dirty="0" smtClean="0"/>
              <a:t>2012</a:t>
            </a:r>
          </a:p>
          <a:p>
            <a:pPr lvl="1"/>
            <a:r>
              <a:rPr lang="en-US" dirty="0" smtClean="0"/>
              <a:t>Meeting #1: 18 July 2012, in </a:t>
            </a:r>
            <a:r>
              <a:rPr lang="en-US" dirty="0"/>
              <a:t>Bethesda, </a:t>
            </a:r>
            <a:r>
              <a:rPr lang="en-US" dirty="0" smtClean="0"/>
              <a:t>MD (full committee, open session)</a:t>
            </a:r>
          </a:p>
          <a:p>
            <a:pPr lvl="1"/>
            <a:r>
              <a:rPr lang="en-US" dirty="0"/>
              <a:t>M</a:t>
            </a:r>
            <a:r>
              <a:rPr lang="en-US" dirty="0" smtClean="0"/>
              <a:t>eeting #2: 31 </a:t>
            </a:r>
            <a:r>
              <a:rPr lang="en-US" dirty="0"/>
              <a:t>July </a:t>
            </a:r>
            <a:r>
              <a:rPr lang="en-US" dirty="0" smtClean="0"/>
              <a:t>- </a:t>
            </a:r>
            <a:r>
              <a:rPr lang="en-US" dirty="0"/>
              <a:t>1 </a:t>
            </a:r>
            <a:r>
              <a:rPr lang="en-US" dirty="0" smtClean="0"/>
              <a:t>August 2012, </a:t>
            </a:r>
            <a:r>
              <a:rPr lang="en-US" dirty="0"/>
              <a:t>in Bethesda, </a:t>
            </a:r>
            <a:r>
              <a:rPr lang="en-US" dirty="0" smtClean="0"/>
              <a:t>MD (full committee)</a:t>
            </a:r>
          </a:p>
          <a:p>
            <a:pPr lvl="1"/>
            <a:r>
              <a:rPr lang="en-US" dirty="0" smtClean="0"/>
              <a:t>Meeting #3: 31 August 2012, at O’Hare Airport in Chicago, IL (planning meeting only, </a:t>
            </a:r>
            <a:r>
              <a:rPr lang="en-US" dirty="0"/>
              <a:t>with participation from the leads of </a:t>
            </a:r>
            <a:r>
              <a:rPr lang="en-US" dirty="0" smtClean="0"/>
              <a:t>three </a:t>
            </a:r>
            <a:r>
              <a:rPr lang="en-US" dirty="0"/>
              <a:t>breakout </a:t>
            </a:r>
            <a:r>
              <a:rPr lang="en-US" dirty="0" smtClean="0"/>
              <a:t>groups)</a:t>
            </a:r>
          </a:p>
          <a:p>
            <a:pPr lvl="1"/>
            <a:r>
              <a:rPr lang="en-US" dirty="0" smtClean="0"/>
              <a:t>Meeting #4: 10</a:t>
            </a:r>
            <a:r>
              <a:rPr lang="en-US" dirty="0"/>
              <a:t>-11 September </a:t>
            </a:r>
            <a:r>
              <a:rPr lang="en-US" dirty="0" smtClean="0"/>
              <a:t>2012, </a:t>
            </a:r>
            <a:r>
              <a:rPr lang="en-US" dirty="0"/>
              <a:t>in Gaithersburg, </a:t>
            </a:r>
            <a:r>
              <a:rPr lang="en-US" dirty="0" smtClean="0"/>
              <a:t>MD</a:t>
            </a:r>
            <a:r>
              <a:rPr lang="en-US" dirty="0"/>
              <a:t> </a:t>
            </a:r>
            <a:r>
              <a:rPr lang="en-US" dirty="0" smtClean="0"/>
              <a:t>(full committee)</a:t>
            </a:r>
          </a:p>
          <a:p>
            <a:pPr lvl="1"/>
            <a:r>
              <a:rPr lang="en-US" dirty="0" smtClean="0"/>
              <a:t>Meeting #5: 28 October 2012, in Providence, RI (only committee members attending the regular APS Division of Plasma Physics meeting </a:t>
            </a:r>
          </a:p>
          <a:p>
            <a:pPr lvl="1"/>
            <a:r>
              <a:rPr lang="en-US" dirty="0" smtClean="0"/>
              <a:t>Meeting #6: on 10-11 January 2013, in Gaithersburg, MD (full committee)</a:t>
            </a:r>
          </a:p>
          <a:p>
            <a:pPr lvl="1"/>
            <a:endParaRPr lang="en-US" sz="2300" dirty="0" smtClean="0"/>
          </a:p>
          <a:p>
            <a:r>
              <a:rPr lang="en-US" sz="3400" dirty="0" smtClean="0"/>
              <a:t>Advice to the subcommittee</a:t>
            </a:r>
          </a:p>
          <a:p>
            <a:pPr lvl="1"/>
            <a:r>
              <a:rPr lang="en-US" dirty="0" smtClean="0"/>
              <a:t>The subcommittee was given its charge at Meeting #1, in Bethesda, MD</a:t>
            </a:r>
          </a:p>
          <a:p>
            <a:pPr lvl="1"/>
            <a:r>
              <a:rPr lang="en-US" dirty="0" smtClean="0"/>
              <a:t>At the beginning of Meeting #5, the subcommittee was given guidance by the Associate Director for Fusion Energy Science (FES) regarding conflicts of interest within our subcommittee</a:t>
            </a:r>
          </a:p>
          <a:p>
            <a:pPr lvl="1"/>
            <a:r>
              <a:rPr lang="en-US" dirty="0" smtClean="0"/>
              <a:t>62 </a:t>
            </a:r>
            <a:r>
              <a:rPr lang="en-US" dirty="0"/>
              <a:t>white papers were </a:t>
            </a:r>
            <a:r>
              <a:rPr lang="en-US" dirty="0" smtClean="0"/>
              <a:t>submitted to the subcommittee’s public web site</a:t>
            </a:r>
            <a:endParaRPr lang="en-US" dirty="0"/>
          </a:p>
          <a:p>
            <a:pPr lvl="1"/>
            <a:r>
              <a:rPr lang="en-US" dirty="0"/>
              <a:t>T</a:t>
            </a:r>
            <a:r>
              <a:rPr lang="en-US" dirty="0" smtClean="0"/>
              <a:t>wo </a:t>
            </a:r>
            <a:r>
              <a:rPr lang="en-US" dirty="0"/>
              <a:t>virtual workshops were organized and hosted by the U.S. Burning Plasma Organization (USBPO) during the deliberation period of our </a:t>
            </a:r>
            <a:r>
              <a:rPr lang="en-US" dirty="0" smtClean="0"/>
              <a:t>panel.</a:t>
            </a:r>
          </a:p>
        </p:txBody>
      </p:sp>
    </p:spTree>
    <p:extLst>
      <p:ext uri="{BB962C8B-B14F-4D97-AF65-F5344CB8AC3E}">
        <p14:creationId xmlns:p14="http://schemas.microsoft.com/office/powerpoint/2010/main" val="159092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0"/>
            <a:ext cx="8229600" cy="1143000"/>
          </a:xfrm>
        </p:spPr>
        <p:txBody>
          <a:bodyPr>
            <a:normAutofit/>
          </a:bodyPr>
          <a:lstStyle/>
          <a:p>
            <a:r>
              <a:rPr lang="en-US" sz="3600" dirty="0"/>
              <a:t>Charge </a:t>
            </a:r>
            <a:r>
              <a:rPr lang="en-US" sz="3600" dirty="0" smtClean="0"/>
              <a:t>3 Response – part 4</a:t>
            </a:r>
            <a:endParaRPr lang="en-US" sz="3600" dirty="0"/>
          </a:p>
        </p:txBody>
      </p:sp>
      <p:sp>
        <p:nvSpPr>
          <p:cNvPr id="4" name="Content Placeholder 2"/>
          <p:cNvSpPr txBox="1">
            <a:spLocks/>
          </p:cNvSpPr>
          <p:nvPr/>
        </p:nvSpPr>
        <p:spPr>
          <a:xfrm>
            <a:off x="172615" y="1044580"/>
            <a:ext cx="8971385" cy="58134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5425" indent="-225425">
              <a:lnSpc>
                <a:spcPct val="120000"/>
              </a:lnSpc>
            </a:pPr>
            <a:r>
              <a:rPr lang="en-US" sz="1700" dirty="0" smtClean="0"/>
              <a:t>The plasma surface interactions category goes beyond present-day experiments both in the high operating temperature of the plasma facing components (at least 500 C) because of the need to minimize tritium retention and improve thermal efficiency, and in the week-long steady-state nature of the plasma exposure. It may be the best plan to establish the feasibility of such operation, which requires also reliable plasma sustainment, in a situation that is not complicated by the requirement for tritium handling and breeding. Such a facility, which does not yet exist, might be generically called a “pre-FNSF”; it is a high wall-temperature, high power-density, steady state, toroidal confinement facility.</a:t>
            </a:r>
          </a:p>
          <a:p>
            <a:pPr marL="625475" lvl="1" indent="-225425">
              <a:lnSpc>
                <a:spcPct val="110000"/>
              </a:lnSpc>
            </a:pPr>
            <a:r>
              <a:rPr lang="en-US" sz="1700" dirty="0"/>
              <a:t>A pre-FNSF would be non-DT and would be a primary test-bed for developing a DT FNSF. [It might in fact be the first stage of an FNSF.]</a:t>
            </a:r>
          </a:p>
          <a:p>
            <a:pPr marL="625475" lvl="1" indent="-225425">
              <a:lnSpc>
                <a:spcPct val="110000"/>
              </a:lnSpc>
            </a:pPr>
            <a:r>
              <a:rPr lang="en-US" sz="1700" dirty="0"/>
              <a:t>Much of the research work on a pre-FNSF would therefore necessarily be on confined plasma physics, including achievement and optimization of sustained current drive and identification and characterization of altered and new operating scenarios. </a:t>
            </a:r>
          </a:p>
          <a:p>
            <a:pPr marL="225425" indent="-225425">
              <a:lnSpc>
                <a:spcPct val="120000"/>
              </a:lnSpc>
            </a:pPr>
            <a:r>
              <a:rPr lang="en-US" sz="1700" dirty="0" smtClean="0"/>
              <a:t>Axisymmetric </a:t>
            </a:r>
            <a:r>
              <a:rPr lang="en-US" sz="1700" dirty="0"/>
              <a:t>(tokamak and ST) configurations are the best understood option for a pre-FNSF. The properties of the non-axisymmetric optimized stellarator are less well developed, but stellarators are inherently steady-state, operate at relatively high plasma density, provide greater design flexibility in their magnetic configuration, and may have less damaging off-normal events than found in tokamaks.</a:t>
            </a:r>
            <a:r>
              <a:rPr lang="en-US" sz="1700" dirty="0" smtClean="0">
                <a:effectLst/>
              </a:rPr>
              <a:t> </a:t>
            </a:r>
            <a:endParaRPr lang="en-US" sz="1700" dirty="0" smtClean="0"/>
          </a:p>
        </p:txBody>
      </p:sp>
    </p:spTree>
    <p:extLst>
      <p:ext uri="{BB962C8B-B14F-4D97-AF65-F5344CB8AC3E}">
        <p14:creationId xmlns:p14="http://schemas.microsoft.com/office/powerpoint/2010/main" val="2016688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0664"/>
            <a:ext cx="9144000" cy="1143000"/>
          </a:xfrm>
        </p:spPr>
        <p:txBody>
          <a:bodyPr>
            <a:noAutofit/>
          </a:bodyPr>
          <a:lstStyle/>
          <a:p>
            <a:r>
              <a:rPr lang="en-US" sz="3200" dirty="0" smtClean="0"/>
              <a:t>Some final thoughts: 1-Our perspective on the U.S. fusion program’s priorities and direction</a:t>
            </a:r>
            <a:endParaRPr lang="en-US" sz="3200" dirty="0"/>
          </a:p>
        </p:txBody>
      </p:sp>
      <p:sp>
        <p:nvSpPr>
          <p:cNvPr id="3" name="Content Placeholder 2"/>
          <p:cNvSpPr>
            <a:spLocks noGrp="1"/>
          </p:cNvSpPr>
          <p:nvPr>
            <p:ph idx="1"/>
          </p:nvPr>
        </p:nvSpPr>
        <p:spPr>
          <a:xfrm>
            <a:off x="221934" y="1504615"/>
            <a:ext cx="8922066" cy="5257800"/>
          </a:xfrm>
        </p:spPr>
        <p:txBody>
          <a:bodyPr>
            <a:normAutofit fontScale="77500" lnSpcReduction="20000"/>
          </a:bodyPr>
          <a:lstStyle/>
          <a:p>
            <a:pPr marL="284163" indent="-284163">
              <a:spcBef>
                <a:spcPts val="0"/>
              </a:spcBef>
              <a:spcAft>
                <a:spcPts val="1000"/>
              </a:spcAft>
            </a:pPr>
            <a:r>
              <a:rPr lang="en-US" sz="3400" dirty="0" smtClean="0"/>
              <a:t>We strongly support international programs and new efforts in materials research</a:t>
            </a:r>
            <a:endParaRPr lang="en-US" sz="3400" dirty="0"/>
          </a:p>
          <a:p>
            <a:pPr marL="284163" indent="-284163"/>
            <a:r>
              <a:rPr lang="en-US" sz="3400" dirty="0" smtClean="0"/>
              <a:t>However, we believe that decisions affecting the future of the U.S. fusion science program must place first priority on</a:t>
            </a:r>
          </a:p>
          <a:p>
            <a:pPr lvl="1">
              <a:spcBef>
                <a:spcPts val="600"/>
              </a:spcBef>
            </a:pPr>
            <a:r>
              <a:rPr lang="en-US" sz="3100" dirty="0" smtClean="0"/>
              <a:t>Maintaining scientific strength in areas that U.S. has been world-leading</a:t>
            </a:r>
          </a:p>
          <a:p>
            <a:pPr lvl="1">
              <a:spcBef>
                <a:spcPts val="600"/>
              </a:spcBef>
            </a:pPr>
            <a:r>
              <a:rPr lang="en-US" sz="3100" dirty="0" smtClean="0"/>
              <a:t>Ensuring continued excellence of the fusion science workforce</a:t>
            </a:r>
          </a:p>
          <a:p>
            <a:pPr lvl="1">
              <a:spcBef>
                <a:spcPts val="600"/>
              </a:spcBef>
              <a:spcAft>
                <a:spcPts val="1000"/>
              </a:spcAft>
            </a:pPr>
            <a:r>
              <a:rPr lang="en-US" sz="3100" dirty="0" smtClean="0"/>
              <a:t>Delivering the key science and technology needed for ITER that has been assigned to the U.S. fusion science program</a:t>
            </a:r>
          </a:p>
          <a:p>
            <a:pPr marL="234950" indent="-234950">
              <a:spcBef>
                <a:spcPts val="1000"/>
              </a:spcBef>
            </a:pPr>
            <a:r>
              <a:rPr lang="en-US" sz="3400" dirty="0" smtClean="0"/>
              <a:t>We believe that the program priorities suggested by the </a:t>
            </a:r>
            <a:r>
              <a:rPr lang="en-US" sz="3400" dirty="0"/>
              <a:t>FY2013 FES budget </a:t>
            </a:r>
            <a:r>
              <a:rPr lang="en-US" sz="3400" dirty="0" smtClean="0"/>
              <a:t>request</a:t>
            </a:r>
            <a:r>
              <a:rPr lang="en-US" sz="3400" dirty="0"/>
              <a:t> </a:t>
            </a:r>
            <a:r>
              <a:rPr lang="en-US" sz="3400" dirty="0" smtClean="0"/>
              <a:t>– namely that “</a:t>
            </a:r>
            <a:r>
              <a:rPr lang="en-US" sz="3400" dirty="0"/>
              <a:t>… overall reduction in domestic research …” </a:t>
            </a:r>
            <a:r>
              <a:rPr lang="en-US" sz="3400" dirty="0" smtClean="0"/>
              <a:t>needs to be accompanied by “</a:t>
            </a:r>
            <a:r>
              <a:rPr lang="en-US" sz="3400" dirty="0"/>
              <a:t>… a modest increase in funding for scientific collaborations on major international </a:t>
            </a:r>
            <a:r>
              <a:rPr lang="en-US" sz="3400" dirty="0" smtClean="0"/>
              <a:t>facilities”</a:t>
            </a:r>
            <a:r>
              <a:rPr lang="en-US" sz="3400" dirty="0" smtClean="0">
                <a:effectLst/>
              </a:rPr>
              <a:t> </a:t>
            </a:r>
            <a:r>
              <a:rPr lang="en-US" sz="3400" dirty="0" smtClean="0"/>
              <a:t>are not consistent with our views</a:t>
            </a:r>
            <a:endParaRPr lang="en-US" sz="3400" dirty="0"/>
          </a:p>
        </p:txBody>
      </p:sp>
    </p:spTree>
    <p:extLst>
      <p:ext uri="{BB962C8B-B14F-4D97-AF65-F5344CB8AC3E}">
        <p14:creationId xmlns:p14="http://schemas.microsoft.com/office/powerpoint/2010/main" val="3109167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538"/>
            <a:ext cx="9141524" cy="1143000"/>
          </a:xfrm>
        </p:spPr>
        <p:txBody>
          <a:bodyPr>
            <a:normAutofit fontScale="90000"/>
          </a:bodyPr>
          <a:lstStyle/>
          <a:p>
            <a:r>
              <a:rPr lang="en-US" sz="3600" dirty="0" smtClean="0"/>
              <a:t>Some final thoughts: 2-The FES budget problems …</a:t>
            </a:r>
            <a:endParaRPr lang="en-US" sz="3600" dirty="0"/>
          </a:p>
        </p:txBody>
      </p:sp>
      <p:sp>
        <p:nvSpPr>
          <p:cNvPr id="3" name="Content Placeholder 2"/>
          <p:cNvSpPr>
            <a:spLocks noGrp="1"/>
          </p:cNvSpPr>
          <p:nvPr>
            <p:ph idx="1"/>
          </p:nvPr>
        </p:nvSpPr>
        <p:spPr>
          <a:xfrm>
            <a:off x="196173" y="991085"/>
            <a:ext cx="8947827" cy="980886"/>
          </a:xfrm>
        </p:spPr>
        <p:txBody>
          <a:bodyPr>
            <a:noAutofit/>
          </a:bodyPr>
          <a:lstStyle/>
          <a:p>
            <a:pPr marL="227013" indent="-227013"/>
            <a:r>
              <a:rPr lang="en-US" sz="1700" dirty="0" smtClean="0"/>
              <a:t>Given the U.S. commitment to ITER, and the considerable cost overruns at ITER (over which the U.S. has only very limited control), FES funding has evolved into a clearly unique profile among DOE Office of Science’s natural science research program offices …</a:t>
            </a:r>
            <a:endParaRPr lang="en-US" sz="17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70541" y="1861589"/>
            <a:ext cx="7227437" cy="3401172"/>
          </a:xfrm>
          <a:prstGeom prst="rect">
            <a:avLst/>
          </a:prstGeom>
          <a:noFill/>
          <a:ln>
            <a:noFill/>
          </a:ln>
        </p:spPr>
      </p:pic>
      <p:sp>
        <p:nvSpPr>
          <p:cNvPr id="5" name="Content Placeholder 2"/>
          <p:cNvSpPr txBox="1">
            <a:spLocks/>
          </p:cNvSpPr>
          <p:nvPr/>
        </p:nvSpPr>
        <p:spPr>
          <a:xfrm>
            <a:off x="193698" y="5221464"/>
            <a:ext cx="8947827" cy="163653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7013" indent="-227013"/>
            <a:r>
              <a:rPr lang="en-US" sz="1700" dirty="0" smtClean="0"/>
              <a:t>It seems that FES’s funding profile is largely the result of ITER’s cost overruns – which would have played out quite differently had the U.S. retained some measure of control over its ITER budget contributions …</a:t>
            </a:r>
          </a:p>
          <a:p>
            <a:pPr marL="227013" indent="-227013"/>
            <a:r>
              <a:rPr lang="en-US" sz="1700" dirty="0" smtClean="0"/>
              <a:t>This issue – the impact on fusion science funding by ITER participation – was precisely why the U.S. fusion science community sought DOE’s agreement that ITER participation would not occur at the expense of the FES research program …</a:t>
            </a:r>
            <a:endParaRPr lang="en-US" sz="1700" dirty="0"/>
          </a:p>
        </p:txBody>
      </p:sp>
    </p:spTree>
    <p:extLst>
      <p:ext uri="{BB962C8B-B14F-4D97-AF65-F5344CB8AC3E}">
        <p14:creationId xmlns:p14="http://schemas.microsoft.com/office/powerpoint/2010/main" val="2382763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7958"/>
            <a:ext cx="8229600" cy="1143000"/>
          </a:xfrm>
        </p:spPr>
        <p:txBody>
          <a:bodyPr>
            <a:normAutofit fontScale="90000"/>
          </a:bodyPr>
          <a:lstStyle/>
          <a:p>
            <a:r>
              <a:rPr lang="en-US" dirty="0" smtClean="0"/>
              <a:t>… which brings us to questions and discussion …</a:t>
            </a:r>
            <a:endParaRPr lang="en-US" dirty="0"/>
          </a:p>
        </p:txBody>
      </p:sp>
    </p:spTree>
    <p:extLst>
      <p:ext uri="{BB962C8B-B14F-4D97-AF65-F5344CB8AC3E}">
        <p14:creationId xmlns:p14="http://schemas.microsoft.com/office/powerpoint/2010/main" val="956065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29"/>
            <a:ext cx="8229600" cy="1143000"/>
          </a:xfrm>
        </p:spPr>
        <p:txBody>
          <a:bodyPr>
            <a:normAutofit/>
          </a:bodyPr>
          <a:lstStyle/>
          <a:p>
            <a:r>
              <a:rPr lang="en-US" sz="3600" dirty="0" smtClean="0"/>
              <a:t>How we self-organized …</a:t>
            </a:r>
            <a:endParaRPr lang="en-US" sz="3600" dirty="0"/>
          </a:p>
        </p:txBody>
      </p:sp>
      <p:sp>
        <p:nvSpPr>
          <p:cNvPr id="3" name="Content Placeholder 2"/>
          <p:cNvSpPr>
            <a:spLocks noGrp="1"/>
          </p:cNvSpPr>
          <p:nvPr>
            <p:ph idx="1"/>
          </p:nvPr>
        </p:nvSpPr>
        <p:spPr>
          <a:xfrm>
            <a:off x="110967" y="1158729"/>
            <a:ext cx="9033033" cy="5699271"/>
          </a:xfrm>
        </p:spPr>
        <p:txBody>
          <a:bodyPr>
            <a:normAutofit fontScale="62500" lnSpcReduction="20000"/>
          </a:bodyPr>
          <a:lstStyle/>
          <a:p>
            <a:pPr>
              <a:spcBef>
                <a:spcPts val="600"/>
              </a:spcBef>
              <a:spcAft>
                <a:spcPts val="600"/>
              </a:spcAft>
            </a:pPr>
            <a:r>
              <a:rPr lang="en-US" sz="3800" dirty="0" smtClean="0"/>
              <a:t>Step 1: Organizing our task(s)</a:t>
            </a:r>
          </a:p>
          <a:p>
            <a:pPr lvl="1">
              <a:spcBef>
                <a:spcPts val="600"/>
              </a:spcBef>
              <a:spcAft>
                <a:spcPts val="600"/>
              </a:spcAft>
            </a:pPr>
            <a:r>
              <a:rPr lang="en-US" sz="3200" dirty="0" smtClean="0"/>
              <a:t>We initially set up four breakout groups, covering basic fusion science, fusion science directed principally at the ITER, fusion science in the post-ITER era, and fourth group designated to provide feedback to the subcommittee on the policy implications of our recommendations.  Our aim: to organize our study.</a:t>
            </a:r>
          </a:p>
          <a:p>
            <a:pPr>
              <a:spcBef>
                <a:spcPts val="600"/>
              </a:spcBef>
              <a:spcAft>
                <a:spcPts val="600"/>
              </a:spcAft>
            </a:pPr>
            <a:r>
              <a:rPr lang="en-US" sz="3800" dirty="0" smtClean="0"/>
              <a:t>Step 2: Organizing our prioritization of the science, based on ReNeW</a:t>
            </a:r>
          </a:p>
          <a:p>
            <a:pPr lvl="1">
              <a:spcBef>
                <a:spcPts val="600"/>
              </a:spcBef>
              <a:spcAft>
                <a:spcPts val="600"/>
              </a:spcAft>
            </a:pPr>
            <a:r>
              <a:rPr lang="en-US" sz="3200" dirty="0"/>
              <a:t>Subgroup 1 (</a:t>
            </a:r>
            <a:r>
              <a:rPr lang="en-US" sz="3200" i="1" dirty="0"/>
              <a:t>Subgroup on foundational science and technology</a:t>
            </a:r>
            <a:r>
              <a:rPr lang="en-US" sz="3200" dirty="0"/>
              <a:t>) focused on the transcendent science and technology issues, that is, those issues that lie at the foundational level of plasma physics relevant to fusion energy science and technology.</a:t>
            </a:r>
          </a:p>
          <a:p>
            <a:pPr lvl="1">
              <a:spcBef>
                <a:spcPts val="600"/>
              </a:spcBef>
              <a:spcAft>
                <a:spcPts val="600"/>
              </a:spcAft>
            </a:pPr>
            <a:r>
              <a:rPr lang="en-US" sz="3200" dirty="0"/>
              <a:t>Subgroup 2 (</a:t>
            </a:r>
            <a:r>
              <a:rPr lang="en-US" sz="3200" i="1" dirty="0"/>
              <a:t>Subgroup on ITER-critical science</a:t>
            </a:r>
            <a:r>
              <a:rPr lang="en-US" sz="3200" dirty="0"/>
              <a:t>) focused on the science and technology issues that will need to be addressed in order to ensure that the ITER succeeds as a science project.</a:t>
            </a:r>
          </a:p>
          <a:p>
            <a:pPr lvl="1">
              <a:spcBef>
                <a:spcPts val="600"/>
              </a:spcBef>
              <a:spcAft>
                <a:spcPts val="600"/>
              </a:spcAft>
            </a:pPr>
            <a:r>
              <a:rPr lang="en-US" sz="3200" dirty="0"/>
              <a:t>Subgroup 3 (</a:t>
            </a:r>
            <a:r>
              <a:rPr lang="en-US" sz="3200" i="1" dirty="0"/>
              <a:t>Subgroup on post-ITER fusion science</a:t>
            </a:r>
            <a:r>
              <a:rPr lang="en-US" sz="3200" dirty="0"/>
              <a:t>) focused on those science and technology issues that will come to the fore after the ITER era, e.g., preceding the presumable transition era from MFE as a primarily basic science-oriented discipline to MFE as a primarily engineering-oriented energy </a:t>
            </a:r>
            <a:r>
              <a:rPr lang="en-US" sz="3200" dirty="0" smtClean="0"/>
              <a:t>discipline</a:t>
            </a:r>
            <a:r>
              <a:rPr lang="en-US" sz="3200" dirty="0" smtClean="0">
                <a:effectLst/>
              </a:rPr>
              <a:t> </a:t>
            </a:r>
            <a:endParaRPr lang="en-US" sz="3200" dirty="0"/>
          </a:p>
        </p:txBody>
      </p:sp>
    </p:spTree>
    <p:extLst>
      <p:ext uri="{BB962C8B-B14F-4D97-AF65-F5344CB8AC3E}">
        <p14:creationId xmlns:p14="http://schemas.microsoft.com/office/powerpoint/2010/main" val="4033473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29"/>
            <a:ext cx="8229600" cy="1143000"/>
          </a:xfrm>
        </p:spPr>
        <p:txBody>
          <a:bodyPr>
            <a:normAutofit/>
          </a:bodyPr>
          <a:lstStyle/>
          <a:p>
            <a:r>
              <a:rPr lang="en-US" sz="3600" dirty="0" smtClean="0"/>
              <a:t>Conflicts of interest …</a:t>
            </a:r>
            <a:endParaRPr lang="en-US" sz="3600" dirty="0"/>
          </a:p>
        </p:txBody>
      </p:sp>
      <p:sp>
        <p:nvSpPr>
          <p:cNvPr id="3" name="Content Placeholder 2"/>
          <p:cNvSpPr>
            <a:spLocks noGrp="1"/>
          </p:cNvSpPr>
          <p:nvPr>
            <p:ph idx="1"/>
          </p:nvPr>
        </p:nvSpPr>
        <p:spPr>
          <a:xfrm>
            <a:off x="209605" y="1084950"/>
            <a:ext cx="8934395" cy="5773049"/>
          </a:xfrm>
        </p:spPr>
        <p:txBody>
          <a:bodyPr>
            <a:normAutofit/>
          </a:bodyPr>
          <a:lstStyle/>
          <a:p>
            <a:pPr marL="0" lvl="1" indent="0">
              <a:buNone/>
            </a:pPr>
            <a:r>
              <a:rPr lang="en-US" sz="2200" dirty="0" smtClean="0"/>
              <a:t>The subcommittee was given guidance by the Associate Director for Fusion Energy Science (FES) regarding conflicts of interest within our subcommittee; in short, the subcommittee was instructed to adhere to the FACA rules because it is an entity of FESAC, which is a FACA committee.</a:t>
            </a:r>
          </a:p>
          <a:p>
            <a:pPr marL="227013" lvl="1" indent="-227013">
              <a:buFont typeface="Arial"/>
              <a:buChar char="•"/>
            </a:pPr>
            <a:r>
              <a:rPr lang="en-US" sz="2200" dirty="0" smtClean="0"/>
              <a:t>In response, we</a:t>
            </a:r>
          </a:p>
          <a:p>
            <a:pPr marL="630238" lvl="2" indent="-230188"/>
            <a:r>
              <a:rPr lang="en-US" sz="2000" dirty="0" smtClean="0"/>
              <a:t>Identified all subcommittee member conflicts of interest, and ‘published’ these to all subcommittee members on our ‘private’ web site</a:t>
            </a:r>
          </a:p>
          <a:p>
            <a:pPr marL="630238" lvl="2" indent="-230188"/>
            <a:r>
              <a:rPr lang="en-US" sz="2000" dirty="0" smtClean="0"/>
              <a:t>Decided that the subcommittee as a whole would no longer discuss any issues regarding FES facilities</a:t>
            </a:r>
          </a:p>
          <a:p>
            <a:pPr marL="630238" lvl="2" indent="-230188"/>
            <a:r>
              <a:rPr lang="en-US" sz="2000" dirty="0" smtClean="0"/>
              <a:t>Decided that the subcommittee </a:t>
            </a:r>
            <a:r>
              <a:rPr lang="en-US" sz="2000" i="1" dirty="0" smtClean="0"/>
              <a:t>would</a:t>
            </a:r>
            <a:r>
              <a:rPr lang="en-US" sz="2000" dirty="0" smtClean="0"/>
              <a:t> discuss facility issues in response to Charge #2; however, only ‘non-conflicted’ (in fact and/or in perception) subcommittee members would participate</a:t>
            </a:r>
            <a:endParaRPr lang="en-US" sz="2000" dirty="0"/>
          </a:p>
          <a:p>
            <a:pPr marL="630238" lvl="2" indent="-230188"/>
            <a:r>
              <a:rPr lang="en-US" sz="2000" dirty="0" smtClean="0"/>
              <a:t>Identified the ‘non</a:t>
            </a:r>
            <a:r>
              <a:rPr lang="en-US" sz="2000" dirty="0"/>
              <a:t>-conflicted’ subcommittee members </a:t>
            </a:r>
            <a:r>
              <a:rPr lang="en-US" sz="2000" dirty="0" smtClean="0"/>
              <a:t>who participated </a:t>
            </a:r>
            <a:r>
              <a:rPr lang="en-US" sz="2000" dirty="0"/>
              <a:t>in the discussions leading to our Charge #2 </a:t>
            </a:r>
            <a:r>
              <a:rPr lang="en-US" sz="2000" dirty="0" smtClean="0"/>
              <a:t>response: Michael </a:t>
            </a:r>
            <a:r>
              <a:rPr lang="en-US" sz="2000" dirty="0"/>
              <a:t>Brown, James F. Drake, </a:t>
            </a:r>
            <a:r>
              <a:rPr lang="en-US" sz="2000" dirty="0" err="1"/>
              <a:t>Sibylle</a:t>
            </a:r>
            <a:r>
              <a:rPr lang="en-US" sz="2000" dirty="0"/>
              <a:t> </a:t>
            </a:r>
            <a:r>
              <a:rPr lang="en-US" sz="2000" dirty="0" err="1"/>
              <a:t>Guenter</a:t>
            </a:r>
            <a:r>
              <a:rPr lang="en-US" sz="2000" dirty="0"/>
              <a:t>, Mitsuru Kikuchi, Mark </a:t>
            </a:r>
            <a:r>
              <a:rPr lang="en-US" sz="2000" dirty="0" err="1"/>
              <a:t>Koepke</a:t>
            </a:r>
            <a:r>
              <a:rPr lang="en-US" sz="2000" dirty="0"/>
              <a:t>, William J. </a:t>
            </a:r>
            <a:r>
              <a:rPr lang="en-US" sz="2000" dirty="0" err="1"/>
              <a:t>Madia</a:t>
            </a:r>
            <a:r>
              <a:rPr lang="en-US" sz="2000" dirty="0"/>
              <a:t>, Michael </a:t>
            </a:r>
            <a:r>
              <a:rPr lang="en-US" sz="2000" dirty="0" err="1"/>
              <a:t>Mauel</a:t>
            </a:r>
            <a:r>
              <a:rPr lang="en-US" sz="2000" dirty="0"/>
              <a:t>, Robert Rosner, Carl </a:t>
            </a:r>
            <a:r>
              <a:rPr lang="en-US" sz="2000" dirty="0" err="1"/>
              <a:t>Sovinec</a:t>
            </a:r>
            <a:r>
              <a:rPr lang="en-US" sz="2000" dirty="0"/>
              <a:t>, and Steve </a:t>
            </a:r>
            <a:r>
              <a:rPr lang="en-US" sz="2000" dirty="0" err="1"/>
              <a:t>Zinkle</a:t>
            </a:r>
            <a:r>
              <a:rPr lang="en-US" sz="2000" dirty="0" smtClean="0"/>
              <a:t>.</a:t>
            </a:r>
          </a:p>
        </p:txBody>
      </p:sp>
    </p:spTree>
    <p:extLst>
      <p:ext uri="{BB962C8B-B14F-4D97-AF65-F5344CB8AC3E}">
        <p14:creationId xmlns:p14="http://schemas.microsoft.com/office/powerpoint/2010/main" val="221972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0664"/>
            <a:ext cx="9144000" cy="1143000"/>
          </a:xfrm>
        </p:spPr>
        <p:txBody>
          <a:bodyPr>
            <a:noAutofit/>
          </a:bodyPr>
          <a:lstStyle/>
          <a:p>
            <a:r>
              <a:rPr lang="en-US" sz="3600" dirty="0" smtClean="0"/>
              <a:t>Our perspective on the U.S. fusion program’s key goals</a:t>
            </a:r>
            <a:endParaRPr lang="en-US" sz="3600" dirty="0"/>
          </a:p>
        </p:txBody>
      </p:sp>
      <p:sp>
        <p:nvSpPr>
          <p:cNvPr id="3" name="Content Placeholder 2"/>
          <p:cNvSpPr>
            <a:spLocks noGrp="1"/>
          </p:cNvSpPr>
          <p:nvPr>
            <p:ph idx="1"/>
          </p:nvPr>
        </p:nvSpPr>
        <p:spPr>
          <a:xfrm>
            <a:off x="221934" y="1785135"/>
            <a:ext cx="8754074" cy="4525963"/>
          </a:xfrm>
        </p:spPr>
        <p:txBody>
          <a:bodyPr>
            <a:normAutofit fontScale="85000" lnSpcReduction="10000"/>
          </a:bodyPr>
          <a:lstStyle/>
          <a:p>
            <a:pPr marL="514350" lvl="0" indent="-514350">
              <a:buFont typeface="+mj-lt"/>
              <a:buAutoNum type="arabicPeriod"/>
            </a:pPr>
            <a:r>
              <a:rPr lang="en-US" dirty="0"/>
              <a:t>Maintaining a strong fundamental plasma science program, which forms the base for all other efforts in the area of plasma and fusion science and technology</a:t>
            </a:r>
          </a:p>
          <a:p>
            <a:pPr marL="514350" lvl="0" indent="-514350">
              <a:buFont typeface="+mj-lt"/>
              <a:buAutoNum type="arabicPeriod"/>
            </a:pPr>
            <a:r>
              <a:rPr lang="en-US" dirty="0"/>
              <a:t>Insuring that ITER succeeds in meeting its science goals, which is a primary objective for demonstrating the </a:t>
            </a:r>
            <a:r>
              <a:rPr lang="en-US" i="1" dirty="0"/>
              <a:t>technical</a:t>
            </a:r>
            <a:r>
              <a:rPr lang="en-US" dirty="0"/>
              <a:t> feasibility of nuclear fusion as an energy source.</a:t>
            </a:r>
          </a:p>
          <a:p>
            <a:pPr marL="514350" lvl="0" indent="-514350">
              <a:buFont typeface="+mj-lt"/>
              <a:buAutoNum type="arabicPeriod"/>
            </a:pPr>
            <a:r>
              <a:rPr lang="en-US" dirty="0"/>
              <a:t>Establishing that fusion energy is a safe, environmentally sustainable, and </a:t>
            </a:r>
            <a:r>
              <a:rPr lang="en-US" i="1" dirty="0"/>
              <a:t>economically</a:t>
            </a:r>
            <a:r>
              <a:rPr lang="en-US" dirty="0"/>
              <a:t> feasible energy source, laying the basis for a transition of the present fusion science program to a fusion energy development program.</a:t>
            </a:r>
          </a:p>
          <a:p>
            <a:pPr marL="514350" indent="-514350">
              <a:buFont typeface="+mj-lt"/>
              <a:buAutoNum type="arabicPeriod"/>
            </a:pPr>
            <a:endParaRPr lang="en-US" dirty="0"/>
          </a:p>
        </p:txBody>
      </p:sp>
    </p:spTree>
    <p:extLst>
      <p:ext uri="{BB962C8B-B14F-4D97-AF65-F5344CB8AC3E}">
        <p14:creationId xmlns:p14="http://schemas.microsoft.com/office/powerpoint/2010/main" val="223044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00"/>
            <a:ext cx="9144000" cy="1143000"/>
          </a:xfrm>
        </p:spPr>
        <p:txBody>
          <a:bodyPr>
            <a:normAutofit/>
          </a:bodyPr>
          <a:lstStyle/>
          <a:p>
            <a:r>
              <a:rPr lang="en-US" sz="3600" dirty="0" smtClean="0"/>
              <a:t>The key source material for our study …</a:t>
            </a:r>
            <a:endParaRPr lang="en-US" sz="3600" dirty="0"/>
          </a:p>
        </p:txBody>
      </p:sp>
      <p:sp>
        <p:nvSpPr>
          <p:cNvPr id="3" name="Content Placeholder 2"/>
          <p:cNvSpPr>
            <a:spLocks noGrp="1"/>
          </p:cNvSpPr>
          <p:nvPr>
            <p:ph idx="1"/>
          </p:nvPr>
        </p:nvSpPr>
        <p:spPr>
          <a:xfrm>
            <a:off x="197275" y="1146400"/>
            <a:ext cx="8946725" cy="5711600"/>
          </a:xfrm>
        </p:spPr>
        <p:txBody>
          <a:bodyPr>
            <a:normAutofit fontScale="47500" lnSpcReduction="20000"/>
          </a:bodyPr>
          <a:lstStyle/>
          <a:p>
            <a:pPr>
              <a:spcBef>
                <a:spcPts val="0"/>
              </a:spcBef>
              <a:spcAft>
                <a:spcPts val="600"/>
              </a:spcAft>
            </a:pPr>
            <a:r>
              <a:rPr lang="en-US" sz="4600" dirty="0"/>
              <a:t>The </a:t>
            </a:r>
            <a:r>
              <a:rPr lang="en-US" sz="4600" i="1" dirty="0"/>
              <a:t>ReNeW Report</a:t>
            </a:r>
            <a:r>
              <a:rPr lang="en-US" sz="4600" dirty="0"/>
              <a:t>, with detailed technical descriptions for each research </a:t>
            </a:r>
            <a:r>
              <a:rPr lang="en-US" sz="4600" dirty="0" smtClean="0"/>
              <a:t>thrust</a:t>
            </a:r>
          </a:p>
          <a:p>
            <a:pPr marL="0" indent="344488">
              <a:buNone/>
            </a:pPr>
            <a:r>
              <a:rPr lang="en-US" u="sng" dirty="0" smtClean="0">
                <a:hlinkClick r:id="rId2"/>
              </a:rPr>
              <a:t>http</a:t>
            </a:r>
            <a:r>
              <a:rPr lang="en-US" u="sng" dirty="0">
                <a:hlinkClick r:id="rId2"/>
              </a:rPr>
              <a:t>://science.energy.gov/fes/about/~/media/fes/pdf/about/Magnetic_fusion_report_june_2009.pdf</a:t>
            </a:r>
            <a:r>
              <a:rPr lang="en-US" dirty="0"/>
              <a:t> </a:t>
            </a:r>
          </a:p>
          <a:p>
            <a:endParaRPr lang="en-US" dirty="0" smtClean="0"/>
          </a:p>
          <a:p>
            <a:pPr marL="0" indent="0">
              <a:buNone/>
            </a:pPr>
            <a:r>
              <a:rPr lang="en-US" sz="4600" dirty="0" smtClean="0"/>
              <a:t>In </a:t>
            </a:r>
            <a:r>
              <a:rPr lang="en-US" sz="4600" dirty="0"/>
              <a:t>addition to the </a:t>
            </a:r>
            <a:r>
              <a:rPr lang="en-US" sz="4600" i="1" dirty="0"/>
              <a:t>ReNeW Report, </a:t>
            </a:r>
            <a:r>
              <a:rPr lang="en-US" sz="4600" dirty="0"/>
              <a:t>the Subcommittee made use of </a:t>
            </a:r>
          </a:p>
          <a:p>
            <a:pPr lvl="0"/>
            <a:endParaRPr lang="en-US" sz="3400" i="1" dirty="0" smtClean="0"/>
          </a:p>
          <a:p>
            <a:pPr lvl="0">
              <a:spcBef>
                <a:spcPts val="0"/>
              </a:spcBef>
              <a:spcAft>
                <a:spcPts val="600"/>
              </a:spcAft>
            </a:pPr>
            <a:r>
              <a:rPr lang="en-US" sz="4000" i="1" dirty="0" smtClean="0"/>
              <a:t>Opportunities for and Modes of International Collaboration in Fusion Energy Sciences Research during the ITER Era</a:t>
            </a:r>
            <a:r>
              <a:rPr lang="en-US" sz="4000" dirty="0" smtClean="0"/>
              <a:t>, Report of the Fusion Energy Sciences Advisory Committee (FESAC), DOE/SC-0150, February 2012. </a:t>
            </a:r>
            <a:endParaRPr lang="en-US" sz="4000" dirty="0"/>
          </a:p>
          <a:p>
            <a:pPr lvl="0">
              <a:spcBef>
                <a:spcPts val="0"/>
              </a:spcBef>
              <a:spcAft>
                <a:spcPts val="600"/>
              </a:spcAft>
            </a:pPr>
            <a:r>
              <a:rPr lang="en-US" sz="4000" i="1" dirty="0"/>
              <a:t>Materials Science and Technology Research Opportunities Now and in the ITER Era: A Focused Vision on Compelling Fusion Nuclear Science Challenges</a:t>
            </a:r>
            <a:r>
              <a:rPr lang="en-US" sz="4000" dirty="0"/>
              <a:t>, Report of the Fusion Energy Sciences Advisory Committee (FESAC), DOE/SC-0149, February 2012. </a:t>
            </a:r>
            <a:endParaRPr lang="en-US" sz="4000" i="1" dirty="0"/>
          </a:p>
          <a:p>
            <a:pPr lvl="0">
              <a:spcBef>
                <a:spcPts val="0"/>
              </a:spcBef>
              <a:spcAft>
                <a:spcPts val="600"/>
              </a:spcAft>
            </a:pPr>
            <a:r>
              <a:rPr lang="en-US" sz="4000" i="1" dirty="0" smtClean="0"/>
              <a:t>Plasma </a:t>
            </a:r>
            <a:r>
              <a:rPr lang="en-US" sz="4000" i="1" dirty="0"/>
              <a:t>Science: Advancing Knowledge in the National Interest</a:t>
            </a:r>
            <a:r>
              <a:rPr lang="en-US" sz="4000" dirty="0"/>
              <a:t>, Report of the Plasma 2010 Committee, Plasma Science Committee, National Research Council (2007</a:t>
            </a:r>
            <a:r>
              <a:rPr lang="en-US" sz="4000" dirty="0" smtClean="0"/>
              <a:t>),</a:t>
            </a:r>
            <a:endParaRPr lang="en-US" sz="4000" i="1" dirty="0"/>
          </a:p>
          <a:p>
            <a:pPr lvl="0">
              <a:spcBef>
                <a:spcPts val="0"/>
              </a:spcBef>
              <a:spcAft>
                <a:spcPts val="600"/>
              </a:spcAft>
            </a:pPr>
            <a:r>
              <a:rPr lang="en-US" sz="4000" i="1" dirty="0" smtClean="0"/>
              <a:t>Fusion </a:t>
            </a:r>
            <a:r>
              <a:rPr lang="en-US" sz="4000" i="1" dirty="0"/>
              <a:t>Simulation Project, </a:t>
            </a:r>
            <a:r>
              <a:rPr lang="en-US" sz="4000" dirty="0"/>
              <a:t>a research needs workshop sponsored by DOE/FES in May 16-18, 2007</a:t>
            </a:r>
            <a:r>
              <a:rPr lang="en-US" sz="4000" dirty="0" smtClean="0"/>
              <a:t>.</a:t>
            </a:r>
          </a:p>
          <a:p>
            <a:pPr lvl="0">
              <a:spcBef>
                <a:spcPts val="0"/>
              </a:spcBef>
              <a:spcAft>
                <a:spcPts val="600"/>
              </a:spcAft>
            </a:pPr>
            <a:r>
              <a:rPr lang="en-US" sz="4000" i="1" dirty="0" smtClean="0"/>
              <a:t>Priorities</a:t>
            </a:r>
            <a:r>
              <a:rPr lang="en-US" sz="4000" i="1" dirty="0"/>
              <a:t>, Gaps and Opportunities: Towards A Long-Range Strategic Plan for Magnetic Fusion Energy,</a:t>
            </a:r>
            <a:r>
              <a:rPr lang="en-US" sz="4000" dirty="0"/>
              <a:t> Report of the Fusion Energy Sciences Advisory Committee (FESAC), October 2007. </a:t>
            </a:r>
            <a:endParaRPr lang="en-US" sz="4000" i="1" dirty="0"/>
          </a:p>
          <a:p>
            <a:pPr lvl="0">
              <a:spcBef>
                <a:spcPts val="0"/>
              </a:spcBef>
              <a:spcAft>
                <a:spcPts val="600"/>
              </a:spcAft>
            </a:pPr>
            <a:r>
              <a:rPr lang="en-US" sz="4000" i="1" dirty="0" smtClean="0"/>
              <a:t>A </a:t>
            </a:r>
            <a:r>
              <a:rPr lang="en-US" sz="4000" i="1" dirty="0"/>
              <a:t>Plan for the Development of Fusion Energy,</a:t>
            </a:r>
            <a:r>
              <a:rPr lang="en-US" sz="4000" dirty="0"/>
              <a:t> Report of the Fusion Energy Sciences Advisory Committee (FESAC), March 2003</a:t>
            </a:r>
            <a:r>
              <a:rPr lang="en-US" sz="4000" dirty="0" smtClean="0"/>
              <a:t>.</a:t>
            </a:r>
            <a:endParaRPr lang="en-US" sz="4000" dirty="0"/>
          </a:p>
        </p:txBody>
      </p:sp>
    </p:spTree>
    <p:extLst>
      <p:ext uri="{BB962C8B-B14F-4D97-AF65-F5344CB8AC3E}">
        <p14:creationId xmlns:p14="http://schemas.microsoft.com/office/powerpoint/2010/main" val="286879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387"/>
            <a:ext cx="9144000" cy="1143000"/>
          </a:xfrm>
        </p:spPr>
        <p:txBody>
          <a:bodyPr>
            <a:noAutofit/>
          </a:bodyPr>
          <a:lstStyle/>
          <a:p>
            <a:r>
              <a:rPr lang="en-US" sz="3600" dirty="0" smtClean="0"/>
              <a:t>Our criteria for prioritizing the science described in the FES ReNeW</a:t>
            </a:r>
            <a:endParaRPr lang="en-US" sz="3600" dirty="0"/>
          </a:p>
        </p:txBody>
      </p:sp>
      <p:sp>
        <p:nvSpPr>
          <p:cNvPr id="3" name="Content Placeholder 2"/>
          <p:cNvSpPr>
            <a:spLocks noGrp="1"/>
          </p:cNvSpPr>
          <p:nvPr>
            <p:ph idx="1"/>
          </p:nvPr>
        </p:nvSpPr>
        <p:spPr>
          <a:xfrm>
            <a:off x="271253" y="1402936"/>
            <a:ext cx="8872747" cy="5455064"/>
          </a:xfrm>
        </p:spPr>
        <p:txBody>
          <a:bodyPr>
            <a:normAutofit lnSpcReduction="10000"/>
          </a:bodyPr>
          <a:lstStyle/>
          <a:p>
            <a:pPr marL="0" indent="0">
              <a:buNone/>
            </a:pPr>
            <a:r>
              <a:rPr lang="en-US" sz="2600" dirty="0" smtClean="0"/>
              <a:t>Does a given thrust:</a:t>
            </a:r>
          </a:p>
          <a:p>
            <a:pPr marL="628650" lvl="0" indent="-393700">
              <a:buFont typeface="+mj-lt"/>
              <a:buAutoNum type="arabicPeriod"/>
            </a:pPr>
            <a:r>
              <a:rPr lang="en-US" sz="2400" dirty="0"/>
              <a:t>Provide the technical opportunities for breakthrough discoveries and excellent science?</a:t>
            </a:r>
          </a:p>
          <a:p>
            <a:pPr marL="628650" lvl="0" indent="-393700">
              <a:buFont typeface="+mj-lt"/>
              <a:buAutoNum type="arabicPeriod"/>
            </a:pPr>
            <a:r>
              <a:rPr lang="en-US" sz="2400" dirty="0"/>
              <a:t>Maintain or rebuild (especially at universities) critical skills, technologies, and competencies for plasma science and fusion research and development?</a:t>
            </a:r>
          </a:p>
          <a:p>
            <a:pPr marL="628650" lvl="0" indent="-393700">
              <a:buFont typeface="+mj-lt"/>
              <a:buAutoNum type="arabicPeriod"/>
            </a:pPr>
            <a:r>
              <a:rPr lang="en-US" sz="2400" dirty="0"/>
              <a:t>Enable U.S. leadership contributions to ongoing international fusion research?</a:t>
            </a:r>
          </a:p>
          <a:p>
            <a:pPr marL="628650" lvl="0" indent="-393700">
              <a:buFont typeface="+mj-lt"/>
              <a:buAutoNum type="arabicPeriod"/>
            </a:pPr>
            <a:r>
              <a:rPr lang="en-US" sz="2400" dirty="0"/>
              <a:t>Address, mitigate, and/or solve high risks to ITER performance goals?</a:t>
            </a:r>
          </a:p>
          <a:p>
            <a:pPr marL="628650" lvl="0" indent="-393700">
              <a:spcAft>
                <a:spcPts val="1000"/>
              </a:spcAft>
              <a:buFont typeface="+mj-lt"/>
              <a:buAutoNum type="arabicPeriod"/>
            </a:pPr>
            <a:r>
              <a:rPr lang="en-US" sz="2400" dirty="0"/>
              <a:t>Contribute to informing decisions about the future path of fusion development</a:t>
            </a:r>
            <a:r>
              <a:rPr lang="en-US" sz="2400" dirty="0" smtClean="0"/>
              <a:t>?</a:t>
            </a:r>
          </a:p>
          <a:p>
            <a:pPr marL="0" indent="0">
              <a:buNone/>
            </a:pPr>
            <a:r>
              <a:rPr lang="en-US" sz="2400" b="1" dirty="0" smtClean="0"/>
              <a:t>This led to identification of three groupings of ReNeW thrusts: a. highest priority; b. middle priority; and c. third priority</a:t>
            </a:r>
            <a:endParaRPr lang="en-US" sz="2400" b="1" dirty="0"/>
          </a:p>
        </p:txBody>
      </p:sp>
    </p:spTree>
    <p:extLst>
      <p:ext uri="{BB962C8B-B14F-4D97-AF65-F5344CB8AC3E}">
        <p14:creationId xmlns:p14="http://schemas.microsoft.com/office/powerpoint/2010/main" val="273003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42"/>
            <a:ext cx="9144000" cy="1143000"/>
          </a:xfrm>
        </p:spPr>
        <p:txBody>
          <a:bodyPr>
            <a:normAutofit/>
          </a:bodyPr>
          <a:lstStyle/>
          <a:p>
            <a:r>
              <a:rPr lang="en-US" sz="3600" dirty="0" smtClean="0"/>
              <a:t>A note of caution regarding our rankings …</a:t>
            </a:r>
            <a:endParaRPr lang="en-US" sz="3600" dirty="0"/>
          </a:p>
        </p:txBody>
      </p:sp>
      <p:sp>
        <p:nvSpPr>
          <p:cNvPr id="3" name="Content Placeholder 2"/>
          <p:cNvSpPr>
            <a:spLocks noGrp="1"/>
          </p:cNvSpPr>
          <p:nvPr>
            <p:ph idx="1"/>
          </p:nvPr>
        </p:nvSpPr>
        <p:spPr>
          <a:xfrm>
            <a:off x="154304" y="1329461"/>
            <a:ext cx="8989696" cy="5528539"/>
          </a:xfrm>
        </p:spPr>
        <p:txBody>
          <a:bodyPr>
            <a:normAutofit fontScale="77500" lnSpcReduction="20000"/>
          </a:bodyPr>
          <a:lstStyle/>
          <a:p>
            <a:pPr>
              <a:spcAft>
                <a:spcPts val="1200"/>
              </a:spcAft>
            </a:pPr>
            <a:r>
              <a:rPr lang="en-US" dirty="0"/>
              <a:t>It is evident that the three subgroups of our panel would rank the relative importance of the five prioritization criteria differently; thus, for example, Group 1 (Fundamental Science and Technology) focused primarily on the first 3 of these criteria. However, </a:t>
            </a:r>
            <a:r>
              <a:rPr lang="en-US" b="1" i="1" dirty="0"/>
              <a:t>our selection of the five fusion science thrusts that we have identified as the most important has been a consensus view developed by all three of the panel subgroups.</a:t>
            </a:r>
            <a:endParaRPr lang="en-US" b="1" dirty="0"/>
          </a:p>
          <a:p>
            <a:r>
              <a:rPr lang="en-US" dirty="0"/>
              <a:t>In making the selection of the five ‘most important’ thrusts, we were quite aware of the conundrum that the remaining thirteen </a:t>
            </a:r>
            <a:r>
              <a:rPr lang="en-US" i="1" dirty="0"/>
              <a:t>ReNeW</a:t>
            </a:r>
            <a:r>
              <a:rPr lang="en-US" dirty="0"/>
              <a:t> thrusts contained program elements that could be viewed as comparable in importance to what we discuss in this section, albeit that these program elements do not suffice to make the thrusts in which they find themselves embedded rise to the top. </a:t>
            </a:r>
            <a:r>
              <a:rPr lang="en-US" b="1" dirty="0"/>
              <a:t>Indeed, the key distinguishing element in these cases was not scientific importance, but rather </a:t>
            </a:r>
            <a:r>
              <a:rPr lang="en-US" b="1" i="1" dirty="0"/>
              <a:t>timeliness</a:t>
            </a:r>
            <a:r>
              <a:rPr lang="en-US" b="1" dirty="0"/>
              <a:t>, in the particular context of getting ready for ITER.</a:t>
            </a:r>
            <a:r>
              <a:rPr lang="en-US" b="1" dirty="0" smtClean="0">
                <a:effectLst/>
              </a:rPr>
              <a:t> </a:t>
            </a:r>
            <a:endParaRPr lang="en-US" b="1" dirty="0"/>
          </a:p>
        </p:txBody>
      </p:sp>
    </p:spTree>
    <p:extLst>
      <p:ext uri="{BB962C8B-B14F-4D97-AF65-F5344CB8AC3E}">
        <p14:creationId xmlns:p14="http://schemas.microsoft.com/office/powerpoint/2010/main" val="80606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29"/>
            <a:ext cx="8229600" cy="897211"/>
          </a:xfrm>
        </p:spPr>
        <p:txBody>
          <a:bodyPr>
            <a:normAutofit/>
          </a:bodyPr>
          <a:lstStyle/>
          <a:p>
            <a:r>
              <a:rPr lang="en-US" sz="3600" dirty="0" smtClean="0"/>
              <a:t>The highest priority thrusts</a:t>
            </a:r>
            <a:endParaRPr lang="en-US" sz="3600" dirty="0"/>
          </a:p>
        </p:txBody>
      </p:sp>
      <p:sp>
        <p:nvSpPr>
          <p:cNvPr id="3" name="Content Placeholder 2"/>
          <p:cNvSpPr>
            <a:spLocks noGrp="1"/>
          </p:cNvSpPr>
          <p:nvPr>
            <p:ph idx="1"/>
          </p:nvPr>
        </p:nvSpPr>
        <p:spPr>
          <a:xfrm>
            <a:off x="123297" y="860460"/>
            <a:ext cx="8926689" cy="5945060"/>
          </a:xfrm>
        </p:spPr>
        <p:txBody>
          <a:bodyPr>
            <a:noAutofit/>
          </a:bodyPr>
          <a:lstStyle/>
          <a:p>
            <a:pPr>
              <a:spcBef>
                <a:spcPts val="0"/>
              </a:spcBef>
              <a:spcAft>
                <a:spcPts val="400"/>
              </a:spcAft>
            </a:pPr>
            <a:r>
              <a:rPr lang="en-US" sz="2600" dirty="0" smtClean="0"/>
              <a:t>Thrust </a:t>
            </a:r>
            <a:r>
              <a:rPr lang="en-US" sz="2600" dirty="0"/>
              <a:t>2: Control Transient Events in Burning </a:t>
            </a:r>
            <a:r>
              <a:rPr lang="en-US" sz="2600" dirty="0" smtClean="0"/>
              <a:t>Plasmas</a:t>
            </a:r>
            <a:endParaRPr lang="en-US" sz="2600" dirty="0"/>
          </a:p>
          <a:p>
            <a:pPr>
              <a:spcBef>
                <a:spcPts val="0"/>
              </a:spcBef>
              <a:spcAft>
                <a:spcPts val="400"/>
              </a:spcAft>
            </a:pPr>
            <a:r>
              <a:rPr lang="en-US" sz="2600" dirty="0" smtClean="0"/>
              <a:t>Thrust </a:t>
            </a:r>
            <a:r>
              <a:rPr lang="en-US" sz="2600" dirty="0"/>
              <a:t>6: Develop Predictive Models for Fusion Plasmas, Supported by Theory and Challenged with Experimental </a:t>
            </a:r>
            <a:r>
              <a:rPr lang="en-US" sz="2600" dirty="0" smtClean="0"/>
              <a:t>Measurement</a:t>
            </a:r>
            <a:endParaRPr lang="en-US" sz="2600" dirty="0"/>
          </a:p>
          <a:p>
            <a:pPr>
              <a:spcBef>
                <a:spcPts val="0"/>
              </a:spcBef>
              <a:spcAft>
                <a:spcPts val="400"/>
              </a:spcAft>
            </a:pPr>
            <a:r>
              <a:rPr lang="en-US" sz="2600" dirty="0" smtClean="0"/>
              <a:t>Thrust </a:t>
            </a:r>
            <a:r>
              <a:rPr lang="en-US" sz="2600" dirty="0"/>
              <a:t>9: Unfold the Physics of Boundary Layer </a:t>
            </a:r>
            <a:r>
              <a:rPr lang="en-US" sz="2600" dirty="0" smtClean="0"/>
              <a:t>Plasmas</a:t>
            </a:r>
            <a:endParaRPr lang="en-US" sz="2600" dirty="0"/>
          </a:p>
          <a:p>
            <a:pPr>
              <a:spcBef>
                <a:spcPts val="0"/>
              </a:spcBef>
              <a:spcAft>
                <a:spcPts val="400"/>
              </a:spcAft>
            </a:pPr>
            <a:r>
              <a:rPr lang="en-US" sz="2600" dirty="0" smtClean="0"/>
              <a:t>Thrust </a:t>
            </a:r>
            <a:r>
              <a:rPr lang="en-US" sz="2600" dirty="0"/>
              <a:t>10: Decode and Advance the Science and Technology of Plasma-Surface </a:t>
            </a:r>
            <a:r>
              <a:rPr lang="en-US" sz="2600" dirty="0" smtClean="0"/>
              <a:t>Interactions</a:t>
            </a:r>
            <a:endParaRPr lang="en-US" sz="2600" dirty="0"/>
          </a:p>
          <a:p>
            <a:pPr>
              <a:spcBef>
                <a:spcPts val="0"/>
              </a:spcBef>
              <a:spcAft>
                <a:spcPts val="1000"/>
              </a:spcAft>
            </a:pPr>
            <a:r>
              <a:rPr lang="en-US" sz="2600" dirty="0" smtClean="0"/>
              <a:t>Thrust </a:t>
            </a:r>
            <a:r>
              <a:rPr lang="en-US" sz="2600" dirty="0"/>
              <a:t>17: Optimize Steady-State, Disruption-Free Toroidal </a:t>
            </a:r>
            <a:r>
              <a:rPr lang="en-US" sz="2600" dirty="0" smtClean="0"/>
              <a:t>Confinement </a:t>
            </a:r>
            <a:r>
              <a:rPr lang="en-US" sz="2600" dirty="0"/>
              <a:t>using 3-D Magnetic Shaping, and Emphasizing Quasi-Symmetry </a:t>
            </a:r>
            <a:r>
              <a:rPr lang="en-US" sz="2600" dirty="0" smtClean="0"/>
              <a:t>Principles</a:t>
            </a:r>
          </a:p>
          <a:p>
            <a:pPr marL="0" indent="0">
              <a:spcBef>
                <a:spcPts val="0"/>
              </a:spcBef>
              <a:spcAft>
                <a:spcPts val="1000"/>
              </a:spcAft>
              <a:buNone/>
            </a:pPr>
            <a:r>
              <a:rPr lang="en-US" sz="1800" dirty="0" err="1" smtClean="0">
                <a:solidFill>
                  <a:srgbClr val="000000"/>
                </a:solidFill>
              </a:rPr>
              <a:t>N.b.</a:t>
            </a:r>
            <a:r>
              <a:rPr lang="en-US" sz="1800" dirty="0" smtClean="0">
                <a:solidFill>
                  <a:srgbClr val="000000"/>
                </a:solidFill>
              </a:rPr>
              <a:t>:</a:t>
            </a:r>
          </a:p>
        </p:txBody>
      </p:sp>
      <p:sp>
        <p:nvSpPr>
          <p:cNvPr id="4" name="TextBox 3"/>
          <p:cNvSpPr txBox="1"/>
          <p:nvPr/>
        </p:nvSpPr>
        <p:spPr>
          <a:xfrm>
            <a:off x="682172" y="5153685"/>
            <a:ext cx="8367373" cy="1605568"/>
          </a:xfrm>
          <a:prstGeom prst="rect">
            <a:avLst/>
          </a:prstGeom>
          <a:noFill/>
        </p:spPr>
        <p:txBody>
          <a:bodyPr wrap="square" rtlCol="0">
            <a:spAutoFit/>
          </a:bodyPr>
          <a:lstStyle/>
          <a:p>
            <a:pPr marL="230188" indent="-230188">
              <a:spcAft>
                <a:spcPts val="1000"/>
              </a:spcAft>
            </a:pPr>
            <a:r>
              <a:rPr lang="en-US" dirty="0" smtClean="0"/>
              <a:t>1. </a:t>
            </a:r>
            <a:r>
              <a:rPr lang="en-US" dirty="0"/>
              <a:t>Although not explicitly called out as a high priority thrust, </a:t>
            </a:r>
            <a:r>
              <a:rPr lang="en-US" dirty="0" smtClean="0"/>
              <a:t>we note </a:t>
            </a:r>
            <a:r>
              <a:rPr lang="en-US" dirty="0"/>
              <a:t>that research supporting steady-state scenarios is cross-cutting and has connections to each of the high priority thrusts</a:t>
            </a:r>
            <a:r>
              <a:rPr lang="en-US" dirty="0" smtClean="0"/>
              <a:t>.</a:t>
            </a:r>
          </a:p>
          <a:p>
            <a:pPr marL="230188" indent="-230188">
              <a:spcAft>
                <a:spcPts val="1000"/>
              </a:spcAft>
            </a:pPr>
            <a:r>
              <a:rPr lang="en-US" dirty="0" smtClean="0"/>
              <a:t>2. In </a:t>
            </a:r>
            <a:r>
              <a:rPr lang="en-US" dirty="0"/>
              <a:t>this case, as in the following two cases, we did not prioritize among thrusts within a given priority grouping!</a:t>
            </a:r>
          </a:p>
        </p:txBody>
      </p:sp>
    </p:spTree>
    <p:extLst>
      <p:ext uri="{BB962C8B-B14F-4D97-AF65-F5344CB8AC3E}">
        <p14:creationId xmlns:p14="http://schemas.microsoft.com/office/powerpoint/2010/main" val="1197257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2370</TotalTime>
  <Words>3771</Words>
  <Application>Microsoft Office PowerPoint</Application>
  <PresentationFormat>On-screen Show (4:3)</PresentationFormat>
  <Paragraphs>137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Report of the FESAC Subcommittee on the Priorities of the Magnetic Fusion Energy Science Program  Written in Response to Dr. William Brinkman’s charge letter to FESAC of April 13, 2012  Presented to FESAC on January 31, 2013  </vt:lpstr>
      <vt:lpstr>When did we meet, and who was consulted …</vt:lpstr>
      <vt:lpstr>How we self-organized …</vt:lpstr>
      <vt:lpstr>Conflicts of interest …</vt:lpstr>
      <vt:lpstr>Our perspective on the U.S. fusion program’s key goals</vt:lpstr>
      <vt:lpstr>The key source material for our study …</vt:lpstr>
      <vt:lpstr>Our criteria for prioritizing the science described in the FES ReNeW</vt:lpstr>
      <vt:lpstr>A note of caution regarding our rankings …</vt:lpstr>
      <vt:lpstr>The highest priority thrusts</vt:lpstr>
      <vt:lpstr>… what about the rest?</vt:lpstr>
      <vt:lpstr>The middle priority thrusts</vt:lpstr>
      <vt:lpstr>The third priority thrusts</vt:lpstr>
      <vt:lpstr>Charge 1 Response – part 1</vt:lpstr>
      <vt:lpstr>Charge 1 Response – part 2</vt:lpstr>
      <vt:lpstr>Charge 2 Response – part 1</vt:lpstr>
      <vt:lpstr>Charge 2 Response – part 2</vt:lpstr>
      <vt:lpstr>Charge 3 Response – part 1</vt:lpstr>
      <vt:lpstr>Charge 3 Response – part 2</vt:lpstr>
      <vt:lpstr>Charge 3 Response – part 3</vt:lpstr>
      <vt:lpstr>Charge 3 Response – part 4</vt:lpstr>
      <vt:lpstr>Some final thoughts: 1-Our perspective on the U.S. fusion program’s priorities and direction</vt:lpstr>
      <vt:lpstr>Some final thoughts: 2-The FES budget problems …</vt:lpstr>
      <vt:lpstr>… which brings us to questions and discussion …</vt:lpstr>
    </vt:vector>
  </TitlesOfParts>
  <Company>University of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FESAC Subcommittee on the Priorities of the Magnetic Fusion Energy Science Program  Written in Response to Dr. William Brinkman’s charge letter to FESAC of April 13, 2012</dc:title>
  <dc:creator>Robert Rosner</dc:creator>
  <cp:lastModifiedBy>Albert L. Opdenaker III</cp:lastModifiedBy>
  <cp:revision>28</cp:revision>
  <dcterms:created xsi:type="dcterms:W3CDTF">2013-01-28T05:14:25Z</dcterms:created>
  <dcterms:modified xsi:type="dcterms:W3CDTF">2013-02-04T13:57:55Z</dcterms:modified>
</cp:coreProperties>
</file>