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30.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31.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3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33.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34.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35.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48" r:id="rId2"/>
    <p:sldMasterId id="2147483671" r:id="rId3"/>
  </p:sldMasterIdLst>
  <p:notesMasterIdLst>
    <p:notesMasterId r:id="rId57"/>
  </p:notesMasterIdLst>
  <p:sldIdLst>
    <p:sldId id="262" r:id="rId4"/>
    <p:sldId id="261" r:id="rId5"/>
    <p:sldId id="417" r:id="rId6"/>
    <p:sldId id="416" r:id="rId7"/>
    <p:sldId id="419" r:id="rId8"/>
    <p:sldId id="420" r:id="rId9"/>
    <p:sldId id="424" r:id="rId10"/>
    <p:sldId id="423" r:id="rId11"/>
    <p:sldId id="425" r:id="rId12"/>
    <p:sldId id="427" r:id="rId13"/>
    <p:sldId id="426" r:id="rId14"/>
    <p:sldId id="428" r:id="rId15"/>
    <p:sldId id="421" r:id="rId16"/>
    <p:sldId id="430" r:id="rId17"/>
    <p:sldId id="418" r:id="rId18"/>
    <p:sldId id="431" r:id="rId19"/>
    <p:sldId id="432" r:id="rId20"/>
    <p:sldId id="429" r:id="rId21"/>
    <p:sldId id="422" r:id="rId22"/>
    <p:sldId id="315" r:id="rId23"/>
    <p:sldId id="350" r:id="rId24"/>
    <p:sldId id="321" r:id="rId25"/>
    <p:sldId id="325" r:id="rId26"/>
    <p:sldId id="326" r:id="rId27"/>
    <p:sldId id="327" r:id="rId28"/>
    <p:sldId id="328" r:id="rId29"/>
    <p:sldId id="336" r:id="rId30"/>
    <p:sldId id="337" r:id="rId31"/>
    <p:sldId id="338" r:id="rId32"/>
    <p:sldId id="335" r:id="rId33"/>
    <p:sldId id="339" r:id="rId34"/>
    <p:sldId id="340" r:id="rId35"/>
    <p:sldId id="345" r:id="rId36"/>
    <p:sldId id="343" r:id="rId37"/>
    <p:sldId id="351" r:id="rId38"/>
    <p:sldId id="346" r:id="rId39"/>
    <p:sldId id="347" r:id="rId40"/>
    <p:sldId id="348" r:id="rId41"/>
    <p:sldId id="349" r:id="rId42"/>
    <p:sldId id="352" r:id="rId43"/>
    <p:sldId id="353" r:id="rId44"/>
    <p:sldId id="413" r:id="rId45"/>
    <p:sldId id="354" r:id="rId46"/>
    <p:sldId id="355" r:id="rId47"/>
    <p:sldId id="359" r:id="rId48"/>
    <p:sldId id="369" r:id="rId49"/>
    <p:sldId id="370" r:id="rId50"/>
    <p:sldId id="382" r:id="rId51"/>
    <p:sldId id="383" r:id="rId52"/>
    <p:sldId id="384" r:id="rId53"/>
    <p:sldId id="385" r:id="rId54"/>
    <p:sldId id="386" r:id="rId55"/>
    <p:sldId id="387" r:id="rId56"/>
  </p:sldIdLst>
  <p:sldSz cx="9144000" cy="6858000" type="screen4x3"/>
  <p:notesSz cx="7315200" cy="9601200"/>
  <p:defaultText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4D24B0-3755-DE49-9A85-68DD75B47338}">
          <p14:sldIdLst>
            <p14:sldId id="262"/>
            <p14:sldId id="261"/>
            <p14:sldId id="417"/>
            <p14:sldId id="416"/>
            <p14:sldId id="419"/>
            <p14:sldId id="420"/>
            <p14:sldId id="424"/>
            <p14:sldId id="423"/>
            <p14:sldId id="425"/>
            <p14:sldId id="427"/>
            <p14:sldId id="426"/>
            <p14:sldId id="428"/>
            <p14:sldId id="421"/>
            <p14:sldId id="430"/>
            <p14:sldId id="418"/>
            <p14:sldId id="431"/>
            <p14:sldId id="432"/>
            <p14:sldId id="429"/>
            <p14:sldId id="422"/>
            <p14:sldId id="315"/>
            <p14:sldId id="350"/>
            <p14:sldId id="321"/>
            <p14:sldId id="325"/>
            <p14:sldId id="326"/>
            <p14:sldId id="327"/>
            <p14:sldId id="328"/>
            <p14:sldId id="336"/>
            <p14:sldId id="337"/>
            <p14:sldId id="338"/>
            <p14:sldId id="335"/>
            <p14:sldId id="339"/>
            <p14:sldId id="340"/>
            <p14:sldId id="345"/>
            <p14:sldId id="343"/>
            <p14:sldId id="351"/>
            <p14:sldId id="346"/>
            <p14:sldId id="347"/>
            <p14:sldId id="348"/>
            <p14:sldId id="349"/>
            <p14:sldId id="352"/>
            <p14:sldId id="353"/>
            <p14:sldId id="413"/>
            <p14:sldId id="354"/>
            <p14:sldId id="355"/>
            <p14:sldId id="359"/>
            <p14:sldId id="369"/>
            <p14:sldId id="370"/>
            <p14:sldId id="382"/>
            <p14:sldId id="383"/>
            <p14:sldId id="384"/>
            <p14:sldId id="385"/>
            <p14:sldId id="386"/>
            <p14:sldId id="3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28E46"/>
    <a:srgbClr val="73BF77"/>
    <a:srgbClr val="009900"/>
    <a:srgbClr val="0066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2203" autoAdjust="0"/>
  </p:normalViewPr>
  <p:slideViewPr>
    <p:cSldViewPr snapToGrid="0" showGuides="1">
      <p:cViewPr>
        <p:scale>
          <a:sx n="54" d="100"/>
          <a:sy n="54" d="100"/>
        </p:scale>
        <p:origin x="-2408" y="-672"/>
      </p:cViewPr>
      <p:guideLst>
        <p:guide orient="horz" pos="2046"/>
        <p:guide pos="2880"/>
      </p:guideLst>
    </p:cSldViewPr>
  </p:slideViewPr>
  <p:notesTextViewPr>
    <p:cViewPr>
      <p:scale>
        <a:sx n="100" d="100"/>
        <a:sy n="100" d="100"/>
      </p:scale>
      <p:origin x="0" y="104"/>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473366776"/>
        <c:axId val="1473360280"/>
      </c:scatterChart>
      <c:valAx>
        <c:axId val="1473366776"/>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473360280"/>
        <c:crosses val="autoZero"/>
        <c:crossBetween val="midCat"/>
      </c:valAx>
      <c:valAx>
        <c:axId val="1473360280"/>
        <c:scaling>
          <c:orientation val="minMax"/>
          <c:max val="10.0"/>
          <c:min val="1.0"/>
        </c:scaling>
        <c:delete val="1"/>
        <c:axPos val="l"/>
        <c:majorGridlines/>
        <c:numFmt formatCode="General" sourceLinked="1"/>
        <c:majorTickMark val="out"/>
        <c:minorTickMark val="none"/>
        <c:tickLblPos val="none"/>
        <c:crossAx val="147336677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464527880"/>
        <c:axId val="1464514776"/>
      </c:scatterChart>
      <c:valAx>
        <c:axId val="1464527880"/>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464514776"/>
        <c:crosses val="autoZero"/>
        <c:crossBetween val="midCat"/>
      </c:valAx>
      <c:valAx>
        <c:axId val="1464514776"/>
        <c:scaling>
          <c:orientation val="minMax"/>
          <c:max val="10.0"/>
          <c:min val="1.0"/>
        </c:scaling>
        <c:delete val="1"/>
        <c:axPos val="l"/>
        <c:majorGridlines/>
        <c:numFmt formatCode="General" sourceLinked="1"/>
        <c:majorTickMark val="out"/>
        <c:minorTickMark val="none"/>
        <c:tickLblPos val="none"/>
        <c:crossAx val="1464527880"/>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538269976"/>
        <c:axId val="1538267800"/>
      </c:scatterChart>
      <c:valAx>
        <c:axId val="1538269976"/>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538267800"/>
        <c:crosses val="autoZero"/>
        <c:crossBetween val="midCat"/>
      </c:valAx>
      <c:valAx>
        <c:axId val="1538267800"/>
        <c:scaling>
          <c:orientation val="minMax"/>
          <c:max val="10.0"/>
          <c:min val="1.0"/>
        </c:scaling>
        <c:delete val="1"/>
        <c:axPos val="l"/>
        <c:majorGridlines/>
        <c:numFmt formatCode="General" sourceLinked="1"/>
        <c:majorTickMark val="out"/>
        <c:minorTickMark val="none"/>
        <c:tickLblPos val="none"/>
        <c:crossAx val="153826997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463642680"/>
        <c:axId val="1463576072"/>
      </c:scatterChart>
      <c:valAx>
        <c:axId val="1463642680"/>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463576072"/>
        <c:crosses val="autoZero"/>
        <c:crossBetween val="midCat"/>
      </c:valAx>
      <c:valAx>
        <c:axId val="1463576072"/>
        <c:scaling>
          <c:orientation val="minMax"/>
          <c:max val="10.0"/>
          <c:min val="1.0"/>
        </c:scaling>
        <c:delete val="1"/>
        <c:axPos val="l"/>
        <c:majorGridlines/>
        <c:numFmt formatCode="General" sourceLinked="1"/>
        <c:majorTickMark val="out"/>
        <c:minorTickMark val="none"/>
        <c:tickLblPos val="none"/>
        <c:crossAx val="1463642680"/>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473304712"/>
        <c:axId val="1463671880"/>
      </c:scatterChart>
      <c:valAx>
        <c:axId val="1473304712"/>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463671880"/>
        <c:crosses val="autoZero"/>
        <c:crossBetween val="midCat"/>
      </c:valAx>
      <c:valAx>
        <c:axId val="1463671880"/>
        <c:scaling>
          <c:orientation val="minMax"/>
          <c:max val="10.0"/>
          <c:min val="1.0"/>
        </c:scaling>
        <c:delete val="1"/>
        <c:axPos val="l"/>
        <c:majorGridlines/>
        <c:numFmt formatCode="General" sourceLinked="1"/>
        <c:majorTickMark val="out"/>
        <c:minorTickMark val="none"/>
        <c:tickLblPos val="none"/>
        <c:crossAx val="1473304712"/>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463404488"/>
        <c:axId val="1463393528"/>
      </c:scatterChart>
      <c:valAx>
        <c:axId val="1463404488"/>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463393528"/>
        <c:crosses val="autoZero"/>
        <c:crossBetween val="midCat"/>
      </c:valAx>
      <c:valAx>
        <c:axId val="1463393528"/>
        <c:scaling>
          <c:orientation val="minMax"/>
          <c:max val="10.0"/>
          <c:min val="1.0"/>
        </c:scaling>
        <c:delete val="1"/>
        <c:axPos val="l"/>
        <c:majorGridlines/>
        <c:numFmt formatCode="General" sourceLinked="1"/>
        <c:majorTickMark val="out"/>
        <c:minorTickMark val="none"/>
        <c:tickLblPos val="none"/>
        <c:crossAx val="1463404488"/>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556609432"/>
        <c:axId val="556676568"/>
      </c:scatterChart>
      <c:valAx>
        <c:axId val="556609432"/>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556676568"/>
        <c:crosses val="autoZero"/>
        <c:crossBetween val="midCat"/>
      </c:valAx>
      <c:valAx>
        <c:axId val="556676568"/>
        <c:scaling>
          <c:orientation val="minMax"/>
          <c:max val="10.0"/>
          <c:min val="1.0"/>
        </c:scaling>
        <c:delete val="1"/>
        <c:axPos val="l"/>
        <c:majorGridlines/>
        <c:numFmt formatCode="General" sourceLinked="1"/>
        <c:majorTickMark val="out"/>
        <c:minorTickMark val="none"/>
        <c:tickLblPos val="none"/>
        <c:crossAx val="556609432"/>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555994840"/>
        <c:axId val="555988952"/>
      </c:scatterChart>
      <c:valAx>
        <c:axId val="555994840"/>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555988952"/>
        <c:crosses val="autoZero"/>
        <c:crossBetween val="midCat"/>
      </c:valAx>
      <c:valAx>
        <c:axId val="555988952"/>
        <c:scaling>
          <c:orientation val="minMax"/>
          <c:max val="10.0"/>
          <c:min val="1.0"/>
        </c:scaling>
        <c:delete val="1"/>
        <c:axPos val="l"/>
        <c:majorGridlines/>
        <c:numFmt formatCode="General" sourceLinked="1"/>
        <c:majorTickMark val="out"/>
        <c:minorTickMark val="none"/>
        <c:tickLblPos val="none"/>
        <c:crossAx val="555994840"/>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539189096"/>
        <c:axId val="1539183992"/>
      </c:scatterChart>
      <c:valAx>
        <c:axId val="1539189096"/>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539183992"/>
        <c:crosses val="autoZero"/>
        <c:crossBetween val="midCat"/>
      </c:valAx>
      <c:valAx>
        <c:axId val="1539183992"/>
        <c:scaling>
          <c:orientation val="minMax"/>
          <c:max val="10.0"/>
          <c:min val="1.0"/>
        </c:scaling>
        <c:delete val="1"/>
        <c:axPos val="l"/>
        <c:majorGridlines/>
        <c:numFmt formatCode="General" sourceLinked="1"/>
        <c:majorTickMark val="out"/>
        <c:minorTickMark val="none"/>
        <c:tickLblPos val="none"/>
        <c:crossAx val="153918909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284959784"/>
        <c:axId val="1285320504"/>
      </c:scatterChart>
      <c:valAx>
        <c:axId val="1284959784"/>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285320504"/>
        <c:crosses val="autoZero"/>
        <c:crossBetween val="midCat"/>
      </c:valAx>
      <c:valAx>
        <c:axId val="1285320504"/>
        <c:scaling>
          <c:orientation val="minMax"/>
          <c:max val="10.0"/>
          <c:min val="1.0"/>
        </c:scaling>
        <c:delete val="1"/>
        <c:axPos val="l"/>
        <c:majorGridlines/>
        <c:numFmt formatCode="General" sourceLinked="1"/>
        <c:majorTickMark val="out"/>
        <c:minorTickMark val="none"/>
        <c:tickLblPos val="none"/>
        <c:crossAx val="1284959784"/>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Size and Complexity</a:t>
            </a:r>
            <a:r>
              <a:rPr lang="en-US" baseline="0" dirty="0" smtClean="0"/>
              <a:t> / Cycle Time</a:t>
            </a:r>
            <a:endParaRPr lang="en-US" dirty="0"/>
          </a:p>
        </c:rich>
      </c:tx>
      <c:layout>
        <c:manualLayout>
          <c:xMode val="edge"/>
          <c:yMode val="edge"/>
          <c:x val="0.200528329069276"/>
          <c:y val="0.0350404312668464"/>
        </c:manualLayout>
      </c:layout>
      <c:overlay val="0"/>
    </c:title>
    <c:autoTitleDeleted val="0"/>
    <c:plotArea>
      <c:layout/>
      <c:scatterChart>
        <c:scatterStyle val="lineMarker"/>
        <c:varyColors val="0"/>
        <c:ser>
          <c:idx val="0"/>
          <c:order val="0"/>
          <c:tx>
            <c:strRef>
              <c:f>Sheet1!$B$1</c:f>
              <c:strCache>
                <c:ptCount val="1"/>
                <c:pt idx="0">
                  <c:v>Y-Values</c:v>
                </c:pt>
              </c:strCache>
            </c:strRef>
          </c:tx>
          <c:spPr>
            <a:ln w="28575">
              <a:noFill/>
            </a:ln>
          </c:spPr>
          <c:marker>
            <c:symbol val="none"/>
          </c:marker>
          <c:xVal>
            <c:numRef>
              <c:f>Sheet1!$A$2:$A$4</c:f>
              <c:numCache>
                <c:formatCode>General</c:formatCode>
                <c:ptCount val="3"/>
                <c:pt idx="0">
                  <c:v>2007.0</c:v>
                </c:pt>
                <c:pt idx="1">
                  <c:v>2008.0</c:v>
                </c:pt>
                <c:pt idx="2">
                  <c:v>2009.0</c:v>
                </c:pt>
              </c:numCache>
            </c:numRef>
          </c:xVal>
          <c:yVal>
            <c:numRef>
              <c:f>Sheet1!$B$2:$B$4</c:f>
              <c:numCache>
                <c:formatCode>General</c:formatCode>
                <c:ptCount val="3"/>
                <c:pt idx="0">
                  <c:v>1.0</c:v>
                </c:pt>
                <c:pt idx="1">
                  <c:v>2.0</c:v>
                </c:pt>
                <c:pt idx="2">
                  <c:v>3.0</c:v>
                </c:pt>
              </c:numCache>
            </c:numRef>
          </c:yVal>
          <c:smooth val="0"/>
        </c:ser>
        <c:dLbls>
          <c:showLegendKey val="0"/>
          <c:showVal val="0"/>
          <c:showCatName val="0"/>
          <c:showSerName val="0"/>
          <c:showPercent val="0"/>
          <c:showBubbleSize val="0"/>
        </c:dLbls>
        <c:axId val="1538480568"/>
        <c:axId val="1538475480"/>
      </c:scatterChart>
      <c:valAx>
        <c:axId val="1538480568"/>
        <c:scaling>
          <c:orientation val="minMax"/>
          <c:max val="2012.0"/>
          <c:min val="2007.0"/>
        </c:scaling>
        <c:delete val="0"/>
        <c:axPos val="b"/>
        <c:numFmt formatCode="General" sourceLinked="1"/>
        <c:majorTickMark val="out"/>
        <c:minorTickMark val="none"/>
        <c:tickLblPos val="nextTo"/>
        <c:txPr>
          <a:bodyPr/>
          <a:lstStyle/>
          <a:p>
            <a:pPr>
              <a:defRPr b="1"/>
            </a:pPr>
            <a:endParaRPr lang="en-US"/>
          </a:p>
        </c:txPr>
        <c:crossAx val="1538475480"/>
        <c:crosses val="autoZero"/>
        <c:crossBetween val="midCat"/>
      </c:valAx>
      <c:valAx>
        <c:axId val="1538475480"/>
        <c:scaling>
          <c:orientation val="minMax"/>
          <c:max val="10.0"/>
          <c:min val="1.0"/>
        </c:scaling>
        <c:delete val="1"/>
        <c:axPos val="l"/>
        <c:majorGridlines/>
        <c:numFmt formatCode="General" sourceLinked="1"/>
        <c:majorTickMark val="out"/>
        <c:minorTickMark val="none"/>
        <c:tickLblPos val="none"/>
        <c:crossAx val="1538480568"/>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0.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6.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7.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8.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9.x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drawing1.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dr:relSizeAnchor xmlns:cdr="http://schemas.openxmlformats.org/drawingml/2006/chartDrawing">
    <cdr:from>
      <cdr:x>0.19968</cdr:x>
      <cdr:y>0.31698</cdr:y>
    </cdr:from>
    <cdr:to>
      <cdr:x>0.25741</cdr:x>
      <cdr:y>0.3558</cdr:y>
    </cdr:to>
    <cdr:grpSp>
      <cdr:nvGrpSpPr>
        <cdr:cNvPr id="15" name="Group 14"/>
        <cdr:cNvGrpSpPr/>
      </cdr:nvGrpSpPr>
      <cdr:grpSpPr>
        <a:xfrm xmlns:a="http://schemas.openxmlformats.org/drawingml/2006/main">
          <a:off x="1607783" y="1493515"/>
          <a:ext cx="464831" cy="182908"/>
          <a:chOff x="0" y="0"/>
          <a:chExt cx="464820" cy="182880"/>
        </a:xfrm>
      </cdr:grpSpPr>
      <cdr:sp macro="" textlink="">
        <cdr:nvSpPr>
          <cdr:cNvPr id="12" name="Rectangle 11"/>
          <cdr:cNvSpPr/>
        </cdr:nvSpPr>
        <cdr:spPr>
          <a:xfrm xmlns:a="http://schemas.openxmlformats.org/drawingml/2006/main">
            <a:off x="0" y="0"/>
            <a:ext cx="274320" cy="182880"/>
          </a:xfrm>
          <a:prstGeom xmlns:a="http://schemas.openxmlformats.org/drawingml/2006/main" prst="rect">
            <a:avLst/>
          </a:prstGeom>
          <a:solidFill xmlns:a="http://schemas.openxmlformats.org/drawingml/2006/main">
            <a:srgbClr val="C00000"/>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 lastClr="FFFFFF"/>
                </a:solidFill>
                <a:latin typeface="Univers Com 45 Light"/>
              </a:defRPr>
            </a:lvl1pPr>
            <a:lvl2pPr marL="457174" algn="l" defTabSz="457174" rtl="0" eaLnBrk="1" latinLnBrk="0" hangingPunct="1">
              <a:defRPr sz="1800" kern="1200">
                <a:solidFill>
                  <a:sysClr val="window" lastClr="FFFFFF"/>
                </a:solidFill>
                <a:latin typeface="Univers Com 45 Light"/>
              </a:defRPr>
            </a:lvl2pPr>
            <a:lvl3pPr marL="914348" algn="l" defTabSz="457174" rtl="0" eaLnBrk="1" latinLnBrk="0" hangingPunct="1">
              <a:defRPr sz="1800" kern="1200">
                <a:solidFill>
                  <a:sysClr val="window" lastClr="FFFFFF"/>
                </a:solidFill>
                <a:latin typeface="Univers Com 45 Light"/>
              </a:defRPr>
            </a:lvl3pPr>
            <a:lvl4pPr marL="1371523" algn="l" defTabSz="457174" rtl="0" eaLnBrk="1" latinLnBrk="0" hangingPunct="1">
              <a:defRPr sz="1800" kern="1200">
                <a:solidFill>
                  <a:sysClr val="window" lastClr="FFFFFF"/>
                </a:solidFill>
                <a:latin typeface="Univers Com 45 Light"/>
              </a:defRPr>
            </a:lvl4pPr>
            <a:lvl5pPr marL="1828698" algn="l" defTabSz="457174" rtl="0" eaLnBrk="1" latinLnBrk="0" hangingPunct="1">
              <a:defRPr sz="1800" kern="1200">
                <a:solidFill>
                  <a:sysClr val="window" lastClr="FFFFFF"/>
                </a:solidFill>
                <a:latin typeface="Univers Com 45 Light"/>
              </a:defRPr>
            </a:lvl5pPr>
            <a:lvl6pPr marL="2285872" algn="l" defTabSz="457174" rtl="0" eaLnBrk="1" latinLnBrk="0" hangingPunct="1">
              <a:defRPr sz="1800" kern="1200">
                <a:solidFill>
                  <a:sysClr val="window" lastClr="FFFFFF"/>
                </a:solidFill>
                <a:latin typeface="Univers Com 45 Light"/>
              </a:defRPr>
            </a:lvl6pPr>
            <a:lvl7pPr marL="2743046" algn="l" defTabSz="457174" rtl="0" eaLnBrk="1" latinLnBrk="0" hangingPunct="1">
              <a:defRPr sz="1800" kern="1200">
                <a:solidFill>
                  <a:sysClr val="window" lastClr="FFFFFF"/>
                </a:solidFill>
                <a:latin typeface="Univers Com 45 Light"/>
              </a:defRPr>
            </a:lvl7pPr>
            <a:lvl8pPr marL="3200220" algn="l" defTabSz="457174" rtl="0" eaLnBrk="1" latinLnBrk="0" hangingPunct="1">
              <a:defRPr sz="1800" kern="1200">
                <a:solidFill>
                  <a:sysClr val="window" lastClr="FFFFFF"/>
                </a:solidFill>
                <a:latin typeface="Univers Com 45 Light"/>
              </a:defRPr>
            </a:lvl8pPr>
            <a:lvl9pPr marL="3657394" algn="l" defTabSz="457174" rtl="0" eaLnBrk="1" latinLnBrk="0" hangingPunct="1">
              <a:defRPr sz="1800" kern="1200">
                <a:solidFill>
                  <a:sysClr val="window" lastClr="FFFFFF"/>
                </a:solidFill>
                <a:latin typeface="Univers Com 45 Light"/>
              </a:defRPr>
            </a:lvl9pPr>
          </a:lstStyle>
          <a:p xmlns:a="http://schemas.openxmlformats.org/drawingml/2006/main">
            <a:pPr algn="ctr"/>
            <a:endParaRPr lang="en-US"/>
          </a:p>
        </cdr:txBody>
      </cdr:sp>
      <cdr:sp macro="" textlink="">
        <cdr:nvSpPr>
          <cdr:cNvPr id="13" name="Rectangle 12"/>
          <cdr:cNvSpPr/>
        </cdr:nvSpPr>
        <cdr:spPr>
          <a:xfrm xmlns:a="http://schemas.openxmlformats.org/drawingml/2006/main">
            <a:off x="281940" y="0"/>
            <a:ext cx="182880" cy="182880"/>
          </a:xfrm>
          <a:prstGeom xmlns:a="http://schemas.openxmlformats.org/drawingml/2006/main" prst="rect">
            <a:avLst/>
          </a:prstGeom>
          <a:solidFill xmlns:a="http://schemas.openxmlformats.org/drawingml/2006/main">
            <a:srgbClr val="0A60A3"/>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 lastClr="FFFFFF"/>
                </a:solidFill>
                <a:latin typeface="Univers Com 45 Light"/>
              </a:defRPr>
            </a:lvl1pPr>
            <a:lvl2pPr marL="457174" algn="l" defTabSz="457174" rtl="0" eaLnBrk="1" latinLnBrk="0" hangingPunct="1">
              <a:defRPr sz="1800" kern="1200">
                <a:solidFill>
                  <a:sysClr val="window" lastClr="FFFFFF"/>
                </a:solidFill>
                <a:latin typeface="Univers Com 45 Light"/>
              </a:defRPr>
            </a:lvl2pPr>
            <a:lvl3pPr marL="914348" algn="l" defTabSz="457174" rtl="0" eaLnBrk="1" latinLnBrk="0" hangingPunct="1">
              <a:defRPr sz="1800" kern="1200">
                <a:solidFill>
                  <a:sysClr val="window" lastClr="FFFFFF"/>
                </a:solidFill>
                <a:latin typeface="Univers Com 45 Light"/>
              </a:defRPr>
            </a:lvl3pPr>
            <a:lvl4pPr marL="1371523" algn="l" defTabSz="457174" rtl="0" eaLnBrk="1" latinLnBrk="0" hangingPunct="1">
              <a:defRPr sz="1800" kern="1200">
                <a:solidFill>
                  <a:sysClr val="window" lastClr="FFFFFF"/>
                </a:solidFill>
                <a:latin typeface="Univers Com 45 Light"/>
              </a:defRPr>
            </a:lvl4pPr>
            <a:lvl5pPr marL="1828698" algn="l" defTabSz="457174" rtl="0" eaLnBrk="1" latinLnBrk="0" hangingPunct="1">
              <a:defRPr sz="1800" kern="1200">
                <a:solidFill>
                  <a:sysClr val="window" lastClr="FFFFFF"/>
                </a:solidFill>
                <a:latin typeface="Univers Com 45 Light"/>
              </a:defRPr>
            </a:lvl5pPr>
            <a:lvl6pPr marL="2285872" algn="l" defTabSz="457174" rtl="0" eaLnBrk="1" latinLnBrk="0" hangingPunct="1">
              <a:defRPr sz="1800" kern="1200">
                <a:solidFill>
                  <a:sysClr val="window" lastClr="FFFFFF"/>
                </a:solidFill>
                <a:latin typeface="Univers Com 45 Light"/>
              </a:defRPr>
            </a:lvl6pPr>
            <a:lvl7pPr marL="2743046" algn="l" defTabSz="457174" rtl="0" eaLnBrk="1" latinLnBrk="0" hangingPunct="1">
              <a:defRPr sz="1800" kern="1200">
                <a:solidFill>
                  <a:sysClr val="window" lastClr="FFFFFF"/>
                </a:solidFill>
                <a:latin typeface="Univers Com 45 Light"/>
              </a:defRPr>
            </a:lvl7pPr>
            <a:lvl8pPr marL="3200220" algn="l" defTabSz="457174" rtl="0" eaLnBrk="1" latinLnBrk="0" hangingPunct="1">
              <a:defRPr sz="1800" kern="1200">
                <a:solidFill>
                  <a:sysClr val="window" lastClr="FFFFFF"/>
                </a:solidFill>
                <a:latin typeface="Univers Com 45 Light"/>
              </a:defRPr>
            </a:lvl8pPr>
            <a:lvl9pPr marL="3657394" algn="l" defTabSz="457174" rtl="0" eaLnBrk="1" latinLnBrk="0" hangingPunct="1">
              <a:defRPr sz="1800" kern="1200">
                <a:solidFill>
                  <a:sysClr val="window" lastClr="FFFFFF"/>
                </a:solidFill>
                <a:latin typeface="Univers Com 45 Light"/>
              </a:defRPr>
            </a:lvl9pPr>
          </a:lstStyle>
          <a:p xmlns:a="http://schemas.openxmlformats.org/drawingml/2006/main">
            <a:pPr algn="ctr"/>
            <a:endParaRPr lang="en-US"/>
          </a:p>
        </cdr:txBody>
      </cdr:sp>
    </cdr:grpSp>
  </cdr:relSizeAnchor>
</c:userShapes>
</file>

<file path=ppt/drawings/drawing3.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dr:relSizeAnchor xmlns:cdr="http://schemas.openxmlformats.org/drawingml/2006/chartDrawing">
    <cdr:from>
      <cdr:x>0.19968</cdr:x>
      <cdr:y>0.31698</cdr:y>
    </cdr:from>
    <cdr:to>
      <cdr:x>0.25741</cdr:x>
      <cdr:y>0.3558</cdr:y>
    </cdr:to>
    <cdr:grpSp>
      <cdr:nvGrpSpPr>
        <cdr:cNvPr id="15" name="Group 14"/>
        <cdr:cNvGrpSpPr/>
      </cdr:nvGrpSpPr>
      <cdr:grpSpPr>
        <a:xfrm xmlns:a="http://schemas.openxmlformats.org/drawingml/2006/main">
          <a:off x="1607783" y="1493515"/>
          <a:ext cx="464831" cy="182908"/>
          <a:chOff x="0" y="0"/>
          <a:chExt cx="464820" cy="182880"/>
        </a:xfrm>
      </cdr:grpSpPr>
      <cdr:sp macro="" textlink="">
        <cdr:nvSpPr>
          <cdr:cNvPr id="12" name="Rectangle 11"/>
          <cdr:cNvSpPr/>
        </cdr:nvSpPr>
        <cdr:spPr>
          <a:xfrm xmlns:a="http://schemas.openxmlformats.org/drawingml/2006/main">
            <a:off x="0" y="0"/>
            <a:ext cx="274320" cy="182880"/>
          </a:xfrm>
          <a:prstGeom xmlns:a="http://schemas.openxmlformats.org/drawingml/2006/main" prst="rect">
            <a:avLst/>
          </a:prstGeom>
          <a:solidFill xmlns:a="http://schemas.openxmlformats.org/drawingml/2006/main">
            <a:srgbClr val="C00000"/>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 lastClr="FFFFFF"/>
                </a:solidFill>
                <a:latin typeface="Univers Com 45 Light"/>
              </a:defRPr>
            </a:lvl1pPr>
            <a:lvl2pPr marL="457174" algn="l" defTabSz="457174" rtl="0" eaLnBrk="1" latinLnBrk="0" hangingPunct="1">
              <a:defRPr sz="1800" kern="1200">
                <a:solidFill>
                  <a:sysClr val="window" lastClr="FFFFFF"/>
                </a:solidFill>
                <a:latin typeface="Univers Com 45 Light"/>
              </a:defRPr>
            </a:lvl2pPr>
            <a:lvl3pPr marL="914348" algn="l" defTabSz="457174" rtl="0" eaLnBrk="1" latinLnBrk="0" hangingPunct="1">
              <a:defRPr sz="1800" kern="1200">
                <a:solidFill>
                  <a:sysClr val="window" lastClr="FFFFFF"/>
                </a:solidFill>
                <a:latin typeface="Univers Com 45 Light"/>
              </a:defRPr>
            </a:lvl3pPr>
            <a:lvl4pPr marL="1371523" algn="l" defTabSz="457174" rtl="0" eaLnBrk="1" latinLnBrk="0" hangingPunct="1">
              <a:defRPr sz="1800" kern="1200">
                <a:solidFill>
                  <a:sysClr val="window" lastClr="FFFFFF"/>
                </a:solidFill>
                <a:latin typeface="Univers Com 45 Light"/>
              </a:defRPr>
            </a:lvl4pPr>
            <a:lvl5pPr marL="1828698" algn="l" defTabSz="457174" rtl="0" eaLnBrk="1" latinLnBrk="0" hangingPunct="1">
              <a:defRPr sz="1800" kern="1200">
                <a:solidFill>
                  <a:sysClr val="window" lastClr="FFFFFF"/>
                </a:solidFill>
                <a:latin typeface="Univers Com 45 Light"/>
              </a:defRPr>
            </a:lvl5pPr>
            <a:lvl6pPr marL="2285872" algn="l" defTabSz="457174" rtl="0" eaLnBrk="1" latinLnBrk="0" hangingPunct="1">
              <a:defRPr sz="1800" kern="1200">
                <a:solidFill>
                  <a:sysClr val="window" lastClr="FFFFFF"/>
                </a:solidFill>
                <a:latin typeface="Univers Com 45 Light"/>
              </a:defRPr>
            </a:lvl6pPr>
            <a:lvl7pPr marL="2743046" algn="l" defTabSz="457174" rtl="0" eaLnBrk="1" latinLnBrk="0" hangingPunct="1">
              <a:defRPr sz="1800" kern="1200">
                <a:solidFill>
                  <a:sysClr val="window" lastClr="FFFFFF"/>
                </a:solidFill>
                <a:latin typeface="Univers Com 45 Light"/>
              </a:defRPr>
            </a:lvl7pPr>
            <a:lvl8pPr marL="3200220" algn="l" defTabSz="457174" rtl="0" eaLnBrk="1" latinLnBrk="0" hangingPunct="1">
              <a:defRPr sz="1800" kern="1200">
                <a:solidFill>
                  <a:sysClr val="window" lastClr="FFFFFF"/>
                </a:solidFill>
                <a:latin typeface="Univers Com 45 Light"/>
              </a:defRPr>
            </a:lvl8pPr>
            <a:lvl9pPr marL="3657394" algn="l" defTabSz="457174" rtl="0" eaLnBrk="1" latinLnBrk="0" hangingPunct="1">
              <a:defRPr sz="1800" kern="1200">
                <a:solidFill>
                  <a:sysClr val="window" lastClr="FFFFFF"/>
                </a:solidFill>
                <a:latin typeface="Univers Com 45 Light"/>
              </a:defRPr>
            </a:lvl9pPr>
          </a:lstStyle>
          <a:p xmlns:a="http://schemas.openxmlformats.org/drawingml/2006/main">
            <a:pPr algn="ctr"/>
            <a:endParaRPr lang="en-US"/>
          </a:p>
        </cdr:txBody>
      </cdr:sp>
      <cdr:sp macro="" textlink="">
        <cdr:nvSpPr>
          <cdr:cNvPr id="13" name="Rectangle 12"/>
          <cdr:cNvSpPr/>
        </cdr:nvSpPr>
        <cdr:spPr>
          <a:xfrm xmlns:a="http://schemas.openxmlformats.org/drawingml/2006/main">
            <a:off x="281940" y="0"/>
            <a:ext cx="182880" cy="182880"/>
          </a:xfrm>
          <a:prstGeom xmlns:a="http://schemas.openxmlformats.org/drawingml/2006/main" prst="rect">
            <a:avLst/>
          </a:prstGeom>
          <a:solidFill xmlns:a="http://schemas.openxmlformats.org/drawingml/2006/main">
            <a:srgbClr val="0A60A3"/>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 lastClr="FFFFFF"/>
                </a:solidFill>
                <a:latin typeface="Univers Com 45 Light"/>
              </a:defRPr>
            </a:lvl1pPr>
            <a:lvl2pPr marL="457174" algn="l" defTabSz="457174" rtl="0" eaLnBrk="1" latinLnBrk="0" hangingPunct="1">
              <a:defRPr sz="1800" kern="1200">
                <a:solidFill>
                  <a:sysClr val="window" lastClr="FFFFFF"/>
                </a:solidFill>
                <a:latin typeface="Univers Com 45 Light"/>
              </a:defRPr>
            </a:lvl2pPr>
            <a:lvl3pPr marL="914348" algn="l" defTabSz="457174" rtl="0" eaLnBrk="1" latinLnBrk="0" hangingPunct="1">
              <a:defRPr sz="1800" kern="1200">
                <a:solidFill>
                  <a:sysClr val="window" lastClr="FFFFFF"/>
                </a:solidFill>
                <a:latin typeface="Univers Com 45 Light"/>
              </a:defRPr>
            </a:lvl3pPr>
            <a:lvl4pPr marL="1371523" algn="l" defTabSz="457174" rtl="0" eaLnBrk="1" latinLnBrk="0" hangingPunct="1">
              <a:defRPr sz="1800" kern="1200">
                <a:solidFill>
                  <a:sysClr val="window" lastClr="FFFFFF"/>
                </a:solidFill>
                <a:latin typeface="Univers Com 45 Light"/>
              </a:defRPr>
            </a:lvl4pPr>
            <a:lvl5pPr marL="1828698" algn="l" defTabSz="457174" rtl="0" eaLnBrk="1" latinLnBrk="0" hangingPunct="1">
              <a:defRPr sz="1800" kern="1200">
                <a:solidFill>
                  <a:sysClr val="window" lastClr="FFFFFF"/>
                </a:solidFill>
                <a:latin typeface="Univers Com 45 Light"/>
              </a:defRPr>
            </a:lvl5pPr>
            <a:lvl6pPr marL="2285872" algn="l" defTabSz="457174" rtl="0" eaLnBrk="1" latinLnBrk="0" hangingPunct="1">
              <a:defRPr sz="1800" kern="1200">
                <a:solidFill>
                  <a:sysClr val="window" lastClr="FFFFFF"/>
                </a:solidFill>
                <a:latin typeface="Univers Com 45 Light"/>
              </a:defRPr>
            </a:lvl6pPr>
            <a:lvl7pPr marL="2743046" algn="l" defTabSz="457174" rtl="0" eaLnBrk="1" latinLnBrk="0" hangingPunct="1">
              <a:defRPr sz="1800" kern="1200">
                <a:solidFill>
                  <a:sysClr val="window" lastClr="FFFFFF"/>
                </a:solidFill>
                <a:latin typeface="Univers Com 45 Light"/>
              </a:defRPr>
            </a:lvl7pPr>
            <a:lvl8pPr marL="3200220" algn="l" defTabSz="457174" rtl="0" eaLnBrk="1" latinLnBrk="0" hangingPunct="1">
              <a:defRPr sz="1800" kern="1200">
                <a:solidFill>
                  <a:sysClr val="window" lastClr="FFFFFF"/>
                </a:solidFill>
                <a:latin typeface="Univers Com 45 Light"/>
              </a:defRPr>
            </a:lvl8pPr>
            <a:lvl9pPr marL="3657394" algn="l" defTabSz="457174" rtl="0" eaLnBrk="1" latinLnBrk="0" hangingPunct="1">
              <a:defRPr sz="1800" kern="1200">
                <a:solidFill>
                  <a:sysClr val="window" lastClr="FFFFFF"/>
                </a:solidFill>
                <a:latin typeface="Univers Com 45 Light"/>
              </a:defRPr>
            </a:lvl9pPr>
          </a:lstStyle>
          <a:p xmlns:a="http://schemas.openxmlformats.org/drawingml/2006/main">
            <a:pPr algn="ctr"/>
            <a:endParaRPr lang="en-US"/>
          </a:p>
        </cdr:txBody>
      </cdr:sp>
    </cdr:grpSp>
  </cdr:relSizeAnchor>
</c:userShapes>
</file>

<file path=ppt/drawings/drawing7.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dr:relSizeAnchor xmlns:cdr="http://schemas.openxmlformats.org/drawingml/2006/chartDrawing">
    <cdr:from>
      <cdr:x>0.19968</cdr:x>
      <cdr:y>0.31698</cdr:y>
    </cdr:from>
    <cdr:to>
      <cdr:x>0.25741</cdr:x>
      <cdr:y>0.3558</cdr:y>
    </cdr:to>
    <cdr:grpSp>
      <cdr:nvGrpSpPr>
        <cdr:cNvPr id="15" name="Group 14"/>
        <cdr:cNvGrpSpPr/>
      </cdr:nvGrpSpPr>
      <cdr:grpSpPr>
        <a:xfrm xmlns:a="http://schemas.openxmlformats.org/drawingml/2006/main">
          <a:off x="1607783" y="1493515"/>
          <a:ext cx="464831" cy="182908"/>
          <a:chOff x="0" y="0"/>
          <a:chExt cx="464820" cy="182880"/>
        </a:xfrm>
      </cdr:grpSpPr>
      <cdr:sp macro="" textlink="">
        <cdr:nvSpPr>
          <cdr:cNvPr id="12" name="Rectangle 11"/>
          <cdr:cNvSpPr/>
        </cdr:nvSpPr>
        <cdr:spPr>
          <a:xfrm xmlns:a="http://schemas.openxmlformats.org/drawingml/2006/main">
            <a:off x="0" y="0"/>
            <a:ext cx="274320" cy="182880"/>
          </a:xfrm>
          <a:prstGeom xmlns:a="http://schemas.openxmlformats.org/drawingml/2006/main" prst="rect">
            <a:avLst/>
          </a:prstGeom>
          <a:solidFill xmlns:a="http://schemas.openxmlformats.org/drawingml/2006/main">
            <a:srgbClr val="C00000"/>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 lastClr="FFFFFF"/>
                </a:solidFill>
                <a:latin typeface="Univers Com 45 Light"/>
              </a:defRPr>
            </a:lvl1pPr>
            <a:lvl2pPr marL="457174" algn="l" defTabSz="457174" rtl="0" eaLnBrk="1" latinLnBrk="0" hangingPunct="1">
              <a:defRPr sz="1800" kern="1200">
                <a:solidFill>
                  <a:sysClr val="window" lastClr="FFFFFF"/>
                </a:solidFill>
                <a:latin typeface="Univers Com 45 Light"/>
              </a:defRPr>
            </a:lvl2pPr>
            <a:lvl3pPr marL="914348" algn="l" defTabSz="457174" rtl="0" eaLnBrk="1" latinLnBrk="0" hangingPunct="1">
              <a:defRPr sz="1800" kern="1200">
                <a:solidFill>
                  <a:sysClr val="window" lastClr="FFFFFF"/>
                </a:solidFill>
                <a:latin typeface="Univers Com 45 Light"/>
              </a:defRPr>
            </a:lvl3pPr>
            <a:lvl4pPr marL="1371523" algn="l" defTabSz="457174" rtl="0" eaLnBrk="1" latinLnBrk="0" hangingPunct="1">
              <a:defRPr sz="1800" kern="1200">
                <a:solidFill>
                  <a:sysClr val="window" lastClr="FFFFFF"/>
                </a:solidFill>
                <a:latin typeface="Univers Com 45 Light"/>
              </a:defRPr>
            </a:lvl4pPr>
            <a:lvl5pPr marL="1828698" algn="l" defTabSz="457174" rtl="0" eaLnBrk="1" latinLnBrk="0" hangingPunct="1">
              <a:defRPr sz="1800" kern="1200">
                <a:solidFill>
                  <a:sysClr val="window" lastClr="FFFFFF"/>
                </a:solidFill>
                <a:latin typeface="Univers Com 45 Light"/>
              </a:defRPr>
            </a:lvl5pPr>
            <a:lvl6pPr marL="2285872" algn="l" defTabSz="457174" rtl="0" eaLnBrk="1" latinLnBrk="0" hangingPunct="1">
              <a:defRPr sz="1800" kern="1200">
                <a:solidFill>
                  <a:sysClr val="window" lastClr="FFFFFF"/>
                </a:solidFill>
                <a:latin typeface="Univers Com 45 Light"/>
              </a:defRPr>
            </a:lvl6pPr>
            <a:lvl7pPr marL="2743046" algn="l" defTabSz="457174" rtl="0" eaLnBrk="1" latinLnBrk="0" hangingPunct="1">
              <a:defRPr sz="1800" kern="1200">
                <a:solidFill>
                  <a:sysClr val="window" lastClr="FFFFFF"/>
                </a:solidFill>
                <a:latin typeface="Univers Com 45 Light"/>
              </a:defRPr>
            </a:lvl7pPr>
            <a:lvl8pPr marL="3200220" algn="l" defTabSz="457174" rtl="0" eaLnBrk="1" latinLnBrk="0" hangingPunct="1">
              <a:defRPr sz="1800" kern="1200">
                <a:solidFill>
                  <a:sysClr val="window" lastClr="FFFFFF"/>
                </a:solidFill>
                <a:latin typeface="Univers Com 45 Light"/>
              </a:defRPr>
            </a:lvl8pPr>
            <a:lvl9pPr marL="3657394" algn="l" defTabSz="457174" rtl="0" eaLnBrk="1" latinLnBrk="0" hangingPunct="1">
              <a:defRPr sz="1800" kern="1200">
                <a:solidFill>
                  <a:sysClr val="window" lastClr="FFFFFF"/>
                </a:solidFill>
                <a:latin typeface="Univers Com 45 Light"/>
              </a:defRPr>
            </a:lvl9pPr>
          </a:lstStyle>
          <a:p xmlns:a="http://schemas.openxmlformats.org/drawingml/2006/main">
            <a:pPr algn="ctr"/>
            <a:endParaRPr lang="en-US"/>
          </a:p>
        </cdr:txBody>
      </cdr:sp>
      <cdr:sp macro="" textlink="">
        <cdr:nvSpPr>
          <cdr:cNvPr id="13" name="Rectangle 12"/>
          <cdr:cNvSpPr/>
        </cdr:nvSpPr>
        <cdr:spPr>
          <a:xfrm xmlns:a="http://schemas.openxmlformats.org/drawingml/2006/main">
            <a:off x="281940" y="0"/>
            <a:ext cx="182880" cy="182880"/>
          </a:xfrm>
          <a:prstGeom xmlns:a="http://schemas.openxmlformats.org/drawingml/2006/main" prst="rect">
            <a:avLst/>
          </a:prstGeom>
          <a:solidFill xmlns:a="http://schemas.openxmlformats.org/drawingml/2006/main">
            <a:srgbClr val="0A60A3"/>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 lastClr="FFFFFF"/>
                </a:solidFill>
                <a:latin typeface="Univers Com 45 Light"/>
              </a:defRPr>
            </a:lvl1pPr>
            <a:lvl2pPr marL="457174" algn="l" defTabSz="457174" rtl="0" eaLnBrk="1" latinLnBrk="0" hangingPunct="1">
              <a:defRPr sz="1800" kern="1200">
                <a:solidFill>
                  <a:sysClr val="window" lastClr="FFFFFF"/>
                </a:solidFill>
                <a:latin typeface="Univers Com 45 Light"/>
              </a:defRPr>
            </a:lvl2pPr>
            <a:lvl3pPr marL="914348" algn="l" defTabSz="457174" rtl="0" eaLnBrk="1" latinLnBrk="0" hangingPunct="1">
              <a:defRPr sz="1800" kern="1200">
                <a:solidFill>
                  <a:sysClr val="window" lastClr="FFFFFF"/>
                </a:solidFill>
                <a:latin typeface="Univers Com 45 Light"/>
              </a:defRPr>
            </a:lvl3pPr>
            <a:lvl4pPr marL="1371523" algn="l" defTabSz="457174" rtl="0" eaLnBrk="1" latinLnBrk="0" hangingPunct="1">
              <a:defRPr sz="1800" kern="1200">
                <a:solidFill>
                  <a:sysClr val="window" lastClr="FFFFFF"/>
                </a:solidFill>
                <a:latin typeface="Univers Com 45 Light"/>
              </a:defRPr>
            </a:lvl4pPr>
            <a:lvl5pPr marL="1828698" algn="l" defTabSz="457174" rtl="0" eaLnBrk="1" latinLnBrk="0" hangingPunct="1">
              <a:defRPr sz="1800" kern="1200">
                <a:solidFill>
                  <a:sysClr val="window" lastClr="FFFFFF"/>
                </a:solidFill>
                <a:latin typeface="Univers Com 45 Light"/>
              </a:defRPr>
            </a:lvl5pPr>
            <a:lvl6pPr marL="2285872" algn="l" defTabSz="457174" rtl="0" eaLnBrk="1" latinLnBrk="0" hangingPunct="1">
              <a:defRPr sz="1800" kern="1200">
                <a:solidFill>
                  <a:sysClr val="window" lastClr="FFFFFF"/>
                </a:solidFill>
                <a:latin typeface="Univers Com 45 Light"/>
              </a:defRPr>
            </a:lvl6pPr>
            <a:lvl7pPr marL="2743046" algn="l" defTabSz="457174" rtl="0" eaLnBrk="1" latinLnBrk="0" hangingPunct="1">
              <a:defRPr sz="1800" kern="1200">
                <a:solidFill>
                  <a:sysClr val="window" lastClr="FFFFFF"/>
                </a:solidFill>
                <a:latin typeface="Univers Com 45 Light"/>
              </a:defRPr>
            </a:lvl7pPr>
            <a:lvl8pPr marL="3200220" algn="l" defTabSz="457174" rtl="0" eaLnBrk="1" latinLnBrk="0" hangingPunct="1">
              <a:defRPr sz="1800" kern="1200">
                <a:solidFill>
                  <a:sysClr val="window" lastClr="FFFFFF"/>
                </a:solidFill>
                <a:latin typeface="Univers Com 45 Light"/>
              </a:defRPr>
            </a:lvl8pPr>
            <a:lvl9pPr marL="3657394" algn="l" defTabSz="457174" rtl="0" eaLnBrk="1" latinLnBrk="0" hangingPunct="1">
              <a:defRPr sz="1800" kern="1200">
                <a:solidFill>
                  <a:sysClr val="window" lastClr="FFFFFF"/>
                </a:solidFill>
                <a:latin typeface="Univers Com 45 Light"/>
              </a:defRPr>
            </a:lvl9pPr>
          </a:lstStyle>
          <a:p xmlns:a="http://schemas.openxmlformats.org/drawingml/2006/main">
            <a:pPr algn="ctr"/>
            <a:endParaRPr lang="en-US"/>
          </a:p>
        </cdr:txBody>
      </cdr:sp>
    </cdr:grpSp>
  </cdr:relSizeAnchor>
  <cdr:relSizeAnchor xmlns:cdr="http://schemas.openxmlformats.org/drawingml/2006/chartDrawing">
    <cdr:from>
      <cdr:x>0.35868</cdr:x>
      <cdr:y>0.14717</cdr:y>
    </cdr:from>
    <cdr:to>
      <cdr:x>0.47319</cdr:x>
      <cdr:y>0.18598</cdr:y>
    </cdr:to>
    <cdr:grpSp>
      <cdr:nvGrpSpPr>
        <cdr:cNvPr id="19" name="Group 18"/>
        <cdr:cNvGrpSpPr/>
      </cdr:nvGrpSpPr>
      <cdr:grpSpPr>
        <a:xfrm xmlns:a="http://schemas.openxmlformats.org/drawingml/2006/main">
          <a:off x="2888020" y="693421"/>
          <a:ext cx="922011" cy="182861"/>
          <a:chOff x="-1607820" y="-1493520"/>
          <a:chExt cx="922020" cy="182880"/>
        </a:xfrm>
      </cdr:grpSpPr>
      <cdr:sp macro="" textlink="">
        <cdr:nvSpPr>
          <cdr:cNvPr id="20" name="Rectangle 19"/>
          <cdr:cNvSpPr/>
        </cdr:nvSpPr>
        <cdr:spPr>
          <a:xfrm xmlns:a="http://schemas.openxmlformats.org/drawingml/2006/main">
            <a:off x="-1607820" y="-1493520"/>
            <a:ext cx="274320" cy="182880"/>
          </a:xfrm>
          <a:prstGeom xmlns:a="http://schemas.openxmlformats.org/drawingml/2006/main" prst="rect">
            <a:avLst/>
          </a:prstGeom>
          <a:solidFill xmlns:a="http://schemas.openxmlformats.org/drawingml/2006/main">
            <a:srgbClr val="C00000"/>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Univers Com 45 Light"/>
              </a:defRPr>
            </a:lvl1pPr>
            <a:lvl2pPr marL="457200" indent="0">
              <a:defRPr sz="1100">
                <a:solidFill>
                  <a:sysClr val="window" lastClr="FFFFFF"/>
                </a:solidFill>
                <a:latin typeface="Univers Com 45 Light"/>
              </a:defRPr>
            </a:lvl2pPr>
            <a:lvl3pPr marL="914400" indent="0">
              <a:defRPr sz="1100">
                <a:solidFill>
                  <a:sysClr val="window" lastClr="FFFFFF"/>
                </a:solidFill>
                <a:latin typeface="Univers Com 45 Light"/>
              </a:defRPr>
            </a:lvl3pPr>
            <a:lvl4pPr marL="1371600" indent="0">
              <a:defRPr sz="1100">
                <a:solidFill>
                  <a:sysClr val="window" lastClr="FFFFFF"/>
                </a:solidFill>
                <a:latin typeface="Univers Com 45 Light"/>
              </a:defRPr>
            </a:lvl4pPr>
            <a:lvl5pPr marL="1828800" indent="0">
              <a:defRPr sz="1100">
                <a:solidFill>
                  <a:sysClr val="window" lastClr="FFFFFF"/>
                </a:solidFill>
                <a:latin typeface="Univers Com 45 Light"/>
              </a:defRPr>
            </a:lvl5pPr>
            <a:lvl6pPr marL="2286000" indent="0">
              <a:defRPr sz="1100">
                <a:solidFill>
                  <a:sysClr val="window" lastClr="FFFFFF"/>
                </a:solidFill>
                <a:latin typeface="Univers Com 45 Light"/>
              </a:defRPr>
            </a:lvl6pPr>
            <a:lvl7pPr marL="2743200" indent="0">
              <a:defRPr sz="1100">
                <a:solidFill>
                  <a:sysClr val="window" lastClr="FFFFFF"/>
                </a:solidFill>
                <a:latin typeface="Univers Com 45 Light"/>
              </a:defRPr>
            </a:lvl7pPr>
            <a:lvl8pPr marL="3200400" indent="0">
              <a:defRPr sz="1100">
                <a:solidFill>
                  <a:sysClr val="window" lastClr="FFFFFF"/>
                </a:solidFill>
                <a:latin typeface="Univers Com 45 Light"/>
              </a:defRPr>
            </a:lvl8pPr>
            <a:lvl9pPr marL="3657600" indent="0">
              <a:defRPr sz="1100">
                <a:solidFill>
                  <a:sysClr val="window" lastClr="FFFFFF"/>
                </a:solidFill>
                <a:latin typeface="Univers Com 45 Light"/>
              </a:defRPr>
            </a:lvl9pPr>
          </a:lstStyle>
          <a:p xmlns:a="http://schemas.openxmlformats.org/drawingml/2006/main">
            <a:pPr algn="ctr"/>
            <a:endParaRPr lang="en-US"/>
          </a:p>
        </cdr:txBody>
      </cdr:sp>
      <cdr:sp macro="" textlink="">
        <cdr:nvSpPr>
          <cdr:cNvPr id="21" name="Rectangle 20"/>
          <cdr:cNvSpPr/>
        </cdr:nvSpPr>
        <cdr:spPr>
          <a:xfrm xmlns:a="http://schemas.openxmlformats.org/drawingml/2006/main">
            <a:off x="-1325880" y="-1493520"/>
            <a:ext cx="640080" cy="182880"/>
          </a:xfrm>
          <a:prstGeom xmlns:a="http://schemas.openxmlformats.org/drawingml/2006/main" prst="rect">
            <a:avLst/>
          </a:prstGeom>
          <a:solidFill xmlns:a="http://schemas.openxmlformats.org/drawingml/2006/main">
            <a:srgbClr val="0A60A3"/>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Univers Com 45 Light"/>
              </a:defRPr>
            </a:lvl1pPr>
            <a:lvl2pPr marL="457200" indent="0">
              <a:defRPr sz="1100">
                <a:solidFill>
                  <a:sysClr val="window" lastClr="FFFFFF"/>
                </a:solidFill>
                <a:latin typeface="Univers Com 45 Light"/>
              </a:defRPr>
            </a:lvl2pPr>
            <a:lvl3pPr marL="914400" indent="0">
              <a:defRPr sz="1100">
                <a:solidFill>
                  <a:sysClr val="window" lastClr="FFFFFF"/>
                </a:solidFill>
                <a:latin typeface="Univers Com 45 Light"/>
              </a:defRPr>
            </a:lvl3pPr>
            <a:lvl4pPr marL="1371600" indent="0">
              <a:defRPr sz="1100">
                <a:solidFill>
                  <a:sysClr val="window" lastClr="FFFFFF"/>
                </a:solidFill>
                <a:latin typeface="Univers Com 45 Light"/>
              </a:defRPr>
            </a:lvl4pPr>
            <a:lvl5pPr marL="1828800" indent="0">
              <a:defRPr sz="1100">
                <a:solidFill>
                  <a:sysClr val="window" lastClr="FFFFFF"/>
                </a:solidFill>
                <a:latin typeface="Univers Com 45 Light"/>
              </a:defRPr>
            </a:lvl5pPr>
            <a:lvl6pPr marL="2286000" indent="0">
              <a:defRPr sz="1100">
                <a:solidFill>
                  <a:sysClr val="window" lastClr="FFFFFF"/>
                </a:solidFill>
                <a:latin typeface="Univers Com 45 Light"/>
              </a:defRPr>
            </a:lvl6pPr>
            <a:lvl7pPr marL="2743200" indent="0">
              <a:defRPr sz="1100">
                <a:solidFill>
                  <a:sysClr val="window" lastClr="FFFFFF"/>
                </a:solidFill>
                <a:latin typeface="Univers Com 45 Light"/>
              </a:defRPr>
            </a:lvl7pPr>
            <a:lvl8pPr marL="3200400" indent="0">
              <a:defRPr sz="1100">
                <a:solidFill>
                  <a:sysClr val="window" lastClr="FFFFFF"/>
                </a:solidFill>
                <a:latin typeface="Univers Com 45 Light"/>
              </a:defRPr>
            </a:lvl8pPr>
            <a:lvl9pPr marL="3657600" indent="0">
              <a:defRPr sz="1100">
                <a:solidFill>
                  <a:sysClr val="window" lastClr="FFFFFF"/>
                </a:solidFill>
                <a:latin typeface="Univers Com 45 Light"/>
              </a:defRPr>
            </a:lvl9pPr>
          </a:lstStyle>
          <a:p xmlns:a="http://schemas.openxmlformats.org/drawingml/2006/main">
            <a:pPr algn="ctr"/>
            <a:endParaRPr lang="en-US"/>
          </a:p>
        </cdr:txBody>
      </cdr:sp>
    </cdr:grpSp>
  </cdr:relSizeAnchor>
</c:userShapes>
</file>

<file path=ppt/drawings/drawing9.xml><?xml version="1.0" encoding="utf-8"?>
<c:userShapes xmlns:c="http://schemas.openxmlformats.org/drawingml/2006/chart">
  <cdr:relSizeAnchor xmlns:cdr="http://schemas.openxmlformats.org/drawingml/2006/chartDrawing">
    <cdr:from>
      <cdr:x>0.03312</cdr:x>
      <cdr:y>0.70081</cdr:y>
    </cdr:from>
    <cdr:to>
      <cdr:x>0.06151</cdr:x>
      <cdr:y>0.76011</cdr:y>
    </cdr:to>
    <cdr:sp macro="" textlink="">
      <cdr:nvSpPr>
        <cdr:cNvPr id="2" name="Diamond 1"/>
        <cdr:cNvSpPr/>
      </cdr:nvSpPr>
      <cdr:spPr>
        <a:xfrm xmlns:a="http://schemas.openxmlformats.org/drawingml/2006/main">
          <a:off x="266700" y="3302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0.21767</cdr:x>
      <cdr:y>0.74394</cdr:y>
    </cdr:from>
    <cdr:to>
      <cdr:x>0.24606</cdr:x>
      <cdr:y>0.80323</cdr:y>
    </cdr:to>
    <cdr:sp macro="" textlink="">
      <cdr:nvSpPr>
        <cdr:cNvPr id="3" name="Diamond 2"/>
        <cdr:cNvSpPr/>
      </cdr:nvSpPr>
      <cdr:spPr>
        <a:xfrm xmlns:a="http://schemas.openxmlformats.org/drawingml/2006/main">
          <a:off x="1752600" y="3505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0.21609</cdr:x>
      <cdr:y>0.52561</cdr:y>
    </cdr:from>
    <cdr:to>
      <cdr:x>0.24448</cdr:x>
      <cdr:y>0.58491</cdr:y>
    </cdr:to>
    <cdr:sp macro="" textlink="">
      <cdr:nvSpPr>
        <cdr:cNvPr id="4" name="Diamond 3"/>
        <cdr:cNvSpPr/>
      </cdr:nvSpPr>
      <cdr:spPr>
        <a:xfrm xmlns:a="http://schemas.openxmlformats.org/drawingml/2006/main">
          <a:off x="1739900" y="24765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0.39905</cdr:x>
      <cdr:y>0.3504</cdr:y>
    </cdr:from>
    <cdr:to>
      <cdr:x>0.42744</cdr:x>
      <cdr:y>0.4097</cdr:y>
    </cdr:to>
    <cdr:sp macro="" textlink="">
      <cdr:nvSpPr>
        <cdr:cNvPr id="5" name="Diamond 4"/>
        <cdr:cNvSpPr/>
      </cdr:nvSpPr>
      <cdr:spPr>
        <a:xfrm xmlns:a="http://schemas.openxmlformats.org/drawingml/2006/main">
          <a:off x="3213100" y="1651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0.57571</cdr:x>
      <cdr:y>0.39353</cdr:y>
    </cdr:from>
    <cdr:to>
      <cdr:x>0.6041</cdr:x>
      <cdr:y>0.45283</cdr:y>
    </cdr:to>
    <cdr:sp macro="" textlink="">
      <cdr:nvSpPr>
        <cdr:cNvPr id="6" name="Diamond 5"/>
        <cdr:cNvSpPr/>
      </cdr:nvSpPr>
      <cdr:spPr>
        <a:xfrm xmlns:a="http://schemas.openxmlformats.org/drawingml/2006/main">
          <a:off x="4635500" y="185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0.7571</cdr:x>
      <cdr:y>0.61456</cdr:y>
    </cdr:from>
    <cdr:to>
      <cdr:x>0.78549</cdr:x>
      <cdr:y>0.67385</cdr:y>
    </cdr:to>
    <cdr:sp macro="" textlink="">
      <cdr:nvSpPr>
        <cdr:cNvPr id="7" name="Diamond 6"/>
        <cdr:cNvSpPr/>
      </cdr:nvSpPr>
      <cdr:spPr>
        <a:xfrm xmlns:a="http://schemas.openxmlformats.org/drawingml/2006/main">
          <a:off x="6096000" y="28956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0.79338</cdr:x>
      <cdr:y>0.51213</cdr:y>
    </cdr:from>
    <cdr:to>
      <cdr:x>0.82177</cdr:x>
      <cdr:y>0.57143</cdr:y>
    </cdr:to>
    <cdr:sp macro="" textlink="">
      <cdr:nvSpPr>
        <cdr:cNvPr id="8" name="Diamond 7"/>
        <cdr:cNvSpPr/>
      </cdr:nvSpPr>
      <cdr:spPr>
        <a:xfrm xmlns:a="http://schemas.openxmlformats.org/drawingml/2006/main">
          <a:off x="6388100" y="24130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0.93218</cdr:x>
      <cdr:y>0.48787</cdr:y>
    </cdr:from>
    <cdr:to>
      <cdr:x>0.96057</cdr:x>
      <cdr:y>0.54717</cdr:y>
    </cdr:to>
    <cdr:sp macro="" textlink="">
      <cdr:nvSpPr>
        <cdr:cNvPr id="9" name="Diamond 8"/>
        <cdr:cNvSpPr/>
      </cdr:nvSpPr>
      <cdr:spPr>
        <a:xfrm xmlns:a="http://schemas.openxmlformats.org/drawingml/2006/main">
          <a:off x="7505700" y="22987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0.88328</cdr:x>
      <cdr:y>0.12399</cdr:y>
    </cdr:from>
    <cdr:to>
      <cdr:x>0.91167</cdr:x>
      <cdr:y>0.18329</cdr:y>
    </cdr:to>
    <cdr:sp macro="" textlink="">
      <cdr:nvSpPr>
        <cdr:cNvPr id="10" name="Diamond 9"/>
        <cdr:cNvSpPr/>
      </cdr:nvSpPr>
      <cdr:spPr>
        <a:xfrm xmlns:a="http://schemas.openxmlformats.org/drawingml/2006/main">
          <a:off x="7112000" y="584200"/>
          <a:ext cx="228600" cy="279400"/>
        </a:xfrm>
        <a:prstGeom xmlns:a="http://schemas.openxmlformats.org/drawingml/2006/main" prst="diamond">
          <a:avLst/>
        </a:prstGeom>
        <a:gradFill xmlns:a="http://schemas.openxmlformats.org/drawingml/2006/main" rotWithShape="1">
          <a:gsLst>
            <a:gs pos="0">
              <a:srgbClr val="79B04E">
                <a:tint val="50000"/>
                <a:satMod val="300000"/>
              </a:srgbClr>
            </a:gs>
            <a:gs pos="35000">
              <a:srgbClr val="79B04E">
                <a:tint val="37000"/>
                <a:satMod val="300000"/>
              </a:srgbClr>
            </a:gs>
            <a:gs pos="100000">
              <a:srgbClr val="79B04E">
                <a:tint val="15000"/>
                <a:satMod val="350000"/>
              </a:srgbClr>
            </a:gs>
          </a:gsLst>
          <a:lin ang="16200000" scaled="1"/>
        </a:gradFill>
        <a:ln xmlns:a="http://schemas.openxmlformats.org/drawingml/2006/main" w="9525" cap="flat" cmpd="sng" algn="ctr">
          <a:noFill/>
          <a:prstDash val="solid"/>
        </a:ln>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174" rtl="0" eaLnBrk="1" latinLnBrk="0" hangingPunct="1">
            <a:defRPr sz="1800" kern="1200">
              <a:solidFill>
                <a:sysClr val="windowText" lastClr="000000"/>
              </a:solidFill>
              <a:latin typeface="Univers Com 45 Light"/>
            </a:defRPr>
          </a:lvl1pPr>
          <a:lvl2pPr marL="457174" algn="l" defTabSz="457174" rtl="0" eaLnBrk="1" latinLnBrk="0" hangingPunct="1">
            <a:defRPr sz="1800" kern="1200">
              <a:solidFill>
                <a:sysClr val="windowText" lastClr="000000"/>
              </a:solidFill>
              <a:latin typeface="Univers Com 45 Light"/>
            </a:defRPr>
          </a:lvl2pPr>
          <a:lvl3pPr marL="914348" algn="l" defTabSz="457174" rtl="0" eaLnBrk="1" latinLnBrk="0" hangingPunct="1">
            <a:defRPr sz="1800" kern="1200">
              <a:solidFill>
                <a:sysClr val="windowText" lastClr="000000"/>
              </a:solidFill>
              <a:latin typeface="Univers Com 45 Light"/>
            </a:defRPr>
          </a:lvl3pPr>
          <a:lvl4pPr marL="1371523" algn="l" defTabSz="457174" rtl="0" eaLnBrk="1" latinLnBrk="0" hangingPunct="1">
            <a:defRPr sz="1800" kern="1200">
              <a:solidFill>
                <a:sysClr val="windowText" lastClr="000000"/>
              </a:solidFill>
              <a:latin typeface="Univers Com 45 Light"/>
            </a:defRPr>
          </a:lvl4pPr>
          <a:lvl5pPr marL="1828698" algn="l" defTabSz="457174" rtl="0" eaLnBrk="1" latinLnBrk="0" hangingPunct="1">
            <a:defRPr sz="1800" kern="1200">
              <a:solidFill>
                <a:sysClr val="windowText" lastClr="000000"/>
              </a:solidFill>
              <a:latin typeface="Univers Com 45 Light"/>
            </a:defRPr>
          </a:lvl5pPr>
          <a:lvl6pPr marL="2285872" algn="l" defTabSz="457174" rtl="0" eaLnBrk="1" latinLnBrk="0" hangingPunct="1">
            <a:defRPr sz="1800" kern="1200">
              <a:solidFill>
                <a:sysClr val="windowText" lastClr="000000"/>
              </a:solidFill>
              <a:latin typeface="Univers Com 45 Light"/>
            </a:defRPr>
          </a:lvl6pPr>
          <a:lvl7pPr marL="2743046" algn="l" defTabSz="457174" rtl="0" eaLnBrk="1" latinLnBrk="0" hangingPunct="1">
            <a:defRPr sz="1800" kern="1200">
              <a:solidFill>
                <a:sysClr val="windowText" lastClr="000000"/>
              </a:solidFill>
              <a:latin typeface="Univers Com 45 Light"/>
            </a:defRPr>
          </a:lvl7pPr>
          <a:lvl8pPr marL="3200220" algn="l" defTabSz="457174" rtl="0" eaLnBrk="1" latinLnBrk="0" hangingPunct="1">
            <a:defRPr sz="1800" kern="1200">
              <a:solidFill>
                <a:sysClr val="windowText" lastClr="000000"/>
              </a:solidFill>
              <a:latin typeface="Univers Com 45 Light"/>
            </a:defRPr>
          </a:lvl8pPr>
          <a:lvl9pPr marL="3657394" algn="l" defTabSz="457174" rtl="0" eaLnBrk="1" latinLnBrk="0" hangingPunct="1">
            <a:defRPr sz="1800" kern="1200">
              <a:solidFill>
                <a:sysClr val="windowText" lastClr="000000"/>
              </a:solidFill>
              <a:latin typeface="Univers Com 45 Light"/>
            </a:defRPr>
          </a:lvl9pPr>
        </a:lstStyle>
        <a:p xmlns:a="http://schemas.openxmlformats.org/drawingml/2006/main">
          <a:pPr algn="ctr"/>
          <a:endParaRPr lang="en-US" dirty="0"/>
        </a:p>
      </cdr:txBody>
    </cdr:sp>
  </cdr:relSizeAnchor>
  <cdr:relSizeAnchor xmlns:cdr="http://schemas.openxmlformats.org/drawingml/2006/chartDrawing">
    <cdr:from>
      <cdr:x>0.27343</cdr:x>
      <cdr:y>0.6617</cdr:y>
    </cdr:from>
    <cdr:to>
      <cdr:x>0.38395</cdr:x>
      <cdr:y>0.80726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1575" y="3117740"/>
          <a:ext cx="889885" cy="685835"/>
        </a:xfrm>
        <a:prstGeom xmlns:a="http://schemas.openxmlformats.org/drawingml/2006/main" prst="rect">
          <a:avLst/>
        </a:prstGeom>
      </cdr:spPr>
    </cdr:pic>
  </cdr:relSizeAnchor>
  <cdr:relSizeAnchor xmlns:cdr="http://schemas.openxmlformats.org/drawingml/2006/chartDrawing">
    <cdr:from>
      <cdr:x>0.35868</cdr:x>
      <cdr:y>0.14717</cdr:y>
    </cdr:from>
    <cdr:to>
      <cdr:x>0.47319</cdr:x>
      <cdr:y>0.18598</cdr:y>
    </cdr:to>
    <cdr:grpSp>
      <cdr:nvGrpSpPr>
        <cdr:cNvPr id="19" name="Group 18"/>
        <cdr:cNvGrpSpPr/>
      </cdr:nvGrpSpPr>
      <cdr:grpSpPr>
        <a:xfrm xmlns:a="http://schemas.openxmlformats.org/drawingml/2006/main">
          <a:off x="2888020" y="693421"/>
          <a:ext cx="922011" cy="182861"/>
          <a:chOff x="-1607820" y="-1493520"/>
          <a:chExt cx="922020" cy="182880"/>
        </a:xfrm>
      </cdr:grpSpPr>
      <cdr:sp macro="" textlink="">
        <cdr:nvSpPr>
          <cdr:cNvPr id="20" name="Rectangle 19"/>
          <cdr:cNvSpPr/>
        </cdr:nvSpPr>
        <cdr:spPr>
          <a:xfrm xmlns:a="http://schemas.openxmlformats.org/drawingml/2006/main">
            <a:off x="-1607820" y="-1493520"/>
            <a:ext cx="274320" cy="182880"/>
          </a:xfrm>
          <a:prstGeom xmlns:a="http://schemas.openxmlformats.org/drawingml/2006/main" prst="rect">
            <a:avLst/>
          </a:prstGeom>
          <a:solidFill xmlns:a="http://schemas.openxmlformats.org/drawingml/2006/main">
            <a:srgbClr val="C00000"/>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Univers Com 45 Light"/>
              </a:defRPr>
            </a:lvl1pPr>
            <a:lvl2pPr marL="457200" indent="0">
              <a:defRPr sz="1100">
                <a:solidFill>
                  <a:sysClr val="window" lastClr="FFFFFF"/>
                </a:solidFill>
                <a:latin typeface="Univers Com 45 Light"/>
              </a:defRPr>
            </a:lvl2pPr>
            <a:lvl3pPr marL="914400" indent="0">
              <a:defRPr sz="1100">
                <a:solidFill>
                  <a:sysClr val="window" lastClr="FFFFFF"/>
                </a:solidFill>
                <a:latin typeface="Univers Com 45 Light"/>
              </a:defRPr>
            </a:lvl3pPr>
            <a:lvl4pPr marL="1371600" indent="0">
              <a:defRPr sz="1100">
                <a:solidFill>
                  <a:sysClr val="window" lastClr="FFFFFF"/>
                </a:solidFill>
                <a:latin typeface="Univers Com 45 Light"/>
              </a:defRPr>
            </a:lvl4pPr>
            <a:lvl5pPr marL="1828800" indent="0">
              <a:defRPr sz="1100">
                <a:solidFill>
                  <a:sysClr val="window" lastClr="FFFFFF"/>
                </a:solidFill>
                <a:latin typeface="Univers Com 45 Light"/>
              </a:defRPr>
            </a:lvl5pPr>
            <a:lvl6pPr marL="2286000" indent="0">
              <a:defRPr sz="1100">
                <a:solidFill>
                  <a:sysClr val="window" lastClr="FFFFFF"/>
                </a:solidFill>
                <a:latin typeface="Univers Com 45 Light"/>
              </a:defRPr>
            </a:lvl6pPr>
            <a:lvl7pPr marL="2743200" indent="0">
              <a:defRPr sz="1100">
                <a:solidFill>
                  <a:sysClr val="window" lastClr="FFFFFF"/>
                </a:solidFill>
                <a:latin typeface="Univers Com 45 Light"/>
              </a:defRPr>
            </a:lvl7pPr>
            <a:lvl8pPr marL="3200400" indent="0">
              <a:defRPr sz="1100">
                <a:solidFill>
                  <a:sysClr val="window" lastClr="FFFFFF"/>
                </a:solidFill>
                <a:latin typeface="Univers Com 45 Light"/>
              </a:defRPr>
            </a:lvl8pPr>
            <a:lvl9pPr marL="3657600" indent="0">
              <a:defRPr sz="1100">
                <a:solidFill>
                  <a:sysClr val="window" lastClr="FFFFFF"/>
                </a:solidFill>
                <a:latin typeface="Univers Com 45 Light"/>
              </a:defRPr>
            </a:lvl9pPr>
          </a:lstStyle>
          <a:p xmlns:a="http://schemas.openxmlformats.org/drawingml/2006/main">
            <a:pPr algn="ctr"/>
            <a:endParaRPr lang="en-US"/>
          </a:p>
        </cdr:txBody>
      </cdr:sp>
      <cdr:sp macro="" textlink="">
        <cdr:nvSpPr>
          <cdr:cNvPr id="21" name="Rectangle 20"/>
          <cdr:cNvSpPr/>
        </cdr:nvSpPr>
        <cdr:spPr>
          <a:xfrm xmlns:a="http://schemas.openxmlformats.org/drawingml/2006/main">
            <a:off x="-1325880" y="-1493520"/>
            <a:ext cx="640080" cy="182880"/>
          </a:xfrm>
          <a:prstGeom xmlns:a="http://schemas.openxmlformats.org/drawingml/2006/main" prst="rect">
            <a:avLst/>
          </a:prstGeom>
          <a:solidFill xmlns:a="http://schemas.openxmlformats.org/drawingml/2006/main">
            <a:srgbClr val="0A60A3"/>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Univers Com 45 Light"/>
              </a:defRPr>
            </a:lvl1pPr>
            <a:lvl2pPr marL="457200" indent="0">
              <a:defRPr sz="1100">
                <a:solidFill>
                  <a:sysClr val="window" lastClr="FFFFFF"/>
                </a:solidFill>
                <a:latin typeface="Univers Com 45 Light"/>
              </a:defRPr>
            </a:lvl2pPr>
            <a:lvl3pPr marL="914400" indent="0">
              <a:defRPr sz="1100">
                <a:solidFill>
                  <a:sysClr val="window" lastClr="FFFFFF"/>
                </a:solidFill>
                <a:latin typeface="Univers Com 45 Light"/>
              </a:defRPr>
            </a:lvl3pPr>
            <a:lvl4pPr marL="1371600" indent="0">
              <a:defRPr sz="1100">
                <a:solidFill>
                  <a:sysClr val="window" lastClr="FFFFFF"/>
                </a:solidFill>
                <a:latin typeface="Univers Com 45 Light"/>
              </a:defRPr>
            </a:lvl4pPr>
            <a:lvl5pPr marL="1828800" indent="0">
              <a:defRPr sz="1100">
                <a:solidFill>
                  <a:sysClr val="window" lastClr="FFFFFF"/>
                </a:solidFill>
                <a:latin typeface="Univers Com 45 Light"/>
              </a:defRPr>
            </a:lvl5pPr>
            <a:lvl6pPr marL="2286000" indent="0">
              <a:defRPr sz="1100">
                <a:solidFill>
                  <a:sysClr val="window" lastClr="FFFFFF"/>
                </a:solidFill>
                <a:latin typeface="Univers Com 45 Light"/>
              </a:defRPr>
            </a:lvl6pPr>
            <a:lvl7pPr marL="2743200" indent="0">
              <a:defRPr sz="1100">
                <a:solidFill>
                  <a:sysClr val="window" lastClr="FFFFFF"/>
                </a:solidFill>
                <a:latin typeface="Univers Com 45 Light"/>
              </a:defRPr>
            </a:lvl7pPr>
            <a:lvl8pPr marL="3200400" indent="0">
              <a:defRPr sz="1100">
                <a:solidFill>
                  <a:sysClr val="window" lastClr="FFFFFF"/>
                </a:solidFill>
                <a:latin typeface="Univers Com 45 Light"/>
              </a:defRPr>
            </a:lvl8pPr>
            <a:lvl9pPr marL="3657600" indent="0">
              <a:defRPr sz="1100">
                <a:solidFill>
                  <a:sysClr val="window" lastClr="FFFFFF"/>
                </a:solidFill>
                <a:latin typeface="Univers Com 45 Light"/>
              </a:defRPr>
            </a:lvl9pPr>
          </a:lstStyle>
          <a:p xmlns:a="http://schemas.openxmlformats.org/drawingml/2006/main">
            <a:pPr algn="ctr"/>
            <a:endParaRPr 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4EAA763-DFDB-A243-96D7-A1FF8549B507}" type="datetimeFigureOut">
              <a:rPr lang="en-US" smtClean="0"/>
              <a:pPr/>
              <a:t>12/4/12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9B424A6-7593-2C46-9CCA-8596FB18DBBE}" type="slidenum">
              <a:rPr lang="en-US" smtClean="0"/>
              <a:pPr/>
              <a:t>‹#›</a:t>
            </a:fld>
            <a:endParaRPr lang="en-US"/>
          </a:p>
        </p:txBody>
      </p:sp>
    </p:spTree>
    <p:extLst>
      <p:ext uri="{BB962C8B-B14F-4D97-AF65-F5344CB8AC3E}">
        <p14:creationId xmlns:p14="http://schemas.microsoft.com/office/powerpoint/2010/main" val="326491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Each project has used multiple processor targets</a:t>
            </a:r>
            <a:r>
              <a:rPr lang="en-US" baseline="0" dirty="0" smtClean="0"/>
              <a:t> to achieve required cycle times. The colored bar is a relative comparison of the processor workload for each project. The color represents the processor target and its length the amount of processor ‘work’ based on size and/or complexity.</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project has used multiple processor targets</a:t>
            </a:r>
            <a:r>
              <a:rPr lang="en-US" baseline="0" dirty="0" smtClean="0"/>
              <a:t> to achieve required cycle times. The colored bar is a relative comparison of the processor workload for each project. The color represents the processor target and its length the amount of processor ‘work’ based on size and/or complexity.</a:t>
            </a:r>
            <a:endParaRPr lang="en-US" dirty="0" smtClean="0"/>
          </a:p>
          <a:p>
            <a:endParaRPr lang="en-US" dirty="0" smtClean="0"/>
          </a:p>
          <a:p>
            <a:r>
              <a:rPr lang="en-US" dirty="0" smtClean="0"/>
              <a:t>Some </a:t>
            </a:r>
            <a:r>
              <a:rPr lang="en-US" dirty="0" smtClean="0"/>
              <a:t>projects involved benchmarking</a:t>
            </a:r>
            <a:r>
              <a:rPr lang="en-US" baseline="0" dirty="0" smtClean="0"/>
              <a:t> multiple implementations using different processor targets. Although the GPUs are shown in only the most recent RT HPC projects, GPU performance has been benchmarked in earlier projects with promising results.</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Tokamak (Grad-</a:t>
            </a:r>
            <a:r>
              <a:rPr lang="en-US" b="1" dirty="0" err="1" smtClean="0"/>
              <a:t>Shafranov</a:t>
            </a:r>
            <a:r>
              <a:rPr lang="en-US" b="1" dirty="0" smtClean="0"/>
              <a:t> Solver) – CPU Role</a:t>
            </a:r>
          </a:p>
          <a:p>
            <a:r>
              <a:rPr lang="en-US" dirty="0" smtClean="0"/>
              <a:t>Enabled</a:t>
            </a:r>
            <a:r>
              <a:rPr lang="en-US" baseline="0" dirty="0" smtClean="0"/>
              <a:t> development of the first real-time PDE-constrained optimization routine based the Grad-</a:t>
            </a:r>
            <a:r>
              <a:rPr lang="en-US" baseline="0" dirty="0" err="1" smtClean="0"/>
              <a:t>Shafranov</a:t>
            </a:r>
            <a:r>
              <a:rPr lang="en-US" baseline="0" dirty="0" smtClean="0"/>
              <a:t> </a:t>
            </a:r>
            <a:r>
              <a:rPr lang="en-US" baseline="0" dirty="0" smtClean="0"/>
              <a:t>PDE (partial differential equation). </a:t>
            </a:r>
            <a:r>
              <a:rPr lang="en-US" baseline="0" dirty="0" smtClean="0"/>
              <a:t>Code is optimized for 2- and 4-core CPUs. This solution created in 2010 replaced a prior solution that lacked the quality needed to control the shape of the plasma in the reactor.</a:t>
            </a:r>
            <a:endParaRPr lang="en-US" dirty="0" smtClean="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EC392709-05CA-4C0D-A335-928F239C23D0}" type="slidenum">
              <a:rPr lang="en-US">
                <a:solidFill>
                  <a:prstClr val="black"/>
                </a:solidFill>
                <a:latin typeface="Arial" pitchFamily="34" charset="0"/>
                <a:cs typeface="Arial" pitchFamily="34" charset="0"/>
              </a:rPr>
              <a:pPr algn="r" rtl="0" eaLnBrk="0" fontAlgn="base" hangingPunct="0">
                <a:spcBef>
                  <a:spcPct val="0"/>
                </a:spcBef>
                <a:spcAft>
                  <a:spcPct val="0"/>
                </a:spcAft>
              </a:pPr>
              <a:t>13</a:t>
            </a:fld>
            <a:endParaRPr lang="en-US" dirty="0">
              <a:solidFill>
                <a:prstClr val="black"/>
              </a:solidFill>
              <a:latin typeface="Arial" pitchFamily="34" charset="0"/>
              <a:cs typeface="Arial" pitchFamily="34" charset="0"/>
            </a:endParaRPr>
          </a:p>
        </p:txBody>
      </p:sp>
      <p:sp>
        <p:nvSpPr>
          <p:cNvPr id="100355" name="Rectangle 7"/>
          <p:cNvSpPr txBox="1">
            <a:spLocks noGrp="1" noChangeArrowheads="1"/>
          </p:cNvSpPr>
          <p:nvPr/>
        </p:nvSpPr>
        <p:spPr bwMode="auto">
          <a:xfrm>
            <a:off x="4143848" y="9119497"/>
            <a:ext cx="3169699" cy="480060"/>
          </a:xfrm>
          <a:prstGeom prst="rect">
            <a:avLst/>
          </a:prstGeom>
          <a:noFill/>
          <a:ln w="9525">
            <a:noFill/>
            <a:miter lim="800000"/>
            <a:headEnd/>
            <a:tailEnd/>
          </a:ln>
        </p:spPr>
        <p:txBody>
          <a:bodyPr lIns="95801" tIns="47900" rIns="95801" bIns="47900" anchor="b"/>
          <a:lstStyle/>
          <a:p>
            <a:pPr algn="r" defTabSz="957167">
              <a:lnSpc>
                <a:spcPct val="90000"/>
              </a:lnSpc>
            </a:pPr>
            <a:fld id="{B840D930-265E-4F36-B27C-57452CA2BCC2}" type="slidenum">
              <a:rPr lang="en-US" kern="1200">
                <a:solidFill>
                  <a:prstClr val="black"/>
                </a:solidFill>
                <a:latin typeface="Times" pitchFamily="18" charset="0"/>
                <a:ea typeface="+mn-ea"/>
                <a:cs typeface="+mn-cs"/>
              </a:rPr>
              <a:pPr algn="r" defTabSz="957167">
                <a:lnSpc>
                  <a:spcPct val="90000"/>
                </a:lnSpc>
              </a:pPr>
              <a:t>13</a:t>
            </a:fld>
            <a:endParaRPr lang="en-US" kern="1200" dirty="0">
              <a:solidFill>
                <a:prstClr val="black"/>
              </a:solidFill>
              <a:latin typeface="Times" pitchFamily="18" charset="0"/>
              <a:ea typeface="+mn-ea"/>
              <a:cs typeface="+mn-cs"/>
            </a:endParaRPr>
          </a:p>
        </p:txBody>
      </p:sp>
      <p:sp>
        <p:nvSpPr>
          <p:cNvPr id="100356" name="Rectangle 2"/>
          <p:cNvSpPr>
            <a:spLocks noGrp="1" noRot="1" noChangeAspect="1" noChangeArrowheads="1" noTextEdit="1"/>
          </p:cNvSpPr>
          <p:nvPr>
            <p:ph type="sldImg"/>
          </p:nvPr>
        </p:nvSpPr>
        <p:spPr>
          <a:xfrm>
            <a:off x="1258888" y="722313"/>
            <a:ext cx="4797425" cy="3598862"/>
          </a:xfrm>
        </p:spPr>
      </p:sp>
      <p:sp>
        <p:nvSpPr>
          <p:cNvPr id="100357" name="Rectangle 3"/>
          <p:cNvSpPr>
            <a:spLocks noGrp="1" noChangeArrowheads="1"/>
          </p:cNvSpPr>
          <p:nvPr>
            <p:ph type="body" idx="1"/>
          </p:nvPr>
        </p:nvSpPr>
        <p:spPr>
          <a:xfrm>
            <a:off x="731854" y="4560570"/>
            <a:ext cx="5851497" cy="4320540"/>
          </a:xfrm>
        </p:spPr>
        <p:txBody>
          <a:bodyPr/>
          <a:lstStyle/>
          <a:p>
            <a:pPr eaLnBrk="1" hangingPunct="1">
              <a:buFont typeface="Arial" charset="0"/>
              <a:buChar char="•"/>
            </a:pPr>
            <a:r>
              <a:rPr lang="en-US" dirty="0" smtClean="0">
                <a:latin typeface="Arial" pitchFamily="34" charset="0"/>
              </a:rPr>
              <a:t> This represents a</a:t>
            </a:r>
            <a:r>
              <a:rPr lang="en-US" baseline="0" dirty="0" smtClean="0">
                <a:latin typeface="Arial" pitchFamily="34" charset="0"/>
              </a:rPr>
              <a:t> standard process flow involved in plasma control – relevant to any design.</a:t>
            </a:r>
          </a:p>
          <a:p>
            <a:pPr eaLnBrk="1" hangingPunct="1">
              <a:buFont typeface="Arial" charset="0"/>
              <a:buChar char="•"/>
            </a:pPr>
            <a:r>
              <a:rPr lang="en-US" baseline="0" dirty="0" smtClean="0">
                <a:latin typeface="Arial" pitchFamily="34" charset="0"/>
              </a:rPr>
              <a:t> Soft X-ray tomography coupled with other sensor data feeds the Grad-</a:t>
            </a:r>
            <a:r>
              <a:rPr lang="en-US" baseline="0" dirty="0" err="1" smtClean="0">
                <a:latin typeface="Arial" pitchFamily="34" charset="0"/>
              </a:rPr>
              <a:t>Shafranov</a:t>
            </a:r>
            <a:r>
              <a:rPr lang="en-US" baseline="0" dirty="0" smtClean="0">
                <a:latin typeface="Arial" pitchFamily="34" charset="0"/>
              </a:rPr>
              <a:t> solver (i.e. a PDE-constrained optimization).</a:t>
            </a:r>
          </a:p>
          <a:p>
            <a:pPr eaLnBrk="1" hangingPunct="1">
              <a:buFont typeface="Arial" charset="0"/>
              <a:buChar char="•"/>
            </a:pPr>
            <a:r>
              <a:rPr lang="en-US" baseline="0" dirty="0" smtClean="0">
                <a:latin typeface="Arial" pitchFamily="34" charset="0"/>
              </a:rPr>
              <a:t> The boundary of the plasma is constructed from the solver solution and compared against the gold standard to determine how to adjust the magnetic field.</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It is the result of a </a:t>
            </a:r>
            <a:r>
              <a:rPr lang="en-US" sz="1200" b="0" i="0" u="none" strike="noStrike" kern="1200" baseline="0" dirty="0" err="1" smtClean="0">
                <a:solidFill>
                  <a:schemeClr val="tx1"/>
                </a:solidFill>
                <a:latin typeface="+mn-lt"/>
                <a:ea typeface="+mn-ea"/>
                <a:cs typeface="+mn-cs"/>
              </a:rPr>
              <a:t>Lothar</a:t>
            </a:r>
            <a:r>
              <a:rPr lang="en-US" sz="1200" b="0" i="0" u="none" strike="noStrike" kern="1200" baseline="0" dirty="0" smtClean="0">
                <a:solidFill>
                  <a:schemeClr val="tx1"/>
                </a:solidFill>
                <a:latin typeface="+mn-lt"/>
                <a:ea typeface="+mn-ea"/>
                <a:cs typeface="+mn-cs"/>
              </a:rPr>
              <a:t> consultation how to do median filtering of halo currents  in real time (</a:t>
            </a:r>
            <a:r>
              <a:rPr lang="en-US" sz="1200" b="0" i="0" u="none" strike="noStrike" kern="1200" baseline="0" dirty="0" err="1" smtClean="0">
                <a:solidFill>
                  <a:schemeClr val="tx1"/>
                </a:solidFill>
                <a:latin typeface="+mn-lt"/>
                <a:ea typeface="+mn-ea"/>
                <a:cs typeface="+mn-cs"/>
              </a:rPr>
              <a:t>divertor</a:t>
            </a:r>
            <a:r>
              <a:rPr lang="en-US" sz="1200" b="0" i="0" u="none" strike="noStrike" kern="1200" baseline="0" dirty="0" smtClean="0">
                <a:solidFill>
                  <a:schemeClr val="tx1"/>
                </a:solidFill>
                <a:latin typeface="+mn-lt"/>
                <a:ea typeface="+mn-ea"/>
                <a:cs typeface="+mn-cs"/>
              </a:rPr>
              <a:t> temperature) and a Qing consultation how to do Solvay-</a:t>
            </a:r>
            <a:r>
              <a:rPr lang="en-US" sz="1200" b="0" i="0" u="none" strike="noStrike" kern="1200" baseline="0" dirty="0" err="1" smtClean="0">
                <a:solidFill>
                  <a:schemeClr val="tx1"/>
                </a:solidFill>
                <a:latin typeface="+mn-lt"/>
                <a:ea typeface="+mn-ea"/>
                <a:cs typeface="+mn-cs"/>
              </a:rPr>
              <a:t>Gavitsky</a:t>
            </a:r>
            <a:r>
              <a:rPr lang="en-US" sz="1200" b="0" i="0" u="none" strike="noStrike" kern="1200" baseline="0" dirty="0" smtClean="0">
                <a:solidFill>
                  <a:schemeClr val="tx1"/>
                </a:solidFill>
                <a:latin typeface="+mn-lt"/>
                <a:ea typeface="+mn-ea"/>
                <a:cs typeface="+mn-cs"/>
              </a:rPr>
              <a:t> filtering of real-time bolometer measurements.</a:t>
            </a:r>
          </a:p>
          <a:p>
            <a:pPr rtl="0"/>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real time LabVIEW diagnostics were the basis for this control of power exhaust )</a:t>
            </a:r>
          </a:p>
          <a:p>
            <a:pPr rtl="0"/>
            <a:endParaRPr lang="en-US" sz="1200" b="0" i="0" u="none" strike="noStrike" kern="1200" baseline="0" dirty="0" smtClean="0">
              <a:solidFill>
                <a:schemeClr val="tx1"/>
              </a:solidFill>
              <a:latin typeface="+mn-lt"/>
              <a:ea typeface="+mn-ea"/>
              <a:cs typeface="+mn-cs"/>
            </a:endParaRP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The other piece of news is  that the GS Solver is now in routine operation and that in two weeks time we will be transferring operation to our 16 core Sandy bridge machine for a 1.5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cycle time.</a:t>
            </a:r>
          </a:p>
          <a:p>
            <a:pPr rtl="0"/>
            <a:r>
              <a:rPr lang="en-US" sz="1200" b="0" i="0" u="none" strike="noStrike" kern="1200" baseline="0" dirty="0" smtClean="0">
                <a:solidFill>
                  <a:schemeClr val="tx1"/>
                </a:solidFill>
                <a:latin typeface="+mn-lt"/>
                <a:ea typeface="+mn-ea"/>
                <a:cs typeface="+mn-cs"/>
              </a:rPr>
              <a:t>( red is offline equilibrium reconstruction and blue is the real time reconstruction )</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14</a:t>
            </a:fld>
            <a:endParaRPr lang="en-US"/>
          </a:p>
        </p:txBody>
      </p:sp>
    </p:spTree>
    <p:extLst>
      <p:ext uri="{BB962C8B-B14F-4D97-AF65-F5344CB8AC3E}">
        <p14:creationId xmlns:p14="http://schemas.microsoft.com/office/powerpoint/2010/main" val="102226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EC392709-05CA-4C0D-A335-928F239C23D0}" type="slidenum">
              <a:rPr lang="en-US">
                <a:solidFill>
                  <a:prstClr val="black"/>
                </a:solidFill>
                <a:latin typeface="Arial" pitchFamily="34" charset="0"/>
                <a:cs typeface="Arial" pitchFamily="34" charset="0"/>
              </a:rPr>
              <a:pPr algn="r" rtl="0" eaLnBrk="0" fontAlgn="base" hangingPunct="0">
                <a:spcBef>
                  <a:spcPct val="0"/>
                </a:spcBef>
                <a:spcAft>
                  <a:spcPct val="0"/>
                </a:spcAft>
              </a:pPr>
              <a:t>15</a:t>
            </a:fld>
            <a:endParaRPr lang="en-US" dirty="0">
              <a:solidFill>
                <a:prstClr val="black"/>
              </a:solidFill>
              <a:latin typeface="Arial" pitchFamily="34" charset="0"/>
              <a:cs typeface="Arial" pitchFamily="34" charset="0"/>
            </a:endParaRPr>
          </a:p>
        </p:txBody>
      </p:sp>
      <p:sp>
        <p:nvSpPr>
          <p:cNvPr id="100355" name="Rectangle 7"/>
          <p:cNvSpPr txBox="1">
            <a:spLocks noGrp="1" noChangeArrowheads="1"/>
          </p:cNvSpPr>
          <p:nvPr/>
        </p:nvSpPr>
        <p:spPr bwMode="auto">
          <a:xfrm>
            <a:off x="4143847" y="9119497"/>
            <a:ext cx="3169699" cy="480060"/>
          </a:xfrm>
          <a:prstGeom prst="rect">
            <a:avLst/>
          </a:prstGeom>
          <a:noFill/>
          <a:ln w="9525">
            <a:noFill/>
            <a:miter lim="800000"/>
            <a:headEnd/>
            <a:tailEnd/>
          </a:ln>
        </p:spPr>
        <p:txBody>
          <a:bodyPr lIns="97625" tIns="48812" rIns="97625" bIns="48812" anchor="b"/>
          <a:lstStyle/>
          <a:p>
            <a:pPr algn="r" defTabSz="975396">
              <a:lnSpc>
                <a:spcPct val="90000"/>
              </a:lnSpc>
            </a:pPr>
            <a:fld id="{B840D930-265E-4F36-B27C-57452CA2BCC2}" type="slidenum">
              <a:rPr lang="en-US">
                <a:solidFill>
                  <a:prstClr val="black"/>
                </a:solidFill>
                <a:latin typeface="Times" pitchFamily="18" charset="0"/>
              </a:rPr>
              <a:pPr algn="r" defTabSz="975396">
                <a:lnSpc>
                  <a:spcPct val="90000"/>
                </a:lnSpc>
              </a:pPr>
              <a:t>15</a:t>
            </a:fld>
            <a:endParaRPr lang="en-US" dirty="0">
              <a:solidFill>
                <a:prstClr val="black"/>
              </a:solidFill>
              <a:latin typeface="Times" pitchFamily="18" charset="0"/>
            </a:endParaRPr>
          </a:p>
        </p:txBody>
      </p:sp>
      <p:sp>
        <p:nvSpPr>
          <p:cNvPr id="100356" name="Rectangle 2"/>
          <p:cNvSpPr>
            <a:spLocks noGrp="1" noRot="1" noChangeAspect="1" noChangeArrowheads="1" noTextEdit="1"/>
          </p:cNvSpPr>
          <p:nvPr>
            <p:ph type="sldImg"/>
          </p:nvPr>
        </p:nvSpPr>
        <p:spPr>
          <a:xfrm>
            <a:off x="1258888" y="720725"/>
            <a:ext cx="4797425" cy="3598863"/>
          </a:xfrm>
        </p:spPr>
      </p:sp>
      <p:sp>
        <p:nvSpPr>
          <p:cNvPr id="100357" name="Rectangle 3"/>
          <p:cNvSpPr>
            <a:spLocks noGrp="1" noChangeArrowheads="1"/>
          </p:cNvSpPr>
          <p:nvPr>
            <p:ph type="body" idx="1"/>
          </p:nvPr>
        </p:nvSpPr>
        <p:spPr>
          <a:xfrm>
            <a:off x="731854" y="4560570"/>
            <a:ext cx="5851496" cy="4320540"/>
          </a:xfrm>
        </p:spPr>
        <p:txBody>
          <a:bodyPr/>
          <a:lstStyle/>
          <a:p>
            <a:pPr eaLnBrk="1" hangingPunct="1"/>
            <a:r>
              <a:rPr lang="en-US" baseline="0" dirty="0" smtClean="0">
                <a:latin typeface="Arial" pitchFamily="34" charset="0"/>
              </a:rPr>
              <a:t>The goal was to control the plasma in real time, which are in a state of constant flux and pressure. This plasma which is formed inside the </a:t>
            </a:r>
            <a:r>
              <a:rPr lang="en-US" baseline="0" dirty="0" err="1" smtClean="0">
                <a:latin typeface="Arial" pitchFamily="34" charset="0"/>
              </a:rPr>
              <a:t>tokamak</a:t>
            </a:r>
            <a:r>
              <a:rPr lang="en-US" baseline="0" dirty="0" smtClean="0">
                <a:latin typeface="Arial" pitchFamily="34" charset="0"/>
              </a:rPr>
              <a:t> should be controlled in real-time so that it does not touch the wall of the </a:t>
            </a:r>
            <a:r>
              <a:rPr lang="en-US" baseline="0" dirty="0" err="1" smtClean="0">
                <a:latin typeface="Arial" pitchFamily="34" charset="0"/>
              </a:rPr>
              <a:t>tokamak</a:t>
            </a:r>
            <a:r>
              <a:rPr lang="en-US" baseline="0" dirty="0" smtClean="0">
                <a:latin typeface="Arial" pitchFamily="34" charset="0"/>
              </a:rPr>
              <a:t> or lose its shape.</a:t>
            </a:r>
          </a:p>
          <a:p>
            <a:pPr eaLnBrk="1" hangingPunct="1"/>
            <a:endParaRPr lang="en-US" baseline="0" dirty="0" smtClean="0">
              <a:latin typeface="Arial" pitchFamily="34" charset="0"/>
            </a:endParaRPr>
          </a:p>
          <a:p>
            <a:pPr eaLnBrk="1" hangingPunct="1"/>
            <a:r>
              <a:rPr lang="en-US" dirty="0" smtClean="0">
                <a:latin typeface="Arial" pitchFamily="34" charset="0"/>
              </a:rPr>
              <a:t>Computation in the</a:t>
            </a:r>
            <a:r>
              <a:rPr lang="en-US" baseline="0" dirty="0" smtClean="0">
                <a:latin typeface="Arial" pitchFamily="34" charset="0"/>
              </a:rPr>
              <a:t> loop for plasma control: PCA (Principal Component Analysis)</a:t>
            </a:r>
          </a:p>
          <a:p>
            <a:pPr eaLnBrk="1" hangingPunct="1"/>
            <a:r>
              <a:rPr lang="en-US" baseline="0" dirty="0" smtClean="0">
                <a:latin typeface="Arial" pitchFamily="34" charset="0"/>
              </a:rPr>
              <a:t>Coil measurement is done with PXI-based system</a:t>
            </a:r>
          </a:p>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FPGA is capable of solving problems across the entire spectrum of cycle times. As you give it more time to compute a result, it can solve larger problems. However, at some point the size is gated by its resources.</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the FPGA is in the data stream, performing the computation in a distributed fashion is natural. As the problem size grows, so does the amount of DAQ hardware which can be associated with its own FPGA(s).</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CPUs are well understood from a programming tools perspective but less so in the area of multi-core performance. Because of their cache hierarchy, they are efficient at algorithms with limited parallelism in both the data and task arenas (e.g. random access memory schemes). The addition of multiple cores improves their perform on operations involving data and task parallelism.</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Abstract: </a:t>
            </a:r>
            <a:r>
              <a:rPr lang="en-US" sz="1200" b="0" kern="1200" baseline="0" dirty="0" smtClean="0">
                <a:solidFill>
                  <a:schemeClr val="tx1"/>
                </a:solidFill>
                <a:latin typeface="+mn-lt"/>
                <a:ea typeface="+mn-ea"/>
                <a:cs typeface="+mn-cs"/>
              </a:rPr>
              <a:t>Examine the different options for performing computationally intensive analysis in LabVIEW, including leveraging </a:t>
            </a:r>
            <a:r>
              <a:rPr lang="en-US" sz="1200" b="0" kern="1200" baseline="0" dirty="0" err="1" smtClean="0">
                <a:solidFill>
                  <a:schemeClr val="tx1"/>
                </a:solidFill>
                <a:latin typeface="+mn-lt"/>
                <a:ea typeface="+mn-ea"/>
                <a:cs typeface="+mn-cs"/>
              </a:rPr>
              <a:t>multicore</a:t>
            </a:r>
            <a:r>
              <a:rPr lang="en-US" sz="1200" b="0" kern="1200" baseline="0" dirty="0" smtClean="0">
                <a:solidFill>
                  <a:schemeClr val="tx1"/>
                </a:solidFill>
                <a:latin typeface="+mn-lt"/>
                <a:ea typeface="+mn-ea"/>
                <a:cs typeface="+mn-cs"/>
              </a:rPr>
              <a:t> CPUs, FPGAs, and GPUs. Special emphasis will be given to the topic of interfacing with GPUs using the new LabVIEW GPU Analysis Toolkit, including an overview of programming practices, suitable tasks for GPU hardware, and example applications &amp; benchmarks. Capabilities in the new LabVIEW </a:t>
            </a:r>
            <a:r>
              <a:rPr lang="en-US" sz="1200" b="0" kern="1200" baseline="0" dirty="0" err="1" smtClean="0">
                <a:solidFill>
                  <a:schemeClr val="tx1"/>
                </a:solidFill>
                <a:latin typeface="+mn-lt"/>
                <a:ea typeface="+mn-ea"/>
                <a:cs typeface="+mn-cs"/>
              </a:rPr>
              <a:t>Multicore</a:t>
            </a:r>
            <a:r>
              <a:rPr lang="en-US" sz="1200" b="0" kern="1200" baseline="0" dirty="0" smtClean="0">
                <a:solidFill>
                  <a:schemeClr val="tx1"/>
                </a:solidFill>
                <a:latin typeface="+mn-lt"/>
                <a:ea typeface="+mn-ea"/>
                <a:cs typeface="+mn-cs"/>
              </a:rPr>
              <a:t> Analysis and Sparse Matrix Toolkit will also be discussed.</a:t>
            </a:r>
            <a:endParaRPr lang="en-US" b="0"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CPUs that are part of a PC can’t perform low latency computations due to communication overhead.  The worst-case memory latency corresponding to polling or interrupt-driven data transfers can be as large as 3-4us. Expecting the CPU to perform computations at cycle times of 10us or shorter is impractical.</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of latency issues, an FPGA can be better suited than a CPU for processing in particular regions on the ‘CPU side’ of the latency barrier. In particular, for smaller problem sizes, the CPU’s processing speed (i.e. clock frequency) is less of an advantage when compared to FPGA processing as other overhead in the architecture dominates. A similar phenomenon happens for larger problem sizes but for a different reason. Sizes which grow beyond the size of the CPU cache also result in slower performance on that platform. </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GPUs are well suited for accelerating specific functions, especially those involving lots of data parallelism. The number of cores available are significantly more than those on CPUs and trends show that the gap is likely to widen even further in the future.</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GPU device were controlled from a real-time OS, its ability to process results at shorter cycle times is possible due in part to a reduction in I/O latency. Benchmarks show (from the worst-case scenario – a client OS) that GPUs are viable RT targets for processing in a real-time setting. Execution and I/O benchmarks supporting this are presented in later slides.</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long as the GPU is not directly connected to the memory of the main processor(s) in the system,  an overhead based on the bus architecture performing the data transfer is unavoidable.</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of this overhead, certain problem sizes are impractical for deployment to GPUs.</a:t>
            </a:r>
          </a:p>
        </p:txBody>
      </p:sp>
      <p:sp>
        <p:nvSpPr>
          <p:cNvPr id="4" name="Slide Number Placeholder 3"/>
          <p:cNvSpPr>
            <a:spLocks noGrp="1"/>
          </p:cNvSpPr>
          <p:nvPr>
            <p:ph type="sldNum" sz="quarter" idx="10"/>
          </p:nvPr>
        </p:nvSpPr>
        <p:spPr/>
        <p:txBody>
          <a:bodyPr/>
          <a:lstStyle/>
          <a:p>
            <a:fld id="{29B424A6-7593-2C46-9CCA-8596FB18DBBE}"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fact, one of the main strengths of GPUs is data parallelism. Even problems sizes which are acceptable in terms of data transfer speeds may not require enough processing to overcome I/O costs. This is where the CPU takes over.</a:t>
            </a:r>
          </a:p>
          <a:p>
            <a:endParaRPr lang="en-US" baseline="0" dirty="0" smtClean="0"/>
          </a:p>
          <a:p>
            <a:r>
              <a:rPr lang="en-US" baseline="0" dirty="0" smtClean="0"/>
              <a:t>Question: Why doesn’t the CPU take over everywhere?</a:t>
            </a:r>
          </a:p>
        </p:txBody>
      </p:sp>
      <p:sp>
        <p:nvSpPr>
          <p:cNvPr id="4" name="Slide Number Placeholder 3"/>
          <p:cNvSpPr>
            <a:spLocks noGrp="1"/>
          </p:cNvSpPr>
          <p:nvPr>
            <p:ph type="sldNum" sz="quarter" idx="10"/>
          </p:nvPr>
        </p:nvSpPr>
        <p:spPr/>
        <p:txBody>
          <a:bodyPr/>
          <a:lstStyle/>
          <a:p>
            <a:fld id="{29B424A6-7593-2C46-9CCA-8596FB18DBBE}"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CPU also has a limitation tied to its L1 cache. Once a problem size maximizes use of this cache, the computation throughput of the CPU levels off. An application where this occurs is presented towards the end of the presentation.</a:t>
            </a:r>
          </a:p>
        </p:txBody>
      </p:sp>
      <p:sp>
        <p:nvSpPr>
          <p:cNvPr id="4" name="Slide Number Placeholder 3"/>
          <p:cNvSpPr>
            <a:spLocks noGrp="1"/>
          </p:cNvSpPr>
          <p:nvPr>
            <p:ph type="sldNum" sz="quarter" idx="10"/>
          </p:nvPr>
        </p:nvSpPr>
        <p:spPr/>
        <p:txBody>
          <a:bodyPr/>
          <a:lstStyle/>
          <a:p>
            <a:fld id="{29B424A6-7593-2C46-9CCA-8596FB18DBBE}"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each processor target is capable of solving problems when given more time (i.e. longer cycle times), many factors come into play</a:t>
            </a:r>
          </a:p>
          <a:p>
            <a:pPr>
              <a:buFont typeface="Arial" pitchFamily="34" charset="0"/>
              <a:buChar char="•"/>
            </a:pPr>
            <a:r>
              <a:rPr lang="en-US" baseline="0" dirty="0" smtClean="0"/>
              <a:t> Development difficulty</a:t>
            </a:r>
          </a:p>
          <a:p>
            <a:pPr>
              <a:buFont typeface="Arial" pitchFamily="34" charset="0"/>
              <a:buChar char="•"/>
            </a:pPr>
            <a:r>
              <a:rPr lang="en-US" baseline="0" dirty="0" smtClean="0"/>
              <a:t> Deployment options</a:t>
            </a:r>
          </a:p>
          <a:p>
            <a:pPr>
              <a:buFont typeface="Arial" pitchFamily="34" charset="0"/>
              <a:buChar char="•"/>
            </a:pPr>
            <a:r>
              <a:rPr lang="en-US" baseline="0" dirty="0" smtClean="0"/>
              <a:t> Power consumption / computational unit</a:t>
            </a:r>
          </a:p>
          <a:p>
            <a:pPr>
              <a:buFont typeface="Arial" pitchFamily="34" charset="0"/>
              <a:buNone/>
            </a:pPr>
            <a:endParaRPr lang="en-US" baseline="0" dirty="0" smtClean="0"/>
          </a:p>
          <a:p>
            <a:pPr>
              <a:buFont typeface="Arial" pitchFamily="34" charset="0"/>
              <a:buNone/>
            </a:pPr>
            <a:r>
              <a:rPr lang="en-US" baseline="0" dirty="0" smtClean="0"/>
              <a:t>This view of the processor landscape took time to mature.</a:t>
            </a:r>
          </a:p>
        </p:txBody>
      </p:sp>
      <p:sp>
        <p:nvSpPr>
          <p:cNvPr id="4" name="Slide Number Placeholder 3"/>
          <p:cNvSpPr>
            <a:spLocks noGrp="1"/>
          </p:cNvSpPr>
          <p:nvPr>
            <p:ph type="sldNum" sz="quarter" idx="10"/>
          </p:nvPr>
        </p:nvSpPr>
        <p:spPr/>
        <p:txBody>
          <a:bodyPr/>
          <a:lstStyle/>
          <a:p>
            <a:fld id="{29B424A6-7593-2C46-9CCA-8596FB18DBBE}"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Over</a:t>
            </a:r>
            <a:r>
              <a:rPr lang="en-US" baseline="0" dirty="0" smtClean="0"/>
              <a:t> the past 5 years, exploration into time limited HPC-type computations has increased, particularly those impacting scientific applications . Scientists and engineers from multiple disciplines are solving cutting edge problems in RT HPC using LabVIEW and NI hardware. These application spaces include:</a:t>
            </a:r>
          </a:p>
          <a:p>
            <a:pPr>
              <a:buFont typeface="Arial" pitchFamily="34" charset="0"/>
              <a:buChar char="•"/>
            </a:pPr>
            <a:r>
              <a:rPr lang="en-US" baseline="0" dirty="0" smtClean="0"/>
              <a:t> Medical Imaging (multi-channel FFTs)</a:t>
            </a:r>
          </a:p>
          <a:p>
            <a:pPr>
              <a:buFont typeface="Arial" pitchFamily="34" charset="0"/>
              <a:buChar char="•"/>
            </a:pPr>
            <a:r>
              <a:rPr lang="en-US" baseline="0" dirty="0" smtClean="0"/>
              <a:t> Large system control (linear algebra, PDEs, large FFTs)</a:t>
            </a:r>
          </a:p>
          <a:p>
            <a:pPr>
              <a:buFont typeface="Arial" pitchFamily="34" charset="0"/>
              <a:buChar char="•"/>
            </a:pPr>
            <a:r>
              <a:rPr lang="en-US" baseline="0" dirty="0" smtClean="0"/>
              <a:t> Massive simulations (image processing, linear algebra)</a:t>
            </a:r>
          </a:p>
          <a:p>
            <a:pPr>
              <a:buFont typeface="Arial" pitchFamily="34" charset="0"/>
              <a:buChar char="•"/>
            </a:pPr>
            <a:r>
              <a:rPr lang="en-US" baseline="0" dirty="0" smtClean="0"/>
              <a:t> Live experiments (linear algebra, PDEs)</a:t>
            </a:r>
          </a:p>
          <a:p>
            <a:endParaRPr lang="en-US" baseline="0" dirty="0" smtClean="0"/>
          </a:p>
          <a:p>
            <a:r>
              <a:rPr lang="en-US" baseline="0" dirty="0" smtClean="0"/>
              <a:t>NOTE: The information below was not presented in detail as part of the presentation.</a:t>
            </a:r>
          </a:p>
          <a:p>
            <a:endParaRPr lang="en-US" baseline="0" dirty="0" smtClean="0"/>
          </a:p>
          <a:p>
            <a:pPr>
              <a:buFont typeface="Arial" pitchFamily="34" charset="0"/>
              <a:buNone/>
            </a:pPr>
            <a:r>
              <a:rPr lang="en-US" b="1" baseline="0" dirty="0" smtClean="0"/>
              <a:t>Tokamak (PCA): Plasma Shape Control in Fusion Reactor (Max-Planck) – 2007</a:t>
            </a:r>
          </a:p>
          <a:p>
            <a:pPr>
              <a:buFont typeface="Arial" pitchFamily="34" charset="0"/>
              <a:buNone/>
            </a:pPr>
            <a:r>
              <a:rPr lang="en-US" baseline="0" dirty="0" smtClean="0"/>
              <a:t>Project involves fast matrix-vector operations to predict plasma shape using Principle  Component Analysis (PCA) algorithm</a:t>
            </a:r>
          </a:p>
          <a:p>
            <a:pPr>
              <a:buFont typeface="Arial" pitchFamily="34" charset="0"/>
              <a:buNone/>
            </a:pPr>
            <a:r>
              <a:rPr lang="en-US" baseline="0" dirty="0" smtClean="0"/>
              <a:t>Solution was optimized for 4- and 8-core CPUs to achieve required &lt; 1ms loop rate. </a:t>
            </a:r>
            <a:br>
              <a:rPr lang="en-US" baseline="0" dirty="0" smtClean="0"/>
            </a:br>
            <a:endParaRPr lang="en-US" baseline="0" dirty="0" smtClean="0"/>
          </a:p>
          <a:p>
            <a:pPr>
              <a:buFont typeface="Arial" pitchFamily="34" charset="0"/>
              <a:buNone/>
            </a:pPr>
            <a:r>
              <a:rPr lang="en-US" b="1" baseline="0" dirty="0" smtClean="0"/>
              <a:t>1M x 1K FFT: Image Reconstruction for Optical Coherence Tomography (OCT) – 2008</a:t>
            </a:r>
          </a:p>
          <a:p>
            <a:pPr>
              <a:buFont typeface="Arial" pitchFamily="34" charset="0"/>
              <a:buNone/>
            </a:pPr>
            <a:r>
              <a:rPr lang="en-US" baseline="0" dirty="0" smtClean="0"/>
              <a:t>Project required massive numbers of 1K FFTs per second. Final solution achieved 1.4M FFTs in the time allotted. </a:t>
            </a:r>
          </a:p>
          <a:p>
            <a:pPr>
              <a:buFont typeface="Arial" pitchFamily="34" charset="0"/>
              <a:buNone/>
            </a:pPr>
            <a:r>
              <a:rPr lang="en-US" baseline="0" dirty="0" smtClean="0"/>
              <a:t>Real-time requirement was met using 8-core CPU system.</a:t>
            </a:r>
            <a:br>
              <a:rPr lang="en-US" baseline="0" dirty="0" smtClean="0"/>
            </a:br>
            <a:endParaRPr lang="en-US" baseline="0" dirty="0" smtClean="0"/>
          </a:p>
          <a:p>
            <a:pPr>
              <a:buFont typeface="Arial" pitchFamily="34" charset="0"/>
              <a:buNone/>
            </a:pPr>
            <a:r>
              <a:rPr lang="en-US" b="1" baseline="0" dirty="0" smtClean="0"/>
              <a:t>ELT M1: Extremely Large Telescope M1 Mirror Control (ESO) – 2008</a:t>
            </a:r>
          </a:p>
          <a:p>
            <a:pPr>
              <a:buFont typeface="Arial" pitchFamily="34" charset="0"/>
              <a:buNone/>
            </a:pPr>
            <a:r>
              <a:rPr lang="en-US" baseline="0" dirty="0" smtClean="0"/>
              <a:t>Project worked towards 2010 goal of computing a large (symmetric) matrix-vector multiplication (3K x 6K) in less than 1 </a:t>
            </a:r>
            <a:r>
              <a:rPr lang="en-US" baseline="0" dirty="0" err="1" smtClean="0"/>
              <a:t>ms.</a:t>
            </a:r>
            <a:endParaRPr lang="en-US" baseline="0" dirty="0" smtClean="0"/>
          </a:p>
          <a:p>
            <a:pPr>
              <a:buFont typeface="Arial" pitchFamily="34" charset="0"/>
              <a:buNone/>
            </a:pPr>
            <a:r>
              <a:rPr lang="en-US" baseline="0" dirty="0" smtClean="0"/>
              <a:t>The M1 mirror is ~40m in diameter and made up of almost 1000 hexagonal mirror segments which must remain aligned to 10nm at each edge.</a:t>
            </a:r>
          </a:p>
          <a:p>
            <a:pPr>
              <a:buFont typeface="Arial" pitchFamily="34" charset="0"/>
              <a:buNone/>
            </a:pPr>
            <a:endParaRPr lang="en-US" baseline="0" dirty="0" smtClean="0"/>
          </a:p>
          <a:p>
            <a:pPr>
              <a:buFont typeface="Arial" pitchFamily="34" charset="0"/>
              <a:buNone/>
            </a:pPr>
            <a:r>
              <a:rPr lang="en-US" baseline="0" dirty="0" smtClean="0"/>
              <a:t>This application was solved on both a multi-core CPU and Tesla GPU. CPU version implemented and runs in LV RT using time-triggered deterministic network over ethernet in &lt; 1ms. GPU solution solved in less than 1 ms using a single NVIDIA Tesla C1060 (GPU).</a:t>
            </a:r>
            <a:br>
              <a:rPr lang="en-US" baseline="0" dirty="0" smtClean="0"/>
            </a:br>
            <a:endParaRPr lang="en-US" baseline="0" dirty="0" smtClean="0"/>
          </a:p>
          <a:p>
            <a:pPr>
              <a:buFont typeface="Arial" pitchFamily="34" charset="0"/>
              <a:buNone/>
            </a:pPr>
            <a:r>
              <a:rPr lang="en-US" b="1" baseline="0" dirty="0" smtClean="0"/>
              <a:t>ELT M4: Extremely Large Telescope M4 Mirror Control (ESO) – 2009</a:t>
            </a:r>
            <a:r>
              <a:rPr lang="en-US" baseline="0" dirty="0" smtClean="0"/>
              <a:t/>
            </a:r>
            <a:br>
              <a:rPr lang="en-US" baseline="0" dirty="0" smtClean="0"/>
            </a:br>
            <a:r>
              <a:rPr lang="en-US" baseline="0" dirty="0" smtClean="0"/>
              <a:t>Project based on adaptive optics control where image sensor data (840x840 pixels) was acquired for each of 4 calibration ‘stars’. Images were used to adapt the deformable mirror (2.5m diameter) using a large number of actuators. After reducing the image data 84x84 using FPGAs (computing centroids for each 10x10 pixel regions), the resulting data results in a matrix-vector problem (5K x 14K) solved using distributed computation on 16 computer nodes (each with an 8-core CPU). </a:t>
            </a:r>
          </a:p>
          <a:p>
            <a:pPr>
              <a:buFont typeface="Arial" pitchFamily="34" charset="0"/>
              <a:buNone/>
            </a:pPr>
            <a:endParaRPr lang="en-US" baseline="0" dirty="0" smtClean="0"/>
          </a:p>
          <a:p>
            <a:pPr>
              <a:buFont typeface="Arial" pitchFamily="34" charset="0"/>
              <a:buNone/>
            </a:pPr>
            <a:r>
              <a:rPr lang="en-US" baseline="0" dirty="0" smtClean="0"/>
              <a:t>The matrix-vector processing kernel on each system was optimized for 4-cores. This was the best possible solution maximizing performance as two CPU cores shared the same L2 cache. Computer nodes were connected via a custom deterministic networking over ethernet for communication and enabled a solution in 300us.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Tokamak (GS): Plasma Shape Control in Fusion Reactor (Max-Planck) – 2010</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Project improved prior PCA solution to compute the true mathematical model for the ‘physics’ of the plasma shape. The new solver is a PDE-constrained optimization where the PDE constraint corresponds to a Grad-</a:t>
            </a:r>
            <a:r>
              <a:rPr lang="en-US" b="0" baseline="0" dirty="0" err="1" smtClean="0"/>
              <a:t>Shafranov</a:t>
            </a:r>
            <a:r>
              <a:rPr lang="en-US" b="0" baseline="0" dirty="0" smtClean="0"/>
              <a:t> PDE solver on a </a:t>
            </a:r>
            <a:r>
              <a:rPr lang="en-US" baseline="0" dirty="0" smtClean="0"/>
              <a:t>32x64 grid. Because the PDE solver is used from an optimization routine, it was implemented to produce a solution 5-8x per </a:t>
            </a:r>
            <a:r>
              <a:rPr lang="en-US" baseline="0" dirty="0" err="1" smtClean="0"/>
              <a:t>ms.</a:t>
            </a:r>
            <a:r>
              <a:rPr lang="en-US" baseline="0" dirty="0" smtClean="0"/>
              <a:t> The solver was optimized for 2 and 4 cores.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a:buFont typeface="Arial" pitchFamily="34" charset="0"/>
              <a:buNone/>
            </a:pPr>
            <a:r>
              <a:rPr lang="en-US" b="1" baseline="0" dirty="0" smtClean="0"/>
              <a:t>1 x 1M+ FFT: Quench Detection of Superconducting Magnets in Particle Accelerators (Fermilab) – 2011</a:t>
            </a:r>
            <a:r>
              <a:rPr lang="en-US" baseline="0" dirty="0" smtClean="0"/>
              <a:t/>
            </a:r>
            <a:br>
              <a:rPr lang="en-US" baseline="0" dirty="0" smtClean="0"/>
            </a:br>
            <a:r>
              <a:rPr lang="en-US" baseline="0" dirty="0" smtClean="0"/>
              <a:t>Project benchmarked the feasibility of performing a 512K to 1M sized FFT followed by the application of 512 to 1K FFTs of size 1K on the resulting spectrum. Real-time constraint was 10ms and was achieved using two different solutions: one running on an 8-core CPU (3-4ms) and another using a single NVIDIA Tesla C2070 GPU (&lt; 1ms).  </a:t>
            </a:r>
            <a:br>
              <a:rPr lang="en-US" baseline="0" dirty="0" smtClean="0"/>
            </a:br>
            <a:endParaRPr lang="en-US" baseline="0" dirty="0" smtClean="0"/>
          </a:p>
          <a:p>
            <a:pPr>
              <a:buFont typeface="Arial" pitchFamily="34" charset="0"/>
              <a:buNone/>
            </a:pPr>
            <a:r>
              <a:rPr lang="en-US" b="1" baseline="0" dirty="0" smtClean="0"/>
              <a:t>DNA </a:t>
            </a:r>
            <a:r>
              <a:rPr lang="en-US" b="1" baseline="0" dirty="0" err="1" smtClean="0"/>
              <a:t>Seq</a:t>
            </a:r>
            <a:r>
              <a:rPr lang="en-US" b="1" baseline="0" dirty="0" smtClean="0"/>
              <a:t> – 2011</a:t>
            </a:r>
          </a:p>
          <a:p>
            <a:pPr>
              <a:buFont typeface="Arial" pitchFamily="34" charset="0"/>
              <a:buNone/>
            </a:pPr>
            <a:r>
              <a:rPr lang="en-US" baseline="0" dirty="0" smtClean="0"/>
              <a:t>Project involved a two stage process on images of size 2K x 2K for gene detection in DNA sequencing. The calibration phase operates on one image and finds 10K-20K features used in the second stage. The second phase of processing is performed in multiple cycles based on the experimental samples and detected matches among the 10K-20K features per image with shift invariance of 1-2 pixels and rotation invariance of 1-2deg.</a:t>
            </a:r>
          </a:p>
          <a:p>
            <a:pPr>
              <a:buFont typeface="Arial" pitchFamily="34" charset="0"/>
              <a:buNone/>
            </a:pPr>
            <a:endParaRPr lang="en-US" baseline="0" dirty="0" smtClean="0"/>
          </a:p>
          <a:p>
            <a:pPr>
              <a:buFont typeface="Arial" pitchFamily="34" charset="0"/>
              <a:buNone/>
            </a:pPr>
            <a:r>
              <a:rPr lang="en-US" baseline="0" dirty="0" smtClean="0"/>
              <a:t>While the results of the processing could be used in a real-time setting, the computation complexity exceeds current technologies so it currently exists as an off-line HPC process. </a:t>
            </a:r>
            <a:br>
              <a:rPr lang="en-US" baseline="0" dirty="0" smtClean="0"/>
            </a:br>
            <a:endParaRPr lang="en-US" baseline="0" dirty="0" smtClean="0"/>
          </a:p>
          <a:p>
            <a:pPr>
              <a:buFont typeface="Arial" pitchFamily="34" charset="0"/>
              <a:buNone/>
            </a:pPr>
            <a:r>
              <a:rPr lang="en-US" b="1" baseline="0" dirty="0" smtClean="0"/>
              <a:t>Quantum Simulation : Spintronics (Dr. Jacob, Univ. of Hamburg) – 2011</a:t>
            </a:r>
            <a:r>
              <a:rPr lang="en-US" baseline="0" dirty="0" smtClean="0"/>
              <a:t>=&gt;</a:t>
            </a:r>
            <a:br>
              <a:rPr lang="en-US" baseline="0" dirty="0" smtClean="0"/>
            </a:br>
            <a:r>
              <a:rPr lang="en-US" baseline="0" dirty="0" smtClean="0"/>
              <a:t>On-going Research project exploring numerical simulations of (electron) transport through semiconductor nanostructures. Experiments involved iteratively more complicated models deployed to multi-core CPUs and eventually GPUs. Implementations ranged from multi-core dense operations to refined sparse matrix operations all designed to retain accuracy while reducing overall simulation time.</a:t>
            </a:r>
            <a:br>
              <a:rPr lang="en-US" baseline="0" dirty="0" smtClean="0"/>
            </a:br>
            <a:endParaRPr lang="en-US" baseline="0" dirty="0" smtClean="0"/>
          </a:p>
          <a:p>
            <a:pPr>
              <a:buFont typeface="Arial" pitchFamily="34" charset="0"/>
              <a:buNone/>
            </a:pPr>
            <a:r>
              <a:rPr lang="en-US" b="1" baseline="0" dirty="0" smtClean="0"/>
              <a:t>AHE : Anomalous Heat Effect – 2012</a:t>
            </a:r>
          </a:p>
          <a:p>
            <a:pPr>
              <a:buFont typeface="Arial" pitchFamily="34" charset="0"/>
              <a:buNone/>
            </a:pPr>
            <a:r>
              <a:rPr lang="en-US" baseline="0" dirty="0" smtClean="0"/>
              <a:t>On-going research project into AHE experiments where modeling of temperature measurements is key. The current solution entails computing the PDE over 1000 nodes (non-regular grid) using an FEM method. A solution is produced every 20ms corresponding to an overall solver computing 5000 time steps per second.</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4DE6289-E02C-4C63-903C-24F7E6C0C2AD}" type="slidenum">
              <a:rPr lang="en-US" smtClean="0">
                <a:solidFill>
                  <a:prstClr val="black"/>
                </a:solidFill>
                <a:latin typeface="Times"/>
              </a:rPr>
              <a:pPr/>
              <a:t>3</a:t>
            </a:fld>
            <a:endParaRPr lang="en-US" dirty="0" smtClean="0">
              <a:solidFill>
                <a:prstClr val="black"/>
              </a:solidFill>
              <a:latin typeface="Times"/>
            </a:endParaRPr>
          </a:p>
        </p:txBody>
      </p:sp>
      <p:sp>
        <p:nvSpPr>
          <p:cNvPr id="47107" name="Rectangle 2"/>
          <p:cNvSpPr>
            <a:spLocks noGrp="1" noRot="1" noChangeAspect="1" noChangeArrowheads="1" noTextEdit="1"/>
          </p:cNvSpPr>
          <p:nvPr>
            <p:ph type="sldImg"/>
          </p:nvPr>
        </p:nvSpPr>
        <p:spPr>
          <a:xfrm>
            <a:off x="1257300" y="722313"/>
            <a:ext cx="4800600" cy="3600450"/>
          </a:xfrm>
          <a:ln/>
        </p:spPr>
      </p:sp>
      <p:sp>
        <p:nvSpPr>
          <p:cNvPr id="47108" name="Rectangle 3"/>
          <p:cNvSpPr>
            <a:spLocks noGrp="1" noChangeArrowheads="1"/>
          </p:cNvSpPr>
          <p:nvPr>
            <p:ph type="body" idx="1"/>
          </p:nvPr>
        </p:nvSpPr>
        <p:spPr>
          <a:xfrm>
            <a:off x="731520" y="4560571"/>
            <a:ext cx="5852160" cy="4318874"/>
          </a:xfrm>
          <a:noFill/>
          <a:ln/>
        </p:spPr>
        <p:txBody>
          <a:bodyPr/>
          <a:lstStyle/>
          <a:p>
            <a:r>
              <a:rPr lang="en-US" sz="1000" dirty="0"/>
              <a:t>We are here to talk to you about solutions for some of the most common engineering challenges the industry is facing today. Walk through each of these challenges and focus on the specific ones that the customer is dealing with currently. Some examples of companies meeting these challenges with NI products include:</a:t>
            </a:r>
          </a:p>
          <a:p>
            <a:endParaRPr lang="en-US" sz="1000" dirty="0"/>
          </a:p>
          <a:p>
            <a:pPr>
              <a:buFont typeface="Arial" pitchFamily="34" charset="0"/>
              <a:buChar char="•"/>
            </a:pPr>
            <a:r>
              <a:rPr lang="en-US" sz="1000" b="1" dirty="0">
                <a:latin typeface="Times" pitchFamily="18" charset="0"/>
              </a:rPr>
              <a:t>Doing More with Less </a:t>
            </a:r>
            <a:r>
              <a:rPr lang="en-US" sz="1000" dirty="0">
                <a:latin typeface="Times" pitchFamily="18" charset="0"/>
              </a:rPr>
              <a:t>– Visteon saved $13 million and reduced facility floor space by more than 1,300 square feet by standardizing on LabVIEW, NI LabWindows™/CVI, and NI TestStand software and replacing traditional rack-and-stack hardware with NI modular hardware. </a:t>
            </a:r>
          </a:p>
          <a:p>
            <a:pPr>
              <a:buFont typeface="Arial" pitchFamily="34" charset="0"/>
              <a:buChar char="•"/>
            </a:pPr>
            <a:r>
              <a:rPr lang="en-US" sz="1000" b="1" dirty="0">
                <a:latin typeface="Times" pitchFamily="18" charset="0"/>
              </a:rPr>
              <a:t>Managing Global Operations </a:t>
            </a:r>
            <a:r>
              <a:rPr lang="en-US" sz="1000" dirty="0">
                <a:latin typeface="Times" pitchFamily="18" charset="0"/>
              </a:rPr>
              <a:t>– By standardizing on a single PXI test platform, Honeywell Aerospace unified its test</a:t>
            </a:r>
          </a:p>
          <a:p>
            <a:pPr>
              <a:buFont typeface="Arial" pitchFamily="34" charset="0"/>
              <a:buChar char="•"/>
            </a:pPr>
            <a:r>
              <a:rPr lang="en-US" sz="1000" dirty="0">
                <a:latin typeface="Times" pitchFamily="18" charset="0"/>
              </a:rPr>
              <a:t>groups globally, increasing productivity and decreasing ownership costs.</a:t>
            </a:r>
          </a:p>
          <a:p>
            <a:pPr defTabSz="948537" eaLnBrk="0" fontAlgn="base" hangingPunct="0">
              <a:spcBef>
                <a:spcPct val="30000"/>
              </a:spcBef>
              <a:spcAft>
                <a:spcPct val="0"/>
              </a:spcAft>
              <a:buFont typeface="Arial" pitchFamily="34" charset="0"/>
              <a:buChar char="•"/>
              <a:defRPr/>
            </a:pPr>
            <a:r>
              <a:rPr lang="en-US" sz="1000" b="1" dirty="0">
                <a:latin typeface="Times" pitchFamily="18" charset="0"/>
              </a:rPr>
              <a:t>Reducing Time to Market </a:t>
            </a:r>
            <a:r>
              <a:rPr lang="en-US" sz="1000" dirty="0">
                <a:latin typeface="Times" pitchFamily="18" charset="0"/>
              </a:rPr>
              <a:t>– With FPGA hardware as opposed to a fixed ASIC chip, </a:t>
            </a:r>
            <a:r>
              <a:rPr lang="en-US" sz="1000" dirty="0" err="1">
                <a:latin typeface="Times" pitchFamily="18" charset="0"/>
              </a:rPr>
              <a:t>OptiMedica</a:t>
            </a:r>
            <a:r>
              <a:rPr lang="en-US" sz="1000" dirty="0">
                <a:latin typeface="Times" pitchFamily="18" charset="0"/>
              </a:rPr>
              <a:t> reduced development time by 30 percent for its retinal-disease treatment device.</a:t>
            </a:r>
          </a:p>
          <a:p>
            <a:pPr>
              <a:buFont typeface="Arial" pitchFamily="34" charset="0"/>
              <a:buChar char="•"/>
            </a:pPr>
            <a:r>
              <a:rPr lang="en-US" sz="1000" b="1" dirty="0">
                <a:latin typeface="Times" pitchFamily="18" charset="0"/>
              </a:rPr>
              <a:t>Maximizing Operational Efficiency </a:t>
            </a:r>
            <a:r>
              <a:rPr lang="en-US" sz="1000" dirty="0">
                <a:latin typeface="Times" pitchFamily="18" charset="0"/>
              </a:rPr>
              <a:t>– To reduce downtime and identify production-line inefficiencies, Kraft Foods uses a remote fault-detection diagnostic and servicing tool based on LabVIEW and COTS hardware components from NI.</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Each project has used multiple processor targets</a:t>
            </a:r>
            <a:r>
              <a:rPr lang="en-US" baseline="0" dirty="0" smtClean="0"/>
              <a:t> to achieve required cycle times. The colored bar is a relative comparison of the processor workload for each project. The color represents the processor target and its length the amount of processor ‘work’ based on size and/or complexity.</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Some projects involved benchmarking</a:t>
            </a:r>
            <a:r>
              <a:rPr lang="en-US" baseline="0" dirty="0" smtClean="0"/>
              <a:t> multiple implementations using different processor targets. Although the GPUs are shown in only the most recent RT HPC projects, GPU performance has been benchmarked in earlier projects with promising results.</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Projects have used multiple processor targets</a:t>
            </a:r>
            <a:r>
              <a:rPr lang="en-US" baseline="0" dirty="0" smtClean="0"/>
              <a:t> to achieve required cycle times. Not all projects are associated with a time constraint. This is because the computational demands go far beyond today’s current computing technologies. They are still natural candidates for use in a real-time setting once technology permits so NI is involved in these to learn how the platform needs to evolve to meet their extreme computational needs.</a:t>
            </a:r>
          </a:p>
          <a:p>
            <a:endParaRPr lang="en-US" baseline="0" dirty="0" smtClean="0"/>
          </a:p>
          <a:p>
            <a:r>
              <a:rPr lang="en-US" baseline="0" dirty="0" smtClean="0"/>
              <a:t>It’s not possible to cover these projects in detail so the next few slides cover examples of each processor target in action in a specific project.</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M4 – FPGA Role</a:t>
            </a:r>
          </a:p>
          <a:p>
            <a:r>
              <a:rPr lang="en-US" dirty="0" smtClean="0"/>
              <a:t>The FPGA plays</a:t>
            </a:r>
            <a:r>
              <a:rPr lang="en-US" baseline="0" dirty="0" smtClean="0"/>
              <a:t> a key role in this application. It performs an image processing step the reduces the data size by 100x making it possible for the problem to be solved using linear algebra techniques on multiple CPU systems. The remaining problem size still required 16 computer nodes each with an 8-core CPU to compute just 1/4</a:t>
            </a:r>
            <a:r>
              <a:rPr lang="en-US" baseline="30000" dirty="0" smtClean="0"/>
              <a:t>th</a:t>
            </a:r>
            <a:r>
              <a:rPr lang="en-US" baseline="0" dirty="0" smtClean="0"/>
              <a:t> of the solution. Without the smart data reduction a solution (even a distributed one) would not have been possible given the time constraint (&lt;2ms for the entire system).</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Tokamak (Grad-</a:t>
            </a:r>
            <a:r>
              <a:rPr lang="en-US" b="1" dirty="0" err="1" smtClean="0"/>
              <a:t>Shafranov</a:t>
            </a:r>
            <a:r>
              <a:rPr lang="en-US" b="1" dirty="0" smtClean="0"/>
              <a:t> Solver) – CPU Role</a:t>
            </a:r>
          </a:p>
          <a:p>
            <a:r>
              <a:rPr lang="en-US" dirty="0" smtClean="0"/>
              <a:t>Enabled</a:t>
            </a:r>
            <a:r>
              <a:rPr lang="en-US" baseline="0" dirty="0" smtClean="0"/>
              <a:t> development of the first real-time PDE-constrained optimization routine based the Grad-</a:t>
            </a:r>
            <a:r>
              <a:rPr lang="en-US" baseline="0" dirty="0" err="1" smtClean="0"/>
              <a:t>Shafranov</a:t>
            </a:r>
            <a:r>
              <a:rPr lang="en-US" baseline="0" dirty="0" smtClean="0"/>
              <a:t> PDE. Code is optimized for 2- and 4-core CPUs. This solution created in 2010 replaced a prior solution that lacked the quality needed to control the shape of the plasma in the reactor.</a:t>
            </a:r>
            <a:endParaRPr lang="en-US" dirty="0" smtClean="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smtClean="0"/>
              <a:t>Quantum Simulation (Spintronics</a:t>
            </a:r>
            <a:r>
              <a:rPr lang="en-US" b="1" dirty="0" smtClean="0"/>
              <a:t>) – GPU Role</a:t>
            </a:r>
          </a:p>
          <a:p>
            <a:r>
              <a:rPr lang="en-US" dirty="0" smtClean="0"/>
              <a:t>Produced</a:t>
            </a:r>
            <a:r>
              <a:rPr lang="en-US" baseline="0" dirty="0" smtClean="0"/>
              <a:t> the fastest solution to the Green’s Function at the heart of the simulation. The function evaluation remains the most challenging and time consuming computation. Use of a GPU to accelerate the computation results in a 3-5x improvement over an optimized CPU implementation. Because the GPU solution was able to </a:t>
            </a:r>
            <a:r>
              <a:rPr lang="en-US" baseline="0" dirty="0" err="1" smtClean="0"/>
              <a:t>solvie</a:t>
            </a:r>
            <a:r>
              <a:rPr lang="en-US" baseline="0" dirty="0" smtClean="0"/>
              <a:t> larger kernel sizes and deployed computations on multiple GPUs simultaneously, speed ups of 10-25x is possible when compared to the state-of-the-art. </a:t>
            </a:r>
            <a:endParaRPr lang="en-US" dirty="0" smtClean="0"/>
          </a:p>
        </p:txBody>
      </p:sp>
      <p:sp>
        <p:nvSpPr>
          <p:cNvPr id="4" name="Slide Number Placeholder 3"/>
          <p:cNvSpPr>
            <a:spLocks noGrp="1"/>
          </p:cNvSpPr>
          <p:nvPr>
            <p:ph type="sldNum" sz="quarter" idx="10"/>
          </p:nvPr>
        </p:nvSpPr>
        <p:spPr/>
        <p:txBody>
          <a:bodyPr/>
          <a:lstStyle/>
          <a:p>
            <a:fld id="{29B424A6-7593-2C46-9CCA-8596FB18DBBE}"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on</a:t>
            </a:r>
            <a:r>
              <a:rPr lang="en-US" baseline="0" dirty="0" smtClean="0"/>
              <a:t> the RT HPC projects has revealed the LabVIEW platform is well-suited to solve such problems but certain function and performance limitations were identified. As a result, two toolkits targeting high performance computation have been released: MASMT in LV 2011 SP1 and GPU in LV2012.</a:t>
            </a:r>
          </a:p>
          <a:p>
            <a:endParaRPr lang="en-US" baseline="0" dirty="0" smtClean="0"/>
          </a:p>
          <a:p>
            <a:r>
              <a:rPr lang="en-US" baseline="0" dirty="0" smtClean="0"/>
              <a:t>The toolkits are sold individually and work with LabVIEW Full Development and Professional systems.</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MASMT is easy to use relative to LabVIEW’s built-in</a:t>
            </a:r>
            <a:r>
              <a:rPr lang="en-US" baseline="0" dirty="0" smtClean="0"/>
              <a:t> analysis </a:t>
            </a:r>
            <a:r>
              <a:rPr lang="en-US" dirty="0" smtClean="0"/>
              <a:t>because it executes functions on the CPU. The functional</a:t>
            </a:r>
            <a:r>
              <a:rPr lang="en-US" baseline="0" dirty="0" smtClean="0"/>
              <a:t> interfaces supplied are similar to those used in the Mathematics and Signal Processing palettes.</a:t>
            </a:r>
          </a:p>
          <a:p>
            <a:endParaRPr lang="en-US" baseline="0" dirty="0" smtClean="0"/>
          </a:p>
          <a:p>
            <a:r>
              <a:rPr lang="en-US" baseline="0" dirty="0" smtClean="0"/>
              <a:t>Advanced performance controls are available under Windows only.</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B424A6-7593-2C46-9CCA-8596FB18DBBE}"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Today we’d like to share with you what we believe we can do to help contribute to the impact of great engineering and science, the work that you in the audience do every day. </a:t>
            </a:r>
          </a:p>
          <a:p>
            <a:endParaRPr lang="en-US" baseline="0" dirty="0" smtClean="0"/>
          </a:p>
          <a:p>
            <a:r>
              <a:rPr lang="en-US" baseline="0" dirty="0" smtClean="0"/>
              <a:t>We recently spent some time with the National Academy of Engineering in the United States, President Charles Vest who shared his concerns about not enough students going into the field of engineering. Apparently, they’re not connecting engineering with “making a difference in the world,” and that’s something that’s a critical factor in selecting a career. Not making a difference in the world?? What better way to change the world than through scientific discovery and engineering innovation?? </a:t>
            </a:r>
          </a:p>
          <a:p>
            <a:endParaRPr lang="en-US" baseline="0" dirty="0" smtClean="0"/>
          </a:p>
          <a:p>
            <a:r>
              <a:rPr lang="en-US" baseline="0" dirty="0" smtClean="0"/>
              <a:t>Sometimes we forget </a:t>
            </a:r>
            <a:r>
              <a:rPr lang="en-US" dirty="0" smtClean="0"/>
              <a:t>what</a:t>
            </a:r>
            <a:r>
              <a:rPr lang="en-US" baseline="0" dirty="0" smtClean="0"/>
              <a:t> the impact of great engineering is on our world. Saving time, effort and money in design and test result in true value, creating solid wealth and jobs for society. Then, we improve everyday life through working on medical advances like early cancer detection, to something as mundane as making sure the chairs we’re all sitting on today don’t fall apart. Finally, we help avert disasters to humanity, earthquake proofing buildings and homes, early warning systems for tornados and tsunamis. Who else is going to help make these things work? We are the builders of our world. </a:t>
            </a:r>
            <a:endParaRPr lang="en-US" dirty="0"/>
          </a:p>
        </p:txBody>
      </p:sp>
      <p:sp>
        <p:nvSpPr>
          <p:cNvPr id="4" name="Slide Number Placeholder 3"/>
          <p:cNvSpPr>
            <a:spLocks noGrp="1"/>
          </p:cNvSpPr>
          <p:nvPr>
            <p:ph type="sldNum" sz="quarter" idx="10"/>
          </p:nvPr>
        </p:nvSpPr>
        <p:spPr/>
        <p:txBody>
          <a:bodyPr/>
          <a:lstStyle/>
          <a:p>
            <a:fld id="{3A8AB482-08DB-7444-A76A-FA7FFD8E858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Sparse matrix support is new functionality</a:t>
            </a:r>
            <a:r>
              <a:rPr lang="en-US" baseline="0" dirty="0" smtClean="0"/>
              <a:t> not previously available from LabVIEW. These functions are incredibly important to deriving successful solutions to RT HPC applications.</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GPU Analysis Toolkit is a new toolkit designed to support GPU computing from a LabVIEW application.</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Heat</a:t>
            </a:r>
            <a:r>
              <a:rPr lang="en-US" baseline="0" dirty="0" smtClean="0"/>
              <a:t> Equation demo utilizes the VI wrappers that ship with the toolkit. These wrappers call CUDA functions from several different NVIDIA libraries including a subset of functions for device management defined by CUDA’s Runtime and Driver APIs (</a:t>
            </a:r>
            <a:r>
              <a:rPr lang="en-US" baseline="0" dirty="0" err="1" smtClean="0"/>
              <a:t>ie</a:t>
            </a:r>
            <a:r>
              <a:rPr lang="en-US" baseline="0" dirty="0" smtClean="0"/>
              <a:t>. high-level and low-level device interfaces), Level-3 BLAS functions from CUBLAS library and all FFT functions (1D, 2D &amp; 3D) from CUFFT library.</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CUDA interface VIs were built using </a:t>
            </a:r>
            <a:r>
              <a:rPr lang="en-US" baseline="0" dirty="0" smtClean="0"/>
              <a:t>an SDK included with the toolkit</a:t>
            </a:r>
            <a:r>
              <a:rPr lang="en-US" dirty="0" smtClean="0"/>
              <a:t>. The SDK allows building</a:t>
            </a:r>
            <a:r>
              <a:rPr lang="en-US" baseline="0" dirty="0" smtClean="0"/>
              <a:t> </a:t>
            </a:r>
            <a:r>
              <a:rPr lang="en-US" dirty="0" smtClean="0"/>
              <a:t>a VI wrapper </a:t>
            </a:r>
            <a:r>
              <a:rPr lang="en-US" baseline="0" dirty="0" smtClean="0"/>
              <a:t>for any custom GPU functions especially those previously compiled and tested outside of LabVIEW</a:t>
            </a:r>
            <a:r>
              <a:rPr lang="en-US" dirty="0" smtClean="0"/>
              <a:t>. Because the</a:t>
            </a:r>
            <a:r>
              <a:rPr lang="en-US" baseline="0" dirty="0" smtClean="0"/>
              <a:t> toolkit ships with a number of wrappers for CUDA-based functions, it is easier to wrap custom functions based on that API and architecture.</a:t>
            </a:r>
            <a:endParaRPr lang="en-US" dirty="0" smtClean="0"/>
          </a:p>
          <a:p>
            <a:endParaRPr lang="en-US" dirty="0" smtClean="0"/>
          </a:p>
          <a:p>
            <a:r>
              <a:rPr lang="en-US" dirty="0" smtClean="0"/>
              <a:t>While suited for calling</a:t>
            </a:r>
            <a:r>
              <a:rPr lang="en-US" baseline="0" dirty="0" smtClean="0"/>
              <a:t> CUDA functions, the SDK</a:t>
            </a:r>
            <a:r>
              <a:rPr lang="en-US" dirty="0" smtClean="0"/>
              <a:t> is capable of</a:t>
            </a:r>
            <a:r>
              <a:rPr lang="en-US" baseline="0" dirty="0" smtClean="0"/>
              <a:t> calling functions based on other compute APIs and, as a result, execute functions on more than just NVIDIA GPU hardware.</a:t>
            </a:r>
            <a:endParaRPr lang="en-US" dirty="0" smtClean="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toolkit was designed to support GPU computing from LabVIEW. This required a special internal architecture to meet expectations.</a:t>
            </a:r>
            <a:endParaRPr lang="en-US" b="1" dirty="0" smtClean="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Expectation 1: GPU computing should be</a:t>
            </a:r>
            <a:r>
              <a:rPr lang="en-US" b="1" baseline="0" dirty="0" smtClean="0"/>
              <a:t> possible from any hardware platform where LabVIEW is supported.</a:t>
            </a:r>
          </a:p>
          <a:p>
            <a:endParaRPr lang="en-US" b="0" baseline="0" dirty="0" smtClean="0"/>
          </a:p>
          <a:p>
            <a:r>
              <a:rPr lang="en-US" b="0" baseline="0" dirty="0" smtClean="0"/>
              <a:t>With only a few exceptions (covered in a future slide), this is realized as long as the hardware platform (OS and driver) recognizes the GPU device doing the computation.</a:t>
            </a:r>
            <a:endParaRPr lang="en-US" b="0" dirty="0" smtClean="0"/>
          </a:p>
          <a:p>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Expectation</a:t>
            </a:r>
            <a:r>
              <a:rPr lang="en-US" b="1" baseline="0" dirty="0" smtClean="0"/>
              <a:t> 2: GPU computing is implemented using standard programming practices and supports key programming patterns.</a:t>
            </a:r>
          </a:p>
          <a:p>
            <a:endParaRPr lang="en-US" baseline="0" dirty="0" smtClean="0"/>
          </a:p>
          <a:p>
            <a:r>
              <a:rPr lang="en-US" baseline="0" dirty="0" smtClean="0"/>
              <a:t>By design, the toolkit packages additional information when device resources are allocated. This technique has a number of advantages:</a:t>
            </a:r>
          </a:p>
          <a:p>
            <a:pPr marL="228600" indent="-228600">
              <a:buFont typeface="+mj-lt"/>
              <a:buAutoNum type="arabicPeriod"/>
            </a:pPr>
            <a:r>
              <a:rPr lang="en-US" baseline="0" dirty="0" smtClean="0"/>
              <a:t>It avoids memory leaks on the device when an application ends unexpectedly.</a:t>
            </a:r>
          </a:p>
          <a:p>
            <a:pPr marL="228600" indent="-228600">
              <a:buFont typeface="+mj-lt"/>
              <a:buAutoNum type="arabicPeriod"/>
            </a:pPr>
            <a:r>
              <a:rPr lang="en-US" baseline="0" dirty="0" smtClean="0"/>
              <a:t>It allows for concurrent execution across multiple GPU processes or devices by eliminating explicit device ID wires (similar to a device session ID).</a:t>
            </a:r>
          </a:p>
          <a:p>
            <a:pPr marL="228600" indent="-228600">
              <a:buFont typeface="+mj-lt"/>
              <a:buAutoNum type="arabicPeriod"/>
            </a:pPr>
            <a:r>
              <a:rPr lang="en-US" baseline="0" dirty="0" smtClean="0"/>
              <a:t>It results in code that looks and behaves like external functions designed to run on the CPU.</a:t>
            </a:r>
          </a:p>
        </p:txBody>
      </p:sp>
      <p:sp>
        <p:nvSpPr>
          <p:cNvPr id="4" name="Slide Number Placeholder 3"/>
          <p:cNvSpPr>
            <a:spLocks noGrp="1"/>
          </p:cNvSpPr>
          <p:nvPr>
            <p:ph type="sldNum" sz="quarter" idx="10"/>
          </p:nvPr>
        </p:nvSpPr>
        <p:spPr/>
        <p:txBody>
          <a:bodyPr/>
          <a:lstStyle/>
          <a:p>
            <a:fld id="{29B424A6-7593-2C46-9CCA-8596FB18DBBE}"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GPU function cannot</a:t>
            </a:r>
            <a:r>
              <a:rPr lang="en-US" baseline="0" dirty="0" smtClean="0"/>
              <a:t> be ‘sourced’ using a G diagram. A third-party tool is needed to define and compile the GPU functions. Once a binary has been created and an ANSI compliant C interface is declared, the SDK that ships with the toolkit can be used to call the function from a LabVIEW diagram.</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processor target slides,</a:t>
            </a:r>
            <a:r>
              <a:rPr lang="en-US" baseline="0" dirty="0" smtClean="0"/>
              <a:t> a region relating to RT-GPU (i.e. a GPU controlled from a real-time OS like LabVIEW RT) was mentioned but not described in detail. Is such a ‘creature’ possible?</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itchFamily="34" charset="0"/>
              <a:buNone/>
            </a:pPr>
            <a:r>
              <a:rPr lang="en-US" baseline="0" dirty="0" smtClean="0"/>
              <a:t>Initial GPU benchmarks from LabVIEW began in late 2007. Two aspects of GPU computing specific to real-time applications were targeted: efficient execution and I/O stability. Even the first benchmark results (shown on the right) were very promising!</a:t>
            </a:r>
          </a:p>
          <a:p>
            <a:pPr lvl="0">
              <a:buFont typeface="Arial" pitchFamily="34" charset="0"/>
              <a:buNone/>
            </a:pPr>
            <a:endParaRPr lang="en-US" baseline="0" dirty="0" smtClean="0"/>
          </a:p>
          <a:p>
            <a:pPr lvl="0">
              <a:buFont typeface="Arial" pitchFamily="34" charset="0"/>
              <a:buNone/>
            </a:pPr>
            <a:r>
              <a:rPr lang="en-US" baseline="0" dirty="0" smtClean="0"/>
              <a:t>The benchmark was run on a dual core PC with an NVIDIA 8600 GT GPU (~$125 at the time) and running 32-bit Windows XP.</a:t>
            </a:r>
          </a:p>
          <a:p>
            <a:pPr lvl="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9B424A6-7593-2C46-9CCA-8596FB18DBBE}"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aseline="0" dirty="0" smtClean="0">
                <a:ea typeface="ＭＳ Ｐゴシック" charset="-128"/>
              </a:rPr>
              <a:t>NI’s commitment stands on solid and stable ground.</a:t>
            </a:r>
          </a:p>
          <a:p>
            <a:endParaRPr lang="en-US" baseline="0" dirty="0" smtClean="0">
              <a:ea typeface="ＭＳ Ｐゴシック" charset="-128"/>
            </a:endParaRPr>
          </a:p>
          <a:p>
            <a:r>
              <a:rPr lang="en-US" baseline="0" dirty="0" smtClean="0">
                <a:ea typeface="ＭＳ Ｐゴシック" charset="-128"/>
              </a:rPr>
              <a:t>Since we were founded we have focused on sustainability for the long term. We believe that the best way to serve our customers is to ensure a successful stable company you can rely on for products that will be of consistent good quality over time, and service to customers just the first time you buy from us – but always. </a:t>
            </a:r>
          </a:p>
          <a:p>
            <a:endParaRPr lang="en-US" baseline="0" dirty="0" smtClean="0">
              <a:ea typeface="ＭＳ Ｐゴシック" charset="-128"/>
            </a:endParaRPr>
          </a:p>
          <a:p>
            <a:r>
              <a:rPr lang="en-US" baseline="0" dirty="0" smtClean="0">
                <a:ea typeface="ＭＳ Ｐゴシック" charset="-128"/>
              </a:rPr>
              <a:t>This is reflected in our growth, our breadth and our diversity. We also reflect it in our culture of being a consistently great place to work throughout our offices worldwide.  </a:t>
            </a:r>
            <a:endParaRPr lang="en-US" smtClean="0">
              <a:ea typeface="ＭＳ Ｐゴシック" charset="-128"/>
            </a:endParaRPr>
          </a:p>
          <a:p>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261F5-7842-4BCC-8167-49946125E254}"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time will play a key role in real-time computation for RT HPC, a comparison of processors and how they fare in relation to cycle time is relevant. To augment the information, (relative) problem size is used. While plenty of other problem characteristics could be used here, size is sufficient to compare/contrast important processor strengths.</a:t>
            </a:r>
          </a:p>
          <a:p>
            <a:endParaRPr lang="en-US" baseline="0" dirty="0" smtClean="0"/>
          </a:p>
          <a:p>
            <a:r>
              <a:rPr lang="en-US" baseline="0" dirty="0" smtClean="0"/>
              <a:t>As processors are added to the graph and their abilities overlap, the ‘preferred’ one is moved to the top based on specific criteria or circumstances crucial to RT HPC success.</a:t>
            </a:r>
          </a:p>
        </p:txBody>
      </p:sp>
      <p:sp>
        <p:nvSpPr>
          <p:cNvPr id="4" name="Slide Number Placeholder 3"/>
          <p:cNvSpPr>
            <a:spLocks noGrp="1"/>
          </p:cNvSpPr>
          <p:nvPr>
            <p:ph type="sldNum" sz="quarter" idx="10"/>
          </p:nvPr>
        </p:nvSpPr>
        <p:spPr/>
        <p:txBody>
          <a:bodyPr/>
          <a:lstStyle/>
          <a:p>
            <a:fld id="{29B424A6-7593-2C46-9CCA-8596FB18DB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each processor target is capable of solving problems when given more time (i.e. longer cycle times), many factors come into play</a:t>
            </a:r>
          </a:p>
          <a:p>
            <a:pPr>
              <a:buFont typeface="Arial" pitchFamily="34" charset="0"/>
              <a:buChar char="•"/>
            </a:pPr>
            <a:r>
              <a:rPr lang="en-US" baseline="0" dirty="0" smtClean="0"/>
              <a:t> Development difficulty</a:t>
            </a:r>
          </a:p>
          <a:p>
            <a:pPr>
              <a:buFont typeface="Arial" pitchFamily="34" charset="0"/>
              <a:buChar char="•"/>
            </a:pPr>
            <a:r>
              <a:rPr lang="en-US" baseline="0" dirty="0" smtClean="0"/>
              <a:t> Deployment options</a:t>
            </a:r>
          </a:p>
          <a:p>
            <a:pPr>
              <a:buFont typeface="Arial" pitchFamily="34" charset="0"/>
              <a:buChar char="•"/>
            </a:pPr>
            <a:r>
              <a:rPr lang="en-US" baseline="0" dirty="0" smtClean="0"/>
              <a:t> </a:t>
            </a:r>
            <a:r>
              <a:rPr lang="en-US" sz="1200" kern="1200" dirty="0" smtClean="0">
                <a:solidFill>
                  <a:schemeClr val="tx1"/>
                </a:solidFill>
                <a:latin typeface="+mn-lt"/>
                <a:ea typeface="+mn-ea"/>
                <a:cs typeface="+mn-cs"/>
              </a:rPr>
              <a:t>power consumption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cost per computation</a:t>
            </a:r>
            <a:endParaRPr lang="en-US" baseline="0" dirty="0" smtClean="0"/>
          </a:p>
          <a:p>
            <a:pPr>
              <a:buFont typeface="Arial" pitchFamily="34" charset="0"/>
              <a:buNone/>
            </a:pPr>
            <a:endParaRPr lang="en-US" baseline="0" smtClean="0"/>
          </a:p>
          <a:p>
            <a:pPr>
              <a:buFont typeface="Arial" pitchFamily="34" charset="0"/>
              <a:buNone/>
            </a:pPr>
            <a:r>
              <a:rPr lang="en-US" baseline="0" smtClean="0"/>
              <a:t>This </a:t>
            </a:r>
            <a:r>
              <a:rPr lang="en-US" baseline="0" dirty="0" smtClean="0"/>
              <a:t>view of the processor landscape took time to mature</a:t>
            </a:r>
            <a:r>
              <a:rPr lang="en-US" baseline="0" dirty="0" smtClean="0"/>
              <a:t>.</a:t>
            </a:r>
            <a:r>
              <a:rPr lang="en-US" sz="1200" kern="1200" dirty="0" smtClean="0">
                <a:solidFill>
                  <a:schemeClr val="tx1"/>
                </a:solidFill>
                <a:latin typeface="+mn-lt"/>
                <a:ea typeface="+mn-ea"/>
                <a:cs typeface="+mn-cs"/>
              </a:rPr>
              <a:t>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The limitations are tied to system and processor architectures so they are 'immovable' objects - users cannot alter or avoid them by how they design their application(s). I think this is an invaluable high-level point to make.</a:t>
            </a:r>
            <a:endParaRPr lang="en-US" baseline="0" dirty="0" smtClean="0"/>
          </a:p>
        </p:txBody>
      </p:sp>
      <p:sp>
        <p:nvSpPr>
          <p:cNvPr id="4" name="Slide Number Placeholder 3"/>
          <p:cNvSpPr>
            <a:spLocks noGrp="1"/>
          </p:cNvSpPr>
          <p:nvPr>
            <p:ph type="sldNum" sz="quarter" idx="10"/>
          </p:nvPr>
        </p:nvSpPr>
        <p:spPr/>
        <p:txBody>
          <a:bodyPr/>
          <a:lstStyle/>
          <a:p>
            <a:fld id="{29B424A6-7593-2C46-9CCA-8596FB18DB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Over</a:t>
            </a:r>
            <a:r>
              <a:rPr lang="en-US" baseline="0" dirty="0" smtClean="0"/>
              <a:t> the past 5 years, exploration into time limited HPC-type computations has increased, particularly those impacting scientific applications . Scientists and engineers from multiple disciplines are solving cutting edge problems in RT HPC using LabVIEW and NI hardware. These application spaces include:</a:t>
            </a:r>
          </a:p>
          <a:p>
            <a:pPr>
              <a:buFont typeface="Arial" pitchFamily="34" charset="0"/>
              <a:buChar char="•"/>
            </a:pPr>
            <a:r>
              <a:rPr lang="en-US" baseline="0" dirty="0" smtClean="0"/>
              <a:t> Medical Imaging (multi-channel FFTs)</a:t>
            </a:r>
          </a:p>
          <a:p>
            <a:pPr>
              <a:buFont typeface="Arial" pitchFamily="34" charset="0"/>
              <a:buChar char="•"/>
            </a:pPr>
            <a:r>
              <a:rPr lang="en-US" baseline="0" dirty="0" smtClean="0"/>
              <a:t> Large system control (linear algebra, PDEs, large FFTs)</a:t>
            </a:r>
          </a:p>
          <a:p>
            <a:pPr>
              <a:buFont typeface="Arial" pitchFamily="34" charset="0"/>
              <a:buChar char="•"/>
            </a:pPr>
            <a:r>
              <a:rPr lang="en-US" baseline="0" dirty="0" smtClean="0"/>
              <a:t> Massive simulations (image processing, linear algebra)</a:t>
            </a:r>
          </a:p>
          <a:p>
            <a:pPr>
              <a:buFont typeface="Arial" pitchFamily="34" charset="0"/>
              <a:buChar char="•"/>
            </a:pPr>
            <a:r>
              <a:rPr lang="en-US" baseline="0" dirty="0" smtClean="0"/>
              <a:t> Live experiments (linear algebra, PDEs)</a:t>
            </a:r>
          </a:p>
          <a:p>
            <a:endParaRPr lang="en-US" baseline="0" dirty="0" smtClean="0"/>
          </a:p>
          <a:p>
            <a:r>
              <a:rPr lang="en-US" baseline="0" dirty="0" smtClean="0"/>
              <a:t>NOTE: The information below was not presented in detail as part of the presentation.</a:t>
            </a:r>
          </a:p>
          <a:p>
            <a:endParaRPr lang="en-US" baseline="0" dirty="0" smtClean="0"/>
          </a:p>
          <a:p>
            <a:pPr>
              <a:buFont typeface="Arial" pitchFamily="34" charset="0"/>
              <a:buNone/>
            </a:pPr>
            <a:r>
              <a:rPr lang="en-US" b="1" baseline="0" dirty="0" smtClean="0"/>
              <a:t>Tokamak (PCA): Plasma Shape Control in Fusion Reactor (Max-Planck) – 2007</a:t>
            </a:r>
          </a:p>
          <a:p>
            <a:pPr>
              <a:buFont typeface="Arial" pitchFamily="34" charset="0"/>
              <a:buNone/>
            </a:pPr>
            <a:r>
              <a:rPr lang="en-US" baseline="0" dirty="0" smtClean="0"/>
              <a:t>Project involves fast matrix-vector operations to predict plasma shape using Principle  Component Analysis (PCA) algorithm</a:t>
            </a:r>
          </a:p>
          <a:p>
            <a:pPr>
              <a:buFont typeface="Arial" pitchFamily="34" charset="0"/>
              <a:buNone/>
            </a:pPr>
            <a:r>
              <a:rPr lang="en-US" baseline="0" dirty="0" smtClean="0"/>
              <a:t>Solution was optimized for 4- and 8-core CPUs to achieve required &lt; 1ms loop rate. </a:t>
            </a:r>
            <a:br>
              <a:rPr lang="en-US" baseline="0" dirty="0" smtClean="0"/>
            </a:br>
            <a:endParaRPr lang="en-US" baseline="0" dirty="0" smtClean="0"/>
          </a:p>
          <a:p>
            <a:pPr>
              <a:buFont typeface="Arial" pitchFamily="34" charset="0"/>
              <a:buNone/>
            </a:pPr>
            <a:r>
              <a:rPr lang="en-US" b="1" baseline="0" dirty="0" smtClean="0"/>
              <a:t>1M x 1K FFT: Image Reconstruction for Optical Coherence Tomography (OCT) – 2008</a:t>
            </a:r>
          </a:p>
          <a:p>
            <a:pPr>
              <a:buFont typeface="Arial" pitchFamily="34" charset="0"/>
              <a:buNone/>
            </a:pPr>
            <a:r>
              <a:rPr lang="en-US" baseline="0" dirty="0" smtClean="0"/>
              <a:t>Project required massive numbers of 1K FFTs per second. Final solution achieved 1.4M FFTs in the time allotted. </a:t>
            </a:r>
          </a:p>
          <a:p>
            <a:pPr>
              <a:buFont typeface="Arial" pitchFamily="34" charset="0"/>
              <a:buNone/>
            </a:pPr>
            <a:r>
              <a:rPr lang="en-US" baseline="0" dirty="0" smtClean="0"/>
              <a:t>Real-time requirement was met using 8-core CPU system.</a:t>
            </a:r>
            <a:br>
              <a:rPr lang="en-US" baseline="0" dirty="0" smtClean="0"/>
            </a:br>
            <a:endParaRPr lang="en-US" baseline="0" dirty="0" smtClean="0"/>
          </a:p>
          <a:p>
            <a:pPr>
              <a:buFont typeface="Arial" pitchFamily="34" charset="0"/>
              <a:buNone/>
            </a:pPr>
            <a:r>
              <a:rPr lang="en-US" b="1" baseline="0" dirty="0" smtClean="0"/>
              <a:t>ELT M1: Extremely Large Telescope M1 Mirror Control (ESO) – 2008</a:t>
            </a:r>
          </a:p>
          <a:p>
            <a:pPr>
              <a:buFont typeface="Arial" pitchFamily="34" charset="0"/>
              <a:buNone/>
            </a:pPr>
            <a:r>
              <a:rPr lang="en-US" baseline="0" dirty="0" smtClean="0"/>
              <a:t>Project worked towards 2010 goal of computing a large (symmetric) matrix-vector multiplication (3K x 6K) in less than 1 </a:t>
            </a:r>
            <a:r>
              <a:rPr lang="en-US" baseline="0" dirty="0" err="1" smtClean="0"/>
              <a:t>ms.</a:t>
            </a:r>
            <a:endParaRPr lang="en-US" baseline="0" dirty="0" smtClean="0"/>
          </a:p>
          <a:p>
            <a:pPr>
              <a:buFont typeface="Arial" pitchFamily="34" charset="0"/>
              <a:buNone/>
            </a:pPr>
            <a:r>
              <a:rPr lang="en-US" baseline="0" dirty="0" smtClean="0"/>
              <a:t>The M1 mirror is ~40m in diameter and made up of almost 1000 hexagonal mirror segments which must remain aligned to 10nm at each edge.</a:t>
            </a:r>
          </a:p>
          <a:p>
            <a:pPr>
              <a:buFont typeface="Arial" pitchFamily="34" charset="0"/>
              <a:buNone/>
            </a:pPr>
            <a:endParaRPr lang="en-US" baseline="0" dirty="0" smtClean="0"/>
          </a:p>
          <a:p>
            <a:pPr>
              <a:buFont typeface="Arial" pitchFamily="34" charset="0"/>
              <a:buNone/>
            </a:pPr>
            <a:r>
              <a:rPr lang="en-US" baseline="0" dirty="0" smtClean="0"/>
              <a:t>This application was solved on both a multi-core CPU and Tesla GPU. CPU version implemented and runs in LV RT using time-triggered deterministic network over ethernet in &lt; 1ms. GPU solution solved in less than 1 ms using a single NVIDIA Tesla C1060 (GPU).</a:t>
            </a:r>
            <a:br>
              <a:rPr lang="en-US" baseline="0" dirty="0" smtClean="0"/>
            </a:br>
            <a:endParaRPr lang="en-US" baseline="0" dirty="0" smtClean="0"/>
          </a:p>
          <a:p>
            <a:pPr>
              <a:buFont typeface="Arial" pitchFamily="34" charset="0"/>
              <a:buNone/>
            </a:pPr>
            <a:r>
              <a:rPr lang="en-US" b="1" baseline="0" dirty="0" smtClean="0"/>
              <a:t>ELT M4: Extremely Large Telescope M4 Mirror Control (ESO) – 2009</a:t>
            </a:r>
            <a:r>
              <a:rPr lang="en-US" baseline="0" dirty="0" smtClean="0"/>
              <a:t/>
            </a:r>
            <a:br>
              <a:rPr lang="en-US" baseline="0" dirty="0" smtClean="0"/>
            </a:br>
            <a:r>
              <a:rPr lang="en-US" baseline="0" dirty="0" smtClean="0"/>
              <a:t>Project based on adaptive optics control where image sensor data (840x840 pixels) was acquired for each of 4 calibration ‘stars’. Images were used to adapt the deformable mirror (2.5m diameter) using a large number of actuators. After reducing the image data 84x84 using FPGAs (computing centroids for each 10x10 pixel regions), the resulting data results in a matrix-vector problem (5K x 14K) solved using distributed computation on 16 computer nodes (each with an 8-core CPU). </a:t>
            </a:r>
          </a:p>
          <a:p>
            <a:pPr>
              <a:buFont typeface="Arial" pitchFamily="34" charset="0"/>
              <a:buNone/>
            </a:pPr>
            <a:endParaRPr lang="en-US" baseline="0" dirty="0" smtClean="0"/>
          </a:p>
          <a:p>
            <a:pPr>
              <a:buFont typeface="Arial" pitchFamily="34" charset="0"/>
              <a:buNone/>
            </a:pPr>
            <a:r>
              <a:rPr lang="en-US" baseline="0" dirty="0" smtClean="0"/>
              <a:t>The matrix-vector processing kernel on each system was optimized for 4-cores. This was the best possible solution maximizing performance as two CPU cores shared the same L2 cache. Computer nodes were connected via a custom deterministic networking over ethernet for communication and enabled a solution in 300us.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Tokamak (GS): Plasma Shape Control in Fusion Reactor (Max-Planck) – 2010</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Project improved prior PCA solution to compute the true mathematical model for the ‘physics’ of the plasma shape. The new solver is a PDE-constrained optimization where the PDE constraint corresponds to a Grad-</a:t>
            </a:r>
            <a:r>
              <a:rPr lang="en-US" b="0" baseline="0" dirty="0" err="1" smtClean="0"/>
              <a:t>Shafranov</a:t>
            </a:r>
            <a:r>
              <a:rPr lang="en-US" b="0" baseline="0" dirty="0" smtClean="0"/>
              <a:t> PDE solver on a </a:t>
            </a:r>
            <a:r>
              <a:rPr lang="en-US" baseline="0" dirty="0" smtClean="0"/>
              <a:t>32x64 grid. Because the PDE solver is used from an optimization routine, it was implemented to produce a solution 5-8x per </a:t>
            </a:r>
            <a:r>
              <a:rPr lang="en-US" baseline="0" dirty="0" err="1" smtClean="0"/>
              <a:t>ms.</a:t>
            </a:r>
            <a:r>
              <a:rPr lang="en-US" baseline="0" dirty="0" smtClean="0"/>
              <a:t> The solver was optimized for 2 and 4 cores.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a:buFont typeface="Arial" pitchFamily="34" charset="0"/>
              <a:buNone/>
            </a:pPr>
            <a:r>
              <a:rPr lang="en-US" b="1" baseline="0" dirty="0" smtClean="0"/>
              <a:t>1 x 1M+ FFT: Quench Detection of Superconducting Magnets in Particle Accelerators (Fermilab) – 2011</a:t>
            </a:r>
            <a:r>
              <a:rPr lang="en-US" baseline="0" dirty="0" smtClean="0"/>
              <a:t/>
            </a:r>
            <a:br>
              <a:rPr lang="en-US" baseline="0" dirty="0" smtClean="0"/>
            </a:br>
            <a:r>
              <a:rPr lang="en-US" baseline="0" dirty="0" smtClean="0"/>
              <a:t>Project benchmarked the feasibility of performing a 512K to 1M sized FFT followed by the application of 512 to 1K FFTs of size 1K on the resulting spectrum. Real-time constraint was 10ms and was achieved using two different solutions: one running on an 8-core CPU (3-4ms) and another using a single NVIDIA Tesla C2070 GPU (&lt; 1ms).  </a:t>
            </a:r>
            <a:br>
              <a:rPr lang="en-US" baseline="0" dirty="0" smtClean="0"/>
            </a:br>
            <a:endParaRPr lang="en-US" baseline="0" dirty="0" smtClean="0"/>
          </a:p>
          <a:p>
            <a:pPr>
              <a:buFont typeface="Arial" pitchFamily="34" charset="0"/>
              <a:buNone/>
            </a:pPr>
            <a:r>
              <a:rPr lang="en-US" b="1" baseline="0" dirty="0" smtClean="0"/>
              <a:t>DNA </a:t>
            </a:r>
            <a:r>
              <a:rPr lang="en-US" b="1" baseline="0" dirty="0" err="1" smtClean="0"/>
              <a:t>Seq</a:t>
            </a:r>
            <a:r>
              <a:rPr lang="en-US" b="1" baseline="0" dirty="0" smtClean="0"/>
              <a:t> – 2011</a:t>
            </a:r>
          </a:p>
          <a:p>
            <a:pPr>
              <a:buFont typeface="Arial" pitchFamily="34" charset="0"/>
              <a:buNone/>
            </a:pPr>
            <a:r>
              <a:rPr lang="en-US" baseline="0" dirty="0" smtClean="0"/>
              <a:t>Project involved a two stage process on images of size 2K x 2K for gene detection in DNA sequencing. The calibration phase operates on one image and finds 10K-20K features used in the second stage. The second phase of processing is performed in multiple cycles based on the experimental samples and detected matches among the 10K-20K features per image with shift invariance of 1-2 pixels and rotation invariance of 1-2deg.</a:t>
            </a:r>
          </a:p>
          <a:p>
            <a:pPr>
              <a:buFont typeface="Arial" pitchFamily="34" charset="0"/>
              <a:buNone/>
            </a:pPr>
            <a:endParaRPr lang="en-US" baseline="0" dirty="0" smtClean="0"/>
          </a:p>
          <a:p>
            <a:pPr>
              <a:buFont typeface="Arial" pitchFamily="34" charset="0"/>
              <a:buNone/>
            </a:pPr>
            <a:r>
              <a:rPr lang="en-US" baseline="0" dirty="0" smtClean="0"/>
              <a:t>While the results of the processing could be used in a real-time setting, the computation complexity exceeds current technologies so it currently exists as an off-line HPC process. </a:t>
            </a:r>
            <a:br>
              <a:rPr lang="en-US" baseline="0" dirty="0" smtClean="0"/>
            </a:br>
            <a:endParaRPr lang="en-US" baseline="0" dirty="0" smtClean="0"/>
          </a:p>
          <a:p>
            <a:pPr>
              <a:buFont typeface="Arial" pitchFamily="34" charset="0"/>
              <a:buNone/>
            </a:pPr>
            <a:r>
              <a:rPr lang="en-US" b="1" baseline="0" dirty="0" smtClean="0"/>
              <a:t>Quantum Simulation : Spintronics (Dr. Jacob, Univ. of Hamburg) – 2011</a:t>
            </a:r>
            <a:r>
              <a:rPr lang="en-US" baseline="0" dirty="0" smtClean="0"/>
              <a:t>=&gt;</a:t>
            </a:r>
            <a:br>
              <a:rPr lang="en-US" baseline="0" dirty="0" smtClean="0"/>
            </a:br>
            <a:r>
              <a:rPr lang="en-US" baseline="0" dirty="0" smtClean="0"/>
              <a:t>On-going Research project exploring numerical simulations of (electron) transport through semiconductor nanostructures. Experiments involved iteratively more complicated models deployed to multi-core CPUs and eventually GPUs. Implementations ranged from multi-core dense operations to refined sparse matrix operations all designed to retain accuracy while reducing overall simulation time.</a:t>
            </a:r>
            <a:br>
              <a:rPr lang="en-US" baseline="0" dirty="0" smtClean="0"/>
            </a:br>
            <a:endParaRPr lang="en-US" baseline="0" dirty="0" smtClean="0"/>
          </a:p>
          <a:p>
            <a:pPr>
              <a:buFont typeface="Arial" pitchFamily="34" charset="0"/>
              <a:buNone/>
            </a:pPr>
            <a:r>
              <a:rPr lang="en-US" b="1" baseline="0" dirty="0" smtClean="0"/>
              <a:t>AHE : Anomalous Heat Effect – 2012</a:t>
            </a:r>
          </a:p>
          <a:p>
            <a:pPr>
              <a:buFont typeface="Arial" pitchFamily="34" charset="0"/>
              <a:buNone/>
            </a:pPr>
            <a:r>
              <a:rPr lang="en-US" baseline="0" dirty="0" smtClean="0"/>
              <a:t>On-going research project into AHE experiments where modeling of temperature measurements is key. The current solution entails computing the PDE over 1000 nodes (non-regular grid) using an FEM method. A solution is produced every 20ms corresponding to an overall solver computing 5000 time steps per second.</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userDrawn="1"/>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p14="http://schemas.microsoft.com/office/powerpoint/2010/main" val="96356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NI Conf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42829"/>
            <a:ext cx="8223978"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78333" y="1124712"/>
            <a:ext cx="4028177"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24712"/>
            <a:ext cx="4038600"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55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 Conf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224997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I Conf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469695" y="448733"/>
            <a:ext cx="8228217" cy="5621659"/>
          </a:xfrm>
        </p:spPr>
        <p:txBody>
          <a:bodyPr/>
          <a:lstStyle>
            <a:lvl1pPr marL="0" indent="0">
              <a:buNone/>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endParaRPr lang="en-US" dirty="0"/>
          </a:p>
        </p:txBody>
      </p:sp>
    </p:spTree>
    <p:extLst>
      <p:ext uri="{BB962C8B-B14F-4D97-AF65-F5344CB8AC3E}">
        <p14:creationId xmlns:p14="http://schemas.microsoft.com/office/powerpoint/2010/main" val="1172057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userDrawn="1"/>
        </p:nvSpPr>
        <p:spPr>
          <a:xfrm>
            <a:off x="350489" y="6330950"/>
            <a:ext cx="644728" cy="276999"/>
          </a:xfrm>
          <a:prstGeom prst="rect">
            <a:avLst/>
          </a:prstGeom>
          <a:noFill/>
        </p:spPr>
        <p:txBody>
          <a:bodyPr wrap="none" rtlCol="0">
            <a:spAutoFit/>
          </a:bodyPr>
          <a:lstStyle/>
          <a:p>
            <a:r>
              <a:rPr lang="en-US" sz="1200" dirty="0" smtClean="0"/>
              <a:t>ni.com</a:t>
            </a:r>
            <a:endParaRPr lang="en-US" sz="1200" b="0" dirty="0">
              <a:solidFill>
                <a:schemeClr val="tx1"/>
              </a:solidFill>
              <a:latin typeface="+mn-lt"/>
            </a:endParaRPr>
          </a:p>
        </p:txBody>
      </p:sp>
    </p:spTree>
    <p:extLst>
      <p:ext uri="{BB962C8B-B14F-4D97-AF65-F5344CB8AC3E}">
        <p14:creationId xmlns:p14="http://schemas.microsoft.com/office/powerpoint/2010/main" val="260944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ust Conf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90550" y="921220"/>
            <a:ext cx="8053387" cy="2498255"/>
          </a:xfrm>
        </p:spPr>
        <p:txBody>
          <a:bodyPr anchor="b">
            <a:normAutofit/>
          </a:bodyPr>
          <a:lstStyle>
            <a:lvl1pPr algn="ctr">
              <a:lnSpc>
                <a:spcPts val="4498"/>
              </a:lnSpc>
              <a:defRPr sz="4500" spc="-150">
                <a:solidFill>
                  <a:schemeClr val="tx2"/>
                </a:solidFill>
                <a:latin typeface="+mn-l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590550" y="3634650"/>
            <a:ext cx="8053388" cy="771274"/>
          </a:xfrm>
        </p:spPr>
        <p:txBody>
          <a:bodyPr>
            <a:noAutofit/>
          </a:bodyPr>
          <a:lstStyle>
            <a:lvl1pPr marL="0" indent="0" algn="ctr">
              <a:buNone/>
              <a:defRPr sz="2300">
                <a:solidFill>
                  <a:schemeClr val="tx1">
                    <a:lumMod val="50000"/>
                    <a:lumOff val="50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3" indent="0" algn="ctr">
              <a:buNone/>
              <a:defRPr>
                <a:solidFill>
                  <a:schemeClr val="tx1">
                    <a:tint val="75000"/>
                  </a:schemeClr>
                </a:solidFill>
              </a:defRPr>
            </a:lvl4pPr>
            <a:lvl5pPr marL="1828698"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0" indent="0" algn="ctr">
              <a:buNone/>
              <a:defRPr>
                <a:solidFill>
                  <a:schemeClr val="tx1">
                    <a:tint val="75000"/>
                  </a:schemeClr>
                </a:solidFill>
              </a:defRPr>
            </a:lvl8pPr>
            <a:lvl9pPr marL="3657394" indent="0" algn="ctr">
              <a:buNone/>
              <a:defRPr>
                <a:solidFill>
                  <a:schemeClr val="tx1">
                    <a:tint val="75000"/>
                  </a:schemeClr>
                </a:solidFill>
              </a:defRPr>
            </a:lvl9pPr>
          </a:lstStyle>
          <a:p>
            <a:r>
              <a:rPr lang="en-US" dirty="0" smtClean="0"/>
              <a:t>Click to edit subtitle</a:t>
            </a:r>
            <a:endParaRPr lang="en-US" dirty="0"/>
          </a:p>
        </p:txBody>
      </p:sp>
      <p:sp>
        <p:nvSpPr>
          <p:cNvPr id="6" name="TextBox 5"/>
          <p:cNvSpPr txBox="1"/>
          <p:nvPr userDrawn="1"/>
        </p:nvSpPr>
        <p:spPr>
          <a:xfrm>
            <a:off x="350489" y="6330950"/>
            <a:ext cx="2889317" cy="276999"/>
          </a:xfrm>
          <a:prstGeom prst="rect">
            <a:avLst/>
          </a:prstGeom>
          <a:noFill/>
        </p:spPr>
        <p:txBody>
          <a:bodyPr wrap="none" rtlCol="0">
            <a:spAutoFit/>
          </a:bodyPr>
          <a:lstStyle/>
          <a:p>
            <a:r>
              <a:rPr lang="en-US" sz="1200" dirty="0" smtClean="0"/>
              <a:t>ni.com  |  </a:t>
            </a:r>
            <a:r>
              <a:rPr lang="en-US" sz="1200" b="1" dirty="0" smtClean="0">
                <a:solidFill>
                  <a:schemeClr val="accent2"/>
                </a:solidFill>
                <a:latin typeface="+mn-lt"/>
              </a:rPr>
              <a:t>CUSTOMER CONFIDENTIAL</a:t>
            </a:r>
            <a:endParaRPr lang="en-US" sz="1200" b="0" dirty="0">
              <a:solidFill>
                <a:schemeClr val="tx1"/>
              </a:solidFill>
              <a:latin typeface="+mn-lt"/>
            </a:endParaRPr>
          </a:p>
        </p:txBody>
      </p:sp>
    </p:spTree>
    <p:extLst>
      <p:ext uri="{BB962C8B-B14F-4D97-AF65-F5344CB8AC3E}">
        <p14:creationId xmlns:p14="http://schemas.microsoft.com/office/powerpoint/2010/main" val="310594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ust Conf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Customer confidential master title style</a:t>
            </a:r>
            <a:endParaRPr lang="en-US" dirty="0"/>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9187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ust Conf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42829"/>
            <a:ext cx="8223978"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78333" y="1124712"/>
            <a:ext cx="4028178"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24712"/>
            <a:ext cx="4038600"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896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 Conf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Customer confidential master title style</a:t>
            </a:r>
            <a:endParaRPr lang="en-US" dirty="0"/>
          </a:p>
        </p:txBody>
      </p:sp>
    </p:spTree>
    <p:extLst>
      <p:ext uri="{BB962C8B-B14F-4D97-AF65-F5344CB8AC3E}">
        <p14:creationId xmlns:p14="http://schemas.microsoft.com/office/powerpoint/2010/main" val="418747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 Conf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469695" y="448733"/>
            <a:ext cx="8228217" cy="5621659"/>
          </a:xfrm>
        </p:spPr>
        <p:txBody>
          <a:bodyPr/>
          <a:lstStyle>
            <a:lvl1pPr marL="0" indent="0">
              <a:buNone/>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endParaRPr lang="en-US" dirty="0"/>
          </a:p>
        </p:txBody>
      </p:sp>
    </p:spTree>
    <p:extLst>
      <p:ext uri="{BB962C8B-B14F-4D97-AF65-F5344CB8AC3E}">
        <p14:creationId xmlns:p14="http://schemas.microsoft.com/office/powerpoint/2010/main" val="310512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xternal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90550" y="921220"/>
            <a:ext cx="8053387" cy="2498255"/>
          </a:xfrm>
        </p:spPr>
        <p:txBody>
          <a:bodyPr anchor="b">
            <a:normAutofit/>
          </a:bodyPr>
          <a:lstStyle>
            <a:lvl1pPr algn="ctr">
              <a:lnSpc>
                <a:spcPts val="4498"/>
              </a:lnSpc>
              <a:defRPr sz="4500" spc="-150">
                <a:solidFill>
                  <a:schemeClr val="tx2"/>
                </a:solidFill>
                <a:latin typeface="+mn-l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590550" y="3634650"/>
            <a:ext cx="8053388" cy="771274"/>
          </a:xfrm>
        </p:spPr>
        <p:txBody>
          <a:bodyPr>
            <a:noAutofit/>
          </a:bodyPr>
          <a:lstStyle>
            <a:lvl1pPr marL="0" indent="0" algn="ctr">
              <a:buNone/>
              <a:defRPr sz="2300">
                <a:solidFill>
                  <a:schemeClr val="tx1">
                    <a:lumMod val="50000"/>
                    <a:lumOff val="50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3" indent="0" algn="ctr">
              <a:buNone/>
              <a:defRPr>
                <a:solidFill>
                  <a:schemeClr val="tx1">
                    <a:tint val="75000"/>
                  </a:schemeClr>
                </a:solidFill>
              </a:defRPr>
            </a:lvl4pPr>
            <a:lvl5pPr marL="1828698"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0" indent="0" algn="ctr">
              <a:buNone/>
              <a:defRPr>
                <a:solidFill>
                  <a:schemeClr val="tx1">
                    <a:tint val="75000"/>
                  </a:schemeClr>
                </a:solidFill>
              </a:defRPr>
            </a:lvl8pPr>
            <a:lvl9pPr marL="3657394" indent="0" algn="ctr">
              <a:buNone/>
              <a:defRPr>
                <a:solidFill>
                  <a:schemeClr val="tx1">
                    <a:tint val="75000"/>
                  </a:schemeClr>
                </a:solidFill>
              </a:defRPr>
            </a:lvl9pPr>
          </a:lstStyle>
          <a:p>
            <a:r>
              <a:rPr lang="en-US" dirty="0" smtClean="0"/>
              <a:t>Click to edit subtitle</a:t>
            </a:r>
            <a:endParaRPr lang="en-US" dirty="0"/>
          </a:p>
        </p:txBody>
      </p:sp>
      <p:sp>
        <p:nvSpPr>
          <p:cNvPr id="5" name="TextBox 4"/>
          <p:cNvSpPr txBox="1"/>
          <p:nvPr userDrawn="1"/>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p14="http://schemas.microsoft.com/office/powerpoint/2010/main" val="75421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5915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42829"/>
            <a:ext cx="8223978"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78333" y="1124712"/>
            <a:ext cx="4028178"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24712"/>
            <a:ext cx="4038600"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805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231507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rnal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469695" y="448733"/>
            <a:ext cx="8228217" cy="5621659"/>
          </a:xfrm>
        </p:spPr>
        <p:txBody>
          <a:bodyPr/>
          <a:lstStyle>
            <a:lvl1pPr marL="0" indent="0">
              <a:buNone/>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smtClean="0"/>
              <a:t>Click to edit Master text styles</a:t>
            </a:r>
          </a:p>
        </p:txBody>
      </p:sp>
    </p:spTree>
    <p:extLst>
      <p:ext uri="{BB962C8B-B14F-4D97-AF65-F5344CB8AC3E}">
        <p14:creationId xmlns:p14="http://schemas.microsoft.com/office/powerpoint/2010/main" val="181447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userDrawn="1"/>
        </p:nvSpPr>
        <p:spPr>
          <a:xfrm>
            <a:off x="350489" y="6330950"/>
            <a:ext cx="2098651" cy="276999"/>
          </a:xfrm>
          <a:prstGeom prst="rect">
            <a:avLst/>
          </a:prstGeom>
          <a:noFill/>
        </p:spPr>
        <p:txBody>
          <a:bodyPr wrap="none" rtlCol="0">
            <a:spAutoFit/>
          </a:bodyPr>
          <a:lstStyle/>
          <a:p>
            <a:r>
              <a:rPr lang="en-US" sz="1200" dirty="0" smtClean="0"/>
              <a:t>ni.com |  </a:t>
            </a:r>
            <a:r>
              <a:rPr lang="en-US" sz="1200" b="0" dirty="0" smtClean="0">
                <a:solidFill>
                  <a:schemeClr val="tx1"/>
                </a:solidFill>
                <a:latin typeface="+mn-lt"/>
              </a:rPr>
              <a:t>NI</a:t>
            </a:r>
            <a:r>
              <a:rPr lang="en-US" sz="1200" b="0" baseline="0" dirty="0" smtClean="0">
                <a:solidFill>
                  <a:schemeClr val="tx1"/>
                </a:solidFill>
                <a:latin typeface="+mn-lt"/>
              </a:rPr>
              <a:t> </a:t>
            </a:r>
            <a:r>
              <a:rPr lang="en-US" sz="1200" b="0" dirty="0" smtClean="0">
                <a:solidFill>
                  <a:schemeClr val="tx1"/>
                </a:solidFill>
                <a:latin typeface="+mn-lt"/>
              </a:rPr>
              <a:t>CONFIDENTIAL</a:t>
            </a:r>
            <a:endParaRPr lang="en-US" sz="1200" b="0" dirty="0">
              <a:solidFill>
                <a:schemeClr val="tx1"/>
              </a:solidFill>
              <a:latin typeface="+mn-lt"/>
            </a:endParaRPr>
          </a:p>
        </p:txBody>
      </p:sp>
    </p:spTree>
    <p:extLst>
      <p:ext uri="{BB962C8B-B14F-4D97-AF65-F5344CB8AC3E}">
        <p14:creationId xmlns:p14="http://schemas.microsoft.com/office/powerpoint/2010/main" val="373870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NI Conf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90550" y="921220"/>
            <a:ext cx="8053387" cy="2498255"/>
          </a:xfrm>
        </p:spPr>
        <p:txBody>
          <a:bodyPr anchor="b">
            <a:normAutofit/>
          </a:bodyPr>
          <a:lstStyle>
            <a:lvl1pPr algn="ctr">
              <a:lnSpc>
                <a:spcPts val="4498"/>
              </a:lnSpc>
              <a:defRPr sz="4500" spc="-150">
                <a:solidFill>
                  <a:schemeClr val="tx2"/>
                </a:solidFill>
                <a:latin typeface="+mn-l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590550" y="3634650"/>
            <a:ext cx="8053388" cy="771274"/>
          </a:xfrm>
        </p:spPr>
        <p:txBody>
          <a:bodyPr>
            <a:noAutofit/>
          </a:bodyPr>
          <a:lstStyle>
            <a:lvl1pPr marL="0" indent="0" algn="ctr">
              <a:buNone/>
              <a:defRPr sz="2300">
                <a:solidFill>
                  <a:schemeClr val="tx1">
                    <a:lumMod val="50000"/>
                    <a:lumOff val="50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3" indent="0" algn="ctr">
              <a:buNone/>
              <a:defRPr>
                <a:solidFill>
                  <a:schemeClr val="tx1">
                    <a:tint val="75000"/>
                  </a:schemeClr>
                </a:solidFill>
              </a:defRPr>
            </a:lvl4pPr>
            <a:lvl5pPr marL="1828698"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0" indent="0" algn="ctr">
              <a:buNone/>
              <a:defRPr>
                <a:solidFill>
                  <a:schemeClr val="tx1">
                    <a:tint val="75000"/>
                  </a:schemeClr>
                </a:solidFill>
              </a:defRPr>
            </a:lvl8pPr>
            <a:lvl9pPr marL="3657394" indent="0" algn="ctr">
              <a:buNone/>
              <a:defRPr>
                <a:solidFill>
                  <a:schemeClr val="tx1">
                    <a:tint val="75000"/>
                  </a:schemeClr>
                </a:solidFill>
              </a:defRPr>
            </a:lvl9pPr>
          </a:lstStyle>
          <a:p>
            <a:r>
              <a:rPr lang="en-US" dirty="0" smtClean="0"/>
              <a:t>Click to edit subtitle</a:t>
            </a:r>
            <a:endParaRPr lang="en-US" dirty="0"/>
          </a:p>
        </p:txBody>
      </p:sp>
      <p:sp>
        <p:nvSpPr>
          <p:cNvPr id="6" name="TextBox 5"/>
          <p:cNvSpPr txBox="1"/>
          <p:nvPr userDrawn="1"/>
        </p:nvSpPr>
        <p:spPr>
          <a:xfrm>
            <a:off x="350489" y="6330950"/>
            <a:ext cx="2098651" cy="276999"/>
          </a:xfrm>
          <a:prstGeom prst="rect">
            <a:avLst/>
          </a:prstGeom>
          <a:noFill/>
        </p:spPr>
        <p:txBody>
          <a:bodyPr wrap="none" rtlCol="0">
            <a:spAutoFit/>
          </a:bodyPr>
          <a:lstStyle/>
          <a:p>
            <a:r>
              <a:rPr lang="en-US" sz="1200" dirty="0" smtClean="0"/>
              <a:t>ni.com |  </a:t>
            </a:r>
            <a:r>
              <a:rPr lang="en-US" sz="1200" b="0" dirty="0" smtClean="0">
                <a:solidFill>
                  <a:schemeClr val="tx1"/>
                </a:solidFill>
                <a:latin typeface="+mn-lt"/>
              </a:rPr>
              <a:t>NI</a:t>
            </a:r>
            <a:r>
              <a:rPr lang="en-US" sz="1200" b="0" baseline="0" dirty="0" smtClean="0">
                <a:solidFill>
                  <a:schemeClr val="tx1"/>
                </a:solidFill>
                <a:latin typeface="+mn-lt"/>
              </a:rPr>
              <a:t> </a:t>
            </a:r>
            <a:r>
              <a:rPr lang="en-US" sz="1200" b="0" dirty="0" smtClean="0">
                <a:solidFill>
                  <a:schemeClr val="tx1"/>
                </a:solidFill>
                <a:latin typeface="+mn-lt"/>
              </a:rPr>
              <a:t>CONFIDENTIAL</a:t>
            </a:r>
            <a:endParaRPr lang="en-US" sz="1200" b="0" dirty="0">
              <a:solidFill>
                <a:schemeClr val="tx1"/>
              </a:solidFill>
              <a:latin typeface="+mn-lt"/>
            </a:endParaRPr>
          </a:p>
        </p:txBody>
      </p:sp>
    </p:spTree>
    <p:extLst>
      <p:ext uri="{BB962C8B-B14F-4D97-AF65-F5344CB8AC3E}">
        <p14:creationId xmlns:p14="http://schemas.microsoft.com/office/powerpoint/2010/main" val="65552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I Conf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5031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 Id="rId8"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73935" y="142829"/>
            <a:ext cx="8170003" cy="964092"/>
          </a:xfrm>
          <a:prstGeom prst="rect">
            <a:avLst/>
          </a:prstGeom>
        </p:spPr>
        <p:txBody>
          <a:bodyPr vert="horz" lIns="91435" tIns="45717" rIns="91435" bIns="45717"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78333" y="1121384"/>
            <a:ext cx="8165605" cy="4949008"/>
          </a:xfrm>
          <a:prstGeom prst="rect">
            <a:avLst/>
          </a:prstGeom>
        </p:spPr>
        <p:txBody>
          <a:bodyPr vert="horz" lIns="91435" tIns="45717" rIns="91435" bIns="45717"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p:nvSpPr>
        <p:spPr>
          <a:xfrm>
            <a:off x="8978881" y="5106120"/>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8" name="TextBox 7"/>
          <p:cNvSpPr txBox="1"/>
          <p:nvPr/>
        </p:nvSpPr>
        <p:spPr>
          <a:xfrm>
            <a:off x="9469774" y="7159279"/>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1" name="TextBox 10"/>
          <p:cNvSpPr txBox="1"/>
          <p:nvPr/>
        </p:nvSpPr>
        <p:spPr>
          <a:xfrm>
            <a:off x="9746460" y="2035307"/>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3" name="TextBox 12"/>
          <p:cNvSpPr txBox="1"/>
          <p:nvPr/>
        </p:nvSpPr>
        <p:spPr>
          <a:xfrm>
            <a:off x="-160656" y="4070613"/>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4" name="TextBox 3"/>
          <p:cNvSpPr txBox="1"/>
          <p:nvPr/>
        </p:nvSpPr>
        <p:spPr>
          <a:xfrm>
            <a:off x="4393907" y="6344218"/>
            <a:ext cx="356187" cy="276999"/>
          </a:xfrm>
          <a:prstGeom prst="rect">
            <a:avLst/>
          </a:prstGeom>
        </p:spPr>
        <p:txBody>
          <a:bodyPr vert="horz" lIns="91435" tIns="45717" rIns="91435" bIns="45717" rtlCol="0" anchor="ctr"/>
          <a:lstStyle>
            <a:defPPr>
              <a:defRPr lang="en-US"/>
            </a:defPPr>
            <a:lvl1pPr algn="ctr">
              <a:defRPr sz="1200">
                <a:solidFill>
                  <a:schemeClr val="tx1">
                    <a:tint val="75000"/>
                  </a:schemeClr>
                </a:solidFill>
                <a:latin typeface="Univers LT Std 45 Light"/>
                <a:cs typeface="Univers LT Std 45 Light"/>
              </a:defRPr>
            </a:lvl1pPr>
          </a:lstStyle>
          <a:p>
            <a:fld id="{C53BE2A3-E884-4DA2-864E-54215D46267C}" type="slidenum">
              <a:rPr lang="en-US" sz="1100" smtClean="0">
                <a:solidFill>
                  <a:prstClr val="black">
                    <a:tint val="75000"/>
                  </a:prstClr>
                </a:solidFill>
              </a:rPr>
              <a:pPr/>
              <a:t>‹#›</a:t>
            </a:fld>
            <a:endParaRPr lang="en-US" sz="1100" dirty="0">
              <a:solidFill>
                <a:prstClr val="black">
                  <a:tint val="75000"/>
                </a:prstClr>
              </a:solidFill>
            </a:endParaRPr>
          </a:p>
        </p:txBody>
      </p:sp>
      <p:sp>
        <p:nvSpPr>
          <p:cNvPr id="10" name="TextBox 9"/>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p14="http://schemas.microsoft.com/office/powerpoint/2010/main" val="7946048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457174" rtl="0" eaLnBrk="1" latinLnBrk="0" hangingPunct="1">
        <a:spcBef>
          <a:spcPct val="0"/>
        </a:spcBef>
        <a:buNone/>
        <a:defRPr sz="3200" b="0" i="0" kern="1200" spc="-100">
          <a:solidFill>
            <a:schemeClr val="accent1"/>
          </a:solidFill>
          <a:latin typeface="+mn-lt"/>
          <a:ea typeface="+mj-ea"/>
          <a:cs typeface="Arial"/>
        </a:defRPr>
      </a:lvl1pPr>
    </p:titleStyle>
    <p:body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8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8698" indent="0" algn="l" defTabSz="457174" rtl="0" eaLnBrk="1" latinLnBrk="0" hangingPunct="1">
        <a:spcBef>
          <a:spcPct val="20000"/>
        </a:spcBef>
        <a:buClr>
          <a:schemeClr val="bg1">
            <a:lumMod val="50000"/>
          </a:schemeClr>
        </a:buClr>
        <a:buSzPct val="70000"/>
        <a:buFont typeface="Arial"/>
        <a:buNone/>
        <a:defRPr sz="2000" kern="1200">
          <a:solidFill>
            <a:schemeClr val="tx1"/>
          </a:solidFill>
          <a:latin typeface="Arial"/>
          <a:ea typeface="+mn-ea"/>
          <a:cs typeface="Arial"/>
        </a:defRPr>
      </a:lvl5pPr>
      <a:lvl6pPr marL="2514459" indent="-228587" algn="l" defTabSz="457174" rtl="0" eaLnBrk="1" latinLnBrk="0" hangingPunct="1">
        <a:spcBef>
          <a:spcPct val="20000"/>
        </a:spcBef>
        <a:buFont typeface="Arial"/>
        <a:buChar char="•"/>
        <a:defRPr sz="20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20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20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73935" y="142829"/>
            <a:ext cx="8170003" cy="964092"/>
          </a:xfrm>
          <a:prstGeom prst="rect">
            <a:avLst/>
          </a:prstGeom>
        </p:spPr>
        <p:txBody>
          <a:bodyPr vert="horz" lIns="91435" tIns="45717" rIns="91435" bIns="45717" rtlCol="0" anchor="ctr">
            <a:normAutofit/>
          </a:bodyPr>
          <a:lstStyle/>
          <a:p>
            <a:r>
              <a:rPr lang="en-US" dirty="0" smtClean="0"/>
              <a:t>NI confidential master title style</a:t>
            </a:r>
            <a:endParaRPr lang="en-US" dirty="0"/>
          </a:p>
        </p:txBody>
      </p:sp>
      <p:sp>
        <p:nvSpPr>
          <p:cNvPr id="3" name="Text Placeholder 2"/>
          <p:cNvSpPr>
            <a:spLocks noGrp="1"/>
          </p:cNvSpPr>
          <p:nvPr>
            <p:ph type="body" idx="1"/>
          </p:nvPr>
        </p:nvSpPr>
        <p:spPr>
          <a:xfrm>
            <a:off x="478333" y="1121384"/>
            <a:ext cx="8165605" cy="4949008"/>
          </a:xfrm>
          <a:prstGeom prst="rect">
            <a:avLst/>
          </a:prstGeom>
        </p:spPr>
        <p:txBody>
          <a:bodyPr vert="horz" lIns="91435" tIns="45717" rIns="91435" bIns="45717"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p:nvSpPr>
        <p:spPr>
          <a:xfrm>
            <a:off x="8978881" y="5106120"/>
            <a:ext cx="129780" cy="346136"/>
          </a:xfrm>
          <a:prstGeom prst="rect">
            <a:avLst/>
          </a:prstGeom>
          <a:noFill/>
        </p:spPr>
        <p:txBody>
          <a:bodyPr wrap="none" lIns="64264" tIns="32132" rIns="64264" bIns="32132" rtlCol="0">
            <a:spAutoFit/>
          </a:bodyPr>
          <a:lstStyle/>
          <a:p>
            <a:endParaRPr lang="en-US" dirty="0"/>
          </a:p>
        </p:txBody>
      </p:sp>
      <p:sp>
        <p:nvSpPr>
          <p:cNvPr id="8" name="TextBox 7"/>
          <p:cNvSpPr txBox="1"/>
          <p:nvPr/>
        </p:nvSpPr>
        <p:spPr>
          <a:xfrm>
            <a:off x="9469774" y="7159279"/>
            <a:ext cx="129780" cy="346136"/>
          </a:xfrm>
          <a:prstGeom prst="rect">
            <a:avLst/>
          </a:prstGeom>
          <a:noFill/>
        </p:spPr>
        <p:txBody>
          <a:bodyPr wrap="none" lIns="64264" tIns="32132" rIns="64264" bIns="32132" rtlCol="0">
            <a:spAutoFit/>
          </a:bodyPr>
          <a:lstStyle/>
          <a:p>
            <a:endParaRPr lang="en-US" dirty="0"/>
          </a:p>
        </p:txBody>
      </p:sp>
      <p:sp>
        <p:nvSpPr>
          <p:cNvPr id="11" name="TextBox 10"/>
          <p:cNvSpPr txBox="1"/>
          <p:nvPr/>
        </p:nvSpPr>
        <p:spPr>
          <a:xfrm>
            <a:off x="9746460" y="2035307"/>
            <a:ext cx="129780" cy="346136"/>
          </a:xfrm>
          <a:prstGeom prst="rect">
            <a:avLst/>
          </a:prstGeom>
          <a:noFill/>
        </p:spPr>
        <p:txBody>
          <a:bodyPr wrap="none" lIns="64264" tIns="32132" rIns="64264" bIns="32132" rtlCol="0">
            <a:spAutoFit/>
          </a:bodyPr>
          <a:lstStyle/>
          <a:p>
            <a:endParaRPr lang="en-US" dirty="0"/>
          </a:p>
        </p:txBody>
      </p:sp>
      <p:sp>
        <p:nvSpPr>
          <p:cNvPr id="4" name="TextBox 3"/>
          <p:cNvSpPr txBox="1"/>
          <p:nvPr/>
        </p:nvSpPr>
        <p:spPr>
          <a:xfrm>
            <a:off x="4393907" y="6344218"/>
            <a:ext cx="356187" cy="276999"/>
          </a:xfrm>
          <a:prstGeom prst="rect">
            <a:avLst/>
          </a:prstGeom>
        </p:spPr>
        <p:txBody>
          <a:bodyPr vert="horz" lIns="91435" tIns="45717" rIns="91435" bIns="45717" rtlCol="0" anchor="ctr"/>
          <a:lstStyle>
            <a:defPPr>
              <a:defRPr lang="en-US"/>
            </a:defPPr>
            <a:lvl1pPr algn="ctr">
              <a:defRPr sz="1200">
                <a:solidFill>
                  <a:schemeClr val="tx1">
                    <a:tint val="75000"/>
                  </a:schemeClr>
                </a:solidFill>
                <a:latin typeface="Univers LT Std 45 Light"/>
                <a:cs typeface="Univers LT Std 45 Light"/>
              </a:defRPr>
            </a:lvl1pPr>
          </a:lstStyle>
          <a:p>
            <a:pPr lvl="0"/>
            <a:fld id="{C53BE2A3-E884-4DA2-864E-54215D46267C}" type="slidenum">
              <a:rPr lang="en-US" sz="1100" smtClean="0"/>
              <a:pPr lvl="0"/>
              <a:t>‹#›</a:t>
            </a:fld>
            <a:endParaRPr lang="en-US" sz="1100" dirty="0"/>
          </a:p>
        </p:txBody>
      </p:sp>
      <p:sp>
        <p:nvSpPr>
          <p:cNvPr id="15" name="TextBox 14"/>
          <p:cNvSpPr txBox="1"/>
          <p:nvPr/>
        </p:nvSpPr>
        <p:spPr>
          <a:xfrm>
            <a:off x="350489" y="6330950"/>
            <a:ext cx="2167581" cy="276999"/>
          </a:xfrm>
          <a:prstGeom prst="rect">
            <a:avLst/>
          </a:prstGeom>
          <a:noFill/>
        </p:spPr>
        <p:txBody>
          <a:bodyPr wrap="none" rtlCol="0">
            <a:spAutoFit/>
          </a:bodyPr>
          <a:lstStyle/>
          <a:p>
            <a:r>
              <a:rPr lang="en-US" sz="1200" dirty="0" smtClean="0"/>
              <a:t>ni.com  |  </a:t>
            </a:r>
            <a:r>
              <a:rPr lang="en-US" sz="1200" b="0" dirty="0" smtClean="0">
                <a:solidFill>
                  <a:schemeClr val="tx1"/>
                </a:solidFill>
                <a:latin typeface="+mn-lt"/>
              </a:rPr>
              <a:t>NI</a:t>
            </a:r>
            <a:r>
              <a:rPr lang="en-US" sz="1200" b="0" baseline="0" dirty="0" smtClean="0">
                <a:solidFill>
                  <a:schemeClr val="tx1"/>
                </a:solidFill>
                <a:latin typeface="+mn-lt"/>
              </a:rPr>
              <a:t> </a:t>
            </a:r>
            <a:r>
              <a:rPr lang="en-US" sz="1200" b="0" dirty="0" smtClean="0">
                <a:solidFill>
                  <a:schemeClr val="tx1"/>
                </a:solidFill>
                <a:latin typeface="+mn-lt"/>
              </a:rPr>
              <a:t>CONFIDENTIAL</a:t>
            </a:r>
            <a:endParaRPr lang="en-US" sz="1200" b="0" dirty="0">
              <a:solidFill>
                <a:schemeClr val="tx1"/>
              </a:solidFill>
              <a:latin typeface="+mn-lt"/>
            </a:endParaRPr>
          </a:p>
        </p:txBody>
      </p:sp>
    </p:spTree>
    <p:extLst>
      <p:ext uri="{BB962C8B-B14F-4D97-AF65-F5344CB8AC3E}">
        <p14:creationId xmlns:p14="http://schemas.microsoft.com/office/powerpoint/2010/main" val="2562527116"/>
      </p:ext>
    </p:extLst>
  </p:cSld>
  <p:clrMap bg1="lt1" tx1="dk1" bg2="lt2" tx2="dk2" accent1="accent1" accent2="accent2" accent3="accent3" accent4="accent4" accent5="accent5" accent6="accent6" hlink="hlink" folHlink="folHlink"/>
  <p:sldLayoutIdLst>
    <p:sldLayoutId id="2147483660" r:id="rId1"/>
    <p:sldLayoutId id="2147483656" r:id="rId2"/>
    <p:sldLayoutId id="2147483650" r:id="rId3"/>
    <p:sldLayoutId id="2147483652" r:id="rId4"/>
    <p:sldLayoutId id="2147483681" r:id="rId5"/>
    <p:sldLayoutId id="2147483655" r:id="rId6"/>
  </p:sldLayoutIdLst>
  <p:txStyles>
    <p:titleStyle>
      <a:lvl1pPr algn="l" defTabSz="457174" rtl="0" eaLnBrk="1" latinLnBrk="0" hangingPunct="1">
        <a:spcBef>
          <a:spcPct val="0"/>
        </a:spcBef>
        <a:buNone/>
        <a:defRPr sz="3200" b="0" i="0" kern="1200" spc="-100">
          <a:solidFill>
            <a:schemeClr val="accent1"/>
          </a:solidFill>
          <a:latin typeface="+mn-lt"/>
          <a:ea typeface="+mj-ea"/>
          <a:cs typeface="Arial"/>
        </a:defRPr>
      </a:lvl1pPr>
    </p:titleStyle>
    <p:body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8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8698" indent="0" algn="l" defTabSz="457174" rtl="0" eaLnBrk="1" latinLnBrk="0" hangingPunct="1">
        <a:spcBef>
          <a:spcPct val="20000"/>
        </a:spcBef>
        <a:buClr>
          <a:schemeClr val="bg1">
            <a:lumMod val="50000"/>
          </a:schemeClr>
        </a:buClr>
        <a:buSzPct val="70000"/>
        <a:buFont typeface="Arial"/>
        <a:buNone/>
        <a:defRPr sz="2000" kern="1200">
          <a:solidFill>
            <a:schemeClr val="tx1"/>
          </a:solidFill>
          <a:latin typeface="Arial"/>
          <a:ea typeface="+mn-ea"/>
          <a:cs typeface="Arial"/>
        </a:defRPr>
      </a:lvl5pPr>
      <a:lvl6pPr marL="2514459" indent="-228587" algn="l" defTabSz="457174" rtl="0" eaLnBrk="1" latinLnBrk="0" hangingPunct="1">
        <a:spcBef>
          <a:spcPct val="20000"/>
        </a:spcBef>
        <a:buFont typeface="Arial"/>
        <a:buChar char="•"/>
        <a:defRPr sz="20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20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20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73935" y="142829"/>
            <a:ext cx="8170003" cy="964092"/>
          </a:xfrm>
          <a:prstGeom prst="rect">
            <a:avLst/>
          </a:prstGeom>
        </p:spPr>
        <p:txBody>
          <a:bodyPr vert="horz" lIns="91435" tIns="45717" rIns="91435" bIns="45717" rtlCol="0" anchor="ctr">
            <a:normAutofit/>
          </a:bodyPr>
          <a:lstStyle/>
          <a:p>
            <a:r>
              <a:rPr lang="en-US" dirty="0" smtClean="0"/>
              <a:t>Customer confidential master title style</a:t>
            </a:r>
            <a:endParaRPr lang="en-US" dirty="0"/>
          </a:p>
        </p:txBody>
      </p:sp>
      <p:sp>
        <p:nvSpPr>
          <p:cNvPr id="3" name="Text Placeholder 2"/>
          <p:cNvSpPr>
            <a:spLocks noGrp="1"/>
          </p:cNvSpPr>
          <p:nvPr>
            <p:ph type="body" idx="1"/>
          </p:nvPr>
        </p:nvSpPr>
        <p:spPr>
          <a:xfrm>
            <a:off x="478332" y="1121384"/>
            <a:ext cx="8165605" cy="4949008"/>
          </a:xfrm>
          <a:prstGeom prst="rect">
            <a:avLst/>
          </a:prstGeom>
        </p:spPr>
        <p:txBody>
          <a:bodyPr vert="horz" lIns="91435" tIns="45717" rIns="91435" bIns="45717"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p:nvSpPr>
        <p:spPr>
          <a:xfrm>
            <a:off x="8978881" y="5106120"/>
            <a:ext cx="129780" cy="346136"/>
          </a:xfrm>
          <a:prstGeom prst="rect">
            <a:avLst/>
          </a:prstGeom>
          <a:noFill/>
        </p:spPr>
        <p:txBody>
          <a:bodyPr wrap="none" lIns="64264" tIns="32132" rIns="64264" bIns="32132" rtlCol="0">
            <a:spAutoFit/>
          </a:bodyPr>
          <a:lstStyle/>
          <a:p>
            <a:endParaRPr lang="en-US" dirty="0"/>
          </a:p>
        </p:txBody>
      </p:sp>
      <p:sp>
        <p:nvSpPr>
          <p:cNvPr id="8" name="TextBox 7"/>
          <p:cNvSpPr txBox="1"/>
          <p:nvPr/>
        </p:nvSpPr>
        <p:spPr>
          <a:xfrm>
            <a:off x="9469774" y="7159279"/>
            <a:ext cx="129780" cy="346136"/>
          </a:xfrm>
          <a:prstGeom prst="rect">
            <a:avLst/>
          </a:prstGeom>
          <a:noFill/>
        </p:spPr>
        <p:txBody>
          <a:bodyPr wrap="none" lIns="64264" tIns="32132" rIns="64264" bIns="32132" rtlCol="0">
            <a:spAutoFit/>
          </a:bodyPr>
          <a:lstStyle/>
          <a:p>
            <a:endParaRPr lang="en-US" dirty="0"/>
          </a:p>
        </p:txBody>
      </p:sp>
      <p:sp>
        <p:nvSpPr>
          <p:cNvPr id="11" name="TextBox 10"/>
          <p:cNvSpPr txBox="1"/>
          <p:nvPr/>
        </p:nvSpPr>
        <p:spPr>
          <a:xfrm>
            <a:off x="9746460" y="2035307"/>
            <a:ext cx="129780" cy="346136"/>
          </a:xfrm>
          <a:prstGeom prst="rect">
            <a:avLst/>
          </a:prstGeom>
          <a:noFill/>
        </p:spPr>
        <p:txBody>
          <a:bodyPr wrap="none" lIns="64264" tIns="32132" rIns="64264" bIns="32132" rtlCol="0">
            <a:spAutoFit/>
          </a:bodyPr>
          <a:lstStyle/>
          <a:p>
            <a:endParaRPr lang="en-US" dirty="0"/>
          </a:p>
        </p:txBody>
      </p:sp>
      <p:sp>
        <p:nvSpPr>
          <p:cNvPr id="4" name="TextBox 3"/>
          <p:cNvSpPr txBox="1"/>
          <p:nvPr/>
        </p:nvSpPr>
        <p:spPr>
          <a:xfrm>
            <a:off x="4393907" y="6344218"/>
            <a:ext cx="356187" cy="276999"/>
          </a:xfrm>
          <a:prstGeom prst="rect">
            <a:avLst/>
          </a:prstGeom>
        </p:spPr>
        <p:txBody>
          <a:bodyPr vert="horz" lIns="91435" tIns="45717" rIns="91435" bIns="45717" rtlCol="0" anchor="ctr"/>
          <a:lstStyle>
            <a:defPPr>
              <a:defRPr lang="en-US"/>
            </a:defPPr>
            <a:lvl1pPr algn="ctr">
              <a:defRPr sz="1200">
                <a:solidFill>
                  <a:schemeClr val="tx1">
                    <a:tint val="75000"/>
                  </a:schemeClr>
                </a:solidFill>
                <a:latin typeface="Univers LT Std 45 Light"/>
                <a:cs typeface="Univers LT Std 45 Light"/>
              </a:defRPr>
            </a:lvl1pPr>
          </a:lstStyle>
          <a:p>
            <a:pPr lvl="0"/>
            <a:fld id="{C53BE2A3-E884-4DA2-864E-54215D46267C}" type="slidenum">
              <a:rPr lang="en-US" sz="1100" smtClean="0"/>
              <a:pPr lvl="0"/>
              <a:t>‹#›</a:t>
            </a:fld>
            <a:endParaRPr lang="en-US" sz="1100" dirty="0"/>
          </a:p>
        </p:txBody>
      </p:sp>
      <p:sp>
        <p:nvSpPr>
          <p:cNvPr id="12" name="TextBox 11"/>
          <p:cNvSpPr txBox="1"/>
          <p:nvPr/>
        </p:nvSpPr>
        <p:spPr>
          <a:xfrm>
            <a:off x="350489" y="6330950"/>
            <a:ext cx="2889317" cy="276999"/>
          </a:xfrm>
          <a:prstGeom prst="rect">
            <a:avLst/>
          </a:prstGeom>
          <a:noFill/>
        </p:spPr>
        <p:txBody>
          <a:bodyPr wrap="none" rtlCol="0">
            <a:spAutoFit/>
          </a:bodyPr>
          <a:lstStyle/>
          <a:p>
            <a:r>
              <a:rPr lang="en-US" sz="1200" dirty="0" smtClean="0"/>
              <a:t>ni.com  |  </a:t>
            </a:r>
            <a:r>
              <a:rPr lang="en-US" sz="1200" b="1" dirty="0" smtClean="0">
                <a:solidFill>
                  <a:schemeClr val="accent2"/>
                </a:solidFill>
                <a:latin typeface="+mn-lt"/>
              </a:rPr>
              <a:t>CUSTOMER CONFIDENTIAL</a:t>
            </a:r>
            <a:endParaRPr lang="en-US" sz="1200" b="0" dirty="0">
              <a:solidFill>
                <a:schemeClr val="tx1"/>
              </a:solidFill>
              <a:latin typeface="+mn-lt"/>
            </a:endParaRPr>
          </a:p>
        </p:txBody>
      </p:sp>
    </p:spTree>
    <p:extLst>
      <p:ext uri="{BB962C8B-B14F-4D97-AF65-F5344CB8AC3E}">
        <p14:creationId xmlns:p14="http://schemas.microsoft.com/office/powerpoint/2010/main" val="5695105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8" r:id="rId4"/>
    <p:sldLayoutId id="2147483683" r:id="rId5"/>
    <p:sldLayoutId id="2147483680" r:id="rId6"/>
  </p:sldLayoutIdLst>
  <p:txStyles>
    <p:titleStyle>
      <a:lvl1pPr algn="l" defTabSz="457174" rtl="0" eaLnBrk="1" latinLnBrk="0" hangingPunct="1">
        <a:spcBef>
          <a:spcPct val="0"/>
        </a:spcBef>
        <a:buNone/>
        <a:defRPr sz="3200" b="0" i="0" kern="1200" spc="-100">
          <a:solidFill>
            <a:schemeClr val="accent1"/>
          </a:solidFill>
          <a:latin typeface="+mn-lt"/>
          <a:ea typeface="+mj-ea"/>
          <a:cs typeface="Arial"/>
        </a:defRPr>
      </a:lvl1pPr>
    </p:titleStyle>
    <p:body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8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8698" indent="0" algn="l" defTabSz="457174" rtl="0" eaLnBrk="1" latinLnBrk="0" hangingPunct="1">
        <a:spcBef>
          <a:spcPct val="20000"/>
        </a:spcBef>
        <a:buClr>
          <a:schemeClr val="bg1">
            <a:lumMod val="50000"/>
          </a:schemeClr>
        </a:buClr>
        <a:buSzPct val="70000"/>
        <a:buFont typeface="Arial"/>
        <a:buNone/>
        <a:defRPr sz="2000" kern="1200">
          <a:solidFill>
            <a:schemeClr val="tx1"/>
          </a:solidFill>
          <a:latin typeface="Arial"/>
          <a:ea typeface="+mn-ea"/>
          <a:cs typeface="Arial"/>
        </a:defRPr>
      </a:lvl5pPr>
      <a:lvl6pPr marL="2514459" indent="-228587" algn="l" defTabSz="457174" rtl="0" eaLnBrk="1" latinLnBrk="0" hangingPunct="1">
        <a:spcBef>
          <a:spcPct val="20000"/>
        </a:spcBef>
        <a:buFont typeface="Arial"/>
        <a:buChar char="•"/>
        <a:defRPr sz="20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20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20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2.png"/><Relationship Id="rId9"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2.png"/><Relationship Id="rId9"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17.jpeg"/><Relationship Id="rId7" Type="http://schemas.openxmlformats.org/officeDocument/2006/relationships/oleObject" Target="../embeddings/oleObject1.bin"/><Relationship Id="rId8" Type="http://schemas.openxmlformats.org/officeDocument/2006/relationships/image" Target="../media/image24.wmf"/><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ipp.mpg.de/eng/index.html" TargetMode="External"/><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5.png"/><Relationship Id="rId9"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8.emf"/></Relationships>
</file>

<file path=ppt/slides/_rels/slide49.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png"/><Relationship Id="rId7" Type="http://schemas.openxmlformats.org/officeDocument/2006/relationships/image" Target="../media/image52.jpeg"/><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16.png"/><Relationship Id="rId13" Type="http://schemas.openxmlformats.org/officeDocument/2006/relationships/image" Target="../media/image18.png"/><Relationship Id="rId14" Type="http://schemas.openxmlformats.org/officeDocument/2006/relationships/image" Target="../media/image21.png"/><Relationship Id="rId15"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8.emf"/><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png"/><Relationship Id="rId7" Type="http://schemas.openxmlformats.org/officeDocument/2006/relationships/image" Target="../media/image52.jpe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jpeg"/><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6169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510531090"/>
              </p:ext>
            </p:extLst>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4" name="TextBox 23"/>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73" name="Picture 2"/>
          <p:cNvPicPr>
            <a:picLocks noChangeAspect="1" noChangeArrowheads="1"/>
          </p:cNvPicPr>
          <p:nvPr/>
        </p:nvPicPr>
        <p:blipFill>
          <a:blip r:embed="rId8"/>
          <a:srcRect/>
          <a:stretch>
            <a:fillRect/>
          </a:stretch>
        </p:blipFill>
        <p:spPr bwMode="auto">
          <a:xfrm>
            <a:off x="7195185" y="73024"/>
            <a:ext cx="1864995" cy="1122045"/>
          </a:xfrm>
          <a:prstGeom prst="rect">
            <a:avLst/>
          </a:prstGeom>
          <a:noFill/>
          <a:ln w="9525">
            <a:noFill/>
            <a:miter lim="800000"/>
            <a:headEnd/>
            <a:tailEnd/>
          </a:ln>
        </p:spPr>
      </p:pic>
      <p:grpSp>
        <p:nvGrpSpPr>
          <p:cNvPr id="37" name="Group 36"/>
          <p:cNvGrpSpPr/>
          <p:nvPr/>
        </p:nvGrpSpPr>
        <p:grpSpPr>
          <a:xfrm>
            <a:off x="647700" y="3432810"/>
            <a:ext cx="556260" cy="182880"/>
            <a:chOff x="655320" y="3409950"/>
            <a:chExt cx="556260" cy="182880"/>
          </a:xfrm>
        </p:grpSpPr>
        <p:sp>
          <p:nvSpPr>
            <p:cNvPr id="35" name="Rectangle 34"/>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5820" y="3409950"/>
              <a:ext cx="36576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650480" y="1337310"/>
            <a:ext cx="975360" cy="182880"/>
            <a:chOff x="3322320" y="1794510"/>
            <a:chExt cx="975360" cy="182880"/>
          </a:xfrm>
        </p:grpSpPr>
        <p:sp>
          <p:nvSpPr>
            <p:cNvPr id="46" name="Rectangle 45"/>
            <p:cNvSpPr/>
            <p:nvPr/>
          </p:nvSpPr>
          <p:spPr>
            <a:xfrm>
              <a:off x="33223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75660" y="1794510"/>
              <a:ext cx="4572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p:cNvSpPr>
            <p:nvPr/>
          </p:nvSpPr>
          <p:spPr>
            <a:xfrm>
              <a:off x="3840480" y="1794510"/>
              <a:ext cx="45720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40"/>
          <p:cNvGrpSpPr/>
          <p:nvPr/>
        </p:nvGrpSpPr>
        <p:grpSpPr>
          <a:xfrm>
            <a:off x="7018020" y="4027170"/>
            <a:ext cx="472440" cy="182880"/>
            <a:chOff x="3352800" y="1794510"/>
            <a:chExt cx="472440" cy="182880"/>
          </a:xfrm>
        </p:grpSpPr>
        <p:sp>
          <p:nvSpPr>
            <p:cNvPr id="65" name="Rectangle 64"/>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51860" y="1794510"/>
              <a:ext cx="914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a:spLocks/>
            </p:cNvSpPr>
            <p:nvPr/>
          </p:nvSpPr>
          <p:spPr>
            <a:xfrm>
              <a:off x="3550920" y="1794510"/>
              <a:ext cx="27432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8" name="P 21" descr="fibercoil.jpg"/>
          <p:cNvPicPr>
            <a:picLocks noChangeAspect="1"/>
          </p:cNvPicPr>
          <p:nvPr/>
        </p:nvPicPr>
        <p:blipFill>
          <a:blip r:embed="rId9" cstate="print"/>
          <a:stretch>
            <a:fillRect/>
          </a:stretch>
        </p:blipFill>
        <p:spPr bwMode="auto">
          <a:xfrm>
            <a:off x="6934632" y="4243510"/>
            <a:ext cx="685800" cy="913750"/>
          </a:xfrm>
          <a:prstGeom prst="rect">
            <a:avLst/>
          </a:prstGeom>
          <a:noFill/>
          <a:ln w="9525">
            <a:noFill/>
            <a:miter lim="800000"/>
            <a:headEnd/>
            <a:tailEnd/>
          </a:ln>
        </p:spPr>
      </p:pic>
      <p:grpSp>
        <p:nvGrpSpPr>
          <p:cNvPr id="69" name="Group 59"/>
          <p:cNvGrpSpPr/>
          <p:nvPr/>
        </p:nvGrpSpPr>
        <p:grpSpPr>
          <a:xfrm>
            <a:off x="3055620" y="4072890"/>
            <a:ext cx="327660" cy="182880"/>
            <a:chOff x="3169920" y="1794510"/>
            <a:chExt cx="327660" cy="182880"/>
          </a:xfrm>
        </p:grpSpPr>
        <p:sp>
          <p:nvSpPr>
            <p:cNvPr id="70" name="Rectangle 69"/>
            <p:cNvSpPr/>
            <p:nvPr/>
          </p:nvSpPr>
          <p:spPr>
            <a:xfrm>
              <a:off x="31699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223260" y="1794510"/>
              <a:ext cx="2743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455670" y="1798320"/>
            <a:ext cx="922020" cy="182880"/>
            <a:chOff x="-1607820" y="-1493520"/>
            <a:chExt cx="922020" cy="182880"/>
          </a:xfrm>
        </p:grpSpPr>
        <p:sp>
          <p:nvSpPr>
            <p:cNvPr id="75" name="Rectangle 74"/>
            <p:cNvSpPr/>
            <p:nvPr/>
          </p:nvSpPr>
          <p:spPr>
            <a:xfrm>
              <a:off x="-1607820" y="-149352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6" name="Rectangle 75"/>
            <p:cNvSpPr/>
            <p:nvPr/>
          </p:nvSpPr>
          <p:spPr>
            <a:xfrm>
              <a:off x="-1325880" y="-1493520"/>
              <a:ext cx="640080" cy="182880"/>
            </a:xfrm>
            <a:prstGeom prst="rect">
              <a:avLst/>
            </a:prstGeom>
            <a:solidFill>
              <a:srgbClr val="0A60A3"/>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52622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4275209055"/>
              </p:ext>
            </p:extLst>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4" name="TextBox 23"/>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73" name="Picture 2"/>
          <p:cNvPicPr>
            <a:picLocks noChangeAspect="1" noChangeArrowheads="1"/>
          </p:cNvPicPr>
          <p:nvPr/>
        </p:nvPicPr>
        <p:blipFill>
          <a:blip r:embed="rId8"/>
          <a:srcRect/>
          <a:stretch>
            <a:fillRect/>
          </a:stretch>
        </p:blipFill>
        <p:spPr bwMode="auto">
          <a:xfrm>
            <a:off x="7195185" y="73024"/>
            <a:ext cx="1864995" cy="1122045"/>
          </a:xfrm>
          <a:prstGeom prst="rect">
            <a:avLst/>
          </a:prstGeom>
          <a:noFill/>
          <a:ln w="9525">
            <a:noFill/>
            <a:miter lim="800000"/>
            <a:headEnd/>
            <a:tailEnd/>
          </a:ln>
        </p:spPr>
      </p:pic>
      <p:grpSp>
        <p:nvGrpSpPr>
          <p:cNvPr id="2" name="Group 36"/>
          <p:cNvGrpSpPr/>
          <p:nvPr/>
        </p:nvGrpSpPr>
        <p:grpSpPr>
          <a:xfrm>
            <a:off x="647700" y="3432810"/>
            <a:ext cx="556260" cy="182880"/>
            <a:chOff x="655320" y="3409950"/>
            <a:chExt cx="556260" cy="182880"/>
          </a:xfrm>
        </p:grpSpPr>
        <p:sp>
          <p:nvSpPr>
            <p:cNvPr id="35" name="Rectangle 34"/>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5820" y="3409950"/>
              <a:ext cx="36576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44"/>
          <p:cNvGrpSpPr/>
          <p:nvPr/>
        </p:nvGrpSpPr>
        <p:grpSpPr>
          <a:xfrm>
            <a:off x="7650480" y="1337310"/>
            <a:ext cx="975360" cy="182880"/>
            <a:chOff x="3322320" y="1794510"/>
            <a:chExt cx="975360" cy="182880"/>
          </a:xfrm>
        </p:grpSpPr>
        <p:sp>
          <p:nvSpPr>
            <p:cNvPr id="46" name="Rectangle 45"/>
            <p:cNvSpPr/>
            <p:nvPr/>
          </p:nvSpPr>
          <p:spPr>
            <a:xfrm>
              <a:off x="33223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75660" y="1794510"/>
              <a:ext cx="4572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p:cNvSpPr>
            <p:nvPr/>
          </p:nvSpPr>
          <p:spPr>
            <a:xfrm>
              <a:off x="3840480" y="1794510"/>
              <a:ext cx="45720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0"/>
          <p:cNvGrpSpPr/>
          <p:nvPr/>
        </p:nvGrpSpPr>
        <p:grpSpPr>
          <a:xfrm>
            <a:off x="7018020" y="4027170"/>
            <a:ext cx="472440" cy="182880"/>
            <a:chOff x="3352800" y="1794510"/>
            <a:chExt cx="472440" cy="182880"/>
          </a:xfrm>
        </p:grpSpPr>
        <p:sp>
          <p:nvSpPr>
            <p:cNvPr id="65" name="Rectangle 64"/>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51860" y="1794510"/>
              <a:ext cx="914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a:spLocks/>
            </p:cNvSpPr>
            <p:nvPr/>
          </p:nvSpPr>
          <p:spPr>
            <a:xfrm>
              <a:off x="3550920" y="1794510"/>
              <a:ext cx="27432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8" name="P 21" descr="fibercoil.jpg"/>
          <p:cNvPicPr>
            <a:picLocks noChangeAspect="1"/>
          </p:cNvPicPr>
          <p:nvPr/>
        </p:nvPicPr>
        <p:blipFill>
          <a:blip r:embed="rId9" cstate="print"/>
          <a:stretch>
            <a:fillRect/>
          </a:stretch>
        </p:blipFill>
        <p:spPr bwMode="auto">
          <a:xfrm>
            <a:off x="6934632" y="4243510"/>
            <a:ext cx="685800" cy="913750"/>
          </a:xfrm>
          <a:prstGeom prst="rect">
            <a:avLst/>
          </a:prstGeom>
          <a:noFill/>
          <a:ln w="9525">
            <a:noFill/>
            <a:miter lim="800000"/>
            <a:headEnd/>
            <a:tailEnd/>
          </a:ln>
        </p:spPr>
      </p:pic>
      <p:grpSp>
        <p:nvGrpSpPr>
          <p:cNvPr id="8" name="Group 59"/>
          <p:cNvGrpSpPr/>
          <p:nvPr/>
        </p:nvGrpSpPr>
        <p:grpSpPr>
          <a:xfrm>
            <a:off x="3055620" y="4072890"/>
            <a:ext cx="327660" cy="182880"/>
            <a:chOff x="3169920" y="1794510"/>
            <a:chExt cx="327660" cy="182880"/>
          </a:xfrm>
        </p:grpSpPr>
        <p:sp>
          <p:nvSpPr>
            <p:cNvPr id="70" name="Rectangle 69"/>
            <p:cNvSpPr/>
            <p:nvPr/>
          </p:nvSpPr>
          <p:spPr>
            <a:xfrm>
              <a:off x="31699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223260" y="1794510"/>
              <a:ext cx="2743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175504" y="2598406"/>
            <a:ext cx="464830" cy="182908"/>
            <a:chOff x="0" y="0"/>
            <a:chExt cx="464820" cy="182880"/>
          </a:xfrm>
        </p:grpSpPr>
        <p:sp>
          <p:nvSpPr>
            <p:cNvPr id="49" name="Rectangle 48"/>
            <p:cNvSpPr/>
            <p:nvPr/>
          </p:nvSpPr>
          <p:spPr>
            <a:xfrm>
              <a:off x="0" y="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0" name="Rectangle 49"/>
            <p:cNvSpPr/>
            <p:nvPr/>
          </p:nvSpPr>
          <p:spPr>
            <a:xfrm>
              <a:off x="281940" y="0"/>
              <a:ext cx="182880" cy="182880"/>
            </a:xfrm>
            <a:prstGeom prst="rect">
              <a:avLst/>
            </a:prstGeom>
            <a:solidFill>
              <a:srgbClr val="0A60A3"/>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63" name="Group 62"/>
          <p:cNvGrpSpPr/>
          <p:nvPr/>
        </p:nvGrpSpPr>
        <p:grpSpPr>
          <a:xfrm>
            <a:off x="2175504" y="2400286"/>
            <a:ext cx="419106" cy="182908"/>
            <a:chOff x="0" y="0"/>
            <a:chExt cx="419097" cy="182880"/>
          </a:xfrm>
        </p:grpSpPr>
        <p:sp>
          <p:nvSpPr>
            <p:cNvPr id="64" name="Rectangle 63"/>
            <p:cNvSpPr/>
            <p:nvPr/>
          </p:nvSpPr>
          <p:spPr>
            <a:xfrm>
              <a:off x="0" y="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9" name="Rectangle 68"/>
            <p:cNvSpPr/>
            <p:nvPr/>
          </p:nvSpPr>
          <p:spPr>
            <a:xfrm>
              <a:off x="281940" y="0"/>
              <a:ext cx="137157" cy="182880"/>
            </a:xfrm>
            <a:prstGeom prst="rect">
              <a:avLst/>
            </a:prstGeom>
            <a:solidFill>
              <a:srgbClr val="428E46"/>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77" name="Group 76"/>
          <p:cNvGrpSpPr/>
          <p:nvPr/>
        </p:nvGrpSpPr>
        <p:grpSpPr>
          <a:xfrm>
            <a:off x="3463284" y="1607806"/>
            <a:ext cx="647706" cy="182908"/>
            <a:chOff x="0" y="0"/>
            <a:chExt cx="647692" cy="182880"/>
          </a:xfrm>
        </p:grpSpPr>
        <p:sp>
          <p:nvSpPr>
            <p:cNvPr id="78" name="Rectangle 77"/>
            <p:cNvSpPr/>
            <p:nvPr/>
          </p:nvSpPr>
          <p:spPr>
            <a:xfrm>
              <a:off x="0" y="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9" name="Rectangle 78"/>
            <p:cNvSpPr/>
            <p:nvPr/>
          </p:nvSpPr>
          <p:spPr>
            <a:xfrm>
              <a:off x="281940" y="0"/>
              <a:ext cx="365752" cy="182880"/>
            </a:xfrm>
            <a:prstGeom prst="rect">
              <a:avLst/>
            </a:prstGeom>
            <a:solidFill>
              <a:srgbClr val="428E46"/>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80" name="Group 59"/>
          <p:cNvGrpSpPr/>
          <p:nvPr/>
        </p:nvGrpSpPr>
        <p:grpSpPr>
          <a:xfrm>
            <a:off x="3055620" y="3882390"/>
            <a:ext cx="281940" cy="182880"/>
            <a:chOff x="3169920" y="1794510"/>
            <a:chExt cx="281940" cy="182880"/>
          </a:xfrm>
        </p:grpSpPr>
        <p:sp>
          <p:nvSpPr>
            <p:cNvPr id="81" name="Rectangle 80"/>
            <p:cNvSpPr/>
            <p:nvPr/>
          </p:nvSpPr>
          <p:spPr>
            <a:xfrm>
              <a:off x="3169920" y="1794510"/>
              <a:ext cx="13716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3314700" y="1794510"/>
              <a:ext cx="13716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455676" y="1798329"/>
            <a:ext cx="922010" cy="182861"/>
            <a:chOff x="-1607820" y="-1493520"/>
            <a:chExt cx="922020" cy="182880"/>
          </a:xfrm>
        </p:grpSpPr>
        <p:sp>
          <p:nvSpPr>
            <p:cNvPr id="84" name="Rectangle 83"/>
            <p:cNvSpPr/>
            <p:nvPr/>
          </p:nvSpPr>
          <p:spPr>
            <a:xfrm>
              <a:off x="-1607820" y="-149352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85" name="Rectangle 84"/>
            <p:cNvSpPr/>
            <p:nvPr/>
          </p:nvSpPr>
          <p:spPr>
            <a:xfrm>
              <a:off x="-1325880" y="-1493520"/>
              <a:ext cx="640080" cy="182880"/>
            </a:xfrm>
            <a:prstGeom prst="rect">
              <a:avLst/>
            </a:prstGeom>
            <a:solidFill>
              <a:srgbClr val="0A60A3"/>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0616207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637942332"/>
              </p:ext>
            </p:extLst>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73" name="Picture 2"/>
          <p:cNvPicPr>
            <a:picLocks noChangeAspect="1" noChangeArrowheads="1"/>
          </p:cNvPicPr>
          <p:nvPr/>
        </p:nvPicPr>
        <p:blipFill>
          <a:blip r:embed="rId8"/>
          <a:srcRect/>
          <a:stretch>
            <a:fillRect/>
          </a:stretch>
        </p:blipFill>
        <p:spPr bwMode="auto">
          <a:xfrm>
            <a:off x="7195185" y="73024"/>
            <a:ext cx="1864995" cy="1122045"/>
          </a:xfrm>
          <a:prstGeom prst="rect">
            <a:avLst/>
          </a:prstGeom>
          <a:noFill/>
          <a:ln w="9525">
            <a:noFill/>
            <a:miter lim="800000"/>
            <a:headEnd/>
            <a:tailEnd/>
          </a:ln>
        </p:spPr>
      </p:pic>
      <p:grpSp>
        <p:nvGrpSpPr>
          <p:cNvPr id="3"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69"/>
          <p:cNvGrpSpPr/>
          <p:nvPr/>
        </p:nvGrpSpPr>
        <p:grpSpPr>
          <a:xfrm>
            <a:off x="5825765" y="2258307"/>
            <a:ext cx="334718" cy="577686"/>
            <a:chOff x="8584205" y="208527"/>
            <a:chExt cx="334718" cy="577686"/>
          </a:xfrm>
        </p:grpSpPr>
        <p:pic>
          <p:nvPicPr>
            <p:cNvPr id="71" name="Picture 1"/>
            <p:cNvPicPr>
              <a:picLocks noChangeAspect="1" noChangeArrowheads="1"/>
            </p:cNvPicPr>
            <p:nvPr/>
          </p:nvPicPr>
          <p:blipFill>
            <a:blip r:embed="rId9"/>
            <a:srcRect/>
            <a:stretch>
              <a:fillRect/>
            </a:stretch>
          </p:blipFill>
          <p:spPr bwMode="auto">
            <a:xfrm>
              <a:off x="8584205" y="208527"/>
              <a:ext cx="333375" cy="390525"/>
            </a:xfrm>
            <a:prstGeom prst="rect">
              <a:avLst/>
            </a:prstGeom>
            <a:noFill/>
            <a:ln w="9525">
              <a:noFill/>
              <a:miter lim="800000"/>
              <a:headEnd/>
              <a:tailEnd/>
            </a:ln>
          </p:spPr>
        </p:pic>
        <p:sp>
          <p:nvSpPr>
            <p:cNvPr id="72" name="TextBox 71"/>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 ms</a:t>
              </a:r>
              <a:endParaRPr lang="en-US" sz="1200" b="1" kern="1200" dirty="0">
                <a:solidFill>
                  <a:schemeClr val="bg1"/>
                </a:solidFill>
                <a:latin typeface="Arial Narrow"/>
                <a:ea typeface="+mn-ea"/>
                <a:cs typeface="+mn-cs"/>
              </a:endParaRPr>
            </a:p>
          </p:txBody>
        </p:sp>
      </p:grpSp>
      <p:sp>
        <p:nvSpPr>
          <p:cNvPr id="78" name="TextBox 77"/>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pic>
        <p:nvPicPr>
          <p:cNvPr id="83" name="P 21" descr="fibercoil.jpg"/>
          <p:cNvPicPr>
            <a:picLocks noChangeAspect="1"/>
          </p:cNvPicPr>
          <p:nvPr/>
        </p:nvPicPr>
        <p:blipFill>
          <a:blip r:embed="rId10" cstate="print"/>
          <a:stretch>
            <a:fillRect/>
          </a:stretch>
        </p:blipFill>
        <p:spPr bwMode="auto">
          <a:xfrm>
            <a:off x="6934632" y="4243510"/>
            <a:ext cx="685800" cy="913750"/>
          </a:xfrm>
          <a:prstGeom prst="rect">
            <a:avLst/>
          </a:prstGeom>
          <a:noFill/>
          <a:ln w="9525">
            <a:noFill/>
            <a:miter lim="800000"/>
            <a:headEnd/>
            <a:tailEnd/>
          </a:ln>
        </p:spPr>
      </p:pic>
      <p:sp>
        <p:nvSpPr>
          <p:cNvPr id="67" name="TextBox 66"/>
          <p:cNvSpPr txBox="1"/>
          <p:nvPr/>
        </p:nvSpPr>
        <p:spPr>
          <a:xfrm>
            <a:off x="4403508" y="870811"/>
            <a:ext cx="1966812" cy="738664"/>
          </a:xfrm>
          <a:prstGeom prst="rect">
            <a:avLst/>
          </a:prstGeom>
          <a:solidFill>
            <a:srgbClr val="FFFFFF"/>
          </a:solidFill>
          <a:ln w="19050">
            <a:solidFill>
              <a:schemeClr val="accent1"/>
            </a:solidFill>
          </a:ln>
        </p:spPr>
        <p:txBody>
          <a:bodyPr wrap="square" rtlCol="0">
            <a:spAutoFit/>
          </a:bodyPr>
          <a:lstStyle/>
          <a:p>
            <a:pPr algn="ctr"/>
            <a:r>
              <a:rPr lang="en-US" dirty="0" smtClean="0"/>
              <a:t>CPU ROLE</a:t>
            </a:r>
          </a:p>
          <a:p>
            <a:pPr>
              <a:buFont typeface="Arial" pitchFamily="34" charset="0"/>
              <a:buChar char="•"/>
            </a:pPr>
            <a:r>
              <a:rPr lang="en-US" sz="1200" dirty="0" smtClean="0"/>
              <a:t> Solve G.S. PDE 5-8x/ms</a:t>
            </a:r>
          </a:p>
          <a:p>
            <a:pPr>
              <a:buFont typeface="Arial" pitchFamily="34" charset="0"/>
              <a:buChar char="•"/>
            </a:pPr>
            <a:r>
              <a:rPr lang="en-US" sz="1200" dirty="0" smtClean="0"/>
              <a:t> Grid size = 32 x 64</a:t>
            </a:r>
          </a:p>
        </p:txBody>
      </p:sp>
      <p:cxnSp>
        <p:nvCxnSpPr>
          <p:cNvPr id="74" name="Straight Arrow Connector 73"/>
          <p:cNvCxnSpPr>
            <a:stCxn id="67" idx="2"/>
            <a:endCxn id="44" idx="0"/>
          </p:cNvCxnSpPr>
          <p:nvPr/>
        </p:nvCxnSpPr>
        <p:spPr>
          <a:xfrm>
            <a:off x="5386914" y="1609475"/>
            <a:ext cx="426" cy="383155"/>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5300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76"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2523732"/>
            <a:ext cx="846903" cy="676668"/>
          </a:xfrm>
          <a:prstGeom prst="rect">
            <a:avLst/>
          </a:prstGeom>
          <a:noFill/>
          <a:ln w="9525">
            <a:noFill/>
            <a:miter lim="800000"/>
            <a:headEnd/>
            <a:tailEnd/>
          </a:ln>
        </p:spPr>
      </p:pic>
      <p:pic>
        <p:nvPicPr>
          <p:cNvPr id="424970"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1" y="1351319"/>
            <a:ext cx="2869322" cy="1535443"/>
          </a:xfrm>
          <a:prstGeom prst="rect">
            <a:avLst/>
          </a:prstGeom>
          <a:noFill/>
          <a:ln w="9525">
            <a:noFill/>
            <a:miter lim="800000"/>
            <a:headEnd/>
            <a:tailEnd/>
          </a:ln>
        </p:spPr>
      </p:pic>
      <p:pic>
        <p:nvPicPr>
          <p:cNvPr id="52" name="Picture 5" descr="http://www.ipp.mpg.de/eng/images/pic/images_bereiche/asdex/380x265/plasmagefass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81628" y="381000"/>
            <a:ext cx="1857572" cy="1295400"/>
          </a:xfrm>
          <a:prstGeom prst="rect">
            <a:avLst/>
          </a:prstGeom>
          <a:noFill/>
          <a:ln w="9525">
            <a:noFill/>
            <a:miter lim="800000"/>
            <a:headEnd/>
            <a:tailEnd/>
          </a:ln>
        </p:spPr>
      </p:pic>
      <p:sp>
        <p:nvSpPr>
          <p:cNvPr id="60418" name="Rectangle 2"/>
          <p:cNvSpPr>
            <a:spLocks noGrp="1" noChangeArrowheads="1"/>
          </p:cNvSpPr>
          <p:nvPr>
            <p:ph type="title"/>
          </p:nvPr>
        </p:nvSpPr>
        <p:spPr/>
        <p:txBody>
          <a:bodyPr>
            <a:normAutofit/>
          </a:bodyPr>
          <a:lstStyle/>
          <a:p>
            <a:pPr>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latin typeface="Arial"/>
                <a:cs typeface="Arial"/>
              </a:rPr>
              <a:t>Tokamak – Shape Control</a:t>
            </a:r>
            <a:endParaRPr lang="en-GB" sz="3200" dirty="0">
              <a:latin typeface="Arial"/>
              <a:cs typeface="Arial"/>
            </a:endParaRPr>
          </a:p>
        </p:txBody>
      </p:sp>
      <p:graphicFrame>
        <p:nvGraphicFramePr>
          <p:cNvPr id="44" name="Object 6"/>
          <p:cNvGraphicFramePr>
            <a:graphicFrameLocks noChangeAspect="1"/>
          </p:cNvGraphicFramePr>
          <p:nvPr/>
        </p:nvGraphicFramePr>
        <p:xfrm>
          <a:off x="4299660" y="3912669"/>
          <a:ext cx="2370342" cy="515225"/>
        </p:xfrm>
        <a:graphic>
          <a:graphicData uri="http://schemas.openxmlformats.org/presentationml/2006/ole">
            <mc:AlternateContent xmlns:mc="http://schemas.openxmlformats.org/markup-compatibility/2006">
              <mc:Choice xmlns:v="urn:schemas-microsoft-com:vml" Requires="v">
                <p:oleObj spid="_x0000_s1058" name="Equation" r:id="rId7" imgW="2044310" imgH="482278" progId="Equation.3">
                  <p:embed/>
                </p:oleObj>
              </mc:Choice>
              <mc:Fallback>
                <p:oleObj name="Equation" r:id="rId7" imgW="2044310" imgH="48227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9660" y="3912669"/>
                        <a:ext cx="2370342" cy="51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ounded Rectangle 47"/>
          <p:cNvSpPr/>
          <p:nvPr/>
        </p:nvSpPr>
        <p:spPr bwMode="auto">
          <a:xfrm>
            <a:off x="6777252" y="3191761"/>
            <a:ext cx="1833349" cy="693208"/>
          </a:xfrm>
          <a:prstGeom prst="roundRect">
            <a:avLst>
              <a:gd name="adj" fmla="val 7251"/>
            </a:avLst>
          </a:prstGeom>
          <a:solidFill>
            <a:srgbClr val="3366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1600" b="1" kern="1200" dirty="0">
                <a:solidFill>
                  <a:srgbClr val="EEECE1">
                    <a:lumMod val="40000"/>
                    <a:lumOff val="60000"/>
                  </a:srgbClr>
                </a:solidFill>
                <a:latin typeface="Arial Narrow"/>
                <a:ea typeface="+mn-ea"/>
                <a:cs typeface="+mn-cs"/>
              </a:rPr>
              <a:t>Shape Reconstruction</a:t>
            </a:r>
          </a:p>
        </p:txBody>
      </p:sp>
      <p:grpSp>
        <p:nvGrpSpPr>
          <p:cNvPr id="2" name="Group 251"/>
          <p:cNvGrpSpPr/>
          <p:nvPr/>
        </p:nvGrpSpPr>
        <p:grpSpPr>
          <a:xfrm>
            <a:off x="3398365" y="2265718"/>
            <a:ext cx="1347574" cy="490869"/>
            <a:chOff x="3474564" y="2666999"/>
            <a:chExt cx="1347574" cy="490869"/>
          </a:xfrm>
        </p:grpSpPr>
        <p:grpSp>
          <p:nvGrpSpPr>
            <p:cNvPr id="3" name="Group 206"/>
            <p:cNvGrpSpPr/>
            <p:nvPr/>
          </p:nvGrpSpPr>
          <p:grpSpPr>
            <a:xfrm rot="10800000">
              <a:off x="4037860" y="2667000"/>
              <a:ext cx="337999" cy="106431"/>
              <a:chOff x="4032735" y="2462489"/>
              <a:chExt cx="337999" cy="106431"/>
            </a:xfrm>
          </p:grpSpPr>
          <p:sp>
            <p:nvSpPr>
              <p:cNvPr id="208" name="Rectangle 207"/>
              <p:cNvSpPr/>
              <p:nvPr/>
            </p:nvSpPr>
            <p:spPr bwMode="auto">
              <a:xfrm>
                <a:off x="4032735" y="246248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09" name="Rectangle 208"/>
              <p:cNvSpPr/>
              <p:nvPr/>
            </p:nvSpPr>
            <p:spPr bwMode="auto">
              <a:xfrm>
                <a:off x="4157038" y="246248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10" name="Rectangle 209"/>
              <p:cNvSpPr/>
              <p:nvPr/>
            </p:nvSpPr>
            <p:spPr bwMode="auto">
              <a:xfrm>
                <a:off x="4276314" y="246248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grpSp>
          <p:nvGrpSpPr>
            <p:cNvPr id="4" name="Group 236"/>
            <p:cNvGrpSpPr/>
            <p:nvPr/>
          </p:nvGrpSpPr>
          <p:grpSpPr>
            <a:xfrm>
              <a:off x="3474564" y="2666999"/>
              <a:ext cx="1347574" cy="490869"/>
              <a:chOff x="3474564" y="2666999"/>
              <a:chExt cx="1347574" cy="490869"/>
            </a:xfrm>
          </p:grpSpPr>
          <p:grpSp>
            <p:nvGrpSpPr>
              <p:cNvPr id="5" name="Group 175"/>
              <p:cNvGrpSpPr/>
              <p:nvPr/>
            </p:nvGrpSpPr>
            <p:grpSpPr>
              <a:xfrm>
                <a:off x="4032735" y="3028950"/>
                <a:ext cx="337999" cy="106431"/>
                <a:chOff x="4032735" y="2462489"/>
                <a:chExt cx="337999" cy="106431"/>
              </a:xfrm>
            </p:grpSpPr>
            <p:sp>
              <p:nvSpPr>
                <p:cNvPr id="143" name="Rectangle 142"/>
                <p:cNvSpPr/>
                <p:nvPr/>
              </p:nvSpPr>
              <p:spPr bwMode="auto">
                <a:xfrm>
                  <a:off x="4032735" y="2462489"/>
                  <a:ext cx="94420" cy="1064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44" name="Rectangle 143"/>
                <p:cNvSpPr/>
                <p:nvPr/>
              </p:nvSpPr>
              <p:spPr bwMode="auto">
                <a:xfrm>
                  <a:off x="4157038" y="2462489"/>
                  <a:ext cx="94420" cy="1064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45" name="Rectangle 144"/>
                <p:cNvSpPr/>
                <p:nvPr/>
              </p:nvSpPr>
              <p:spPr bwMode="auto">
                <a:xfrm>
                  <a:off x="4276314" y="2462489"/>
                  <a:ext cx="94420" cy="1064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sp>
            <p:nvSpPr>
              <p:cNvPr id="62" name="Rounded Rectangle 61"/>
              <p:cNvSpPr/>
              <p:nvPr/>
            </p:nvSpPr>
            <p:spPr bwMode="auto">
              <a:xfrm>
                <a:off x="3474564" y="2666999"/>
                <a:ext cx="1347574" cy="490869"/>
              </a:xfrm>
              <a:prstGeom prst="roundRect">
                <a:avLst>
                  <a:gd name="adj" fmla="val 7251"/>
                </a:avLst>
              </a:prstGeom>
              <a:solidFill>
                <a:srgbClr val="3366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1400" b="1" kern="1200" dirty="0">
                    <a:solidFill>
                      <a:srgbClr val="EEECE1">
                        <a:lumMod val="40000"/>
                        <a:lumOff val="60000"/>
                      </a:srgbClr>
                    </a:solidFill>
                    <a:latin typeface="Arial Narrow"/>
                    <a:ea typeface="+mn-ea"/>
                    <a:cs typeface="+mn-cs"/>
                  </a:rPr>
                  <a:t>Tomography</a:t>
                </a:r>
              </a:p>
            </p:txBody>
          </p:sp>
        </p:grpSp>
      </p:grpSp>
      <p:cxnSp>
        <p:nvCxnSpPr>
          <p:cNvPr id="63" name="Elbow Connector 14"/>
          <p:cNvCxnSpPr>
            <a:stCxn id="48" idx="3"/>
            <a:endCxn id="72" idx="3"/>
          </p:cNvCxnSpPr>
          <p:nvPr/>
        </p:nvCxnSpPr>
        <p:spPr bwMode="auto">
          <a:xfrm flipH="1">
            <a:off x="3824075" y="3538365"/>
            <a:ext cx="4786526" cy="1294342"/>
          </a:xfrm>
          <a:prstGeom prst="bentConnector3">
            <a:avLst>
              <a:gd name="adj1" fmla="val -4776"/>
            </a:avLst>
          </a:prstGeom>
          <a:solidFill>
            <a:schemeClr val="accent1"/>
          </a:solidFill>
          <a:ln w="28575" cap="flat" cmpd="sng" algn="ctr">
            <a:solidFill>
              <a:srgbClr val="336699"/>
            </a:solidFill>
            <a:prstDash val="solid"/>
            <a:round/>
            <a:headEnd type="none" w="med" len="med"/>
            <a:tailEnd type="stealth" w="lg" len="lg"/>
          </a:ln>
          <a:effectLst/>
        </p:spPr>
      </p:cxnSp>
      <p:sp>
        <p:nvSpPr>
          <p:cNvPr id="70" name="TextBox 69"/>
          <p:cNvSpPr txBox="1"/>
          <p:nvPr/>
        </p:nvSpPr>
        <p:spPr>
          <a:xfrm>
            <a:off x="2133601" y="1295400"/>
            <a:ext cx="894796" cy="276999"/>
          </a:xfrm>
          <a:prstGeom prst="rect">
            <a:avLst/>
          </a:prstGeom>
          <a:noFill/>
        </p:spPr>
        <p:txBody>
          <a:bodyPr wrap="none" rtlCol="0">
            <a:spAutoFit/>
          </a:bodyPr>
          <a:lstStyle/>
          <a:p>
            <a:pPr algn="ctr" rtl="0"/>
            <a:r>
              <a:rPr lang="en-US" sz="1200" b="1" kern="1200" dirty="0">
                <a:solidFill>
                  <a:prstClr val="black"/>
                </a:solidFill>
                <a:latin typeface="Arial Narrow"/>
                <a:ea typeface="+mn-ea"/>
                <a:cs typeface="+mn-cs"/>
              </a:rPr>
              <a:t>Soft X-Rays</a:t>
            </a:r>
          </a:p>
        </p:txBody>
      </p:sp>
      <p:cxnSp>
        <p:nvCxnSpPr>
          <p:cNvPr id="90" name="Elbow Connector 14"/>
          <p:cNvCxnSpPr>
            <a:stCxn id="72" idx="1"/>
          </p:cNvCxnSpPr>
          <p:nvPr/>
        </p:nvCxnSpPr>
        <p:spPr bwMode="auto">
          <a:xfrm rot="10800000">
            <a:off x="533401" y="2763137"/>
            <a:ext cx="1447801" cy="2069570"/>
          </a:xfrm>
          <a:prstGeom prst="bentConnector2">
            <a:avLst/>
          </a:prstGeom>
          <a:ln w="44450">
            <a:solidFill>
              <a:schemeClr val="tx2">
                <a:lumMod val="60000"/>
                <a:lumOff val="40000"/>
              </a:schemeClr>
            </a:solidFill>
            <a:headEnd type="none" w="med" len="med"/>
            <a:tailEnd type="stealth" w="lg" len="lg"/>
          </a:ln>
        </p:spPr>
        <p:style>
          <a:lnRef idx="1">
            <a:schemeClr val="accent1"/>
          </a:lnRef>
          <a:fillRef idx="2">
            <a:schemeClr val="accent1"/>
          </a:fillRef>
          <a:effectRef idx="1">
            <a:schemeClr val="accent1"/>
          </a:effectRef>
          <a:fontRef idx="minor">
            <a:schemeClr val="dk1"/>
          </a:fontRef>
        </p:style>
      </p:cxnSp>
      <p:sp>
        <p:nvSpPr>
          <p:cNvPr id="125" name="Oval 124"/>
          <p:cNvSpPr/>
          <p:nvPr/>
        </p:nvSpPr>
        <p:spPr bwMode="auto">
          <a:xfrm>
            <a:off x="990601" y="1737608"/>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0" name="Oval 129"/>
          <p:cNvSpPr/>
          <p:nvPr/>
        </p:nvSpPr>
        <p:spPr bwMode="auto">
          <a:xfrm>
            <a:off x="990601" y="2675294"/>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1" name="Oval 130"/>
          <p:cNvSpPr/>
          <p:nvPr/>
        </p:nvSpPr>
        <p:spPr bwMode="auto">
          <a:xfrm>
            <a:off x="762001" y="2151419"/>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2" name="Oval 131"/>
          <p:cNvSpPr/>
          <p:nvPr/>
        </p:nvSpPr>
        <p:spPr bwMode="auto">
          <a:xfrm>
            <a:off x="762001" y="2355148"/>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3" name="Oval 132"/>
          <p:cNvSpPr/>
          <p:nvPr/>
        </p:nvSpPr>
        <p:spPr bwMode="auto">
          <a:xfrm>
            <a:off x="838201" y="2555173"/>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4" name="Oval 133"/>
          <p:cNvSpPr/>
          <p:nvPr/>
        </p:nvSpPr>
        <p:spPr bwMode="auto">
          <a:xfrm>
            <a:off x="838201" y="1899799"/>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6" name="TextBox 135"/>
          <p:cNvSpPr txBox="1"/>
          <p:nvPr/>
        </p:nvSpPr>
        <p:spPr>
          <a:xfrm>
            <a:off x="990601" y="2722919"/>
            <a:ext cx="739305" cy="461665"/>
          </a:xfrm>
          <a:prstGeom prst="rect">
            <a:avLst/>
          </a:prstGeom>
          <a:noFill/>
        </p:spPr>
        <p:txBody>
          <a:bodyPr wrap="none" rtlCol="0">
            <a:spAutoFit/>
          </a:bodyPr>
          <a:lstStyle/>
          <a:p>
            <a:pPr algn="ctr" rtl="0"/>
            <a:r>
              <a:rPr lang="en-US" sz="1200" b="1" kern="1200" dirty="0">
                <a:solidFill>
                  <a:prstClr val="black"/>
                </a:solidFill>
                <a:latin typeface="Arial Narrow"/>
                <a:ea typeface="+mn-ea"/>
                <a:cs typeface="+mn-cs"/>
              </a:rPr>
              <a:t>Magnetic</a:t>
            </a:r>
          </a:p>
          <a:p>
            <a:pPr algn="ctr" rtl="0"/>
            <a:r>
              <a:rPr lang="en-US" sz="1200" b="1" kern="1200" dirty="0">
                <a:solidFill>
                  <a:prstClr val="black"/>
                </a:solidFill>
                <a:latin typeface="Arial Narrow"/>
                <a:ea typeface="+mn-ea"/>
                <a:cs typeface="+mn-cs"/>
              </a:rPr>
              <a:t>Sensors</a:t>
            </a:r>
          </a:p>
        </p:txBody>
      </p:sp>
      <p:sp>
        <p:nvSpPr>
          <p:cNvPr id="137" name="TextBox 136"/>
          <p:cNvSpPr txBox="1"/>
          <p:nvPr/>
        </p:nvSpPr>
        <p:spPr>
          <a:xfrm>
            <a:off x="2975813" y="1579134"/>
            <a:ext cx="845103" cy="461665"/>
          </a:xfrm>
          <a:prstGeom prst="rect">
            <a:avLst/>
          </a:prstGeom>
          <a:noFill/>
        </p:spPr>
        <p:txBody>
          <a:bodyPr wrap="none" rtlCol="0">
            <a:spAutoFit/>
          </a:bodyPr>
          <a:lstStyle/>
          <a:p>
            <a:pPr algn="ctr" rtl="0"/>
            <a:r>
              <a:rPr lang="en-US" sz="1200" b="1" kern="1200" dirty="0">
                <a:solidFill>
                  <a:prstClr val="black"/>
                </a:solidFill>
                <a:latin typeface="Arial Narrow"/>
                <a:ea typeface="+mn-ea"/>
                <a:cs typeface="+mn-cs"/>
              </a:rPr>
              <a:t>Bolometric</a:t>
            </a:r>
          </a:p>
          <a:p>
            <a:pPr algn="ctr" rtl="0"/>
            <a:r>
              <a:rPr lang="en-US" sz="1200" b="1" kern="1200" dirty="0">
                <a:solidFill>
                  <a:prstClr val="black"/>
                </a:solidFill>
                <a:latin typeface="Arial Narrow"/>
                <a:ea typeface="+mn-ea"/>
                <a:cs typeface="+mn-cs"/>
              </a:rPr>
              <a:t>Sensors</a:t>
            </a:r>
          </a:p>
        </p:txBody>
      </p:sp>
      <p:cxnSp>
        <p:nvCxnSpPr>
          <p:cNvPr id="140" name="Straight Arrow Connector 37"/>
          <p:cNvCxnSpPr/>
          <p:nvPr/>
        </p:nvCxnSpPr>
        <p:spPr bwMode="auto">
          <a:xfrm rot="16200000" flipH="1">
            <a:off x="2894833" y="1901577"/>
            <a:ext cx="235176" cy="3119162"/>
          </a:xfrm>
          <a:prstGeom prst="bentConnector2">
            <a:avLst/>
          </a:prstGeom>
          <a:ln>
            <a:headEnd type="none" w="med" len="med"/>
            <a:tailEnd type="stealth" w="lg" len="lg"/>
          </a:ln>
        </p:spPr>
        <p:style>
          <a:lnRef idx="1">
            <a:schemeClr val="accent3"/>
          </a:lnRef>
          <a:fillRef idx="0">
            <a:schemeClr val="accent3"/>
          </a:fillRef>
          <a:effectRef idx="0">
            <a:schemeClr val="accent3"/>
          </a:effectRef>
          <a:fontRef idx="minor">
            <a:schemeClr val="tx1"/>
          </a:fontRef>
        </p:style>
      </p:cxnSp>
      <p:cxnSp>
        <p:nvCxnSpPr>
          <p:cNvPr id="159" name="Straight Arrow Connector 37"/>
          <p:cNvCxnSpPr/>
          <p:nvPr/>
        </p:nvCxnSpPr>
        <p:spPr bwMode="auto">
          <a:xfrm rot="16200000" flipH="1">
            <a:off x="4148024" y="2833400"/>
            <a:ext cx="523278" cy="324677"/>
          </a:xfrm>
          <a:prstGeom prst="bentConnector2">
            <a:avLst/>
          </a:prstGeom>
          <a:ln w="15875">
            <a:headEnd type="none" w="med" len="med"/>
            <a:tailEnd type="stealth" w="lg" len="lg"/>
          </a:ln>
        </p:spPr>
        <p:style>
          <a:lnRef idx="1">
            <a:schemeClr val="accent4"/>
          </a:lnRef>
          <a:fillRef idx="0">
            <a:schemeClr val="accent4"/>
          </a:fillRef>
          <a:effectRef idx="0">
            <a:schemeClr val="accent4"/>
          </a:effectRef>
          <a:fontRef idx="minor">
            <a:schemeClr val="tx1"/>
          </a:fontRef>
        </p:style>
      </p:cxnSp>
      <p:cxnSp>
        <p:nvCxnSpPr>
          <p:cNvPr id="162" name="Straight Arrow Connector 37"/>
          <p:cNvCxnSpPr/>
          <p:nvPr/>
        </p:nvCxnSpPr>
        <p:spPr bwMode="auto">
          <a:xfrm rot="16200000" flipH="1">
            <a:off x="4034825" y="2827323"/>
            <a:ext cx="630401" cy="443953"/>
          </a:xfrm>
          <a:prstGeom prst="bentConnector2">
            <a:avLst/>
          </a:prstGeom>
          <a:ln w="15875">
            <a:headEnd type="none" w="med" len="med"/>
            <a:tailEnd type="stealth" w="lg" len="lg"/>
          </a:ln>
        </p:spPr>
        <p:style>
          <a:lnRef idx="1">
            <a:schemeClr val="accent4"/>
          </a:lnRef>
          <a:fillRef idx="0">
            <a:schemeClr val="accent4"/>
          </a:fillRef>
          <a:effectRef idx="0">
            <a:schemeClr val="accent4"/>
          </a:effectRef>
          <a:fontRef idx="minor">
            <a:schemeClr val="tx1"/>
          </a:fontRef>
        </p:style>
      </p:cxnSp>
      <p:sp>
        <p:nvSpPr>
          <p:cNvPr id="262" name="Can 261"/>
          <p:cNvSpPr/>
          <p:nvPr/>
        </p:nvSpPr>
        <p:spPr bwMode="auto">
          <a:xfrm>
            <a:off x="1240349" y="1351319"/>
            <a:ext cx="186429" cy="1277421"/>
          </a:xfrm>
          <a:prstGeom prst="ca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cxnSp>
        <p:nvCxnSpPr>
          <p:cNvPr id="163" name="Straight Arrow Connector 37"/>
          <p:cNvCxnSpPr/>
          <p:nvPr/>
        </p:nvCxnSpPr>
        <p:spPr bwMode="auto">
          <a:xfrm rot="16200000" flipH="1">
            <a:off x="3919113" y="2818733"/>
            <a:ext cx="737523" cy="568256"/>
          </a:xfrm>
          <a:prstGeom prst="bentConnector2">
            <a:avLst/>
          </a:prstGeom>
          <a:ln w="15875">
            <a:headEnd type="none" w="med" len="med"/>
            <a:tailEnd type="stealth" w="lg" len="lg"/>
          </a:ln>
        </p:spPr>
        <p:style>
          <a:lnRef idx="1">
            <a:schemeClr val="accent4"/>
          </a:lnRef>
          <a:fillRef idx="0">
            <a:schemeClr val="accent4"/>
          </a:fillRef>
          <a:effectRef idx="0">
            <a:schemeClr val="accent4"/>
          </a:effectRef>
          <a:fontRef idx="minor">
            <a:schemeClr val="tx1"/>
          </a:fontRef>
        </p:style>
      </p:cxnSp>
      <p:grpSp>
        <p:nvGrpSpPr>
          <p:cNvPr id="6" name="Group 176"/>
          <p:cNvGrpSpPr/>
          <p:nvPr/>
        </p:nvGrpSpPr>
        <p:grpSpPr>
          <a:xfrm>
            <a:off x="1162051" y="3237139"/>
            <a:ext cx="337999" cy="106431"/>
            <a:chOff x="4032735" y="2462489"/>
            <a:chExt cx="337999" cy="106431"/>
          </a:xfrm>
        </p:grpSpPr>
        <p:sp>
          <p:nvSpPr>
            <p:cNvPr id="178" name="Rectangle 177"/>
            <p:cNvSpPr/>
            <p:nvPr/>
          </p:nvSpPr>
          <p:spPr bwMode="auto">
            <a:xfrm>
              <a:off x="4032735" y="2462489"/>
              <a:ext cx="94420" cy="10643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79" name="Rectangle 178"/>
            <p:cNvSpPr/>
            <p:nvPr/>
          </p:nvSpPr>
          <p:spPr bwMode="auto">
            <a:xfrm>
              <a:off x="4157038" y="2462489"/>
              <a:ext cx="94420" cy="10643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80" name="Rectangle 179"/>
            <p:cNvSpPr/>
            <p:nvPr/>
          </p:nvSpPr>
          <p:spPr bwMode="auto">
            <a:xfrm>
              <a:off x="4276314" y="2462489"/>
              <a:ext cx="94420" cy="10643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cxnSp>
        <p:nvCxnSpPr>
          <p:cNvPr id="191" name="Straight Arrow Connector 37"/>
          <p:cNvCxnSpPr/>
          <p:nvPr/>
        </p:nvCxnSpPr>
        <p:spPr bwMode="auto">
          <a:xfrm rot="16200000" flipH="1">
            <a:off x="2781634" y="1895500"/>
            <a:ext cx="342299" cy="3238438"/>
          </a:xfrm>
          <a:prstGeom prst="bentConnector2">
            <a:avLst/>
          </a:prstGeom>
          <a:ln>
            <a:headEnd type="none" w="med" len="med"/>
            <a:tailEnd type="stealth" w="lg" len="lg"/>
          </a:ln>
        </p:spPr>
        <p:style>
          <a:lnRef idx="1">
            <a:schemeClr val="accent3"/>
          </a:lnRef>
          <a:fillRef idx="0">
            <a:schemeClr val="accent3"/>
          </a:fillRef>
          <a:effectRef idx="0">
            <a:schemeClr val="accent3"/>
          </a:effectRef>
          <a:fontRef idx="minor">
            <a:schemeClr val="tx1"/>
          </a:fontRef>
        </p:style>
      </p:cxnSp>
      <p:cxnSp>
        <p:nvCxnSpPr>
          <p:cNvPr id="194" name="Straight Arrow Connector 37"/>
          <p:cNvCxnSpPr/>
          <p:nvPr/>
        </p:nvCxnSpPr>
        <p:spPr bwMode="auto">
          <a:xfrm rot="16200000" flipH="1">
            <a:off x="2665920" y="1886910"/>
            <a:ext cx="449423" cy="3362741"/>
          </a:xfrm>
          <a:prstGeom prst="bentConnector2">
            <a:avLst/>
          </a:prstGeom>
          <a:ln>
            <a:headEnd type="none" w="med" len="med"/>
            <a:tailEnd type="stealth" w="lg" len="lg"/>
          </a:ln>
        </p:spPr>
        <p:style>
          <a:lnRef idx="1">
            <a:schemeClr val="accent3"/>
          </a:lnRef>
          <a:fillRef idx="0">
            <a:schemeClr val="accent3"/>
          </a:fillRef>
          <a:effectRef idx="0">
            <a:schemeClr val="accent3"/>
          </a:effectRef>
          <a:fontRef idx="minor">
            <a:schemeClr val="tx1"/>
          </a:fontRef>
        </p:style>
      </p:cxnSp>
      <p:sp>
        <p:nvSpPr>
          <p:cNvPr id="198" name="Rectangle 197"/>
          <p:cNvSpPr/>
          <p:nvPr/>
        </p:nvSpPr>
        <p:spPr bwMode="auto">
          <a:xfrm>
            <a:off x="1729906" y="2212502"/>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99" name="Rectangle 198"/>
          <p:cNvSpPr/>
          <p:nvPr/>
        </p:nvSpPr>
        <p:spPr bwMode="auto">
          <a:xfrm>
            <a:off x="1824326" y="241290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00" name="Rectangle 199"/>
          <p:cNvSpPr/>
          <p:nvPr/>
        </p:nvSpPr>
        <p:spPr bwMode="auto">
          <a:xfrm>
            <a:off x="1905001" y="2650156"/>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nvGrpSpPr>
          <p:cNvPr id="7" name="Group 200"/>
          <p:cNvGrpSpPr/>
          <p:nvPr/>
        </p:nvGrpSpPr>
        <p:grpSpPr>
          <a:xfrm rot="5400000">
            <a:off x="3687499" y="1763013"/>
            <a:ext cx="337999" cy="106431"/>
            <a:chOff x="4032735" y="2462489"/>
            <a:chExt cx="337999" cy="106431"/>
          </a:xfrm>
        </p:grpSpPr>
        <p:sp>
          <p:nvSpPr>
            <p:cNvPr id="202" name="Rectangle 201"/>
            <p:cNvSpPr/>
            <p:nvPr/>
          </p:nvSpPr>
          <p:spPr bwMode="auto">
            <a:xfrm>
              <a:off x="4032735" y="246248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03" name="Rectangle 202"/>
            <p:cNvSpPr/>
            <p:nvPr/>
          </p:nvSpPr>
          <p:spPr bwMode="auto">
            <a:xfrm>
              <a:off x="4157038" y="246248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04" name="Rectangle 203"/>
            <p:cNvSpPr/>
            <p:nvPr/>
          </p:nvSpPr>
          <p:spPr bwMode="auto">
            <a:xfrm>
              <a:off x="4276314" y="2462489"/>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sp>
        <p:nvSpPr>
          <p:cNvPr id="205" name="Rectangle 204"/>
          <p:cNvSpPr/>
          <p:nvPr/>
        </p:nvSpPr>
        <p:spPr bwMode="auto">
          <a:xfrm>
            <a:off x="1729906" y="1959263"/>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06" name="Rectangle 205"/>
          <p:cNvSpPr/>
          <p:nvPr/>
        </p:nvSpPr>
        <p:spPr bwMode="auto">
          <a:xfrm>
            <a:off x="1835096" y="1614297"/>
            <a:ext cx="94420" cy="1064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cxnSp>
        <p:nvCxnSpPr>
          <p:cNvPr id="212" name="Straight Arrow Connector 37"/>
          <p:cNvCxnSpPr/>
          <p:nvPr/>
        </p:nvCxnSpPr>
        <p:spPr bwMode="auto">
          <a:xfrm>
            <a:off x="3909715" y="1694440"/>
            <a:ext cx="342735" cy="571279"/>
          </a:xfrm>
          <a:prstGeom prst="bentConnector2">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cxnSp>
        <p:nvCxnSpPr>
          <p:cNvPr id="215" name="Straight Arrow Connector 37"/>
          <p:cNvCxnSpPr/>
          <p:nvPr/>
        </p:nvCxnSpPr>
        <p:spPr bwMode="auto">
          <a:xfrm>
            <a:off x="3909715" y="1818743"/>
            <a:ext cx="218432" cy="446976"/>
          </a:xfrm>
          <a:prstGeom prst="bentConnector2">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cxnSp>
        <p:nvCxnSpPr>
          <p:cNvPr id="218" name="Straight Arrow Connector 37"/>
          <p:cNvCxnSpPr/>
          <p:nvPr/>
        </p:nvCxnSpPr>
        <p:spPr bwMode="auto">
          <a:xfrm>
            <a:off x="3909715" y="1938019"/>
            <a:ext cx="99156" cy="327700"/>
          </a:xfrm>
          <a:prstGeom prst="bentConnector2">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grpSp>
        <p:nvGrpSpPr>
          <p:cNvPr id="8" name="Group 234"/>
          <p:cNvGrpSpPr/>
          <p:nvPr/>
        </p:nvGrpSpPr>
        <p:grpSpPr>
          <a:xfrm>
            <a:off x="4572001" y="3191761"/>
            <a:ext cx="1857375" cy="693208"/>
            <a:chOff x="4924425" y="3593042"/>
            <a:chExt cx="1857375" cy="693208"/>
          </a:xfrm>
        </p:grpSpPr>
        <p:grpSp>
          <p:nvGrpSpPr>
            <p:cNvPr id="9" name="Group 187"/>
            <p:cNvGrpSpPr/>
            <p:nvPr/>
          </p:nvGrpSpPr>
          <p:grpSpPr>
            <a:xfrm>
              <a:off x="4924425" y="3623834"/>
              <a:ext cx="138326" cy="605266"/>
              <a:chOff x="4648200" y="2890409"/>
              <a:chExt cx="76203" cy="462391"/>
            </a:xfrm>
          </p:grpSpPr>
          <p:sp>
            <p:nvSpPr>
              <p:cNvPr id="156" name="Rectangle 155"/>
              <p:cNvSpPr/>
              <p:nvPr/>
            </p:nvSpPr>
            <p:spPr bwMode="auto">
              <a:xfrm rot="16200000">
                <a:off x="4659697" y="3042584"/>
                <a:ext cx="53210" cy="762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57" name="Rectangle 156"/>
              <p:cNvSpPr/>
              <p:nvPr/>
            </p:nvSpPr>
            <p:spPr bwMode="auto">
              <a:xfrm rot="16200000">
                <a:off x="4659697" y="2960748"/>
                <a:ext cx="53210" cy="762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58" name="Rectangle 157"/>
              <p:cNvSpPr/>
              <p:nvPr/>
            </p:nvSpPr>
            <p:spPr bwMode="auto">
              <a:xfrm rot="16200000">
                <a:off x="4659697" y="2878912"/>
                <a:ext cx="53210" cy="762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85" name="Rectangle 184"/>
              <p:cNvSpPr/>
              <p:nvPr/>
            </p:nvSpPr>
            <p:spPr bwMode="auto">
              <a:xfrm rot="16200000">
                <a:off x="4659697" y="3288093"/>
                <a:ext cx="53210" cy="762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86" name="Rectangle 185"/>
              <p:cNvSpPr/>
              <p:nvPr/>
            </p:nvSpPr>
            <p:spPr bwMode="auto">
              <a:xfrm rot="16200000">
                <a:off x="4659697" y="3206256"/>
                <a:ext cx="53210" cy="762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87" name="Rectangle 186"/>
              <p:cNvSpPr/>
              <p:nvPr/>
            </p:nvSpPr>
            <p:spPr bwMode="auto">
              <a:xfrm rot="16200000">
                <a:off x="4659697" y="3124420"/>
                <a:ext cx="53210" cy="762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grpSp>
        <p:sp>
          <p:nvSpPr>
            <p:cNvPr id="42" name="Rounded Rectangle 41"/>
            <p:cNvSpPr/>
            <p:nvPr/>
          </p:nvSpPr>
          <p:spPr bwMode="auto">
            <a:xfrm>
              <a:off x="4938926" y="3593042"/>
              <a:ext cx="1842874" cy="693208"/>
            </a:xfrm>
            <a:prstGeom prst="roundRect">
              <a:avLst>
                <a:gd name="adj" fmla="val 7251"/>
              </a:avLst>
            </a:prstGeom>
            <a:solidFill>
              <a:srgbClr val="3366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1600" b="1" kern="1200" dirty="0">
                  <a:solidFill>
                    <a:srgbClr val="EEECE1">
                      <a:lumMod val="40000"/>
                      <a:lumOff val="60000"/>
                    </a:srgbClr>
                  </a:solidFill>
                  <a:latin typeface="Arial Narrow"/>
                  <a:ea typeface="+mn-ea"/>
                  <a:cs typeface="+mn-cs"/>
                </a:rPr>
                <a:t>Grad-Shafranov</a:t>
              </a:r>
            </a:p>
            <a:p>
              <a:pPr algn="ctr" rtl="0" eaLnBrk="0" fontAlgn="base" hangingPunct="0">
                <a:spcBef>
                  <a:spcPct val="0"/>
                </a:spcBef>
                <a:spcAft>
                  <a:spcPct val="0"/>
                </a:spcAft>
              </a:pPr>
              <a:r>
                <a:rPr lang="en-US" sz="1600" b="1" kern="1200" dirty="0">
                  <a:solidFill>
                    <a:srgbClr val="EEECE1">
                      <a:lumMod val="40000"/>
                      <a:lumOff val="60000"/>
                    </a:srgbClr>
                  </a:solidFill>
                  <a:latin typeface="Arial Narrow"/>
                  <a:ea typeface="+mn-ea"/>
                  <a:cs typeface="+mn-cs"/>
                </a:rPr>
                <a:t>Solver</a:t>
              </a:r>
            </a:p>
          </p:txBody>
        </p:sp>
      </p:grpSp>
      <p:sp>
        <p:nvSpPr>
          <p:cNvPr id="242" name="Circular Arrow 241"/>
          <p:cNvSpPr/>
          <p:nvPr/>
        </p:nvSpPr>
        <p:spPr bwMode="auto">
          <a:xfrm rot="16200000">
            <a:off x="6042369" y="3473017"/>
            <a:ext cx="278661" cy="495354"/>
          </a:xfrm>
          <a:prstGeom prst="circularArrow">
            <a:avLst>
              <a:gd name="adj1" fmla="val 12500"/>
              <a:gd name="adj2" fmla="val 1142319"/>
              <a:gd name="adj3" fmla="val 20457681"/>
              <a:gd name="adj4" fmla="val 2510542"/>
              <a:gd name="adj5" fmla="val 2045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cxnSp>
        <p:nvCxnSpPr>
          <p:cNvPr id="253" name="Elbow Connector 14"/>
          <p:cNvCxnSpPr>
            <a:endCxn id="48" idx="1"/>
          </p:cNvCxnSpPr>
          <p:nvPr/>
        </p:nvCxnSpPr>
        <p:spPr bwMode="auto">
          <a:xfrm>
            <a:off x="6429376" y="3538365"/>
            <a:ext cx="347876" cy="1588"/>
          </a:xfrm>
          <a:prstGeom prst="straightConnector1">
            <a:avLst/>
          </a:prstGeom>
          <a:solidFill>
            <a:schemeClr val="accent1"/>
          </a:solidFill>
          <a:ln w="60325" cap="flat" cmpd="sng" algn="ctr">
            <a:solidFill>
              <a:srgbClr val="336699"/>
            </a:solidFill>
            <a:prstDash val="solid"/>
            <a:round/>
            <a:headEnd type="none" w="med" len="med"/>
            <a:tailEnd type="stealth" w="med" len="med"/>
          </a:ln>
          <a:effectLst/>
        </p:spPr>
      </p:cxnSp>
      <p:sp>
        <p:nvSpPr>
          <p:cNvPr id="72" name="Rounded Rectangle 71"/>
          <p:cNvSpPr/>
          <p:nvPr/>
        </p:nvSpPr>
        <p:spPr bwMode="auto">
          <a:xfrm>
            <a:off x="1981201" y="4427894"/>
            <a:ext cx="1842874" cy="809625"/>
          </a:xfrm>
          <a:prstGeom prst="roundRect">
            <a:avLst>
              <a:gd name="adj" fmla="val 7251"/>
            </a:avLst>
          </a:prstGeom>
          <a:solidFill>
            <a:srgbClr val="3366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1600" b="1" kern="1200" dirty="0">
                <a:solidFill>
                  <a:srgbClr val="EEECE1">
                    <a:lumMod val="40000"/>
                    <a:lumOff val="60000"/>
                  </a:srgbClr>
                </a:solidFill>
                <a:latin typeface="Arial Narrow"/>
                <a:ea typeface="+mn-ea"/>
                <a:cs typeface="+mn-cs"/>
              </a:rPr>
              <a:t>Controller</a:t>
            </a:r>
          </a:p>
          <a:p>
            <a:pPr algn="ctr" rtl="0" eaLnBrk="0" fontAlgn="base" hangingPunct="0">
              <a:spcBef>
                <a:spcPct val="0"/>
              </a:spcBef>
              <a:spcAft>
                <a:spcPct val="0"/>
              </a:spcAft>
            </a:pPr>
            <a:r>
              <a:rPr lang="en-US" sz="1200" b="1" kern="1200" dirty="0">
                <a:solidFill>
                  <a:srgbClr val="EEECE1">
                    <a:lumMod val="40000"/>
                    <a:lumOff val="60000"/>
                  </a:srgbClr>
                </a:solidFill>
                <a:latin typeface="Arial Narrow"/>
                <a:ea typeface="+mn-ea"/>
                <a:cs typeface="+mn-cs"/>
              </a:rPr>
              <a:t>PID, MIMO</a:t>
            </a:r>
          </a:p>
        </p:txBody>
      </p:sp>
      <p:sp>
        <p:nvSpPr>
          <p:cNvPr id="126" name="Oval 125"/>
          <p:cNvSpPr/>
          <p:nvPr/>
        </p:nvSpPr>
        <p:spPr bwMode="auto">
          <a:xfrm>
            <a:off x="1162051" y="1899799"/>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28" name="Oval 127"/>
          <p:cNvSpPr/>
          <p:nvPr/>
        </p:nvSpPr>
        <p:spPr bwMode="auto">
          <a:xfrm>
            <a:off x="1219201" y="2151419"/>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29" name="Oval 128"/>
          <p:cNvSpPr/>
          <p:nvPr/>
        </p:nvSpPr>
        <p:spPr bwMode="auto">
          <a:xfrm>
            <a:off x="1219201" y="2355148"/>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135" name="Oval 134"/>
          <p:cNvSpPr/>
          <p:nvPr/>
        </p:nvSpPr>
        <p:spPr bwMode="auto">
          <a:xfrm>
            <a:off x="1143001" y="2555173"/>
            <a:ext cx="76200" cy="87843"/>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sp>
        <p:nvSpPr>
          <p:cNvPr id="265" name="Block Arc 264"/>
          <p:cNvSpPr/>
          <p:nvPr/>
        </p:nvSpPr>
        <p:spPr bwMode="auto">
          <a:xfrm>
            <a:off x="152400" y="1542218"/>
            <a:ext cx="719138" cy="1234319"/>
          </a:xfrm>
          <a:prstGeom prst="blockArc">
            <a:avLst>
              <a:gd name="adj1" fmla="val 4134015"/>
              <a:gd name="adj2" fmla="val 18678354"/>
              <a:gd name="adj3" fmla="val 668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a:solidFill>
                <a:prstClr val="black"/>
              </a:solidFill>
              <a:latin typeface="Arial Narrow" pitchFamily="34" charset="0"/>
              <a:ea typeface="+mn-ea"/>
              <a:cs typeface="+mn-cs"/>
            </a:endParaRPr>
          </a:p>
        </p:txBody>
      </p:sp>
      <p:pic>
        <p:nvPicPr>
          <p:cNvPr id="424979" name="Picture 1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05001" y="5410200"/>
            <a:ext cx="345281" cy="547688"/>
          </a:xfrm>
          <a:prstGeom prst="rect">
            <a:avLst/>
          </a:prstGeom>
          <a:noFill/>
          <a:ln w="9525">
            <a:noFill/>
            <a:miter lim="800000"/>
            <a:headEnd/>
            <a:tailEnd/>
          </a:ln>
        </p:spPr>
      </p:pic>
      <p:cxnSp>
        <p:nvCxnSpPr>
          <p:cNvPr id="278" name="Elbow Connector 14"/>
          <p:cNvCxnSpPr>
            <a:stCxn id="424979" idx="3"/>
            <a:endCxn id="72" idx="2"/>
          </p:cNvCxnSpPr>
          <p:nvPr/>
        </p:nvCxnSpPr>
        <p:spPr bwMode="auto">
          <a:xfrm flipV="1">
            <a:off x="2250282" y="5237519"/>
            <a:ext cx="652356" cy="446525"/>
          </a:xfrm>
          <a:prstGeom prst="bentConnector2">
            <a:avLst/>
          </a:prstGeom>
          <a:solidFill>
            <a:schemeClr val="accent1"/>
          </a:solidFill>
          <a:ln w="28575" cap="flat" cmpd="sng" algn="ctr">
            <a:solidFill>
              <a:srgbClr val="336699"/>
            </a:solidFill>
            <a:prstDash val="solid"/>
            <a:round/>
            <a:headEnd type="none" w="med" len="med"/>
            <a:tailEnd type="stealth" w="lg" len="lg"/>
          </a:ln>
          <a:effectLst/>
        </p:spPr>
      </p:cxnSp>
      <p:sp>
        <p:nvSpPr>
          <p:cNvPr id="281" name="TextBox 280"/>
          <p:cNvSpPr txBox="1"/>
          <p:nvPr/>
        </p:nvSpPr>
        <p:spPr>
          <a:xfrm>
            <a:off x="964373" y="5542389"/>
            <a:ext cx="976934" cy="276999"/>
          </a:xfrm>
          <a:prstGeom prst="rect">
            <a:avLst/>
          </a:prstGeom>
          <a:noFill/>
        </p:spPr>
        <p:txBody>
          <a:bodyPr wrap="none" rtlCol="0">
            <a:spAutoFit/>
          </a:bodyPr>
          <a:lstStyle/>
          <a:p>
            <a:pPr algn="ctr" rtl="0"/>
            <a:r>
              <a:rPr lang="en-US" sz="1200" b="1" kern="1200" dirty="0">
                <a:solidFill>
                  <a:prstClr val="black"/>
                </a:solidFill>
                <a:latin typeface="Arial Narrow"/>
                <a:ea typeface="+mn-ea"/>
                <a:cs typeface="+mn-cs"/>
              </a:rPr>
              <a:t>Target Shape</a:t>
            </a:r>
          </a:p>
        </p:txBody>
      </p:sp>
      <p:pic>
        <p:nvPicPr>
          <p:cNvPr id="424980" name="Picture 2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84964" y="2628740"/>
            <a:ext cx="573880" cy="547688"/>
          </a:xfrm>
          <a:prstGeom prst="rect">
            <a:avLst/>
          </a:prstGeom>
          <a:noFill/>
          <a:ln w="9525">
            <a:noFill/>
            <a:miter lim="800000"/>
            <a:headEnd/>
            <a:tailEnd/>
          </a:ln>
        </p:spPr>
      </p:pic>
    </p:spTree>
    <p:extLst>
      <p:ext uri="{BB962C8B-B14F-4D97-AF65-F5344CB8AC3E}">
        <p14:creationId xmlns:p14="http://schemas.microsoft.com/office/powerpoint/2010/main" val="845529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ASDEX  Tokamak Upgrade - Results </a:t>
            </a:r>
            <a:endParaRPr lang="en-US" dirty="0"/>
          </a:p>
        </p:txBody>
      </p:sp>
      <p:sp>
        <p:nvSpPr>
          <p:cNvPr id="3" name="Content Placeholder 2"/>
          <p:cNvSpPr>
            <a:spLocks noGrp="1"/>
          </p:cNvSpPr>
          <p:nvPr>
            <p:ph idx="1"/>
          </p:nvPr>
        </p:nvSpPr>
        <p:spPr>
          <a:xfrm>
            <a:off x="3959210" y="1400545"/>
            <a:ext cx="4684727" cy="4669847"/>
          </a:xfrm>
        </p:spPr>
        <p:txBody>
          <a:bodyPr>
            <a:normAutofit fontScale="92500"/>
          </a:bodyPr>
          <a:lstStyle/>
          <a:p>
            <a:r>
              <a:rPr lang="en-US" dirty="0" smtClean="0"/>
              <a:t>Grad-</a:t>
            </a:r>
            <a:r>
              <a:rPr lang="en-US" dirty="0" err="1" smtClean="0"/>
              <a:t>Shafranov</a:t>
            </a:r>
            <a:r>
              <a:rPr lang="en-US" dirty="0" smtClean="0"/>
              <a:t> Solver using LabVIEW Real-Time on multi-core processors and LabVIEW FPGA for data acquisition</a:t>
            </a:r>
          </a:p>
          <a:p>
            <a:pPr lvl="1"/>
            <a:r>
              <a:rPr lang="en-US" dirty="0" smtClean="0"/>
              <a:t>0</a:t>
            </a:r>
            <a:r>
              <a:rPr lang="en-US" dirty="0" smtClean="0"/>
              <a:t>.1 </a:t>
            </a:r>
            <a:r>
              <a:rPr lang="en-US" dirty="0" err="1" smtClean="0"/>
              <a:t>ms</a:t>
            </a:r>
            <a:r>
              <a:rPr lang="en-US" dirty="0" smtClean="0"/>
              <a:t> loop time for the PDE solver</a:t>
            </a:r>
          </a:p>
          <a:p>
            <a:pPr lvl="1"/>
            <a:r>
              <a:rPr lang="en-US" dirty="0" smtClean="0"/>
              <a:t>Red line shows offline equilibrium </a:t>
            </a:r>
            <a:r>
              <a:rPr lang="en-US" dirty="0" err="1" smtClean="0"/>
              <a:t>constrcution</a:t>
            </a:r>
            <a:endParaRPr lang="en-US" dirty="0" smtClean="0"/>
          </a:p>
          <a:p>
            <a:pPr lvl="1"/>
            <a:r>
              <a:rPr lang="en-US" dirty="0" smtClean="0"/>
              <a:t>Blue line is real-time construction</a:t>
            </a:r>
          </a:p>
          <a:p>
            <a:pPr lvl="1"/>
            <a:endParaRPr lang="en-US" dirty="0" smtClean="0"/>
          </a:p>
          <a:p>
            <a:r>
              <a:rPr lang="en-US" dirty="0" smtClean="0"/>
              <a:t>Diagnostics for halo currents and real-time bolometer measurements using LabVIEW RT</a:t>
            </a:r>
            <a:endParaRPr lang="en-US" dirty="0"/>
          </a:p>
        </p:txBody>
      </p:sp>
      <p:pic>
        <p:nvPicPr>
          <p:cNvPr id="4" name="Picture 3"/>
          <p:cNvPicPr>
            <a:picLocks noChangeAspect="1"/>
          </p:cNvPicPr>
          <p:nvPr/>
        </p:nvPicPr>
        <p:blipFill>
          <a:blip r:embed="rId3"/>
          <a:stretch>
            <a:fillRect/>
          </a:stretch>
        </p:blipFill>
        <p:spPr>
          <a:xfrm>
            <a:off x="268306" y="1139110"/>
            <a:ext cx="3520420" cy="5252042"/>
          </a:xfrm>
          <a:prstGeom prst="rect">
            <a:avLst/>
          </a:prstGeom>
        </p:spPr>
      </p:pic>
      <p:sp>
        <p:nvSpPr>
          <p:cNvPr id="5" name="TextBox 4"/>
          <p:cNvSpPr txBox="1"/>
          <p:nvPr/>
        </p:nvSpPr>
        <p:spPr>
          <a:xfrm>
            <a:off x="4426098" y="5844940"/>
            <a:ext cx="4070345" cy="369332"/>
          </a:xfrm>
          <a:prstGeom prst="rect">
            <a:avLst/>
          </a:prstGeom>
          <a:noFill/>
        </p:spPr>
        <p:txBody>
          <a:bodyPr wrap="none" rtlCol="0">
            <a:spAutoFit/>
          </a:bodyPr>
          <a:lstStyle/>
          <a:p>
            <a:r>
              <a:rPr lang="en-US" dirty="0" smtClean="0"/>
              <a:t>*Dr. L </a:t>
            </a:r>
            <a:r>
              <a:rPr lang="en-US" dirty="0" err="1" smtClean="0"/>
              <a:t>Giannone</a:t>
            </a:r>
            <a:r>
              <a:rPr lang="en-US" dirty="0" smtClean="0"/>
              <a:t> et al, IPP Max Planck</a:t>
            </a:r>
            <a:endParaRPr lang="en-US" dirty="0"/>
          </a:p>
        </p:txBody>
      </p:sp>
    </p:spTree>
    <p:extLst>
      <p:ext uri="{BB962C8B-B14F-4D97-AF65-F5344CB8AC3E}">
        <p14:creationId xmlns:p14="http://schemas.microsoft.com/office/powerpoint/2010/main" val="327477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5658" y="114935"/>
            <a:ext cx="8749742" cy="1143000"/>
          </a:xfrm>
        </p:spPr>
        <p:txBody>
          <a:bodyPr>
            <a:normAutofit/>
          </a:bodyPr>
          <a:lstStyle/>
          <a:p>
            <a:pPr>
              <a:lnSpc>
                <a:spcPct val="94000"/>
              </a:lnSpc>
              <a:tabLst>
                <a:tab pos="6454775" algn="l"/>
              </a:tabLst>
            </a:pPr>
            <a:r>
              <a:rPr lang="en-GB" dirty="0" smtClean="0"/>
              <a:t>Example -Plasma Diagnostics &amp; Control with </a:t>
            </a:r>
            <a:br>
              <a:rPr lang="en-GB" dirty="0" smtClean="0"/>
            </a:br>
            <a:r>
              <a:rPr lang="en-GB" dirty="0" smtClean="0"/>
              <a:t>NI LabVIEW RT </a:t>
            </a:r>
            <a:endParaRPr lang="en-GB" sz="2700" dirty="0"/>
          </a:p>
        </p:txBody>
      </p:sp>
      <p:sp>
        <p:nvSpPr>
          <p:cNvPr id="31747" name="Content Placeholder 9"/>
          <p:cNvSpPr>
            <a:spLocks noGrp="1"/>
          </p:cNvSpPr>
          <p:nvPr>
            <p:ph idx="1"/>
          </p:nvPr>
        </p:nvSpPr>
        <p:spPr>
          <a:xfrm>
            <a:off x="419100" y="1230455"/>
            <a:ext cx="7886700" cy="4906963"/>
          </a:xfrm>
        </p:spPr>
        <p:txBody>
          <a:bodyPr/>
          <a:lstStyle/>
          <a:p>
            <a:pPr eaLnBrk="1" hangingPunct="1"/>
            <a:r>
              <a:rPr lang="en-US" sz="2800" dirty="0" smtClean="0">
                <a:latin typeface="Arial Narrow" pitchFamily="34" charset="0"/>
              </a:rPr>
              <a:t>Max Planck Institute</a:t>
            </a:r>
          </a:p>
          <a:p>
            <a:pPr eaLnBrk="1" hangingPunct="1"/>
            <a:r>
              <a:rPr lang="en-US" sz="2800" dirty="0" smtClean="0">
                <a:latin typeface="Arial Narrow" pitchFamily="34" charset="0"/>
              </a:rPr>
              <a:t>Plasma control in nuclear fusion Tokamak with LabVIEW on an eight-core real-time system</a:t>
            </a:r>
          </a:p>
          <a:p>
            <a:pPr eaLnBrk="1" hangingPunct="1">
              <a:buFontTx/>
              <a:buNone/>
            </a:pPr>
            <a:endParaRPr lang="en-US" sz="500" i="1" dirty="0" smtClean="0">
              <a:latin typeface="Arial Narrow" pitchFamily="34" charset="0"/>
            </a:endParaRPr>
          </a:p>
          <a:p>
            <a:pPr algn="just" eaLnBrk="1" hangingPunct="1">
              <a:buFontTx/>
              <a:buNone/>
            </a:pPr>
            <a:r>
              <a:rPr lang="en-US" sz="2400" i="1" dirty="0" smtClean="0">
                <a:latin typeface="Arial Narrow" pitchFamily="34" charset="0"/>
              </a:rPr>
              <a:t>“…with LabVIEW, we obtained a </a:t>
            </a:r>
            <a:r>
              <a:rPr lang="en-US" sz="2400" b="1" i="1" dirty="0" smtClean="0">
                <a:latin typeface="Arial Narrow" pitchFamily="34" charset="0"/>
              </a:rPr>
              <a:t>20X processing speed-up </a:t>
            </a:r>
            <a:r>
              <a:rPr lang="en-US" sz="2400" i="1" dirty="0" smtClean="0">
                <a:latin typeface="Arial Narrow" pitchFamily="34" charset="0"/>
              </a:rPr>
              <a:t>on an octal-core processor machine over a single-core processor…”</a:t>
            </a:r>
          </a:p>
          <a:p>
            <a:pPr eaLnBrk="1" hangingPunct="1">
              <a:buFontTx/>
              <a:buNone/>
            </a:pPr>
            <a:endParaRPr lang="en-US" sz="1000" dirty="0" smtClean="0">
              <a:latin typeface="Arial Narrow" pitchFamily="34" charset="0"/>
            </a:endParaRPr>
          </a:p>
          <a:p>
            <a:pPr eaLnBrk="1" hangingPunct="1">
              <a:spcBef>
                <a:spcPts val="0"/>
              </a:spcBef>
              <a:buFontTx/>
              <a:buNone/>
            </a:pPr>
            <a:r>
              <a:rPr lang="en-US" sz="2000" dirty="0" smtClean="0">
                <a:latin typeface="Arial Narrow" pitchFamily="34" charset="0"/>
              </a:rPr>
              <a:t>Louis </a:t>
            </a:r>
            <a:r>
              <a:rPr lang="en-US" sz="2000" dirty="0" err="1" smtClean="0">
                <a:latin typeface="Arial Narrow" pitchFamily="34" charset="0"/>
              </a:rPr>
              <a:t>Giannone</a:t>
            </a:r>
            <a:endParaRPr lang="en-US" sz="2000" dirty="0" smtClean="0">
              <a:latin typeface="Arial Narrow" pitchFamily="34" charset="0"/>
            </a:endParaRPr>
          </a:p>
          <a:p>
            <a:pPr eaLnBrk="1" hangingPunct="1">
              <a:spcBef>
                <a:spcPts val="0"/>
              </a:spcBef>
              <a:buFontTx/>
              <a:buNone/>
            </a:pPr>
            <a:r>
              <a:rPr lang="en-US" sz="2000" dirty="0" smtClean="0">
                <a:latin typeface="Arial Narrow" pitchFamily="34" charset="0"/>
              </a:rPr>
              <a:t>Lead Project Researcher</a:t>
            </a:r>
          </a:p>
          <a:p>
            <a:pPr eaLnBrk="1" hangingPunct="1">
              <a:spcBef>
                <a:spcPts val="0"/>
              </a:spcBef>
              <a:buFontTx/>
              <a:buNone/>
            </a:pPr>
            <a:r>
              <a:rPr lang="en-US" sz="2000" dirty="0" smtClean="0">
                <a:latin typeface="Arial Narrow" pitchFamily="34" charset="0"/>
              </a:rPr>
              <a:t>Max Planck Institute</a:t>
            </a:r>
          </a:p>
          <a:p>
            <a:pPr eaLnBrk="1" hangingPunct="1"/>
            <a:endParaRPr lang="en-US" sz="2000" dirty="0" smtClean="0">
              <a:latin typeface="Arial Narrow" pitchFamily="34" charset="0"/>
            </a:endParaRPr>
          </a:p>
        </p:txBody>
      </p:sp>
      <p:pic>
        <p:nvPicPr>
          <p:cNvPr id="60420" name="Picture 5" descr="http://www.ipp.mpg.de/eng/images/pic/images_bereiche/asdex/380x265/plasmagefass_1.jpg"/>
          <p:cNvPicPr>
            <a:picLocks noChangeAspect="1" noChangeArrowheads="1"/>
          </p:cNvPicPr>
          <p:nvPr/>
        </p:nvPicPr>
        <p:blipFill>
          <a:blip r:embed="rId3" cstate="print"/>
          <a:srcRect/>
          <a:stretch>
            <a:fillRect/>
          </a:stretch>
        </p:blipFill>
        <p:spPr bwMode="auto">
          <a:xfrm>
            <a:off x="5643561" y="3657600"/>
            <a:ext cx="3419207" cy="2384425"/>
          </a:xfrm>
          <a:prstGeom prst="rect">
            <a:avLst/>
          </a:prstGeom>
          <a:noFill/>
          <a:ln w="9525">
            <a:noFill/>
            <a:miter lim="800000"/>
            <a:headEnd/>
            <a:tailEnd/>
          </a:ln>
        </p:spPr>
      </p:pic>
      <p:pic>
        <p:nvPicPr>
          <p:cNvPr id="60421" name="Picture 7" descr="Max-Planck-Institut für Plasmaphysik">
            <a:hlinkClick r:id="rId4"/>
          </p:cNvPr>
          <p:cNvPicPr>
            <a:picLocks noChangeAspect="1" noChangeArrowheads="1"/>
          </p:cNvPicPr>
          <p:nvPr/>
        </p:nvPicPr>
        <p:blipFill>
          <a:blip r:embed="rId5" cstate="print">
            <a:clrChange>
              <a:clrFrom>
                <a:srgbClr val="FFFFFF"/>
              </a:clrFrom>
              <a:clrTo>
                <a:srgbClr val="FFFFFF">
                  <a:alpha val="0"/>
                </a:srgbClr>
              </a:clrTo>
            </a:clrChange>
          </a:blip>
          <a:srcRect l="4202" t="12500" r="6302" b="16667"/>
          <a:stretch>
            <a:fillRect/>
          </a:stretch>
        </p:blipFill>
        <p:spPr bwMode="auto">
          <a:xfrm>
            <a:off x="6306495" y="681702"/>
            <a:ext cx="2865115" cy="571679"/>
          </a:xfrm>
          <a:prstGeom prst="rect">
            <a:avLst/>
          </a:prstGeom>
          <a:noFill/>
          <a:ln w="9525">
            <a:noFill/>
            <a:miter lim="800000"/>
            <a:headEnd/>
            <a:tailEnd/>
          </a:ln>
        </p:spPr>
      </p:pic>
      <p:pic>
        <p:nvPicPr>
          <p:cNvPr id="60422" name="Picture 2"/>
          <p:cNvPicPr>
            <a:picLocks noChangeAspect="1" noChangeArrowheads="1"/>
          </p:cNvPicPr>
          <p:nvPr/>
        </p:nvPicPr>
        <p:blipFill>
          <a:blip r:embed="rId6" cstate="screen"/>
          <a:srcRect/>
          <a:stretch>
            <a:fillRect/>
          </a:stretch>
        </p:blipFill>
        <p:spPr bwMode="auto">
          <a:xfrm>
            <a:off x="3733800" y="3848100"/>
            <a:ext cx="2286000" cy="1670070"/>
          </a:xfrm>
          <a:prstGeom prst="rect">
            <a:avLst/>
          </a:prstGeom>
          <a:noFill/>
          <a:ln w="9525">
            <a:noFill/>
            <a:miter lim="800000"/>
            <a:headEnd/>
            <a:tailEnd/>
          </a:ln>
        </p:spPr>
      </p:pic>
      <p:grpSp>
        <p:nvGrpSpPr>
          <p:cNvPr id="2" name="Group 9"/>
          <p:cNvGrpSpPr/>
          <p:nvPr/>
        </p:nvGrpSpPr>
        <p:grpSpPr>
          <a:xfrm>
            <a:off x="1603170" y="4876800"/>
            <a:ext cx="3197430" cy="1200205"/>
            <a:chOff x="1412670" y="4914900"/>
            <a:chExt cx="3197430" cy="1200205"/>
          </a:xfrm>
        </p:grpSpPr>
        <p:sp>
          <p:nvSpPr>
            <p:cNvPr id="8" name="Rectangle 7"/>
            <p:cNvSpPr/>
            <p:nvPr/>
          </p:nvSpPr>
          <p:spPr bwMode="auto">
            <a:xfrm>
              <a:off x="4381500" y="5029200"/>
              <a:ext cx="152400" cy="914400"/>
            </a:xfrm>
            <a:prstGeom prst="rect">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pic>
          <p:nvPicPr>
            <p:cNvPr id="7"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12670" y="4914900"/>
              <a:ext cx="3197430" cy="1200205"/>
            </a:xfrm>
            <a:prstGeom prst="rect">
              <a:avLst/>
            </a:prstGeom>
            <a:noFill/>
            <a:ln w="9525">
              <a:noFill/>
              <a:round/>
              <a:headEnd/>
              <a:tailEnd/>
            </a:ln>
          </p:spPr>
        </p:pic>
      </p:grpSp>
    </p:spTree>
    <p:extLst>
      <p:ext uri="{BB962C8B-B14F-4D97-AF65-F5344CB8AC3E}">
        <p14:creationId xmlns:p14="http://schemas.microsoft.com/office/powerpoint/2010/main" val="3018152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35" y="-25237"/>
            <a:ext cx="8170003" cy="964092"/>
          </a:xfrm>
        </p:spPr>
        <p:txBody>
          <a:bodyPr/>
          <a:lstStyle/>
          <a:p>
            <a:r>
              <a:rPr lang="en-US" dirty="0" smtClean="0"/>
              <a:t>ITER Fast Plant Control System</a:t>
            </a:r>
            <a:endParaRPr lang="en-US" dirty="0"/>
          </a:p>
        </p:txBody>
      </p:sp>
      <p:sp>
        <p:nvSpPr>
          <p:cNvPr id="3" name="Content Placeholder 2"/>
          <p:cNvSpPr>
            <a:spLocks noGrp="1"/>
          </p:cNvSpPr>
          <p:nvPr>
            <p:ph idx="1"/>
          </p:nvPr>
        </p:nvSpPr>
        <p:spPr>
          <a:xfrm>
            <a:off x="497008" y="4650759"/>
            <a:ext cx="8165605" cy="2146553"/>
          </a:xfrm>
          <a:solidFill>
            <a:schemeClr val="bg1"/>
          </a:solidFill>
        </p:spPr>
        <p:txBody>
          <a:bodyPr/>
          <a:lstStyle/>
          <a:p>
            <a:r>
              <a:rPr lang="en-US" dirty="0" smtClean="0"/>
              <a:t>Prototype jointly developed with CIEMAT and UPM (Spain)</a:t>
            </a:r>
          </a:p>
          <a:p>
            <a:pPr lvl="1"/>
            <a:r>
              <a:rPr lang="en-US" dirty="0" smtClean="0"/>
              <a:t>NI PXIe based system with timing and synchronization, and FPGA-based DAQ modules</a:t>
            </a:r>
          </a:p>
          <a:p>
            <a:pPr lvl="1"/>
            <a:r>
              <a:rPr lang="en-US" dirty="0" smtClean="0"/>
              <a:t>Interface with EPICS IOC </a:t>
            </a:r>
            <a:endParaRPr lang="en-US" dirty="0"/>
          </a:p>
        </p:txBody>
      </p:sp>
      <p:pic>
        <p:nvPicPr>
          <p:cNvPr id="4" name="Picture 3"/>
          <p:cNvPicPr>
            <a:picLocks noChangeAspect="1"/>
          </p:cNvPicPr>
          <p:nvPr/>
        </p:nvPicPr>
        <p:blipFill>
          <a:blip r:embed="rId2"/>
          <a:stretch>
            <a:fillRect/>
          </a:stretch>
        </p:blipFill>
        <p:spPr>
          <a:xfrm>
            <a:off x="1363313" y="696183"/>
            <a:ext cx="6267970" cy="4061532"/>
          </a:xfrm>
          <a:prstGeom prst="rect">
            <a:avLst/>
          </a:prstGeom>
        </p:spPr>
      </p:pic>
    </p:spTree>
    <p:extLst>
      <p:ext uri="{BB962C8B-B14F-4D97-AF65-F5344CB8AC3E}">
        <p14:creationId xmlns:p14="http://schemas.microsoft.com/office/powerpoint/2010/main" val="241623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Heterogeneous systems with FPGAs, multi-core processors needed </a:t>
            </a:r>
          </a:p>
          <a:p>
            <a:pPr lvl="1"/>
            <a:r>
              <a:rPr lang="en-US" dirty="0" smtClean="0"/>
              <a:t>COTS tools available for domain experts</a:t>
            </a:r>
          </a:p>
          <a:p>
            <a:endParaRPr lang="en-US" dirty="0"/>
          </a:p>
          <a:p>
            <a:r>
              <a:rPr lang="en-US" dirty="0" smtClean="0"/>
              <a:t>ASDEX upgrade achieved stringent loop times using LabVIEW </a:t>
            </a:r>
            <a:r>
              <a:rPr lang="en-US" dirty="0" smtClean="0"/>
              <a:t>platform</a:t>
            </a:r>
            <a:endParaRPr lang="en-US" dirty="0" smtClean="0"/>
          </a:p>
          <a:p>
            <a:endParaRPr lang="en-US" dirty="0"/>
          </a:p>
          <a:p>
            <a:r>
              <a:rPr lang="en-US" dirty="0" smtClean="0"/>
              <a:t>Working with ITER for control and diagnostic needs</a:t>
            </a:r>
            <a:endParaRPr lang="en-US" dirty="0"/>
          </a:p>
        </p:txBody>
      </p:sp>
    </p:spTree>
    <p:extLst>
      <p:ext uri="{BB962C8B-B14F-4D97-AF65-F5344CB8AC3E}">
        <p14:creationId xmlns:p14="http://schemas.microsoft.com/office/powerpoint/2010/main" val="214043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035" y="2847929"/>
            <a:ext cx="8170003" cy="964092"/>
          </a:xfrm>
        </p:spPr>
        <p:txBody>
          <a:bodyPr/>
          <a:lstStyle/>
          <a:p>
            <a:pPr algn="ctr"/>
            <a:r>
              <a:rPr lang="en-US" dirty="0" smtClean="0"/>
              <a:t>APPENDIX</a:t>
            </a:r>
            <a:endParaRPr lang="en-US" dirty="0"/>
          </a:p>
        </p:txBody>
      </p:sp>
    </p:spTree>
    <p:extLst>
      <p:ext uri="{BB962C8B-B14F-4D97-AF65-F5344CB8AC3E}">
        <p14:creationId xmlns:p14="http://schemas.microsoft.com/office/powerpoint/2010/main" val="144061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  Advances</a:t>
            </a:r>
            <a:endParaRPr lang="en-US" dirty="0"/>
          </a:p>
        </p:txBody>
      </p:sp>
      <p:sp>
        <p:nvSpPr>
          <p:cNvPr id="3" name="Content Placeholder 2"/>
          <p:cNvSpPr>
            <a:spLocks noGrp="1"/>
          </p:cNvSpPr>
          <p:nvPr>
            <p:ph idx="1"/>
          </p:nvPr>
        </p:nvSpPr>
        <p:spPr/>
        <p:txBody>
          <a:bodyPr/>
          <a:lstStyle/>
          <a:p>
            <a:r>
              <a:rPr lang="en-US" dirty="0" smtClean="0"/>
              <a:t>Xilinx Virtex-7 2000T:</a:t>
            </a:r>
          </a:p>
          <a:p>
            <a:pPr lvl="1"/>
            <a:r>
              <a:rPr lang="en-US" dirty="0" smtClean="0"/>
              <a:t>6.8 x 10</a:t>
            </a:r>
            <a:r>
              <a:rPr lang="en-US" baseline="30000" dirty="0" smtClean="0"/>
              <a:t>9 </a:t>
            </a:r>
            <a:r>
              <a:rPr lang="en-US" dirty="0" smtClean="0"/>
              <a:t>Transistors</a:t>
            </a:r>
          </a:p>
          <a:p>
            <a:pPr lvl="1"/>
            <a:r>
              <a:rPr lang="en-US" dirty="0" smtClean="0"/>
              <a:t>1.95 x 10</a:t>
            </a:r>
            <a:r>
              <a:rPr lang="en-US" baseline="30000" dirty="0" smtClean="0"/>
              <a:t>6</a:t>
            </a:r>
            <a:r>
              <a:rPr lang="en-US" dirty="0" smtClean="0"/>
              <a:t> Logic cells</a:t>
            </a:r>
          </a:p>
          <a:p>
            <a:pPr lvl="1"/>
            <a:r>
              <a:rPr lang="en-US" dirty="0" smtClean="0"/>
              <a:t>2 x 10</a:t>
            </a:r>
            <a:r>
              <a:rPr lang="en-US" baseline="30000" dirty="0" smtClean="0"/>
              <a:t>7</a:t>
            </a:r>
            <a:r>
              <a:rPr lang="en-US" dirty="0" smtClean="0"/>
              <a:t> Equivalent Logic Gates</a:t>
            </a:r>
          </a:p>
          <a:p>
            <a:pPr lvl="1"/>
            <a:r>
              <a:rPr lang="en-US" dirty="0" smtClean="0"/>
              <a:t>1200 User I/Os</a:t>
            </a:r>
          </a:p>
          <a:p>
            <a:pPr lvl="1"/>
            <a:r>
              <a:rPr lang="en-US" dirty="0" smtClean="0"/>
              <a:t>2.8 </a:t>
            </a:r>
            <a:r>
              <a:rPr lang="en-US" dirty="0" err="1" smtClean="0"/>
              <a:t>Tbps</a:t>
            </a:r>
            <a:r>
              <a:rPr lang="en-US" dirty="0" smtClean="0"/>
              <a:t> aggregate bandwidth</a:t>
            </a:r>
          </a:p>
          <a:p>
            <a:pPr lvl="1"/>
            <a:r>
              <a:rPr lang="en-US" dirty="0" smtClean="0"/>
              <a:t>1.5 </a:t>
            </a:r>
            <a:r>
              <a:rPr lang="en-US" dirty="0" err="1" smtClean="0"/>
              <a:t>Tera</a:t>
            </a:r>
            <a:r>
              <a:rPr lang="en-US" dirty="0" smtClean="0"/>
              <a:t> MACs</a:t>
            </a:r>
          </a:p>
          <a:p>
            <a:pPr lvl="1"/>
            <a:r>
              <a:rPr lang="en-US" dirty="0" smtClean="0"/>
              <a:t>&lt;20Watts</a:t>
            </a:r>
          </a:p>
          <a:p>
            <a:r>
              <a:rPr lang="en-US" dirty="0" smtClean="0"/>
              <a:t>Stacked Silicon Interconnect (layers with </a:t>
            </a:r>
            <a:r>
              <a:rPr lang="en-US" dirty="0" err="1" smtClean="0"/>
              <a:t>vias</a:t>
            </a:r>
            <a:r>
              <a:rPr lang="en-US" dirty="0" smtClean="0"/>
              <a:t>)</a:t>
            </a:r>
          </a:p>
          <a:p>
            <a:r>
              <a:rPr lang="en-US" dirty="0" smtClean="0"/>
              <a:t>Dual ARM Cortex processors</a:t>
            </a:r>
          </a:p>
          <a:p>
            <a:pPr lvl="1"/>
            <a:r>
              <a:rPr lang="en-US" dirty="0" err="1" smtClean="0"/>
              <a:t>Zynq</a:t>
            </a:r>
            <a:r>
              <a:rPr lang="en-US" dirty="0" smtClean="0"/>
              <a:t> 7000 </a:t>
            </a:r>
            <a:r>
              <a:rPr lang="en-US" dirty="0" err="1" smtClean="0"/>
              <a:t>SoC</a:t>
            </a:r>
            <a:endParaRPr lang="en-US" dirty="0"/>
          </a:p>
        </p:txBody>
      </p:sp>
      <p:pic>
        <p:nvPicPr>
          <p:cNvPr id="4" name="Picture 3" descr="http://www.rtcmagazine.com/files/images/2125/rtc1104ts_xilin1_large.jpg"/>
          <p:cNvPicPr/>
          <p:nvPr/>
        </p:nvPicPr>
        <p:blipFill>
          <a:blip r:embed="rId2" cstate="print"/>
          <a:srcRect/>
          <a:stretch>
            <a:fillRect/>
          </a:stretch>
        </p:blipFill>
        <p:spPr bwMode="auto">
          <a:xfrm>
            <a:off x="4896294" y="698906"/>
            <a:ext cx="3939362" cy="3447793"/>
          </a:xfrm>
          <a:prstGeom prst="rect">
            <a:avLst/>
          </a:prstGeom>
          <a:noFill/>
          <a:ln w="9525">
            <a:noFill/>
            <a:miter lim="800000"/>
            <a:headEnd/>
            <a:tailEnd/>
          </a:ln>
        </p:spPr>
      </p:pic>
    </p:spTree>
    <p:extLst>
      <p:ext uri="{BB962C8B-B14F-4D97-AF65-F5344CB8AC3E}">
        <p14:creationId xmlns:p14="http://schemas.microsoft.com/office/powerpoint/2010/main" val="6156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Heterogeneous Computing and Real-Time Math for Plasma Control</a:t>
            </a:r>
            <a:endParaRPr lang="en-US" dirty="0"/>
          </a:p>
        </p:txBody>
      </p:sp>
      <p:sp>
        <p:nvSpPr>
          <p:cNvPr id="3" name="Subtitle 2"/>
          <p:cNvSpPr>
            <a:spLocks noGrp="1"/>
          </p:cNvSpPr>
          <p:nvPr>
            <p:ph type="subTitle" idx="1"/>
          </p:nvPr>
        </p:nvSpPr>
        <p:spPr/>
        <p:txBody>
          <a:bodyPr/>
          <a:lstStyle/>
          <a:p>
            <a:endParaRPr lang="en-US" dirty="0" smtClean="0"/>
          </a:p>
          <a:p>
            <a:r>
              <a:rPr lang="en-US" dirty="0" smtClean="0"/>
              <a:t>Dr. Stefano Concezzi</a:t>
            </a:r>
          </a:p>
          <a:p>
            <a:r>
              <a:rPr lang="en-US" i="1" dirty="0" smtClean="0"/>
              <a:t>Vice-President</a:t>
            </a:r>
          </a:p>
          <a:p>
            <a:r>
              <a:rPr lang="en-US" i="1" dirty="0" smtClean="0"/>
              <a:t>Scientific Research &amp; Lead User Program</a:t>
            </a:r>
          </a:p>
          <a:p>
            <a:r>
              <a:rPr lang="en-US" i="1" dirty="0" smtClean="0"/>
              <a:t>National Instruments</a:t>
            </a:r>
          </a:p>
          <a:p>
            <a:endParaRPr lang="en-US" dirty="0"/>
          </a:p>
        </p:txBody>
      </p:sp>
    </p:spTree>
    <p:extLst>
      <p:ext uri="{BB962C8B-B14F-4D97-AF65-F5344CB8AC3E}">
        <p14:creationId xmlns:p14="http://schemas.microsoft.com/office/powerpoint/2010/main" val="35937519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Real-Time HPC</a:t>
            </a:r>
            <a:endParaRPr lang="en-US" dirty="0"/>
          </a:p>
        </p:txBody>
      </p:sp>
      <p:sp>
        <p:nvSpPr>
          <p:cNvPr id="5" name="Content Placeholder 4"/>
          <p:cNvSpPr>
            <a:spLocks noGrp="1"/>
          </p:cNvSpPr>
          <p:nvPr>
            <p:ph idx="1"/>
          </p:nvPr>
        </p:nvSpPr>
        <p:spPr/>
        <p:txBody>
          <a:bodyPr>
            <a:normAutofit/>
          </a:bodyPr>
          <a:lstStyle/>
          <a:p>
            <a:pPr algn="ctr">
              <a:buNone/>
            </a:pPr>
            <a:r>
              <a:rPr lang="en-US" sz="3200" dirty="0" smtClean="0"/>
              <a:t>“Traditional HPC with a curfew.”</a:t>
            </a:r>
          </a:p>
          <a:p>
            <a:pPr algn="ctr">
              <a:buNone/>
            </a:pPr>
            <a:endParaRPr lang="en-US" sz="1800" dirty="0" smtClean="0"/>
          </a:p>
          <a:p>
            <a:r>
              <a:rPr lang="en-US" dirty="0" smtClean="0"/>
              <a:t>Processing involves live (sensor) data</a:t>
            </a:r>
          </a:p>
          <a:p>
            <a:r>
              <a:rPr lang="en-US" dirty="0" smtClean="0"/>
              <a:t>System response impacts the real-world in real</a:t>
            </a:r>
            <a:r>
              <a:rPr lang="en-US" i="1" dirty="0" smtClean="0"/>
              <a:t>istic</a:t>
            </a:r>
            <a:r>
              <a:rPr lang="en-US" dirty="0" smtClean="0"/>
              <a:t> time</a:t>
            </a:r>
          </a:p>
          <a:p>
            <a:r>
              <a:rPr lang="en-US" dirty="0" smtClean="0"/>
              <a:t>Design accounts for physical limitations</a:t>
            </a:r>
          </a:p>
          <a:p>
            <a:r>
              <a:rPr lang="en-US" dirty="0" smtClean="0"/>
              <a:t>Implementations meet/exceed exceptional time constraints – often at or below 1 ms</a:t>
            </a:r>
          </a:p>
          <a:p>
            <a:r>
              <a:rPr lang="en-US" dirty="0" smtClean="0"/>
              <a:t>Demands parallel, heterogeneous processing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grpSp>
        <p:nvGrpSpPr>
          <p:cNvPr id="11" name="Group 46"/>
          <p:cNvGrpSpPr/>
          <p:nvPr/>
        </p:nvGrpSpPr>
        <p:grpSpPr>
          <a:xfrm>
            <a:off x="6583680" y="1097280"/>
            <a:ext cx="2197560" cy="2540486"/>
            <a:chOff x="6416983" y="1400335"/>
            <a:chExt cx="2197560" cy="2540486"/>
          </a:xfrm>
        </p:grpSpPr>
        <p:sp>
          <p:nvSpPr>
            <p:cNvPr id="41" name="TextBox 40"/>
            <p:cNvSpPr txBox="1"/>
            <p:nvPr/>
          </p:nvSpPr>
          <p:spPr>
            <a:xfrm>
              <a:off x="6416983" y="1958273"/>
              <a:ext cx="2194560" cy="1982548"/>
            </a:xfrm>
            <a:prstGeom prst="rect">
              <a:avLst/>
            </a:prstGeom>
            <a:noFill/>
            <a:ln w="19050">
              <a:solidFill>
                <a:schemeClr val="tx1"/>
              </a:solidFill>
            </a:ln>
          </p:spPr>
          <p:txBody>
            <a:bodyPr wrap="square" lIns="45720" tIns="0" rIns="45720" bIns="0" rtlCol="0">
              <a:noAutofit/>
            </a:bodyPr>
            <a:lstStyle/>
            <a:p>
              <a:r>
                <a:rPr lang="en-US" u="sng" dirty="0" smtClean="0"/>
                <a:t>Purpose</a:t>
              </a:r>
            </a:p>
            <a:p>
              <a:r>
                <a:rPr lang="en-US" dirty="0" smtClean="0"/>
                <a:t>Reconfigurable I/O</a:t>
              </a:r>
            </a:p>
            <a:p>
              <a:endParaRPr lang="en-US" dirty="0" smtClean="0"/>
            </a:p>
            <a:p>
              <a:r>
                <a:rPr lang="en-US" u="sng" dirty="0" smtClean="0"/>
                <a:t>Strengths</a:t>
              </a:r>
            </a:p>
            <a:p>
              <a:pPr>
                <a:buFont typeface="Arial" pitchFamily="34" charset="0"/>
                <a:buChar char="•"/>
              </a:pPr>
              <a:r>
                <a:rPr lang="en-US" dirty="0" smtClean="0"/>
                <a:t> Low latency</a:t>
              </a:r>
            </a:p>
            <a:p>
              <a:pPr>
                <a:buFont typeface="Arial" pitchFamily="34" charset="0"/>
                <a:buChar char="•"/>
              </a:pPr>
              <a:r>
                <a:rPr lang="en-US" dirty="0" smtClean="0"/>
                <a:t> In the data stream </a:t>
              </a:r>
            </a:p>
            <a:p>
              <a:pPr>
                <a:buFont typeface="Arial" pitchFamily="34" charset="0"/>
                <a:buChar char="•"/>
              </a:pPr>
              <a:r>
                <a:rPr lang="en-US" dirty="0" smtClean="0"/>
                <a:t> 1D processing </a:t>
              </a:r>
            </a:p>
            <a:p>
              <a:endParaRPr lang="en-US" dirty="0" smtClean="0"/>
            </a:p>
            <a:p>
              <a:endParaRPr lang="en-US" dirty="0"/>
            </a:p>
          </p:txBody>
        </p:sp>
        <p:sp>
          <p:nvSpPr>
            <p:cNvPr id="42" name="TextBox 41"/>
            <p:cNvSpPr txBox="1"/>
            <p:nvPr/>
          </p:nvSpPr>
          <p:spPr>
            <a:xfrm>
              <a:off x="6419983" y="1400335"/>
              <a:ext cx="2194560" cy="548640"/>
            </a:xfrm>
            <a:prstGeom prst="rect">
              <a:avLst/>
            </a:prstGeom>
            <a:solidFill>
              <a:srgbClr val="C00000"/>
            </a:solidFill>
            <a:ln w="19050">
              <a:solidFill>
                <a:schemeClr val="tx1"/>
              </a:solidFill>
            </a:ln>
            <a:effectLst/>
          </p:spPr>
          <p:txBody>
            <a:bodyPr vert="horz" wrap="square" rtlCol="0" anchor="ctr" anchorCtr="0">
              <a:noAutofit/>
            </a:bodyPr>
            <a:lstStyle/>
            <a:p>
              <a:pPr algn="ctr"/>
              <a:r>
                <a:rPr lang="en-US" sz="3200" dirty="0" smtClean="0">
                  <a:solidFill>
                    <a:schemeClr val="bg1"/>
                  </a:solidFill>
                </a:rPr>
                <a:t>FPGA</a:t>
              </a:r>
              <a:endParaRPr lang="en-US" sz="3200" dirty="0">
                <a:solidFill>
                  <a:schemeClr val="bg1"/>
                </a:solidFill>
              </a:endParaRPr>
            </a:p>
          </p:txBody>
        </p:sp>
      </p:grpSp>
      <p:grpSp>
        <p:nvGrpSpPr>
          <p:cNvPr id="12" name="Group 53"/>
          <p:cNvGrpSpPr/>
          <p:nvPr/>
        </p:nvGrpSpPr>
        <p:grpSpPr>
          <a:xfrm>
            <a:off x="1147300" y="1920240"/>
            <a:ext cx="5285868" cy="3226291"/>
            <a:chOff x="1147300" y="1920240"/>
            <a:chExt cx="5285868" cy="3226291"/>
          </a:xfrm>
        </p:grpSpPr>
        <p:sp>
          <p:nvSpPr>
            <p:cNvPr id="35" name="Rectangle 34"/>
            <p:cNvSpPr/>
            <p:nvPr/>
          </p:nvSpPr>
          <p:spPr>
            <a:xfrm>
              <a:off x="1147300"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Triangle 52"/>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grpSp>
        <p:nvGrpSpPr>
          <p:cNvPr id="63" name="Group 62"/>
          <p:cNvGrpSpPr/>
          <p:nvPr/>
        </p:nvGrpSpPr>
        <p:grpSpPr>
          <a:xfrm>
            <a:off x="1147300" y="1765061"/>
            <a:ext cx="5285868" cy="3381470"/>
            <a:chOff x="1147300" y="1765061"/>
            <a:chExt cx="5285868" cy="3381470"/>
          </a:xfrm>
        </p:grpSpPr>
        <p:sp>
          <p:nvSpPr>
            <p:cNvPr id="39" name="Right Arrow 38"/>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p:cNvGrpSpPr/>
            <p:nvPr/>
          </p:nvGrpSpPr>
          <p:grpSpPr>
            <a:xfrm>
              <a:off x="1147300" y="1920240"/>
              <a:ext cx="5285868" cy="3226291"/>
              <a:chOff x="1147300" y="1920240"/>
              <a:chExt cx="5285868" cy="3226291"/>
            </a:xfrm>
          </p:grpSpPr>
          <p:grpSp>
            <p:nvGrpSpPr>
              <p:cNvPr id="53" name="Group 52"/>
              <p:cNvGrpSpPr/>
              <p:nvPr/>
            </p:nvGrpSpPr>
            <p:grpSpPr>
              <a:xfrm>
                <a:off x="1147300" y="2403331"/>
                <a:ext cx="5285868" cy="2743200"/>
                <a:chOff x="1139208" y="2403331"/>
                <a:chExt cx="5285868" cy="2743200"/>
              </a:xfrm>
            </p:grpSpPr>
            <p:sp>
              <p:nvSpPr>
                <p:cNvPr id="54" name="Rectangle 53"/>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1" name="Right Triangle 60"/>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147300" y="1765061"/>
            <a:ext cx="5285868" cy="3381470"/>
            <a:chOff x="1147300" y="1765061"/>
            <a:chExt cx="5285868" cy="3381470"/>
          </a:xfrm>
        </p:grpSpPr>
        <p:sp>
          <p:nvSpPr>
            <p:cNvPr id="47" name="Right Arrow 46"/>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61"/>
            <p:cNvGrpSpPr/>
            <p:nvPr/>
          </p:nvGrpSpPr>
          <p:grpSpPr>
            <a:xfrm>
              <a:off x="1147300" y="1920240"/>
              <a:ext cx="5285868" cy="3226291"/>
              <a:chOff x="1147300" y="1920240"/>
              <a:chExt cx="5285868" cy="3226291"/>
            </a:xfrm>
          </p:grpSpPr>
          <p:grpSp>
            <p:nvGrpSpPr>
              <p:cNvPr id="49" name="Group 52"/>
              <p:cNvGrpSpPr/>
              <p:nvPr/>
            </p:nvGrpSpPr>
            <p:grpSpPr>
              <a:xfrm>
                <a:off x="1147300" y="2403331"/>
                <a:ext cx="5285868" cy="2743200"/>
                <a:chOff x="1139208" y="2403331"/>
                <a:chExt cx="5285868" cy="2743200"/>
              </a:xfrm>
            </p:grpSpPr>
            <p:sp>
              <p:nvSpPr>
                <p:cNvPr id="51" name="Rectangle 50"/>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50" name="Right Triangle 49"/>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40"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583680" y="1097280"/>
            <a:ext cx="2197560" cy="2540486"/>
            <a:chOff x="6692112" y="979550"/>
            <a:chExt cx="2197560" cy="2540486"/>
          </a:xfrm>
        </p:grpSpPr>
        <p:sp>
          <p:nvSpPr>
            <p:cNvPr id="42" name="TextBox 41"/>
            <p:cNvSpPr txBox="1"/>
            <p:nvPr/>
          </p:nvSpPr>
          <p:spPr>
            <a:xfrm>
              <a:off x="6692112" y="1537488"/>
              <a:ext cx="2194560" cy="1982548"/>
            </a:xfrm>
            <a:prstGeom prst="rect">
              <a:avLst/>
            </a:prstGeom>
            <a:solidFill>
              <a:schemeClr val="bg1"/>
            </a:solidFill>
            <a:ln w="19050">
              <a:solidFill>
                <a:schemeClr val="tx1"/>
              </a:solidFill>
            </a:ln>
          </p:spPr>
          <p:txBody>
            <a:bodyPr wrap="square" lIns="45720" tIns="0" rIns="45720" bIns="0" rtlCol="0">
              <a:noAutofit/>
            </a:bodyPr>
            <a:lstStyle/>
            <a:p>
              <a:r>
                <a:rPr lang="en-US" u="sng" dirty="0" smtClean="0"/>
                <a:t>Purpose</a:t>
              </a:r>
            </a:p>
            <a:p>
              <a:r>
                <a:rPr lang="en-US" dirty="0" smtClean="0"/>
                <a:t>General Processing</a:t>
              </a:r>
            </a:p>
            <a:p>
              <a:endParaRPr lang="en-US" dirty="0" smtClean="0"/>
            </a:p>
            <a:p>
              <a:r>
                <a:rPr lang="en-US" u="sng" dirty="0" smtClean="0"/>
                <a:t>Strengths</a:t>
              </a:r>
            </a:p>
            <a:p>
              <a:pPr>
                <a:buFont typeface="Arial" pitchFamily="34" charset="0"/>
                <a:buChar char="•"/>
              </a:pPr>
              <a:r>
                <a:rPr lang="en-US" dirty="0" smtClean="0"/>
                <a:t> Everywhere </a:t>
              </a:r>
            </a:p>
            <a:p>
              <a:pPr>
                <a:buFont typeface="Arial" pitchFamily="34" charset="0"/>
                <a:buChar char="•"/>
              </a:pPr>
              <a:r>
                <a:rPr lang="en-US" dirty="0" smtClean="0"/>
                <a:t> Abundant tools</a:t>
              </a:r>
            </a:p>
            <a:p>
              <a:pPr>
                <a:buFont typeface="Arial" pitchFamily="34" charset="0"/>
                <a:buChar char="•"/>
              </a:pPr>
              <a:r>
                <a:rPr lang="en-US" dirty="0" smtClean="0"/>
                <a:t> Multiple cores</a:t>
              </a:r>
            </a:p>
            <a:p>
              <a:endParaRPr lang="en-US" dirty="0" smtClean="0"/>
            </a:p>
            <a:p>
              <a:endParaRPr lang="en-US" dirty="0"/>
            </a:p>
          </p:txBody>
        </p:sp>
        <p:sp>
          <p:nvSpPr>
            <p:cNvPr id="43" name="TextBox 42"/>
            <p:cNvSpPr txBox="1"/>
            <p:nvPr/>
          </p:nvSpPr>
          <p:spPr>
            <a:xfrm>
              <a:off x="6695112" y="979550"/>
              <a:ext cx="2194560" cy="548640"/>
            </a:xfrm>
            <a:prstGeom prst="rect">
              <a:avLst/>
            </a:prstGeom>
            <a:solidFill>
              <a:schemeClr val="tx2"/>
            </a:solidFill>
            <a:ln w="19050">
              <a:solidFill>
                <a:schemeClr val="tx1"/>
              </a:solidFill>
            </a:ln>
            <a:effectLst/>
          </p:spPr>
          <p:txBody>
            <a:bodyPr vert="horz" wrap="square" rtlCol="0" anchor="ctr" anchorCtr="0">
              <a:noAutofit/>
            </a:bodyPr>
            <a:lstStyle/>
            <a:p>
              <a:pPr algn="ctr"/>
              <a:r>
                <a:rPr lang="en-US" sz="3200" dirty="0" smtClean="0">
                  <a:solidFill>
                    <a:schemeClr val="bg1"/>
                  </a:solidFill>
                </a:rPr>
                <a:t>CPU</a:t>
              </a:r>
              <a:endParaRPr lang="en-US" sz="3200" dirty="0">
                <a:solidFill>
                  <a:schemeClr val="bg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1147300" y="1765061"/>
            <a:ext cx="5285868" cy="3381470"/>
            <a:chOff x="1147300" y="1765061"/>
            <a:chExt cx="5285868" cy="3381470"/>
          </a:xfrm>
        </p:grpSpPr>
        <p:sp>
          <p:nvSpPr>
            <p:cNvPr id="60" name="Right Arrow 59"/>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1"/>
            <p:cNvGrpSpPr/>
            <p:nvPr/>
          </p:nvGrpSpPr>
          <p:grpSpPr>
            <a:xfrm>
              <a:off x="1147300" y="1920240"/>
              <a:ext cx="5285868" cy="3226291"/>
              <a:chOff x="1147300" y="1920240"/>
              <a:chExt cx="5285868" cy="3226291"/>
            </a:xfrm>
          </p:grpSpPr>
          <p:grpSp>
            <p:nvGrpSpPr>
              <p:cNvPr id="62" name="Group 52"/>
              <p:cNvGrpSpPr/>
              <p:nvPr/>
            </p:nvGrpSpPr>
            <p:grpSpPr>
              <a:xfrm>
                <a:off x="1147300" y="2403331"/>
                <a:ext cx="5285868" cy="2743200"/>
                <a:chOff x="1139208" y="2403331"/>
                <a:chExt cx="5285868" cy="2743200"/>
              </a:xfrm>
            </p:grpSpPr>
            <p:sp>
              <p:nvSpPr>
                <p:cNvPr id="64" name="Rectangle 63"/>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3" name="Right Triangle 62"/>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49" name="Group 48"/>
          <p:cNvGrpSpPr/>
          <p:nvPr/>
        </p:nvGrpSpPr>
        <p:grpSpPr>
          <a:xfrm>
            <a:off x="2047285" y="946766"/>
            <a:ext cx="6126480" cy="4199768"/>
            <a:chOff x="2047285" y="946766"/>
            <a:chExt cx="6126480" cy="4199768"/>
          </a:xfrm>
        </p:grpSpPr>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401568"/>
              <a:ext cx="1323975" cy="576072"/>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112021" y="1084334"/>
            <a:ext cx="2905041" cy="369332"/>
            <a:chOff x="2112021" y="1084334"/>
            <a:chExt cx="2905041" cy="369332"/>
          </a:xfrm>
        </p:grpSpPr>
        <p:sp>
          <p:nvSpPr>
            <p:cNvPr id="41" name="TextBox 40"/>
            <p:cNvSpPr txBox="1"/>
            <p:nvPr/>
          </p:nvSpPr>
          <p:spPr>
            <a:xfrm>
              <a:off x="2589451" y="1084334"/>
              <a:ext cx="2427611" cy="369332"/>
            </a:xfrm>
            <a:prstGeom prst="rect">
              <a:avLst/>
            </a:prstGeom>
            <a:solidFill>
              <a:schemeClr val="bg1"/>
            </a:solidFill>
            <a:ln>
              <a:solidFill>
                <a:schemeClr val="tx1"/>
              </a:solidFill>
            </a:ln>
          </p:spPr>
          <p:txBody>
            <a:bodyPr wrap="square" rtlCol="0">
              <a:spAutoFit/>
            </a:bodyPr>
            <a:lstStyle/>
            <a:p>
              <a:pPr algn="ctr"/>
              <a:r>
                <a:rPr lang="en-US" dirty="0" smtClean="0"/>
                <a:t>‘latency’ barrier</a:t>
              </a:r>
              <a:endParaRPr lang="en-US" dirty="0"/>
            </a:p>
          </p:txBody>
        </p:sp>
        <p:cxnSp>
          <p:nvCxnSpPr>
            <p:cNvPr id="45" name="Straight Arrow Connector 44"/>
            <p:cNvCxnSpPr>
              <a:stCxn id="41" idx="1"/>
            </p:cNvCxnSpPr>
            <p:nvPr/>
          </p:nvCxnSpPr>
          <p:spPr>
            <a:xfrm flipH="1">
              <a:off x="2112021" y="1269000"/>
              <a:ext cx="477430" cy="1449"/>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147300" y="1765061"/>
            <a:ext cx="5285868" cy="3381470"/>
            <a:chOff x="1147300" y="1765061"/>
            <a:chExt cx="5285868" cy="3381470"/>
          </a:xfrm>
        </p:grpSpPr>
        <p:sp>
          <p:nvSpPr>
            <p:cNvPr id="61" name="Right Arrow 60"/>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p:cNvGrpSpPr/>
            <p:nvPr/>
          </p:nvGrpSpPr>
          <p:grpSpPr>
            <a:xfrm>
              <a:off x="1147300" y="1920240"/>
              <a:ext cx="5285868" cy="3226291"/>
              <a:chOff x="1147300" y="1920240"/>
              <a:chExt cx="5285868" cy="3226291"/>
            </a:xfrm>
          </p:grpSpPr>
          <p:grpSp>
            <p:nvGrpSpPr>
              <p:cNvPr id="63" name="Group 52"/>
              <p:cNvGrpSpPr/>
              <p:nvPr/>
            </p:nvGrpSpPr>
            <p:grpSpPr>
              <a:xfrm>
                <a:off x="1147300" y="2403331"/>
                <a:ext cx="5285868" cy="2743200"/>
                <a:chOff x="1139208" y="2403331"/>
                <a:chExt cx="5285868" cy="2743200"/>
              </a:xfrm>
            </p:grpSpPr>
            <p:sp>
              <p:nvSpPr>
                <p:cNvPr id="65" name="Rectangle 64"/>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4" name="Right Triangle 63"/>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59" name="Group 58"/>
          <p:cNvGrpSpPr/>
          <p:nvPr/>
        </p:nvGrpSpPr>
        <p:grpSpPr>
          <a:xfrm>
            <a:off x="2047285" y="946766"/>
            <a:ext cx="6126480" cy="4199768"/>
            <a:chOff x="2047285" y="946766"/>
            <a:chExt cx="6126480" cy="4199768"/>
          </a:xfrm>
        </p:grpSpPr>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76072"/>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grpSp>
        <p:nvGrpSpPr>
          <p:cNvPr id="50"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2307038" y="2757537"/>
            <a:ext cx="5339931" cy="1928762"/>
            <a:chOff x="2307038" y="2757537"/>
            <a:chExt cx="5339931" cy="1928762"/>
          </a:xfrm>
        </p:grpSpPr>
        <p:cxnSp>
          <p:nvCxnSpPr>
            <p:cNvPr id="51" name="Straight Arrow Connector 50"/>
            <p:cNvCxnSpPr>
              <a:stCxn id="52" idx="1"/>
              <a:endCxn id="42" idx="5"/>
            </p:cNvCxnSpPr>
            <p:nvPr/>
          </p:nvCxnSpPr>
          <p:spPr>
            <a:xfrm flipH="1" flipV="1">
              <a:off x="2307038" y="2757537"/>
              <a:ext cx="1771344" cy="866239"/>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078382" y="3439110"/>
              <a:ext cx="3568587" cy="369332"/>
            </a:xfrm>
            <a:prstGeom prst="rect">
              <a:avLst/>
            </a:prstGeom>
            <a:solidFill>
              <a:schemeClr val="bg1"/>
            </a:solidFill>
            <a:ln>
              <a:solidFill>
                <a:schemeClr val="tx1"/>
              </a:solidFill>
            </a:ln>
          </p:spPr>
          <p:txBody>
            <a:bodyPr wrap="square" rtlCol="0">
              <a:spAutoFit/>
            </a:bodyPr>
            <a:lstStyle/>
            <a:p>
              <a:pPr algn="ctr"/>
              <a:r>
                <a:rPr lang="en-US" dirty="0" smtClean="0"/>
                <a:t>barrier </a:t>
              </a:r>
              <a:r>
                <a:rPr lang="en-US" dirty="0" smtClean="0">
                  <a:sym typeface="Wingdings"/>
                </a:rPr>
                <a:t> performance limitations</a:t>
              </a:r>
              <a:endParaRPr lang="en-US" dirty="0"/>
            </a:p>
          </p:txBody>
        </p:sp>
        <p:cxnSp>
          <p:nvCxnSpPr>
            <p:cNvPr id="53" name="Straight Arrow Connector 52"/>
            <p:cNvCxnSpPr>
              <a:stCxn id="52" idx="1"/>
              <a:endCxn id="43" idx="5"/>
            </p:cNvCxnSpPr>
            <p:nvPr/>
          </p:nvCxnSpPr>
          <p:spPr>
            <a:xfrm flipH="1">
              <a:off x="2485156" y="3623776"/>
              <a:ext cx="1593226" cy="1062523"/>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147300" y="1765061"/>
            <a:ext cx="5285868" cy="3381470"/>
            <a:chOff x="1147300" y="1765061"/>
            <a:chExt cx="5285868" cy="3381470"/>
          </a:xfrm>
        </p:grpSpPr>
        <p:sp>
          <p:nvSpPr>
            <p:cNvPr id="67" name="Right Arrow 66"/>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1"/>
            <p:cNvGrpSpPr/>
            <p:nvPr/>
          </p:nvGrpSpPr>
          <p:grpSpPr>
            <a:xfrm>
              <a:off x="1147300" y="1920240"/>
              <a:ext cx="5285868" cy="3226291"/>
              <a:chOff x="1147300" y="1920240"/>
              <a:chExt cx="5285868" cy="3226291"/>
            </a:xfrm>
          </p:grpSpPr>
          <p:grpSp>
            <p:nvGrpSpPr>
              <p:cNvPr id="69" name="Group 52"/>
              <p:cNvGrpSpPr/>
              <p:nvPr/>
            </p:nvGrpSpPr>
            <p:grpSpPr>
              <a:xfrm>
                <a:off x="1147300" y="2403331"/>
                <a:ext cx="5285868" cy="2743200"/>
                <a:chOff x="1139208" y="2403331"/>
                <a:chExt cx="5285868" cy="2743200"/>
              </a:xfrm>
            </p:grpSpPr>
            <p:sp>
              <p:nvSpPr>
                <p:cNvPr id="71" name="Rectangle 70"/>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70" name="Right Triangle 69"/>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65" name="Group 64"/>
          <p:cNvGrpSpPr/>
          <p:nvPr/>
        </p:nvGrpSpPr>
        <p:grpSpPr>
          <a:xfrm>
            <a:off x="2047285" y="946766"/>
            <a:ext cx="6126480" cy="4199768"/>
            <a:chOff x="2047285" y="946766"/>
            <a:chExt cx="6126480" cy="4199768"/>
          </a:xfrm>
        </p:grpSpPr>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6460" y="3398520"/>
              <a:ext cx="1323975" cy="576072"/>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grpSp>
        <p:nvGrpSpPr>
          <p:cNvPr id="13" name="Group 49"/>
          <p:cNvGrpSpPr/>
          <p:nvPr/>
        </p:nvGrpSpPr>
        <p:grpSpPr>
          <a:xfrm>
            <a:off x="2032718" y="2281954"/>
            <a:ext cx="904875" cy="2853925"/>
            <a:chOff x="2032718" y="2281954"/>
            <a:chExt cx="904875" cy="285392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147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3309641" y="861803"/>
            <a:ext cx="4865742" cy="4284731"/>
            <a:chOff x="3309641" y="861803"/>
            <a:chExt cx="4865742" cy="4284731"/>
          </a:xfrm>
        </p:grpSpPr>
        <p:sp>
          <p:nvSpPr>
            <p:cNvPr id="40" name="Right Triangle 39"/>
            <p:cNvSpPr/>
            <p:nvPr/>
          </p:nvSpPr>
          <p:spPr>
            <a:xfrm rot="5400000" flipH="1" flipV="1">
              <a:off x="1942088" y="2662279"/>
              <a:ext cx="3851808" cy="1116702"/>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426343" y="1309895"/>
              <a:ext cx="3749040" cy="3836639"/>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Triangle 47"/>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583680" y="1097280"/>
            <a:ext cx="2197560" cy="2540486"/>
            <a:chOff x="6692112" y="979550"/>
            <a:chExt cx="2197560" cy="2540486"/>
          </a:xfrm>
        </p:grpSpPr>
        <p:sp>
          <p:nvSpPr>
            <p:cNvPr id="59" name="TextBox 58"/>
            <p:cNvSpPr txBox="1"/>
            <p:nvPr/>
          </p:nvSpPr>
          <p:spPr>
            <a:xfrm>
              <a:off x="6692112" y="1537488"/>
              <a:ext cx="2194560" cy="1982548"/>
            </a:xfrm>
            <a:prstGeom prst="rect">
              <a:avLst/>
            </a:prstGeom>
            <a:solidFill>
              <a:schemeClr val="bg1"/>
            </a:solidFill>
            <a:ln w="19050">
              <a:solidFill>
                <a:schemeClr val="tx1"/>
              </a:solidFill>
            </a:ln>
          </p:spPr>
          <p:txBody>
            <a:bodyPr wrap="square" lIns="45720" tIns="0" rIns="45720" bIns="0" rtlCol="0">
              <a:noAutofit/>
            </a:bodyPr>
            <a:lstStyle/>
            <a:p>
              <a:r>
                <a:rPr lang="en-US" u="sng" dirty="0" smtClean="0"/>
                <a:t>Purpose</a:t>
              </a:r>
            </a:p>
            <a:p>
              <a:r>
                <a:rPr lang="en-US" dirty="0" smtClean="0"/>
                <a:t>Accelerator</a:t>
              </a:r>
            </a:p>
            <a:p>
              <a:endParaRPr lang="en-US" dirty="0" smtClean="0"/>
            </a:p>
            <a:p>
              <a:r>
                <a:rPr lang="en-US" u="sng" dirty="0" smtClean="0"/>
                <a:t>Strengths</a:t>
              </a:r>
            </a:p>
            <a:p>
              <a:pPr>
                <a:buFont typeface="Arial" pitchFamily="34" charset="0"/>
                <a:buChar char="•"/>
              </a:pPr>
              <a:r>
                <a:rPr lang="en-US" dirty="0" smtClean="0"/>
                <a:t> Low cost </a:t>
              </a:r>
            </a:p>
            <a:p>
              <a:pPr>
                <a:buFont typeface="Arial" pitchFamily="34" charset="0"/>
                <a:buChar char="•"/>
              </a:pPr>
              <a:r>
                <a:rPr lang="en-US" dirty="0" smtClean="0"/>
                <a:t> Maturing tools</a:t>
              </a:r>
            </a:p>
            <a:p>
              <a:pPr>
                <a:buFont typeface="Arial" pitchFamily="34" charset="0"/>
                <a:buChar char="•"/>
              </a:pPr>
              <a:r>
                <a:rPr lang="en-US" dirty="0" smtClean="0"/>
                <a:t> Many cores</a:t>
              </a:r>
            </a:p>
            <a:p>
              <a:endParaRPr lang="en-US" dirty="0" smtClean="0"/>
            </a:p>
            <a:p>
              <a:endParaRPr lang="en-US" dirty="0"/>
            </a:p>
          </p:txBody>
        </p:sp>
        <p:sp>
          <p:nvSpPr>
            <p:cNvPr id="60" name="TextBox 59"/>
            <p:cNvSpPr txBox="1"/>
            <p:nvPr/>
          </p:nvSpPr>
          <p:spPr>
            <a:xfrm>
              <a:off x="6695112" y="979550"/>
              <a:ext cx="2194560" cy="548640"/>
            </a:xfrm>
            <a:prstGeom prst="rect">
              <a:avLst/>
            </a:prstGeom>
            <a:solidFill>
              <a:srgbClr val="428E46"/>
            </a:solidFill>
            <a:ln w="19050">
              <a:solidFill>
                <a:schemeClr val="tx1"/>
              </a:solidFill>
            </a:ln>
            <a:effectLst/>
          </p:spPr>
          <p:txBody>
            <a:bodyPr vert="horz" wrap="square" rtlCol="0" anchor="ctr" anchorCtr="0">
              <a:noAutofit/>
            </a:bodyPr>
            <a:lstStyle/>
            <a:p>
              <a:pPr algn="ctr"/>
              <a:r>
                <a:rPr lang="en-US" sz="3200" dirty="0" smtClean="0">
                  <a:solidFill>
                    <a:schemeClr val="bg1"/>
                  </a:solidFill>
                </a:rPr>
                <a:t>GPU</a:t>
              </a:r>
              <a:endParaRPr lang="en-US" sz="3200" dirty="0">
                <a:solidFill>
                  <a:schemeClr val="bg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1147300" y="1765061"/>
            <a:ext cx="5285868" cy="3381470"/>
            <a:chOff x="1147300" y="1765061"/>
            <a:chExt cx="5285868" cy="3381470"/>
          </a:xfrm>
        </p:grpSpPr>
        <p:sp>
          <p:nvSpPr>
            <p:cNvPr id="62" name="Right Arrow 61"/>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1"/>
            <p:cNvGrpSpPr/>
            <p:nvPr/>
          </p:nvGrpSpPr>
          <p:grpSpPr>
            <a:xfrm>
              <a:off x="1147300" y="1920240"/>
              <a:ext cx="5285868" cy="3226291"/>
              <a:chOff x="1147300" y="1920240"/>
              <a:chExt cx="5285868" cy="3226291"/>
            </a:xfrm>
          </p:grpSpPr>
          <p:grpSp>
            <p:nvGrpSpPr>
              <p:cNvPr id="64" name="Group 52"/>
              <p:cNvGrpSpPr/>
              <p:nvPr/>
            </p:nvGrpSpPr>
            <p:grpSpPr>
              <a:xfrm>
                <a:off x="1147300" y="2403331"/>
                <a:ext cx="5285868" cy="2743200"/>
                <a:chOff x="1139208" y="2403331"/>
                <a:chExt cx="5285868" cy="2743200"/>
              </a:xfrm>
            </p:grpSpPr>
            <p:sp>
              <p:nvSpPr>
                <p:cNvPr id="66" name="Rectangle 65"/>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5" name="Right Triangle 64"/>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3"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14" name="Group 56"/>
          <p:cNvGrpSpPr/>
          <p:nvPr/>
        </p:nvGrpSpPr>
        <p:grpSpPr>
          <a:xfrm>
            <a:off x="3309641" y="861803"/>
            <a:ext cx="4865742" cy="4284731"/>
            <a:chOff x="3309641" y="861803"/>
            <a:chExt cx="4865742" cy="4284731"/>
          </a:xfrm>
        </p:grpSpPr>
        <p:sp>
          <p:nvSpPr>
            <p:cNvPr id="40" name="Right Triangle 39"/>
            <p:cNvSpPr/>
            <p:nvPr/>
          </p:nvSpPr>
          <p:spPr>
            <a:xfrm rot="5400000" flipH="1" flipV="1">
              <a:off x="1942088" y="2662279"/>
              <a:ext cx="3851808" cy="1116702"/>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0" name="Rectangle 49"/>
            <p:cNvSpPr/>
            <p:nvPr/>
          </p:nvSpPr>
          <p:spPr>
            <a:xfrm>
              <a:off x="4426343" y="1309895"/>
              <a:ext cx="3749040" cy="3836639"/>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8" name="Right Triangle 47"/>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46"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nvGrpSpPr>
          <p:cNvPr id="47" name="Group 46"/>
          <p:cNvGrpSpPr/>
          <p:nvPr/>
        </p:nvGrpSpPr>
        <p:grpSpPr>
          <a:xfrm>
            <a:off x="2202180" y="1310640"/>
            <a:ext cx="2225042" cy="3831336"/>
            <a:chOff x="2202180" y="1310640"/>
            <a:chExt cx="2225042" cy="3831336"/>
          </a:xfrm>
        </p:grpSpPr>
        <p:sp>
          <p:nvSpPr>
            <p:cNvPr id="51" name="Rectangle 50"/>
            <p:cNvSpPr/>
            <p:nvPr/>
          </p:nvSpPr>
          <p:spPr>
            <a:xfrm>
              <a:off x="2567940" y="2269236"/>
              <a:ext cx="1859282" cy="2871216"/>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Triangle 55"/>
            <p:cNvSpPr/>
            <p:nvPr/>
          </p:nvSpPr>
          <p:spPr>
            <a:xfrm rot="5400000" flipH="1" flipV="1">
              <a:off x="949452" y="3523488"/>
              <a:ext cx="2871216" cy="365760"/>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Triangle 56"/>
            <p:cNvSpPr/>
            <p:nvPr/>
          </p:nvSpPr>
          <p:spPr>
            <a:xfrm rot="5400000" flipH="1" flipV="1">
              <a:off x="3023616" y="867156"/>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583680" y="1097280"/>
            <a:ext cx="2197560" cy="2540486"/>
            <a:chOff x="6692112" y="979550"/>
            <a:chExt cx="2197560" cy="2540486"/>
          </a:xfrm>
        </p:grpSpPr>
        <p:sp>
          <p:nvSpPr>
            <p:cNvPr id="59" name="TextBox 58"/>
            <p:cNvSpPr txBox="1"/>
            <p:nvPr/>
          </p:nvSpPr>
          <p:spPr>
            <a:xfrm>
              <a:off x="6692112" y="1537488"/>
              <a:ext cx="2194560" cy="1982548"/>
            </a:xfrm>
            <a:prstGeom prst="rect">
              <a:avLst/>
            </a:prstGeom>
            <a:solidFill>
              <a:schemeClr val="bg1"/>
            </a:solidFill>
            <a:ln w="19050">
              <a:solidFill>
                <a:schemeClr val="tx1"/>
              </a:solidFill>
            </a:ln>
          </p:spPr>
          <p:txBody>
            <a:bodyPr wrap="square" lIns="45720" tIns="0" rIns="45720" bIns="0" rtlCol="0">
              <a:noAutofit/>
            </a:bodyPr>
            <a:lstStyle/>
            <a:p>
              <a:r>
                <a:rPr lang="en-US" u="sng" dirty="0" smtClean="0"/>
                <a:t>Purpose</a:t>
              </a:r>
            </a:p>
            <a:p>
              <a:r>
                <a:rPr lang="en-US" dirty="0" smtClean="0"/>
                <a:t>RT Accelerator</a:t>
              </a:r>
            </a:p>
            <a:p>
              <a:endParaRPr lang="en-US" dirty="0" smtClean="0"/>
            </a:p>
            <a:p>
              <a:r>
                <a:rPr lang="en-US" u="sng" dirty="0" smtClean="0"/>
                <a:t>Strengths</a:t>
              </a:r>
            </a:p>
            <a:p>
              <a:pPr>
                <a:buFont typeface="Arial" pitchFamily="34" charset="0"/>
                <a:buChar char="•"/>
              </a:pPr>
              <a:r>
                <a:rPr lang="en-US" dirty="0" smtClean="0"/>
                <a:t> Reduces jitter </a:t>
              </a:r>
            </a:p>
            <a:p>
              <a:pPr>
                <a:buFont typeface="Arial" pitchFamily="34" charset="0"/>
                <a:buChar char="•"/>
              </a:pPr>
              <a:r>
                <a:rPr lang="en-US" dirty="0" smtClean="0"/>
                <a:t> Increase data size</a:t>
              </a:r>
            </a:p>
            <a:p>
              <a:pPr>
                <a:buFont typeface="Arial" pitchFamily="34" charset="0"/>
                <a:buChar char="•"/>
              </a:pPr>
              <a:r>
                <a:rPr lang="en-US" dirty="0" smtClean="0"/>
                <a:t> Improve speed</a:t>
              </a:r>
            </a:p>
            <a:p>
              <a:endParaRPr lang="en-US" dirty="0" smtClean="0"/>
            </a:p>
            <a:p>
              <a:endParaRPr lang="en-US" dirty="0"/>
            </a:p>
          </p:txBody>
        </p:sp>
        <p:sp>
          <p:nvSpPr>
            <p:cNvPr id="60" name="TextBox 59"/>
            <p:cNvSpPr txBox="1"/>
            <p:nvPr/>
          </p:nvSpPr>
          <p:spPr>
            <a:xfrm>
              <a:off x="6695112" y="979550"/>
              <a:ext cx="2194560" cy="548640"/>
            </a:xfrm>
            <a:prstGeom prst="rect">
              <a:avLst/>
            </a:prstGeom>
            <a:solidFill>
              <a:srgbClr val="73BF77"/>
            </a:solidFill>
            <a:ln w="19050">
              <a:solidFill>
                <a:schemeClr val="tx1"/>
              </a:solidFill>
            </a:ln>
            <a:effectLst/>
          </p:spPr>
          <p:txBody>
            <a:bodyPr vert="horz" wrap="square" rtlCol="0" anchor="ctr" anchorCtr="0">
              <a:noAutofit/>
            </a:bodyPr>
            <a:lstStyle/>
            <a:p>
              <a:pPr algn="ctr"/>
              <a:r>
                <a:rPr lang="en-US" sz="3200" dirty="0" smtClean="0">
                  <a:solidFill>
                    <a:schemeClr val="bg1"/>
                  </a:solidFill>
                </a:rPr>
                <a:t>RT-GPU</a:t>
              </a:r>
              <a:endParaRPr lang="en-US" sz="3200" dirty="0">
                <a:solidFill>
                  <a:schemeClr val="bg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147300" y="1765061"/>
            <a:ext cx="5285868" cy="3381470"/>
            <a:chOff x="1147300" y="1765061"/>
            <a:chExt cx="5285868" cy="3381470"/>
          </a:xfrm>
        </p:grpSpPr>
        <p:sp>
          <p:nvSpPr>
            <p:cNvPr id="65" name="Right Arrow 64"/>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1"/>
            <p:cNvGrpSpPr/>
            <p:nvPr/>
          </p:nvGrpSpPr>
          <p:grpSpPr>
            <a:xfrm>
              <a:off x="1147300" y="1920240"/>
              <a:ext cx="5285868" cy="3226291"/>
              <a:chOff x="1147300" y="1920240"/>
              <a:chExt cx="5285868" cy="3226291"/>
            </a:xfrm>
          </p:grpSpPr>
          <p:grpSp>
            <p:nvGrpSpPr>
              <p:cNvPr id="67" name="Group 52"/>
              <p:cNvGrpSpPr/>
              <p:nvPr/>
            </p:nvGrpSpPr>
            <p:grpSpPr>
              <a:xfrm>
                <a:off x="1147300" y="2403331"/>
                <a:ext cx="5285868" cy="2743200"/>
                <a:chOff x="1139208" y="2403331"/>
                <a:chExt cx="5285868" cy="2743200"/>
              </a:xfrm>
            </p:grpSpPr>
            <p:sp>
              <p:nvSpPr>
                <p:cNvPr id="69" name="Rectangle 68"/>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8" name="Right Triangle 67"/>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3"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14" name="Group 56"/>
          <p:cNvGrpSpPr/>
          <p:nvPr/>
        </p:nvGrpSpPr>
        <p:grpSpPr>
          <a:xfrm>
            <a:off x="3309641" y="861803"/>
            <a:ext cx="4865742" cy="4284731"/>
            <a:chOff x="3309641" y="861803"/>
            <a:chExt cx="4865742" cy="4284731"/>
          </a:xfrm>
        </p:grpSpPr>
        <p:sp>
          <p:nvSpPr>
            <p:cNvPr id="40" name="Right Triangle 39"/>
            <p:cNvSpPr/>
            <p:nvPr/>
          </p:nvSpPr>
          <p:spPr>
            <a:xfrm rot="5400000" flipH="1" flipV="1">
              <a:off x="1942088" y="2662279"/>
              <a:ext cx="3851808" cy="1116702"/>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0" name="Rectangle 49"/>
            <p:cNvSpPr/>
            <p:nvPr/>
          </p:nvSpPr>
          <p:spPr>
            <a:xfrm>
              <a:off x="4426343" y="1309895"/>
              <a:ext cx="3749040" cy="3836639"/>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8" name="Right Triangle 47"/>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46"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nvGrpSpPr>
          <p:cNvPr id="15" name="Group 46"/>
          <p:cNvGrpSpPr/>
          <p:nvPr/>
        </p:nvGrpSpPr>
        <p:grpSpPr>
          <a:xfrm>
            <a:off x="2202180" y="1310640"/>
            <a:ext cx="2225042" cy="3831336"/>
            <a:chOff x="2202180" y="1310640"/>
            <a:chExt cx="2225042" cy="3831336"/>
          </a:xfrm>
        </p:grpSpPr>
        <p:sp>
          <p:nvSpPr>
            <p:cNvPr id="51" name="Rectangle 50"/>
            <p:cNvSpPr/>
            <p:nvPr/>
          </p:nvSpPr>
          <p:spPr>
            <a:xfrm>
              <a:off x="2567940" y="2269236"/>
              <a:ext cx="1859282" cy="2871216"/>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Triangle 55"/>
            <p:cNvSpPr/>
            <p:nvPr/>
          </p:nvSpPr>
          <p:spPr>
            <a:xfrm rot="5400000" flipH="1" flipV="1">
              <a:off x="949452" y="3523488"/>
              <a:ext cx="2871216" cy="365760"/>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Triangle 56"/>
            <p:cNvSpPr/>
            <p:nvPr/>
          </p:nvSpPr>
          <p:spPr>
            <a:xfrm rot="5400000" flipH="1" flipV="1">
              <a:off x="3023616" y="867156"/>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11"/>
          <p:cNvSpPr txBox="1"/>
          <p:nvPr/>
        </p:nvSpPr>
        <p:spPr>
          <a:xfrm>
            <a:off x="2773680" y="2026920"/>
            <a:ext cx="1744980" cy="584775"/>
          </a:xfrm>
          <a:prstGeom prst="rect">
            <a:avLst/>
          </a:prstGeom>
          <a:noFill/>
        </p:spPr>
        <p:txBody>
          <a:bodyPr vert="horz" wrap="square" rtlCol="0">
            <a:spAutoFit/>
          </a:bodyPr>
          <a:lstStyle/>
          <a:p>
            <a:pPr algn="ctr"/>
            <a:r>
              <a:rPr lang="en-US" sz="3200" dirty="0" smtClean="0">
                <a:solidFill>
                  <a:schemeClr val="bg1"/>
                </a:solidFill>
              </a:rPr>
              <a:t>RT-GPU</a:t>
            </a:r>
            <a:endParaRPr lang="en-US" sz="3200" dirty="0">
              <a:solidFill>
                <a:schemeClr val="bg1"/>
              </a:solidFill>
            </a:endParaRPr>
          </a:p>
        </p:txBody>
      </p:sp>
      <p:cxnSp>
        <p:nvCxnSpPr>
          <p:cNvPr id="53" name="Straight Connector 13"/>
          <p:cNvCxnSpPr/>
          <p:nvPr/>
        </p:nvCxnSpPr>
        <p:spPr>
          <a:xfrm flipH="1">
            <a:off x="2156460" y="4774301"/>
            <a:ext cx="6008404" cy="18679"/>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3432169" y="3851338"/>
            <a:ext cx="2427611" cy="833478"/>
            <a:chOff x="2589451" y="1084334"/>
            <a:chExt cx="2427611" cy="833478"/>
          </a:xfrm>
        </p:grpSpPr>
        <p:sp>
          <p:nvSpPr>
            <p:cNvPr id="61" name="TextBox 60"/>
            <p:cNvSpPr txBox="1"/>
            <p:nvPr/>
          </p:nvSpPr>
          <p:spPr>
            <a:xfrm>
              <a:off x="2589451" y="1084334"/>
              <a:ext cx="2427611" cy="369332"/>
            </a:xfrm>
            <a:prstGeom prst="rect">
              <a:avLst/>
            </a:prstGeom>
            <a:solidFill>
              <a:schemeClr val="bg1"/>
            </a:solidFill>
            <a:ln>
              <a:solidFill>
                <a:schemeClr val="tx1"/>
              </a:solidFill>
            </a:ln>
          </p:spPr>
          <p:txBody>
            <a:bodyPr wrap="square" rtlCol="0">
              <a:spAutoFit/>
            </a:bodyPr>
            <a:lstStyle/>
            <a:p>
              <a:pPr algn="ctr"/>
              <a:r>
                <a:rPr lang="en-US" dirty="0" smtClean="0"/>
                <a:t>‘bus’ overhead</a:t>
              </a:r>
              <a:endParaRPr lang="en-US" dirty="0"/>
            </a:p>
          </p:txBody>
        </p:sp>
        <p:cxnSp>
          <p:nvCxnSpPr>
            <p:cNvPr id="62" name="Straight Arrow Connector 61"/>
            <p:cNvCxnSpPr>
              <a:stCxn id="61" idx="2"/>
            </p:cNvCxnSpPr>
            <p:nvPr/>
          </p:nvCxnSpPr>
          <p:spPr>
            <a:xfrm>
              <a:off x="3803257" y="1453666"/>
              <a:ext cx="0" cy="464146"/>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9" name="Right Arrow 38"/>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52"/>
          <p:cNvGrpSpPr/>
          <p:nvPr/>
        </p:nvGrpSpPr>
        <p:grpSpPr>
          <a:xfrm>
            <a:off x="1147300" y="2403331"/>
            <a:ext cx="5285868" cy="2743200"/>
            <a:chOff x="1139208" y="2403331"/>
            <a:chExt cx="5285868" cy="2743200"/>
          </a:xfrm>
        </p:grpSpPr>
        <p:sp>
          <p:nvSpPr>
            <p:cNvPr id="54" name="Rectangle 53"/>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237407" y="3200399"/>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3"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6" name="TextBox 11"/>
          <p:cNvSpPr txBox="1"/>
          <p:nvPr/>
        </p:nvSpPr>
        <p:spPr>
          <a:xfrm>
            <a:off x="557784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nvGrpSpPr>
          <p:cNvPr id="65" name="Group 64"/>
          <p:cNvGrpSpPr/>
          <p:nvPr/>
        </p:nvGrpSpPr>
        <p:grpSpPr>
          <a:xfrm>
            <a:off x="3411359" y="861803"/>
            <a:ext cx="4764024" cy="3923827"/>
            <a:chOff x="3411359" y="861803"/>
            <a:chExt cx="4764024" cy="3923827"/>
          </a:xfrm>
        </p:grpSpPr>
        <p:grpSp>
          <p:nvGrpSpPr>
            <p:cNvPr id="66" name="Group 50"/>
            <p:cNvGrpSpPr/>
            <p:nvPr/>
          </p:nvGrpSpPr>
          <p:grpSpPr>
            <a:xfrm>
              <a:off x="3411359" y="861803"/>
              <a:ext cx="4764024" cy="3923827"/>
              <a:chOff x="3411359" y="861803"/>
              <a:chExt cx="4764024" cy="3923827"/>
            </a:xfrm>
          </p:grpSpPr>
          <p:sp>
            <p:nvSpPr>
              <p:cNvPr id="68" name="Right Triangle 67"/>
              <p:cNvSpPr/>
              <p:nvPr/>
            </p:nvSpPr>
            <p:spPr>
              <a:xfrm rot="5400000" flipH="1" flipV="1">
                <a:off x="2181491" y="2540778"/>
                <a:ext cx="3474720" cy="1014984"/>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426343" y="1309895"/>
                <a:ext cx="3749040" cy="347472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grpSp>
        <p:nvGrpSpPr>
          <p:cNvPr id="71" name="Group 70"/>
          <p:cNvGrpSpPr/>
          <p:nvPr/>
        </p:nvGrpSpPr>
        <p:grpSpPr>
          <a:xfrm>
            <a:off x="2238756" y="1310640"/>
            <a:ext cx="2279904" cy="3483864"/>
            <a:chOff x="2238756" y="1310640"/>
            <a:chExt cx="2279904" cy="3483864"/>
          </a:xfrm>
        </p:grpSpPr>
        <p:grpSp>
          <p:nvGrpSpPr>
            <p:cNvPr id="15" name="Group 46"/>
            <p:cNvGrpSpPr/>
            <p:nvPr/>
          </p:nvGrpSpPr>
          <p:grpSpPr>
            <a:xfrm>
              <a:off x="2238756" y="1310640"/>
              <a:ext cx="2188466" cy="3483864"/>
              <a:chOff x="2238756" y="1310640"/>
              <a:chExt cx="2188466" cy="3483864"/>
            </a:xfrm>
          </p:grpSpPr>
          <p:sp>
            <p:nvSpPr>
              <p:cNvPr id="51" name="Rectangle 50"/>
              <p:cNvSpPr/>
              <p:nvPr/>
            </p:nvSpPr>
            <p:spPr>
              <a:xfrm>
                <a:off x="2567940" y="2269236"/>
                <a:ext cx="1859282" cy="2523744"/>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Triangle 55"/>
              <p:cNvSpPr/>
              <p:nvPr/>
            </p:nvSpPr>
            <p:spPr>
              <a:xfrm rot="5400000" flipH="1" flipV="1">
                <a:off x="1141476" y="3368040"/>
                <a:ext cx="2523744" cy="329184"/>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Triangle 56"/>
              <p:cNvSpPr/>
              <p:nvPr/>
            </p:nvSpPr>
            <p:spPr>
              <a:xfrm rot="5400000" flipH="1" flipV="1">
                <a:off x="3023616" y="867156"/>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11"/>
            <p:cNvSpPr txBox="1"/>
            <p:nvPr/>
          </p:nvSpPr>
          <p:spPr>
            <a:xfrm>
              <a:off x="2773680" y="2026920"/>
              <a:ext cx="1744980" cy="584775"/>
            </a:xfrm>
            <a:prstGeom prst="rect">
              <a:avLst/>
            </a:prstGeom>
            <a:noFill/>
          </p:spPr>
          <p:txBody>
            <a:bodyPr vert="horz" wrap="square" rtlCol="0">
              <a:spAutoFit/>
            </a:bodyPr>
            <a:lstStyle/>
            <a:p>
              <a:pPr algn="ctr"/>
              <a:r>
                <a:rPr lang="en-US" sz="3200" dirty="0" smtClean="0">
                  <a:solidFill>
                    <a:schemeClr val="bg1"/>
                  </a:solidFill>
                </a:rPr>
                <a:t>RT-GPU</a:t>
              </a:r>
              <a:endParaRPr lang="en-US" sz="3200" dirty="0">
                <a:solidFill>
                  <a:schemeClr val="bg1"/>
                </a:solidFill>
              </a:endParaRPr>
            </a:p>
          </p:txBody>
        </p:sp>
      </p:grpSp>
      <p:cxnSp>
        <p:nvCxnSpPr>
          <p:cNvPr id="53" name="Straight Connector 13"/>
          <p:cNvCxnSpPr/>
          <p:nvPr/>
        </p:nvCxnSpPr>
        <p:spPr>
          <a:xfrm flipH="1">
            <a:off x="2156460" y="4774301"/>
            <a:ext cx="6008404" cy="18679"/>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2990344" y="3439110"/>
            <a:ext cx="4215950" cy="1270455"/>
            <a:chOff x="3714244" y="3439110"/>
            <a:chExt cx="4215950" cy="1270455"/>
          </a:xfrm>
        </p:grpSpPr>
        <p:cxnSp>
          <p:nvCxnSpPr>
            <p:cNvPr id="60" name="Straight Arrow Connector 59"/>
            <p:cNvCxnSpPr>
              <a:stCxn id="63" idx="2"/>
            </p:cNvCxnSpPr>
            <p:nvPr/>
          </p:nvCxnSpPr>
          <p:spPr>
            <a:xfrm flipH="1">
              <a:off x="3714244" y="3808442"/>
              <a:ext cx="2290044" cy="901123"/>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078381" y="3439110"/>
              <a:ext cx="3851813" cy="369332"/>
            </a:xfrm>
            <a:prstGeom prst="rect">
              <a:avLst/>
            </a:prstGeom>
            <a:solidFill>
              <a:schemeClr val="bg1"/>
            </a:solidFill>
            <a:ln>
              <a:solidFill>
                <a:schemeClr val="tx1"/>
              </a:solidFill>
            </a:ln>
          </p:spPr>
          <p:txBody>
            <a:bodyPr wrap="square" rtlCol="0">
              <a:spAutoFit/>
            </a:bodyPr>
            <a:lstStyle/>
            <a:p>
              <a:pPr algn="ctr"/>
              <a:r>
                <a:rPr lang="en-US" dirty="0" smtClean="0"/>
                <a:t>overhead</a:t>
              </a:r>
              <a:r>
                <a:rPr lang="en-US" dirty="0" smtClean="0">
                  <a:sym typeface="Wingdings"/>
                </a:rPr>
                <a:t> performance limitations</a:t>
              </a:r>
              <a:endParaRPr lang="en-US" dirty="0"/>
            </a:p>
          </p:txBody>
        </p:sp>
        <p:cxnSp>
          <p:nvCxnSpPr>
            <p:cNvPr id="64" name="Straight Arrow Connector 63"/>
            <p:cNvCxnSpPr>
              <a:stCxn id="63" idx="2"/>
            </p:cNvCxnSpPr>
            <p:nvPr/>
          </p:nvCxnSpPr>
          <p:spPr>
            <a:xfrm>
              <a:off x="6004288" y="3808442"/>
              <a:ext cx="1917815" cy="901123"/>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eimens.png"/>
          <p:cNvPicPr>
            <a:picLocks noChangeAspect="1"/>
          </p:cNvPicPr>
          <p:nvPr/>
        </p:nvPicPr>
        <p:blipFill>
          <a:blip r:embed="rId3" cstate="print"/>
          <a:stretch>
            <a:fillRect/>
          </a:stretch>
        </p:blipFill>
        <p:spPr>
          <a:xfrm>
            <a:off x="228600" y="3531872"/>
            <a:ext cx="2057400" cy="2514600"/>
          </a:xfrm>
          <a:prstGeom prst="rect">
            <a:avLst/>
          </a:prstGeom>
          <a:noFill/>
          <a:ln w="38100">
            <a:solidFill>
              <a:srgbClr val="002060"/>
            </a:solidFill>
          </a:ln>
        </p:spPr>
      </p:pic>
      <p:sp>
        <p:nvSpPr>
          <p:cNvPr id="18437" name="Rectangle 2"/>
          <p:cNvSpPr>
            <a:spLocks noGrp="1" noChangeArrowheads="1"/>
          </p:cNvSpPr>
          <p:nvPr>
            <p:ph type="title"/>
          </p:nvPr>
        </p:nvSpPr>
        <p:spPr>
          <a:xfrm>
            <a:off x="304800" y="228600"/>
            <a:ext cx="8686800" cy="838200"/>
          </a:xfrm>
        </p:spPr>
        <p:txBody>
          <a:bodyPr/>
          <a:lstStyle/>
          <a:p>
            <a:pPr eaLnBrk="1" hangingPunct="1"/>
            <a:r>
              <a:rPr lang="en-US" sz="3600" dirty="0" smtClean="0">
                <a:latin typeface="Arial"/>
                <a:cs typeface="Arial"/>
              </a:rPr>
              <a:t>Today’s Engineering Challenges</a:t>
            </a:r>
          </a:p>
        </p:txBody>
      </p:sp>
      <p:pic>
        <p:nvPicPr>
          <p:cNvPr id="17" name="Picture 16" descr="for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0" y="3531872"/>
            <a:ext cx="2057400" cy="2514600"/>
          </a:xfrm>
          <a:prstGeom prst="rect">
            <a:avLst/>
          </a:prstGeom>
          <a:ln w="38100">
            <a:solidFill>
              <a:srgbClr val="002060"/>
            </a:solidFill>
          </a:ln>
        </p:spPr>
      </p:pic>
      <p:pic>
        <p:nvPicPr>
          <p:cNvPr id="18" name="Picture 17" descr="cer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8200" y="3548584"/>
            <a:ext cx="2057400" cy="2514600"/>
          </a:xfrm>
          <a:prstGeom prst="rect">
            <a:avLst/>
          </a:prstGeom>
          <a:ln w="38100">
            <a:solidFill>
              <a:srgbClr val="002060"/>
            </a:solidFill>
          </a:ln>
        </p:spPr>
      </p:pic>
      <p:pic>
        <p:nvPicPr>
          <p:cNvPr id="20" name="Picture 19" descr="robotics.png"/>
          <p:cNvPicPr>
            <a:picLocks noChangeAspect="1"/>
          </p:cNvPicPr>
          <p:nvPr/>
        </p:nvPicPr>
        <p:blipFill>
          <a:blip r:embed="rId6" cstate="print"/>
          <a:stretch>
            <a:fillRect/>
          </a:stretch>
        </p:blipFill>
        <p:spPr>
          <a:xfrm>
            <a:off x="2438400" y="3548584"/>
            <a:ext cx="2057400" cy="2514600"/>
          </a:xfrm>
          <a:prstGeom prst="rect">
            <a:avLst/>
          </a:prstGeom>
          <a:ln w="38100">
            <a:solidFill>
              <a:srgbClr val="002060"/>
            </a:solidFill>
          </a:ln>
        </p:spPr>
      </p:pic>
      <p:pic>
        <p:nvPicPr>
          <p:cNvPr id="8" name="Picture 5" descr="http://www.ipp.mpg.de/eng/images/pic/images_bereiche/asdex/380x265/plasmagefass_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34260" y="3522555"/>
            <a:ext cx="2046731" cy="2546951"/>
          </a:xfrm>
          <a:prstGeom prst="rect">
            <a:avLst/>
          </a:prstGeom>
          <a:noFill/>
          <a:ln w="9525">
            <a:noFill/>
            <a:miter lim="800000"/>
            <a:headEnd/>
            <a:tailEnd/>
          </a:ln>
        </p:spPr>
      </p:pic>
      <p:sp>
        <p:nvSpPr>
          <p:cNvPr id="10" name="TextBox 9"/>
          <p:cNvSpPr txBox="1"/>
          <p:nvPr/>
        </p:nvSpPr>
        <p:spPr>
          <a:xfrm>
            <a:off x="324173" y="1284584"/>
            <a:ext cx="8610600" cy="3016204"/>
          </a:xfrm>
          <a:prstGeom prst="rect">
            <a:avLst/>
          </a:prstGeom>
          <a:noFill/>
        </p:spPr>
        <p:txBody>
          <a:bodyPr wrap="square" lIns="91435" tIns="45717" rIns="91435" bIns="45717" numCol="2" rtlCol="0">
            <a:spAutoFit/>
          </a:bodyPr>
          <a:lstStyle/>
          <a:p>
            <a:pPr>
              <a:spcAft>
                <a:spcPts val="1200"/>
              </a:spcAft>
              <a:buFont typeface="Arial" pitchFamily="34" charset="0"/>
              <a:buChar char="•"/>
            </a:pPr>
            <a:r>
              <a:rPr lang="en-US" sz="2000" dirty="0" smtClean="0">
                <a:latin typeface="Univers LT Std 45 Light"/>
              </a:rPr>
              <a:t> Minimizing power consumption</a:t>
            </a:r>
          </a:p>
          <a:p>
            <a:pPr>
              <a:spcAft>
                <a:spcPts val="1200"/>
              </a:spcAft>
              <a:buFont typeface="Arial" pitchFamily="34" charset="0"/>
              <a:buChar char="•"/>
            </a:pPr>
            <a:r>
              <a:rPr lang="en-US" sz="2000" dirty="0" smtClean="0">
                <a:latin typeface="Univers LT Std 45 Light"/>
              </a:rPr>
              <a:t> Managing global operations</a:t>
            </a:r>
          </a:p>
          <a:p>
            <a:pPr>
              <a:spcAft>
                <a:spcPts val="1200"/>
              </a:spcAft>
              <a:buFont typeface="Arial" pitchFamily="34" charset="0"/>
              <a:buChar char="•"/>
            </a:pPr>
            <a:r>
              <a:rPr lang="en-US" sz="2000" dirty="0" smtClean="0">
                <a:latin typeface="Univers LT Std 45 Light"/>
              </a:rPr>
              <a:t> Getting increasingly complex products to market faster</a:t>
            </a:r>
          </a:p>
          <a:p>
            <a:pPr>
              <a:spcAft>
                <a:spcPts val="1200"/>
              </a:spcAft>
              <a:buFont typeface="Arial" pitchFamily="34" charset="0"/>
              <a:buChar char="•"/>
            </a:pPr>
            <a:r>
              <a:rPr lang="en-US" sz="2000" dirty="0" smtClean="0">
                <a:latin typeface="Univers LT Std 45 Light"/>
              </a:rPr>
              <a:t> Maximizing </a:t>
            </a:r>
            <a:r>
              <a:rPr lang="en-US" sz="2000" dirty="0">
                <a:latin typeface="Univers LT Std 45 Light"/>
              </a:rPr>
              <a:t>operational </a:t>
            </a:r>
            <a:r>
              <a:rPr lang="en-US" sz="2000" dirty="0" smtClean="0">
                <a:latin typeface="Univers LT Std 45 Light"/>
              </a:rPr>
              <a:t>efficiency</a:t>
            </a:r>
            <a:endParaRPr lang="en-US" sz="2000" dirty="0">
              <a:latin typeface="Univers LT Std 45 Light"/>
            </a:endParaRPr>
          </a:p>
          <a:p>
            <a:pPr>
              <a:spcAft>
                <a:spcPts val="1200"/>
              </a:spcAft>
              <a:buFont typeface="Arial" pitchFamily="34" charset="0"/>
              <a:buChar char="•"/>
            </a:pPr>
            <a:endParaRPr lang="en-US" sz="2000" dirty="0" smtClean="0">
              <a:latin typeface="Univers LT Std 45 Light"/>
            </a:endParaRPr>
          </a:p>
          <a:p>
            <a:pPr>
              <a:spcAft>
                <a:spcPts val="1200"/>
              </a:spcAft>
            </a:pPr>
            <a:endParaRPr lang="en-US" sz="2000" dirty="0" smtClean="0">
              <a:latin typeface="Univers LT Std 45 Light"/>
            </a:endParaRPr>
          </a:p>
          <a:p>
            <a:pPr>
              <a:spcAft>
                <a:spcPts val="1200"/>
              </a:spcAft>
              <a:buFont typeface="Arial" pitchFamily="34" charset="0"/>
              <a:buChar char="•"/>
            </a:pPr>
            <a:r>
              <a:rPr lang="en-US" sz="2000" dirty="0" smtClean="0">
                <a:latin typeface="Univers LT Std 45 Light"/>
              </a:rPr>
              <a:t> Adapting to evolving application requirements</a:t>
            </a:r>
          </a:p>
          <a:p>
            <a:pPr>
              <a:spcAft>
                <a:spcPts val="1200"/>
              </a:spcAft>
              <a:buFont typeface="Arial" pitchFamily="34" charset="0"/>
              <a:buChar char="•"/>
            </a:pPr>
            <a:r>
              <a:rPr lang="en-US" sz="2000" dirty="0" smtClean="0">
                <a:latin typeface="Univers LT Std 45 Light"/>
              </a:rPr>
              <a:t> Protecting investments</a:t>
            </a:r>
          </a:p>
          <a:p>
            <a:pPr>
              <a:spcAft>
                <a:spcPts val="1200"/>
              </a:spcAft>
              <a:buFont typeface="Arial" pitchFamily="34" charset="0"/>
              <a:buChar char="•"/>
            </a:pPr>
            <a:r>
              <a:rPr lang="en-US" sz="2000" dirty="0" smtClean="0">
                <a:latin typeface="Univers LT Std 45 Light"/>
              </a:rPr>
              <a:t> Doing more with less</a:t>
            </a:r>
          </a:p>
          <a:p>
            <a:pPr>
              <a:spcAft>
                <a:spcPts val="1200"/>
              </a:spcAft>
              <a:buFont typeface="Arial" pitchFamily="34" charset="0"/>
              <a:buChar char="•"/>
            </a:pPr>
            <a:r>
              <a:rPr lang="en-US" sz="2000" dirty="0" smtClean="0">
                <a:latin typeface="Univers LT Std 45 Light"/>
              </a:rPr>
              <a:t> Integrating code and systems</a:t>
            </a:r>
          </a:p>
          <a:p>
            <a:pPr>
              <a:lnSpc>
                <a:spcPct val="150000"/>
              </a:lnSpc>
              <a:buFont typeface="Arial" pitchFamily="34" charset="0"/>
              <a:buChar char="•"/>
            </a:pPr>
            <a:endParaRPr lang="en-US" sz="2000" dirty="0" smtClean="0">
              <a:latin typeface="Univers LT Std 45 Light"/>
            </a:endParaRPr>
          </a:p>
        </p:txBody>
      </p:sp>
      <p:pic>
        <p:nvPicPr>
          <p:cNvPr id="3" name="Picture 2"/>
          <p:cNvPicPr>
            <a:picLocks noChangeAspect="1"/>
          </p:cNvPicPr>
          <p:nvPr/>
        </p:nvPicPr>
        <p:blipFill rotWithShape="1">
          <a:blip r:embed="rId8"/>
          <a:srcRect l="19239" r="17539"/>
          <a:stretch/>
        </p:blipFill>
        <p:spPr>
          <a:xfrm>
            <a:off x="6816563" y="3529371"/>
            <a:ext cx="2129009" cy="2525649"/>
          </a:xfrm>
          <a:prstGeom prst="rect">
            <a:avLst/>
          </a:prstGeom>
        </p:spPr>
      </p:pic>
    </p:spTree>
    <p:extLst>
      <p:ext uri="{BB962C8B-B14F-4D97-AF65-F5344CB8AC3E}">
        <p14:creationId xmlns:p14="http://schemas.microsoft.com/office/powerpoint/2010/main" val="30076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147300" y="1765061"/>
            <a:ext cx="5285868" cy="3381470"/>
            <a:chOff x="1147300" y="1765061"/>
            <a:chExt cx="5285868" cy="3381470"/>
          </a:xfrm>
        </p:grpSpPr>
        <p:sp>
          <p:nvSpPr>
            <p:cNvPr id="70" name="Right Arrow 69"/>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61"/>
            <p:cNvGrpSpPr/>
            <p:nvPr/>
          </p:nvGrpSpPr>
          <p:grpSpPr>
            <a:xfrm>
              <a:off x="1147300" y="1920240"/>
              <a:ext cx="5285868" cy="3226291"/>
              <a:chOff x="1147300" y="1920240"/>
              <a:chExt cx="5285868" cy="3226291"/>
            </a:xfrm>
          </p:grpSpPr>
          <p:grpSp>
            <p:nvGrpSpPr>
              <p:cNvPr id="72" name="Group 52"/>
              <p:cNvGrpSpPr/>
              <p:nvPr/>
            </p:nvGrpSpPr>
            <p:grpSpPr>
              <a:xfrm>
                <a:off x="1147300" y="2403331"/>
                <a:ext cx="5285868" cy="2743200"/>
                <a:chOff x="1139208" y="2403331"/>
                <a:chExt cx="5285868" cy="2743200"/>
              </a:xfrm>
            </p:grpSpPr>
            <p:sp>
              <p:nvSpPr>
                <p:cNvPr id="74" name="Rectangle 73"/>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73" name="Right Triangle 72"/>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3"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14" name="Group 52"/>
          <p:cNvGrpSpPr/>
          <p:nvPr/>
        </p:nvGrpSpPr>
        <p:grpSpPr>
          <a:xfrm>
            <a:off x="3411359" y="861803"/>
            <a:ext cx="4764024" cy="3923827"/>
            <a:chOff x="3411359" y="861803"/>
            <a:chExt cx="4764024" cy="3923827"/>
          </a:xfrm>
        </p:grpSpPr>
        <p:grpSp>
          <p:nvGrpSpPr>
            <p:cNvPr id="15" name="Group 50"/>
            <p:cNvGrpSpPr/>
            <p:nvPr/>
          </p:nvGrpSpPr>
          <p:grpSpPr>
            <a:xfrm>
              <a:off x="3411359" y="861803"/>
              <a:ext cx="4764024" cy="3923827"/>
              <a:chOff x="3411359" y="861803"/>
              <a:chExt cx="4764024" cy="3923827"/>
            </a:xfrm>
          </p:grpSpPr>
          <p:sp>
            <p:nvSpPr>
              <p:cNvPr id="40" name="Right Triangle 39"/>
              <p:cNvSpPr/>
              <p:nvPr/>
            </p:nvSpPr>
            <p:spPr>
              <a:xfrm rot="5400000" flipH="1" flipV="1">
                <a:off x="2181491" y="2540778"/>
                <a:ext cx="3474720" cy="1014984"/>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426343" y="1309895"/>
                <a:ext cx="3749040" cy="347472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Triangle 47"/>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grpSp>
        <p:nvGrpSpPr>
          <p:cNvPr id="29" name="Group 64"/>
          <p:cNvGrpSpPr/>
          <p:nvPr/>
        </p:nvGrpSpPr>
        <p:grpSpPr>
          <a:xfrm>
            <a:off x="2580132" y="1310640"/>
            <a:ext cx="1938528" cy="2225040"/>
            <a:chOff x="2580132" y="1310640"/>
            <a:chExt cx="1938528" cy="2225040"/>
          </a:xfrm>
        </p:grpSpPr>
        <p:grpSp>
          <p:nvGrpSpPr>
            <p:cNvPr id="30" name="Group 55"/>
            <p:cNvGrpSpPr/>
            <p:nvPr/>
          </p:nvGrpSpPr>
          <p:grpSpPr>
            <a:xfrm>
              <a:off x="2580132" y="1310640"/>
              <a:ext cx="1847090" cy="2225040"/>
              <a:chOff x="2580132" y="1310640"/>
              <a:chExt cx="1847090" cy="2225040"/>
            </a:xfrm>
          </p:grpSpPr>
          <p:sp>
            <p:nvSpPr>
              <p:cNvPr id="57" name="Rectangle 56"/>
              <p:cNvSpPr/>
              <p:nvPr/>
            </p:nvSpPr>
            <p:spPr>
              <a:xfrm>
                <a:off x="2598420" y="2269236"/>
                <a:ext cx="1828802" cy="1266444"/>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ight Triangle 62"/>
              <p:cNvSpPr/>
              <p:nvPr/>
            </p:nvSpPr>
            <p:spPr>
              <a:xfrm rot="5400000" flipH="1" flipV="1">
                <a:off x="3023616" y="867156"/>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11"/>
            <p:cNvSpPr txBox="1"/>
            <p:nvPr/>
          </p:nvSpPr>
          <p:spPr>
            <a:xfrm>
              <a:off x="2773680" y="2026920"/>
              <a:ext cx="1744980" cy="584775"/>
            </a:xfrm>
            <a:prstGeom prst="rect">
              <a:avLst/>
            </a:prstGeom>
            <a:noFill/>
          </p:spPr>
          <p:txBody>
            <a:bodyPr vert="horz" wrap="square" rtlCol="0">
              <a:spAutoFit/>
            </a:bodyPr>
            <a:lstStyle/>
            <a:p>
              <a:pPr algn="ctr"/>
              <a:r>
                <a:rPr lang="en-US" sz="3200" dirty="0" smtClean="0">
                  <a:solidFill>
                    <a:schemeClr val="bg1"/>
                  </a:solidFill>
                </a:rPr>
                <a:t>RT-GPU</a:t>
              </a:r>
              <a:endParaRPr lang="en-US" sz="3200" dirty="0">
                <a:solidFill>
                  <a:schemeClr val="bg1"/>
                </a:solidFill>
              </a:endParaRPr>
            </a:p>
          </p:txBody>
        </p:sp>
      </p:grpSp>
      <p:grpSp>
        <p:nvGrpSpPr>
          <p:cNvPr id="16" name="Group 55"/>
          <p:cNvGrpSpPr/>
          <p:nvPr/>
        </p:nvGrpSpPr>
        <p:grpSpPr>
          <a:xfrm>
            <a:off x="2590800" y="2278380"/>
            <a:ext cx="5582156" cy="2504013"/>
            <a:chOff x="2582708" y="2278380"/>
            <a:chExt cx="5582156" cy="2504013"/>
          </a:xfrm>
        </p:grpSpPr>
        <p:sp>
          <p:nvSpPr>
            <p:cNvPr id="51" name="Rectangle 50"/>
            <p:cNvSpPr/>
            <p:nvPr/>
          </p:nvSpPr>
          <p:spPr>
            <a:xfrm>
              <a:off x="3366288" y="3544312"/>
              <a:ext cx="4798576" cy="1238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Triangle 52"/>
            <p:cNvSpPr/>
            <p:nvPr/>
          </p:nvSpPr>
          <p:spPr>
            <a:xfrm>
              <a:off x="2582708" y="2278380"/>
              <a:ext cx="1838469" cy="1265723"/>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147300" y="1765061"/>
            <a:ext cx="5285868" cy="3381470"/>
            <a:chOff x="1147300" y="1765061"/>
            <a:chExt cx="5285868" cy="3381470"/>
          </a:xfrm>
        </p:grpSpPr>
        <p:sp>
          <p:nvSpPr>
            <p:cNvPr id="58" name="Right Arrow 57"/>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61"/>
            <p:cNvGrpSpPr/>
            <p:nvPr/>
          </p:nvGrpSpPr>
          <p:grpSpPr>
            <a:xfrm>
              <a:off x="1147300" y="1920240"/>
              <a:ext cx="5285868" cy="3226291"/>
              <a:chOff x="1147300" y="1920240"/>
              <a:chExt cx="5285868" cy="3226291"/>
            </a:xfrm>
          </p:grpSpPr>
          <p:grpSp>
            <p:nvGrpSpPr>
              <p:cNvPr id="61" name="Group 52"/>
              <p:cNvGrpSpPr/>
              <p:nvPr/>
            </p:nvGrpSpPr>
            <p:grpSpPr>
              <a:xfrm>
                <a:off x="1147300" y="2403331"/>
                <a:ext cx="5285868" cy="2743200"/>
                <a:chOff x="1139208" y="2403331"/>
                <a:chExt cx="5285868" cy="2743200"/>
              </a:xfrm>
            </p:grpSpPr>
            <p:sp>
              <p:nvSpPr>
                <p:cNvPr id="65" name="Rectangle 64"/>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2" name="Right Triangle 61"/>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2"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3"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14" name="Group 52"/>
          <p:cNvGrpSpPr/>
          <p:nvPr/>
        </p:nvGrpSpPr>
        <p:grpSpPr>
          <a:xfrm>
            <a:off x="3411359" y="861803"/>
            <a:ext cx="4764024" cy="3923827"/>
            <a:chOff x="3411359" y="861803"/>
            <a:chExt cx="4764024" cy="3923827"/>
          </a:xfrm>
        </p:grpSpPr>
        <p:grpSp>
          <p:nvGrpSpPr>
            <p:cNvPr id="15" name="Group 50"/>
            <p:cNvGrpSpPr/>
            <p:nvPr/>
          </p:nvGrpSpPr>
          <p:grpSpPr>
            <a:xfrm>
              <a:off x="3411359" y="861803"/>
              <a:ext cx="4764024" cy="3923827"/>
              <a:chOff x="3411359" y="861803"/>
              <a:chExt cx="4764024" cy="3923827"/>
            </a:xfrm>
          </p:grpSpPr>
          <p:sp>
            <p:nvSpPr>
              <p:cNvPr id="40" name="Right Triangle 39"/>
              <p:cNvSpPr/>
              <p:nvPr/>
            </p:nvSpPr>
            <p:spPr>
              <a:xfrm rot="5400000" flipH="1" flipV="1">
                <a:off x="2181491" y="2540778"/>
                <a:ext cx="3474720" cy="1014984"/>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426343" y="1309895"/>
                <a:ext cx="3749040" cy="347472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Triangle 47"/>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grpSp>
        <p:nvGrpSpPr>
          <p:cNvPr id="16" name="Group 64"/>
          <p:cNvGrpSpPr/>
          <p:nvPr/>
        </p:nvGrpSpPr>
        <p:grpSpPr>
          <a:xfrm>
            <a:off x="2580132" y="1310640"/>
            <a:ext cx="1938528" cy="2225040"/>
            <a:chOff x="2580132" y="1310640"/>
            <a:chExt cx="1938528" cy="2225040"/>
          </a:xfrm>
        </p:grpSpPr>
        <p:grpSp>
          <p:nvGrpSpPr>
            <p:cNvPr id="29" name="Group 55"/>
            <p:cNvGrpSpPr/>
            <p:nvPr/>
          </p:nvGrpSpPr>
          <p:grpSpPr>
            <a:xfrm>
              <a:off x="2580132" y="1310640"/>
              <a:ext cx="1847090" cy="2225040"/>
              <a:chOff x="2580132" y="1310640"/>
              <a:chExt cx="1847090" cy="2225040"/>
            </a:xfrm>
          </p:grpSpPr>
          <p:sp>
            <p:nvSpPr>
              <p:cNvPr id="57" name="Rectangle 56"/>
              <p:cNvSpPr/>
              <p:nvPr/>
            </p:nvSpPr>
            <p:spPr>
              <a:xfrm>
                <a:off x="2598420" y="2269236"/>
                <a:ext cx="1828802" cy="1266444"/>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ight Triangle 62"/>
              <p:cNvSpPr/>
              <p:nvPr/>
            </p:nvSpPr>
            <p:spPr>
              <a:xfrm rot="5400000" flipH="1" flipV="1">
                <a:off x="3023616" y="867156"/>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11"/>
            <p:cNvSpPr txBox="1"/>
            <p:nvPr/>
          </p:nvSpPr>
          <p:spPr>
            <a:xfrm>
              <a:off x="2773680" y="2026920"/>
              <a:ext cx="1744980" cy="584775"/>
            </a:xfrm>
            <a:prstGeom prst="rect">
              <a:avLst/>
            </a:prstGeom>
            <a:noFill/>
          </p:spPr>
          <p:txBody>
            <a:bodyPr vert="horz" wrap="square" rtlCol="0">
              <a:spAutoFit/>
            </a:bodyPr>
            <a:lstStyle/>
            <a:p>
              <a:pPr algn="ctr"/>
              <a:r>
                <a:rPr lang="en-US" sz="3200" dirty="0" smtClean="0">
                  <a:solidFill>
                    <a:schemeClr val="bg1"/>
                  </a:solidFill>
                </a:rPr>
                <a:t>RT-GPU</a:t>
              </a:r>
              <a:endParaRPr lang="en-US" sz="3200" dirty="0">
                <a:solidFill>
                  <a:schemeClr val="bg1"/>
                </a:solidFill>
              </a:endParaRPr>
            </a:p>
          </p:txBody>
        </p:sp>
      </p:grpSp>
      <p:grpSp>
        <p:nvGrpSpPr>
          <p:cNvPr id="30" name="Group 55"/>
          <p:cNvGrpSpPr/>
          <p:nvPr/>
        </p:nvGrpSpPr>
        <p:grpSpPr>
          <a:xfrm>
            <a:off x="2590800" y="2278380"/>
            <a:ext cx="5582156" cy="2504013"/>
            <a:chOff x="2582708" y="2278380"/>
            <a:chExt cx="5582156" cy="2504013"/>
          </a:xfrm>
        </p:grpSpPr>
        <p:sp>
          <p:nvSpPr>
            <p:cNvPr id="51" name="Rectangle 50"/>
            <p:cNvSpPr/>
            <p:nvPr/>
          </p:nvSpPr>
          <p:spPr>
            <a:xfrm>
              <a:off x="3366288" y="3544312"/>
              <a:ext cx="4798576" cy="1238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Triangle 52"/>
            <p:cNvSpPr/>
            <p:nvPr/>
          </p:nvSpPr>
          <p:spPr>
            <a:xfrm>
              <a:off x="2582708" y="2278380"/>
              <a:ext cx="1838469" cy="1265723"/>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9" name="Straight Connector 13"/>
          <p:cNvCxnSpPr>
            <a:endCxn id="53" idx="4"/>
          </p:cNvCxnSpPr>
          <p:nvPr/>
        </p:nvCxnSpPr>
        <p:spPr>
          <a:xfrm flipH="1" flipV="1">
            <a:off x="4429269" y="3544103"/>
            <a:ext cx="3735596" cy="7830"/>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31" name="Group 59"/>
          <p:cNvGrpSpPr/>
          <p:nvPr/>
        </p:nvGrpSpPr>
        <p:grpSpPr>
          <a:xfrm>
            <a:off x="4847129" y="3629526"/>
            <a:ext cx="2427611" cy="842469"/>
            <a:chOff x="2589451" y="611197"/>
            <a:chExt cx="2427611" cy="842469"/>
          </a:xfrm>
        </p:grpSpPr>
        <p:sp>
          <p:nvSpPr>
            <p:cNvPr id="67" name="TextBox 66"/>
            <p:cNvSpPr txBox="1"/>
            <p:nvPr/>
          </p:nvSpPr>
          <p:spPr>
            <a:xfrm>
              <a:off x="2589451" y="1084334"/>
              <a:ext cx="2427611" cy="369332"/>
            </a:xfrm>
            <a:prstGeom prst="rect">
              <a:avLst/>
            </a:prstGeom>
            <a:solidFill>
              <a:schemeClr val="bg1"/>
            </a:solidFill>
            <a:ln>
              <a:solidFill>
                <a:schemeClr val="tx1"/>
              </a:solidFill>
            </a:ln>
          </p:spPr>
          <p:txBody>
            <a:bodyPr wrap="square" rtlCol="0">
              <a:spAutoFit/>
            </a:bodyPr>
            <a:lstStyle/>
            <a:p>
              <a:pPr algn="ctr"/>
              <a:r>
                <a:rPr lang="en-US" dirty="0" smtClean="0"/>
                <a:t>‘cache’ cap</a:t>
              </a:r>
              <a:endParaRPr lang="en-US" dirty="0"/>
            </a:p>
          </p:txBody>
        </p:sp>
        <p:cxnSp>
          <p:nvCxnSpPr>
            <p:cNvPr id="68" name="Straight Arrow Connector 67"/>
            <p:cNvCxnSpPr>
              <a:stCxn id="67" idx="0"/>
            </p:cNvCxnSpPr>
            <p:nvPr/>
          </p:nvCxnSpPr>
          <p:spPr>
            <a:xfrm flipH="1" flipV="1">
              <a:off x="3798217" y="611197"/>
              <a:ext cx="5040" cy="473137"/>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5"/>
          <p:cNvGrpSpPr/>
          <p:nvPr/>
        </p:nvGrpSpPr>
        <p:grpSpPr>
          <a:xfrm>
            <a:off x="1147300" y="1765061"/>
            <a:ext cx="5285868" cy="3381470"/>
            <a:chOff x="1147300" y="1765061"/>
            <a:chExt cx="5285868" cy="3381470"/>
          </a:xfrm>
        </p:grpSpPr>
        <p:sp>
          <p:nvSpPr>
            <p:cNvPr id="58" name="Right Arrow 57"/>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61"/>
            <p:cNvGrpSpPr/>
            <p:nvPr/>
          </p:nvGrpSpPr>
          <p:grpSpPr>
            <a:xfrm>
              <a:off x="1147300" y="1920240"/>
              <a:ext cx="5285868" cy="3226291"/>
              <a:chOff x="1147300" y="1920240"/>
              <a:chExt cx="5285868" cy="3226291"/>
            </a:xfrm>
          </p:grpSpPr>
          <p:grpSp>
            <p:nvGrpSpPr>
              <p:cNvPr id="5" name="Group 52"/>
              <p:cNvGrpSpPr/>
              <p:nvPr/>
            </p:nvGrpSpPr>
            <p:grpSpPr>
              <a:xfrm>
                <a:off x="1147300" y="2403331"/>
                <a:ext cx="5285868" cy="2743200"/>
                <a:chOff x="1139208" y="2403331"/>
                <a:chExt cx="5285868" cy="2743200"/>
              </a:xfrm>
            </p:grpSpPr>
            <p:sp>
              <p:nvSpPr>
                <p:cNvPr id="65" name="Rectangle 64"/>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2" name="Right Triangle 61"/>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6" name="Group 39"/>
          <p:cNvGrpSpPr/>
          <p:nvPr/>
        </p:nvGrpSpPr>
        <p:grpSpPr>
          <a:xfrm>
            <a:off x="533400" y="1253114"/>
            <a:ext cx="7858041" cy="4783005"/>
            <a:chOff x="247650" y="1805565"/>
            <a:chExt cx="7858041" cy="4783005"/>
          </a:xfrm>
        </p:grpSpPr>
        <p:grpSp>
          <p:nvGrpSpPr>
            <p:cNvPr id="7"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8" name="Group 38"/>
            <p:cNvGrpSpPr/>
            <p:nvPr/>
          </p:nvGrpSpPr>
          <p:grpSpPr>
            <a:xfrm>
              <a:off x="841066" y="5676899"/>
              <a:ext cx="7264625" cy="911671"/>
              <a:chOff x="841066" y="5676899"/>
              <a:chExt cx="7264625" cy="911671"/>
            </a:xfrm>
          </p:grpSpPr>
          <p:grpSp>
            <p:nvGrpSpPr>
              <p:cNvPr id="9"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10"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4" name="Group 39"/>
          <p:cNvGrpSpPr/>
          <p:nvPr/>
        </p:nvGrpSpPr>
        <p:grpSpPr>
          <a:xfrm>
            <a:off x="2047285" y="946766"/>
            <a:ext cx="6126480" cy="4199768"/>
            <a:chOff x="2047285" y="946766"/>
            <a:chExt cx="6126480" cy="4199768"/>
          </a:xfrm>
        </p:grpSpPr>
        <p:sp>
          <p:nvSpPr>
            <p:cNvPr id="35" name="Rectangle 34"/>
            <p:cNvSpPr/>
            <p:nvPr/>
          </p:nvSpPr>
          <p:spPr>
            <a:xfrm>
              <a:off x="2047285" y="2403334"/>
              <a:ext cx="6126480" cy="27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398520"/>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5"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16" name="Group 52"/>
          <p:cNvGrpSpPr/>
          <p:nvPr/>
        </p:nvGrpSpPr>
        <p:grpSpPr>
          <a:xfrm>
            <a:off x="3411359" y="861803"/>
            <a:ext cx="4764024" cy="3923827"/>
            <a:chOff x="3411359" y="861803"/>
            <a:chExt cx="4764024" cy="3923827"/>
          </a:xfrm>
        </p:grpSpPr>
        <p:grpSp>
          <p:nvGrpSpPr>
            <p:cNvPr id="29" name="Group 50"/>
            <p:cNvGrpSpPr/>
            <p:nvPr/>
          </p:nvGrpSpPr>
          <p:grpSpPr>
            <a:xfrm>
              <a:off x="3411359" y="861803"/>
              <a:ext cx="4764024" cy="3923827"/>
              <a:chOff x="3411359" y="861803"/>
              <a:chExt cx="4764024" cy="3923827"/>
            </a:xfrm>
          </p:grpSpPr>
          <p:sp>
            <p:nvSpPr>
              <p:cNvPr id="40" name="Right Triangle 39"/>
              <p:cNvSpPr/>
              <p:nvPr/>
            </p:nvSpPr>
            <p:spPr>
              <a:xfrm rot="5400000" flipH="1" flipV="1">
                <a:off x="2181491" y="2540778"/>
                <a:ext cx="3474720" cy="1014984"/>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426343" y="1309895"/>
                <a:ext cx="3749040" cy="347472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Triangle 47"/>
              <p:cNvSpPr/>
              <p:nvPr/>
            </p:nvSpPr>
            <p:spPr>
              <a:xfrm flipH="1">
                <a:off x="4406430" y="861803"/>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grpSp>
        <p:nvGrpSpPr>
          <p:cNvPr id="30" name="Group 64"/>
          <p:cNvGrpSpPr/>
          <p:nvPr/>
        </p:nvGrpSpPr>
        <p:grpSpPr>
          <a:xfrm>
            <a:off x="2580132" y="1310640"/>
            <a:ext cx="1938528" cy="2225040"/>
            <a:chOff x="2580132" y="1310640"/>
            <a:chExt cx="1938528" cy="2225040"/>
          </a:xfrm>
        </p:grpSpPr>
        <p:grpSp>
          <p:nvGrpSpPr>
            <p:cNvPr id="31" name="Group 55"/>
            <p:cNvGrpSpPr/>
            <p:nvPr/>
          </p:nvGrpSpPr>
          <p:grpSpPr>
            <a:xfrm>
              <a:off x="2580132" y="1310640"/>
              <a:ext cx="1847090" cy="2225040"/>
              <a:chOff x="2580132" y="1310640"/>
              <a:chExt cx="1847090" cy="2225040"/>
            </a:xfrm>
          </p:grpSpPr>
          <p:sp>
            <p:nvSpPr>
              <p:cNvPr id="57" name="Rectangle 56"/>
              <p:cNvSpPr/>
              <p:nvPr/>
            </p:nvSpPr>
            <p:spPr>
              <a:xfrm>
                <a:off x="2598420" y="2269236"/>
                <a:ext cx="1828802" cy="1266444"/>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ight Triangle 62"/>
              <p:cNvSpPr/>
              <p:nvPr/>
            </p:nvSpPr>
            <p:spPr>
              <a:xfrm rot="5400000" flipH="1" flipV="1">
                <a:off x="3023616" y="867156"/>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11"/>
            <p:cNvSpPr txBox="1"/>
            <p:nvPr/>
          </p:nvSpPr>
          <p:spPr>
            <a:xfrm>
              <a:off x="2773680" y="2026920"/>
              <a:ext cx="1744980" cy="584775"/>
            </a:xfrm>
            <a:prstGeom prst="rect">
              <a:avLst/>
            </a:prstGeom>
            <a:noFill/>
          </p:spPr>
          <p:txBody>
            <a:bodyPr vert="horz" wrap="square" rtlCol="0">
              <a:spAutoFit/>
            </a:bodyPr>
            <a:lstStyle/>
            <a:p>
              <a:pPr algn="ctr"/>
              <a:r>
                <a:rPr lang="en-US" sz="3200" dirty="0" smtClean="0">
                  <a:solidFill>
                    <a:schemeClr val="bg1"/>
                  </a:solidFill>
                </a:rPr>
                <a:t>RT-GPU</a:t>
              </a:r>
              <a:endParaRPr lang="en-US" sz="3200" dirty="0">
                <a:solidFill>
                  <a:schemeClr val="bg1"/>
                </a:solidFill>
              </a:endParaRPr>
            </a:p>
          </p:txBody>
        </p:sp>
      </p:grpSp>
      <p:grpSp>
        <p:nvGrpSpPr>
          <p:cNvPr id="32" name="Group 55"/>
          <p:cNvGrpSpPr/>
          <p:nvPr/>
        </p:nvGrpSpPr>
        <p:grpSpPr>
          <a:xfrm>
            <a:off x="2590800" y="2278380"/>
            <a:ext cx="5582156" cy="2504013"/>
            <a:chOff x="2582708" y="2278380"/>
            <a:chExt cx="5582156" cy="2504013"/>
          </a:xfrm>
        </p:grpSpPr>
        <p:sp>
          <p:nvSpPr>
            <p:cNvPr id="51" name="Rectangle 50"/>
            <p:cNvSpPr/>
            <p:nvPr/>
          </p:nvSpPr>
          <p:spPr>
            <a:xfrm>
              <a:off x="3366288" y="3544312"/>
              <a:ext cx="4798576" cy="1238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Triangle 52"/>
            <p:cNvSpPr/>
            <p:nvPr/>
          </p:nvSpPr>
          <p:spPr>
            <a:xfrm>
              <a:off x="2582708" y="2278380"/>
              <a:ext cx="1838469" cy="1265723"/>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9" name="Straight Connector 13"/>
          <p:cNvCxnSpPr>
            <a:endCxn id="53" idx="4"/>
          </p:cNvCxnSpPr>
          <p:nvPr/>
        </p:nvCxnSpPr>
        <p:spPr>
          <a:xfrm flipH="1" flipV="1">
            <a:off x="4429269" y="3544103"/>
            <a:ext cx="3735596" cy="7830"/>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60" name="Right Arrow 59"/>
          <p:cNvSpPr/>
          <p:nvPr/>
        </p:nvSpPr>
        <p:spPr>
          <a:xfrm>
            <a:off x="7761923" y="1914604"/>
            <a:ext cx="609600" cy="752475"/>
          </a:xfrm>
          <a:prstGeom prst="rightArrow">
            <a:avLst/>
          </a:prstGeom>
          <a:solidFill>
            <a:schemeClr val="bg1"/>
          </a:solidFill>
          <a:ln w="19050">
            <a:solidFill>
              <a:srgbClr val="428E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Arrow 60"/>
          <p:cNvSpPr/>
          <p:nvPr/>
        </p:nvSpPr>
        <p:spPr>
          <a:xfrm>
            <a:off x="7761923" y="3933904"/>
            <a:ext cx="609600" cy="752475"/>
          </a:xfrm>
          <a:prstGeom prst="rightArrow">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108200"/>
            <a:ext cx="1817229" cy="307777"/>
          </a:xfrm>
          <a:prstGeom prst="rect">
            <a:avLst/>
          </a:prstGeom>
          <a:solidFill>
            <a:schemeClr val="bg1"/>
          </a:solid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31" name="chart"/>
          <p:cNvPicPr>
            <a:picLocks noChangeAspect="1"/>
          </p:cNvPicPr>
          <p:nvPr/>
        </p:nvPicPr>
        <p:blipFill>
          <a:blip r:embed="rId9"/>
          <a:stretch>
            <a:fillRect/>
          </a:stretch>
        </p:blipFill>
        <p:spPr>
          <a:xfrm>
            <a:off x="2772490" y="4219950"/>
            <a:ext cx="891922" cy="687383"/>
          </a:xfrm>
          <a:prstGeom prst="rect">
            <a:avLst/>
          </a:prstGeom>
        </p:spPr>
      </p:pic>
      <p:sp>
        <p:nvSpPr>
          <p:cNvPr id="37" name="TextBox 36"/>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pic>
        <p:nvPicPr>
          <p:cNvPr id="38" name="P 21" descr="fibercoil.jpg"/>
          <p:cNvPicPr>
            <a:picLocks noChangeAspect="1"/>
          </p:cNvPicPr>
          <p:nvPr/>
        </p:nvPicPr>
        <p:blipFill>
          <a:blip r:embed="rId10" cstate="print"/>
          <a:stretch>
            <a:fillRect/>
          </a:stretch>
        </p:blipFill>
        <p:spPr bwMode="auto">
          <a:xfrm>
            <a:off x="6934632" y="4243510"/>
            <a:ext cx="685800" cy="913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4" name="TextBox 23"/>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73" name="Picture 2"/>
          <p:cNvPicPr>
            <a:picLocks noChangeAspect="1" noChangeArrowheads="1"/>
          </p:cNvPicPr>
          <p:nvPr/>
        </p:nvPicPr>
        <p:blipFill>
          <a:blip r:embed="rId9"/>
          <a:srcRect/>
          <a:stretch>
            <a:fillRect/>
          </a:stretch>
        </p:blipFill>
        <p:spPr bwMode="auto">
          <a:xfrm>
            <a:off x="7195185" y="73024"/>
            <a:ext cx="1864995" cy="1122045"/>
          </a:xfrm>
          <a:prstGeom prst="rect">
            <a:avLst/>
          </a:prstGeom>
          <a:noFill/>
          <a:ln w="9525">
            <a:noFill/>
            <a:miter lim="800000"/>
            <a:headEnd/>
            <a:tailEnd/>
          </a:ln>
        </p:spPr>
      </p:pic>
      <p:grpSp>
        <p:nvGrpSpPr>
          <p:cNvPr id="37" name="Group 36"/>
          <p:cNvGrpSpPr/>
          <p:nvPr/>
        </p:nvGrpSpPr>
        <p:grpSpPr>
          <a:xfrm>
            <a:off x="647700" y="3432810"/>
            <a:ext cx="556260" cy="182880"/>
            <a:chOff x="655320" y="3409950"/>
            <a:chExt cx="556260" cy="182880"/>
          </a:xfrm>
        </p:grpSpPr>
        <p:sp>
          <p:nvSpPr>
            <p:cNvPr id="35" name="Rectangle 34"/>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5820" y="3409950"/>
              <a:ext cx="36576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650480" y="1337310"/>
            <a:ext cx="975360" cy="182880"/>
            <a:chOff x="3322320" y="1794510"/>
            <a:chExt cx="975360" cy="182880"/>
          </a:xfrm>
        </p:grpSpPr>
        <p:sp>
          <p:nvSpPr>
            <p:cNvPr id="46" name="Rectangle 45"/>
            <p:cNvSpPr/>
            <p:nvPr/>
          </p:nvSpPr>
          <p:spPr>
            <a:xfrm>
              <a:off x="33223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75660" y="1794510"/>
              <a:ext cx="4572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p:cNvSpPr>
            <p:nvPr/>
          </p:nvSpPr>
          <p:spPr>
            <a:xfrm>
              <a:off x="3840480" y="1794510"/>
              <a:ext cx="45720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840980" y="2472690"/>
            <a:ext cx="647700" cy="182880"/>
            <a:chOff x="3352800" y="1794510"/>
            <a:chExt cx="647700" cy="182880"/>
          </a:xfrm>
        </p:grpSpPr>
        <p:sp>
          <p:nvSpPr>
            <p:cNvPr id="58" name="Rectangle 57"/>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451860" y="1794510"/>
              <a:ext cx="5486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40"/>
          <p:cNvGrpSpPr/>
          <p:nvPr/>
        </p:nvGrpSpPr>
        <p:grpSpPr>
          <a:xfrm>
            <a:off x="7018020" y="4027170"/>
            <a:ext cx="472440" cy="182880"/>
            <a:chOff x="3352800" y="1794510"/>
            <a:chExt cx="472440" cy="182880"/>
          </a:xfrm>
        </p:grpSpPr>
        <p:sp>
          <p:nvSpPr>
            <p:cNvPr id="65" name="Rectangle 64"/>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51860" y="1794510"/>
              <a:ext cx="914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a:spLocks/>
            </p:cNvSpPr>
            <p:nvPr/>
          </p:nvSpPr>
          <p:spPr>
            <a:xfrm>
              <a:off x="3550920" y="1794510"/>
              <a:ext cx="27432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8" name="P 21" descr="fibercoil.jpg"/>
          <p:cNvPicPr>
            <a:picLocks noChangeAspect="1"/>
          </p:cNvPicPr>
          <p:nvPr/>
        </p:nvPicPr>
        <p:blipFill>
          <a:blip r:embed="rId10" cstate="print"/>
          <a:stretch>
            <a:fillRect/>
          </a:stretch>
        </p:blipFill>
        <p:spPr bwMode="auto">
          <a:xfrm>
            <a:off x="6934632" y="4243510"/>
            <a:ext cx="685800" cy="913750"/>
          </a:xfrm>
          <a:prstGeom prst="rect">
            <a:avLst/>
          </a:prstGeom>
          <a:noFill/>
          <a:ln w="9525">
            <a:noFill/>
            <a:miter lim="800000"/>
            <a:headEnd/>
            <a:tailEnd/>
          </a:ln>
        </p:spPr>
      </p:pic>
      <p:grpSp>
        <p:nvGrpSpPr>
          <p:cNvPr id="69" name="Group 59"/>
          <p:cNvGrpSpPr/>
          <p:nvPr/>
        </p:nvGrpSpPr>
        <p:grpSpPr>
          <a:xfrm>
            <a:off x="3055620" y="4072890"/>
            <a:ext cx="327660" cy="182880"/>
            <a:chOff x="3169920" y="1794510"/>
            <a:chExt cx="327660" cy="182880"/>
          </a:xfrm>
        </p:grpSpPr>
        <p:sp>
          <p:nvSpPr>
            <p:cNvPr id="70" name="Rectangle 69"/>
            <p:cNvSpPr/>
            <p:nvPr/>
          </p:nvSpPr>
          <p:spPr>
            <a:xfrm>
              <a:off x="31699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223260" y="1794510"/>
              <a:ext cx="2743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455670" y="1798320"/>
            <a:ext cx="922020" cy="182880"/>
            <a:chOff x="-1607820" y="-1493520"/>
            <a:chExt cx="922020" cy="182880"/>
          </a:xfrm>
        </p:grpSpPr>
        <p:sp>
          <p:nvSpPr>
            <p:cNvPr id="75" name="Rectangle 74"/>
            <p:cNvSpPr/>
            <p:nvPr/>
          </p:nvSpPr>
          <p:spPr>
            <a:xfrm>
              <a:off x="-1607820" y="-149352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6" name="Rectangle 75"/>
            <p:cNvSpPr/>
            <p:nvPr/>
          </p:nvSpPr>
          <p:spPr>
            <a:xfrm>
              <a:off x="-1325880" y="-1493520"/>
              <a:ext cx="640080" cy="182880"/>
            </a:xfrm>
            <a:prstGeom prst="rect">
              <a:avLst/>
            </a:prstGeom>
            <a:solidFill>
              <a:srgbClr val="0A60A3"/>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4" name="TextBox 23"/>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73" name="Picture 2"/>
          <p:cNvPicPr>
            <a:picLocks noChangeAspect="1" noChangeArrowheads="1"/>
          </p:cNvPicPr>
          <p:nvPr/>
        </p:nvPicPr>
        <p:blipFill>
          <a:blip r:embed="rId9"/>
          <a:srcRect/>
          <a:stretch>
            <a:fillRect/>
          </a:stretch>
        </p:blipFill>
        <p:spPr bwMode="auto">
          <a:xfrm>
            <a:off x="7195185" y="73024"/>
            <a:ext cx="1864995" cy="1122045"/>
          </a:xfrm>
          <a:prstGeom prst="rect">
            <a:avLst/>
          </a:prstGeom>
          <a:noFill/>
          <a:ln w="9525">
            <a:noFill/>
            <a:miter lim="800000"/>
            <a:headEnd/>
            <a:tailEnd/>
          </a:ln>
        </p:spPr>
      </p:pic>
      <p:grpSp>
        <p:nvGrpSpPr>
          <p:cNvPr id="2" name="Group 36"/>
          <p:cNvGrpSpPr/>
          <p:nvPr/>
        </p:nvGrpSpPr>
        <p:grpSpPr>
          <a:xfrm>
            <a:off x="647700" y="3432810"/>
            <a:ext cx="556260" cy="182880"/>
            <a:chOff x="655320" y="3409950"/>
            <a:chExt cx="556260" cy="182880"/>
          </a:xfrm>
        </p:grpSpPr>
        <p:sp>
          <p:nvSpPr>
            <p:cNvPr id="35" name="Rectangle 34"/>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5820" y="3409950"/>
              <a:ext cx="36576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44"/>
          <p:cNvGrpSpPr/>
          <p:nvPr/>
        </p:nvGrpSpPr>
        <p:grpSpPr>
          <a:xfrm>
            <a:off x="7650480" y="1337310"/>
            <a:ext cx="975360" cy="182880"/>
            <a:chOff x="3322320" y="1794510"/>
            <a:chExt cx="975360" cy="182880"/>
          </a:xfrm>
        </p:grpSpPr>
        <p:sp>
          <p:nvSpPr>
            <p:cNvPr id="46" name="Rectangle 45"/>
            <p:cNvSpPr/>
            <p:nvPr/>
          </p:nvSpPr>
          <p:spPr>
            <a:xfrm>
              <a:off x="33223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75660" y="1794510"/>
              <a:ext cx="4572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p:cNvSpPr>
            <p:nvPr/>
          </p:nvSpPr>
          <p:spPr>
            <a:xfrm>
              <a:off x="3840480" y="1794510"/>
              <a:ext cx="45720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6"/>
          <p:cNvGrpSpPr/>
          <p:nvPr/>
        </p:nvGrpSpPr>
        <p:grpSpPr>
          <a:xfrm>
            <a:off x="7840980" y="2472690"/>
            <a:ext cx="647700" cy="182880"/>
            <a:chOff x="3352800" y="1794510"/>
            <a:chExt cx="647700" cy="182880"/>
          </a:xfrm>
        </p:grpSpPr>
        <p:sp>
          <p:nvSpPr>
            <p:cNvPr id="58" name="Rectangle 57"/>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451860" y="1794510"/>
              <a:ext cx="5486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0"/>
          <p:cNvGrpSpPr/>
          <p:nvPr/>
        </p:nvGrpSpPr>
        <p:grpSpPr>
          <a:xfrm>
            <a:off x="7018020" y="4027170"/>
            <a:ext cx="472440" cy="182880"/>
            <a:chOff x="3352800" y="1794510"/>
            <a:chExt cx="472440" cy="182880"/>
          </a:xfrm>
        </p:grpSpPr>
        <p:sp>
          <p:nvSpPr>
            <p:cNvPr id="65" name="Rectangle 64"/>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51860" y="1794510"/>
              <a:ext cx="914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a:spLocks/>
            </p:cNvSpPr>
            <p:nvPr/>
          </p:nvSpPr>
          <p:spPr>
            <a:xfrm>
              <a:off x="3550920" y="1794510"/>
              <a:ext cx="27432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8" name="P 21" descr="fibercoil.jpg"/>
          <p:cNvPicPr>
            <a:picLocks noChangeAspect="1"/>
          </p:cNvPicPr>
          <p:nvPr/>
        </p:nvPicPr>
        <p:blipFill>
          <a:blip r:embed="rId10" cstate="print"/>
          <a:stretch>
            <a:fillRect/>
          </a:stretch>
        </p:blipFill>
        <p:spPr bwMode="auto">
          <a:xfrm>
            <a:off x="6934632" y="4243510"/>
            <a:ext cx="685800" cy="913750"/>
          </a:xfrm>
          <a:prstGeom prst="rect">
            <a:avLst/>
          </a:prstGeom>
          <a:noFill/>
          <a:ln w="9525">
            <a:noFill/>
            <a:miter lim="800000"/>
            <a:headEnd/>
            <a:tailEnd/>
          </a:ln>
        </p:spPr>
      </p:pic>
      <p:grpSp>
        <p:nvGrpSpPr>
          <p:cNvPr id="8" name="Group 59"/>
          <p:cNvGrpSpPr/>
          <p:nvPr/>
        </p:nvGrpSpPr>
        <p:grpSpPr>
          <a:xfrm>
            <a:off x="3055620" y="4072890"/>
            <a:ext cx="327660" cy="182880"/>
            <a:chOff x="3169920" y="1794510"/>
            <a:chExt cx="327660" cy="182880"/>
          </a:xfrm>
        </p:grpSpPr>
        <p:sp>
          <p:nvSpPr>
            <p:cNvPr id="70" name="Rectangle 69"/>
            <p:cNvSpPr/>
            <p:nvPr/>
          </p:nvSpPr>
          <p:spPr>
            <a:xfrm>
              <a:off x="31699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223260" y="1794510"/>
              <a:ext cx="2743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175504" y="2598406"/>
            <a:ext cx="464830" cy="182908"/>
            <a:chOff x="0" y="0"/>
            <a:chExt cx="464820" cy="182880"/>
          </a:xfrm>
        </p:grpSpPr>
        <p:sp>
          <p:nvSpPr>
            <p:cNvPr id="49" name="Rectangle 48"/>
            <p:cNvSpPr/>
            <p:nvPr/>
          </p:nvSpPr>
          <p:spPr>
            <a:xfrm>
              <a:off x="0" y="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0" name="Rectangle 49"/>
            <p:cNvSpPr/>
            <p:nvPr/>
          </p:nvSpPr>
          <p:spPr>
            <a:xfrm>
              <a:off x="281940" y="0"/>
              <a:ext cx="182880" cy="182880"/>
            </a:xfrm>
            <a:prstGeom prst="rect">
              <a:avLst/>
            </a:prstGeom>
            <a:solidFill>
              <a:srgbClr val="0A60A3"/>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63" name="Group 62"/>
          <p:cNvGrpSpPr/>
          <p:nvPr/>
        </p:nvGrpSpPr>
        <p:grpSpPr>
          <a:xfrm>
            <a:off x="2175504" y="2400286"/>
            <a:ext cx="419106" cy="182908"/>
            <a:chOff x="0" y="0"/>
            <a:chExt cx="419097" cy="182880"/>
          </a:xfrm>
        </p:grpSpPr>
        <p:sp>
          <p:nvSpPr>
            <p:cNvPr id="64" name="Rectangle 63"/>
            <p:cNvSpPr/>
            <p:nvPr/>
          </p:nvSpPr>
          <p:spPr>
            <a:xfrm>
              <a:off x="0" y="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9" name="Rectangle 68"/>
            <p:cNvSpPr/>
            <p:nvPr/>
          </p:nvSpPr>
          <p:spPr>
            <a:xfrm>
              <a:off x="281940" y="0"/>
              <a:ext cx="137157" cy="182880"/>
            </a:xfrm>
            <a:prstGeom prst="rect">
              <a:avLst/>
            </a:prstGeom>
            <a:solidFill>
              <a:srgbClr val="428E46"/>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77" name="Group 76"/>
          <p:cNvGrpSpPr/>
          <p:nvPr/>
        </p:nvGrpSpPr>
        <p:grpSpPr>
          <a:xfrm>
            <a:off x="3463284" y="1607806"/>
            <a:ext cx="647706" cy="182908"/>
            <a:chOff x="0" y="0"/>
            <a:chExt cx="647692" cy="182880"/>
          </a:xfrm>
        </p:grpSpPr>
        <p:sp>
          <p:nvSpPr>
            <p:cNvPr id="78" name="Rectangle 77"/>
            <p:cNvSpPr/>
            <p:nvPr/>
          </p:nvSpPr>
          <p:spPr>
            <a:xfrm>
              <a:off x="0" y="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9" name="Rectangle 78"/>
            <p:cNvSpPr/>
            <p:nvPr/>
          </p:nvSpPr>
          <p:spPr>
            <a:xfrm>
              <a:off x="281940" y="0"/>
              <a:ext cx="365752" cy="182880"/>
            </a:xfrm>
            <a:prstGeom prst="rect">
              <a:avLst/>
            </a:prstGeom>
            <a:solidFill>
              <a:srgbClr val="428E46"/>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80" name="Group 59"/>
          <p:cNvGrpSpPr/>
          <p:nvPr/>
        </p:nvGrpSpPr>
        <p:grpSpPr>
          <a:xfrm>
            <a:off x="3055620" y="3882390"/>
            <a:ext cx="281940" cy="182880"/>
            <a:chOff x="3169920" y="1794510"/>
            <a:chExt cx="281940" cy="182880"/>
          </a:xfrm>
        </p:grpSpPr>
        <p:sp>
          <p:nvSpPr>
            <p:cNvPr id="81" name="Rectangle 80"/>
            <p:cNvSpPr/>
            <p:nvPr/>
          </p:nvSpPr>
          <p:spPr>
            <a:xfrm>
              <a:off x="3169920" y="1794510"/>
              <a:ext cx="13716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3314700" y="1794510"/>
              <a:ext cx="13716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455676" y="1798329"/>
            <a:ext cx="922010" cy="182861"/>
            <a:chOff x="-1607820" y="-1493520"/>
            <a:chExt cx="922020" cy="182880"/>
          </a:xfrm>
        </p:grpSpPr>
        <p:sp>
          <p:nvSpPr>
            <p:cNvPr id="84" name="Rectangle 83"/>
            <p:cNvSpPr/>
            <p:nvPr/>
          </p:nvSpPr>
          <p:spPr>
            <a:xfrm>
              <a:off x="-1607820" y="-1493520"/>
              <a:ext cx="274320" cy="182880"/>
            </a:xfrm>
            <a:prstGeom prst="rect">
              <a:avLst/>
            </a:prstGeom>
            <a:solidFill>
              <a:srgbClr val="C0000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85" name="Rectangle 84"/>
            <p:cNvSpPr/>
            <p:nvPr/>
          </p:nvSpPr>
          <p:spPr>
            <a:xfrm>
              <a:off x="-1325880" y="-1493520"/>
              <a:ext cx="640080" cy="182880"/>
            </a:xfrm>
            <a:prstGeom prst="rect">
              <a:avLst/>
            </a:prstGeom>
            <a:solidFill>
              <a:srgbClr val="0A60A3"/>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
        <p:nvSpPr>
          <p:cNvPr id="86" name="Oval 85"/>
          <p:cNvSpPr/>
          <p:nvPr/>
        </p:nvSpPr>
        <p:spPr>
          <a:xfrm>
            <a:off x="3352800" y="1257300"/>
            <a:ext cx="1089660" cy="1074420"/>
          </a:xfrm>
          <a:prstGeom prst="ellipse">
            <a:avLst/>
          </a:prstGeom>
          <a:noFill/>
          <a:ln w="19050">
            <a:solidFill>
              <a:srgbClr val="428E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1882140" y="2026920"/>
            <a:ext cx="1089660" cy="1074420"/>
          </a:xfrm>
          <a:prstGeom prst="ellipse">
            <a:avLst/>
          </a:prstGeom>
          <a:noFill/>
          <a:ln w="19050">
            <a:solidFill>
              <a:srgbClr val="428E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667000" y="3520440"/>
            <a:ext cx="1089660" cy="1074420"/>
          </a:xfrm>
          <a:prstGeom prst="ellipse">
            <a:avLst/>
          </a:prstGeom>
          <a:noFill/>
          <a:ln w="19050">
            <a:solidFill>
              <a:srgbClr val="428E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73" name="Picture 2"/>
          <p:cNvPicPr>
            <a:picLocks noChangeAspect="1" noChangeArrowheads="1"/>
          </p:cNvPicPr>
          <p:nvPr/>
        </p:nvPicPr>
        <p:blipFill>
          <a:blip r:embed="rId9"/>
          <a:srcRect/>
          <a:stretch>
            <a:fillRect/>
          </a:stretch>
        </p:blipFill>
        <p:spPr bwMode="auto">
          <a:xfrm>
            <a:off x="7195185" y="73024"/>
            <a:ext cx="1864995" cy="1122045"/>
          </a:xfrm>
          <a:prstGeom prst="rect">
            <a:avLst/>
          </a:prstGeom>
          <a:noFill/>
          <a:ln w="9525">
            <a:noFill/>
            <a:miter lim="800000"/>
            <a:headEnd/>
            <a:tailEnd/>
          </a:ln>
        </p:spPr>
      </p:pic>
      <p:grpSp>
        <p:nvGrpSpPr>
          <p:cNvPr id="2" name="Group 36"/>
          <p:cNvGrpSpPr/>
          <p:nvPr/>
        </p:nvGrpSpPr>
        <p:grpSpPr>
          <a:xfrm>
            <a:off x="647700" y="3432810"/>
            <a:ext cx="556260" cy="182880"/>
            <a:chOff x="655320" y="3409950"/>
            <a:chExt cx="556260" cy="182880"/>
          </a:xfrm>
        </p:grpSpPr>
        <p:sp>
          <p:nvSpPr>
            <p:cNvPr id="35" name="Rectangle 34"/>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5820" y="3409950"/>
              <a:ext cx="36576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4"/>
          <p:cNvGrpSpPr/>
          <p:nvPr/>
        </p:nvGrpSpPr>
        <p:grpSpPr>
          <a:xfrm>
            <a:off x="7650480" y="1337310"/>
            <a:ext cx="975360" cy="182880"/>
            <a:chOff x="3322320" y="1794510"/>
            <a:chExt cx="975360" cy="182880"/>
          </a:xfrm>
        </p:grpSpPr>
        <p:sp>
          <p:nvSpPr>
            <p:cNvPr id="46" name="Rectangle 45"/>
            <p:cNvSpPr/>
            <p:nvPr/>
          </p:nvSpPr>
          <p:spPr>
            <a:xfrm>
              <a:off x="33223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75660" y="1794510"/>
              <a:ext cx="4572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p:cNvSpPr>
            <p:nvPr/>
          </p:nvSpPr>
          <p:spPr>
            <a:xfrm>
              <a:off x="3840480" y="1794510"/>
              <a:ext cx="45720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56"/>
          <p:cNvGrpSpPr/>
          <p:nvPr/>
        </p:nvGrpSpPr>
        <p:grpSpPr>
          <a:xfrm>
            <a:off x="7840980" y="2472690"/>
            <a:ext cx="647700" cy="182880"/>
            <a:chOff x="3352800" y="1794510"/>
            <a:chExt cx="647700" cy="182880"/>
          </a:xfrm>
        </p:grpSpPr>
        <p:sp>
          <p:nvSpPr>
            <p:cNvPr id="58" name="Rectangle 57"/>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451860" y="1794510"/>
              <a:ext cx="5486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59"/>
          <p:cNvGrpSpPr/>
          <p:nvPr/>
        </p:nvGrpSpPr>
        <p:grpSpPr>
          <a:xfrm>
            <a:off x="3055620" y="4072890"/>
            <a:ext cx="327660" cy="182880"/>
            <a:chOff x="3169920" y="1794510"/>
            <a:chExt cx="327660" cy="182880"/>
          </a:xfrm>
        </p:grpSpPr>
        <p:sp>
          <p:nvSpPr>
            <p:cNvPr id="61" name="Rectangle 60"/>
            <p:cNvSpPr/>
            <p:nvPr/>
          </p:nvSpPr>
          <p:spPr>
            <a:xfrm>
              <a:off x="31699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223260" y="1794510"/>
              <a:ext cx="2743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95525" y="3690867"/>
            <a:ext cx="334718" cy="577686"/>
            <a:chOff x="8584205" y="208527"/>
            <a:chExt cx="334718" cy="577686"/>
          </a:xfrm>
        </p:grpSpPr>
        <p:pic>
          <p:nvPicPr>
            <p:cNvPr id="49"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50" name="TextBox 49"/>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 ms</a:t>
              </a:r>
              <a:endParaRPr lang="en-US" sz="1200" b="1" kern="1200" dirty="0">
                <a:solidFill>
                  <a:schemeClr val="bg1"/>
                </a:solidFill>
                <a:latin typeface="Arial Narrow"/>
                <a:ea typeface="+mn-ea"/>
                <a:cs typeface="+mn-cs"/>
              </a:endParaRPr>
            </a:p>
          </p:txBody>
        </p:sp>
      </p:grpSp>
      <p:grpSp>
        <p:nvGrpSpPr>
          <p:cNvPr id="51" name="Group 50"/>
          <p:cNvGrpSpPr/>
          <p:nvPr/>
        </p:nvGrpSpPr>
        <p:grpSpPr>
          <a:xfrm>
            <a:off x="1543325" y="2852667"/>
            <a:ext cx="334718" cy="577686"/>
            <a:chOff x="8584205" y="208527"/>
            <a:chExt cx="334718" cy="577686"/>
          </a:xfrm>
        </p:grpSpPr>
        <p:pic>
          <p:nvPicPr>
            <p:cNvPr id="52"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53" name="TextBox 52"/>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 ms</a:t>
              </a:r>
              <a:endParaRPr lang="en-US" sz="1200" b="1" kern="1200" dirty="0">
                <a:solidFill>
                  <a:schemeClr val="bg1"/>
                </a:solidFill>
                <a:latin typeface="Arial Narrow"/>
                <a:ea typeface="+mn-ea"/>
                <a:cs typeface="+mn-cs"/>
              </a:endParaRPr>
            </a:p>
          </p:txBody>
        </p:sp>
      </p:grpSp>
      <p:grpSp>
        <p:nvGrpSpPr>
          <p:cNvPr id="56" name="Group 55"/>
          <p:cNvGrpSpPr/>
          <p:nvPr/>
        </p:nvGrpSpPr>
        <p:grpSpPr>
          <a:xfrm>
            <a:off x="3722645" y="4262367"/>
            <a:ext cx="334718" cy="577686"/>
            <a:chOff x="8584205" y="208527"/>
            <a:chExt cx="334718" cy="577686"/>
          </a:xfrm>
        </p:grpSpPr>
        <p:pic>
          <p:nvPicPr>
            <p:cNvPr id="57"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60" name="TextBox 59"/>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 s</a:t>
              </a:r>
              <a:endParaRPr lang="en-US" sz="1200" b="1" kern="1200" dirty="0">
                <a:solidFill>
                  <a:schemeClr val="bg1"/>
                </a:solidFill>
                <a:latin typeface="Arial Narrow"/>
                <a:ea typeface="+mn-ea"/>
                <a:cs typeface="+mn-cs"/>
              </a:endParaRPr>
            </a:p>
          </p:txBody>
        </p:sp>
      </p:grpSp>
      <p:grpSp>
        <p:nvGrpSpPr>
          <p:cNvPr id="64" name="Group 63"/>
          <p:cNvGrpSpPr/>
          <p:nvPr/>
        </p:nvGrpSpPr>
        <p:grpSpPr>
          <a:xfrm>
            <a:off x="7646945" y="4391907"/>
            <a:ext cx="334718" cy="577686"/>
            <a:chOff x="8584205" y="208527"/>
            <a:chExt cx="334718" cy="577686"/>
          </a:xfrm>
        </p:grpSpPr>
        <p:pic>
          <p:nvPicPr>
            <p:cNvPr id="65"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66" name="TextBox 65"/>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10 ms</a:t>
              </a:r>
              <a:endParaRPr lang="en-US" sz="1200" b="1" kern="1200" dirty="0">
                <a:solidFill>
                  <a:schemeClr val="bg1"/>
                </a:solidFill>
                <a:latin typeface="Arial Narrow"/>
                <a:ea typeface="+mn-ea"/>
                <a:cs typeface="+mn-cs"/>
              </a:endParaRPr>
            </a:p>
          </p:txBody>
        </p:sp>
      </p:grpSp>
      <p:grpSp>
        <p:nvGrpSpPr>
          <p:cNvPr id="67" name="Group 66"/>
          <p:cNvGrpSpPr/>
          <p:nvPr/>
        </p:nvGrpSpPr>
        <p:grpSpPr>
          <a:xfrm>
            <a:off x="3036845" y="2052567"/>
            <a:ext cx="334718" cy="577686"/>
            <a:chOff x="8584205" y="208527"/>
            <a:chExt cx="334718" cy="577686"/>
          </a:xfrm>
        </p:grpSpPr>
        <p:pic>
          <p:nvPicPr>
            <p:cNvPr id="68"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69" name="TextBox 68"/>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dirty="0" smtClean="0">
                  <a:solidFill>
                    <a:schemeClr val="bg1"/>
                  </a:solidFill>
                  <a:latin typeface="Arial Narrow"/>
                </a:rPr>
                <a:t>1</a:t>
              </a:r>
              <a:r>
                <a:rPr lang="en-US" sz="1200" b="1" kern="1200" dirty="0" smtClean="0">
                  <a:solidFill>
                    <a:schemeClr val="bg1"/>
                  </a:solidFill>
                  <a:latin typeface="Arial Narrow"/>
                  <a:ea typeface="+mn-ea"/>
                  <a:cs typeface="+mn-cs"/>
                </a:rPr>
                <a:t> ms</a:t>
              </a:r>
              <a:endParaRPr lang="en-US" sz="1200" b="1" kern="1200" dirty="0">
                <a:solidFill>
                  <a:schemeClr val="bg1"/>
                </a:solidFill>
                <a:latin typeface="Arial Narrow"/>
                <a:ea typeface="+mn-ea"/>
                <a:cs typeface="+mn-cs"/>
              </a:endParaRPr>
            </a:p>
          </p:txBody>
        </p:sp>
      </p:grpSp>
      <p:grpSp>
        <p:nvGrpSpPr>
          <p:cNvPr id="70" name="Group 69"/>
          <p:cNvGrpSpPr/>
          <p:nvPr/>
        </p:nvGrpSpPr>
        <p:grpSpPr>
          <a:xfrm>
            <a:off x="5825765" y="2258307"/>
            <a:ext cx="334718" cy="577686"/>
            <a:chOff x="8584205" y="208527"/>
            <a:chExt cx="334718" cy="577686"/>
          </a:xfrm>
        </p:grpSpPr>
        <p:pic>
          <p:nvPicPr>
            <p:cNvPr id="71"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72" name="TextBox 71"/>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 ms</a:t>
              </a:r>
              <a:endParaRPr lang="en-US" sz="1200" b="1" kern="1200" dirty="0">
                <a:solidFill>
                  <a:schemeClr val="bg1"/>
                </a:solidFill>
                <a:latin typeface="Arial Narrow"/>
                <a:ea typeface="+mn-ea"/>
                <a:cs typeface="+mn-cs"/>
              </a:endParaRPr>
            </a:p>
          </p:txBody>
        </p:sp>
      </p:grpSp>
      <p:grpSp>
        <p:nvGrpSpPr>
          <p:cNvPr id="75" name="Group 74"/>
          <p:cNvGrpSpPr/>
          <p:nvPr/>
        </p:nvGrpSpPr>
        <p:grpSpPr>
          <a:xfrm>
            <a:off x="8530865" y="2700267"/>
            <a:ext cx="334718" cy="577686"/>
            <a:chOff x="8584205" y="208527"/>
            <a:chExt cx="334718" cy="577686"/>
          </a:xfrm>
        </p:grpSpPr>
        <p:pic>
          <p:nvPicPr>
            <p:cNvPr id="76"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77" name="TextBox 76"/>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dirty="0" smtClean="0">
                  <a:solidFill>
                    <a:schemeClr val="bg1"/>
                  </a:solidFill>
                  <a:latin typeface="Arial Narrow"/>
                </a:rPr>
                <a:t>2</a:t>
              </a:r>
              <a:r>
                <a:rPr lang="en-US" sz="1200" b="1" kern="1200" dirty="0" smtClean="0">
                  <a:solidFill>
                    <a:schemeClr val="bg1"/>
                  </a:solidFill>
                  <a:latin typeface="Arial Narrow"/>
                  <a:ea typeface="+mn-ea"/>
                  <a:cs typeface="+mn-cs"/>
                </a:rPr>
                <a:t>0 ms</a:t>
              </a:r>
              <a:endParaRPr lang="en-US" sz="1200" b="1" kern="1200" dirty="0">
                <a:solidFill>
                  <a:schemeClr val="bg1"/>
                </a:solidFill>
                <a:latin typeface="Arial Narrow"/>
                <a:ea typeface="+mn-ea"/>
                <a:cs typeface="+mn-cs"/>
              </a:endParaRPr>
            </a:p>
          </p:txBody>
        </p:sp>
      </p:grpSp>
      <p:sp>
        <p:nvSpPr>
          <p:cNvPr id="78" name="TextBox 77"/>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grpSp>
        <p:nvGrpSpPr>
          <p:cNvPr id="79" name="Group 40"/>
          <p:cNvGrpSpPr/>
          <p:nvPr/>
        </p:nvGrpSpPr>
        <p:grpSpPr>
          <a:xfrm>
            <a:off x="7018020" y="4027170"/>
            <a:ext cx="480060" cy="182880"/>
            <a:chOff x="3352800" y="1794510"/>
            <a:chExt cx="480060" cy="182880"/>
          </a:xfrm>
        </p:grpSpPr>
        <p:sp>
          <p:nvSpPr>
            <p:cNvPr id="80" name="Rectangle 79"/>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3451860" y="1794510"/>
              <a:ext cx="9144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a:spLocks/>
            </p:cNvSpPr>
            <p:nvPr/>
          </p:nvSpPr>
          <p:spPr>
            <a:xfrm>
              <a:off x="3558540" y="1794510"/>
              <a:ext cx="27432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3" name="P 21" descr="fibercoil.jpg"/>
          <p:cNvPicPr>
            <a:picLocks noChangeAspect="1"/>
          </p:cNvPicPr>
          <p:nvPr/>
        </p:nvPicPr>
        <p:blipFill>
          <a:blip r:embed="rId11" cstate="print"/>
          <a:stretch>
            <a:fillRect/>
          </a:stretch>
        </p:blipFill>
        <p:spPr bwMode="auto">
          <a:xfrm>
            <a:off x="6934632" y="4243510"/>
            <a:ext cx="685800" cy="913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73" name="Picture 2"/>
          <p:cNvPicPr>
            <a:picLocks noChangeAspect="1" noChangeArrowheads="1"/>
          </p:cNvPicPr>
          <p:nvPr/>
        </p:nvPicPr>
        <p:blipFill>
          <a:blip r:embed="rId9"/>
          <a:srcRect/>
          <a:stretch>
            <a:fillRect/>
          </a:stretch>
        </p:blipFill>
        <p:spPr bwMode="auto">
          <a:xfrm>
            <a:off x="7195185" y="73024"/>
            <a:ext cx="1864995" cy="1122045"/>
          </a:xfrm>
          <a:prstGeom prst="rect">
            <a:avLst/>
          </a:prstGeom>
          <a:noFill/>
          <a:ln w="9525">
            <a:noFill/>
            <a:miter lim="800000"/>
            <a:headEnd/>
            <a:tailEnd/>
          </a:ln>
        </p:spPr>
      </p:pic>
      <p:grpSp>
        <p:nvGrpSpPr>
          <p:cNvPr id="13" name="Group 66"/>
          <p:cNvGrpSpPr/>
          <p:nvPr/>
        </p:nvGrpSpPr>
        <p:grpSpPr>
          <a:xfrm>
            <a:off x="3036845" y="2052567"/>
            <a:ext cx="334718" cy="577686"/>
            <a:chOff x="8584205" y="208527"/>
            <a:chExt cx="334718" cy="577686"/>
          </a:xfrm>
        </p:grpSpPr>
        <p:pic>
          <p:nvPicPr>
            <p:cNvPr id="68"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69" name="TextBox 68"/>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dirty="0" smtClean="0">
                  <a:solidFill>
                    <a:schemeClr val="bg1"/>
                  </a:solidFill>
                  <a:latin typeface="Arial Narrow"/>
                </a:rPr>
                <a:t>1</a:t>
              </a:r>
              <a:r>
                <a:rPr lang="en-US" sz="1200" b="1" kern="1200" dirty="0" smtClean="0">
                  <a:solidFill>
                    <a:schemeClr val="bg1"/>
                  </a:solidFill>
                  <a:latin typeface="Arial Narrow"/>
                  <a:ea typeface="+mn-ea"/>
                  <a:cs typeface="+mn-cs"/>
                </a:rPr>
                <a:t> ms</a:t>
              </a:r>
              <a:endParaRPr lang="en-US" sz="1200" b="1" kern="1200" dirty="0">
                <a:solidFill>
                  <a:schemeClr val="bg1"/>
                </a:solidFill>
                <a:latin typeface="Arial Narrow"/>
                <a:ea typeface="+mn-ea"/>
                <a:cs typeface="+mn-cs"/>
              </a:endParaRPr>
            </a:p>
          </p:txBody>
        </p:sp>
      </p:grpSp>
      <p:sp>
        <p:nvSpPr>
          <p:cNvPr id="78" name="TextBox 77"/>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pic>
        <p:nvPicPr>
          <p:cNvPr id="83" name="P 21" descr="fibercoil.jpg"/>
          <p:cNvPicPr>
            <a:picLocks noChangeAspect="1"/>
          </p:cNvPicPr>
          <p:nvPr/>
        </p:nvPicPr>
        <p:blipFill>
          <a:blip r:embed="rId11" cstate="print"/>
          <a:stretch>
            <a:fillRect/>
          </a:stretch>
        </p:blipFill>
        <p:spPr bwMode="auto">
          <a:xfrm>
            <a:off x="6934632" y="4243510"/>
            <a:ext cx="685800" cy="913750"/>
          </a:xfrm>
          <a:prstGeom prst="rect">
            <a:avLst/>
          </a:prstGeom>
          <a:noFill/>
          <a:ln w="9525">
            <a:noFill/>
            <a:miter lim="800000"/>
            <a:headEnd/>
            <a:tailEnd/>
          </a:ln>
        </p:spPr>
      </p:pic>
      <p:sp>
        <p:nvSpPr>
          <p:cNvPr id="67" name="TextBox 66"/>
          <p:cNvSpPr txBox="1"/>
          <p:nvPr/>
        </p:nvSpPr>
        <p:spPr>
          <a:xfrm>
            <a:off x="143928" y="1373731"/>
            <a:ext cx="1898232" cy="1015663"/>
          </a:xfrm>
          <a:prstGeom prst="rect">
            <a:avLst/>
          </a:prstGeom>
          <a:solidFill>
            <a:schemeClr val="bg1">
              <a:alpha val="90000"/>
            </a:schemeClr>
          </a:solidFill>
          <a:ln w="19050">
            <a:solidFill>
              <a:srgbClr val="C00000"/>
            </a:solidFill>
          </a:ln>
        </p:spPr>
        <p:txBody>
          <a:bodyPr wrap="square" rtlCol="0">
            <a:spAutoFit/>
          </a:bodyPr>
          <a:lstStyle/>
          <a:p>
            <a:pPr algn="ctr"/>
            <a:r>
              <a:rPr lang="en-US" b="1" dirty="0" smtClean="0"/>
              <a:t>FPGA ROLE</a:t>
            </a:r>
          </a:p>
          <a:p>
            <a:pPr>
              <a:buFont typeface="Arial" pitchFamily="34" charset="0"/>
              <a:buChar char="•"/>
            </a:pPr>
            <a:r>
              <a:rPr lang="en-US" dirty="0" smtClean="0"/>
              <a:t> </a:t>
            </a:r>
            <a:r>
              <a:rPr lang="en-US" sz="1200" dirty="0" smtClean="0"/>
              <a:t>Compute centroids (10x10 pixel regions) </a:t>
            </a:r>
          </a:p>
          <a:p>
            <a:pPr>
              <a:buFont typeface="Arial" pitchFamily="34" charset="0"/>
              <a:buChar char="•"/>
            </a:pPr>
            <a:r>
              <a:rPr lang="en-US" sz="1200" dirty="0" smtClean="0"/>
              <a:t>  Reduced data by </a:t>
            </a:r>
            <a:r>
              <a:rPr lang="en-US" sz="1200" i="1" dirty="0" smtClean="0"/>
              <a:t>100x</a:t>
            </a:r>
            <a:r>
              <a:rPr lang="en-US" sz="1200" dirty="0" smtClean="0"/>
              <a:t>.</a:t>
            </a:r>
            <a:endParaRPr lang="en-US" sz="1200" dirty="0"/>
          </a:p>
        </p:txBody>
      </p:sp>
      <p:cxnSp>
        <p:nvCxnSpPr>
          <p:cNvPr id="74" name="Straight Arrow Connector 73"/>
          <p:cNvCxnSpPr>
            <a:stCxn id="67" idx="3"/>
          </p:cNvCxnSpPr>
          <p:nvPr/>
        </p:nvCxnSpPr>
        <p:spPr>
          <a:xfrm>
            <a:off x="2042160" y="1881563"/>
            <a:ext cx="1440180" cy="57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73" name="Picture 2"/>
          <p:cNvPicPr>
            <a:picLocks noChangeAspect="1" noChangeArrowheads="1"/>
          </p:cNvPicPr>
          <p:nvPr/>
        </p:nvPicPr>
        <p:blipFill>
          <a:blip r:embed="rId9"/>
          <a:srcRect/>
          <a:stretch>
            <a:fillRect/>
          </a:stretch>
        </p:blipFill>
        <p:spPr bwMode="auto">
          <a:xfrm>
            <a:off x="7195185" y="73024"/>
            <a:ext cx="1864995" cy="1122045"/>
          </a:xfrm>
          <a:prstGeom prst="rect">
            <a:avLst/>
          </a:prstGeom>
          <a:noFill/>
          <a:ln w="9525">
            <a:noFill/>
            <a:miter lim="800000"/>
            <a:headEnd/>
            <a:tailEnd/>
          </a:ln>
        </p:spPr>
      </p:pic>
      <p:grpSp>
        <p:nvGrpSpPr>
          <p:cNvPr id="3" name="Group 41"/>
          <p:cNvGrpSpPr/>
          <p:nvPr/>
        </p:nvGrpSpPr>
        <p:grpSpPr>
          <a:xfrm>
            <a:off x="4876800" y="1992630"/>
            <a:ext cx="830580" cy="182880"/>
            <a:chOff x="655320" y="3409950"/>
            <a:chExt cx="830580" cy="182880"/>
          </a:xfrm>
        </p:grpSpPr>
        <p:sp>
          <p:nvSpPr>
            <p:cNvPr id="43" name="Rectangle 42"/>
            <p:cNvSpPr/>
            <p:nvPr/>
          </p:nvSpPr>
          <p:spPr>
            <a:xfrm>
              <a:off x="655320" y="3409950"/>
              <a:ext cx="18288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45820" y="3409950"/>
              <a:ext cx="6400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52"/>
          <p:cNvGrpSpPr/>
          <p:nvPr/>
        </p:nvGrpSpPr>
        <p:grpSpPr>
          <a:xfrm>
            <a:off x="6667500" y="2404110"/>
            <a:ext cx="601980" cy="182880"/>
            <a:chOff x="3352800" y="1794510"/>
            <a:chExt cx="601980" cy="182880"/>
          </a:xfrm>
        </p:grpSpPr>
        <p:sp>
          <p:nvSpPr>
            <p:cNvPr id="54" name="Rectangle 53"/>
            <p:cNvSpPr/>
            <p:nvPr/>
          </p:nvSpPr>
          <p:spPr>
            <a:xfrm>
              <a:off x="3352800" y="1794510"/>
              <a:ext cx="9144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1860" y="1794510"/>
              <a:ext cx="50292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69"/>
          <p:cNvGrpSpPr/>
          <p:nvPr/>
        </p:nvGrpSpPr>
        <p:grpSpPr>
          <a:xfrm>
            <a:off x="5825765" y="2258307"/>
            <a:ext cx="334718" cy="577686"/>
            <a:chOff x="8584205" y="208527"/>
            <a:chExt cx="334718" cy="577686"/>
          </a:xfrm>
        </p:grpSpPr>
        <p:pic>
          <p:nvPicPr>
            <p:cNvPr id="71" name="Picture 1"/>
            <p:cNvPicPr>
              <a:picLocks noChangeAspect="1" noChangeArrowheads="1"/>
            </p:cNvPicPr>
            <p:nvPr/>
          </p:nvPicPr>
          <p:blipFill>
            <a:blip r:embed="rId10"/>
            <a:srcRect/>
            <a:stretch>
              <a:fillRect/>
            </a:stretch>
          </p:blipFill>
          <p:spPr bwMode="auto">
            <a:xfrm>
              <a:off x="8584205" y="208527"/>
              <a:ext cx="333375" cy="390525"/>
            </a:xfrm>
            <a:prstGeom prst="rect">
              <a:avLst/>
            </a:prstGeom>
            <a:noFill/>
            <a:ln w="9525">
              <a:noFill/>
              <a:miter lim="800000"/>
              <a:headEnd/>
              <a:tailEnd/>
            </a:ln>
          </p:spPr>
        </p:pic>
        <p:sp>
          <p:nvSpPr>
            <p:cNvPr id="72" name="TextBox 71"/>
            <p:cNvSpPr txBox="1"/>
            <p:nvPr/>
          </p:nvSpPr>
          <p:spPr>
            <a:xfrm>
              <a:off x="8588525" y="615297"/>
              <a:ext cx="330398" cy="170916"/>
            </a:xfrm>
            <a:prstGeom prst="rect">
              <a:avLst/>
            </a:prstGeom>
            <a:solidFill>
              <a:schemeClr val="bg1">
                <a:lumMod val="50000"/>
              </a:schemeClr>
            </a:solidFill>
            <a:ln>
              <a:solidFill>
                <a:schemeClr val="tx1"/>
              </a:solidFill>
            </a:ln>
          </p:spPr>
          <p:txBody>
            <a:bodyPr wrap="none" lIns="0" tIns="0" rIns="0" bIns="0" rtlCol="0" anchor="ctr" anchorCtr="0">
              <a:noAutofit/>
            </a:bodyPr>
            <a:lstStyle/>
            <a:p>
              <a:pPr algn="ctr" rtl="0"/>
              <a:r>
                <a:rPr lang="en-US" sz="1200" b="1" kern="1200" dirty="0" smtClean="0">
                  <a:solidFill>
                    <a:schemeClr val="bg1"/>
                  </a:solidFill>
                  <a:latin typeface="Arial Narrow"/>
                  <a:ea typeface="+mn-ea"/>
                  <a:cs typeface="+mn-cs"/>
                </a:rPr>
                <a:t>1 ms</a:t>
              </a:r>
              <a:endParaRPr lang="en-US" sz="1200" b="1" kern="1200" dirty="0">
                <a:solidFill>
                  <a:schemeClr val="bg1"/>
                </a:solidFill>
                <a:latin typeface="Arial Narrow"/>
                <a:ea typeface="+mn-ea"/>
                <a:cs typeface="+mn-cs"/>
              </a:endParaRPr>
            </a:p>
          </p:txBody>
        </p:sp>
      </p:grpSp>
      <p:sp>
        <p:nvSpPr>
          <p:cNvPr id="78" name="TextBox 77"/>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pic>
        <p:nvPicPr>
          <p:cNvPr id="83" name="P 21" descr="fibercoil.jpg"/>
          <p:cNvPicPr>
            <a:picLocks noChangeAspect="1"/>
          </p:cNvPicPr>
          <p:nvPr/>
        </p:nvPicPr>
        <p:blipFill>
          <a:blip r:embed="rId11" cstate="print"/>
          <a:stretch>
            <a:fillRect/>
          </a:stretch>
        </p:blipFill>
        <p:spPr bwMode="auto">
          <a:xfrm>
            <a:off x="6934632" y="4243510"/>
            <a:ext cx="685800" cy="913750"/>
          </a:xfrm>
          <a:prstGeom prst="rect">
            <a:avLst/>
          </a:prstGeom>
          <a:noFill/>
          <a:ln w="9525">
            <a:noFill/>
            <a:miter lim="800000"/>
            <a:headEnd/>
            <a:tailEnd/>
          </a:ln>
        </p:spPr>
      </p:pic>
      <p:sp>
        <p:nvSpPr>
          <p:cNvPr id="67" name="TextBox 66"/>
          <p:cNvSpPr txBox="1"/>
          <p:nvPr/>
        </p:nvSpPr>
        <p:spPr>
          <a:xfrm>
            <a:off x="4403508" y="870811"/>
            <a:ext cx="1966812" cy="738664"/>
          </a:xfrm>
          <a:prstGeom prst="rect">
            <a:avLst/>
          </a:prstGeom>
          <a:solidFill>
            <a:schemeClr val="bg1">
              <a:alpha val="90000"/>
            </a:schemeClr>
          </a:solidFill>
          <a:ln w="19050">
            <a:solidFill>
              <a:schemeClr val="accent1"/>
            </a:solidFill>
          </a:ln>
        </p:spPr>
        <p:txBody>
          <a:bodyPr wrap="square" rtlCol="0">
            <a:spAutoFit/>
          </a:bodyPr>
          <a:lstStyle/>
          <a:p>
            <a:pPr algn="ctr"/>
            <a:r>
              <a:rPr lang="en-US" dirty="0" smtClean="0"/>
              <a:t>CPU ROLE</a:t>
            </a:r>
          </a:p>
          <a:p>
            <a:pPr>
              <a:buFont typeface="Arial" pitchFamily="34" charset="0"/>
              <a:buChar char="•"/>
            </a:pPr>
            <a:r>
              <a:rPr lang="en-US" sz="1200" dirty="0" smtClean="0"/>
              <a:t> Solve G.S. PDE 5-8x/ms</a:t>
            </a:r>
          </a:p>
          <a:p>
            <a:pPr>
              <a:buFont typeface="Arial" pitchFamily="34" charset="0"/>
              <a:buChar char="•"/>
            </a:pPr>
            <a:r>
              <a:rPr lang="en-US" sz="1200" dirty="0" smtClean="0"/>
              <a:t> Grid size = 32 x 64</a:t>
            </a:r>
          </a:p>
        </p:txBody>
      </p:sp>
      <p:cxnSp>
        <p:nvCxnSpPr>
          <p:cNvPr id="74" name="Straight Arrow Connector 73"/>
          <p:cNvCxnSpPr>
            <a:stCxn id="67" idx="2"/>
            <a:endCxn id="44" idx="0"/>
          </p:cNvCxnSpPr>
          <p:nvPr/>
        </p:nvCxnSpPr>
        <p:spPr>
          <a:xfrm>
            <a:off x="5386914" y="1609475"/>
            <a:ext cx="426" cy="383155"/>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6" name="TextBox 25"/>
          <p:cNvSpPr txBox="1"/>
          <p:nvPr/>
        </p:nvSpPr>
        <p:spPr>
          <a:xfrm>
            <a:off x="7914257" y="3721100"/>
            <a:ext cx="543740" cy="307777"/>
          </a:xfrm>
          <a:prstGeom prst="rect">
            <a:avLst/>
          </a:prstGeom>
          <a:solidFill>
            <a:schemeClr val="bg1"/>
          </a:solidFill>
        </p:spPr>
        <p:txBody>
          <a:bodyPr wrap="none" rtlCol="0">
            <a:spAutoFit/>
          </a:bodyPr>
          <a:lstStyle/>
          <a:p>
            <a:pPr algn="ctr"/>
            <a:r>
              <a:rPr lang="en-US" sz="1400" dirty="0" smtClean="0"/>
              <a:t>AHE</a:t>
            </a:r>
            <a:endParaRPr lang="en-US" sz="1400" dirty="0"/>
          </a:p>
        </p:txBody>
      </p:sp>
      <p:sp>
        <p:nvSpPr>
          <p:cNvPr id="27" name="TextBox 26"/>
          <p:cNvSpPr txBox="1"/>
          <p:nvPr/>
        </p:nvSpPr>
        <p:spPr>
          <a:xfrm>
            <a:off x="6909217" y="2077720"/>
            <a:ext cx="1817229" cy="307777"/>
          </a:xfrm>
          <a:prstGeom prst="rect">
            <a:avLst/>
          </a:prstGeom>
          <a:no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9941" name="Picture 5"/>
          <p:cNvPicPr>
            <a:picLocks noChangeAspect="1" noChangeArrowheads="1"/>
          </p:cNvPicPr>
          <p:nvPr/>
        </p:nvPicPr>
        <p:blipFill>
          <a:blip r:embed="rId8"/>
          <a:srcRect/>
          <a:stretch>
            <a:fillRect/>
          </a:stretch>
        </p:blipFill>
        <p:spPr bwMode="auto">
          <a:xfrm>
            <a:off x="7831370" y="2674939"/>
            <a:ext cx="656993" cy="639761"/>
          </a:xfrm>
          <a:prstGeom prst="rect">
            <a:avLst/>
          </a:prstGeom>
          <a:noFill/>
          <a:ln w="9525">
            <a:noFill/>
            <a:miter lim="800000"/>
            <a:headEnd/>
            <a:tailEnd/>
          </a:ln>
        </p:spPr>
      </p:pic>
      <p:pic>
        <p:nvPicPr>
          <p:cNvPr id="73" name="Picture 2"/>
          <p:cNvPicPr>
            <a:picLocks noChangeAspect="1" noChangeArrowheads="1"/>
          </p:cNvPicPr>
          <p:nvPr/>
        </p:nvPicPr>
        <p:blipFill>
          <a:blip r:embed="rId9"/>
          <a:srcRect/>
          <a:stretch>
            <a:fillRect/>
          </a:stretch>
        </p:blipFill>
        <p:spPr bwMode="auto">
          <a:xfrm>
            <a:off x="7195185" y="73024"/>
            <a:ext cx="1864995" cy="1122045"/>
          </a:xfrm>
          <a:prstGeom prst="rect">
            <a:avLst/>
          </a:prstGeom>
          <a:noFill/>
          <a:ln w="9525">
            <a:noFill/>
            <a:miter lim="800000"/>
            <a:headEnd/>
            <a:tailEnd/>
          </a:ln>
        </p:spPr>
      </p:pic>
      <p:grpSp>
        <p:nvGrpSpPr>
          <p:cNvPr id="4" name="Group 44"/>
          <p:cNvGrpSpPr/>
          <p:nvPr/>
        </p:nvGrpSpPr>
        <p:grpSpPr>
          <a:xfrm>
            <a:off x="7650480" y="1337310"/>
            <a:ext cx="975360" cy="182880"/>
            <a:chOff x="3322320" y="1794510"/>
            <a:chExt cx="975360" cy="182880"/>
          </a:xfrm>
        </p:grpSpPr>
        <p:sp>
          <p:nvSpPr>
            <p:cNvPr id="46" name="Rectangle 45"/>
            <p:cNvSpPr/>
            <p:nvPr/>
          </p:nvSpPr>
          <p:spPr>
            <a:xfrm>
              <a:off x="3322320" y="1794510"/>
              <a:ext cx="45720" cy="1828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75660" y="1794510"/>
              <a:ext cx="45720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p:cNvSpPr>
            <p:nvPr/>
          </p:nvSpPr>
          <p:spPr>
            <a:xfrm>
              <a:off x="3840480" y="1794510"/>
              <a:ext cx="457200" cy="18288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TextBox 77"/>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pic>
        <p:nvPicPr>
          <p:cNvPr id="83" name="P 21" descr="fibercoil.jpg"/>
          <p:cNvPicPr>
            <a:picLocks noChangeAspect="1"/>
          </p:cNvPicPr>
          <p:nvPr/>
        </p:nvPicPr>
        <p:blipFill>
          <a:blip r:embed="rId10" cstate="print"/>
          <a:stretch>
            <a:fillRect/>
          </a:stretch>
        </p:blipFill>
        <p:spPr bwMode="auto">
          <a:xfrm>
            <a:off x="6934632" y="4243510"/>
            <a:ext cx="685800" cy="913750"/>
          </a:xfrm>
          <a:prstGeom prst="rect">
            <a:avLst/>
          </a:prstGeom>
          <a:noFill/>
          <a:ln w="9525">
            <a:noFill/>
            <a:miter lim="800000"/>
            <a:headEnd/>
            <a:tailEnd/>
          </a:ln>
        </p:spPr>
      </p:pic>
      <p:sp>
        <p:nvSpPr>
          <p:cNvPr id="67" name="TextBox 66"/>
          <p:cNvSpPr txBox="1"/>
          <p:nvPr/>
        </p:nvSpPr>
        <p:spPr>
          <a:xfrm>
            <a:off x="4602480" y="398371"/>
            <a:ext cx="2026920" cy="738664"/>
          </a:xfrm>
          <a:prstGeom prst="rect">
            <a:avLst/>
          </a:prstGeom>
          <a:solidFill>
            <a:schemeClr val="bg1">
              <a:alpha val="90000"/>
            </a:schemeClr>
          </a:solidFill>
          <a:ln w="19050">
            <a:solidFill>
              <a:srgbClr val="428E46"/>
            </a:solidFill>
          </a:ln>
        </p:spPr>
        <p:txBody>
          <a:bodyPr wrap="square" rtlCol="0">
            <a:spAutoFit/>
          </a:bodyPr>
          <a:lstStyle/>
          <a:p>
            <a:pPr algn="ctr"/>
            <a:r>
              <a:rPr lang="en-US" dirty="0" smtClean="0"/>
              <a:t>GPU ROLE</a:t>
            </a:r>
          </a:p>
          <a:p>
            <a:pPr>
              <a:buFont typeface="Arial" pitchFamily="34" charset="0"/>
              <a:buChar char="•"/>
            </a:pPr>
            <a:r>
              <a:rPr lang="en-US" sz="1200" dirty="0" smtClean="0"/>
              <a:t> Offload dense kernels</a:t>
            </a:r>
          </a:p>
          <a:p>
            <a:pPr>
              <a:buFont typeface="Arial" pitchFamily="34" charset="0"/>
              <a:buChar char="•"/>
            </a:pPr>
            <a:r>
              <a:rPr lang="en-US" sz="1200" dirty="0" smtClean="0"/>
              <a:t> 10-25x speed-up</a:t>
            </a:r>
          </a:p>
        </p:txBody>
      </p:sp>
      <p:cxnSp>
        <p:nvCxnSpPr>
          <p:cNvPr id="70" name="Straight Arrow Connector 69"/>
          <p:cNvCxnSpPr>
            <a:stCxn id="67" idx="3"/>
            <a:endCxn id="48" idx="0"/>
          </p:cNvCxnSpPr>
          <p:nvPr/>
        </p:nvCxnSpPr>
        <p:spPr>
          <a:xfrm>
            <a:off x="6629400" y="767703"/>
            <a:ext cx="1767840" cy="569607"/>
          </a:xfrm>
          <a:prstGeom prst="straightConnector1">
            <a:avLst/>
          </a:prstGeom>
          <a:ln>
            <a:solidFill>
              <a:srgbClr val="428E4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Impact of Great Engineering</a:t>
            </a:r>
            <a:endParaRPr lang="en-US" dirty="0"/>
          </a:p>
        </p:txBody>
      </p:sp>
      <p:grpSp>
        <p:nvGrpSpPr>
          <p:cNvPr id="3" name="Group 12"/>
          <p:cNvGrpSpPr/>
          <p:nvPr/>
        </p:nvGrpSpPr>
        <p:grpSpPr>
          <a:xfrm>
            <a:off x="5618152" y="2405439"/>
            <a:ext cx="3291648" cy="3075904"/>
            <a:chOff x="5618153" y="2405439"/>
            <a:chExt cx="3291648" cy="3075903"/>
          </a:xfrm>
        </p:grpSpPr>
        <p:sp>
          <p:nvSpPr>
            <p:cNvPr id="6" name="TextBox 5"/>
            <p:cNvSpPr txBox="1"/>
            <p:nvPr/>
          </p:nvSpPr>
          <p:spPr>
            <a:xfrm>
              <a:off x="5618153" y="4619568"/>
              <a:ext cx="3146523" cy="861774"/>
            </a:xfrm>
            <a:prstGeom prst="rect">
              <a:avLst/>
            </a:prstGeom>
            <a:noFill/>
          </p:spPr>
          <p:txBody>
            <a:bodyPr wrap="square" rtlCol="0">
              <a:spAutoFit/>
            </a:bodyPr>
            <a:lstStyle/>
            <a:p>
              <a:r>
                <a:rPr lang="en-US" sz="2500" dirty="0" smtClean="0">
                  <a:latin typeface="Univers LT Std 45 Light"/>
                </a:rPr>
                <a:t>Averting catastrophic damage</a:t>
              </a:r>
              <a:endParaRPr lang="en-US" sz="2500" dirty="0">
                <a:latin typeface="Univers LT Std 45 Light"/>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3172" y="2405439"/>
              <a:ext cx="3136629" cy="2038809"/>
            </a:xfrm>
            <a:prstGeom prst="snip2Diag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grpSp>
      <p:grpSp>
        <p:nvGrpSpPr>
          <p:cNvPr id="4" name="Group 11"/>
          <p:cNvGrpSpPr/>
          <p:nvPr/>
        </p:nvGrpSpPr>
        <p:grpSpPr>
          <a:xfrm>
            <a:off x="756687" y="3205945"/>
            <a:ext cx="4762484" cy="2343796"/>
            <a:chOff x="756687" y="3205944"/>
            <a:chExt cx="4762484" cy="2343796"/>
          </a:xfrm>
        </p:grpSpPr>
        <p:sp>
          <p:nvSpPr>
            <p:cNvPr id="7" name="TextBox 6"/>
            <p:cNvSpPr txBox="1"/>
            <p:nvPr/>
          </p:nvSpPr>
          <p:spPr>
            <a:xfrm>
              <a:off x="2701157" y="3205944"/>
              <a:ext cx="2818014" cy="861774"/>
            </a:xfrm>
            <a:prstGeom prst="rect">
              <a:avLst/>
            </a:prstGeom>
            <a:noFill/>
          </p:spPr>
          <p:txBody>
            <a:bodyPr wrap="square" rtlCol="0">
              <a:spAutoFit/>
            </a:bodyPr>
            <a:lstStyle/>
            <a:p>
              <a:r>
                <a:rPr lang="en-US" sz="2500" dirty="0" smtClean="0">
                  <a:latin typeface="Univers LT Std 45 Light"/>
                </a:rPr>
                <a:t>Improving quality of life</a:t>
              </a:r>
              <a:endParaRPr lang="en-US" sz="2500" dirty="0">
                <a:latin typeface="Univers LT Std 45 Light"/>
              </a:endParaRPr>
            </a:p>
          </p:txBody>
        </p:sp>
        <p:pic>
          <p:nvPicPr>
            <p:cNvPr id="9" name="Picture 2" descr="\\Typhoon\marketingii\Paper Contest\2008 NIWeek Paper Contest\Ohbayashi\Images\Fig-7-3D Rendered OCT.bm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687" y="3709589"/>
              <a:ext cx="2024166" cy="1840151"/>
            </a:xfrm>
            <a:prstGeom prst="snip2Diag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grpSp>
      <p:grpSp>
        <p:nvGrpSpPr>
          <p:cNvPr id="11" name="Group 10"/>
          <p:cNvGrpSpPr/>
          <p:nvPr/>
        </p:nvGrpSpPr>
        <p:grpSpPr>
          <a:xfrm>
            <a:off x="731196" y="1566950"/>
            <a:ext cx="4725643" cy="1278343"/>
            <a:chOff x="731196" y="1566950"/>
            <a:chExt cx="4725643" cy="1278343"/>
          </a:xfrm>
        </p:grpSpPr>
        <p:sp>
          <p:nvSpPr>
            <p:cNvPr id="5" name="TextBox 4"/>
            <p:cNvSpPr txBox="1"/>
            <p:nvPr/>
          </p:nvSpPr>
          <p:spPr>
            <a:xfrm>
              <a:off x="731196" y="1566950"/>
              <a:ext cx="2818014" cy="861774"/>
            </a:xfrm>
            <a:prstGeom prst="rect">
              <a:avLst/>
            </a:prstGeom>
            <a:noFill/>
          </p:spPr>
          <p:txBody>
            <a:bodyPr wrap="square" rtlCol="0">
              <a:spAutoFit/>
            </a:bodyPr>
            <a:lstStyle/>
            <a:p>
              <a:r>
                <a:rPr lang="en-US" sz="2500" dirty="0" smtClean="0">
                  <a:latin typeface="Univers LT Std 45 Light"/>
                </a:rPr>
                <a:t>Saving time, effort, and money</a:t>
              </a:r>
              <a:endParaRPr lang="en-US" sz="2500" dirty="0">
                <a:latin typeface="Univers LT Std 45 Light"/>
              </a:endParaRPr>
            </a:p>
          </p:txBody>
        </p:sp>
        <p:pic>
          <p:nvPicPr>
            <p:cNvPr id="10" name="Picture 9" descr="04130619_TestStand_prodtest.tif"/>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3581400" y="1600200"/>
              <a:ext cx="1875439" cy="1245093"/>
            </a:xfrm>
            <a:prstGeom prst="snip2Diag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grpSp>
      <p:sp>
        <p:nvSpPr>
          <p:cNvPr id="13" name="TextBox 12"/>
          <p:cNvSpPr txBox="1"/>
          <p:nvPr/>
        </p:nvSpPr>
        <p:spPr>
          <a:xfrm>
            <a:off x="390165" y="6350767"/>
            <a:ext cx="668392" cy="264946"/>
          </a:xfrm>
          <a:prstGeom prst="rect">
            <a:avLst/>
          </a:prstGeom>
          <a:noFill/>
        </p:spPr>
        <p:txBody>
          <a:bodyPr wrap="none" lIns="64264" tIns="32132" rIns="64264" bIns="32132" rtlCol="0">
            <a:spAutoFit/>
          </a:bodyPr>
          <a:lstStyle/>
          <a:p>
            <a:r>
              <a:rPr lang="en-US" sz="1300" b="1" dirty="0" smtClean="0">
                <a:solidFill>
                  <a:schemeClr val="tx2"/>
                </a:solidFill>
                <a:latin typeface="Univers LT Std 45 Light"/>
              </a:rPr>
              <a:t>ni.com</a:t>
            </a:r>
            <a:endParaRPr lang="en-US" sz="1300" b="1" dirty="0">
              <a:solidFill>
                <a:schemeClr val="tx2"/>
              </a:solidFill>
              <a:latin typeface="Univers LT Std 45 Light"/>
            </a:endParaRPr>
          </a:p>
        </p:txBody>
      </p:sp>
    </p:spTree>
    <p:extLst>
      <p:ext uri="{BB962C8B-B14F-4D97-AF65-F5344CB8AC3E}">
        <p14:creationId xmlns:p14="http://schemas.microsoft.com/office/powerpoint/2010/main" val="15019649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Toolkits for Real-Time Computation</a:t>
            </a:r>
            <a:endParaRPr lang="en-US" dirty="0"/>
          </a:p>
        </p:txBody>
      </p:sp>
      <p:sp>
        <p:nvSpPr>
          <p:cNvPr id="3" name="Content Placeholder 2"/>
          <p:cNvSpPr>
            <a:spLocks noGrp="1"/>
          </p:cNvSpPr>
          <p:nvPr>
            <p:ph idx="1"/>
          </p:nvPr>
        </p:nvSpPr>
        <p:spPr/>
        <p:txBody>
          <a:bodyPr/>
          <a:lstStyle/>
          <a:p>
            <a:r>
              <a:rPr lang="en-US" dirty="0" err="1" smtClean="0"/>
              <a:t>Multicore</a:t>
            </a:r>
            <a:r>
              <a:rPr lang="en-US" dirty="0" smtClean="0"/>
              <a:t> Analysis &amp; Sparse Matrix Toolkit (MASMT)</a:t>
            </a:r>
          </a:p>
          <a:p>
            <a:r>
              <a:rPr lang="en-US" dirty="0" smtClean="0"/>
              <a:t>GPU Analysis Toolkit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MASMT</a:t>
            </a:r>
            <a:endParaRPr lang="en-US" dirty="0"/>
          </a:p>
        </p:txBody>
      </p:sp>
      <p:sp>
        <p:nvSpPr>
          <p:cNvPr id="3" name="Content Placeholder 2"/>
          <p:cNvSpPr>
            <a:spLocks noGrp="1"/>
          </p:cNvSpPr>
          <p:nvPr>
            <p:ph idx="1"/>
          </p:nvPr>
        </p:nvSpPr>
        <p:spPr/>
        <p:txBody>
          <a:bodyPr/>
          <a:lstStyle/>
          <a:p>
            <a:r>
              <a:rPr lang="en-US" altLang="zh-CN" dirty="0" smtClean="0"/>
              <a:t>Easy to use – similar to AAL</a:t>
            </a:r>
          </a:p>
          <a:p>
            <a:r>
              <a:rPr lang="en-US" altLang="zh-CN" dirty="0" smtClean="0"/>
              <a:t>Support double and single precision</a:t>
            </a:r>
          </a:p>
          <a:p>
            <a:r>
              <a:rPr lang="en-US" altLang="zh-CN" dirty="0" smtClean="0"/>
              <a:t>Windows (32/64-bit) &amp; RT ETS</a:t>
            </a:r>
          </a:p>
          <a:p>
            <a:r>
              <a:rPr lang="en-US" altLang="zh-CN" dirty="0" smtClean="0"/>
              <a:t>Thread control*</a:t>
            </a:r>
            <a:endParaRPr lang="en-US" dirty="0" smtClean="0"/>
          </a:p>
          <a:p>
            <a:endParaRPr lang="en-US" dirty="0" smtClean="0"/>
          </a:p>
          <a:p>
            <a:endParaRPr lang="en-US" dirty="0"/>
          </a:p>
        </p:txBody>
      </p:sp>
      <p:sp>
        <p:nvSpPr>
          <p:cNvPr id="9" name="TextBox 8"/>
          <p:cNvSpPr txBox="1"/>
          <p:nvPr/>
        </p:nvSpPr>
        <p:spPr>
          <a:xfrm>
            <a:off x="152400" y="5943600"/>
            <a:ext cx="1903085" cy="369332"/>
          </a:xfrm>
          <a:prstGeom prst="rect">
            <a:avLst/>
          </a:prstGeom>
          <a:noFill/>
        </p:spPr>
        <p:txBody>
          <a:bodyPr wrap="none" rtlCol="0">
            <a:spAutoFit/>
          </a:bodyPr>
          <a:lstStyle/>
          <a:p>
            <a:r>
              <a:rPr lang="en-US" dirty="0" smtClean="0"/>
              <a:t>* - Windows only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MASMT</a:t>
            </a:r>
            <a:endParaRPr lang="en-US" dirty="0"/>
          </a:p>
        </p:txBody>
      </p:sp>
      <p:sp>
        <p:nvSpPr>
          <p:cNvPr id="3" name="Content Placeholder 2"/>
          <p:cNvSpPr>
            <a:spLocks noGrp="1"/>
          </p:cNvSpPr>
          <p:nvPr>
            <p:ph idx="1"/>
          </p:nvPr>
        </p:nvSpPr>
        <p:spPr/>
        <p:txBody>
          <a:bodyPr/>
          <a:lstStyle/>
          <a:p>
            <a:r>
              <a:rPr lang="en-US" altLang="zh-CN" dirty="0" smtClean="0"/>
              <a:t>Easy to use – similar to AAL</a:t>
            </a:r>
          </a:p>
          <a:p>
            <a:r>
              <a:rPr lang="en-US" altLang="zh-CN" dirty="0" smtClean="0"/>
              <a:t>Support double and single precision</a:t>
            </a:r>
          </a:p>
          <a:p>
            <a:r>
              <a:rPr lang="en-US" altLang="zh-CN" dirty="0" smtClean="0"/>
              <a:t>Windows (32/64-bit) &amp; RT ETS</a:t>
            </a:r>
          </a:p>
          <a:p>
            <a:r>
              <a:rPr lang="en-US" altLang="zh-CN" dirty="0" smtClean="0"/>
              <a:t>Thread control*</a:t>
            </a:r>
          </a:p>
          <a:p>
            <a:r>
              <a:rPr lang="en-US" altLang="zh-CN" dirty="0" smtClean="0"/>
              <a:t>Linear Algebra</a:t>
            </a:r>
          </a:p>
          <a:p>
            <a:endParaRPr lang="en-US" dirty="0" smtClean="0"/>
          </a:p>
          <a:p>
            <a:endParaRPr lang="en-US" dirty="0" smtClean="0"/>
          </a:p>
          <a:p>
            <a:endParaRPr lang="en-US" dirty="0"/>
          </a:p>
        </p:txBody>
      </p:sp>
      <p:sp>
        <p:nvSpPr>
          <p:cNvPr id="9" name="TextBox 8"/>
          <p:cNvSpPr txBox="1"/>
          <p:nvPr/>
        </p:nvSpPr>
        <p:spPr>
          <a:xfrm>
            <a:off x="152400" y="5943600"/>
            <a:ext cx="1903085" cy="369332"/>
          </a:xfrm>
          <a:prstGeom prst="rect">
            <a:avLst/>
          </a:prstGeom>
          <a:noFill/>
        </p:spPr>
        <p:txBody>
          <a:bodyPr wrap="none" rtlCol="0">
            <a:spAutoFit/>
          </a:bodyPr>
          <a:lstStyle/>
          <a:p>
            <a:r>
              <a:rPr lang="en-US" dirty="0" smtClean="0"/>
              <a:t>* - Windows only</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4038599" y="2657474"/>
            <a:ext cx="4410075" cy="340746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MASMT</a:t>
            </a:r>
            <a:endParaRPr lang="en-US" dirty="0"/>
          </a:p>
        </p:txBody>
      </p:sp>
      <p:sp>
        <p:nvSpPr>
          <p:cNvPr id="3" name="Content Placeholder 2"/>
          <p:cNvSpPr>
            <a:spLocks noGrp="1"/>
          </p:cNvSpPr>
          <p:nvPr>
            <p:ph idx="1"/>
          </p:nvPr>
        </p:nvSpPr>
        <p:spPr/>
        <p:txBody>
          <a:bodyPr/>
          <a:lstStyle/>
          <a:p>
            <a:r>
              <a:rPr lang="en-US" altLang="zh-CN" dirty="0" smtClean="0"/>
              <a:t>Easy to use – similar to AAL</a:t>
            </a:r>
          </a:p>
          <a:p>
            <a:r>
              <a:rPr lang="en-US" altLang="zh-CN" dirty="0" smtClean="0"/>
              <a:t>Support double and single precision</a:t>
            </a:r>
          </a:p>
          <a:p>
            <a:r>
              <a:rPr lang="en-US" altLang="zh-CN" dirty="0" smtClean="0"/>
              <a:t>Windows (32/64-bit) &amp; RT ETS</a:t>
            </a:r>
          </a:p>
          <a:p>
            <a:r>
              <a:rPr lang="en-US" altLang="zh-CN" dirty="0" smtClean="0"/>
              <a:t>Thread control</a:t>
            </a:r>
          </a:p>
          <a:p>
            <a:r>
              <a:rPr lang="en-US" altLang="zh-CN" dirty="0" smtClean="0"/>
              <a:t>Linear Algebra</a:t>
            </a:r>
          </a:p>
          <a:p>
            <a:r>
              <a:rPr lang="en-US" altLang="zh-CN" dirty="0" smtClean="0"/>
              <a:t>Signal Processing</a:t>
            </a:r>
            <a:endParaRPr lang="en-US" dirty="0" smtClean="0"/>
          </a:p>
          <a:p>
            <a:endParaRPr lang="en-US" dirty="0" smtClean="0"/>
          </a:p>
          <a:p>
            <a:endParaRPr lang="en-US" dirty="0"/>
          </a:p>
        </p:txBody>
      </p:sp>
      <p:pic>
        <p:nvPicPr>
          <p:cNvPr id="5" name="Picture 3"/>
          <p:cNvPicPr>
            <a:picLocks noChangeAspect="1" noChangeArrowheads="1"/>
          </p:cNvPicPr>
          <p:nvPr/>
        </p:nvPicPr>
        <p:blipFill>
          <a:blip r:embed="rId3" cstate="print"/>
          <a:srcRect/>
          <a:stretch>
            <a:fillRect/>
          </a:stretch>
        </p:blipFill>
        <p:spPr bwMode="auto">
          <a:xfrm>
            <a:off x="1266825" y="4171950"/>
            <a:ext cx="3276600" cy="126157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857750" y="3933825"/>
            <a:ext cx="3119272" cy="167640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7304949" y="914400"/>
            <a:ext cx="1762851" cy="13620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MASMT</a:t>
            </a:r>
            <a:endParaRPr lang="en-US" dirty="0"/>
          </a:p>
        </p:txBody>
      </p:sp>
      <p:sp>
        <p:nvSpPr>
          <p:cNvPr id="3" name="Content Placeholder 2"/>
          <p:cNvSpPr>
            <a:spLocks noGrp="1"/>
          </p:cNvSpPr>
          <p:nvPr>
            <p:ph idx="1"/>
          </p:nvPr>
        </p:nvSpPr>
        <p:spPr/>
        <p:txBody>
          <a:bodyPr/>
          <a:lstStyle/>
          <a:p>
            <a:r>
              <a:rPr lang="en-US" altLang="zh-CN" dirty="0" smtClean="0"/>
              <a:t>Easy to use – similar to AAL</a:t>
            </a:r>
          </a:p>
          <a:p>
            <a:r>
              <a:rPr lang="en-US" altLang="zh-CN" dirty="0" smtClean="0"/>
              <a:t>Support double and single precision</a:t>
            </a:r>
          </a:p>
          <a:p>
            <a:r>
              <a:rPr lang="en-US" altLang="zh-CN" dirty="0" smtClean="0"/>
              <a:t>Windows (32/64-bit) &amp; RT ETS</a:t>
            </a:r>
          </a:p>
          <a:p>
            <a:r>
              <a:rPr lang="en-US" altLang="zh-CN" dirty="0" smtClean="0"/>
              <a:t>Thread control</a:t>
            </a:r>
          </a:p>
          <a:p>
            <a:r>
              <a:rPr lang="en-US" altLang="zh-CN" dirty="0" smtClean="0"/>
              <a:t>Linear Algebra &amp; Signal Processing</a:t>
            </a:r>
          </a:p>
          <a:p>
            <a:r>
              <a:rPr lang="en-US" altLang="zh-CN" dirty="0" smtClean="0"/>
              <a:t>Sparse Matrix Support</a:t>
            </a:r>
          </a:p>
          <a:p>
            <a:endParaRPr lang="en-US" dirty="0" smtClean="0"/>
          </a:p>
          <a:p>
            <a:endParaRPr lang="en-US" dirty="0" smtClean="0"/>
          </a:p>
          <a:p>
            <a:endParaRPr lang="en-US" dirty="0"/>
          </a:p>
        </p:txBody>
      </p:sp>
      <p:pic>
        <p:nvPicPr>
          <p:cNvPr id="5" name="Picture 3"/>
          <p:cNvPicPr>
            <a:picLocks noChangeAspect="1" noChangeArrowheads="1"/>
          </p:cNvPicPr>
          <p:nvPr/>
        </p:nvPicPr>
        <p:blipFill>
          <a:blip r:embed="rId3" cstate="print"/>
          <a:srcRect/>
          <a:stretch>
            <a:fillRect/>
          </a:stretch>
        </p:blipFill>
        <p:spPr bwMode="auto">
          <a:xfrm>
            <a:off x="7303823" y="2295525"/>
            <a:ext cx="1763977" cy="67917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7305675" y="2998949"/>
            <a:ext cx="1752600" cy="941905"/>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7304949" y="914400"/>
            <a:ext cx="1762851" cy="1362076"/>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4491204" y="3886200"/>
            <a:ext cx="2776371" cy="2338387"/>
          </a:xfrm>
          <a:prstGeom prst="rect">
            <a:avLst/>
          </a:prstGeom>
          <a:noFill/>
          <a:ln w="9525">
            <a:noFill/>
            <a:miter lim="800000"/>
            <a:headEnd/>
            <a:tailEnd/>
          </a:ln>
        </p:spPr>
      </p:pic>
      <p:pic>
        <p:nvPicPr>
          <p:cNvPr id="8" name="Picture 8"/>
          <p:cNvPicPr>
            <a:picLocks noChangeAspect="1" noChangeArrowheads="1"/>
          </p:cNvPicPr>
          <p:nvPr/>
        </p:nvPicPr>
        <p:blipFill>
          <a:blip r:embed="rId7" cstate="print"/>
          <a:srcRect/>
          <a:stretch>
            <a:fillRect/>
          </a:stretch>
        </p:blipFill>
        <p:spPr bwMode="auto">
          <a:xfrm>
            <a:off x="2006088" y="3886200"/>
            <a:ext cx="2470662" cy="2457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Toolkits for Real-Time Computation</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Multi-core Analysis &amp; Sparse Matrix Toolkit (MASMT)</a:t>
            </a:r>
          </a:p>
          <a:p>
            <a:r>
              <a:rPr lang="en-US" dirty="0" smtClean="0"/>
              <a:t>GPU Analysis Toolkit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p:txBody>
          <a:bodyPr>
            <a:normAutofit/>
          </a:bodyPr>
          <a:lstStyle/>
          <a:p>
            <a:r>
              <a:rPr lang="en-US" dirty="0" smtClean="0"/>
              <a:t>Set of CUDA™ Function Interfaces</a:t>
            </a:r>
          </a:p>
          <a:p>
            <a:pPr lvl="1"/>
            <a:r>
              <a:rPr lang="en-US" dirty="0" smtClean="0"/>
              <a:t>Device Management</a:t>
            </a:r>
          </a:p>
          <a:p>
            <a:pPr lvl="2"/>
            <a:r>
              <a:rPr lang="en-US" dirty="0" smtClean="0"/>
              <a:t>CUDA Runtime API</a:t>
            </a:r>
          </a:p>
          <a:p>
            <a:pPr lvl="2"/>
            <a:r>
              <a:rPr lang="en-US" dirty="0" smtClean="0"/>
              <a:t>CUDA Driver API</a:t>
            </a:r>
          </a:p>
          <a:p>
            <a:pPr lvl="1"/>
            <a:r>
              <a:rPr lang="en-US" dirty="0" smtClean="0"/>
              <a:t>Linear Algebra (CUBLAS)</a:t>
            </a:r>
          </a:p>
          <a:p>
            <a:pPr lvl="1"/>
            <a:r>
              <a:rPr lang="en-US" dirty="0" smtClean="0"/>
              <a:t>FFT (CUFFT)</a:t>
            </a:r>
          </a:p>
        </p:txBody>
      </p:sp>
      <p:pic>
        <p:nvPicPr>
          <p:cNvPr id="6" name="Picture 5"/>
          <p:cNvPicPr>
            <a:picLocks noChangeAspect="1" noChangeArrowheads="1"/>
          </p:cNvPicPr>
          <p:nvPr/>
        </p:nvPicPr>
        <p:blipFill>
          <a:blip r:embed="rId3"/>
          <a:srcRect/>
          <a:stretch>
            <a:fillRect/>
          </a:stretch>
        </p:blipFill>
        <p:spPr bwMode="auto">
          <a:xfrm>
            <a:off x="5978670" y="3057958"/>
            <a:ext cx="2750344" cy="1893094"/>
          </a:xfrm>
          <a:prstGeom prst="rect">
            <a:avLst/>
          </a:prstGeom>
          <a:noFill/>
          <a:ln w="9525">
            <a:noFill/>
            <a:miter lim="800000"/>
            <a:headEnd/>
            <a:tailEnd/>
          </a:ln>
        </p:spPr>
      </p:pic>
      <p:pic>
        <p:nvPicPr>
          <p:cNvPr id="8" name="Picture 8"/>
          <p:cNvPicPr>
            <a:picLocks noChangeAspect="1" noChangeArrowheads="1"/>
          </p:cNvPicPr>
          <p:nvPr/>
        </p:nvPicPr>
        <p:blipFill>
          <a:blip r:embed="rId4"/>
          <a:srcRect/>
          <a:stretch>
            <a:fillRect/>
          </a:stretch>
        </p:blipFill>
        <p:spPr bwMode="auto">
          <a:xfrm>
            <a:off x="3339810" y="5058209"/>
            <a:ext cx="3378994" cy="1107281"/>
          </a:xfrm>
          <a:prstGeom prst="rect">
            <a:avLst/>
          </a:prstGeom>
          <a:noFill/>
          <a:ln w="9525">
            <a:noFill/>
            <a:miter lim="800000"/>
            <a:headEnd/>
            <a:tailEnd/>
          </a:ln>
        </p:spPr>
      </p:pic>
      <p:pic>
        <p:nvPicPr>
          <p:cNvPr id="5" name="Picture 3"/>
          <p:cNvPicPr>
            <a:picLocks noChangeAspect="1" noChangeArrowheads="1"/>
          </p:cNvPicPr>
          <p:nvPr/>
        </p:nvPicPr>
        <p:blipFill>
          <a:blip r:embed="rId5"/>
          <a:srcRect/>
          <a:stretch>
            <a:fillRect/>
          </a:stretch>
        </p:blipFill>
        <p:spPr bwMode="auto">
          <a:xfrm>
            <a:off x="5983866" y="733425"/>
            <a:ext cx="2721769" cy="2300288"/>
          </a:xfrm>
          <a:prstGeom prst="rect">
            <a:avLst/>
          </a:prstGeom>
          <a:noFill/>
          <a:ln w="9525">
            <a:noFill/>
            <a:miter lim="800000"/>
            <a:headEnd/>
            <a:tailEnd/>
          </a:ln>
        </p:spPr>
      </p:pic>
      <p:pic>
        <p:nvPicPr>
          <p:cNvPr id="7" name="Picture 6"/>
          <p:cNvPicPr>
            <a:picLocks noChangeAspect="1" noChangeArrowheads="1"/>
          </p:cNvPicPr>
          <p:nvPr/>
        </p:nvPicPr>
        <p:blipFill>
          <a:blip r:embed="rId6"/>
          <a:srcRect/>
          <a:stretch>
            <a:fillRect/>
          </a:stretch>
        </p:blipFill>
        <p:spPr bwMode="auto">
          <a:xfrm>
            <a:off x="506267" y="3845502"/>
            <a:ext cx="2750344" cy="2307431"/>
          </a:xfrm>
          <a:prstGeom prst="rect">
            <a:avLst/>
          </a:prstGeom>
          <a:noFill/>
          <a:ln w="9525">
            <a:noFill/>
            <a:miter lim="800000"/>
            <a:headEnd/>
            <a:tailEnd/>
          </a:ln>
        </p:spPr>
      </p:pic>
      <p:pic>
        <p:nvPicPr>
          <p:cNvPr id="140291" name="Picture 3"/>
          <p:cNvPicPr>
            <a:picLocks noChangeAspect="1" noChangeArrowheads="1"/>
          </p:cNvPicPr>
          <p:nvPr/>
        </p:nvPicPr>
        <p:blipFill>
          <a:blip r:embed="rId7"/>
          <a:srcRect/>
          <a:stretch>
            <a:fillRect/>
          </a:stretch>
        </p:blipFill>
        <p:spPr bwMode="auto">
          <a:xfrm>
            <a:off x="3878407" y="3861089"/>
            <a:ext cx="1657350" cy="819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p:txBody>
          <a:bodyPr>
            <a:normAutofit/>
          </a:bodyPr>
          <a:lstStyle/>
          <a:p>
            <a:r>
              <a:rPr lang="en-US" dirty="0" smtClean="0"/>
              <a:t>Set of CUDA Function Interfaces</a:t>
            </a:r>
          </a:p>
          <a:p>
            <a:r>
              <a:rPr lang="en-US" dirty="0" smtClean="0"/>
              <a:t>SDK for Custom Functions</a:t>
            </a:r>
          </a:p>
          <a:p>
            <a:pPr lvl="1"/>
            <a:r>
              <a:rPr lang="en-US" dirty="0" smtClean="0"/>
              <a:t>User-defined CUDA libraries</a:t>
            </a:r>
          </a:p>
          <a:p>
            <a:pPr lvl="1"/>
            <a:r>
              <a:rPr lang="en-US" dirty="0" smtClean="0"/>
              <a:t>Compute APIs</a:t>
            </a:r>
          </a:p>
          <a:p>
            <a:pPr lvl="2"/>
            <a:r>
              <a:rPr lang="en-US" dirty="0" err="1" smtClean="0"/>
              <a:t>OpenCL</a:t>
            </a:r>
            <a:r>
              <a:rPr lang="en-US" dirty="0" smtClean="0"/>
              <a:t>™</a:t>
            </a:r>
          </a:p>
          <a:p>
            <a:pPr lvl="2"/>
            <a:r>
              <a:rPr lang="en-US" dirty="0" err="1" smtClean="0"/>
              <a:t>OpenACC</a:t>
            </a:r>
            <a:r>
              <a:rPr lang="en-US" baseline="30000" dirty="0" smtClean="0"/>
              <a:t>®</a:t>
            </a:r>
          </a:p>
          <a:p>
            <a:pPr lvl="1"/>
            <a:r>
              <a:rPr lang="en-US" dirty="0" smtClean="0"/>
              <a:t>Accelerator targets</a:t>
            </a:r>
          </a:p>
          <a:p>
            <a:pPr lvl="2"/>
            <a:r>
              <a:rPr lang="en-US" dirty="0" smtClean="0"/>
              <a:t>Xeon Phi™</a:t>
            </a:r>
          </a:p>
        </p:txBody>
      </p:sp>
      <p:pic>
        <p:nvPicPr>
          <p:cNvPr id="6" name="Picture 4"/>
          <p:cNvPicPr>
            <a:picLocks noChangeAspect="1" noChangeArrowheads="1"/>
          </p:cNvPicPr>
          <p:nvPr/>
        </p:nvPicPr>
        <p:blipFill>
          <a:blip r:embed="rId3"/>
          <a:srcRect/>
          <a:stretch>
            <a:fillRect/>
          </a:stretch>
        </p:blipFill>
        <p:spPr bwMode="auto">
          <a:xfrm>
            <a:off x="5331836" y="3717348"/>
            <a:ext cx="2736056" cy="1500188"/>
          </a:xfrm>
          <a:prstGeom prst="rect">
            <a:avLst/>
          </a:prstGeom>
          <a:noFill/>
          <a:ln w="9525">
            <a:noFill/>
            <a:miter lim="800000"/>
            <a:headEnd/>
            <a:tailEnd/>
          </a:ln>
        </p:spPr>
      </p:pic>
      <p:pic>
        <p:nvPicPr>
          <p:cNvPr id="7" name="Picture 9"/>
          <p:cNvPicPr>
            <a:picLocks noChangeAspect="1" noChangeArrowheads="1"/>
          </p:cNvPicPr>
          <p:nvPr/>
        </p:nvPicPr>
        <p:blipFill>
          <a:blip r:embed="rId4"/>
          <a:srcRect/>
          <a:stretch>
            <a:fillRect/>
          </a:stretch>
        </p:blipFill>
        <p:spPr bwMode="auto">
          <a:xfrm>
            <a:off x="4638242" y="2137496"/>
            <a:ext cx="3964781" cy="150733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a:xfrm>
            <a:off x="476254" y="1116535"/>
            <a:ext cx="8165605" cy="4949008"/>
          </a:xfrm>
        </p:spPr>
        <p:txBody>
          <a:bodyPr>
            <a:normAutofit/>
          </a:bodyPr>
          <a:lstStyle/>
          <a:p>
            <a:r>
              <a:rPr lang="en-US" dirty="0" smtClean="0"/>
              <a:t>Set of CUDA Function Interfaces</a:t>
            </a:r>
          </a:p>
          <a:p>
            <a:r>
              <a:rPr lang="en-US" dirty="0" smtClean="0"/>
              <a:t>SDK for Custom Functions</a:t>
            </a:r>
          </a:p>
          <a:p>
            <a:r>
              <a:rPr lang="en-US" dirty="0" smtClean="0"/>
              <a:t>Designed for LabVIEW Platform</a:t>
            </a:r>
          </a:p>
        </p:txBody>
      </p:sp>
      <p:pic>
        <p:nvPicPr>
          <p:cNvPr id="21" name="Picture 20" descr="C:\Documents and Settings\sams\My Documents\LabVIEW Graphics\NI LabVIEW Horizontal.emf"/>
          <p:cNvPicPr>
            <a:picLocks noChangeAspect="1" noChangeArrowheads="1"/>
          </p:cNvPicPr>
          <p:nvPr/>
        </p:nvPicPr>
        <p:blipFill>
          <a:blip r:embed="rId3"/>
          <a:srcRect/>
          <a:stretch>
            <a:fillRect/>
          </a:stretch>
        </p:blipFill>
        <p:spPr bwMode="auto">
          <a:xfrm>
            <a:off x="1750535" y="2830223"/>
            <a:ext cx="3367842" cy="696324"/>
          </a:xfrm>
          <a:prstGeom prst="rect">
            <a:avLst/>
          </a:prstGeom>
          <a:solidFill>
            <a:schemeClr val="bg1">
              <a:alpha val="64000"/>
            </a:schemeClr>
          </a:solid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a:xfrm>
            <a:off x="476254" y="1116535"/>
            <a:ext cx="8165605" cy="4949008"/>
          </a:xfrm>
        </p:spPr>
        <p:txBody>
          <a:bodyPr>
            <a:normAutofit/>
          </a:bodyPr>
          <a:lstStyle/>
          <a:p>
            <a:r>
              <a:rPr lang="en-US" dirty="0" smtClean="0"/>
              <a:t>Set of CUDA Function Interfaces</a:t>
            </a:r>
          </a:p>
          <a:p>
            <a:r>
              <a:rPr lang="en-US" dirty="0" smtClean="0"/>
              <a:t>SDK for Custom Functions</a:t>
            </a:r>
          </a:p>
          <a:p>
            <a:r>
              <a:rPr lang="en-US" dirty="0" smtClean="0"/>
              <a:t>Designed for LabVIEW Platform</a:t>
            </a:r>
          </a:p>
        </p:txBody>
      </p:sp>
      <p:pic>
        <p:nvPicPr>
          <p:cNvPr id="21" name="Picture 20" descr="C:\Documents and Settings\sams\My Documents\LabVIEW Graphics\NI LabVIEW Horizontal.emf"/>
          <p:cNvPicPr>
            <a:picLocks noChangeAspect="1" noChangeArrowheads="1"/>
          </p:cNvPicPr>
          <p:nvPr/>
        </p:nvPicPr>
        <p:blipFill>
          <a:blip r:embed="rId3"/>
          <a:srcRect/>
          <a:stretch>
            <a:fillRect/>
          </a:stretch>
        </p:blipFill>
        <p:spPr bwMode="auto">
          <a:xfrm>
            <a:off x="1750535" y="2830223"/>
            <a:ext cx="3367842" cy="696324"/>
          </a:xfrm>
          <a:prstGeom prst="rect">
            <a:avLst/>
          </a:prstGeom>
          <a:solidFill>
            <a:schemeClr val="bg1">
              <a:alpha val="64000"/>
            </a:schemeClr>
          </a:solidFill>
        </p:spPr>
      </p:pic>
      <p:grpSp>
        <p:nvGrpSpPr>
          <p:cNvPr id="5" name="Group 9"/>
          <p:cNvGrpSpPr/>
          <p:nvPr/>
        </p:nvGrpSpPr>
        <p:grpSpPr>
          <a:xfrm>
            <a:off x="1982780" y="3890078"/>
            <a:ext cx="3174378" cy="1775044"/>
            <a:chOff x="946460" y="3684338"/>
            <a:chExt cx="3174378" cy="1775044"/>
          </a:xfrm>
        </p:grpSpPr>
        <p:pic>
          <p:nvPicPr>
            <p:cNvPr id="6" name="Picture 5" descr="PXI 8-Slot Front View (pxi1042_d02_m)"/>
            <p:cNvPicPr>
              <a:picLocks noChangeAspect="1" noChangeArrowheads="1"/>
            </p:cNvPicPr>
            <p:nvPr/>
          </p:nvPicPr>
          <p:blipFill>
            <a:blip r:embed="rId4"/>
            <a:srcRect/>
            <a:stretch>
              <a:fillRect/>
            </a:stretch>
          </p:blipFill>
          <p:spPr bwMode="auto">
            <a:xfrm>
              <a:off x="2596838" y="3684338"/>
              <a:ext cx="1524000" cy="1112837"/>
            </a:xfrm>
            <a:prstGeom prst="rect">
              <a:avLst/>
            </a:prstGeom>
            <a:noFill/>
          </p:spPr>
        </p:pic>
        <p:pic>
          <p:nvPicPr>
            <p:cNvPr id="7" name="Picture 6" descr="Front View"/>
            <p:cNvPicPr>
              <a:picLocks noChangeAspect="1" noChangeArrowheads="1"/>
            </p:cNvPicPr>
            <p:nvPr/>
          </p:nvPicPr>
          <p:blipFill>
            <a:blip r:embed="rId5" cstate="screen"/>
            <a:srcRect/>
            <a:stretch>
              <a:fillRect/>
            </a:stretch>
          </p:blipFill>
          <p:spPr bwMode="auto">
            <a:xfrm>
              <a:off x="946460" y="3911473"/>
              <a:ext cx="857250" cy="617002"/>
            </a:xfrm>
            <a:prstGeom prst="rect">
              <a:avLst/>
            </a:prstGeom>
            <a:noFill/>
          </p:spPr>
        </p:pic>
        <p:pic>
          <p:nvPicPr>
            <p:cNvPr id="8" name="Picture 2"/>
            <p:cNvPicPr>
              <a:picLocks noChangeAspect="1" noChangeArrowheads="1"/>
            </p:cNvPicPr>
            <p:nvPr/>
          </p:nvPicPr>
          <p:blipFill>
            <a:blip r:embed="rId6"/>
            <a:srcRect/>
            <a:stretch>
              <a:fillRect/>
            </a:stretch>
          </p:blipFill>
          <p:spPr bwMode="auto">
            <a:xfrm>
              <a:off x="1469447" y="4849782"/>
              <a:ext cx="2076450" cy="609600"/>
            </a:xfrm>
            <a:prstGeom prst="rect">
              <a:avLst/>
            </a:prstGeom>
            <a:noFill/>
            <a:ln w="9525">
              <a:noFill/>
              <a:miter lim="800000"/>
              <a:headEnd/>
              <a:tailEnd/>
            </a:ln>
          </p:spPr>
        </p:pic>
        <p:pic>
          <p:nvPicPr>
            <p:cNvPr id="9" name="Picture 8" descr="C:\Documents and Settings\darrens\Desktop\Products\NIWeek\SC08\M1_HIL Demonstration\Misc\precn_t7400_149.jpg"/>
            <p:cNvPicPr>
              <a:picLocks noChangeAspect="1" noChangeArrowheads="1"/>
            </p:cNvPicPr>
            <p:nvPr/>
          </p:nvPicPr>
          <p:blipFill>
            <a:blip r:embed="rId7" cstate="print"/>
            <a:srcRect/>
            <a:stretch>
              <a:fillRect/>
            </a:stretch>
          </p:blipFill>
          <p:spPr bwMode="auto">
            <a:xfrm>
              <a:off x="1762930" y="3753400"/>
              <a:ext cx="993457" cy="993457"/>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normAutofit/>
          </a:bodyPr>
          <a:lstStyle/>
          <a:p>
            <a:r>
              <a:rPr lang="en-US" sz="3600" dirty="0" smtClean="0"/>
              <a:t>National Instruments</a:t>
            </a:r>
            <a:r>
              <a:rPr lang="en-US" sz="3600" dirty="0" smtClean="0">
                <a:latin typeface="Univers LT Std 45 Light"/>
              </a:rPr>
              <a:t>—</a:t>
            </a:r>
            <a:r>
              <a:rPr lang="en-US" sz="3600" dirty="0" smtClean="0"/>
              <a:t>Our Stability</a:t>
            </a:r>
            <a:endParaRPr lang="en-US" sz="1800" dirty="0" smtClean="0">
              <a:solidFill>
                <a:schemeClr val="tx1"/>
              </a:solidFill>
            </a:endParaRPr>
          </a:p>
        </p:txBody>
      </p:sp>
      <p:sp>
        <p:nvSpPr>
          <p:cNvPr id="8" name="Content Placeholder 7"/>
          <p:cNvSpPr>
            <a:spLocks noGrp="1"/>
          </p:cNvSpPr>
          <p:nvPr>
            <p:ph sz="half" idx="1"/>
          </p:nvPr>
        </p:nvSpPr>
        <p:spPr>
          <a:xfrm>
            <a:off x="194872" y="1454046"/>
            <a:ext cx="4152277" cy="4482060"/>
          </a:xfrm>
        </p:spPr>
        <p:txBody>
          <a:bodyPr>
            <a:normAutofit/>
          </a:bodyPr>
          <a:lstStyle/>
          <a:p>
            <a:r>
              <a:rPr lang="en-US" sz="1550" b="1" dirty="0" smtClean="0"/>
              <a:t>Non-GAAP Revenue: </a:t>
            </a:r>
            <a:r>
              <a:rPr lang="en-US" sz="1550" dirty="0" smtClean="0"/>
              <a:t>$262 M in Q1 2012</a:t>
            </a:r>
          </a:p>
          <a:p>
            <a:r>
              <a:rPr lang="en-US" sz="1550" b="1" dirty="0" smtClean="0"/>
              <a:t>Global Operations: </a:t>
            </a:r>
            <a:r>
              <a:rPr lang="en-US" sz="1550" dirty="0" smtClean="0"/>
              <a:t>Approximately 6,300 employees; operations in more than 40 countries </a:t>
            </a:r>
          </a:p>
          <a:p>
            <a:r>
              <a:rPr lang="en-US" sz="1550" b="1" dirty="0" smtClean="0"/>
              <a:t>Broad customer base</a:t>
            </a:r>
            <a:r>
              <a:rPr lang="en-US" sz="1550" dirty="0" smtClean="0"/>
              <a:t>: More than 35,000 companies served annually </a:t>
            </a:r>
          </a:p>
          <a:p>
            <a:r>
              <a:rPr lang="en-US" sz="1550" b="1" dirty="0" smtClean="0"/>
              <a:t>Diversity</a:t>
            </a:r>
            <a:r>
              <a:rPr lang="en-US" sz="1550" dirty="0" smtClean="0"/>
              <a:t>: No industry &gt;15% of revenue</a:t>
            </a:r>
          </a:p>
          <a:p>
            <a:pPr lvl="0"/>
            <a:r>
              <a:rPr lang="en-US" sz="1550" b="1" dirty="0" smtClean="0"/>
              <a:t>Culture</a:t>
            </a:r>
            <a:r>
              <a:rPr lang="en-US" sz="1550" dirty="0" smtClean="0"/>
              <a:t>: Ranked among top 25 companies to work for worldwide by the Great Places to Work Institute</a:t>
            </a:r>
          </a:p>
          <a:p>
            <a:r>
              <a:rPr lang="en-US" sz="1550" b="1" dirty="0" smtClean="0"/>
              <a:t>Strong Cash Position</a:t>
            </a:r>
            <a:r>
              <a:rPr lang="en-US" sz="1550" dirty="0" smtClean="0"/>
              <a:t>: Cash and short-term investments of $377M as of March 31, 2012</a:t>
            </a:r>
          </a:p>
          <a:p>
            <a:endParaRPr lang="en-US" sz="1550" dirty="0"/>
          </a:p>
        </p:txBody>
      </p:sp>
      <p:sp>
        <p:nvSpPr>
          <p:cNvPr id="9221" name="Text Box 7"/>
          <p:cNvSpPr txBox="1">
            <a:spLocks noChangeArrowheads="1"/>
          </p:cNvSpPr>
          <p:nvPr/>
        </p:nvSpPr>
        <p:spPr bwMode="auto">
          <a:xfrm>
            <a:off x="8702189" y="1828800"/>
            <a:ext cx="369332" cy="3429000"/>
          </a:xfrm>
          <a:prstGeom prst="rect">
            <a:avLst/>
          </a:prstGeom>
          <a:noFill/>
          <a:ln w="9525">
            <a:noFill/>
            <a:miter lim="800000"/>
            <a:headEnd/>
            <a:tailEnd/>
          </a:ln>
        </p:spPr>
        <p:txBody>
          <a:bodyPr vert="eaVert" anchor="ctr">
            <a:spAutoFit/>
          </a:bodyPr>
          <a:lstStyle/>
          <a:p>
            <a:pPr algn="ctr" eaLnBrk="0" hangingPunct="0">
              <a:spcBef>
                <a:spcPct val="50000"/>
              </a:spcBef>
            </a:pPr>
            <a:r>
              <a:rPr lang="en-US" sz="1200" b="1" dirty="0" smtClean="0">
                <a:solidFill>
                  <a:srgbClr val="333333"/>
                </a:solidFill>
              </a:rPr>
              <a:t>Non-GAAP Revenue* </a:t>
            </a:r>
            <a:r>
              <a:rPr lang="en-US" sz="1200" b="1" dirty="0">
                <a:solidFill>
                  <a:srgbClr val="333333"/>
                </a:solidFill>
              </a:rPr>
              <a:t>in Millions</a:t>
            </a:r>
          </a:p>
        </p:txBody>
      </p:sp>
      <p:sp>
        <p:nvSpPr>
          <p:cNvPr id="9222" name="Text Box 8"/>
          <p:cNvSpPr txBox="1">
            <a:spLocks noChangeArrowheads="1"/>
          </p:cNvSpPr>
          <p:nvPr/>
        </p:nvSpPr>
        <p:spPr bwMode="auto">
          <a:xfrm>
            <a:off x="4454434" y="1082694"/>
            <a:ext cx="4079966" cy="276999"/>
          </a:xfrm>
          <a:prstGeom prst="rect">
            <a:avLst/>
          </a:prstGeom>
          <a:noFill/>
          <a:ln w="9525">
            <a:noFill/>
            <a:miter lim="800000"/>
            <a:headEnd/>
            <a:tailEnd/>
          </a:ln>
        </p:spPr>
        <p:txBody>
          <a:bodyPr wrap="square">
            <a:spAutoFit/>
          </a:bodyPr>
          <a:lstStyle/>
          <a:p>
            <a:pPr algn="ctr" eaLnBrk="0" hangingPunct="0">
              <a:spcBef>
                <a:spcPct val="50000"/>
              </a:spcBef>
            </a:pPr>
            <a:r>
              <a:rPr lang="en-US" sz="1200" b="1" dirty="0" smtClean="0">
                <a:solidFill>
                  <a:srgbClr val="333333"/>
                </a:solidFill>
              </a:rPr>
              <a:t>Long-Term Track Record of Growth and Profitability</a:t>
            </a:r>
            <a:endParaRPr lang="en-US" sz="1200" b="1" dirty="0">
              <a:solidFill>
                <a:srgbClr val="333333"/>
              </a:solidFill>
            </a:endParaRPr>
          </a:p>
        </p:txBody>
      </p:sp>
      <p:sp>
        <p:nvSpPr>
          <p:cNvPr id="10" name="TextBox 1"/>
          <p:cNvSpPr txBox="1"/>
          <p:nvPr/>
        </p:nvSpPr>
        <p:spPr>
          <a:xfrm>
            <a:off x="0" y="5917966"/>
            <a:ext cx="9143999" cy="2572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smtClean="0">
                <a:cs typeface="Arial" pitchFamily="34" charset="0"/>
              </a:rPr>
              <a:t>*A reconciliation of GAAP to non-GAAP results is available at investor.ni.com</a:t>
            </a:r>
            <a:endParaRPr lang="en-US" dirty="0">
              <a:cs typeface="Arial" pitchFamily="34" charset="0"/>
            </a:endParaRPr>
          </a:p>
        </p:txBody>
      </p:sp>
      <p:pic>
        <p:nvPicPr>
          <p:cNvPr id="11" name="Picture 10" descr="Annual revenue.png"/>
          <p:cNvPicPr>
            <a:picLocks noChangeAspect="1"/>
          </p:cNvPicPr>
          <p:nvPr/>
        </p:nvPicPr>
        <p:blipFill>
          <a:blip r:embed="rId3"/>
          <a:stretch>
            <a:fillRect/>
          </a:stretch>
        </p:blipFill>
        <p:spPr>
          <a:xfrm>
            <a:off x="4315346" y="1273610"/>
            <a:ext cx="4455808" cy="4358280"/>
          </a:xfrm>
          <a:prstGeom prst="rect">
            <a:avLst/>
          </a:prstGeom>
        </p:spPr>
      </p:pic>
    </p:spTree>
    <p:extLst>
      <p:ext uri="{BB962C8B-B14F-4D97-AF65-F5344CB8AC3E}">
        <p14:creationId xmlns:p14="http://schemas.microsoft.com/office/powerpoint/2010/main" val="5949938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a:xfrm>
            <a:off x="476254" y="1116535"/>
            <a:ext cx="8165605" cy="4949008"/>
          </a:xfrm>
        </p:spPr>
        <p:txBody>
          <a:bodyPr>
            <a:normAutofit/>
          </a:bodyPr>
          <a:lstStyle/>
          <a:p>
            <a:r>
              <a:rPr lang="en-US" dirty="0" smtClean="0"/>
              <a:t>Set of CUDA Function Interfaces</a:t>
            </a:r>
          </a:p>
          <a:p>
            <a:r>
              <a:rPr lang="en-US" dirty="0" smtClean="0"/>
              <a:t>SDK for Custom Functions</a:t>
            </a:r>
          </a:p>
          <a:p>
            <a:r>
              <a:rPr lang="en-US" dirty="0" smtClean="0"/>
              <a:t>Designed for LabVIEW Platform</a:t>
            </a:r>
          </a:p>
        </p:txBody>
      </p:sp>
      <p:pic>
        <p:nvPicPr>
          <p:cNvPr id="21" name="Picture 20" descr="C:\Documents and Settings\sams\My Documents\LabVIEW Graphics\NI LabVIEW Horizontal.emf"/>
          <p:cNvPicPr>
            <a:picLocks noChangeAspect="1" noChangeArrowheads="1"/>
          </p:cNvPicPr>
          <p:nvPr/>
        </p:nvPicPr>
        <p:blipFill>
          <a:blip r:embed="rId3"/>
          <a:srcRect/>
          <a:stretch>
            <a:fillRect/>
          </a:stretch>
        </p:blipFill>
        <p:spPr bwMode="auto">
          <a:xfrm>
            <a:off x="1750535" y="2830223"/>
            <a:ext cx="3367842" cy="696324"/>
          </a:xfrm>
          <a:prstGeom prst="rect">
            <a:avLst/>
          </a:prstGeom>
          <a:solidFill>
            <a:schemeClr val="bg1">
              <a:alpha val="64000"/>
            </a:schemeClr>
          </a:solidFill>
        </p:spPr>
      </p:pic>
      <p:grpSp>
        <p:nvGrpSpPr>
          <p:cNvPr id="4" name="Group 9"/>
          <p:cNvGrpSpPr/>
          <p:nvPr/>
        </p:nvGrpSpPr>
        <p:grpSpPr>
          <a:xfrm>
            <a:off x="1982780" y="3890078"/>
            <a:ext cx="3174378" cy="1775044"/>
            <a:chOff x="946460" y="3684338"/>
            <a:chExt cx="3174378" cy="1775044"/>
          </a:xfrm>
        </p:grpSpPr>
        <p:pic>
          <p:nvPicPr>
            <p:cNvPr id="6" name="Picture 5" descr="PXI 8-Slot Front View (pxi1042_d02_m)"/>
            <p:cNvPicPr>
              <a:picLocks noChangeAspect="1" noChangeArrowheads="1"/>
            </p:cNvPicPr>
            <p:nvPr/>
          </p:nvPicPr>
          <p:blipFill>
            <a:blip r:embed="rId4"/>
            <a:srcRect/>
            <a:stretch>
              <a:fillRect/>
            </a:stretch>
          </p:blipFill>
          <p:spPr bwMode="auto">
            <a:xfrm>
              <a:off x="2596838" y="3684338"/>
              <a:ext cx="1524000" cy="1112837"/>
            </a:xfrm>
            <a:prstGeom prst="rect">
              <a:avLst/>
            </a:prstGeom>
            <a:noFill/>
          </p:spPr>
        </p:pic>
        <p:pic>
          <p:nvPicPr>
            <p:cNvPr id="7" name="Picture 6" descr="Front View"/>
            <p:cNvPicPr>
              <a:picLocks noChangeAspect="1" noChangeArrowheads="1"/>
            </p:cNvPicPr>
            <p:nvPr/>
          </p:nvPicPr>
          <p:blipFill>
            <a:blip r:embed="rId5" cstate="screen"/>
            <a:srcRect/>
            <a:stretch>
              <a:fillRect/>
            </a:stretch>
          </p:blipFill>
          <p:spPr bwMode="auto">
            <a:xfrm>
              <a:off x="946460" y="3911473"/>
              <a:ext cx="857250" cy="617002"/>
            </a:xfrm>
            <a:prstGeom prst="rect">
              <a:avLst/>
            </a:prstGeom>
            <a:noFill/>
          </p:spPr>
        </p:pic>
        <p:pic>
          <p:nvPicPr>
            <p:cNvPr id="8" name="Picture 2"/>
            <p:cNvPicPr>
              <a:picLocks noChangeAspect="1" noChangeArrowheads="1"/>
            </p:cNvPicPr>
            <p:nvPr/>
          </p:nvPicPr>
          <p:blipFill>
            <a:blip r:embed="rId6"/>
            <a:srcRect/>
            <a:stretch>
              <a:fillRect/>
            </a:stretch>
          </p:blipFill>
          <p:spPr bwMode="auto">
            <a:xfrm>
              <a:off x="1469447" y="4849782"/>
              <a:ext cx="2076450" cy="609600"/>
            </a:xfrm>
            <a:prstGeom prst="rect">
              <a:avLst/>
            </a:prstGeom>
            <a:noFill/>
            <a:ln w="9525">
              <a:noFill/>
              <a:miter lim="800000"/>
              <a:headEnd/>
              <a:tailEnd/>
            </a:ln>
          </p:spPr>
        </p:pic>
        <p:pic>
          <p:nvPicPr>
            <p:cNvPr id="9" name="Picture 8" descr="C:\Documents and Settings\darrens\Desktop\Products\NIWeek\SC08\M1_HIL Demonstration\Misc\precn_t7400_149.jpg"/>
            <p:cNvPicPr>
              <a:picLocks noChangeAspect="1" noChangeArrowheads="1"/>
            </p:cNvPicPr>
            <p:nvPr/>
          </p:nvPicPr>
          <p:blipFill>
            <a:blip r:embed="rId7" cstate="print"/>
            <a:srcRect/>
            <a:stretch>
              <a:fillRect/>
            </a:stretch>
          </p:blipFill>
          <p:spPr bwMode="auto">
            <a:xfrm>
              <a:off x="1762930" y="3753400"/>
              <a:ext cx="993457" cy="993457"/>
            </a:xfrm>
            <a:prstGeom prst="rect">
              <a:avLst/>
            </a:prstGeom>
            <a:noFill/>
          </p:spPr>
        </p:pic>
      </p:grpSp>
      <p:grpSp>
        <p:nvGrpSpPr>
          <p:cNvPr id="14" name="Group 13"/>
          <p:cNvGrpSpPr/>
          <p:nvPr/>
        </p:nvGrpSpPr>
        <p:grpSpPr>
          <a:xfrm>
            <a:off x="6521795" y="231649"/>
            <a:ext cx="2320290" cy="5875471"/>
            <a:chOff x="6521795" y="231649"/>
            <a:chExt cx="2320290" cy="5875471"/>
          </a:xfrm>
        </p:grpSpPr>
        <p:pic>
          <p:nvPicPr>
            <p:cNvPr id="10" name="Picture 5"/>
            <p:cNvPicPr>
              <a:picLocks noChangeAspect="1" noChangeArrowheads="1"/>
            </p:cNvPicPr>
            <p:nvPr/>
          </p:nvPicPr>
          <p:blipFill>
            <a:blip r:embed="rId8"/>
            <a:srcRect/>
            <a:stretch>
              <a:fillRect/>
            </a:stretch>
          </p:blipFill>
          <p:spPr bwMode="auto">
            <a:xfrm>
              <a:off x="6521795" y="3222837"/>
              <a:ext cx="1770888" cy="1722882"/>
            </a:xfrm>
            <a:prstGeom prst="rect">
              <a:avLst/>
            </a:prstGeom>
            <a:noFill/>
            <a:ln w="9525">
              <a:noFill/>
              <a:miter lim="800000"/>
              <a:headEnd/>
              <a:tailEnd/>
            </a:ln>
          </p:spPr>
        </p:pic>
        <p:pic>
          <p:nvPicPr>
            <p:cNvPr id="11" name="Picture 2"/>
            <p:cNvPicPr>
              <a:picLocks noChangeAspect="1" noChangeArrowheads="1"/>
            </p:cNvPicPr>
            <p:nvPr/>
          </p:nvPicPr>
          <p:blipFill>
            <a:blip r:embed="rId9"/>
            <a:srcRect/>
            <a:stretch>
              <a:fillRect/>
            </a:stretch>
          </p:blipFill>
          <p:spPr bwMode="auto">
            <a:xfrm>
              <a:off x="6521795" y="231649"/>
              <a:ext cx="2320290" cy="1424178"/>
            </a:xfrm>
            <a:prstGeom prst="rect">
              <a:avLst/>
            </a:prstGeom>
            <a:noFill/>
            <a:ln w="9525">
              <a:noFill/>
              <a:miter lim="800000"/>
              <a:headEnd/>
              <a:tailEnd/>
            </a:ln>
          </p:spPr>
        </p:pic>
        <p:pic>
          <p:nvPicPr>
            <p:cNvPr id="12" name="Picture 3"/>
            <p:cNvPicPr>
              <a:picLocks noChangeAspect="1" noChangeArrowheads="1"/>
            </p:cNvPicPr>
            <p:nvPr/>
          </p:nvPicPr>
          <p:blipFill>
            <a:blip r:embed="rId10"/>
            <a:srcRect/>
            <a:stretch>
              <a:fillRect/>
            </a:stretch>
          </p:blipFill>
          <p:spPr bwMode="auto">
            <a:xfrm>
              <a:off x="6521795" y="1663502"/>
              <a:ext cx="2282952" cy="1552194"/>
            </a:xfrm>
            <a:prstGeom prst="rect">
              <a:avLst/>
            </a:prstGeom>
            <a:noFill/>
            <a:ln w="9525">
              <a:noFill/>
              <a:miter lim="800000"/>
              <a:headEnd/>
              <a:tailEnd/>
            </a:ln>
          </p:spPr>
        </p:pic>
        <p:pic>
          <p:nvPicPr>
            <p:cNvPr id="13" name="Picture 4"/>
            <p:cNvPicPr>
              <a:picLocks noChangeAspect="1" noChangeArrowheads="1"/>
            </p:cNvPicPr>
            <p:nvPr/>
          </p:nvPicPr>
          <p:blipFill>
            <a:blip r:embed="rId11"/>
            <a:srcRect/>
            <a:stretch>
              <a:fillRect/>
            </a:stretch>
          </p:blipFill>
          <p:spPr bwMode="auto">
            <a:xfrm>
              <a:off x="6521795" y="4949642"/>
              <a:ext cx="1845564" cy="1157478"/>
            </a:xfrm>
            <a:prstGeom prst="rect">
              <a:avLst/>
            </a:prstGeom>
            <a:noFill/>
            <a:ln w="9525">
              <a:noFill/>
              <a:miter lim="800000"/>
              <a:headEnd/>
              <a:tailEnd/>
            </a:ln>
          </p:spPr>
        </p:pic>
      </p:grpSp>
      <p:pic>
        <p:nvPicPr>
          <p:cNvPr id="15" name="Picture 1"/>
          <p:cNvPicPr>
            <a:picLocks noChangeAspect="1" noChangeArrowheads="1"/>
          </p:cNvPicPr>
          <p:nvPr/>
        </p:nvPicPr>
        <p:blipFill>
          <a:blip r:embed="rId12"/>
          <a:srcRect/>
          <a:stretch>
            <a:fillRect/>
          </a:stretch>
        </p:blipFill>
        <p:spPr bwMode="auto">
          <a:xfrm>
            <a:off x="5505266" y="616584"/>
            <a:ext cx="995363" cy="685603"/>
          </a:xfrm>
          <a:prstGeom prst="rect">
            <a:avLst/>
          </a:prstGeom>
          <a:noFill/>
          <a:ln w="9525">
            <a:noFill/>
            <a:miter lim="800000"/>
            <a:headEnd/>
            <a:tailEnd/>
          </a:ln>
        </p:spPr>
      </p:pic>
      <p:pic>
        <p:nvPicPr>
          <p:cNvPr id="16" name="Picture 3" descr="C:\Users\darrens\Desktop\desktop\Quantum Simulation\images\Electron Path.png"/>
          <p:cNvPicPr>
            <a:picLocks noChangeAspect="1" noChangeArrowheads="1"/>
          </p:cNvPicPr>
          <p:nvPr/>
        </p:nvPicPr>
        <p:blipFill>
          <a:blip r:embed="rId13"/>
          <a:srcRect/>
          <a:stretch>
            <a:fillRect/>
          </a:stretch>
        </p:blipFill>
        <p:spPr bwMode="auto">
          <a:xfrm>
            <a:off x="5643986" y="3710941"/>
            <a:ext cx="856643" cy="685800"/>
          </a:xfrm>
          <a:prstGeom prst="rect">
            <a:avLst/>
          </a:prstGeom>
          <a:noFill/>
        </p:spPr>
      </p:pic>
      <p:pic>
        <p:nvPicPr>
          <p:cNvPr id="17" name="P 21" descr="fibercoil.jpg"/>
          <p:cNvPicPr>
            <a:picLocks noChangeAspect="1"/>
          </p:cNvPicPr>
          <p:nvPr/>
        </p:nvPicPr>
        <p:blipFill>
          <a:blip r:embed="rId14" cstate="print"/>
          <a:stretch>
            <a:fillRect/>
          </a:stretch>
        </p:blipFill>
        <p:spPr bwMode="auto">
          <a:xfrm>
            <a:off x="5814829" y="5066470"/>
            <a:ext cx="685800" cy="913750"/>
          </a:xfrm>
          <a:prstGeom prst="rect">
            <a:avLst/>
          </a:prstGeom>
          <a:noFill/>
          <a:ln w="9525">
            <a:noFill/>
            <a:miter lim="800000"/>
            <a:headEnd/>
            <a:tailEnd/>
          </a:ln>
        </p:spPr>
      </p:pic>
      <p:pic>
        <p:nvPicPr>
          <p:cNvPr id="18" name="Picture 9"/>
          <p:cNvPicPr>
            <a:picLocks noChangeAspect="1" noChangeArrowheads="1"/>
          </p:cNvPicPr>
          <p:nvPr/>
        </p:nvPicPr>
        <p:blipFill>
          <a:blip r:embed="rId15"/>
          <a:srcRect/>
          <a:stretch>
            <a:fillRect/>
          </a:stretch>
        </p:blipFill>
        <p:spPr bwMode="auto">
          <a:xfrm>
            <a:off x="5627377" y="2082166"/>
            <a:ext cx="873252" cy="800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a:xfrm>
            <a:off x="476254" y="1116535"/>
            <a:ext cx="8165605" cy="4949008"/>
          </a:xfrm>
        </p:spPr>
        <p:txBody>
          <a:bodyPr>
            <a:normAutofit/>
          </a:bodyPr>
          <a:lstStyle/>
          <a:p>
            <a:r>
              <a:rPr lang="en-US" dirty="0" smtClean="0"/>
              <a:t>Set of CUDA Function Interfaces</a:t>
            </a:r>
          </a:p>
          <a:p>
            <a:r>
              <a:rPr lang="en-US" dirty="0" smtClean="0"/>
              <a:t>SDK for Custom Functions</a:t>
            </a:r>
          </a:p>
          <a:p>
            <a:r>
              <a:rPr lang="en-US" dirty="0" smtClean="0"/>
              <a:t>Designed for LabVIEW Platform</a:t>
            </a:r>
          </a:p>
          <a:p>
            <a:endParaRPr lang="en-US" dirty="0" smtClean="0"/>
          </a:p>
          <a:p>
            <a:r>
              <a:rPr lang="en-US" dirty="0" smtClean="0"/>
              <a:t>What it can’t do</a:t>
            </a:r>
          </a:p>
          <a:p>
            <a:pPr lvl="1"/>
            <a:r>
              <a:rPr lang="en-US" dirty="0" smtClean="0"/>
              <a:t>Define and deploy a GPU function using G source code</a:t>
            </a:r>
          </a:p>
          <a:p>
            <a:pPr lvl="1"/>
            <a:r>
              <a:rPr lang="en-US" dirty="0" smtClean="0"/>
              <a:t>Perform GPU computations under</a:t>
            </a:r>
          </a:p>
          <a:p>
            <a:pPr lvl="2"/>
            <a:r>
              <a:rPr lang="en-US" dirty="0" smtClean="0"/>
              <a:t>LabVIEW RT OS</a:t>
            </a:r>
          </a:p>
          <a:p>
            <a:pPr lvl="2"/>
            <a:r>
              <a:rPr lang="en-US" dirty="0" smtClean="0"/>
              <a:t>Linux/Mac</a:t>
            </a:r>
          </a:p>
          <a:p>
            <a:pPr lvl="1"/>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Analysis Toolkit</a:t>
            </a:r>
            <a:endParaRPr lang="en-US" dirty="0"/>
          </a:p>
        </p:txBody>
      </p:sp>
      <p:sp>
        <p:nvSpPr>
          <p:cNvPr id="3" name="Content Placeholder 2"/>
          <p:cNvSpPr>
            <a:spLocks noGrp="1"/>
          </p:cNvSpPr>
          <p:nvPr>
            <p:ph idx="1"/>
          </p:nvPr>
        </p:nvSpPr>
        <p:spPr>
          <a:xfrm>
            <a:off x="476254" y="1116535"/>
            <a:ext cx="8165605" cy="4949008"/>
          </a:xfrm>
        </p:spPr>
        <p:txBody>
          <a:bodyPr>
            <a:normAutofit/>
          </a:bodyPr>
          <a:lstStyle/>
          <a:p>
            <a:r>
              <a:rPr lang="en-US" dirty="0" smtClean="0">
                <a:solidFill>
                  <a:schemeClr val="bg1">
                    <a:lumMod val="75000"/>
                  </a:schemeClr>
                </a:solidFill>
              </a:rPr>
              <a:t>Set of CUDA Function Interfaces</a:t>
            </a:r>
          </a:p>
          <a:p>
            <a:r>
              <a:rPr lang="en-US" dirty="0" smtClean="0">
                <a:solidFill>
                  <a:schemeClr val="bg1">
                    <a:lumMod val="75000"/>
                  </a:schemeClr>
                </a:solidFill>
              </a:rPr>
              <a:t>SDK for Custom Functions</a:t>
            </a:r>
          </a:p>
          <a:p>
            <a:r>
              <a:rPr lang="en-US" dirty="0" smtClean="0">
                <a:solidFill>
                  <a:schemeClr val="bg1">
                    <a:lumMod val="75000"/>
                  </a:schemeClr>
                </a:solidFill>
              </a:rPr>
              <a:t>Designed for LabVIEW Platform</a:t>
            </a:r>
          </a:p>
          <a:p>
            <a:endParaRPr lang="en-US" dirty="0" smtClean="0">
              <a:solidFill>
                <a:schemeClr val="bg1">
                  <a:lumMod val="75000"/>
                </a:schemeClr>
              </a:solidFill>
            </a:endParaRPr>
          </a:p>
          <a:p>
            <a:r>
              <a:rPr lang="en-US" dirty="0" smtClean="0">
                <a:solidFill>
                  <a:schemeClr val="bg1">
                    <a:lumMod val="75000"/>
                  </a:schemeClr>
                </a:solidFill>
              </a:rPr>
              <a:t>What it can’t do</a:t>
            </a:r>
          </a:p>
          <a:p>
            <a:pPr lvl="1"/>
            <a:r>
              <a:rPr lang="en-US" dirty="0" smtClean="0">
                <a:solidFill>
                  <a:schemeClr val="bg1">
                    <a:lumMod val="75000"/>
                  </a:schemeClr>
                </a:solidFill>
              </a:rPr>
              <a:t>Define and deploy a GPU function using G source code</a:t>
            </a:r>
          </a:p>
          <a:p>
            <a:pPr lvl="1"/>
            <a:r>
              <a:rPr lang="en-US" dirty="0" smtClean="0">
                <a:solidFill>
                  <a:schemeClr val="bg1">
                    <a:lumMod val="75000"/>
                  </a:schemeClr>
                </a:solidFill>
              </a:rPr>
              <a:t>Perform GPU computations under</a:t>
            </a:r>
          </a:p>
          <a:p>
            <a:pPr lvl="2"/>
            <a:r>
              <a:rPr lang="en-US" dirty="0" smtClean="0">
                <a:solidFill>
                  <a:schemeClr val="bg1">
                    <a:lumMod val="75000"/>
                  </a:schemeClr>
                </a:solidFill>
              </a:rPr>
              <a:t>LabVIEW RT OS</a:t>
            </a:r>
          </a:p>
          <a:p>
            <a:pPr lvl="2"/>
            <a:r>
              <a:rPr lang="en-US" dirty="0" smtClean="0">
                <a:solidFill>
                  <a:schemeClr val="bg1">
                    <a:lumMod val="75000"/>
                  </a:schemeClr>
                </a:solidFill>
              </a:rPr>
              <a:t>Linux/Mac</a:t>
            </a:r>
          </a:p>
          <a:p>
            <a:pPr lvl="1"/>
            <a:endParaRPr lang="en-US" dirty="0" smtClean="0"/>
          </a:p>
          <a:p>
            <a:r>
              <a:rPr lang="en-US" dirty="0" smtClean="0"/>
              <a:t>Why is RT-GPU feasible?</a:t>
            </a:r>
          </a:p>
        </p:txBody>
      </p:sp>
      <p:pic>
        <p:nvPicPr>
          <p:cNvPr id="4" name="Picture 2"/>
          <p:cNvPicPr>
            <a:picLocks noChangeAspect="1" noChangeArrowheads="1"/>
          </p:cNvPicPr>
          <p:nvPr/>
        </p:nvPicPr>
        <p:blipFill>
          <a:blip r:embed="rId3"/>
          <a:srcRect/>
          <a:stretch>
            <a:fillRect/>
          </a:stretch>
        </p:blipFill>
        <p:spPr bwMode="auto">
          <a:xfrm>
            <a:off x="5183505" y="4652644"/>
            <a:ext cx="1864995" cy="1122045"/>
          </a:xfrm>
          <a:prstGeom prst="rect">
            <a:avLst/>
          </a:prstGeom>
          <a:noFill/>
          <a:ln w="9525">
            <a:noFill/>
            <a:miter lim="800000"/>
            <a:headEnd/>
            <a:tailEnd/>
          </a:ln>
        </p:spPr>
      </p:pic>
      <p:sp>
        <p:nvSpPr>
          <p:cNvPr id="6" name="Oval 5"/>
          <p:cNvSpPr/>
          <p:nvPr/>
        </p:nvSpPr>
        <p:spPr>
          <a:xfrm>
            <a:off x="5524500" y="4655820"/>
            <a:ext cx="739140" cy="754380"/>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RT-GPU feasible?</a:t>
            </a:r>
            <a:endParaRPr lang="en-US" dirty="0"/>
          </a:p>
        </p:txBody>
      </p:sp>
      <p:sp>
        <p:nvSpPr>
          <p:cNvPr id="6" name="Content Placeholder 5"/>
          <p:cNvSpPr>
            <a:spLocks noGrp="1"/>
          </p:cNvSpPr>
          <p:nvPr>
            <p:ph idx="1"/>
          </p:nvPr>
        </p:nvSpPr>
        <p:spPr/>
        <p:txBody>
          <a:bodyPr/>
          <a:lstStyle/>
          <a:p>
            <a:r>
              <a:rPr lang="en-US" dirty="0" smtClean="0"/>
              <a:t>Reliable execution despite suboptimal configurations</a:t>
            </a:r>
            <a:endParaRPr lang="en-US" dirty="0"/>
          </a:p>
        </p:txBody>
      </p:sp>
      <p:pic>
        <p:nvPicPr>
          <p:cNvPr id="1026" name="Picture 2"/>
          <p:cNvPicPr>
            <a:picLocks noChangeAspect="1" noChangeArrowheads="1"/>
          </p:cNvPicPr>
          <p:nvPr/>
        </p:nvPicPr>
        <p:blipFill>
          <a:blip r:embed="rId3"/>
          <a:srcRect/>
          <a:stretch>
            <a:fillRect/>
          </a:stretch>
        </p:blipFill>
        <p:spPr bwMode="auto">
          <a:xfrm>
            <a:off x="4513378" y="1807668"/>
            <a:ext cx="4290060" cy="3992880"/>
          </a:xfrm>
          <a:prstGeom prst="rect">
            <a:avLst/>
          </a:prstGeom>
          <a:noFill/>
          <a:ln w="9525">
            <a:noFill/>
            <a:miter lim="800000"/>
            <a:headEnd/>
            <a:tailEnd/>
          </a:ln>
        </p:spPr>
      </p:pic>
      <p:grpSp>
        <p:nvGrpSpPr>
          <p:cNvPr id="8" name="Group 7"/>
          <p:cNvGrpSpPr/>
          <p:nvPr/>
        </p:nvGrpSpPr>
        <p:grpSpPr>
          <a:xfrm>
            <a:off x="871855" y="2118360"/>
            <a:ext cx="3095625" cy="3095625"/>
            <a:chOff x="871855" y="2118360"/>
            <a:chExt cx="3095625" cy="3095625"/>
          </a:xfrm>
        </p:grpSpPr>
        <p:pic>
          <p:nvPicPr>
            <p:cNvPr id="145410" name="Picture 2" descr="anger,biting,breaking,business,businessmen,computer keyboards,damaged,displeased,frustrated,furious,iStockphoto,people,technologies,expression"/>
            <p:cNvPicPr>
              <a:picLocks noChangeAspect="1" noChangeArrowheads="1"/>
            </p:cNvPicPr>
            <p:nvPr/>
          </p:nvPicPr>
          <p:blipFill>
            <a:blip r:embed="rId4"/>
            <a:srcRect/>
            <a:stretch>
              <a:fillRect/>
            </a:stretch>
          </p:blipFill>
          <p:spPr bwMode="auto">
            <a:xfrm>
              <a:off x="871855" y="2118360"/>
              <a:ext cx="3095625" cy="3095625"/>
            </a:xfrm>
            <a:prstGeom prst="rect">
              <a:avLst/>
            </a:prstGeom>
            <a:noFill/>
          </p:spPr>
        </p:pic>
        <p:sp>
          <p:nvSpPr>
            <p:cNvPr id="7" name="&quot;No&quot; Symbol 6"/>
            <p:cNvSpPr/>
            <p:nvPr/>
          </p:nvSpPr>
          <p:spPr>
            <a:xfrm>
              <a:off x="982980" y="2369820"/>
              <a:ext cx="2910840" cy="2689860"/>
            </a:xfrm>
            <a:prstGeom prst="noSmoking">
              <a:avLst>
                <a:gd name="adj" fmla="val 7418"/>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0" y="1422400"/>
            <a:ext cx="9144000" cy="4444663"/>
          </a:xfrm>
          <a:prstGeom prst="rect">
            <a:avLst/>
          </a:prstGeom>
          <a:noFill/>
        </p:spPr>
      </p:pic>
      <p:sp>
        <p:nvSpPr>
          <p:cNvPr id="65539" name="Rectangle 3"/>
          <p:cNvSpPr>
            <a:spLocks noGrp="1" noChangeArrowheads="1"/>
          </p:cNvSpPr>
          <p:nvPr>
            <p:ph type="title"/>
          </p:nvPr>
        </p:nvSpPr>
        <p:spPr>
          <a:xfrm>
            <a:off x="520434" y="228601"/>
            <a:ext cx="7952208" cy="914400"/>
          </a:xfrm>
        </p:spPr>
        <p:txBody>
          <a:bodyPr>
            <a:normAutofit/>
          </a:bodyPr>
          <a:lstStyle/>
          <a:p>
            <a:r>
              <a:rPr lang="en-US" sz="4000" dirty="0" smtClean="0"/>
              <a:t>NI</a:t>
            </a:r>
            <a:r>
              <a:rPr lang="en-US" sz="4000" dirty="0"/>
              <a:t> </a:t>
            </a:r>
            <a:r>
              <a:rPr lang="en-US" sz="4000" dirty="0" smtClean="0"/>
              <a:t>Global R&amp;D Organizations</a:t>
            </a:r>
            <a:endParaRPr lang="en-US" sz="4000" dirty="0"/>
          </a:p>
        </p:txBody>
      </p:sp>
      <p:pic>
        <p:nvPicPr>
          <p:cNvPr id="65540" name="Picture 4"/>
          <p:cNvPicPr>
            <a:picLocks noChangeAspect="1" noChangeArrowheads="1"/>
          </p:cNvPicPr>
          <p:nvPr/>
        </p:nvPicPr>
        <p:blipFill>
          <a:blip r:embed="rId4" cstate="print"/>
          <a:srcRect/>
          <a:stretch>
            <a:fillRect/>
          </a:stretch>
        </p:blipFill>
        <p:spPr bwMode="auto">
          <a:xfrm>
            <a:off x="0" y="1574800"/>
            <a:ext cx="9144000" cy="3276600"/>
          </a:xfrm>
          <a:prstGeom prst="rect">
            <a:avLst/>
          </a:prstGeom>
          <a:noFill/>
          <a:effectLst/>
        </p:spPr>
      </p:pic>
      <p:sp>
        <p:nvSpPr>
          <p:cNvPr id="65545" name="Rectangle 9"/>
          <p:cNvSpPr>
            <a:spLocks noChangeArrowheads="1"/>
          </p:cNvSpPr>
          <p:nvPr/>
        </p:nvSpPr>
        <p:spPr bwMode="auto">
          <a:xfrm>
            <a:off x="0" y="4699000"/>
            <a:ext cx="2743200" cy="1169551"/>
          </a:xfrm>
          <a:prstGeom prst="rect">
            <a:avLst/>
          </a:prstGeom>
          <a:noFill/>
          <a:ln w="9525">
            <a:noFill/>
            <a:miter lim="800000"/>
            <a:headEnd/>
            <a:tailEnd/>
          </a:ln>
          <a:effectLst/>
        </p:spPr>
        <p:txBody>
          <a:bodyPr>
            <a:spAutoFit/>
          </a:bodyPr>
          <a:lstStyle/>
          <a:p>
            <a:pPr eaLnBrk="0" hangingPunct="0"/>
            <a:r>
              <a:rPr lang="en-US" sz="1400" b="1" dirty="0" smtClean="0">
                <a:solidFill>
                  <a:srgbClr val="000000"/>
                </a:solidFill>
                <a:latin typeface="Arial Narrow" pitchFamily="34" charset="0"/>
                <a:ea typeface="+mn-ea"/>
              </a:rPr>
              <a:t>NI Mountain View, </a:t>
            </a:r>
            <a:br>
              <a:rPr lang="en-US" sz="1400" b="1" dirty="0" smtClean="0">
                <a:solidFill>
                  <a:srgbClr val="000000"/>
                </a:solidFill>
                <a:latin typeface="Arial Narrow" pitchFamily="34" charset="0"/>
                <a:ea typeface="+mn-ea"/>
              </a:rPr>
            </a:br>
            <a:r>
              <a:rPr lang="en-US" sz="1400" b="1" dirty="0" smtClean="0">
                <a:solidFill>
                  <a:srgbClr val="000000"/>
                </a:solidFill>
                <a:latin typeface="Arial Narrow" pitchFamily="34" charset="0"/>
                <a:ea typeface="+mn-ea"/>
              </a:rPr>
              <a:t>Santa Rosa,</a:t>
            </a:r>
          </a:p>
          <a:p>
            <a:pPr eaLnBrk="0" hangingPunct="0"/>
            <a:r>
              <a:rPr lang="en-US" sz="1400" b="1" dirty="0" smtClean="0">
                <a:solidFill>
                  <a:srgbClr val="000000"/>
                </a:solidFill>
                <a:latin typeface="Arial Narrow" pitchFamily="34" charset="0"/>
                <a:ea typeface="+mn-ea"/>
              </a:rPr>
              <a:t>Berkeley,</a:t>
            </a:r>
            <a:br>
              <a:rPr lang="en-US" sz="1400" b="1" dirty="0" smtClean="0">
                <a:solidFill>
                  <a:srgbClr val="000000"/>
                </a:solidFill>
                <a:latin typeface="Arial Narrow" pitchFamily="34" charset="0"/>
                <a:ea typeface="+mn-ea"/>
              </a:rPr>
            </a:br>
            <a:r>
              <a:rPr lang="en-US" sz="1400" b="1" dirty="0" smtClean="0">
                <a:solidFill>
                  <a:srgbClr val="000000"/>
                </a:solidFill>
                <a:latin typeface="Arial Narrow" pitchFamily="34" charset="0"/>
                <a:ea typeface="+mn-ea"/>
              </a:rPr>
              <a:t>Phase Matrix,</a:t>
            </a:r>
          </a:p>
          <a:p>
            <a:pPr eaLnBrk="0" hangingPunct="0"/>
            <a:r>
              <a:rPr lang="en-US" sz="1400" b="1" dirty="0" smtClean="0">
                <a:solidFill>
                  <a:srgbClr val="000000"/>
                </a:solidFill>
                <a:latin typeface="Arial Narrow" pitchFamily="34" charset="0"/>
                <a:ea typeface="+mn-ea"/>
              </a:rPr>
              <a:t>AWR CA</a:t>
            </a:r>
            <a:endParaRPr lang="en-US" sz="1400" b="1" dirty="0">
              <a:solidFill>
                <a:srgbClr val="000000"/>
              </a:solidFill>
              <a:latin typeface="Arial Narrow" pitchFamily="34" charset="0"/>
              <a:ea typeface="+mn-ea"/>
            </a:endParaRPr>
          </a:p>
        </p:txBody>
      </p:sp>
      <p:sp>
        <p:nvSpPr>
          <p:cNvPr id="65547" name="Rectangle 11"/>
          <p:cNvSpPr>
            <a:spLocks noChangeArrowheads="1"/>
          </p:cNvSpPr>
          <p:nvPr/>
        </p:nvSpPr>
        <p:spPr bwMode="auto">
          <a:xfrm>
            <a:off x="1828800" y="1422400"/>
            <a:ext cx="917977" cy="307777"/>
          </a:xfrm>
          <a:prstGeom prst="rect">
            <a:avLst/>
          </a:prstGeom>
          <a:noFill/>
          <a:ln w="9525">
            <a:noFill/>
            <a:miter lim="800000"/>
            <a:headEnd/>
            <a:tailEnd/>
          </a:ln>
          <a:effectLst/>
        </p:spPr>
        <p:txBody>
          <a:bodyPr wrap="none">
            <a:spAutoFit/>
          </a:bodyPr>
          <a:lstStyle/>
          <a:p>
            <a:pPr eaLnBrk="0" hangingPunct="0"/>
            <a:r>
              <a:rPr lang="en-US" sz="1400" b="1" dirty="0" smtClean="0">
                <a:solidFill>
                  <a:srgbClr val="000000"/>
                </a:solidFill>
                <a:latin typeface="Arial Narrow" pitchFamily="34" charset="0"/>
                <a:ea typeface="+mn-ea"/>
              </a:rPr>
              <a:t>NI Toronto</a:t>
            </a:r>
            <a:endParaRPr lang="en-US" sz="1400" b="1" dirty="0">
              <a:solidFill>
                <a:srgbClr val="000000"/>
              </a:solidFill>
              <a:latin typeface="Arial Narrow" pitchFamily="34" charset="0"/>
              <a:ea typeface="+mn-ea"/>
            </a:endParaRPr>
          </a:p>
        </p:txBody>
      </p:sp>
      <p:sp>
        <p:nvSpPr>
          <p:cNvPr id="65549" name="Rectangle 13"/>
          <p:cNvSpPr>
            <a:spLocks noChangeArrowheads="1"/>
          </p:cNvSpPr>
          <p:nvPr/>
        </p:nvSpPr>
        <p:spPr bwMode="auto">
          <a:xfrm>
            <a:off x="2057400" y="4007246"/>
            <a:ext cx="825404" cy="307777"/>
          </a:xfrm>
          <a:prstGeom prst="rect">
            <a:avLst/>
          </a:prstGeom>
          <a:noFill/>
          <a:ln w="9525">
            <a:noFill/>
            <a:miter lim="800000"/>
            <a:headEnd/>
            <a:tailEnd/>
          </a:ln>
          <a:effectLst/>
        </p:spPr>
        <p:txBody>
          <a:bodyPr wrap="none">
            <a:spAutoFit/>
          </a:bodyPr>
          <a:lstStyle/>
          <a:p>
            <a:pPr eaLnBrk="0" hangingPunct="0"/>
            <a:r>
              <a:rPr lang="en-US" sz="1400" b="1" dirty="0" smtClean="0">
                <a:solidFill>
                  <a:srgbClr val="000000"/>
                </a:solidFill>
                <a:latin typeface="Arial Narrow" pitchFamily="34" charset="0"/>
                <a:ea typeface="+mn-ea"/>
              </a:rPr>
              <a:t>NI Austin</a:t>
            </a:r>
            <a:endParaRPr lang="en-US" sz="1400" b="1" dirty="0">
              <a:solidFill>
                <a:srgbClr val="000000"/>
              </a:solidFill>
              <a:latin typeface="Arial Narrow" pitchFamily="34" charset="0"/>
              <a:ea typeface="+mn-ea"/>
            </a:endParaRPr>
          </a:p>
        </p:txBody>
      </p:sp>
      <p:sp>
        <p:nvSpPr>
          <p:cNvPr id="65553" name="Rectangle 17"/>
          <p:cNvSpPr>
            <a:spLocks noChangeArrowheads="1"/>
          </p:cNvSpPr>
          <p:nvPr/>
        </p:nvSpPr>
        <p:spPr bwMode="auto">
          <a:xfrm>
            <a:off x="3048000" y="1733853"/>
            <a:ext cx="879756" cy="307777"/>
          </a:xfrm>
          <a:prstGeom prst="rect">
            <a:avLst/>
          </a:prstGeom>
          <a:noFill/>
          <a:ln w="9525">
            <a:noFill/>
            <a:miter lim="800000"/>
            <a:headEnd/>
            <a:tailEnd/>
          </a:ln>
          <a:effectLst/>
        </p:spPr>
        <p:txBody>
          <a:bodyPr wrap="none">
            <a:spAutoFit/>
          </a:bodyPr>
          <a:lstStyle/>
          <a:p>
            <a:pPr eaLnBrk="0" hangingPunct="0"/>
            <a:r>
              <a:rPr lang="en-US" sz="1400" b="1" dirty="0" smtClean="0">
                <a:solidFill>
                  <a:srgbClr val="000000"/>
                </a:solidFill>
                <a:latin typeface="Arial Narrow" pitchFamily="34" charset="0"/>
                <a:ea typeface="+mn-ea"/>
              </a:rPr>
              <a:t>NI Boston</a:t>
            </a:r>
          </a:p>
        </p:txBody>
      </p:sp>
      <p:sp>
        <p:nvSpPr>
          <p:cNvPr id="65555" name="Rectangle 19"/>
          <p:cNvSpPr>
            <a:spLocks noChangeArrowheads="1"/>
          </p:cNvSpPr>
          <p:nvPr/>
        </p:nvSpPr>
        <p:spPr bwMode="auto">
          <a:xfrm>
            <a:off x="3318156" y="3124916"/>
            <a:ext cx="1036717" cy="314793"/>
          </a:xfrm>
          <a:prstGeom prst="rect">
            <a:avLst/>
          </a:prstGeom>
          <a:noFill/>
          <a:ln w="9525">
            <a:noFill/>
            <a:miter lim="800000"/>
            <a:headEnd/>
            <a:tailEnd/>
          </a:ln>
          <a:effectLst/>
        </p:spPr>
        <p:txBody>
          <a:bodyPr wrap="square">
            <a:spAutoFit/>
          </a:bodyPr>
          <a:lstStyle/>
          <a:p>
            <a:pPr algn="r" eaLnBrk="0" hangingPunct="0"/>
            <a:r>
              <a:rPr lang="en-US" sz="1400" b="1" dirty="0" smtClean="0">
                <a:solidFill>
                  <a:srgbClr val="000000"/>
                </a:solidFill>
                <a:latin typeface="Arial Narrow" pitchFamily="34" charset="0"/>
                <a:ea typeface="+mn-ea"/>
              </a:rPr>
              <a:t>NI Aachen</a:t>
            </a:r>
            <a:endParaRPr lang="en-US" sz="1400" b="1" dirty="0">
              <a:solidFill>
                <a:srgbClr val="000000"/>
              </a:solidFill>
              <a:latin typeface="Arial Narrow" pitchFamily="34" charset="0"/>
              <a:ea typeface="+mn-ea"/>
            </a:endParaRPr>
          </a:p>
        </p:txBody>
      </p:sp>
      <p:sp>
        <p:nvSpPr>
          <p:cNvPr id="65557" name="Rectangle 21"/>
          <p:cNvSpPr>
            <a:spLocks noChangeArrowheads="1"/>
          </p:cNvSpPr>
          <p:nvPr/>
        </p:nvSpPr>
        <p:spPr bwMode="auto">
          <a:xfrm>
            <a:off x="4767598" y="3124558"/>
            <a:ext cx="994508" cy="307777"/>
          </a:xfrm>
          <a:prstGeom prst="rect">
            <a:avLst/>
          </a:prstGeom>
          <a:noFill/>
          <a:ln w="9525">
            <a:noFill/>
            <a:miter lim="800000"/>
            <a:headEnd/>
            <a:tailEnd/>
          </a:ln>
          <a:effectLst/>
        </p:spPr>
        <p:txBody>
          <a:bodyPr wrap="none">
            <a:spAutoFit/>
          </a:bodyPr>
          <a:lstStyle/>
          <a:p>
            <a:pPr eaLnBrk="0" hangingPunct="0"/>
            <a:r>
              <a:rPr lang="en-US" sz="1400" b="1" dirty="0" smtClean="0">
                <a:solidFill>
                  <a:srgbClr val="000000"/>
                </a:solidFill>
                <a:latin typeface="Arial Narrow" pitchFamily="34" charset="0"/>
                <a:ea typeface="+mn-ea"/>
              </a:rPr>
              <a:t>NI Romania</a:t>
            </a:r>
            <a:endParaRPr lang="en-US" sz="1400" b="1" dirty="0">
              <a:solidFill>
                <a:srgbClr val="000000"/>
              </a:solidFill>
              <a:latin typeface="Arial Narrow" pitchFamily="34" charset="0"/>
              <a:ea typeface="+mn-ea"/>
            </a:endParaRPr>
          </a:p>
        </p:txBody>
      </p:sp>
      <p:sp>
        <p:nvSpPr>
          <p:cNvPr id="65559" name="Rectangle 23"/>
          <p:cNvSpPr>
            <a:spLocks noChangeArrowheads="1"/>
          </p:cNvSpPr>
          <p:nvPr/>
        </p:nvSpPr>
        <p:spPr bwMode="auto">
          <a:xfrm>
            <a:off x="5410200" y="3632200"/>
            <a:ext cx="1371600" cy="307777"/>
          </a:xfrm>
          <a:prstGeom prst="rect">
            <a:avLst/>
          </a:prstGeom>
          <a:noFill/>
          <a:ln w="9525">
            <a:noFill/>
            <a:miter lim="800000"/>
            <a:headEnd/>
            <a:tailEnd/>
          </a:ln>
          <a:effectLst/>
        </p:spPr>
        <p:txBody>
          <a:bodyPr wrap="square">
            <a:spAutoFit/>
          </a:bodyPr>
          <a:lstStyle/>
          <a:p>
            <a:pPr eaLnBrk="0" hangingPunct="0"/>
            <a:r>
              <a:rPr lang="en-US" sz="1400" b="1" dirty="0" smtClean="0">
                <a:solidFill>
                  <a:srgbClr val="000000"/>
                </a:solidFill>
                <a:latin typeface="Arial Narrow" pitchFamily="34" charset="0"/>
                <a:ea typeface="+mn-ea"/>
              </a:rPr>
              <a:t>NI Bangalore</a:t>
            </a:r>
            <a:endParaRPr lang="en-US" sz="1400" b="1" dirty="0">
              <a:solidFill>
                <a:srgbClr val="000000"/>
              </a:solidFill>
              <a:latin typeface="Arial Narrow" pitchFamily="34" charset="0"/>
              <a:ea typeface="+mn-ea"/>
            </a:endParaRPr>
          </a:p>
        </p:txBody>
      </p:sp>
      <p:sp>
        <p:nvSpPr>
          <p:cNvPr id="65561" name="Rectangle 25"/>
          <p:cNvSpPr>
            <a:spLocks noChangeArrowheads="1"/>
          </p:cNvSpPr>
          <p:nvPr/>
        </p:nvSpPr>
        <p:spPr bwMode="auto">
          <a:xfrm>
            <a:off x="6553200" y="3175000"/>
            <a:ext cx="1447800" cy="307777"/>
          </a:xfrm>
          <a:prstGeom prst="rect">
            <a:avLst/>
          </a:prstGeom>
          <a:noFill/>
          <a:ln w="9525">
            <a:noFill/>
            <a:miter lim="800000"/>
            <a:headEnd/>
            <a:tailEnd/>
          </a:ln>
          <a:effectLst/>
        </p:spPr>
        <p:txBody>
          <a:bodyPr wrap="square">
            <a:spAutoFit/>
          </a:bodyPr>
          <a:lstStyle/>
          <a:p>
            <a:pPr eaLnBrk="0" hangingPunct="0"/>
            <a:r>
              <a:rPr lang="en-US" sz="1400" b="1" dirty="0" smtClean="0">
                <a:solidFill>
                  <a:srgbClr val="000000"/>
                </a:solidFill>
                <a:latin typeface="Arial Narrow" pitchFamily="34" charset="0"/>
                <a:ea typeface="+mn-ea"/>
              </a:rPr>
              <a:t>NI Shanghai</a:t>
            </a:r>
            <a:endParaRPr lang="en-US" sz="1400" b="1" dirty="0">
              <a:solidFill>
                <a:srgbClr val="000000"/>
              </a:solidFill>
              <a:latin typeface="Arial Narrow" pitchFamily="34" charset="0"/>
              <a:ea typeface="+mn-ea"/>
            </a:endParaRPr>
          </a:p>
        </p:txBody>
      </p:sp>
      <p:sp>
        <p:nvSpPr>
          <p:cNvPr id="65562" name="Line 26"/>
          <p:cNvSpPr>
            <a:spLocks noChangeShapeType="1"/>
          </p:cNvSpPr>
          <p:nvPr/>
        </p:nvSpPr>
        <p:spPr bwMode="auto">
          <a:xfrm flipV="1">
            <a:off x="978412" y="3784600"/>
            <a:ext cx="316987" cy="939800"/>
          </a:xfrm>
          <a:prstGeom prst="line">
            <a:avLst/>
          </a:prstGeom>
          <a:noFill/>
          <a:ln w="38100">
            <a:solidFill>
              <a:schemeClr val="tx1"/>
            </a:solidFill>
            <a:round/>
            <a:headEnd/>
            <a:tailEnd type="triangle" w="med" len="med"/>
          </a:ln>
          <a:effectLst/>
        </p:spPr>
        <p:txBody>
          <a:bodyPr/>
          <a:lstStyle/>
          <a:p>
            <a:pPr eaLnBrk="0" hangingPunct="0"/>
            <a:endParaRPr lang="en-US" sz="1400" dirty="0">
              <a:solidFill>
                <a:srgbClr val="000000"/>
              </a:solidFill>
              <a:latin typeface="Arial Narrow" pitchFamily="34" charset="0"/>
              <a:ea typeface="+mn-ea"/>
            </a:endParaRPr>
          </a:p>
        </p:txBody>
      </p:sp>
      <p:sp>
        <p:nvSpPr>
          <p:cNvPr id="65563" name="Line 27"/>
          <p:cNvSpPr>
            <a:spLocks noChangeShapeType="1"/>
          </p:cNvSpPr>
          <p:nvPr/>
        </p:nvSpPr>
        <p:spPr bwMode="auto">
          <a:xfrm>
            <a:off x="2209800" y="1727200"/>
            <a:ext cx="304800" cy="1378974"/>
          </a:xfrm>
          <a:prstGeom prst="line">
            <a:avLst/>
          </a:prstGeom>
          <a:noFill/>
          <a:ln w="38100">
            <a:solidFill>
              <a:schemeClr val="tx1"/>
            </a:solidFill>
            <a:round/>
            <a:headEnd/>
            <a:tailEnd type="triangle" w="med" len="med"/>
          </a:ln>
          <a:effectLst/>
        </p:spPr>
        <p:txBody>
          <a:bodyPr/>
          <a:lstStyle/>
          <a:p>
            <a:pPr eaLnBrk="0" hangingPunct="0"/>
            <a:endParaRPr lang="en-US" sz="1400" dirty="0">
              <a:solidFill>
                <a:srgbClr val="000000"/>
              </a:solidFill>
              <a:latin typeface="Arial Narrow" pitchFamily="34" charset="0"/>
              <a:ea typeface="+mn-ea"/>
            </a:endParaRPr>
          </a:p>
        </p:txBody>
      </p:sp>
      <p:sp>
        <p:nvSpPr>
          <p:cNvPr id="65564" name="Line 28"/>
          <p:cNvSpPr>
            <a:spLocks noChangeShapeType="1"/>
          </p:cNvSpPr>
          <p:nvPr/>
        </p:nvSpPr>
        <p:spPr bwMode="auto">
          <a:xfrm flipH="1">
            <a:off x="2971800" y="2184400"/>
            <a:ext cx="381000" cy="990600"/>
          </a:xfrm>
          <a:prstGeom prst="line">
            <a:avLst/>
          </a:prstGeom>
          <a:noFill/>
          <a:ln w="38100">
            <a:solidFill>
              <a:schemeClr val="tx1"/>
            </a:solidFill>
            <a:round/>
            <a:headEnd/>
            <a:tailEnd type="triangle" w="med" len="med"/>
          </a:ln>
          <a:effectLst/>
        </p:spPr>
        <p:txBody>
          <a:bodyPr/>
          <a:lstStyle/>
          <a:p>
            <a:pPr eaLnBrk="0" hangingPunct="0"/>
            <a:endParaRPr lang="en-US" sz="1400" dirty="0">
              <a:solidFill>
                <a:srgbClr val="000000"/>
              </a:solidFill>
              <a:latin typeface="Arial Narrow" pitchFamily="34" charset="0"/>
              <a:ea typeface="+mn-ea"/>
            </a:endParaRPr>
          </a:p>
        </p:txBody>
      </p:sp>
      <p:sp>
        <p:nvSpPr>
          <p:cNvPr id="32" name="Rectangle 25"/>
          <p:cNvSpPr>
            <a:spLocks noChangeArrowheads="1"/>
          </p:cNvSpPr>
          <p:nvPr/>
        </p:nvSpPr>
        <p:spPr bwMode="auto">
          <a:xfrm>
            <a:off x="6858000" y="4165600"/>
            <a:ext cx="904565" cy="307777"/>
          </a:xfrm>
          <a:prstGeom prst="rect">
            <a:avLst/>
          </a:prstGeom>
          <a:noFill/>
          <a:ln w="9525">
            <a:noFill/>
            <a:miter lim="800000"/>
            <a:headEnd/>
            <a:tailEnd/>
          </a:ln>
          <a:effectLst/>
        </p:spPr>
        <p:txBody>
          <a:bodyPr wrap="none">
            <a:spAutoFit/>
          </a:bodyPr>
          <a:lstStyle/>
          <a:p>
            <a:pPr eaLnBrk="0" hangingPunct="0"/>
            <a:r>
              <a:rPr lang="en-US" sz="1400" b="1" dirty="0" smtClean="0">
                <a:solidFill>
                  <a:srgbClr val="000000"/>
                </a:solidFill>
                <a:latin typeface="Arial Narrow" pitchFamily="34" charset="0"/>
                <a:ea typeface="+mn-ea"/>
              </a:rPr>
              <a:t>NI Penang</a:t>
            </a:r>
            <a:endParaRPr lang="en-US" sz="1400" b="1" dirty="0">
              <a:solidFill>
                <a:srgbClr val="000000"/>
              </a:solidFill>
              <a:latin typeface="Arial Narrow" pitchFamily="34" charset="0"/>
              <a:ea typeface="+mn-ea"/>
            </a:endParaRPr>
          </a:p>
        </p:txBody>
      </p:sp>
      <p:sp>
        <p:nvSpPr>
          <p:cNvPr id="34" name="Rectangle 19"/>
          <p:cNvSpPr>
            <a:spLocks noChangeArrowheads="1"/>
          </p:cNvSpPr>
          <p:nvPr/>
        </p:nvSpPr>
        <p:spPr bwMode="auto">
          <a:xfrm>
            <a:off x="4000500" y="1574800"/>
            <a:ext cx="1752600" cy="307777"/>
          </a:xfrm>
          <a:prstGeom prst="rect">
            <a:avLst/>
          </a:prstGeom>
          <a:noFill/>
          <a:ln w="9525">
            <a:noFill/>
            <a:miter lim="800000"/>
            <a:headEnd/>
            <a:tailEnd/>
          </a:ln>
          <a:effectLst/>
        </p:spPr>
        <p:txBody>
          <a:bodyPr wrap="square">
            <a:spAutoFit/>
          </a:bodyPr>
          <a:lstStyle/>
          <a:p>
            <a:pPr eaLnBrk="0" hangingPunct="0"/>
            <a:r>
              <a:rPr lang="en-US" sz="1400" b="1" dirty="0" smtClean="0">
                <a:solidFill>
                  <a:srgbClr val="000000"/>
                </a:solidFill>
                <a:latin typeface="Arial Narrow" pitchFamily="34" charset="0"/>
                <a:ea typeface="+mn-ea"/>
              </a:rPr>
              <a:t>NI Denmark</a:t>
            </a:r>
            <a:endParaRPr lang="en-US" sz="1400" b="1" dirty="0">
              <a:solidFill>
                <a:srgbClr val="000000"/>
              </a:solidFill>
              <a:latin typeface="Arial Narrow" pitchFamily="34" charset="0"/>
              <a:ea typeface="+mn-ea"/>
            </a:endParaRPr>
          </a:p>
        </p:txBody>
      </p:sp>
      <p:sp>
        <p:nvSpPr>
          <p:cNvPr id="35" name="Rectangle 19"/>
          <p:cNvSpPr>
            <a:spLocks noChangeArrowheads="1"/>
          </p:cNvSpPr>
          <p:nvPr/>
        </p:nvSpPr>
        <p:spPr bwMode="auto">
          <a:xfrm>
            <a:off x="4826000" y="2870200"/>
            <a:ext cx="1596752" cy="307777"/>
          </a:xfrm>
          <a:prstGeom prst="rect">
            <a:avLst/>
          </a:prstGeom>
          <a:noFill/>
          <a:ln w="9525">
            <a:noFill/>
            <a:miter lim="800000"/>
            <a:headEnd/>
            <a:tailEnd/>
          </a:ln>
          <a:effectLst/>
        </p:spPr>
        <p:txBody>
          <a:bodyPr wrap="square">
            <a:spAutoFit/>
          </a:bodyPr>
          <a:lstStyle/>
          <a:p>
            <a:pPr eaLnBrk="0" hangingPunct="0"/>
            <a:r>
              <a:rPr lang="en-US" sz="1400" b="1" dirty="0" smtClean="0">
                <a:solidFill>
                  <a:srgbClr val="000000"/>
                </a:solidFill>
                <a:latin typeface="Arial Narrow" pitchFamily="34" charset="0"/>
                <a:ea typeface="+mn-ea"/>
              </a:rPr>
              <a:t>NI Hungary</a:t>
            </a:r>
            <a:endParaRPr lang="en-US" sz="1400" b="1" dirty="0">
              <a:solidFill>
                <a:srgbClr val="000000"/>
              </a:solidFill>
              <a:latin typeface="Arial Narrow" pitchFamily="34" charset="0"/>
              <a:ea typeface="+mn-ea"/>
            </a:endParaRPr>
          </a:p>
        </p:txBody>
      </p:sp>
      <p:sp>
        <p:nvSpPr>
          <p:cNvPr id="2" name="Rectangle 1"/>
          <p:cNvSpPr/>
          <p:nvPr/>
        </p:nvSpPr>
        <p:spPr>
          <a:xfrm>
            <a:off x="472735" y="1477902"/>
            <a:ext cx="789812" cy="307777"/>
          </a:xfrm>
          <a:prstGeom prst="rect">
            <a:avLst/>
          </a:prstGeom>
        </p:spPr>
        <p:txBody>
          <a:bodyPr wrap="none">
            <a:spAutoFit/>
          </a:bodyPr>
          <a:lstStyle/>
          <a:p>
            <a:pPr eaLnBrk="0" hangingPunct="0"/>
            <a:r>
              <a:rPr lang="en-US" sz="1400" b="1" dirty="0">
                <a:solidFill>
                  <a:srgbClr val="000000"/>
                </a:solidFill>
                <a:latin typeface="Arial Narrow" pitchFamily="34" charset="0"/>
              </a:rPr>
              <a:t>AWR </a:t>
            </a:r>
            <a:r>
              <a:rPr lang="en-US" sz="1400" b="1" dirty="0" smtClean="0">
                <a:solidFill>
                  <a:srgbClr val="000000"/>
                </a:solidFill>
                <a:latin typeface="Arial Narrow" pitchFamily="34" charset="0"/>
              </a:rPr>
              <a:t>CO</a:t>
            </a:r>
            <a:endParaRPr lang="en-US" sz="1400" b="1" dirty="0">
              <a:solidFill>
                <a:srgbClr val="000000"/>
              </a:solidFill>
              <a:latin typeface="Arial Narrow" pitchFamily="34" charset="0"/>
            </a:endParaRPr>
          </a:p>
        </p:txBody>
      </p:sp>
      <p:sp>
        <p:nvSpPr>
          <p:cNvPr id="38" name="Line 28"/>
          <p:cNvSpPr>
            <a:spLocks noChangeShapeType="1"/>
          </p:cNvSpPr>
          <p:nvPr/>
        </p:nvSpPr>
        <p:spPr bwMode="auto">
          <a:xfrm>
            <a:off x="978413" y="1814823"/>
            <a:ext cx="757707" cy="1624202"/>
          </a:xfrm>
          <a:prstGeom prst="line">
            <a:avLst/>
          </a:prstGeom>
          <a:noFill/>
          <a:ln w="38100">
            <a:solidFill>
              <a:schemeClr val="tx1"/>
            </a:solidFill>
            <a:round/>
            <a:headEnd/>
            <a:tailEnd type="triangle" w="med" len="med"/>
          </a:ln>
          <a:effectLst/>
        </p:spPr>
        <p:txBody>
          <a:bodyPr/>
          <a:lstStyle/>
          <a:p>
            <a:pPr eaLnBrk="0" hangingPunct="0"/>
            <a:endParaRPr lang="en-US" sz="1400" dirty="0">
              <a:solidFill>
                <a:srgbClr val="000000"/>
              </a:solidFill>
              <a:latin typeface="Arial Narrow" pitchFamily="34" charset="0"/>
              <a:ea typeface="+mn-ea"/>
            </a:endParaRPr>
          </a:p>
        </p:txBody>
      </p:sp>
      <p:sp>
        <p:nvSpPr>
          <p:cNvPr id="39" name="Line 28"/>
          <p:cNvSpPr>
            <a:spLocks noChangeShapeType="1"/>
          </p:cNvSpPr>
          <p:nvPr/>
        </p:nvSpPr>
        <p:spPr bwMode="auto">
          <a:xfrm flipH="1">
            <a:off x="4038600" y="1849179"/>
            <a:ext cx="228600" cy="685800"/>
          </a:xfrm>
          <a:prstGeom prst="line">
            <a:avLst/>
          </a:prstGeom>
          <a:noFill/>
          <a:ln w="38100">
            <a:solidFill>
              <a:schemeClr val="tx1"/>
            </a:solidFill>
            <a:round/>
            <a:headEnd/>
            <a:tailEnd type="triangle" w="med" len="med"/>
          </a:ln>
          <a:effectLst/>
        </p:spPr>
        <p:txBody>
          <a:bodyPr/>
          <a:lstStyle/>
          <a:p>
            <a:pPr eaLnBrk="0" hangingPunct="0"/>
            <a:endParaRPr lang="en-US" sz="1400" dirty="0">
              <a:solidFill>
                <a:srgbClr val="000000"/>
              </a:solidFill>
              <a:latin typeface="Arial Narrow" pitchFamily="34" charset="0"/>
              <a:ea typeface="+mn-ea"/>
            </a:endParaRPr>
          </a:p>
        </p:txBody>
      </p:sp>
      <p:sp>
        <p:nvSpPr>
          <p:cNvPr id="40" name="Rectangle 39"/>
          <p:cNvSpPr/>
          <p:nvPr/>
        </p:nvSpPr>
        <p:spPr>
          <a:xfrm>
            <a:off x="4236876" y="2189836"/>
            <a:ext cx="1092517" cy="307777"/>
          </a:xfrm>
          <a:prstGeom prst="rect">
            <a:avLst/>
          </a:prstGeom>
        </p:spPr>
        <p:txBody>
          <a:bodyPr wrap="none">
            <a:spAutoFit/>
          </a:bodyPr>
          <a:lstStyle/>
          <a:p>
            <a:pPr eaLnBrk="0" hangingPunct="0"/>
            <a:r>
              <a:rPr lang="en-US" sz="1400" b="1" dirty="0">
                <a:solidFill>
                  <a:srgbClr val="000000"/>
                </a:solidFill>
                <a:latin typeface="Arial Narrow" pitchFamily="34" charset="0"/>
              </a:rPr>
              <a:t>AWR </a:t>
            </a:r>
            <a:r>
              <a:rPr lang="en-US" sz="1400" b="1" dirty="0" smtClean="0">
                <a:solidFill>
                  <a:srgbClr val="000000"/>
                </a:solidFill>
                <a:latin typeface="Arial Narrow" pitchFamily="34" charset="0"/>
              </a:rPr>
              <a:t>Finland</a:t>
            </a:r>
            <a:endParaRPr lang="en-US" sz="1400" b="1" dirty="0">
              <a:solidFill>
                <a:srgbClr val="000000"/>
              </a:solidFill>
              <a:latin typeface="Arial Narrow" pitchFamily="34" charset="0"/>
            </a:endParaRPr>
          </a:p>
        </p:txBody>
      </p:sp>
      <p:sp>
        <p:nvSpPr>
          <p:cNvPr id="41" name="Rectangle 40"/>
          <p:cNvSpPr/>
          <p:nvPr/>
        </p:nvSpPr>
        <p:spPr>
          <a:xfrm>
            <a:off x="1270480" y="1755228"/>
            <a:ext cx="748873" cy="307777"/>
          </a:xfrm>
          <a:prstGeom prst="rect">
            <a:avLst/>
          </a:prstGeom>
        </p:spPr>
        <p:txBody>
          <a:bodyPr wrap="none">
            <a:spAutoFit/>
          </a:bodyPr>
          <a:lstStyle/>
          <a:p>
            <a:pPr eaLnBrk="0" hangingPunct="0"/>
            <a:r>
              <a:rPr lang="en-US" sz="1400" b="1" dirty="0">
                <a:solidFill>
                  <a:srgbClr val="000000"/>
                </a:solidFill>
                <a:latin typeface="Arial Narrow" pitchFamily="34" charset="0"/>
              </a:rPr>
              <a:t>AWR </a:t>
            </a:r>
            <a:r>
              <a:rPr lang="en-US" sz="1400" b="1" dirty="0" smtClean="0">
                <a:solidFill>
                  <a:srgbClr val="000000"/>
                </a:solidFill>
                <a:latin typeface="Arial Narrow" pitchFamily="34" charset="0"/>
              </a:rPr>
              <a:t>WI</a:t>
            </a:r>
            <a:endParaRPr lang="en-US" sz="1400" b="1" dirty="0">
              <a:solidFill>
                <a:srgbClr val="000000"/>
              </a:solidFill>
              <a:latin typeface="Arial Narrow" pitchFamily="34" charset="0"/>
            </a:endParaRPr>
          </a:p>
        </p:txBody>
      </p:sp>
      <p:sp>
        <p:nvSpPr>
          <p:cNvPr id="42" name="Line 28"/>
          <p:cNvSpPr>
            <a:spLocks noChangeShapeType="1"/>
          </p:cNvSpPr>
          <p:nvPr/>
        </p:nvSpPr>
        <p:spPr bwMode="auto">
          <a:xfrm>
            <a:off x="1651253" y="2071327"/>
            <a:ext cx="555381" cy="1263447"/>
          </a:xfrm>
          <a:prstGeom prst="line">
            <a:avLst/>
          </a:prstGeom>
          <a:noFill/>
          <a:ln w="38100">
            <a:solidFill>
              <a:schemeClr val="tx1"/>
            </a:solidFill>
            <a:round/>
            <a:headEnd/>
            <a:tailEnd type="triangle" w="med" len="med"/>
          </a:ln>
          <a:effectLst/>
        </p:spPr>
        <p:txBody>
          <a:bodyPr/>
          <a:lstStyle/>
          <a:p>
            <a:pPr eaLnBrk="0" hangingPunct="0"/>
            <a:endParaRPr lang="en-US" sz="1400" dirty="0">
              <a:solidFill>
                <a:srgbClr val="000000"/>
              </a:solidFill>
              <a:latin typeface="Arial Narrow" pitchFamily="34" charset="0"/>
              <a:ea typeface="+mn-ea"/>
            </a:endParaRPr>
          </a:p>
        </p:txBody>
      </p:sp>
      <p:sp>
        <p:nvSpPr>
          <p:cNvPr id="3" name="Oval 2"/>
          <p:cNvSpPr/>
          <p:nvPr/>
        </p:nvSpPr>
        <p:spPr bwMode="auto">
          <a:xfrm>
            <a:off x="1295400" y="34798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3" name="Oval 42"/>
          <p:cNvSpPr/>
          <p:nvPr/>
        </p:nvSpPr>
        <p:spPr bwMode="auto">
          <a:xfrm>
            <a:off x="1828800" y="39370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4" name="Oval 43"/>
          <p:cNvSpPr/>
          <p:nvPr/>
        </p:nvSpPr>
        <p:spPr bwMode="auto">
          <a:xfrm>
            <a:off x="5791200" y="40894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5" name="Oval 44"/>
          <p:cNvSpPr/>
          <p:nvPr/>
        </p:nvSpPr>
        <p:spPr bwMode="auto">
          <a:xfrm>
            <a:off x="6508377" y="41656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6" name="Oval 45"/>
          <p:cNvSpPr/>
          <p:nvPr/>
        </p:nvSpPr>
        <p:spPr bwMode="auto">
          <a:xfrm>
            <a:off x="6858000" y="36322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7" name="Oval 46"/>
          <p:cNvSpPr/>
          <p:nvPr/>
        </p:nvSpPr>
        <p:spPr bwMode="auto">
          <a:xfrm>
            <a:off x="4495800" y="32512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8" name="Oval 47"/>
          <p:cNvSpPr/>
          <p:nvPr/>
        </p:nvSpPr>
        <p:spPr bwMode="auto">
          <a:xfrm>
            <a:off x="4572000" y="29464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9" name="Oval 48"/>
          <p:cNvSpPr/>
          <p:nvPr/>
        </p:nvSpPr>
        <p:spPr bwMode="auto">
          <a:xfrm>
            <a:off x="4038600" y="29464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0" name="Oval 49"/>
          <p:cNvSpPr/>
          <p:nvPr/>
        </p:nvSpPr>
        <p:spPr bwMode="auto">
          <a:xfrm>
            <a:off x="3852208" y="2577976"/>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1" name="Oval 50"/>
          <p:cNvSpPr/>
          <p:nvPr/>
        </p:nvSpPr>
        <p:spPr bwMode="auto">
          <a:xfrm>
            <a:off x="2743200" y="3251200"/>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2" name="Oval 51"/>
          <p:cNvSpPr/>
          <p:nvPr/>
        </p:nvSpPr>
        <p:spPr bwMode="auto">
          <a:xfrm>
            <a:off x="2358473" y="3106174"/>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3" name="Oval 52"/>
          <p:cNvSpPr/>
          <p:nvPr/>
        </p:nvSpPr>
        <p:spPr bwMode="auto">
          <a:xfrm>
            <a:off x="1710720" y="3413625"/>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4" name="Oval 53"/>
          <p:cNvSpPr/>
          <p:nvPr/>
        </p:nvSpPr>
        <p:spPr bwMode="auto">
          <a:xfrm>
            <a:off x="2129873" y="3350125"/>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5" name="Oval 54"/>
          <p:cNvSpPr/>
          <p:nvPr/>
        </p:nvSpPr>
        <p:spPr bwMode="auto">
          <a:xfrm>
            <a:off x="4284008" y="2476252"/>
            <a:ext cx="228600" cy="2286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4" name="TextBox 3"/>
          <p:cNvSpPr txBox="1"/>
          <p:nvPr/>
        </p:nvSpPr>
        <p:spPr>
          <a:xfrm>
            <a:off x="4685280" y="2428811"/>
            <a:ext cx="1773843" cy="584776"/>
          </a:xfrm>
          <a:prstGeom prst="rect">
            <a:avLst/>
          </a:prstGeom>
          <a:noFill/>
        </p:spPr>
        <p:txBody>
          <a:bodyPr wrap="none" rtlCol="0">
            <a:spAutoFit/>
          </a:bodyPr>
          <a:lstStyle/>
          <a:p>
            <a:r>
              <a:rPr lang="en-US" sz="1600" b="1" dirty="0" smtClean="0"/>
              <a:t>Main Manufacturing</a:t>
            </a:r>
          </a:p>
          <a:p>
            <a:r>
              <a:rPr lang="en-US" sz="1600" b="1" dirty="0" smtClean="0"/>
              <a:t>Facility - Hungary </a:t>
            </a:r>
            <a:endParaRPr lang="en-US" sz="1600" b="1" dirty="0"/>
          </a:p>
        </p:txBody>
      </p:sp>
    </p:spTree>
    <p:extLst>
      <p:ext uri="{BB962C8B-B14F-4D97-AF65-F5344CB8AC3E}">
        <p14:creationId xmlns:p14="http://schemas.microsoft.com/office/powerpoint/2010/main" val="139784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3" name="Group 39"/>
          <p:cNvGrpSpPr/>
          <p:nvPr/>
        </p:nvGrpSpPr>
        <p:grpSpPr>
          <a:xfrm>
            <a:off x="533400" y="1253114"/>
            <a:ext cx="7858041" cy="4783005"/>
            <a:chOff x="247650" y="1805565"/>
            <a:chExt cx="7858041" cy="4783005"/>
          </a:xfrm>
        </p:grpSpPr>
        <p:grpSp>
          <p:nvGrpSpPr>
            <p:cNvPr id="4"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5" name="Group 38"/>
            <p:cNvGrpSpPr/>
            <p:nvPr/>
          </p:nvGrpSpPr>
          <p:grpSpPr>
            <a:xfrm>
              <a:off x="841066" y="5676899"/>
              <a:ext cx="7264625" cy="911671"/>
              <a:chOff x="841066" y="5676899"/>
              <a:chExt cx="7264625" cy="911671"/>
            </a:xfrm>
          </p:grpSpPr>
          <p:grpSp>
            <p:nvGrpSpPr>
              <p:cNvPr id="6"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7"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4023530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5"/>
          <p:cNvGrpSpPr/>
          <p:nvPr/>
        </p:nvGrpSpPr>
        <p:grpSpPr>
          <a:xfrm>
            <a:off x="1147300" y="1765061"/>
            <a:ext cx="5285868" cy="3381470"/>
            <a:chOff x="1147300" y="1765061"/>
            <a:chExt cx="5285868" cy="3381470"/>
          </a:xfrm>
        </p:grpSpPr>
        <p:sp>
          <p:nvSpPr>
            <p:cNvPr id="58" name="Right Arrow 57"/>
            <p:cNvSpPr/>
            <p:nvPr/>
          </p:nvSpPr>
          <p:spPr>
            <a:xfrm rot="16200000">
              <a:off x="1277153" y="1693623"/>
              <a:ext cx="609600" cy="752475"/>
            </a:xfrm>
            <a:prstGeom prst="rightArrow">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61"/>
            <p:cNvGrpSpPr/>
            <p:nvPr/>
          </p:nvGrpSpPr>
          <p:grpSpPr>
            <a:xfrm>
              <a:off x="1147300" y="1920240"/>
              <a:ext cx="5285868" cy="3226291"/>
              <a:chOff x="1147300" y="1920240"/>
              <a:chExt cx="5285868" cy="3226291"/>
            </a:xfrm>
          </p:grpSpPr>
          <p:grpSp>
            <p:nvGrpSpPr>
              <p:cNvPr id="5" name="Group 52"/>
              <p:cNvGrpSpPr/>
              <p:nvPr/>
            </p:nvGrpSpPr>
            <p:grpSpPr>
              <a:xfrm>
                <a:off x="1147300" y="2403331"/>
                <a:ext cx="5285868" cy="2743200"/>
                <a:chOff x="1139208" y="2403331"/>
                <a:chExt cx="5285868" cy="2743200"/>
              </a:xfrm>
            </p:grpSpPr>
            <p:sp>
              <p:nvSpPr>
                <p:cNvPr id="65" name="Rectangle 64"/>
                <p:cNvSpPr/>
                <p:nvPr/>
              </p:nvSpPr>
              <p:spPr>
                <a:xfrm>
                  <a:off x="1139208" y="2403331"/>
                  <a:ext cx="5285868" cy="27432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237407" y="3200400"/>
                  <a:ext cx="677108" cy="1280160"/>
                </a:xfrm>
                <a:prstGeom prst="rect">
                  <a:avLst/>
                </a:prstGeom>
                <a:solidFill>
                  <a:srgbClr val="C00000"/>
                </a:solidFill>
              </p:spPr>
              <p:txBody>
                <a:bodyPr vert="vert270" wrap="square" rtlCol="0">
                  <a:spAutoFit/>
                </a:bodyPr>
                <a:lstStyle/>
                <a:p>
                  <a:pPr algn="ctr"/>
                  <a:r>
                    <a:rPr lang="en-US" sz="3200" dirty="0" smtClean="0">
                      <a:solidFill>
                        <a:schemeClr val="bg1"/>
                      </a:solidFill>
                    </a:rPr>
                    <a:t>FPGA</a:t>
                  </a:r>
                  <a:endParaRPr lang="en-US" sz="3200" dirty="0">
                    <a:solidFill>
                      <a:schemeClr val="bg1"/>
                    </a:solidFill>
                  </a:endParaRPr>
                </a:p>
              </p:txBody>
            </p:sp>
          </p:grpSp>
          <p:sp>
            <p:nvSpPr>
              <p:cNvPr id="62" name="Right Triangle 61"/>
              <p:cNvSpPr/>
              <p:nvPr/>
            </p:nvSpPr>
            <p:spPr>
              <a:xfrm rot="16200000">
                <a:off x="3997736" y="-30211"/>
                <a:ext cx="483095" cy="4383998"/>
              </a:xfrm>
              <a:prstGeom prst="r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pPr lvl="0"/>
            <a:r>
              <a:rPr lang="en-US" kern="0" spc="0" dirty="0" smtClean="0">
                <a:solidFill>
                  <a:srgbClr val="006699"/>
                </a:solidFill>
              </a:rPr>
              <a:t>Processor Landscape for Real-time Computation</a:t>
            </a:r>
            <a:endParaRPr lang="en-US" dirty="0"/>
          </a:p>
        </p:txBody>
      </p:sp>
      <p:grpSp>
        <p:nvGrpSpPr>
          <p:cNvPr id="6" name="Group 39"/>
          <p:cNvGrpSpPr/>
          <p:nvPr/>
        </p:nvGrpSpPr>
        <p:grpSpPr>
          <a:xfrm>
            <a:off x="533400" y="1253114"/>
            <a:ext cx="7858041" cy="4783005"/>
            <a:chOff x="247650" y="1805565"/>
            <a:chExt cx="7858041" cy="4783005"/>
          </a:xfrm>
        </p:grpSpPr>
        <p:grpSp>
          <p:nvGrpSpPr>
            <p:cNvPr id="7" name="Group 35"/>
            <p:cNvGrpSpPr/>
            <p:nvPr/>
          </p:nvGrpSpPr>
          <p:grpSpPr>
            <a:xfrm>
              <a:off x="247650" y="1805565"/>
              <a:ext cx="597027" cy="3917659"/>
              <a:chOff x="247650" y="1805565"/>
              <a:chExt cx="597027" cy="3917659"/>
            </a:xfrm>
          </p:grpSpPr>
          <p:cxnSp>
            <p:nvCxnSpPr>
              <p:cNvPr id="27" name="Straight Arrow Connector 26"/>
              <p:cNvCxnSpPr/>
              <p:nvPr/>
            </p:nvCxnSpPr>
            <p:spPr>
              <a:xfrm rot="5400000" flipH="1" flipV="1">
                <a:off x="-1114947" y="3763601"/>
                <a:ext cx="3917659" cy="158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7650" y="3263439"/>
                <a:ext cx="461665" cy="1296893"/>
              </a:xfrm>
              <a:prstGeom prst="rect">
                <a:avLst/>
              </a:prstGeom>
              <a:noFill/>
            </p:spPr>
            <p:txBody>
              <a:bodyPr vert="vert270" wrap="none" rtlCol="0">
                <a:spAutoFit/>
              </a:bodyPr>
              <a:lstStyle/>
              <a:p>
                <a:r>
                  <a:rPr lang="en-US" dirty="0" smtClean="0"/>
                  <a:t>Problem Size</a:t>
                </a:r>
                <a:endParaRPr lang="en-US" dirty="0"/>
              </a:p>
            </p:txBody>
          </p:sp>
        </p:grpSp>
        <p:grpSp>
          <p:nvGrpSpPr>
            <p:cNvPr id="8" name="Group 38"/>
            <p:cNvGrpSpPr/>
            <p:nvPr/>
          </p:nvGrpSpPr>
          <p:grpSpPr>
            <a:xfrm>
              <a:off x="841066" y="5676899"/>
              <a:ext cx="7264625" cy="911671"/>
              <a:chOff x="841066" y="5676899"/>
              <a:chExt cx="7264625" cy="911671"/>
            </a:xfrm>
          </p:grpSpPr>
          <p:grpSp>
            <p:nvGrpSpPr>
              <p:cNvPr id="9" name="Group 36"/>
              <p:cNvGrpSpPr/>
              <p:nvPr/>
            </p:nvGrpSpPr>
            <p:grpSpPr>
              <a:xfrm>
                <a:off x="841066" y="5715002"/>
                <a:ext cx="7264625" cy="873568"/>
                <a:chOff x="841066" y="5715002"/>
                <a:chExt cx="7264625" cy="873568"/>
              </a:xfrm>
            </p:grpSpPr>
            <p:cxnSp>
              <p:nvCxnSpPr>
                <p:cNvPr id="25" name="Straight Arrow Connector 8"/>
                <p:cNvCxnSpPr/>
                <p:nvPr/>
              </p:nvCxnSpPr>
              <p:spPr>
                <a:xfrm>
                  <a:off x="841066" y="5715002"/>
                  <a:ext cx="7264625" cy="1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71750" y="6219238"/>
                  <a:ext cx="3173561" cy="369332"/>
                </a:xfrm>
                <a:prstGeom prst="rect">
                  <a:avLst/>
                </a:prstGeom>
                <a:noFill/>
              </p:spPr>
              <p:txBody>
                <a:bodyPr vert="horz" wrap="none" rtlCol="0">
                  <a:spAutoFit/>
                </a:bodyPr>
                <a:lstStyle/>
                <a:p>
                  <a:r>
                    <a:rPr lang="en-US" dirty="0" smtClean="0"/>
                    <a:t>Cycle Time (Maximum Allowed)</a:t>
                  </a:r>
                  <a:endParaRPr lang="en-US" dirty="0"/>
                </a:p>
              </p:txBody>
            </p:sp>
          </p:grpSp>
          <p:grpSp>
            <p:nvGrpSpPr>
              <p:cNvPr id="10" name="Group 18"/>
              <p:cNvGrpSpPr/>
              <p:nvPr/>
            </p:nvGrpSpPr>
            <p:grpSpPr>
              <a:xfrm>
                <a:off x="1362075" y="5676899"/>
                <a:ext cx="800101" cy="493158"/>
                <a:chOff x="190500" y="5724524"/>
                <a:chExt cx="800101" cy="493158"/>
              </a:xfrm>
            </p:grpSpPr>
            <p:sp>
              <p:nvSpPr>
                <p:cNvPr id="24" name="TextBox 23"/>
                <p:cNvSpPr txBox="1"/>
                <p:nvPr/>
              </p:nvSpPr>
              <p:spPr>
                <a:xfrm>
                  <a:off x="190500" y="5848350"/>
                  <a:ext cx="800101" cy="369332"/>
                </a:xfrm>
                <a:prstGeom prst="rect">
                  <a:avLst/>
                </a:prstGeom>
                <a:noFill/>
              </p:spPr>
              <p:txBody>
                <a:bodyPr wrap="square" rtlCol="0">
                  <a:spAutoFit/>
                </a:bodyPr>
                <a:lstStyle/>
                <a:p>
                  <a:pPr algn="ctr"/>
                  <a:r>
                    <a:rPr lang="en-US" dirty="0" smtClean="0"/>
                    <a:t>10 </a:t>
                  </a:r>
                  <a:r>
                    <a:rPr lang="en-US" dirty="0" smtClean="0">
                      <a:latin typeface="Symbol" pitchFamily="18" charset="2"/>
                    </a:rPr>
                    <a:t>m</a:t>
                  </a:r>
                  <a:r>
                    <a:rPr lang="en-US" dirty="0" smtClean="0"/>
                    <a:t>s</a:t>
                  </a:r>
                  <a:endParaRPr lang="en-US" dirty="0"/>
                </a:p>
              </p:txBody>
            </p:sp>
            <p:cxnSp>
              <p:nvCxnSpPr>
                <p:cNvPr id="23"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21"/>
              <p:cNvGrpSpPr/>
              <p:nvPr/>
            </p:nvGrpSpPr>
            <p:grpSpPr>
              <a:xfrm>
                <a:off x="2533650" y="5676899"/>
                <a:ext cx="933450" cy="493158"/>
                <a:chOff x="123825" y="5724524"/>
                <a:chExt cx="933450" cy="493158"/>
              </a:xfrm>
            </p:grpSpPr>
            <p:sp>
              <p:nvSpPr>
                <p:cNvPr id="22" name="TextBox 23"/>
                <p:cNvSpPr txBox="1"/>
                <p:nvPr/>
              </p:nvSpPr>
              <p:spPr>
                <a:xfrm>
                  <a:off x="123825" y="5848350"/>
                  <a:ext cx="933450" cy="369332"/>
                </a:xfrm>
                <a:prstGeom prst="rect">
                  <a:avLst/>
                </a:prstGeom>
                <a:noFill/>
              </p:spPr>
              <p:txBody>
                <a:bodyPr wrap="square" rtlCol="0">
                  <a:spAutoFit/>
                </a:bodyPr>
                <a:lstStyle/>
                <a:p>
                  <a:pPr algn="ctr"/>
                  <a:r>
                    <a:rPr lang="en-US" dirty="0" smtClean="0"/>
                    <a:t>100 </a:t>
                  </a:r>
                  <a:r>
                    <a:rPr lang="en-US" dirty="0" smtClean="0">
                      <a:latin typeface="Symbol" pitchFamily="18" charset="2"/>
                    </a:rPr>
                    <a:t>m</a:t>
                  </a:r>
                  <a:r>
                    <a:rPr lang="en-US" dirty="0" smtClean="0"/>
                    <a:t>s</a:t>
                  </a:r>
                  <a:endParaRPr lang="en-US" dirty="0"/>
                </a:p>
              </p:txBody>
            </p:sp>
            <p:cxnSp>
              <p:nvCxnSpPr>
                <p:cNvPr id="21" name="Straight Connector 22"/>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24"/>
              <p:cNvGrpSpPr/>
              <p:nvPr/>
            </p:nvGrpSpPr>
            <p:grpSpPr>
              <a:xfrm>
                <a:off x="3762376" y="5676899"/>
                <a:ext cx="790574" cy="493158"/>
                <a:chOff x="200026" y="5724524"/>
                <a:chExt cx="790574" cy="493158"/>
              </a:xfrm>
            </p:grpSpPr>
            <p:sp>
              <p:nvSpPr>
                <p:cNvPr id="20" name="TextBox 26"/>
                <p:cNvSpPr txBox="1"/>
                <p:nvPr/>
              </p:nvSpPr>
              <p:spPr>
                <a:xfrm>
                  <a:off x="200026" y="5848350"/>
                  <a:ext cx="790574" cy="369332"/>
                </a:xfrm>
                <a:prstGeom prst="rect">
                  <a:avLst/>
                </a:prstGeom>
                <a:noFill/>
              </p:spPr>
              <p:txBody>
                <a:bodyPr wrap="square" rtlCol="0">
                  <a:spAutoFit/>
                </a:bodyPr>
                <a:lstStyle/>
                <a:p>
                  <a:pPr algn="ctr"/>
                  <a:r>
                    <a:rPr lang="en-US" dirty="0" smtClean="0"/>
                    <a:t>1 ms</a:t>
                  </a:r>
                  <a:endParaRPr lang="en-US" dirty="0"/>
                </a:p>
              </p:txBody>
            </p:sp>
            <p:cxnSp>
              <p:nvCxnSpPr>
                <p:cNvPr id="19" name="Straight Connector 25"/>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29"/>
              <p:cNvGrpSpPr/>
              <p:nvPr/>
            </p:nvGrpSpPr>
            <p:grpSpPr>
              <a:xfrm>
                <a:off x="5810251" y="5676899"/>
                <a:ext cx="685800" cy="493158"/>
                <a:chOff x="247651" y="5724524"/>
                <a:chExt cx="685800" cy="493158"/>
              </a:xfrm>
            </p:grpSpPr>
            <p:sp>
              <p:nvSpPr>
                <p:cNvPr id="18" name="TextBox 17"/>
                <p:cNvSpPr txBox="1"/>
                <p:nvPr/>
              </p:nvSpPr>
              <p:spPr>
                <a:xfrm>
                  <a:off x="247651" y="5848350"/>
                  <a:ext cx="685800" cy="369332"/>
                </a:xfrm>
                <a:prstGeom prst="rect">
                  <a:avLst/>
                </a:prstGeom>
                <a:noFill/>
              </p:spPr>
              <p:txBody>
                <a:bodyPr wrap="square" rtlCol="0">
                  <a:spAutoFit/>
                </a:bodyPr>
                <a:lstStyle/>
                <a:p>
                  <a:pPr algn="ctr"/>
                  <a:r>
                    <a:rPr lang="en-US" dirty="0" smtClean="0"/>
                    <a:t>1 s</a:t>
                  </a:r>
                  <a:endParaRPr lang="en-US" dirty="0"/>
                </a:p>
              </p:txBody>
            </p:sp>
            <p:cxnSp>
              <p:nvCxnSpPr>
                <p:cNvPr id="17" name="Straight Connector 16"/>
                <p:cNvCxnSpPr/>
                <p:nvPr/>
              </p:nvCxnSpPr>
              <p:spPr>
                <a:xfrm rot="5400000">
                  <a:off x="528638" y="5786437"/>
                  <a:ext cx="12382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6" name="TextBox 10"/>
          <p:cNvSpPr txBox="1"/>
          <p:nvPr/>
        </p:nvSpPr>
        <p:spPr>
          <a:xfrm>
            <a:off x="2384537" y="3500091"/>
            <a:ext cx="1323975" cy="584775"/>
          </a:xfrm>
          <a:prstGeom prst="rect">
            <a:avLst/>
          </a:prstGeom>
          <a:solidFill>
            <a:schemeClr val="tx2"/>
          </a:solidFill>
        </p:spPr>
        <p:txBody>
          <a:bodyPr vert="horz" wrap="square" rtlCol="0" anchor="ctr" anchorCtr="0">
            <a:spAutoFit/>
          </a:bodyPr>
          <a:lstStyle/>
          <a:p>
            <a:pPr algn="ctr"/>
            <a:r>
              <a:rPr lang="en-US" sz="3200" dirty="0" smtClean="0">
                <a:solidFill>
                  <a:schemeClr val="bg1"/>
                </a:solidFill>
              </a:rPr>
              <a:t>CPU</a:t>
            </a:r>
            <a:endParaRPr lang="en-US" sz="3200" dirty="0">
              <a:solidFill>
                <a:schemeClr val="bg1"/>
              </a:solidFill>
            </a:endParaRPr>
          </a:p>
        </p:txBody>
      </p:sp>
      <p:grpSp>
        <p:nvGrpSpPr>
          <p:cNvPr id="14" name="Group 39"/>
          <p:cNvGrpSpPr/>
          <p:nvPr/>
        </p:nvGrpSpPr>
        <p:grpSpPr>
          <a:xfrm>
            <a:off x="2047285" y="946766"/>
            <a:ext cx="6126480" cy="4218442"/>
            <a:chOff x="2047285" y="946766"/>
            <a:chExt cx="6126480" cy="4218442"/>
          </a:xfrm>
        </p:grpSpPr>
        <p:sp>
          <p:nvSpPr>
            <p:cNvPr id="35" name="Rectangle 34"/>
            <p:cNvSpPr/>
            <p:nvPr/>
          </p:nvSpPr>
          <p:spPr>
            <a:xfrm>
              <a:off x="2047285" y="2390044"/>
              <a:ext cx="6126480" cy="2775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Triangle 37"/>
            <p:cNvSpPr/>
            <p:nvPr/>
          </p:nvSpPr>
          <p:spPr>
            <a:xfrm rot="16200000">
              <a:off x="4382240" y="-1388189"/>
              <a:ext cx="1456569" cy="612648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10"/>
          <p:cNvSpPr txBox="1"/>
          <p:nvPr/>
        </p:nvSpPr>
        <p:spPr>
          <a:xfrm>
            <a:off x="2157984" y="3541828"/>
            <a:ext cx="1323975" cy="584775"/>
          </a:xfrm>
          <a:prstGeom prst="rect">
            <a:avLst/>
          </a:prstGeom>
          <a:solidFill>
            <a:schemeClr val="tx2"/>
          </a:solidFill>
        </p:spPr>
        <p:txBody>
          <a:bodyPr vert="horz" wrap="square" rtlCol="0">
            <a:spAutoFit/>
          </a:bodyPr>
          <a:lstStyle/>
          <a:p>
            <a:pPr algn="ctr"/>
            <a:r>
              <a:rPr lang="en-US" sz="3200" dirty="0" smtClean="0">
                <a:solidFill>
                  <a:schemeClr val="bg1"/>
                </a:solidFill>
              </a:rPr>
              <a:t>CPU</a:t>
            </a:r>
            <a:endParaRPr lang="en-US" sz="3200" dirty="0">
              <a:solidFill>
                <a:schemeClr val="bg1"/>
              </a:solidFill>
            </a:endParaRPr>
          </a:p>
        </p:txBody>
      </p:sp>
      <p:grpSp>
        <p:nvGrpSpPr>
          <p:cNvPr id="15" name="Group 49"/>
          <p:cNvGrpSpPr/>
          <p:nvPr/>
        </p:nvGrpSpPr>
        <p:grpSpPr>
          <a:xfrm>
            <a:off x="2032718" y="2281954"/>
            <a:ext cx="904875" cy="2861545"/>
            <a:chOff x="2032718" y="2281954"/>
            <a:chExt cx="904875" cy="2861545"/>
          </a:xfrm>
        </p:grpSpPr>
        <p:sp>
          <p:nvSpPr>
            <p:cNvPr id="42" name="Isosceles Triangle 46"/>
            <p:cNvSpPr/>
            <p:nvPr/>
          </p:nvSpPr>
          <p:spPr>
            <a:xfrm rot="5400000">
              <a:off x="1831455" y="2483217"/>
              <a:ext cx="951166" cy="54864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2032718" y="4229099"/>
              <a:ext cx="904875" cy="914400"/>
            </a:xfrm>
            <a:prstGeom prst="triangle">
              <a:avLst>
                <a:gd name="adj"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6"/>
            <p:cNvSpPr/>
            <p:nvPr/>
          </p:nvSpPr>
          <p:spPr>
            <a:xfrm rot="5400000">
              <a:off x="2238458" y="2076217"/>
              <a:ext cx="137160" cy="548640"/>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13"/>
          <p:cNvCxnSpPr/>
          <p:nvPr/>
        </p:nvCxnSpPr>
        <p:spPr>
          <a:xfrm flipH="1">
            <a:off x="2024348" y="938676"/>
            <a:ext cx="6753" cy="4200524"/>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16" name="Group 52"/>
          <p:cNvGrpSpPr/>
          <p:nvPr/>
        </p:nvGrpSpPr>
        <p:grpSpPr>
          <a:xfrm>
            <a:off x="3411359" y="880477"/>
            <a:ext cx="4764024" cy="3905153"/>
            <a:chOff x="3411359" y="880477"/>
            <a:chExt cx="4764024" cy="3905153"/>
          </a:xfrm>
        </p:grpSpPr>
        <p:grpSp>
          <p:nvGrpSpPr>
            <p:cNvPr id="29" name="Group 50"/>
            <p:cNvGrpSpPr/>
            <p:nvPr/>
          </p:nvGrpSpPr>
          <p:grpSpPr>
            <a:xfrm>
              <a:off x="3411359" y="880477"/>
              <a:ext cx="4764024" cy="3905153"/>
              <a:chOff x="3411359" y="880477"/>
              <a:chExt cx="4764024" cy="3905153"/>
            </a:xfrm>
          </p:grpSpPr>
          <p:sp>
            <p:nvSpPr>
              <p:cNvPr id="40" name="Right Triangle 39"/>
              <p:cNvSpPr/>
              <p:nvPr/>
            </p:nvSpPr>
            <p:spPr>
              <a:xfrm rot="5400000" flipH="1" flipV="1">
                <a:off x="2181491" y="2540778"/>
                <a:ext cx="3474720" cy="1014984"/>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426343" y="1309895"/>
                <a:ext cx="3749040" cy="3474720"/>
              </a:xfrm>
              <a:prstGeom prst="rect">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Triangle 47"/>
              <p:cNvSpPr/>
              <p:nvPr/>
            </p:nvSpPr>
            <p:spPr>
              <a:xfrm flipH="1">
                <a:off x="4406430" y="880477"/>
                <a:ext cx="3766526" cy="446307"/>
              </a:xfrm>
              <a:prstGeom prst="rtTriangle">
                <a:avLst/>
              </a:prstGeom>
              <a:solidFill>
                <a:srgbClr val="428E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11"/>
            <p:cNvSpPr txBox="1"/>
            <p:nvPr/>
          </p:nvSpPr>
          <p:spPr>
            <a:xfrm>
              <a:off x="5394960" y="2011680"/>
              <a:ext cx="1316304" cy="577219"/>
            </a:xfrm>
            <a:prstGeom prst="rect">
              <a:avLst/>
            </a:prstGeom>
            <a:solidFill>
              <a:srgbClr val="428E46"/>
            </a:solidFill>
          </p:spPr>
          <p:txBody>
            <a:bodyPr vert="horz" wrap="square" rtlCol="0">
              <a:spAutoFit/>
            </a:bodyPr>
            <a:lstStyle/>
            <a:p>
              <a:pPr algn="ctr"/>
              <a:r>
                <a:rPr lang="en-US" sz="3200" dirty="0" smtClean="0">
                  <a:solidFill>
                    <a:schemeClr val="bg1"/>
                  </a:solidFill>
                </a:rPr>
                <a:t>GPU</a:t>
              </a:r>
              <a:endParaRPr lang="en-US" sz="3200" dirty="0">
                <a:solidFill>
                  <a:schemeClr val="bg1"/>
                </a:solidFill>
              </a:endParaRPr>
            </a:p>
          </p:txBody>
        </p:sp>
      </p:grpSp>
      <p:grpSp>
        <p:nvGrpSpPr>
          <p:cNvPr id="30" name="Group 64"/>
          <p:cNvGrpSpPr/>
          <p:nvPr/>
        </p:nvGrpSpPr>
        <p:grpSpPr>
          <a:xfrm>
            <a:off x="2580132" y="1317774"/>
            <a:ext cx="1938528" cy="2217906"/>
            <a:chOff x="2580132" y="1317774"/>
            <a:chExt cx="1938528" cy="2217906"/>
          </a:xfrm>
        </p:grpSpPr>
        <p:grpSp>
          <p:nvGrpSpPr>
            <p:cNvPr id="31" name="Group 55"/>
            <p:cNvGrpSpPr/>
            <p:nvPr/>
          </p:nvGrpSpPr>
          <p:grpSpPr>
            <a:xfrm>
              <a:off x="2580132" y="1317774"/>
              <a:ext cx="1847090" cy="2217906"/>
              <a:chOff x="2580132" y="1317774"/>
              <a:chExt cx="1847090" cy="2217906"/>
            </a:xfrm>
          </p:grpSpPr>
          <p:sp>
            <p:nvSpPr>
              <p:cNvPr id="57" name="Rectangle 56"/>
              <p:cNvSpPr/>
              <p:nvPr/>
            </p:nvSpPr>
            <p:spPr>
              <a:xfrm>
                <a:off x="2598420" y="2269236"/>
                <a:ext cx="1828802" cy="1266444"/>
              </a:xfrm>
              <a:prstGeom prst="rect">
                <a:avLst/>
              </a:prstGeom>
              <a:solidFill>
                <a:srgbClr val="73BF77"/>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ight Triangle 62"/>
              <p:cNvSpPr/>
              <p:nvPr/>
            </p:nvSpPr>
            <p:spPr>
              <a:xfrm rot="5400000" flipH="1" flipV="1">
                <a:off x="3023616" y="874290"/>
                <a:ext cx="960120" cy="1847088"/>
              </a:xfrm>
              <a:prstGeom prst="rtTriangle">
                <a:avLst/>
              </a:prstGeom>
              <a:solidFill>
                <a:srgbClr val="73BF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11"/>
            <p:cNvSpPr txBox="1"/>
            <p:nvPr/>
          </p:nvSpPr>
          <p:spPr>
            <a:xfrm>
              <a:off x="2773680" y="2026920"/>
              <a:ext cx="1744980" cy="584775"/>
            </a:xfrm>
            <a:prstGeom prst="rect">
              <a:avLst/>
            </a:prstGeom>
            <a:noFill/>
          </p:spPr>
          <p:txBody>
            <a:bodyPr vert="horz" wrap="square" rtlCol="0">
              <a:spAutoFit/>
            </a:bodyPr>
            <a:lstStyle/>
            <a:p>
              <a:pPr algn="ctr"/>
              <a:r>
                <a:rPr lang="en-US" sz="3200" dirty="0" smtClean="0">
                  <a:solidFill>
                    <a:schemeClr val="bg1"/>
                  </a:solidFill>
                </a:rPr>
                <a:t>RT-GPU</a:t>
              </a:r>
              <a:endParaRPr lang="en-US" sz="3200" dirty="0">
                <a:solidFill>
                  <a:schemeClr val="bg1"/>
                </a:solidFill>
              </a:endParaRPr>
            </a:p>
          </p:txBody>
        </p:sp>
      </p:grpSp>
      <p:grpSp>
        <p:nvGrpSpPr>
          <p:cNvPr id="32" name="Group 55"/>
          <p:cNvGrpSpPr/>
          <p:nvPr/>
        </p:nvGrpSpPr>
        <p:grpSpPr>
          <a:xfrm>
            <a:off x="2590800" y="2278380"/>
            <a:ext cx="5582156" cy="2522687"/>
            <a:chOff x="2526680" y="2278380"/>
            <a:chExt cx="5582156" cy="2522687"/>
          </a:xfrm>
        </p:grpSpPr>
        <p:sp>
          <p:nvSpPr>
            <p:cNvPr id="51" name="Rectangle 50"/>
            <p:cNvSpPr/>
            <p:nvPr/>
          </p:nvSpPr>
          <p:spPr>
            <a:xfrm>
              <a:off x="3310260" y="3562986"/>
              <a:ext cx="4798576" cy="1238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Triangle 52"/>
            <p:cNvSpPr/>
            <p:nvPr/>
          </p:nvSpPr>
          <p:spPr>
            <a:xfrm>
              <a:off x="2526680" y="2278380"/>
              <a:ext cx="1838469" cy="140038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9" name="Straight Connector 13"/>
          <p:cNvCxnSpPr/>
          <p:nvPr/>
        </p:nvCxnSpPr>
        <p:spPr>
          <a:xfrm flipH="1">
            <a:off x="4258018" y="3551933"/>
            <a:ext cx="3906847" cy="14787"/>
          </a:xfrm>
          <a:prstGeom prst="line">
            <a:avLst/>
          </a:prstGeom>
          <a:ln w="444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60" name="Right Arrow 59"/>
          <p:cNvSpPr/>
          <p:nvPr/>
        </p:nvSpPr>
        <p:spPr>
          <a:xfrm>
            <a:off x="7761923" y="1914604"/>
            <a:ext cx="609600" cy="752475"/>
          </a:xfrm>
          <a:prstGeom prst="rightArrow">
            <a:avLst/>
          </a:prstGeom>
          <a:solidFill>
            <a:schemeClr val="bg1"/>
          </a:solidFill>
          <a:ln w="19050">
            <a:solidFill>
              <a:srgbClr val="428E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Arrow 60"/>
          <p:cNvSpPr/>
          <p:nvPr/>
        </p:nvSpPr>
        <p:spPr>
          <a:xfrm>
            <a:off x="7761923" y="3933904"/>
            <a:ext cx="609600" cy="752475"/>
          </a:xfrm>
          <a:prstGeom prst="rightArrow">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2112021" y="1084334"/>
            <a:ext cx="2905041" cy="369332"/>
            <a:chOff x="2112021" y="1084334"/>
            <a:chExt cx="2905041" cy="369332"/>
          </a:xfrm>
        </p:grpSpPr>
        <p:sp>
          <p:nvSpPr>
            <p:cNvPr id="68" name="TextBox 67"/>
            <p:cNvSpPr txBox="1"/>
            <p:nvPr/>
          </p:nvSpPr>
          <p:spPr>
            <a:xfrm>
              <a:off x="2589451" y="1084334"/>
              <a:ext cx="2427611" cy="369332"/>
            </a:xfrm>
            <a:prstGeom prst="rect">
              <a:avLst/>
            </a:prstGeom>
            <a:solidFill>
              <a:schemeClr val="bg1"/>
            </a:solidFill>
            <a:ln>
              <a:solidFill>
                <a:schemeClr val="tx1"/>
              </a:solidFill>
            </a:ln>
          </p:spPr>
          <p:txBody>
            <a:bodyPr wrap="square" rtlCol="0">
              <a:spAutoFit/>
            </a:bodyPr>
            <a:lstStyle/>
            <a:p>
              <a:pPr algn="ctr"/>
              <a:r>
                <a:rPr lang="en-US" dirty="0" smtClean="0"/>
                <a:t>‘latency’ barrier</a:t>
              </a:r>
              <a:endParaRPr lang="en-US" dirty="0"/>
            </a:p>
          </p:txBody>
        </p:sp>
        <p:cxnSp>
          <p:nvCxnSpPr>
            <p:cNvPr id="69" name="Straight Arrow Connector 68"/>
            <p:cNvCxnSpPr>
              <a:stCxn id="68" idx="1"/>
            </p:cNvCxnSpPr>
            <p:nvPr/>
          </p:nvCxnSpPr>
          <p:spPr>
            <a:xfrm flipH="1">
              <a:off x="2112021" y="1269000"/>
              <a:ext cx="477430" cy="1449"/>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grpSp>
        <p:nvGrpSpPr>
          <p:cNvPr id="74" name="Group 59"/>
          <p:cNvGrpSpPr/>
          <p:nvPr/>
        </p:nvGrpSpPr>
        <p:grpSpPr>
          <a:xfrm>
            <a:off x="4847129" y="3629526"/>
            <a:ext cx="2427611" cy="842469"/>
            <a:chOff x="2589451" y="611197"/>
            <a:chExt cx="2427611" cy="842469"/>
          </a:xfrm>
        </p:grpSpPr>
        <p:sp>
          <p:nvSpPr>
            <p:cNvPr id="75" name="TextBox 74"/>
            <p:cNvSpPr txBox="1"/>
            <p:nvPr/>
          </p:nvSpPr>
          <p:spPr>
            <a:xfrm>
              <a:off x="2589451" y="1084334"/>
              <a:ext cx="2427611" cy="369332"/>
            </a:xfrm>
            <a:prstGeom prst="rect">
              <a:avLst/>
            </a:prstGeom>
            <a:solidFill>
              <a:schemeClr val="bg1"/>
            </a:solidFill>
            <a:ln>
              <a:solidFill>
                <a:schemeClr val="tx1"/>
              </a:solidFill>
            </a:ln>
          </p:spPr>
          <p:txBody>
            <a:bodyPr wrap="square" rtlCol="0">
              <a:spAutoFit/>
            </a:bodyPr>
            <a:lstStyle/>
            <a:p>
              <a:pPr algn="ctr"/>
              <a:r>
                <a:rPr lang="en-US" dirty="0" smtClean="0"/>
                <a:t>‘cache’ cap</a:t>
              </a:r>
              <a:endParaRPr lang="en-US" dirty="0"/>
            </a:p>
          </p:txBody>
        </p:sp>
        <p:cxnSp>
          <p:nvCxnSpPr>
            <p:cNvPr id="76" name="Straight Arrow Connector 75"/>
            <p:cNvCxnSpPr>
              <a:stCxn id="75" idx="0"/>
            </p:cNvCxnSpPr>
            <p:nvPr/>
          </p:nvCxnSpPr>
          <p:spPr>
            <a:xfrm flipH="1" flipV="1">
              <a:off x="3798217" y="611197"/>
              <a:ext cx="5040" cy="473137"/>
            </a:xfrm>
            <a:prstGeom prst="straightConnector1">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2069060" y="1919174"/>
            <a:ext cx="506564"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8314973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80622484"/>
              </p:ext>
            </p:extLst>
          </p:nvPr>
        </p:nvGraphicFramePr>
        <p:xfrm>
          <a:off x="571500" y="1104900"/>
          <a:ext cx="8051800" cy="4711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73935" y="142829"/>
            <a:ext cx="8170003" cy="964092"/>
          </a:xfrm>
        </p:spPr>
        <p:txBody>
          <a:bodyPr/>
          <a:lstStyle/>
          <a:p>
            <a:pPr lvl="0">
              <a:defRPr/>
            </a:pPr>
            <a:r>
              <a:rPr lang="en-US" dirty="0" smtClean="0"/>
              <a:t>Real-Time HPC Trend</a:t>
            </a:r>
          </a:p>
        </p:txBody>
      </p:sp>
      <p:sp>
        <p:nvSpPr>
          <p:cNvPr id="19" name="TextBox 18"/>
          <p:cNvSpPr txBox="1"/>
          <p:nvPr/>
        </p:nvSpPr>
        <p:spPr>
          <a:xfrm>
            <a:off x="282176" y="4724400"/>
            <a:ext cx="1380699" cy="307777"/>
          </a:xfrm>
          <a:prstGeom prst="rect">
            <a:avLst/>
          </a:prstGeom>
          <a:solidFill>
            <a:schemeClr val="bg1"/>
          </a:solidFill>
        </p:spPr>
        <p:txBody>
          <a:bodyPr wrap="none" rtlCol="0">
            <a:spAutoFit/>
          </a:bodyPr>
          <a:lstStyle/>
          <a:p>
            <a:pPr algn="ctr"/>
            <a:r>
              <a:rPr lang="en-US" sz="1400" dirty="0" smtClean="0"/>
              <a:t>Tokamak (PCA)</a:t>
            </a:r>
            <a:endParaRPr lang="en-US" sz="1400" dirty="0"/>
          </a:p>
        </p:txBody>
      </p:sp>
      <p:sp>
        <p:nvSpPr>
          <p:cNvPr id="20" name="TextBox 19"/>
          <p:cNvSpPr txBox="1"/>
          <p:nvPr/>
        </p:nvSpPr>
        <p:spPr>
          <a:xfrm>
            <a:off x="1899926" y="4902200"/>
            <a:ext cx="1218602" cy="307777"/>
          </a:xfrm>
          <a:prstGeom prst="rect">
            <a:avLst/>
          </a:prstGeom>
          <a:solidFill>
            <a:schemeClr val="bg1"/>
          </a:solidFill>
        </p:spPr>
        <p:txBody>
          <a:bodyPr wrap="none" rtlCol="0">
            <a:spAutoFit/>
          </a:bodyPr>
          <a:lstStyle/>
          <a:p>
            <a:pPr algn="ctr"/>
            <a:r>
              <a:rPr lang="en-US" sz="1400" dirty="0" smtClean="0"/>
              <a:t>1M x 1K FFT</a:t>
            </a:r>
            <a:endParaRPr lang="en-US" sz="1400" dirty="0"/>
          </a:p>
        </p:txBody>
      </p:sp>
      <p:sp>
        <p:nvSpPr>
          <p:cNvPr id="21" name="TextBox 20"/>
          <p:cNvSpPr txBox="1"/>
          <p:nvPr/>
        </p:nvSpPr>
        <p:spPr>
          <a:xfrm>
            <a:off x="2061234" y="3860800"/>
            <a:ext cx="794385" cy="307777"/>
          </a:xfrm>
          <a:prstGeom prst="rect">
            <a:avLst/>
          </a:prstGeom>
          <a:solidFill>
            <a:schemeClr val="bg1"/>
          </a:solidFill>
        </p:spPr>
        <p:txBody>
          <a:bodyPr wrap="none" rtlCol="0">
            <a:spAutoFit/>
          </a:bodyPr>
          <a:lstStyle/>
          <a:p>
            <a:pPr algn="ctr"/>
            <a:r>
              <a:rPr lang="en-US" sz="1400" dirty="0" smtClean="0"/>
              <a:t>ELT M1</a:t>
            </a:r>
            <a:endParaRPr lang="en-US" sz="1400" dirty="0"/>
          </a:p>
        </p:txBody>
      </p:sp>
      <p:sp>
        <p:nvSpPr>
          <p:cNvPr id="22" name="TextBox 21"/>
          <p:cNvSpPr txBox="1"/>
          <p:nvPr/>
        </p:nvSpPr>
        <p:spPr>
          <a:xfrm>
            <a:off x="3483634" y="3111500"/>
            <a:ext cx="794385" cy="307777"/>
          </a:xfrm>
          <a:prstGeom prst="rect">
            <a:avLst/>
          </a:prstGeom>
          <a:solidFill>
            <a:schemeClr val="bg1"/>
          </a:solidFill>
        </p:spPr>
        <p:txBody>
          <a:bodyPr wrap="none" rtlCol="0">
            <a:spAutoFit/>
          </a:bodyPr>
          <a:lstStyle/>
          <a:p>
            <a:pPr algn="ctr"/>
            <a:r>
              <a:rPr lang="en-US" sz="1400" dirty="0" smtClean="0"/>
              <a:t>ELT M4</a:t>
            </a:r>
            <a:endParaRPr lang="en-US" sz="1400" dirty="0"/>
          </a:p>
        </p:txBody>
      </p:sp>
      <p:sp>
        <p:nvSpPr>
          <p:cNvPr id="23" name="TextBox 22"/>
          <p:cNvSpPr txBox="1"/>
          <p:nvPr/>
        </p:nvSpPr>
        <p:spPr>
          <a:xfrm>
            <a:off x="4688504" y="3248660"/>
            <a:ext cx="1270092" cy="307777"/>
          </a:xfrm>
          <a:prstGeom prst="rect">
            <a:avLst/>
          </a:prstGeom>
          <a:solidFill>
            <a:schemeClr val="bg1"/>
          </a:solidFill>
        </p:spPr>
        <p:txBody>
          <a:bodyPr wrap="none" rtlCol="0">
            <a:spAutoFit/>
          </a:bodyPr>
          <a:lstStyle/>
          <a:p>
            <a:pPr algn="ctr"/>
            <a:r>
              <a:rPr lang="en-US" sz="1400" dirty="0" smtClean="0"/>
              <a:t>Tokamak (GS)</a:t>
            </a:r>
            <a:endParaRPr lang="en-US" sz="1400" dirty="0"/>
          </a:p>
        </p:txBody>
      </p:sp>
      <p:sp>
        <p:nvSpPr>
          <p:cNvPr id="25" name="TextBox 24"/>
          <p:cNvSpPr txBox="1"/>
          <p:nvPr/>
        </p:nvSpPr>
        <p:spPr>
          <a:xfrm>
            <a:off x="6594804" y="3200400"/>
            <a:ext cx="922047" cy="307777"/>
          </a:xfrm>
          <a:prstGeom prst="rect">
            <a:avLst/>
          </a:prstGeom>
          <a:solidFill>
            <a:schemeClr val="bg1"/>
          </a:solidFill>
        </p:spPr>
        <p:txBody>
          <a:bodyPr wrap="none" rtlCol="0">
            <a:spAutoFit/>
          </a:bodyPr>
          <a:lstStyle/>
          <a:p>
            <a:pPr algn="ctr"/>
            <a:r>
              <a:rPr lang="en-US" sz="1400" dirty="0" smtClean="0"/>
              <a:t>DNA </a:t>
            </a:r>
            <a:r>
              <a:rPr lang="en-US" sz="1400" dirty="0" err="1" smtClean="0"/>
              <a:t>Seq</a:t>
            </a:r>
            <a:endParaRPr lang="en-US" sz="1400" dirty="0"/>
          </a:p>
        </p:txBody>
      </p:sp>
      <p:sp>
        <p:nvSpPr>
          <p:cNvPr id="27" name="TextBox 26"/>
          <p:cNvSpPr txBox="1"/>
          <p:nvPr/>
        </p:nvSpPr>
        <p:spPr>
          <a:xfrm>
            <a:off x="6909217" y="2108200"/>
            <a:ext cx="1817229" cy="307777"/>
          </a:xfrm>
          <a:prstGeom prst="rect">
            <a:avLst/>
          </a:prstGeom>
          <a:solidFill>
            <a:schemeClr val="bg1"/>
          </a:solidFill>
        </p:spPr>
        <p:txBody>
          <a:bodyPr wrap="none" rtlCol="0">
            <a:spAutoFit/>
          </a:bodyPr>
          <a:lstStyle/>
          <a:p>
            <a:pPr algn="ctr"/>
            <a:r>
              <a:rPr lang="en-US" sz="1400" dirty="0" smtClean="0"/>
              <a:t>Quantum Simulation</a:t>
            </a:r>
            <a:endParaRPr lang="en-US" sz="1400" dirty="0"/>
          </a:p>
        </p:txBody>
      </p:sp>
      <p:pic>
        <p:nvPicPr>
          <p:cNvPr id="29" name="Picture 1"/>
          <p:cNvPicPr>
            <a:picLocks noChangeAspect="1" noChangeArrowheads="1"/>
          </p:cNvPicPr>
          <p:nvPr/>
        </p:nvPicPr>
        <p:blipFill>
          <a:blip r:embed="rId4"/>
          <a:srcRect/>
          <a:stretch>
            <a:fillRect/>
          </a:stretch>
        </p:blipFill>
        <p:spPr bwMode="auto">
          <a:xfrm>
            <a:off x="1900237" y="2803524"/>
            <a:ext cx="995363" cy="685603"/>
          </a:xfrm>
          <a:prstGeom prst="rect">
            <a:avLst/>
          </a:prstGeom>
          <a:noFill/>
          <a:ln w="9525">
            <a:noFill/>
            <a:miter lim="800000"/>
            <a:headEnd/>
            <a:tailEnd/>
          </a:ln>
        </p:spPr>
      </p:pic>
      <p:pic>
        <p:nvPicPr>
          <p:cNvPr id="39939"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47676" y="3640136"/>
            <a:ext cx="987424" cy="688599"/>
          </a:xfrm>
          <a:prstGeom prst="rect">
            <a:avLst/>
          </a:prstGeom>
          <a:noFill/>
        </p:spPr>
      </p:pic>
      <p:pic>
        <p:nvPicPr>
          <p:cNvPr id="32" name="Picture 1"/>
          <p:cNvPicPr>
            <a:picLocks noChangeAspect="1" noChangeArrowheads="1"/>
          </p:cNvPicPr>
          <p:nvPr/>
        </p:nvPicPr>
        <p:blipFill>
          <a:blip r:embed="rId4"/>
          <a:srcRect/>
          <a:stretch>
            <a:fillRect/>
          </a:stretch>
        </p:blipFill>
        <p:spPr bwMode="auto">
          <a:xfrm>
            <a:off x="3411537" y="2003424"/>
            <a:ext cx="995363" cy="685603"/>
          </a:xfrm>
          <a:prstGeom prst="rect">
            <a:avLst/>
          </a:prstGeom>
          <a:noFill/>
          <a:ln w="9525">
            <a:noFill/>
            <a:miter lim="800000"/>
            <a:headEnd/>
            <a:tailEnd/>
          </a:ln>
        </p:spPr>
      </p:pic>
      <p:pic>
        <p:nvPicPr>
          <p:cNvPr id="33" name="Picture 3" descr="http://www.ipp.mpg.de/ippcms/de/images/pic/images_bereiche/asdex/380x265/plasmagefass_1.jpeg"/>
          <p:cNvPicPr>
            <a:picLocks noChangeAspect="1" noChangeArrowheads="1"/>
          </p:cNvPicPr>
          <p:nvPr/>
        </p:nvPicPr>
        <p:blipFill>
          <a:blip r:embed="rId5"/>
          <a:srcRect/>
          <a:stretch>
            <a:fillRect/>
          </a:stretch>
        </p:blipFill>
        <p:spPr bwMode="auto">
          <a:xfrm>
            <a:off x="4816476" y="2205036"/>
            <a:ext cx="987424" cy="688599"/>
          </a:xfrm>
          <a:prstGeom prst="rect">
            <a:avLst/>
          </a:prstGeom>
          <a:noFill/>
        </p:spPr>
      </p:pic>
      <p:pic>
        <p:nvPicPr>
          <p:cNvPr id="34" name="Picture 3" descr="C:\Users\darrens\Desktop\desktop\Quantum Simulation\images\Electron Path.png"/>
          <p:cNvPicPr>
            <a:picLocks noChangeAspect="1" noChangeArrowheads="1"/>
          </p:cNvPicPr>
          <p:nvPr/>
        </p:nvPicPr>
        <p:blipFill>
          <a:blip r:embed="rId6"/>
          <a:srcRect/>
          <a:stretch>
            <a:fillRect/>
          </a:stretch>
        </p:blipFill>
        <p:spPr bwMode="auto">
          <a:xfrm>
            <a:off x="6748117" y="1341121"/>
            <a:ext cx="856643" cy="685800"/>
          </a:xfrm>
          <a:prstGeom prst="rect">
            <a:avLst/>
          </a:prstGeom>
          <a:noFill/>
        </p:spPr>
      </p:pic>
      <p:pic>
        <p:nvPicPr>
          <p:cNvPr id="39940" name="Picture 4"/>
          <p:cNvPicPr>
            <a:picLocks noChangeAspect="1" noChangeArrowheads="1"/>
          </p:cNvPicPr>
          <p:nvPr/>
        </p:nvPicPr>
        <p:blipFill>
          <a:blip r:embed="rId7"/>
          <a:srcRect/>
          <a:stretch>
            <a:fillRect/>
          </a:stretch>
        </p:blipFill>
        <p:spPr bwMode="auto">
          <a:xfrm>
            <a:off x="6434139" y="2552700"/>
            <a:ext cx="1071562" cy="728382"/>
          </a:xfrm>
          <a:prstGeom prst="rect">
            <a:avLst/>
          </a:prstGeom>
          <a:noFill/>
          <a:ln w="9525">
            <a:noFill/>
            <a:miter lim="800000"/>
            <a:headEnd/>
            <a:tailEnd/>
          </a:ln>
        </p:spPr>
      </p:pic>
      <p:pic>
        <p:nvPicPr>
          <p:cNvPr id="31" name="chart"/>
          <p:cNvPicPr>
            <a:picLocks noChangeAspect="1"/>
          </p:cNvPicPr>
          <p:nvPr/>
        </p:nvPicPr>
        <p:blipFill>
          <a:blip r:embed="rId8"/>
          <a:stretch>
            <a:fillRect/>
          </a:stretch>
        </p:blipFill>
        <p:spPr>
          <a:xfrm>
            <a:off x="2772490" y="4219950"/>
            <a:ext cx="891922" cy="687383"/>
          </a:xfrm>
          <a:prstGeom prst="rect">
            <a:avLst/>
          </a:prstGeom>
        </p:spPr>
      </p:pic>
      <p:sp>
        <p:nvSpPr>
          <p:cNvPr id="37" name="TextBox 36"/>
          <p:cNvSpPr txBox="1"/>
          <p:nvPr/>
        </p:nvSpPr>
        <p:spPr>
          <a:xfrm>
            <a:off x="5692542" y="4333240"/>
            <a:ext cx="1202573" cy="307777"/>
          </a:xfrm>
          <a:prstGeom prst="rect">
            <a:avLst/>
          </a:prstGeom>
          <a:solidFill>
            <a:schemeClr val="bg1"/>
          </a:solidFill>
        </p:spPr>
        <p:txBody>
          <a:bodyPr wrap="none" rtlCol="0">
            <a:spAutoFit/>
          </a:bodyPr>
          <a:lstStyle/>
          <a:p>
            <a:pPr algn="ctr"/>
            <a:r>
              <a:rPr lang="en-US" sz="1400" dirty="0" smtClean="0"/>
              <a:t>1 x 1M+ FFT</a:t>
            </a:r>
            <a:endParaRPr lang="en-US" sz="1400" dirty="0"/>
          </a:p>
        </p:txBody>
      </p:sp>
      <p:pic>
        <p:nvPicPr>
          <p:cNvPr id="38" name="P 21" descr="fibercoil.jpg"/>
          <p:cNvPicPr>
            <a:picLocks noChangeAspect="1"/>
          </p:cNvPicPr>
          <p:nvPr/>
        </p:nvPicPr>
        <p:blipFill>
          <a:blip r:embed="rId9" cstate="print"/>
          <a:stretch>
            <a:fillRect/>
          </a:stretch>
        </p:blipFill>
        <p:spPr bwMode="auto">
          <a:xfrm>
            <a:off x="6934632" y="4243510"/>
            <a:ext cx="685800" cy="913750"/>
          </a:xfrm>
          <a:prstGeom prst="rect">
            <a:avLst/>
          </a:prstGeom>
          <a:noFill/>
          <a:ln w="9525">
            <a:noFill/>
            <a:miter lim="800000"/>
            <a:headEnd/>
            <a:tailEnd/>
          </a:ln>
        </p:spPr>
      </p:pic>
    </p:spTree>
    <p:extLst>
      <p:ext uri="{BB962C8B-B14F-4D97-AF65-F5344CB8AC3E}">
        <p14:creationId xmlns:p14="http://schemas.microsoft.com/office/powerpoint/2010/main" val="3245076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I Template 2012">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I Confidential">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er Confidential">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 Template 2012</Template>
  <TotalTime>5491</TotalTime>
  <Words>5342</Words>
  <Application>Microsoft Macintosh PowerPoint</Application>
  <PresentationFormat>On-screen Show (4:3)</PresentationFormat>
  <Paragraphs>747</Paragraphs>
  <Slides>53</Slides>
  <Notes>49</Notes>
  <HiddenSlides>3</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NI Template 2012</vt:lpstr>
      <vt:lpstr>NI Confidential</vt:lpstr>
      <vt:lpstr>Customer Confidential</vt:lpstr>
      <vt:lpstr>Equation</vt:lpstr>
      <vt:lpstr>PowerPoint Presentation</vt:lpstr>
      <vt:lpstr>Heterogeneous Computing and Real-Time Math for Plasma Control</vt:lpstr>
      <vt:lpstr>Today’s Engineering Challenges</vt:lpstr>
      <vt:lpstr>The Impact of Great Engineering</vt:lpstr>
      <vt:lpstr>National Instruments—Our Stability</vt:lpstr>
      <vt:lpstr>NI Global R&amp;D Organizations</vt:lpstr>
      <vt:lpstr>Processor Landscape for Real-time Computation</vt:lpstr>
      <vt:lpstr>Processor Landscape for Real-time Computation</vt:lpstr>
      <vt:lpstr>Real-Time HPC Trend</vt:lpstr>
      <vt:lpstr>Real-Time HPC Trend</vt:lpstr>
      <vt:lpstr>Real-Time HPC Trend</vt:lpstr>
      <vt:lpstr>Real-Time HPC Trend</vt:lpstr>
      <vt:lpstr>Tokamak – Shape Control</vt:lpstr>
      <vt:lpstr>ASDEX  Tokamak Upgrade - Results </vt:lpstr>
      <vt:lpstr>Example -Plasma Diagnostics &amp; Control with  NI LabVIEW RT </vt:lpstr>
      <vt:lpstr>ITER Fast Plant Control System</vt:lpstr>
      <vt:lpstr>Summary</vt:lpstr>
      <vt:lpstr>APPENDIX</vt:lpstr>
      <vt:lpstr>FPGA  Advances</vt:lpstr>
      <vt:lpstr>Real-Time HPC</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Processor Landscape for Real-time Computation</vt:lpstr>
      <vt:lpstr>Real-Time HPC Trend</vt:lpstr>
      <vt:lpstr>Real-Time HPC Trend</vt:lpstr>
      <vt:lpstr>Real-Time HPC Trend</vt:lpstr>
      <vt:lpstr>Real-Time HPC Trend</vt:lpstr>
      <vt:lpstr>Real-Time HPC Trend</vt:lpstr>
      <vt:lpstr>Real-Time HPC Trend</vt:lpstr>
      <vt:lpstr>Real-Time HPC Trend</vt:lpstr>
      <vt:lpstr>Toolkits for Real-Time Computation</vt:lpstr>
      <vt:lpstr>MASMT</vt:lpstr>
      <vt:lpstr>MASMT</vt:lpstr>
      <vt:lpstr>MASMT</vt:lpstr>
      <vt:lpstr>MASMT</vt:lpstr>
      <vt:lpstr>Toolkits for Real-Time Computation</vt:lpstr>
      <vt:lpstr>GPU Analysis Toolkit</vt:lpstr>
      <vt:lpstr>GPU Analysis Toolkit</vt:lpstr>
      <vt:lpstr>GPU Analysis Toolkit</vt:lpstr>
      <vt:lpstr>GPU Analysis Toolkit</vt:lpstr>
      <vt:lpstr>GPU Analysis Toolkit</vt:lpstr>
      <vt:lpstr>GPU Analysis Toolkit</vt:lpstr>
      <vt:lpstr>GPU Analysis Toolkit</vt:lpstr>
      <vt:lpstr>Why is RT-GPU feasible?</vt:lpstr>
    </vt:vector>
  </TitlesOfParts>
  <Company>National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darrens</dc:creator>
  <cp:lastModifiedBy>Arun Veeramani</cp:lastModifiedBy>
  <cp:revision>394</cp:revision>
  <cp:lastPrinted>2012-03-20T15:45:37Z</cp:lastPrinted>
  <dcterms:created xsi:type="dcterms:W3CDTF">2012-06-26T15:44:46Z</dcterms:created>
  <dcterms:modified xsi:type="dcterms:W3CDTF">2012-12-04T13:31:59Z</dcterms:modified>
</cp:coreProperties>
</file>