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61" r:id="rId2"/>
    <p:sldMasterId id="2147483664" r:id="rId3"/>
    <p:sldMasterId id="2147483677" r:id="rId4"/>
    <p:sldMasterId id="2147483695" r:id="rId5"/>
    <p:sldMasterId id="2147483713" r:id="rId6"/>
    <p:sldMasterId id="2147483725" r:id="rId7"/>
  </p:sldMasterIdLst>
  <p:notesMasterIdLst>
    <p:notesMasterId r:id="rId35"/>
  </p:notesMasterIdLst>
  <p:handoutMasterIdLst>
    <p:handoutMasterId r:id="rId36"/>
  </p:handoutMasterIdLst>
  <p:sldIdLst>
    <p:sldId id="646" r:id="rId8"/>
    <p:sldId id="791" r:id="rId9"/>
    <p:sldId id="753" r:id="rId10"/>
    <p:sldId id="611" r:id="rId11"/>
    <p:sldId id="722" r:id="rId12"/>
    <p:sldId id="764" r:id="rId13"/>
    <p:sldId id="394" r:id="rId14"/>
    <p:sldId id="793" r:id="rId15"/>
    <p:sldId id="622" r:id="rId16"/>
    <p:sldId id="767" r:id="rId17"/>
    <p:sldId id="786" r:id="rId18"/>
    <p:sldId id="771" r:id="rId19"/>
    <p:sldId id="782" r:id="rId20"/>
    <p:sldId id="772" r:id="rId21"/>
    <p:sldId id="773" r:id="rId22"/>
    <p:sldId id="774" r:id="rId23"/>
    <p:sldId id="775" r:id="rId24"/>
    <p:sldId id="776" r:id="rId25"/>
    <p:sldId id="783" r:id="rId26"/>
    <p:sldId id="785" r:id="rId27"/>
    <p:sldId id="792" r:id="rId28"/>
    <p:sldId id="777" r:id="rId29"/>
    <p:sldId id="778" r:id="rId30"/>
    <p:sldId id="779" r:id="rId31"/>
    <p:sldId id="780" r:id="rId32"/>
    <p:sldId id="788" r:id="rId33"/>
    <p:sldId id="790" r:id="rId34"/>
  </p:sldIdLst>
  <p:sldSz cx="9144000" cy="6858000" type="screen4x3"/>
  <p:notesSz cx="7010400" cy="9296400"/>
  <p:defaultTextStyle>
    <a:defPPr>
      <a:defRPr lang="en-US"/>
    </a:defPPr>
    <a:lvl1pPr algn="l" rtl="0" eaLnBrk="0" fontAlgn="base" hangingPunct="0">
      <a:spcBef>
        <a:spcPct val="10000"/>
      </a:spcBef>
      <a:spcAft>
        <a:spcPct val="0"/>
      </a:spcAft>
      <a:defRPr sz="1600" b="1" kern="1200">
        <a:solidFill>
          <a:schemeClr val="tx1"/>
        </a:solidFill>
        <a:latin typeface="Arial" charset="0"/>
        <a:ea typeface="+mn-ea"/>
        <a:cs typeface="+mn-cs"/>
      </a:defRPr>
    </a:lvl1pPr>
    <a:lvl2pPr marL="457200" algn="l" rtl="0" eaLnBrk="0" fontAlgn="base" hangingPunct="0">
      <a:spcBef>
        <a:spcPct val="10000"/>
      </a:spcBef>
      <a:spcAft>
        <a:spcPct val="0"/>
      </a:spcAft>
      <a:defRPr sz="1600" b="1" kern="1200">
        <a:solidFill>
          <a:schemeClr val="tx1"/>
        </a:solidFill>
        <a:latin typeface="Arial" charset="0"/>
        <a:ea typeface="+mn-ea"/>
        <a:cs typeface="+mn-cs"/>
      </a:defRPr>
    </a:lvl2pPr>
    <a:lvl3pPr marL="914400" algn="l" rtl="0" eaLnBrk="0" fontAlgn="base" hangingPunct="0">
      <a:spcBef>
        <a:spcPct val="10000"/>
      </a:spcBef>
      <a:spcAft>
        <a:spcPct val="0"/>
      </a:spcAft>
      <a:defRPr sz="1600" b="1" kern="1200">
        <a:solidFill>
          <a:schemeClr val="tx1"/>
        </a:solidFill>
        <a:latin typeface="Arial" charset="0"/>
        <a:ea typeface="+mn-ea"/>
        <a:cs typeface="+mn-cs"/>
      </a:defRPr>
    </a:lvl3pPr>
    <a:lvl4pPr marL="1371600" algn="l" rtl="0" eaLnBrk="0" fontAlgn="base" hangingPunct="0">
      <a:spcBef>
        <a:spcPct val="10000"/>
      </a:spcBef>
      <a:spcAft>
        <a:spcPct val="0"/>
      </a:spcAft>
      <a:defRPr sz="1600" b="1" kern="1200">
        <a:solidFill>
          <a:schemeClr val="tx1"/>
        </a:solidFill>
        <a:latin typeface="Arial" charset="0"/>
        <a:ea typeface="+mn-ea"/>
        <a:cs typeface="+mn-cs"/>
      </a:defRPr>
    </a:lvl4pPr>
    <a:lvl5pPr marL="1828800" algn="l" rtl="0" eaLnBrk="0" fontAlgn="base" hangingPunct="0">
      <a:spcBef>
        <a:spcPct val="10000"/>
      </a:spcBef>
      <a:spcAft>
        <a:spcPct val="0"/>
      </a:spcAft>
      <a:defRPr sz="1600" b="1" kern="1200">
        <a:solidFill>
          <a:schemeClr val="tx1"/>
        </a:solidFill>
        <a:latin typeface="Arial" charset="0"/>
        <a:ea typeface="+mn-ea"/>
        <a:cs typeface="+mn-cs"/>
      </a:defRPr>
    </a:lvl5pPr>
    <a:lvl6pPr marL="2286000" algn="l" defTabSz="457200" rtl="0" eaLnBrk="1" latinLnBrk="0" hangingPunct="1">
      <a:defRPr sz="1600" b="1" kern="1200">
        <a:solidFill>
          <a:schemeClr val="tx1"/>
        </a:solidFill>
        <a:latin typeface="Arial" charset="0"/>
        <a:ea typeface="+mn-ea"/>
        <a:cs typeface="+mn-cs"/>
      </a:defRPr>
    </a:lvl6pPr>
    <a:lvl7pPr marL="2743200" algn="l" defTabSz="457200" rtl="0" eaLnBrk="1" latinLnBrk="0" hangingPunct="1">
      <a:defRPr sz="1600" b="1" kern="1200">
        <a:solidFill>
          <a:schemeClr val="tx1"/>
        </a:solidFill>
        <a:latin typeface="Arial" charset="0"/>
        <a:ea typeface="+mn-ea"/>
        <a:cs typeface="+mn-cs"/>
      </a:defRPr>
    </a:lvl7pPr>
    <a:lvl8pPr marL="3200400" algn="l" defTabSz="457200" rtl="0" eaLnBrk="1" latinLnBrk="0" hangingPunct="1">
      <a:defRPr sz="1600" b="1" kern="1200">
        <a:solidFill>
          <a:schemeClr val="tx1"/>
        </a:solidFill>
        <a:latin typeface="Arial" charset="0"/>
        <a:ea typeface="+mn-ea"/>
        <a:cs typeface="+mn-cs"/>
      </a:defRPr>
    </a:lvl8pPr>
    <a:lvl9pPr marL="3657600" algn="l" defTabSz="4572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F00"/>
    <a:srgbClr val="972E97"/>
    <a:srgbClr val="2E669A"/>
    <a:srgbClr val="F9FBF2"/>
    <a:srgbClr val="FF00FF"/>
    <a:srgbClr val="0000FF"/>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60" autoAdjust="0"/>
    <p:restoredTop sz="93758" autoAdjust="0"/>
  </p:normalViewPr>
  <p:slideViewPr>
    <p:cSldViewPr>
      <p:cViewPr varScale="1">
        <p:scale>
          <a:sx n="97" d="100"/>
          <a:sy n="97" d="100"/>
        </p:scale>
        <p:origin x="-2720" y="-104"/>
      </p:cViewPr>
      <p:guideLst>
        <p:guide orient="horz" pos="2706"/>
        <p:guide pos="5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5920"/>
    </p:cViewPr>
  </p:sorterViewPr>
  <p:notesViewPr>
    <p:cSldViewPr>
      <p:cViewPr varScale="1">
        <p:scale>
          <a:sx n="63" d="100"/>
          <a:sy n="63" d="100"/>
        </p:scale>
        <p:origin x="-219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1863" eaLnBrk="1" hangingPunct="1">
              <a:spcBef>
                <a:spcPct val="0"/>
              </a:spcBef>
              <a:defRPr sz="1200" b="0"/>
            </a:lvl1pPr>
          </a:lstStyle>
          <a:p>
            <a:endParaRPr lang="en-US"/>
          </a:p>
        </p:txBody>
      </p:sp>
      <p:sp>
        <p:nvSpPr>
          <p:cNvPr id="20483"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1863" eaLnBrk="1" hangingPunct="1">
              <a:spcBef>
                <a:spcPct val="0"/>
              </a:spcBef>
              <a:defRPr sz="1200" b="0"/>
            </a:lvl1pPr>
          </a:lstStyle>
          <a:p>
            <a:endParaRPr lang="en-US"/>
          </a:p>
        </p:txBody>
      </p:sp>
      <p:sp>
        <p:nvSpPr>
          <p:cNvPr id="20484"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1863" eaLnBrk="1" hangingPunct="1">
              <a:spcBef>
                <a:spcPct val="0"/>
              </a:spcBef>
              <a:defRPr sz="1200" b="0"/>
            </a:lvl1pPr>
          </a:lstStyle>
          <a:p>
            <a:endParaRPr lang="en-US"/>
          </a:p>
        </p:txBody>
      </p:sp>
      <p:sp>
        <p:nvSpPr>
          <p:cNvPr id="20485"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1863" eaLnBrk="1" hangingPunct="1">
              <a:spcBef>
                <a:spcPct val="0"/>
              </a:spcBef>
              <a:defRPr sz="1200" b="0"/>
            </a:lvl1pPr>
          </a:lstStyle>
          <a:p>
            <a:fld id="{424F0013-6FC7-A948-951B-BC0A6E999B78}" type="slidenum">
              <a:rPr lang="en-US"/>
              <a:pPr/>
              <a:t>‹#›</a:t>
            </a:fld>
            <a:endParaRPr lang="en-US"/>
          </a:p>
        </p:txBody>
      </p:sp>
    </p:spTree>
    <p:extLst>
      <p:ext uri="{BB962C8B-B14F-4D97-AF65-F5344CB8AC3E}">
        <p14:creationId xmlns:p14="http://schemas.microsoft.com/office/powerpoint/2010/main" val="3333329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1863" eaLnBrk="1" hangingPunct="1">
              <a:spcBef>
                <a:spcPct val="0"/>
              </a:spcBef>
              <a:defRPr sz="1200" b="0"/>
            </a:lvl1pPr>
          </a:lstStyle>
          <a:p>
            <a:endParaRPr lang="en-US"/>
          </a:p>
        </p:txBody>
      </p:sp>
      <p:sp>
        <p:nvSpPr>
          <p:cNvPr id="14339" name="Rectangle 3"/>
          <p:cNvSpPr>
            <a:spLocks noGrp="1" noChangeArrowheads="1"/>
          </p:cNvSpPr>
          <p:nvPr>
            <p:ph type="dt" idx="1"/>
          </p:nvPr>
        </p:nvSpPr>
        <p:spPr bwMode="auto">
          <a:xfrm>
            <a:off x="3971925" y="0"/>
            <a:ext cx="3036888"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1863" eaLnBrk="1" hangingPunct="1">
              <a:spcBef>
                <a:spcPct val="0"/>
              </a:spcBef>
              <a:defRPr sz="1200" b="0"/>
            </a:lvl1pPr>
          </a:lstStyle>
          <a:p>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2" name="Rectangle 6"/>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1863" eaLnBrk="1" hangingPunct="1">
              <a:spcBef>
                <a:spcPct val="0"/>
              </a:spcBef>
              <a:defRPr sz="1200" b="0"/>
            </a:lvl1pPr>
          </a:lstStyle>
          <a:p>
            <a:endParaRPr lang="en-US"/>
          </a:p>
        </p:txBody>
      </p:sp>
      <p:sp>
        <p:nvSpPr>
          <p:cNvPr id="14343" name="Rectangle 7"/>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1863" eaLnBrk="1" hangingPunct="1">
              <a:spcBef>
                <a:spcPct val="0"/>
              </a:spcBef>
              <a:defRPr sz="1200" b="0"/>
            </a:lvl1pPr>
          </a:lstStyle>
          <a:p>
            <a:fld id="{82C2B6EF-F7D7-4843-BFAC-D6AAF627999A}" type="slidenum">
              <a:rPr lang="en-US"/>
              <a:pPr/>
              <a:t>‹#›</a:t>
            </a:fld>
            <a:endParaRPr lang="en-US"/>
          </a:p>
        </p:txBody>
      </p:sp>
    </p:spTree>
    <p:extLst>
      <p:ext uri="{BB962C8B-B14F-4D97-AF65-F5344CB8AC3E}">
        <p14:creationId xmlns:p14="http://schemas.microsoft.com/office/powerpoint/2010/main" val="15369704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841ED-3551-624A-BC0C-F72FC28D5B30}" type="slidenum">
              <a:rPr lang="en-US"/>
              <a:pPr/>
              <a:t>1</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35038" y="4416425"/>
            <a:ext cx="5140325" cy="4183063"/>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Rot="1" noChangeAspect="1" noChangeArrowheads="1"/>
          </p:cNvSpPr>
          <p:nvPr>
            <p:ph type="sldImg"/>
          </p:nvPr>
        </p:nvSpPr>
        <p:spPr bwMode="auto">
          <a:xfrm>
            <a:off x="1022350" y="577850"/>
            <a:ext cx="4965700" cy="3724275"/>
          </a:xfrm>
          <a:prstGeom prst="rect">
            <a:avLst/>
          </a:prstGeom>
          <a:solidFill>
            <a:srgbClr val="FFFFFF"/>
          </a:solidFill>
          <a:ln>
            <a:solidFill>
              <a:srgbClr val="000000"/>
            </a:solidFill>
            <a:miter lim="800000"/>
            <a:headEnd/>
            <a:tailEnd/>
          </a:ln>
        </p:spPr>
      </p:sp>
      <p:sp>
        <p:nvSpPr>
          <p:cNvPr id="58573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3C99379-B9AD-DE43-9110-D1583C1EFF16}" type="slidenum">
              <a:rPr lang="en-US"/>
              <a:pPr/>
              <a:t>25</a:t>
            </a:fld>
            <a:endParaRPr lang="en-US"/>
          </a:p>
        </p:txBody>
      </p:sp>
      <p:sp>
        <p:nvSpPr>
          <p:cNvPr id="34819" name="Rectangle 1026"/>
          <p:cNvSpPr>
            <a:spLocks noGrp="1" noRot="1" noChangeAspect="1" noChangeArrowheads="1"/>
          </p:cNvSpPr>
          <p:nvPr>
            <p:ph type="sldImg"/>
          </p:nvPr>
        </p:nvSpPr>
        <p:spPr>
          <a:solidFill>
            <a:srgbClr val="FFFFFF"/>
          </a:solidFill>
          <a:ln/>
        </p:spPr>
      </p:sp>
      <p:sp>
        <p:nvSpPr>
          <p:cNvPr id="3482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1" charset="0"/>
              </a:rPr>
              <a:t>Minor changes to the references.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Rot="1" noChangeAspect="1" noChangeArrowheads="1"/>
          </p:cNvSpPr>
          <p:nvPr>
            <p:ph type="sldImg"/>
          </p:nvPr>
        </p:nvSpPr>
        <p:spPr bwMode="auto">
          <a:xfrm>
            <a:off x="1022350" y="577850"/>
            <a:ext cx="4965700" cy="3724275"/>
          </a:xfrm>
          <a:prstGeom prst="rect">
            <a:avLst/>
          </a:prstGeom>
          <a:solidFill>
            <a:srgbClr val="FFFFFF"/>
          </a:solidFill>
          <a:ln>
            <a:solidFill>
              <a:srgbClr val="000000"/>
            </a:solidFill>
            <a:miter lim="800000"/>
            <a:headEnd/>
            <a:tailEnd/>
          </a:ln>
        </p:spPr>
      </p:sp>
      <p:sp>
        <p:nvSpPr>
          <p:cNvPr id="58573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5.png"/><Relationship Id="rId8" Type="http://schemas.openxmlformats.org/officeDocument/2006/relationships/image" Target="../media/image18.png"/><Relationship Id="rId9" Type="http://schemas.openxmlformats.org/officeDocument/2006/relationships/image" Target="../media/image19.jpeg"/><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3.png"/><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3.png"/><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0.png"/><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23.png"/><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8.png"/><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3.png"/><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3.png"/><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0.png"/><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23.png"/><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8.png"/><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91EC5240-7EFC-8A40-A8CA-3EAFB2BFF65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C2A9977F-B32C-DD49-A700-6B6D431E929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1F2DDBD-FFB0-574D-9445-8D085253E52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FS01CSUNT\orgs\org01011\LDRD_2003_200xWestrich\LDRD LOGO 55.3 copy.jp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2237204" y="6020335"/>
            <a:ext cx="791746" cy="3979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pic>
        <p:nvPicPr>
          <p:cNvPr id="10" name="Picture 6" descr="SNL_Stacked_White.png"/>
          <p:cNvPicPr>
            <a:picLocks noChangeAspect="1"/>
          </p:cNvPicPr>
          <p:nvPr/>
        </p:nvPicPr>
        <p:blipFill>
          <a:blip r:embed="rId3" cstate="print"/>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4" cstate="print"/>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048000" y="6172200"/>
            <a:ext cx="5961528" cy="318036"/>
          </a:xfrm>
          <a:prstGeom prst="rect">
            <a:avLst/>
          </a:prstGeom>
          <a:noFill/>
        </p:spPr>
        <p:txBody>
          <a:bodyPr wrap="square">
            <a:spAutoFit/>
          </a:bodyPr>
          <a:lstStyle/>
          <a:p>
            <a:pPr algn="r" eaLnBrk="1" fontAlgn="auto" hangingPunct="1">
              <a:spcBef>
                <a:spcPts val="0"/>
              </a:spcBef>
              <a:spcAft>
                <a:spcPts val="0"/>
              </a:spcAft>
              <a:defRPr/>
            </a:pPr>
            <a:r>
              <a:rPr lang="en-US" sz="1100" b="0" baseline="30000" dirty="0" smtClean="0">
                <a:solidFill>
                  <a:srgbClr val="2F2B20"/>
                </a:solidFill>
                <a:latin typeface="Calibri" pitchFamily="34" charset="0"/>
                <a:cs typeface="Calibri" pitchFamily="34"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endParaRPr lang="en-US" sz="1100" b="0" baseline="30000" dirty="0">
              <a:solidFill>
                <a:srgbClr val="2F2B20"/>
              </a:solidFill>
              <a:latin typeface="Calibri" pitchFamily="34" charset="0"/>
              <a:cs typeface="Calibri" pitchFamily="34" charset="0"/>
            </a:endParaRPr>
          </a:p>
        </p:txBody>
      </p:sp>
      <p:pic>
        <p:nvPicPr>
          <p:cNvPr id="15" name="Picture 12" descr="NNSAlogo_Black.jpg"/>
          <p:cNvPicPr>
            <a:picLocks noChangeAspect="1"/>
          </p:cNvPicPr>
          <p:nvPr/>
        </p:nvPicPr>
        <p:blipFill>
          <a:blip r:embed="rId5" cstate="print"/>
          <a:srcRect/>
          <a:stretch>
            <a:fillRect/>
          </a:stretch>
        </p:blipFill>
        <p:spPr bwMode="auto">
          <a:xfrm>
            <a:off x="1223962" y="6142038"/>
            <a:ext cx="871538" cy="241300"/>
          </a:xfrm>
          <a:prstGeom prst="rect">
            <a:avLst/>
          </a:prstGeom>
          <a:noFill/>
          <a:ln w="9525">
            <a:noFill/>
            <a:miter lim="800000"/>
            <a:headEnd/>
            <a:tailEnd/>
          </a:ln>
        </p:spPr>
      </p:pic>
      <p:pic>
        <p:nvPicPr>
          <p:cNvPr id="16" name="Picture 13" descr="NNSAlogo_Black.jpg"/>
          <p:cNvPicPr>
            <a:picLocks noChangeAspect="1"/>
          </p:cNvPicPr>
          <p:nvPr/>
        </p:nvPicPr>
        <p:blipFill>
          <a:blip r:embed="rId6" cstate="print"/>
          <a:srcRect/>
          <a:stretch>
            <a:fillRect/>
          </a:stretch>
        </p:blipFill>
        <p:spPr bwMode="auto">
          <a:xfrm>
            <a:off x="76200" y="6119813"/>
            <a:ext cx="1023938" cy="247650"/>
          </a:xfrm>
          <a:prstGeom prst="rect">
            <a:avLst/>
          </a:prstGeom>
          <a:noFill/>
          <a:ln w="9525">
            <a:noFill/>
            <a:miter lim="800000"/>
            <a:headEnd/>
            <a:tailEnd/>
          </a:ln>
        </p:spPr>
      </p:pic>
      <p:sp>
        <p:nvSpPr>
          <p:cNvPr id="2" name="Title 1"/>
          <p:cNvSpPr>
            <a:spLocks noGrp="1"/>
          </p:cNvSpPr>
          <p:nvPr>
            <p:ph type="ctrTitle"/>
          </p:nvPr>
        </p:nvSpPr>
        <p:spPr>
          <a:xfrm>
            <a:off x="920646" y="4260258"/>
            <a:ext cx="77724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4352" y="5173652"/>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20" name="Rectangle 19"/>
          <p:cNvSpPr/>
          <p:nvPr userDrawn="1"/>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pic>
        <p:nvPicPr>
          <p:cNvPr id="21" name="Picture 6" descr="SNL_Stacked_White.png"/>
          <p:cNvPicPr>
            <a:picLocks noChangeAspect="1"/>
          </p:cNvPicPr>
          <p:nvPr userDrawn="1"/>
        </p:nvPicPr>
        <p:blipFill>
          <a:blip r:embed="rId3" cstate="print"/>
          <a:srcRect/>
          <a:stretch>
            <a:fillRect/>
          </a:stretch>
        </p:blipFill>
        <p:spPr bwMode="auto">
          <a:xfrm>
            <a:off x="6934200" y="1008063"/>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cstate="print"/>
          <a:srcRect/>
          <a:stretch>
            <a:fillRect/>
          </a:stretch>
        </p:blipFill>
        <p:spPr bwMode="auto">
          <a:xfrm>
            <a:off x="1227138" y="1185863"/>
            <a:ext cx="5394325" cy="304800"/>
          </a:xfrm>
          <a:prstGeom prst="rect">
            <a:avLst/>
          </a:prstGeom>
          <a:noFill/>
          <a:ln w="9525">
            <a:noFill/>
            <a:miter lim="800000"/>
            <a:headEnd/>
            <a:tailEnd/>
          </a:ln>
        </p:spPr>
      </p:pic>
      <p:sp>
        <p:nvSpPr>
          <p:cNvPr id="23" name="Rectangle 22"/>
          <p:cNvSpPr/>
          <p:nvPr userDrawn="1"/>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sp>
        <p:nvSpPr>
          <p:cNvPr id="24" name="Rectangle 23"/>
          <p:cNvSpPr/>
          <p:nvPr userDrawn="1"/>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pic>
        <p:nvPicPr>
          <p:cNvPr id="5"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32759" b="21794"/>
          <a:stretch/>
        </p:blipFill>
        <p:spPr bwMode="auto">
          <a:xfrm>
            <a:off x="-9525" y="2598439"/>
            <a:ext cx="3767328" cy="162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https://share.sandia.gov/news/resources/news_releases/images/2011/fungi_biofuel1a.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13604" b="16657"/>
          <a:stretch/>
        </p:blipFill>
        <p:spPr bwMode="auto">
          <a:xfrm>
            <a:off x="6237732" y="2598439"/>
            <a:ext cx="2916936" cy="1628776"/>
          </a:xfrm>
          <a:prstGeom prst="rect">
            <a:avLst/>
          </a:prstGeom>
          <a:noFill/>
          <a:ln>
            <a:noFill/>
          </a:ln>
        </p:spPr>
      </p:pic>
      <p:pic>
        <p:nvPicPr>
          <p:cNvPr id="26" name="Picture 2" descr="http://www.sandia.gov/news/resources/releases/2007/images/rajat-sapra.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2627" r="3192" b="18560"/>
          <a:stretch/>
        </p:blipFill>
        <p:spPr bwMode="auto">
          <a:xfrm>
            <a:off x="3943350" y="2598440"/>
            <a:ext cx="2104464" cy="1628776"/>
          </a:xfrm>
          <a:prstGeom prst="rect">
            <a:avLst/>
          </a:prstGeom>
          <a:noFill/>
          <a:ln>
            <a:noFill/>
          </a:ln>
        </p:spPr>
      </p:pic>
    </p:spTree>
    <p:extLst>
      <p:ext uri="{BB962C8B-B14F-4D97-AF65-F5344CB8AC3E}">
        <p14:creationId xmlns:p14="http://schemas.microsoft.com/office/powerpoint/2010/main" val="35975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5100B6A3-B839-A64D-B31D-F5C14315712D}" type="datetime1">
              <a:rPr lang="en-US" smtClean="0">
                <a:solidFill>
                  <a:srgbClr val="2F2B20"/>
                </a:solidFill>
              </a:rPr>
              <a:pPr/>
              <a:t>12/5/12</a:t>
            </a:fld>
            <a:endParaRPr lang="en-US">
              <a:solidFill>
                <a:srgbClr val="2F2B20"/>
              </a:solidFill>
            </a:endParaRPr>
          </a:p>
        </p:txBody>
      </p:sp>
      <p:sp>
        <p:nvSpPr>
          <p:cNvPr id="5" name="Rectangle 5"/>
          <p:cNvSpPr>
            <a:spLocks noGrp="1" noChangeArrowheads="1"/>
          </p:cNvSpPr>
          <p:nvPr>
            <p:ph type="ftr" sz="quarter" idx="11"/>
          </p:nvPr>
        </p:nvSpPr>
        <p:spPr>
          <a:xfrm>
            <a:off x="3200400" y="6166934"/>
            <a:ext cx="2895600" cy="476250"/>
          </a:xfrm>
          <a:ln/>
        </p:spPr>
        <p:txBody>
          <a:bodyPr/>
          <a:lstStyle>
            <a:lvl1pPr>
              <a:defRPr>
                <a:latin typeface="Calibri"/>
                <a:cs typeface="Calibri"/>
              </a:defRPr>
            </a:lvl1pPr>
          </a:lstStyle>
          <a:p>
            <a:endParaRPr lang="en-US">
              <a:solidFill>
                <a:srgbClr val="2F2B2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2F2B20"/>
                </a:solidFill>
              </a:rPr>
              <a:pPr/>
              <a:t>‹#›</a:t>
            </a:fld>
            <a:endParaRPr lang="en-US">
              <a:solidFill>
                <a:srgbClr val="2F2B2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934"/>
            <a:ext cx="779861" cy="347472"/>
          </a:xfrm>
          <a:prstGeom prst="rect">
            <a:avLst/>
          </a:prstGeom>
        </p:spPr>
      </p:pic>
    </p:spTree>
    <p:extLst>
      <p:ext uri="{BB962C8B-B14F-4D97-AF65-F5344CB8AC3E}">
        <p14:creationId xmlns:p14="http://schemas.microsoft.com/office/powerpoint/2010/main" val="1479263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6" name="Rectangle 25"/>
          <p:cNvSpPr/>
          <p:nvPr userDrawn="1"/>
        </p:nvSpPr>
        <p:spPr>
          <a:xfrm>
            <a:off x="0" y="-1"/>
            <a:ext cx="9144000" cy="3369731"/>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3" name="Rectangle 22"/>
          <p:cNvSpPr/>
          <p:nvPr userDrawn="1"/>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5" name="Picture 12" descr="NNSAlogo_Blac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725" y="6119813"/>
            <a:ext cx="1023938" cy="247650"/>
          </a:xfrm>
          <a:prstGeom prst="rect">
            <a:avLst/>
          </a:prstGeom>
          <a:noFill/>
          <a:ln w="9525">
            <a:noFill/>
            <a:miter lim="800000"/>
            <a:headEnd/>
            <a:tailEnd/>
          </a:ln>
        </p:spPr>
      </p:pic>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0868621-0AD5-429E-A9F0-70C8E52A7FBD}" type="datetime1">
              <a:rPr lang="en-US" smtClean="0">
                <a:solidFill>
                  <a:srgbClr val="000000"/>
                </a:solidFill>
              </a:rPr>
              <a:pPr/>
              <a:t>12/5/12</a:t>
            </a:fld>
            <a:endParaRPr lang="en-US">
              <a:solidFill>
                <a:srgbClr val="000000"/>
              </a:solidFill>
            </a:endParaRPr>
          </a:p>
        </p:txBody>
      </p:sp>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alibri"/>
                <a:cs typeface="Calibri"/>
              </a:defRPr>
            </a:lvl1pPr>
          </a:lstStyle>
          <a:p>
            <a:endParaRPr lang="en-US" dirty="0">
              <a:solidFill>
                <a:srgbClr val="000000"/>
              </a:solidFill>
            </a:endParaRPr>
          </a:p>
        </p:txBody>
      </p:sp>
      <p:pic>
        <p:nvPicPr>
          <p:cNvPr id="24" name="Picture 23" descr="PPS-logo_small.png"/>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82880" y="3670360"/>
            <a:ext cx="2286000" cy="2286000"/>
          </a:xfrm>
          <a:prstGeom prst="rect">
            <a:avLst/>
          </a:prstGeom>
        </p:spPr>
      </p:pic>
      <p:pic>
        <p:nvPicPr>
          <p:cNvPr id="25" name="Picture 24" descr="ArcsAndSparks.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27681" y="1444752"/>
            <a:ext cx="2763929" cy="1828800"/>
          </a:xfrm>
          <a:prstGeom prst="rect">
            <a:avLst/>
          </a:prstGeom>
        </p:spPr>
      </p:pic>
      <p:pic>
        <p:nvPicPr>
          <p:cNvPr id="27" name="Picture 6" descr="SNL_Stacked_White.pn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934200" y="533559"/>
            <a:ext cx="1524000" cy="585787"/>
          </a:xfrm>
          <a:prstGeom prst="rect">
            <a:avLst/>
          </a:prstGeom>
          <a:noFill/>
          <a:ln w="9525">
            <a:noFill/>
            <a:miter lim="800000"/>
            <a:headEnd/>
            <a:tailEnd/>
          </a:ln>
        </p:spPr>
      </p:pic>
      <p:pic>
        <p:nvPicPr>
          <p:cNvPr id="28" name="Picture 7" descr="SNL_Motto.png"/>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227138" y="711359"/>
            <a:ext cx="5394325" cy="304800"/>
          </a:xfrm>
          <a:prstGeom prst="rect">
            <a:avLst/>
          </a:prstGeom>
          <a:noFill/>
          <a:ln w="9525">
            <a:noFill/>
            <a:miter lim="800000"/>
            <a:headEnd/>
            <a:tailEnd/>
          </a:ln>
        </p:spPr>
      </p:pic>
      <p:pic>
        <p:nvPicPr>
          <p:cNvPr id="18" name="Picture 3" descr="RVcutaway"/>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74141" y="1439638"/>
            <a:ext cx="2278609" cy="1834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PICT011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466540" y="1444752"/>
            <a:ext cx="2467910" cy="1851375"/>
          </a:xfrm>
          <a:prstGeom prst="rect">
            <a:avLst/>
          </a:prstGeom>
          <a:noFill/>
        </p:spPr>
      </p:pic>
    </p:spTree>
    <p:extLst>
      <p:ext uri="{BB962C8B-B14F-4D97-AF65-F5344CB8AC3E}">
        <p14:creationId xmlns:p14="http://schemas.microsoft.com/office/powerpoint/2010/main" val="4107820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alibri"/>
                <a:cs typeface="Calibri"/>
              </a:defRPr>
            </a:lvl1pPr>
          </a:lstStyle>
          <a:p>
            <a:endParaRPr lang="en-US" dirty="0">
              <a:solidFill>
                <a:srgbClr val="000000"/>
              </a:solidFill>
            </a:endParaRPr>
          </a:p>
        </p:txBody>
      </p:sp>
      <p:sp>
        <p:nvSpPr>
          <p:cNvPr id="8"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6F74467A-B114-4B9D-A1CF-6664F4EF331E}"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2087852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35391072-7A4E-4CF0-9A3E-061F6ECD3E7E}"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2487078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8" name="Date Placeholder 1"/>
          <p:cNvSpPr>
            <a:spLocks noGrp="1"/>
          </p:cNvSpPr>
          <p:nvPr>
            <p:ph type="dt" sz="half" idx="13"/>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2C01164E-65AA-4591-9CC0-B42835B5C90F}"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131077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10" name="Date Placeholder 1"/>
          <p:cNvSpPr>
            <a:spLocks noGrp="1"/>
          </p:cNvSpPr>
          <p:nvPr>
            <p:ph type="dt" sz="half" idx="13"/>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DB03D2E5-1494-4B93-A700-4E93D2E84829}"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311262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6"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937A8ABB-79BE-42C6-BEF1-3440DCD75528}"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54711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2A745A7-9839-D049-9153-15DD4CDE08C4}"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5"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1F6675D8-9618-4AC9-89AA-0AC0BF8C5EFA}"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116241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solidFill>
                  <a:srgbClr val="000000"/>
                </a:solidFill>
              </a:rPr>
              <a:pPr/>
              <a:t>‹#›</a:t>
            </a:fld>
            <a:endParaRPr lang="en-US">
              <a:solidFill>
                <a:srgbClr val="000000"/>
              </a:solidFill>
            </a:endParaRPr>
          </a:p>
        </p:txBody>
      </p:sp>
      <p:sp>
        <p:nvSpPr>
          <p:cNvPr id="8" name="Date Placeholder 1"/>
          <p:cNvSpPr>
            <a:spLocks noGrp="1"/>
          </p:cNvSpPr>
          <p:nvPr>
            <p:ph type="dt" sz="half" idx="13"/>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C7253EC0-FC9A-43B2-9A5F-E3F8C410B1DF}"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1483079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8" name="Date Placeholder 1"/>
          <p:cNvSpPr>
            <a:spLocks noGrp="1"/>
          </p:cNvSpPr>
          <p:nvPr>
            <p:ph type="dt" sz="half" idx="13"/>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3743BA23-E630-48FE-9F0D-21A0AC5F0E55}"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221629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9D3A9043-C1B9-4A12-AE6D-E8C22ADF733D}"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1150897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6C3B9E73-3B07-47E1-96F6-5E8E449C5127}" type="datetime1">
              <a:rPr lang="en-US" smtClean="0">
                <a:solidFill>
                  <a:srgbClr val="000000"/>
                </a:solidFill>
              </a:rPr>
              <a:pPr/>
              <a:t>12/5/12</a:t>
            </a:fld>
            <a:endParaRPr lang="en-US">
              <a:solidFill>
                <a:srgbClr val="000000"/>
              </a:solidFill>
            </a:endParaRPr>
          </a:p>
        </p:txBody>
      </p:sp>
    </p:spTree>
    <p:extLst>
      <p:ext uri="{BB962C8B-B14F-4D97-AF65-F5344CB8AC3E}">
        <p14:creationId xmlns:p14="http://schemas.microsoft.com/office/powerpoint/2010/main" val="2622554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p:txBody>
          <a:bodyPr/>
          <a:lstStyle>
            <a:lvl1pPr>
              <a:defRPr/>
            </a:lvl1pPr>
          </a:lstStyle>
          <a:p>
            <a:endParaRPr lang="en-US">
              <a:solidFill>
                <a:srgbClr val="000000"/>
              </a:solidFill>
            </a:endParaRPr>
          </a:p>
        </p:txBody>
      </p:sp>
      <p:sp>
        <p:nvSpPr>
          <p:cNvPr id="9" name="Date Placeholder 1"/>
          <p:cNvSpPr>
            <a:spLocks noGrp="1"/>
          </p:cNvSpPr>
          <p:nvPr>
            <p:ph type="dt" sz="half" idx="13"/>
          </p:nvPr>
        </p:nvSpPr>
        <p:spPr>
          <a:xfrm>
            <a:off x="91440" y="6527800"/>
            <a:ext cx="2133600" cy="285115"/>
          </a:xfrm>
          <a:prstGeom prst="rect">
            <a:avLst/>
          </a:prstGeom>
        </p:spPr>
        <p:txBody>
          <a:bodyPr vert="horz" lIns="91440" tIns="45720" rIns="91440" bIns="45720" rtlCol="0" anchor="ctr"/>
          <a:lstStyle>
            <a:lvl1pPr algn="l">
              <a:defRPr sz="1200">
                <a:solidFill>
                  <a:schemeClr val="tx1"/>
                </a:solidFill>
              </a:defRPr>
            </a:lvl1pPr>
          </a:lstStyle>
          <a:p>
            <a:fld id="{C2B45E7C-13F4-489B-919E-51D58E1C4043}" type="datetime1">
              <a:rPr lang="en-US" smtClean="0">
                <a:solidFill>
                  <a:srgbClr val="000000"/>
                </a:solidFill>
              </a:rPr>
              <a:pPr/>
              <a:t>12/5/12</a:t>
            </a:fld>
            <a:endParaRPr lang="en-US">
              <a:solidFill>
                <a:srgbClr val="000000"/>
              </a:solidFill>
            </a:endParaRPr>
          </a:p>
        </p:txBody>
      </p:sp>
      <p:sp>
        <p:nvSpPr>
          <p:cNvPr id="10" name="Rectangle 6"/>
          <p:cNvSpPr>
            <a:spLocks noGrp="1" noChangeArrowheads="1"/>
          </p:cNvSpPr>
          <p:nvPr>
            <p:ph type="sldNum" sz="quarter" idx="12"/>
          </p:nvPr>
        </p:nvSpPr>
        <p:spPr>
          <a:xfrm>
            <a:off x="8488680" y="6528435"/>
            <a:ext cx="609600" cy="284480"/>
          </a:xfrm>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76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1" name="Rectangle 20"/>
          <p:cNvSpPr/>
          <p:nvPr userDrawn="1"/>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2" name="Rectangle 21"/>
          <p:cNvSpPr/>
          <p:nvPr userDrawn="1"/>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3" name="TextBox 22"/>
          <p:cNvSpPr txBox="1"/>
          <p:nvPr userDrawn="1"/>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24" name="Picture 13" descr="NNSAlogo_Black.jpg"/>
          <p:cNvPicPr>
            <a:picLocks noChangeAspect="1"/>
          </p:cNvPicPr>
          <p:nvPr userDrawn="1"/>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28"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29"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30"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34" name="Picture 7" descr="SNL_Motto.png"/>
          <p:cNvPicPr>
            <a:picLocks noChangeAspect="1"/>
          </p:cNvPicPr>
          <p:nvPr userDrawn="1"/>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5"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B1A6A220-763A-1840-B61C-60E52C039DBC}" type="datetime1">
              <a:rPr lang="en-US" smtClean="0">
                <a:solidFill>
                  <a:srgbClr val="000000"/>
                </a:solidFill>
              </a:rPr>
              <a:pPr/>
              <a:t>12/5/12</a:t>
            </a:fld>
            <a:endParaRPr lang="en-US">
              <a:solidFill>
                <a:srgbClr val="000000"/>
              </a:solidFill>
            </a:endParaRPr>
          </a:p>
        </p:txBody>
      </p:sp>
      <p:pic>
        <p:nvPicPr>
          <p:cNvPr id="36"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3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pic>
        <p:nvPicPr>
          <p:cNvPr id="4" name="Picture 3" descr="ArcsAndSpark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701" y="1702125"/>
            <a:ext cx="3216415" cy="2128195"/>
          </a:xfrm>
          <a:prstGeom prst="rect">
            <a:avLst/>
          </a:prstGeom>
        </p:spPr>
      </p:pic>
      <p:pic>
        <p:nvPicPr>
          <p:cNvPr id="5" name="Picture 4" descr="MagLIFconceptBasic.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39" y="3928602"/>
            <a:ext cx="3317878" cy="1839710"/>
          </a:xfrm>
          <a:prstGeom prst="rect">
            <a:avLst/>
          </a:prstGeom>
        </p:spPr>
      </p:pic>
    </p:spTree>
    <p:extLst>
      <p:ext uri="{BB962C8B-B14F-4D97-AF65-F5344CB8AC3E}">
        <p14:creationId xmlns:p14="http://schemas.microsoft.com/office/powerpoint/2010/main" val="534452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676633"/>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676633"/>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676633"/>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7AC76FA-05E0-BA4F-A77E-9091FDADD2A1}" type="datetime1">
              <a:rPr lang="en-US" smtClean="0">
                <a:solidFill>
                  <a:srgbClr val="000000"/>
                </a:solidFill>
              </a:rPr>
              <a:pPr/>
              <a:t>12/5/12</a:t>
            </a:fld>
            <a:endParaRPr lang="en-US">
              <a:solidFill>
                <a:srgbClr val="000000"/>
              </a:solidFill>
            </a:endParaRPr>
          </a:p>
        </p:txBody>
      </p:sp>
      <p:pic>
        <p:nvPicPr>
          <p:cNvPr id="20"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333084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678173"/>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29B3CD7E-A7BE-024B-9053-A3C79D1C6523}" type="datetime1">
              <a:rPr lang="en-US" smtClean="0">
                <a:solidFill>
                  <a:srgbClr val="000000"/>
                </a:solidFill>
              </a:rPr>
              <a:pPr/>
              <a:t>12/5/12</a:t>
            </a:fld>
            <a:endParaRPr lang="en-US">
              <a:solidFill>
                <a:srgbClr val="000000"/>
              </a:solidFill>
            </a:endParaRPr>
          </a:p>
        </p:txBody>
      </p:sp>
      <p:pic>
        <p:nvPicPr>
          <p:cNvPr id="33" name="Picture 8" descr="SNL_color_stack.png"/>
          <p:cNvPicPr>
            <a:picLocks noChangeAspect="1"/>
          </p:cNvPicPr>
          <p:nvPr userDrawn="1"/>
        </p:nvPicPr>
        <p:blipFill>
          <a:blip r:embed="rId5"/>
          <a:srcRect/>
          <a:stretch>
            <a:fillRect/>
          </a:stretch>
        </p:blipFill>
        <p:spPr bwMode="auto">
          <a:xfrm>
            <a:off x="6934201" y="408000"/>
            <a:ext cx="1524000" cy="669011"/>
          </a:xfrm>
          <a:prstGeom prst="rect">
            <a:avLst/>
          </a:prstGeom>
          <a:noFill/>
          <a:ln w="9525">
            <a:noFill/>
            <a:miter lim="800000"/>
            <a:headEnd/>
            <a:tailEnd/>
          </a:ln>
        </p:spPr>
      </p:pic>
      <p:sp>
        <p:nvSpPr>
          <p:cNvPr id="36" name="Rectangle 35"/>
          <p:cNvSpPr/>
          <p:nvPr userDrawn="1"/>
        </p:nvSpPr>
        <p:spPr>
          <a:xfrm>
            <a:off x="0" y="3369731"/>
            <a:ext cx="9144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pic>
        <p:nvPicPr>
          <p:cNvPr id="37" name="Picture 12" descr="NNSAlogo_Black.jpg"/>
          <p:cNvPicPr>
            <a:picLocks noChangeAspect="1"/>
          </p:cNvPicPr>
          <p:nvPr userDrawn="1"/>
        </p:nvPicPr>
        <p:blipFill>
          <a:blip r:embed="rId6"/>
          <a:stretch>
            <a:fillRect/>
          </a:stretch>
        </p:blipFill>
        <p:spPr bwMode="auto">
          <a:xfrm>
            <a:off x="1380066" y="6115572"/>
            <a:ext cx="850737"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2462986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3" name="Rectangle 22"/>
          <p:cNvSpPr/>
          <p:nvPr userDrawn="1"/>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5" name="Picture 12" descr="NNSAlogo_Black.jpg"/>
          <p:cNvPicPr>
            <a:picLocks noChangeAspect="1"/>
          </p:cNvPicPr>
          <p:nvPr/>
        </p:nvPicPr>
        <p:blipFill>
          <a:blip r:embed="rId2"/>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82370D92-88CD-1847-AC55-11DFFA22C6B4}" type="datetime1">
              <a:rPr lang="en-US" smtClean="0">
                <a:solidFill>
                  <a:srgbClr val="000000"/>
                </a:solidFill>
              </a:rPr>
              <a:pPr/>
              <a:t>12/5/12</a:t>
            </a:fld>
            <a:endParaRPr lang="en-US">
              <a:solidFill>
                <a:srgbClr val="000000"/>
              </a:solidFill>
            </a:endParaRPr>
          </a:p>
        </p:txBody>
      </p:sp>
      <p:pic>
        <p:nvPicPr>
          <p:cNvPr id="33" name="Picture 8" descr="SNL_color_stack.png"/>
          <p:cNvPicPr>
            <a:picLocks noChangeAspect="1"/>
          </p:cNvPicPr>
          <p:nvPr userDrawn="1"/>
        </p:nvPicPr>
        <p:blipFill>
          <a:blip r:embed="rId6"/>
          <a:srcRect/>
          <a:stretch>
            <a:fillRect/>
          </a:stretch>
        </p:blipFill>
        <p:spPr bwMode="auto">
          <a:xfrm>
            <a:off x="6934201" y="408000"/>
            <a:ext cx="1524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106915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E66BD5F1-9A07-514E-A067-9C3B8EA6317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30" name="Rectangle 29"/>
          <p:cNvSpPr/>
          <p:nvPr userDrawn="1"/>
        </p:nvSpPr>
        <p:spPr>
          <a:xfrm>
            <a:off x="-1" y="4040484"/>
            <a:ext cx="2484223"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7" name="Rectangle 6"/>
          <p:cNvSpPr/>
          <p:nvPr/>
        </p:nvSpPr>
        <p:spPr>
          <a:xfrm>
            <a:off x="-1" y="0"/>
            <a:ext cx="2484223"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8806432"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sp>
        <p:nvSpPr>
          <p:cNvPr id="14" name="TextBox 13"/>
          <p:cNvSpPr txBox="1"/>
          <p:nvPr userDrawn="1"/>
        </p:nvSpPr>
        <p:spPr>
          <a:xfrm>
            <a:off x="2703737" y="6264797"/>
            <a:ext cx="5562600" cy="287338"/>
          </a:xfrm>
          <a:prstGeom prst="rect">
            <a:avLst/>
          </a:prstGeom>
          <a:noFill/>
        </p:spPr>
        <p:txBody>
          <a:bodyPr>
            <a:spAutoFit/>
          </a:bodyPr>
          <a:lstStyle/>
          <a:p>
            <a:pP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sp>
        <p:nvSpPr>
          <p:cNvPr id="17" name="Rectangle 16"/>
          <p:cNvSpPr/>
          <p:nvPr/>
        </p:nvSpPr>
        <p:spPr>
          <a:xfrm>
            <a:off x="1" y="989095"/>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100" b="0" dirty="0" smtClean="0">
                <a:solidFill>
                  <a:srgbClr val="FFFFFF">
                    <a:lumMod val="65000"/>
                  </a:srgbClr>
                </a:solidFill>
              </a:rPr>
              <a:t>Photos placed in horizontal position </a:t>
            </a:r>
            <a:br>
              <a:rPr lang="en-US" sz="1100" b="0" dirty="0" smtClean="0">
                <a:solidFill>
                  <a:srgbClr val="FFFFFF">
                    <a:lumMod val="65000"/>
                  </a:srgbClr>
                </a:solidFill>
              </a:rPr>
            </a:br>
            <a:r>
              <a:rPr lang="en-US" sz="1100" b="0" dirty="0" smtClean="0">
                <a:solidFill>
                  <a:srgbClr val="FFFFFF">
                    <a:lumMod val="65000"/>
                  </a:srgbClr>
                </a:solidFill>
              </a:rPr>
              <a:t>with even amount of white space</a:t>
            </a:r>
            <a:br>
              <a:rPr lang="en-US" sz="1100" b="0" dirty="0" smtClean="0">
                <a:solidFill>
                  <a:srgbClr val="FFFFFF">
                    <a:lumMod val="65000"/>
                  </a:srgbClr>
                </a:solidFill>
              </a:rPr>
            </a:br>
            <a:r>
              <a:rPr lang="en-US" sz="1100" b="0" dirty="0" smtClean="0">
                <a:solidFill>
                  <a:srgbClr val="FFFFFF">
                    <a:lumMod val="65000"/>
                  </a:srgbClr>
                </a:solidFill>
              </a:rPr>
              <a:t> between photos and header</a:t>
            </a:r>
            <a:endParaRPr lang="en-US" sz="1100" b="0" dirty="0">
              <a:solidFill>
                <a:srgbClr val="FFFFFF">
                  <a:lumMod val="65000"/>
                </a:srgbClr>
              </a:solidFill>
            </a:endParaRPr>
          </a:p>
        </p:txBody>
      </p:sp>
      <p:sp>
        <p:nvSpPr>
          <p:cNvPr id="2" name="Title 1"/>
          <p:cNvSpPr>
            <a:spLocks noGrp="1"/>
          </p:cNvSpPr>
          <p:nvPr>
            <p:ph type="ctrTitle"/>
          </p:nvPr>
        </p:nvSpPr>
        <p:spPr>
          <a:xfrm>
            <a:off x="2714502" y="1250965"/>
            <a:ext cx="5971187"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14502" y="2588978"/>
            <a:ext cx="5641337"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357199" y="4339006"/>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298048" y="5157318"/>
            <a:ext cx="970718"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2763683" y="5932869"/>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2714502" y="26517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61CCBA4C-E686-8E4A-9245-92F3CFCFB962}" type="datetime1">
              <a:rPr lang="en-US" smtClean="0">
                <a:solidFill>
                  <a:srgbClr val="000000"/>
                </a:solidFill>
              </a:rPr>
              <a:pPr/>
              <a:t>12/5/12</a:t>
            </a:fld>
            <a:endParaRPr lang="en-US" dirty="0">
              <a:solidFill>
                <a:srgbClr val="000000"/>
              </a:solidFill>
            </a:endParaRPr>
          </a:p>
        </p:txBody>
      </p:sp>
      <p:sp>
        <p:nvSpPr>
          <p:cNvPr id="20" name="Rectangle 19"/>
          <p:cNvSpPr/>
          <p:nvPr userDrawn="1"/>
        </p:nvSpPr>
        <p:spPr>
          <a:xfrm>
            <a:off x="0" y="2484303"/>
            <a:ext cx="2484222"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25" name="Rectangle 24"/>
          <p:cNvSpPr/>
          <p:nvPr userDrawn="1"/>
        </p:nvSpPr>
        <p:spPr>
          <a:xfrm>
            <a:off x="1472391" y="989095"/>
            <a:ext cx="1011831"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00" b="0" dirty="0">
              <a:solidFill>
                <a:srgbClr val="FFFFFF">
                  <a:lumMod val="65000"/>
                </a:srgbClr>
              </a:solidFill>
            </a:endParaRPr>
          </a:p>
        </p:txBody>
      </p:sp>
      <p:sp>
        <p:nvSpPr>
          <p:cNvPr id="31" name="Rectangle 30"/>
          <p:cNvSpPr/>
          <p:nvPr userDrawn="1"/>
        </p:nvSpPr>
        <p:spPr>
          <a:xfrm>
            <a:off x="8693778"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pic>
        <p:nvPicPr>
          <p:cNvPr id="33" name="Picture 12" descr="NNSAlogo_Black.jpg"/>
          <p:cNvPicPr>
            <a:picLocks noChangeAspect="1"/>
          </p:cNvPicPr>
          <p:nvPr userDrawn="1"/>
        </p:nvPicPr>
        <p:blipFill>
          <a:blip r:embed="rId5"/>
          <a:stretch>
            <a:fillRect/>
          </a:stretch>
        </p:blipFill>
        <p:spPr bwMode="auto">
          <a:xfrm>
            <a:off x="4039700" y="5921220"/>
            <a:ext cx="850737"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2708522"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solidFill>
                <a:srgbClr val="000000"/>
              </a:solidFill>
            </a:endParaRPr>
          </a:p>
        </p:txBody>
      </p:sp>
    </p:spTree>
    <p:extLst>
      <p:ext uri="{BB962C8B-B14F-4D97-AF65-F5344CB8AC3E}">
        <p14:creationId xmlns:p14="http://schemas.microsoft.com/office/powerpoint/2010/main" val="1956462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30" name="Rectangle 29"/>
          <p:cNvSpPr/>
          <p:nvPr userDrawn="1"/>
        </p:nvSpPr>
        <p:spPr>
          <a:xfrm>
            <a:off x="4571999" y="0"/>
            <a:ext cx="4572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7" name="Rectangle 6"/>
          <p:cNvSpPr/>
          <p:nvPr/>
        </p:nvSpPr>
        <p:spPr>
          <a:xfrm>
            <a:off x="4571999" y="5964768"/>
            <a:ext cx="4572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7" name="Rectangle 16"/>
          <p:cNvSpPr/>
          <p:nvPr/>
        </p:nvSpPr>
        <p:spPr>
          <a:xfrm>
            <a:off x="4572001" y="2908379"/>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100" b="0" dirty="0" smtClean="0">
                <a:solidFill>
                  <a:srgbClr val="FFFFFF">
                    <a:lumMod val="65000"/>
                  </a:srgbClr>
                </a:solidFill>
              </a:rPr>
              <a:t>Photos placed in horizontal position </a:t>
            </a:r>
            <a:br>
              <a:rPr lang="en-US" sz="1100" b="0" dirty="0" smtClean="0">
                <a:solidFill>
                  <a:srgbClr val="FFFFFF">
                    <a:lumMod val="65000"/>
                  </a:srgbClr>
                </a:solidFill>
              </a:rPr>
            </a:br>
            <a:r>
              <a:rPr lang="en-US" sz="1100" b="0" dirty="0" smtClean="0">
                <a:solidFill>
                  <a:srgbClr val="FFFFFF">
                    <a:lumMod val="65000"/>
                  </a:srgbClr>
                </a:solidFill>
              </a:rPr>
              <a:t>with even amount of white space</a:t>
            </a:r>
            <a:br>
              <a:rPr lang="en-US" sz="1100" b="0" dirty="0" smtClean="0">
                <a:solidFill>
                  <a:srgbClr val="FFFFFF">
                    <a:lumMod val="65000"/>
                  </a:srgbClr>
                </a:solidFill>
              </a:rPr>
            </a:br>
            <a:r>
              <a:rPr lang="en-US" sz="1100" b="0" dirty="0" smtClean="0">
                <a:solidFill>
                  <a:srgbClr val="FFFFFF">
                    <a:lumMod val="65000"/>
                  </a:srgbClr>
                </a:solidFill>
              </a:rPr>
              <a:t> between photos and header</a:t>
            </a:r>
            <a:endParaRPr lang="en-US" sz="1100" b="0" dirty="0">
              <a:solidFill>
                <a:srgbClr val="FFFFFF">
                  <a:lumMod val="65000"/>
                </a:srgbClr>
              </a:solidFill>
            </a:endParaRPr>
          </a:p>
        </p:txBody>
      </p:sp>
      <p:pic>
        <p:nvPicPr>
          <p:cNvPr id="21" name="Picture 6" descr="SNL_Stacked_White.png"/>
          <p:cNvPicPr>
            <a:picLocks noChangeAspect="1"/>
          </p:cNvPicPr>
          <p:nvPr userDrawn="1"/>
        </p:nvPicPr>
        <p:blipFill>
          <a:blip r:embed="rId2"/>
          <a:srcRect/>
          <a:stretch>
            <a:fillRect/>
          </a:stretch>
        </p:blipFill>
        <p:spPr bwMode="auto">
          <a:xfrm>
            <a:off x="7193248" y="1488545"/>
            <a:ext cx="1524000" cy="585787"/>
          </a:xfrm>
          <a:prstGeom prst="rect">
            <a:avLst/>
          </a:prstGeom>
          <a:noFill/>
          <a:ln w="9525">
            <a:noFill/>
            <a:miter lim="800000"/>
            <a:headEnd/>
            <a:tailEnd/>
          </a:ln>
        </p:spPr>
      </p:pic>
      <p:sp>
        <p:nvSpPr>
          <p:cNvPr id="20" name="Rectangle 19"/>
          <p:cNvSpPr/>
          <p:nvPr userDrawn="1"/>
        </p:nvSpPr>
        <p:spPr>
          <a:xfrm>
            <a:off x="4572000" y="4403587"/>
            <a:ext cx="4572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25" name="Rectangle 24"/>
          <p:cNvSpPr/>
          <p:nvPr userDrawn="1"/>
        </p:nvSpPr>
        <p:spPr>
          <a:xfrm>
            <a:off x="6044391" y="2908379"/>
            <a:ext cx="3099609"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00" b="0" dirty="0">
              <a:solidFill>
                <a:srgbClr val="FFFFFF">
                  <a:lumMod val="65000"/>
                </a:srgbClr>
              </a:solidFill>
            </a:endParaRPr>
          </a:p>
        </p:txBody>
      </p:sp>
      <p:sp>
        <p:nvSpPr>
          <p:cNvPr id="13" name="Rectangle 12"/>
          <p:cNvSpPr/>
          <p:nvPr/>
        </p:nvSpPr>
        <p:spPr>
          <a:xfrm rot="10800000">
            <a:off x="112655"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sp>
        <p:nvSpPr>
          <p:cNvPr id="14" name="TextBox 13"/>
          <p:cNvSpPr txBox="1"/>
          <p:nvPr userDrawn="1"/>
        </p:nvSpPr>
        <p:spPr>
          <a:xfrm>
            <a:off x="700353" y="6375406"/>
            <a:ext cx="3761580" cy="384720"/>
          </a:xfrm>
          <a:prstGeom prst="rect">
            <a:avLst/>
          </a:prstGeom>
          <a:noFill/>
        </p:spPr>
        <p:txBody>
          <a:bodyPr wrap="square">
            <a:spAutoFit/>
          </a:bodyPr>
          <a:lstStyle/>
          <a:p>
            <a:pP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sp>
        <p:nvSpPr>
          <p:cNvPr id="2" name="Title 1"/>
          <p:cNvSpPr>
            <a:spLocks noGrp="1"/>
          </p:cNvSpPr>
          <p:nvPr>
            <p:ph type="ctrTitle"/>
          </p:nvPr>
        </p:nvSpPr>
        <p:spPr>
          <a:xfrm>
            <a:off x="672418" y="1250965"/>
            <a:ext cx="3789515"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2418" y="2588978"/>
            <a:ext cx="3586315"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7" name="Picture 13" descr="NNSAlogo_Black.jpg"/>
          <p:cNvPicPr>
            <a:picLocks noChangeAspect="1"/>
          </p:cNvPicPr>
          <p:nvPr userDrawn="1"/>
        </p:nvPicPr>
        <p:blipFill>
          <a:blip r:embed="rId3"/>
          <a:srcRect/>
          <a:stretch>
            <a:fillRect/>
          </a:stretch>
        </p:blipFill>
        <p:spPr bwMode="auto">
          <a:xfrm>
            <a:off x="801957" y="6051407"/>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72418" y="265178"/>
            <a:ext cx="1029382"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99417383-C23D-224E-900E-4202C4E5E80F}" type="datetime1">
              <a:rPr lang="en-US" smtClean="0">
                <a:solidFill>
                  <a:srgbClr val="000000"/>
                </a:solidFill>
              </a:rPr>
              <a:pPr/>
              <a:t>12/5/12</a:t>
            </a:fld>
            <a:endParaRPr lang="en-US" dirty="0">
              <a:solidFill>
                <a:srgbClr val="000000"/>
              </a:solidFill>
            </a:endParaRPr>
          </a:p>
        </p:txBody>
      </p:sp>
      <p:sp>
        <p:nvSpPr>
          <p:cNvPr id="31" name="Rectangle 30"/>
          <p:cNvSpPr/>
          <p:nvPr userDrawn="1"/>
        </p:nvSpPr>
        <p:spPr>
          <a:xfrm rot="10800000">
            <a:off x="1"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pic>
        <p:nvPicPr>
          <p:cNvPr id="33" name="Picture 12" descr="NNSAlogo_Black.jpg"/>
          <p:cNvPicPr>
            <a:picLocks noChangeAspect="1"/>
          </p:cNvPicPr>
          <p:nvPr userDrawn="1"/>
        </p:nvPicPr>
        <p:blipFill>
          <a:blip r:embed="rId4"/>
          <a:stretch>
            <a:fillRect/>
          </a:stretch>
        </p:blipFill>
        <p:spPr bwMode="auto">
          <a:xfrm>
            <a:off x="2077974" y="6039758"/>
            <a:ext cx="850737"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4995332" y="1586652"/>
            <a:ext cx="1935484" cy="394494"/>
          </a:xfrm>
          <a:prstGeom prst="rect">
            <a:avLst/>
          </a:prstGeom>
        </p:spPr>
      </p:pic>
      <p:sp>
        <p:nvSpPr>
          <p:cNvPr id="19" name="Rectangle 5"/>
          <p:cNvSpPr>
            <a:spLocks noGrp="1" noChangeArrowheads="1"/>
          </p:cNvSpPr>
          <p:nvPr>
            <p:ph type="ftr" sz="quarter" idx="3"/>
          </p:nvPr>
        </p:nvSpPr>
        <p:spPr bwMode="auto">
          <a:xfrm>
            <a:off x="4613597"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3024112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6D35BB06-740F-EE49-B14A-A822E6FE4297}" type="datetime1">
              <a:rPr lang="en-US" smtClean="0">
                <a:solidFill>
                  <a:srgbClr val="000000"/>
                </a:solidFill>
              </a:rPr>
              <a:pPr/>
              <a:t>12/5/12</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783023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2E19C7B-CD71-AB41-938B-DA835247051A}"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3174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8B2B7F5-4246-594F-852C-2C6D4CDE13BF}"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902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E3DCAED-1F94-E24D-A160-3CE6E674A870}" type="datetime1">
              <a:rPr lang="en-US" smtClean="0">
                <a:solidFill>
                  <a:srgbClr val="000000"/>
                </a:solidFill>
              </a:rPr>
              <a:pPr/>
              <a:t>12/5/12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704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43E4E50-B60B-2348-866E-9A59D4409887}" type="datetime1">
              <a:rPr lang="en-US" smtClean="0">
                <a:solidFill>
                  <a:srgbClr val="000000"/>
                </a:solidFill>
              </a:rPr>
              <a:pPr/>
              <a:t>12/5/12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281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A65B0B6-9B45-434D-AC23-0F0036D7326B}" type="datetime1">
              <a:rPr lang="en-US" smtClean="0">
                <a:solidFill>
                  <a:srgbClr val="000000"/>
                </a:solidFill>
              </a:rPr>
              <a:pPr/>
              <a:t>12/5/12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772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BF7EB7-6EB6-5F40-A147-966D37957040}"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618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43CCFCF-69DD-9A46-98ED-E755976DB368}"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816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F3C47DD9-6EB9-C34A-8C87-D6EFD2A9417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A445505-65B9-4F4E-AFFC-F49964D804C6}"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432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0BC01EB-0AFE-2A4C-98F1-5D54FFD8FCD7}"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523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fld id="{0DAAC8DE-AA4D-3B41-95FB-24B4E0B0FD20}" type="datetime1">
              <a:rPr lang="en-US" smtClean="0">
                <a:solidFill>
                  <a:srgbClr val="000000"/>
                </a:solidFill>
              </a:rPr>
              <a:pPr/>
              <a:t>12/5/12</a:t>
            </a:fld>
            <a:endParaRPr lang="en-US">
              <a:solidFill>
                <a:srgbClr val="000000"/>
              </a:solidFill>
            </a:endParaRPr>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396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1" name="Rectangle 20"/>
          <p:cNvSpPr/>
          <p:nvPr userDrawn="1"/>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2" name="Rectangle 21"/>
          <p:cNvSpPr/>
          <p:nvPr userDrawn="1"/>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23" name="TextBox 22"/>
          <p:cNvSpPr txBox="1"/>
          <p:nvPr userDrawn="1"/>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24" name="Picture 13" descr="NNSAlogo_Black.jpg"/>
          <p:cNvPicPr>
            <a:picLocks noChangeAspect="1"/>
          </p:cNvPicPr>
          <p:nvPr userDrawn="1"/>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28"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29"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30"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34" name="Picture 7" descr="SNL_Motto.png"/>
          <p:cNvPicPr>
            <a:picLocks noChangeAspect="1"/>
          </p:cNvPicPr>
          <p:nvPr userDrawn="1"/>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5"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B1A6A220-763A-1840-B61C-60E52C039DBC}" type="datetime1">
              <a:rPr lang="en-US" smtClean="0">
                <a:solidFill>
                  <a:srgbClr val="000000"/>
                </a:solidFill>
              </a:rPr>
              <a:pPr/>
              <a:t>12/5/12</a:t>
            </a:fld>
            <a:endParaRPr lang="en-US">
              <a:solidFill>
                <a:srgbClr val="000000"/>
              </a:solidFill>
            </a:endParaRPr>
          </a:p>
        </p:txBody>
      </p:sp>
      <p:pic>
        <p:nvPicPr>
          <p:cNvPr id="36"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3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pic>
        <p:nvPicPr>
          <p:cNvPr id="4" name="Picture 3" descr="ArcsAndSpark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701" y="1702125"/>
            <a:ext cx="3216415" cy="2128195"/>
          </a:xfrm>
          <a:prstGeom prst="rect">
            <a:avLst/>
          </a:prstGeom>
        </p:spPr>
      </p:pic>
      <p:pic>
        <p:nvPicPr>
          <p:cNvPr id="5" name="Picture 4" descr="MagLIFconceptBasic.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39" y="3928602"/>
            <a:ext cx="3317878" cy="1839710"/>
          </a:xfrm>
          <a:prstGeom prst="rect">
            <a:avLst/>
          </a:prstGeom>
        </p:spPr>
      </p:pic>
    </p:spTree>
    <p:extLst>
      <p:ext uri="{BB962C8B-B14F-4D97-AF65-F5344CB8AC3E}">
        <p14:creationId xmlns:p14="http://schemas.microsoft.com/office/powerpoint/2010/main" val="1445345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676633"/>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676633"/>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676633"/>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7AC76FA-05E0-BA4F-A77E-9091FDADD2A1}" type="datetime1">
              <a:rPr lang="en-US" smtClean="0">
                <a:solidFill>
                  <a:srgbClr val="000000"/>
                </a:solidFill>
              </a:rPr>
              <a:pPr/>
              <a:t>12/5/12</a:t>
            </a:fld>
            <a:endParaRPr lang="en-US">
              <a:solidFill>
                <a:srgbClr val="000000"/>
              </a:solidFill>
            </a:endParaRPr>
          </a:p>
        </p:txBody>
      </p:sp>
      <p:pic>
        <p:nvPicPr>
          <p:cNvPr id="20" name="Picture 12" descr="NNSAlogo_Black.jpg"/>
          <p:cNvPicPr>
            <a:picLocks noChangeAspect="1"/>
          </p:cNvPicPr>
          <p:nvPr userDrawn="1"/>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2486433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678173"/>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29B3CD7E-A7BE-024B-9053-A3C79D1C6523}" type="datetime1">
              <a:rPr lang="en-US" smtClean="0">
                <a:solidFill>
                  <a:srgbClr val="000000"/>
                </a:solidFill>
              </a:rPr>
              <a:pPr/>
              <a:t>12/5/12</a:t>
            </a:fld>
            <a:endParaRPr lang="en-US">
              <a:solidFill>
                <a:srgbClr val="000000"/>
              </a:solidFill>
            </a:endParaRPr>
          </a:p>
        </p:txBody>
      </p:sp>
      <p:pic>
        <p:nvPicPr>
          <p:cNvPr id="33" name="Picture 8" descr="SNL_color_stack.png"/>
          <p:cNvPicPr>
            <a:picLocks noChangeAspect="1"/>
          </p:cNvPicPr>
          <p:nvPr userDrawn="1"/>
        </p:nvPicPr>
        <p:blipFill>
          <a:blip r:embed="rId5"/>
          <a:srcRect/>
          <a:stretch>
            <a:fillRect/>
          </a:stretch>
        </p:blipFill>
        <p:spPr bwMode="auto">
          <a:xfrm>
            <a:off x="6934201" y="408000"/>
            <a:ext cx="1524000" cy="669011"/>
          </a:xfrm>
          <a:prstGeom prst="rect">
            <a:avLst/>
          </a:prstGeom>
          <a:noFill/>
          <a:ln w="9525">
            <a:noFill/>
            <a:miter lim="800000"/>
            <a:headEnd/>
            <a:tailEnd/>
          </a:ln>
        </p:spPr>
      </p:pic>
      <p:sp>
        <p:nvSpPr>
          <p:cNvPr id="36" name="Rectangle 35"/>
          <p:cNvSpPr/>
          <p:nvPr userDrawn="1"/>
        </p:nvSpPr>
        <p:spPr>
          <a:xfrm>
            <a:off x="0" y="3369731"/>
            <a:ext cx="9144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pic>
        <p:nvPicPr>
          <p:cNvPr id="37" name="Picture 12" descr="NNSAlogo_Black.jpg"/>
          <p:cNvPicPr>
            <a:picLocks noChangeAspect="1"/>
          </p:cNvPicPr>
          <p:nvPr userDrawn="1"/>
        </p:nvPicPr>
        <p:blipFill>
          <a:blip r:embed="rId6"/>
          <a:stretch>
            <a:fillRect/>
          </a:stretch>
        </p:blipFill>
        <p:spPr bwMode="auto">
          <a:xfrm>
            <a:off x="1380066" y="6115572"/>
            <a:ext cx="850737"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1347850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3" name="Rectangle 22"/>
          <p:cNvSpPr/>
          <p:nvPr userDrawn="1"/>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2" name="Rectangle 11"/>
          <p:cNvSpPr/>
          <p:nvPr/>
        </p:nvSpPr>
        <p:spPr>
          <a:xfrm>
            <a:off x="0" y="6553200"/>
            <a:ext cx="9144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4" name="TextBox 13"/>
          <p:cNvSpPr txBox="1"/>
          <p:nvPr/>
        </p:nvSpPr>
        <p:spPr>
          <a:xfrm>
            <a:off x="3131178" y="6172200"/>
            <a:ext cx="5562600" cy="287338"/>
          </a:xfrm>
          <a:prstGeom prst="rect">
            <a:avLst/>
          </a:prstGeom>
          <a:noFill/>
        </p:spPr>
        <p:txBody>
          <a:bodyPr>
            <a:spAutoFit/>
          </a:bodyPr>
          <a:lstStyle/>
          <a:p>
            <a:pPr algn="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15" name="Picture 12" descr="NNSAlogo_Black.jpg"/>
          <p:cNvPicPr>
            <a:picLocks noChangeAspect="1"/>
          </p:cNvPicPr>
          <p:nvPr/>
        </p:nvPicPr>
        <p:blipFill>
          <a:blip r:embed="rId2"/>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82370D92-88CD-1847-AC55-11DFFA22C6B4}" type="datetime1">
              <a:rPr lang="en-US" smtClean="0">
                <a:solidFill>
                  <a:srgbClr val="000000"/>
                </a:solidFill>
              </a:rPr>
              <a:pPr/>
              <a:t>12/5/12</a:t>
            </a:fld>
            <a:endParaRPr lang="en-US">
              <a:solidFill>
                <a:srgbClr val="000000"/>
              </a:solidFill>
            </a:endParaRPr>
          </a:p>
        </p:txBody>
      </p:sp>
      <p:pic>
        <p:nvPicPr>
          <p:cNvPr id="33" name="Picture 8" descr="SNL_color_stack.png"/>
          <p:cNvPicPr>
            <a:picLocks noChangeAspect="1"/>
          </p:cNvPicPr>
          <p:nvPr userDrawn="1"/>
        </p:nvPicPr>
        <p:blipFill>
          <a:blip r:embed="rId6"/>
          <a:srcRect/>
          <a:stretch>
            <a:fillRect/>
          </a:stretch>
        </p:blipFill>
        <p:spPr bwMode="auto">
          <a:xfrm>
            <a:off x="6934201" y="408000"/>
            <a:ext cx="1524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92274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30" name="Rectangle 29"/>
          <p:cNvSpPr/>
          <p:nvPr userDrawn="1"/>
        </p:nvSpPr>
        <p:spPr>
          <a:xfrm>
            <a:off x="-1" y="4040484"/>
            <a:ext cx="2484223"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7" name="Rectangle 6"/>
          <p:cNvSpPr/>
          <p:nvPr/>
        </p:nvSpPr>
        <p:spPr>
          <a:xfrm>
            <a:off x="-1" y="0"/>
            <a:ext cx="2484223"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3" name="Rectangle 12"/>
          <p:cNvSpPr/>
          <p:nvPr/>
        </p:nvSpPr>
        <p:spPr>
          <a:xfrm>
            <a:off x="8806432"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sp>
        <p:nvSpPr>
          <p:cNvPr id="14" name="TextBox 13"/>
          <p:cNvSpPr txBox="1"/>
          <p:nvPr userDrawn="1"/>
        </p:nvSpPr>
        <p:spPr>
          <a:xfrm>
            <a:off x="2703737" y="6264797"/>
            <a:ext cx="5562600" cy="287338"/>
          </a:xfrm>
          <a:prstGeom prst="rect">
            <a:avLst/>
          </a:prstGeom>
          <a:noFill/>
        </p:spPr>
        <p:txBody>
          <a:bodyPr>
            <a:spAutoFit/>
          </a:bodyPr>
          <a:lstStyle/>
          <a:p>
            <a:pP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sp>
        <p:nvSpPr>
          <p:cNvPr id="17" name="Rectangle 16"/>
          <p:cNvSpPr/>
          <p:nvPr/>
        </p:nvSpPr>
        <p:spPr>
          <a:xfrm>
            <a:off x="1" y="989095"/>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100" b="0" dirty="0" smtClean="0">
                <a:solidFill>
                  <a:srgbClr val="FFFFFF">
                    <a:lumMod val="65000"/>
                  </a:srgbClr>
                </a:solidFill>
              </a:rPr>
              <a:t>Photos placed in horizontal position </a:t>
            </a:r>
            <a:br>
              <a:rPr lang="en-US" sz="1100" b="0" dirty="0" smtClean="0">
                <a:solidFill>
                  <a:srgbClr val="FFFFFF">
                    <a:lumMod val="65000"/>
                  </a:srgbClr>
                </a:solidFill>
              </a:rPr>
            </a:br>
            <a:r>
              <a:rPr lang="en-US" sz="1100" b="0" dirty="0" smtClean="0">
                <a:solidFill>
                  <a:srgbClr val="FFFFFF">
                    <a:lumMod val="65000"/>
                  </a:srgbClr>
                </a:solidFill>
              </a:rPr>
              <a:t>with even amount of white space</a:t>
            </a:r>
            <a:br>
              <a:rPr lang="en-US" sz="1100" b="0" dirty="0" smtClean="0">
                <a:solidFill>
                  <a:srgbClr val="FFFFFF">
                    <a:lumMod val="65000"/>
                  </a:srgbClr>
                </a:solidFill>
              </a:rPr>
            </a:br>
            <a:r>
              <a:rPr lang="en-US" sz="1100" b="0" dirty="0" smtClean="0">
                <a:solidFill>
                  <a:srgbClr val="FFFFFF">
                    <a:lumMod val="65000"/>
                  </a:srgbClr>
                </a:solidFill>
              </a:rPr>
              <a:t> between photos and header</a:t>
            </a:r>
            <a:endParaRPr lang="en-US" sz="1100" b="0" dirty="0">
              <a:solidFill>
                <a:srgbClr val="FFFFFF">
                  <a:lumMod val="65000"/>
                </a:srgbClr>
              </a:solidFill>
            </a:endParaRPr>
          </a:p>
        </p:txBody>
      </p:sp>
      <p:sp>
        <p:nvSpPr>
          <p:cNvPr id="2" name="Title 1"/>
          <p:cNvSpPr>
            <a:spLocks noGrp="1"/>
          </p:cNvSpPr>
          <p:nvPr>
            <p:ph type="ctrTitle"/>
          </p:nvPr>
        </p:nvSpPr>
        <p:spPr>
          <a:xfrm>
            <a:off x="2714502" y="1250965"/>
            <a:ext cx="5971187"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14502" y="2588978"/>
            <a:ext cx="5641337"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1" name="Picture 6" descr="SNL_Stacked_White.png"/>
          <p:cNvPicPr>
            <a:picLocks noChangeAspect="1"/>
          </p:cNvPicPr>
          <p:nvPr userDrawn="1"/>
        </p:nvPicPr>
        <p:blipFill>
          <a:blip r:embed="rId2"/>
          <a:srcRect/>
          <a:stretch>
            <a:fillRect/>
          </a:stretch>
        </p:blipFill>
        <p:spPr bwMode="auto">
          <a:xfrm>
            <a:off x="357199" y="4339006"/>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298048" y="5157318"/>
            <a:ext cx="970718"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2763683" y="5932869"/>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2714502" y="26517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61CCBA4C-E686-8E4A-9245-92F3CFCFB962}" type="datetime1">
              <a:rPr lang="en-US" smtClean="0">
                <a:solidFill>
                  <a:srgbClr val="000000"/>
                </a:solidFill>
              </a:rPr>
              <a:pPr/>
              <a:t>12/5/12</a:t>
            </a:fld>
            <a:endParaRPr lang="en-US" dirty="0">
              <a:solidFill>
                <a:srgbClr val="000000"/>
              </a:solidFill>
            </a:endParaRPr>
          </a:p>
        </p:txBody>
      </p:sp>
      <p:sp>
        <p:nvSpPr>
          <p:cNvPr id="20" name="Rectangle 19"/>
          <p:cNvSpPr/>
          <p:nvPr userDrawn="1"/>
        </p:nvSpPr>
        <p:spPr>
          <a:xfrm>
            <a:off x="0" y="2484303"/>
            <a:ext cx="2484222"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25" name="Rectangle 24"/>
          <p:cNvSpPr/>
          <p:nvPr userDrawn="1"/>
        </p:nvSpPr>
        <p:spPr>
          <a:xfrm>
            <a:off x="1472391" y="989095"/>
            <a:ext cx="1011831"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00" b="0" dirty="0">
              <a:solidFill>
                <a:srgbClr val="FFFFFF">
                  <a:lumMod val="65000"/>
                </a:srgbClr>
              </a:solidFill>
            </a:endParaRPr>
          </a:p>
        </p:txBody>
      </p:sp>
      <p:sp>
        <p:nvSpPr>
          <p:cNvPr id="31" name="Rectangle 30"/>
          <p:cNvSpPr/>
          <p:nvPr userDrawn="1"/>
        </p:nvSpPr>
        <p:spPr>
          <a:xfrm>
            <a:off x="8693778"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pic>
        <p:nvPicPr>
          <p:cNvPr id="33" name="Picture 12" descr="NNSAlogo_Black.jpg"/>
          <p:cNvPicPr>
            <a:picLocks noChangeAspect="1"/>
          </p:cNvPicPr>
          <p:nvPr userDrawn="1"/>
        </p:nvPicPr>
        <p:blipFill>
          <a:blip r:embed="rId5"/>
          <a:stretch>
            <a:fillRect/>
          </a:stretch>
        </p:blipFill>
        <p:spPr bwMode="auto">
          <a:xfrm>
            <a:off x="4039700" y="5921220"/>
            <a:ext cx="850737"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2708522"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solidFill>
                <a:srgbClr val="000000"/>
              </a:solidFill>
            </a:endParaRPr>
          </a:p>
        </p:txBody>
      </p:sp>
    </p:spTree>
    <p:extLst>
      <p:ext uri="{BB962C8B-B14F-4D97-AF65-F5344CB8AC3E}">
        <p14:creationId xmlns:p14="http://schemas.microsoft.com/office/powerpoint/2010/main" val="474845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0">
              <a:solidFill>
                <a:srgbClr val="FFFFFF"/>
              </a:solidFill>
            </a:endParaRPr>
          </a:p>
        </p:txBody>
      </p:sp>
      <p:sp>
        <p:nvSpPr>
          <p:cNvPr id="30" name="Rectangle 29"/>
          <p:cNvSpPr/>
          <p:nvPr userDrawn="1"/>
        </p:nvSpPr>
        <p:spPr>
          <a:xfrm>
            <a:off x="4571999" y="0"/>
            <a:ext cx="4572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7" name="Rectangle 6"/>
          <p:cNvSpPr/>
          <p:nvPr/>
        </p:nvSpPr>
        <p:spPr>
          <a:xfrm>
            <a:off x="4571999" y="5964768"/>
            <a:ext cx="4572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17" name="Rectangle 16"/>
          <p:cNvSpPr/>
          <p:nvPr/>
        </p:nvSpPr>
        <p:spPr>
          <a:xfrm>
            <a:off x="4572001" y="2908379"/>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100" b="0" dirty="0" smtClean="0">
                <a:solidFill>
                  <a:srgbClr val="FFFFFF">
                    <a:lumMod val="65000"/>
                  </a:srgbClr>
                </a:solidFill>
              </a:rPr>
              <a:t>Photos placed in horizontal position </a:t>
            </a:r>
            <a:br>
              <a:rPr lang="en-US" sz="1100" b="0" dirty="0" smtClean="0">
                <a:solidFill>
                  <a:srgbClr val="FFFFFF">
                    <a:lumMod val="65000"/>
                  </a:srgbClr>
                </a:solidFill>
              </a:rPr>
            </a:br>
            <a:r>
              <a:rPr lang="en-US" sz="1100" b="0" dirty="0" smtClean="0">
                <a:solidFill>
                  <a:srgbClr val="FFFFFF">
                    <a:lumMod val="65000"/>
                  </a:srgbClr>
                </a:solidFill>
              </a:rPr>
              <a:t>with even amount of white space</a:t>
            </a:r>
            <a:br>
              <a:rPr lang="en-US" sz="1100" b="0" dirty="0" smtClean="0">
                <a:solidFill>
                  <a:srgbClr val="FFFFFF">
                    <a:lumMod val="65000"/>
                  </a:srgbClr>
                </a:solidFill>
              </a:rPr>
            </a:br>
            <a:r>
              <a:rPr lang="en-US" sz="1100" b="0" dirty="0" smtClean="0">
                <a:solidFill>
                  <a:srgbClr val="FFFFFF">
                    <a:lumMod val="65000"/>
                  </a:srgbClr>
                </a:solidFill>
              </a:rPr>
              <a:t> between photos and header</a:t>
            </a:r>
            <a:endParaRPr lang="en-US" sz="1100" b="0" dirty="0">
              <a:solidFill>
                <a:srgbClr val="FFFFFF">
                  <a:lumMod val="65000"/>
                </a:srgbClr>
              </a:solidFill>
            </a:endParaRPr>
          </a:p>
        </p:txBody>
      </p:sp>
      <p:pic>
        <p:nvPicPr>
          <p:cNvPr id="21" name="Picture 6" descr="SNL_Stacked_White.png"/>
          <p:cNvPicPr>
            <a:picLocks noChangeAspect="1"/>
          </p:cNvPicPr>
          <p:nvPr userDrawn="1"/>
        </p:nvPicPr>
        <p:blipFill>
          <a:blip r:embed="rId2"/>
          <a:srcRect/>
          <a:stretch>
            <a:fillRect/>
          </a:stretch>
        </p:blipFill>
        <p:spPr bwMode="auto">
          <a:xfrm>
            <a:off x="7193248" y="1488545"/>
            <a:ext cx="1524000" cy="585787"/>
          </a:xfrm>
          <a:prstGeom prst="rect">
            <a:avLst/>
          </a:prstGeom>
          <a:noFill/>
          <a:ln w="9525">
            <a:noFill/>
            <a:miter lim="800000"/>
            <a:headEnd/>
            <a:tailEnd/>
          </a:ln>
        </p:spPr>
      </p:pic>
      <p:sp>
        <p:nvSpPr>
          <p:cNvPr id="20" name="Rectangle 19"/>
          <p:cNvSpPr/>
          <p:nvPr userDrawn="1"/>
        </p:nvSpPr>
        <p:spPr>
          <a:xfrm>
            <a:off x="4572000" y="4403587"/>
            <a:ext cx="4572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400" b="0" dirty="0" smtClean="0">
                <a:solidFill>
                  <a:srgbClr val="FFFFFF">
                    <a:lumMod val="65000"/>
                  </a:srgbClr>
                </a:solidFill>
              </a:rPr>
              <a:t>Photos placed in horizontal position </a:t>
            </a:r>
            <a:br>
              <a:rPr lang="en-US" sz="1400" b="0" dirty="0" smtClean="0">
                <a:solidFill>
                  <a:srgbClr val="FFFFFF">
                    <a:lumMod val="65000"/>
                  </a:srgbClr>
                </a:solidFill>
              </a:rPr>
            </a:br>
            <a:r>
              <a:rPr lang="en-US" sz="1400" b="0" dirty="0" smtClean="0">
                <a:solidFill>
                  <a:srgbClr val="FFFFFF">
                    <a:lumMod val="65000"/>
                  </a:srgbClr>
                </a:solidFill>
              </a:rPr>
              <a:t>with even amount of white space</a:t>
            </a:r>
            <a:br>
              <a:rPr lang="en-US" sz="1400" b="0" dirty="0" smtClean="0">
                <a:solidFill>
                  <a:srgbClr val="FFFFFF">
                    <a:lumMod val="65000"/>
                  </a:srgbClr>
                </a:solidFill>
              </a:rPr>
            </a:br>
            <a:r>
              <a:rPr lang="en-US" sz="1400" b="0" dirty="0" smtClean="0">
                <a:solidFill>
                  <a:srgbClr val="FFFFFF">
                    <a:lumMod val="65000"/>
                  </a:srgbClr>
                </a:solidFill>
              </a:rPr>
              <a:t> between photos and header</a:t>
            </a:r>
            <a:endParaRPr lang="en-US" sz="1400" b="0" dirty="0">
              <a:solidFill>
                <a:srgbClr val="FFFFFF">
                  <a:lumMod val="65000"/>
                </a:srgbClr>
              </a:solidFill>
            </a:endParaRPr>
          </a:p>
        </p:txBody>
      </p:sp>
      <p:sp>
        <p:nvSpPr>
          <p:cNvPr id="25" name="Rectangle 24"/>
          <p:cNvSpPr/>
          <p:nvPr userDrawn="1"/>
        </p:nvSpPr>
        <p:spPr>
          <a:xfrm>
            <a:off x="6044391" y="2908379"/>
            <a:ext cx="3099609"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000" b="0" dirty="0">
              <a:solidFill>
                <a:srgbClr val="FFFFFF">
                  <a:lumMod val="65000"/>
                </a:srgbClr>
              </a:solidFill>
            </a:endParaRPr>
          </a:p>
        </p:txBody>
      </p:sp>
      <p:sp>
        <p:nvSpPr>
          <p:cNvPr id="13" name="Rectangle 12"/>
          <p:cNvSpPr/>
          <p:nvPr/>
        </p:nvSpPr>
        <p:spPr>
          <a:xfrm rot="10800000">
            <a:off x="112655"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sp>
        <p:nvSpPr>
          <p:cNvPr id="14" name="TextBox 13"/>
          <p:cNvSpPr txBox="1"/>
          <p:nvPr userDrawn="1"/>
        </p:nvSpPr>
        <p:spPr>
          <a:xfrm>
            <a:off x="700353" y="6375406"/>
            <a:ext cx="3761580" cy="384720"/>
          </a:xfrm>
          <a:prstGeom prst="rect">
            <a:avLst/>
          </a:prstGeom>
          <a:noFill/>
        </p:spPr>
        <p:txBody>
          <a:bodyPr wrap="square">
            <a:spAutoFit/>
          </a:bodyPr>
          <a:lstStyle/>
          <a:p>
            <a:pPr defTabSz="457200" eaLnBrk="1" fontAlgn="auto" hangingPunct="1">
              <a:spcBef>
                <a:spcPts val="0"/>
              </a:spcBef>
              <a:spcAft>
                <a:spcPts val="0"/>
              </a:spcAft>
              <a:defRPr/>
            </a:pPr>
            <a:r>
              <a:rPr lang="en-US" sz="950" b="0" baseline="30000" dirty="0">
                <a:solidFill>
                  <a:srgbClr val="000000"/>
                </a:solidFill>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sp>
        <p:nvSpPr>
          <p:cNvPr id="2" name="Title 1"/>
          <p:cNvSpPr>
            <a:spLocks noGrp="1"/>
          </p:cNvSpPr>
          <p:nvPr>
            <p:ph type="ctrTitle"/>
          </p:nvPr>
        </p:nvSpPr>
        <p:spPr>
          <a:xfrm>
            <a:off x="672418" y="1250965"/>
            <a:ext cx="3789515" cy="1233338"/>
          </a:xfrm>
        </p:spPr>
        <p:txBody>
          <a:bodyPr/>
          <a:lstStyle>
            <a:lvl1pPr algn="l">
              <a:lnSpc>
                <a:spcPts val="3800"/>
              </a:lnSpc>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2418" y="2588978"/>
            <a:ext cx="3586315"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27" name="Picture 13" descr="NNSAlogo_Black.jpg"/>
          <p:cNvPicPr>
            <a:picLocks noChangeAspect="1"/>
          </p:cNvPicPr>
          <p:nvPr userDrawn="1"/>
        </p:nvPicPr>
        <p:blipFill>
          <a:blip r:embed="rId3"/>
          <a:srcRect/>
          <a:stretch>
            <a:fillRect/>
          </a:stretch>
        </p:blipFill>
        <p:spPr bwMode="auto">
          <a:xfrm>
            <a:off x="801957" y="6051407"/>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72418" y="265178"/>
            <a:ext cx="1029382"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99417383-C23D-224E-900E-4202C4E5E80F}" type="datetime1">
              <a:rPr lang="en-US" smtClean="0">
                <a:solidFill>
                  <a:srgbClr val="000000"/>
                </a:solidFill>
              </a:rPr>
              <a:pPr/>
              <a:t>12/5/12</a:t>
            </a:fld>
            <a:endParaRPr lang="en-US" dirty="0">
              <a:solidFill>
                <a:srgbClr val="000000"/>
              </a:solidFill>
            </a:endParaRPr>
          </a:p>
        </p:txBody>
      </p:sp>
      <p:sp>
        <p:nvSpPr>
          <p:cNvPr id="31" name="Rectangle 30"/>
          <p:cNvSpPr/>
          <p:nvPr userDrawn="1"/>
        </p:nvSpPr>
        <p:spPr>
          <a:xfrm rot="10800000">
            <a:off x="1"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srgbClr val="FFFFFF"/>
              </a:solidFill>
            </a:endParaRPr>
          </a:p>
        </p:txBody>
      </p:sp>
      <p:pic>
        <p:nvPicPr>
          <p:cNvPr id="33" name="Picture 12" descr="NNSAlogo_Black.jpg"/>
          <p:cNvPicPr>
            <a:picLocks noChangeAspect="1"/>
          </p:cNvPicPr>
          <p:nvPr userDrawn="1"/>
        </p:nvPicPr>
        <p:blipFill>
          <a:blip r:embed="rId4"/>
          <a:stretch>
            <a:fillRect/>
          </a:stretch>
        </p:blipFill>
        <p:spPr bwMode="auto">
          <a:xfrm>
            <a:off x="2077974" y="6039758"/>
            <a:ext cx="850737"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4995332" y="1586652"/>
            <a:ext cx="1935484" cy="394494"/>
          </a:xfrm>
          <a:prstGeom prst="rect">
            <a:avLst/>
          </a:prstGeom>
        </p:spPr>
      </p:pic>
      <p:sp>
        <p:nvSpPr>
          <p:cNvPr id="19" name="Rectangle 5"/>
          <p:cNvSpPr>
            <a:spLocks noGrp="1" noChangeArrowheads="1"/>
          </p:cNvSpPr>
          <p:nvPr>
            <p:ph type="ftr" sz="quarter" idx="3"/>
          </p:nvPr>
        </p:nvSpPr>
        <p:spPr bwMode="auto">
          <a:xfrm>
            <a:off x="4613597"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2365136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6D35BB06-740F-EE49-B14A-A822E6FE4297}" type="datetime1">
              <a:rPr lang="en-US" smtClean="0">
                <a:solidFill>
                  <a:srgbClr val="000000"/>
                </a:solidFill>
              </a:rPr>
              <a:pPr/>
              <a:t>12/5/12</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204599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47FA881B-F5BE-5343-82AE-B47BCCEB9D9F}"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2E19C7B-CD71-AB41-938B-DA835247051A}"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66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8B2B7F5-4246-594F-852C-2C6D4CDE13BF}"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57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E3DCAED-1F94-E24D-A160-3CE6E674A870}" type="datetime1">
              <a:rPr lang="en-US" smtClean="0">
                <a:solidFill>
                  <a:srgbClr val="000000"/>
                </a:solidFill>
              </a:rPr>
              <a:pPr/>
              <a:t>12/5/12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473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43E4E50-B60B-2348-866E-9A59D4409887}" type="datetime1">
              <a:rPr lang="en-US" smtClean="0">
                <a:solidFill>
                  <a:srgbClr val="000000"/>
                </a:solidFill>
              </a:rPr>
              <a:pPr/>
              <a:t>12/5/12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712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A65B0B6-9B45-434D-AC23-0F0036D7326B}" type="datetime1">
              <a:rPr lang="en-US" smtClean="0">
                <a:solidFill>
                  <a:srgbClr val="000000"/>
                </a:solidFill>
              </a:rPr>
              <a:pPr/>
              <a:t>12/5/12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369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BF7EB7-6EB6-5F40-A147-966D37957040}"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492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43CCFCF-69DD-9A46-98ED-E755976DB368}" type="datetime1">
              <a:rPr lang="en-US" smtClean="0">
                <a:solidFill>
                  <a:srgbClr val="000000"/>
                </a:solidFill>
              </a:rPr>
              <a:pPr/>
              <a:t>12/5/12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5235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A445505-65B9-4F4E-AFFC-F49964D804C6}"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7951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0BC01EB-0AFE-2A4C-98F1-5D54FFD8FCD7}" type="datetime1">
              <a:rPr lang="en-US" smtClean="0">
                <a:solidFill>
                  <a:srgbClr val="000000"/>
                </a:solidFill>
              </a:rPr>
              <a:pPr/>
              <a:t>12/5/12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696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fld id="{0DAAC8DE-AA4D-3B41-95FB-24B4E0B0FD20}" type="datetime1">
              <a:rPr lang="en-US" smtClean="0">
                <a:solidFill>
                  <a:srgbClr val="000000"/>
                </a:solidFill>
              </a:rPr>
              <a:pPr/>
              <a:t>12/5/12</a:t>
            </a:fld>
            <a:endParaRPr lang="en-US">
              <a:solidFill>
                <a:srgbClr val="000000"/>
              </a:solidFill>
            </a:endParaRPr>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5E55A7B-7854-E145-92D9-B491DF4BAE2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39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A3B72F01-2105-074E-AADF-E72D6C4378BB}"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0047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4080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3132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672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366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514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8832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0398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87055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66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7BA5E702-C357-DD4A-A3A9-6949EFB34B4D}"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839DA-FC65-4CA2-8B81-8025ACA614A0}" type="datetimeFigureOut">
              <a:rPr lang="en-US" smtClean="0">
                <a:solidFill>
                  <a:prstClr val="black">
                    <a:tint val="75000"/>
                  </a:prstClr>
                </a:solidFill>
                <a:latin typeface="Calibri"/>
              </a:rPr>
              <a:pPr/>
              <a:t>12/5/12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624454-F0C1-4244-8828-222FAC26068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912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91EC5240-7EFC-8A40-A8CA-3EAFB2BFF654}"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446607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2A745A7-9839-D049-9153-15DD4CDE08C4}"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807272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E66BD5F1-9A07-514E-A067-9C3B8EA6317A}"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83070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F3C47DD9-6EB9-C34A-8C87-D6EFD2A94174}"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211711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47FA881B-F5BE-5343-82AE-B47BCCEB9D9F}"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742122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A3B72F01-2105-074E-AADF-E72D6C4378BB}"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8115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7BA5E702-C357-DD4A-A3A9-6949EFB34B4D}"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086419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7516DAE-EFAE-6F46-BF37-DFD390B19F04}"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448284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12659BF-29D8-5942-8D04-4EC8D6BEE162}"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81387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7516DAE-EFAE-6F46-BF37-DFD390B19F04}"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C2A9977F-B32C-DD49-A700-6B6D431E929A}"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8757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1F2DDBD-FFB0-574D-9445-8D085253E52A}"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97290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12659BF-29D8-5942-8D04-4EC8D6BEE16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3.xml"/><Relationship Id="rId14"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slideLayout" Target="../slideLayouts/slideLayout41.xml"/><Relationship Id="rId17" Type="http://schemas.openxmlformats.org/officeDocument/2006/relationships/slideLayout" Target="../slideLayouts/slideLayout42.xml"/><Relationship Id="rId18" Type="http://schemas.openxmlformats.org/officeDocument/2006/relationships/theme" Target="../theme/theme4.xml"/><Relationship Id="rId19" Type="http://schemas.openxmlformats.org/officeDocument/2006/relationships/image" Target="../media/image20.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theme" Target="../theme/theme5.xml"/><Relationship Id="rId19" Type="http://schemas.openxmlformats.org/officeDocument/2006/relationships/image" Target="../media/image20.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29.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LFtempBlue"/>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p:spPr>
      </p:pic>
      <p:sp>
        <p:nvSpPr>
          <p:cNvPr id="409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3" name="Rectangle 7"/>
          <p:cNvSpPr>
            <a:spLocks noGrp="1" noChangeArrowheads="1"/>
          </p:cNvSpPr>
          <p:nvPr>
            <p:ph type="sldNum" sz="quarter" idx="4"/>
          </p:nvPr>
        </p:nvSpPr>
        <p:spPr bwMode="auto">
          <a:xfrm>
            <a:off x="0" y="6570663"/>
            <a:ext cx="1100138"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200"/>
            </a:lvl1pPr>
          </a:lstStyle>
          <a:p>
            <a:fld id="{13554076-62DA-4B4D-BE23-0F984F3DC8D5}" type="slidenum">
              <a:rPr lang="en-US"/>
              <a:pPr/>
              <a:t>‹#›</a:t>
            </a:fld>
            <a:endParaRPr lang="en-US"/>
          </a:p>
        </p:txBody>
      </p:sp>
      <p:sp>
        <p:nvSpPr>
          <p:cNvPr id="4108" name="Rectangle 12"/>
          <p:cNvSpPr>
            <a:spLocks noChangeArrowheads="1"/>
          </p:cNvSpPr>
          <p:nvPr userDrawn="1"/>
        </p:nvSpPr>
        <p:spPr bwMode="auto">
          <a:xfrm>
            <a:off x="7258050" y="6315075"/>
            <a:ext cx="561975" cy="54292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lr>
          <a:srgbClr val="C40704"/>
        </a:buClr>
        <a:buFont typeface="Wingdings" charset="2"/>
        <a:buChar char="§"/>
        <a:defRPr b="1">
          <a:solidFill>
            <a:schemeClr val="tx1"/>
          </a:solidFill>
          <a:latin typeface="+mn-lt"/>
          <a:ea typeface="+mn-ea"/>
          <a:cs typeface="+mn-cs"/>
        </a:defRPr>
      </a:lvl1pPr>
      <a:lvl2pPr marL="742950" indent="-285750" algn="l" rtl="0" fontAlgn="base">
        <a:spcBef>
          <a:spcPct val="20000"/>
        </a:spcBef>
        <a:spcAft>
          <a:spcPct val="0"/>
        </a:spcAft>
        <a:buClr>
          <a:srgbClr val="3C71B5"/>
        </a:buClr>
        <a:buFont typeface="Wingdings" charset="2"/>
        <a:buChar char="§"/>
        <a:defRPr sz="1600" b="1">
          <a:solidFill>
            <a:schemeClr val="tx1"/>
          </a:solidFill>
          <a:latin typeface="+mn-lt"/>
          <a:ea typeface="+mn-ea"/>
        </a:defRPr>
      </a:lvl2pPr>
      <a:lvl3pPr marL="1143000" indent="-228600" algn="l" rtl="0" fontAlgn="base">
        <a:spcBef>
          <a:spcPct val="20000"/>
        </a:spcBef>
        <a:spcAft>
          <a:spcPct val="0"/>
        </a:spcAft>
        <a:buChar char="•"/>
        <a:defRPr sz="1400" b="1">
          <a:solidFill>
            <a:schemeClr val="tx1"/>
          </a:solidFill>
          <a:latin typeface="+mn-lt"/>
          <a:ea typeface="+mn-ea"/>
        </a:defRPr>
      </a:lvl3pPr>
      <a:lvl4pPr marL="1600200" indent="-228600" algn="l" rtl="0" fontAlgn="base">
        <a:spcBef>
          <a:spcPct val="20000"/>
        </a:spcBef>
        <a:spcAft>
          <a:spcPct val="0"/>
        </a:spcAft>
        <a:buChar char="–"/>
        <a:defRPr sz="1400" b="1">
          <a:solidFill>
            <a:schemeClr val="tx1"/>
          </a:solidFill>
          <a:latin typeface="+mn-lt"/>
          <a:ea typeface="+mn-ea"/>
        </a:defRPr>
      </a:lvl4pPr>
      <a:lvl5pPr marL="2057400" indent="-228600" algn="l" rtl="0" fontAlgn="base">
        <a:spcBef>
          <a:spcPct val="20000"/>
        </a:spcBef>
        <a:spcAft>
          <a:spcPct val="0"/>
        </a:spcAft>
        <a:buChar char="»"/>
        <a:defRPr sz="1400" b="1">
          <a:solidFill>
            <a:schemeClr val="tx1"/>
          </a:solidFill>
          <a:latin typeface="+mn-lt"/>
          <a:ea typeface="+mn-ea"/>
        </a:defRPr>
      </a:lvl5pPr>
      <a:lvl6pPr marL="2514600" indent="-228600" algn="l" rtl="0" fontAlgn="base">
        <a:spcBef>
          <a:spcPct val="20000"/>
        </a:spcBef>
        <a:spcAft>
          <a:spcPct val="0"/>
        </a:spcAft>
        <a:buChar char="»"/>
        <a:defRPr sz="1400" b="1">
          <a:solidFill>
            <a:schemeClr val="tx1"/>
          </a:solidFill>
          <a:latin typeface="+mn-lt"/>
          <a:ea typeface="+mn-ea"/>
        </a:defRPr>
      </a:lvl6pPr>
      <a:lvl7pPr marL="2971800" indent="-228600" algn="l" rtl="0" fontAlgn="base">
        <a:spcBef>
          <a:spcPct val="20000"/>
        </a:spcBef>
        <a:spcAft>
          <a:spcPct val="0"/>
        </a:spcAft>
        <a:buChar char="»"/>
        <a:defRPr sz="1400" b="1">
          <a:solidFill>
            <a:schemeClr val="tx1"/>
          </a:solidFill>
          <a:latin typeface="+mn-lt"/>
          <a:ea typeface="+mn-ea"/>
        </a:defRPr>
      </a:lvl7pPr>
      <a:lvl8pPr marL="3429000" indent="-228600" algn="l" rtl="0" fontAlgn="base">
        <a:spcBef>
          <a:spcPct val="20000"/>
        </a:spcBef>
        <a:spcAft>
          <a:spcPct val="0"/>
        </a:spcAft>
        <a:buChar char="»"/>
        <a:defRPr sz="1400" b="1">
          <a:solidFill>
            <a:schemeClr val="tx1"/>
          </a:solidFill>
          <a:latin typeface="+mn-lt"/>
          <a:ea typeface="+mn-ea"/>
        </a:defRPr>
      </a:lvl8pPr>
      <a:lvl9pPr marL="3886200" indent="-228600" algn="l" rtl="0" fontAlgn="base">
        <a:spcBef>
          <a:spcPct val="20000"/>
        </a:spcBef>
        <a:spcAft>
          <a:spcPct val="0"/>
        </a:spcAft>
        <a:buChar char="»"/>
        <a:defRPr sz="14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srgbClr val="FFFFFF"/>
              </a:solidFill>
            </a:endParaRPr>
          </a:p>
        </p:txBody>
      </p:sp>
      <p:pic>
        <p:nvPicPr>
          <p:cNvPr id="1028" name="Picture 8" descr="SNL_color_stack.png"/>
          <p:cNvPicPr>
            <a:picLocks noChangeAspect="1"/>
          </p:cNvPicPr>
          <p:nvPr/>
        </p:nvPicPr>
        <p:blipFill>
          <a:blip r:embed="rId4" cstate="print"/>
          <a:srcRect/>
          <a:stretch>
            <a:fillRect/>
          </a:stretch>
        </p:blipFill>
        <p:spPr bwMode="auto">
          <a:xfrm>
            <a:off x="8348139" y="12762"/>
            <a:ext cx="795861" cy="349370"/>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30" name="Rectangle 3"/>
          <p:cNvSpPr>
            <a:spLocks noGrp="1" noChangeArrowheads="1"/>
          </p:cNvSpPr>
          <p:nvPr>
            <p:ph type="body" idx="1"/>
          </p:nvPr>
        </p:nvSpPr>
        <p:spPr bwMode="auto">
          <a:xfrm>
            <a:off x="457200" y="1278740"/>
            <a:ext cx="82296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4"/>
          <p:cNvSpPr>
            <a:spLocks noGrp="1" noChangeArrowheads="1"/>
          </p:cNvSpPr>
          <p:nvPr>
            <p:ph type="dt" sz="half" idx="2"/>
          </p:nvPr>
        </p:nvSpPr>
        <p:spPr bwMode="auto">
          <a:xfrm>
            <a:off x="109274" y="616693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a:cs typeface="Calibri"/>
              </a:defRPr>
            </a:lvl1pPr>
          </a:lstStyle>
          <a:p>
            <a:pPr eaLnBrk="1" fontAlgn="auto" hangingPunct="1">
              <a:spcBef>
                <a:spcPts val="0"/>
              </a:spcBef>
              <a:spcAft>
                <a:spcPts val="0"/>
              </a:spcAft>
            </a:pPr>
            <a:fld id="{F7A30E25-CF17-724D-AB25-4F706B7B0B28}" type="datetime1">
              <a:rPr lang="en-US" smtClean="0">
                <a:solidFill>
                  <a:srgbClr val="2F2B20"/>
                </a:solidFill>
              </a:rPr>
              <a:pPr eaLnBrk="1" fontAlgn="auto" hangingPunct="1">
                <a:spcBef>
                  <a:spcPts val="0"/>
                </a:spcBef>
                <a:spcAft>
                  <a:spcPts val="0"/>
                </a:spcAft>
              </a:pPr>
              <a:t>12/5/12</a:t>
            </a:fld>
            <a:endParaRPr lang="en-US">
              <a:solidFill>
                <a:srgbClr val="2F2B20"/>
              </a:solidFill>
            </a:endParaRPr>
          </a:p>
        </p:txBody>
      </p:sp>
      <p:sp>
        <p:nvSpPr>
          <p:cNvPr id="3" name="Rectangle 5"/>
          <p:cNvSpPr>
            <a:spLocks noGrp="1" noChangeArrowheads="1"/>
          </p:cNvSpPr>
          <p:nvPr>
            <p:ph type="ftr" sz="quarter" idx="3"/>
          </p:nvPr>
        </p:nvSpPr>
        <p:spPr bwMode="auto">
          <a:xfrm>
            <a:off x="3200400" y="6166934"/>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Calibri"/>
                <a:cs typeface="Calibri"/>
              </a:defRPr>
            </a:lvl1pPr>
          </a:lstStyle>
          <a:p>
            <a:pPr eaLnBrk="1" fontAlgn="auto" hangingPunct="1">
              <a:spcBef>
                <a:spcPts val="0"/>
              </a:spcBef>
              <a:spcAft>
                <a:spcPts val="0"/>
              </a:spcAft>
            </a:pPr>
            <a:endParaRPr lang="en-US">
              <a:solidFill>
                <a:srgbClr val="2F2B20"/>
              </a:solidFill>
            </a:endParaRPr>
          </a:p>
        </p:txBody>
      </p:sp>
      <p:sp>
        <p:nvSpPr>
          <p:cNvPr id="4" name="Rectangle 6"/>
          <p:cNvSpPr>
            <a:spLocks noGrp="1" noChangeArrowheads="1"/>
          </p:cNvSpPr>
          <p:nvPr>
            <p:ph type="sldNum" sz="quarter" idx="4"/>
          </p:nvPr>
        </p:nvSpPr>
        <p:spPr bwMode="auto">
          <a:xfrm>
            <a:off x="83058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a:cs typeface="Calibri"/>
              </a:defRPr>
            </a:lvl1pPr>
          </a:lstStyle>
          <a:p>
            <a:pPr eaLnBrk="1" fontAlgn="auto" hangingPunct="1">
              <a:spcBef>
                <a:spcPts val="0"/>
              </a:spcBef>
              <a:spcAft>
                <a:spcPts val="0"/>
              </a:spcAft>
            </a:pPr>
            <a:fld id="{A5E55A7B-7854-E145-92D9-B491DF4BAE2D}" type="slidenum">
              <a:rPr lang="en-US" smtClean="0">
                <a:solidFill>
                  <a:srgbClr val="2F2B20"/>
                </a:solidFill>
              </a:rPr>
              <a:pPr eaLnBrk="1" fontAlgn="auto" hangingPunct="1">
                <a:spcBef>
                  <a:spcPts val="0"/>
                </a:spcBef>
                <a:spcAft>
                  <a:spcPts val="0"/>
                </a:spcAft>
              </a:pPr>
              <a:t>‹#›</a:t>
            </a:fld>
            <a:endParaRPr lang="en-US" dirty="0">
              <a:solidFill>
                <a:srgbClr val="2F2B20"/>
              </a:solidFill>
            </a:endParaRPr>
          </a:p>
        </p:txBody>
      </p:sp>
    </p:spTree>
    <p:extLst>
      <p:ext uri="{BB962C8B-B14F-4D97-AF65-F5344CB8AC3E}">
        <p14:creationId xmlns:p14="http://schemas.microsoft.com/office/powerpoint/2010/main" val="1402149929"/>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000000"/>
              </a:solidFill>
            </a:endParaRPr>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000000"/>
              </a:solidFill>
            </a:endParaRPr>
          </a:p>
        </p:txBody>
      </p:sp>
      <p:pic>
        <p:nvPicPr>
          <p:cNvPr id="1028" name="Picture 8" descr="SNL_color_stack.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1"/>
            <a:ext cx="8229600" cy="8458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457200" y="1173480"/>
            <a:ext cx="8229600" cy="4952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ftr" sz="quarter" idx="3"/>
          </p:nvPr>
        </p:nvSpPr>
        <p:spPr bwMode="auto">
          <a:xfrm>
            <a:off x="3123405" y="6528249"/>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alibri"/>
                <a:cs typeface="Calibri"/>
              </a:defRPr>
            </a:lvl1pPr>
          </a:lstStyle>
          <a:p>
            <a:pPr defTabSz="457200" eaLnBrk="1" fontAlgn="auto" hangingPunct="1">
              <a:spcBef>
                <a:spcPts val="0"/>
              </a:spcBef>
              <a:spcAft>
                <a:spcPts val="0"/>
              </a:spcAft>
            </a:pPr>
            <a:endParaRPr lang="en-US" b="0" dirty="0">
              <a:solidFill>
                <a:srgbClr val="000000"/>
              </a:solidFill>
            </a:endParaRPr>
          </a:p>
        </p:txBody>
      </p:sp>
      <p:sp>
        <p:nvSpPr>
          <p:cNvPr id="4" name="Rectangle 6"/>
          <p:cNvSpPr>
            <a:spLocks noGrp="1" noChangeArrowheads="1"/>
          </p:cNvSpPr>
          <p:nvPr>
            <p:ph type="sldNum" sz="quarter" idx="4"/>
          </p:nvPr>
        </p:nvSpPr>
        <p:spPr bwMode="auto">
          <a:xfrm>
            <a:off x="8488680" y="6528435"/>
            <a:ext cx="609600" cy="284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alibri"/>
                <a:cs typeface="Calibri"/>
              </a:defRPr>
            </a:lvl1pPr>
          </a:lstStyle>
          <a:p>
            <a:pPr defTabSz="457200" eaLnBrk="1" fontAlgn="auto" hangingPunct="1">
              <a:spcBef>
                <a:spcPts val="0"/>
              </a:spcBef>
              <a:spcAft>
                <a:spcPts val="0"/>
              </a:spcAft>
            </a:pPr>
            <a:fld id="{A5E55A7B-7854-E145-92D9-B491DF4BAE2D}" type="slidenum">
              <a:rPr lang="en-US" b="0" smtClean="0">
                <a:solidFill>
                  <a:srgbClr val="000000"/>
                </a:solidFill>
              </a:rPr>
              <a:pPr defTabSz="457200" eaLnBrk="1" fontAlgn="auto" hangingPunct="1">
                <a:spcBef>
                  <a:spcPts val="0"/>
                </a:spcBef>
                <a:spcAft>
                  <a:spcPts val="0"/>
                </a:spcAft>
              </a:pPr>
              <a:t>‹#›</a:t>
            </a:fld>
            <a:endParaRPr lang="en-US" b="0" dirty="0">
              <a:solidFill>
                <a:srgbClr val="000000"/>
              </a:solidFill>
            </a:endParaRPr>
          </a:p>
        </p:txBody>
      </p:sp>
      <p:sp>
        <p:nvSpPr>
          <p:cNvPr id="2" name="Date Placeholder 1"/>
          <p:cNvSpPr>
            <a:spLocks noGrp="1"/>
          </p:cNvSpPr>
          <p:nvPr>
            <p:ph type="dt" sz="half" idx="2"/>
          </p:nvPr>
        </p:nvSpPr>
        <p:spPr>
          <a:xfrm>
            <a:off x="91440" y="6527800"/>
            <a:ext cx="2133600" cy="285115"/>
          </a:xfrm>
          <a:prstGeom prst="rect">
            <a:avLst/>
          </a:prstGeom>
        </p:spPr>
        <p:txBody>
          <a:bodyPr vert="horz" lIns="91440" tIns="45720" rIns="91440" bIns="45720" rtlCol="0" anchor="ctr"/>
          <a:lstStyle>
            <a:lvl1pPr algn="l">
              <a:defRPr sz="1400">
                <a:solidFill>
                  <a:schemeClr val="tx1"/>
                </a:solidFill>
                <a:latin typeface="Calibri" pitchFamily="34" charset="0"/>
                <a:cs typeface="Calibri" pitchFamily="34" charset="0"/>
              </a:defRPr>
            </a:lvl1pPr>
          </a:lstStyle>
          <a:p>
            <a:pPr defTabSz="457200" eaLnBrk="1" fontAlgn="auto" hangingPunct="1">
              <a:spcBef>
                <a:spcPts val="0"/>
              </a:spcBef>
              <a:spcAft>
                <a:spcPts val="0"/>
              </a:spcAft>
            </a:pPr>
            <a:fld id="{824E8207-F4E4-43A7-AFAC-7760A3F3A2F4}" type="datetime1">
              <a:rPr lang="en-US" b="0" smtClean="0">
                <a:solidFill>
                  <a:srgbClr val="000000"/>
                </a:solidFill>
              </a:rPr>
              <a:pPr defTabSz="457200" eaLnBrk="1" fontAlgn="auto" hangingPunct="1">
                <a:spcBef>
                  <a:spcPts val="0"/>
                </a:spcBef>
                <a:spcAft>
                  <a:spcPts val="0"/>
                </a:spcAft>
              </a:pPr>
              <a:t>12/5/12</a:t>
            </a:fld>
            <a:endParaRPr lang="en-US" b="0">
              <a:solidFill>
                <a:srgbClr val="000000"/>
              </a:solidFill>
            </a:endParaRPr>
          </a:p>
        </p:txBody>
      </p:sp>
    </p:spTree>
    <p:extLst>
      <p:ext uri="{BB962C8B-B14F-4D97-AF65-F5344CB8AC3E}">
        <p14:creationId xmlns:p14="http://schemas.microsoft.com/office/powerpoint/2010/main" val="40105567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p:txStyles>
    <p:titleStyle>
      <a:lvl1pPr algn="l" rtl="0" eaLnBrk="1" fontAlgn="base" hangingPunct="1">
        <a:spcBef>
          <a:spcPct val="0"/>
        </a:spcBef>
        <a:spcAft>
          <a:spcPct val="0"/>
        </a:spcAft>
        <a:defRPr sz="2400" b="1">
          <a:solidFill>
            <a:srgbClr val="102E54"/>
          </a:solidFill>
          <a:latin typeface="+mj-lt"/>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228600" indent="-228600" algn="l" rtl="0" eaLnBrk="1" fontAlgn="base" hangingPunct="1">
        <a:spcBef>
          <a:spcPct val="20000"/>
        </a:spcBef>
        <a:spcAft>
          <a:spcPct val="0"/>
        </a:spcAft>
        <a:buClr>
          <a:srgbClr val="102E54"/>
        </a:buClr>
        <a:buFont typeface="Wingdings" pitchFamily="-111" charset="2"/>
        <a:buChar char="§"/>
        <a:defRPr sz="1800" b="1">
          <a:solidFill>
            <a:schemeClr val="tx1"/>
          </a:solidFill>
          <a:latin typeface="+mj-lt"/>
          <a:ea typeface="ＭＳ Ｐゴシック" charset="-128"/>
          <a:cs typeface="Calibri"/>
        </a:defRPr>
      </a:lvl1pPr>
      <a:lvl2pPr marL="457200" indent="-228600" algn="l" rtl="0" eaLnBrk="1" fontAlgn="base" hangingPunct="1">
        <a:spcBef>
          <a:spcPct val="20000"/>
        </a:spcBef>
        <a:spcAft>
          <a:spcPct val="0"/>
        </a:spcAft>
        <a:buClr>
          <a:srgbClr val="800000"/>
        </a:buClr>
        <a:buFont typeface="Wingdings" pitchFamily="-111" charset="2"/>
        <a:buChar char="§"/>
        <a:defRPr sz="1600" b="1">
          <a:solidFill>
            <a:schemeClr val="tx1"/>
          </a:solidFill>
          <a:latin typeface="+mj-lt"/>
          <a:ea typeface="ＭＳ Ｐゴシック" pitchFamily="-112" charset="-128"/>
          <a:cs typeface="Calibri"/>
        </a:defRPr>
      </a:lvl2pPr>
      <a:lvl3pPr marL="685800" indent="-228600" algn="l" rtl="0" eaLnBrk="1" fontAlgn="base" hangingPunct="1">
        <a:spcBef>
          <a:spcPct val="20000"/>
        </a:spcBef>
        <a:spcAft>
          <a:spcPct val="0"/>
        </a:spcAft>
        <a:buClr>
          <a:srgbClr val="9E8C78"/>
        </a:buClr>
        <a:buFont typeface="Wingdings" pitchFamily="-111" charset="2"/>
        <a:buChar char="§"/>
        <a:defRPr sz="1400" b="1">
          <a:solidFill>
            <a:schemeClr val="tx1"/>
          </a:solidFill>
          <a:latin typeface="+mj-lt"/>
          <a:ea typeface="ＭＳ Ｐゴシック" pitchFamily="-112" charset="-128"/>
          <a:cs typeface="Calibri"/>
        </a:defRPr>
      </a:lvl3pPr>
      <a:lvl4pPr marL="914400" indent="-228600" algn="l" rtl="0" eaLnBrk="1" fontAlgn="base" hangingPunct="1">
        <a:spcBef>
          <a:spcPct val="20000"/>
        </a:spcBef>
        <a:spcAft>
          <a:spcPct val="0"/>
        </a:spcAft>
        <a:buClr>
          <a:srgbClr val="002060"/>
        </a:buClr>
        <a:buFont typeface="Wingdings" pitchFamily="2" charset="2"/>
        <a:buChar char="§"/>
        <a:defRPr sz="1400" b="1">
          <a:solidFill>
            <a:schemeClr val="tx1"/>
          </a:solidFill>
          <a:latin typeface="+mj-lt"/>
          <a:ea typeface="ＭＳ Ｐゴシック" pitchFamily="-112" charset="-128"/>
          <a:cs typeface="Calibri"/>
        </a:defRPr>
      </a:lvl4pPr>
      <a:lvl5pPr marL="1143000" indent="-228600" algn="l" rtl="0" eaLnBrk="1" fontAlgn="base" hangingPunct="1">
        <a:spcBef>
          <a:spcPct val="20000"/>
        </a:spcBef>
        <a:spcAft>
          <a:spcPct val="0"/>
        </a:spcAft>
        <a:buClr>
          <a:srgbClr val="990033"/>
        </a:buClr>
        <a:buFont typeface="Wingdings" pitchFamily="2" charset="2"/>
        <a:buChar char="§"/>
        <a:tabLst/>
        <a:defRPr sz="1400" b="1">
          <a:solidFill>
            <a:schemeClr val="tx1"/>
          </a:solidFill>
          <a:latin typeface="+mj-lt"/>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pic>
        <p:nvPicPr>
          <p:cNvPr id="1028" name="Picture 8" descr="SNL_color_stack.png"/>
          <p:cNvPicPr>
            <a:picLocks noChangeAspect="1"/>
          </p:cNvPicPr>
          <p:nvPr/>
        </p:nvPicPr>
        <p:blipFill>
          <a:blip r:embed="rId19"/>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457200" y="1278740"/>
            <a:ext cx="82296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4"/>
          <p:cNvSpPr>
            <a:spLocks noGrp="1" noChangeArrowheads="1"/>
          </p:cNvSpPr>
          <p:nvPr>
            <p:ph type="dt" sz="half" idx="2"/>
          </p:nvPr>
        </p:nvSpPr>
        <p:spPr bwMode="auto">
          <a:xfrm>
            <a:off x="109274" y="6166934"/>
            <a:ext cx="1490926"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pPr defTabSz="457200" eaLnBrk="1" fontAlgn="auto" hangingPunct="1">
              <a:spcBef>
                <a:spcPts val="0"/>
              </a:spcBef>
              <a:spcAft>
                <a:spcPts val="0"/>
              </a:spcAft>
            </a:pPr>
            <a:fld id="{9CBCD74C-8FF9-E740-B67C-AB27B50CC07E}" type="datetime1">
              <a:rPr lang="en-US" b="0" smtClean="0">
                <a:solidFill>
                  <a:srgbClr val="000000"/>
                </a:solidFill>
              </a:rPr>
              <a:pPr defTabSz="457200" eaLnBrk="1" fontAlgn="auto" hangingPunct="1">
                <a:spcBef>
                  <a:spcPts val="0"/>
                </a:spcBef>
                <a:spcAft>
                  <a:spcPts val="0"/>
                </a:spcAft>
              </a:pPr>
              <a:t>12/5/12</a:t>
            </a:fld>
            <a:endParaRPr lang="en-US" b="0" dirty="0">
              <a:solidFill>
                <a:srgbClr val="000000"/>
              </a:solidFill>
            </a:endParaRPr>
          </a:p>
        </p:txBody>
      </p:sp>
      <p:sp>
        <p:nvSpPr>
          <p:cNvPr id="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pPr defTabSz="457200" eaLnBrk="1" fontAlgn="auto" hangingPunct="1">
              <a:spcBef>
                <a:spcPts val="0"/>
              </a:spcBef>
              <a:spcAft>
                <a:spcPts val="0"/>
              </a:spcAft>
            </a:pPr>
            <a:endParaRPr lang="en-US" b="0" dirty="0"/>
          </a:p>
        </p:txBody>
      </p:sp>
      <p:sp>
        <p:nvSpPr>
          <p:cNvPr id="4" name="Rectangle 6"/>
          <p:cNvSpPr>
            <a:spLocks noGrp="1" noChangeArrowheads="1"/>
          </p:cNvSpPr>
          <p:nvPr>
            <p:ph type="sldNum" sz="quarter" idx="4"/>
          </p:nvPr>
        </p:nvSpPr>
        <p:spPr bwMode="auto">
          <a:xfrm>
            <a:off x="83058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pPr defTabSz="457200" eaLnBrk="1" fontAlgn="auto" hangingPunct="1">
              <a:spcBef>
                <a:spcPts val="0"/>
              </a:spcBef>
              <a:spcAft>
                <a:spcPts val="0"/>
              </a:spcAft>
            </a:pPr>
            <a:fld id="{A5E55A7B-7854-E145-92D9-B491DF4BAE2D}" type="slidenum">
              <a:rPr lang="en-US" b="0" smtClean="0">
                <a:solidFill>
                  <a:srgbClr val="000000"/>
                </a:solidFill>
              </a:rPr>
              <a:pPr defTabSz="457200" eaLnBrk="1" fontAlgn="auto" hangingPunct="1">
                <a:spcBef>
                  <a:spcPts val="0"/>
                </a:spcBef>
                <a:spcAft>
                  <a:spcPts val="0"/>
                </a:spcAft>
              </a:pPr>
              <a:t>‹#›</a:t>
            </a:fld>
            <a:endParaRPr lang="en-US" b="0" dirty="0">
              <a:solidFill>
                <a:srgbClr val="000000"/>
              </a:solidFill>
            </a:endParaRPr>
          </a:p>
        </p:txBody>
      </p:sp>
    </p:spTree>
    <p:extLst>
      <p:ext uri="{BB962C8B-B14F-4D97-AF65-F5344CB8AC3E}">
        <p14:creationId xmlns:p14="http://schemas.microsoft.com/office/powerpoint/2010/main" val="6205137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srgbClr val="FFFFFF"/>
              </a:solidFill>
            </a:endParaRPr>
          </a:p>
        </p:txBody>
      </p:sp>
      <p:pic>
        <p:nvPicPr>
          <p:cNvPr id="1028" name="Picture 8" descr="SNL_color_stack.png"/>
          <p:cNvPicPr>
            <a:picLocks noChangeAspect="1"/>
          </p:cNvPicPr>
          <p:nvPr/>
        </p:nvPicPr>
        <p:blipFill>
          <a:blip r:embed="rId19"/>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457200" y="1278740"/>
            <a:ext cx="82296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4"/>
          <p:cNvSpPr>
            <a:spLocks noGrp="1" noChangeArrowheads="1"/>
          </p:cNvSpPr>
          <p:nvPr>
            <p:ph type="dt" sz="half" idx="2"/>
          </p:nvPr>
        </p:nvSpPr>
        <p:spPr bwMode="auto">
          <a:xfrm>
            <a:off x="109274" y="6166934"/>
            <a:ext cx="1490926"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pPr defTabSz="457200" eaLnBrk="1" fontAlgn="auto" hangingPunct="1">
              <a:spcBef>
                <a:spcPts val="0"/>
              </a:spcBef>
              <a:spcAft>
                <a:spcPts val="0"/>
              </a:spcAft>
            </a:pPr>
            <a:fld id="{9CBCD74C-8FF9-E740-B67C-AB27B50CC07E}" type="datetime1">
              <a:rPr lang="en-US" b="0" smtClean="0">
                <a:solidFill>
                  <a:srgbClr val="000000"/>
                </a:solidFill>
              </a:rPr>
              <a:pPr defTabSz="457200" eaLnBrk="1" fontAlgn="auto" hangingPunct="1">
                <a:spcBef>
                  <a:spcPts val="0"/>
                </a:spcBef>
                <a:spcAft>
                  <a:spcPts val="0"/>
                </a:spcAft>
              </a:pPr>
              <a:t>12/5/12</a:t>
            </a:fld>
            <a:endParaRPr lang="en-US" b="0" dirty="0">
              <a:solidFill>
                <a:srgbClr val="000000"/>
              </a:solidFill>
            </a:endParaRPr>
          </a:p>
        </p:txBody>
      </p:sp>
      <p:sp>
        <p:nvSpPr>
          <p:cNvPr id="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pPr defTabSz="457200" eaLnBrk="1" fontAlgn="auto" hangingPunct="1">
              <a:spcBef>
                <a:spcPts val="0"/>
              </a:spcBef>
              <a:spcAft>
                <a:spcPts val="0"/>
              </a:spcAft>
            </a:pPr>
            <a:endParaRPr lang="en-US" b="0" dirty="0"/>
          </a:p>
        </p:txBody>
      </p:sp>
      <p:sp>
        <p:nvSpPr>
          <p:cNvPr id="4" name="Rectangle 6"/>
          <p:cNvSpPr>
            <a:spLocks noGrp="1" noChangeArrowheads="1"/>
          </p:cNvSpPr>
          <p:nvPr>
            <p:ph type="sldNum" sz="quarter" idx="4"/>
          </p:nvPr>
        </p:nvSpPr>
        <p:spPr bwMode="auto">
          <a:xfrm>
            <a:off x="83058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pPr defTabSz="457200" eaLnBrk="1" fontAlgn="auto" hangingPunct="1">
              <a:spcBef>
                <a:spcPts val="0"/>
              </a:spcBef>
              <a:spcAft>
                <a:spcPts val="0"/>
              </a:spcAft>
            </a:pPr>
            <a:fld id="{A5E55A7B-7854-E145-92D9-B491DF4BAE2D}" type="slidenum">
              <a:rPr lang="en-US" b="0" smtClean="0">
                <a:solidFill>
                  <a:srgbClr val="000000"/>
                </a:solidFill>
              </a:rPr>
              <a:pPr defTabSz="457200" eaLnBrk="1" fontAlgn="auto" hangingPunct="1">
                <a:spcBef>
                  <a:spcPts val="0"/>
                </a:spcBef>
                <a:spcAft>
                  <a:spcPts val="0"/>
                </a:spcAft>
              </a:pPr>
              <a:t>‹#›</a:t>
            </a:fld>
            <a:endParaRPr lang="en-US" b="0" dirty="0">
              <a:solidFill>
                <a:srgbClr val="000000"/>
              </a:solidFill>
            </a:endParaRPr>
          </a:p>
        </p:txBody>
      </p:sp>
    </p:spTree>
    <p:extLst>
      <p:ext uri="{BB962C8B-B14F-4D97-AF65-F5344CB8AC3E}">
        <p14:creationId xmlns:p14="http://schemas.microsoft.com/office/powerpoint/2010/main" val="14619038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A4839DA-FC65-4CA2-8B81-8025ACA614A0}" type="datetimeFigureOut">
              <a:rPr lang="en-US" b="0" smtClean="0">
                <a:solidFill>
                  <a:prstClr val="black">
                    <a:tint val="75000"/>
                  </a:prstClr>
                </a:solidFill>
                <a:latin typeface="Calibri"/>
              </a:rPr>
              <a:pPr eaLnBrk="1" fontAlgn="auto" hangingPunct="1">
                <a:spcBef>
                  <a:spcPts val="0"/>
                </a:spcBef>
                <a:spcAft>
                  <a:spcPts val="0"/>
                </a:spcAft>
              </a:pPr>
              <a:t>12/5/12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C624454-F0C1-4244-8828-222FAC26068F}"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209494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LFtempBlue"/>
          <p:cNvPicPr>
            <a:picLocks noChangeAspect="1" noChangeArrowheads="1"/>
          </p:cNvPicPr>
          <p:nvPr userDrawn="1"/>
        </p:nvPicPr>
        <p:blipFill>
          <a:blip r:embed="rId13"/>
          <a:srcRect/>
          <a:stretch>
            <a:fillRect/>
          </a:stretch>
        </p:blipFill>
        <p:spPr bwMode="auto">
          <a:xfrm>
            <a:off x="-1588" y="-1588"/>
            <a:ext cx="9145588" cy="6859588"/>
          </a:xfrm>
          <a:prstGeom prst="rect">
            <a:avLst/>
          </a:prstGeom>
          <a:noFill/>
        </p:spPr>
      </p:pic>
      <p:sp>
        <p:nvSpPr>
          <p:cNvPr id="409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3" name="Rectangle 7"/>
          <p:cNvSpPr>
            <a:spLocks noGrp="1" noChangeArrowheads="1"/>
          </p:cNvSpPr>
          <p:nvPr>
            <p:ph type="sldNum" sz="quarter" idx="4"/>
          </p:nvPr>
        </p:nvSpPr>
        <p:spPr bwMode="auto">
          <a:xfrm>
            <a:off x="0" y="6570663"/>
            <a:ext cx="1100138"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200"/>
            </a:lvl1pPr>
          </a:lstStyle>
          <a:p>
            <a:fld id="{13554076-62DA-4B4D-BE23-0F984F3DC8D5}" type="slidenum">
              <a:rPr lang="en-US">
                <a:solidFill>
                  <a:srgbClr val="000000"/>
                </a:solidFill>
                <a:ea typeface="ＭＳ Ｐゴシック"/>
                <a:cs typeface="ＭＳ Ｐゴシック"/>
              </a:rPr>
              <a:pPr/>
              <a:t>‹#›</a:t>
            </a:fld>
            <a:endParaRPr lang="en-US">
              <a:solidFill>
                <a:srgbClr val="000000"/>
              </a:solidFill>
              <a:ea typeface="ＭＳ Ｐゴシック"/>
              <a:cs typeface="ＭＳ Ｐゴシック"/>
            </a:endParaRPr>
          </a:p>
        </p:txBody>
      </p:sp>
      <p:sp>
        <p:nvSpPr>
          <p:cNvPr id="4108" name="Rectangle 12"/>
          <p:cNvSpPr>
            <a:spLocks noChangeArrowheads="1"/>
          </p:cNvSpPr>
          <p:nvPr userDrawn="1"/>
        </p:nvSpPr>
        <p:spPr bwMode="auto">
          <a:xfrm>
            <a:off x="7258050" y="6315075"/>
            <a:ext cx="561975" cy="54292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06511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lr>
          <a:srgbClr val="C40704"/>
        </a:buClr>
        <a:buFont typeface="Wingdings" charset="2"/>
        <a:buChar char="§"/>
        <a:defRPr b="1">
          <a:solidFill>
            <a:schemeClr val="tx1"/>
          </a:solidFill>
          <a:latin typeface="+mn-lt"/>
          <a:ea typeface="+mn-ea"/>
          <a:cs typeface="+mn-cs"/>
        </a:defRPr>
      </a:lvl1pPr>
      <a:lvl2pPr marL="742950" indent="-285750" algn="l" rtl="0" fontAlgn="base">
        <a:spcBef>
          <a:spcPct val="20000"/>
        </a:spcBef>
        <a:spcAft>
          <a:spcPct val="0"/>
        </a:spcAft>
        <a:buClr>
          <a:srgbClr val="3C71B5"/>
        </a:buClr>
        <a:buFont typeface="Wingdings" charset="2"/>
        <a:buChar char="§"/>
        <a:defRPr sz="1600" b="1">
          <a:solidFill>
            <a:schemeClr val="tx1"/>
          </a:solidFill>
          <a:latin typeface="+mn-lt"/>
          <a:ea typeface="+mn-ea"/>
        </a:defRPr>
      </a:lvl2pPr>
      <a:lvl3pPr marL="1143000" indent="-228600" algn="l" rtl="0" fontAlgn="base">
        <a:spcBef>
          <a:spcPct val="20000"/>
        </a:spcBef>
        <a:spcAft>
          <a:spcPct val="0"/>
        </a:spcAft>
        <a:buChar char="•"/>
        <a:defRPr sz="1400" b="1">
          <a:solidFill>
            <a:schemeClr val="tx1"/>
          </a:solidFill>
          <a:latin typeface="+mn-lt"/>
          <a:ea typeface="+mn-ea"/>
        </a:defRPr>
      </a:lvl3pPr>
      <a:lvl4pPr marL="1600200" indent="-228600" algn="l" rtl="0" fontAlgn="base">
        <a:spcBef>
          <a:spcPct val="20000"/>
        </a:spcBef>
        <a:spcAft>
          <a:spcPct val="0"/>
        </a:spcAft>
        <a:buChar char="–"/>
        <a:defRPr sz="1400" b="1">
          <a:solidFill>
            <a:schemeClr val="tx1"/>
          </a:solidFill>
          <a:latin typeface="+mn-lt"/>
          <a:ea typeface="+mn-ea"/>
        </a:defRPr>
      </a:lvl4pPr>
      <a:lvl5pPr marL="2057400" indent="-228600" algn="l" rtl="0" fontAlgn="base">
        <a:spcBef>
          <a:spcPct val="20000"/>
        </a:spcBef>
        <a:spcAft>
          <a:spcPct val="0"/>
        </a:spcAft>
        <a:buChar char="»"/>
        <a:defRPr sz="1400" b="1">
          <a:solidFill>
            <a:schemeClr val="tx1"/>
          </a:solidFill>
          <a:latin typeface="+mn-lt"/>
          <a:ea typeface="+mn-ea"/>
        </a:defRPr>
      </a:lvl5pPr>
      <a:lvl6pPr marL="2514600" indent="-228600" algn="l" rtl="0" fontAlgn="base">
        <a:spcBef>
          <a:spcPct val="20000"/>
        </a:spcBef>
        <a:spcAft>
          <a:spcPct val="0"/>
        </a:spcAft>
        <a:buChar char="»"/>
        <a:defRPr sz="1400" b="1">
          <a:solidFill>
            <a:schemeClr val="tx1"/>
          </a:solidFill>
          <a:latin typeface="+mn-lt"/>
          <a:ea typeface="+mn-ea"/>
        </a:defRPr>
      </a:lvl6pPr>
      <a:lvl7pPr marL="2971800" indent="-228600" algn="l" rtl="0" fontAlgn="base">
        <a:spcBef>
          <a:spcPct val="20000"/>
        </a:spcBef>
        <a:spcAft>
          <a:spcPct val="0"/>
        </a:spcAft>
        <a:buChar char="»"/>
        <a:defRPr sz="1400" b="1">
          <a:solidFill>
            <a:schemeClr val="tx1"/>
          </a:solidFill>
          <a:latin typeface="+mn-lt"/>
          <a:ea typeface="+mn-ea"/>
        </a:defRPr>
      </a:lvl7pPr>
      <a:lvl8pPr marL="3429000" indent="-228600" algn="l" rtl="0" fontAlgn="base">
        <a:spcBef>
          <a:spcPct val="20000"/>
        </a:spcBef>
        <a:spcAft>
          <a:spcPct val="0"/>
        </a:spcAft>
        <a:buChar char="»"/>
        <a:defRPr sz="1400" b="1">
          <a:solidFill>
            <a:schemeClr val="tx1"/>
          </a:solidFill>
          <a:latin typeface="+mn-lt"/>
          <a:ea typeface="+mn-ea"/>
        </a:defRPr>
      </a:lvl8pPr>
      <a:lvl9pPr marL="3886200" indent="-228600" algn="l" rtl="0" fontAlgn="base">
        <a:spcBef>
          <a:spcPct val="20000"/>
        </a:spcBef>
        <a:spcAft>
          <a:spcPct val="0"/>
        </a:spcAft>
        <a:buChar char="»"/>
        <a:defRPr sz="14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1.png"/><Relationship Id="rId5" Type="http://schemas.openxmlformats.org/officeDocument/2006/relationships/oleObject" Target="../embeddings/Microsoft_Word_97_-_2004_Document1.doc"/><Relationship Id="rId6"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9.png"/><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sandia.gov/pulsedpower/maglifpres/Agenda.html" TargetMode="External"/><Relationship Id="rId4" Type="http://schemas.openxmlformats.org/officeDocument/2006/relationships/image" Target="../media/image61.jpeg"/><Relationship Id="rId5" Type="http://schemas.microsoft.com/office/2007/relationships/hdphoto" Target="../media/hdphoto1.wdp"/><Relationship Id="rId6" Type="http://schemas.openxmlformats.org/officeDocument/2006/relationships/image" Target="../media/image62.jpeg"/><Relationship Id="rId1" Type="http://schemas.openxmlformats.org/officeDocument/2006/relationships/slideLayout" Target="../slideLayouts/slideLayout36.xml"/><Relationship Id="rId2"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36.xml"/><Relationship Id="rId2" Type="http://schemas.openxmlformats.org/officeDocument/2006/relationships/image" Target="../media/image6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72.jpeg"/><Relationship Id="rId5" Type="http://schemas.openxmlformats.org/officeDocument/2006/relationships/oleObject" Target="../embeddings/oleObject3.bin"/><Relationship Id="rId6" Type="http://schemas.openxmlformats.org/officeDocument/2006/relationships/image" Target="../media/image71.emf"/><Relationship Id="rId7" Type="http://schemas.openxmlformats.org/officeDocument/2006/relationships/image" Target="../media/image73.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74.png"/><Relationship Id="rId3" Type="http://schemas.openxmlformats.org/officeDocument/2006/relationships/image" Target="../media/image7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gif"/><Relationship Id="rId3"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overview title master_gener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8" y="0"/>
            <a:ext cx="9158288" cy="6848475"/>
          </a:xfrm>
          <a:prstGeom prst="rect">
            <a:avLst/>
          </a:prstGeom>
          <a:noFill/>
          <a:ln w="9525">
            <a:noFill/>
            <a:miter lim="800000"/>
            <a:headEnd/>
            <a:tailEnd/>
          </a:ln>
        </p:spPr>
      </p:pic>
      <p:sp>
        <p:nvSpPr>
          <p:cNvPr id="115715" name="Text Box 3"/>
          <p:cNvSpPr txBox="1">
            <a:spLocks noChangeArrowheads="1"/>
          </p:cNvSpPr>
          <p:nvPr/>
        </p:nvSpPr>
        <p:spPr bwMode="auto">
          <a:xfrm>
            <a:off x="5195888" y="762000"/>
            <a:ext cx="3762375" cy="304800"/>
          </a:xfrm>
          <a:prstGeom prst="rect">
            <a:avLst/>
          </a:prstGeom>
          <a:noFill/>
          <a:ln w="9525">
            <a:noFill/>
            <a:miter lim="800000"/>
            <a:headEnd/>
            <a:tailEnd/>
          </a:ln>
        </p:spPr>
        <p:txBody>
          <a:bodyPr wrap="none">
            <a:prstTxWarp prst="textNoShape">
              <a:avLst/>
            </a:prstTxWarp>
            <a:spAutoFit/>
          </a:bodyPr>
          <a:lstStyle/>
          <a:p>
            <a:pPr algn="ctr">
              <a:spcBef>
                <a:spcPct val="0"/>
              </a:spcBef>
            </a:pPr>
            <a:r>
              <a:rPr lang="en-US" sz="1400" b="0">
                <a:solidFill>
                  <a:srgbClr val="C40704"/>
                </a:solidFill>
                <a:ea typeface="ＭＳ Ｐゴシック" charset="-128"/>
                <a:cs typeface="ＭＳ Ｐゴシック" charset="-128"/>
              </a:rPr>
              <a:t>S a n d i a   N a t i o n a l  L a b o r a t o r i e s</a:t>
            </a:r>
          </a:p>
        </p:txBody>
      </p:sp>
      <p:sp>
        <p:nvSpPr>
          <p:cNvPr id="115717" name="Line 5"/>
          <p:cNvSpPr>
            <a:spLocks noChangeShapeType="1"/>
          </p:cNvSpPr>
          <p:nvPr/>
        </p:nvSpPr>
        <p:spPr bwMode="auto">
          <a:xfrm>
            <a:off x="3048000" y="3039798"/>
            <a:ext cx="3276600"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115721" name="Text Box 9"/>
          <p:cNvSpPr txBox="1">
            <a:spLocks noChangeArrowheads="1"/>
          </p:cNvSpPr>
          <p:nvPr/>
        </p:nvSpPr>
        <p:spPr bwMode="auto">
          <a:xfrm>
            <a:off x="533400" y="3048000"/>
            <a:ext cx="8229600" cy="2129814"/>
          </a:xfrm>
          <a:prstGeom prst="rect">
            <a:avLst/>
          </a:prstGeom>
          <a:noFill/>
          <a:ln w="9525">
            <a:noFill/>
            <a:miter lim="800000"/>
            <a:headEnd/>
            <a:tailEnd/>
          </a:ln>
          <a:effectLst/>
        </p:spPr>
        <p:txBody>
          <a:bodyPr wrap="square">
            <a:prstTxWarp prst="textNoShape">
              <a:avLst/>
            </a:prstTxWarp>
            <a:spAutoFit/>
          </a:bodyPr>
          <a:lstStyle/>
          <a:p>
            <a:pPr algn="ctr" eaLnBrk="1" hangingPunct="1"/>
            <a:r>
              <a:rPr lang="en-US" sz="1800" dirty="0" smtClean="0">
                <a:solidFill>
                  <a:schemeClr val="bg1"/>
                </a:solidFill>
              </a:rPr>
              <a:t>Mark C. Herrmann</a:t>
            </a:r>
          </a:p>
          <a:p>
            <a:pPr algn="ctr" eaLnBrk="1" hangingPunct="1"/>
            <a:r>
              <a:rPr lang="en-US" i="1" dirty="0" smtClean="0">
                <a:solidFill>
                  <a:schemeClr val="bg1"/>
                </a:solidFill>
              </a:rPr>
              <a:t>Pulsed Power Sciences Center, Sandia National Laboratories</a:t>
            </a:r>
          </a:p>
          <a:p>
            <a:pPr algn="ctr" eaLnBrk="1" hangingPunct="1"/>
            <a:r>
              <a:rPr lang="en-US" sz="1800" dirty="0" smtClean="0">
                <a:solidFill>
                  <a:schemeClr val="bg1"/>
                </a:solidFill>
              </a:rPr>
              <a:t>in collaboration with my colleagues at Sandia National Laboratories</a:t>
            </a:r>
          </a:p>
          <a:p>
            <a:pPr algn="ctr" eaLnBrk="1" hangingPunct="1"/>
            <a:endParaRPr lang="en-US" sz="1800" dirty="0" smtClean="0">
              <a:solidFill>
                <a:schemeClr val="bg1"/>
              </a:solidFill>
            </a:endParaRPr>
          </a:p>
          <a:p>
            <a:pPr algn="ctr" eaLnBrk="1" hangingPunct="1"/>
            <a:r>
              <a:rPr lang="en-US" sz="1800" dirty="0" smtClean="0">
                <a:solidFill>
                  <a:schemeClr val="bg1"/>
                </a:solidFill>
              </a:rPr>
              <a:t> </a:t>
            </a:r>
          </a:p>
          <a:p>
            <a:pPr algn="ctr" eaLnBrk="1" hangingPunct="1"/>
            <a:r>
              <a:rPr lang="en-US" sz="1800" dirty="0" smtClean="0">
                <a:solidFill>
                  <a:schemeClr val="bg1"/>
                </a:solidFill>
              </a:rPr>
              <a:t>December 5, 2012</a:t>
            </a:r>
          </a:p>
          <a:p>
            <a:pPr algn="ctr" eaLnBrk="1" hangingPunct="1"/>
            <a:r>
              <a:rPr lang="en-US" dirty="0" smtClean="0">
                <a:solidFill>
                  <a:schemeClr val="bg1"/>
                </a:solidFill>
              </a:rPr>
              <a:t> </a:t>
            </a:r>
            <a:endParaRPr lang="en-US" dirty="0">
              <a:solidFill>
                <a:schemeClr val="bg1"/>
              </a:solidFill>
            </a:endParaRPr>
          </a:p>
        </p:txBody>
      </p:sp>
      <p:graphicFrame>
        <p:nvGraphicFramePr>
          <p:cNvPr id="115723" name="Object 11"/>
          <p:cNvGraphicFramePr>
            <a:graphicFrameLocks noChangeAspect="1"/>
          </p:cNvGraphicFramePr>
          <p:nvPr/>
        </p:nvGraphicFramePr>
        <p:xfrm>
          <a:off x="0" y="5156200"/>
          <a:ext cx="1143000" cy="668338"/>
        </p:xfrm>
        <a:graphic>
          <a:graphicData uri="http://schemas.openxmlformats.org/presentationml/2006/ole">
            <mc:AlternateContent xmlns:mc="http://schemas.openxmlformats.org/markup-compatibility/2006">
              <mc:Choice xmlns:v="urn:schemas-microsoft-com:vml" Requires="v">
                <p:oleObj spid="_x0000_s1060173" name="Document" r:id="rId5" imgW="1935480" imgH="1132332" progId="Word.Document.8">
                  <p:embed/>
                </p:oleObj>
              </mc:Choice>
              <mc:Fallback>
                <p:oleObj name="Document" r:id="rId5" imgW="1935480" imgH="1132332" progId="Word.Document.8">
                  <p:embed/>
                  <p:pic>
                    <p:nvPicPr>
                      <p:cNvPr id="0" name=""/>
                      <p:cNvPicPr>
                        <a:picLocks noChangeAspect="1" noChangeArrowheads="1"/>
                      </p:cNvPicPr>
                      <p:nvPr/>
                    </p:nvPicPr>
                    <p:blipFill>
                      <a:blip r:embed="rId6">
                        <a:alphaModFix amt="59000"/>
                        <a:extLst>
                          <a:ext uri="{28A0092B-C50C-407E-A947-70E740481C1C}">
                            <a14:useLocalDpi xmlns:a14="http://schemas.microsoft.com/office/drawing/2010/main" val="0"/>
                          </a:ext>
                        </a:extLst>
                      </a:blip>
                      <a:srcRect/>
                      <a:stretch>
                        <a:fillRect/>
                      </a:stretch>
                    </p:blipFill>
                    <p:spPr bwMode="auto">
                      <a:xfrm>
                        <a:off x="0" y="5156200"/>
                        <a:ext cx="1143000" cy="668338"/>
                      </a:xfrm>
                      <a:prstGeom prst="rect">
                        <a:avLst/>
                      </a:prstGeom>
                      <a:noFill/>
                      <a:ln>
                        <a:noFill/>
                      </a:ln>
                      <a:effectLst/>
                      <a:extLst>
                        <a:ext uri="{909E8E84-426E-40dd-AFC4-6F175D3DCCD1}">
                          <a14:hiddenFill xmlns:a14="http://schemas.microsoft.com/office/drawing/2010/main">
                            <a:solidFill>
                              <a:schemeClr val="accent1">
                                <a:alpha val="59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5724" name="Rectangle 12"/>
          <p:cNvSpPr>
            <a:spLocks noChangeArrowheads="1"/>
          </p:cNvSpPr>
          <p:nvPr/>
        </p:nvSpPr>
        <p:spPr bwMode="auto">
          <a:xfrm>
            <a:off x="1130300" y="6350000"/>
            <a:ext cx="6280150" cy="457200"/>
          </a:xfrm>
          <a:prstGeom prst="rect">
            <a:avLst/>
          </a:prstGeom>
          <a:noFill/>
          <a:ln w="9525">
            <a:noFill/>
            <a:miter lim="800000"/>
            <a:headEnd/>
            <a:tailEnd/>
          </a:ln>
          <a:effectLst/>
        </p:spPr>
        <p:txBody>
          <a:bodyPr>
            <a:prstTxWarp prst="textNoShape">
              <a:avLst/>
            </a:prstTxWarp>
          </a:bodyPr>
          <a:lstStyle/>
          <a:p>
            <a:pPr algn="ctr">
              <a:spcBef>
                <a:spcPct val="0"/>
              </a:spcBef>
            </a:pPr>
            <a:r>
              <a:rPr lang="en-US" sz="900" b="0">
                <a:solidFill>
                  <a:srgbClr val="000000"/>
                </a:solidFill>
                <a:latin typeface="Helvetica" charset="0"/>
              </a:rPr>
              <a:t>Sandia is a multiprogram laboratory operated by Sandia Corporation, a Lockheed Martin Company, for the United States Department of Energy’s National Nuclear Security Administration under contract DE-AC04-94AL85000.</a:t>
            </a:r>
          </a:p>
          <a:p>
            <a:pPr algn="ctr">
              <a:spcBef>
                <a:spcPct val="0"/>
              </a:spcBef>
            </a:pPr>
            <a:endParaRPr lang="en-US" sz="1400" b="0"/>
          </a:p>
        </p:txBody>
      </p:sp>
      <p:sp>
        <p:nvSpPr>
          <p:cNvPr id="9" name="Rectangle 8"/>
          <p:cNvSpPr/>
          <p:nvPr/>
        </p:nvSpPr>
        <p:spPr>
          <a:xfrm>
            <a:off x="1295400" y="2209800"/>
            <a:ext cx="6781800" cy="461665"/>
          </a:xfrm>
          <a:prstGeom prst="rect">
            <a:avLst/>
          </a:prstGeom>
        </p:spPr>
        <p:txBody>
          <a:bodyPr wrap="square">
            <a:spAutoFit/>
          </a:bodyPr>
          <a:lstStyle/>
          <a:p>
            <a:pPr algn="ctr"/>
            <a:r>
              <a:rPr lang="en-US" sz="2400" dirty="0" smtClean="0">
                <a:solidFill>
                  <a:schemeClr val="bg1"/>
                </a:solidFill>
              </a:rPr>
              <a:t>Fusion at Sandia National Laboratories</a:t>
            </a:r>
            <a:endParaRPr lang="en-US" sz="2400" dirty="0">
              <a:solidFill>
                <a:schemeClr val="bg1"/>
              </a:solidFill>
            </a:endParaRPr>
          </a:p>
        </p:txBody>
      </p:sp>
    </p:spTree>
    <p:extLst>
      <p:ext uri="{BB962C8B-B14F-4D97-AF65-F5344CB8AC3E}">
        <p14:creationId xmlns:p14="http://schemas.microsoft.com/office/powerpoint/2010/main" val="2589339523"/>
      </p:ext>
    </p:extLst>
  </p:cSld>
  <p:clrMapOvr>
    <a:masterClrMapping/>
  </p:clrMapOvr>
  <p:transition xmlns:p14="http://schemas.microsoft.com/office/powerpoint/2010/main" advTm="13052"/>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371600" y="0"/>
            <a:ext cx="7230578" cy="1079783"/>
          </a:xfrm>
          <a:prstGeom prst="rect">
            <a:avLst/>
          </a:prstGeom>
          <a:noFill/>
          <a:ln w="12700">
            <a:noFill/>
            <a:miter lim="800000"/>
            <a:headEnd/>
            <a:tailEnd/>
          </a:ln>
          <a:effectLst/>
        </p:spPr>
        <p:txBody>
          <a:bodyPr lIns="92124" tIns="46062" rIns="92124" bIns="46062" anchor="ctr">
            <a:prstTxWarp prst="textNoShape">
              <a:avLst/>
            </a:prstTxWarp>
          </a:bodyPr>
          <a:lstStyle/>
          <a:p>
            <a:pPr>
              <a:lnSpc>
                <a:spcPct val="90000"/>
              </a:lnSpc>
            </a:pPr>
            <a:r>
              <a:rPr lang="en-US" sz="2200" dirty="0" smtClean="0">
                <a:solidFill>
                  <a:srgbClr val="2E669A"/>
                </a:solidFill>
              </a:rPr>
              <a:t>Simulations indicate</a:t>
            </a:r>
            <a:r>
              <a:rPr lang="en-US" sz="2200" dirty="0">
                <a:solidFill>
                  <a:srgbClr val="2E669A"/>
                </a:solidFill>
              </a:rPr>
              <a:t> </a:t>
            </a:r>
            <a:r>
              <a:rPr lang="en-US" sz="2200" dirty="0" smtClean="0">
                <a:solidFill>
                  <a:srgbClr val="2E669A"/>
                </a:solidFill>
              </a:rPr>
              <a:t>fusion energy out = energy deposited in fusion fuel may be possible on Z with DT fuel</a:t>
            </a:r>
            <a:endParaRPr lang="en-US" sz="2200" dirty="0">
              <a:solidFill>
                <a:srgbClr val="2E669A"/>
              </a:solidFill>
            </a:endParaRPr>
          </a:p>
        </p:txBody>
      </p:sp>
      <p:sp>
        <p:nvSpPr>
          <p:cNvPr id="4" name="TextBox 3"/>
          <p:cNvSpPr txBox="1"/>
          <p:nvPr/>
        </p:nvSpPr>
        <p:spPr>
          <a:xfrm>
            <a:off x="304800" y="1219200"/>
            <a:ext cx="3810000" cy="4672049"/>
          </a:xfrm>
          <a:prstGeom prst="rect">
            <a:avLst/>
          </a:prstGeom>
          <a:solidFill>
            <a:schemeClr val="accent5"/>
          </a:solidFill>
          <a:ln>
            <a:solidFill>
              <a:schemeClr val="tx1"/>
            </a:solidFill>
          </a:ln>
        </p:spPr>
        <p:txBody>
          <a:bodyPr wrap="square" rtlCol="0">
            <a:spAutoFit/>
          </a:bodyPr>
          <a:lstStyle/>
          <a:p>
            <a:r>
              <a:rPr lang="en-US" u="sng" dirty="0" smtClean="0"/>
              <a:t>INITIAL CONDITIONS</a:t>
            </a:r>
          </a:p>
          <a:p>
            <a:r>
              <a:rPr lang="en-US" dirty="0" smtClean="0"/>
              <a:t>Peak Current:		27 MA</a:t>
            </a:r>
          </a:p>
          <a:p>
            <a:r>
              <a:rPr lang="en-US" dirty="0" smtClean="0"/>
              <a:t>Be Liner R0:		2.7 mm</a:t>
            </a:r>
          </a:p>
          <a:p>
            <a:r>
              <a:rPr lang="en-US" dirty="0" smtClean="0"/>
              <a:t>Liner height: 		5 mm</a:t>
            </a:r>
          </a:p>
          <a:p>
            <a:r>
              <a:rPr lang="en-US" dirty="0" smtClean="0"/>
              <a:t>Aspect ratio (R0/</a:t>
            </a:r>
            <a:r>
              <a:rPr lang="en-US" dirty="0" smtClean="0">
                <a:latin typeface="Symbol" charset="2"/>
                <a:cs typeface="Symbol" charset="2"/>
              </a:rPr>
              <a:t>D</a:t>
            </a:r>
            <a:r>
              <a:rPr lang="en-US" dirty="0" smtClean="0"/>
              <a:t>R):	6</a:t>
            </a:r>
          </a:p>
          <a:p>
            <a:r>
              <a:rPr lang="en-US" dirty="0" smtClean="0"/>
              <a:t>Initial gas fuel density:	3 mg/cc</a:t>
            </a:r>
          </a:p>
          <a:p>
            <a:r>
              <a:rPr lang="en-US" dirty="0" smtClean="0"/>
              <a:t>Initial B-field:		30 T</a:t>
            </a:r>
          </a:p>
          <a:p>
            <a:r>
              <a:rPr lang="en-US" dirty="0" smtClean="0"/>
              <a:t>Preheat Temperature: 	250 </a:t>
            </a:r>
            <a:r>
              <a:rPr lang="en-US" dirty="0" err="1" smtClean="0"/>
              <a:t>eV</a:t>
            </a:r>
            <a:endParaRPr lang="en-US" dirty="0" smtClean="0"/>
          </a:p>
          <a:p>
            <a:endParaRPr lang="en-US" dirty="0" smtClean="0"/>
          </a:p>
          <a:p>
            <a:r>
              <a:rPr lang="en-US" u="sng" dirty="0" smtClean="0"/>
              <a:t>FINAL CONDITIONS</a:t>
            </a:r>
          </a:p>
          <a:p>
            <a:r>
              <a:rPr lang="en-US" dirty="0" smtClean="0"/>
              <a:t>Energy in Fusion Fuel	~200 kJ</a:t>
            </a:r>
          </a:p>
          <a:p>
            <a:r>
              <a:rPr lang="en-US" dirty="0" smtClean="0"/>
              <a:t>Target Yield:		500 kJ</a:t>
            </a:r>
          </a:p>
          <a:p>
            <a:r>
              <a:rPr lang="en-US" dirty="0" smtClean="0"/>
              <a:t>Convergence ratio (R0/Rf):	23</a:t>
            </a:r>
          </a:p>
          <a:p>
            <a:r>
              <a:rPr lang="en-US" dirty="0" smtClean="0"/>
              <a:t>Final on-axis fuel density:	0.5 </a:t>
            </a:r>
            <a:r>
              <a:rPr lang="en-US" dirty="0" err="1" smtClean="0"/>
              <a:t>g</a:t>
            </a:r>
            <a:r>
              <a:rPr lang="en-US" dirty="0" smtClean="0"/>
              <a:t>/cc</a:t>
            </a:r>
          </a:p>
          <a:p>
            <a:r>
              <a:rPr lang="en-US" dirty="0" smtClean="0"/>
              <a:t>Peak avg. ion temperature:	8 </a:t>
            </a:r>
            <a:r>
              <a:rPr lang="en-US" dirty="0" err="1" smtClean="0"/>
              <a:t>keV</a:t>
            </a:r>
            <a:endParaRPr lang="en-US" dirty="0" smtClean="0"/>
          </a:p>
          <a:p>
            <a:r>
              <a:rPr lang="en-US" dirty="0" smtClean="0"/>
              <a:t>Final peak B-field:		13500 T</a:t>
            </a:r>
          </a:p>
          <a:p>
            <a:r>
              <a:rPr lang="en-US" dirty="0" smtClean="0"/>
              <a:t>Peak pressure:		3 </a:t>
            </a:r>
            <a:r>
              <a:rPr lang="en-US" dirty="0" err="1" smtClean="0"/>
              <a:t>Gbar</a:t>
            </a:r>
            <a:endParaRPr lang="en-US" dirty="0"/>
          </a:p>
        </p:txBody>
      </p:sp>
      <p:sp>
        <p:nvSpPr>
          <p:cNvPr id="16" name="Rectangle 15"/>
          <p:cNvSpPr/>
          <p:nvPr/>
        </p:nvSpPr>
        <p:spPr>
          <a:xfrm>
            <a:off x="4419600" y="5410200"/>
            <a:ext cx="4495800" cy="609398"/>
          </a:xfrm>
          <a:prstGeom prst="rect">
            <a:avLst/>
          </a:prstGeom>
        </p:spPr>
        <p:txBody>
          <a:bodyPr wrap="square">
            <a:spAutoFit/>
          </a:bodyPr>
          <a:lstStyle/>
          <a:p>
            <a:r>
              <a:rPr lang="en-US" dirty="0" smtClean="0"/>
              <a:t>2D yield for a DT target ~ 350 kJ (70% of 1D) </a:t>
            </a:r>
          </a:p>
          <a:p>
            <a:pPr>
              <a:buFont typeface="Times" charset="0"/>
              <a:buChar char="•"/>
            </a:pPr>
            <a:endParaRPr lang="en-US" dirty="0"/>
          </a:p>
        </p:txBody>
      </p:sp>
      <p:pic>
        <p:nvPicPr>
          <p:cNvPr id="17" name="Picture 5" descr="mburn29"/>
          <p:cNvPicPr>
            <a:picLocks noChangeAspect="1" noChangeArrowheads="1"/>
          </p:cNvPicPr>
          <p:nvPr/>
        </p:nvPicPr>
        <p:blipFill>
          <a:blip r:embed="rId3" cstate="email">
            <a:extLst>
              <a:ext uri="{28A0092B-C50C-407E-A947-70E740481C1C}">
                <a14:useLocalDpi xmlns:a14="http://schemas.microsoft.com/office/drawing/2010/main"/>
              </a:ext>
            </a:extLst>
          </a:blip>
          <a:srcRect l="10204" t="7065"/>
          <a:stretch>
            <a:fillRect/>
          </a:stretch>
        </p:blipFill>
        <p:spPr bwMode="auto">
          <a:xfrm>
            <a:off x="5029200" y="1600200"/>
            <a:ext cx="3352800" cy="3449638"/>
          </a:xfrm>
          <a:prstGeom prst="rect">
            <a:avLst/>
          </a:prstGeom>
          <a:noFill/>
        </p:spPr>
      </p:pic>
      <p:sp>
        <p:nvSpPr>
          <p:cNvPr id="18" name="Text Box 14"/>
          <p:cNvSpPr txBox="1">
            <a:spLocks noChangeArrowheads="1"/>
          </p:cNvSpPr>
          <p:nvPr/>
        </p:nvSpPr>
        <p:spPr bwMode="auto">
          <a:xfrm>
            <a:off x="5895975" y="5029200"/>
            <a:ext cx="1204913" cy="304800"/>
          </a:xfrm>
          <a:prstGeom prst="rect">
            <a:avLst/>
          </a:prstGeom>
          <a:noFill/>
          <a:ln w="12700">
            <a:noFill/>
            <a:miter lim="800000"/>
            <a:headEnd/>
            <a:tailEnd/>
          </a:ln>
          <a:effectLst/>
        </p:spPr>
        <p:txBody>
          <a:bodyPr wrap="none" anchor="ctr">
            <a:prstTxWarp prst="textNoShape">
              <a:avLst/>
            </a:prstTxWarp>
            <a:spAutoFit/>
          </a:bodyPr>
          <a:lstStyle/>
          <a:p>
            <a:r>
              <a:rPr lang="en-US" dirty="0"/>
              <a:t>Radius (</a:t>
            </a:r>
            <a:r>
              <a:rPr lang="en-US" dirty="0" err="1">
                <a:latin typeface="Symbol" pitchFamily="-105" charset="2"/>
                <a:sym typeface="Symbol" pitchFamily="-105" charset="2"/>
              </a:rPr>
              <a:t></a:t>
            </a:r>
            <a:r>
              <a:rPr lang="en-US" dirty="0" err="1"/>
              <a:t>m</a:t>
            </a:r>
            <a:r>
              <a:rPr lang="en-US" dirty="0"/>
              <a:t>)</a:t>
            </a:r>
          </a:p>
        </p:txBody>
      </p:sp>
      <p:sp>
        <p:nvSpPr>
          <p:cNvPr id="19" name="Text Box 2"/>
          <p:cNvSpPr txBox="1">
            <a:spLocks noChangeArrowheads="1"/>
          </p:cNvSpPr>
          <p:nvPr/>
        </p:nvSpPr>
        <p:spPr bwMode="auto">
          <a:xfrm>
            <a:off x="1066800" y="5943600"/>
            <a:ext cx="6721475" cy="769441"/>
          </a:xfrm>
          <a:prstGeom prst="rect">
            <a:avLst/>
          </a:prstGeom>
          <a:solidFill>
            <a:srgbClr val="FFFF00"/>
          </a:solidFill>
          <a:ln w="38100">
            <a:solidFill>
              <a:schemeClr val="tx1"/>
            </a:solidFill>
            <a:miter lim="800000"/>
            <a:headEnd/>
            <a:tailEnd/>
          </a:ln>
          <a:effectLst/>
        </p:spPr>
        <p:txBody>
          <a:bodyPr wrap="square">
            <a:prstTxWarp prst="textNoShape">
              <a:avLst/>
            </a:prstTxWarp>
            <a:spAutoFit/>
          </a:bodyPr>
          <a:lstStyle/>
          <a:p>
            <a:pPr algn="ctr"/>
            <a:r>
              <a:rPr lang="en-US" sz="2200" dirty="0" smtClean="0"/>
              <a:t>The magneto-Rayleigh Taylor instability is a big concern for this concept</a:t>
            </a:r>
            <a:endParaRPr lang="en-US" sz="2200" dirty="0"/>
          </a:p>
        </p:txBody>
      </p:sp>
      <p:sp>
        <p:nvSpPr>
          <p:cNvPr id="20" name="Text Box 4"/>
          <p:cNvSpPr txBox="1">
            <a:spLocks noChangeArrowheads="1"/>
          </p:cNvSpPr>
          <p:nvPr/>
        </p:nvSpPr>
        <p:spPr bwMode="auto">
          <a:xfrm>
            <a:off x="5181600" y="990600"/>
            <a:ext cx="2895600" cy="609398"/>
          </a:xfrm>
          <a:prstGeom prst="rect">
            <a:avLst/>
          </a:prstGeom>
          <a:noFill/>
          <a:ln w="12700">
            <a:noFill/>
            <a:miter lim="800000"/>
            <a:headEnd/>
            <a:tailEnd/>
          </a:ln>
          <a:effectLst/>
        </p:spPr>
        <p:txBody>
          <a:bodyPr wrap="square">
            <a:prstTxWarp prst="textNoShape">
              <a:avLst/>
            </a:prstTxWarp>
            <a:spAutoFit/>
          </a:bodyPr>
          <a:lstStyle/>
          <a:p>
            <a:pPr algn="l"/>
            <a:r>
              <a:rPr lang="en-US" dirty="0"/>
              <a:t>60 nm surface roughness,</a:t>
            </a:r>
            <a:r>
              <a:rPr lang="en-US" dirty="0" smtClean="0"/>
              <a:t> </a:t>
            </a:r>
          </a:p>
          <a:p>
            <a:r>
              <a:rPr lang="en-US" dirty="0" smtClean="0"/>
              <a:t>80 (</a:t>
            </a:r>
            <a:r>
              <a:rPr lang="en-US" dirty="0" err="1" smtClean="0">
                <a:latin typeface="Symbol" pitchFamily="-105" charset="2"/>
                <a:sym typeface="Symbol" pitchFamily="-105" charset="2"/>
              </a:rPr>
              <a:t></a:t>
            </a:r>
            <a:r>
              <a:rPr lang="en-US" dirty="0" err="1" smtClean="0"/>
              <a:t>m</a:t>
            </a:r>
            <a:r>
              <a:rPr lang="en-US" dirty="0" smtClean="0"/>
              <a:t>) waves </a:t>
            </a:r>
            <a:r>
              <a:rPr lang="en-US" dirty="0"/>
              <a:t>are resolved</a:t>
            </a:r>
          </a:p>
        </p:txBody>
      </p:sp>
    </p:spTree>
    <p:extLst>
      <p:ext uri="{BB962C8B-B14F-4D97-AF65-F5344CB8AC3E}">
        <p14:creationId xmlns:p14="http://schemas.microsoft.com/office/powerpoint/2010/main" val="3602601402"/>
      </p:ext>
    </p:extLst>
  </p:cSld>
  <p:clrMapOvr>
    <a:masterClrMapping/>
  </p:clrMapOvr>
  <p:transition xmlns:p14="http://schemas.microsoft.com/office/powerpoint/2010/main" advTm="419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52735" cy="991675"/>
          </a:xfrm>
        </p:spPr>
        <p:txBody>
          <a:bodyPr/>
          <a:lstStyle/>
          <a:p>
            <a:r>
              <a:rPr lang="en-US" sz="2400" b="1" dirty="0" smtClean="0"/>
              <a:t>The lower opacity of beryllium at 6.151 </a:t>
            </a:r>
            <a:r>
              <a:rPr lang="en-US" sz="2400" b="1" dirty="0" err="1" smtClean="0"/>
              <a:t>keV</a:t>
            </a:r>
            <a:r>
              <a:rPr lang="en-US" sz="2400" b="1" dirty="0" smtClean="0"/>
              <a:t> allows us to take penetrating radiographs of the liner implosions</a:t>
            </a:r>
            <a:endParaRPr lang="en-US" sz="2400" b="1" dirty="0"/>
          </a:p>
        </p:txBody>
      </p:sp>
      <p:pic>
        <p:nvPicPr>
          <p:cNvPr id="8" name="Picture 7" descr="z1963_AlExample_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662" y="987215"/>
            <a:ext cx="5845245" cy="2657628"/>
          </a:xfrm>
          <a:prstGeom prst="rect">
            <a:avLst/>
          </a:prstGeom>
        </p:spPr>
      </p:pic>
      <p:pic>
        <p:nvPicPr>
          <p:cNvPr id="9" name="Picture 8" descr="z2360_BeExample_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237" y="3721067"/>
            <a:ext cx="4520795" cy="2691612"/>
          </a:xfrm>
          <a:prstGeom prst="rect">
            <a:avLst/>
          </a:prstGeom>
        </p:spPr>
      </p:pic>
      <p:sp>
        <p:nvSpPr>
          <p:cNvPr id="10" name="TextBox 9"/>
          <p:cNvSpPr txBox="1"/>
          <p:nvPr/>
        </p:nvSpPr>
        <p:spPr>
          <a:xfrm>
            <a:off x="7103807" y="1630516"/>
            <a:ext cx="1909098" cy="1200329"/>
          </a:xfrm>
          <a:prstGeom prst="rect">
            <a:avLst/>
          </a:prstGeom>
          <a:noFill/>
        </p:spPr>
        <p:txBody>
          <a:bodyPr wrap="square" rtlCol="0">
            <a:spAutoFit/>
          </a:bodyPr>
          <a:lstStyle/>
          <a:p>
            <a:pPr defTabSz="457200" eaLnBrk="1" fontAlgn="auto" hangingPunct="1">
              <a:spcBef>
                <a:spcPts val="0"/>
              </a:spcBef>
              <a:spcAft>
                <a:spcPts val="0"/>
              </a:spcAft>
            </a:pPr>
            <a:r>
              <a:rPr lang="en-US" sz="1800" b="0" dirty="0" smtClean="0">
                <a:solidFill>
                  <a:srgbClr val="000000"/>
                </a:solidFill>
                <a:latin typeface="Arial"/>
              </a:rPr>
              <a:t>High opacity of Al means that we only see the edge of the liner</a:t>
            </a:r>
            <a:endParaRPr lang="en-US" sz="1800" b="0" dirty="0">
              <a:solidFill>
                <a:srgbClr val="000000"/>
              </a:solidFill>
              <a:latin typeface="Arial"/>
            </a:endParaRPr>
          </a:p>
        </p:txBody>
      </p:sp>
      <p:sp>
        <p:nvSpPr>
          <p:cNvPr id="11" name="TextBox 10"/>
          <p:cNvSpPr txBox="1"/>
          <p:nvPr/>
        </p:nvSpPr>
        <p:spPr>
          <a:xfrm>
            <a:off x="6571226" y="4183626"/>
            <a:ext cx="2441679" cy="1477328"/>
          </a:xfrm>
          <a:prstGeom prst="rect">
            <a:avLst/>
          </a:prstGeom>
          <a:noFill/>
        </p:spPr>
        <p:txBody>
          <a:bodyPr wrap="square" rtlCol="0">
            <a:spAutoFit/>
          </a:bodyPr>
          <a:lstStyle/>
          <a:p>
            <a:pPr defTabSz="457200" eaLnBrk="1" fontAlgn="auto" hangingPunct="1">
              <a:spcBef>
                <a:spcPts val="0"/>
              </a:spcBef>
              <a:spcAft>
                <a:spcPts val="0"/>
              </a:spcAft>
            </a:pPr>
            <a:r>
              <a:rPr lang="en-US" sz="1800" b="0" dirty="0" smtClean="0">
                <a:solidFill>
                  <a:srgbClr val="000000"/>
                </a:solidFill>
                <a:latin typeface="Arial"/>
              </a:rPr>
              <a:t>Lower opacity of Be means that we can see through the liner and the “spikes” show up as dark bands</a:t>
            </a:r>
            <a:endParaRPr lang="en-US" sz="1800" b="0" dirty="0">
              <a:solidFill>
                <a:srgbClr val="000000"/>
              </a:solidFill>
              <a:latin typeface="Arial"/>
            </a:endParaRPr>
          </a:p>
        </p:txBody>
      </p:sp>
      <p:sp>
        <p:nvSpPr>
          <p:cNvPr id="12" name="TextBox 11"/>
          <p:cNvSpPr txBox="1"/>
          <p:nvPr/>
        </p:nvSpPr>
        <p:spPr>
          <a:xfrm>
            <a:off x="0" y="6513871"/>
            <a:ext cx="7622600" cy="369332"/>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srgbClr val="000000"/>
                </a:solidFill>
                <a:latin typeface="Arial"/>
              </a:rPr>
              <a:t>Machining of beryllium targets is done at General Atomics in La Jolla, CA</a:t>
            </a:r>
            <a:endParaRPr lang="en-US" sz="1800" b="0" dirty="0">
              <a:solidFill>
                <a:srgbClr val="000000"/>
              </a:solidFill>
              <a:latin typeface="Arial"/>
            </a:endParaRPr>
          </a:p>
        </p:txBody>
      </p:sp>
    </p:spTree>
    <p:extLst>
      <p:ext uri="{BB962C8B-B14F-4D97-AF65-F5344CB8AC3E}">
        <p14:creationId xmlns:p14="http://schemas.microsoft.com/office/powerpoint/2010/main" val="34217634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descr="Be_mont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5025" y="0"/>
            <a:ext cx="4498975" cy="6858000"/>
          </a:xfrm>
          <a:prstGeom prst="rect">
            <a:avLst/>
          </a:prstGeom>
          <a:noFill/>
          <a:ln w="9525">
            <a:noFill/>
            <a:miter lim="800000"/>
            <a:headEnd/>
            <a:tailEnd/>
          </a:ln>
        </p:spPr>
      </p:pic>
      <p:sp>
        <p:nvSpPr>
          <p:cNvPr id="76802" name="Slide Number Placeholder 3"/>
          <p:cNvSpPr>
            <a:spLocks noGrp="1"/>
          </p:cNvSpPr>
          <p:nvPr>
            <p:ph type="sldNum" sz="quarter" idx="4294967295"/>
          </p:nvPr>
        </p:nvSpPr>
        <p:spPr>
          <a:xfrm>
            <a:off x="8529638" y="6477000"/>
            <a:ext cx="609600" cy="374650"/>
          </a:xfrm>
          <a:prstGeom prst="rect">
            <a:avLst/>
          </a:prstGeom>
          <a:noFill/>
        </p:spPr>
        <p:txBody>
          <a:bodyPr/>
          <a:lstStyle/>
          <a:p>
            <a:pPr fontAlgn="base">
              <a:spcBef>
                <a:spcPct val="0"/>
              </a:spcBef>
              <a:spcAft>
                <a:spcPct val="0"/>
              </a:spcAft>
            </a:pPr>
            <a:fld id="{2CE1F916-142F-440F-8F51-41EF142FC996}" type="slidenum">
              <a:rPr lang="en-US">
                <a:latin typeface="Calibri" pitchFamily="34" charset="0"/>
              </a:rPr>
              <a:pPr fontAlgn="base">
                <a:spcBef>
                  <a:spcPct val="0"/>
                </a:spcBef>
                <a:spcAft>
                  <a:spcPct val="0"/>
                </a:spcAft>
              </a:pPr>
              <a:t>12</a:t>
            </a:fld>
            <a:endParaRPr lang="en-US">
              <a:latin typeface="Calibri" pitchFamily="34" charset="0"/>
            </a:endParaRPr>
          </a:p>
        </p:txBody>
      </p:sp>
      <p:sp>
        <p:nvSpPr>
          <p:cNvPr id="76803" name="Title 1"/>
          <p:cNvSpPr>
            <a:spLocks noGrp="1"/>
          </p:cNvSpPr>
          <p:nvPr>
            <p:ph type="title"/>
          </p:nvPr>
        </p:nvSpPr>
        <p:spPr>
          <a:xfrm>
            <a:off x="0" y="0"/>
            <a:ext cx="5241925" cy="1487488"/>
          </a:xfrm>
        </p:spPr>
        <p:txBody>
          <a:bodyPr/>
          <a:lstStyle/>
          <a:p>
            <a:r>
              <a:rPr lang="en-US" sz="3200" b="1" dirty="0" smtClean="0">
                <a:latin typeface="Calibri" pitchFamily="34" charset="0"/>
                <a:ea typeface="ＭＳ Ｐゴシック"/>
                <a:cs typeface="Calibri" pitchFamily="34" charset="0"/>
              </a:rPr>
              <a:t>We’ve done stability experiments on Be liners at higher radial convergence</a:t>
            </a:r>
          </a:p>
        </p:txBody>
      </p:sp>
      <p:pic>
        <p:nvPicPr>
          <p:cNvPr id="76804" name="Picture 19" descr="Be_M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38" y="1600200"/>
            <a:ext cx="4776787" cy="4114800"/>
          </a:xfrm>
          <a:prstGeom prst="rect">
            <a:avLst/>
          </a:prstGeom>
          <a:noFill/>
          <a:ln w="9525">
            <a:noFill/>
            <a:miter lim="800000"/>
            <a:headEnd/>
            <a:tailEnd/>
          </a:ln>
        </p:spPr>
      </p:pic>
      <p:sp>
        <p:nvSpPr>
          <p:cNvPr id="76805" name="Text Box 6"/>
          <p:cNvSpPr txBox="1">
            <a:spLocks noChangeArrowheads="1"/>
          </p:cNvSpPr>
          <p:nvPr/>
        </p:nvSpPr>
        <p:spPr bwMode="auto">
          <a:xfrm>
            <a:off x="3906838" y="5437188"/>
            <a:ext cx="1489075" cy="730250"/>
          </a:xfrm>
          <a:prstGeom prst="rect">
            <a:avLst/>
          </a:prstGeom>
          <a:noFill/>
          <a:ln w="9525">
            <a:noFill/>
            <a:miter lim="800000"/>
            <a:headEnd/>
            <a:tailEnd/>
          </a:ln>
        </p:spPr>
        <p:txBody>
          <a:bodyPr wrap="none">
            <a:spAutoFit/>
          </a:bodyPr>
          <a:lstStyle/>
          <a:p>
            <a:pPr defTabSz="914400"/>
            <a:r>
              <a:rPr lang="en-US" sz="1400">
                <a:solidFill>
                  <a:srgbClr val="000000"/>
                </a:solidFill>
                <a:ea typeface="ＭＳ Ｐゴシック"/>
                <a:cs typeface="ＭＳ Ｐゴシック"/>
              </a:rPr>
              <a:t>AR=6:</a:t>
            </a:r>
          </a:p>
          <a:p>
            <a:pPr defTabSz="914400"/>
            <a:r>
              <a:rPr lang="en-US" sz="1400">
                <a:solidFill>
                  <a:srgbClr val="33CC33"/>
                </a:solidFill>
                <a:ea typeface="ＭＳ Ｐゴシック"/>
                <a:cs typeface="ＭＳ Ｐゴシック"/>
              </a:rPr>
              <a:t>r</a:t>
            </a:r>
            <a:r>
              <a:rPr lang="en-US" sz="1400" baseline="-25000">
                <a:solidFill>
                  <a:srgbClr val="33CC33"/>
                </a:solidFill>
                <a:ea typeface="ＭＳ Ｐゴシック"/>
                <a:cs typeface="ＭＳ Ｐゴシック"/>
              </a:rPr>
              <a:t>outer,0</a:t>
            </a:r>
            <a:r>
              <a:rPr lang="en-US" sz="1400">
                <a:solidFill>
                  <a:srgbClr val="33CC33"/>
                </a:solidFill>
                <a:ea typeface="ＭＳ Ｐゴシック"/>
                <a:cs typeface="ＭＳ Ｐゴシック"/>
              </a:rPr>
              <a:t> = 3.47 mm</a:t>
            </a:r>
            <a:endParaRPr lang="en-US" sz="1400">
              <a:solidFill>
                <a:srgbClr val="000000"/>
              </a:solidFill>
              <a:ea typeface="ＭＳ Ｐゴシック"/>
              <a:cs typeface="ＭＳ Ｐゴシック"/>
            </a:endParaRPr>
          </a:p>
          <a:p>
            <a:pPr defTabSz="914400"/>
            <a:r>
              <a:rPr lang="en-US" sz="1400">
                <a:solidFill>
                  <a:srgbClr val="FF0000"/>
                </a:solidFill>
                <a:ea typeface="ＭＳ Ｐゴシック"/>
                <a:cs typeface="ＭＳ Ｐゴシック"/>
              </a:rPr>
              <a:t>r</a:t>
            </a:r>
            <a:r>
              <a:rPr lang="en-US" sz="1400" baseline="-25000">
                <a:solidFill>
                  <a:srgbClr val="FF0000"/>
                </a:solidFill>
                <a:ea typeface="ＭＳ Ｐゴシック"/>
                <a:cs typeface="ＭＳ Ｐゴシック"/>
              </a:rPr>
              <a:t>inner,0</a:t>
            </a:r>
            <a:r>
              <a:rPr lang="en-US" sz="1400">
                <a:solidFill>
                  <a:srgbClr val="FF0000"/>
                </a:solidFill>
                <a:ea typeface="ＭＳ Ｐゴシック"/>
                <a:cs typeface="ＭＳ Ｐゴシック"/>
              </a:rPr>
              <a:t> = 2.89 mm</a:t>
            </a:r>
          </a:p>
        </p:txBody>
      </p:sp>
      <p:sp>
        <p:nvSpPr>
          <p:cNvPr id="2" name="TextBox 1"/>
          <p:cNvSpPr txBox="1"/>
          <p:nvPr/>
        </p:nvSpPr>
        <p:spPr>
          <a:xfrm>
            <a:off x="-25049" y="6172201"/>
            <a:ext cx="5435249" cy="400110"/>
          </a:xfrm>
          <a:prstGeom prst="rect">
            <a:avLst/>
          </a:prstGeom>
          <a:noFill/>
        </p:spPr>
        <p:txBody>
          <a:bodyPr wrap="square" rtlCol="0">
            <a:spAutoFit/>
          </a:bodyPr>
          <a:lstStyle/>
          <a:p>
            <a:r>
              <a:rPr lang="en-US" sz="2000" dirty="0" smtClean="0"/>
              <a:t>How does the 2D correlation emerge?</a:t>
            </a:r>
            <a:endParaRPr lang="en-US" sz="2000" dirty="0"/>
          </a:p>
        </p:txBody>
      </p:sp>
    </p:spTree>
    <p:extLst>
      <p:ext uri="{BB962C8B-B14F-4D97-AF65-F5344CB8AC3E}">
        <p14:creationId xmlns:p14="http://schemas.microsoft.com/office/powerpoint/2010/main" val="3329972763"/>
      </p:ext>
    </p:extLst>
  </p:cSld>
  <p:clrMapOvr>
    <a:masterClrMapping/>
  </p:clrMapOvr>
  <mc:AlternateContent xmlns:mc="http://schemas.openxmlformats.org/markup-compatibility/2006" xmlns:p14="http://schemas.microsoft.com/office/powerpoint/2010/main">
    <mc:Choice Requires="p14">
      <p:transition spd="slow" p14:dur="2000" advTm="5568"/>
    </mc:Choice>
    <mc:Fallback xmlns="">
      <p:transition xmlns:p14="http://schemas.microsoft.com/office/powerpoint/2010/main" spd="slow" advTm="5568"/>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11199"/>
          </a:xfrm>
        </p:spPr>
        <p:txBody>
          <a:bodyPr/>
          <a:lstStyle/>
          <a:p>
            <a:r>
              <a:rPr lang="en-US" sz="2400" dirty="0" smtClean="0"/>
              <a:t>MagLIF-relevant beryllium liner implosion data was collected and is actively being used to benchmark our modeling tools</a:t>
            </a:r>
            <a:endParaRPr lang="en-US" sz="2400" dirty="0"/>
          </a:p>
        </p:txBody>
      </p:sp>
      <p:pic>
        <p:nvPicPr>
          <p:cNvPr id="5" name="Picture 4" descr="LinerStabilityMont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643" y="729688"/>
            <a:ext cx="6900558" cy="5785412"/>
          </a:xfrm>
          <a:prstGeom prst="rect">
            <a:avLst/>
          </a:prstGeom>
        </p:spPr>
      </p:pic>
      <p:sp>
        <p:nvSpPr>
          <p:cNvPr id="6" name="TextBox 5"/>
          <p:cNvSpPr txBox="1"/>
          <p:nvPr/>
        </p:nvSpPr>
        <p:spPr>
          <a:xfrm>
            <a:off x="0" y="6488668"/>
            <a:ext cx="7853432"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srgbClr val="2F2B20"/>
                </a:solidFill>
                <a:latin typeface="Arial"/>
              </a:rPr>
              <a:t>R.D. McBride </a:t>
            </a:r>
            <a:r>
              <a:rPr lang="en-US" sz="1800" b="0" i="1" dirty="0" smtClean="0">
                <a:solidFill>
                  <a:srgbClr val="2F2B20"/>
                </a:solidFill>
                <a:latin typeface="Arial"/>
              </a:rPr>
              <a:t>et al.</a:t>
            </a:r>
            <a:r>
              <a:rPr lang="en-US" sz="1800" b="0" dirty="0" smtClean="0">
                <a:solidFill>
                  <a:srgbClr val="2F2B20"/>
                </a:solidFill>
                <a:latin typeface="Arial"/>
              </a:rPr>
              <a:t>, Phys. Rev. </a:t>
            </a:r>
            <a:r>
              <a:rPr lang="en-US" sz="1800" b="0" dirty="0" err="1" smtClean="0">
                <a:solidFill>
                  <a:srgbClr val="2F2B20"/>
                </a:solidFill>
                <a:latin typeface="Arial"/>
              </a:rPr>
              <a:t>Lett</a:t>
            </a:r>
            <a:r>
              <a:rPr lang="en-US" sz="1800" b="0" dirty="0" smtClean="0">
                <a:solidFill>
                  <a:srgbClr val="2F2B20"/>
                </a:solidFill>
                <a:latin typeface="Arial"/>
              </a:rPr>
              <a:t>. 2012; APS-DPP invited talk in October</a:t>
            </a:r>
            <a:endParaRPr lang="en-US" sz="1800" b="0" dirty="0">
              <a:solidFill>
                <a:srgbClr val="2F2B20"/>
              </a:solidFill>
              <a:latin typeface="Arial"/>
            </a:endParaRPr>
          </a:p>
        </p:txBody>
      </p:sp>
    </p:spTree>
    <p:extLst>
      <p:ext uri="{BB962C8B-B14F-4D97-AF65-F5344CB8AC3E}">
        <p14:creationId xmlns:p14="http://schemas.microsoft.com/office/powerpoint/2010/main" val="40841206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2318 t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673100"/>
            <a:ext cx="7315322" cy="5486492"/>
          </a:xfrm>
          <a:prstGeom prst="rect">
            <a:avLst/>
          </a:prstGeom>
        </p:spPr>
      </p:pic>
      <p:sp>
        <p:nvSpPr>
          <p:cNvPr id="4" name="Title 1"/>
          <p:cNvSpPr txBox="1">
            <a:spLocks/>
          </p:cNvSpPr>
          <p:nvPr/>
        </p:nvSpPr>
        <p:spPr>
          <a:xfrm>
            <a:off x="914400" y="0"/>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l"/>
            <a:r>
              <a:rPr lang="en-US" dirty="0" smtClean="0">
                <a:latin typeface="Calibri" pitchFamily="34" charset="0"/>
                <a:ea typeface="ＭＳ Ｐゴシック"/>
                <a:cs typeface="Calibri" pitchFamily="34" charset="0"/>
              </a:rPr>
              <a:t>Recent studies examined a thin Al sleeve inside a Be liner to study the integrity of the inner surface</a:t>
            </a:r>
          </a:p>
        </p:txBody>
      </p:sp>
    </p:spTree>
    <p:extLst>
      <p:ext uri="{BB962C8B-B14F-4D97-AF65-F5344CB8AC3E}">
        <p14:creationId xmlns:p14="http://schemas.microsoft.com/office/powerpoint/2010/main" val="1644935168"/>
      </p:ext>
    </p:extLst>
  </p:cSld>
  <p:clrMapOvr>
    <a:masterClrMapping/>
  </p:clrMapOvr>
  <mc:AlternateContent xmlns:mc="http://schemas.openxmlformats.org/markup-compatibility/2006" xmlns:p14="http://schemas.microsoft.com/office/powerpoint/2010/main">
    <mc:Choice Requires="p14">
      <p:transition spd="slow" p14:dur="2000" advTm="2606"/>
    </mc:Choice>
    <mc:Fallback xmlns="">
      <p:transition xmlns:p14="http://schemas.microsoft.com/office/powerpoint/2010/main" spd="slow" advTm="2606"/>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2318 t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673100"/>
            <a:ext cx="7315322" cy="5486492"/>
          </a:xfrm>
          <a:prstGeom prst="rect">
            <a:avLst/>
          </a:prstGeom>
        </p:spPr>
      </p:pic>
      <p:sp>
        <p:nvSpPr>
          <p:cNvPr id="3" name="Title 1"/>
          <p:cNvSpPr txBox="1">
            <a:spLocks/>
          </p:cNvSpPr>
          <p:nvPr/>
        </p:nvSpPr>
        <p:spPr>
          <a:xfrm>
            <a:off x="914400" y="0"/>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l"/>
            <a:r>
              <a:rPr lang="en-US" dirty="0" smtClean="0">
                <a:latin typeface="Calibri" pitchFamily="34" charset="0"/>
                <a:ea typeface="ＭＳ Ｐゴシック"/>
                <a:cs typeface="Calibri" pitchFamily="34" charset="0"/>
              </a:rPr>
              <a:t>Recent studies examined a thin Al sleeve inside a Be liner to study the integrity of the inner surface</a:t>
            </a:r>
          </a:p>
        </p:txBody>
      </p:sp>
    </p:spTree>
    <p:extLst>
      <p:ext uri="{BB962C8B-B14F-4D97-AF65-F5344CB8AC3E}">
        <p14:creationId xmlns:p14="http://schemas.microsoft.com/office/powerpoint/2010/main" val="308732925"/>
      </p:ext>
    </p:extLst>
  </p:cSld>
  <p:clrMapOvr>
    <a:masterClrMapping/>
  </p:clrMapOvr>
  <mc:AlternateContent xmlns:mc="http://schemas.openxmlformats.org/markup-compatibility/2006" xmlns:p14="http://schemas.microsoft.com/office/powerpoint/2010/main">
    <mc:Choice Requires="p14">
      <p:transition spd="slow" p14:dur="2000" advTm="386"/>
    </mc:Choice>
    <mc:Fallback xmlns="">
      <p:transition xmlns:p14="http://schemas.microsoft.com/office/powerpoint/2010/main" spd="slow" advTm="386"/>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2319 t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673100"/>
            <a:ext cx="7324466" cy="5492588"/>
          </a:xfrm>
          <a:prstGeom prst="rect">
            <a:avLst/>
          </a:prstGeom>
        </p:spPr>
      </p:pic>
      <p:sp>
        <p:nvSpPr>
          <p:cNvPr id="3" name="Title 1"/>
          <p:cNvSpPr txBox="1">
            <a:spLocks/>
          </p:cNvSpPr>
          <p:nvPr/>
        </p:nvSpPr>
        <p:spPr>
          <a:xfrm>
            <a:off x="914400" y="0"/>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l"/>
            <a:r>
              <a:rPr lang="en-US" dirty="0" smtClean="0">
                <a:latin typeface="Calibri" pitchFamily="34" charset="0"/>
                <a:ea typeface="ＭＳ Ｐゴシック"/>
                <a:cs typeface="Calibri" pitchFamily="34" charset="0"/>
              </a:rPr>
              <a:t>Recent studies examined a thin Al sleeve inside a Be liner to study the integrity of the inner surface</a:t>
            </a:r>
          </a:p>
        </p:txBody>
      </p:sp>
    </p:spTree>
    <p:extLst>
      <p:ext uri="{BB962C8B-B14F-4D97-AF65-F5344CB8AC3E}">
        <p14:creationId xmlns:p14="http://schemas.microsoft.com/office/powerpoint/2010/main" val="1598963361"/>
      </p:ext>
    </p:extLst>
  </p:cSld>
  <p:clrMapOvr>
    <a:masterClrMapping/>
  </p:clrMapOvr>
  <mc:AlternateContent xmlns:mc="http://schemas.openxmlformats.org/markup-compatibility/2006" xmlns:p14="http://schemas.microsoft.com/office/powerpoint/2010/main">
    <mc:Choice Requires="p14">
      <p:transition spd="slow" p14:dur="2000" advTm="440"/>
    </mc:Choice>
    <mc:Fallback xmlns="">
      <p:transition xmlns:p14="http://schemas.microsoft.com/office/powerpoint/2010/main" spd="slow" advTm="44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2320 t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673100"/>
            <a:ext cx="7324466" cy="5492588"/>
          </a:xfrm>
          <a:prstGeom prst="rect">
            <a:avLst/>
          </a:prstGeom>
        </p:spPr>
      </p:pic>
      <p:sp>
        <p:nvSpPr>
          <p:cNvPr id="3" name="Title 1"/>
          <p:cNvSpPr txBox="1">
            <a:spLocks/>
          </p:cNvSpPr>
          <p:nvPr/>
        </p:nvSpPr>
        <p:spPr>
          <a:xfrm>
            <a:off x="914400" y="0"/>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l"/>
            <a:r>
              <a:rPr lang="en-US" dirty="0" smtClean="0">
                <a:latin typeface="Calibri" pitchFamily="34" charset="0"/>
                <a:ea typeface="ＭＳ Ｐゴシック"/>
                <a:cs typeface="Calibri" pitchFamily="34" charset="0"/>
              </a:rPr>
              <a:t>Recent studies examined a thin Al sleeve inside a Be liner to study the integrity of the inner surface</a:t>
            </a:r>
          </a:p>
        </p:txBody>
      </p:sp>
    </p:spTree>
    <p:extLst>
      <p:ext uri="{BB962C8B-B14F-4D97-AF65-F5344CB8AC3E}">
        <p14:creationId xmlns:p14="http://schemas.microsoft.com/office/powerpoint/2010/main" val="1917249062"/>
      </p:ext>
    </p:extLst>
  </p:cSld>
  <p:clrMapOvr>
    <a:masterClrMapping/>
  </p:clrMapOvr>
  <mc:AlternateContent xmlns:mc="http://schemas.openxmlformats.org/markup-compatibility/2006" xmlns:p14="http://schemas.microsoft.com/office/powerpoint/2010/main">
    <mc:Choice Requires="p14">
      <p:transition spd="slow" p14:dur="2000" advTm="554"/>
    </mc:Choice>
    <mc:Fallback xmlns="">
      <p:transition xmlns:p14="http://schemas.microsoft.com/office/powerpoint/2010/main" spd="slow" advTm="554"/>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2320 t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673100"/>
            <a:ext cx="7324466" cy="5492588"/>
          </a:xfrm>
          <a:prstGeom prst="rect">
            <a:avLst/>
          </a:prstGeom>
        </p:spPr>
      </p:pic>
      <p:sp>
        <p:nvSpPr>
          <p:cNvPr id="3" name="Title 1"/>
          <p:cNvSpPr txBox="1">
            <a:spLocks/>
          </p:cNvSpPr>
          <p:nvPr/>
        </p:nvSpPr>
        <p:spPr>
          <a:xfrm>
            <a:off x="914400" y="0"/>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l"/>
            <a:r>
              <a:rPr lang="en-US" dirty="0" smtClean="0">
                <a:latin typeface="Calibri" pitchFamily="34" charset="0"/>
                <a:ea typeface="ＭＳ Ｐゴシック"/>
                <a:cs typeface="Calibri" pitchFamily="34" charset="0"/>
              </a:rPr>
              <a:t>Recent studies examined a thin Al sleeve inside a Be liner to study the integrity of the inner surface</a:t>
            </a:r>
          </a:p>
        </p:txBody>
      </p:sp>
    </p:spTree>
    <p:extLst>
      <p:ext uri="{BB962C8B-B14F-4D97-AF65-F5344CB8AC3E}">
        <p14:creationId xmlns:p14="http://schemas.microsoft.com/office/powerpoint/2010/main" val="3481433550"/>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xmlns:p14="http://schemas.microsoft.com/office/powerpoint/2010/main" spd="slow" advTm="62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solidFill>
                <a:srgbClr val="000000"/>
              </a:solidFill>
            </a:endParaRPr>
          </a:p>
        </p:txBody>
      </p:sp>
      <p:sp>
        <p:nvSpPr>
          <p:cNvPr id="3" name="Slide Number Placeholder 2"/>
          <p:cNvSpPr>
            <a:spLocks noGrp="1"/>
          </p:cNvSpPr>
          <p:nvPr>
            <p:ph type="sldNum" sz="quarter" idx="12"/>
          </p:nvPr>
        </p:nvSpPr>
        <p:spPr/>
        <p:txBody>
          <a:bodyPr/>
          <a:lstStyle/>
          <a:p>
            <a:fld id="{A5E55A7B-7854-E145-92D9-B491DF4BAE2D}" type="slidenum">
              <a:rPr lang="en-US" smtClean="0">
                <a:solidFill>
                  <a:srgbClr val="000000"/>
                </a:solidFill>
              </a:rPr>
              <a:pPr/>
              <a:t>19</a:t>
            </a:fld>
            <a:endParaRPr lang="en-US">
              <a:solidFill>
                <a:srgbClr val="000000"/>
              </a:solidFill>
            </a:endParaRPr>
          </a:p>
        </p:txBody>
      </p:sp>
      <p:sp>
        <p:nvSpPr>
          <p:cNvPr id="4" name="Date Placeholder 3"/>
          <p:cNvSpPr>
            <a:spLocks noGrp="1"/>
          </p:cNvSpPr>
          <p:nvPr>
            <p:ph type="dt" sz="half" idx="2"/>
          </p:nvPr>
        </p:nvSpPr>
        <p:spPr/>
        <p:txBody>
          <a:bodyPr/>
          <a:lstStyle/>
          <a:p>
            <a:fld id="{1F6675D8-9618-4AC9-89AA-0AC0BF8C5EFA}" type="datetime1">
              <a:rPr lang="en-US" smtClean="0">
                <a:solidFill>
                  <a:srgbClr val="000000"/>
                </a:solidFill>
              </a:rPr>
              <a:pPr/>
              <a:t>12/5/12</a:t>
            </a:fld>
            <a:endParaRPr lang="en-US">
              <a:solidFill>
                <a:srgbClr val="000000"/>
              </a:solidFill>
            </a:endParaRPr>
          </a:p>
        </p:txBody>
      </p:sp>
      <p:pic>
        <p:nvPicPr>
          <p:cNvPr id="6" name="Picture 5" descr="z2394_zbl_t2_psl.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 y="892175"/>
            <a:ext cx="6974942" cy="5301776"/>
          </a:xfrm>
          <a:prstGeom prst="rect">
            <a:avLst/>
          </a:prstGeom>
        </p:spPr>
      </p:pic>
      <p:sp>
        <p:nvSpPr>
          <p:cNvPr id="7" name="Rectangle 5"/>
          <p:cNvSpPr>
            <a:spLocks noChangeArrowheads="1"/>
          </p:cNvSpPr>
          <p:nvPr/>
        </p:nvSpPr>
        <p:spPr bwMode="auto">
          <a:xfrm>
            <a:off x="785996" y="0"/>
            <a:ext cx="71628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457200" eaLnBrk="1" hangingPunct="1">
              <a:spcBef>
                <a:spcPct val="0"/>
              </a:spcBef>
            </a:pPr>
            <a:r>
              <a:rPr lang="en-US" sz="2000" dirty="0">
                <a:solidFill>
                  <a:srgbClr val="102E54"/>
                </a:solidFill>
                <a:latin typeface="Arial"/>
                <a:ea typeface="ＭＳ Ｐゴシック" charset="-128"/>
                <a:cs typeface="Calibri"/>
              </a:rPr>
              <a:t>Recent Z experiments have examined </a:t>
            </a:r>
          </a:p>
          <a:p>
            <a:pPr defTabSz="457200" eaLnBrk="1" hangingPunct="1">
              <a:spcBef>
                <a:spcPct val="0"/>
              </a:spcBef>
            </a:pPr>
            <a:r>
              <a:rPr lang="en-US" sz="2000" dirty="0">
                <a:solidFill>
                  <a:srgbClr val="102E54"/>
                </a:solidFill>
                <a:latin typeface="Arial"/>
                <a:ea typeface="ＭＳ Ｐゴシック" charset="-128"/>
                <a:cs typeface="Calibri"/>
              </a:rPr>
              <a:t>how the target </a:t>
            </a:r>
            <a:r>
              <a:rPr lang="en-US" sz="2000" dirty="0" smtClean="0">
                <a:solidFill>
                  <a:srgbClr val="102E54"/>
                </a:solidFill>
                <a:latin typeface="Arial"/>
                <a:ea typeface="ＭＳ Ｐゴシック" charset="-128"/>
                <a:cs typeface="Calibri"/>
              </a:rPr>
              <a:t>compresses</a:t>
            </a:r>
            <a:endParaRPr lang="en-US" sz="2000" dirty="0">
              <a:solidFill>
                <a:srgbClr val="102E54"/>
              </a:solidFill>
              <a:latin typeface="Arial"/>
              <a:ea typeface="ＭＳ Ｐゴシック" charset="-128"/>
              <a:cs typeface="Calibri"/>
            </a:endParaRPr>
          </a:p>
        </p:txBody>
      </p:sp>
      <p:sp>
        <p:nvSpPr>
          <p:cNvPr id="5" name="TextBox 4"/>
          <p:cNvSpPr txBox="1"/>
          <p:nvPr/>
        </p:nvSpPr>
        <p:spPr>
          <a:xfrm>
            <a:off x="34996" y="2187222"/>
            <a:ext cx="823362" cy="830997"/>
          </a:xfrm>
          <a:prstGeom prst="rect">
            <a:avLst/>
          </a:prstGeom>
          <a:noFill/>
        </p:spPr>
        <p:txBody>
          <a:bodyPr wrap="none" rtlCol="0">
            <a:spAutoFit/>
          </a:bodyPr>
          <a:lstStyle/>
          <a:p>
            <a:pPr defTabSz="457200" eaLnBrk="1" fontAlgn="auto" hangingPunct="1">
              <a:spcBef>
                <a:spcPts val="0"/>
              </a:spcBef>
              <a:spcAft>
                <a:spcPts val="0"/>
              </a:spcAft>
            </a:pPr>
            <a:r>
              <a:rPr lang="en-US" b="0" dirty="0" smtClean="0">
                <a:solidFill>
                  <a:srgbClr val="000000"/>
                </a:solidFill>
                <a:latin typeface="Arial"/>
              </a:rPr>
              <a:t>Liner </a:t>
            </a:r>
          </a:p>
          <a:p>
            <a:pPr defTabSz="457200" eaLnBrk="1" fontAlgn="auto" hangingPunct="1">
              <a:spcBef>
                <a:spcPts val="0"/>
              </a:spcBef>
              <a:spcAft>
                <a:spcPts val="0"/>
              </a:spcAft>
            </a:pPr>
            <a:r>
              <a:rPr lang="en-US" b="0" dirty="0" smtClean="0">
                <a:solidFill>
                  <a:srgbClr val="000000"/>
                </a:solidFill>
                <a:latin typeface="Arial"/>
              </a:rPr>
              <a:t>Initial</a:t>
            </a:r>
          </a:p>
          <a:p>
            <a:pPr defTabSz="457200" eaLnBrk="1" fontAlgn="auto" hangingPunct="1">
              <a:spcBef>
                <a:spcPts val="0"/>
              </a:spcBef>
              <a:spcAft>
                <a:spcPts val="0"/>
              </a:spcAft>
            </a:pPr>
            <a:r>
              <a:rPr lang="en-US" b="0" dirty="0" smtClean="0">
                <a:solidFill>
                  <a:srgbClr val="000000"/>
                </a:solidFill>
                <a:latin typeface="Arial"/>
              </a:rPr>
              <a:t>Radius</a:t>
            </a:r>
            <a:endParaRPr lang="en-US" b="0" dirty="0">
              <a:solidFill>
                <a:srgbClr val="000000"/>
              </a:solidFill>
              <a:latin typeface="Arial"/>
            </a:endParaRPr>
          </a:p>
        </p:txBody>
      </p:sp>
      <p:sp>
        <p:nvSpPr>
          <p:cNvPr id="8" name="TextBox 7"/>
          <p:cNvSpPr txBox="1"/>
          <p:nvPr/>
        </p:nvSpPr>
        <p:spPr>
          <a:xfrm>
            <a:off x="7297111" y="4506659"/>
            <a:ext cx="1621558" cy="830997"/>
          </a:xfrm>
          <a:prstGeom prst="rect">
            <a:avLst/>
          </a:prstGeom>
          <a:noFill/>
        </p:spPr>
        <p:txBody>
          <a:bodyPr wrap="none" rtlCol="0">
            <a:spAutoFit/>
          </a:bodyPr>
          <a:lstStyle/>
          <a:p>
            <a:pPr defTabSz="457200" eaLnBrk="1" fontAlgn="auto" hangingPunct="1">
              <a:spcBef>
                <a:spcPts val="0"/>
              </a:spcBef>
              <a:spcAft>
                <a:spcPts val="0"/>
              </a:spcAft>
            </a:pPr>
            <a:r>
              <a:rPr lang="en-US" b="0" dirty="0" smtClean="0">
                <a:solidFill>
                  <a:srgbClr val="000000"/>
                </a:solidFill>
                <a:latin typeface="Arial"/>
              </a:rPr>
              <a:t>MagLIF Goal </a:t>
            </a:r>
          </a:p>
          <a:p>
            <a:pPr defTabSz="457200" eaLnBrk="1" fontAlgn="auto" hangingPunct="1">
              <a:spcBef>
                <a:spcPts val="0"/>
              </a:spcBef>
              <a:spcAft>
                <a:spcPts val="0"/>
              </a:spcAft>
            </a:pPr>
            <a:r>
              <a:rPr lang="en-US" b="0" dirty="0" smtClean="0">
                <a:solidFill>
                  <a:srgbClr val="000000"/>
                </a:solidFill>
                <a:latin typeface="Arial"/>
              </a:rPr>
              <a:t>~ 200 microns</a:t>
            </a:r>
          </a:p>
          <a:p>
            <a:pPr defTabSz="457200" eaLnBrk="1" fontAlgn="auto" hangingPunct="1">
              <a:spcBef>
                <a:spcPts val="0"/>
              </a:spcBef>
              <a:spcAft>
                <a:spcPts val="0"/>
              </a:spcAft>
            </a:pPr>
            <a:r>
              <a:rPr lang="en-US" b="0" dirty="0" smtClean="0">
                <a:solidFill>
                  <a:srgbClr val="000000"/>
                </a:solidFill>
                <a:latin typeface="Arial"/>
              </a:rPr>
              <a:t>(2 human hairs)</a:t>
            </a:r>
            <a:endParaRPr lang="en-US" b="0" dirty="0">
              <a:solidFill>
                <a:srgbClr val="000000"/>
              </a:solidFill>
              <a:latin typeface="Arial"/>
            </a:endParaRPr>
          </a:p>
        </p:txBody>
      </p:sp>
      <p:cxnSp>
        <p:nvCxnSpPr>
          <p:cNvPr id="10" name="Straight Arrow Connector 9"/>
          <p:cNvCxnSpPr>
            <a:stCxn id="8" idx="1"/>
          </p:cNvCxnSpPr>
          <p:nvPr/>
        </p:nvCxnSpPr>
        <p:spPr>
          <a:xfrm flipH="1" flipV="1">
            <a:off x="4445001" y="4825994"/>
            <a:ext cx="2852110" cy="96164"/>
          </a:xfrm>
          <a:prstGeom prst="straightConnector1">
            <a:avLst/>
          </a:prstGeom>
          <a:ln w="38100">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33552" y="3791466"/>
            <a:ext cx="891791" cy="830997"/>
          </a:xfrm>
          <a:prstGeom prst="rect">
            <a:avLst/>
          </a:prstGeom>
          <a:noFill/>
        </p:spPr>
        <p:txBody>
          <a:bodyPr wrap="none" rtlCol="0">
            <a:spAutoFit/>
          </a:bodyPr>
          <a:lstStyle/>
          <a:p>
            <a:pPr defTabSz="457200" eaLnBrk="1" fontAlgn="auto" hangingPunct="1">
              <a:spcBef>
                <a:spcPts val="0"/>
              </a:spcBef>
              <a:spcAft>
                <a:spcPts val="0"/>
              </a:spcAft>
            </a:pPr>
            <a:r>
              <a:rPr lang="en-US" b="0" dirty="0" smtClean="0">
                <a:solidFill>
                  <a:srgbClr val="000000"/>
                </a:solidFill>
                <a:latin typeface="Arial"/>
              </a:rPr>
              <a:t>Intact</a:t>
            </a:r>
          </a:p>
          <a:p>
            <a:pPr defTabSz="457200" eaLnBrk="1" fontAlgn="auto" hangingPunct="1">
              <a:spcBef>
                <a:spcPts val="0"/>
              </a:spcBef>
              <a:spcAft>
                <a:spcPts val="0"/>
              </a:spcAft>
            </a:pPr>
            <a:r>
              <a:rPr lang="en-US" b="0" dirty="0" smtClean="0">
                <a:solidFill>
                  <a:srgbClr val="000000"/>
                </a:solidFill>
                <a:latin typeface="Arial"/>
              </a:rPr>
              <a:t>Inner </a:t>
            </a:r>
          </a:p>
          <a:p>
            <a:pPr defTabSz="457200" eaLnBrk="1" fontAlgn="auto" hangingPunct="1">
              <a:spcBef>
                <a:spcPts val="0"/>
              </a:spcBef>
              <a:spcAft>
                <a:spcPts val="0"/>
              </a:spcAft>
            </a:pPr>
            <a:r>
              <a:rPr lang="en-US" b="0" dirty="0" smtClean="0">
                <a:solidFill>
                  <a:srgbClr val="000000"/>
                </a:solidFill>
                <a:latin typeface="Arial"/>
              </a:rPr>
              <a:t>Surface</a:t>
            </a:r>
            <a:endParaRPr lang="en-US" b="0" dirty="0">
              <a:solidFill>
                <a:srgbClr val="000000"/>
              </a:solidFill>
              <a:latin typeface="Arial"/>
            </a:endParaRPr>
          </a:p>
        </p:txBody>
      </p:sp>
      <p:cxnSp>
        <p:nvCxnSpPr>
          <p:cNvPr id="14" name="Straight Arrow Connector 13"/>
          <p:cNvCxnSpPr/>
          <p:nvPr/>
        </p:nvCxnSpPr>
        <p:spPr>
          <a:xfrm>
            <a:off x="2825750" y="4254500"/>
            <a:ext cx="857250" cy="76222"/>
          </a:xfrm>
          <a:prstGeom prst="straightConnector1">
            <a:avLst/>
          </a:prstGeom>
          <a:ln w="38100">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p:cNvCxnSpPr>
          <p:nvPr/>
        </p:nvCxnSpPr>
        <p:spPr>
          <a:xfrm>
            <a:off x="858358" y="2602721"/>
            <a:ext cx="463233" cy="3624"/>
          </a:xfrm>
          <a:prstGeom prst="straightConnector1">
            <a:avLst/>
          </a:prstGeom>
          <a:ln w="38100">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88025" y="1845999"/>
            <a:ext cx="1461959" cy="584776"/>
          </a:xfrm>
          <a:prstGeom prst="rect">
            <a:avLst/>
          </a:prstGeom>
          <a:noFill/>
        </p:spPr>
        <p:txBody>
          <a:bodyPr wrap="none" rtlCol="0">
            <a:spAutoFit/>
          </a:bodyPr>
          <a:lstStyle/>
          <a:p>
            <a:pPr defTabSz="457200" eaLnBrk="1" fontAlgn="auto" hangingPunct="1">
              <a:spcBef>
                <a:spcPts val="0"/>
              </a:spcBef>
              <a:spcAft>
                <a:spcPts val="0"/>
              </a:spcAft>
            </a:pPr>
            <a:r>
              <a:rPr lang="en-US" b="0" dirty="0" smtClean="0">
                <a:solidFill>
                  <a:srgbClr val="000000"/>
                </a:solidFill>
                <a:latin typeface="Arial"/>
              </a:rPr>
              <a:t>Perturbed </a:t>
            </a:r>
          </a:p>
          <a:p>
            <a:pPr defTabSz="457200" eaLnBrk="1" fontAlgn="auto" hangingPunct="1">
              <a:spcBef>
                <a:spcPts val="0"/>
              </a:spcBef>
              <a:spcAft>
                <a:spcPts val="0"/>
              </a:spcAft>
            </a:pPr>
            <a:r>
              <a:rPr lang="en-US" b="0" dirty="0" smtClean="0">
                <a:solidFill>
                  <a:srgbClr val="000000"/>
                </a:solidFill>
                <a:latin typeface="Arial"/>
              </a:rPr>
              <a:t>Outer Surface</a:t>
            </a:r>
            <a:endParaRPr lang="en-US" b="0" dirty="0">
              <a:solidFill>
                <a:srgbClr val="000000"/>
              </a:solidFill>
              <a:latin typeface="Arial"/>
            </a:endParaRPr>
          </a:p>
        </p:txBody>
      </p:sp>
      <p:cxnSp>
        <p:nvCxnSpPr>
          <p:cNvPr id="19" name="Straight Arrow Connector 18"/>
          <p:cNvCxnSpPr>
            <a:stCxn id="18" idx="2"/>
          </p:cNvCxnSpPr>
          <p:nvPr/>
        </p:nvCxnSpPr>
        <p:spPr>
          <a:xfrm flipH="1">
            <a:off x="5288025" y="2430775"/>
            <a:ext cx="730980" cy="786558"/>
          </a:xfrm>
          <a:prstGeom prst="straightConnector1">
            <a:avLst/>
          </a:prstGeom>
          <a:ln w="38100">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460875" y="1661333"/>
            <a:ext cx="624916" cy="369332"/>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srgbClr val="000000"/>
                </a:solidFill>
                <a:latin typeface="Arial"/>
              </a:rPr>
              <a:t>Wall</a:t>
            </a:r>
            <a:endParaRPr lang="en-US" sz="1800" b="0" dirty="0">
              <a:solidFill>
                <a:srgbClr val="000000"/>
              </a:solidFill>
              <a:latin typeface="Arial"/>
            </a:endParaRPr>
          </a:p>
        </p:txBody>
      </p:sp>
      <p:sp>
        <p:nvSpPr>
          <p:cNvPr id="32" name="Rectangle 31"/>
          <p:cNvSpPr/>
          <p:nvPr/>
        </p:nvSpPr>
        <p:spPr>
          <a:xfrm>
            <a:off x="1969833" y="5549511"/>
            <a:ext cx="4572000" cy="595548"/>
          </a:xfrm>
          <a:prstGeom prst="rect">
            <a:avLst/>
          </a:prstGeom>
          <a:solidFill>
            <a:schemeClr val="bg1"/>
          </a:solidFill>
        </p:spPr>
        <p:txBody>
          <a:bodyPr>
            <a:spAutoFit/>
          </a:bodyPr>
          <a:lstStyle/>
          <a:p>
            <a:pPr algn="ctr" defTabSz="457200" eaLnBrk="1" fontAlgn="auto" hangingPunct="1">
              <a:lnSpc>
                <a:spcPct val="90000"/>
              </a:lnSpc>
              <a:spcBef>
                <a:spcPts val="0"/>
              </a:spcBef>
              <a:spcAft>
                <a:spcPts val="0"/>
              </a:spcAft>
            </a:pPr>
            <a:r>
              <a:rPr lang="en-US" sz="1800" b="0" dirty="0" smtClean="0">
                <a:solidFill>
                  <a:srgbClr val="000000"/>
                </a:solidFill>
                <a:latin typeface="Arial"/>
              </a:rPr>
              <a:t>Successful </a:t>
            </a:r>
            <a:r>
              <a:rPr lang="en-US" sz="1800" b="0" dirty="0">
                <a:solidFill>
                  <a:srgbClr val="000000"/>
                </a:solidFill>
                <a:latin typeface="Arial"/>
              </a:rPr>
              <a:t>compression of a MagLIF liner </a:t>
            </a:r>
            <a:r>
              <a:rPr lang="en-US" sz="1800" b="0" dirty="0" smtClean="0">
                <a:solidFill>
                  <a:srgbClr val="000000"/>
                </a:solidFill>
                <a:latin typeface="Arial"/>
              </a:rPr>
              <a:t>observed to </a:t>
            </a:r>
            <a:r>
              <a:rPr lang="en-US" sz="1800" b="0" dirty="0">
                <a:solidFill>
                  <a:srgbClr val="000000"/>
                </a:solidFill>
                <a:latin typeface="Arial"/>
              </a:rPr>
              <a:t>convergence ratio 5</a:t>
            </a:r>
          </a:p>
        </p:txBody>
      </p:sp>
    </p:spTree>
    <p:extLst>
      <p:ext uri="{BB962C8B-B14F-4D97-AF65-F5344CB8AC3E}">
        <p14:creationId xmlns:p14="http://schemas.microsoft.com/office/powerpoint/2010/main" val="40946875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1295400" y="0"/>
            <a:ext cx="7162799" cy="1185028"/>
          </a:xfrm>
        </p:spPr>
        <p:txBody>
          <a:bodyPr/>
          <a:lstStyle/>
          <a:p>
            <a:r>
              <a:rPr lang="en-US" dirty="0" smtClean="0">
                <a:ea typeface="ＭＳ Ｐゴシック" pitchFamily="-105" charset="-128"/>
                <a:cs typeface="ＭＳ Ｐゴシック" pitchFamily="-105" charset="-128"/>
              </a:rPr>
              <a:t>Summary</a:t>
            </a:r>
            <a:endParaRPr lang="en-US" dirty="0">
              <a:ea typeface="ＭＳ Ｐゴシック" pitchFamily="-105" charset="-128"/>
              <a:cs typeface="ＭＳ Ｐゴシック" pitchFamily="-105" charset="-128"/>
            </a:endParaRPr>
          </a:p>
        </p:txBody>
      </p:sp>
      <p:sp>
        <p:nvSpPr>
          <p:cNvPr id="584707" name="Rectangle 3"/>
          <p:cNvSpPr>
            <a:spLocks noGrp="1" noChangeArrowheads="1"/>
          </p:cNvSpPr>
          <p:nvPr>
            <p:ph type="body" idx="1"/>
          </p:nvPr>
        </p:nvSpPr>
        <p:spPr>
          <a:xfrm>
            <a:off x="381000" y="990600"/>
            <a:ext cx="8490008" cy="5257800"/>
          </a:xfrm>
        </p:spPr>
        <p:txBody>
          <a:bodyPr/>
          <a:lstStyle/>
          <a:p>
            <a:pPr lvl="1">
              <a:spcBef>
                <a:spcPct val="0"/>
              </a:spcBef>
              <a:buNone/>
            </a:pPr>
            <a:r>
              <a:rPr lang="en-US" sz="1800" dirty="0" smtClean="0"/>
              <a:t>Pulsed power is an efficient, cost-effective way to create matter at high energy densities</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Magnetically driven implosions offer a path to coupling much higher fractions of the driver stored energy to fusion fuel</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Magnetized Liner Inertial Fusion (MagLIF) offers a near term chance for testing our understanding of magnetically driven </a:t>
            </a:r>
            <a:r>
              <a:rPr lang="en-US" sz="1800" dirty="0" smtClean="0"/>
              <a:t>implosions.</a:t>
            </a:r>
            <a:endParaRPr lang="en-US" sz="1800" dirty="0" smtClean="0"/>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Experimental data on the Magneto-Rayleigh Taylor instability is promising, we will begin integrated MagLIF testing in 2013.</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A high-yield (</a:t>
            </a:r>
            <a:r>
              <a:rPr lang="en-US" sz="1800" dirty="0" err="1" smtClean="0"/>
              <a:t>GJs</a:t>
            </a:r>
            <a:r>
              <a:rPr lang="en-US" sz="1800" dirty="0" smtClean="0"/>
              <a:t>), high-gain (&gt;500) </a:t>
            </a:r>
            <a:r>
              <a:rPr lang="en-US" sz="1800" dirty="0" err="1" smtClean="0"/>
              <a:t>MagLIF</a:t>
            </a:r>
            <a:r>
              <a:rPr lang="en-US" sz="1800" dirty="0" smtClean="0"/>
              <a:t> design is under development. Much of the relevant physics can be tested on Z.</a:t>
            </a:r>
          </a:p>
          <a:p>
            <a:pPr lvl="1">
              <a:spcBef>
                <a:spcPct val="0"/>
              </a:spcBef>
              <a:buNone/>
            </a:pPr>
            <a:endParaRPr lang="en-US" dirty="0" smtClean="0"/>
          </a:p>
        </p:txBody>
      </p:sp>
    </p:spTree>
    <p:extLst>
      <p:ext uri="{BB962C8B-B14F-4D97-AF65-F5344CB8AC3E}">
        <p14:creationId xmlns:p14="http://schemas.microsoft.com/office/powerpoint/2010/main" val="3781997249"/>
      </p:ext>
    </p:extLst>
  </p:cSld>
  <p:clrMapOvr>
    <a:masterClrMapping/>
  </p:clrMapOvr>
  <p:transition xmlns:p14="http://schemas.microsoft.com/office/powerpoint/2010/main" advTm="31866"/>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smtClean="0"/>
              <a:t>An 8 mF, 15 kV, 900 kJ capacitor bank is being installed on Z to drive the coils</a:t>
            </a:r>
            <a:endParaRPr lang="en-US" sz="2800" b="1" dirty="0"/>
          </a:p>
        </p:txBody>
      </p:sp>
      <p:sp>
        <p:nvSpPr>
          <p:cNvPr id="6" name="Content Placeholder 4"/>
          <p:cNvSpPr txBox="1">
            <a:spLocks/>
          </p:cNvSpPr>
          <p:nvPr/>
        </p:nvSpPr>
        <p:spPr>
          <a:xfrm>
            <a:off x="243840" y="1092414"/>
            <a:ext cx="4790441" cy="1981669"/>
          </a:xfrm>
          <a:prstGeom prst="rect">
            <a:avLst/>
          </a:prstGeom>
        </p:spPr>
        <p:txBody>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defTabSz="457200"/>
            <a:r>
              <a:rPr lang="en-US" sz="2000" b="0" dirty="0" smtClean="0">
                <a:solidFill>
                  <a:srgbClr val="000000"/>
                </a:solidFill>
              </a:rPr>
              <a:t>Two identical units (repurposed from ion beam facilities) allows for high-fidelity surrogacy testing in separate test facility</a:t>
            </a:r>
            <a:endParaRPr lang="en-US" sz="1400" b="0" dirty="0" smtClean="0">
              <a:solidFill>
                <a:srgbClr val="000000"/>
              </a:solidFill>
            </a:endParaRPr>
          </a:p>
          <a:p>
            <a:pPr defTabSz="457200"/>
            <a:r>
              <a:rPr lang="en-US" sz="2000" b="0" dirty="0" smtClean="0">
                <a:solidFill>
                  <a:srgbClr val="000000"/>
                </a:solidFill>
              </a:rPr>
              <a:t>We believe 900 kJ is enough to meet our short and long term goals (30 T)</a:t>
            </a:r>
            <a:endParaRPr lang="en-US" sz="1800" b="0" dirty="0" smtClean="0">
              <a:solidFill>
                <a:srgbClr val="000000"/>
              </a:solidFill>
            </a:endParaRPr>
          </a:p>
          <a:p>
            <a:pPr defTabSz="457200"/>
            <a:endParaRPr lang="en-US" sz="2000" b="0" dirty="0" smtClean="0">
              <a:solidFill>
                <a:srgbClr val="000000"/>
              </a:solidFill>
            </a:endParaRPr>
          </a:p>
        </p:txBody>
      </p:sp>
      <p:grpSp>
        <p:nvGrpSpPr>
          <p:cNvPr id="8" name="Group 3"/>
          <p:cNvGrpSpPr/>
          <p:nvPr/>
        </p:nvGrpSpPr>
        <p:grpSpPr>
          <a:xfrm>
            <a:off x="5125706" y="1145432"/>
            <a:ext cx="3561094" cy="2819400"/>
            <a:chOff x="315521" y="582548"/>
            <a:chExt cx="4171695" cy="3196407"/>
          </a:xfrm>
        </p:grpSpPr>
        <p:grpSp>
          <p:nvGrpSpPr>
            <p:cNvPr id="9" name="Group 22"/>
            <p:cNvGrpSpPr/>
            <p:nvPr/>
          </p:nvGrpSpPr>
          <p:grpSpPr>
            <a:xfrm>
              <a:off x="381000" y="990600"/>
              <a:ext cx="4079668" cy="2788355"/>
              <a:chOff x="3733800" y="2133600"/>
              <a:chExt cx="4571046" cy="3124200"/>
            </a:xfrm>
          </p:grpSpPr>
          <p:pic>
            <p:nvPicPr>
              <p:cNvPr id="11" name="Picture 2" descr="Z:\Gas-Puff\Images\SITF_CraneView_4Aug11\IMG_66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2133600"/>
                <a:ext cx="4439653" cy="3124200"/>
              </a:xfrm>
              <a:prstGeom prst="rect">
                <a:avLst/>
              </a:prstGeom>
              <a:noFill/>
              <a:ln>
                <a:solidFill>
                  <a:schemeClr val="tx1"/>
                </a:solidFill>
              </a:ln>
            </p:spPr>
          </p:pic>
          <p:sp>
            <p:nvSpPr>
              <p:cNvPr id="12" name="Rectangle 11"/>
              <p:cNvSpPr/>
              <p:nvPr/>
            </p:nvSpPr>
            <p:spPr>
              <a:xfrm>
                <a:off x="4033850" y="2143782"/>
                <a:ext cx="1800311" cy="4974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1000" dirty="0" smtClean="0">
                    <a:solidFill>
                      <a:srgbClr val="000000"/>
                    </a:solidFill>
                  </a:rPr>
                  <a:t>Magnetic Coil Testbed (MCTB)</a:t>
                </a:r>
                <a:endParaRPr lang="en-US" sz="1000" dirty="0">
                  <a:solidFill>
                    <a:srgbClr val="000000"/>
                  </a:solidFill>
                </a:endParaRPr>
              </a:p>
            </p:txBody>
          </p:sp>
          <p:sp>
            <p:nvSpPr>
              <p:cNvPr id="13" name="Rectangle 12"/>
              <p:cNvSpPr/>
              <p:nvPr/>
            </p:nvSpPr>
            <p:spPr>
              <a:xfrm>
                <a:off x="6367492" y="2392519"/>
                <a:ext cx="1656001" cy="47516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900" dirty="0" smtClean="0">
                    <a:solidFill>
                      <a:srgbClr val="000000"/>
                    </a:solidFill>
                  </a:rPr>
                  <a:t> 1</a:t>
                </a:r>
                <a:r>
                  <a:rPr lang="en-US" sz="900" baseline="30000" dirty="0" smtClean="0">
                    <a:solidFill>
                      <a:srgbClr val="000000"/>
                    </a:solidFill>
                  </a:rPr>
                  <a:t>st</a:t>
                </a:r>
                <a:r>
                  <a:rPr lang="en-US" sz="900" dirty="0" smtClean="0">
                    <a:solidFill>
                      <a:srgbClr val="000000"/>
                    </a:solidFill>
                  </a:rPr>
                  <a:t> 900kJ Capacitor Banks</a:t>
                </a:r>
                <a:endParaRPr lang="en-US" sz="900" dirty="0">
                  <a:solidFill>
                    <a:srgbClr val="000000"/>
                  </a:solidFill>
                </a:endParaRPr>
              </a:p>
            </p:txBody>
          </p:sp>
          <p:cxnSp>
            <p:nvCxnSpPr>
              <p:cNvPr id="14" name="Straight Arrow Connector 13"/>
              <p:cNvCxnSpPr/>
              <p:nvPr/>
            </p:nvCxnSpPr>
            <p:spPr>
              <a:xfrm flipH="1">
                <a:off x="5464514" y="3047319"/>
                <a:ext cx="902978" cy="53408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23638" y="3415614"/>
                <a:ext cx="1881208" cy="3899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900" dirty="0" smtClean="0">
                    <a:solidFill>
                      <a:srgbClr val="000000"/>
                    </a:solidFill>
                  </a:rPr>
                  <a:t>Surrogate Vacuum Chamber (SVC)</a:t>
                </a:r>
                <a:endParaRPr lang="en-US" sz="900" dirty="0">
                  <a:solidFill>
                    <a:srgbClr val="000000"/>
                  </a:solidFill>
                </a:endParaRPr>
              </a:p>
            </p:txBody>
          </p:sp>
          <p:cxnSp>
            <p:nvCxnSpPr>
              <p:cNvPr id="16" name="Straight Arrow Connector 15"/>
              <p:cNvCxnSpPr/>
              <p:nvPr/>
            </p:nvCxnSpPr>
            <p:spPr>
              <a:xfrm flipH="1">
                <a:off x="6367493" y="3996381"/>
                <a:ext cx="695823" cy="42321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15521" y="582548"/>
              <a:ext cx="4171695" cy="383825"/>
            </a:xfrm>
            <a:prstGeom prst="rect">
              <a:avLst/>
            </a:prstGeom>
            <a:solidFill>
              <a:schemeClr val="accent1">
                <a:lumMod val="60000"/>
                <a:lumOff val="40000"/>
              </a:schemeClr>
            </a:solidFill>
            <a:ln>
              <a:solidFill>
                <a:schemeClr val="tx1"/>
              </a:solidFill>
            </a:ln>
          </p:spPr>
          <p:txBody>
            <a:bodyPr wrap="square" rtlCol="0">
              <a:spAutoFit/>
            </a:bodyPr>
            <a:lstStyle/>
            <a:p>
              <a:pPr algn="ctr" defTabSz="457200" eaLnBrk="1" fontAlgn="auto" hangingPunct="1">
                <a:spcBef>
                  <a:spcPts val="0"/>
                </a:spcBef>
                <a:spcAft>
                  <a:spcPts val="0"/>
                </a:spcAft>
              </a:pPr>
              <a:r>
                <a:rPr lang="en-US" dirty="0" smtClean="0">
                  <a:solidFill>
                    <a:srgbClr val="000000"/>
                  </a:solidFill>
                  <a:latin typeface="Arial"/>
                </a:rPr>
                <a:t>The SITF Testbed in Bldg. 970</a:t>
              </a:r>
            </a:p>
          </p:txBody>
        </p:sp>
      </p:grpSp>
      <p:sp>
        <p:nvSpPr>
          <p:cNvPr id="2" name="TextBox 1"/>
          <p:cNvSpPr txBox="1"/>
          <p:nvPr/>
        </p:nvSpPr>
        <p:spPr>
          <a:xfrm>
            <a:off x="5181601" y="4026466"/>
            <a:ext cx="3301531" cy="646331"/>
          </a:xfrm>
          <a:prstGeom prst="rect">
            <a:avLst/>
          </a:prstGeom>
          <a:noFill/>
        </p:spPr>
        <p:txBody>
          <a:bodyPr wrap="square" rtlCol="0">
            <a:spAutoFit/>
          </a:bodyPr>
          <a:lstStyle/>
          <a:p>
            <a:pPr defTabSz="457200" eaLnBrk="1" fontAlgn="auto" hangingPunct="1">
              <a:spcBef>
                <a:spcPts val="0"/>
              </a:spcBef>
              <a:spcAft>
                <a:spcPts val="0"/>
              </a:spcAft>
            </a:pPr>
            <a:r>
              <a:rPr lang="en-US" sz="1800" b="0" dirty="0" smtClean="0">
                <a:solidFill>
                  <a:srgbClr val="000000"/>
                </a:solidFill>
                <a:latin typeface="Arial"/>
              </a:rPr>
              <a:t>Commissioning of coils in the Z chamber to begin in January</a:t>
            </a:r>
            <a:endParaRPr lang="en-US" sz="1800" b="0" dirty="0">
              <a:solidFill>
                <a:srgbClr val="000000"/>
              </a:solidFill>
              <a:latin typeface="Arial"/>
            </a:endParaRPr>
          </a:p>
        </p:txBody>
      </p:sp>
      <p:sp>
        <p:nvSpPr>
          <p:cNvPr id="19" name="TextBox 18"/>
          <p:cNvSpPr txBox="1"/>
          <p:nvPr/>
        </p:nvSpPr>
        <p:spPr>
          <a:xfrm>
            <a:off x="56221" y="6470134"/>
            <a:ext cx="8691539" cy="369332"/>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srgbClr val="000000"/>
                </a:solidFill>
                <a:latin typeface="Arial"/>
              </a:rPr>
              <a:t>D.C. </a:t>
            </a:r>
            <a:r>
              <a:rPr lang="en-US" sz="1800" b="0" dirty="0" err="1" smtClean="0">
                <a:solidFill>
                  <a:srgbClr val="000000"/>
                </a:solidFill>
                <a:latin typeface="Arial"/>
              </a:rPr>
              <a:t>Rovang</a:t>
            </a:r>
            <a:r>
              <a:rPr lang="en-US" sz="1800" b="0" dirty="0" smtClean="0">
                <a:solidFill>
                  <a:srgbClr val="000000"/>
                </a:solidFill>
                <a:latin typeface="Arial"/>
              </a:rPr>
              <a:t> </a:t>
            </a:r>
            <a:r>
              <a:rPr lang="en-US" sz="1800" b="0" i="1" dirty="0" smtClean="0">
                <a:solidFill>
                  <a:srgbClr val="000000"/>
                </a:solidFill>
                <a:latin typeface="Arial"/>
              </a:rPr>
              <a:t>et al.</a:t>
            </a:r>
            <a:r>
              <a:rPr lang="en-US" sz="1800" b="0" dirty="0" smtClean="0">
                <a:solidFill>
                  <a:srgbClr val="000000"/>
                </a:solidFill>
                <a:latin typeface="Arial"/>
              </a:rPr>
              <a:t>, see </a:t>
            </a:r>
            <a:r>
              <a:rPr lang="en-US" sz="1800" b="0" dirty="0" smtClean="0">
                <a:solidFill>
                  <a:srgbClr val="000000"/>
                </a:solidFill>
                <a:latin typeface="Arial"/>
                <a:hlinkClick r:id="rId3"/>
              </a:rPr>
              <a:t>http://www.sandia.gov/pulsedpower/maglifpres/Agenda.html</a:t>
            </a:r>
            <a:r>
              <a:rPr lang="en-US" sz="1800" b="0" dirty="0" smtClean="0">
                <a:solidFill>
                  <a:srgbClr val="000000"/>
                </a:solidFill>
                <a:latin typeface="Arial"/>
              </a:rPr>
              <a:t> </a:t>
            </a:r>
            <a:endParaRPr lang="en-US" sz="1800" b="0" dirty="0">
              <a:solidFill>
                <a:srgbClr val="000000"/>
              </a:solidFill>
              <a:latin typeface="Arial"/>
            </a:endParaRPr>
          </a:p>
        </p:txBody>
      </p:sp>
      <p:pic>
        <p:nvPicPr>
          <p:cNvPr id="20" name="Picture 2" descr="Z:\MagLIF\Images\ABZ\ABZ_move\IMG_0292.JP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43840" y="2849012"/>
            <a:ext cx="4790441" cy="3193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21" y="6043414"/>
            <a:ext cx="5060099" cy="369332"/>
          </a:xfrm>
          <a:prstGeom prst="rect">
            <a:avLst/>
          </a:prstGeom>
          <a:noFill/>
        </p:spPr>
        <p:txBody>
          <a:bodyPr wrap="none" rtlCol="0">
            <a:spAutoFit/>
          </a:bodyPr>
          <a:lstStyle/>
          <a:p>
            <a:pPr defTabSz="457200" eaLnBrk="1" fontAlgn="auto" hangingPunct="1">
              <a:spcBef>
                <a:spcPts val="0"/>
              </a:spcBef>
              <a:spcAft>
                <a:spcPts val="0"/>
              </a:spcAft>
            </a:pPr>
            <a:r>
              <a:rPr lang="en-US" sz="1800" b="0" dirty="0" smtClean="0">
                <a:solidFill>
                  <a:srgbClr val="000000"/>
                </a:solidFill>
                <a:latin typeface="Arial"/>
              </a:rPr>
              <a:t>Photo of capacitor bank w/o covers; with covers</a:t>
            </a:r>
            <a:endParaRPr lang="en-US" sz="1800" b="0" dirty="0">
              <a:solidFill>
                <a:srgbClr val="000000"/>
              </a:solidFill>
              <a:latin typeface="Arial"/>
            </a:endParaRPr>
          </a:p>
        </p:txBody>
      </p:sp>
      <p:pic>
        <p:nvPicPr>
          <p:cNvPr id="21" name="Picture 2" descr="C:\Users\dcrovan\Desktop\IMG_29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672797"/>
            <a:ext cx="2611284" cy="174085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V="1">
            <a:off x="5034281" y="6138804"/>
            <a:ext cx="375919" cy="11746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048000" y="5588000"/>
            <a:ext cx="237778" cy="51414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8851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20" y="30480"/>
            <a:ext cx="7967980" cy="991675"/>
          </a:xfrm>
        </p:spPr>
        <p:txBody>
          <a:bodyPr/>
          <a:lstStyle/>
          <a:p>
            <a:r>
              <a:rPr lang="en-US" sz="2800" b="1" dirty="0" smtClean="0"/>
              <a:t>Preheating </a:t>
            </a:r>
            <a:r>
              <a:rPr lang="en-US" sz="2800" b="1" dirty="0" smtClean="0"/>
              <a:t>experiments </a:t>
            </a:r>
            <a:r>
              <a:rPr lang="en-US" sz="2800" b="1" dirty="0" smtClean="0"/>
              <a:t>using </a:t>
            </a:r>
            <a:r>
              <a:rPr lang="en-US" sz="2800" b="1" dirty="0" smtClean="0"/>
              <a:t>the 2</a:t>
            </a:r>
            <a:r>
              <a:rPr lang="en-US" sz="2800" b="1" dirty="0" smtClean="0">
                <a:latin typeface="Symbol" charset="2"/>
                <a:cs typeface="Symbol" charset="2"/>
              </a:rPr>
              <a:t>w</a:t>
            </a:r>
            <a:r>
              <a:rPr lang="en-US" sz="2800" b="1" dirty="0" smtClean="0"/>
              <a:t> Z Beamlet laser will begin soon</a:t>
            </a:r>
            <a:endParaRPr lang="en-US" sz="2800" b="1" dirty="0"/>
          </a:p>
        </p:txBody>
      </p:sp>
      <p:grpSp>
        <p:nvGrpSpPr>
          <p:cNvPr id="15" name="Group 14"/>
          <p:cNvGrpSpPr/>
          <p:nvPr/>
        </p:nvGrpSpPr>
        <p:grpSpPr>
          <a:xfrm>
            <a:off x="2443480" y="1134586"/>
            <a:ext cx="1676400" cy="1258887"/>
            <a:chOff x="142240" y="1260475"/>
            <a:chExt cx="1676400" cy="1258887"/>
          </a:xfrm>
        </p:grpSpPr>
        <p:sp>
          <p:nvSpPr>
            <p:cNvPr id="4" name="Oval 18"/>
            <p:cNvSpPr>
              <a:spLocks noChangeArrowheads="1"/>
            </p:cNvSpPr>
            <p:nvPr/>
          </p:nvSpPr>
          <p:spPr bwMode="auto">
            <a:xfrm>
              <a:off x="593090" y="1436687"/>
              <a:ext cx="625475" cy="738188"/>
            </a:xfrm>
            <a:prstGeom prst="ellipse">
              <a:avLst/>
            </a:prstGeom>
            <a:solidFill>
              <a:srgbClr val="AFE0FF"/>
            </a:solidFill>
            <a:ln w="12700">
              <a:solidFill>
                <a:schemeClr val="tx1"/>
              </a:solidFill>
              <a:round/>
              <a:headEnd/>
              <a:tailEnd/>
            </a:ln>
            <a:effectLst/>
          </p:spPr>
          <p:txBody>
            <a:bodyPr anchor="ctr">
              <a:prstTxWarp prst="textNoShape">
                <a:avLst/>
              </a:prstTxWarp>
              <a:spAutoFit/>
            </a:bodyPr>
            <a:lstStyle/>
            <a:p>
              <a:endParaRPr lang="en-US"/>
            </a:p>
          </p:txBody>
        </p:sp>
        <p:sp>
          <p:nvSpPr>
            <p:cNvPr id="5" name="Rectangle 17"/>
            <p:cNvSpPr>
              <a:spLocks noChangeArrowheads="1"/>
            </p:cNvSpPr>
            <p:nvPr/>
          </p:nvSpPr>
          <p:spPr bwMode="auto">
            <a:xfrm>
              <a:off x="850265" y="1260475"/>
              <a:ext cx="122238" cy="1041400"/>
            </a:xfrm>
            <a:prstGeom prst="rect">
              <a:avLst/>
            </a:prstGeom>
            <a:solidFill>
              <a:srgbClr val="AD9F3B"/>
            </a:solidFill>
            <a:ln w="12700">
              <a:solidFill>
                <a:schemeClr val="tx1"/>
              </a:solidFill>
              <a:miter lim="800000"/>
              <a:headEnd/>
              <a:tailEnd/>
            </a:ln>
            <a:effectLst/>
          </p:spPr>
          <p:txBody>
            <a:bodyPr anchor="ctr">
              <a:prstTxWarp prst="textNoShape">
                <a:avLst/>
              </a:prstTxWarp>
              <a:spAutoFit/>
            </a:bodyPr>
            <a:lstStyle/>
            <a:p>
              <a:endParaRPr lang="en-US"/>
            </a:p>
          </p:txBody>
        </p:sp>
        <p:sp>
          <p:nvSpPr>
            <p:cNvPr id="6" name="Line 19"/>
            <p:cNvSpPr>
              <a:spLocks noChangeShapeType="1"/>
            </p:cNvSpPr>
            <p:nvPr/>
          </p:nvSpPr>
          <p:spPr bwMode="auto">
            <a:xfrm>
              <a:off x="1285240" y="1817687"/>
              <a:ext cx="457200" cy="0"/>
            </a:xfrm>
            <a:prstGeom prst="line">
              <a:avLst/>
            </a:prstGeom>
            <a:noFill/>
            <a:ln w="38100">
              <a:solidFill>
                <a:srgbClr val="009900"/>
              </a:solidFill>
              <a:round/>
              <a:headEnd type="triangle" w="med" len="med"/>
              <a:tailEnd/>
            </a:ln>
            <a:effectLst/>
          </p:spPr>
          <p:txBody>
            <a:bodyPr wrap="none" anchor="ctr">
              <a:prstTxWarp prst="textNoShape">
                <a:avLst/>
              </a:prstTxWarp>
              <a:spAutoFit/>
            </a:bodyPr>
            <a:lstStyle/>
            <a:p>
              <a:endParaRPr lang="en-US"/>
            </a:p>
          </p:txBody>
        </p:sp>
        <p:sp>
          <p:nvSpPr>
            <p:cNvPr id="7" name="Text Box 20"/>
            <p:cNvSpPr txBox="1">
              <a:spLocks noChangeArrowheads="1"/>
            </p:cNvSpPr>
            <p:nvPr/>
          </p:nvSpPr>
          <p:spPr bwMode="auto">
            <a:xfrm>
              <a:off x="142240" y="2122487"/>
              <a:ext cx="838200" cy="396875"/>
            </a:xfrm>
            <a:prstGeom prst="rect">
              <a:avLst/>
            </a:prstGeom>
            <a:noFill/>
            <a:ln w="12700">
              <a:noFill/>
              <a:miter lim="800000"/>
              <a:headEnd/>
              <a:tailEnd/>
            </a:ln>
            <a:effectLst/>
          </p:spPr>
          <p:txBody>
            <a:bodyPr>
              <a:prstTxWarp prst="textNoShape">
                <a:avLst/>
              </a:prstTxWarp>
              <a:spAutoFit/>
            </a:bodyPr>
            <a:lstStyle/>
            <a:p>
              <a:r>
                <a:rPr lang="en-US" sz="1000"/>
                <a:t>polyimide membrane</a:t>
              </a:r>
              <a:endParaRPr lang="en-US"/>
            </a:p>
          </p:txBody>
        </p:sp>
        <p:sp>
          <p:nvSpPr>
            <p:cNvPr id="8" name="Text Box 21"/>
            <p:cNvSpPr txBox="1">
              <a:spLocks noChangeArrowheads="1"/>
            </p:cNvSpPr>
            <p:nvPr/>
          </p:nvSpPr>
          <p:spPr bwMode="auto">
            <a:xfrm>
              <a:off x="891540" y="1665287"/>
              <a:ext cx="533400" cy="244475"/>
            </a:xfrm>
            <a:prstGeom prst="rect">
              <a:avLst/>
            </a:prstGeom>
            <a:noFill/>
            <a:ln w="12700">
              <a:noFill/>
              <a:miter lim="800000"/>
              <a:headEnd/>
              <a:tailEnd/>
            </a:ln>
            <a:effectLst/>
          </p:spPr>
          <p:txBody>
            <a:bodyPr>
              <a:prstTxWarp prst="textNoShape">
                <a:avLst/>
              </a:prstTxWarp>
              <a:spAutoFit/>
            </a:bodyPr>
            <a:lstStyle/>
            <a:p>
              <a:r>
                <a:rPr lang="en-US" sz="1000"/>
                <a:t>gas</a:t>
              </a:r>
              <a:endParaRPr lang="en-US"/>
            </a:p>
          </p:txBody>
        </p:sp>
        <p:sp>
          <p:nvSpPr>
            <p:cNvPr id="9" name="Freeform 22"/>
            <p:cNvSpPr>
              <a:spLocks/>
            </p:cNvSpPr>
            <p:nvPr/>
          </p:nvSpPr>
          <p:spPr bwMode="auto">
            <a:xfrm>
              <a:off x="510540" y="1970087"/>
              <a:ext cx="88900" cy="152400"/>
            </a:xfrm>
            <a:custGeom>
              <a:avLst/>
              <a:gdLst/>
              <a:ahLst/>
              <a:cxnLst>
                <a:cxn ang="0">
                  <a:pos x="8" y="96"/>
                </a:cxn>
                <a:cxn ang="0">
                  <a:pos x="8" y="48"/>
                </a:cxn>
                <a:cxn ang="0">
                  <a:pos x="56" y="0"/>
                </a:cxn>
              </a:cxnLst>
              <a:rect l="0" t="0" r="r" b="b"/>
              <a:pathLst>
                <a:path w="56" h="96">
                  <a:moveTo>
                    <a:pt x="8" y="96"/>
                  </a:moveTo>
                  <a:cubicBezTo>
                    <a:pt x="4" y="80"/>
                    <a:pt x="0" y="64"/>
                    <a:pt x="8" y="48"/>
                  </a:cubicBezTo>
                  <a:cubicBezTo>
                    <a:pt x="16" y="32"/>
                    <a:pt x="36" y="16"/>
                    <a:pt x="56" y="0"/>
                  </a:cubicBezTo>
                </a:path>
              </a:pathLst>
            </a:custGeom>
            <a:noFill/>
            <a:ln w="15875" cap="flat" cmpd="sng">
              <a:solidFill>
                <a:schemeClr val="tx1"/>
              </a:solidFill>
              <a:prstDash val="solid"/>
              <a:round/>
              <a:headEnd/>
              <a:tailEnd type="stealth" w="med" len="med"/>
            </a:ln>
            <a:effectLst/>
          </p:spPr>
          <p:txBody>
            <a:bodyPr wrap="none" anchor="ctr">
              <a:prstTxWarp prst="textNoShape">
                <a:avLst/>
              </a:prstTxWarp>
              <a:spAutoFit/>
            </a:bodyPr>
            <a:lstStyle/>
            <a:p>
              <a:endParaRPr lang="en-US"/>
            </a:p>
          </p:txBody>
        </p:sp>
        <p:sp>
          <p:nvSpPr>
            <p:cNvPr id="10" name="Text Box 23"/>
            <p:cNvSpPr txBox="1">
              <a:spLocks noChangeArrowheads="1"/>
            </p:cNvSpPr>
            <p:nvPr/>
          </p:nvSpPr>
          <p:spPr bwMode="auto">
            <a:xfrm>
              <a:off x="1285240" y="1360487"/>
              <a:ext cx="533400" cy="396875"/>
            </a:xfrm>
            <a:prstGeom prst="rect">
              <a:avLst/>
            </a:prstGeom>
            <a:noFill/>
            <a:ln w="12700">
              <a:noFill/>
              <a:miter lim="800000"/>
              <a:headEnd/>
              <a:tailEnd/>
            </a:ln>
            <a:effectLst/>
          </p:spPr>
          <p:txBody>
            <a:bodyPr>
              <a:prstTxWarp prst="textNoShape">
                <a:avLst/>
              </a:prstTxWarp>
              <a:spAutoFit/>
            </a:bodyPr>
            <a:lstStyle/>
            <a:p>
              <a:pPr algn="ctr"/>
              <a:r>
                <a:rPr lang="en-US" sz="1000"/>
                <a:t>2</a:t>
              </a:r>
              <a:r>
                <a:rPr lang="en-US" sz="1000">
                  <a:latin typeface="Symbol" charset="2"/>
                  <a:sym typeface="Symbol" charset="2"/>
                </a:rPr>
                <a:t></a:t>
              </a:r>
              <a:r>
                <a:rPr lang="en-US" sz="1000"/>
                <a:t> beam</a:t>
              </a:r>
              <a:endParaRPr lang="en-US"/>
            </a:p>
          </p:txBody>
        </p:sp>
      </p:grpSp>
      <p:pic>
        <p:nvPicPr>
          <p:cNvPr id="11" name="Picture 14" descr="Meezan_fig4"/>
          <p:cNvPicPr>
            <a:picLocks noChangeAspect="1" noChangeArrowheads="1"/>
          </p:cNvPicPr>
          <p:nvPr/>
        </p:nvPicPr>
        <p:blipFill>
          <a:blip r:embed="rId2"/>
          <a:srcRect/>
          <a:stretch>
            <a:fillRect/>
          </a:stretch>
        </p:blipFill>
        <p:spPr bwMode="auto">
          <a:xfrm>
            <a:off x="261620" y="1039300"/>
            <a:ext cx="2187575" cy="3124200"/>
          </a:xfrm>
          <a:prstGeom prst="rect">
            <a:avLst/>
          </a:prstGeom>
          <a:noFill/>
        </p:spPr>
      </p:pic>
      <p:sp>
        <p:nvSpPr>
          <p:cNvPr id="12" name="Text Box 10"/>
          <p:cNvSpPr txBox="1">
            <a:spLocks noChangeArrowheads="1"/>
          </p:cNvSpPr>
          <p:nvPr/>
        </p:nvSpPr>
        <p:spPr bwMode="auto">
          <a:xfrm>
            <a:off x="337820" y="1420300"/>
            <a:ext cx="628650" cy="244475"/>
          </a:xfrm>
          <a:prstGeom prst="rect">
            <a:avLst/>
          </a:prstGeom>
          <a:noFill/>
          <a:ln w="12700">
            <a:noFill/>
            <a:miter lim="800000"/>
            <a:headEnd/>
            <a:tailEnd/>
          </a:ln>
          <a:effectLst/>
        </p:spPr>
        <p:txBody>
          <a:bodyPr wrap="none">
            <a:prstTxWarp prst="textNoShape">
              <a:avLst/>
            </a:prstTxWarp>
            <a:spAutoFit/>
          </a:bodyPr>
          <a:lstStyle/>
          <a:p>
            <a:r>
              <a:rPr lang="en-US" sz="1000"/>
              <a:t>0.08 n</a:t>
            </a:r>
            <a:r>
              <a:rPr lang="en-US" sz="1000" baseline="-25000"/>
              <a:t>cr</a:t>
            </a:r>
            <a:endParaRPr lang="en-US"/>
          </a:p>
        </p:txBody>
      </p:sp>
      <p:sp>
        <p:nvSpPr>
          <p:cNvPr id="13" name="Text Box 15"/>
          <p:cNvSpPr txBox="1">
            <a:spLocks noChangeArrowheads="1"/>
          </p:cNvSpPr>
          <p:nvPr/>
        </p:nvSpPr>
        <p:spPr bwMode="auto">
          <a:xfrm>
            <a:off x="337820" y="2487100"/>
            <a:ext cx="628650" cy="244475"/>
          </a:xfrm>
          <a:prstGeom prst="rect">
            <a:avLst/>
          </a:prstGeom>
          <a:noFill/>
          <a:ln w="12700">
            <a:noFill/>
            <a:miter lim="800000"/>
            <a:headEnd/>
            <a:tailEnd/>
          </a:ln>
          <a:effectLst/>
        </p:spPr>
        <p:txBody>
          <a:bodyPr wrap="none">
            <a:prstTxWarp prst="textNoShape">
              <a:avLst/>
            </a:prstTxWarp>
            <a:spAutoFit/>
          </a:bodyPr>
          <a:lstStyle/>
          <a:p>
            <a:r>
              <a:rPr lang="en-US" sz="1000"/>
              <a:t>0.12 n</a:t>
            </a:r>
            <a:r>
              <a:rPr lang="en-US" sz="1000" baseline="-25000"/>
              <a:t>cr</a:t>
            </a:r>
            <a:endParaRPr lang="en-US"/>
          </a:p>
        </p:txBody>
      </p:sp>
      <p:sp>
        <p:nvSpPr>
          <p:cNvPr id="14" name="Text Box 16"/>
          <p:cNvSpPr txBox="1">
            <a:spLocks noChangeArrowheads="1"/>
          </p:cNvSpPr>
          <p:nvPr/>
        </p:nvSpPr>
        <p:spPr bwMode="auto">
          <a:xfrm>
            <a:off x="337820" y="3553900"/>
            <a:ext cx="628650" cy="244475"/>
          </a:xfrm>
          <a:prstGeom prst="rect">
            <a:avLst/>
          </a:prstGeom>
          <a:noFill/>
          <a:ln w="12700">
            <a:noFill/>
            <a:miter lim="800000"/>
            <a:headEnd/>
            <a:tailEnd/>
          </a:ln>
          <a:effectLst/>
        </p:spPr>
        <p:txBody>
          <a:bodyPr wrap="none">
            <a:prstTxWarp prst="textNoShape">
              <a:avLst/>
            </a:prstTxWarp>
            <a:spAutoFit/>
          </a:bodyPr>
          <a:lstStyle/>
          <a:p>
            <a:r>
              <a:rPr lang="en-US" sz="1000" dirty="0"/>
              <a:t>0.16 </a:t>
            </a:r>
            <a:r>
              <a:rPr lang="en-US" sz="1000" dirty="0" err="1"/>
              <a:t>n</a:t>
            </a:r>
            <a:r>
              <a:rPr lang="en-US" sz="1000" baseline="-25000" dirty="0" err="1"/>
              <a:t>cr</a:t>
            </a:r>
            <a:endParaRPr lang="en-US" dirty="0"/>
          </a:p>
        </p:txBody>
      </p:sp>
      <p:sp>
        <p:nvSpPr>
          <p:cNvPr id="17" name="TextBox 16"/>
          <p:cNvSpPr txBox="1"/>
          <p:nvPr/>
        </p:nvSpPr>
        <p:spPr>
          <a:xfrm>
            <a:off x="-20320" y="6470134"/>
            <a:ext cx="9178001" cy="369332"/>
          </a:xfrm>
          <a:prstGeom prst="rect">
            <a:avLst/>
          </a:prstGeom>
          <a:noFill/>
        </p:spPr>
        <p:txBody>
          <a:bodyPr wrap="none" rtlCol="0">
            <a:spAutoFit/>
          </a:bodyPr>
          <a:lstStyle/>
          <a:p>
            <a:r>
              <a:rPr lang="en-US" dirty="0" smtClean="0"/>
              <a:t>* N.B. </a:t>
            </a:r>
            <a:r>
              <a:rPr lang="en-US" dirty="0" err="1" smtClean="0"/>
              <a:t>Meezan</a:t>
            </a:r>
            <a:r>
              <a:rPr lang="en-US" dirty="0" smtClean="0"/>
              <a:t> </a:t>
            </a:r>
            <a:r>
              <a:rPr lang="en-US" i="1" dirty="0" smtClean="0"/>
              <a:t>et al.</a:t>
            </a:r>
            <a:r>
              <a:rPr lang="en-US" dirty="0" smtClean="0"/>
              <a:t>, Phys. Plasmas (2004); ** J.D. Moody </a:t>
            </a:r>
            <a:r>
              <a:rPr lang="en-US" i="1" dirty="0" smtClean="0"/>
              <a:t>et al.</a:t>
            </a:r>
            <a:r>
              <a:rPr lang="en-US" dirty="0" smtClean="0"/>
              <a:t>, Phys. Plasmas (2009).</a:t>
            </a:r>
            <a:endParaRPr lang="en-US" dirty="0"/>
          </a:p>
        </p:txBody>
      </p:sp>
      <p:sp>
        <p:nvSpPr>
          <p:cNvPr id="20" name="Text Box 7"/>
          <p:cNvSpPr txBox="1">
            <a:spLocks noChangeArrowheads="1"/>
          </p:cNvSpPr>
          <p:nvPr/>
        </p:nvSpPr>
        <p:spPr bwMode="auto">
          <a:xfrm>
            <a:off x="4119880" y="1045209"/>
            <a:ext cx="4302760" cy="1477328"/>
          </a:xfrm>
          <a:prstGeom prst="rect">
            <a:avLst/>
          </a:prstGeom>
          <a:noFill/>
          <a:ln w="12700">
            <a:noFill/>
            <a:miter lim="800000"/>
            <a:headEnd/>
            <a:tailEnd/>
          </a:ln>
          <a:effectLst/>
        </p:spPr>
        <p:txBody>
          <a:bodyPr wrap="square">
            <a:prstTxWarp prst="textNoShape">
              <a:avLst/>
            </a:prstTxWarp>
            <a:spAutoFit/>
          </a:bodyPr>
          <a:lstStyle/>
          <a:p>
            <a:r>
              <a:rPr lang="en-US" dirty="0" smtClean="0"/>
              <a:t>Prior work* found agreement between experiments </a:t>
            </a:r>
            <a:r>
              <a:rPr lang="en-US" dirty="0"/>
              <a:t>and Hydra simulations assuming classical absorption of 2</a:t>
            </a:r>
            <a:r>
              <a:rPr lang="en-US" dirty="0">
                <a:latin typeface="Symbol" charset="2"/>
                <a:sym typeface="Symbol" charset="2"/>
              </a:rPr>
              <a:t></a:t>
            </a:r>
            <a:r>
              <a:rPr lang="en-US" dirty="0"/>
              <a:t> for n</a:t>
            </a:r>
            <a:r>
              <a:rPr lang="en-US" baseline="-25000" dirty="0"/>
              <a:t>e</a:t>
            </a:r>
            <a:r>
              <a:rPr lang="en-US" dirty="0"/>
              <a:t>/</a:t>
            </a:r>
            <a:r>
              <a:rPr lang="en-US" dirty="0" err="1"/>
              <a:t>n</a:t>
            </a:r>
            <a:r>
              <a:rPr lang="en-US" baseline="-25000" dirty="0" err="1"/>
              <a:t>cr</a:t>
            </a:r>
            <a:r>
              <a:rPr lang="en-US" dirty="0"/>
              <a:t> ~ 0.05 to 0.15 gasbag </a:t>
            </a:r>
            <a:r>
              <a:rPr lang="en-US" dirty="0" smtClean="0"/>
              <a:t>targets on the HELEN Laser</a:t>
            </a:r>
            <a:endParaRPr lang="en-US" dirty="0"/>
          </a:p>
        </p:txBody>
      </p:sp>
      <p:sp>
        <p:nvSpPr>
          <p:cNvPr id="21" name="Rectangle 20"/>
          <p:cNvSpPr/>
          <p:nvPr/>
        </p:nvSpPr>
        <p:spPr>
          <a:xfrm>
            <a:off x="132080" y="3127814"/>
            <a:ext cx="2463800" cy="10356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5" descr="Moody_fig3"/>
          <p:cNvPicPr>
            <a:picLocks noChangeAspect="1" noChangeArrowheads="1"/>
          </p:cNvPicPr>
          <p:nvPr/>
        </p:nvPicPr>
        <p:blipFill>
          <a:blip r:embed="rId3"/>
          <a:srcRect l="3807" t="2092" r="1706"/>
          <a:stretch>
            <a:fillRect/>
          </a:stretch>
        </p:blipFill>
        <p:spPr bwMode="auto">
          <a:xfrm>
            <a:off x="6605587" y="2332318"/>
            <a:ext cx="2538413" cy="2443163"/>
          </a:xfrm>
          <a:prstGeom prst="rect">
            <a:avLst/>
          </a:prstGeom>
          <a:noFill/>
        </p:spPr>
      </p:pic>
      <p:pic>
        <p:nvPicPr>
          <p:cNvPr id="23" name="Picture 22" descr="finalti.png"/>
          <p:cNvPicPr>
            <a:picLocks noChangeAspect="1"/>
          </p:cNvPicPr>
          <p:nvPr/>
        </p:nvPicPr>
        <p:blipFill>
          <a:blip r:embed="rId4" cstate="print"/>
          <a:stretch>
            <a:fillRect/>
          </a:stretch>
        </p:blipFill>
        <p:spPr>
          <a:xfrm>
            <a:off x="70119" y="3798375"/>
            <a:ext cx="2891631" cy="2620540"/>
          </a:xfrm>
          <a:prstGeom prst="rect">
            <a:avLst/>
          </a:prstGeom>
        </p:spPr>
      </p:pic>
      <p:sp>
        <p:nvSpPr>
          <p:cNvPr id="22" name="Text Box 4"/>
          <p:cNvSpPr txBox="1">
            <a:spLocks noChangeArrowheads="1"/>
          </p:cNvSpPr>
          <p:nvPr/>
        </p:nvSpPr>
        <p:spPr bwMode="auto">
          <a:xfrm>
            <a:off x="2651760" y="2733956"/>
            <a:ext cx="4046220" cy="1200329"/>
          </a:xfrm>
          <a:prstGeom prst="rect">
            <a:avLst/>
          </a:prstGeom>
          <a:noFill/>
          <a:ln w="12700">
            <a:noFill/>
            <a:miter lim="800000"/>
            <a:headEnd/>
            <a:tailEnd/>
          </a:ln>
          <a:effectLst/>
        </p:spPr>
        <p:txBody>
          <a:bodyPr wrap="square">
            <a:prstTxWarp prst="textNoShape">
              <a:avLst/>
            </a:prstTxWarp>
            <a:spAutoFit/>
          </a:bodyPr>
          <a:lstStyle/>
          <a:p>
            <a:r>
              <a:rPr lang="en-US" dirty="0" smtClean="0"/>
              <a:t>Other work** showed </a:t>
            </a:r>
            <a:r>
              <a:rPr lang="en-US" dirty="0"/>
              <a:t>efficient coupling of 2</a:t>
            </a:r>
            <a:r>
              <a:rPr lang="en-US" dirty="0">
                <a:latin typeface="Symbol" charset="2"/>
                <a:sym typeface="Symbol" charset="2"/>
              </a:rPr>
              <a:t></a:t>
            </a:r>
            <a:r>
              <a:rPr lang="en-US" dirty="0"/>
              <a:t> to 0.13n</a:t>
            </a:r>
            <a:r>
              <a:rPr lang="en-US" baseline="-25000" dirty="0"/>
              <a:t>cr</a:t>
            </a:r>
            <a:r>
              <a:rPr lang="en-US" dirty="0"/>
              <a:t> gasbag plasmas at intensities </a:t>
            </a:r>
            <a:r>
              <a:rPr lang="en-US" dirty="0" smtClean="0"/>
              <a:t>&lt;3x10</a:t>
            </a:r>
            <a:r>
              <a:rPr lang="en-US" baseline="30000" dirty="0" smtClean="0"/>
              <a:t>14</a:t>
            </a:r>
            <a:r>
              <a:rPr lang="en-US" dirty="0" smtClean="0"/>
              <a:t> </a:t>
            </a:r>
            <a:r>
              <a:rPr lang="en-US" dirty="0"/>
              <a:t>W/cm</a:t>
            </a:r>
            <a:r>
              <a:rPr lang="en-US" baseline="30000" dirty="0"/>
              <a:t>2</a:t>
            </a:r>
            <a:r>
              <a:rPr lang="en-US" dirty="0"/>
              <a:t>, even without beam smoothing </a:t>
            </a:r>
          </a:p>
        </p:txBody>
      </p:sp>
      <p:sp>
        <p:nvSpPr>
          <p:cNvPr id="24" name="TextBox 23"/>
          <p:cNvSpPr txBox="1"/>
          <p:nvPr/>
        </p:nvSpPr>
        <p:spPr>
          <a:xfrm>
            <a:off x="3101340" y="4897120"/>
            <a:ext cx="5951219" cy="1477328"/>
          </a:xfrm>
          <a:prstGeom prst="rect">
            <a:avLst/>
          </a:prstGeom>
          <a:noFill/>
        </p:spPr>
        <p:txBody>
          <a:bodyPr wrap="square" rtlCol="0">
            <a:spAutoFit/>
          </a:bodyPr>
          <a:lstStyle/>
          <a:p>
            <a:r>
              <a:rPr lang="en-US" dirty="0" smtClean="0"/>
              <a:t>Standalone preheat experiments on Z in January using 2 kJ from ZBL will be used to test our HYDRA predictions for the level of plasma heating. We are also looking at the possibility of OMEGA experiments to study plasma lifetimes in the presence of a magnetic field.</a:t>
            </a:r>
            <a:endParaRPr lang="en-US" dirty="0"/>
          </a:p>
        </p:txBody>
      </p:sp>
    </p:spTree>
    <p:extLst>
      <p:ext uri="{BB962C8B-B14F-4D97-AF65-F5344CB8AC3E}">
        <p14:creationId xmlns:p14="http://schemas.microsoft.com/office/powerpoint/2010/main" val="5945115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for MagLIF concept</a:t>
            </a:r>
            <a:endParaRPr lang="en-US" dirty="0"/>
          </a:p>
        </p:txBody>
      </p:sp>
      <p:sp>
        <p:nvSpPr>
          <p:cNvPr id="3" name="Content Placeholder 2"/>
          <p:cNvSpPr>
            <a:spLocks noGrp="1"/>
          </p:cNvSpPr>
          <p:nvPr>
            <p:ph idx="1"/>
          </p:nvPr>
        </p:nvSpPr>
        <p:spPr/>
        <p:txBody>
          <a:bodyPr/>
          <a:lstStyle/>
          <a:p>
            <a:r>
              <a:rPr lang="en-US" dirty="0" smtClean="0"/>
              <a:t>Initial experiments with an external magnetic field are scheduled for </a:t>
            </a:r>
            <a:r>
              <a:rPr lang="en-US" dirty="0" smtClean="0"/>
              <a:t>February, 2013.</a:t>
            </a:r>
          </a:p>
          <a:p>
            <a:endParaRPr lang="en-US" dirty="0" smtClean="0"/>
          </a:p>
          <a:p>
            <a:r>
              <a:rPr lang="en-US" dirty="0" smtClean="0"/>
              <a:t>Laser preheat experiments will also be performed in February, 2013.</a:t>
            </a:r>
          </a:p>
          <a:p>
            <a:endParaRPr lang="en-US" dirty="0" smtClean="0"/>
          </a:p>
          <a:p>
            <a:r>
              <a:rPr lang="en-US" dirty="0" smtClean="0"/>
              <a:t>Initial integrated </a:t>
            </a:r>
            <a:r>
              <a:rPr lang="en-US" dirty="0" smtClean="0"/>
              <a:t>experiments </a:t>
            </a:r>
            <a:r>
              <a:rPr lang="en-US" dirty="0" smtClean="0"/>
              <a:t>with both laser preheat and Bz </a:t>
            </a:r>
            <a:r>
              <a:rPr lang="en-US" dirty="0" smtClean="0"/>
              <a:t>will </a:t>
            </a:r>
            <a:r>
              <a:rPr lang="en-US" dirty="0" smtClean="0"/>
              <a:t>be performed next July.</a:t>
            </a:r>
            <a:endParaRPr lang="en-US" dirty="0" smtClean="0"/>
          </a:p>
          <a:p>
            <a:endParaRPr lang="en-US" dirty="0"/>
          </a:p>
          <a:p>
            <a:r>
              <a:rPr lang="en-US" dirty="0" smtClean="0"/>
              <a:t>Integrated experiments with full </a:t>
            </a:r>
            <a:r>
              <a:rPr lang="en-US" dirty="0" smtClean="0"/>
              <a:t>capability (laser and Bz) </a:t>
            </a:r>
            <a:r>
              <a:rPr lang="en-US" dirty="0" smtClean="0"/>
              <a:t>will take place in CY14/15</a:t>
            </a:r>
            <a:r>
              <a:rPr lang="en-US" dirty="0" smtClean="0"/>
              <a:t>.</a:t>
            </a:r>
          </a:p>
          <a:p>
            <a:endParaRPr lang="en-US" dirty="0"/>
          </a:p>
          <a:p>
            <a:r>
              <a:rPr lang="en-US" dirty="0" smtClean="0"/>
              <a:t> </a:t>
            </a:r>
            <a:r>
              <a:rPr lang="en-US" dirty="0" smtClean="0"/>
              <a:t>If successful we will examine what it would take to pursue experiments with Tritium.</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2A745A7-9839-D049-9153-15DD4CDE08C4}" type="slidenum">
              <a:rPr lang="en-US" smtClean="0"/>
              <a:pPr/>
              <a:t>22</a:t>
            </a:fld>
            <a:endParaRPr lang="en-US"/>
          </a:p>
        </p:txBody>
      </p:sp>
    </p:spTree>
    <p:extLst>
      <p:ext uri="{BB962C8B-B14F-4D97-AF65-F5344CB8AC3E}">
        <p14:creationId xmlns:p14="http://schemas.microsoft.com/office/powerpoint/2010/main" val="7580362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8100"/>
            <a:ext cx="8305800" cy="1143000"/>
          </a:xfrm>
        </p:spPr>
        <p:txBody>
          <a:bodyPr>
            <a:normAutofit/>
          </a:bodyPr>
          <a:lstStyle/>
          <a:p>
            <a:pPr algn="l"/>
            <a:r>
              <a:rPr lang="en-US" dirty="0"/>
              <a:t>C</a:t>
            </a:r>
            <a:r>
              <a:rPr lang="en-US" dirty="0" smtClean="0"/>
              <a:t>alculations indicate yields &gt; 1GJ are possible with MagLIF targets at currents of 60 MA</a:t>
            </a:r>
            <a:endParaRPr lang="en-US" dirty="0"/>
          </a:p>
        </p:txBody>
      </p:sp>
      <p:sp>
        <p:nvSpPr>
          <p:cNvPr id="15" name="Rectangle 14"/>
          <p:cNvSpPr/>
          <p:nvPr/>
        </p:nvSpPr>
        <p:spPr>
          <a:xfrm>
            <a:off x="609600" y="4038600"/>
            <a:ext cx="2044237" cy="2921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7" name="Rectangle 16"/>
          <p:cNvSpPr/>
          <p:nvPr/>
        </p:nvSpPr>
        <p:spPr>
          <a:xfrm>
            <a:off x="1020359" y="1729181"/>
            <a:ext cx="2996303" cy="2817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8" name="Rectangle 17"/>
          <p:cNvSpPr/>
          <p:nvPr/>
        </p:nvSpPr>
        <p:spPr>
          <a:xfrm>
            <a:off x="3701430" y="2010903"/>
            <a:ext cx="315232" cy="23198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9" name="Rectangle 18"/>
          <p:cNvSpPr/>
          <p:nvPr/>
        </p:nvSpPr>
        <p:spPr>
          <a:xfrm>
            <a:off x="609600" y="1729181"/>
            <a:ext cx="410759" cy="6260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 name="Rectangle 19"/>
          <p:cNvSpPr/>
          <p:nvPr/>
        </p:nvSpPr>
        <p:spPr>
          <a:xfrm>
            <a:off x="609600" y="1791785"/>
            <a:ext cx="410759" cy="224681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Rectangle 20"/>
          <p:cNvSpPr/>
          <p:nvPr/>
        </p:nvSpPr>
        <p:spPr>
          <a:xfrm>
            <a:off x="2227159" y="2010903"/>
            <a:ext cx="426679" cy="2027697"/>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Rectangle 21"/>
          <p:cNvSpPr/>
          <p:nvPr/>
        </p:nvSpPr>
        <p:spPr>
          <a:xfrm>
            <a:off x="1800480" y="2010903"/>
            <a:ext cx="426679" cy="2027697"/>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3" name="Rectangle 22"/>
          <p:cNvSpPr/>
          <p:nvPr/>
        </p:nvSpPr>
        <p:spPr>
          <a:xfrm>
            <a:off x="1020359" y="2010903"/>
            <a:ext cx="780121" cy="2027697"/>
          </a:xfrm>
          <a:prstGeom prst="rect">
            <a:avLst/>
          </a:prstGeom>
          <a:gradFill flip="none" rotWithShape="1">
            <a:gsLst>
              <a:gs pos="0">
                <a:srgbClr val="FF0000">
                  <a:alpha val="68000"/>
                </a:srgbClr>
              </a:gs>
              <a:gs pos="100000">
                <a:srgbClr val="FFFFFF">
                  <a:alpha val="68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26" name="Straight Arrow Connector 25"/>
          <p:cNvCxnSpPr>
            <a:endCxn id="19" idx="1"/>
          </p:cNvCxnSpPr>
          <p:nvPr/>
        </p:nvCxnSpPr>
        <p:spPr>
          <a:xfrm rot="16200000" flipH="1">
            <a:off x="311664" y="1462548"/>
            <a:ext cx="570399" cy="2547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9" idx="3"/>
          </p:cNvCxnSpPr>
          <p:nvPr/>
        </p:nvCxnSpPr>
        <p:spPr>
          <a:xfrm rot="5400000">
            <a:off x="733420" y="1477024"/>
            <a:ext cx="573876"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4127" y="1190085"/>
            <a:ext cx="433047" cy="539095"/>
          </a:xfrm>
          <a:prstGeom prst="rect">
            <a:avLst/>
          </a:prstGeom>
          <a:solidFill>
            <a:srgbClr val="008000">
              <a:alpha val="47000"/>
            </a:srgbClr>
          </a:solidFill>
          <a:ln>
            <a:solidFill>
              <a:srgbClr val="008000">
                <a:alpha val="49000"/>
              </a:srgb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1" name="TextBox 17"/>
          <p:cNvSpPr txBox="1">
            <a:spLocks noChangeArrowheads="1"/>
          </p:cNvSpPr>
          <p:nvPr/>
        </p:nvSpPr>
        <p:spPr bwMode="auto">
          <a:xfrm rot="16200000">
            <a:off x="-757953" y="2711397"/>
            <a:ext cx="3126760" cy="369332"/>
          </a:xfrm>
          <a:prstGeom prst="rect">
            <a:avLst/>
          </a:prstGeom>
          <a:noFill/>
          <a:ln w="9525">
            <a:noFill/>
            <a:miter lim="800000"/>
            <a:headEnd/>
            <a:tailEnd/>
          </a:ln>
        </p:spPr>
        <p:txBody>
          <a:bodyPr>
            <a:spAutoFit/>
          </a:bodyPr>
          <a:lstStyle/>
          <a:p>
            <a:pPr>
              <a:defRPr/>
            </a:pPr>
            <a:r>
              <a:rPr lang="en-US" dirty="0" smtClean="0">
                <a:latin typeface="+mn-lt"/>
                <a:ea typeface="Arial Black" charset="0"/>
                <a:cs typeface="Arial Black" charset="0"/>
              </a:rPr>
              <a:t>           heated </a:t>
            </a:r>
            <a:r>
              <a:rPr lang="en-US" dirty="0">
                <a:latin typeface="+mn-lt"/>
                <a:ea typeface="Arial Black" charset="0"/>
                <a:cs typeface="Arial Black" charset="0"/>
              </a:rPr>
              <a:t>gas</a:t>
            </a:r>
          </a:p>
        </p:txBody>
      </p:sp>
      <p:sp>
        <p:nvSpPr>
          <p:cNvPr id="32" name="Rectangle 18"/>
          <p:cNvSpPr>
            <a:spLocks noChangeArrowheads="1"/>
          </p:cNvSpPr>
          <p:nvPr/>
        </p:nvSpPr>
        <p:spPr bwMode="auto">
          <a:xfrm rot="16200000">
            <a:off x="823913" y="2775742"/>
            <a:ext cx="2351156" cy="369332"/>
          </a:xfrm>
          <a:prstGeom prst="rect">
            <a:avLst/>
          </a:prstGeom>
          <a:noFill/>
          <a:ln w="9525">
            <a:noFill/>
            <a:miter lim="800000"/>
            <a:headEnd/>
            <a:tailEnd/>
          </a:ln>
        </p:spPr>
        <p:txBody>
          <a:bodyPr>
            <a:spAutoFit/>
          </a:bodyPr>
          <a:lstStyle/>
          <a:p>
            <a:pPr>
              <a:defRPr/>
            </a:pPr>
            <a:r>
              <a:rPr lang="en-US" dirty="0">
                <a:solidFill>
                  <a:srgbClr val="000000"/>
                </a:solidFill>
                <a:latin typeface="+mn-lt"/>
                <a:ea typeface="Arial Black" charset="0"/>
                <a:cs typeface="Arial Black" charset="0"/>
              </a:rPr>
              <a:t>Cryogenic DT</a:t>
            </a:r>
          </a:p>
        </p:txBody>
      </p:sp>
      <p:sp>
        <p:nvSpPr>
          <p:cNvPr id="33" name="Rectangle 19"/>
          <p:cNvSpPr>
            <a:spLocks noChangeArrowheads="1"/>
          </p:cNvSpPr>
          <p:nvPr/>
        </p:nvSpPr>
        <p:spPr bwMode="auto">
          <a:xfrm rot="16200000">
            <a:off x="1445556" y="2902691"/>
            <a:ext cx="1881621" cy="369332"/>
          </a:xfrm>
          <a:prstGeom prst="rect">
            <a:avLst/>
          </a:prstGeom>
          <a:noFill/>
          <a:ln w="9525">
            <a:noFill/>
            <a:miter lim="800000"/>
            <a:headEnd/>
            <a:tailEnd/>
          </a:ln>
        </p:spPr>
        <p:txBody>
          <a:bodyPr>
            <a:spAutoFit/>
          </a:bodyPr>
          <a:lstStyle/>
          <a:p>
            <a:pPr>
              <a:defRPr/>
            </a:pPr>
            <a:r>
              <a:rPr lang="en-US" dirty="0">
                <a:solidFill>
                  <a:srgbClr val="000000"/>
                </a:solidFill>
                <a:latin typeface="+mn-lt"/>
                <a:ea typeface="Arial Black" charset="0"/>
                <a:cs typeface="Arial Black" charset="0"/>
              </a:rPr>
              <a:t>Metal liner</a:t>
            </a:r>
          </a:p>
        </p:txBody>
      </p:sp>
      <p:sp>
        <p:nvSpPr>
          <p:cNvPr id="34" name="Rectangle 20"/>
          <p:cNvSpPr>
            <a:spLocks noChangeArrowheads="1"/>
          </p:cNvSpPr>
          <p:nvPr/>
        </p:nvSpPr>
        <p:spPr bwMode="auto">
          <a:xfrm>
            <a:off x="1220961" y="1158782"/>
            <a:ext cx="2181157" cy="369332"/>
          </a:xfrm>
          <a:prstGeom prst="rect">
            <a:avLst/>
          </a:prstGeom>
          <a:noFill/>
          <a:ln w="9525">
            <a:noFill/>
            <a:miter lim="800000"/>
            <a:headEnd/>
            <a:tailEnd/>
          </a:ln>
        </p:spPr>
        <p:txBody>
          <a:bodyPr>
            <a:spAutoFit/>
          </a:bodyPr>
          <a:lstStyle/>
          <a:p>
            <a:pPr>
              <a:defRPr/>
            </a:pPr>
            <a:r>
              <a:rPr lang="en-US" dirty="0">
                <a:solidFill>
                  <a:srgbClr val="000000"/>
                </a:solidFill>
                <a:latin typeface="+mn-lt"/>
                <a:ea typeface="Arial Black" charset="0"/>
                <a:cs typeface="Arial Black" charset="0"/>
              </a:rPr>
              <a:t>Laser beam</a:t>
            </a:r>
          </a:p>
        </p:txBody>
      </p:sp>
      <p:cxnSp>
        <p:nvCxnSpPr>
          <p:cNvPr id="35" name="Straight Arrow Connector 34"/>
          <p:cNvCxnSpPr/>
          <p:nvPr/>
        </p:nvCxnSpPr>
        <p:spPr>
          <a:xfrm rot="10800000">
            <a:off x="988517" y="1450937"/>
            <a:ext cx="541309" cy="3479"/>
          </a:xfrm>
          <a:prstGeom prst="straightConnector1">
            <a:avLst/>
          </a:prstGeom>
          <a:ln w="31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6" name="Rectangle 22"/>
          <p:cNvSpPr>
            <a:spLocks noChangeArrowheads="1"/>
          </p:cNvSpPr>
          <p:nvPr/>
        </p:nvSpPr>
        <p:spPr bwMode="auto">
          <a:xfrm>
            <a:off x="1052201" y="4209025"/>
            <a:ext cx="1563426" cy="369332"/>
          </a:xfrm>
          <a:prstGeom prst="rect">
            <a:avLst/>
          </a:prstGeom>
          <a:noFill/>
          <a:ln w="9525">
            <a:noFill/>
            <a:miter lim="800000"/>
            <a:headEnd/>
            <a:tailEnd/>
          </a:ln>
        </p:spPr>
        <p:txBody>
          <a:bodyPr>
            <a:spAutoFit/>
          </a:bodyPr>
          <a:lstStyle/>
          <a:p>
            <a:pPr>
              <a:defRPr/>
            </a:pPr>
            <a:r>
              <a:rPr lang="en-US" dirty="0">
                <a:solidFill>
                  <a:srgbClr val="000000"/>
                </a:solidFill>
                <a:latin typeface="+mn-lt"/>
                <a:ea typeface="Arial Black" charset="0"/>
                <a:cs typeface="Arial Black" charset="0"/>
              </a:rPr>
              <a:t>Radius</a:t>
            </a:r>
          </a:p>
        </p:txBody>
      </p:sp>
      <p:sp>
        <p:nvSpPr>
          <p:cNvPr id="37" name="Rectangle 23"/>
          <p:cNvSpPr>
            <a:spLocks noChangeArrowheads="1"/>
          </p:cNvSpPr>
          <p:nvPr/>
        </p:nvSpPr>
        <p:spPr bwMode="auto">
          <a:xfrm rot="16200000">
            <a:off x="-1093074" y="2763567"/>
            <a:ext cx="2994595" cy="369332"/>
          </a:xfrm>
          <a:prstGeom prst="rect">
            <a:avLst/>
          </a:prstGeom>
          <a:noFill/>
          <a:ln w="9525">
            <a:noFill/>
            <a:miter lim="800000"/>
            <a:headEnd/>
            <a:tailEnd/>
          </a:ln>
        </p:spPr>
        <p:txBody>
          <a:bodyPr>
            <a:spAutoFit/>
          </a:bodyPr>
          <a:lstStyle/>
          <a:p>
            <a:pPr>
              <a:defRPr/>
            </a:pPr>
            <a:r>
              <a:rPr lang="en-US" dirty="0">
                <a:solidFill>
                  <a:srgbClr val="000000"/>
                </a:solidFill>
                <a:latin typeface="+mn-lt"/>
                <a:ea typeface="Arial Black" charset="0"/>
                <a:cs typeface="Arial Black" charset="0"/>
              </a:rPr>
              <a:t>Axial distance</a:t>
            </a:r>
          </a:p>
        </p:txBody>
      </p:sp>
      <p:cxnSp>
        <p:nvCxnSpPr>
          <p:cNvPr id="38" name="Straight Arrow Connector 37"/>
          <p:cNvCxnSpPr/>
          <p:nvPr/>
        </p:nvCxnSpPr>
        <p:spPr>
          <a:xfrm rot="5400000" flipH="1" flipV="1">
            <a:off x="1624975" y="3179672"/>
            <a:ext cx="2194645" cy="318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2551446" y="3216045"/>
            <a:ext cx="2159862"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2723889" y="2083941"/>
            <a:ext cx="907489"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1" name="Oval 40"/>
          <p:cNvSpPr>
            <a:spLocks noChangeAspect="1"/>
          </p:cNvSpPr>
          <p:nvPr/>
        </p:nvSpPr>
        <p:spPr>
          <a:xfrm flipV="1">
            <a:off x="2822599" y="2230019"/>
            <a:ext cx="206970" cy="187814"/>
          </a:xfrm>
          <a:prstGeom prst="ellipse">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2" name="Cross 41"/>
          <p:cNvSpPr>
            <a:spLocks noChangeAspect="1"/>
          </p:cNvSpPr>
          <p:nvPr/>
        </p:nvSpPr>
        <p:spPr>
          <a:xfrm>
            <a:off x="2822599" y="2240454"/>
            <a:ext cx="197419" cy="184335"/>
          </a:xfrm>
          <a:prstGeom prst="plus">
            <a:avLst>
              <a:gd name="adj" fmla="val 46429"/>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3" name="Oval 42"/>
          <p:cNvSpPr>
            <a:spLocks noChangeAspect="1"/>
          </p:cNvSpPr>
          <p:nvPr/>
        </p:nvSpPr>
        <p:spPr>
          <a:xfrm flipV="1">
            <a:off x="2790758" y="3736012"/>
            <a:ext cx="206970" cy="187814"/>
          </a:xfrm>
          <a:prstGeom prst="ellipse">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4" name="Cross 43"/>
          <p:cNvSpPr>
            <a:spLocks noChangeAspect="1"/>
          </p:cNvSpPr>
          <p:nvPr/>
        </p:nvSpPr>
        <p:spPr>
          <a:xfrm flipH="1">
            <a:off x="2781204" y="3736012"/>
            <a:ext cx="200604" cy="184335"/>
          </a:xfrm>
          <a:prstGeom prst="plus">
            <a:avLst>
              <a:gd name="adj" fmla="val 46429"/>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5" name="Rectangle 33"/>
          <p:cNvSpPr>
            <a:spLocks noChangeArrowheads="1"/>
          </p:cNvSpPr>
          <p:nvPr/>
        </p:nvSpPr>
        <p:spPr bwMode="auto">
          <a:xfrm>
            <a:off x="2691695" y="2836125"/>
            <a:ext cx="894753" cy="369332"/>
          </a:xfrm>
          <a:prstGeom prst="rect">
            <a:avLst/>
          </a:prstGeom>
          <a:noFill/>
          <a:ln w="9525">
            <a:noFill/>
            <a:miter lim="800000"/>
            <a:headEnd/>
            <a:tailEnd/>
          </a:ln>
        </p:spPr>
        <p:txBody>
          <a:bodyPr>
            <a:spAutoFit/>
          </a:bodyPr>
          <a:lstStyle/>
          <a:p>
            <a:r>
              <a:rPr lang="en-US" dirty="0">
                <a:solidFill>
                  <a:srgbClr val="000000"/>
                </a:solidFill>
                <a:cs typeface="Arial Black" charset="0"/>
              </a:rPr>
              <a:t>B</a:t>
            </a:r>
            <a:r>
              <a:rPr lang="en-US" baseline="-25000" dirty="0">
                <a:solidFill>
                  <a:srgbClr val="000000"/>
                </a:solidFill>
                <a:latin typeface="Symbol" charset="0"/>
                <a:ea typeface="Arial Black" charset="0"/>
              </a:rPr>
              <a:t>Q</a:t>
            </a:r>
          </a:p>
        </p:txBody>
      </p:sp>
      <p:cxnSp>
        <p:nvCxnSpPr>
          <p:cNvPr id="46" name="Straight Arrow Connector 45"/>
          <p:cNvCxnSpPr/>
          <p:nvPr/>
        </p:nvCxnSpPr>
        <p:spPr>
          <a:xfrm rot="5400000" flipH="1" flipV="1">
            <a:off x="2705105" y="2642167"/>
            <a:ext cx="4069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Rectangle 35"/>
          <p:cNvSpPr>
            <a:spLocks noChangeArrowheads="1"/>
          </p:cNvSpPr>
          <p:nvPr/>
        </p:nvSpPr>
        <p:spPr bwMode="auto">
          <a:xfrm rot="16200000">
            <a:off x="2230998" y="2965293"/>
            <a:ext cx="2396371" cy="369332"/>
          </a:xfrm>
          <a:prstGeom prst="rect">
            <a:avLst/>
          </a:prstGeom>
          <a:noFill/>
          <a:ln w="9525">
            <a:noFill/>
            <a:miter lim="800000"/>
            <a:headEnd/>
            <a:tailEnd/>
          </a:ln>
        </p:spPr>
        <p:txBody>
          <a:bodyPr>
            <a:spAutoFit/>
          </a:bodyPr>
          <a:lstStyle/>
          <a:p>
            <a:pPr>
              <a:defRPr/>
            </a:pPr>
            <a:r>
              <a:rPr lang="en-US" dirty="0">
                <a:solidFill>
                  <a:srgbClr val="FF6600"/>
                </a:solidFill>
                <a:latin typeface="+mn-lt"/>
                <a:ea typeface="Arial Black" charset="0"/>
                <a:cs typeface="Arial Black" charset="0"/>
              </a:rPr>
              <a:t>Drive current</a:t>
            </a:r>
          </a:p>
        </p:txBody>
      </p:sp>
      <p:cxnSp>
        <p:nvCxnSpPr>
          <p:cNvPr id="48" name="Straight Arrow Connector 47"/>
          <p:cNvCxnSpPr/>
          <p:nvPr/>
        </p:nvCxnSpPr>
        <p:spPr>
          <a:xfrm rot="5400000">
            <a:off x="2654234" y="3478783"/>
            <a:ext cx="518227" cy="31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9"/>
          <p:cNvSpPr>
            <a:spLocks noChangeArrowheads="1"/>
          </p:cNvSpPr>
          <p:nvPr/>
        </p:nvSpPr>
        <p:spPr bwMode="auto">
          <a:xfrm rot="16200000">
            <a:off x="650389" y="2826171"/>
            <a:ext cx="1583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cs typeface="Arial Black" charset="0"/>
              </a:rPr>
              <a:t>unheated gas</a:t>
            </a:r>
          </a:p>
        </p:txBody>
      </p:sp>
      <p:sp>
        <p:nvSpPr>
          <p:cNvPr id="54" name="Text Box 46"/>
          <p:cNvSpPr txBox="1">
            <a:spLocks noChangeArrowheads="1"/>
          </p:cNvSpPr>
          <p:nvPr/>
        </p:nvSpPr>
        <p:spPr bwMode="auto">
          <a:xfrm rot="16200000">
            <a:off x="3397098" y="2736122"/>
            <a:ext cx="2724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200" b="1">
                <a:solidFill>
                  <a:schemeClr val="tx1"/>
                </a:solidFill>
                <a:latin typeface="Arial" charset="0"/>
                <a:ea typeface="ＭＳ Ｐゴシック" charset="0"/>
                <a:cs typeface="ＭＳ Ｐゴシック" charset="0"/>
              </a:defRPr>
            </a:lvl1pPr>
            <a:lvl2pPr marL="37931725" indent="-37474525">
              <a:defRPr sz="1200" b="1">
                <a:solidFill>
                  <a:schemeClr val="tx1"/>
                </a:solidFill>
                <a:latin typeface="Arial" charset="0"/>
                <a:ea typeface="ＭＳ Ｐゴシック" charset="0"/>
              </a:defRPr>
            </a:lvl2pPr>
            <a:lvl3pPr>
              <a:defRPr sz="1200" b="1">
                <a:solidFill>
                  <a:schemeClr val="tx1"/>
                </a:solidFill>
                <a:latin typeface="Arial" charset="0"/>
                <a:ea typeface="ＭＳ Ｐゴシック" charset="0"/>
              </a:defRPr>
            </a:lvl3pPr>
            <a:lvl4pPr>
              <a:defRPr sz="1200" b="1">
                <a:solidFill>
                  <a:schemeClr val="tx1"/>
                </a:solidFill>
                <a:latin typeface="Arial" charset="0"/>
                <a:ea typeface="ＭＳ Ｐゴシック" charset="0"/>
              </a:defRPr>
            </a:lvl4pPr>
            <a:lvl5pPr>
              <a:defRPr sz="1200" b="1">
                <a:solidFill>
                  <a:schemeClr val="tx1"/>
                </a:solidFill>
                <a:latin typeface="Arial" charset="0"/>
                <a:ea typeface="ＭＳ Ｐゴシック" charset="0"/>
              </a:defRPr>
            </a:lvl5pPr>
            <a:lvl6pPr marL="457200" eaLnBrk="0" fontAlgn="base" hangingPunct="0">
              <a:spcBef>
                <a:spcPct val="50000"/>
              </a:spcBef>
              <a:spcAft>
                <a:spcPct val="0"/>
              </a:spcAft>
              <a:defRPr sz="1200" b="1">
                <a:solidFill>
                  <a:schemeClr val="tx1"/>
                </a:solidFill>
                <a:latin typeface="Arial" charset="0"/>
                <a:ea typeface="ＭＳ Ｐゴシック" charset="0"/>
              </a:defRPr>
            </a:lvl6pPr>
            <a:lvl7pPr marL="914400" eaLnBrk="0" fontAlgn="base" hangingPunct="0">
              <a:spcBef>
                <a:spcPct val="50000"/>
              </a:spcBef>
              <a:spcAft>
                <a:spcPct val="0"/>
              </a:spcAft>
              <a:defRPr sz="1200" b="1">
                <a:solidFill>
                  <a:schemeClr val="tx1"/>
                </a:solidFill>
                <a:latin typeface="Arial" charset="0"/>
                <a:ea typeface="ＭＳ Ｐゴシック" charset="0"/>
              </a:defRPr>
            </a:lvl7pPr>
            <a:lvl8pPr marL="1371600" eaLnBrk="0" fontAlgn="base" hangingPunct="0">
              <a:spcBef>
                <a:spcPct val="50000"/>
              </a:spcBef>
              <a:spcAft>
                <a:spcPct val="0"/>
              </a:spcAft>
              <a:defRPr sz="1200" b="1">
                <a:solidFill>
                  <a:schemeClr val="tx1"/>
                </a:solidFill>
                <a:latin typeface="Arial" charset="0"/>
                <a:ea typeface="ＭＳ Ｐゴシック" charset="0"/>
              </a:defRPr>
            </a:lvl8pPr>
            <a:lvl9pPr marL="1828800" eaLnBrk="0" fontAlgn="base" hangingPunct="0">
              <a:spcBef>
                <a:spcPct val="50000"/>
              </a:spcBef>
              <a:spcAft>
                <a:spcPct val="0"/>
              </a:spcAft>
              <a:defRPr sz="1200" b="1">
                <a:solidFill>
                  <a:schemeClr val="tx1"/>
                </a:solidFill>
                <a:latin typeface="Arial" charset="0"/>
                <a:ea typeface="ＭＳ Ｐゴシック" charset="0"/>
              </a:defRPr>
            </a:lvl9pPr>
          </a:lstStyle>
          <a:p>
            <a:pPr algn="l">
              <a:spcBef>
                <a:spcPct val="0"/>
              </a:spcBef>
            </a:pPr>
            <a:r>
              <a:rPr lang="en-US" sz="1800" dirty="0"/>
              <a:t> Yield   (MJ/cm) or Gain</a:t>
            </a:r>
          </a:p>
        </p:txBody>
      </p:sp>
      <p:sp>
        <p:nvSpPr>
          <p:cNvPr id="55" name="Rectangle 47"/>
          <p:cNvSpPr>
            <a:spLocks noChangeArrowheads="1"/>
          </p:cNvSpPr>
          <p:nvPr/>
        </p:nvSpPr>
        <p:spPr bwMode="auto">
          <a:xfrm>
            <a:off x="6010757" y="4511581"/>
            <a:ext cx="2057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l">
              <a:spcBef>
                <a:spcPct val="0"/>
              </a:spcBef>
            </a:pPr>
            <a:r>
              <a:rPr lang="en-US" dirty="0"/>
              <a:t>Peak current (MA)</a:t>
            </a:r>
          </a:p>
        </p:txBody>
      </p:sp>
      <p:grpSp>
        <p:nvGrpSpPr>
          <p:cNvPr id="56" name="Group 6"/>
          <p:cNvGrpSpPr>
            <a:grpSpLocks/>
          </p:cNvGrpSpPr>
          <p:nvPr/>
        </p:nvGrpSpPr>
        <p:grpSpPr bwMode="auto">
          <a:xfrm>
            <a:off x="5064981" y="1612933"/>
            <a:ext cx="3612776" cy="2784793"/>
            <a:chOff x="1828800" y="3581400"/>
            <a:chExt cx="2895600" cy="1954213"/>
          </a:xfrm>
        </p:grpSpPr>
        <p:pic>
          <p:nvPicPr>
            <p:cNvPr id="57" name="Picture 6" descr="yix.gif"/>
            <p:cNvPicPr>
              <a:picLocks noChangeAspect="1"/>
            </p:cNvPicPr>
            <p:nvPr/>
          </p:nvPicPr>
          <p:blipFill>
            <a:blip r:embed="rId2" cstate="email">
              <a:extLst>
                <a:ext uri="{28A0092B-C50C-407E-A947-70E740481C1C}">
                  <a14:useLocalDpi xmlns:a14="http://schemas.microsoft.com/office/drawing/2010/main"/>
                </a:ext>
              </a:extLst>
            </a:blip>
            <a:srcRect l="12611" t="10020" r="4263" b="12624"/>
            <a:stretch>
              <a:fillRect/>
            </a:stretch>
          </p:blipFill>
          <p:spPr bwMode="auto">
            <a:xfrm>
              <a:off x="1828800" y="3581400"/>
              <a:ext cx="28956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
            <p:cNvSpPr>
              <a:spLocks noChangeArrowheads="1"/>
            </p:cNvSpPr>
            <p:nvPr/>
          </p:nvSpPr>
          <p:spPr bwMode="auto">
            <a:xfrm>
              <a:off x="2286000" y="3794712"/>
              <a:ext cx="838200" cy="259177"/>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type="triangle" w="med" len="med"/>
                </a14:hiddenLine>
              </a:ext>
            </a:extLst>
          </p:spPr>
          <p:txBody>
            <a:bodyPr anchor="ctr">
              <a:spAutoFit/>
            </a:bodyPr>
            <a:lstStyle/>
            <a:p>
              <a:endParaRPr lang="en-US"/>
            </a:p>
          </p:txBody>
        </p:sp>
      </p:grpSp>
      <p:sp>
        <p:nvSpPr>
          <p:cNvPr id="59" name="TextBox 7"/>
          <p:cNvSpPr txBox="1">
            <a:spLocks noChangeArrowheads="1"/>
          </p:cNvSpPr>
          <p:nvPr/>
        </p:nvSpPr>
        <p:spPr bwMode="auto">
          <a:xfrm>
            <a:off x="5553557" y="1692181"/>
            <a:ext cx="1557149" cy="923330"/>
          </a:xfrm>
          <a:prstGeom prst="rect">
            <a:avLst/>
          </a:prstGeom>
          <a:solidFill>
            <a:schemeClr val="bg1"/>
          </a:solidFill>
          <a:ln>
            <a:noFill/>
          </a:ln>
        </p:spPr>
        <p:txBody>
          <a:bodyPr wrap="none">
            <a:spAutoFit/>
          </a:bodyPr>
          <a:lstStyle>
            <a:lvl1pPr>
              <a:defRPr sz="1200" b="1">
                <a:solidFill>
                  <a:schemeClr val="tx1"/>
                </a:solidFill>
                <a:latin typeface="Arial" charset="0"/>
                <a:ea typeface="ＭＳ Ｐゴシック" charset="0"/>
                <a:cs typeface="ＭＳ Ｐゴシック" charset="0"/>
              </a:defRPr>
            </a:lvl1pPr>
            <a:lvl2pPr marL="37931725" indent="-37474525">
              <a:defRPr sz="1200" b="1">
                <a:solidFill>
                  <a:schemeClr val="tx1"/>
                </a:solidFill>
                <a:latin typeface="Arial" charset="0"/>
                <a:ea typeface="ＭＳ Ｐゴシック" charset="0"/>
              </a:defRPr>
            </a:lvl2pPr>
            <a:lvl3pPr>
              <a:defRPr sz="1200" b="1">
                <a:solidFill>
                  <a:schemeClr val="tx1"/>
                </a:solidFill>
                <a:latin typeface="Arial" charset="0"/>
                <a:ea typeface="ＭＳ Ｐゴシック" charset="0"/>
              </a:defRPr>
            </a:lvl3pPr>
            <a:lvl4pPr>
              <a:defRPr sz="1200" b="1">
                <a:solidFill>
                  <a:schemeClr val="tx1"/>
                </a:solidFill>
                <a:latin typeface="Arial" charset="0"/>
                <a:ea typeface="ＭＳ Ｐゴシック" charset="0"/>
              </a:defRPr>
            </a:lvl4pPr>
            <a:lvl5pPr>
              <a:defRPr sz="1200" b="1">
                <a:solidFill>
                  <a:schemeClr val="tx1"/>
                </a:solidFill>
                <a:latin typeface="Arial" charset="0"/>
                <a:ea typeface="ＭＳ Ｐゴシック" charset="0"/>
              </a:defRPr>
            </a:lvl5pPr>
            <a:lvl6pPr marL="457200" eaLnBrk="0" fontAlgn="base" hangingPunct="0">
              <a:spcBef>
                <a:spcPct val="50000"/>
              </a:spcBef>
              <a:spcAft>
                <a:spcPct val="0"/>
              </a:spcAft>
              <a:defRPr sz="1200" b="1">
                <a:solidFill>
                  <a:schemeClr val="tx1"/>
                </a:solidFill>
                <a:latin typeface="Arial" charset="0"/>
                <a:ea typeface="ＭＳ Ｐゴシック" charset="0"/>
              </a:defRPr>
            </a:lvl6pPr>
            <a:lvl7pPr marL="914400" eaLnBrk="0" fontAlgn="base" hangingPunct="0">
              <a:spcBef>
                <a:spcPct val="50000"/>
              </a:spcBef>
              <a:spcAft>
                <a:spcPct val="0"/>
              </a:spcAft>
              <a:defRPr sz="1200" b="1">
                <a:solidFill>
                  <a:schemeClr val="tx1"/>
                </a:solidFill>
                <a:latin typeface="Arial" charset="0"/>
                <a:ea typeface="ＭＳ Ｐゴシック" charset="0"/>
              </a:defRPr>
            </a:lvl7pPr>
            <a:lvl8pPr marL="1371600" eaLnBrk="0" fontAlgn="base" hangingPunct="0">
              <a:spcBef>
                <a:spcPct val="50000"/>
              </a:spcBef>
              <a:spcAft>
                <a:spcPct val="0"/>
              </a:spcAft>
              <a:defRPr sz="1200" b="1">
                <a:solidFill>
                  <a:schemeClr val="tx1"/>
                </a:solidFill>
                <a:latin typeface="Arial" charset="0"/>
                <a:ea typeface="ＭＳ Ｐゴシック" charset="0"/>
              </a:defRPr>
            </a:lvl8pPr>
            <a:lvl9pPr marL="1828800" eaLnBrk="0" fontAlgn="base" hangingPunct="0">
              <a:spcBef>
                <a:spcPct val="50000"/>
              </a:spcBef>
              <a:spcAft>
                <a:spcPct val="0"/>
              </a:spcAft>
              <a:defRPr sz="1200" b="1">
                <a:solidFill>
                  <a:schemeClr val="tx1"/>
                </a:solidFill>
                <a:latin typeface="Arial" charset="0"/>
                <a:ea typeface="ＭＳ Ｐゴシック" charset="0"/>
              </a:defRPr>
            </a:lvl9pPr>
          </a:lstStyle>
          <a:p>
            <a:pPr algn="l">
              <a:spcBef>
                <a:spcPct val="0"/>
              </a:spcBef>
            </a:pPr>
            <a:r>
              <a:rPr lang="en-US" sz="1800" dirty="0">
                <a:solidFill>
                  <a:srgbClr val="0000FF"/>
                </a:solidFill>
              </a:rPr>
              <a:t>Al with cryo</a:t>
            </a:r>
          </a:p>
          <a:p>
            <a:pPr algn="l">
              <a:spcBef>
                <a:spcPct val="0"/>
              </a:spcBef>
            </a:pPr>
            <a:r>
              <a:rPr lang="en-US" sz="1800" dirty="0">
                <a:solidFill>
                  <a:srgbClr val="FF0000"/>
                </a:solidFill>
              </a:rPr>
              <a:t>Be with cryo</a:t>
            </a:r>
          </a:p>
          <a:p>
            <a:pPr algn="l">
              <a:spcBef>
                <a:spcPct val="0"/>
              </a:spcBef>
            </a:pPr>
            <a:r>
              <a:rPr lang="en-US" sz="1800" dirty="0"/>
              <a:t>Be no cryo</a:t>
            </a:r>
          </a:p>
        </p:txBody>
      </p:sp>
      <p:sp>
        <p:nvSpPr>
          <p:cNvPr id="50" name="TextBox 49"/>
          <p:cNvSpPr txBox="1"/>
          <p:nvPr/>
        </p:nvSpPr>
        <p:spPr>
          <a:xfrm>
            <a:off x="152400" y="6321623"/>
            <a:ext cx="6982000" cy="338554"/>
          </a:xfrm>
          <a:prstGeom prst="rect">
            <a:avLst/>
          </a:prstGeom>
          <a:noFill/>
        </p:spPr>
        <p:txBody>
          <a:bodyPr wrap="none" rtlCol="0">
            <a:spAutoFit/>
          </a:bodyPr>
          <a:lstStyle/>
          <a:p>
            <a:pPr algn="l"/>
            <a:r>
              <a:rPr lang="en-US" dirty="0" smtClean="0"/>
              <a:t>*S.A. </a:t>
            </a:r>
            <a:r>
              <a:rPr lang="en-US" dirty="0" err="1" smtClean="0"/>
              <a:t>Slutz</a:t>
            </a:r>
            <a:r>
              <a:rPr lang="en-US" dirty="0" smtClean="0"/>
              <a:t> and R.A. Vesey Physical Review Letters 108, 025003 (2012) </a:t>
            </a:r>
          </a:p>
        </p:txBody>
      </p:sp>
    </p:spTree>
    <p:extLst>
      <p:ext uri="{BB962C8B-B14F-4D97-AF65-F5344CB8AC3E}">
        <p14:creationId xmlns:p14="http://schemas.microsoft.com/office/powerpoint/2010/main" val="2623236504"/>
      </p:ext>
    </p:extLst>
  </p:cSld>
  <p:clrMapOvr>
    <a:masterClrMapping/>
  </p:clrMapOvr>
  <p:transition xmlns:p14="http://schemas.microsoft.com/office/powerpoint/2010/main" advTm="63633"/>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700"/>
            <a:ext cx="8839200" cy="1143000"/>
          </a:xfrm>
        </p:spPr>
        <p:txBody>
          <a:bodyPr/>
          <a:lstStyle/>
          <a:p>
            <a:pPr algn="l"/>
            <a:r>
              <a:rPr lang="en-US" sz="2000" dirty="0">
                <a:latin typeface="Helvetica" pitchFamily="-106" charset="0"/>
                <a:ea typeface="Times" pitchFamily="-106" charset="0"/>
                <a:cs typeface="Times" pitchFamily="-106" charset="0"/>
              </a:rPr>
              <a:t>The Linear Transformer Driver (LTD) is the most fundamental advance in pulsed power since the invention of the Marx generator in 1924</a:t>
            </a:r>
            <a:endParaRPr lang="en-US" sz="2200" dirty="0"/>
          </a:p>
        </p:txBody>
      </p:sp>
      <p:sp>
        <p:nvSpPr>
          <p:cNvPr id="4" name="Slide Number Placeholder 3"/>
          <p:cNvSpPr>
            <a:spLocks noGrp="1"/>
          </p:cNvSpPr>
          <p:nvPr>
            <p:ph type="sldNum" sz="quarter" idx="10"/>
          </p:nvPr>
        </p:nvSpPr>
        <p:spPr/>
        <p:txBody>
          <a:bodyPr/>
          <a:lstStyle/>
          <a:p>
            <a:pPr>
              <a:defRPr/>
            </a:pPr>
            <a:fld id="{2597830D-EC93-8647-BDD3-379A290592FB}" type="slidenum">
              <a:rPr lang="en-US" smtClean="0">
                <a:solidFill>
                  <a:srgbClr val="000000"/>
                </a:solidFill>
                <a:ea typeface="ＭＳ Ｐゴシック"/>
              </a:rPr>
              <a:pPr>
                <a:defRPr/>
              </a:pPr>
              <a:t>24</a:t>
            </a:fld>
            <a:endParaRPr lang="en-US" dirty="0">
              <a:solidFill>
                <a:srgbClr val="000000"/>
              </a:solidFill>
              <a:ea typeface="ＭＳ Ｐゴシック"/>
            </a:endParaRPr>
          </a:p>
        </p:txBody>
      </p:sp>
      <p:pic>
        <p:nvPicPr>
          <p:cNvPr id="5" name="Picture 11" descr="both caps and resistors_top"/>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247647" y="1151470"/>
            <a:ext cx="4222753" cy="4130374"/>
          </a:xfrm>
          <a:prstGeom prst="rect">
            <a:avLst/>
          </a:prstGeom>
          <a:noFill/>
        </p:spPr>
      </p:pic>
      <p:sp>
        <p:nvSpPr>
          <p:cNvPr id="6" name="Text Box 12"/>
          <p:cNvSpPr txBox="1">
            <a:spLocks noChangeArrowheads="1"/>
          </p:cNvSpPr>
          <p:nvPr/>
        </p:nvSpPr>
        <p:spPr bwMode="auto">
          <a:xfrm>
            <a:off x="286540" y="5505995"/>
            <a:ext cx="4895059" cy="609398"/>
          </a:xfrm>
          <a:prstGeom prst="rect">
            <a:avLst/>
          </a:prstGeom>
          <a:noFill/>
          <a:ln w="25400">
            <a:noFill/>
            <a:miter lim="800000"/>
            <a:headEnd/>
            <a:tailEnd/>
          </a:ln>
          <a:effectLst/>
        </p:spPr>
        <p:txBody>
          <a:bodyPr wrap="square" lIns="91440" tIns="45720" rIns="91440" bIns="45720">
            <a:prstTxWarp prst="textNoShape">
              <a:avLst/>
            </a:prstTxWarp>
            <a:spAutoFit/>
          </a:bodyPr>
          <a:lstStyle/>
          <a:p>
            <a:pPr algn="ctr" eaLnBrk="0" hangingPunct="0"/>
            <a:r>
              <a:rPr lang="en-US" dirty="0" smtClean="0">
                <a:solidFill>
                  <a:srgbClr val="000000"/>
                </a:solidFill>
                <a:ea typeface="ＭＳ Ｐゴシック" charset="-128"/>
                <a:cs typeface="ＭＳ Ｐゴシック" charset="-128"/>
              </a:rPr>
              <a:t>An LTD Cavity is the building block of SPARC</a:t>
            </a:r>
          </a:p>
          <a:p>
            <a:pPr algn="ctr" eaLnBrk="0" hangingPunct="0"/>
            <a:r>
              <a:rPr lang="en-US" dirty="0" smtClean="0">
                <a:solidFill>
                  <a:srgbClr val="000000"/>
                </a:solidFill>
                <a:ea typeface="ＭＳ Ｐゴシック" charset="-128"/>
                <a:cs typeface="ＭＳ Ｐゴシック" charset="-128"/>
              </a:rPr>
              <a:t>SPARC-Z= 5400 cavities</a:t>
            </a:r>
            <a:endParaRPr lang="en-US" dirty="0">
              <a:solidFill>
                <a:srgbClr val="000000"/>
              </a:solidFill>
              <a:ea typeface="ＭＳ Ｐゴシック" charset="-128"/>
              <a:cs typeface="ＭＳ Ｐゴシック" charset="-128"/>
            </a:endParaRPr>
          </a:p>
        </p:txBody>
      </p:sp>
      <p:grpSp>
        <p:nvGrpSpPr>
          <p:cNvPr id="11" name="Group 19"/>
          <p:cNvGrpSpPr>
            <a:grpSpLocks noChangeAspect="1"/>
          </p:cNvGrpSpPr>
          <p:nvPr/>
        </p:nvGrpSpPr>
        <p:grpSpPr>
          <a:xfrm>
            <a:off x="7162798" y="1066800"/>
            <a:ext cx="1809955" cy="5621621"/>
            <a:chOff x="7416576" y="1166812"/>
            <a:chExt cx="1720853" cy="5344876"/>
          </a:xfrm>
        </p:grpSpPr>
        <p:pic>
          <p:nvPicPr>
            <p:cNvPr id="12" name="Picture 14" descr="LTD CO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6576" y="4789250"/>
              <a:ext cx="1719263" cy="1722438"/>
            </a:xfrm>
            <a:prstGeom prst="rect">
              <a:avLst/>
            </a:prstGeom>
            <a:noFill/>
          </p:spPr>
        </p:pic>
        <p:pic>
          <p:nvPicPr>
            <p:cNvPr id="13" name="Picture 15" descr="166_663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22928" y="2992437"/>
              <a:ext cx="1714501" cy="1714500"/>
            </a:xfrm>
            <a:prstGeom prst="rect">
              <a:avLst/>
            </a:prstGeom>
            <a:noFill/>
          </p:spPr>
        </p:pic>
        <p:pic>
          <p:nvPicPr>
            <p:cNvPr id="14" name="Picture 16" descr="LTD CAP 2"/>
            <p:cNvPicPr>
              <a:picLocks noChangeAspect="1" noChangeArrowheads="1"/>
            </p:cNvPicPr>
            <p:nvPr/>
          </p:nvPicPr>
          <p:blipFill>
            <a:blip r:embed="rId5" cstate="email">
              <a:lum bright="18000" contrast="14000"/>
              <a:extLst>
                <a:ext uri="{28A0092B-C50C-407E-A947-70E740481C1C}">
                  <a14:useLocalDpi xmlns:a14="http://schemas.microsoft.com/office/drawing/2010/main"/>
                </a:ext>
              </a:extLst>
            </a:blip>
            <a:srcRect/>
            <a:stretch>
              <a:fillRect/>
            </a:stretch>
          </p:blipFill>
          <p:spPr bwMode="auto">
            <a:xfrm>
              <a:off x="7416578" y="1166812"/>
              <a:ext cx="1720851" cy="1720850"/>
            </a:xfrm>
            <a:prstGeom prst="rect">
              <a:avLst/>
            </a:prstGeom>
            <a:noFill/>
          </p:spPr>
        </p:pic>
      </p:grpSp>
      <p:sp>
        <p:nvSpPr>
          <p:cNvPr id="15" name="Text Box 10"/>
          <p:cNvSpPr txBox="1">
            <a:spLocks noChangeArrowheads="1"/>
          </p:cNvSpPr>
          <p:nvPr/>
        </p:nvSpPr>
        <p:spPr bwMode="auto">
          <a:xfrm>
            <a:off x="4572000" y="1676400"/>
            <a:ext cx="2971800" cy="3323987"/>
          </a:xfrm>
          <a:prstGeom prst="rect">
            <a:avLst/>
          </a:prstGeom>
          <a:noFill/>
          <a:ln w="25400">
            <a:noFill/>
            <a:miter lim="800000"/>
            <a:headEnd/>
            <a:tailEnd/>
          </a:ln>
          <a:effectLst/>
        </p:spPr>
        <p:txBody>
          <a:bodyPr wrap="square" lIns="91440" tIns="45720" rIns="91440" bIns="45720">
            <a:prstTxWarp prst="textNoShape">
              <a:avLst/>
            </a:prstTxWarp>
            <a:spAutoFit/>
          </a:bodyPr>
          <a:lstStyle/>
          <a:p>
            <a:pPr eaLnBrk="0" hangingPunct="0">
              <a:spcBef>
                <a:spcPts val="0"/>
              </a:spcBef>
              <a:spcAft>
                <a:spcPts val="2400"/>
              </a:spcAft>
              <a:buClr>
                <a:srgbClr val="CC0000"/>
              </a:buClr>
            </a:pPr>
            <a:r>
              <a:rPr lang="en-US" sz="2200" dirty="0" smtClean="0">
                <a:solidFill>
                  <a:srgbClr val="000000"/>
                </a:solidFill>
                <a:ea typeface="ＭＳ Ｐゴシック" charset="-128"/>
                <a:cs typeface="ＭＳ Ｐゴシック" charset="-128"/>
              </a:rPr>
              <a:t>An LTD consists of :</a:t>
            </a:r>
          </a:p>
          <a:p>
            <a:pPr marL="347663" indent="-347663" eaLnBrk="0" hangingPunct="0">
              <a:spcBef>
                <a:spcPts val="0"/>
              </a:spcBef>
              <a:spcAft>
                <a:spcPts val="2400"/>
              </a:spcAft>
              <a:buClr>
                <a:srgbClr val="CC0000"/>
              </a:buClr>
              <a:buFont typeface="Wingdings" charset="2"/>
              <a:buChar char="§"/>
            </a:pPr>
            <a:r>
              <a:rPr lang="en-US" sz="2200" dirty="0" smtClean="0">
                <a:solidFill>
                  <a:srgbClr val="000000"/>
                </a:solidFill>
                <a:ea typeface="ＭＳ Ｐゴシック" charset="-128"/>
                <a:cs typeface="ＭＳ Ｐゴシック" charset="-128"/>
              </a:rPr>
              <a:t>Capacitors</a:t>
            </a:r>
            <a:endParaRPr lang="en-US" sz="2200" dirty="0">
              <a:solidFill>
                <a:srgbClr val="000000"/>
              </a:solidFill>
              <a:ea typeface="ＭＳ Ｐゴシック" charset="-128"/>
              <a:cs typeface="ＭＳ Ｐゴシック" charset="-128"/>
            </a:endParaRPr>
          </a:p>
          <a:p>
            <a:pPr marL="347663" indent="-347663" eaLnBrk="0" hangingPunct="0">
              <a:lnSpc>
                <a:spcPct val="50000"/>
              </a:lnSpc>
              <a:spcBef>
                <a:spcPts val="0"/>
              </a:spcBef>
              <a:spcAft>
                <a:spcPts val="2400"/>
              </a:spcAft>
              <a:buClr>
                <a:srgbClr val="CC0000"/>
              </a:buClr>
              <a:buFont typeface="Wingdings" charset="2"/>
              <a:buChar char="§"/>
            </a:pPr>
            <a:endParaRPr lang="en-US" sz="2200" dirty="0">
              <a:solidFill>
                <a:srgbClr val="000000"/>
              </a:solidFill>
              <a:ea typeface="ＭＳ Ｐゴシック" charset="-128"/>
              <a:cs typeface="ＭＳ Ｐゴシック" charset="-128"/>
            </a:endParaRPr>
          </a:p>
          <a:p>
            <a:pPr marL="347663" indent="-347663" eaLnBrk="0" hangingPunct="0">
              <a:spcBef>
                <a:spcPts val="0"/>
              </a:spcBef>
              <a:spcAft>
                <a:spcPts val="2400"/>
              </a:spcAft>
              <a:buClr>
                <a:srgbClr val="CC0000"/>
              </a:buClr>
              <a:buFont typeface="Wingdings" charset="2"/>
              <a:buChar char="§"/>
            </a:pPr>
            <a:r>
              <a:rPr lang="en-US" sz="2200" dirty="0">
                <a:solidFill>
                  <a:srgbClr val="000000"/>
                </a:solidFill>
                <a:ea typeface="ＭＳ Ｐゴシック" charset="-128"/>
                <a:cs typeface="ＭＳ Ｐゴシック" charset="-128"/>
              </a:rPr>
              <a:t>S</a:t>
            </a:r>
            <a:r>
              <a:rPr lang="en-US" sz="2200" dirty="0" smtClean="0">
                <a:solidFill>
                  <a:srgbClr val="000000"/>
                </a:solidFill>
                <a:ea typeface="ＭＳ Ｐゴシック" charset="-128"/>
                <a:cs typeface="ＭＳ Ｐゴシック" charset="-128"/>
              </a:rPr>
              <a:t>witches</a:t>
            </a:r>
            <a:endParaRPr lang="en-US" sz="2200" dirty="0">
              <a:solidFill>
                <a:srgbClr val="000000"/>
              </a:solidFill>
              <a:ea typeface="ＭＳ Ｐゴシック" charset="-128"/>
              <a:cs typeface="ＭＳ Ｐゴシック" charset="-128"/>
            </a:endParaRPr>
          </a:p>
          <a:p>
            <a:pPr marL="347663" indent="-347663" eaLnBrk="0" hangingPunct="0">
              <a:lnSpc>
                <a:spcPct val="50000"/>
              </a:lnSpc>
              <a:spcBef>
                <a:spcPts val="0"/>
              </a:spcBef>
              <a:spcAft>
                <a:spcPts val="2400"/>
              </a:spcAft>
              <a:buClr>
                <a:srgbClr val="CC0000"/>
              </a:buClr>
              <a:buFont typeface="Wingdings" charset="2"/>
              <a:buChar char="§"/>
            </a:pPr>
            <a:endParaRPr lang="en-US" sz="2200" dirty="0">
              <a:solidFill>
                <a:srgbClr val="000000"/>
              </a:solidFill>
              <a:ea typeface="ＭＳ Ｐゴシック" charset="-128"/>
              <a:cs typeface="ＭＳ Ｐゴシック" charset="-128"/>
            </a:endParaRPr>
          </a:p>
          <a:p>
            <a:pPr marL="347663" indent="-347663" eaLnBrk="0" hangingPunct="0">
              <a:spcBef>
                <a:spcPts val="0"/>
              </a:spcBef>
              <a:spcAft>
                <a:spcPts val="2400"/>
              </a:spcAft>
              <a:buClr>
                <a:srgbClr val="CC0000"/>
              </a:buClr>
              <a:buFont typeface="Wingdings" charset="2"/>
              <a:buChar char="§"/>
            </a:pPr>
            <a:r>
              <a:rPr lang="en-US" sz="2200" dirty="0">
                <a:solidFill>
                  <a:srgbClr val="000000"/>
                </a:solidFill>
                <a:ea typeface="ＭＳ Ｐゴシック" charset="-128"/>
                <a:cs typeface="ＭＳ Ｐゴシック" charset="-128"/>
              </a:rPr>
              <a:t>M</a:t>
            </a:r>
            <a:r>
              <a:rPr lang="en-US" sz="2200" dirty="0" smtClean="0">
                <a:solidFill>
                  <a:srgbClr val="000000"/>
                </a:solidFill>
                <a:ea typeface="ＭＳ Ｐゴシック" charset="-128"/>
                <a:cs typeface="ＭＳ Ｐゴシック" charset="-128"/>
              </a:rPr>
              <a:t>agnetic </a:t>
            </a:r>
            <a:r>
              <a:rPr lang="en-US" sz="2200" dirty="0">
                <a:solidFill>
                  <a:srgbClr val="000000"/>
                </a:solidFill>
                <a:ea typeface="ＭＳ Ｐゴシック" charset="-128"/>
                <a:cs typeface="ＭＳ Ｐゴシック" charset="-128"/>
              </a:rPr>
              <a:t>cores</a:t>
            </a:r>
          </a:p>
        </p:txBody>
      </p:sp>
      <p:sp>
        <p:nvSpPr>
          <p:cNvPr id="16" name="Line 21"/>
          <p:cNvSpPr>
            <a:spLocks noChangeShapeType="1"/>
          </p:cNvSpPr>
          <p:nvPr/>
        </p:nvSpPr>
        <p:spPr bwMode="auto">
          <a:xfrm flipV="1">
            <a:off x="6400801" y="2286000"/>
            <a:ext cx="762000" cy="228600"/>
          </a:xfrm>
          <a:prstGeom prst="line">
            <a:avLst/>
          </a:prstGeom>
          <a:noFill/>
          <a:ln w="31750">
            <a:solidFill>
              <a:schemeClr val="tx1"/>
            </a:solidFill>
            <a:round/>
            <a:headEnd/>
            <a:tailEnd type="triangle" w="med" len="med"/>
          </a:ln>
          <a:effectLst/>
        </p:spPr>
        <p:txBody>
          <a:bodyPr wrap="none" lIns="91440" tIns="45720" rIns="91440" bIns="45720" anchor="ctr">
            <a:prstTxWarp prst="textNoShape">
              <a:avLst/>
            </a:prstTxWarp>
          </a:bodyPr>
          <a:lstStyle/>
          <a:p>
            <a:endParaRPr lang="en-US" sz="2400">
              <a:solidFill>
                <a:srgbClr val="000000"/>
              </a:solidFill>
              <a:ea typeface="ＭＳ Ｐゴシック" charset="-128"/>
              <a:cs typeface="ＭＳ Ｐゴシック" charset="-128"/>
            </a:endParaRPr>
          </a:p>
        </p:txBody>
      </p:sp>
      <p:sp>
        <p:nvSpPr>
          <p:cNvPr id="17" name="Line 22"/>
          <p:cNvSpPr>
            <a:spLocks noChangeShapeType="1"/>
          </p:cNvSpPr>
          <p:nvPr/>
        </p:nvSpPr>
        <p:spPr bwMode="auto">
          <a:xfrm>
            <a:off x="6172201" y="3733798"/>
            <a:ext cx="990600" cy="1"/>
          </a:xfrm>
          <a:prstGeom prst="line">
            <a:avLst/>
          </a:prstGeom>
          <a:noFill/>
          <a:ln w="31750">
            <a:solidFill>
              <a:schemeClr val="tx1"/>
            </a:solidFill>
            <a:round/>
            <a:headEnd/>
            <a:tailEnd type="triangle" w="med" len="med"/>
          </a:ln>
          <a:effectLst/>
        </p:spPr>
        <p:txBody>
          <a:bodyPr wrap="none" lIns="91440" tIns="45720" rIns="91440" bIns="45720" anchor="ctr">
            <a:prstTxWarp prst="textNoShape">
              <a:avLst/>
            </a:prstTxWarp>
          </a:bodyPr>
          <a:lstStyle/>
          <a:p>
            <a:endParaRPr lang="en-US" sz="2400">
              <a:solidFill>
                <a:srgbClr val="000000"/>
              </a:solidFill>
              <a:ea typeface="ＭＳ Ｐゴシック" charset="-128"/>
              <a:cs typeface="ＭＳ Ｐゴシック" charset="-128"/>
            </a:endParaRPr>
          </a:p>
        </p:txBody>
      </p:sp>
      <p:sp>
        <p:nvSpPr>
          <p:cNvPr id="18" name="Line 23"/>
          <p:cNvSpPr>
            <a:spLocks noChangeShapeType="1"/>
          </p:cNvSpPr>
          <p:nvPr/>
        </p:nvSpPr>
        <p:spPr bwMode="auto">
          <a:xfrm>
            <a:off x="6553200" y="5029200"/>
            <a:ext cx="685800" cy="381000"/>
          </a:xfrm>
          <a:prstGeom prst="line">
            <a:avLst/>
          </a:prstGeom>
          <a:noFill/>
          <a:ln w="31750">
            <a:solidFill>
              <a:schemeClr val="tx1"/>
            </a:solidFill>
            <a:round/>
            <a:headEnd/>
            <a:tailEnd type="triangle" w="med" len="med"/>
          </a:ln>
          <a:effectLst/>
        </p:spPr>
        <p:txBody>
          <a:bodyPr wrap="none" lIns="91440" tIns="45720" rIns="91440" bIns="45720" anchor="ctr">
            <a:prstTxWarp prst="textNoShape">
              <a:avLst/>
            </a:prstTxWarp>
          </a:bodyPr>
          <a:lstStyle/>
          <a:p>
            <a:endParaRPr lang="en-US" sz="240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5762004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7493000" y="2743200"/>
            <a:ext cx="1568450" cy="4114800"/>
          </a:xfrm>
          <a:prstGeom prst="rect">
            <a:avLst/>
          </a:prstGeom>
          <a:solidFill>
            <a:schemeClr val="bg1"/>
          </a:solidFill>
          <a:ln w="9525">
            <a:noFill/>
            <a:miter lim="800000"/>
            <a:headEnd/>
            <a:tailEnd/>
          </a:ln>
        </p:spPr>
        <p:txBody>
          <a:bodyPr wrap="none" lIns="91440" tIns="45720" rIns="91440" bIns="45720" anchor="ctr">
            <a:prstTxWarp prst="textNoShape">
              <a:avLst/>
            </a:prstTxWarp>
          </a:bodyPr>
          <a:lstStyle/>
          <a:p>
            <a:endParaRPr lang="en-US"/>
          </a:p>
        </p:txBody>
      </p:sp>
      <p:pic>
        <p:nvPicPr>
          <p:cNvPr id="38" name="Picture 37" descr="101113_ZX_ASSEMBLY983_0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295400"/>
            <a:ext cx="9144000" cy="5197642"/>
          </a:xfrm>
          <a:prstGeom prst="rect">
            <a:avLst/>
          </a:prstGeom>
        </p:spPr>
      </p:pic>
      <p:sp>
        <p:nvSpPr>
          <p:cNvPr id="33796" name="Rectangle 7"/>
          <p:cNvSpPr>
            <a:spLocks noGrp="1" noChangeArrowheads="1"/>
          </p:cNvSpPr>
          <p:nvPr>
            <p:ph type="title"/>
          </p:nvPr>
        </p:nvSpPr>
        <p:spPr>
          <a:xfrm>
            <a:off x="1219200" y="235171"/>
            <a:ext cx="7924800" cy="831629"/>
          </a:xfrm>
        </p:spPr>
        <p:txBody>
          <a:bodyPr wrap="square" lIns="93651" tIns="46033" rIns="93651" bIns="46033">
            <a:spAutoFit/>
          </a:bodyPr>
          <a:lstStyle/>
          <a:p>
            <a:pPr algn="l" eaLnBrk="1" hangingPunct="1"/>
            <a:r>
              <a:rPr lang="en-US" dirty="0" smtClean="0">
                <a:ea typeface="Times" pitchFamily="31" charset="0"/>
                <a:cs typeface="Times" pitchFamily="31" charset="0"/>
              </a:rPr>
              <a:t>SPARC-Z would be an 800-TW, 63MA, 50 m diameter </a:t>
            </a:r>
            <a:br>
              <a:rPr lang="en-US" dirty="0" smtClean="0">
                <a:ea typeface="Times" pitchFamily="31" charset="0"/>
                <a:cs typeface="Times" pitchFamily="31" charset="0"/>
              </a:rPr>
            </a:br>
            <a:r>
              <a:rPr lang="en-US" dirty="0" smtClean="0">
                <a:ea typeface="Times" pitchFamily="31" charset="0"/>
                <a:cs typeface="Times" pitchFamily="31" charset="0"/>
              </a:rPr>
              <a:t>pulsed-power accelerator.</a:t>
            </a:r>
            <a:endParaRPr lang="en-US" dirty="0">
              <a:ea typeface="Times" pitchFamily="31" charset="0"/>
              <a:cs typeface="Times" pitchFamily="31" charset="0"/>
            </a:endParaRPr>
          </a:p>
        </p:txBody>
      </p:sp>
      <p:sp>
        <p:nvSpPr>
          <p:cNvPr id="33797" name="Text Box 8"/>
          <p:cNvSpPr txBox="1">
            <a:spLocks noChangeArrowheads="1"/>
          </p:cNvSpPr>
          <p:nvPr/>
        </p:nvSpPr>
        <p:spPr bwMode="auto">
          <a:xfrm>
            <a:off x="4639727" y="6017681"/>
            <a:ext cx="3801534" cy="539635"/>
          </a:xfrm>
          <a:prstGeom prst="rect">
            <a:avLst/>
          </a:prstGeom>
          <a:noFill/>
          <a:ln w="25400">
            <a:noFill/>
            <a:miter lim="800000"/>
            <a:headEnd/>
            <a:tailEnd/>
          </a:ln>
        </p:spPr>
        <p:txBody>
          <a:bodyPr wrap="square" lIns="91440" tIns="45720" rIns="91440" bIns="45720">
            <a:prstTxWarp prst="textNoShape">
              <a:avLst/>
            </a:prstTxWarp>
            <a:spAutoFit/>
          </a:bodyPr>
          <a:lstStyle/>
          <a:p>
            <a:pPr eaLnBrk="0" hangingPunct="0">
              <a:lnSpc>
                <a:spcPct val="90000"/>
              </a:lnSpc>
            </a:pPr>
            <a:r>
              <a:rPr lang="en-US" sz="1600" b="0" dirty="0" smtClean="0"/>
              <a:t>water-insulated radial</a:t>
            </a:r>
            <a:r>
              <a:rPr lang="en-US" sz="1600" b="0" dirty="0"/>
              <a:t>-transmission-line impedance transformers</a:t>
            </a:r>
          </a:p>
        </p:txBody>
      </p:sp>
      <p:sp>
        <p:nvSpPr>
          <p:cNvPr id="33798" name="Text Box 9"/>
          <p:cNvSpPr txBox="1">
            <a:spLocks noChangeArrowheads="1"/>
          </p:cNvSpPr>
          <p:nvPr/>
        </p:nvSpPr>
        <p:spPr bwMode="auto">
          <a:xfrm>
            <a:off x="7691967" y="4695820"/>
            <a:ext cx="1452033" cy="982833"/>
          </a:xfrm>
          <a:prstGeom prst="rect">
            <a:avLst/>
          </a:prstGeom>
          <a:noFill/>
          <a:ln w="25400">
            <a:noFill/>
            <a:miter lim="800000"/>
            <a:headEnd/>
            <a:tailEnd/>
          </a:ln>
        </p:spPr>
        <p:txBody>
          <a:bodyPr wrap="square" lIns="91440" tIns="45720" rIns="91440" bIns="45720">
            <a:prstTxWarp prst="textNoShape">
              <a:avLst/>
            </a:prstTxWarp>
            <a:spAutoFit/>
          </a:bodyPr>
          <a:lstStyle/>
          <a:p>
            <a:pPr eaLnBrk="0" hangingPunct="0">
              <a:lnSpc>
                <a:spcPct val="90000"/>
              </a:lnSpc>
            </a:pPr>
            <a:r>
              <a:rPr lang="en-US" sz="1600" b="0" dirty="0"/>
              <a:t>magnetically insulated transmission lines (</a:t>
            </a:r>
            <a:r>
              <a:rPr lang="en-US" sz="1600" b="0" dirty="0" err="1"/>
              <a:t>MITLs</a:t>
            </a:r>
            <a:r>
              <a:rPr lang="en-US" sz="1600" b="0" dirty="0"/>
              <a:t>)</a:t>
            </a:r>
          </a:p>
        </p:txBody>
      </p:sp>
      <p:sp>
        <p:nvSpPr>
          <p:cNvPr id="33799" name="Line 10"/>
          <p:cNvSpPr>
            <a:spLocks noChangeShapeType="1"/>
          </p:cNvSpPr>
          <p:nvPr/>
        </p:nvSpPr>
        <p:spPr bwMode="auto">
          <a:xfrm flipH="1" flipV="1">
            <a:off x="1648883" y="5716047"/>
            <a:ext cx="230717" cy="498480"/>
          </a:xfrm>
          <a:prstGeom prst="line">
            <a:avLst/>
          </a:prstGeom>
          <a:noFill/>
          <a:ln w="25400">
            <a:solidFill>
              <a:schemeClr val="tx1"/>
            </a:solidFill>
            <a:round/>
            <a:headEnd/>
            <a:tailEnd type="triangle" w="med" len="med"/>
          </a:ln>
        </p:spPr>
        <p:txBody>
          <a:bodyPr wrap="square" lIns="91440" tIns="45720" rIns="91440" bIns="45720" anchor="ctr">
            <a:prstTxWarp prst="textNoShape">
              <a:avLst/>
            </a:prstTxWarp>
            <a:spAutoFit/>
          </a:bodyPr>
          <a:lstStyle/>
          <a:p>
            <a:endParaRPr lang="en-US"/>
          </a:p>
        </p:txBody>
      </p:sp>
      <p:sp>
        <p:nvSpPr>
          <p:cNvPr id="33800" name="Line 11"/>
          <p:cNvSpPr>
            <a:spLocks noChangeShapeType="1"/>
          </p:cNvSpPr>
          <p:nvPr/>
        </p:nvSpPr>
        <p:spPr bwMode="auto">
          <a:xfrm flipH="1" flipV="1">
            <a:off x="3689349" y="5048250"/>
            <a:ext cx="996950" cy="1003299"/>
          </a:xfrm>
          <a:prstGeom prst="line">
            <a:avLst/>
          </a:prstGeom>
          <a:noFill/>
          <a:ln w="25400">
            <a:solidFill>
              <a:schemeClr val="tx1"/>
            </a:solidFill>
            <a:round/>
            <a:headEnd/>
            <a:tailEnd type="triangle" w="med" len="med"/>
          </a:ln>
        </p:spPr>
        <p:txBody>
          <a:bodyPr wrap="square" lIns="91440" tIns="45720" rIns="91440" bIns="45720" anchor="ctr">
            <a:prstTxWarp prst="textNoShape">
              <a:avLst/>
            </a:prstTxWarp>
            <a:spAutoFit/>
          </a:bodyPr>
          <a:lstStyle/>
          <a:p>
            <a:endParaRPr lang="en-US"/>
          </a:p>
        </p:txBody>
      </p:sp>
      <p:sp>
        <p:nvSpPr>
          <p:cNvPr id="33801" name="Line 12"/>
          <p:cNvSpPr>
            <a:spLocks noChangeShapeType="1"/>
          </p:cNvSpPr>
          <p:nvPr/>
        </p:nvSpPr>
        <p:spPr bwMode="auto">
          <a:xfrm flipH="1" flipV="1">
            <a:off x="4889500" y="3917950"/>
            <a:ext cx="2815166" cy="944026"/>
          </a:xfrm>
          <a:prstGeom prst="line">
            <a:avLst/>
          </a:prstGeom>
          <a:noFill/>
          <a:ln w="25400">
            <a:solidFill>
              <a:schemeClr val="tx1"/>
            </a:solidFill>
            <a:round/>
            <a:headEnd/>
            <a:tailEnd type="triangle" w="med" len="med"/>
          </a:ln>
        </p:spPr>
        <p:txBody>
          <a:bodyPr wrap="square" lIns="91440" tIns="45720" rIns="91440" bIns="45720" anchor="ctr">
            <a:prstTxWarp prst="textNoShape">
              <a:avLst/>
            </a:prstTxWarp>
            <a:spAutoFit/>
          </a:bodyPr>
          <a:lstStyle/>
          <a:p>
            <a:endParaRPr lang="en-US"/>
          </a:p>
        </p:txBody>
      </p:sp>
      <p:sp>
        <p:nvSpPr>
          <p:cNvPr id="33804" name="Text Box 15"/>
          <p:cNvSpPr txBox="1">
            <a:spLocks noChangeArrowheads="1"/>
          </p:cNvSpPr>
          <p:nvPr/>
        </p:nvSpPr>
        <p:spPr bwMode="auto">
          <a:xfrm>
            <a:off x="1769535" y="6096000"/>
            <a:ext cx="2743200" cy="539635"/>
          </a:xfrm>
          <a:prstGeom prst="rect">
            <a:avLst/>
          </a:prstGeom>
          <a:noFill/>
          <a:ln w="25400">
            <a:noFill/>
            <a:miter lim="800000"/>
            <a:headEnd/>
            <a:tailEnd/>
          </a:ln>
        </p:spPr>
        <p:txBody>
          <a:bodyPr wrap="square" lIns="91440" tIns="45720" rIns="91440" bIns="45720">
            <a:prstTxWarp prst="textNoShape">
              <a:avLst/>
            </a:prstTxWarp>
            <a:spAutoFit/>
          </a:bodyPr>
          <a:lstStyle/>
          <a:p>
            <a:pPr eaLnBrk="0" hangingPunct="0">
              <a:lnSpc>
                <a:spcPct val="90000"/>
              </a:lnSpc>
            </a:pPr>
            <a:r>
              <a:rPr lang="en-US" sz="1600" b="0" dirty="0"/>
              <a:t>linear-transformer-driver (LTD) modules (90 total)</a:t>
            </a:r>
          </a:p>
        </p:txBody>
      </p:sp>
      <p:sp>
        <p:nvSpPr>
          <p:cNvPr id="24" name="Text Box 8"/>
          <p:cNvSpPr txBox="1">
            <a:spLocks noChangeArrowheads="1"/>
          </p:cNvSpPr>
          <p:nvPr/>
        </p:nvSpPr>
        <p:spPr bwMode="auto">
          <a:xfrm>
            <a:off x="6096005" y="5359380"/>
            <a:ext cx="1549397" cy="539607"/>
          </a:xfrm>
          <a:prstGeom prst="rect">
            <a:avLst/>
          </a:prstGeom>
          <a:noFill/>
          <a:ln w="25400">
            <a:noFill/>
            <a:miter lim="800000"/>
            <a:headEnd/>
            <a:tailEnd/>
          </a:ln>
          <a:effectLst/>
        </p:spPr>
        <p:txBody>
          <a:bodyPr wrap="square" lIns="91414" tIns="45706" rIns="91414" bIns="45706">
            <a:prstTxWarp prst="textNoShape">
              <a:avLst/>
            </a:prstTxWarp>
            <a:spAutoFit/>
          </a:bodyPr>
          <a:lstStyle/>
          <a:p>
            <a:pPr eaLnBrk="0" hangingPunct="0">
              <a:lnSpc>
                <a:spcPct val="90000"/>
              </a:lnSpc>
            </a:pPr>
            <a:r>
              <a:rPr lang="en-US" sz="1600" b="0" dirty="0" smtClean="0"/>
              <a:t>vacuum-insulator stack</a:t>
            </a:r>
            <a:endParaRPr lang="en-US" sz="1600" b="0" dirty="0"/>
          </a:p>
        </p:txBody>
      </p:sp>
      <p:sp>
        <p:nvSpPr>
          <p:cNvPr id="25" name="Line 11"/>
          <p:cNvSpPr>
            <a:spLocks noChangeShapeType="1"/>
          </p:cNvSpPr>
          <p:nvPr/>
        </p:nvSpPr>
        <p:spPr bwMode="auto">
          <a:xfrm flipH="1" flipV="1">
            <a:off x="4641849" y="4419600"/>
            <a:ext cx="1488017" cy="933444"/>
          </a:xfrm>
          <a:prstGeom prst="line">
            <a:avLst/>
          </a:prstGeom>
          <a:noFill/>
          <a:ln w="25400">
            <a:solidFill>
              <a:schemeClr val="tx1"/>
            </a:solidFill>
            <a:round/>
            <a:headEnd/>
            <a:tailEnd type="triangle" w="med" len="med"/>
          </a:ln>
          <a:effectLst/>
        </p:spPr>
        <p:txBody>
          <a:bodyPr wrap="square" lIns="91414" tIns="45706" rIns="91414" bIns="45706" anchor="ctr">
            <a:prstTxWarp prst="textNoShape">
              <a:avLst/>
            </a:prstTxWarp>
            <a:spAutoFit/>
          </a:bodyPr>
          <a:lstStyle/>
          <a:p>
            <a:endParaRPr lang="en-US"/>
          </a:p>
        </p:txBody>
      </p:sp>
      <p:sp>
        <p:nvSpPr>
          <p:cNvPr id="26" name="Text Box 17"/>
          <p:cNvSpPr txBox="1">
            <a:spLocks noChangeArrowheads="1"/>
          </p:cNvSpPr>
          <p:nvPr/>
        </p:nvSpPr>
        <p:spPr bwMode="auto">
          <a:xfrm>
            <a:off x="270945" y="1327502"/>
            <a:ext cx="1843088" cy="338526"/>
          </a:xfrm>
          <a:prstGeom prst="rect">
            <a:avLst/>
          </a:prstGeom>
          <a:noFill/>
          <a:ln w="25400">
            <a:noFill/>
            <a:miter lim="800000"/>
            <a:headEnd/>
            <a:tailEnd/>
          </a:ln>
          <a:effectLst/>
        </p:spPr>
        <p:txBody>
          <a:bodyPr lIns="91414" tIns="45706" rIns="91414" bIns="45706">
            <a:prstTxWarp prst="textNoShape">
              <a:avLst/>
            </a:prstTxWarp>
            <a:spAutoFit/>
          </a:bodyPr>
          <a:lstStyle/>
          <a:p>
            <a:pPr marL="398347" indent="-398347" eaLnBrk="0" hangingPunct="0"/>
            <a:r>
              <a:rPr lang="en-US" sz="1600" b="0" dirty="0" err="1" smtClean="0">
                <a:latin typeface="Arial"/>
                <a:cs typeface="Arial"/>
              </a:rPr>
              <a:t>E</a:t>
            </a:r>
            <a:r>
              <a:rPr lang="en-US" sz="1600" b="0" baseline="-25000" dirty="0" err="1" smtClean="0">
                <a:latin typeface="Arial"/>
                <a:cs typeface="Arial"/>
              </a:rPr>
              <a:t>g</a:t>
            </a:r>
            <a:r>
              <a:rPr lang="en-US" sz="1600" b="0" dirty="0" smtClean="0">
                <a:latin typeface="Arial"/>
                <a:cs typeface="Arial"/>
              </a:rPr>
              <a:t> </a:t>
            </a:r>
            <a:r>
              <a:rPr lang="en-US" sz="1600" b="0" dirty="0">
                <a:latin typeface="Arial"/>
                <a:cs typeface="Arial"/>
              </a:rPr>
              <a:t>=</a:t>
            </a:r>
            <a:r>
              <a:rPr lang="en-US" sz="1600" b="0" dirty="0" smtClean="0">
                <a:latin typeface="Arial"/>
                <a:cs typeface="Arial"/>
              </a:rPr>
              <a:t> 130 </a:t>
            </a:r>
            <a:r>
              <a:rPr lang="en-US" sz="1600" b="0" dirty="0">
                <a:latin typeface="Arial"/>
                <a:cs typeface="Arial"/>
              </a:rPr>
              <a:t>MJ</a:t>
            </a:r>
          </a:p>
        </p:txBody>
      </p:sp>
      <p:sp>
        <p:nvSpPr>
          <p:cNvPr id="27" name="Text Box 18"/>
          <p:cNvSpPr txBox="1">
            <a:spLocks noChangeArrowheads="1"/>
          </p:cNvSpPr>
          <p:nvPr/>
        </p:nvSpPr>
        <p:spPr bwMode="auto">
          <a:xfrm>
            <a:off x="270945" y="1038227"/>
            <a:ext cx="2171700" cy="338526"/>
          </a:xfrm>
          <a:prstGeom prst="rect">
            <a:avLst/>
          </a:prstGeom>
          <a:noFill/>
          <a:ln w="25400">
            <a:noFill/>
            <a:miter lim="800000"/>
            <a:headEnd/>
            <a:tailEnd/>
          </a:ln>
          <a:effectLst/>
        </p:spPr>
        <p:txBody>
          <a:bodyPr lIns="91414" tIns="45706" rIns="91414" bIns="45706">
            <a:prstTxWarp prst="textNoShape">
              <a:avLst/>
            </a:prstTxWarp>
            <a:spAutoFit/>
          </a:bodyPr>
          <a:lstStyle/>
          <a:p>
            <a:pPr marL="398347" indent="-398347" eaLnBrk="0" hangingPunct="0"/>
            <a:r>
              <a:rPr lang="en-US" sz="1600" b="0" dirty="0" smtClean="0">
                <a:latin typeface="Arial"/>
                <a:cs typeface="Arial"/>
              </a:rPr>
              <a:t>P</a:t>
            </a:r>
            <a:r>
              <a:rPr lang="en-US" sz="1600" b="0" baseline="-25000" dirty="0" smtClean="0">
                <a:latin typeface="Arial"/>
                <a:cs typeface="Arial"/>
              </a:rPr>
              <a:t>g</a:t>
            </a:r>
            <a:r>
              <a:rPr lang="en-US" sz="1600" b="0" dirty="0" smtClean="0">
                <a:latin typeface="Arial"/>
                <a:cs typeface="Arial"/>
              </a:rPr>
              <a:t> </a:t>
            </a:r>
            <a:r>
              <a:rPr lang="en-US" sz="1600" b="0" dirty="0">
                <a:latin typeface="Arial"/>
                <a:cs typeface="Arial"/>
              </a:rPr>
              <a:t>=</a:t>
            </a:r>
            <a:r>
              <a:rPr lang="en-US" sz="1600" b="0" dirty="0" smtClean="0">
                <a:latin typeface="Arial"/>
                <a:cs typeface="Arial"/>
              </a:rPr>
              <a:t> 830 </a:t>
            </a:r>
            <a:r>
              <a:rPr lang="en-US" sz="1600" b="0" dirty="0">
                <a:latin typeface="Arial"/>
                <a:cs typeface="Arial"/>
              </a:rPr>
              <a:t>TW</a:t>
            </a:r>
          </a:p>
        </p:txBody>
      </p:sp>
      <p:sp>
        <p:nvSpPr>
          <p:cNvPr id="28" name="Text Box 19"/>
          <p:cNvSpPr txBox="1">
            <a:spLocks noChangeArrowheads="1"/>
          </p:cNvSpPr>
          <p:nvPr/>
        </p:nvSpPr>
        <p:spPr bwMode="auto">
          <a:xfrm>
            <a:off x="1938859" y="1038227"/>
            <a:ext cx="1650999" cy="338526"/>
          </a:xfrm>
          <a:prstGeom prst="rect">
            <a:avLst/>
          </a:prstGeom>
          <a:noFill/>
          <a:ln w="25400">
            <a:noFill/>
            <a:miter lim="800000"/>
            <a:headEnd/>
            <a:tailEnd/>
          </a:ln>
          <a:effectLst/>
        </p:spPr>
        <p:txBody>
          <a:bodyPr wrap="square" lIns="91414" tIns="45706" rIns="91414" bIns="45706">
            <a:prstTxWarp prst="textNoShape">
              <a:avLst/>
            </a:prstTxWarp>
            <a:spAutoFit/>
          </a:bodyPr>
          <a:lstStyle/>
          <a:p>
            <a:pPr marL="398347" indent="-398347" eaLnBrk="0" hangingPunct="0"/>
            <a:r>
              <a:rPr lang="en-US" sz="1600" b="0" dirty="0" err="1" smtClean="0">
                <a:latin typeface="Arial"/>
                <a:cs typeface="Arial"/>
              </a:rPr>
              <a:t>V</a:t>
            </a:r>
            <a:r>
              <a:rPr lang="en-US" sz="1600" b="0" baseline="-25000" dirty="0" err="1" smtClean="0">
                <a:latin typeface="Arial"/>
                <a:cs typeface="Arial"/>
              </a:rPr>
              <a:t>stack</a:t>
            </a:r>
            <a:r>
              <a:rPr lang="en-US" sz="1600" b="0" dirty="0" smtClean="0">
                <a:latin typeface="Arial"/>
                <a:cs typeface="Arial"/>
              </a:rPr>
              <a:t> </a:t>
            </a:r>
            <a:r>
              <a:rPr lang="en-US" sz="1600" b="0" dirty="0">
                <a:latin typeface="Arial"/>
                <a:cs typeface="Arial"/>
              </a:rPr>
              <a:t>=</a:t>
            </a:r>
            <a:r>
              <a:rPr lang="en-US" sz="1600" b="0" dirty="0" smtClean="0">
                <a:latin typeface="Arial"/>
                <a:cs typeface="Arial"/>
              </a:rPr>
              <a:t> 16 </a:t>
            </a:r>
            <a:r>
              <a:rPr lang="en-US" sz="1600" b="0" dirty="0">
                <a:latin typeface="Arial"/>
                <a:cs typeface="Arial"/>
              </a:rPr>
              <a:t>MV</a:t>
            </a:r>
          </a:p>
        </p:txBody>
      </p:sp>
      <p:sp>
        <p:nvSpPr>
          <p:cNvPr id="29" name="Text Box 20"/>
          <p:cNvSpPr txBox="1">
            <a:spLocks noChangeArrowheads="1"/>
          </p:cNvSpPr>
          <p:nvPr/>
        </p:nvSpPr>
        <p:spPr bwMode="auto">
          <a:xfrm>
            <a:off x="3867650" y="1038227"/>
            <a:ext cx="1678012" cy="338526"/>
          </a:xfrm>
          <a:prstGeom prst="rect">
            <a:avLst/>
          </a:prstGeom>
          <a:noFill/>
          <a:ln w="25400">
            <a:noFill/>
            <a:miter lim="800000"/>
            <a:headEnd/>
            <a:tailEnd/>
          </a:ln>
          <a:effectLst/>
        </p:spPr>
        <p:txBody>
          <a:bodyPr wrap="square" lIns="91414" tIns="45706" rIns="91414" bIns="45706">
            <a:prstTxWarp prst="textNoShape">
              <a:avLst/>
            </a:prstTxWarp>
            <a:spAutoFit/>
          </a:bodyPr>
          <a:lstStyle/>
          <a:p>
            <a:pPr marL="398347" indent="-398347" eaLnBrk="0" hangingPunct="0"/>
            <a:r>
              <a:rPr lang="en-US" sz="1600" b="0" dirty="0" err="1" smtClean="0">
                <a:latin typeface="Arial"/>
                <a:cs typeface="Arial"/>
              </a:rPr>
              <a:t>I</a:t>
            </a:r>
            <a:r>
              <a:rPr lang="en-US" sz="1600" b="0" baseline="-25000" dirty="0" err="1" smtClean="0">
                <a:latin typeface="Arial"/>
                <a:cs typeface="Arial"/>
              </a:rPr>
              <a:t>load</a:t>
            </a:r>
            <a:r>
              <a:rPr lang="en-US" sz="1600" b="0" dirty="0" smtClean="0">
                <a:latin typeface="Arial"/>
                <a:cs typeface="Arial"/>
              </a:rPr>
              <a:t> = 63 </a:t>
            </a:r>
            <a:r>
              <a:rPr lang="en-US" sz="1600" b="0" dirty="0">
                <a:latin typeface="Arial"/>
                <a:cs typeface="Arial"/>
              </a:rPr>
              <a:t>MA</a:t>
            </a:r>
          </a:p>
        </p:txBody>
      </p:sp>
      <p:sp>
        <p:nvSpPr>
          <p:cNvPr id="30" name="Text Box 21"/>
          <p:cNvSpPr txBox="1">
            <a:spLocks noChangeArrowheads="1"/>
          </p:cNvSpPr>
          <p:nvPr/>
        </p:nvSpPr>
        <p:spPr bwMode="auto">
          <a:xfrm>
            <a:off x="3867651" y="1319035"/>
            <a:ext cx="1918217" cy="338526"/>
          </a:xfrm>
          <a:prstGeom prst="rect">
            <a:avLst/>
          </a:prstGeom>
          <a:noFill/>
          <a:ln w="25400">
            <a:noFill/>
            <a:miter lim="800000"/>
            <a:headEnd/>
            <a:tailEnd/>
          </a:ln>
          <a:effectLst/>
        </p:spPr>
        <p:txBody>
          <a:bodyPr wrap="square" lIns="91414" tIns="45706" rIns="91414" bIns="45706">
            <a:prstTxWarp prst="textNoShape">
              <a:avLst/>
            </a:prstTxWarp>
            <a:spAutoFit/>
          </a:bodyPr>
          <a:lstStyle/>
          <a:p>
            <a:pPr marL="398347" indent="-398347" eaLnBrk="0" hangingPunct="0"/>
            <a:r>
              <a:rPr lang="en-US" sz="1600" b="0" dirty="0">
                <a:latin typeface="Arial"/>
                <a:cs typeface="Arial"/>
                <a:sym typeface="Symbol" pitchFamily="-108" charset="2"/>
              </a:rPr>
              <a:t></a:t>
            </a:r>
            <a:r>
              <a:rPr lang="en-US" sz="1600" b="0" baseline="-25000" dirty="0">
                <a:latin typeface="Arial"/>
                <a:cs typeface="Arial"/>
              </a:rPr>
              <a:t>implosion</a:t>
            </a:r>
            <a:r>
              <a:rPr lang="en-US" sz="1600" b="0" dirty="0">
                <a:latin typeface="Arial"/>
                <a:cs typeface="Arial"/>
              </a:rPr>
              <a:t> = </a:t>
            </a:r>
            <a:r>
              <a:rPr lang="en-US" sz="1600" b="0" dirty="0" smtClean="0">
                <a:latin typeface="Arial"/>
                <a:cs typeface="Arial"/>
              </a:rPr>
              <a:t>110 </a:t>
            </a:r>
            <a:r>
              <a:rPr lang="en-US" sz="1600" b="0" dirty="0">
                <a:latin typeface="Arial"/>
                <a:cs typeface="Arial"/>
              </a:rPr>
              <a:t>ns</a:t>
            </a:r>
          </a:p>
        </p:txBody>
      </p:sp>
      <p:sp>
        <p:nvSpPr>
          <p:cNvPr id="31" name="Text Box 22"/>
          <p:cNvSpPr txBox="1">
            <a:spLocks noChangeArrowheads="1"/>
          </p:cNvSpPr>
          <p:nvPr/>
        </p:nvSpPr>
        <p:spPr bwMode="auto">
          <a:xfrm>
            <a:off x="5854141" y="1038227"/>
            <a:ext cx="1828800" cy="338526"/>
          </a:xfrm>
          <a:prstGeom prst="rect">
            <a:avLst/>
          </a:prstGeom>
          <a:noFill/>
          <a:ln w="25400">
            <a:noFill/>
            <a:miter lim="800000"/>
            <a:headEnd/>
            <a:tailEnd/>
          </a:ln>
          <a:effectLst/>
        </p:spPr>
        <p:txBody>
          <a:bodyPr lIns="91414" tIns="45706" rIns="91414" bIns="45706">
            <a:prstTxWarp prst="textNoShape">
              <a:avLst/>
            </a:prstTxWarp>
            <a:spAutoFit/>
          </a:bodyPr>
          <a:lstStyle/>
          <a:p>
            <a:pPr marL="398347" indent="-398347" eaLnBrk="0" hangingPunct="0"/>
            <a:r>
              <a:rPr lang="en-US" sz="1600" b="0" dirty="0">
                <a:latin typeface="Arial"/>
                <a:cs typeface="Arial"/>
              </a:rPr>
              <a:t>E</a:t>
            </a:r>
            <a:r>
              <a:rPr lang="en-US" sz="1600" b="0" baseline="-25000" dirty="0">
                <a:latin typeface="Arial"/>
                <a:cs typeface="Arial"/>
              </a:rPr>
              <a:t>radiated</a:t>
            </a:r>
            <a:r>
              <a:rPr lang="en-US" sz="1600" b="0" dirty="0">
                <a:latin typeface="Arial"/>
                <a:cs typeface="Arial"/>
              </a:rPr>
              <a:t> =</a:t>
            </a:r>
            <a:r>
              <a:rPr lang="en-US" sz="1600" b="0" dirty="0" smtClean="0">
                <a:latin typeface="Arial"/>
                <a:cs typeface="Arial"/>
              </a:rPr>
              <a:t> 20 </a:t>
            </a:r>
            <a:r>
              <a:rPr lang="en-US" sz="1600" b="0" dirty="0">
                <a:latin typeface="Arial"/>
                <a:cs typeface="Arial"/>
              </a:rPr>
              <a:t>MJ</a:t>
            </a:r>
          </a:p>
        </p:txBody>
      </p:sp>
      <p:sp>
        <p:nvSpPr>
          <p:cNvPr id="32" name="Text Box 23"/>
          <p:cNvSpPr txBox="1">
            <a:spLocks noChangeArrowheads="1"/>
          </p:cNvSpPr>
          <p:nvPr/>
        </p:nvSpPr>
        <p:spPr bwMode="auto">
          <a:xfrm>
            <a:off x="1938859" y="1327502"/>
            <a:ext cx="1693333" cy="338526"/>
          </a:xfrm>
          <a:prstGeom prst="rect">
            <a:avLst/>
          </a:prstGeom>
          <a:noFill/>
          <a:ln w="25400">
            <a:noFill/>
            <a:miter lim="800000"/>
            <a:headEnd/>
            <a:tailEnd/>
          </a:ln>
          <a:effectLst/>
        </p:spPr>
        <p:txBody>
          <a:bodyPr wrap="square" lIns="91414" tIns="45706" rIns="91414" bIns="45706">
            <a:prstTxWarp prst="textNoShape">
              <a:avLst/>
            </a:prstTxWarp>
            <a:spAutoFit/>
          </a:bodyPr>
          <a:lstStyle/>
          <a:p>
            <a:pPr marL="398347" indent="-398347" eaLnBrk="0" hangingPunct="0"/>
            <a:r>
              <a:rPr lang="en-US" sz="1600" b="0" dirty="0" err="1" smtClean="0">
                <a:latin typeface="Arial"/>
                <a:cs typeface="Arial"/>
              </a:rPr>
              <a:t>L</a:t>
            </a:r>
            <a:r>
              <a:rPr lang="en-US" sz="1600" b="0" baseline="-25000" dirty="0" err="1" smtClean="0">
                <a:latin typeface="Arial"/>
                <a:cs typeface="Arial"/>
              </a:rPr>
              <a:t>vacuum</a:t>
            </a:r>
            <a:r>
              <a:rPr lang="en-US" sz="1600" b="0" dirty="0" smtClean="0">
                <a:latin typeface="Arial"/>
                <a:cs typeface="Arial"/>
              </a:rPr>
              <a:t> </a:t>
            </a:r>
            <a:r>
              <a:rPr lang="en-US" sz="1600" b="0" dirty="0">
                <a:latin typeface="Arial"/>
                <a:cs typeface="Arial"/>
              </a:rPr>
              <a:t>=</a:t>
            </a:r>
            <a:r>
              <a:rPr lang="en-US" sz="1600" b="0" dirty="0" smtClean="0">
                <a:latin typeface="Arial"/>
                <a:cs typeface="Arial"/>
              </a:rPr>
              <a:t> 20 </a:t>
            </a:r>
            <a:r>
              <a:rPr lang="en-US" sz="1600" b="0" dirty="0" err="1">
                <a:latin typeface="Arial"/>
                <a:cs typeface="Arial"/>
              </a:rPr>
              <a:t>nH</a:t>
            </a:r>
            <a:endParaRPr lang="en-US" sz="1600" b="0" dirty="0">
              <a:latin typeface="Arial"/>
              <a:cs typeface="Arial"/>
            </a:endParaRPr>
          </a:p>
        </p:txBody>
      </p:sp>
      <p:sp>
        <p:nvSpPr>
          <p:cNvPr id="33" name="Text Box 24"/>
          <p:cNvSpPr txBox="1">
            <a:spLocks noChangeArrowheads="1"/>
          </p:cNvSpPr>
          <p:nvPr/>
        </p:nvSpPr>
        <p:spPr bwMode="auto">
          <a:xfrm>
            <a:off x="5854142" y="1327502"/>
            <a:ext cx="1672901" cy="338526"/>
          </a:xfrm>
          <a:prstGeom prst="rect">
            <a:avLst/>
          </a:prstGeom>
          <a:noFill/>
          <a:ln w="25400">
            <a:noFill/>
            <a:miter lim="800000"/>
            <a:headEnd/>
            <a:tailEnd/>
          </a:ln>
          <a:effectLst/>
        </p:spPr>
        <p:txBody>
          <a:bodyPr wrap="none" lIns="91414" tIns="45706" rIns="91414" bIns="45706">
            <a:prstTxWarp prst="textNoShape">
              <a:avLst/>
            </a:prstTxWarp>
            <a:spAutoFit/>
          </a:bodyPr>
          <a:lstStyle/>
          <a:p>
            <a:pPr eaLnBrk="0" hangingPunct="0">
              <a:spcBef>
                <a:spcPct val="50000"/>
              </a:spcBef>
            </a:pPr>
            <a:r>
              <a:rPr lang="en-US" sz="1600" b="0" dirty="0" smtClean="0"/>
              <a:t>diameter </a:t>
            </a:r>
            <a:r>
              <a:rPr lang="en-US" sz="1600" b="0" dirty="0"/>
              <a:t>=</a:t>
            </a:r>
            <a:r>
              <a:rPr lang="en-US" sz="1600" b="0" dirty="0" smtClean="0"/>
              <a:t> 50 </a:t>
            </a:r>
            <a:r>
              <a:rPr lang="en-US" sz="1600" b="0" dirty="0" err="1"/>
              <a:t>m</a:t>
            </a:r>
            <a:endParaRPr lang="en-US" sz="1600" b="0" dirty="0"/>
          </a:p>
        </p:txBody>
      </p:sp>
      <p:sp>
        <p:nvSpPr>
          <p:cNvPr id="35" name="Text Box 22"/>
          <p:cNvSpPr txBox="1">
            <a:spLocks noChangeArrowheads="1"/>
          </p:cNvSpPr>
          <p:nvPr/>
        </p:nvSpPr>
        <p:spPr bwMode="auto">
          <a:xfrm>
            <a:off x="8229600" y="1156758"/>
            <a:ext cx="787400" cy="338526"/>
          </a:xfrm>
          <a:prstGeom prst="rect">
            <a:avLst/>
          </a:prstGeom>
          <a:noFill/>
          <a:ln w="25400">
            <a:noFill/>
            <a:miter lim="800000"/>
            <a:headEnd/>
            <a:tailEnd/>
          </a:ln>
          <a:effectLst/>
        </p:spPr>
        <p:txBody>
          <a:bodyPr wrap="square" lIns="91414" tIns="45706" rIns="91414" bIns="45706">
            <a:prstTxWarp prst="textNoShape">
              <a:avLst/>
            </a:prstTxWarp>
            <a:spAutoFit/>
          </a:bodyPr>
          <a:lstStyle/>
          <a:p>
            <a:pPr marL="398347" indent="-398347" eaLnBrk="0" hangingPunct="0"/>
            <a:r>
              <a:rPr lang="en-US" sz="1600" b="0" dirty="0" smtClean="0">
                <a:latin typeface="Arial"/>
                <a:cs typeface="Arial"/>
              </a:rPr>
              <a:t>= 15%</a:t>
            </a:r>
            <a:endParaRPr lang="en-US" sz="1600" b="0" dirty="0">
              <a:latin typeface="Arial"/>
              <a:cs typeface="Arial"/>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923863017"/>
              </p:ext>
            </p:extLst>
          </p:nvPr>
        </p:nvGraphicFramePr>
        <p:xfrm>
          <a:off x="7708900" y="1136650"/>
          <a:ext cx="561474" cy="381000"/>
        </p:xfrm>
        <a:graphic>
          <a:graphicData uri="http://schemas.openxmlformats.org/presentationml/2006/ole">
            <mc:AlternateContent xmlns:mc="http://schemas.openxmlformats.org/markup-compatibility/2006">
              <mc:Choice xmlns:v="urn:schemas-microsoft-com:vml" Requires="v">
                <p:oleObj spid="_x0000_s1129508" name="Equation" r:id="rId5" imgW="355600" imgH="241300" progId="Equation.3">
                  <p:embed/>
                </p:oleObj>
              </mc:Choice>
              <mc:Fallback>
                <p:oleObj name="Equation" r:id="rId5" imgW="355600" imgH="241300" progId="Equation.3">
                  <p:embed/>
                  <p:pic>
                    <p:nvPicPr>
                      <p:cNvPr id="0" name=""/>
                      <p:cNvPicPr/>
                      <p:nvPr/>
                    </p:nvPicPr>
                    <p:blipFill>
                      <a:blip r:embed="rId6"/>
                      <a:stretch>
                        <a:fillRect/>
                      </a:stretch>
                    </p:blipFill>
                    <p:spPr>
                      <a:xfrm>
                        <a:off x="7708900" y="1136650"/>
                        <a:ext cx="561474" cy="381000"/>
                      </a:xfrm>
                      <a:prstGeom prst="rect">
                        <a:avLst/>
                      </a:prstGeom>
                    </p:spPr>
                  </p:pic>
                </p:oleObj>
              </mc:Fallback>
            </mc:AlternateContent>
          </a:graphicData>
        </a:graphic>
      </p:graphicFrame>
      <p:pic>
        <p:nvPicPr>
          <p:cNvPr id="39" name="Picture 38" descr="101113_ZX_ASSEMBLY983_05.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4200000">
            <a:off x="3499987" y="3365806"/>
            <a:ext cx="642358" cy="790219"/>
          </a:xfrm>
          <a:prstGeom prst="rect">
            <a:avLst/>
          </a:prstGeom>
        </p:spPr>
      </p:pic>
    </p:spTree>
    <p:extLst>
      <p:ext uri="{BB962C8B-B14F-4D97-AF65-F5344CB8AC3E}">
        <p14:creationId xmlns:p14="http://schemas.microsoft.com/office/powerpoint/2010/main" val="596057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Calibri"/>
              <a:cs typeface="Calibri"/>
            </a:endParaRPr>
          </a:p>
        </p:txBody>
      </p:sp>
      <p:sp>
        <p:nvSpPr>
          <p:cNvPr id="3" name="Subtitle 2"/>
          <p:cNvSpPr>
            <a:spLocks noGrp="1"/>
          </p:cNvSpPr>
          <p:nvPr>
            <p:ph type="subTitle" idx="1"/>
          </p:nvPr>
        </p:nvSpPr>
        <p:spPr/>
        <p:txBody>
          <a:bodyPr/>
          <a:lstStyle/>
          <a:p>
            <a:endParaRPr lang="en-US">
              <a:latin typeface="Calibri"/>
              <a:cs typeface="Calibri"/>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525000" cy="1138773"/>
          </a:xfrm>
          <a:prstGeom prst="rect">
            <a:avLst/>
          </a:prstGeom>
          <a:noFill/>
        </p:spPr>
        <p:txBody>
          <a:bodyPr wrap="square" rtlCol="0">
            <a:spAutoFit/>
          </a:bodyPr>
          <a:lstStyle/>
          <a:p>
            <a:pPr algn="ctr" eaLnBrk="1" fontAlgn="auto" hangingPunct="1">
              <a:spcBef>
                <a:spcPts val="0"/>
              </a:spcBef>
              <a:spcAft>
                <a:spcPts val="0"/>
              </a:spcAft>
            </a:pPr>
            <a:r>
              <a:rPr lang="en-US" sz="3400" b="0" dirty="0" smtClean="0">
                <a:solidFill>
                  <a:srgbClr val="0070C0"/>
                </a:solidFill>
                <a:latin typeface="Calibri"/>
                <a:cs typeface="Calibri"/>
              </a:rPr>
              <a:t>A fully automated proof-of-principle </a:t>
            </a:r>
            <a:r>
              <a:rPr lang="en-US" sz="3400" b="0" dirty="0">
                <a:solidFill>
                  <a:srgbClr val="0070C0"/>
                </a:solidFill>
                <a:latin typeface="Calibri"/>
                <a:cs typeface="Calibri"/>
              </a:rPr>
              <a:t>facility </a:t>
            </a:r>
            <a:r>
              <a:rPr lang="en-US" sz="3400" b="0" dirty="0" smtClean="0">
                <a:solidFill>
                  <a:srgbClr val="0070C0"/>
                </a:solidFill>
                <a:latin typeface="Calibri"/>
                <a:cs typeface="Calibri"/>
              </a:rPr>
              <a:t>provides the first test of defined RTL requirements</a:t>
            </a:r>
            <a:endParaRPr lang="en-US" sz="3400" b="0" dirty="0">
              <a:solidFill>
                <a:srgbClr val="0070C0"/>
              </a:solidFill>
              <a:latin typeface="Calibri"/>
              <a:cs typeface="Calibri"/>
            </a:endParaRPr>
          </a:p>
        </p:txBody>
      </p:sp>
      <p:sp>
        <p:nvSpPr>
          <p:cNvPr id="8" name="Rectangle 7"/>
          <p:cNvSpPr/>
          <p:nvPr/>
        </p:nvSpPr>
        <p:spPr>
          <a:xfrm>
            <a:off x="76200" y="1295400"/>
            <a:ext cx="9232795" cy="5262979"/>
          </a:xfrm>
          <a:prstGeom prst="rect">
            <a:avLst/>
          </a:prstGeom>
        </p:spPr>
        <p:txBody>
          <a:bodyPr wrap="square">
            <a:spAutoFit/>
          </a:bodyPr>
          <a:lstStyle/>
          <a:p>
            <a:pPr eaLnBrk="1" fontAlgn="auto" hangingPunct="1">
              <a:spcBef>
                <a:spcPts val="0"/>
              </a:spcBef>
              <a:spcAft>
                <a:spcPts val="0"/>
              </a:spcAft>
            </a:pPr>
            <a:r>
              <a:rPr lang="en-US" sz="2400" dirty="0" smtClean="0">
                <a:solidFill>
                  <a:prstClr val="black"/>
                </a:solidFill>
                <a:latin typeface="Calibri"/>
                <a:cs typeface="Calibri"/>
              </a:rPr>
              <a:t>Fully engineered prototype facility</a:t>
            </a:r>
            <a:r>
              <a:rPr lang="en-US" sz="2400" b="0" dirty="0" smtClean="0">
                <a:solidFill>
                  <a:prstClr val="black"/>
                </a:solidFill>
                <a:latin typeface="Calibri"/>
                <a:cs typeface="Calibri"/>
              </a:rPr>
              <a:t>		</a:t>
            </a:r>
          </a:p>
          <a:p>
            <a:pPr lvl="1" eaLnBrk="1" fontAlgn="auto" hangingPunct="1">
              <a:spcBef>
                <a:spcPts val="0"/>
              </a:spcBef>
              <a:spcAft>
                <a:spcPts val="0"/>
              </a:spcAft>
            </a:pPr>
            <a:r>
              <a:rPr lang="en-US" sz="2400" b="0" dirty="0">
                <a:solidFill>
                  <a:prstClr val="black"/>
                </a:solidFill>
                <a:latin typeface="Calibri"/>
                <a:cs typeface="Calibri"/>
              </a:rPr>
              <a:t>~</a:t>
            </a:r>
            <a:r>
              <a:rPr lang="en-US" sz="2400" b="0" dirty="0" smtClean="0">
                <a:solidFill>
                  <a:prstClr val="black"/>
                </a:solidFill>
                <a:latin typeface="Calibri"/>
                <a:cs typeface="Calibri"/>
              </a:rPr>
              <a:t>10 second cycle time	</a:t>
            </a:r>
          </a:p>
          <a:p>
            <a:pPr lvl="1" eaLnBrk="1" fontAlgn="auto" hangingPunct="1">
              <a:spcBef>
                <a:spcPts val="0"/>
              </a:spcBef>
              <a:spcAft>
                <a:spcPts val="0"/>
              </a:spcAft>
            </a:pPr>
            <a:r>
              <a:rPr lang="en-US" sz="2400" b="0" dirty="0" smtClean="0">
                <a:solidFill>
                  <a:prstClr val="black"/>
                </a:solidFill>
                <a:latin typeface="Calibri"/>
                <a:cs typeface="Calibri"/>
              </a:rPr>
              <a:t>&gt;10,000 cycles 			</a:t>
            </a:r>
          </a:p>
          <a:p>
            <a:pPr eaLnBrk="1" fontAlgn="auto" hangingPunct="1">
              <a:spcBef>
                <a:spcPts val="0"/>
              </a:spcBef>
              <a:spcAft>
                <a:spcPts val="0"/>
              </a:spcAft>
            </a:pPr>
            <a:r>
              <a:rPr lang="en-US" sz="2400" dirty="0" smtClean="0">
                <a:solidFill>
                  <a:prstClr val="black"/>
                </a:solidFill>
                <a:latin typeface="Calibri"/>
                <a:cs typeface="Calibri"/>
              </a:rPr>
              <a:t>Compatible with IFE facility concept</a:t>
            </a:r>
          </a:p>
          <a:p>
            <a:pPr lvl="1" eaLnBrk="1" fontAlgn="auto" hangingPunct="1">
              <a:spcBef>
                <a:spcPts val="0"/>
              </a:spcBef>
              <a:spcAft>
                <a:spcPts val="0"/>
              </a:spcAft>
            </a:pPr>
            <a:r>
              <a:rPr lang="en-US" sz="2400" b="0" dirty="0" smtClean="0">
                <a:solidFill>
                  <a:prstClr val="black"/>
                </a:solidFill>
                <a:latin typeface="Calibri"/>
                <a:cs typeface="Calibri"/>
              </a:rPr>
              <a:t>MITL vacuum/power-flow continuity</a:t>
            </a:r>
            <a:endParaRPr lang="en-US" sz="2400" b="0" dirty="0">
              <a:solidFill>
                <a:prstClr val="black"/>
              </a:solidFill>
              <a:latin typeface="Calibri"/>
              <a:cs typeface="Calibri"/>
            </a:endParaRPr>
          </a:p>
          <a:p>
            <a:pPr lvl="1" eaLnBrk="1" fontAlgn="auto" hangingPunct="1">
              <a:spcBef>
                <a:spcPts val="0"/>
              </a:spcBef>
              <a:spcAft>
                <a:spcPts val="0"/>
              </a:spcAft>
            </a:pPr>
            <a:r>
              <a:rPr lang="en-US" sz="2400" b="0" dirty="0">
                <a:solidFill>
                  <a:prstClr val="black"/>
                </a:solidFill>
                <a:latin typeface="Calibri"/>
                <a:cs typeface="Calibri"/>
              </a:rPr>
              <a:t>P</a:t>
            </a:r>
            <a:r>
              <a:rPr lang="en-US" sz="2400" b="0" dirty="0" smtClean="0">
                <a:solidFill>
                  <a:prstClr val="black"/>
                </a:solidFill>
                <a:latin typeface="Calibri"/>
                <a:cs typeface="Calibri"/>
              </a:rPr>
              <a:t>re-pumped MITLs</a:t>
            </a:r>
          </a:p>
          <a:p>
            <a:pPr lvl="1" eaLnBrk="1" fontAlgn="auto" hangingPunct="1">
              <a:spcBef>
                <a:spcPts val="0"/>
              </a:spcBef>
              <a:spcAft>
                <a:spcPts val="0"/>
              </a:spcAft>
            </a:pPr>
            <a:r>
              <a:rPr lang="en-US" sz="2400" b="0" dirty="0">
                <a:solidFill>
                  <a:prstClr val="black"/>
                </a:solidFill>
                <a:latin typeface="Calibri"/>
                <a:cs typeface="Calibri"/>
              </a:rPr>
              <a:t>E</a:t>
            </a:r>
            <a:r>
              <a:rPr lang="en-US" sz="2400" b="0" dirty="0" smtClean="0">
                <a:solidFill>
                  <a:prstClr val="black"/>
                </a:solidFill>
                <a:latin typeface="Calibri"/>
                <a:cs typeface="Calibri"/>
              </a:rPr>
              <a:t>xtended transmission </a:t>
            </a:r>
            <a:r>
              <a:rPr lang="en-US" sz="2400" b="0" dirty="0">
                <a:solidFill>
                  <a:prstClr val="black"/>
                </a:solidFill>
                <a:latin typeface="Calibri"/>
                <a:cs typeface="Calibri"/>
              </a:rPr>
              <a:t>lines </a:t>
            </a:r>
            <a:r>
              <a:rPr lang="en-US" sz="2400" b="0" dirty="0" smtClean="0">
                <a:solidFill>
                  <a:prstClr val="black"/>
                </a:solidFill>
                <a:latin typeface="Calibri"/>
                <a:cs typeface="Calibri"/>
              </a:rPr>
              <a:t>or fast </a:t>
            </a:r>
          </a:p>
          <a:p>
            <a:pPr lvl="1" eaLnBrk="1" fontAlgn="auto" hangingPunct="1">
              <a:spcBef>
                <a:spcPts val="0"/>
              </a:spcBef>
              <a:spcAft>
                <a:spcPts val="0"/>
              </a:spcAft>
            </a:pPr>
            <a:r>
              <a:rPr lang="en-US" sz="2400" b="0" dirty="0" smtClean="0">
                <a:solidFill>
                  <a:prstClr val="black"/>
                </a:solidFill>
                <a:latin typeface="Calibri"/>
                <a:cs typeface="Calibri"/>
              </a:rPr>
              <a:t>     closure valves</a:t>
            </a:r>
            <a:r>
              <a:rPr lang="en-US" sz="2400" b="0" dirty="0">
                <a:solidFill>
                  <a:prstClr val="black"/>
                </a:solidFill>
                <a:latin typeface="Calibri"/>
                <a:cs typeface="Calibri"/>
                <a:sym typeface="Wingdings" pitchFamily="2" charset="2"/>
              </a:rPr>
              <a:t> </a:t>
            </a:r>
            <a:r>
              <a:rPr lang="en-US" sz="2400" b="0" dirty="0" smtClean="0">
                <a:solidFill>
                  <a:prstClr val="black"/>
                </a:solidFill>
                <a:latin typeface="Calibri"/>
                <a:cs typeface="Calibri"/>
                <a:sym typeface="Wingdings" pitchFamily="2" charset="2"/>
              </a:rPr>
              <a:t>for high-yield standoff</a:t>
            </a:r>
          </a:p>
          <a:p>
            <a:pPr eaLnBrk="1" fontAlgn="auto" hangingPunct="1">
              <a:spcBef>
                <a:spcPts val="0"/>
              </a:spcBef>
              <a:spcAft>
                <a:spcPts val="0"/>
              </a:spcAft>
            </a:pPr>
            <a:r>
              <a:rPr lang="en-US" sz="2400" dirty="0" smtClean="0">
                <a:solidFill>
                  <a:prstClr val="black"/>
                </a:solidFill>
                <a:latin typeface="Calibri"/>
                <a:cs typeface="Calibri"/>
              </a:rPr>
              <a:t>Small-scale (~1/5) prototype</a:t>
            </a:r>
            <a:endParaRPr lang="en-US" sz="2400" dirty="0">
              <a:solidFill>
                <a:prstClr val="black"/>
              </a:solidFill>
              <a:latin typeface="Calibri"/>
              <a:cs typeface="Calibri"/>
            </a:endParaRPr>
          </a:p>
          <a:p>
            <a:pPr lvl="1" eaLnBrk="1" fontAlgn="auto" hangingPunct="1">
              <a:spcBef>
                <a:spcPts val="0"/>
              </a:spcBef>
              <a:spcAft>
                <a:spcPts val="0"/>
              </a:spcAft>
            </a:pPr>
            <a:r>
              <a:rPr lang="en-US" sz="2400" b="0" dirty="0" smtClean="0">
                <a:solidFill>
                  <a:prstClr val="black"/>
                </a:solidFill>
                <a:latin typeface="Calibri"/>
                <a:cs typeface="Calibri"/>
              </a:rPr>
              <a:t>Ease of maintenance</a:t>
            </a:r>
            <a:endParaRPr lang="en-US" sz="2400" b="0" dirty="0">
              <a:solidFill>
                <a:prstClr val="black"/>
              </a:solidFill>
              <a:latin typeface="Calibri"/>
              <a:cs typeface="Calibri"/>
            </a:endParaRPr>
          </a:p>
          <a:p>
            <a:pPr lvl="1" eaLnBrk="1" fontAlgn="auto" hangingPunct="1">
              <a:spcBef>
                <a:spcPts val="0"/>
              </a:spcBef>
              <a:spcAft>
                <a:spcPts val="0"/>
              </a:spcAft>
            </a:pPr>
            <a:r>
              <a:rPr lang="en-US" sz="2400" b="0" dirty="0" smtClean="0">
                <a:solidFill>
                  <a:prstClr val="black"/>
                </a:solidFill>
                <a:latin typeface="Calibri"/>
                <a:cs typeface="Calibri"/>
              </a:rPr>
              <a:t>Rapid modifications and retrofits</a:t>
            </a:r>
          </a:p>
          <a:p>
            <a:pPr eaLnBrk="1" fontAlgn="auto" hangingPunct="1">
              <a:spcBef>
                <a:spcPts val="0"/>
              </a:spcBef>
              <a:spcAft>
                <a:spcPts val="0"/>
              </a:spcAft>
            </a:pPr>
            <a:r>
              <a:rPr lang="en-US" sz="2400" dirty="0">
                <a:solidFill>
                  <a:prstClr val="black"/>
                </a:solidFill>
                <a:latin typeface="Calibri"/>
                <a:cs typeface="Calibri"/>
              </a:rPr>
              <a:t>C</a:t>
            </a:r>
            <a:r>
              <a:rPr lang="en-US" sz="2400" dirty="0" smtClean="0">
                <a:solidFill>
                  <a:prstClr val="black"/>
                </a:solidFill>
                <a:latin typeface="Calibri"/>
                <a:cs typeface="Calibri"/>
              </a:rPr>
              <a:t>ompatible </a:t>
            </a:r>
            <a:r>
              <a:rPr lang="en-US" sz="2400" dirty="0">
                <a:solidFill>
                  <a:prstClr val="black"/>
                </a:solidFill>
                <a:latin typeface="Calibri"/>
                <a:cs typeface="Calibri"/>
              </a:rPr>
              <a:t>with LTD architecture</a:t>
            </a:r>
          </a:p>
          <a:p>
            <a:pPr lvl="1" eaLnBrk="1" fontAlgn="auto" hangingPunct="1">
              <a:spcBef>
                <a:spcPts val="0"/>
              </a:spcBef>
              <a:spcAft>
                <a:spcPts val="0"/>
              </a:spcAft>
            </a:pPr>
            <a:r>
              <a:rPr lang="en-US" sz="2400" b="0" dirty="0" smtClean="0">
                <a:solidFill>
                  <a:prstClr val="black"/>
                </a:solidFill>
                <a:latin typeface="Calibri"/>
                <a:cs typeface="Calibri"/>
              </a:rPr>
              <a:t>High-rep-rate pulsed power testing</a:t>
            </a:r>
          </a:p>
          <a:p>
            <a:pPr lvl="1" eaLnBrk="1" fontAlgn="auto" hangingPunct="1">
              <a:spcBef>
                <a:spcPts val="0"/>
              </a:spcBef>
              <a:spcAft>
                <a:spcPts val="0"/>
              </a:spcAft>
            </a:pPr>
            <a:r>
              <a:rPr lang="en-US" sz="2400" b="0" dirty="0" smtClean="0">
                <a:solidFill>
                  <a:prstClr val="black"/>
                </a:solidFill>
                <a:latin typeface="Calibri"/>
                <a:cs typeface="Calibri"/>
              </a:rPr>
              <a:t>Repetitive electrode conditioning studies; increased efficiency</a:t>
            </a:r>
          </a:p>
        </p:txBody>
      </p:sp>
      <p:pic>
        <p:nvPicPr>
          <p:cNvPr id="1026" name="Picture 2" descr="C:\Users\tjawe\AppData\Local\Microsoft\Windows\Temporary Internet Files\Content.Outlook\MD78DKB5\G2348_RTL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72" t="10438" r="26563" b="28127"/>
          <a:stretch/>
        </p:blipFill>
        <p:spPr bwMode="auto">
          <a:xfrm>
            <a:off x="5562600" y="1295400"/>
            <a:ext cx="3663195" cy="4648200"/>
          </a:xfrm>
          <a:prstGeom prst="rect">
            <a:avLst/>
          </a:prstGeom>
          <a:noFill/>
          <a:ln w="4762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9796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1295400" y="0"/>
            <a:ext cx="7162799" cy="1185028"/>
          </a:xfrm>
        </p:spPr>
        <p:txBody>
          <a:bodyPr/>
          <a:lstStyle/>
          <a:p>
            <a:r>
              <a:rPr lang="en-US" dirty="0" smtClean="0">
                <a:ea typeface="ＭＳ Ｐゴシック" pitchFamily="-105" charset="-128"/>
                <a:cs typeface="ＭＳ Ｐゴシック" pitchFamily="-105" charset="-128"/>
              </a:rPr>
              <a:t>Summary</a:t>
            </a:r>
            <a:endParaRPr lang="en-US" dirty="0">
              <a:ea typeface="ＭＳ Ｐゴシック" pitchFamily="-105" charset="-128"/>
              <a:cs typeface="ＭＳ Ｐゴシック" pitchFamily="-105" charset="-128"/>
            </a:endParaRPr>
          </a:p>
        </p:txBody>
      </p:sp>
      <p:sp>
        <p:nvSpPr>
          <p:cNvPr id="584707" name="Rectangle 3"/>
          <p:cNvSpPr>
            <a:spLocks noGrp="1" noChangeArrowheads="1"/>
          </p:cNvSpPr>
          <p:nvPr>
            <p:ph type="body" idx="1"/>
          </p:nvPr>
        </p:nvSpPr>
        <p:spPr>
          <a:xfrm>
            <a:off x="381000" y="990600"/>
            <a:ext cx="8490008" cy="5257800"/>
          </a:xfrm>
        </p:spPr>
        <p:txBody>
          <a:bodyPr/>
          <a:lstStyle/>
          <a:p>
            <a:pPr lvl="1">
              <a:spcBef>
                <a:spcPct val="0"/>
              </a:spcBef>
              <a:buNone/>
            </a:pPr>
            <a:r>
              <a:rPr lang="en-US" sz="1800" dirty="0" smtClean="0"/>
              <a:t>Pulsed power is an efficient, cost-effective way to create matter at high energy densities</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Magnetically driven implosions offer a path to coupling much higher fractions of the driver stored energy to fusion fuel</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Magnetized Liner Inertial Fusion (MagLIF) offers a near term chance for testing our understanding of magnetically driven implosions. </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Experimental data on the Magneto-Rayleigh Taylor instability is promising, we hope to begin integrated MagLIF testing in 2012.</a:t>
            </a:r>
          </a:p>
          <a:p>
            <a:pPr lvl="1">
              <a:spcBef>
                <a:spcPct val="0"/>
              </a:spcBef>
              <a:buNone/>
            </a:pPr>
            <a:endParaRPr lang="en-US" sz="1800" dirty="0" smtClean="0"/>
          </a:p>
          <a:p>
            <a:pPr lvl="1">
              <a:spcBef>
                <a:spcPct val="0"/>
              </a:spcBef>
              <a:buNone/>
            </a:pPr>
            <a:endParaRPr lang="en-US" sz="1800" dirty="0" smtClean="0"/>
          </a:p>
          <a:p>
            <a:pPr lvl="1">
              <a:spcBef>
                <a:spcPct val="0"/>
              </a:spcBef>
              <a:buNone/>
            </a:pPr>
            <a:r>
              <a:rPr lang="en-US" sz="1800" dirty="0" smtClean="0"/>
              <a:t>A high-yield (</a:t>
            </a:r>
            <a:r>
              <a:rPr lang="en-US" sz="1800" dirty="0" err="1" smtClean="0"/>
              <a:t>GJs</a:t>
            </a:r>
            <a:r>
              <a:rPr lang="en-US" sz="1800" dirty="0" smtClean="0"/>
              <a:t>), high-gain (&gt;500) </a:t>
            </a:r>
            <a:r>
              <a:rPr lang="en-US" sz="1800" dirty="0" err="1" smtClean="0"/>
              <a:t>MagLIF</a:t>
            </a:r>
            <a:r>
              <a:rPr lang="en-US" sz="1800" dirty="0" smtClean="0"/>
              <a:t> design is under development. Much of the relevant physics can be tested on Z.</a:t>
            </a:r>
          </a:p>
          <a:p>
            <a:pPr lvl="1">
              <a:spcBef>
                <a:spcPct val="0"/>
              </a:spcBef>
              <a:buNone/>
            </a:pPr>
            <a:endParaRPr lang="en-US" dirty="0" smtClean="0"/>
          </a:p>
        </p:txBody>
      </p:sp>
    </p:spTree>
    <p:extLst>
      <p:ext uri="{BB962C8B-B14F-4D97-AF65-F5344CB8AC3E}">
        <p14:creationId xmlns:p14="http://schemas.microsoft.com/office/powerpoint/2010/main" val="3951220835"/>
      </p:ext>
    </p:extLst>
  </p:cSld>
  <p:clrMapOvr>
    <a:masterClrMapping/>
  </p:clrMapOvr>
  <p:transition xmlns:p14="http://schemas.microsoft.com/office/powerpoint/2010/main" advTm="3186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76200" y="0"/>
            <a:ext cx="8763000" cy="1143000"/>
          </a:xfrm>
        </p:spPr>
        <p:txBody>
          <a:bodyPr/>
          <a:lstStyle/>
          <a:p>
            <a:pPr algn="l"/>
            <a:r>
              <a:rPr lang="en-US" dirty="0" smtClean="0"/>
              <a:t>Large currents and the corresponding magnetic fields can create and manipulate high energy density(HED) matter</a:t>
            </a:r>
            <a:endParaRPr lang="en-US" dirty="0"/>
          </a:p>
        </p:txBody>
      </p:sp>
      <p:graphicFrame>
        <p:nvGraphicFramePr>
          <p:cNvPr id="333827" name="Object 3"/>
          <p:cNvGraphicFramePr>
            <a:graphicFrameLocks noChangeAspect="1"/>
          </p:cNvGraphicFramePr>
          <p:nvPr>
            <p:extLst>
              <p:ext uri="{D42A27DB-BD31-4B8C-83A1-F6EECF244321}">
                <p14:modId xmlns:p14="http://schemas.microsoft.com/office/powerpoint/2010/main" val="549615183"/>
              </p:ext>
            </p:extLst>
          </p:nvPr>
        </p:nvGraphicFramePr>
        <p:xfrm>
          <a:off x="990600" y="1295400"/>
          <a:ext cx="6191250" cy="815975"/>
        </p:xfrm>
        <a:graphic>
          <a:graphicData uri="http://schemas.openxmlformats.org/presentationml/2006/ole">
            <mc:AlternateContent xmlns:mc="http://schemas.openxmlformats.org/markup-compatibility/2006">
              <mc:Choice xmlns:v="urn:schemas-microsoft-com:vml" Requires="v">
                <p:oleObj spid="_x0000_s1107110" name="Equation" r:id="rId4" imgW="3467100" imgH="457200" progId="Equation.3">
                  <p:embed/>
                </p:oleObj>
              </mc:Choice>
              <mc:Fallback>
                <p:oleObj name="Equation" r:id="rId4" imgW="34671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6191250"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3828" name="Rectangle 4"/>
          <p:cNvSpPr>
            <a:spLocks noChangeArrowheads="1"/>
          </p:cNvSpPr>
          <p:nvPr/>
        </p:nvSpPr>
        <p:spPr bwMode="auto">
          <a:xfrm>
            <a:off x="838200" y="2636837"/>
            <a:ext cx="8073831" cy="4346060"/>
          </a:xfrm>
          <a:prstGeom prst="rect">
            <a:avLst/>
          </a:prstGeom>
          <a:noFill/>
          <a:ln w="12700">
            <a:noFill/>
            <a:miter lim="800000"/>
            <a:headEnd/>
            <a:tailEnd/>
          </a:ln>
          <a:effectLst/>
        </p:spPr>
        <p:txBody>
          <a:bodyPr wrap="square" lIns="85597" tIns="42798" rIns="85597" bIns="42798">
            <a:prstTxWarp prst="textNoShape">
              <a:avLst/>
            </a:prstTxWarp>
            <a:spAutoFit/>
          </a:bodyPr>
          <a:lstStyle/>
          <a:p>
            <a:r>
              <a:rPr lang="en-US" dirty="0" smtClean="0"/>
              <a:t>Magnetic fields have some unique advantages when creating HED plasmas:</a:t>
            </a:r>
          </a:p>
          <a:p>
            <a:endParaRPr lang="en-US" dirty="0" smtClean="0"/>
          </a:p>
          <a:p>
            <a:pPr lvl="1">
              <a:buFont typeface="Arial"/>
              <a:buChar char="•"/>
            </a:pPr>
            <a:r>
              <a:rPr lang="en-US" dirty="0" smtClean="0"/>
              <a:t>Magnetic fields are very efficient at creating HED matter enabling large samples and energetic sources</a:t>
            </a:r>
          </a:p>
          <a:p>
            <a:pPr lvl="1"/>
            <a:endParaRPr lang="en-US" dirty="0" smtClean="0"/>
          </a:p>
          <a:p>
            <a:pPr lvl="1">
              <a:buFont typeface="Arial"/>
              <a:buChar char="•"/>
            </a:pPr>
            <a:r>
              <a:rPr lang="en-US" dirty="0" smtClean="0"/>
              <a:t>Magnetic fields have very interesting properties in converging geometry</a:t>
            </a:r>
          </a:p>
          <a:p>
            <a:pPr>
              <a:buFont typeface="Arial"/>
              <a:buChar char="•"/>
            </a:pPr>
            <a:endParaRPr lang="en-US" dirty="0" smtClean="0"/>
          </a:p>
          <a:p>
            <a:r>
              <a:rPr lang="en-US" dirty="0" smtClean="0"/>
              <a:t>Magnetic fields have interesting contrasts with other ways of generating HED:</a:t>
            </a:r>
          </a:p>
          <a:p>
            <a:pPr lvl="1">
              <a:buFont typeface="Arial"/>
              <a:buChar char="•"/>
            </a:pPr>
            <a:r>
              <a:rPr lang="en-US" dirty="0" smtClean="0"/>
              <a:t>Magnetic fields can create high pressures without making material hot</a:t>
            </a:r>
          </a:p>
          <a:p>
            <a:pPr lvl="1">
              <a:buFont typeface="Arial"/>
              <a:buChar char="•"/>
            </a:pPr>
            <a:endParaRPr lang="en-US" dirty="0" smtClean="0"/>
          </a:p>
          <a:p>
            <a:pPr lvl="1">
              <a:buFont typeface="Arial"/>
              <a:buChar char="•"/>
            </a:pPr>
            <a:r>
              <a:rPr lang="en-US" dirty="0" smtClean="0"/>
              <a:t>Magnetic fields can be generated over long time scales with significant control over the time history</a:t>
            </a:r>
          </a:p>
          <a:p>
            <a:endParaRPr lang="en-US" dirty="0" smtClean="0"/>
          </a:p>
          <a:p>
            <a:r>
              <a:rPr lang="en-US" dirty="0" smtClean="0"/>
              <a:t>Magnetic fields change the way particles and energy are transported in a plasma</a:t>
            </a:r>
          </a:p>
          <a:p>
            <a:pPr lvl="1">
              <a:buFont typeface="Arial"/>
              <a:buChar char="•"/>
            </a:pPr>
            <a:endParaRPr lang="en-US" dirty="0" smtClean="0"/>
          </a:p>
          <a:p>
            <a:endParaRPr lang="en-US" dirty="0" smtClean="0"/>
          </a:p>
        </p:txBody>
      </p:sp>
      <p:sp>
        <p:nvSpPr>
          <p:cNvPr id="2" name="TextBox 1"/>
          <p:cNvSpPr txBox="1"/>
          <p:nvPr/>
        </p:nvSpPr>
        <p:spPr>
          <a:xfrm>
            <a:off x="1905000" y="2133600"/>
            <a:ext cx="4683193" cy="369332"/>
          </a:xfrm>
          <a:prstGeom prst="rect">
            <a:avLst/>
          </a:prstGeom>
          <a:noFill/>
        </p:spPr>
        <p:txBody>
          <a:bodyPr wrap="none" rtlCol="0">
            <a:spAutoFit/>
          </a:bodyPr>
          <a:lstStyle/>
          <a:p>
            <a:r>
              <a:rPr lang="en-US" sz="1800" dirty="0" smtClean="0"/>
              <a:t>HED Matter  P &gt; 1 Mbar, B &gt; 5 </a:t>
            </a:r>
            <a:r>
              <a:rPr lang="en-US" sz="1800" dirty="0" err="1" smtClean="0"/>
              <a:t>Megagauss</a:t>
            </a:r>
            <a:endParaRPr lang="en-US" sz="1800" dirty="0"/>
          </a:p>
        </p:txBody>
      </p:sp>
    </p:spTree>
    <p:extLst>
      <p:ext uri="{BB962C8B-B14F-4D97-AF65-F5344CB8AC3E}">
        <p14:creationId xmlns:p14="http://schemas.microsoft.com/office/powerpoint/2010/main" val="819097363"/>
      </p:ext>
    </p:extLst>
  </p:cSld>
  <p:clrMapOvr>
    <a:masterClrMapping/>
  </p:clrMapOvr>
  <p:transition xmlns:p14="http://schemas.microsoft.com/office/powerpoint/2010/main" advTm="12531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447800" y="0"/>
            <a:ext cx="6616700" cy="1143000"/>
          </a:xfrm>
        </p:spPr>
        <p:txBody>
          <a:bodyPr/>
          <a:lstStyle/>
          <a:p>
            <a:pPr algn="l"/>
            <a:r>
              <a:rPr lang="en-US" dirty="0" smtClean="0">
                <a:cs typeface="ＭＳ Ｐゴシック" charset="-128"/>
              </a:rPr>
              <a:t>We use the Z pulsed power facility to generate large magnetic fields</a:t>
            </a:r>
          </a:p>
        </p:txBody>
      </p:sp>
      <p:pic>
        <p:nvPicPr>
          <p:cNvPr id="13315" name="Picture 5" descr="IMG_023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1112838"/>
            <a:ext cx="9144000" cy="5745162"/>
          </a:xfrm>
          <a:prstGeom prst="rect">
            <a:avLst/>
          </a:prstGeom>
          <a:noFill/>
          <a:ln w="9525">
            <a:noFill/>
            <a:miter lim="800000"/>
            <a:headEnd/>
            <a:tailEnd/>
          </a:ln>
        </p:spPr>
      </p:pic>
      <p:sp>
        <p:nvSpPr>
          <p:cNvPr id="14340" name="AutoShape 7"/>
          <p:cNvSpPr>
            <a:spLocks noChangeArrowheads="1"/>
          </p:cNvSpPr>
          <p:nvPr/>
        </p:nvSpPr>
        <p:spPr bwMode="auto">
          <a:xfrm>
            <a:off x="4763" y="4864100"/>
            <a:ext cx="5253038" cy="1993900"/>
          </a:xfrm>
          <a:prstGeom prst="wedgeRectCallout">
            <a:avLst>
              <a:gd name="adj1" fmla="val -49727"/>
              <a:gd name="adj2" fmla="val 23005"/>
            </a:avLst>
          </a:prstGeom>
          <a:solidFill>
            <a:srgbClr val="FEFFCD"/>
          </a:solidFill>
          <a:ln w="12700">
            <a:solidFill>
              <a:schemeClr val="tx1"/>
            </a:solidFill>
            <a:miter lim="800000"/>
            <a:headEnd type="none" w="sm" len="sm"/>
            <a:tailEnd type="none" w="sm" len="sm"/>
          </a:ln>
        </p:spPr>
        <p:txBody>
          <a:bodyPr wrap="none" lIns="85597" tIns="42798" rIns="85597" bIns="42798" anchor="ctr">
            <a:prstTxWarp prst="textNoShape">
              <a:avLst/>
            </a:prstTxWarp>
          </a:bodyPr>
          <a:lstStyle/>
          <a:p>
            <a:pPr algn="ctr" defTabSz="855663" eaLnBrk="0" hangingPunct="0">
              <a:lnSpc>
                <a:spcPct val="120000"/>
              </a:lnSpc>
            </a:pPr>
            <a:r>
              <a:rPr lang="en-US" sz="2000" dirty="0">
                <a:solidFill>
                  <a:srgbClr val="000000"/>
                </a:solidFill>
              </a:rPr>
              <a:t>22 MJ stored </a:t>
            </a:r>
            <a:r>
              <a:rPr lang="en-US" sz="2000" dirty="0" smtClean="0">
                <a:solidFill>
                  <a:srgbClr val="000000"/>
                </a:solidFill>
              </a:rPr>
              <a:t>energy</a:t>
            </a:r>
          </a:p>
          <a:p>
            <a:pPr algn="ctr" defTabSz="855663" eaLnBrk="0" hangingPunct="0">
              <a:lnSpc>
                <a:spcPct val="120000"/>
              </a:lnSpc>
            </a:pPr>
            <a:r>
              <a:rPr lang="en-US" sz="2000" dirty="0" smtClean="0">
                <a:solidFill>
                  <a:srgbClr val="000000"/>
                </a:solidFill>
              </a:rPr>
              <a:t>3MJ delivered to the load</a:t>
            </a:r>
            <a:endParaRPr lang="en-US" sz="2000" dirty="0">
              <a:solidFill>
                <a:srgbClr val="000000"/>
              </a:solidFill>
            </a:endParaRPr>
          </a:p>
          <a:p>
            <a:pPr algn="ctr" defTabSz="855663" eaLnBrk="0" hangingPunct="0">
              <a:lnSpc>
                <a:spcPct val="120000"/>
              </a:lnSpc>
            </a:pPr>
            <a:r>
              <a:rPr lang="en-US" sz="2000" dirty="0">
                <a:solidFill>
                  <a:srgbClr val="000000"/>
                </a:solidFill>
              </a:rPr>
              <a:t>26 MA peak </a:t>
            </a:r>
            <a:r>
              <a:rPr lang="en-US" sz="2000" dirty="0" smtClean="0">
                <a:solidFill>
                  <a:srgbClr val="000000"/>
                </a:solidFill>
              </a:rPr>
              <a:t>current</a:t>
            </a:r>
          </a:p>
          <a:p>
            <a:pPr algn="ctr" defTabSz="855663">
              <a:lnSpc>
                <a:spcPct val="120000"/>
              </a:lnSpc>
            </a:pPr>
            <a:r>
              <a:rPr lang="en-US" sz="2000" dirty="0" smtClean="0">
                <a:solidFill>
                  <a:srgbClr val="000000"/>
                </a:solidFill>
              </a:rPr>
              <a:t>5 – 50 </a:t>
            </a:r>
            <a:r>
              <a:rPr lang="en-US" sz="2000" dirty="0" err="1" smtClean="0">
                <a:solidFill>
                  <a:srgbClr val="000000"/>
                </a:solidFill>
              </a:rPr>
              <a:t>Megagauss</a:t>
            </a:r>
            <a:r>
              <a:rPr lang="en-US" sz="2000" dirty="0" smtClean="0">
                <a:solidFill>
                  <a:srgbClr val="000000"/>
                </a:solidFill>
              </a:rPr>
              <a:t> (1-100 </a:t>
            </a:r>
            <a:r>
              <a:rPr lang="en-US" sz="2000" dirty="0" err="1" smtClean="0">
                <a:solidFill>
                  <a:srgbClr val="000000"/>
                </a:solidFill>
              </a:rPr>
              <a:t>Megabar</a:t>
            </a:r>
            <a:r>
              <a:rPr lang="en-US" sz="2000" dirty="0" smtClean="0">
                <a:solidFill>
                  <a:srgbClr val="000000"/>
                </a:solidFill>
              </a:rPr>
              <a:t>)</a:t>
            </a:r>
          </a:p>
          <a:p>
            <a:pPr algn="ctr" defTabSz="855663" eaLnBrk="0" hangingPunct="0">
              <a:lnSpc>
                <a:spcPct val="120000"/>
              </a:lnSpc>
            </a:pPr>
            <a:r>
              <a:rPr lang="en-US" sz="2000" dirty="0">
                <a:solidFill>
                  <a:srgbClr val="000000"/>
                </a:solidFill>
              </a:rPr>
              <a:t>100</a:t>
            </a:r>
            <a:r>
              <a:rPr lang="en-US" sz="2000" dirty="0" smtClean="0">
                <a:solidFill>
                  <a:srgbClr val="000000"/>
                </a:solidFill>
              </a:rPr>
              <a:t>-600 </a:t>
            </a:r>
            <a:r>
              <a:rPr lang="en-US" sz="2000" dirty="0">
                <a:solidFill>
                  <a:srgbClr val="000000"/>
                </a:solidFill>
              </a:rPr>
              <a:t>ns pulse length</a:t>
            </a:r>
            <a:endParaRPr lang="en-US" sz="2000" baseline="30000" dirty="0">
              <a:solidFill>
                <a:srgbClr val="000000"/>
              </a:solidFill>
            </a:endParaRPr>
          </a:p>
        </p:txBody>
      </p:sp>
      <p:sp>
        <p:nvSpPr>
          <p:cNvPr id="14341" name="Rectangle 4"/>
          <p:cNvSpPr>
            <a:spLocks noChangeArrowheads="1"/>
          </p:cNvSpPr>
          <p:nvPr/>
        </p:nvSpPr>
        <p:spPr bwMode="auto">
          <a:xfrm>
            <a:off x="7112000" y="1109663"/>
            <a:ext cx="2032000" cy="379591"/>
          </a:xfrm>
          <a:prstGeom prst="rect">
            <a:avLst/>
          </a:prstGeom>
          <a:solidFill>
            <a:srgbClr val="FEFFCD"/>
          </a:solidFill>
          <a:ln w="9525">
            <a:solidFill>
              <a:schemeClr val="tx1"/>
            </a:solidFill>
            <a:miter lim="800000"/>
            <a:headEnd/>
            <a:tailEnd/>
          </a:ln>
        </p:spPr>
        <p:txBody>
          <a:bodyPr>
            <a:prstTxWarp prst="textNoShape">
              <a:avLst/>
            </a:prstTxWarp>
            <a:spAutoFit/>
          </a:bodyPr>
          <a:lstStyle/>
          <a:p>
            <a:pPr algn="ctr" defTabSz="855663" eaLnBrk="0" hangingPunct="0">
              <a:lnSpc>
                <a:spcPct val="120000"/>
              </a:lnSpc>
            </a:pPr>
            <a:r>
              <a:rPr lang="en-US" dirty="0" smtClean="0">
                <a:solidFill>
                  <a:srgbClr val="000000"/>
                </a:solidFill>
              </a:rPr>
              <a:t>Tank~10,000 </a:t>
            </a:r>
            <a:r>
              <a:rPr lang="en-US" dirty="0">
                <a:solidFill>
                  <a:srgbClr val="000000"/>
                </a:solidFill>
              </a:rPr>
              <a:t>ft</a:t>
            </a:r>
            <a:r>
              <a:rPr lang="en-US" baseline="30000" dirty="0">
                <a:solidFill>
                  <a:srgbClr val="000000"/>
                </a:solidFill>
              </a:rPr>
              <a:t>2</a:t>
            </a:r>
          </a:p>
        </p:txBody>
      </p:sp>
    </p:spTree>
    <p:extLst>
      <p:ext uri="{BB962C8B-B14F-4D97-AF65-F5344CB8AC3E}">
        <p14:creationId xmlns:p14="http://schemas.microsoft.com/office/powerpoint/2010/main" val="841783563"/>
      </p:ext>
    </p:extLst>
  </p:cSld>
  <p:clrMapOvr>
    <a:masterClrMapping/>
  </p:clrMapOvr>
  <p:transition xmlns:p14="http://schemas.microsoft.com/office/powerpoint/2010/main" advTm="113556"/>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609600" y="0"/>
            <a:ext cx="8229600" cy="1143000"/>
          </a:xfrm>
        </p:spPr>
        <p:txBody>
          <a:bodyPr/>
          <a:lstStyle/>
          <a:p>
            <a:pPr algn="l"/>
            <a:r>
              <a:rPr lang="en-US" dirty="0" smtClean="0">
                <a:cs typeface="ＭＳ Ｐゴシック" charset="-128"/>
              </a:rPr>
              <a:t>Magnetically driven implosions can efficiently couple energy at high drive pressure</a:t>
            </a:r>
          </a:p>
        </p:txBody>
      </p:sp>
      <p:sp>
        <p:nvSpPr>
          <p:cNvPr id="16389" name="Content Placeholder 40"/>
          <p:cNvSpPr>
            <a:spLocks noGrp="1"/>
          </p:cNvSpPr>
          <p:nvPr>
            <p:ph idx="1"/>
          </p:nvPr>
        </p:nvSpPr>
        <p:spPr>
          <a:xfrm>
            <a:off x="4495800" y="1295400"/>
            <a:ext cx="4648200" cy="4724400"/>
          </a:xfrm>
        </p:spPr>
        <p:txBody>
          <a:bodyPr/>
          <a:lstStyle/>
          <a:p>
            <a:r>
              <a:rPr lang="en-US" dirty="0" smtClean="0">
                <a:cs typeface="ＭＳ Ｐゴシック" charset="-128"/>
              </a:rPr>
              <a:t>Magnetic drive can reach very high drive pressures if current reaches small radius</a:t>
            </a:r>
          </a:p>
          <a:p>
            <a:endParaRPr lang="en-US" dirty="0" smtClean="0">
              <a:cs typeface="ＭＳ Ｐゴシック" charset="-128"/>
            </a:endParaRPr>
          </a:p>
          <a:p>
            <a:r>
              <a:rPr lang="en-US" dirty="0" smtClean="0">
                <a:cs typeface="ＭＳ Ｐゴシック" charset="-128"/>
              </a:rPr>
              <a:t>Magnetic drive is very efficient at coupling energy to the load (no energy wasted on ablation)</a:t>
            </a:r>
          </a:p>
          <a:p>
            <a:pPr>
              <a:buNone/>
            </a:pPr>
            <a:endParaRPr lang="en-US" dirty="0" smtClean="0">
              <a:cs typeface="ＭＳ Ｐゴシック" charset="-128"/>
            </a:endParaRPr>
          </a:p>
          <a:p>
            <a:r>
              <a:rPr lang="en-US" dirty="0" smtClean="0">
                <a:cs typeface="ＭＳ Ｐゴシック" charset="-128"/>
              </a:rPr>
              <a:t>100 </a:t>
            </a:r>
            <a:r>
              <a:rPr lang="en-US" dirty="0" err="1" smtClean="0">
                <a:cs typeface="ＭＳ Ｐゴシック" charset="-128"/>
              </a:rPr>
              <a:t>MBar</a:t>
            </a:r>
            <a:r>
              <a:rPr lang="en-US" dirty="0" smtClean="0">
                <a:cs typeface="ＭＳ Ｐゴシック" charset="-128"/>
              </a:rPr>
              <a:t> is comparable to drive pressure on a NIF capsule</a:t>
            </a:r>
          </a:p>
          <a:p>
            <a:endParaRPr lang="en-US" sz="1800" dirty="0">
              <a:cs typeface="ＭＳ Ｐゴシック" charset="-128"/>
            </a:endParaRPr>
          </a:p>
        </p:txBody>
      </p:sp>
      <p:graphicFrame>
        <p:nvGraphicFramePr>
          <p:cNvPr id="16387" name="Object 3"/>
          <p:cNvGraphicFramePr>
            <a:graphicFrameLocks noChangeAspect="1"/>
          </p:cNvGraphicFramePr>
          <p:nvPr/>
        </p:nvGraphicFramePr>
        <p:xfrm>
          <a:off x="727075" y="1981200"/>
          <a:ext cx="2439988" cy="769938"/>
        </p:xfrm>
        <a:graphic>
          <a:graphicData uri="http://schemas.openxmlformats.org/presentationml/2006/ole">
            <mc:AlternateContent xmlns:mc="http://schemas.openxmlformats.org/markup-compatibility/2006">
              <mc:Choice xmlns:v="urn:schemas-microsoft-com:vml" Requires="v">
                <p:oleObj spid="_x0000_s1071326" name="Equation" r:id="rId3" imgW="1485900" imgH="469900" progId="Equation.3">
                  <p:embed/>
                </p:oleObj>
              </mc:Choice>
              <mc:Fallback>
                <p:oleObj name="Equation" r:id="rId3" imgW="14859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1981200"/>
                        <a:ext cx="2439988"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22" name="Text Box 36"/>
          <p:cNvSpPr txBox="1">
            <a:spLocks noChangeArrowheads="1"/>
          </p:cNvSpPr>
          <p:nvPr/>
        </p:nvSpPr>
        <p:spPr bwMode="auto">
          <a:xfrm>
            <a:off x="3176588" y="2166938"/>
            <a:ext cx="755650" cy="377825"/>
          </a:xfrm>
          <a:prstGeom prst="rect">
            <a:avLst/>
          </a:prstGeom>
          <a:noFill/>
          <a:ln w="12700">
            <a:noFill/>
            <a:miter lim="800000"/>
            <a:headEnd/>
            <a:tailEnd/>
          </a:ln>
        </p:spPr>
        <p:txBody>
          <a:bodyPr wrap="none" lIns="85597" tIns="42798" rIns="85597" bIns="42798">
            <a:prstTxWarp prst="textNoShape">
              <a:avLst/>
            </a:prstTxWarp>
            <a:spAutoFit/>
          </a:bodyPr>
          <a:lstStyle/>
          <a:p>
            <a:r>
              <a:rPr lang="en-US" sz="1900"/>
              <a:t>MBar</a:t>
            </a:r>
          </a:p>
        </p:txBody>
      </p:sp>
      <p:grpSp>
        <p:nvGrpSpPr>
          <p:cNvPr id="2" name="Group 24"/>
          <p:cNvGrpSpPr>
            <a:grpSpLocks/>
          </p:cNvGrpSpPr>
          <p:nvPr/>
        </p:nvGrpSpPr>
        <p:grpSpPr bwMode="auto">
          <a:xfrm>
            <a:off x="1198563" y="3111500"/>
            <a:ext cx="2014537" cy="1203325"/>
            <a:chOff x="5326063" y="3292474"/>
            <a:chExt cx="2014537" cy="1203325"/>
          </a:xfrm>
        </p:grpSpPr>
        <p:grpSp>
          <p:nvGrpSpPr>
            <p:cNvPr id="3" name="Group 23"/>
            <p:cNvGrpSpPr>
              <a:grpSpLocks/>
            </p:cNvGrpSpPr>
            <p:nvPr/>
          </p:nvGrpSpPr>
          <p:grpSpPr bwMode="auto">
            <a:xfrm>
              <a:off x="6430964" y="3292474"/>
              <a:ext cx="909636" cy="1203325"/>
              <a:chOff x="6024563" y="2965450"/>
              <a:chExt cx="1792287" cy="2139950"/>
            </a:xfrm>
          </p:grpSpPr>
          <p:sp>
            <p:nvSpPr>
              <p:cNvPr id="16415" name="Line 12"/>
              <p:cNvSpPr>
                <a:spLocks noChangeShapeType="1"/>
              </p:cNvSpPr>
              <p:nvPr/>
            </p:nvSpPr>
            <p:spPr bwMode="auto">
              <a:xfrm>
                <a:off x="6024563" y="3144838"/>
                <a:ext cx="0" cy="178276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6416" name="Line 13"/>
              <p:cNvSpPr>
                <a:spLocks noChangeShapeType="1"/>
              </p:cNvSpPr>
              <p:nvPr/>
            </p:nvSpPr>
            <p:spPr bwMode="auto">
              <a:xfrm>
                <a:off x="7816850" y="3144838"/>
                <a:ext cx="0" cy="178276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grpSp>
            <p:nvGrpSpPr>
              <p:cNvPr id="4" name="Group 22"/>
              <p:cNvGrpSpPr>
                <a:grpSpLocks/>
              </p:cNvGrpSpPr>
              <p:nvPr/>
            </p:nvGrpSpPr>
            <p:grpSpPr bwMode="auto">
              <a:xfrm>
                <a:off x="6029325" y="2965450"/>
                <a:ext cx="1784350" cy="2139950"/>
                <a:chOff x="6029325" y="2965450"/>
                <a:chExt cx="1784350" cy="2139950"/>
              </a:xfrm>
            </p:grpSpPr>
            <p:sp>
              <p:nvSpPr>
                <p:cNvPr id="16418" name="Oval 15"/>
                <p:cNvSpPr>
                  <a:spLocks noChangeArrowheads="1"/>
                </p:cNvSpPr>
                <p:nvPr/>
              </p:nvSpPr>
              <p:spPr bwMode="auto">
                <a:xfrm>
                  <a:off x="6029325" y="4748213"/>
                  <a:ext cx="1782763" cy="357187"/>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sz="1800"/>
                </a:p>
              </p:txBody>
            </p:sp>
            <p:sp>
              <p:nvSpPr>
                <p:cNvPr id="16419" name="Rectangle 31"/>
                <p:cNvSpPr>
                  <a:spLocks noChangeArrowheads="1"/>
                </p:cNvSpPr>
                <p:nvPr/>
              </p:nvSpPr>
              <p:spPr bwMode="auto">
                <a:xfrm>
                  <a:off x="6032500" y="3151188"/>
                  <a:ext cx="1781175" cy="1779587"/>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sz="1800"/>
                </a:p>
              </p:txBody>
            </p:sp>
            <p:sp>
              <p:nvSpPr>
                <p:cNvPr id="16420" name="Oval 11"/>
                <p:cNvSpPr>
                  <a:spLocks noChangeArrowheads="1"/>
                </p:cNvSpPr>
                <p:nvPr/>
              </p:nvSpPr>
              <p:spPr bwMode="auto">
                <a:xfrm>
                  <a:off x="6029325" y="2965450"/>
                  <a:ext cx="1782763" cy="35718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sz="1800"/>
                </a:p>
              </p:txBody>
            </p:sp>
            <p:sp>
              <p:nvSpPr>
                <p:cNvPr id="16421" name="Oval 14"/>
                <p:cNvSpPr>
                  <a:spLocks noChangeArrowheads="1"/>
                </p:cNvSpPr>
                <p:nvPr/>
              </p:nvSpPr>
              <p:spPr bwMode="auto">
                <a:xfrm>
                  <a:off x="6283325" y="3059113"/>
                  <a:ext cx="1265238" cy="163512"/>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sz="1800"/>
                </a:p>
              </p:txBody>
            </p:sp>
          </p:grpSp>
        </p:grpSp>
        <p:sp>
          <p:nvSpPr>
            <p:cNvPr id="16411" name="Line 37"/>
            <p:cNvSpPr>
              <a:spLocks noChangeShapeType="1"/>
            </p:cNvSpPr>
            <p:nvPr/>
          </p:nvSpPr>
          <p:spPr bwMode="auto">
            <a:xfrm flipH="1">
              <a:off x="6430963" y="3967163"/>
              <a:ext cx="457200" cy="0"/>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6412" name="Text Box 38"/>
            <p:cNvSpPr txBox="1">
              <a:spLocks noChangeArrowheads="1"/>
            </p:cNvSpPr>
            <p:nvPr/>
          </p:nvSpPr>
          <p:spPr bwMode="auto">
            <a:xfrm>
              <a:off x="6445250" y="4000500"/>
              <a:ext cx="339725" cy="363431"/>
            </a:xfrm>
            <a:prstGeom prst="rect">
              <a:avLst/>
            </a:prstGeom>
            <a:noFill/>
            <a:ln w="12700">
              <a:noFill/>
              <a:miter lim="800000"/>
              <a:headEnd/>
              <a:tailEnd/>
            </a:ln>
          </p:spPr>
          <p:txBody>
            <a:bodyPr lIns="85597" tIns="42798" rIns="85597" bIns="42798">
              <a:prstTxWarp prst="textNoShape">
                <a:avLst/>
              </a:prstTxWarp>
              <a:spAutoFit/>
            </a:bodyPr>
            <a:lstStyle/>
            <a:p>
              <a:r>
                <a:rPr lang="en-US" sz="1800"/>
                <a:t>R</a:t>
              </a:r>
            </a:p>
          </p:txBody>
        </p:sp>
        <p:sp>
          <p:nvSpPr>
            <p:cNvPr id="16413" name="Line 39"/>
            <p:cNvSpPr>
              <a:spLocks noChangeShapeType="1"/>
            </p:cNvSpPr>
            <p:nvPr/>
          </p:nvSpPr>
          <p:spPr bwMode="auto">
            <a:xfrm flipV="1">
              <a:off x="6275388" y="3370263"/>
              <a:ext cx="0" cy="1069848"/>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6414" name="Text Box 40"/>
            <p:cNvSpPr txBox="1">
              <a:spLocks noChangeArrowheads="1"/>
            </p:cNvSpPr>
            <p:nvPr/>
          </p:nvSpPr>
          <p:spPr bwMode="auto">
            <a:xfrm>
              <a:off x="5326063" y="3475038"/>
              <a:ext cx="892175" cy="915987"/>
            </a:xfrm>
            <a:prstGeom prst="rect">
              <a:avLst/>
            </a:prstGeom>
            <a:noFill/>
            <a:ln w="12700">
              <a:noFill/>
              <a:miter lim="800000"/>
              <a:headEnd/>
              <a:tailEnd/>
            </a:ln>
          </p:spPr>
          <p:txBody>
            <a:bodyPr wrap="none" lIns="85597" tIns="42798" rIns="85597" bIns="42798">
              <a:prstTxWarp prst="textNoShape">
                <a:avLst/>
              </a:prstTxWarp>
              <a:spAutoFit/>
            </a:bodyPr>
            <a:lstStyle/>
            <a:p>
              <a:pPr algn="ctr"/>
              <a:r>
                <a:rPr lang="en-US" sz="1800"/>
                <a:t>drive</a:t>
              </a:r>
            </a:p>
            <a:p>
              <a:pPr algn="ctr"/>
              <a:r>
                <a:rPr lang="en-US" sz="1800"/>
                <a:t>current</a:t>
              </a:r>
            </a:p>
            <a:p>
              <a:pPr algn="ctr"/>
              <a:r>
                <a:rPr lang="en-US" sz="1800"/>
                <a:t>I</a:t>
              </a:r>
            </a:p>
          </p:txBody>
        </p:sp>
      </p:grpSp>
      <p:sp>
        <p:nvSpPr>
          <p:cNvPr id="16396" name="Text Box 47"/>
          <p:cNvSpPr txBox="1">
            <a:spLocks noChangeArrowheads="1"/>
          </p:cNvSpPr>
          <p:nvPr/>
        </p:nvSpPr>
        <p:spPr bwMode="auto">
          <a:xfrm>
            <a:off x="228600" y="1447800"/>
            <a:ext cx="4233863" cy="363538"/>
          </a:xfrm>
          <a:prstGeom prst="rect">
            <a:avLst/>
          </a:prstGeom>
          <a:solidFill>
            <a:srgbClr val="FFFF00"/>
          </a:solidFill>
          <a:ln w="12700">
            <a:solidFill>
              <a:schemeClr val="tx1"/>
            </a:solidFill>
            <a:miter lim="800000"/>
            <a:headEnd/>
            <a:tailEnd/>
          </a:ln>
        </p:spPr>
        <p:txBody>
          <a:bodyPr lIns="85597" tIns="42798" rIns="85597" bIns="42798">
            <a:prstTxWarp prst="textNoShape">
              <a:avLst/>
            </a:prstTxWarp>
            <a:spAutoFit/>
          </a:bodyPr>
          <a:lstStyle/>
          <a:p>
            <a:pPr algn="ctr"/>
            <a:r>
              <a:rPr lang="en-US" sz="1800" b="1" dirty="0"/>
              <a:t>Magnetically-Driven</a:t>
            </a:r>
            <a:r>
              <a:rPr lang="en-US" sz="1800" b="1" dirty="0" smtClean="0"/>
              <a:t> Implosion</a:t>
            </a:r>
            <a:endParaRPr lang="en-US" sz="1800" b="1" dirty="0"/>
          </a:p>
        </p:txBody>
      </p:sp>
      <p:sp>
        <p:nvSpPr>
          <p:cNvPr id="42" name="Rectangle 41"/>
          <p:cNvSpPr/>
          <p:nvPr/>
        </p:nvSpPr>
        <p:spPr>
          <a:xfrm>
            <a:off x="228600" y="1812925"/>
            <a:ext cx="4229100" cy="2781300"/>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cs typeface="ＭＳ Ｐゴシック" charset="-128"/>
            </a:endParaRPr>
          </a:p>
        </p:txBody>
      </p:sp>
      <p:sp>
        <p:nvSpPr>
          <p:cNvPr id="16399" name="TextBox 45"/>
          <p:cNvSpPr txBox="1">
            <a:spLocks noChangeArrowheads="1"/>
          </p:cNvSpPr>
          <p:nvPr/>
        </p:nvSpPr>
        <p:spPr bwMode="auto">
          <a:xfrm>
            <a:off x="228600" y="4594225"/>
            <a:ext cx="4233863" cy="369888"/>
          </a:xfrm>
          <a:prstGeom prst="rect">
            <a:avLst/>
          </a:prstGeom>
          <a:solidFill>
            <a:srgbClr val="25F3FF"/>
          </a:solidFill>
          <a:ln w="12700">
            <a:solidFill>
              <a:schemeClr val="tx1"/>
            </a:solidFill>
            <a:miter lim="800000"/>
            <a:headEnd/>
            <a:tailEnd/>
          </a:ln>
        </p:spPr>
        <p:txBody>
          <a:bodyPr>
            <a:prstTxWarp prst="textNoShape">
              <a:avLst/>
            </a:prstTxWarp>
            <a:spAutoFit/>
          </a:bodyPr>
          <a:lstStyle/>
          <a:p>
            <a:pPr algn="ctr"/>
            <a:r>
              <a:rPr lang="en-US" sz="1800" b="1" dirty="0" smtClean="0"/>
              <a:t>100 </a:t>
            </a:r>
            <a:r>
              <a:rPr lang="en-US" sz="1800" b="1" dirty="0" err="1"/>
              <a:t>MBar</a:t>
            </a:r>
            <a:r>
              <a:rPr lang="en-US" sz="1800" b="1" dirty="0"/>
              <a:t> at</a:t>
            </a:r>
            <a:r>
              <a:rPr lang="en-US" sz="1800" b="1" dirty="0" smtClean="0"/>
              <a:t> </a:t>
            </a:r>
            <a:r>
              <a:rPr lang="en-US" sz="1800" dirty="0" smtClean="0"/>
              <a:t>26</a:t>
            </a:r>
            <a:r>
              <a:rPr lang="en-US" sz="1800" b="1" dirty="0" smtClean="0"/>
              <a:t> </a:t>
            </a:r>
            <a:r>
              <a:rPr lang="en-US" sz="1800" b="1" dirty="0"/>
              <a:t>MA and 1 mm </a:t>
            </a:r>
          </a:p>
        </p:txBody>
      </p:sp>
      <p:sp>
        <p:nvSpPr>
          <p:cNvPr id="5" name="Rectangle 4"/>
          <p:cNvSpPr/>
          <p:nvPr/>
        </p:nvSpPr>
        <p:spPr>
          <a:xfrm>
            <a:off x="381000" y="5257800"/>
            <a:ext cx="8534400" cy="1126462"/>
          </a:xfrm>
          <a:prstGeom prst="rect">
            <a:avLst/>
          </a:prstGeom>
        </p:spPr>
        <p:txBody>
          <a:bodyPr wrap="square">
            <a:spAutoFit/>
          </a:bodyPr>
          <a:lstStyle/>
          <a:p>
            <a:pPr marL="285750" indent="-285750">
              <a:buFont typeface="Wingdings" charset="2"/>
              <a:buChar char="§"/>
            </a:pPr>
            <a:r>
              <a:rPr lang="en-US" dirty="0">
                <a:cs typeface="ＭＳ Ｐゴシック" charset="-128"/>
              </a:rPr>
              <a:t>However cylindrical implosions do not have nearly as high a pressure multiplier on </a:t>
            </a:r>
            <a:r>
              <a:rPr lang="en-US" dirty="0" smtClean="0">
                <a:cs typeface="ＭＳ Ｐゴシック" charset="-128"/>
              </a:rPr>
              <a:t>stagnation</a:t>
            </a:r>
          </a:p>
          <a:p>
            <a:pPr marL="285750" indent="-285750">
              <a:buFont typeface="Wingdings" charset="2"/>
              <a:buChar char="§"/>
            </a:pPr>
            <a:r>
              <a:rPr lang="en-US" dirty="0" smtClean="0">
                <a:cs typeface="ＭＳ Ｐゴシック" charset="-128"/>
              </a:rPr>
              <a:t>Cylindrical shells must be thick to avoid disruption by instabilities</a:t>
            </a:r>
          </a:p>
          <a:p>
            <a:pPr marL="285750" indent="-285750">
              <a:buFont typeface="Wingdings" charset="2"/>
              <a:buChar char="§"/>
            </a:pPr>
            <a:r>
              <a:rPr lang="en-US" dirty="0" smtClean="0">
                <a:cs typeface="ＭＳ Ｐゴシック" charset="-128"/>
              </a:rPr>
              <a:t>Thick shells are slow, making the pressure problem harder</a:t>
            </a:r>
            <a:endParaRPr lang="en-US" dirty="0">
              <a:cs typeface="ＭＳ Ｐゴシック" charset="-128"/>
            </a:endParaRPr>
          </a:p>
        </p:txBody>
      </p:sp>
    </p:spTree>
    <p:extLst>
      <p:ext uri="{BB962C8B-B14F-4D97-AF65-F5344CB8AC3E}">
        <p14:creationId xmlns:p14="http://schemas.microsoft.com/office/powerpoint/2010/main" val="3831487463"/>
      </p:ext>
    </p:extLst>
  </p:cSld>
  <p:clrMapOvr>
    <a:masterClrMapping/>
  </p:clrMapOvr>
  <p:transition xmlns:p14="http://schemas.microsoft.com/office/powerpoint/2010/main" advTm="11005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ChangeArrowheads="1"/>
          </p:cNvSpPr>
          <p:nvPr/>
        </p:nvSpPr>
        <p:spPr bwMode="auto">
          <a:xfrm>
            <a:off x="1676400" y="4800600"/>
            <a:ext cx="2046153" cy="276999"/>
          </a:xfrm>
          <a:prstGeom prst="rect">
            <a:avLst/>
          </a:prstGeom>
          <a:noFill/>
          <a:ln w="12700">
            <a:noFill/>
            <a:miter lim="800000"/>
            <a:headEnd/>
            <a:tailEnd/>
          </a:ln>
          <a:effectLst/>
        </p:spPr>
        <p:txBody>
          <a:bodyPr wrap="none">
            <a:prstTxWarp prst="textNoShape">
              <a:avLst/>
            </a:prstTxWarp>
            <a:spAutoFit/>
          </a:bodyPr>
          <a:lstStyle/>
          <a:p>
            <a:pPr algn="l"/>
            <a:r>
              <a:rPr lang="en-US" sz="1200" dirty="0" smtClean="0"/>
              <a:t>Fuel areal </a:t>
            </a:r>
            <a:r>
              <a:rPr lang="en-US" sz="1200" dirty="0"/>
              <a:t>density (g/cm</a:t>
            </a:r>
            <a:r>
              <a:rPr lang="en-US" sz="1200" baseline="30000" dirty="0"/>
              <a:t>2</a:t>
            </a:r>
            <a:r>
              <a:rPr lang="en-US" sz="1200" dirty="0"/>
              <a:t>)</a:t>
            </a:r>
          </a:p>
        </p:txBody>
      </p:sp>
      <p:sp>
        <p:nvSpPr>
          <p:cNvPr id="167941" name="Rectangle 5"/>
          <p:cNvSpPr>
            <a:spLocks noChangeArrowheads="1"/>
          </p:cNvSpPr>
          <p:nvPr/>
        </p:nvSpPr>
        <p:spPr bwMode="auto">
          <a:xfrm rot="16200000">
            <a:off x="-242886" y="2605087"/>
            <a:ext cx="1522413" cy="274638"/>
          </a:xfrm>
          <a:prstGeom prst="rect">
            <a:avLst/>
          </a:prstGeom>
          <a:noFill/>
          <a:ln w="12700">
            <a:noFill/>
            <a:miter lim="800000"/>
            <a:headEnd/>
            <a:tailEnd/>
          </a:ln>
          <a:effectLst/>
        </p:spPr>
        <p:txBody>
          <a:bodyPr wrap="none">
            <a:prstTxWarp prst="textNoShape">
              <a:avLst/>
            </a:prstTxWarp>
            <a:spAutoFit/>
          </a:bodyPr>
          <a:lstStyle/>
          <a:p>
            <a:pPr algn="l"/>
            <a:r>
              <a:rPr lang="en-US" sz="1200"/>
              <a:t>Temperature (keV)</a:t>
            </a:r>
          </a:p>
        </p:txBody>
      </p:sp>
      <p:sp>
        <p:nvSpPr>
          <p:cNvPr id="167942" name="Text Box 6"/>
          <p:cNvSpPr txBox="1">
            <a:spLocks noChangeArrowheads="1"/>
          </p:cNvSpPr>
          <p:nvPr/>
        </p:nvSpPr>
        <p:spPr bwMode="auto">
          <a:xfrm>
            <a:off x="914400" y="1143000"/>
            <a:ext cx="3326472" cy="307777"/>
          </a:xfrm>
          <a:prstGeom prst="rect">
            <a:avLst/>
          </a:prstGeom>
          <a:noFill/>
          <a:ln w="12700">
            <a:noFill/>
            <a:miter lim="800000"/>
            <a:headEnd/>
            <a:tailEnd/>
          </a:ln>
          <a:effectLst/>
        </p:spPr>
        <p:txBody>
          <a:bodyPr wrap="none">
            <a:prstTxWarp prst="textNoShape">
              <a:avLst/>
            </a:prstTxWarp>
            <a:spAutoFit/>
          </a:bodyPr>
          <a:lstStyle/>
          <a:p>
            <a:r>
              <a:rPr lang="en-US" sz="1400" b="0" i="1" dirty="0"/>
              <a:t>*</a:t>
            </a:r>
            <a:r>
              <a:rPr lang="en-US" sz="1400" b="0" dirty="0" err="1"/>
              <a:t>Basko</a:t>
            </a:r>
            <a:r>
              <a:rPr lang="en-US" sz="1400" b="0" dirty="0"/>
              <a:t> et al.</a:t>
            </a:r>
            <a:r>
              <a:rPr lang="en-US" sz="1400" b="0" dirty="0" smtClean="0"/>
              <a:t> </a:t>
            </a:r>
            <a:r>
              <a:rPr lang="en-US" sz="1400" b="0" i="1" dirty="0" err="1" smtClean="0"/>
              <a:t>Nuc</a:t>
            </a:r>
            <a:r>
              <a:rPr lang="en-US" sz="1400" b="0" i="1" dirty="0" smtClean="0"/>
              <a:t>. Fusion </a:t>
            </a:r>
            <a:r>
              <a:rPr lang="en-US" sz="1400" dirty="0" smtClean="0"/>
              <a:t>40</a:t>
            </a:r>
            <a:r>
              <a:rPr lang="en-US" sz="1400" b="0" dirty="0" smtClean="0"/>
              <a:t>, 59 (2000) </a:t>
            </a:r>
            <a:endParaRPr lang="en-US" sz="1400" b="0" dirty="0"/>
          </a:p>
        </p:txBody>
      </p:sp>
      <p:pic>
        <p:nvPicPr>
          <p:cNvPr id="167948" name="Picture 12" descr="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524000"/>
            <a:ext cx="3822700" cy="3200400"/>
          </a:xfrm>
          <a:prstGeom prst="rect">
            <a:avLst/>
          </a:prstGeom>
          <a:noFill/>
        </p:spPr>
      </p:pic>
      <p:sp>
        <p:nvSpPr>
          <p:cNvPr id="167955" name="Rectangle 19"/>
          <p:cNvSpPr>
            <a:spLocks noChangeArrowheads="1"/>
          </p:cNvSpPr>
          <p:nvPr/>
        </p:nvSpPr>
        <p:spPr bwMode="auto">
          <a:xfrm>
            <a:off x="1247775" y="3457575"/>
            <a:ext cx="457200" cy="533400"/>
          </a:xfrm>
          <a:prstGeom prst="rect">
            <a:avLst/>
          </a:prstGeom>
          <a:solidFill>
            <a:schemeClr val="bg1"/>
          </a:solidFill>
          <a:ln w="12700">
            <a:noFill/>
            <a:miter lim="800000"/>
            <a:headEnd/>
            <a:tailEnd/>
          </a:ln>
          <a:effectLst/>
        </p:spPr>
        <p:txBody>
          <a:bodyPr wrap="none" anchor="ctr">
            <a:prstTxWarp prst="textNoShape">
              <a:avLst/>
            </a:prstTxWarp>
          </a:bodyPr>
          <a:lstStyle/>
          <a:p>
            <a:endParaRPr lang="en-US"/>
          </a:p>
        </p:txBody>
      </p:sp>
      <p:sp>
        <p:nvSpPr>
          <p:cNvPr id="167956" name="Rectangle 20"/>
          <p:cNvSpPr>
            <a:spLocks noChangeArrowheads="1"/>
          </p:cNvSpPr>
          <p:nvPr/>
        </p:nvSpPr>
        <p:spPr bwMode="auto">
          <a:xfrm>
            <a:off x="1743075" y="3286125"/>
            <a:ext cx="228600" cy="152400"/>
          </a:xfrm>
          <a:prstGeom prst="rect">
            <a:avLst/>
          </a:prstGeom>
          <a:solidFill>
            <a:schemeClr val="bg1"/>
          </a:solidFill>
          <a:ln w="12700">
            <a:noFill/>
            <a:miter lim="800000"/>
            <a:headEnd/>
            <a:tailEnd/>
          </a:ln>
          <a:effectLst/>
        </p:spPr>
        <p:txBody>
          <a:bodyPr wrap="none" anchor="ctr">
            <a:prstTxWarp prst="textNoShape">
              <a:avLst/>
            </a:prstTxWarp>
          </a:bodyPr>
          <a:lstStyle/>
          <a:p>
            <a:endParaRPr lang="en-US"/>
          </a:p>
        </p:txBody>
      </p:sp>
      <p:sp>
        <p:nvSpPr>
          <p:cNvPr id="22" name="Rectangle 21"/>
          <p:cNvSpPr/>
          <p:nvPr/>
        </p:nvSpPr>
        <p:spPr>
          <a:xfrm>
            <a:off x="4572000" y="3810000"/>
            <a:ext cx="4572000" cy="338554"/>
          </a:xfrm>
          <a:prstGeom prst="rect">
            <a:avLst/>
          </a:prstGeom>
        </p:spPr>
        <p:txBody>
          <a:bodyPr>
            <a:spAutoFit/>
          </a:bodyPr>
          <a:lstStyle/>
          <a:p>
            <a:endParaRPr lang="en-US" dirty="0"/>
          </a:p>
        </p:txBody>
      </p:sp>
      <p:sp>
        <p:nvSpPr>
          <p:cNvPr id="23" name="TextBox 22"/>
          <p:cNvSpPr txBox="1"/>
          <p:nvPr/>
        </p:nvSpPr>
        <p:spPr>
          <a:xfrm>
            <a:off x="4648200" y="1295400"/>
            <a:ext cx="4419601" cy="6149379"/>
          </a:xfrm>
          <a:prstGeom prst="rect">
            <a:avLst/>
          </a:prstGeom>
          <a:noFill/>
        </p:spPr>
        <p:txBody>
          <a:bodyPr wrap="square" rtlCol="0">
            <a:spAutoFit/>
          </a:bodyPr>
          <a:lstStyle/>
          <a:p>
            <a:r>
              <a:rPr lang="en-US" dirty="0" smtClean="0"/>
              <a:t>The </a:t>
            </a:r>
            <a:r>
              <a:rPr lang="en-US" dirty="0" err="1">
                <a:latin typeface="Symbol" pitchFamily="18" charset="2"/>
              </a:rPr>
              <a:t>r</a:t>
            </a:r>
            <a:r>
              <a:rPr lang="en-US" dirty="0" err="1" smtClean="0"/>
              <a:t>r</a:t>
            </a:r>
            <a:r>
              <a:rPr lang="en-US" dirty="0" smtClean="0"/>
              <a:t> needed for ignition can be significantly reduced by the presence of a strong magnetic field </a:t>
            </a:r>
          </a:p>
          <a:p>
            <a:pPr lvl="1">
              <a:buFont typeface="Arial"/>
              <a:buChar char="•"/>
            </a:pPr>
            <a:r>
              <a:rPr lang="en-US" dirty="0" smtClean="0"/>
              <a:t>inhibits electron conduction </a:t>
            </a:r>
          </a:p>
          <a:p>
            <a:pPr lvl="1">
              <a:buFont typeface="Arial"/>
              <a:buChar char="•"/>
            </a:pPr>
            <a:r>
              <a:rPr lang="en-US" dirty="0" smtClean="0"/>
              <a:t>enhances confinement of alpha particles</a:t>
            </a:r>
          </a:p>
          <a:p>
            <a:endParaRPr lang="en-US" dirty="0" smtClean="0"/>
          </a:p>
          <a:p>
            <a:r>
              <a:rPr lang="en-US" dirty="0" smtClean="0"/>
              <a:t>Lower </a:t>
            </a:r>
            <a:r>
              <a:rPr lang="en-US" dirty="0" err="1">
                <a:latin typeface="Symbol" pitchFamily="18" charset="2"/>
              </a:rPr>
              <a:t>r</a:t>
            </a:r>
            <a:r>
              <a:rPr lang="en-US" dirty="0" err="1" smtClean="0"/>
              <a:t>r</a:t>
            </a:r>
            <a:r>
              <a:rPr lang="en-US" dirty="0" smtClean="0"/>
              <a:t> means lower densities are needed (~1 g/cc)</a:t>
            </a:r>
          </a:p>
          <a:p>
            <a:endParaRPr lang="en-US" dirty="0" smtClean="0"/>
          </a:p>
          <a:p>
            <a:r>
              <a:rPr lang="en-US" dirty="0" smtClean="0"/>
              <a:t>Pressure required for ignition can be significantly reduced to ~5 </a:t>
            </a:r>
            <a:r>
              <a:rPr lang="en-US" dirty="0" err="1" smtClean="0"/>
              <a:t>Gbar</a:t>
            </a:r>
            <a:r>
              <a:rPr lang="en-US" dirty="0" smtClean="0"/>
              <a:t> </a:t>
            </a:r>
          </a:p>
          <a:p>
            <a:r>
              <a:rPr lang="en-US" dirty="0" smtClean="0"/>
              <a:t>(&lt;&lt; 500 </a:t>
            </a:r>
            <a:r>
              <a:rPr lang="en-US" dirty="0" err="1" smtClean="0"/>
              <a:t>Gbar</a:t>
            </a:r>
            <a:r>
              <a:rPr lang="en-US" dirty="0" smtClean="0"/>
              <a:t> for hotspot ignition)</a:t>
            </a:r>
          </a:p>
          <a:p>
            <a:endParaRPr lang="en-US" dirty="0" smtClean="0"/>
          </a:p>
          <a:p>
            <a:r>
              <a:rPr lang="en-US" dirty="0" smtClean="0"/>
              <a:t>Large values of </a:t>
            </a:r>
            <a:r>
              <a:rPr lang="en-US" dirty="0" err="1" smtClean="0"/>
              <a:t>B/</a:t>
            </a:r>
            <a:r>
              <a:rPr lang="en-US" dirty="0" err="1" smtClean="0">
                <a:latin typeface="Symbol" pitchFamily="18" charset="2"/>
              </a:rPr>
              <a:t>r</a:t>
            </a:r>
            <a:r>
              <a:rPr lang="en-US" dirty="0" smtClean="0"/>
              <a:t> are needed and </a:t>
            </a:r>
          </a:p>
          <a:p>
            <a:r>
              <a:rPr lang="en-US" dirty="0" smtClean="0"/>
              <a:t>therefore large values of B are needed.</a:t>
            </a:r>
          </a:p>
          <a:p>
            <a:endParaRPr lang="en-US" dirty="0" smtClean="0"/>
          </a:p>
          <a:p>
            <a:r>
              <a:rPr lang="en-US" dirty="0" smtClean="0"/>
              <a:t>B~ 50-150 </a:t>
            </a:r>
            <a:r>
              <a:rPr lang="en-US" dirty="0" err="1" smtClean="0"/>
              <a:t>Megagauss</a:t>
            </a:r>
            <a:r>
              <a:rPr lang="en-US" dirty="0" smtClean="0"/>
              <a:t> &gt;&gt; B</a:t>
            </a:r>
            <a:r>
              <a:rPr lang="en-US" baseline="-25000" dirty="0" smtClean="0"/>
              <a:t>0</a:t>
            </a:r>
            <a:r>
              <a:rPr lang="en-US" dirty="0" smtClean="0"/>
              <a:t> -&gt; flux compression is needed</a:t>
            </a:r>
            <a:endParaRPr lang="en-US" baseline="-25000" dirty="0" smtClean="0"/>
          </a:p>
          <a:p>
            <a:endParaRPr lang="en-US" dirty="0" smtClean="0"/>
          </a:p>
          <a:p>
            <a:endParaRPr lang="en-US" dirty="0" smtClean="0"/>
          </a:p>
          <a:p>
            <a:endParaRPr lang="en-US" dirty="0" smtClean="0"/>
          </a:p>
          <a:p>
            <a:endParaRPr lang="en-US" dirty="0"/>
          </a:p>
        </p:txBody>
      </p:sp>
      <p:sp>
        <p:nvSpPr>
          <p:cNvPr id="11" name="Rectangle 2"/>
          <p:cNvSpPr>
            <a:spLocks noChangeArrowheads="1"/>
          </p:cNvSpPr>
          <p:nvPr/>
        </p:nvSpPr>
        <p:spPr bwMode="auto">
          <a:xfrm>
            <a:off x="1219200" y="0"/>
            <a:ext cx="8013700" cy="892175"/>
          </a:xfrm>
          <a:prstGeom prst="rect">
            <a:avLst/>
          </a:prstGeom>
          <a:noFill/>
          <a:ln w="12700">
            <a:noFill/>
            <a:miter lim="800000"/>
            <a:headEnd/>
            <a:tailEnd/>
          </a:ln>
          <a:effectLst/>
        </p:spPr>
        <p:txBody>
          <a:bodyPr lIns="92124" tIns="46062" rIns="92124" bIns="46062" anchor="ctr">
            <a:prstTxWarp prst="textNoShape">
              <a:avLst/>
            </a:prstTxWarp>
          </a:bodyPr>
          <a:lstStyle/>
          <a:p>
            <a:pPr algn="l">
              <a:lnSpc>
                <a:spcPct val="90000"/>
              </a:lnSpc>
            </a:pPr>
            <a:r>
              <a:rPr lang="en-US" sz="2200" dirty="0">
                <a:solidFill>
                  <a:srgbClr val="2E669A"/>
                </a:solidFill>
              </a:rPr>
              <a:t>Magnetization</a:t>
            </a:r>
            <a:r>
              <a:rPr lang="en-US" sz="2200" dirty="0" smtClean="0">
                <a:solidFill>
                  <a:srgbClr val="2E669A"/>
                </a:solidFill>
              </a:rPr>
              <a:t> significantly reduces the self </a:t>
            </a:r>
            <a:r>
              <a:rPr lang="en-US" sz="2200" smtClean="0">
                <a:solidFill>
                  <a:srgbClr val="2E669A"/>
                </a:solidFill>
              </a:rPr>
              <a:t>heating requirements </a:t>
            </a:r>
            <a:r>
              <a:rPr lang="en-US" sz="2200" dirty="0" smtClean="0">
                <a:solidFill>
                  <a:srgbClr val="2E669A"/>
                </a:solidFill>
              </a:rPr>
              <a:t>for inertial confinement fusion</a:t>
            </a:r>
            <a:endParaRPr lang="en-US" sz="2200" dirty="0">
              <a:solidFill>
                <a:srgbClr val="2E669A"/>
              </a:solidFill>
            </a:endParaRPr>
          </a:p>
        </p:txBody>
      </p:sp>
      <p:sp>
        <p:nvSpPr>
          <p:cNvPr id="2" name="4-Point Star 1"/>
          <p:cNvSpPr/>
          <p:nvPr/>
        </p:nvSpPr>
        <p:spPr bwMode="auto">
          <a:xfrm>
            <a:off x="1904999" y="2971800"/>
            <a:ext cx="360000" cy="360000"/>
          </a:xfrm>
          <a:prstGeom prst="star4">
            <a:avLst/>
          </a:prstGeom>
          <a:solidFill>
            <a:srgbClr val="FF66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1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 name="TextBox 2"/>
          <p:cNvSpPr txBox="1"/>
          <p:nvPr/>
        </p:nvSpPr>
        <p:spPr>
          <a:xfrm>
            <a:off x="1219200" y="3429000"/>
            <a:ext cx="606456" cy="609398"/>
          </a:xfrm>
          <a:prstGeom prst="rect">
            <a:avLst/>
          </a:prstGeom>
          <a:noFill/>
        </p:spPr>
        <p:txBody>
          <a:bodyPr wrap="none" rtlCol="0">
            <a:spAutoFit/>
          </a:bodyPr>
          <a:lstStyle/>
          <a:p>
            <a:pPr algn="ctr"/>
            <a:r>
              <a:rPr lang="en-US" dirty="0" smtClean="0"/>
              <a:t>Z</a:t>
            </a:r>
          </a:p>
          <a:p>
            <a:pPr algn="ctr"/>
            <a:r>
              <a:rPr lang="en-US" dirty="0" smtClean="0"/>
              <a:t>goal </a:t>
            </a:r>
            <a:endParaRPr lang="en-US" dirty="0"/>
          </a:p>
        </p:txBody>
      </p:sp>
      <p:cxnSp>
        <p:nvCxnSpPr>
          <p:cNvPr id="5" name="Straight Arrow Connector 4"/>
          <p:cNvCxnSpPr/>
          <p:nvPr/>
        </p:nvCxnSpPr>
        <p:spPr bwMode="auto">
          <a:xfrm flipV="1">
            <a:off x="1676400" y="3200400"/>
            <a:ext cx="381000" cy="381000"/>
          </a:xfrm>
          <a:prstGeom prst="straightConnector1">
            <a:avLst/>
          </a:prstGeom>
          <a:no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859870113"/>
      </p:ext>
    </p:extLst>
  </p:cSld>
  <p:clrMapOvr>
    <a:masterClrMapping/>
  </p:clrMapOvr>
  <p:transition xmlns:p14="http://schemas.microsoft.com/office/powerpoint/2010/main" advTm="120666"/>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7" name="Picture 7" descr="mag liner_ asm-t2"/>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6188" y="4114800"/>
            <a:ext cx="785812" cy="1633538"/>
          </a:xfrm>
          <a:prstGeom prst="rect">
            <a:avLst/>
          </a:prstGeom>
          <a:noFill/>
          <a:ln w="9525">
            <a:noFill/>
            <a:miter lim="800000"/>
            <a:headEnd/>
            <a:tailEnd/>
          </a:ln>
        </p:spPr>
      </p:pic>
      <p:sp>
        <p:nvSpPr>
          <p:cNvPr id="163856" name="Rectangle 16"/>
          <p:cNvSpPr>
            <a:spLocks noChangeArrowheads="1"/>
          </p:cNvSpPr>
          <p:nvPr/>
        </p:nvSpPr>
        <p:spPr bwMode="auto">
          <a:xfrm>
            <a:off x="8061325" y="3581400"/>
            <a:ext cx="1082675" cy="457200"/>
          </a:xfrm>
          <a:prstGeom prst="rect">
            <a:avLst/>
          </a:prstGeom>
          <a:noFill/>
          <a:ln w="12700">
            <a:noFill/>
            <a:miter lim="800000"/>
            <a:headEnd/>
            <a:tailEnd/>
          </a:ln>
          <a:effectLst/>
        </p:spPr>
        <p:txBody>
          <a:bodyPr wrap="none">
            <a:prstTxWarp prst="textNoShape">
              <a:avLst/>
            </a:prstTxWarp>
            <a:spAutoFit/>
          </a:bodyPr>
          <a:lstStyle/>
          <a:p>
            <a:pPr algn="l"/>
            <a:r>
              <a:rPr lang="en-US" sz="1200" dirty="0"/>
              <a:t>compressed</a:t>
            </a:r>
          </a:p>
          <a:p>
            <a:pPr algn="l"/>
            <a:r>
              <a:rPr lang="en-US" sz="1200" dirty="0"/>
              <a:t>axial field</a:t>
            </a:r>
            <a:endParaRPr lang="en-US" dirty="0"/>
          </a:p>
        </p:txBody>
      </p:sp>
      <p:sp>
        <p:nvSpPr>
          <p:cNvPr id="163861" name="Line 21"/>
          <p:cNvSpPr>
            <a:spLocks noChangeShapeType="1"/>
          </p:cNvSpPr>
          <p:nvPr/>
        </p:nvSpPr>
        <p:spPr bwMode="auto">
          <a:xfrm flipV="1">
            <a:off x="8205788" y="4343400"/>
            <a:ext cx="152400" cy="1295400"/>
          </a:xfrm>
          <a:prstGeom prst="line">
            <a:avLst/>
          </a:prstGeom>
          <a:noFill/>
          <a:ln w="38100">
            <a:solidFill>
              <a:srgbClr val="0000FF"/>
            </a:solidFill>
            <a:round/>
            <a:headEnd/>
            <a:tailEnd type="triangle" w="med" len="med"/>
          </a:ln>
          <a:effectLst/>
        </p:spPr>
        <p:txBody>
          <a:bodyPr wrap="none" anchor="ctr">
            <a:prstTxWarp prst="textNoShape">
              <a:avLst/>
            </a:prstTxWarp>
          </a:bodyPr>
          <a:lstStyle/>
          <a:p>
            <a:endParaRPr lang="en-US"/>
          </a:p>
        </p:txBody>
      </p:sp>
      <p:sp>
        <p:nvSpPr>
          <p:cNvPr id="163862" name="Rectangle 22"/>
          <p:cNvSpPr>
            <a:spLocks noChangeArrowheads="1"/>
          </p:cNvSpPr>
          <p:nvPr/>
        </p:nvSpPr>
        <p:spPr bwMode="auto">
          <a:xfrm>
            <a:off x="1143000" y="4343400"/>
            <a:ext cx="5410200" cy="1101840"/>
          </a:xfrm>
          <a:prstGeom prst="rect">
            <a:avLst/>
          </a:prstGeom>
          <a:noFill/>
          <a:ln w="12700">
            <a:noFill/>
            <a:miter lim="800000"/>
            <a:headEnd/>
            <a:tailEnd/>
          </a:ln>
          <a:effectLst/>
        </p:spPr>
        <p:txBody>
          <a:bodyPr wrap="square">
            <a:prstTxWarp prst="textNoShape">
              <a:avLst/>
            </a:prstTxWarp>
            <a:spAutoFit/>
          </a:bodyPr>
          <a:lstStyle/>
          <a:p>
            <a:pPr algn="l"/>
            <a:r>
              <a:rPr lang="en-US" sz="1600" dirty="0">
                <a:solidFill>
                  <a:srgbClr val="0000FF"/>
                </a:solidFill>
              </a:rPr>
              <a:t>3. The Z accelerator can provide the drive current which generates an azimuthal drive field (pressure) to efficiently implode the </a:t>
            </a:r>
            <a:r>
              <a:rPr lang="en-US" sz="1600" dirty="0" smtClean="0">
                <a:solidFill>
                  <a:srgbClr val="0000FF"/>
                </a:solidFill>
              </a:rPr>
              <a:t>thick liner at 50-100 km/sec</a:t>
            </a:r>
          </a:p>
          <a:p>
            <a:pPr algn="l"/>
            <a:r>
              <a:rPr lang="en-US" dirty="0" smtClean="0">
                <a:solidFill>
                  <a:srgbClr val="0000FF"/>
                </a:solidFill>
              </a:rPr>
              <a:t>and compress the axial field to 100 MG</a:t>
            </a:r>
            <a:endParaRPr lang="en-US" sz="1600" dirty="0">
              <a:solidFill>
                <a:srgbClr val="0000FF"/>
              </a:solidFill>
            </a:endParaRPr>
          </a:p>
        </p:txBody>
      </p:sp>
      <p:sp>
        <p:nvSpPr>
          <p:cNvPr id="163863" name="Line 23"/>
          <p:cNvSpPr>
            <a:spLocks noChangeShapeType="1"/>
          </p:cNvSpPr>
          <p:nvPr/>
        </p:nvSpPr>
        <p:spPr bwMode="auto">
          <a:xfrm>
            <a:off x="6477000" y="4724400"/>
            <a:ext cx="1119188" cy="152400"/>
          </a:xfrm>
          <a:prstGeom prst="line">
            <a:avLst/>
          </a:prstGeom>
          <a:noFill/>
          <a:ln w="22225">
            <a:solidFill>
              <a:srgbClr val="0000FF"/>
            </a:solidFill>
            <a:round/>
            <a:headEnd/>
            <a:tailEnd type="triangle"/>
          </a:ln>
          <a:effectLst/>
        </p:spPr>
        <p:txBody>
          <a:bodyPr wrap="none" anchor="ctr">
            <a:prstTxWarp prst="textNoShape">
              <a:avLst/>
            </a:prstTxWarp>
          </a:bodyPr>
          <a:lstStyle/>
          <a:p>
            <a:endParaRPr lang="en-US"/>
          </a:p>
        </p:txBody>
      </p:sp>
      <p:sp>
        <p:nvSpPr>
          <p:cNvPr id="163864" name="Line 24"/>
          <p:cNvSpPr>
            <a:spLocks noChangeShapeType="1"/>
          </p:cNvSpPr>
          <p:nvPr/>
        </p:nvSpPr>
        <p:spPr bwMode="auto">
          <a:xfrm flipV="1">
            <a:off x="7596188" y="4343400"/>
            <a:ext cx="152400" cy="1295400"/>
          </a:xfrm>
          <a:prstGeom prst="line">
            <a:avLst/>
          </a:prstGeom>
          <a:noFill/>
          <a:ln w="38100">
            <a:solidFill>
              <a:srgbClr val="0000FF"/>
            </a:solidFill>
            <a:round/>
            <a:headEnd/>
            <a:tailEnd type="triangle" w="med" len="med"/>
          </a:ln>
          <a:effectLst/>
        </p:spPr>
        <p:txBody>
          <a:bodyPr wrap="none" anchor="ctr">
            <a:prstTxWarp prst="textNoShape">
              <a:avLst/>
            </a:prstTxWarp>
          </a:bodyPr>
          <a:lstStyle/>
          <a:p>
            <a:endParaRPr lang="en-US"/>
          </a:p>
        </p:txBody>
      </p:sp>
      <p:sp>
        <p:nvSpPr>
          <p:cNvPr id="163845" name="Rectangle 5"/>
          <p:cNvSpPr>
            <a:spLocks noChangeArrowheads="1"/>
          </p:cNvSpPr>
          <p:nvPr/>
        </p:nvSpPr>
        <p:spPr bwMode="auto">
          <a:xfrm>
            <a:off x="1689100" y="0"/>
            <a:ext cx="7162800" cy="892175"/>
          </a:xfrm>
          <a:prstGeom prst="rect">
            <a:avLst/>
          </a:prstGeom>
          <a:noFill/>
          <a:ln w="12700">
            <a:noFill/>
            <a:miter lim="800000"/>
            <a:headEnd/>
            <a:tailEnd/>
          </a:ln>
          <a:effectLst/>
        </p:spPr>
        <p:txBody>
          <a:bodyPr lIns="92124" tIns="46062" rIns="92124" bIns="46062" anchor="ctr">
            <a:prstTxWarp prst="textNoShape">
              <a:avLst/>
            </a:prstTxWarp>
          </a:bodyPr>
          <a:lstStyle/>
          <a:p>
            <a:pPr algn="l">
              <a:lnSpc>
                <a:spcPct val="90000"/>
              </a:lnSpc>
            </a:pPr>
            <a:r>
              <a:rPr lang="en-US" sz="2200" dirty="0">
                <a:solidFill>
                  <a:srgbClr val="2E669A"/>
                </a:solidFill>
              </a:rPr>
              <a:t>The Z facility provides </a:t>
            </a:r>
            <a:r>
              <a:rPr lang="en-US" sz="2200" dirty="0" smtClean="0">
                <a:solidFill>
                  <a:srgbClr val="2E669A"/>
                </a:solidFill>
              </a:rPr>
              <a:t>an opportunity </a:t>
            </a:r>
            <a:r>
              <a:rPr lang="en-US" sz="2200" dirty="0">
                <a:solidFill>
                  <a:srgbClr val="2E669A"/>
                </a:solidFill>
              </a:rPr>
              <a:t>to test the benefits of fuel magnetization and preheat</a:t>
            </a:r>
          </a:p>
        </p:txBody>
      </p:sp>
      <p:pic>
        <p:nvPicPr>
          <p:cNvPr id="163846" name="Picture 6" descr="mag liner_ asm-t1"/>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2362200"/>
            <a:ext cx="1316038" cy="1981200"/>
          </a:xfrm>
          <a:prstGeom prst="rect">
            <a:avLst/>
          </a:prstGeom>
          <a:noFill/>
          <a:ln w="9525">
            <a:noFill/>
            <a:miter lim="800000"/>
            <a:headEnd/>
            <a:tailEnd/>
          </a:ln>
        </p:spPr>
      </p:pic>
      <p:pic>
        <p:nvPicPr>
          <p:cNvPr id="163844" name="Picture 4" descr="mag liner_ asm-t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5400" y="914400"/>
            <a:ext cx="1279525" cy="1730375"/>
          </a:xfrm>
          <a:prstGeom prst="rect">
            <a:avLst/>
          </a:prstGeom>
          <a:noFill/>
          <a:ln w="9525">
            <a:noFill/>
            <a:miter lim="800000"/>
            <a:headEnd/>
            <a:tailEnd/>
          </a:ln>
        </p:spPr>
      </p:pic>
      <p:grpSp>
        <p:nvGrpSpPr>
          <p:cNvPr id="2" name="Group 26"/>
          <p:cNvGrpSpPr>
            <a:grpSpLocks/>
          </p:cNvGrpSpPr>
          <p:nvPr/>
        </p:nvGrpSpPr>
        <p:grpSpPr bwMode="auto">
          <a:xfrm>
            <a:off x="6858000" y="1295400"/>
            <a:ext cx="1792288" cy="990600"/>
            <a:chOff x="4368" y="2976"/>
            <a:chExt cx="1129" cy="624"/>
          </a:xfrm>
        </p:grpSpPr>
        <p:sp>
          <p:nvSpPr>
            <p:cNvPr id="163848" name="Rectangle 8"/>
            <p:cNvSpPr>
              <a:spLocks noChangeArrowheads="1"/>
            </p:cNvSpPr>
            <p:nvPr/>
          </p:nvSpPr>
          <p:spPr bwMode="auto">
            <a:xfrm>
              <a:off x="4368" y="3312"/>
              <a:ext cx="1129" cy="288"/>
            </a:xfrm>
            <a:prstGeom prst="rect">
              <a:avLst/>
            </a:prstGeom>
            <a:noFill/>
            <a:ln w="12700">
              <a:noFill/>
              <a:miter lim="800000"/>
              <a:headEnd/>
              <a:tailEnd/>
            </a:ln>
            <a:effectLst/>
          </p:spPr>
          <p:txBody>
            <a:bodyPr wrap="none">
              <a:prstTxWarp prst="textNoShape">
                <a:avLst/>
              </a:prstTxWarp>
              <a:spAutoFit/>
            </a:bodyPr>
            <a:lstStyle/>
            <a:p>
              <a:pPr algn="l"/>
              <a:r>
                <a:rPr lang="en-US" sz="1200"/>
                <a:t>cold deuterium/tritium</a:t>
              </a:r>
            </a:p>
            <a:p>
              <a:pPr algn="l"/>
              <a:r>
                <a:rPr lang="en-US" sz="1200"/>
                <a:t>gas (fuel)</a:t>
              </a:r>
              <a:endParaRPr lang="en-US"/>
            </a:p>
          </p:txBody>
        </p:sp>
        <p:sp>
          <p:nvSpPr>
            <p:cNvPr id="163851" name="Rectangle 11"/>
            <p:cNvSpPr>
              <a:spLocks noChangeArrowheads="1"/>
            </p:cNvSpPr>
            <p:nvPr/>
          </p:nvSpPr>
          <p:spPr bwMode="auto">
            <a:xfrm>
              <a:off x="4464" y="2976"/>
              <a:ext cx="879" cy="288"/>
            </a:xfrm>
            <a:prstGeom prst="rect">
              <a:avLst/>
            </a:prstGeom>
            <a:noFill/>
            <a:ln w="12700">
              <a:noFill/>
              <a:miter lim="800000"/>
              <a:headEnd/>
              <a:tailEnd/>
            </a:ln>
            <a:effectLst/>
          </p:spPr>
          <p:txBody>
            <a:bodyPr wrap="none">
              <a:prstTxWarp prst="textNoShape">
                <a:avLst/>
              </a:prstTxWarp>
              <a:spAutoFit/>
            </a:bodyPr>
            <a:lstStyle/>
            <a:p>
              <a:pPr algn="l"/>
              <a:r>
                <a:rPr lang="en-US" sz="1200"/>
                <a:t>Metal (beryllium)</a:t>
              </a:r>
            </a:p>
            <a:p>
              <a:pPr algn="l"/>
              <a:r>
                <a:rPr lang="en-US" sz="1200"/>
                <a:t>Cylindrical Liner</a:t>
              </a:r>
            </a:p>
          </p:txBody>
        </p:sp>
      </p:grpSp>
      <p:sp>
        <p:nvSpPr>
          <p:cNvPr id="163859" name="Text Box 19"/>
          <p:cNvSpPr txBox="1">
            <a:spLocks noChangeArrowheads="1"/>
          </p:cNvSpPr>
          <p:nvPr/>
        </p:nvSpPr>
        <p:spPr bwMode="auto">
          <a:xfrm>
            <a:off x="838200" y="1447800"/>
            <a:ext cx="4191000" cy="707886"/>
          </a:xfrm>
          <a:prstGeom prst="rect">
            <a:avLst/>
          </a:prstGeom>
          <a:noFill/>
          <a:ln w="12700">
            <a:noFill/>
            <a:miter lim="800000"/>
            <a:headEnd/>
            <a:tailEnd/>
          </a:ln>
          <a:effectLst/>
        </p:spPr>
        <p:txBody>
          <a:bodyPr>
            <a:prstTxWarp prst="textNoShape">
              <a:avLst/>
            </a:prstTxWarp>
            <a:spAutoFit/>
          </a:bodyPr>
          <a:lstStyle/>
          <a:p>
            <a:pPr algn="l">
              <a:spcBef>
                <a:spcPct val="50000"/>
              </a:spcBef>
              <a:buFont typeface="Arial" charset="0"/>
              <a:buAutoNum type="arabicPeriod"/>
            </a:pPr>
            <a:r>
              <a:rPr lang="en-US" sz="1600" dirty="0"/>
              <a:t> </a:t>
            </a:r>
            <a:r>
              <a:rPr lang="en-US" sz="1600" dirty="0" smtClean="0"/>
              <a:t>A 100-500 </a:t>
            </a:r>
            <a:r>
              <a:rPr lang="en-US" sz="1600" dirty="0" err="1" smtClean="0"/>
              <a:t>kG</a:t>
            </a:r>
            <a:r>
              <a:rPr lang="en-US" sz="1600" dirty="0" smtClean="0"/>
              <a:t> </a:t>
            </a:r>
            <a:r>
              <a:rPr lang="en-US" sz="1600" dirty="0"/>
              <a:t>axial magnetic field</a:t>
            </a:r>
          </a:p>
          <a:p>
            <a:pPr>
              <a:spcBef>
                <a:spcPct val="50000"/>
              </a:spcBef>
            </a:pPr>
            <a:r>
              <a:rPr lang="en-US" sz="1600" dirty="0"/>
              <a:t>is </a:t>
            </a:r>
            <a:r>
              <a:rPr lang="en-US" sz="1600" dirty="0" smtClean="0"/>
              <a:t>applied </a:t>
            </a:r>
            <a:r>
              <a:rPr lang="en-US" dirty="0" smtClean="0"/>
              <a:t>before the implosion</a:t>
            </a:r>
            <a:endParaRPr lang="en-US" sz="1600" dirty="0" smtClean="0"/>
          </a:p>
        </p:txBody>
      </p:sp>
      <p:sp>
        <p:nvSpPr>
          <p:cNvPr id="163849" name="Line 9"/>
          <p:cNvSpPr>
            <a:spLocks noChangeShapeType="1"/>
          </p:cNvSpPr>
          <p:nvPr/>
        </p:nvSpPr>
        <p:spPr bwMode="auto">
          <a:xfrm flipV="1">
            <a:off x="3505200" y="1295400"/>
            <a:ext cx="205740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163850" name="Line 10"/>
          <p:cNvSpPr>
            <a:spLocks noChangeShapeType="1"/>
          </p:cNvSpPr>
          <p:nvPr/>
        </p:nvSpPr>
        <p:spPr bwMode="auto">
          <a:xfrm flipH="1" flipV="1">
            <a:off x="5715000" y="1981200"/>
            <a:ext cx="1143000"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163852" name="Line 12"/>
          <p:cNvSpPr>
            <a:spLocks noChangeShapeType="1"/>
          </p:cNvSpPr>
          <p:nvPr/>
        </p:nvSpPr>
        <p:spPr bwMode="auto">
          <a:xfrm flipH="1">
            <a:off x="6229350" y="1447800"/>
            <a:ext cx="762000"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163853" name="Rectangle 13"/>
          <p:cNvSpPr>
            <a:spLocks noChangeArrowheads="1"/>
          </p:cNvSpPr>
          <p:nvPr/>
        </p:nvSpPr>
        <p:spPr bwMode="auto">
          <a:xfrm>
            <a:off x="6781800" y="2514600"/>
            <a:ext cx="582613" cy="457200"/>
          </a:xfrm>
          <a:prstGeom prst="rect">
            <a:avLst/>
          </a:prstGeom>
          <a:noFill/>
          <a:ln w="12700">
            <a:noFill/>
            <a:miter lim="800000"/>
            <a:headEnd/>
            <a:tailEnd/>
          </a:ln>
          <a:effectLst/>
        </p:spPr>
        <p:txBody>
          <a:bodyPr wrap="none">
            <a:prstTxWarp prst="textNoShape">
              <a:avLst/>
            </a:prstTxWarp>
            <a:spAutoFit/>
          </a:bodyPr>
          <a:lstStyle/>
          <a:p>
            <a:pPr algn="l"/>
            <a:r>
              <a:rPr lang="en-US" sz="1200"/>
              <a:t> laser</a:t>
            </a:r>
          </a:p>
          <a:p>
            <a:pPr algn="l"/>
            <a:r>
              <a:rPr lang="en-US" sz="1200"/>
              <a:t>beam</a:t>
            </a:r>
            <a:endParaRPr lang="en-US"/>
          </a:p>
        </p:txBody>
      </p:sp>
      <p:sp>
        <p:nvSpPr>
          <p:cNvPr id="163854" name="Rectangle 14"/>
          <p:cNvSpPr>
            <a:spLocks noChangeArrowheads="1"/>
          </p:cNvSpPr>
          <p:nvPr/>
        </p:nvSpPr>
        <p:spPr bwMode="auto">
          <a:xfrm>
            <a:off x="7848600" y="2971800"/>
            <a:ext cx="954088" cy="639763"/>
          </a:xfrm>
          <a:prstGeom prst="rect">
            <a:avLst/>
          </a:prstGeom>
          <a:noFill/>
          <a:ln w="12700">
            <a:noFill/>
            <a:miter lim="800000"/>
            <a:headEnd/>
            <a:tailEnd/>
          </a:ln>
          <a:effectLst/>
        </p:spPr>
        <p:txBody>
          <a:bodyPr wrap="none">
            <a:prstTxWarp prst="textNoShape">
              <a:avLst/>
            </a:prstTxWarp>
            <a:spAutoFit/>
          </a:bodyPr>
          <a:lstStyle/>
          <a:p>
            <a:pPr algn="l"/>
            <a:r>
              <a:rPr lang="en-US" sz="1200" dirty="0"/>
              <a:t>Laser </a:t>
            </a:r>
          </a:p>
          <a:p>
            <a:pPr algn="l"/>
            <a:r>
              <a:rPr lang="en-US" sz="1200" dirty="0"/>
              <a:t>preheated </a:t>
            </a:r>
          </a:p>
          <a:p>
            <a:pPr algn="l"/>
            <a:r>
              <a:rPr lang="en-US" sz="1200" dirty="0"/>
              <a:t>fuel</a:t>
            </a:r>
            <a:endParaRPr lang="en-US" dirty="0"/>
          </a:p>
        </p:txBody>
      </p:sp>
      <p:sp>
        <p:nvSpPr>
          <p:cNvPr id="163855" name="Line 15"/>
          <p:cNvSpPr>
            <a:spLocks noChangeShapeType="1"/>
          </p:cNvSpPr>
          <p:nvPr/>
        </p:nvSpPr>
        <p:spPr bwMode="auto">
          <a:xfrm flipH="1">
            <a:off x="7010400" y="3352800"/>
            <a:ext cx="83820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163857" name="Line 17"/>
          <p:cNvSpPr>
            <a:spLocks noChangeShapeType="1"/>
          </p:cNvSpPr>
          <p:nvPr/>
        </p:nvSpPr>
        <p:spPr bwMode="auto">
          <a:xfrm flipH="1">
            <a:off x="8077200" y="4038600"/>
            <a:ext cx="76200" cy="2286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163858" name="Text Box 18"/>
          <p:cNvSpPr txBox="1">
            <a:spLocks noChangeArrowheads="1"/>
          </p:cNvSpPr>
          <p:nvPr/>
        </p:nvSpPr>
        <p:spPr bwMode="auto">
          <a:xfrm>
            <a:off x="762000" y="1295400"/>
            <a:ext cx="4572000" cy="336550"/>
          </a:xfrm>
          <a:prstGeom prst="rect">
            <a:avLst/>
          </a:prstGeom>
          <a:noFill/>
          <a:ln w="12700">
            <a:noFill/>
            <a:miter lim="800000"/>
            <a:headEnd/>
            <a:tailEnd/>
          </a:ln>
          <a:effectLst/>
        </p:spPr>
        <p:txBody>
          <a:bodyPr>
            <a:prstTxWarp prst="textNoShape">
              <a:avLst/>
            </a:prstTxWarp>
            <a:spAutoFit/>
          </a:bodyPr>
          <a:lstStyle/>
          <a:p>
            <a:pPr algn="l">
              <a:spcBef>
                <a:spcPct val="50000"/>
              </a:spcBef>
            </a:pPr>
            <a:endParaRPr lang="en-US" sz="1600"/>
          </a:p>
        </p:txBody>
      </p:sp>
      <p:sp>
        <p:nvSpPr>
          <p:cNvPr id="163860" name="Text Box 20"/>
          <p:cNvSpPr txBox="1">
            <a:spLocks noChangeArrowheads="1"/>
          </p:cNvSpPr>
          <p:nvPr/>
        </p:nvSpPr>
        <p:spPr bwMode="auto">
          <a:xfrm>
            <a:off x="1219200" y="2971800"/>
            <a:ext cx="5257800" cy="707886"/>
          </a:xfrm>
          <a:prstGeom prst="rect">
            <a:avLst/>
          </a:prstGeom>
          <a:noFill/>
          <a:ln w="12700">
            <a:noFill/>
            <a:miter lim="800000"/>
            <a:headEnd/>
            <a:tailEnd/>
          </a:ln>
          <a:effectLst/>
        </p:spPr>
        <p:txBody>
          <a:bodyPr wrap="square">
            <a:prstTxWarp prst="textNoShape">
              <a:avLst/>
            </a:prstTxWarp>
            <a:spAutoFit/>
          </a:bodyPr>
          <a:lstStyle/>
          <a:p>
            <a:pPr algn="l">
              <a:spcBef>
                <a:spcPct val="50000"/>
              </a:spcBef>
            </a:pPr>
            <a:r>
              <a:rPr lang="en-US" sz="1600" dirty="0">
                <a:solidFill>
                  <a:srgbClr val="FF0000"/>
                </a:solidFill>
              </a:rPr>
              <a:t>2. Z </a:t>
            </a:r>
            <a:r>
              <a:rPr lang="en-US" sz="1600" dirty="0" err="1">
                <a:solidFill>
                  <a:srgbClr val="FF0000"/>
                </a:solidFill>
              </a:rPr>
              <a:t>Beamlet</a:t>
            </a:r>
            <a:r>
              <a:rPr lang="en-US" sz="1600" dirty="0">
                <a:solidFill>
                  <a:srgbClr val="FF0000"/>
                </a:solidFill>
              </a:rPr>
              <a:t> can preheat the </a:t>
            </a:r>
            <a:r>
              <a:rPr lang="en-US" sz="1600" dirty="0" smtClean="0">
                <a:solidFill>
                  <a:srgbClr val="FF0000"/>
                </a:solidFill>
              </a:rPr>
              <a:t>fuel to ~100 - 1000 </a:t>
            </a:r>
            <a:r>
              <a:rPr lang="en-US" sz="1600" dirty="0" err="1" smtClean="0">
                <a:solidFill>
                  <a:srgbClr val="FF0000"/>
                </a:solidFill>
              </a:rPr>
              <a:t>eV</a:t>
            </a:r>
            <a:endParaRPr lang="en-US" sz="1600" dirty="0" smtClean="0">
              <a:solidFill>
                <a:srgbClr val="FF0000"/>
              </a:solidFill>
            </a:endParaRPr>
          </a:p>
          <a:p>
            <a:pPr algn="l">
              <a:spcBef>
                <a:spcPct val="50000"/>
              </a:spcBef>
            </a:pPr>
            <a:r>
              <a:rPr lang="en-US" sz="1600" dirty="0">
                <a:solidFill>
                  <a:srgbClr val="FF0000"/>
                </a:solidFill>
              </a:rPr>
              <a:t>to reduce the </a:t>
            </a:r>
            <a:r>
              <a:rPr lang="en-US" sz="1600" dirty="0" smtClean="0">
                <a:solidFill>
                  <a:srgbClr val="FF0000"/>
                </a:solidFill>
              </a:rPr>
              <a:t>compression and velocity needed</a:t>
            </a:r>
            <a:r>
              <a:rPr lang="en-US" sz="1600" dirty="0" smtClean="0">
                <a:solidFill>
                  <a:srgbClr val="0000FF"/>
                </a:solidFill>
              </a:rPr>
              <a:t> </a:t>
            </a:r>
            <a:endParaRPr lang="en-US" sz="1800" dirty="0"/>
          </a:p>
        </p:txBody>
      </p:sp>
      <p:sp>
        <p:nvSpPr>
          <p:cNvPr id="25" name="TextBox 24"/>
          <p:cNvSpPr txBox="1"/>
          <p:nvPr/>
        </p:nvSpPr>
        <p:spPr>
          <a:xfrm>
            <a:off x="996053" y="5638800"/>
            <a:ext cx="7289175" cy="609398"/>
          </a:xfrm>
          <a:prstGeom prst="rect">
            <a:avLst/>
          </a:prstGeom>
          <a:solidFill>
            <a:srgbClr val="FFFF00"/>
          </a:solidFill>
          <a:ln w="31750">
            <a:solidFill>
              <a:schemeClr val="tx2"/>
            </a:solidFill>
          </a:ln>
        </p:spPr>
        <p:txBody>
          <a:bodyPr wrap="none" rtlCol="0">
            <a:spAutoFit/>
          </a:bodyPr>
          <a:lstStyle/>
          <a:p>
            <a:pPr algn="ctr"/>
            <a:r>
              <a:rPr lang="en-US" dirty="0" smtClean="0"/>
              <a:t>Simulations indicate fusion energy out = energy deposited in fusion fuel </a:t>
            </a:r>
          </a:p>
          <a:p>
            <a:pPr algn="ctr"/>
            <a:r>
              <a:rPr lang="en-US" dirty="0" smtClean="0"/>
              <a:t>may be possible on Z</a:t>
            </a:r>
            <a:endParaRPr lang="en-US" dirty="0"/>
          </a:p>
        </p:txBody>
      </p:sp>
      <p:sp>
        <p:nvSpPr>
          <p:cNvPr id="26" name="Rectangle 1044"/>
          <p:cNvSpPr>
            <a:spLocks noChangeArrowheads="1"/>
          </p:cNvSpPr>
          <p:nvPr/>
        </p:nvSpPr>
        <p:spPr bwMode="auto">
          <a:xfrm>
            <a:off x="914400" y="6400800"/>
            <a:ext cx="5715000" cy="338554"/>
          </a:xfrm>
          <a:prstGeom prst="rect">
            <a:avLst/>
          </a:prstGeom>
          <a:solidFill>
            <a:srgbClr val="FFFF99"/>
          </a:solidFill>
          <a:ln w="9525">
            <a:solidFill>
              <a:schemeClr val="tx1"/>
            </a:solidFill>
            <a:miter lim="800000"/>
            <a:headEnd/>
            <a:tailEnd/>
          </a:ln>
        </p:spPr>
        <p:txBody>
          <a:bodyPr wrap="square">
            <a:prstTxWarp prst="textNoShape">
              <a:avLst/>
            </a:prstTxWarp>
            <a:spAutoFit/>
          </a:bodyPr>
          <a:lstStyle/>
          <a:p>
            <a:r>
              <a:rPr lang="en-US" dirty="0">
                <a:solidFill>
                  <a:srgbClr val="000000"/>
                </a:solidFill>
                <a:latin typeface="Arial"/>
                <a:cs typeface="Arial"/>
              </a:rPr>
              <a:t>*  S. A. Slutz </a:t>
            </a:r>
            <a:r>
              <a:rPr lang="en-US" i="1" dirty="0">
                <a:solidFill>
                  <a:srgbClr val="000000"/>
                </a:solidFill>
                <a:latin typeface="Arial"/>
                <a:cs typeface="Arial"/>
              </a:rPr>
              <a:t>et al</a:t>
            </a:r>
            <a:r>
              <a:rPr lang="en-US" dirty="0">
                <a:solidFill>
                  <a:srgbClr val="000000"/>
                </a:solidFill>
                <a:latin typeface="Arial"/>
                <a:cs typeface="Arial"/>
              </a:rPr>
              <a:t>., </a:t>
            </a:r>
            <a:r>
              <a:rPr lang="en-US" dirty="0" smtClean="0">
                <a:solidFill>
                  <a:srgbClr val="000000"/>
                </a:solidFill>
                <a:latin typeface="Arial"/>
                <a:cs typeface="Arial"/>
              </a:rPr>
              <a:t>Physics </a:t>
            </a:r>
            <a:r>
              <a:rPr lang="en-US" dirty="0">
                <a:solidFill>
                  <a:srgbClr val="000000"/>
                </a:solidFill>
                <a:latin typeface="Arial"/>
                <a:cs typeface="Arial"/>
              </a:rPr>
              <a:t>of Plasmas 17, 056303 (2010).</a:t>
            </a:r>
          </a:p>
        </p:txBody>
      </p:sp>
    </p:spTree>
  </p:cSld>
  <p:clrMapOvr>
    <a:masterClrMapping/>
  </p:clrMapOvr>
  <p:transition xmlns:p14="http://schemas.microsoft.com/office/powerpoint/2010/main" advTm="752"/>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MagLIF.gif"/>
          <p:cNvPicPr>
            <a:picLocks noChangeAspect="1"/>
          </p:cNvPicPr>
          <p:nvPr/>
        </p:nvPicPr>
        <p:blipFill>
          <a:blip r:embed="rId2"/>
          <a:stretch>
            <a:fillRect/>
          </a:stretch>
        </p:blipFill>
        <p:spPr>
          <a:xfrm>
            <a:off x="112085" y="865910"/>
            <a:ext cx="6869963" cy="5992090"/>
          </a:xfrm>
          <a:prstGeom prst="rect">
            <a:avLst/>
          </a:prstGeom>
        </p:spPr>
      </p:pic>
      <p:sp>
        <p:nvSpPr>
          <p:cNvPr id="8" name="Rectangle 17"/>
          <p:cNvSpPr>
            <a:spLocks noChangeArrowheads="1"/>
          </p:cNvSpPr>
          <p:nvPr/>
        </p:nvSpPr>
        <p:spPr bwMode="auto">
          <a:xfrm>
            <a:off x="762003" y="-76200"/>
            <a:ext cx="7696199" cy="990600"/>
          </a:xfrm>
          <a:prstGeom prst="rect">
            <a:avLst/>
          </a:prstGeom>
          <a:noFill/>
          <a:ln w="9525" algn="ctr">
            <a:noFill/>
            <a:miter lim="800000"/>
            <a:headEnd/>
            <a:tailEnd/>
          </a:ln>
          <a:effectLst/>
        </p:spPr>
        <p:txBody>
          <a:bodyPr lIns="91402" tIns="45702" rIns="91402" bIns="45702" anchor="ctr"/>
          <a:lstStyle/>
          <a:p>
            <a:pPr defTabSz="914291"/>
            <a:endParaRPr lang="en-US" sz="2400" dirty="0">
              <a:solidFill>
                <a:srgbClr val="336699"/>
              </a:solidFill>
              <a:latin typeface="Calibri"/>
              <a:cs typeface="Calibri"/>
            </a:endParaRPr>
          </a:p>
        </p:txBody>
      </p:sp>
      <p:pic>
        <p:nvPicPr>
          <p:cNvPr id="9" name="Picture 8" descr="Picture 2.jpg"/>
          <p:cNvPicPr>
            <a:picLocks noChangeAspect="1"/>
          </p:cNvPicPr>
          <p:nvPr/>
        </p:nvPicPr>
        <p:blipFill>
          <a:blip r:embed="rId3"/>
          <a:stretch>
            <a:fillRect/>
          </a:stretch>
        </p:blipFill>
        <p:spPr>
          <a:xfrm>
            <a:off x="6934200" y="137549"/>
            <a:ext cx="2057400" cy="2074835"/>
          </a:xfrm>
          <a:prstGeom prst="rect">
            <a:avLst/>
          </a:prstGeom>
        </p:spPr>
      </p:pic>
      <p:sp>
        <p:nvSpPr>
          <p:cNvPr id="10" name="Rectangle 9"/>
          <p:cNvSpPr/>
          <p:nvPr/>
        </p:nvSpPr>
        <p:spPr bwMode="auto">
          <a:xfrm>
            <a:off x="8610602" y="152400"/>
            <a:ext cx="45719" cy="2057400"/>
          </a:xfrm>
          <a:prstGeom prst="rect">
            <a:avLst/>
          </a:prstGeom>
          <a:solidFill>
            <a:srgbClr val="00FF00">
              <a:alpha val="53000"/>
            </a:srgbClr>
          </a:solidFill>
          <a:ln w="28575" cap="flat" cmpd="sng" algn="ctr">
            <a:solidFill>
              <a:srgbClr val="33CC33">
                <a:alpha val="62000"/>
              </a:srgbClr>
            </a:solidFill>
            <a:prstDash val="solid"/>
            <a:round/>
            <a:headEnd type="none" w="med" len="med"/>
            <a:tailEnd type="none" w="med" len="med"/>
          </a:ln>
          <a:effectLst/>
        </p:spPr>
        <p:txBody>
          <a:bodyPr vert="horz" wrap="square" lIns="91429" tIns="45715" rIns="91429" bIns="45715" numCol="1" rtlCol="0" anchor="t" anchorCtr="0" compatLnSpc="1">
            <a:prstTxWarp prst="textNoShape">
              <a:avLst/>
            </a:prstTxWarp>
          </a:bodyPr>
          <a:lstStyle/>
          <a:p>
            <a:pPr defTabSz="914287"/>
            <a:endParaRPr lang="en-US" sz="1800" dirty="0"/>
          </a:p>
        </p:txBody>
      </p:sp>
      <p:sp>
        <p:nvSpPr>
          <p:cNvPr id="11" name="TextBox 10"/>
          <p:cNvSpPr txBox="1"/>
          <p:nvPr/>
        </p:nvSpPr>
        <p:spPr>
          <a:xfrm>
            <a:off x="7763470" y="2207569"/>
            <a:ext cx="1380791" cy="230822"/>
          </a:xfrm>
          <a:prstGeom prst="rect">
            <a:avLst/>
          </a:prstGeom>
          <a:noFill/>
          <a:effectLst/>
        </p:spPr>
        <p:txBody>
          <a:bodyPr wrap="none" lIns="91429" tIns="45715" rIns="91429" bIns="45715" rtlCol="0">
            <a:spAutoFit/>
          </a:bodyPr>
          <a:lstStyle/>
          <a:p>
            <a:r>
              <a:rPr lang="en-US" sz="900" dirty="0">
                <a:solidFill>
                  <a:srgbClr val="33CC33"/>
                </a:solidFill>
                <a:latin typeface="Calibri"/>
                <a:cs typeface="Calibri"/>
              </a:rPr>
              <a:t>laser heating: 120-124 ns</a:t>
            </a:r>
          </a:p>
        </p:txBody>
      </p:sp>
    </p:spTree>
    <p:extLst>
      <p:ext uri="{BB962C8B-B14F-4D97-AF65-F5344CB8AC3E}">
        <p14:creationId xmlns:p14="http://schemas.microsoft.com/office/powerpoint/2010/main" val="32949693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44B78366-E0CA-E542-8396-23C3D04F05CF}" type="slidenum">
              <a:rPr lang="en-US"/>
              <a:pPr/>
              <a:t>9</a:t>
            </a:fld>
            <a:endParaRPr lang="en-US"/>
          </a:p>
        </p:txBody>
      </p:sp>
      <p:pic>
        <p:nvPicPr>
          <p:cNvPr id="493570" name="Picture 2" descr="kemp_heavy_ion_MT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09688"/>
            <a:ext cx="3657600" cy="1479550"/>
          </a:xfrm>
          <a:prstGeom prst="rect">
            <a:avLst/>
          </a:prstGeom>
          <a:noFill/>
        </p:spPr>
      </p:pic>
      <p:pic>
        <p:nvPicPr>
          <p:cNvPr id="493571" name="Picture 3" descr="mag liner_ asm-t1"/>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96200" y="3048000"/>
            <a:ext cx="909638" cy="1371600"/>
          </a:xfrm>
          <a:prstGeom prst="rect">
            <a:avLst/>
          </a:prstGeom>
          <a:noFill/>
          <a:ln w="9525">
            <a:noFill/>
            <a:miter lim="800000"/>
            <a:headEnd/>
            <a:tailEnd/>
          </a:ln>
        </p:spPr>
      </p:pic>
      <p:pic>
        <p:nvPicPr>
          <p:cNvPr id="4935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4508500"/>
            <a:ext cx="1905000" cy="1252538"/>
          </a:xfrm>
          <a:prstGeom prst="rect">
            <a:avLst/>
          </a:prstGeom>
          <a:noFill/>
          <a:ln w="12700">
            <a:noFill/>
            <a:miter lim="800000"/>
            <a:headEnd/>
            <a:tailEnd/>
          </a:ln>
          <a:effectLst/>
        </p:spPr>
      </p:pic>
      <p:sp>
        <p:nvSpPr>
          <p:cNvPr id="493574" name="Text Box 6"/>
          <p:cNvSpPr txBox="1">
            <a:spLocks noChangeArrowheads="1"/>
          </p:cNvSpPr>
          <p:nvPr/>
        </p:nvSpPr>
        <p:spPr bwMode="auto">
          <a:xfrm>
            <a:off x="838200" y="1143000"/>
            <a:ext cx="1695450" cy="3048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Max Planck / ITEP</a:t>
            </a:r>
            <a:endParaRPr lang="en-US" sz="1800">
              <a:solidFill>
                <a:srgbClr val="336699"/>
              </a:solidFill>
            </a:endParaRPr>
          </a:p>
        </p:txBody>
      </p:sp>
      <p:pic>
        <p:nvPicPr>
          <p:cNvPr id="493575" name="Picture 7" descr="MTF_FR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219200"/>
            <a:ext cx="2362200" cy="1681163"/>
          </a:xfrm>
          <a:prstGeom prst="rect">
            <a:avLst/>
          </a:prstGeom>
          <a:noFill/>
        </p:spPr>
      </p:pic>
      <p:sp>
        <p:nvSpPr>
          <p:cNvPr id="493576" name="Text Box 8"/>
          <p:cNvSpPr txBox="1">
            <a:spLocks noChangeArrowheads="1"/>
          </p:cNvSpPr>
          <p:nvPr/>
        </p:nvSpPr>
        <p:spPr bwMode="auto">
          <a:xfrm>
            <a:off x="4206875" y="1190625"/>
            <a:ext cx="3336925" cy="852488"/>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Los Alamos / Air Force Research Lab</a:t>
            </a:r>
          </a:p>
          <a:p>
            <a:pPr>
              <a:spcBef>
                <a:spcPct val="0"/>
              </a:spcBef>
            </a:pPr>
            <a:r>
              <a:rPr lang="en-US" sz="1200"/>
              <a:t>Field Reversed Configuration</a:t>
            </a:r>
          </a:p>
          <a:p>
            <a:pPr>
              <a:spcBef>
                <a:spcPct val="0"/>
              </a:spcBef>
            </a:pPr>
            <a:r>
              <a:rPr lang="en-US" sz="1200"/>
              <a:t>Shiva Star generator</a:t>
            </a:r>
          </a:p>
          <a:p>
            <a:pPr>
              <a:spcBef>
                <a:spcPct val="0"/>
              </a:spcBef>
            </a:pPr>
            <a:r>
              <a:rPr lang="en-US" sz="1200" b="0"/>
              <a:t>~20 </a:t>
            </a:r>
            <a:r>
              <a:rPr lang="en-US" sz="1200" b="0">
                <a:latin typeface="Symbol" charset="2"/>
                <a:sym typeface="Symbol" charset="2"/>
              </a:rPr>
              <a:t></a:t>
            </a:r>
            <a:r>
              <a:rPr lang="en-US" sz="1200" b="0"/>
              <a:t>s, 0.5 cm/</a:t>
            </a:r>
            <a:r>
              <a:rPr lang="en-US" sz="1200" b="0">
                <a:latin typeface="Symbol" charset="2"/>
                <a:sym typeface="Symbol" charset="2"/>
              </a:rPr>
              <a:t></a:t>
            </a:r>
            <a:r>
              <a:rPr lang="en-US" sz="1200" b="0"/>
              <a:t>s liner implosion</a:t>
            </a:r>
          </a:p>
        </p:txBody>
      </p:sp>
      <p:sp>
        <p:nvSpPr>
          <p:cNvPr id="493578" name="Text Box 10"/>
          <p:cNvSpPr txBox="1">
            <a:spLocks noChangeArrowheads="1"/>
          </p:cNvSpPr>
          <p:nvPr/>
        </p:nvSpPr>
        <p:spPr bwMode="auto">
          <a:xfrm>
            <a:off x="685800" y="3155950"/>
            <a:ext cx="1666875" cy="3048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U. Rochester LLE</a:t>
            </a:r>
            <a:endParaRPr lang="en-US" sz="1800">
              <a:solidFill>
                <a:srgbClr val="336699"/>
              </a:solidFill>
            </a:endParaRPr>
          </a:p>
        </p:txBody>
      </p:sp>
      <p:sp>
        <p:nvSpPr>
          <p:cNvPr id="493579" name="Text Box 11"/>
          <p:cNvSpPr txBox="1">
            <a:spLocks noChangeArrowheads="1"/>
          </p:cNvSpPr>
          <p:nvPr/>
        </p:nvSpPr>
        <p:spPr bwMode="auto">
          <a:xfrm>
            <a:off x="152400" y="4976813"/>
            <a:ext cx="3149600" cy="4572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200"/>
              <a:t>Direct drive laser implosion of cylinders</a:t>
            </a:r>
          </a:p>
          <a:p>
            <a:pPr>
              <a:spcBef>
                <a:spcPct val="0"/>
              </a:spcBef>
            </a:pPr>
            <a:r>
              <a:rPr lang="en-US" sz="1200" b="0"/>
              <a:t>-- shock pre-heating, high implosion velocity</a:t>
            </a:r>
          </a:p>
        </p:txBody>
      </p:sp>
      <p:sp>
        <p:nvSpPr>
          <p:cNvPr id="493580" name="Text Box 12"/>
          <p:cNvSpPr txBox="1">
            <a:spLocks noChangeArrowheads="1"/>
          </p:cNvSpPr>
          <p:nvPr/>
        </p:nvSpPr>
        <p:spPr bwMode="auto">
          <a:xfrm>
            <a:off x="4191000" y="3200400"/>
            <a:ext cx="4038600" cy="1161857"/>
          </a:xfrm>
          <a:prstGeom prst="rect">
            <a:avLst/>
          </a:prstGeom>
          <a:noFill/>
          <a:ln w="12700">
            <a:noFill/>
            <a:miter lim="800000"/>
            <a:headEnd/>
            <a:tailEnd/>
          </a:ln>
          <a:effectLst/>
        </p:spPr>
        <p:txBody>
          <a:bodyPr>
            <a:prstTxWarp prst="textNoShape">
              <a:avLst/>
            </a:prstTxWarp>
            <a:spAutoFit/>
          </a:bodyPr>
          <a:lstStyle/>
          <a:p>
            <a:pPr>
              <a:spcBef>
                <a:spcPct val="50000"/>
              </a:spcBef>
            </a:pPr>
            <a:r>
              <a:rPr lang="en-US" sz="1400" dirty="0">
                <a:solidFill>
                  <a:srgbClr val="336699"/>
                </a:solidFill>
              </a:rPr>
              <a:t>Sandia National Laboratories</a:t>
            </a:r>
          </a:p>
          <a:p>
            <a:pPr>
              <a:spcBef>
                <a:spcPct val="50000"/>
              </a:spcBef>
            </a:pPr>
            <a:r>
              <a:rPr lang="en-US" sz="1300" dirty="0"/>
              <a:t>Magnetized Liner Inertial Fusion</a:t>
            </a:r>
            <a:endParaRPr lang="en-US" sz="1800" dirty="0"/>
          </a:p>
          <a:p>
            <a:pPr>
              <a:spcBef>
                <a:spcPct val="50000"/>
              </a:spcBef>
            </a:pPr>
            <a:r>
              <a:rPr lang="en-US" sz="1200" b="0" dirty="0"/>
              <a:t>Laser preheated magnetized fuel</a:t>
            </a:r>
            <a:endParaRPr lang="en-US" sz="1200" b="0" dirty="0" smtClean="0"/>
          </a:p>
          <a:p>
            <a:pPr>
              <a:spcBef>
                <a:spcPct val="50000"/>
              </a:spcBef>
            </a:pPr>
            <a:r>
              <a:rPr lang="en-US" sz="1200" b="0" dirty="0" smtClean="0"/>
              <a:t>LASNEX </a:t>
            </a:r>
            <a:r>
              <a:rPr lang="en-US" sz="1200" b="0" dirty="0"/>
              <a:t>simulations indicate interesting yields</a:t>
            </a:r>
            <a:endParaRPr lang="en-US" sz="1800" dirty="0"/>
          </a:p>
        </p:txBody>
      </p:sp>
      <p:sp>
        <p:nvSpPr>
          <p:cNvPr id="493581" name="Text Box 13"/>
          <p:cNvSpPr txBox="1">
            <a:spLocks noChangeArrowheads="1"/>
          </p:cNvSpPr>
          <p:nvPr/>
        </p:nvSpPr>
        <p:spPr bwMode="auto">
          <a:xfrm>
            <a:off x="228600" y="2743200"/>
            <a:ext cx="3505200" cy="412750"/>
          </a:xfrm>
          <a:prstGeom prst="rect">
            <a:avLst/>
          </a:prstGeom>
          <a:noFill/>
          <a:ln w="12700">
            <a:noFill/>
            <a:miter lim="800000"/>
            <a:headEnd/>
            <a:tailEnd/>
          </a:ln>
          <a:effectLst/>
        </p:spPr>
        <p:txBody>
          <a:bodyPr>
            <a:prstTxWarp prst="textNoShape">
              <a:avLst/>
            </a:prstTxWarp>
            <a:spAutoFit/>
          </a:bodyPr>
          <a:lstStyle/>
          <a:p>
            <a:r>
              <a:rPr lang="en-US" sz="1000" b="0" dirty="0" err="1"/>
              <a:t>Basko</a:t>
            </a:r>
            <a:r>
              <a:rPr lang="en-US" sz="1000" b="0" dirty="0"/>
              <a:t>, Kemp, Meyer-</a:t>
            </a:r>
            <a:r>
              <a:rPr lang="en-US" sz="1000" b="0" dirty="0" err="1"/>
              <a:t>ter-Vehn</a:t>
            </a:r>
            <a:r>
              <a:rPr lang="en-US" sz="1000" b="0" dirty="0"/>
              <a:t>, </a:t>
            </a:r>
            <a:r>
              <a:rPr lang="en-US" sz="1000" b="0" i="1" dirty="0" err="1"/>
              <a:t>Nucl</a:t>
            </a:r>
            <a:r>
              <a:rPr lang="en-US" sz="1000" b="0" i="1" dirty="0"/>
              <a:t>. Fusion</a:t>
            </a:r>
            <a:r>
              <a:rPr lang="en-US" sz="1000" b="0" dirty="0"/>
              <a:t> </a:t>
            </a:r>
            <a:r>
              <a:rPr lang="en-US" sz="1000" dirty="0"/>
              <a:t>40</a:t>
            </a:r>
            <a:r>
              <a:rPr lang="en-US" sz="1000" b="0" dirty="0"/>
              <a:t>, 59 (2000)</a:t>
            </a:r>
          </a:p>
          <a:p>
            <a:r>
              <a:rPr lang="en-US" sz="1000" b="0" dirty="0"/>
              <a:t>Kemp, </a:t>
            </a:r>
            <a:r>
              <a:rPr lang="en-US" sz="1000" b="0" dirty="0" err="1"/>
              <a:t>Basko</a:t>
            </a:r>
            <a:r>
              <a:rPr lang="en-US" sz="1000" b="0" dirty="0"/>
              <a:t>, Meyer-</a:t>
            </a:r>
            <a:r>
              <a:rPr lang="en-US" sz="1000" b="0" dirty="0" err="1"/>
              <a:t>ter-Vehn</a:t>
            </a:r>
            <a:r>
              <a:rPr lang="en-US" sz="1000" b="0" dirty="0"/>
              <a:t>, </a:t>
            </a:r>
            <a:r>
              <a:rPr lang="en-US" sz="1000" b="0" i="1" dirty="0" err="1"/>
              <a:t>Nucl</a:t>
            </a:r>
            <a:r>
              <a:rPr lang="en-US" sz="1000" b="0" i="1" dirty="0"/>
              <a:t>. Fusion</a:t>
            </a:r>
            <a:r>
              <a:rPr lang="en-US" sz="1000" b="0" dirty="0"/>
              <a:t> </a:t>
            </a:r>
            <a:r>
              <a:rPr lang="en-US" sz="1000" dirty="0"/>
              <a:t>43</a:t>
            </a:r>
            <a:r>
              <a:rPr lang="en-US" sz="1000" b="0" dirty="0"/>
              <a:t>, 16 (2003)</a:t>
            </a:r>
          </a:p>
        </p:txBody>
      </p:sp>
      <p:sp>
        <p:nvSpPr>
          <p:cNvPr id="493582" name="Text Box 14"/>
          <p:cNvSpPr txBox="1">
            <a:spLocks noChangeArrowheads="1"/>
          </p:cNvSpPr>
          <p:nvPr/>
        </p:nvSpPr>
        <p:spPr bwMode="auto">
          <a:xfrm>
            <a:off x="533400" y="5486400"/>
            <a:ext cx="3505200" cy="923330"/>
          </a:xfrm>
          <a:prstGeom prst="rect">
            <a:avLst/>
          </a:prstGeom>
          <a:noFill/>
          <a:ln w="12700">
            <a:noFill/>
            <a:miter lim="800000"/>
            <a:headEnd/>
            <a:tailEnd/>
          </a:ln>
          <a:effectLst/>
        </p:spPr>
        <p:txBody>
          <a:bodyPr>
            <a:prstTxWarp prst="textNoShape">
              <a:avLst/>
            </a:prstTxWarp>
            <a:spAutoFit/>
          </a:bodyPr>
          <a:lstStyle/>
          <a:p>
            <a:r>
              <a:rPr lang="en-US" sz="1000" b="0" dirty="0" err="1"/>
              <a:t>Gotchev</a:t>
            </a:r>
            <a:r>
              <a:rPr lang="en-US" sz="1000" b="0" dirty="0"/>
              <a:t> </a:t>
            </a:r>
            <a:r>
              <a:rPr lang="en-US" sz="1000" b="0" i="1" dirty="0"/>
              <a:t>et al.</a:t>
            </a:r>
            <a:r>
              <a:rPr lang="en-US" sz="1000" b="0" dirty="0"/>
              <a:t>, </a:t>
            </a:r>
            <a:r>
              <a:rPr lang="en-US" sz="1000" b="0" i="1" dirty="0"/>
              <a:t>Bull. Am. Phys. Soc. </a:t>
            </a:r>
            <a:r>
              <a:rPr lang="en-US" sz="1000" dirty="0"/>
              <a:t>52</a:t>
            </a:r>
            <a:r>
              <a:rPr lang="en-US" sz="1000" b="0" dirty="0"/>
              <a:t>, 250 (2007)</a:t>
            </a:r>
          </a:p>
          <a:p>
            <a:r>
              <a:rPr lang="en-US" sz="1000" b="0" dirty="0" err="1"/>
              <a:t>Gotchev</a:t>
            </a:r>
            <a:r>
              <a:rPr lang="en-US" sz="1000" b="0" dirty="0"/>
              <a:t> </a:t>
            </a:r>
            <a:r>
              <a:rPr lang="en-US" sz="1000" b="0" i="1" dirty="0"/>
              <a:t>et al.</a:t>
            </a:r>
            <a:r>
              <a:rPr lang="en-US" sz="1000" b="0" dirty="0"/>
              <a:t>, </a:t>
            </a:r>
            <a:r>
              <a:rPr lang="en-US" sz="1000" b="0" i="1" dirty="0"/>
              <a:t>Rev. Sci. Instr.</a:t>
            </a:r>
            <a:r>
              <a:rPr lang="en-US" sz="1000" b="0" dirty="0"/>
              <a:t> </a:t>
            </a:r>
            <a:r>
              <a:rPr lang="en-US" sz="1000" dirty="0"/>
              <a:t>80</a:t>
            </a:r>
            <a:r>
              <a:rPr lang="en-US" sz="1000" b="0" dirty="0"/>
              <a:t>, 043504 (2009</a:t>
            </a:r>
            <a:r>
              <a:rPr lang="en-US" sz="1000" b="0" dirty="0" smtClean="0"/>
              <a:t>)</a:t>
            </a:r>
          </a:p>
          <a:p>
            <a:r>
              <a:rPr lang="en-US" sz="1000" b="0" dirty="0" err="1" smtClean="0"/>
              <a:t>Gotchev</a:t>
            </a:r>
            <a:r>
              <a:rPr lang="en-US" sz="1000" b="0" dirty="0" smtClean="0"/>
              <a:t> </a:t>
            </a:r>
            <a:r>
              <a:rPr lang="en-US" sz="1000" b="0" i="1" dirty="0" smtClean="0"/>
              <a:t>et al.</a:t>
            </a:r>
            <a:r>
              <a:rPr lang="en-US" sz="1000" b="0" dirty="0" smtClean="0"/>
              <a:t>, Phys. Rev. </a:t>
            </a:r>
            <a:r>
              <a:rPr lang="en-US" sz="1000" b="0" dirty="0" err="1" smtClean="0"/>
              <a:t>Lett</a:t>
            </a:r>
            <a:r>
              <a:rPr lang="en-US" sz="1000" b="0" dirty="0" smtClean="0"/>
              <a:t>. </a:t>
            </a:r>
            <a:r>
              <a:rPr lang="en-US" sz="1000" dirty="0" smtClean="0"/>
              <a:t>103</a:t>
            </a:r>
            <a:r>
              <a:rPr lang="en-US" sz="1000" b="0" dirty="0" smtClean="0"/>
              <a:t>, 215004 (2009)</a:t>
            </a:r>
          </a:p>
          <a:p>
            <a:r>
              <a:rPr lang="en-US" sz="1000" b="0" dirty="0" err="1" smtClean="0"/>
              <a:t>Knauer</a:t>
            </a:r>
            <a:r>
              <a:rPr lang="en-US" sz="1000" b="0" dirty="0" smtClean="0"/>
              <a:t> </a:t>
            </a:r>
            <a:r>
              <a:rPr lang="en-US" sz="1000" b="0" i="1" dirty="0" smtClean="0"/>
              <a:t>et al.</a:t>
            </a:r>
            <a:r>
              <a:rPr lang="en-US" sz="1000" b="0" dirty="0" smtClean="0"/>
              <a:t>, </a:t>
            </a:r>
            <a:r>
              <a:rPr lang="en-US" sz="1000" b="0" i="1" dirty="0" smtClean="0"/>
              <a:t>Phys. Plasmas</a:t>
            </a:r>
            <a:r>
              <a:rPr lang="en-US" sz="1000" b="0" dirty="0" smtClean="0"/>
              <a:t>  </a:t>
            </a:r>
            <a:r>
              <a:rPr lang="en-US" sz="1000" dirty="0" smtClean="0"/>
              <a:t>17</a:t>
            </a:r>
            <a:r>
              <a:rPr lang="en-US" sz="1000" b="0" dirty="0" smtClean="0"/>
              <a:t>, 056318 (2010)</a:t>
            </a:r>
          </a:p>
          <a:p>
            <a:endParaRPr lang="en-US" sz="1000" b="0" dirty="0"/>
          </a:p>
        </p:txBody>
      </p:sp>
      <p:sp>
        <p:nvSpPr>
          <p:cNvPr id="493583" name="Text Box 15"/>
          <p:cNvSpPr txBox="1">
            <a:spLocks noChangeArrowheads="1"/>
          </p:cNvSpPr>
          <p:nvPr/>
        </p:nvSpPr>
        <p:spPr bwMode="auto">
          <a:xfrm>
            <a:off x="4222750" y="2133600"/>
            <a:ext cx="2057400" cy="717550"/>
          </a:xfrm>
          <a:prstGeom prst="rect">
            <a:avLst/>
          </a:prstGeom>
          <a:noFill/>
          <a:ln w="12700">
            <a:noFill/>
            <a:miter lim="800000"/>
            <a:headEnd/>
            <a:tailEnd/>
          </a:ln>
          <a:effectLst/>
        </p:spPr>
        <p:txBody>
          <a:bodyPr>
            <a:prstTxWarp prst="textNoShape">
              <a:avLst/>
            </a:prstTxWarp>
            <a:spAutoFit/>
          </a:bodyPr>
          <a:lstStyle/>
          <a:p>
            <a:r>
              <a:rPr lang="en-US" sz="1000" b="0"/>
              <a:t>Taccetti, </a:t>
            </a:r>
            <a:r>
              <a:rPr lang="en-US" altLang="ja-JP" sz="1000" b="0">
                <a:ea typeface="ＭＳ Ｐゴシック" charset="-128"/>
                <a:cs typeface="ＭＳ Ｐゴシック" charset="-128"/>
              </a:rPr>
              <a:t>Intrator, Wurden </a:t>
            </a:r>
            <a:r>
              <a:rPr lang="en-US" altLang="ja-JP" sz="1000" b="0" i="1">
                <a:ea typeface="ＭＳ Ｐゴシック" charset="-128"/>
                <a:cs typeface="ＭＳ Ｐゴシック" charset="-128"/>
              </a:rPr>
              <a:t>et al., Rev. Sci, Instr. </a:t>
            </a:r>
            <a:r>
              <a:rPr lang="en-US" altLang="ja-JP" sz="1000">
                <a:ea typeface="ＭＳ Ｐゴシック" charset="-128"/>
                <a:cs typeface="ＭＳ Ｐゴシック" charset="-128"/>
              </a:rPr>
              <a:t>74</a:t>
            </a:r>
            <a:r>
              <a:rPr lang="en-US" altLang="ja-JP" sz="1000" b="0">
                <a:ea typeface="ＭＳ Ｐゴシック" charset="-128"/>
                <a:cs typeface="ＭＳ Ｐゴシック" charset="-128"/>
              </a:rPr>
              <a:t>, 4314 (2003)</a:t>
            </a:r>
            <a:endParaRPr lang="en-US" sz="1000" b="0"/>
          </a:p>
          <a:p>
            <a:r>
              <a:rPr lang="en-US" sz="1000" b="0"/>
              <a:t>Degnan </a:t>
            </a:r>
            <a:r>
              <a:rPr lang="en-US" sz="1000" b="0" i="1"/>
              <a:t>et al.</a:t>
            </a:r>
            <a:r>
              <a:rPr lang="en-US" sz="1000" b="0"/>
              <a:t>, </a:t>
            </a:r>
            <a:r>
              <a:rPr lang="en-US" sz="1000" b="0" i="1"/>
              <a:t>IEEE Trans. Plas. Sci.</a:t>
            </a:r>
            <a:r>
              <a:rPr lang="en-US" sz="1000" b="0"/>
              <a:t> </a:t>
            </a:r>
            <a:r>
              <a:rPr lang="en-US" sz="1000"/>
              <a:t>36</a:t>
            </a:r>
            <a:r>
              <a:rPr lang="en-US" sz="1000" b="0"/>
              <a:t>, 80 (2008)</a:t>
            </a:r>
          </a:p>
        </p:txBody>
      </p:sp>
      <p:pic>
        <p:nvPicPr>
          <p:cNvPr id="493584" name="Picture 16" descr="Hiba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4518025"/>
            <a:ext cx="1905000" cy="1244600"/>
          </a:xfrm>
          <a:prstGeom prst="rect">
            <a:avLst/>
          </a:prstGeom>
          <a:noFill/>
          <a:ln w="9525">
            <a:noFill/>
            <a:miter lim="800000"/>
            <a:headEnd/>
            <a:tailEnd/>
          </a:ln>
        </p:spPr>
      </p:pic>
      <p:pic>
        <p:nvPicPr>
          <p:cNvPr id="493586" name="Picture 18" descr="Gotchev_figure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3536950"/>
            <a:ext cx="1752600" cy="1330325"/>
          </a:xfrm>
          <a:prstGeom prst="rect">
            <a:avLst/>
          </a:prstGeom>
          <a:noFill/>
        </p:spPr>
      </p:pic>
      <p:pic>
        <p:nvPicPr>
          <p:cNvPr id="493587" name="Picture 19" descr="Gotchev_figure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33600" y="3536950"/>
            <a:ext cx="1636713" cy="1268413"/>
          </a:xfrm>
          <a:prstGeom prst="rect">
            <a:avLst/>
          </a:prstGeom>
          <a:noFill/>
        </p:spPr>
      </p:pic>
      <p:sp>
        <p:nvSpPr>
          <p:cNvPr id="493588" name="Text Box 20"/>
          <p:cNvSpPr txBox="1">
            <a:spLocks noChangeArrowheads="1"/>
          </p:cNvSpPr>
          <p:nvPr/>
        </p:nvSpPr>
        <p:spPr bwMode="auto">
          <a:xfrm>
            <a:off x="8382000" y="3200400"/>
            <a:ext cx="320675" cy="244475"/>
          </a:xfrm>
          <a:prstGeom prst="rect">
            <a:avLst/>
          </a:prstGeom>
          <a:noFill/>
          <a:ln w="12700">
            <a:noFill/>
            <a:miter lim="800000"/>
            <a:headEnd/>
            <a:tailEnd/>
          </a:ln>
          <a:effectLst/>
        </p:spPr>
        <p:txBody>
          <a:bodyPr>
            <a:prstTxWarp prst="textNoShape">
              <a:avLst/>
            </a:prstTxWarp>
            <a:spAutoFit/>
          </a:bodyPr>
          <a:lstStyle/>
          <a:p>
            <a:r>
              <a:rPr lang="en-US" sz="1000" b="0"/>
              <a:t>B</a:t>
            </a:r>
            <a:r>
              <a:rPr lang="en-US" sz="1000" b="0" baseline="-25000"/>
              <a:t>z</a:t>
            </a:r>
            <a:endParaRPr lang="en-US" b="0"/>
          </a:p>
        </p:txBody>
      </p:sp>
      <p:sp>
        <p:nvSpPr>
          <p:cNvPr id="493591" name="Text Box 23"/>
          <p:cNvSpPr txBox="1">
            <a:spLocks noChangeArrowheads="1"/>
          </p:cNvSpPr>
          <p:nvPr/>
        </p:nvSpPr>
        <p:spPr bwMode="auto">
          <a:xfrm>
            <a:off x="5894388" y="4495800"/>
            <a:ext cx="277812" cy="274638"/>
          </a:xfrm>
          <a:prstGeom prst="rect">
            <a:avLst/>
          </a:prstGeom>
          <a:noFill/>
          <a:ln w="12700">
            <a:noFill/>
            <a:miter lim="800000"/>
            <a:headEnd/>
            <a:tailEnd/>
          </a:ln>
          <a:effectLst/>
        </p:spPr>
        <p:txBody>
          <a:bodyPr wrap="none">
            <a:prstTxWarp prst="textNoShape">
              <a:avLst/>
            </a:prstTxWarp>
            <a:spAutoFit/>
          </a:bodyPr>
          <a:lstStyle/>
          <a:p>
            <a:r>
              <a:rPr lang="en-US" sz="1200">
                <a:solidFill>
                  <a:schemeClr val="bg1"/>
                </a:solidFill>
              </a:rPr>
              <a:t>Z</a:t>
            </a:r>
            <a:endParaRPr lang="en-US">
              <a:solidFill>
                <a:schemeClr val="bg1"/>
              </a:solidFill>
            </a:endParaRPr>
          </a:p>
        </p:txBody>
      </p:sp>
      <p:sp>
        <p:nvSpPr>
          <p:cNvPr id="493592" name="Text Box 24"/>
          <p:cNvSpPr txBox="1">
            <a:spLocks noChangeArrowheads="1"/>
          </p:cNvSpPr>
          <p:nvPr/>
        </p:nvSpPr>
        <p:spPr bwMode="auto">
          <a:xfrm>
            <a:off x="6477000" y="5410200"/>
            <a:ext cx="296863" cy="182563"/>
          </a:xfrm>
          <a:prstGeom prst="rect">
            <a:avLst/>
          </a:prstGeom>
          <a:solidFill>
            <a:schemeClr val="bg1">
              <a:alpha val="70000"/>
            </a:schemeClr>
          </a:solidFill>
          <a:ln w="12700">
            <a:noFill/>
            <a:miter lim="800000"/>
            <a:headEnd/>
            <a:tailEnd/>
          </a:ln>
          <a:effectLst/>
        </p:spPr>
        <p:txBody>
          <a:bodyPr wrap="none" lIns="0" tIns="0" rIns="0" bIns="0">
            <a:prstTxWarp prst="textNoShape">
              <a:avLst/>
            </a:prstTxWarp>
            <a:spAutoFit/>
          </a:bodyPr>
          <a:lstStyle/>
          <a:p>
            <a:r>
              <a:rPr lang="en-US" sz="1200">
                <a:solidFill>
                  <a:srgbClr val="336699"/>
                </a:solidFill>
              </a:rPr>
              <a:t>ZBL</a:t>
            </a:r>
            <a:endParaRPr lang="en-US">
              <a:solidFill>
                <a:srgbClr val="336699"/>
              </a:solidFill>
            </a:endParaRPr>
          </a:p>
        </p:txBody>
      </p:sp>
      <p:sp>
        <p:nvSpPr>
          <p:cNvPr id="493593" name="Text Box 25"/>
          <p:cNvSpPr txBox="1">
            <a:spLocks noChangeArrowheads="1"/>
          </p:cNvSpPr>
          <p:nvPr/>
        </p:nvSpPr>
        <p:spPr bwMode="auto">
          <a:xfrm>
            <a:off x="7543800" y="3200400"/>
            <a:ext cx="460375" cy="244475"/>
          </a:xfrm>
          <a:prstGeom prst="rect">
            <a:avLst/>
          </a:prstGeom>
          <a:noFill/>
          <a:ln w="12700">
            <a:noFill/>
            <a:miter lim="800000"/>
            <a:headEnd/>
            <a:tailEnd/>
          </a:ln>
          <a:effectLst/>
        </p:spPr>
        <p:txBody>
          <a:bodyPr>
            <a:prstTxWarp prst="textNoShape">
              <a:avLst/>
            </a:prstTxWarp>
            <a:spAutoFit/>
          </a:bodyPr>
          <a:lstStyle/>
          <a:p>
            <a:r>
              <a:rPr lang="en-US" sz="1000" b="0"/>
              <a:t>liner</a:t>
            </a:r>
            <a:endParaRPr lang="en-US"/>
          </a:p>
        </p:txBody>
      </p:sp>
      <p:sp>
        <p:nvSpPr>
          <p:cNvPr id="493594" name="Line 26"/>
          <p:cNvSpPr>
            <a:spLocks noChangeShapeType="1"/>
          </p:cNvSpPr>
          <p:nvPr/>
        </p:nvSpPr>
        <p:spPr bwMode="auto">
          <a:xfrm flipV="1">
            <a:off x="8515350" y="3625850"/>
            <a:ext cx="80963" cy="644525"/>
          </a:xfrm>
          <a:prstGeom prst="line">
            <a:avLst/>
          </a:prstGeom>
          <a:noFill/>
          <a:ln w="12700">
            <a:solidFill>
              <a:srgbClr val="0000FF"/>
            </a:solidFill>
            <a:round/>
            <a:headEnd/>
            <a:tailEnd type="triangle" w="med" len="med"/>
          </a:ln>
          <a:effectLst/>
        </p:spPr>
        <p:txBody>
          <a:bodyPr wrap="none" anchor="ctr">
            <a:prstTxWarp prst="textNoShape">
              <a:avLst/>
            </a:prstTxWarp>
            <a:spAutoFit/>
          </a:bodyPr>
          <a:lstStyle/>
          <a:p>
            <a:endParaRPr lang="en-US"/>
          </a:p>
        </p:txBody>
      </p:sp>
      <p:sp>
        <p:nvSpPr>
          <p:cNvPr id="493595" name="Text Box 27"/>
          <p:cNvSpPr txBox="1">
            <a:spLocks noChangeArrowheads="1"/>
          </p:cNvSpPr>
          <p:nvPr/>
        </p:nvSpPr>
        <p:spPr bwMode="auto">
          <a:xfrm rot="-4962786">
            <a:off x="8297863" y="3878262"/>
            <a:ext cx="685800" cy="244475"/>
          </a:xfrm>
          <a:prstGeom prst="rect">
            <a:avLst/>
          </a:prstGeom>
          <a:noFill/>
          <a:ln w="12700">
            <a:noFill/>
            <a:miter lim="800000"/>
            <a:headEnd/>
            <a:tailEnd/>
          </a:ln>
          <a:effectLst/>
        </p:spPr>
        <p:txBody>
          <a:bodyPr>
            <a:prstTxWarp prst="textNoShape">
              <a:avLst/>
            </a:prstTxWarp>
            <a:spAutoFit/>
          </a:bodyPr>
          <a:lstStyle/>
          <a:p>
            <a:r>
              <a:rPr lang="en-US" sz="1000" b="0"/>
              <a:t>current</a:t>
            </a:r>
            <a:endParaRPr lang="en-US" b="0"/>
          </a:p>
        </p:txBody>
      </p:sp>
      <p:sp>
        <p:nvSpPr>
          <p:cNvPr id="493596" name="Line 28"/>
          <p:cNvSpPr>
            <a:spLocks noChangeShapeType="1"/>
          </p:cNvSpPr>
          <p:nvPr/>
        </p:nvSpPr>
        <p:spPr bwMode="auto">
          <a:xfrm>
            <a:off x="7759700" y="3386138"/>
            <a:ext cx="142875" cy="104775"/>
          </a:xfrm>
          <a:prstGeom prst="line">
            <a:avLst/>
          </a:prstGeom>
          <a:noFill/>
          <a:ln w="9525">
            <a:solidFill>
              <a:schemeClr val="tx1"/>
            </a:solidFill>
            <a:round/>
            <a:headEnd/>
            <a:tailEnd type="oval" w="sm" len="sm"/>
          </a:ln>
          <a:effectLst/>
        </p:spPr>
        <p:txBody>
          <a:bodyPr anchor="ctr">
            <a:prstTxWarp prst="textNoShape">
              <a:avLst/>
            </a:prstTxWarp>
            <a:spAutoFit/>
          </a:bodyPr>
          <a:lstStyle/>
          <a:p>
            <a:endParaRPr lang="en-US"/>
          </a:p>
        </p:txBody>
      </p:sp>
      <p:sp>
        <p:nvSpPr>
          <p:cNvPr id="29" name="TextBox 28"/>
          <p:cNvSpPr txBox="1"/>
          <p:nvPr/>
        </p:nvSpPr>
        <p:spPr>
          <a:xfrm>
            <a:off x="1447800" y="6651"/>
            <a:ext cx="7008081" cy="830997"/>
          </a:xfrm>
          <a:prstGeom prst="rect">
            <a:avLst/>
          </a:prstGeom>
          <a:noFill/>
        </p:spPr>
        <p:txBody>
          <a:bodyPr wrap="square" rtlCol="0">
            <a:spAutoFit/>
          </a:bodyPr>
          <a:lstStyle/>
          <a:p>
            <a:r>
              <a:rPr lang="en-US" sz="2400" dirty="0" smtClean="0">
                <a:solidFill>
                  <a:srgbClr val="2E669A"/>
                </a:solidFill>
              </a:rPr>
              <a:t>The parameter space for magnetized ICF is large allowing a diverse set of approaches</a:t>
            </a:r>
            <a:endParaRPr lang="en-US" sz="2400" dirty="0">
              <a:solidFill>
                <a:srgbClr val="2E669A"/>
              </a:solidFill>
            </a:endParaRPr>
          </a:p>
        </p:txBody>
      </p:sp>
      <p:sp>
        <p:nvSpPr>
          <p:cNvPr id="27" name="Rectangle 26"/>
          <p:cNvSpPr/>
          <p:nvPr/>
        </p:nvSpPr>
        <p:spPr>
          <a:xfrm>
            <a:off x="4267200" y="5780782"/>
            <a:ext cx="4572000" cy="415498"/>
          </a:xfrm>
          <a:prstGeom prst="rect">
            <a:avLst/>
          </a:prstGeom>
        </p:spPr>
        <p:txBody>
          <a:bodyPr>
            <a:spAutoFit/>
          </a:bodyPr>
          <a:lstStyle/>
          <a:p>
            <a:r>
              <a:rPr lang="en-US" sz="1000" b="0" dirty="0" smtClean="0">
                <a:solidFill>
                  <a:srgbClr val="000000"/>
                </a:solidFill>
                <a:latin typeface="Arial"/>
                <a:cs typeface="Arial"/>
              </a:rPr>
              <a:t>S. A. Slutz </a:t>
            </a:r>
            <a:r>
              <a:rPr lang="en-US" sz="1000" b="0" i="1" dirty="0" smtClean="0">
                <a:solidFill>
                  <a:srgbClr val="000000"/>
                </a:solidFill>
                <a:latin typeface="Arial"/>
                <a:cs typeface="Arial"/>
              </a:rPr>
              <a:t>et al</a:t>
            </a:r>
            <a:r>
              <a:rPr lang="en-US" sz="1000" b="0" dirty="0" smtClean="0">
                <a:solidFill>
                  <a:srgbClr val="000000"/>
                </a:solidFill>
                <a:latin typeface="Arial"/>
                <a:cs typeface="Arial"/>
              </a:rPr>
              <a:t>.,</a:t>
            </a:r>
            <a:r>
              <a:rPr lang="en-US" sz="1000" b="0" i="1" dirty="0" smtClean="0"/>
              <a:t> Phys. Plasmas</a:t>
            </a:r>
            <a:r>
              <a:rPr lang="en-US" sz="1000" b="0" dirty="0" smtClean="0"/>
              <a:t>, </a:t>
            </a:r>
            <a:r>
              <a:rPr lang="en-US" sz="1000" dirty="0" smtClean="0"/>
              <a:t>17</a:t>
            </a:r>
            <a:r>
              <a:rPr lang="en-US" sz="1000" b="0" dirty="0" smtClean="0">
                <a:solidFill>
                  <a:srgbClr val="000000"/>
                </a:solidFill>
                <a:latin typeface="Arial"/>
                <a:cs typeface="Arial"/>
              </a:rPr>
              <a:t>, 056303 (2010).</a:t>
            </a:r>
          </a:p>
          <a:p>
            <a:r>
              <a:rPr lang="en-US" sz="1000" b="0" dirty="0" smtClean="0">
                <a:solidFill>
                  <a:srgbClr val="000000"/>
                </a:solidFill>
                <a:latin typeface="Arial"/>
                <a:cs typeface="Arial"/>
              </a:rPr>
              <a:t>D.B. Sinars </a:t>
            </a:r>
            <a:r>
              <a:rPr lang="en-US" sz="1000" b="0" i="1" dirty="0" smtClean="0"/>
              <a:t>et al.</a:t>
            </a:r>
            <a:r>
              <a:rPr lang="en-US" sz="1000" b="0" dirty="0" smtClean="0"/>
              <a:t>, Phys. Rev. </a:t>
            </a:r>
            <a:r>
              <a:rPr lang="en-US" sz="1000" b="0" dirty="0" err="1" smtClean="0"/>
              <a:t>Lett</a:t>
            </a:r>
            <a:r>
              <a:rPr lang="en-US" sz="1000" b="0" dirty="0" smtClean="0"/>
              <a:t>. </a:t>
            </a:r>
            <a:r>
              <a:rPr lang="en-US" sz="1000" dirty="0" smtClean="0"/>
              <a:t>105</a:t>
            </a:r>
            <a:r>
              <a:rPr lang="en-US" sz="1000" b="0" dirty="0" smtClean="0"/>
              <a:t>, 185001 (2010)</a:t>
            </a:r>
            <a:endParaRPr lang="en-US" sz="1000" b="0" dirty="0">
              <a:solidFill>
                <a:srgbClr val="000000"/>
              </a:solidFill>
              <a:latin typeface="Arial"/>
              <a:cs typeface="Arial"/>
            </a:endParaRPr>
          </a:p>
        </p:txBody>
      </p:sp>
    </p:spTree>
    <p:extLst>
      <p:ext uri="{BB962C8B-B14F-4D97-AF65-F5344CB8AC3E}">
        <p14:creationId xmlns:p14="http://schemas.microsoft.com/office/powerpoint/2010/main" val="3857057467"/>
      </p:ext>
    </p:extLst>
  </p:cSld>
  <p:clrMapOvr>
    <a:masterClrMapping/>
  </p:clrMapOvr>
  <p:transition xmlns:p14="http://schemas.microsoft.com/office/powerpoint/2010/main" advTm="32878"/>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1000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1000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ndia_CorpPresentation_Templat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andia_CorpPresentation_Templat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andia_CorpPresentation_Templat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1000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1000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110050</TotalTime>
  <Words>2084</Words>
  <Application>Microsoft Macintosh PowerPoint</Application>
  <PresentationFormat>On-screen Show (4:3)</PresentationFormat>
  <Paragraphs>294</Paragraphs>
  <Slides>27</Slides>
  <Notes>8</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27</vt:i4>
      </vt:variant>
    </vt:vector>
  </HeadingPairs>
  <TitlesOfParts>
    <vt:vector size="36" baseType="lpstr">
      <vt:lpstr>1_Default Design</vt:lpstr>
      <vt:lpstr>blank</vt:lpstr>
      <vt:lpstr>Sandia_CorpPresentation_Template1</vt:lpstr>
      <vt:lpstr>1_Sandia_CorpPresentation_Template1</vt:lpstr>
      <vt:lpstr>2_Sandia_CorpPresentation_Template1</vt:lpstr>
      <vt:lpstr>Office Theme</vt:lpstr>
      <vt:lpstr>2_Default Design</vt:lpstr>
      <vt:lpstr>Document</vt:lpstr>
      <vt:lpstr>Equation</vt:lpstr>
      <vt:lpstr>PowerPoint Presentation</vt:lpstr>
      <vt:lpstr>Summary</vt:lpstr>
      <vt:lpstr>Large currents and the corresponding magnetic fields can create and manipulate high energy density(HED) matter</vt:lpstr>
      <vt:lpstr>We use the Z pulsed power facility to generate large magnetic fields</vt:lpstr>
      <vt:lpstr>Magnetically driven implosions can efficiently couple energy at high drive pressure</vt:lpstr>
      <vt:lpstr>PowerPoint Presentation</vt:lpstr>
      <vt:lpstr>PowerPoint Presentation</vt:lpstr>
      <vt:lpstr>PowerPoint Presentation</vt:lpstr>
      <vt:lpstr>PowerPoint Presentation</vt:lpstr>
      <vt:lpstr>PowerPoint Presentation</vt:lpstr>
      <vt:lpstr>The lower opacity of beryllium at 6.151 keV allows us to take penetrating radiographs of the liner implosions</vt:lpstr>
      <vt:lpstr>We’ve done stability experiments on Be liners at higher radial convergence</vt:lpstr>
      <vt:lpstr>MagLIF-relevant beryllium liner implosion data was collected and is actively being used to benchmark our modeling tools</vt:lpstr>
      <vt:lpstr>PowerPoint Presentation</vt:lpstr>
      <vt:lpstr>PowerPoint Presentation</vt:lpstr>
      <vt:lpstr>PowerPoint Presentation</vt:lpstr>
      <vt:lpstr>PowerPoint Presentation</vt:lpstr>
      <vt:lpstr>PowerPoint Presentation</vt:lpstr>
      <vt:lpstr>PowerPoint Presentation</vt:lpstr>
      <vt:lpstr>An 8 mF, 15 kV, 900 kJ capacitor bank is being installed on Z to drive the coils</vt:lpstr>
      <vt:lpstr>Preheating experiments using the 2w Z Beamlet laser will begin soon</vt:lpstr>
      <vt:lpstr>Next Steps for MagLIF concept</vt:lpstr>
      <vt:lpstr>Calculations indicate yields &gt; 1GJ are possible with MagLIF targets at currents of 60 MA</vt:lpstr>
      <vt:lpstr>The Linear Transformer Driver (LTD) is the most fundamental advance in pulsed power since the invention of the Marx generator in 1924</vt:lpstr>
      <vt:lpstr>SPARC-Z would be an 800-TW, 63MA, 50 m diameter  pulsed-power accelerator.</vt:lpstr>
      <vt:lpstr>PowerPoint Presentation</vt:lpstr>
      <vt:lpstr>Summary</vt:lpstr>
    </vt:vector>
  </TitlesOfParts>
  <Company>Sandia National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clharve</dc:creator>
  <cp:lastModifiedBy>Mark Herrmann</cp:lastModifiedBy>
  <cp:revision>1075</cp:revision>
  <cp:lastPrinted>2012-05-07T23:37:07Z</cp:lastPrinted>
  <dcterms:created xsi:type="dcterms:W3CDTF">2009-11-15T20:15:47Z</dcterms:created>
  <dcterms:modified xsi:type="dcterms:W3CDTF">2012-12-05T17:00:13Z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