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61" r:id="rId4"/>
    <p:sldId id="265" r:id="rId5"/>
    <p:sldId id="257" r:id="rId6"/>
    <p:sldId id="258" r:id="rId7"/>
    <p:sldId id="262" r:id="rId8"/>
    <p:sldId id="259"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217" autoAdjust="0"/>
  </p:normalViewPr>
  <p:slideViewPr>
    <p:cSldViewPr snapToGrid="0" snapToObjects="1">
      <p:cViewPr varScale="1">
        <p:scale>
          <a:sx n="75" d="100"/>
          <a:sy n="75"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0A8D1-B032-4704-A348-A7C7F2278039}" type="datetimeFigureOut">
              <a:rPr lang="en-US" smtClean="0"/>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01C38-23B4-4FB6-91A5-C99A2AB36B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time in which the government is looking for long-term, sustainable energy sources, fusion promises to be the best.</a:t>
            </a:r>
          </a:p>
          <a:p>
            <a:endParaRPr lang="en-US" baseline="0" dirty="0" smtClean="0"/>
          </a:p>
          <a:p>
            <a:r>
              <a:rPr lang="en-US" baseline="0" dirty="0" smtClean="0"/>
              <a:t>We can</a:t>
            </a:r>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recognize</a:t>
            </a:r>
            <a:r>
              <a:rPr lang="en-US" baseline="0" dirty="0" smtClean="0"/>
              <a:t> some of those people in the lower picture </a:t>
            </a:r>
          </a:p>
          <a:p>
            <a:endParaRPr lang="en-US" baseline="0" dirty="0" smtClean="0"/>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The presentations from the fusion scientists pictured – many of whom are also here in the room proved that there is no shortage of roadmaps, and plans to get there. Indeed, there were some very good ideas about how to move forward. Instead, what is missing is the assured, sustained investment that is required. </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Unfortunately, as you’ve heard from I am afraid that this requires fusion</a:t>
            </a:r>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recognize</a:t>
            </a:r>
            <a:r>
              <a:rPr lang="en-US" baseline="0" dirty="0" smtClean="0"/>
              <a:t> some of those people in the lower picture </a:t>
            </a:r>
          </a:p>
          <a:p>
            <a:endParaRPr lang="en-US" baseline="0" dirty="0" smtClean="0"/>
          </a:p>
          <a:p>
            <a:r>
              <a:rPr lang="en-US" sz="1200" b="0" i="0" kern="1200" dirty="0" smtClean="0">
                <a:solidFill>
                  <a:schemeClr val="tx1"/>
                </a:solidFill>
                <a:latin typeface="+mn-lt"/>
                <a:ea typeface="+mn-ea"/>
                <a:cs typeface="+mn-cs"/>
              </a:rPr>
              <a:t>Congressman Gordon,</a:t>
            </a:r>
            <a:r>
              <a:rPr lang="en-US" sz="1200" b="0" i="0" kern="1200" baseline="0" dirty="0" smtClean="0">
                <a:solidFill>
                  <a:schemeClr val="tx1"/>
                </a:solidFill>
                <a:latin typeface="+mn-lt"/>
                <a:ea typeface="+mn-ea"/>
                <a:cs typeface="+mn-cs"/>
              </a:rPr>
              <a:t> former </a:t>
            </a:r>
            <a:r>
              <a:rPr lang="en-US" sz="1200" b="0" i="0" kern="1200" dirty="0" smtClean="0">
                <a:solidFill>
                  <a:schemeClr val="tx1"/>
                </a:solidFill>
                <a:latin typeface="+mn-lt"/>
                <a:ea typeface="+mn-ea"/>
                <a:cs typeface="+mn-cs"/>
              </a:rPr>
              <a:t>Chairman of the House Science and Technology Committee spoke, saying</a:t>
            </a:r>
            <a:r>
              <a:rPr lang="en-US" sz="1200" b="0" i="0" kern="1200" baseline="0" dirty="0" smtClean="0">
                <a:solidFill>
                  <a:schemeClr val="tx1"/>
                </a:solidFill>
                <a:latin typeface="+mn-lt"/>
                <a:ea typeface="+mn-ea"/>
                <a:cs typeface="+mn-cs"/>
              </a:rPr>
              <a:t> that </a:t>
            </a:r>
            <a:r>
              <a:rPr lang="en-US" sz="1200" b="0" i="0" kern="1200" dirty="0" smtClean="0">
                <a:solidFill>
                  <a:schemeClr val="tx1"/>
                </a:solidFill>
                <a:latin typeface="+mn-lt"/>
                <a:ea typeface="+mn-ea"/>
                <a:cs typeface="+mn-cs"/>
              </a:rPr>
              <a:t>With many areas of scientific research on the chopping block, a clear plan for fusion development is needed, complete with funding requirements and a timeframe for achievable goals. He said that members of Congress need to be able to understand the multiple benefits of fusion to justify funding; benefits to economic growth and job creation, energy independence, national security, and scientific discovery.</a:t>
            </a: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General Lyles,</a:t>
            </a:r>
            <a:r>
              <a:rPr lang="en-US" sz="1200" b="0" i="0" kern="1200" baseline="0" dirty="0" smtClean="0">
                <a:solidFill>
                  <a:schemeClr val="tx1"/>
                </a:solidFill>
                <a:latin typeface="+mn-lt"/>
                <a:ea typeface="+mn-ea"/>
                <a:cs typeface="+mn-cs"/>
              </a:rPr>
              <a:t> a member of ASP’s board, and a retired 4-star Air Force General, spoke about the </a:t>
            </a:r>
            <a:r>
              <a:rPr lang="en-US" sz="1200" b="0" i="0" kern="1200" baseline="0" dirty="0" err="1" smtClean="0">
                <a:solidFill>
                  <a:schemeClr val="tx1"/>
                </a:solidFill>
                <a:latin typeface="+mn-lt"/>
                <a:ea typeface="+mn-ea"/>
                <a:cs typeface="+mn-cs"/>
              </a:rPr>
              <a:t>importantce</a:t>
            </a:r>
            <a:r>
              <a:rPr lang="en-US" sz="1200" b="0" i="0" kern="1200" baseline="0" dirty="0" smtClean="0">
                <a:solidFill>
                  <a:schemeClr val="tx1"/>
                </a:solidFill>
                <a:latin typeface="+mn-lt"/>
                <a:ea typeface="+mn-ea"/>
                <a:cs typeface="+mn-cs"/>
              </a:rPr>
              <a:t> of communicating to a broad audience…</a:t>
            </a:r>
          </a:p>
        </p:txBody>
      </p:sp>
      <p:sp>
        <p:nvSpPr>
          <p:cNvPr id="4" name="Slide Number Placeholder 3"/>
          <p:cNvSpPr>
            <a:spLocks noGrp="1"/>
          </p:cNvSpPr>
          <p:nvPr>
            <p:ph type="sldNum" sz="quarter" idx="10"/>
          </p:nvPr>
        </p:nvSpPr>
        <p:spPr/>
        <p:txBody>
          <a:bodyPr/>
          <a:lstStyle/>
          <a:p>
            <a:fld id="{77901C38-23B4-4FB6-91A5-C99A2AB36B4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begun to put together an industry coalition</a:t>
            </a:r>
            <a:r>
              <a:rPr lang="en-US" baseline="0" dirty="0" smtClean="0"/>
              <a:t> of stakeholders, to support and make sustainable the advocacy and lobbying work that we . It is still only a skeleton coalition, but </a:t>
            </a:r>
          </a:p>
          <a:p>
            <a:endParaRPr lang="en-US" baseline="0" dirty="0" smtClean="0"/>
          </a:p>
          <a:p>
            <a:r>
              <a:rPr lang="en-US" baseline="0" dirty="0" smtClean="0"/>
              <a:t>This will function much like other industry coalitions – it will give you greater visibility on the Hill, and it will allow coordinated </a:t>
            </a:r>
          </a:p>
          <a:p>
            <a:endParaRPr lang="en-US" baseline="0" dirty="0" smtClean="0"/>
          </a:p>
          <a:p>
            <a:r>
              <a:rPr lang="en-US" baseline="0" dirty="0" smtClean="0"/>
              <a:t>ASP’s </a:t>
            </a:r>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whitepaper</a:t>
            </a:r>
            <a:r>
              <a:rPr lang="en-US" baseline="0" dirty="0" smtClean="0"/>
              <a:t> is based off the results of our June 5 Workshop.</a:t>
            </a:r>
          </a:p>
          <a:p>
            <a:endParaRPr lang="en-US" baseline="0" dirty="0" smtClean="0"/>
          </a:p>
          <a:p>
            <a:r>
              <a:rPr lang="en-US" baseline="0" dirty="0" smtClean="0"/>
              <a:t>We must make sure that </a:t>
            </a:r>
          </a:p>
          <a:p>
            <a:endParaRPr lang="en-US" baseline="0" dirty="0" smtClean="0"/>
          </a:p>
          <a:p>
            <a:r>
              <a:rPr lang="en-US" baseline="0" dirty="0" smtClean="0"/>
              <a:t>It should not be “just a science experiment”</a:t>
            </a:r>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901C38-23B4-4FB6-91A5-C99A2AB36B4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42992"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012"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B6E86B-5DBB-5646-ABBC-D210905DA9D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51BDA-4442-9041-9935-4608FE88EEB0}" type="slidenum">
              <a:rPr lang="en-US" smtClean="0"/>
              <a:pPr/>
              <a:t>‹#›</a:t>
            </a:fld>
            <a:endParaRPr lang="en-US"/>
          </a:p>
        </p:txBody>
      </p:sp>
      <p:sp>
        <p:nvSpPr>
          <p:cNvPr id="7" name="Rectangle 6"/>
          <p:cNvSpPr/>
          <p:nvPr userDrawn="1"/>
        </p:nvSpPr>
        <p:spPr>
          <a:xfrm>
            <a:off x="152400" y="0"/>
            <a:ext cx="762000" cy="3352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descr="ASP logo.jpg"/>
          <p:cNvPicPr>
            <a:picLocks noChangeAspect="1"/>
          </p:cNvPicPr>
          <p:nvPr userDrawn="1"/>
        </p:nvPicPr>
        <p:blipFill>
          <a:blip r:embed="rId2" cstate="print"/>
          <a:stretch>
            <a:fillRect/>
          </a:stretch>
        </p:blipFill>
        <p:spPr>
          <a:xfrm rot="16200000">
            <a:off x="-76200" y="3794760"/>
            <a:ext cx="1234440" cy="777240"/>
          </a:xfrm>
          <a:prstGeom prst="rect">
            <a:avLst/>
          </a:prstGeom>
        </p:spPr>
      </p:pic>
      <p:sp>
        <p:nvSpPr>
          <p:cNvPr id="9" name="Rectangle 8"/>
          <p:cNvSpPr/>
          <p:nvPr userDrawn="1"/>
        </p:nvSpPr>
        <p:spPr>
          <a:xfrm>
            <a:off x="152400" y="4953000"/>
            <a:ext cx="7620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6E86B-5DBB-5646-ABBC-D210905DA9D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51BDA-4442-9041-9935-4608FE88EEB0}" type="slidenum">
              <a:rPr lang="en-US" smtClean="0"/>
              <a:pPr/>
              <a:t>‹#›</a:t>
            </a:fld>
            <a:endParaRPr lang="en-US"/>
          </a:p>
        </p:txBody>
      </p:sp>
      <p:sp>
        <p:nvSpPr>
          <p:cNvPr id="7" name="Rectangle 6"/>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6E86B-5DBB-5646-ABBC-D210905DA9D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51BDA-4442-9041-9935-4608FE88EE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6E86B-5DBB-5646-ABBC-D210905DA9D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51BDA-4442-9041-9935-4608FE88EEB0}" type="slidenum">
              <a:rPr lang="en-US" smtClean="0"/>
              <a:pPr/>
              <a:t>‹#›</a:t>
            </a:fld>
            <a:endParaRPr lang="en-US"/>
          </a:p>
        </p:txBody>
      </p:sp>
      <p:sp>
        <p:nvSpPr>
          <p:cNvPr id="7" name="Rectangle 6"/>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3384" y="159288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53384" y="295496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51BDA-4442-9041-9935-4608FE88EEB0}" type="slidenum">
              <a:rPr lang="en-US" smtClean="0"/>
              <a:pPr/>
              <a:t>‹#›</a:t>
            </a:fld>
            <a:endParaRPr lang="en-US"/>
          </a:p>
        </p:txBody>
      </p:sp>
      <p:sp>
        <p:nvSpPr>
          <p:cNvPr id="10" name="Rectangle 9"/>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B6E86B-5DBB-5646-ABBC-D210905DA9D8}"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51BDA-4442-9041-9935-4608FE88EEB0}" type="slidenum">
              <a:rPr lang="en-US" smtClean="0"/>
              <a:pPr/>
              <a:t>‹#›</a:t>
            </a:fld>
            <a:endParaRPr lang="en-US"/>
          </a:p>
        </p:txBody>
      </p:sp>
      <p:sp>
        <p:nvSpPr>
          <p:cNvPr id="8" name="Rectangle 7"/>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0357"/>
            <a:ext cx="4040188" cy="5945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199"/>
            <a:ext cx="4041775"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B6E86B-5DBB-5646-ABBC-D210905DA9D8}" type="datetimeFigureOut">
              <a:rPr lang="en-US" smtClean="0"/>
              <a:pPr/>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51BDA-4442-9041-9935-4608FE88EEB0}" type="slidenum">
              <a:rPr lang="en-US" smtClean="0"/>
              <a:pPr/>
              <a:t>‹#›</a:t>
            </a:fld>
            <a:endParaRPr lang="en-US"/>
          </a:p>
        </p:txBody>
      </p:sp>
      <p:sp>
        <p:nvSpPr>
          <p:cNvPr id="10" name="Rectangle 9"/>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B6E86B-5DBB-5646-ABBC-D210905DA9D8}"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51BDA-4442-9041-9935-4608FE88EEB0}" type="slidenum">
              <a:rPr lang="en-US" smtClean="0"/>
              <a:pPr/>
              <a:t>‹#›</a:t>
            </a:fld>
            <a:endParaRPr lang="en-US"/>
          </a:p>
        </p:txBody>
      </p:sp>
      <p:sp>
        <p:nvSpPr>
          <p:cNvPr id="6" name="Rectangle 5"/>
          <p:cNvSpPr/>
          <p:nvPr userDrawn="1"/>
        </p:nvSpPr>
        <p:spPr>
          <a:xfrm>
            <a:off x="0" y="1427958"/>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668509" y="1417638"/>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6E86B-5DBB-5646-ABBC-D210905DA9D8}"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51BDA-4442-9041-9935-4608FE88EE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00200"/>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6E86B-5DBB-5646-ABBC-D210905DA9D8}"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51BDA-4442-9041-9935-4608FE88EEB0}" type="slidenum">
              <a:rPr lang="en-US" smtClean="0"/>
              <a:pPr/>
              <a:t>‹#›</a:t>
            </a:fld>
            <a:endParaRPr lang="en-US"/>
          </a:p>
        </p:txBody>
      </p:sp>
      <p:sp>
        <p:nvSpPr>
          <p:cNvPr id="8" name="Rectangle 7"/>
          <p:cNvSpPr/>
          <p:nvPr userDrawn="1"/>
        </p:nvSpPr>
        <p:spPr>
          <a:xfrm>
            <a:off x="0" y="1427958"/>
            <a:ext cx="724277" cy="172242"/>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279887" y="1417638"/>
            <a:ext cx="2185627"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6E86B-5DBB-5646-ABBC-D210905DA9D8}"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51BDA-4442-9041-9935-4608FE88EEB0}" type="slidenum">
              <a:rPr lang="en-US" smtClean="0"/>
              <a:pPr/>
              <a:t>‹#›</a:t>
            </a:fld>
            <a:endParaRPr lang="en-US"/>
          </a:p>
        </p:txBody>
      </p:sp>
      <p:sp>
        <p:nvSpPr>
          <p:cNvPr id="8" name="Rectangle 7"/>
          <p:cNvSpPr/>
          <p:nvPr userDrawn="1"/>
        </p:nvSpPr>
        <p:spPr>
          <a:xfrm>
            <a:off x="-77709" y="4719639"/>
            <a:ext cx="2083537" cy="152400"/>
          </a:xfrm>
          <a:prstGeom prst="rect">
            <a:avLst/>
          </a:prstGeom>
          <a:solidFill>
            <a:srgbClr val="002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590800" y="4709319"/>
            <a:ext cx="6475491" cy="1825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6E86B-5DBB-5646-ABBC-D210905DA9D8}" type="datetimeFigureOut">
              <a:rPr lang="en-US" smtClean="0"/>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51BDA-4442-9041-9935-4608FE88EEB0}" type="slidenum">
              <a:rPr lang="en-US" smtClean="0"/>
              <a:pPr/>
              <a:t>‹#›</a:t>
            </a:fld>
            <a:endParaRPr lang="en-US"/>
          </a:p>
        </p:txBody>
      </p:sp>
      <p:pic>
        <p:nvPicPr>
          <p:cNvPr id="9" name="Picture 8" descr="Footer image.gif"/>
          <p:cNvPicPr>
            <a:picLocks noChangeAspect="1"/>
          </p:cNvPicPr>
          <p:nvPr/>
        </p:nvPicPr>
        <p:blipFill>
          <a:blip r:embed="rId13" cstate="print"/>
          <a:stretch>
            <a:fillRect/>
          </a:stretch>
        </p:blipFill>
        <p:spPr>
          <a:xfrm>
            <a:off x="3266678" y="6407737"/>
            <a:ext cx="2667000" cy="3208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americansecurityproject.org/issues/climate-energy-and-security/energy/fusion2020/about/fusions-reach-across-americ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Fusion Activities of the American Security Project</a:t>
            </a:r>
            <a:endParaRPr lang="en-US" dirty="0"/>
          </a:p>
        </p:txBody>
      </p:sp>
      <p:sp>
        <p:nvSpPr>
          <p:cNvPr id="3" name="Subtitle 2"/>
          <p:cNvSpPr>
            <a:spLocks noGrp="1"/>
          </p:cNvSpPr>
          <p:nvPr>
            <p:ph type="subTitle" idx="1"/>
          </p:nvPr>
        </p:nvSpPr>
        <p:spPr>
          <a:xfrm>
            <a:off x="1828012" y="3886200"/>
            <a:ext cx="6400800" cy="1133669"/>
          </a:xfrm>
        </p:spPr>
        <p:txBody>
          <a:bodyPr>
            <a:normAutofit/>
          </a:bodyPr>
          <a:lstStyle/>
          <a:p>
            <a:r>
              <a:rPr lang="en-US" i="1" dirty="0" smtClean="0"/>
              <a:t>Andrew Holland, ASP Senior Fellow for Energy and Climate Policy</a:t>
            </a:r>
            <a:endParaRPr lang="en-US" i="1" dirty="0"/>
          </a:p>
        </p:txBody>
      </p:sp>
      <p:sp>
        <p:nvSpPr>
          <p:cNvPr id="5" name="TextBox 4"/>
          <p:cNvSpPr txBox="1"/>
          <p:nvPr/>
        </p:nvSpPr>
        <p:spPr>
          <a:xfrm>
            <a:off x="2043912" y="5150534"/>
            <a:ext cx="5531386" cy="646331"/>
          </a:xfrm>
          <a:prstGeom prst="rect">
            <a:avLst/>
          </a:prstGeom>
          <a:noFill/>
        </p:spPr>
        <p:txBody>
          <a:bodyPr wrap="none" rtlCol="0">
            <a:spAutoFit/>
          </a:bodyPr>
          <a:lstStyle/>
          <a:p>
            <a:r>
              <a:rPr lang="en-US" i="1" dirty="0" smtClean="0"/>
              <a:t>December 5, 2012</a:t>
            </a:r>
          </a:p>
          <a:p>
            <a:pPr algn="ctr"/>
            <a:r>
              <a:rPr lang="en-US" i="1" dirty="0" smtClean="0"/>
              <a:t>Fusion Power Associates Annual Meeting and Symposium</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does ASP Support Fusion?</a:t>
            </a:r>
            <a:endParaRPr lang="en-US" dirty="0"/>
          </a:p>
        </p:txBody>
      </p:sp>
      <p:sp>
        <p:nvSpPr>
          <p:cNvPr id="6" name="Content Placeholder 5"/>
          <p:cNvSpPr>
            <a:spLocks noGrp="1"/>
          </p:cNvSpPr>
          <p:nvPr>
            <p:ph idx="1"/>
          </p:nvPr>
        </p:nvSpPr>
        <p:spPr/>
        <p:txBody>
          <a:bodyPr>
            <a:normAutofit/>
          </a:bodyPr>
          <a:lstStyle/>
          <a:p>
            <a:r>
              <a:rPr lang="en-US" i="1" dirty="0" smtClean="0"/>
              <a:t>Fusion </a:t>
            </a:r>
            <a:r>
              <a:rPr lang="en-US" i="1" dirty="0" smtClean="0"/>
              <a:t>is clean. </a:t>
            </a:r>
            <a:endParaRPr lang="en-US" dirty="0" smtClean="0"/>
          </a:p>
          <a:p>
            <a:r>
              <a:rPr lang="en-US" i="1" dirty="0" smtClean="0"/>
              <a:t>Fusion is </a:t>
            </a:r>
            <a:r>
              <a:rPr lang="en-US" i="1" dirty="0" smtClean="0"/>
              <a:t>safe.</a:t>
            </a:r>
            <a:endParaRPr lang="en-US" dirty="0" smtClean="0"/>
          </a:p>
          <a:p>
            <a:r>
              <a:rPr lang="en-US" i="1" dirty="0" smtClean="0"/>
              <a:t>Fusion energy is virtually unlimited.</a:t>
            </a:r>
            <a:r>
              <a:rPr lang="en-US" dirty="0" smtClean="0"/>
              <a:t> </a:t>
            </a:r>
          </a:p>
          <a:p>
            <a:r>
              <a:rPr lang="en-US" i="1" dirty="0" smtClean="0"/>
              <a:t>Fusion is secure.</a:t>
            </a:r>
            <a:r>
              <a:rPr lang="en-US" dirty="0" smtClean="0"/>
              <a:t> </a:t>
            </a:r>
          </a:p>
          <a:p>
            <a:r>
              <a:rPr lang="en-US" i="1" dirty="0" smtClean="0"/>
              <a:t>Fusion will spark </a:t>
            </a:r>
            <a:r>
              <a:rPr lang="en-US" i="1" dirty="0" smtClean="0"/>
              <a:t>scientific achievements.</a:t>
            </a:r>
          </a:p>
          <a:p>
            <a:r>
              <a:rPr lang="en-US" i="1" dirty="0" smtClean="0"/>
              <a:t>America’s Competitors are hard at work – we must not give up our lead.</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102600" cy="1143000"/>
          </a:xfrm>
        </p:spPr>
        <p:txBody>
          <a:bodyPr>
            <a:normAutofit fontScale="90000"/>
          </a:bodyPr>
          <a:lstStyle/>
          <a:p>
            <a:r>
              <a:rPr lang="en-US" dirty="0" smtClean="0"/>
              <a:t>ASP June 5 Workshop: </a:t>
            </a:r>
            <a:r>
              <a:rPr lang="en-US" b="1" dirty="0" smtClean="0"/>
              <a:t>“</a:t>
            </a:r>
            <a:r>
              <a:rPr lang="en-US" b="1" dirty="0" smtClean="0"/>
              <a:t>Magnetic Fusion </a:t>
            </a:r>
            <a:r>
              <a:rPr lang="en-US" b="1" dirty="0" smtClean="0"/>
              <a:t>Energy–Steps to Commercialization”</a:t>
            </a:r>
            <a:r>
              <a:rPr lang="en-US" b="1" dirty="0" smtClean="0"/>
              <a:t/>
            </a:r>
            <a:br>
              <a:rPr lang="en-US" b="1" dirty="0" smtClean="0"/>
            </a:br>
            <a:endParaRPr lang="en-US" dirty="0"/>
          </a:p>
        </p:txBody>
      </p:sp>
      <p:sp>
        <p:nvSpPr>
          <p:cNvPr id="6" name="Content Placeholder 5"/>
          <p:cNvSpPr>
            <a:spLocks noGrp="1"/>
          </p:cNvSpPr>
          <p:nvPr>
            <p:ph sz="half" idx="1"/>
          </p:nvPr>
        </p:nvSpPr>
        <p:spPr/>
        <p:txBody>
          <a:bodyPr>
            <a:normAutofit/>
          </a:bodyPr>
          <a:lstStyle/>
          <a:p>
            <a:r>
              <a:rPr lang="en-US" dirty="0" smtClean="0"/>
              <a:t>There are routes to get to fusion that could be faster and cheaper </a:t>
            </a:r>
          </a:p>
          <a:p>
            <a:r>
              <a:rPr lang="en-US" dirty="0" smtClean="0"/>
              <a:t>Assured, sustained investment is required. </a:t>
            </a:r>
          </a:p>
          <a:p>
            <a:pPr lvl="1"/>
            <a:r>
              <a:rPr lang="en-US" dirty="0" smtClean="0"/>
              <a:t>Annual Budget Fights harm the ability to plan</a:t>
            </a:r>
          </a:p>
          <a:p>
            <a:r>
              <a:rPr lang="en-US" dirty="0" smtClean="0"/>
              <a:t>There are no shortage of Roadmaps</a:t>
            </a:r>
          </a:p>
        </p:txBody>
      </p:sp>
      <p:pic>
        <p:nvPicPr>
          <p:cNvPr id="4100" name="Picture 4" descr="http://farm9.staticflickr.com/8014/7344837090_4dc468f807.jpg"/>
          <p:cNvPicPr>
            <a:picLocks noChangeAspect="1" noChangeArrowheads="1"/>
          </p:cNvPicPr>
          <p:nvPr/>
        </p:nvPicPr>
        <p:blipFill>
          <a:blip r:embed="rId3"/>
          <a:srcRect/>
          <a:stretch>
            <a:fillRect/>
          </a:stretch>
        </p:blipFill>
        <p:spPr bwMode="auto">
          <a:xfrm>
            <a:off x="4495800" y="2840863"/>
            <a:ext cx="4648199" cy="21288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ASP June 5 Workshop: </a:t>
            </a:r>
            <a:r>
              <a:rPr lang="en-US" b="1" dirty="0" smtClean="0"/>
              <a:t>“</a:t>
            </a:r>
            <a:r>
              <a:rPr lang="en-US" b="1" dirty="0" smtClean="0"/>
              <a:t>Magnetic Fusion </a:t>
            </a:r>
            <a:r>
              <a:rPr lang="en-US" b="1" dirty="0" smtClean="0"/>
              <a:t>Energy–Steps to Commercialization”</a:t>
            </a:r>
            <a:r>
              <a:rPr lang="en-US" b="1" dirty="0" smtClean="0"/>
              <a:t/>
            </a:r>
            <a:br>
              <a:rPr lang="en-US" b="1" dirty="0" smtClean="0"/>
            </a:br>
            <a:endParaRPr lang="en-US" dirty="0"/>
          </a:p>
        </p:txBody>
      </p:sp>
      <p:sp>
        <p:nvSpPr>
          <p:cNvPr id="7" name="Text Placeholder 6"/>
          <p:cNvSpPr>
            <a:spLocks noGrp="1"/>
          </p:cNvSpPr>
          <p:nvPr>
            <p:ph type="body" idx="1"/>
          </p:nvPr>
        </p:nvSpPr>
        <p:spPr>
          <a:xfrm>
            <a:off x="457200" y="1580357"/>
            <a:ext cx="7874000" cy="594517"/>
          </a:xfrm>
        </p:spPr>
        <p:txBody>
          <a:bodyPr>
            <a:normAutofit/>
          </a:bodyPr>
          <a:lstStyle/>
          <a:p>
            <a:r>
              <a:rPr lang="en-US" dirty="0" smtClean="0"/>
              <a:t>Lessons from Outside the Fusion Community</a:t>
            </a:r>
            <a:endParaRPr lang="en-US" dirty="0"/>
          </a:p>
        </p:txBody>
      </p:sp>
      <p:sp>
        <p:nvSpPr>
          <p:cNvPr id="6" name="Content Placeholder 5"/>
          <p:cNvSpPr>
            <a:spLocks noGrp="1"/>
          </p:cNvSpPr>
          <p:nvPr>
            <p:ph sz="half" idx="2"/>
          </p:nvPr>
        </p:nvSpPr>
        <p:spPr/>
        <p:txBody>
          <a:bodyPr>
            <a:normAutofit lnSpcReduction="10000"/>
          </a:bodyPr>
          <a:lstStyle/>
          <a:p>
            <a:r>
              <a:rPr lang="en-US" u="sng" dirty="0" smtClean="0"/>
              <a:t>General Lyles</a:t>
            </a:r>
            <a:r>
              <a:rPr lang="en-US" dirty="0" smtClean="0"/>
              <a:t>: communicate </a:t>
            </a:r>
            <a:r>
              <a:rPr lang="en-US" b="1" i="1" dirty="0" smtClean="0"/>
              <a:t>“a </a:t>
            </a:r>
            <a:r>
              <a:rPr lang="en-US" b="1" i="1" dirty="0" smtClean="0"/>
              <a:t>clear </a:t>
            </a:r>
            <a:r>
              <a:rPr lang="en-US" b="1" i="1" dirty="0" smtClean="0"/>
              <a:t>understanding </a:t>
            </a:r>
            <a:r>
              <a:rPr lang="en-US" b="1" i="1" dirty="0" smtClean="0"/>
              <a:t>of the importance of </a:t>
            </a:r>
            <a:r>
              <a:rPr lang="en-US" b="1" i="1" dirty="0" smtClean="0"/>
              <a:t>fusion” </a:t>
            </a:r>
            <a:r>
              <a:rPr lang="en-US" dirty="0" smtClean="0"/>
              <a:t>and the </a:t>
            </a:r>
            <a:r>
              <a:rPr lang="en-US" b="1" i="1" dirty="0" smtClean="0"/>
              <a:t>“threat that fusion </a:t>
            </a:r>
            <a:r>
              <a:rPr lang="en-US" b="1" i="1" dirty="0" smtClean="0"/>
              <a:t>is intended to </a:t>
            </a:r>
            <a:r>
              <a:rPr lang="en-US" b="1" i="1" dirty="0" smtClean="0"/>
              <a:t>solve” </a:t>
            </a:r>
          </a:p>
          <a:p>
            <a:r>
              <a:rPr lang="en-US" u="sng" dirty="0" smtClean="0"/>
              <a:t>Congressman Gordon:</a:t>
            </a:r>
            <a:r>
              <a:rPr lang="en-US" dirty="0" smtClean="0"/>
              <a:t> Members </a:t>
            </a:r>
            <a:r>
              <a:rPr lang="en-US" dirty="0" smtClean="0"/>
              <a:t>of Congress need to be able to </a:t>
            </a:r>
            <a:r>
              <a:rPr lang="en-US" b="1" i="1" dirty="0" smtClean="0"/>
              <a:t>“understand </a:t>
            </a:r>
            <a:r>
              <a:rPr lang="en-US" b="1" i="1" dirty="0" smtClean="0"/>
              <a:t>the </a:t>
            </a:r>
            <a:r>
              <a:rPr lang="en-US" b="1" i="1" dirty="0" smtClean="0"/>
              <a:t>benefits </a:t>
            </a:r>
            <a:r>
              <a:rPr lang="en-US" b="1" i="1" dirty="0" smtClean="0"/>
              <a:t>of </a:t>
            </a:r>
            <a:r>
              <a:rPr lang="en-US" b="1" i="1" dirty="0" smtClean="0"/>
              <a:t>fusion” </a:t>
            </a:r>
            <a:r>
              <a:rPr lang="en-US" dirty="0" smtClean="0"/>
              <a:t>and </a:t>
            </a:r>
            <a:r>
              <a:rPr lang="en-US" b="1" i="1" dirty="0" smtClean="0"/>
              <a:t>“a </a:t>
            </a:r>
            <a:r>
              <a:rPr lang="en-US" b="1" i="1" dirty="0" smtClean="0"/>
              <a:t>clear plan for fusion </a:t>
            </a:r>
            <a:r>
              <a:rPr lang="en-US" b="1" i="1" dirty="0" smtClean="0"/>
              <a:t>development.” </a:t>
            </a:r>
            <a:endParaRPr lang="en-US" u="sng" dirty="0" smtClean="0"/>
          </a:p>
          <a:p>
            <a:pPr>
              <a:buNone/>
            </a:pPr>
            <a:endParaRPr lang="en-US" b="1" i="1" dirty="0"/>
          </a:p>
        </p:txBody>
      </p:sp>
      <p:pic>
        <p:nvPicPr>
          <p:cNvPr id="4098" name="Picture 2" descr="http://farm8.staticflickr.com/7101/7344837246_03497f3d7e.jpg"/>
          <p:cNvPicPr>
            <a:picLocks noGrp="1" noChangeAspect="1" noChangeArrowheads="1"/>
          </p:cNvPicPr>
          <p:nvPr>
            <p:ph sz="quarter" idx="4"/>
          </p:nvPr>
        </p:nvPicPr>
        <p:blipFill>
          <a:blip r:embed="rId3"/>
          <a:stretch>
            <a:fillRect/>
          </a:stretch>
        </p:blipFill>
        <p:spPr bwMode="auto">
          <a:xfrm>
            <a:off x="4645025" y="2796524"/>
            <a:ext cx="4041775" cy="270798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Fusion’s Reach Across America</a:t>
            </a:r>
            <a:endParaRPr lang="en-US" sz="3200" dirty="0"/>
          </a:p>
        </p:txBody>
      </p:sp>
      <p:pic>
        <p:nvPicPr>
          <p:cNvPr id="1027" name="Picture 3"/>
          <p:cNvPicPr>
            <a:picLocks noGrp="1" noChangeAspect="1" noChangeArrowheads="1"/>
          </p:cNvPicPr>
          <p:nvPr>
            <p:ph idx="1"/>
          </p:nvPr>
        </p:nvPicPr>
        <p:blipFill>
          <a:blip r:embed="rId3"/>
          <a:stretch>
            <a:fillRect/>
          </a:stretch>
        </p:blipFill>
        <p:spPr bwMode="auto">
          <a:xfrm>
            <a:off x="3575050" y="463486"/>
            <a:ext cx="5111750" cy="5472240"/>
          </a:xfrm>
          <a:prstGeom prst="rect">
            <a:avLst/>
          </a:prstGeom>
          <a:noFill/>
          <a:ln w="9525">
            <a:noFill/>
            <a:miter lim="800000"/>
            <a:headEnd/>
            <a:tailEnd/>
          </a:ln>
        </p:spPr>
      </p:pic>
      <p:sp>
        <p:nvSpPr>
          <p:cNvPr id="6" name="Text Placeholder 5"/>
          <p:cNvSpPr>
            <a:spLocks noGrp="1"/>
          </p:cNvSpPr>
          <p:nvPr>
            <p:ph type="body" sz="half" idx="2"/>
          </p:nvPr>
        </p:nvSpPr>
        <p:spPr/>
        <p:txBody>
          <a:bodyPr>
            <a:normAutofit/>
          </a:bodyPr>
          <a:lstStyle/>
          <a:p>
            <a:pPr>
              <a:buFont typeface="Arial" pitchFamily="34" charset="0"/>
              <a:buChar char="•"/>
            </a:pPr>
            <a:r>
              <a:rPr lang="en-US" dirty="0" smtClean="0"/>
              <a:t>New ASP </a:t>
            </a:r>
            <a:r>
              <a:rPr lang="en-US" dirty="0" smtClean="0">
                <a:hlinkClick r:id="rId4"/>
              </a:rPr>
              <a:t>website</a:t>
            </a:r>
            <a:r>
              <a:rPr lang="en-US" dirty="0" smtClean="0"/>
              <a:t> that seeks to detail all vendors and funding recipients from the DOE FES budget</a:t>
            </a:r>
          </a:p>
          <a:p>
            <a:endParaRPr lang="en-US" dirty="0" smtClean="0"/>
          </a:p>
          <a:p>
            <a:pPr>
              <a:buFont typeface="Arial" pitchFamily="34" charset="0"/>
              <a:buChar char="•"/>
            </a:pPr>
            <a:r>
              <a:rPr lang="en-US" dirty="0" smtClean="0"/>
              <a:t>Fusion touches </a:t>
            </a:r>
            <a:r>
              <a:rPr lang="en-US" b="1" dirty="0" smtClean="0"/>
              <a:t>47 </a:t>
            </a:r>
            <a:r>
              <a:rPr lang="en-US" b="1" dirty="0" smtClean="0"/>
              <a:t>out of 50 </a:t>
            </a:r>
            <a:r>
              <a:rPr lang="en-US" dirty="0" smtClean="0"/>
              <a:t>states</a:t>
            </a:r>
            <a:endParaRPr lang="en-US" dirty="0" smtClean="0"/>
          </a:p>
          <a:p>
            <a:pPr>
              <a:buFont typeface="Arial" pitchFamily="34" charset="0"/>
              <a:buChar char="•"/>
            </a:pPr>
            <a:r>
              <a:rPr lang="en-US" dirty="0" smtClean="0"/>
              <a:t>Over </a:t>
            </a:r>
            <a:r>
              <a:rPr lang="en-US" b="1" dirty="0" smtClean="0"/>
              <a:t>775 research institutions </a:t>
            </a:r>
            <a:r>
              <a:rPr lang="en-US" dirty="0" smtClean="0"/>
              <a:t>and businesses supporting fusion research</a:t>
            </a:r>
          </a:p>
          <a:p>
            <a:pPr>
              <a:buFont typeface="Arial" pitchFamily="34" charset="0"/>
              <a:buChar char="•"/>
            </a:pPr>
            <a:r>
              <a:rPr lang="en-US" dirty="0" smtClean="0"/>
              <a:t>At </a:t>
            </a:r>
            <a:r>
              <a:rPr lang="en-US" dirty="0" smtClean="0"/>
              <a:t>least </a:t>
            </a:r>
            <a:r>
              <a:rPr lang="en-US" b="1" dirty="0" smtClean="0"/>
              <a:t>1,200 direct research positions</a:t>
            </a:r>
            <a:r>
              <a:rPr lang="en-US" dirty="0" smtClean="0"/>
              <a:t> in the fusion </a:t>
            </a:r>
            <a:r>
              <a:rPr lang="en-US" dirty="0" smtClean="0"/>
              <a:t>industry</a:t>
            </a:r>
            <a:r>
              <a:rPr lang="en-US" dirty="0" smtClean="0"/>
              <a:t> </a:t>
            </a:r>
            <a:r>
              <a:rPr lang="en-US" dirty="0" smtClean="0"/>
              <a:t>– with countless more supporting positions</a:t>
            </a:r>
            <a:endParaRPr lang="en-US" dirty="0" smtClean="0"/>
          </a:p>
          <a:p>
            <a:pPr>
              <a:buFont typeface="Arial" pitchFamily="34" charset="0"/>
              <a:buChar char="•"/>
            </a:pPr>
            <a:r>
              <a:rPr lang="en-US" dirty="0" smtClean="0"/>
              <a:t>Key States: </a:t>
            </a:r>
            <a:endParaRPr lang="en-US" dirty="0" smtClean="0"/>
          </a:p>
          <a:p>
            <a:pPr lvl="1">
              <a:buFont typeface="Arial" pitchFamily="34" charset="0"/>
              <a:buChar char="•"/>
            </a:pPr>
            <a:r>
              <a:rPr lang="en-US" b="1" dirty="0" smtClean="0"/>
              <a:t>California: </a:t>
            </a:r>
            <a:r>
              <a:rPr lang="en-US" dirty="0" smtClean="0"/>
              <a:t>At </a:t>
            </a:r>
            <a:r>
              <a:rPr lang="en-US" dirty="0" smtClean="0"/>
              <a:t>least 168 affiliated institutions and businesses </a:t>
            </a:r>
            <a:endParaRPr lang="en-US" dirty="0" smtClean="0"/>
          </a:p>
          <a:p>
            <a:pPr lvl="1">
              <a:buFont typeface="Arial" pitchFamily="34" charset="0"/>
              <a:buChar char="•"/>
            </a:pPr>
            <a:r>
              <a:rPr lang="en-US" b="1" dirty="0" smtClean="0"/>
              <a:t>Tennessee: </a:t>
            </a:r>
            <a:r>
              <a:rPr lang="en-US" dirty="0" smtClean="0"/>
              <a:t>At least 108</a:t>
            </a:r>
          </a:p>
          <a:p>
            <a:pPr lvl="1">
              <a:buFont typeface="Arial" pitchFamily="34" charset="0"/>
              <a:buChar char="•"/>
            </a:pPr>
            <a:r>
              <a:rPr lang="en-US" b="1" dirty="0" smtClean="0"/>
              <a:t>Massachusetts: </a:t>
            </a:r>
            <a:r>
              <a:rPr lang="en-US" dirty="0" smtClean="0"/>
              <a:t>At least 95</a:t>
            </a:r>
            <a:endParaRPr lang="en-US" dirty="0" smtClean="0"/>
          </a:p>
          <a:p>
            <a:pPr>
              <a:buFont typeface="Arial" pitchFamily="34" charset="0"/>
              <a:buChar char="•"/>
            </a:pPr>
            <a:endParaRPr lang="en-US" dirty="0" smtClean="0"/>
          </a:p>
          <a:p>
            <a:pPr>
              <a:buFont typeface="Arial" pitchFamily="34" charset="0"/>
              <a:buChar char="•"/>
            </a:pPr>
            <a:r>
              <a:rPr lang="en-US" dirty="0" smtClean="0"/>
              <a:t>Many are still not yet even </a:t>
            </a:r>
            <a:r>
              <a:rPr lang="en-US" dirty="0" smtClean="0"/>
              <a:t>included!</a:t>
            </a:r>
            <a:endParaRPr lang="en-US" dirty="0" smtClean="0"/>
          </a:p>
          <a:p>
            <a:pPr>
              <a:buFont typeface="Arial"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Fusion Stakeholders Coalition</a:t>
            </a:r>
            <a:endParaRPr lang="en-US" dirty="0"/>
          </a:p>
        </p:txBody>
      </p:sp>
      <p:sp>
        <p:nvSpPr>
          <p:cNvPr id="6" name="Content Placeholder 5"/>
          <p:cNvSpPr>
            <a:spLocks noGrp="1"/>
          </p:cNvSpPr>
          <p:nvPr>
            <p:ph idx="1"/>
          </p:nvPr>
        </p:nvSpPr>
        <p:spPr/>
        <p:txBody>
          <a:bodyPr/>
          <a:lstStyle/>
          <a:p>
            <a:r>
              <a:rPr lang="en-US" dirty="0" smtClean="0"/>
              <a:t>A Fusion Industry Coalition under the American Security Project</a:t>
            </a:r>
          </a:p>
          <a:p>
            <a:pPr>
              <a:buNone/>
            </a:pPr>
            <a:endParaRPr lang="en-US" dirty="0" smtClean="0"/>
          </a:p>
          <a:p>
            <a:r>
              <a:rPr lang="en-US" dirty="0" smtClean="0"/>
              <a:t>Will help efforts to lobby for increased investment</a:t>
            </a:r>
          </a:p>
          <a:p>
            <a:endParaRPr lang="en-US" dirty="0" smtClean="0"/>
          </a:p>
          <a:p>
            <a:r>
              <a:rPr lang="en-US" dirty="0" smtClean="0"/>
              <a:t>We need more support, from you and your vendors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ASP Fusion Whitepaper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Will Support an “Accelerated Push” for Fusion Energy</a:t>
            </a:r>
          </a:p>
          <a:p>
            <a:r>
              <a:rPr lang="en-US" dirty="0" smtClean="0"/>
              <a:t>5 Specific Recommendations:</a:t>
            </a:r>
          </a:p>
          <a:p>
            <a:pPr marL="914400" lvl="1" indent="-514350">
              <a:buFont typeface="+mj-lt"/>
              <a:buAutoNum type="arabicPeriod"/>
            </a:pPr>
            <a:r>
              <a:rPr lang="en-US" b="1" dirty="0" smtClean="0"/>
              <a:t>Accelerate progress in materials science</a:t>
            </a:r>
            <a:endParaRPr lang="en-US" dirty="0" smtClean="0"/>
          </a:p>
          <a:p>
            <a:pPr marL="914400" lvl="1" indent="-514350">
              <a:buFont typeface="+mj-lt"/>
              <a:buAutoNum type="arabicPeriod"/>
            </a:pPr>
            <a:r>
              <a:rPr lang="en-US" b="1" dirty="0" smtClean="0"/>
              <a:t>Pursue multiple paths of fusion development</a:t>
            </a:r>
            <a:endParaRPr lang="en-US" dirty="0" smtClean="0"/>
          </a:p>
          <a:p>
            <a:pPr marL="914400" lvl="1" indent="-514350">
              <a:buFont typeface="+mj-lt"/>
              <a:buAutoNum type="arabicPeriod"/>
            </a:pPr>
            <a:r>
              <a:rPr lang="en-US" b="1" dirty="0" smtClean="0"/>
              <a:t>Increase financial support to research institutions</a:t>
            </a:r>
            <a:endParaRPr lang="en-US" dirty="0" smtClean="0"/>
          </a:p>
          <a:p>
            <a:pPr marL="914400" lvl="1" indent="-514350">
              <a:buFont typeface="+mj-lt"/>
              <a:buAutoNum type="arabicPeriod"/>
            </a:pPr>
            <a:r>
              <a:rPr lang="en-US" b="1" dirty="0" smtClean="0"/>
              <a:t>Experiment with new innovations in reactor and component design</a:t>
            </a:r>
            <a:endParaRPr lang="en-US" dirty="0" smtClean="0"/>
          </a:p>
          <a:p>
            <a:pPr marL="914400" lvl="1" indent="-514350">
              <a:buFont typeface="+mj-lt"/>
              <a:buAutoNum type="arabicPeriod"/>
            </a:pPr>
            <a:r>
              <a:rPr lang="en-US" b="1" dirty="0" smtClean="0"/>
              <a:t>Begin establishing a regulatory </a:t>
            </a:r>
            <a:r>
              <a:rPr lang="en-US" b="1" dirty="0" smtClean="0"/>
              <a:t>regime</a:t>
            </a:r>
          </a:p>
          <a:p>
            <a:pPr marL="514350" indent="-514350"/>
            <a:r>
              <a:rPr lang="en-US" dirty="0" smtClean="0"/>
              <a:t>It will argue that fusion can be completed on a relevant time frame.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Activities	</a:t>
            </a:r>
            <a:endParaRPr lang="en-US" dirty="0"/>
          </a:p>
        </p:txBody>
      </p:sp>
      <p:sp>
        <p:nvSpPr>
          <p:cNvPr id="3" name="Content Placeholder 2"/>
          <p:cNvSpPr>
            <a:spLocks noGrp="1"/>
          </p:cNvSpPr>
          <p:nvPr>
            <p:ph idx="1"/>
          </p:nvPr>
        </p:nvSpPr>
        <p:spPr/>
        <p:txBody>
          <a:bodyPr>
            <a:normAutofit fontScale="92500"/>
          </a:bodyPr>
          <a:lstStyle/>
          <a:p>
            <a:r>
              <a:rPr lang="en-US" dirty="0" smtClean="0"/>
              <a:t>Release of Updated ASP Fusion Whitepaper</a:t>
            </a:r>
          </a:p>
          <a:p>
            <a:r>
              <a:rPr lang="en-US" dirty="0" smtClean="0"/>
              <a:t>Capitol Hill Event  to launch Whitepaper – </a:t>
            </a:r>
          </a:p>
          <a:p>
            <a:pPr lvl="1"/>
            <a:r>
              <a:rPr lang="en-US" dirty="0" smtClean="0"/>
              <a:t>Mid January, 2013</a:t>
            </a:r>
          </a:p>
          <a:p>
            <a:r>
              <a:rPr lang="en-US" dirty="0" smtClean="0"/>
              <a:t>Energy Workshop</a:t>
            </a:r>
          </a:p>
          <a:p>
            <a:pPr lvl="1"/>
            <a:r>
              <a:rPr lang="en-US" dirty="0" smtClean="0"/>
              <a:t>Late February, 2013</a:t>
            </a:r>
          </a:p>
          <a:p>
            <a:r>
              <a:rPr lang="en-US" dirty="0" smtClean="0"/>
              <a:t>Renew “Fusion News” newsletter</a:t>
            </a:r>
          </a:p>
          <a:p>
            <a:r>
              <a:rPr lang="en-US" dirty="0" smtClean="0"/>
              <a:t>Site visits for policymakers and opinion leaders</a:t>
            </a:r>
          </a:p>
          <a:p>
            <a:r>
              <a:rPr lang="en-US" dirty="0" smtClean="0"/>
              <a:t>Other Suggestions?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ASP is </a:t>
            </a:r>
            <a:r>
              <a:rPr lang="en-US" dirty="0" smtClean="0"/>
              <a:t>Here </a:t>
            </a:r>
            <a:r>
              <a:rPr lang="en-US" dirty="0" smtClean="0"/>
              <a:t>to </a:t>
            </a:r>
            <a:r>
              <a:rPr lang="en-US" dirty="0" smtClean="0"/>
              <a:t>Support </a:t>
            </a:r>
            <a:r>
              <a:rPr lang="en-US" dirty="0" smtClean="0"/>
              <a:t>Y</a:t>
            </a:r>
            <a:r>
              <a:rPr lang="en-US" dirty="0" smtClean="0"/>
              <a:t>ou</a:t>
            </a:r>
            <a:endParaRPr lang="en-US" dirty="0"/>
          </a:p>
        </p:txBody>
      </p:sp>
      <p:sp>
        <p:nvSpPr>
          <p:cNvPr id="3" name="Content Placeholder 2"/>
          <p:cNvSpPr>
            <a:spLocks noGrp="1"/>
          </p:cNvSpPr>
          <p:nvPr>
            <p:ph idx="1"/>
          </p:nvPr>
        </p:nvSpPr>
        <p:spPr/>
        <p:txBody>
          <a:bodyPr>
            <a:normAutofit/>
          </a:bodyPr>
          <a:lstStyle/>
          <a:p>
            <a:pPr>
              <a:buNone/>
            </a:pPr>
            <a:endParaRPr lang="en-US" sz="2800" dirty="0" smtClean="0"/>
          </a:p>
          <a:p>
            <a:pPr>
              <a:buNone/>
            </a:pPr>
            <a:endParaRPr lang="en-US" sz="2800" dirty="0" smtClean="0"/>
          </a:p>
          <a:p>
            <a:pPr>
              <a:buNone/>
            </a:pPr>
            <a:endParaRPr lang="en-US" sz="2800" dirty="0" smtClean="0"/>
          </a:p>
          <a:p>
            <a:pPr algn="ctr">
              <a:buNone/>
            </a:pPr>
            <a:r>
              <a:rPr lang="en-US" sz="6000" dirty="0" smtClean="0"/>
              <a:t>But we need your help!</a:t>
            </a:r>
            <a:endParaRPr lang="en-US" sz="6000" dirty="0"/>
          </a:p>
        </p:txBody>
      </p:sp>
    </p:spTree>
  </p:cSld>
  <p:clrMapOvr>
    <a:masterClrMapping/>
  </p:clrMapOvr>
</p:sld>
</file>

<file path=ppt/theme/theme1.xml><?xml version="1.0" encoding="utf-8"?>
<a:theme xmlns:a="http://schemas.openxmlformats.org/drawingml/2006/main" name="ASP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TotalTime>
  <Words>641</Words>
  <Application>Microsoft Office PowerPoint</Application>
  <PresentationFormat>On-screen Show (4:3)</PresentationFormat>
  <Paragraphs>95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 Template</vt:lpstr>
      <vt:lpstr>Fusion Activities of the American Security Project</vt:lpstr>
      <vt:lpstr>Why does ASP Support Fusion?</vt:lpstr>
      <vt:lpstr>ASP June 5 Workshop: “Magnetic Fusion Energy–Steps to Commercialization” </vt:lpstr>
      <vt:lpstr>ASP June 5 Workshop: “Magnetic Fusion Energy–Steps to Commercialization” </vt:lpstr>
      <vt:lpstr>Fusion’s Reach Across America</vt:lpstr>
      <vt:lpstr>Fusion Stakeholders Coalition</vt:lpstr>
      <vt:lpstr>New ASP Fusion Whitepaper</vt:lpstr>
      <vt:lpstr>2013 Activities </vt:lpstr>
      <vt:lpstr>ASP is Here to Support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Holland</dc:creator>
  <cp:lastModifiedBy>Andrew Holland</cp:lastModifiedBy>
  <cp:revision>200</cp:revision>
  <dcterms:created xsi:type="dcterms:W3CDTF">2011-07-27T14:24:21Z</dcterms:created>
  <dcterms:modified xsi:type="dcterms:W3CDTF">2012-12-05T19:09:12Z</dcterms:modified>
</cp:coreProperties>
</file>