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6.xml" ContentType="application/vnd.openxmlformats-officedocument.presentationml.slideMaster+xml"/>
  <Override PartName="/ppt/slideLayouts/slideLayout8.xml" ContentType="application/vnd.openxmlformats-officedocument.presentationml.slideLayout+xml"/>
  <Override PartName="/ppt/theme/theme8.xml" ContentType="application/vnd.openxmlformats-officedocument.theme+xml"/>
  <Default Extension="bin" ContentType="application/vnd.openxmlformats-officedocument.presentationml.printerSettings"/>
  <Override PartName="/ppt/slideLayouts/slideLayout6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5.xml" ContentType="application/vnd.openxmlformats-officedocument.presentationml.slideLayout+xml"/>
  <Default Extension="wmf" ContentType="image/x-wmf"/>
  <Override PartName="/ppt/slideLayouts/slideLayout6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1.xml" ContentType="application/vnd.openxmlformats-officedocument.presentationml.slide+xml"/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s/slide15.xml" ContentType="application/vnd.openxmlformats-officedocument.presentationml.slide+xml"/>
  <Override PartName="/ppt/theme/theme9.xml" ContentType="application/vnd.openxmlformats-officedocument.theme+xml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4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19.xml" ContentType="application/vnd.openxmlformats-officedocument.presentationml.slide+xml"/>
  <Default Extension="docx" ContentType="application/vnd.openxmlformats-officedocument.wordprocessingml.document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4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Masters/slideMaster4.xml" ContentType="application/vnd.openxmlformats-officedocument.presentationml.slideMaster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3.xml" ContentType="application/vnd.openxmlformats-officedocument.presentationml.slideLayout+xml"/>
  <Default Extension="emf" ContentType="image/x-emf"/>
  <Default Extension="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theme/theme7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4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Layouts/slideLayout2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1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96" r:id="rId1"/>
    <p:sldMasterId id="2147483706" r:id="rId2"/>
    <p:sldMasterId id="2147483824" r:id="rId3"/>
    <p:sldMasterId id="2147483838" r:id="rId4"/>
    <p:sldMasterId id="2147483864" r:id="rId5"/>
    <p:sldMasterId id="2147483876" r:id="rId6"/>
    <p:sldMasterId id="2147483888" r:id="rId7"/>
  </p:sldMasterIdLst>
  <p:notesMasterIdLst>
    <p:notesMasterId r:id="rId30"/>
  </p:notesMasterIdLst>
  <p:handoutMasterIdLst>
    <p:handoutMasterId r:id="rId31"/>
  </p:handoutMasterIdLst>
  <p:sldIdLst>
    <p:sldId id="278" r:id="rId8"/>
    <p:sldId id="290" r:id="rId9"/>
    <p:sldId id="280" r:id="rId10"/>
    <p:sldId id="284" r:id="rId11"/>
    <p:sldId id="283" r:id="rId12"/>
    <p:sldId id="294" r:id="rId13"/>
    <p:sldId id="308" r:id="rId14"/>
    <p:sldId id="301" r:id="rId15"/>
    <p:sldId id="299" r:id="rId16"/>
    <p:sldId id="300" r:id="rId17"/>
    <p:sldId id="302" r:id="rId18"/>
    <p:sldId id="303" r:id="rId19"/>
    <p:sldId id="307" r:id="rId20"/>
    <p:sldId id="293" r:id="rId21"/>
    <p:sldId id="285" r:id="rId22"/>
    <p:sldId id="287" r:id="rId23"/>
    <p:sldId id="306" r:id="rId24"/>
    <p:sldId id="297" r:id="rId25"/>
    <p:sldId id="298" r:id="rId26"/>
    <p:sldId id="309" r:id="rId27"/>
    <p:sldId id="279" r:id="rId28"/>
    <p:sldId id="310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EC833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456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256"/>
    </p:cViewPr>
  </p:sorterViewPr>
  <p:notesViewPr>
    <p:cSldViewPr snapToGrid="0" snapToObjects="1">
      <p:cViewPr varScale="1">
        <p:scale>
          <a:sx n="86" d="100"/>
          <a:sy n="86" d="100"/>
        </p:scale>
        <p:origin x="-192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DB2C6730-F88C-FF43-9823-7622A0EE515A}" type="datetime1">
              <a:rPr lang="en-US"/>
              <a:pPr>
                <a:defRPr/>
              </a:pPr>
              <a:t>12/3/12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BC382000-3667-3343-BF42-89B511E4F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0666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F2A41057-F9AD-3E4C-8711-A469D49C6C1E}" type="datetime1">
              <a:rPr lang="en-US"/>
              <a:pPr>
                <a:defRPr/>
              </a:pPr>
              <a:t>12/3/12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DB7EC876-2306-2E42-B91B-58454CF98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2316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AB952-77FB-D745-B9AF-A4919D81ADA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Between lab scale and full fusion environment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Reactor like magnetic fields, directions, gradients,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Basically going to talk about the first one or two, willms will talk about fuel cycle 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FCABF7-F36C-2945-B02A-2110CEDF30EA}" type="slidenum">
              <a:rPr lang="en-US" sz="1200">
                <a:latin typeface="Calibri" charset="0"/>
              </a:rPr>
              <a:pPr eaLnBrk="1" hangingPunct="1"/>
              <a:t>16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PPPL-LOGO-initialsONLY-158-Y-GRADIENT-KW-LM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80125"/>
            <a:ext cx="1587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2309010"/>
            <a:ext cx="6096000" cy="584776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712244" y="3274786"/>
            <a:ext cx="3719512" cy="42575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000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712244" y="5461001"/>
            <a:ext cx="3719512" cy="392415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 b="1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126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46DA87-9A7C-E043-B96F-6070C8B3C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39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CB78A249-0B79-E94B-98BA-4AB042A88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5813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22E8D55-CBFE-9E45-AA95-CAA50D82D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94909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842B3A8B-A294-4141-9FF3-B648B9149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9822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45EF3F0F-FC54-D24A-8EDD-9D5647E76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9154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4EA5A279-63C5-8248-ABFC-B4C368892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5374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51BF755-568E-3644-849B-2E943ED2A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2244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163DC04-BFBA-B24A-B159-5D38DBB3B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4423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1112"/>
            <a:ext cx="8229600" cy="61468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200" b="1" baseline="0">
                <a:solidFill>
                  <a:srgbClr val="17375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6071" y="720434"/>
            <a:ext cx="8779329" cy="1"/>
          </a:xfrm>
          <a:prstGeom prst="line">
            <a:avLst/>
          </a:prstGeom>
          <a:ln w="31750">
            <a:gradFill flip="none" rotWithShape="1">
              <a:gsLst>
                <a:gs pos="51000">
                  <a:srgbClr val="EC833F"/>
                </a:gs>
                <a:gs pos="100000">
                  <a:srgbClr val="FFFFFF"/>
                </a:gs>
                <a:gs pos="99000">
                  <a:srgbClr val="FFFF00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PPPL horizontal line550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39886" y="6532427"/>
            <a:ext cx="6985000" cy="101600"/>
          </a:xfrm>
          <a:prstGeom prst="rect">
            <a:avLst/>
          </a:prstGeom>
        </p:spPr>
      </p:pic>
      <p:pic>
        <p:nvPicPr>
          <p:cNvPr id="10" name="Picture 9" descr="PPPL-LOGO-initialsONLY-158-Y-GRADIENT-KW-LMC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446102" y="6079932"/>
            <a:ext cx="1587500" cy="554095"/>
          </a:xfrm>
          <a:prstGeom prst="rect">
            <a:avLst/>
          </a:prstGeom>
        </p:spPr>
      </p:pic>
      <p:pic>
        <p:nvPicPr>
          <p:cNvPr id="11" name="Picture 10" descr="PPPL veritcal line470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864524" y="110932"/>
            <a:ext cx="114300" cy="596900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6553199"/>
            <a:ext cx="406324" cy="263389"/>
          </a:xfrm>
          <a:prstGeom prst="rect">
            <a:avLst/>
          </a:prstGeom>
        </p:spPr>
        <p:txBody>
          <a:bodyPr wrap="none" anchor="ctr" anchorCtr="0"/>
          <a:lstStyle>
            <a:lvl1pPr algn="ctr"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34853A94-6A2E-B849-AD03-223A808544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587429" y="6472306"/>
            <a:ext cx="4607616" cy="21870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00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Mission &amp; Readiness of FNFs / TOFE-2012 / 28 August 2012 / H. Neilson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04801" y="838200"/>
            <a:ext cx="8559800" cy="55038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defRPr sz="1800">
                <a:latin typeface="Arial"/>
                <a:cs typeface="Arial"/>
              </a:defRPr>
            </a:lvl1pPr>
            <a:lvl2pPr marL="512763" indent="-228600">
              <a:defRPr sz="1600">
                <a:latin typeface="Arial"/>
                <a:cs typeface="Arial"/>
              </a:defRPr>
            </a:lvl2pPr>
            <a:lvl3pPr marL="741363" indent="-228600">
              <a:buFont typeface="Courier New"/>
              <a:buChar char="o"/>
              <a:defRPr sz="1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086B42-B824-3F47-94BA-3A64DC87B765}" type="datetime1">
              <a:rPr lang="ja-JP" altLang="en-US"/>
              <a:pPr/>
              <a:t>12/3/12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B7287-1C2F-B04C-86EF-BF79945AF9B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134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36071" y="720434"/>
            <a:ext cx="8779329" cy="1"/>
          </a:xfrm>
          <a:prstGeom prst="line">
            <a:avLst/>
          </a:prstGeom>
          <a:ln w="31750">
            <a:gradFill flip="none" rotWithShape="1">
              <a:gsLst>
                <a:gs pos="51000">
                  <a:srgbClr val="EC833F"/>
                </a:gs>
                <a:gs pos="100000">
                  <a:srgbClr val="FFFFFF"/>
                </a:gs>
                <a:gs pos="99000">
                  <a:srgbClr val="FFFF00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PPL horizontal line550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39725" y="6532563"/>
            <a:ext cx="69850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PPL-LOGO-initialsONLY-158-Y-GRADIENT-KW-LMC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80125"/>
            <a:ext cx="1587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PPL veritcal line470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864600" y="111125"/>
            <a:ext cx="1143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1112"/>
            <a:ext cx="8229600" cy="61468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04801" y="838200"/>
            <a:ext cx="8559800" cy="55038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defRPr sz="2400">
                <a:latin typeface="Arial"/>
                <a:cs typeface="Arial"/>
              </a:defRPr>
            </a:lvl1pPr>
            <a:lvl2pPr marL="512763" indent="-228600">
              <a:defRPr sz="2000">
                <a:latin typeface="Arial"/>
                <a:cs typeface="Arial"/>
              </a:defRPr>
            </a:lvl2pPr>
            <a:lvl3pPr marL="741363" indent="-228600">
              <a:buFont typeface="Courier New"/>
              <a:buChar char="o"/>
              <a:defRPr sz="18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4"/>
          </p:nvPr>
        </p:nvSpPr>
        <p:spPr>
          <a:xfrm>
            <a:off x="8458200" y="6553200"/>
            <a:ext cx="406400" cy="263525"/>
          </a:xfrm>
          <a:prstGeom prst="rect">
            <a:avLst/>
          </a:prstGeom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b="1" smtClean="0">
                <a:cs typeface="Arial" charset="0"/>
              </a:defRPr>
            </a:lvl1pPr>
          </a:lstStyle>
          <a:p>
            <a:pPr>
              <a:defRPr/>
            </a:pPr>
            <a:fld id="{B7A11AE8-0AE5-7143-AF05-C9DEF2259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15"/>
          </p:nvPr>
        </p:nvSpPr>
        <p:spPr>
          <a:xfrm>
            <a:off x="1096963" y="6472238"/>
            <a:ext cx="5588000" cy="219075"/>
          </a:xfrm>
        </p:spPr>
        <p:txBody>
          <a:bodyPr/>
          <a:lstStyle>
            <a:lvl1pPr algn="ctr">
              <a:defRPr sz="100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DEMO Workshop Summary – Neilson / FPA Symposium, Washington / 5-6 Dec. 2012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8103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B60000-C1FA-2E49-B2DD-64DA82E1C97C}" type="datetime1">
              <a:rPr lang="ja-JP" altLang="en-US"/>
              <a:pPr/>
              <a:t>12/3/12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27D2B-C8EC-5240-AA01-4CEBBD79E34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8982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80F384-26A2-A94A-B796-431790AFE6AC}" type="datetime1">
              <a:rPr lang="ja-JP" altLang="en-US"/>
              <a:pPr/>
              <a:t>12/3/12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07CEC-002E-0C48-9765-16D6EEC2D82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1566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DBF17F-02E8-8E4E-9469-317A64DE6023}" type="datetime1">
              <a:rPr lang="ja-JP" altLang="en-US"/>
              <a:pPr/>
              <a:t>12/3/12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EF474-2314-D54C-B1FC-9AEA2070E5C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2502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68CE3-507B-754D-A1E9-E9528C122B70}" type="datetime1">
              <a:rPr lang="ja-JP" altLang="en-US"/>
              <a:pPr/>
              <a:t>12/3/12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51A1F-1865-F241-BCFD-80D706A9C89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9479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41862-16B5-B841-963A-60E107295CF2}" type="datetime1">
              <a:rPr lang="ja-JP" altLang="en-US"/>
              <a:pPr/>
              <a:t>12/3/12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150D8-2C91-134D-9FFE-516C88EEBB6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9879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B53952-1D7F-244A-8CFC-E08130B9509E}" type="datetime1">
              <a:rPr lang="ja-JP" altLang="en-US"/>
              <a:pPr/>
              <a:t>12/3/12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EFCE5-E32E-7E46-B9C9-F485414916B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2112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4DE10A-1E75-5E44-8B9A-491395DC917D}" type="datetime1">
              <a:rPr lang="ja-JP" altLang="en-US"/>
              <a:pPr/>
              <a:t>12/3/12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B2097-1D75-AC4D-920E-0096882885D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2967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A1541B-F22A-234A-AC46-43C5F1B41B9C}" type="datetime1">
              <a:rPr lang="ja-JP" altLang="en-US"/>
              <a:pPr/>
              <a:t>12/3/12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E6944-12DF-1347-BBEC-097207D03B9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0758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65ABF1-7464-844C-B39C-5DEAF4ADF07E}" type="datetime1">
              <a:rPr lang="ja-JP" altLang="en-US"/>
              <a:pPr/>
              <a:t>12/3/12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F142B-EE2A-7343-93A5-F57CD2CC24F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8247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DD02B4-B5EE-074E-AA27-53E557640C9D}" type="datetime1">
              <a:rPr lang="ja-JP" altLang="en-US"/>
              <a:pPr/>
              <a:t>12/3/12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AC191-95A9-364E-AF1A-A4CF10EB424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102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839788"/>
            <a:ext cx="8686800" cy="1587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620" y="92360"/>
            <a:ext cx="8400760" cy="640080"/>
          </a:xfrm>
          <a:prstGeom prst="rect">
            <a:avLst/>
          </a:prstGeom>
        </p:spPr>
        <p:txBody>
          <a:bodyPr lIns="91360" tIns="45680" rIns="91360" bIns="45680" anchor="ctr" anchorCtr="0"/>
          <a:lstStyle>
            <a:lvl1pPr>
              <a:defRPr sz="3200" b="1">
                <a:solidFill>
                  <a:srgbClr val="1F497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04800" y="962895"/>
            <a:ext cx="8658224" cy="5063836"/>
          </a:xfrm>
          <a:prstGeom prst="rect">
            <a:avLst/>
          </a:prstGeom>
        </p:spPr>
        <p:txBody>
          <a:bodyPr lIns="91360" tIns="45680" rIns="91360" bIns="45680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05800" y="6324600"/>
            <a:ext cx="533400" cy="4000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2000" smtClean="0">
                <a:cs typeface="Arial" charset="0"/>
              </a:defRPr>
            </a:lvl1pPr>
          </a:lstStyle>
          <a:p>
            <a:pPr>
              <a:defRPr/>
            </a:pPr>
            <a:fld id="{0C3A174D-5F7E-9D4A-866F-3759ED71A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2209800" y="6477000"/>
            <a:ext cx="4805363" cy="219075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ＭＳ Ｐゴシック" pitchFamily="1" charset="-128"/>
                <a:cs typeface="Arial"/>
              </a:defRPr>
            </a:lvl1pPr>
          </a:lstStyle>
          <a:p>
            <a:pPr>
              <a:defRPr/>
            </a:pPr>
            <a:r>
              <a:rPr lang="en-US"/>
              <a:t>Report  of IAEA Roadmap Consultancy Meeting / 11 Jan. 2012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35908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>
  <p:cSld name="タイトル、テキスト、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グラフ プレースホルダ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CC4FA2-7A45-A44A-8A7E-561F574919E0}" type="datetime1">
              <a:rPr lang="ja-JP" altLang="en-US"/>
              <a:pPr/>
              <a:t>12/3/12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264400" y="65373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796653A-EB5E-434F-8736-5630F32BB80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3205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1305C-2A9C-C447-9EC3-7D10B997CC2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6241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A22-F9CA-A44B-BD40-9B59CCA16BC7}" type="datetimeFigureOut">
              <a:rPr lang="it-IT" smtClean="0"/>
              <a:pPr/>
              <a:t>12/3/12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06A9-D280-2948-89E2-3B62610B4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A22-F9CA-A44B-BD40-9B59CCA16BC7}" type="datetimeFigureOut">
              <a:rPr lang="it-IT" smtClean="0"/>
              <a:pPr/>
              <a:t>12/3/12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06A9-D280-2948-89E2-3B62610B4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A22-F9CA-A44B-BD40-9B59CCA16BC7}" type="datetimeFigureOut">
              <a:rPr lang="it-IT" smtClean="0"/>
              <a:pPr/>
              <a:t>12/3/12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06A9-D280-2948-89E2-3B62610B4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A22-F9CA-A44B-BD40-9B59CCA16BC7}" type="datetimeFigureOut">
              <a:rPr lang="it-IT" smtClean="0"/>
              <a:pPr/>
              <a:t>12/3/12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06A9-D280-2948-89E2-3B62610B4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A22-F9CA-A44B-BD40-9B59CCA16BC7}" type="datetimeFigureOut">
              <a:rPr lang="it-IT" smtClean="0"/>
              <a:pPr/>
              <a:t>12/3/12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06A9-D280-2948-89E2-3B62610B4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A22-F9CA-A44B-BD40-9B59CCA16BC7}" type="datetimeFigureOut">
              <a:rPr lang="it-IT" smtClean="0"/>
              <a:pPr/>
              <a:t>12/3/12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06A9-D280-2948-89E2-3B62610B4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A22-F9CA-A44B-BD40-9B59CCA16BC7}" type="datetimeFigureOut">
              <a:rPr lang="it-IT" smtClean="0"/>
              <a:pPr/>
              <a:t>12/3/12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06A9-D280-2948-89E2-3B62610B4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A22-F9CA-A44B-BD40-9B59CCA16BC7}" type="datetimeFigureOut">
              <a:rPr lang="it-IT" smtClean="0"/>
              <a:pPr/>
              <a:t>12/3/12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06A9-D280-2948-89E2-3B62610B4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C6136C-4807-034F-9048-C763AC2D9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66657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A22-F9CA-A44B-BD40-9B59CCA16BC7}" type="datetimeFigureOut">
              <a:rPr lang="it-IT" smtClean="0"/>
              <a:pPr/>
              <a:t>12/3/12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06A9-D280-2948-89E2-3B62610B4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A22-F9CA-A44B-BD40-9B59CCA16BC7}" type="datetimeFigureOut">
              <a:rPr lang="it-IT" smtClean="0"/>
              <a:pPr/>
              <a:t>12/3/12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06A9-D280-2948-89E2-3B62610B4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A22-F9CA-A44B-BD40-9B59CCA16BC7}" type="datetimeFigureOut">
              <a:rPr lang="it-IT" smtClean="0"/>
              <a:pPr/>
              <a:t>12/3/12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06A9-D280-2948-89E2-3B62610B4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19" indent="0" algn="ctr">
              <a:buNone/>
              <a:defRPr/>
            </a:lvl2pPr>
            <a:lvl3pPr marL="914239" indent="0" algn="ctr">
              <a:buNone/>
              <a:defRPr/>
            </a:lvl3pPr>
            <a:lvl4pPr marL="1371358" indent="0" algn="ctr">
              <a:buNone/>
              <a:defRPr/>
            </a:lvl4pPr>
            <a:lvl5pPr marL="1828477" indent="0" algn="ctr">
              <a:buNone/>
              <a:defRPr/>
            </a:lvl5pPr>
            <a:lvl6pPr marL="2285596" indent="0" algn="ctr">
              <a:buNone/>
              <a:defRPr/>
            </a:lvl6pPr>
            <a:lvl7pPr marL="2742716" indent="0" algn="ctr">
              <a:buNone/>
              <a:defRPr/>
            </a:lvl7pPr>
            <a:lvl8pPr marL="3199835" indent="0" algn="ctr">
              <a:buNone/>
              <a:defRPr/>
            </a:lvl8pPr>
            <a:lvl9pPr marL="3656954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243A6-2231-5940-9A35-9F9DAA2EC48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8362E-9B2C-F94D-9366-CA610F208B5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9" indent="0">
              <a:buNone/>
              <a:defRPr sz="1800"/>
            </a:lvl2pPr>
            <a:lvl3pPr marL="914239" indent="0">
              <a:buNone/>
              <a:defRPr sz="1600"/>
            </a:lvl3pPr>
            <a:lvl4pPr marL="1371358" indent="0">
              <a:buNone/>
              <a:defRPr sz="1400"/>
            </a:lvl4pPr>
            <a:lvl5pPr marL="1828477" indent="0">
              <a:buNone/>
              <a:defRPr sz="1400"/>
            </a:lvl5pPr>
            <a:lvl6pPr marL="2285596" indent="0">
              <a:buNone/>
              <a:defRPr sz="1400"/>
            </a:lvl6pPr>
            <a:lvl7pPr marL="2742716" indent="0">
              <a:buNone/>
              <a:defRPr sz="1400"/>
            </a:lvl7pPr>
            <a:lvl8pPr marL="3199835" indent="0">
              <a:buNone/>
              <a:defRPr sz="1400"/>
            </a:lvl8pPr>
            <a:lvl9pPr marL="3656954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B9F5F-B306-F94F-A464-EF8215DA150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D1E4B-4A61-C74B-852C-624424DC467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E3543-44A0-B140-A6F7-4DB258AC6FB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5465B-D128-2B49-8735-B13B96AD2DA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CBEBE-2F0D-4C4A-ABA6-E0A885F0259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FD94FC-EAEB-7B4F-A9DB-4D5357BF8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669005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35363-6CD4-214F-AF1A-0619DDB57C6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25D69-D30D-0548-ADB5-2ABAEF52AA8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92B83-5F7C-6A45-8AE7-9B3DDCBE1EA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67511-0ED2-DB4E-AB4E-D220587E68A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>
              <a:solidFill>
                <a:srgbClr val="FF3300"/>
              </a:solidFill>
              <a:latin typeface="Times New Roman" pitchFamily="-84" charset="0"/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>
              <a:latin typeface="Times New Roman" pitchFamily="-84" charset="0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blackWhite">
          <a:xfrm>
            <a:off x="1331913" y="3933825"/>
            <a:ext cx="6400800" cy="1619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-84" charset="2"/>
              <a:buNone/>
              <a:defRPr sz="33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468313" y="6237288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-18</a:t>
            </a:r>
            <a:r>
              <a:rPr lang="en-US" baseline="30000"/>
              <a:t>th</a:t>
            </a:r>
            <a:r>
              <a:rPr lang="en-US"/>
              <a:t> October 2012</a:t>
            </a:r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2771775" y="6237288"/>
            <a:ext cx="3887788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IAEA DEMO Programme Workshop</a:t>
            </a:r>
            <a:br>
              <a:rPr lang="en-US"/>
            </a:br>
            <a:r>
              <a:rPr lang="en-US"/>
              <a:t>UCLA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0981D50F-D5EE-DC48-A73C-52AE33D6B1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-18</a:t>
            </a:r>
            <a:r>
              <a:rPr lang="en-US" baseline="30000"/>
              <a:t>th</a:t>
            </a:r>
            <a:r>
              <a:rPr lang="en-US"/>
              <a:t> October 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IAEA DEMO Programme Workshop</a:t>
            </a:r>
          </a:p>
          <a:p>
            <a:r>
              <a:rPr lang="en-US"/>
              <a:t>UCLA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F8F3B5F-A37D-834A-BF5D-49723A31F1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-18</a:t>
            </a:r>
            <a:r>
              <a:rPr lang="en-US" baseline="30000"/>
              <a:t>th</a:t>
            </a:r>
            <a:r>
              <a:rPr lang="en-US"/>
              <a:t> October 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IAEA DEMO Programme Workshop</a:t>
            </a:r>
          </a:p>
          <a:p>
            <a:r>
              <a:rPr lang="en-US"/>
              <a:t>UCLA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22AAED-0B5A-C347-B4B6-16183FF1EB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25538"/>
            <a:ext cx="3771900" cy="4818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25538"/>
            <a:ext cx="3771900" cy="4818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-18</a:t>
            </a:r>
            <a:r>
              <a:rPr lang="en-US" baseline="30000"/>
              <a:t>th</a:t>
            </a:r>
            <a:r>
              <a:rPr lang="en-US"/>
              <a:t> October 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IAEA DEMO Programme Workshop</a:t>
            </a:r>
          </a:p>
          <a:p>
            <a:r>
              <a:rPr lang="en-US"/>
              <a:t>UCLA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2D401B-9863-CE48-8EDE-D2DC923812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-18</a:t>
            </a:r>
            <a:r>
              <a:rPr lang="en-US" baseline="30000"/>
              <a:t>th</a:t>
            </a:r>
            <a:r>
              <a:rPr lang="en-US"/>
              <a:t> October 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IAEA DEMO Programme Workshop</a:t>
            </a:r>
          </a:p>
          <a:p>
            <a:r>
              <a:rPr lang="en-US"/>
              <a:t>UCLA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1BFE0E-55FA-DD44-9685-00A3E79C91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-18</a:t>
            </a:r>
            <a:r>
              <a:rPr lang="en-US" baseline="30000"/>
              <a:t>th</a:t>
            </a:r>
            <a:r>
              <a:rPr lang="en-US"/>
              <a:t> October 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IAEA DEMO Programme Workshop</a:t>
            </a:r>
          </a:p>
          <a:p>
            <a:r>
              <a:rPr lang="en-US"/>
              <a:t>UCLA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C6FFFC-2A64-DD4B-9E60-5D117E598F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3B3C52-2903-8C40-9CA8-CE31A6669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32369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-18</a:t>
            </a:r>
            <a:r>
              <a:rPr lang="en-US" baseline="30000"/>
              <a:t>th</a:t>
            </a:r>
            <a:r>
              <a:rPr lang="en-US"/>
              <a:t> October 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IAEA DEMO Programme Workshop</a:t>
            </a:r>
          </a:p>
          <a:p>
            <a:r>
              <a:rPr lang="en-US"/>
              <a:t>UCLA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619061-8589-7046-9EB4-A241A06769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-18</a:t>
            </a:r>
            <a:r>
              <a:rPr lang="en-US" baseline="30000"/>
              <a:t>th</a:t>
            </a:r>
            <a:r>
              <a:rPr lang="en-US"/>
              <a:t> October 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IAEA DEMO Programme Workshop</a:t>
            </a:r>
          </a:p>
          <a:p>
            <a:r>
              <a:rPr lang="en-US"/>
              <a:t>UCLA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719727-2E62-CD46-81E5-E41968A0E6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-18</a:t>
            </a:r>
            <a:r>
              <a:rPr lang="en-US" baseline="30000"/>
              <a:t>th</a:t>
            </a:r>
            <a:r>
              <a:rPr lang="en-US"/>
              <a:t> October 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IAEA DEMO Programme Workshop</a:t>
            </a:r>
          </a:p>
          <a:p>
            <a:r>
              <a:rPr lang="en-US"/>
              <a:t>UCLA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132843-1579-A243-B98C-B64345E770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-18</a:t>
            </a:r>
            <a:r>
              <a:rPr lang="en-US" baseline="30000"/>
              <a:t>th</a:t>
            </a:r>
            <a:r>
              <a:rPr lang="en-US"/>
              <a:t> October 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IAEA DEMO Programme Workshop</a:t>
            </a:r>
          </a:p>
          <a:p>
            <a:r>
              <a:rPr lang="en-US"/>
              <a:t>UCLA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3B8B1B0-177C-B043-914F-74E6993F89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2563" y="333375"/>
            <a:ext cx="1925637" cy="5610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333375"/>
            <a:ext cx="5624513" cy="5610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-18</a:t>
            </a:r>
            <a:r>
              <a:rPr lang="en-US" baseline="30000"/>
              <a:t>th</a:t>
            </a:r>
            <a:r>
              <a:rPr lang="en-US"/>
              <a:t> October 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IAEA DEMO Programme Workshop</a:t>
            </a:r>
          </a:p>
          <a:p>
            <a:r>
              <a:rPr lang="en-US"/>
              <a:t>UCLA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FE7ED16-28CF-1646-9B9F-89E963C0DD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185C3-D9B8-5E46-A4B1-B7CE9AACF2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3333CC"/>
                </a:solidFill>
              </a:defRPr>
            </a:lvl1pPr>
          </a:lstStyle>
          <a:p>
            <a:fld id="{2D7F560D-C111-854C-9606-CE11F1A29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3333CC"/>
                </a:solidFill>
              </a:defRPr>
            </a:lvl1pPr>
          </a:lstStyle>
          <a:p>
            <a:fld id="{237E021B-2111-F04E-8709-E59ADEAAD5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3333CC"/>
                </a:solidFill>
              </a:defRPr>
            </a:lvl1pPr>
          </a:lstStyle>
          <a:p>
            <a:fld id="{856A9968-2A74-7641-8581-F956629BF4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0CAEEE0-E3AF-7842-B8DC-C7EB22988CF8}" type="datetime1">
              <a:rPr lang="en-US"/>
              <a:pPr/>
              <a:t>12/3/12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D8162-EAA8-DE44-84DD-7F5E01839D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24440660-E66A-774C-80D1-816E1F039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689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672FF1-13FC-1B4D-A0D3-FA052A2E0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576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FB6548-6D5D-0540-9A6F-0898A4D0A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464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7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9.xml"/><Relationship Id="rId6" Type="http://schemas.openxmlformats.org/officeDocument/2006/relationships/theme" Target="../theme/theme7.xml"/><Relationship Id="rId1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1481138" y="6472238"/>
            <a:ext cx="5446712" cy="2190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DEMO Workshop Summary – Neilson / FPA Symposium, Washington / 5-6 Dec.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0E1BC7DC-8C17-1344-93EF-F0791A522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7" name="Picture 8" descr="UCLA_Engineering_MAE copy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5263" y="6432550"/>
            <a:ext cx="8556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+mj-lt"/>
          <a:ea typeface="ＭＳ Ｐゴシック" pitchFamily="-8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Arial" charset="0"/>
          <a:ea typeface="ＭＳ Ｐゴシック" pitchFamily="-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Arial" charset="0"/>
          <a:ea typeface="ＭＳ Ｐゴシック" pitchFamily="-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Arial" charset="0"/>
          <a:ea typeface="ＭＳ Ｐゴシック" pitchFamily="-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Arial" charset="0"/>
          <a:ea typeface="ＭＳ Ｐゴシック" pitchFamily="-8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7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9C161D3-BA69-E543-B9C6-B2C417D3FB6A}" type="datetime1">
              <a:rPr lang="ja-JP" altLang="en-US"/>
              <a:pPr/>
              <a:t>12/3/12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2350F3C-629C-214C-B26D-915CFF7EF69F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ages06no_ta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it-IT" dirty="0" smtClean="0"/>
              <a:t>18 </a:t>
            </a:r>
            <a:r>
              <a:rPr lang="it-IT" dirty="0" err="1" smtClean="0"/>
              <a:t>November</a:t>
            </a:r>
            <a:r>
              <a:rPr lang="it-IT" dirty="0" smtClean="0"/>
              <a:t> 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IAEA DEMO Programme Workshop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5B8806A9-D280-2948-89E2-3B62610B48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C25CD0-CC90-1A47-9F50-FC1800F139C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1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4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84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5pPr>
      <a:lvl6pPr marL="2514156" indent="-2285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275" indent="-2285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395" indent="-2285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514" indent="-2285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33375"/>
            <a:ext cx="76962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25538"/>
            <a:ext cx="7696200" cy="48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400800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-18</a:t>
            </a:r>
            <a:r>
              <a:rPr lang="en-US" baseline="30000"/>
              <a:t>th</a:t>
            </a:r>
            <a:r>
              <a:rPr lang="en-US"/>
              <a:t> October  2012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403975"/>
            <a:ext cx="367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IAEA DEMO Programme Workshop</a:t>
            </a:r>
          </a:p>
          <a:p>
            <a:r>
              <a:rPr lang="en-US"/>
              <a:t>UCLA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815E3E02-958E-A44C-9ECE-00FC13AEB0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8680" name="AutoShape 8"/>
          <p:cNvSpPr>
            <a:spLocks noChangeArrowheads="1"/>
          </p:cNvSpPr>
          <p:nvPr userDrawn="1"/>
        </p:nvSpPr>
        <p:spPr bwMode="auto">
          <a:xfrm>
            <a:off x="179388" y="188913"/>
            <a:ext cx="8823325" cy="6192837"/>
          </a:xfrm>
          <a:prstGeom prst="roundRect">
            <a:avLst>
              <a:gd name="adj" fmla="val 11046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>
              <a:latin typeface="Times New Roman" pitchFamily="-84" charset="0"/>
            </a:endParaRPr>
          </a:p>
        </p:txBody>
      </p:sp>
      <p:sp>
        <p:nvSpPr>
          <p:cNvPr id="28681" name="Line 9"/>
          <p:cNvSpPr>
            <a:spLocks noChangeShapeType="1"/>
          </p:cNvSpPr>
          <p:nvPr userDrawn="1"/>
        </p:nvSpPr>
        <p:spPr bwMode="auto">
          <a:xfrm>
            <a:off x="684213" y="908050"/>
            <a:ext cx="77755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spcBef>
          <a:spcPct val="0"/>
        </a:spcBef>
        <a:spcAft>
          <a:spcPct val="0"/>
        </a:spcAft>
        <a:defRPr sz="33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 b="1">
          <a:solidFill>
            <a:srgbClr val="FF0000"/>
          </a:solidFill>
          <a:latin typeface="Tahoma" pitchFamily="-84" charset="0"/>
        </a:defRPr>
      </a:lvl2pPr>
      <a:lvl3pPr algn="l" rtl="0" fontAlgn="base">
        <a:spcBef>
          <a:spcPct val="0"/>
        </a:spcBef>
        <a:spcAft>
          <a:spcPct val="0"/>
        </a:spcAft>
        <a:defRPr sz="3300" b="1">
          <a:solidFill>
            <a:srgbClr val="FF0000"/>
          </a:solidFill>
          <a:latin typeface="Tahoma" pitchFamily="-84" charset="0"/>
        </a:defRPr>
      </a:lvl3pPr>
      <a:lvl4pPr algn="l" rtl="0" fontAlgn="base">
        <a:spcBef>
          <a:spcPct val="0"/>
        </a:spcBef>
        <a:spcAft>
          <a:spcPct val="0"/>
        </a:spcAft>
        <a:defRPr sz="3300" b="1">
          <a:solidFill>
            <a:srgbClr val="FF0000"/>
          </a:solidFill>
          <a:latin typeface="Tahoma" pitchFamily="-84" charset="0"/>
        </a:defRPr>
      </a:lvl4pPr>
      <a:lvl5pPr algn="l" rtl="0" fontAlgn="base">
        <a:spcBef>
          <a:spcPct val="0"/>
        </a:spcBef>
        <a:spcAft>
          <a:spcPct val="0"/>
        </a:spcAft>
        <a:defRPr sz="3300" b="1">
          <a:solidFill>
            <a:srgbClr val="FF0000"/>
          </a:solidFill>
          <a:latin typeface="Tahoma" pitchFamily="-8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rgbClr val="FF0000"/>
          </a:solidFill>
          <a:latin typeface="Tahoma" pitchFamily="-8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rgbClr val="FF0000"/>
          </a:solidFill>
          <a:latin typeface="Tahoma" pitchFamily="-8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rgbClr val="FF0000"/>
          </a:solidFill>
          <a:latin typeface="Tahoma" pitchFamily="-8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rgbClr val="FF0000"/>
          </a:solidFill>
          <a:latin typeface="Tahoma" pitchFamily="-8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-84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  <a:ea typeface="ＭＳ Ｐゴシック" pitchFamily="-84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  <a:ea typeface="ＭＳ Ｐゴシック" pitchFamily="-84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ＭＳ Ｐゴシック" pitchFamily="-8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ＭＳ Ｐゴシック" pitchFamily="-8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ＭＳ Ｐゴシック" pitchFamily="-8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ＭＳ Ｐゴシック" pitchFamily="-8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ＭＳ Ｐゴシック" pitchFamily="-8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i="0">
                <a:solidFill>
                  <a:schemeClr val="accent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fld id="{CC86EBFF-C120-0745-89E6-B923D7E2C18C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152400" y="914400"/>
            <a:ext cx="883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38100" dir="8100000" algn="tr" rotWithShape="0">
              <a:srgbClr val="000000">
                <a:alpha val="39999"/>
              </a:srgbClr>
            </a:outerShdw>
          </a:effectLst>
        </p:spPr>
      </p:cxnSp>
      <p:sp>
        <p:nvSpPr>
          <p:cNvPr id="7" name="TextBox 6"/>
          <p:cNvSpPr txBox="1"/>
          <p:nvPr userDrawn="1"/>
        </p:nvSpPr>
        <p:spPr>
          <a:xfrm>
            <a:off x="1981200" y="6642100"/>
            <a:ext cx="5486400" cy="2159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i="0">
                <a:solidFill>
                  <a:schemeClr val="accent2"/>
                </a:solidFill>
              </a:rPr>
              <a:t>ST-FNSF Development Studies – IAEA Demo Workshop  (J. Menard, October 2012)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ＭＳ Ｐゴシック" pitchFamily="-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ＭＳ Ｐゴシック" pitchFamily="-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  <a:ea typeface="ＭＳ Ｐゴシック" pitchFamily="-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8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9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wmf"/><Relationship Id="rId9" Type="http://schemas.openxmlformats.org/officeDocument/2006/relationships/image" Target="../media/image32.jpe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dvprojects.pppl.gov/roadmapping/iaeademo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13.wmf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 bwMode="auto">
          <a:xfrm>
            <a:off x="635000" y="1281113"/>
            <a:ext cx="7874000" cy="2062162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Summary of the</a:t>
            </a:r>
            <a:br>
              <a:rPr lang="en-US" sz="28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1600">
                <a:latin typeface="Arial" charset="0"/>
                <a:ea typeface="ＭＳ Ｐゴシック" charset="0"/>
                <a:cs typeface="Arial" charset="0"/>
              </a:rPr>
              <a:t> </a:t>
            </a: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US" sz="2800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baseline="30000">
                <a:latin typeface="Arial" charset="0"/>
                <a:ea typeface="ＭＳ Ｐゴシック" charset="0"/>
                <a:cs typeface="Arial" charset="0"/>
              </a:rPr>
              <a:t>st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 IAEA DEMO Programme Workshop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US" sz="20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800" i="1">
                <a:latin typeface="Arial" charset="0"/>
                <a:ea typeface="ＭＳ Ｐゴシック" charset="0"/>
                <a:cs typeface="Arial" charset="0"/>
              </a:rPr>
              <a:t>UCLA, 15-18 October 2012</a:t>
            </a:r>
            <a:endParaRPr lang="en-US" i="1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30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31850" y="3700463"/>
            <a:ext cx="7480300" cy="765175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Hutch Neilson</a:t>
            </a:r>
            <a:endParaRPr lang="en-US" sz="1200" b="1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i="1">
                <a:latin typeface="Arial" charset="0"/>
                <a:ea typeface="ＭＳ Ｐゴシック" charset="0"/>
                <a:cs typeface="Arial" charset="0"/>
              </a:rPr>
              <a:t>Princeton Plasma Physics Laboratory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404813" y="4699000"/>
            <a:ext cx="981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Calibri" charset="0"/>
            </a:endParaRPr>
          </a:p>
        </p:txBody>
      </p:sp>
      <p:pic>
        <p:nvPicPr>
          <p:cNvPr id="2253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1944" r="31944"/>
          <a:stretch>
            <a:fillRect/>
          </a:stretch>
        </p:blipFill>
        <p:spPr bwMode="auto">
          <a:xfrm>
            <a:off x="228600" y="5132388"/>
            <a:ext cx="1560513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Placeholder 3"/>
          <p:cNvSpPr>
            <a:spLocks noGrp="1"/>
          </p:cNvSpPr>
          <p:nvPr>
            <p:ph type="body" sz="quarter" idx="11"/>
          </p:nvPr>
        </p:nvSpPr>
        <p:spPr bwMode="auto">
          <a:xfrm>
            <a:off x="1789113" y="5114925"/>
            <a:ext cx="5565775" cy="1001713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Fusion Power Associates Annual Symposium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Washington, DC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5-6 December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1"/>
          <p:cNvSpPr>
            <a:spLocks noGrp="1"/>
          </p:cNvSpPr>
          <p:nvPr>
            <p:ph type="ctrTitle" idx="4294967295"/>
          </p:nvPr>
        </p:nvSpPr>
        <p:spPr>
          <a:xfrm>
            <a:off x="304800" y="6858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zh-CN" sz="1200">
                <a:ea typeface="宋体" pitchFamily="-84" charset="-122"/>
                <a:cs typeface="宋体" pitchFamily="-84" charset="-122"/>
              </a:rPr>
              <a:t>  </a:t>
            </a:r>
            <a:endParaRPr lang="zh-CN" altLang="en-US" sz="6000">
              <a:solidFill>
                <a:schemeClr val="accent2"/>
              </a:solidFill>
              <a:ea typeface="宋体" pitchFamily="-84" charset="-122"/>
              <a:cs typeface="宋体" pitchFamily="-84" charset="-122"/>
            </a:endParaRPr>
          </a:p>
        </p:txBody>
      </p:sp>
      <p:sp>
        <p:nvSpPr>
          <p:cNvPr id="40963" name="圆角矩形 5"/>
          <p:cNvSpPr>
            <a:spLocks noChangeArrowheads="1"/>
          </p:cNvSpPr>
          <p:nvPr/>
        </p:nvSpPr>
        <p:spPr bwMode="auto">
          <a:xfrm>
            <a:off x="304800" y="533400"/>
            <a:ext cx="8382000" cy="6019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lIns="91424" tIns="45712" rIns="91424" bIns="45712">
            <a:prstTxWarp prst="textNoShape">
              <a:avLst/>
            </a:prstTxWarp>
          </a:bodyPr>
          <a:lstStyle/>
          <a:p>
            <a:pPr eaLnBrk="0" hangingPunct="0"/>
            <a:r>
              <a:rPr lang="en-US" altLang="zh-CN"/>
              <a:t>   </a:t>
            </a:r>
            <a:endParaRPr lang="zh-CN" altLang="en-US"/>
          </a:p>
        </p:txBody>
      </p:sp>
      <p:sp>
        <p:nvSpPr>
          <p:cNvPr id="40964" name="矩形 3"/>
          <p:cNvSpPr>
            <a:spLocks noChangeArrowheads="1"/>
          </p:cNvSpPr>
          <p:nvPr/>
        </p:nvSpPr>
        <p:spPr bwMode="auto">
          <a:xfrm>
            <a:off x="304800" y="127000"/>
            <a:ext cx="853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altLang="zh-CN" sz="1600">
                <a:solidFill>
                  <a:schemeClr val="tx2"/>
                </a:solidFill>
              </a:rPr>
              <a:t>1</a:t>
            </a:r>
            <a:r>
              <a:rPr lang="en-US" altLang="zh-CN" sz="1600" baseline="30000">
                <a:solidFill>
                  <a:schemeClr val="tx2"/>
                </a:solidFill>
              </a:rPr>
              <a:t>th</a:t>
            </a:r>
            <a:r>
              <a:rPr lang="en-US" altLang="zh-CN" sz="1600">
                <a:solidFill>
                  <a:schemeClr val="tx2"/>
                </a:solidFill>
              </a:rPr>
              <a:t> IAEA-DEMO Program workshop</a:t>
            </a:r>
            <a:endParaRPr lang="zh-CN" altLang="en-US" sz="1600"/>
          </a:p>
        </p:txBody>
      </p:sp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341438"/>
            <a:ext cx="3481388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291013"/>
            <a:ext cx="2601913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188" y="1484313"/>
            <a:ext cx="20986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191000"/>
            <a:ext cx="2616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8" descr="聚变工程实验堆模型示意图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1773238"/>
            <a:ext cx="194468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圆角矩形 2"/>
          <p:cNvSpPr>
            <a:spLocks noChangeArrowheads="1"/>
          </p:cNvSpPr>
          <p:nvPr/>
        </p:nvSpPr>
        <p:spPr bwMode="auto">
          <a:xfrm>
            <a:off x="914400" y="685800"/>
            <a:ext cx="7239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190C6"/>
              </a:gs>
              <a:gs pos="50000">
                <a:srgbClr val="F5BCDA"/>
              </a:gs>
              <a:gs pos="100000">
                <a:srgbClr val="F9DFEC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Range  of  key  parameters  and  </a:t>
            </a:r>
          </a:p>
          <a:p>
            <a:pPr algn="ctr" eaLnBrk="0" hangingPunct="0"/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several design versions of CFETR  are under comparison </a:t>
            </a:r>
          </a:p>
          <a:p>
            <a:pPr algn="ctr" eaLnBrk="0" hangingPunct="0">
              <a:lnSpc>
                <a:spcPct val="150000"/>
              </a:lnSpc>
            </a:pPr>
            <a:endParaRPr lang="zh-CN" altLang="en-US" b="1">
              <a:solidFill>
                <a:srgbClr val="000000"/>
              </a:solidFill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6640513" y="3810000"/>
          <a:ext cx="1436687" cy="2225678"/>
        </p:xfrm>
        <a:graphic>
          <a:graphicData uri="http://schemas.openxmlformats.org/drawingml/2006/table">
            <a:tbl>
              <a:tblPr/>
              <a:tblGrid>
                <a:gridCol w="1436687"/>
              </a:tblGrid>
              <a:tr h="273050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-84" charset="0"/>
                          <a:ea typeface="宋体" pitchFamily="-84" charset="-122"/>
                          <a:cs typeface="宋体" pitchFamily="-84" charset="-122"/>
                        </a:rPr>
                        <a:t> B</a:t>
                      </a:r>
                      <a:r>
                        <a:rPr kumimoji="0" lang="en-US" altLang="zh-CN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-84" charset="0"/>
                          <a:ea typeface="宋体" pitchFamily="-84" charset="-122"/>
                          <a:cs typeface="宋体" pitchFamily="-84" charset="-122"/>
                        </a:rPr>
                        <a:t>t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-84" charset="0"/>
                          <a:ea typeface="宋体" pitchFamily="-84" charset="-122"/>
                          <a:cs typeface="宋体" pitchFamily="-84" charset="-122"/>
                        </a:rPr>
                        <a:t> =  4.5-5.0  T        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46534" marR="465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-84" charset="0"/>
                          <a:ea typeface="宋体" pitchFamily="-84" charset="-122"/>
                          <a:cs typeface="宋体" pitchFamily="-84" charset="-122"/>
                        </a:rPr>
                        <a:t> R</a:t>
                      </a:r>
                      <a:r>
                        <a:rPr kumimoji="0" lang="en-US" altLang="zh-CN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-84" charset="0"/>
                          <a:ea typeface="宋体" pitchFamily="-84" charset="-122"/>
                          <a:cs typeface="宋体" pitchFamily="-84" charset="-122"/>
                        </a:rPr>
                        <a:t>0 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-84" charset="0"/>
                          <a:ea typeface="宋体" pitchFamily="-84" charset="-122"/>
                          <a:cs typeface="宋体" pitchFamily="-84" charset="-122"/>
                        </a:rPr>
                        <a:t>=  5.5-5.7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46534" marR="465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-84" charset="0"/>
                          <a:ea typeface="宋体" pitchFamily="-84" charset="-122"/>
                          <a:cs typeface="宋体" pitchFamily="-84" charset="-122"/>
                        </a:rPr>
                        <a:t> b/a ~ 1.8     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46534" marR="465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-84" charset="0"/>
                          <a:ea typeface="宋体" pitchFamily="-84" charset="-122"/>
                          <a:cs typeface="宋体" pitchFamily="-84" charset="-122"/>
                        </a:rPr>
                        <a:t> a  = 1.6                      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46534" marR="465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-84" charset="0"/>
                          <a:ea typeface="宋体" pitchFamily="-84" charset="-122"/>
                          <a:cs typeface="宋体" pitchFamily="-84" charset="-122"/>
                        </a:rPr>
                        <a:t> </a:t>
                      </a:r>
                      <a:r>
                        <a:rPr kumimoji="0" lang="el-GR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-84" charset="0"/>
                          <a:ea typeface="宋体" pitchFamily="-84" charset="-122"/>
                          <a:cs typeface="宋体" pitchFamily="-84" charset="-122"/>
                        </a:rPr>
                        <a:t>δ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-84" charset="0"/>
                          <a:ea typeface="宋体" pitchFamily="-84" charset="-122"/>
                          <a:cs typeface="宋体" pitchFamily="-84" charset="-122"/>
                        </a:rPr>
                        <a:t>  ~  0.5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46534" marR="465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-84" charset="0"/>
                          <a:ea typeface="宋体" pitchFamily="-84" charset="-122"/>
                          <a:cs typeface="宋体" pitchFamily="-84" charset="-122"/>
                        </a:rPr>
                        <a:t>I</a:t>
                      </a:r>
                      <a:r>
                        <a:rPr kumimoji="0" lang="en-US" altLang="zh-CN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-84" charset="0"/>
                          <a:ea typeface="宋体" pitchFamily="-84" charset="-122"/>
                          <a:cs typeface="宋体" pitchFamily="-84" charset="-122"/>
                        </a:rPr>
                        <a:t>P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-84" charset="0"/>
                          <a:ea typeface="宋体" pitchFamily="-84" charset="-122"/>
                          <a:cs typeface="宋体" pitchFamily="-84" charset="-122"/>
                        </a:rPr>
                        <a:t> = 7.5-10MA 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46534" marR="465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-84" charset="0"/>
                          <a:ea typeface="宋体" pitchFamily="-84" charset="-122"/>
                          <a:cs typeface="宋体" pitchFamily="-84" charset="-122"/>
                        </a:rPr>
                        <a:t> </a:t>
                      </a:r>
                      <a:r>
                        <a:rPr kumimoji="0" 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-84" charset="0"/>
                          <a:ea typeface="宋体" pitchFamily="-84" charset="-122"/>
                          <a:cs typeface="宋体" pitchFamily="-84" charset="-122"/>
                        </a:rPr>
                        <a:t>β</a:t>
                      </a:r>
                      <a:r>
                        <a:rPr kumimoji="0" lang="en-US" altLang="zh-CN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-84" charset="0"/>
                          <a:ea typeface="宋体" pitchFamily="-84" charset="-122"/>
                          <a:cs typeface="宋体" pitchFamily="-84" charset="-122"/>
                        </a:rPr>
                        <a:t>N 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-84" charset="0"/>
                          <a:ea typeface="宋体" pitchFamily="-84" charset="-122"/>
                          <a:cs typeface="宋体" pitchFamily="-84" charset="-122"/>
                        </a:rPr>
                        <a:t>= ~ 2           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46534" marR="465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-84" charset="0"/>
                          <a:ea typeface="宋体" pitchFamily="-84" charset="-122"/>
                          <a:cs typeface="宋体" pitchFamily="-84" charset="-122"/>
                        </a:rPr>
                        <a:t> P</a:t>
                      </a:r>
                      <a:r>
                        <a:rPr kumimoji="0" lang="en-US" altLang="zh-CN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-84" charset="0"/>
                          <a:ea typeface="宋体" pitchFamily="-84" charset="-122"/>
                          <a:cs typeface="宋体" pitchFamily="-84" charset="-122"/>
                        </a:rPr>
                        <a:t>ad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-84" charset="0"/>
                          <a:ea typeface="宋体" pitchFamily="-84" charset="-122"/>
                          <a:cs typeface="宋体" pitchFamily="-84" charset="-122"/>
                        </a:rPr>
                        <a:t> ~</a:t>
                      </a: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-84" charset="0"/>
                          <a:ea typeface="宋体" pitchFamily="-84" charset="-122"/>
                          <a:cs typeface="宋体" pitchFamily="-84" charset="-122"/>
                        </a:rPr>
                        <a:t>100MW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-84" charset="0"/>
                          <a:ea typeface="宋体" pitchFamily="-84" charset="-122"/>
                          <a:cs typeface="宋体" pitchFamily="-84" charset="-122"/>
                        </a:rPr>
                        <a:t>           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-84" charset="0"/>
                        <a:ea typeface="宋体" pitchFamily="-84" charset="-122"/>
                        <a:cs typeface="宋体" pitchFamily="-84" charset="-122"/>
                      </a:endParaRPr>
                    </a:p>
                  </a:txBody>
                  <a:tcPr marL="46534" marR="465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9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76200"/>
            <a:ext cx="39052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784397" y="127000"/>
            <a:ext cx="985693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25400" dist="38100" dir="8100000" algn="tl" rotWithShape="0">
              <a:srgbClr val="000000">
                <a:alpha val="43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smtClean="0"/>
              <a:t>China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C3A174D-5F7E-9D4A-866F-3759ED71A31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Report  of IAEA Roadmap Consultancy Meeting / 11 Jan. 2012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95" y="92360"/>
            <a:ext cx="8229600" cy="60235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234" y="1289386"/>
            <a:ext cx="1068966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25400" dist="38100" dir="8100000" algn="tl" rotWithShape="0">
              <a:srgbClr val="000000">
                <a:alpha val="43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smtClean="0"/>
              <a:t>Japan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4EE4-EF91-614C-B94C-DC0DBA8FF482}" type="slidenum">
              <a:rPr lang="en-US"/>
              <a:pPr/>
              <a:t>12</a:t>
            </a:fld>
            <a:endParaRPr lang="en-US"/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/>
          <a:srcRect l="22444" t="18462" r="3491" b="1538"/>
          <a:stretch>
            <a:fillRect/>
          </a:stretch>
        </p:blipFill>
        <p:spPr bwMode="auto">
          <a:xfrm>
            <a:off x="76200" y="1219200"/>
            <a:ext cx="6462713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i="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Large cylindrical </a:t>
            </a:r>
            <a:r>
              <a:rPr lang="en-US" sz="2400" i="0" kern="0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vessel</a:t>
            </a:r>
            <a:r>
              <a:rPr lang="en-US" sz="2400" i="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of R=1.6m FNSF could be used for PMI R&amp;D (hot walls, Super-X?), other blanket configurations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705600" y="1828800"/>
            <a:ext cx="2276475" cy="4776788"/>
            <a:chOff x="6781800" y="1871246"/>
            <a:chExt cx="2276475" cy="4777204"/>
          </a:xfrm>
        </p:grpSpPr>
        <p:pic>
          <p:nvPicPr>
            <p:cNvPr id="3379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10400" y="2069068"/>
              <a:ext cx="1771650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0" name="Rectangle 11"/>
            <p:cNvSpPr>
              <a:spLocks noChangeArrowheads="1"/>
            </p:cNvSpPr>
            <p:nvPr/>
          </p:nvSpPr>
          <p:spPr bwMode="auto">
            <a:xfrm>
              <a:off x="7010400" y="1871246"/>
              <a:ext cx="1794081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chemeClr val="tx1"/>
                  </a:solidFill>
                </a:rPr>
                <a:t>Straight blanket </a:t>
              </a:r>
            </a:p>
          </p:txBody>
        </p:sp>
        <p:sp>
          <p:nvSpPr>
            <p:cNvPr id="33801" name="Rectangle 14"/>
            <p:cNvSpPr>
              <a:spLocks noChangeArrowheads="1"/>
            </p:cNvSpPr>
            <p:nvPr/>
          </p:nvSpPr>
          <p:spPr bwMode="auto">
            <a:xfrm>
              <a:off x="7227632" y="3581400"/>
              <a:ext cx="1306768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FF0000"/>
                  </a:solidFill>
                </a:rPr>
                <a:t>TBR = 0.8 </a:t>
              </a:r>
            </a:p>
          </p:txBody>
        </p:sp>
        <p:pic>
          <p:nvPicPr>
            <p:cNvPr id="33802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81800" y="4419600"/>
              <a:ext cx="2276475" cy="222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3" name="Rectangle 19"/>
            <p:cNvSpPr>
              <a:spLocks noChangeArrowheads="1"/>
            </p:cNvSpPr>
            <p:nvPr/>
          </p:nvSpPr>
          <p:spPr bwMode="auto">
            <a:xfrm>
              <a:off x="7162800" y="6172200"/>
              <a:ext cx="1563248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FF0000"/>
                  </a:solidFill>
                </a:rPr>
                <a:t>TBR = 1.047 </a:t>
              </a:r>
            </a:p>
          </p:txBody>
        </p:sp>
        <p:sp>
          <p:nvSpPr>
            <p:cNvPr id="33804" name="Rectangle 20"/>
            <p:cNvSpPr>
              <a:spLocks noChangeArrowheads="1"/>
            </p:cNvSpPr>
            <p:nvPr/>
          </p:nvSpPr>
          <p:spPr bwMode="auto">
            <a:xfrm>
              <a:off x="7010400" y="4139625"/>
              <a:ext cx="1812573" cy="584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i="0">
                  <a:solidFill>
                    <a:schemeClr val="tx1"/>
                  </a:solidFill>
                </a:rPr>
                <a:t>Straight blanket</a:t>
              </a:r>
            </a:p>
            <a:p>
              <a:pPr algn="ctr"/>
              <a:r>
                <a:rPr lang="en-US" sz="1600" i="0">
                  <a:solidFill>
                    <a:schemeClr val="tx1"/>
                  </a:solidFill>
                </a:rPr>
                <a:t>with flat top </a:t>
              </a:r>
            </a:p>
          </p:txBody>
        </p:sp>
      </p:grpSp>
      <p:sp>
        <p:nvSpPr>
          <p:cNvPr id="33798" name="Rectangle 22"/>
          <p:cNvSpPr>
            <a:spLocks noChangeArrowheads="1"/>
          </p:cNvSpPr>
          <p:nvPr/>
        </p:nvSpPr>
        <p:spPr bwMode="auto">
          <a:xfrm>
            <a:off x="6629400" y="990600"/>
            <a:ext cx="2514600" cy="757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i="0">
                <a:solidFill>
                  <a:srgbClr val="FF0000"/>
                </a:solidFill>
              </a:rPr>
              <a:t>NOTE: TBR values do not include stabilizing shells or penetrations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" y="990600"/>
            <a:ext cx="1068966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25400" dist="38100" dir="8100000" algn="tl" rotWithShape="0">
              <a:srgbClr val="000000">
                <a:alpha val="43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smtClean="0"/>
              <a:t>U.S.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ctr" anchorCtr="1"/>
          <a:lstStyle/>
          <a:p>
            <a:pPr marL="0" lvl="1" indent="0" algn="ctr"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l" rotWithShape="0">
                    <a:schemeClr val="accent6">
                      <a:alpha val="43000"/>
                    </a:schemeClr>
                  </a:outerShdw>
                </a:effectLst>
              </a:rPr>
              <a:t>Topic 1.</a:t>
            </a:r>
          </a:p>
          <a:p>
            <a:pPr marL="0" lvl="1" indent="0" algn="ctr"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l" rotWithShape="0">
                    <a:schemeClr val="accent6">
                      <a:alpha val="43000"/>
                    </a:schemeClr>
                  </a:outerShdw>
                </a:effectLst>
              </a:rPr>
              <a:t>Fusion Power Extraction</a:t>
            </a:r>
          </a:p>
          <a:p>
            <a:pPr marL="0" lvl="1" indent="0" algn="ctr"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l" rotWithShape="0">
                    <a:schemeClr val="accent6">
                      <a:alpha val="43000"/>
                    </a:schemeClr>
                  </a:outerShdw>
                </a:effectLst>
              </a:rPr>
              <a:t>and Tritium Fuel Cycle.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7A11AE8-0AE5-7143-AF05-C9DEF22593C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Workshop Summary – Neilson / FPA Symposium, Washington / 5-6 Dec.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0825" y="233363"/>
            <a:ext cx="7561263" cy="7651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kumimoji="0" lang="en-US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Future Large Scale Materials Irradiation Facilities</a:t>
            </a:r>
            <a:br>
              <a:rPr kumimoji="0" lang="en-US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kumimoji="0"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Being in advanced design or construction phase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9750" y="1341438"/>
            <a:ext cx="7461250" cy="706437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marL="1588">
              <a:defRPr/>
            </a:pPr>
            <a:r>
              <a:rPr lang="en-US" sz="20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Accelerator driven spallation source</a:t>
            </a:r>
            <a:br>
              <a:rPr lang="en-US" sz="20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n-US" sz="20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	</a:t>
            </a: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MTS, at Los Alamos		</a:t>
            </a:r>
          </a:p>
        </p:txBody>
      </p:sp>
      <p:pic>
        <p:nvPicPr>
          <p:cNvPr id="15364" name="Picture 4" descr="us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57338"/>
            <a:ext cx="4905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74669" y="999331"/>
            <a:ext cx="66992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39750" y="2205038"/>
            <a:ext cx="746125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chemeClr val="bg1"/>
                </a:solidFill>
              </a:rPr>
              <a:t>Accelerator driven spallation source</a:t>
            </a:r>
            <a:br>
              <a:rPr lang="en-US" altLang="ja-JP" sz="2000" b="1">
                <a:solidFill>
                  <a:schemeClr val="bg1"/>
                </a:solidFill>
              </a:rPr>
            </a:br>
            <a:r>
              <a:rPr lang="en-US" altLang="ja-JP" sz="2000" b="1">
                <a:solidFill>
                  <a:schemeClr val="bg1"/>
                </a:solidFill>
              </a:rPr>
              <a:t> 	</a:t>
            </a:r>
            <a:r>
              <a:rPr lang="en-US" altLang="ja-JP" sz="2000">
                <a:solidFill>
                  <a:schemeClr val="bg1"/>
                </a:solidFill>
              </a:rPr>
              <a:t>MYRRHA/XT-ADS, at MOL	</a:t>
            </a:r>
            <a:r>
              <a:rPr lang="en-US" altLang="ja-JP" sz="2000"/>
              <a:t>	</a:t>
            </a:r>
          </a:p>
        </p:txBody>
      </p:sp>
      <p:pic>
        <p:nvPicPr>
          <p:cNvPr id="15367" name="Picture 7" descr="belgie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1157"/>
          <a:stretch>
            <a:fillRect/>
          </a:stretch>
        </p:blipFill>
        <p:spPr bwMode="auto">
          <a:xfrm>
            <a:off x="5219700" y="2420938"/>
            <a:ext cx="4445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ieren 2457"/>
          <p:cNvGrpSpPr>
            <a:grpSpLocks/>
          </p:cNvGrpSpPr>
          <p:nvPr/>
        </p:nvGrpSpPr>
        <p:grpSpPr bwMode="auto">
          <a:xfrm>
            <a:off x="539750" y="3068638"/>
            <a:ext cx="7461250" cy="701675"/>
            <a:chOff x="566738" y="3068638"/>
            <a:chExt cx="7461250" cy="701675"/>
          </a:xfrm>
        </p:grpSpPr>
        <p:sp>
          <p:nvSpPr>
            <p:cNvPr id="15372" name="Text Box 9"/>
            <p:cNvSpPr txBox="1">
              <a:spLocks noChangeArrowheads="1"/>
            </p:cNvSpPr>
            <p:nvPr/>
          </p:nvSpPr>
          <p:spPr bwMode="auto">
            <a:xfrm>
              <a:off x="566738" y="3068638"/>
              <a:ext cx="7461250" cy="7016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588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2000" b="1">
                  <a:solidFill>
                    <a:schemeClr val="bg1"/>
                  </a:solidFill>
                </a:rPr>
                <a:t>Accelerator driven D-Li source source</a:t>
              </a:r>
              <a:br>
                <a:rPr lang="en-US" altLang="ja-JP" sz="2000" b="1">
                  <a:solidFill>
                    <a:schemeClr val="bg1"/>
                  </a:solidFill>
                </a:rPr>
              </a:br>
              <a:r>
                <a:rPr lang="en-US" altLang="ja-JP" sz="2000" b="1">
                  <a:solidFill>
                    <a:schemeClr val="bg1"/>
                  </a:solidFill>
                </a:rPr>
                <a:t> 	</a:t>
              </a:r>
              <a:r>
                <a:rPr lang="en-US" altLang="ja-JP" sz="2000">
                  <a:solidFill>
                    <a:schemeClr val="bg1"/>
                  </a:solidFill>
                </a:rPr>
                <a:t>IFMIF, presently bilateral  </a:t>
              </a:r>
              <a:r>
                <a:rPr lang="en-US" altLang="ja-JP" sz="2000"/>
                <a:t>		</a:t>
              </a:r>
            </a:p>
          </p:txBody>
        </p:sp>
        <p:pic>
          <p:nvPicPr>
            <p:cNvPr id="15373" name="Picture 10" descr="japan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1513" y="3384550"/>
              <a:ext cx="5492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11" descr="Europa Flag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300" y="3384550"/>
              <a:ext cx="5397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12"/>
            <p:cNvGrpSpPr>
              <a:grpSpLocks noChangeAspect="1"/>
            </p:cNvGrpSpPr>
            <p:nvPr/>
          </p:nvGrpSpPr>
          <p:grpSpPr bwMode="auto">
            <a:xfrm>
              <a:off x="5967413" y="3068638"/>
              <a:ext cx="1989995" cy="657469"/>
              <a:chOff x="453" y="1036"/>
              <a:chExt cx="4636" cy="2688"/>
            </a:xfrm>
          </p:grpSpPr>
          <p:grpSp>
            <p:nvGrpSpPr>
              <p:cNvPr id="6" name="Group 13"/>
              <p:cNvGrpSpPr>
                <a:grpSpLocks noChangeAspect="1"/>
              </p:cNvGrpSpPr>
              <p:nvPr/>
            </p:nvGrpSpPr>
            <p:grpSpPr bwMode="auto">
              <a:xfrm>
                <a:off x="453" y="1271"/>
                <a:ext cx="4636" cy="2453"/>
                <a:chOff x="267" y="802"/>
                <a:chExt cx="5148" cy="3025"/>
              </a:xfrm>
            </p:grpSpPr>
            <p:sp>
              <p:nvSpPr>
                <p:cNvPr id="15413" name="Freeform 14"/>
                <p:cNvSpPr>
                  <a:spLocks noChangeAspect="1"/>
                </p:cNvSpPr>
                <p:nvPr/>
              </p:nvSpPr>
              <p:spPr bwMode="auto">
                <a:xfrm>
                  <a:off x="302" y="862"/>
                  <a:ext cx="5069" cy="2912"/>
                </a:xfrm>
                <a:custGeom>
                  <a:avLst/>
                  <a:gdLst>
                    <a:gd name="T0" fmla="*/ 2125 w 5069"/>
                    <a:gd name="T1" fmla="*/ 0 h 2912"/>
                    <a:gd name="T2" fmla="*/ 0 w 5069"/>
                    <a:gd name="T3" fmla="*/ 1216 h 2912"/>
                    <a:gd name="T4" fmla="*/ 2957 w 5069"/>
                    <a:gd name="T5" fmla="*/ 2912 h 2912"/>
                    <a:gd name="T6" fmla="*/ 5069 w 5069"/>
                    <a:gd name="T7" fmla="*/ 1696 h 2912"/>
                    <a:gd name="T8" fmla="*/ 2125 w 5069"/>
                    <a:gd name="T9" fmla="*/ 0 h 29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69"/>
                    <a:gd name="T16" fmla="*/ 0 h 2912"/>
                    <a:gd name="T17" fmla="*/ 5069 w 5069"/>
                    <a:gd name="T18" fmla="*/ 2912 h 29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69" h="2912">
                      <a:moveTo>
                        <a:pt x="2125" y="0"/>
                      </a:moveTo>
                      <a:lnTo>
                        <a:pt x="0" y="1216"/>
                      </a:lnTo>
                      <a:lnTo>
                        <a:pt x="2957" y="2912"/>
                      </a:lnTo>
                      <a:lnTo>
                        <a:pt x="5069" y="1696"/>
                      </a:lnTo>
                      <a:lnTo>
                        <a:pt x="2125" y="0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4" name="Freeform 15"/>
                <p:cNvSpPr>
                  <a:spLocks noChangeAspect="1"/>
                </p:cNvSpPr>
                <p:nvPr/>
              </p:nvSpPr>
              <p:spPr bwMode="auto">
                <a:xfrm>
                  <a:off x="1179" y="1374"/>
                  <a:ext cx="3754" cy="2179"/>
                </a:xfrm>
                <a:custGeom>
                  <a:avLst/>
                  <a:gdLst>
                    <a:gd name="T0" fmla="*/ 125 w 3754"/>
                    <a:gd name="T1" fmla="*/ 538 h 2179"/>
                    <a:gd name="T2" fmla="*/ 38 w 3754"/>
                    <a:gd name="T3" fmla="*/ 581 h 2179"/>
                    <a:gd name="T4" fmla="*/ 250 w 3754"/>
                    <a:gd name="T5" fmla="*/ 701 h 2179"/>
                    <a:gd name="T6" fmla="*/ 226 w 3754"/>
                    <a:gd name="T7" fmla="*/ 739 h 2179"/>
                    <a:gd name="T8" fmla="*/ 38 w 3754"/>
                    <a:gd name="T9" fmla="*/ 850 h 2179"/>
                    <a:gd name="T10" fmla="*/ 10 w 3754"/>
                    <a:gd name="T11" fmla="*/ 874 h 2179"/>
                    <a:gd name="T12" fmla="*/ 0 w 3754"/>
                    <a:gd name="T13" fmla="*/ 917 h 2179"/>
                    <a:gd name="T14" fmla="*/ 10 w 3754"/>
                    <a:gd name="T15" fmla="*/ 941 h 2179"/>
                    <a:gd name="T16" fmla="*/ 29 w 3754"/>
                    <a:gd name="T17" fmla="*/ 965 h 2179"/>
                    <a:gd name="T18" fmla="*/ 2117 w 3754"/>
                    <a:gd name="T19" fmla="*/ 2170 h 2179"/>
                    <a:gd name="T20" fmla="*/ 2150 w 3754"/>
                    <a:gd name="T21" fmla="*/ 2179 h 2179"/>
                    <a:gd name="T22" fmla="*/ 2184 w 3754"/>
                    <a:gd name="T23" fmla="*/ 2179 h 2179"/>
                    <a:gd name="T24" fmla="*/ 2232 w 3754"/>
                    <a:gd name="T25" fmla="*/ 2175 h 2179"/>
                    <a:gd name="T26" fmla="*/ 2256 w 3754"/>
                    <a:gd name="T27" fmla="*/ 2165 h 2179"/>
                    <a:gd name="T28" fmla="*/ 2338 w 3754"/>
                    <a:gd name="T29" fmla="*/ 2127 h 2179"/>
                    <a:gd name="T30" fmla="*/ 3754 w 3754"/>
                    <a:gd name="T31" fmla="*/ 1301 h 2179"/>
                    <a:gd name="T32" fmla="*/ 3754 w 3754"/>
                    <a:gd name="T33" fmla="*/ 1258 h 2179"/>
                    <a:gd name="T34" fmla="*/ 3744 w 3754"/>
                    <a:gd name="T35" fmla="*/ 1224 h 2179"/>
                    <a:gd name="T36" fmla="*/ 3710 w 3754"/>
                    <a:gd name="T37" fmla="*/ 1205 h 2179"/>
                    <a:gd name="T38" fmla="*/ 3379 w 3754"/>
                    <a:gd name="T39" fmla="*/ 1018 h 2179"/>
                    <a:gd name="T40" fmla="*/ 3365 w 3754"/>
                    <a:gd name="T41" fmla="*/ 984 h 2179"/>
                    <a:gd name="T42" fmla="*/ 3562 w 3754"/>
                    <a:gd name="T43" fmla="*/ 864 h 2179"/>
                    <a:gd name="T44" fmla="*/ 3499 w 3754"/>
                    <a:gd name="T45" fmla="*/ 821 h 2179"/>
                    <a:gd name="T46" fmla="*/ 3326 w 3754"/>
                    <a:gd name="T47" fmla="*/ 927 h 2179"/>
                    <a:gd name="T48" fmla="*/ 3302 w 3754"/>
                    <a:gd name="T49" fmla="*/ 946 h 2179"/>
                    <a:gd name="T50" fmla="*/ 3269 w 3754"/>
                    <a:gd name="T51" fmla="*/ 946 h 2179"/>
                    <a:gd name="T52" fmla="*/ 3226 w 3754"/>
                    <a:gd name="T53" fmla="*/ 927 h 2179"/>
                    <a:gd name="T54" fmla="*/ 1680 w 3754"/>
                    <a:gd name="T55" fmla="*/ 34 h 2179"/>
                    <a:gd name="T56" fmla="*/ 1646 w 3754"/>
                    <a:gd name="T57" fmla="*/ 15 h 2179"/>
                    <a:gd name="T58" fmla="*/ 1598 w 3754"/>
                    <a:gd name="T59" fmla="*/ 5 h 2179"/>
                    <a:gd name="T60" fmla="*/ 1541 w 3754"/>
                    <a:gd name="T61" fmla="*/ 0 h 2179"/>
                    <a:gd name="T62" fmla="*/ 1493 w 3754"/>
                    <a:gd name="T63" fmla="*/ 19 h 2179"/>
                    <a:gd name="T64" fmla="*/ 1416 w 3754"/>
                    <a:gd name="T65" fmla="*/ 53 h 2179"/>
                    <a:gd name="T66" fmla="*/ 403 w 3754"/>
                    <a:gd name="T67" fmla="*/ 639 h 2179"/>
                    <a:gd name="T68" fmla="*/ 355 w 3754"/>
                    <a:gd name="T69" fmla="*/ 663 h 2179"/>
                    <a:gd name="T70" fmla="*/ 317 w 3754"/>
                    <a:gd name="T71" fmla="*/ 663 h 2179"/>
                    <a:gd name="T72" fmla="*/ 293 w 3754"/>
                    <a:gd name="T73" fmla="*/ 643 h 2179"/>
                    <a:gd name="T74" fmla="*/ 125 w 3754"/>
                    <a:gd name="T75" fmla="*/ 538 h 217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754"/>
                    <a:gd name="T115" fmla="*/ 0 h 2179"/>
                    <a:gd name="T116" fmla="*/ 3754 w 3754"/>
                    <a:gd name="T117" fmla="*/ 2179 h 217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754" h="2179">
                      <a:moveTo>
                        <a:pt x="125" y="538"/>
                      </a:moveTo>
                      <a:lnTo>
                        <a:pt x="38" y="581"/>
                      </a:lnTo>
                      <a:lnTo>
                        <a:pt x="250" y="701"/>
                      </a:lnTo>
                      <a:lnTo>
                        <a:pt x="226" y="739"/>
                      </a:lnTo>
                      <a:lnTo>
                        <a:pt x="38" y="850"/>
                      </a:lnTo>
                      <a:lnTo>
                        <a:pt x="10" y="874"/>
                      </a:lnTo>
                      <a:lnTo>
                        <a:pt x="0" y="917"/>
                      </a:lnTo>
                      <a:lnTo>
                        <a:pt x="10" y="941"/>
                      </a:lnTo>
                      <a:lnTo>
                        <a:pt x="29" y="965"/>
                      </a:lnTo>
                      <a:lnTo>
                        <a:pt x="2117" y="2170"/>
                      </a:lnTo>
                      <a:lnTo>
                        <a:pt x="2150" y="2179"/>
                      </a:lnTo>
                      <a:lnTo>
                        <a:pt x="2184" y="2179"/>
                      </a:lnTo>
                      <a:lnTo>
                        <a:pt x="2232" y="2175"/>
                      </a:lnTo>
                      <a:lnTo>
                        <a:pt x="2256" y="2165"/>
                      </a:lnTo>
                      <a:lnTo>
                        <a:pt x="2338" y="2127"/>
                      </a:lnTo>
                      <a:lnTo>
                        <a:pt x="3754" y="1301"/>
                      </a:lnTo>
                      <a:lnTo>
                        <a:pt x="3754" y="1258"/>
                      </a:lnTo>
                      <a:lnTo>
                        <a:pt x="3744" y="1224"/>
                      </a:lnTo>
                      <a:lnTo>
                        <a:pt x="3710" y="1205"/>
                      </a:lnTo>
                      <a:lnTo>
                        <a:pt x="3379" y="1018"/>
                      </a:lnTo>
                      <a:lnTo>
                        <a:pt x="3365" y="984"/>
                      </a:lnTo>
                      <a:lnTo>
                        <a:pt x="3562" y="864"/>
                      </a:lnTo>
                      <a:lnTo>
                        <a:pt x="3499" y="821"/>
                      </a:lnTo>
                      <a:lnTo>
                        <a:pt x="3326" y="927"/>
                      </a:lnTo>
                      <a:lnTo>
                        <a:pt x="3302" y="946"/>
                      </a:lnTo>
                      <a:lnTo>
                        <a:pt x="3269" y="946"/>
                      </a:lnTo>
                      <a:lnTo>
                        <a:pt x="3226" y="927"/>
                      </a:lnTo>
                      <a:lnTo>
                        <a:pt x="1680" y="34"/>
                      </a:lnTo>
                      <a:lnTo>
                        <a:pt x="1646" y="15"/>
                      </a:lnTo>
                      <a:lnTo>
                        <a:pt x="1598" y="5"/>
                      </a:lnTo>
                      <a:lnTo>
                        <a:pt x="1541" y="0"/>
                      </a:lnTo>
                      <a:lnTo>
                        <a:pt x="1493" y="19"/>
                      </a:lnTo>
                      <a:lnTo>
                        <a:pt x="1416" y="53"/>
                      </a:lnTo>
                      <a:lnTo>
                        <a:pt x="403" y="639"/>
                      </a:lnTo>
                      <a:lnTo>
                        <a:pt x="355" y="663"/>
                      </a:lnTo>
                      <a:lnTo>
                        <a:pt x="317" y="663"/>
                      </a:lnTo>
                      <a:lnTo>
                        <a:pt x="293" y="643"/>
                      </a:lnTo>
                      <a:lnTo>
                        <a:pt x="125" y="538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5" name="Freeform 16"/>
                <p:cNvSpPr>
                  <a:spLocks noChangeAspect="1"/>
                </p:cNvSpPr>
                <p:nvPr/>
              </p:nvSpPr>
              <p:spPr bwMode="auto">
                <a:xfrm>
                  <a:off x="2094" y="1757"/>
                  <a:ext cx="385" cy="258"/>
                </a:xfrm>
                <a:custGeom>
                  <a:avLst/>
                  <a:gdLst>
                    <a:gd name="T0" fmla="*/ 246 w 385"/>
                    <a:gd name="T1" fmla="*/ 0 h 258"/>
                    <a:gd name="T2" fmla="*/ 0 w 385"/>
                    <a:gd name="T3" fmla="*/ 138 h 258"/>
                    <a:gd name="T4" fmla="*/ 208 w 385"/>
                    <a:gd name="T5" fmla="*/ 258 h 258"/>
                    <a:gd name="T6" fmla="*/ 385 w 385"/>
                    <a:gd name="T7" fmla="*/ 150 h 258"/>
                    <a:gd name="T8" fmla="*/ 376 w 385"/>
                    <a:gd name="T9" fmla="*/ 104 h 258"/>
                    <a:gd name="T10" fmla="*/ 358 w 385"/>
                    <a:gd name="T11" fmla="*/ 80 h 258"/>
                    <a:gd name="T12" fmla="*/ 336 w 385"/>
                    <a:gd name="T13" fmla="*/ 60 h 258"/>
                    <a:gd name="T14" fmla="*/ 308 w 385"/>
                    <a:gd name="T15" fmla="*/ 41 h 258"/>
                    <a:gd name="T16" fmla="*/ 288 w 385"/>
                    <a:gd name="T17" fmla="*/ 29 h 258"/>
                    <a:gd name="T18" fmla="*/ 270 w 385"/>
                    <a:gd name="T19" fmla="*/ 21 h 258"/>
                    <a:gd name="T20" fmla="*/ 246 w 385"/>
                    <a:gd name="T21" fmla="*/ 0 h 25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5"/>
                    <a:gd name="T34" fmla="*/ 0 h 258"/>
                    <a:gd name="T35" fmla="*/ 385 w 385"/>
                    <a:gd name="T36" fmla="*/ 258 h 25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5" h="258">
                      <a:moveTo>
                        <a:pt x="246" y="0"/>
                      </a:moveTo>
                      <a:lnTo>
                        <a:pt x="0" y="138"/>
                      </a:lnTo>
                      <a:lnTo>
                        <a:pt x="208" y="258"/>
                      </a:lnTo>
                      <a:lnTo>
                        <a:pt x="385" y="150"/>
                      </a:lnTo>
                      <a:lnTo>
                        <a:pt x="376" y="104"/>
                      </a:lnTo>
                      <a:lnTo>
                        <a:pt x="358" y="80"/>
                      </a:lnTo>
                      <a:lnTo>
                        <a:pt x="336" y="60"/>
                      </a:lnTo>
                      <a:lnTo>
                        <a:pt x="308" y="41"/>
                      </a:lnTo>
                      <a:lnTo>
                        <a:pt x="288" y="29"/>
                      </a:lnTo>
                      <a:lnTo>
                        <a:pt x="270" y="21"/>
                      </a:lnTo>
                      <a:lnTo>
                        <a:pt x="246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2127" y="1744"/>
                  <a:ext cx="454" cy="279"/>
                  <a:chOff x="379" y="3263"/>
                  <a:chExt cx="1351" cy="858"/>
                </a:xfrm>
              </p:grpSpPr>
              <p:sp>
                <p:nvSpPr>
                  <p:cNvPr id="17740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1438" y="3455"/>
                    <a:ext cx="74" cy="97"/>
                  </a:xfrm>
                  <a:custGeom>
                    <a:avLst/>
                    <a:gdLst>
                      <a:gd name="T0" fmla="*/ 0 w 74"/>
                      <a:gd name="T1" fmla="*/ 1 h 97"/>
                      <a:gd name="T2" fmla="*/ 0 w 74"/>
                      <a:gd name="T3" fmla="*/ 77 h 97"/>
                      <a:gd name="T4" fmla="*/ 37 w 74"/>
                      <a:gd name="T5" fmla="*/ 97 h 97"/>
                      <a:gd name="T6" fmla="*/ 74 w 74"/>
                      <a:gd name="T7" fmla="*/ 76 h 97"/>
                      <a:gd name="T8" fmla="*/ 74 w 74"/>
                      <a:gd name="T9" fmla="*/ 0 h 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"/>
                      <a:gd name="T16" fmla="*/ 0 h 97"/>
                      <a:gd name="T17" fmla="*/ 74 w 74"/>
                      <a:gd name="T18" fmla="*/ 97 h 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" h="97">
                        <a:moveTo>
                          <a:pt x="0" y="1"/>
                        </a:moveTo>
                        <a:lnTo>
                          <a:pt x="0" y="77"/>
                        </a:lnTo>
                        <a:lnTo>
                          <a:pt x="37" y="97"/>
                        </a:lnTo>
                        <a:lnTo>
                          <a:pt x="74" y="76"/>
                        </a:lnTo>
                        <a:lnTo>
                          <a:pt x="74" y="0"/>
                        </a:lnTo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1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1370" y="3495"/>
                    <a:ext cx="74" cy="97"/>
                  </a:xfrm>
                  <a:custGeom>
                    <a:avLst/>
                    <a:gdLst>
                      <a:gd name="T0" fmla="*/ 0 w 74"/>
                      <a:gd name="T1" fmla="*/ 1 h 97"/>
                      <a:gd name="T2" fmla="*/ 0 w 74"/>
                      <a:gd name="T3" fmla="*/ 77 h 97"/>
                      <a:gd name="T4" fmla="*/ 37 w 74"/>
                      <a:gd name="T5" fmla="*/ 97 h 97"/>
                      <a:gd name="T6" fmla="*/ 74 w 74"/>
                      <a:gd name="T7" fmla="*/ 76 h 97"/>
                      <a:gd name="T8" fmla="*/ 74 w 74"/>
                      <a:gd name="T9" fmla="*/ 0 h 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"/>
                      <a:gd name="T16" fmla="*/ 0 h 97"/>
                      <a:gd name="T17" fmla="*/ 74 w 74"/>
                      <a:gd name="T18" fmla="*/ 97 h 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" h="97">
                        <a:moveTo>
                          <a:pt x="0" y="1"/>
                        </a:moveTo>
                        <a:lnTo>
                          <a:pt x="0" y="77"/>
                        </a:lnTo>
                        <a:lnTo>
                          <a:pt x="37" y="97"/>
                        </a:lnTo>
                        <a:lnTo>
                          <a:pt x="74" y="76"/>
                        </a:lnTo>
                        <a:lnTo>
                          <a:pt x="74" y="0"/>
                        </a:lnTo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2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1301" y="3535"/>
                    <a:ext cx="74" cy="97"/>
                  </a:xfrm>
                  <a:custGeom>
                    <a:avLst/>
                    <a:gdLst>
                      <a:gd name="T0" fmla="*/ 0 w 74"/>
                      <a:gd name="T1" fmla="*/ 1 h 97"/>
                      <a:gd name="T2" fmla="*/ 0 w 74"/>
                      <a:gd name="T3" fmla="*/ 77 h 97"/>
                      <a:gd name="T4" fmla="*/ 37 w 74"/>
                      <a:gd name="T5" fmla="*/ 97 h 97"/>
                      <a:gd name="T6" fmla="*/ 74 w 74"/>
                      <a:gd name="T7" fmla="*/ 76 h 97"/>
                      <a:gd name="T8" fmla="*/ 74 w 74"/>
                      <a:gd name="T9" fmla="*/ 0 h 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"/>
                      <a:gd name="T16" fmla="*/ 0 h 97"/>
                      <a:gd name="T17" fmla="*/ 74 w 74"/>
                      <a:gd name="T18" fmla="*/ 97 h 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" h="97">
                        <a:moveTo>
                          <a:pt x="0" y="1"/>
                        </a:moveTo>
                        <a:lnTo>
                          <a:pt x="0" y="77"/>
                        </a:lnTo>
                        <a:lnTo>
                          <a:pt x="37" y="97"/>
                        </a:lnTo>
                        <a:lnTo>
                          <a:pt x="74" y="76"/>
                        </a:lnTo>
                        <a:lnTo>
                          <a:pt x="74" y="0"/>
                        </a:lnTo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3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1236" y="3575"/>
                    <a:ext cx="74" cy="97"/>
                  </a:xfrm>
                  <a:custGeom>
                    <a:avLst/>
                    <a:gdLst>
                      <a:gd name="T0" fmla="*/ 0 w 74"/>
                      <a:gd name="T1" fmla="*/ 1 h 97"/>
                      <a:gd name="T2" fmla="*/ 0 w 74"/>
                      <a:gd name="T3" fmla="*/ 77 h 97"/>
                      <a:gd name="T4" fmla="*/ 37 w 74"/>
                      <a:gd name="T5" fmla="*/ 97 h 97"/>
                      <a:gd name="T6" fmla="*/ 74 w 74"/>
                      <a:gd name="T7" fmla="*/ 76 h 97"/>
                      <a:gd name="T8" fmla="*/ 74 w 74"/>
                      <a:gd name="T9" fmla="*/ 0 h 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"/>
                      <a:gd name="T16" fmla="*/ 0 h 97"/>
                      <a:gd name="T17" fmla="*/ 74 w 74"/>
                      <a:gd name="T18" fmla="*/ 97 h 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" h="97">
                        <a:moveTo>
                          <a:pt x="0" y="1"/>
                        </a:moveTo>
                        <a:lnTo>
                          <a:pt x="0" y="77"/>
                        </a:lnTo>
                        <a:lnTo>
                          <a:pt x="37" y="97"/>
                        </a:lnTo>
                        <a:lnTo>
                          <a:pt x="74" y="76"/>
                        </a:lnTo>
                        <a:lnTo>
                          <a:pt x="74" y="0"/>
                        </a:lnTo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4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1168" y="3617"/>
                    <a:ext cx="74" cy="97"/>
                  </a:xfrm>
                  <a:custGeom>
                    <a:avLst/>
                    <a:gdLst>
                      <a:gd name="T0" fmla="*/ 0 w 74"/>
                      <a:gd name="T1" fmla="*/ 1 h 97"/>
                      <a:gd name="T2" fmla="*/ 0 w 74"/>
                      <a:gd name="T3" fmla="*/ 77 h 97"/>
                      <a:gd name="T4" fmla="*/ 37 w 74"/>
                      <a:gd name="T5" fmla="*/ 97 h 97"/>
                      <a:gd name="T6" fmla="*/ 74 w 74"/>
                      <a:gd name="T7" fmla="*/ 76 h 97"/>
                      <a:gd name="T8" fmla="*/ 74 w 74"/>
                      <a:gd name="T9" fmla="*/ 0 h 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"/>
                      <a:gd name="T16" fmla="*/ 0 h 97"/>
                      <a:gd name="T17" fmla="*/ 74 w 74"/>
                      <a:gd name="T18" fmla="*/ 97 h 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" h="97">
                        <a:moveTo>
                          <a:pt x="0" y="1"/>
                        </a:moveTo>
                        <a:lnTo>
                          <a:pt x="0" y="77"/>
                        </a:lnTo>
                        <a:lnTo>
                          <a:pt x="37" y="97"/>
                        </a:lnTo>
                        <a:lnTo>
                          <a:pt x="74" y="76"/>
                        </a:lnTo>
                        <a:lnTo>
                          <a:pt x="74" y="0"/>
                        </a:lnTo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5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1102" y="3655"/>
                    <a:ext cx="74" cy="97"/>
                  </a:xfrm>
                  <a:custGeom>
                    <a:avLst/>
                    <a:gdLst>
                      <a:gd name="T0" fmla="*/ 0 w 74"/>
                      <a:gd name="T1" fmla="*/ 1 h 97"/>
                      <a:gd name="T2" fmla="*/ 0 w 74"/>
                      <a:gd name="T3" fmla="*/ 77 h 97"/>
                      <a:gd name="T4" fmla="*/ 37 w 74"/>
                      <a:gd name="T5" fmla="*/ 97 h 97"/>
                      <a:gd name="T6" fmla="*/ 74 w 74"/>
                      <a:gd name="T7" fmla="*/ 76 h 97"/>
                      <a:gd name="T8" fmla="*/ 74 w 74"/>
                      <a:gd name="T9" fmla="*/ 0 h 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"/>
                      <a:gd name="T16" fmla="*/ 0 h 97"/>
                      <a:gd name="T17" fmla="*/ 74 w 74"/>
                      <a:gd name="T18" fmla="*/ 97 h 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" h="97">
                        <a:moveTo>
                          <a:pt x="0" y="1"/>
                        </a:moveTo>
                        <a:lnTo>
                          <a:pt x="0" y="77"/>
                        </a:lnTo>
                        <a:lnTo>
                          <a:pt x="37" y="97"/>
                        </a:lnTo>
                        <a:lnTo>
                          <a:pt x="74" y="76"/>
                        </a:lnTo>
                        <a:lnTo>
                          <a:pt x="74" y="0"/>
                        </a:lnTo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6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1030" y="3696"/>
                    <a:ext cx="74" cy="97"/>
                  </a:xfrm>
                  <a:custGeom>
                    <a:avLst/>
                    <a:gdLst>
                      <a:gd name="T0" fmla="*/ 0 w 74"/>
                      <a:gd name="T1" fmla="*/ 1 h 97"/>
                      <a:gd name="T2" fmla="*/ 0 w 74"/>
                      <a:gd name="T3" fmla="*/ 77 h 97"/>
                      <a:gd name="T4" fmla="*/ 37 w 74"/>
                      <a:gd name="T5" fmla="*/ 97 h 97"/>
                      <a:gd name="T6" fmla="*/ 74 w 74"/>
                      <a:gd name="T7" fmla="*/ 76 h 97"/>
                      <a:gd name="T8" fmla="*/ 74 w 74"/>
                      <a:gd name="T9" fmla="*/ 0 h 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"/>
                      <a:gd name="T16" fmla="*/ 0 h 97"/>
                      <a:gd name="T17" fmla="*/ 74 w 74"/>
                      <a:gd name="T18" fmla="*/ 97 h 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" h="97">
                        <a:moveTo>
                          <a:pt x="0" y="1"/>
                        </a:moveTo>
                        <a:lnTo>
                          <a:pt x="0" y="77"/>
                        </a:lnTo>
                        <a:lnTo>
                          <a:pt x="37" y="97"/>
                        </a:lnTo>
                        <a:lnTo>
                          <a:pt x="74" y="76"/>
                        </a:lnTo>
                        <a:lnTo>
                          <a:pt x="74" y="0"/>
                        </a:lnTo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7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965" y="3734"/>
                    <a:ext cx="74" cy="97"/>
                  </a:xfrm>
                  <a:custGeom>
                    <a:avLst/>
                    <a:gdLst>
                      <a:gd name="T0" fmla="*/ 0 w 74"/>
                      <a:gd name="T1" fmla="*/ 1 h 97"/>
                      <a:gd name="T2" fmla="*/ 0 w 74"/>
                      <a:gd name="T3" fmla="*/ 77 h 97"/>
                      <a:gd name="T4" fmla="*/ 37 w 74"/>
                      <a:gd name="T5" fmla="*/ 97 h 97"/>
                      <a:gd name="T6" fmla="*/ 74 w 74"/>
                      <a:gd name="T7" fmla="*/ 76 h 97"/>
                      <a:gd name="T8" fmla="*/ 74 w 74"/>
                      <a:gd name="T9" fmla="*/ 0 h 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"/>
                      <a:gd name="T16" fmla="*/ 0 h 97"/>
                      <a:gd name="T17" fmla="*/ 74 w 74"/>
                      <a:gd name="T18" fmla="*/ 97 h 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" h="97">
                        <a:moveTo>
                          <a:pt x="0" y="1"/>
                        </a:moveTo>
                        <a:lnTo>
                          <a:pt x="0" y="77"/>
                        </a:lnTo>
                        <a:lnTo>
                          <a:pt x="37" y="97"/>
                        </a:lnTo>
                        <a:lnTo>
                          <a:pt x="74" y="76"/>
                        </a:lnTo>
                        <a:lnTo>
                          <a:pt x="74" y="0"/>
                        </a:lnTo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8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379" y="3668"/>
                    <a:ext cx="181" cy="105"/>
                  </a:xfrm>
                  <a:custGeom>
                    <a:avLst/>
                    <a:gdLst>
                      <a:gd name="T0" fmla="*/ 75 w 181"/>
                      <a:gd name="T1" fmla="*/ 0 h 105"/>
                      <a:gd name="T2" fmla="*/ 0 w 181"/>
                      <a:gd name="T3" fmla="*/ 42 h 105"/>
                      <a:gd name="T4" fmla="*/ 108 w 181"/>
                      <a:gd name="T5" fmla="*/ 105 h 105"/>
                      <a:gd name="T6" fmla="*/ 181 w 181"/>
                      <a:gd name="T7" fmla="*/ 62 h 105"/>
                      <a:gd name="T8" fmla="*/ 75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9" name="Freeform 27"/>
                  <p:cNvSpPr>
                    <a:spLocks noChangeAspect="1"/>
                  </p:cNvSpPr>
                  <p:nvPr/>
                </p:nvSpPr>
                <p:spPr bwMode="auto">
                  <a:xfrm>
                    <a:off x="687" y="3499"/>
                    <a:ext cx="145" cy="84"/>
                  </a:xfrm>
                  <a:custGeom>
                    <a:avLst/>
                    <a:gdLst>
                      <a:gd name="T0" fmla="*/ 3 w 181"/>
                      <a:gd name="T1" fmla="*/ 0 h 105"/>
                      <a:gd name="T2" fmla="*/ 0 w 181"/>
                      <a:gd name="T3" fmla="*/ 2 h 105"/>
                      <a:gd name="T4" fmla="*/ 5 w 181"/>
                      <a:gd name="T5" fmla="*/ 5 h 105"/>
                      <a:gd name="T6" fmla="*/ 8 w 181"/>
                      <a:gd name="T7" fmla="*/ 3 h 105"/>
                      <a:gd name="T8" fmla="*/ 3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0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656" y="3773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1" name="Freeform 29"/>
                  <p:cNvSpPr>
                    <a:spLocks noChangeAspect="1"/>
                  </p:cNvSpPr>
                  <p:nvPr/>
                </p:nvSpPr>
                <p:spPr bwMode="auto">
                  <a:xfrm>
                    <a:off x="728" y="3732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2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797" y="3694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3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865" y="3655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4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933" y="3616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5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1001" y="3578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6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1070" y="3537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7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1136" y="3498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8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1206" y="3460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9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1274" y="3419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60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869" y="3319"/>
                    <a:ext cx="243" cy="142"/>
                  </a:xfrm>
                  <a:custGeom>
                    <a:avLst/>
                    <a:gdLst>
                      <a:gd name="T0" fmla="*/ 0 w 243"/>
                      <a:gd name="T1" fmla="*/ 106 h 142"/>
                      <a:gd name="T2" fmla="*/ 62 w 243"/>
                      <a:gd name="T3" fmla="*/ 142 h 142"/>
                      <a:gd name="T4" fmla="*/ 243 w 243"/>
                      <a:gd name="T5" fmla="*/ 37 h 142"/>
                      <a:gd name="T6" fmla="*/ 179 w 243"/>
                      <a:gd name="T7" fmla="*/ 0 h 142"/>
                      <a:gd name="T8" fmla="*/ 0 w 243"/>
                      <a:gd name="T9" fmla="*/ 106 h 1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3"/>
                      <a:gd name="T16" fmla="*/ 0 h 142"/>
                      <a:gd name="T17" fmla="*/ 243 w 243"/>
                      <a:gd name="T18" fmla="*/ 142 h 1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3" h="142">
                        <a:moveTo>
                          <a:pt x="0" y="106"/>
                        </a:moveTo>
                        <a:lnTo>
                          <a:pt x="62" y="142"/>
                        </a:lnTo>
                        <a:lnTo>
                          <a:pt x="243" y="37"/>
                        </a:lnTo>
                        <a:lnTo>
                          <a:pt x="179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61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824" y="3851"/>
                    <a:ext cx="71" cy="66"/>
                  </a:xfrm>
                  <a:custGeom>
                    <a:avLst/>
                    <a:gdLst>
                      <a:gd name="T0" fmla="*/ 0 w 71"/>
                      <a:gd name="T1" fmla="*/ 0 h 66"/>
                      <a:gd name="T2" fmla="*/ 0 w 71"/>
                      <a:gd name="T3" fmla="*/ 42 h 66"/>
                      <a:gd name="T4" fmla="*/ 36 w 71"/>
                      <a:gd name="T5" fmla="*/ 66 h 66"/>
                      <a:gd name="T6" fmla="*/ 71 w 71"/>
                      <a:gd name="T7" fmla="*/ 43 h 66"/>
                      <a:gd name="T8" fmla="*/ 71 w 71"/>
                      <a:gd name="T9" fmla="*/ 1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"/>
                      <a:gd name="T16" fmla="*/ 0 h 66"/>
                      <a:gd name="T17" fmla="*/ 71 w 71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" h="66">
                        <a:moveTo>
                          <a:pt x="0" y="0"/>
                        </a:moveTo>
                        <a:lnTo>
                          <a:pt x="0" y="42"/>
                        </a:lnTo>
                        <a:lnTo>
                          <a:pt x="36" y="66"/>
                        </a:lnTo>
                        <a:lnTo>
                          <a:pt x="71" y="43"/>
                        </a:lnTo>
                        <a:lnTo>
                          <a:pt x="71" y="1"/>
                        </a:lnTo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62" name="Line 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58" y="3870"/>
                    <a:ext cx="0" cy="46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6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92" y="3775"/>
                    <a:ext cx="74" cy="97"/>
                  </a:xfrm>
                  <a:custGeom>
                    <a:avLst/>
                    <a:gdLst>
                      <a:gd name="T0" fmla="*/ 0 w 74"/>
                      <a:gd name="T1" fmla="*/ 1 h 97"/>
                      <a:gd name="T2" fmla="*/ 0 w 74"/>
                      <a:gd name="T3" fmla="*/ 77 h 97"/>
                      <a:gd name="T4" fmla="*/ 37 w 74"/>
                      <a:gd name="T5" fmla="*/ 97 h 97"/>
                      <a:gd name="T6" fmla="*/ 74 w 74"/>
                      <a:gd name="T7" fmla="*/ 76 h 97"/>
                      <a:gd name="T8" fmla="*/ 74 w 74"/>
                      <a:gd name="T9" fmla="*/ 0 h 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"/>
                      <a:gd name="T16" fmla="*/ 0 h 97"/>
                      <a:gd name="T17" fmla="*/ 74 w 74"/>
                      <a:gd name="T18" fmla="*/ 97 h 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" h="97">
                        <a:moveTo>
                          <a:pt x="0" y="1"/>
                        </a:moveTo>
                        <a:lnTo>
                          <a:pt x="0" y="77"/>
                        </a:lnTo>
                        <a:lnTo>
                          <a:pt x="37" y="97"/>
                        </a:lnTo>
                        <a:lnTo>
                          <a:pt x="74" y="76"/>
                        </a:lnTo>
                        <a:lnTo>
                          <a:pt x="74" y="0"/>
                        </a:lnTo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64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0" y="3797"/>
                    <a:ext cx="0" cy="7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65" name="Line 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03" y="3756"/>
                    <a:ext cx="0" cy="7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66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8" y="3718"/>
                    <a:ext cx="0" cy="7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67" name="Line 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0" y="3677"/>
                    <a:ext cx="0" cy="7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68" name="Line 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06" y="3639"/>
                    <a:ext cx="0" cy="7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69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74" y="3597"/>
                    <a:ext cx="0" cy="7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70" name="Line 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39" y="3557"/>
                    <a:ext cx="0" cy="7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71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8" y="3517"/>
                    <a:ext cx="0" cy="7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72" name="Line 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6" y="3477"/>
                    <a:ext cx="0" cy="7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73" name="Freeform 51"/>
                  <p:cNvSpPr>
                    <a:spLocks noChangeAspect="1"/>
                  </p:cNvSpPr>
                  <p:nvPr/>
                </p:nvSpPr>
                <p:spPr bwMode="auto">
                  <a:xfrm>
                    <a:off x="947" y="3468"/>
                    <a:ext cx="783" cy="450"/>
                  </a:xfrm>
                  <a:custGeom>
                    <a:avLst/>
                    <a:gdLst>
                      <a:gd name="T0" fmla="*/ 0 w 783"/>
                      <a:gd name="T1" fmla="*/ 373 h 450"/>
                      <a:gd name="T2" fmla="*/ 645 w 783"/>
                      <a:gd name="T3" fmla="*/ 0 h 450"/>
                      <a:gd name="T4" fmla="*/ 783 w 783"/>
                      <a:gd name="T5" fmla="*/ 78 h 450"/>
                      <a:gd name="T6" fmla="*/ 137 w 783"/>
                      <a:gd name="T7" fmla="*/ 450 h 450"/>
                      <a:gd name="T8" fmla="*/ 0 w 783"/>
                      <a:gd name="T9" fmla="*/ 373 h 4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3"/>
                      <a:gd name="T16" fmla="*/ 0 h 450"/>
                      <a:gd name="T17" fmla="*/ 783 w 783"/>
                      <a:gd name="T18" fmla="*/ 450 h 4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3" h="450">
                        <a:moveTo>
                          <a:pt x="0" y="373"/>
                        </a:moveTo>
                        <a:lnTo>
                          <a:pt x="645" y="0"/>
                        </a:lnTo>
                        <a:lnTo>
                          <a:pt x="783" y="78"/>
                        </a:lnTo>
                        <a:lnTo>
                          <a:pt x="137" y="450"/>
                        </a:lnTo>
                        <a:lnTo>
                          <a:pt x="0" y="373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74" name="Freeform 52"/>
                  <p:cNvSpPr>
                    <a:spLocks noChangeAspect="1"/>
                  </p:cNvSpPr>
                  <p:nvPr/>
                </p:nvSpPr>
                <p:spPr bwMode="auto">
                  <a:xfrm>
                    <a:off x="946" y="3842"/>
                    <a:ext cx="138" cy="279"/>
                  </a:xfrm>
                  <a:custGeom>
                    <a:avLst/>
                    <a:gdLst>
                      <a:gd name="T0" fmla="*/ 0 w 138"/>
                      <a:gd name="T1" fmla="*/ 203 h 279"/>
                      <a:gd name="T2" fmla="*/ 0 w 138"/>
                      <a:gd name="T3" fmla="*/ 0 h 279"/>
                      <a:gd name="T4" fmla="*/ 138 w 138"/>
                      <a:gd name="T5" fmla="*/ 76 h 279"/>
                      <a:gd name="T6" fmla="*/ 138 w 138"/>
                      <a:gd name="T7" fmla="*/ 279 h 279"/>
                      <a:gd name="T8" fmla="*/ 117 w 138"/>
                      <a:gd name="T9" fmla="*/ 267 h 279"/>
                      <a:gd name="T10" fmla="*/ 117 w 138"/>
                      <a:gd name="T11" fmla="*/ 87 h 279"/>
                      <a:gd name="T12" fmla="*/ 18 w 138"/>
                      <a:gd name="T13" fmla="*/ 30 h 279"/>
                      <a:gd name="T14" fmla="*/ 18 w 138"/>
                      <a:gd name="T15" fmla="*/ 212 h 279"/>
                      <a:gd name="T16" fmla="*/ 0 w 138"/>
                      <a:gd name="T17" fmla="*/ 203 h 27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38"/>
                      <a:gd name="T28" fmla="*/ 0 h 279"/>
                      <a:gd name="T29" fmla="*/ 138 w 138"/>
                      <a:gd name="T30" fmla="*/ 279 h 27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38" h="279">
                        <a:moveTo>
                          <a:pt x="0" y="203"/>
                        </a:moveTo>
                        <a:lnTo>
                          <a:pt x="0" y="0"/>
                        </a:lnTo>
                        <a:lnTo>
                          <a:pt x="138" y="76"/>
                        </a:lnTo>
                        <a:lnTo>
                          <a:pt x="138" y="279"/>
                        </a:lnTo>
                        <a:lnTo>
                          <a:pt x="117" y="267"/>
                        </a:lnTo>
                        <a:lnTo>
                          <a:pt x="117" y="87"/>
                        </a:lnTo>
                        <a:lnTo>
                          <a:pt x="18" y="30"/>
                        </a:lnTo>
                        <a:lnTo>
                          <a:pt x="18" y="212"/>
                        </a:lnTo>
                        <a:lnTo>
                          <a:pt x="0" y="203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75" name="Freeform 53"/>
                  <p:cNvSpPr>
                    <a:spLocks noChangeAspect="1"/>
                  </p:cNvSpPr>
                  <p:nvPr/>
                </p:nvSpPr>
                <p:spPr bwMode="auto">
                  <a:xfrm>
                    <a:off x="964" y="3872"/>
                    <a:ext cx="16" cy="182"/>
                  </a:xfrm>
                  <a:custGeom>
                    <a:avLst/>
                    <a:gdLst>
                      <a:gd name="T0" fmla="*/ 0 w 16"/>
                      <a:gd name="T1" fmla="*/ 182 h 182"/>
                      <a:gd name="T2" fmla="*/ 0 w 16"/>
                      <a:gd name="T3" fmla="*/ 0 h 182"/>
                      <a:gd name="T4" fmla="*/ 16 w 16"/>
                      <a:gd name="T5" fmla="*/ 10 h 182"/>
                      <a:gd name="T6" fmla="*/ 16 w 16"/>
                      <a:gd name="T7" fmla="*/ 171 h 182"/>
                      <a:gd name="T8" fmla="*/ 0 w 16"/>
                      <a:gd name="T9" fmla="*/ 182 h 1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182"/>
                      <a:gd name="T17" fmla="*/ 16 w 16"/>
                      <a:gd name="T18" fmla="*/ 182 h 1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182">
                        <a:moveTo>
                          <a:pt x="0" y="182"/>
                        </a:moveTo>
                        <a:lnTo>
                          <a:pt x="0" y="0"/>
                        </a:lnTo>
                        <a:lnTo>
                          <a:pt x="16" y="10"/>
                        </a:lnTo>
                        <a:lnTo>
                          <a:pt x="16" y="171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76" name="Freeform 54"/>
                  <p:cNvSpPr>
                    <a:spLocks noChangeAspect="1"/>
                  </p:cNvSpPr>
                  <p:nvPr/>
                </p:nvSpPr>
                <p:spPr bwMode="auto">
                  <a:xfrm>
                    <a:off x="1084" y="3546"/>
                    <a:ext cx="644" cy="575"/>
                  </a:xfrm>
                  <a:custGeom>
                    <a:avLst/>
                    <a:gdLst>
                      <a:gd name="T0" fmla="*/ 644 w 644"/>
                      <a:gd name="T1" fmla="*/ 203 h 575"/>
                      <a:gd name="T2" fmla="*/ 644 w 644"/>
                      <a:gd name="T3" fmla="*/ 0 h 575"/>
                      <a:gd name="T4" fmla="*/ 0 w 644"/>
                      <a:gd name="T5" fmla="*/ 372 h 575"/>
                      <a:gd name="T6" fmla="*/ 0 w 644"/>
                      <a:gd name="T7" fmla="*/ 575 h 575"/>
                      <a:gd name="T8" fmla="*/ 18 w 644"/>
                      <a:gd name="T9" fmla="*/ 563 h 575"/>
                      <a:gd name="T10" fmla="*/ 18 w 644"/>
                      <a:gd name="T11" fmla="*/ 379 h 575"/>
                      <a:gd name="T12" fmla="*/ 627 w 644"/>
                      <a:gd name="T13" fmla="*/ 29 h 575"/>
                      <a:gd name="T14" fmla="*/ 627 w 644"/>
                      <a:gd name="T15" fmla="*/ 212 h 575"/>
                      <a:gd name="T16" fmla="*/ 644 w 644"/>
                      <a:gd name="T17" fmla="*/ 203 h 57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44"/>
                      <a:gd name="T28" fmla="*/ 0 h 575"/>
                      <a:gd name="T29" fmla="*/ 644 w 644"/>
                      <a:gd name="T30" fmla="*/ 575 h 57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44" h="575">
                        <a:moveTo>
                          <a:pt x="644" y="203"/>
                        </a:moveTo>
                        <a:lnTo>
                          <a:pt x="644" y="0"/>
                        </a:lnTo>
                        <a:lnTo>
                          <a:pt x="0" y="372"/>
                        </a:lnTo>
                        <a:lnTo>
                          <a:pt x="0" y="575"/>
                        </a:lnTo>
                        <a:lnTo>
                          <a:pt x="18" y="563"/>
                        </a:lnTo>
                        <a:lnTo>
                          <a:pt x="18" y="379"/>
                        </a:lnTo>
                        <a:lnTo>
                          <a:pt x="627" y="29"/>
                        </a:lnTo>
                        <a:lnTo>
                          <a:pt x="627" y="212"/>
                        </a:lnTo>
                        <a:lnTo>
                          <a:pt x="644" y="203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77" name="Freeform 55"/>
                  <p:cNvSpPr>
                    <a:spLocks noChangeAspect="1"/>
                  </p:cNvSpPr>
                  <p:nvPr/>
                </p:nvSpPr>
                <p:spPr bwMode="auto">
                  <a:xfrm>
                    <a:off x="1060" y="3825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78" name="Freeform 56"/>
                  <p:cNvSpPr>
                    <a:spLocks noChangeAspect="1"/>
                  </p:cNvSpPr>
                  <p:nvPr/>
                </p:nvSpPr>
                <p:spPr bwMode="auto">
                  <a:xfrm>
                    <a:off x="1153" y="3771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79" name="Freeform 57"/>
                  <p:cNvSpPr>
                    <a:spLocks noChangeAspect="1"/>
                  </p:cNvSpPr>
                  <p:nvPr/>
                </p:nvSpPr>
                <p:spPr bwMode="auto">
                  <a:xfrm>
                    <a:off x="1246" y="3716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80" name="Freeform 58"/>
                  <p:cNvSpPr>
                    <a:spLocks noChangeAspect="1"/>
                  </p:cNvSpPr>
                  <p:nvPr/>
                </p:nvSpPr>
                <p:spPr bwMode="auto">
                  <a:xfrm>
                    <a:off x="1340" y="3663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81" name="Freeform 59"/>
                  <p:cNvSpPr>
                    <a:spLocks noChangeAspect="1"/>
                  </p:cNvSpPr>
                  <p:nvPr/>
                </p:nvSpPr>
                <p:spPr bwMode="auto">
                  <a:xfrm>
                    <a:off x="1424" y="3615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82" name="Freeform 60"/>
                  <p:cNvSpPr>
                    <a:spLocks noChangeAspect="1"/>
                  </p:cNvSpPr>
                  <p:nvPr/>
                </p:nvSpPr>
                <p:spPr bwMode="auto">
                  <a:xfrm>
                    <a:off x="1517" y="3563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83" name="AutoShape 61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424" y="3590"/>
                    <a:ext cx="94" cy="170"/>
                  </a:xfrm>
                  <a:prstGeom prst="can">
                    <a:avLst>
                      <a:gd name="adj" fmla="val 60300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7784" name="Freeform 62"/>
                  <p:cNvSpPr>
                    <a:spLocks noChangeAspect="1"/>
                  </p:cNvSpPr>
                  <p:nvPr/>
                </p:nvSpPr>
                <p:spPr bwMode="auto">
                  <a:xfrm>
                    <a:off x="553" y="3596"/>
                    <a:ext cx="111" cy="64"/>
                  </a:xfrm>
                  <a:custGeom>
                    <a:avLst/>
                    <a:gdLst>
                      <a:gd name="T0" fmla="*/ 1 w 181"/>
                      <a:gd name="T1" fmla="*/ 0 h 105"/>
                      <a:gd name="T2" fmla="*/ 0 w 181"/>
                      <a:gd name="T3" fmla="*/ 1 h 105"/>
                      <a:gd name="T4" fmla="*/ 1 w 181"/>
                      <a:gd name="T5" fmla="*/ 1 h 105"/>
                      <a:gd name="T6" fmla="*/ 1 w 181"/>
                      <a:gd name="T7" fmla="*/ 1 h 105"/>
                      <a:gd name="T8" fmla="*/ 1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85" name="AutoShape 63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580" y="3550"/>
                    <a:ext cx="57" cy="104"/>
                  </a:xfrm>
                  <a:prstGeom prst="can">
                    <a:avLst>
                      <a:gd name="adj" fmla="val 60836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7786" name="AutoShape 64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723" y="3444"/>
                    <a:ext cx="75" cy="136"/>
                  </a:xfrm>
                  <a:prstGeom prst="can">
                    <a:avLst>
                      <a:gd name="adj" fmla="val 60461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7787" name="AutoShape 65"/>
                  <p:cNvSpPr>
                    <a:spLocks noChangeAspect="1" noChangeArrowheads="1"/>
                  </p:cNvSpPr>
                  <p:nvPr/>
                </p:nvSpPr>
                <p:spPr bwMode="auto">
                  <a:xfrm rot="-7200000">
                    <a:off x="956" y="3239"/>
                    <a:ext cx="69" cy="242"/>
                  </a:xfrm>
                  <a:prstGeom prst="can">
                    <a:avLst>
                      <a:gd name="adj" fmla="val 62919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7788" name="AutoShape 66"/>
                  <p:cNvSpPr>
                    <a:spLocks noChangeAspect="1" noChangeArrowheads="1"/>
                  </p:cNvSpPr>
                  <p:nvPr/>
                </p:nvSpPr>
                <p:spPr bwMode="auto">
                  <a:xfrm rot="-7200000">
                    <a:off x="954" y="3177"/>
                    <a:ext cx="69" cy="242"/>
                  </a:xfrm>
                  <a:prstGeom prst="can">
                    <a:avLst>
                      <a:gd name="adj" fmla="val 62919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7789" name="AutoShape 67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671" y="3747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7790" name="AutoShape 68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743" y="3706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7791" name="AutoShape 69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812" y="3668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7792" name="AutoShape 70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880" y="3629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7793" name="AutoShape 71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948" y="3590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7794" name="AutoShape 72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1016" y="3552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7795" name="AutoShape 73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1085" y="3511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7796" name="AutoShape 74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1151" y="3472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7797" name="AutoShape 75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1221" y="3434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7798" name="AutoShape 76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1289" y="3393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7799" name="AutoShape 77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1075" y="3799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7800" name="AutoShape 78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1168" y="3745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7801" name="AutoShape 79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1261" y="3690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7802" name="AutoShape 80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1355" y="3637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7803" name="AutoShape 81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1439" y="3589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7804" name="AutoShape 82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1532" y="3537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7805" name="Freeform 83"/>
                  <p:cNvSpPr>
                    <a:spLocks noChangeAspect="1"/>
                  </p:cNvSpPr>
                  <p:nvPr/>
                </p:nvSpPr>
                <p:spPr bwMode="auto">
                  <a:xfrm>
                    <a:off x="1438" y="3434"/>
                    <a:ext cx="72" cy="43"/>
                  </a:xfrm>
                  <a:custGeom>
                    <a:avLst/>
                    <a:gdLst>
                      <a:gd name="T0" fmla="*/ 37 w 72"/>
                      <a:gd name="T1" fmla="*/ 0 h 43"/>
                      <a:gd name="T2" fmla="*/ 0 w 72"/>
                      <a:gd name="T3" fmla="*/ 22 h 43"/>
                      <a:gd name="T4" fmla="*/ 37 w 72"/>
                      <a:gd name="T5" fmla="*/ 43 h 43"/>
                      <a:gd name="T6" fmla="*/ 72 w 72"/>
                      <a:gd name="T7" fmla="*/ 20 h 43"/>
                      <a:gd name="T8" fmla="*/ 37 w 72"/>
                      <a:gd name="T9" fmla="*/ 0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43"/>
                      <a:gd name="T17" fmla="*/ 72 w 72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43">
                        <a:moveTo>
                          <a:pt x="37" y="0"/>
                        </a:moveTo>
                        <a:lnTo>
                          <a:pt x="0" y="22"/>
                        </a:lnTo>
                        <a:lnTo>
                          <a:pt x="37" y="43"/>
                        </a:lnTo>
                        <a:lnTo>
                          <a:pt x="72" y="2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06" name="Freeform 84"/>
                  <p:cNvSpPr>
                    <a:spLocks noChangeAspect="1"/>
                  </p:cNvSpPr>
                  <p:nvPr/>
                </p:nvSpPr>
                <p:spPr bwMode="auto">
                  <a:xfrm>
                    <a:off x="1370" y="3474"/>
                    <a:ext cx="72" cy="43"/>
                  </a:xfrm>
                  <a:custGeom>
                    <a:avLst/>
                    <a:gdLst>
                      <a:gd name="T0" fmla="*/ 37 w 72"/>
                      <a:gd name="T1" fmla="*/ 0 h 43"/>
                      <a:gd name="T2" fmla="*/ 0 w 72"/>
                      <a:gd name="T3" fmla="*/ 22 h 43"/>
                      <a:gd name="T4" fmla="*/ 37 w 72"/>
                      <a:gd name="T5" fmla="*/ 43 h 43"/>
                      <a:gd name="T6" fmla="*/ 72 w 72"/>
                      <a:gd name="T7" fmla="*/ 20 h 43"/>
                      <a:gd name="T8" fmla="*/ 37 w 72"/>
                      <a:gd name="T9" fmla="*/ 0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43"/>
                      <a:gd name="T17" fmla="*/ 72 w 72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43">
                        <a:moveTo>
                          <a:pt x="37" y="0"/>
                        </a:moveTo>
                        <a:lnTo>
                          <a:pt x="0" y="22"/>
                        </a:lnTo>
                        <a:lnTo>
                          <a:pt x="37" y="43"/>
                        </a:lnTo>
                        <a:lnTo>
                          <a:pt x="72" y="2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07" name="Freeform 85"/>
                  <p:cNvSpPr>
                    <a:spLocks noChangeAspect="1"/>
                  </p:cNvSpPr>
                  <p:nvPr/>
                </p:nvSpPr>
                <p:spPr bwMode="auto">
                  <a:xfrm>
                    <a:off x="1301" y="3514"/>
                    <a:ext cx="72" cy="43"/>
                  </a:xfrm>
                  <a:custGeom>
                    <a:avLst/>
                    <a:gdLst>
                      <a:gd name="T0" fmla="*/ 37 w 72"/>
                      <a:gd name="T1" fmla="*/ 0 h 43"/>
                      <a:gd name="T2" fmla="*/ 0 w 72"/>
                      <a:gd name="T3" fmla="*/ 22 h 43"/>
                      <a:gd name="T4" fmla="*/ 37 w 72"/>
                      <a:gd name="T5" fmla="*/ 43 h 43"/>
                      <a:gd name="T6" fmla="*/ 72 w 72"/>
                      <a:gd name="T7" fmla="*/ 20 h 43"/>
                      <a:gd name="T8" fmla="*/ 37 w 72"/>
                      <a:gd name="T9" fmla="*/ 0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43"/>
                      <a:gd name="T17" fmla="*/ 72 w 72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43">
                        <a:moveTo>
                          <a:pt x="37" y="0"/>
                        </a:moveTo>
                        <a:lnTo>
                          <a:pt x="0" y="22"/>
                        </a:lnTo>
                        <a:lnTo>
                          <a:pt x="37" y="43"/>
                        </a:lnTo>
                        <a:lnTo>
                          <a:pt x="72" y="2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08" name="Freeform 86"/>
                  <p:cNvSpPr>
                    <a:spLocks noChangeAspect="1"/>
                  </p:cNvSpPr>
                  <p:nvPr/>
                </p:nvSpPr>
                <p:spPr bwMode="auto">
                  <a:xfrm>
                    <a:off x="823" y="3833"/>
                    <a:ext cx="72" cy="39"/>
                  </a:xfrm>
                  <a:custGeom>
                    <a:avLst/>
                    <a:gdLst>
                      <a:gd name="T0" fmla="*/ 39 w 72"/>
                      <a:gd name="T1" fmla="*/ 0 h 39"/>
                      <a:gd name="T2" fmla="*/ 0 w 72"/>
                      <a:gd name="T3" fmla="*/ 17 h 39"/>
                      <a:gd name="T4" fmla="*/ 34 w 72"/>
                      <a:gd name="T5" fmla="*/ 39 h 39"/>
                      <a:gd name="T6" fmla="*/ 72 w 72"/>
                      <a:gd name="T7" fmla="*/ 19 h 39"/>
                      <a:gd name="T8" fmla="*/ 39 w 72"/>
                      <a:gd name="T9" fmla="*/ 0 h 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39"/>
                      <a:gd name="T17" fmla="*/ 72 w 72"/>
                      <a:gd name="T18" fmla="*/ 39 h 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39">
                        <a:moveTo>
                          <a:pt x="39" y="0"/>
                        </a:moveTo>
                        <a:lnTo>
                          <a:pt x="0" y="17"/>
                        </a:lnTo>
                        <a:lnTo>
                          <a:pt x="34" y="39"/>
                        </a:lnTo>
                        <a:lnTo>
                          <a:pt x="72" y="19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09" name="Freeform 87"/>
                  <p:cNvSpPr>
                    <a:spLocks noChangeAspect="1"/>
                  </p:cNvSpPr>
                  <p:nvPr/>
                </p:nvSpPr>
                <p:spPr bwMode="auto">
                  <a:xfrm>
                    <a:off x="892" y="3754"/>
                    <a:ext cx="72" cy="43"/>
                  </a:xfrm>
                  <a:custGeom>
                    <a:avLst/>
                    <a:gdLst>
                      <a:gd name="T0" fmla="*/ 37 w 72"/>
                      <a:gd name="T1" fmla="*/ 0 h 43"/>
                      <a:gd name="T2" fmla="*/ 0 w 72"/>
                      <a:gd name="T3" fmla="*/ 22 h 43"/>
                      <a:gd name="T4" fmla="*/ 37 w 72"/>
                      <a:gd name="T5" fmla="*/ 43 h 43"/>
                      <a:gd name="T6" fmla="*/ 72 w 72"/>
                      <a:gd name="T7" fmla="*/ 20 h 43"/>
                      <a:gd name="T8" fmla="*/ 37 w 72"/>
                      <a:gd name="T9" fmla="*/ 0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43"/>
                      <a:gd name="T17" fmla="*/ 72 w 72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43">
                        <a:moveTo>
                          <a:pt x="37" y="0"/>
                        </a:moveTo>
                        <a:lnTo>
                          <a:pt x="0" y="22"/>
                        </a:lnTo>
                        <a:lnTo>
                          <a:pt x="37" y="43"/>
                        </a:lnTo>
                        <a:lnTo>
                          <a:pt x="72" y="2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10" name="Freeform 88"/>
                  <p:cNvSpPr>
                    <a:spLocks noChangeAspect="1"/>
                  </p:cNvSpPr>
                  <p:nvPr/>
                </p:nvSpPr>
                <p:spPr bwMode="auto">
                  <a:xfrm>
                    <a:off x="965" y="3713"/>
                    <a:ext cx="72" cy="43"/>
                  </a:xfrm>
                  <a:custGeom>
                    <a:avLst/>
                    <a:gdLst>
                      <a:gd name="T0" fmla="*/ 37 w 72"/>
                      <a:gd name="T1" fmla="*/ 0 h 43"/>
                      <a:gd name="T2" fmla="*/ 0 w 72"/>
                      <a:gd name="T3" fmla="*/ 22 h 43"/>
                      <a:gd name="T4" fmla="*/ 37 w 72"/>
                      <a:gd name="T5" fmla="*/ 43 h 43"/>
                      <a:gd name="T6" fmla="*/ 72 w 72"/>
                      <a:gd name="T7" fmla="*/ 20 h 43"/>
                      <a:gd name="T8" fmla="*/ 37 w 72"/>
                      <a:gd name="T9" fmla="*/ 0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43"/>
                      <a:gd name="T17" fmla="*/ 72 w 72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43">
                        <a:moveTo>
                          <a:pt x="37" y="0"/>
                        </a:moveTo>
                        <a:lnTo>
                          <a:pt x="0" y="22"/>
                        </a:lnTo>
                        <a:lnTo>
                          <a:pt x="37" y="43"/>
                        </a:lnTo>
                        <a:lnTo>
                          <a:pt x="72" y="2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11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030" y="3675"/>
                    <a:ext cx="72" cy="43"/>
                  </a:xfrm>
                  <a:custGeom>
                    <a:avLst/>
                    <a:gdLst>
                      <a:gd name="T0" fmla="*/ 37 w 72"/>
                      <a:gd name="T1" fmla="*/ 0 h 43"/>
                      <a:gd name="T2" fmla="*/ 0 w 72"/>
                      <a:gd name="T3" fmla="*/ 22 h 43"/>
                      <a:gd name="T4" fmla="*/ 37 w 72"/>
                      <a:gd name="T5" fmla="*/ 43 h 43"/>
                      <a:gd name="T6" fmla="*/ 72 w 72"/>
                      <a:gd name="T7" fmla="*/ 20 h 43"/>
                      <a:gd name="T8" fmla="*/ 37 w 72"/>
                      <a:gd name="T9" fmla="*/ 0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43"/>
                      <a:gd name="T17" fmla="*/ 72 w 72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43">
                        <a:moveTo>
                          <a:pt x="37" y="0"/>
                        </a:moveTo>
                        <a:lnTo>
                          <a:pt x="0" y="22"/>
                        </a:lnTo>
                        <a:lnTo>
                          <a:pt x="37" y="43"/>
                        </a:lnTo>
                        <a:lnTo>
                          <a:pt x="72" y="2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12" name="Freeform 90"/>
                  <p:cNvSpPr>
                    <a:spLocks noChangeAspect="1"/>
                  </p:cNvSpPr>
                  <p:nvPr/>
                </p:nvSpPr>
                <p:spPr bwMode="auto">
                  <a:xfrm>
                    <a:off x="1102" y="3634"/>
                    <a:ext cx="72" cy="43"/>
                  </a:xfrm>
                  <a:custGeom>
                    <a:avLst/>
                    <a:gdLst>
                      <a:gd name="T0" fmla="*/ 37 w 72"/>
                      <a:gd name="T1" fmla="*/ 0 h 43"/>
                      <a:gd name="T2" fmla="*/ 0 w 72"/>
                      <a:gd name="T3" fmla="*/ 22 h 43"/>
                      <a:gd name="T4" fmla="*/ 37 w 72"/>
                      <a:gd name="T5" fmla="*/ 43 h 43"/>
                      <a:gd name="T6" fmla="*/ 72 w 72"/>
                      <a:gd name="T7" fmla="*/ 20 h 43"/>
                      <a:gd name="T8" fmla="*/ 37 w 72"/>
                      <a:gd name="T9" fmla="*/ 0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43"/>
                      <a:gd name="T17" fmla="*/ 72 w 72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43">
                        <a:moveTo>
                          <a:pt x="37" y="0"/>
                        </a:moveTo>
                        <a:lnTo>
                          <a:pt x="0" y="22"/>
                        </a:lnTo>
                        <a:lnTo>
                          <a:pt x="37" y="43"/>
                        </a:lnTo>
                        <a:lnTo>
                          <a:pt x="72" y="2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13" name="Freeform 91"/>
                  <p:cNvSpPr>
                    <a:spLocks noChangeAspect="1"/>
                  </p:cNvSpPr>
                  <p:nvPr/>
                </p:nvSpPr>
                <p:spPr bwMode="auto">
                  <a:xfrm>
                    <a:off x="1168" y="3596"/>
                    <a:ext cx="72" cy="43"/>
                  </a:xfrm>
                  <a:custGeom>
                    <a:avLst/>
                    <a:gdLst>
                      <a:gd name="T0" fmla="*/ 37 w 72"/>
                      <a:gd name="T1" fmla="*/ 0 h 43"/>
                      <a:gd name="T2" fmla="*/ 0 w 72"/>
                      <a:gd name="T3" fmla="*/ 22 h 43"/>
                      <a:gd name="T4" fmla="*/ 37 w 72"/>
                      <a:gd name="T5" fmla="*/ 43 h 43"/>
                      <a:gd name="T6" fmla="*/ 72 w 72"/>
                      <a:gd name="T7" fmla="*/ 20 h 43"/>
                      <a:gd name="T8" fmla="*/ 37 w 72"/>
                      <a:gd name="T9" fmla="*/ 0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43"/>
                      <a:gd name="T17" fmla="*/ 72 w 72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43">
                        <a:moveTo>
                          <a:pt x="37" y="0"/>
                        </a:moveTo>
                        <a:lnTo>
                          <a:pt x="0" y="22"/>
                        </a:lnTo>
                        <a:lnTo>
                          <a:pt x="37" y="43"/>
                        </a:lnTo>
                        <a:lnTo>
                          <a:pt x="72" y="2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14" name="Freeform 92"/>
                  <p:cNvSpPr>
                    <a:spLocks noChangeAspect="1"/>
                  </p:cNvSpPr>
                  <p:nvPr/>
                </p:nvSpPr>
                <p:spPr bwMode="auto">
                  <a:xfrm>
                    <a:off x="1236" y="3554"/>
                    <a:ext cx="72" cy="43"/>
                  </a:xfrm>
                  <a:custGeom>
                    <a:avLst/>
                    <a:gdLst>
                      <a:gd name="T0" fmla="*/ 37 w 72"/>
                      <a:gd name="T1" fmla="*/ 0 h 43"/>
                      <a:gd name="T2" fmla="*/ 0 w 72"/>
                      <a:gd name="T3" fmla="*/ 22 h 43"/>
                      <a:gd name="T4" fmla="*/ 37 w 72"/>
                      <a:gd name="T5" fmla="*/ 43 h 43"/>
                      <a:gd name="T6" fmla="*/ 72 w 72"/>
                      <a:gd name="T7" fmla="*/ 20 h 43"/>
                      <a:gd name="T8" fmla="*/ 37 w 72"/>
                      <a:gd name="T9" fmla="*/ 0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43"/>
                      <a:gd name="T17" fmla="*/ 72 w 72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43">
                        <a:moveTo>
                          <a:pt x="37" y="0"/>
                        </a:moveTo>
                        <a:lnTo>
                          <a:pt x="0" y="22"/>
                        </a:lnTo>
                        <a:lnTo>
                          <a:pt x="37" y="43"/>
                        </a:lnTo>
                        <a:lnTo>
                          <a:pt x="72" y="2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417" name="Freeform 93"/>
                <p:cNvSpPr>
                  <a:spLocks noChangeAspect="1"/>
                </p:cNvSpPr>
                <p:nvPr/>
              </p:nvSpPr>
              <p:spPr bwMode="auto">
                <a:xfrm>
                  <a:off x="1281" y="1656"/>
                  <a:ext cx="3000" cy="1824"/>
                </a:xfrm>
                <a:custGeom>
                  <a:avLst/>
                  <a:gdLst>
                    <a:gd name="T0" fmla="*/ 2938 w 3000"/>
                    <a:gd name="T1" fmla="*/ 1253 h 1824"/>
                    <a:gd name="T2" fmla="*/ 2990 w 3000"/>
                    <a:gd name="T3" fmla="*/ 1277 h 1824"/>
                    <a:gd name="T4" fmla="*/ 3000 w 3000"/>
                    <a:gd name="T5" fmla="*/ 1311 h 1824"/>
                    <a:gd name="T6" fmla="*/ 2141 w 3000"/>
                    <a:gd name="T7" fmla="*/ 1805 h 1824"/>
                    <a:gd name="T8" fmla="*/ 2102 w 3000"/>
                    <a:gd name="T9" fmla="*/ 1824 h 1824"/>
                    <a:gd name="T10" fmla="*/ 2074 w 3000"/>
                    <a:gd name="T11" fmla="*/ 1819 h 1824"/>
                    <a:gd name="T12" fmla="*/ 2035 w 3000"/>
                    <a:gd name="T13" fmla="*/ 1810 h 1824"/>
                    <a:gd name="T14" fmla="*/ 29 w 3000"/>
                    <a:gd name="T15" fmla="*/ 653 h 1824"/>
                    <a:gd name="T16" fmla="*/ 0 w 3000"/>
                    <a:gd name="T17" fmla="*/ 634 h 1824"/>
                    <a:gd name="T18" fmla="*/ 0 w 3000"/>
                    <a:gd name="T19" fmla="*/ 605 h 1824"/>
                    <a:gd name="T20" fmla="*/ 1051 w 3000"/>
                    <a:gd name="T21" fmla="*/ 0 h 1824"/>
                    <a:gd name="T22" fmla="*/ 1046 w 3000"/>
                    <a:gd name="T23" fmla="*/ 39 h 1824"/>
                    <a:gd name="T24" fmla="*/ 749 w 3000"/>
                    <a:gd name="T25" fmla="*/ 202 h 1824"/>
                    <a:gd name="T26" fmla="*/ 749 w 3000"/>
                    <a:gd name="T27" fmla="*/ 269 h 1824"/>
                    <a:gd name="T28" fmla="*/ 1829 w 3000"/>
                    <a:gd name="T29" fmla="*/ 888 h 1824"/>
                    <a:gd name="T30" fmla="*/ 1565 w 3000"/>
                    <a:gd name="T31" fmla="*/ 1047 h 1824"/>
                    <a:gd name="T32" fmla="*/ 1560 w 3000"/>
                    <a:gd name="T33" fmla="*/ 1104 h 1824"/>
                    <a:gd name="T34" fmla="*/ 2381 w 3000"/>
                    <a:gd name="T35" fmla="*/ 1575 h 1824"/>
                    <a:gd name="T36" fmla="*/ 2938 w 3000"/>
                    <a:gd name="T37" fmla="*/ 1253 h 18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000"/>
                    <a:gd name="T58" fmla="*/ 0 h 1824"/>
                    <a:gd name="T59" fmla="*/ 3000 w 3000"/>
                    <a:gd name="T60" fmla="*/ 1824 h 182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000" h="1824">
                      <a:moveTo>
                        <a:pt x="2938" y="1253"/>
                      </a:moveTo>
                      <a:lnTo>
                        <a:pt x="2990" y="1277"/>
                      </a:lnTo>
                      <a:lnTo>
                        <a:pt x="3000" y="1311"/>
                      </a:lnTo>
                      <a:lnTo>
                        <a:pt x="2141" y="1805"/>
                      </a:lnTo>
                      <a:lnTo>
                        <a:pt x="2102" y="1824"/>
                      </a:lnTo>
                      <a:lnTo>
                        <a:pt x="2074" y="1819"/>
                      </a:lnTo>
                      <a:lnTo>
                        <a:pt x="2035" y="1810"/>
                      </a:lnTo>
                      <a:lnTo>
                        <a:pt x="29" y="653"/>
                      </a:lnTo>
                      <a:lnTo>
                        <a:pt x="0" y="634"/>
                      </a:lnTo>
                      <a:lnTo>
                        <a:pt x="0" y="605"/>
                      </a:lnTo>
                      <a:lnTo>
                        <a:pt x="1051" y="0"/>
                      </a:lnTo>
                      <a:lnTo>
                        <a:pt x="1046" y="39"/>
                      </a:lnTo>
                      <a:lnTo>
                        <a:pt x="749" y="202"/>
                      </a:lnTo>
                      <a:lnTo>
                        <a:pt x="749" y="269"/>
                      </a:lnTo>
                      <a:lnTo>
                        <a:pt x="1829" y="888"/>
                      </a:lnTo>
                      <a:lnTo>
                        <a:pt x="1565" y="1047"/>
                      </a:lnTo>
                      <a:lnTo>
                        <a:pt x="1560" y="1104"/>
                      </a:lnTo>
                      <a:lnTo>
                        <a:pt x="2381" y="1575"/>
                      </a:lnTo>
                      <a:lnTo>
                        <a:pt x="2938" y="1253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8" name="Freeform 94"/>
                <p:cNvSpPr>
                  <a:spLocks noChangeAspect="1"/>
                </p:cNvSpPr>
                <p:nvPr/>
              </p:nvSpPr>
              <p:spPr bwMode="auto">
                <a:xfrm>
                  <a:off x="1776" y="1933"/>
                  <a:ext cx="464" cy="268"/>
                </a:xfrm>
                <a:custGeom>
                  <a:avLst/>
                  <a:gdLst>
                    <a:gd name="T0" fmla="*/ 254 w 464"/>
                    <a:gd name="T1" fmla="*/ 0 h 268"/>
                    <a:gd name="T2" fmla="*/ 0 w 464"/>
                    <a:gd name="T3" fmla="*/ 148 h 268"/>
                    <a:gd name="T4" fmla="*/ 206 w 464"/>
                    <a:gd name="T5" fmla="*/ 268 h 268"/>
                    <a:gd name="T6" fmla="*/ 464 w 464"/>
                    <a:gd name="T7" fmla="*/ 119 h 268"/>
                    <a:gd name="T8" fmla="*/ 254 w 464"/>
                    <a:gd name="T9" fmla="*/ 0 h 2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4"/>
                    <a:gd name="T16" fmla="*/ 0 h 268"/>
                    <a:gd name="T17" fmla="*/ 464 w 464"/>
                    <a:gd name="T18" fmla="*/ 268 h 2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4" h="268">
                      <a:moveTo>
                        <a:pt x="254" y="0"/>
                      </a:moveTo>
                      <a:lnTo>
                        <a:pt x="0" y="148"/>
                      </a:lnTo>
                      <a:lnTo>
                        <a:pt x="206" y="268"/>
                      </a:lnTo>
                      <a:lnTo>
                        <a:pt x="464" y="119"/>
                      </a:lnTo>
                      <a:lnTo>
                        <a:pt x="254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9" name="Freeform 95"/>
                <p:cNvSpPr>
                  <a:spLocks noChangeAspect="1"/>
                </p:cNvSpPr>
                <p:nvPr/>
              </p:nvSpPr>
              <p:spPr bwMode="auto">
                <a:xfrm>
                  <a:off x="2090" y="2160"/>
                  <a:ext cx="179" cy="142"/>
                </a:xfrm>
                <a:custGeom>
                  <a:avLst/>
                  <a:gdLst>
                    <a:gd name="T0" fmla="*/ 179 w 179"/>
                    <a:gd name="T1" fmla="*/ 0 h 142"/>
                    <a:gd name="T2" fmla="*/ 179 w 179"/>
                    <a:gd name="T3" fmla="*/ 77 h 142"/>
                    <a:gd name="T4" fmla="*/ 68 w 179"/>
                    <a:gd name="T5" fmla="*/ 142 h 142"/>
                    <a:gd name="T6" fmla="*/ 0 w 179"/>
                    <a:gd name="T7" fmla="*/ 103 h 142"/>
                    <a:gd name="T8" fmla="*/ 179 w 179"/>
                    <a:gd name="T9" fmla="*/ 0 h 1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9"/>
                    <a:gd name="T16" fmla="*/ 0 h 142"/>
                    <a:gd name="T17" fmla="*/ 179 w 179"/>
                    <a:gd name="T18" fmla="*/ 142 h 1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9" h="142">
                      <a:moveTo>
                        <a:pt x="179" y="0"/>
                      </a:moveTo>
                      <a:lnTo>
                        <a:pt x="179" y="77"/>
                      </a:lnTo>
                      <a:lnTo>
                        <a:pt x="68" y="142"/>
                      </a:lnTo>
                      <a:lnTo>
                        <a:pt x="0" y="103"/>
                      </a:lnTo>
                      <a:lnTo>
                        <a:pt x="179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0" name="Freeform 96"/>
                <p:cNvSpPr>
                  <a:spLocks noChangeAspect="1"/>
                </p:cNvSpPr>
                <p:nvPr/>
              </p:nvSpPr>
              <p:spPr bwMode="auto">
                <a:xfrm>
                  <a:off x="2043" y="1699"/>
                  <a:ext cx="296" cy="196"/>
                </a:xfrm>
                <a:custGeom>
                  <a:avLst/>
                  <a:gdLst>
                    <a:gd name="T0" fmla="*/ 0 w 296"/>
                    <a:gd name="T1" fmla="*/ 165 h 196"/>
                    <a:gd name="T2" fmla="*/ 53 w 296"/>
                    <a:gd name="T3" fmla="*/ 196 h 196"/>
                    <a:gd name="T4" fmla="*/ 296 w 296"/>
                    <a:gd name="T5" fmla="*/ 58 h 196"/>
                    <a:gd name="T6" fmla="*/ 292 w 296"/>
                    <a:gd name="T7" fmla="*/ 47 h 196"/>
                    <a:gd name="T8" fmla="*/ 288 w 296"/>
                    <a:gd name="T9" fmla="*/ 34 h 196"/>
                    <a:gd name="T10" fmla="*/ 287 w 296"/>
                    <a:gd name="T11" fmla="*/ 25 h 196"/>
                    <a:gd name="T12" fmla="*/ 282 w 296"/>
                    <a:gd name="T13" fmla="*/ 0 h 196"/>
                    <a:gd name="T14" fmla="*/ 0 w 296"/>
                    <a:gd name="T15" fmla="*/ 165 h 1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96"/>
                    <a:gd name="T25" fmla="*/ 0 h 196"/>
                    <a:gd name="T26" fmla="*/ 296 w 296"/>
                    <a:gd name="T27" fmla="*/ 196 h 19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96" h="196">
                      <a:moveTo>
                        <a:pt x="0" y="165"/>
                      </a:moveTo>
                      <a:lnTo>
                        <a:pt x="53" y="196"/>
                      </a:lnTo>
                      <a:lnTo>
                        <a:pt x="296" y="58"/>
                      </a:lnTo>
                      <a:lnTo>
                        <a:pt x="292" y="47"/>
                      </a:lnTo>
                      <a:lnTo>
                        <a:pt x="288" y="34"/>
                      </a:lnTo>
                      <a:lnTo>
                        <a:pt x="287" y="25"/>
                      </a:lnTo>
                      <a:lnTo>
                        <a:pt x="282" y="0"/>
                      </a:lnTo>
                      <a:lnTo>
                        <a:pt x="0" y="165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1" name="Freeform 97"/>
                <p:cNvSpPr>
                  <a:spLocks noChangeAspect="1"/>
                </p:cNvSpPr>
                <p:nvPr/>
              </p:nvSpPr>
              <p:spPr bwMode="auto">
                <a:xfrm>
                  <a:off x="3267" y="2319"/>
                  <a:ext cx="59" cy="34"/>
                </a:xfrm>
                <a:custGeom>
                  <a:avLst/>
                  <a:gdLst>
                    <a:gd name="T0" fmla="*/ 0 w 356"/>
                    <a:gd name="T1" fmla="*/ 0 h 204"/>
                    <a:gd name="T2" fmla="*/ 0 w 356"/>
                    <a:gd name="T3" fmla="*/ 0 h 204"/>
                    <a:gd name="T4" fmla="*/ 0 w 356"/>
                    <a:gd name="T5" fmla="*/ 0 h 204"/>
                    <a:gd name="T6" fmla="*/ 0 w 356"/>
                    <a:gd name="T7" fmla="*/ 0 h 204"/>
                    <a:gd name="T8" fmla="*/ 0 w 356"/>
                    <a:gd name="T9" fmla="*/ 0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204"/>
                    <a:gd name="T17" fmla="*/ 356 w 356"/>
                    <a:gd name="T18" fmla="*/ 204 h 2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204">
                      <a:moveTo>
                        <a:pt x="0" y="128"/>
                      </a:moveTo>
                      <a:lnTo>
                        <a:pt x="135" y="204"/>
                      </a:lnTo>
                      <a:lnTo>
                        <a:pt x="356" y="73"/>
                      </a:lnTo>
                      <a:lnTo>
                        <a:pt x="223" y="0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2" name="Freeform 98"/>
                <p:cNvSpPr>
                  <a:spLocks noChangeAspect="1"/>
                </p:cNvSpPr>
                <p:nvPr/>
              </p:nvSpPr>
              <p:spPr bwMode="auto">
                <a:xfrm>
                  <a:off x="1710" y="2046"/>
                  <a:ext cx="676" cy="394"/>
                </a:xfrm>
                <a:custGeom>
                  <a:avLst/>
                  <a:gdLst>
                    <a:gd name="T0" fmla="*/ 0 w 676"/>
                    <a:gd name="T1" fmla="*/ 2 h 394"/>
                    <a:gd name="T2" fmla="*/ 676 w 676"/>
                    <a:gd name="T3" fmla="*/ 394 h 394"/>
                    <a:gd name="T4" fmla="*/ 676 w 676"/>
                    <a:gd name="T5" fmla="*/ 386 h 394"/>
                    <a:gd name="T6" fmla="*/ 11 w 676"/>
                    <a:gd name="T7" fmla="*/ 0 h 3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6"/>
                    <a:gd name="T13" fmla="*/ 0 h 394"/>
                    <a:gd name="T14" fmla="*/ 676 w 676"/>
                    <a:gd name="T15" fmla="*/ 394 h 3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6" h="394">
                      <a:moveTo>
                        <a:pt x="0" y="2"/>
                      </a:moveTo>
                      <a:lnTo>
                        <a:pt x="676" y="394"/>
                      </a:lnTo>
                      <a:lnTo>
                        <a:pt x="676" y="38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3" name="Freeform 99"/>
                <p:cNvSpPr>
                  <a:spLocks noChangeAspect="1"/>
                </p:cNvSpPr>
                <p:nvPr/>
              </p:nvSpPr>
              <p:spPr bwMode="auto">
                <a:xfrm>
                  <a:off x="3305" y="2341"/>
                  <a:ext cx="58" cy="33"/>
                </a:xfrm>
                <a:custGeom>
                  <a:avLst/>
                  <a:gdLst>
                    <a:gd name="T0" fmla="*/ 0 w 356"/>
                    <a:gd name="T1" fmla="*/ 0 h 204"/>
                    <a:gd name="T2" fmla="*/ 0 w 356"/>
                    <a:gd name="T3" fmla="*/ 0 h 204"/>
                    <a:gd name="T4" fmla="*/ 0 w 356"/>
                    <a:gd name="T5" fmla="*/ 0 h 204"/>
                    <a:gd name="T6" fmla="*/ 0 w 356"/>
                    <a:gd name="T7" fmla="*/ 0 h 204"/>
                    <a:gd name="T8" fmla="*/ 0 w 356"/>
                    <a:gd name="T9" fmla="*/ 0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204"/>
                    <a:gd name="T17" fmla="*/ 356 w 356"/>
                    <a:gd name="T18" fmla="*/ 204 h 2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204">
                      <a:moveTo>
                        <a:pt x="0" y="128"/>
                      </a:moveTo>
                      <a:lnTo>
                        <a:pt x="135" y="204"/>
                      </a:lnTo>
                      <a:lnTo>
                        <a:pt x="356" y="73"/>
                      </a:lnTo>
                      <a:lnTo>
                        <a:pt x="223" y="0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4" name="Freeform 100"/>
                <p:cNvSpPr>
                  <a:spLocks noChangeAspect="1"/>
                </p:cNvSpPr>
                <p:nvPr/>
              </p:nvSpPr>
              <p:spPr bwMode="auto">
                <a:xfrm>
                  <a:off x="3082" y="2217"/>
                  <a:ext cx="97" cy="56"/>
                </a:xfrm>
                <a:custGeom>
                  <a:avLst/>
                  <a:gdLst>
                    <a:gd name="T0" fmla="*/ 0 w 598"/>
                    <a:gd name="T1" fmla="*/ 0 h 338"/>
                    <a:gd name="T2" fmla="*/ 0 w 598"/>
                    <a:gd name="T3" fmla="*/ 0 h 338"/>
                    <a:gd name="T4" fmla="*/ 0 w 598"/>
                    <a:gd name="T5" fmla="*/ 0 h 338"/>
                    <a:gd name="T6" fmla="*/ 0 w 598"/>
                    <a:gd name="T7" fmla="*/ 0 h 338"/>
                    <a:gd name="T8" fmla="*/ 0 w 598"/>
                    <a:gd name="T9" fmla="*/ 0 h 3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8"/>
                    <a:gd name="T16" fmla="*/ 0 h 338"/>
                    <a:gd name="T17" fmla="*/ 598 w 598"/>
                    <a:gd name="T18" fmla="*/ 338 h 3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8" h="338">
                      <a:moveTo>
                        <a:pt x="598" y="55"/>
                      </a:moveTo>
                      <a:lnTo>
                        <a:pt x="93" y="338"/>
                      </a:lnTo>
                      <a:lnTo>
                        <a:pt x="0" y="284"/>
                      </a:lnTo>
                      <a:lnTo>
                        <a:pt x="500" y="0"/>
                      </a:lnTo>
                      <a:lnTo>
                        <a:pt x="598" y="55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5" name="Freeform 101"/>
                <p:cNvSpPr>
                  <a:spLocks noChangeAspect="1"/>
                </p:cNvSpPr>
                <p:nvPr/>
              </p:nvSpPr>
              <p:spPr bwMode="auto">
                <a:xfrm>
                  <a:off x="3097" y="2226"/>
                  <a:ext cx="82" cy="74"/>
                </a:xfrm>
                <a:custGeom>
                  <a:avLst/>
                  <a:gdLst>
                    <a:gd name="T0" fmla="*/ 0 w 504"/>
                    <a:gd name="T1" fmla="*/ 0 h 451"/>
                    <a:gd name="T2" fmla="*/ 0 w 504"/>
                    <a:gd name="T3" fmla="*/ 0 h 451"/>
                    <a:gd name="T4" fmla="*/ 0 w 504"/>
                    <a:gd name="T5" fmla="*/ 0 h 451"/>
                    <a:gd name="T6" fmla="*/ 0 w 504"/>
                    <a:gd name="T7" fmla="*/ 0 h 451"/>
                    <a:gd name="T8" fmla="*/ 0 w 504"/>
                    <a:gd name="T9" fmla="*/ 0 h 4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4"/>
                    <a:gd name="T16" fmla="*/ 0 h 451"/>
                    <a:gd name="T17" fmla="*/ 504 w 504"/>
                    <a:gd name="T18" fmla="*/ 451 h 4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4" h="451">
                      <a:moveTo>
                        <a:pt x="0" y="284"/>
                      </a:moveTo>
                      <a:lnTo>
                        <a:pt x="0" y="451"/>
                      </a:lnTo>
                      <a:lnTo>
                        <a:pt x="504" y="165"/>
                      </a:lnTo>
                      <a:lnTo>
                        <a:pt x="504" y="0"/>
                      </a:lnTo>
                      <a:lnTo>
                        <a:pt x="0" y="284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6" name="Freeform 102"/>
                <p:cNvSpPr>
                  <a:spLocks noChangeAspect="1"/>
                </p:cNvSpPr>
                <p:nvPr/>
              </p:nvSpPr>
              <p:spPr bwMode="auto">
                <a:xfrm>
                  <a:off x="3083" y="2264"/>
                  <a:ext cx="14" cy="36"/>
                </a:xfrm>
                <a:custGeom>
                  <a:avLst/>
                  <a:gdLst>
                    <a:gd name="T0" fmla="*/ 0 w 92"/>
                    <a:gd name="T1" fmla="*/ 0 h 221"/>
                    <a:gd name="T2" fmla="*/ 0 w 92"/>
                    <a:gd name="T3" fmla="*/ 0 h 221"/>
                    <a:gd name="T4" fmla="*/ 0 w 92"/>
                    <a:gd name="T5" fmla="*/ 0 h 221"/>
                    <a:gd name="T6" fmla="*/ 0 w 92"/>
                    <a:gd name="T7" fmla="*/ 0 h 221"/>
                    <a:gd name="T8" fmla="*/ 0 w 92"/>
                    <a:gd name="T9" fmla="*/ 0 h 2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"/>
                    <a:gd name="T16" fmla="*/ 0 h 221"/>
                    <a:gd name="T17" fmla="*/ 92 w 92"/>
                    <a:gd name="T18" fmla="*/ 221 h 2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" h="221">
                      <a:moveTo>
                        <a:pt x="0" y="0"/>
                      </a:moveTo>
                      <a:lnTo>
                        <a:pt x="0" y="168"/>
                      </a:lnTo>
                      <a:lnTo>
                        <a:pt x="92" y="221"/>
                      </a:lnTo>
                      <a:lnTo>
                        <a:pt x="92" y="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7" name="Freeform 103"/>
                <p:cNvSpPr>
                  <a:spLocks noChangeAspect="1"/>
                </p:cNvSpPr>
                <p:nvPr/>
              </p:nvSpPr>
              <p:spPr bwMode="auto">
                <a:xfrm>
                  <a:off x="3076" y="2267"/>
                  <a:ext cx="51" cy="35"/>
                </a:xfrm>
                <a:custGeom>
                  <a:avLst/>
                  <a:gdLst>
                    <a:gd name="T0" fmla="*/ 0 w 308"/>
                    <a:gd name="T1" fmla="*/ 0 h 212"/>
                    <a:gd name="T2" fmla="*/ 0 w 308"/>
                    <a:gd name="T3" fmla="*/ 0 h 212"/>
                    <a:gd name="T4" fmla="*/ 0 w 308"/>
                    <a:gd name="T5" fmla="*/ 0 h 212"/>
                    <a:gd name="T6" fmla="*/ 0 w 308"/>
                    <a:gd name="T7" fmla="*/ 0 h 212"/>
                    <a:gd name="T8" fmla="*/ 0 w 308"/>
                    <a:gd name="T9" fmla="*/ 0 h 2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8"/>
                    <a:gd name="T16" fmla="*/ 0 h 212"/>
                    <a:gd name="T17" fmla="*/ 308 w 308"/>
                    <a:gd name="T18" fmla="*/ 212 h 2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8" h="212">
                      <a:moveTo>
                        <a:pt x="276" y="0"/>
                      </a:moveTo>
                      <a:lnTo>
                        <a:pt x="308" y="54"/>
                      </a:lnTo>
                      <a:lnTo>
                        <a:pt x="28" y="212"/>
                      </a:lnTo>
                      <a:lnTo>
                        <a:pt x="0" y="156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99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8" name="Freeform 104"/>
                <p:cNvSpPr>
                  <a:spLocks noChangeAspect="1"/>
                </p:cNvSpPr>
                <p:nvPr/>
              </p:nvSpPr>
              <p:spPr bwMode="auto">
                <a:xfrm>
                  <a:off x="3045" y="2242"/>
                  <a:ext cx="15" cy="36"/>
                </a:xfrm>
                <a:custGeom>
                  <a:avLst/>
                  <a:gdLst>
                    <a:gd name="T0" fmla="*/ 0 w 92"/>
                    <a:gd name="T1" fmla="*/ 0 h 221"/>
                    <a:gd name="T2" fmla="*/ 0 w 92"/>
                    <a:gd name="T3" fmla="*/ 0 h 221"/>
                    <a:gd name="T4" fmla="*/ 0 w 92"/>
                    <a:gd name="T5" fmla="*/ 0 h 221"/>
                    <a:gd name="T6" fmla="*/ 0 w 92"/>
                    <a:gd name="T7" fmla="*/ 0 h 221"/>
                    <a:gd name="T8" fmla="*/ 0 w 92"/>
                    <a:gd name="T9" fmla="*/ 0 h 2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"/>
                    <a:gd name="T16" fmla="*/ 0 h 221"/>
                    <a:gd name="T17" fmla="*/ 92 w 92"/>
                    <a:gd name="T18" fmla="*/ 221 h 2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" h="221">
                      <a:moveTo>
                        <a:pt x="0" y="0"/>
                      </a:moveTo>
                      <a:lnTo>
                        <a:pt x="0" y="168"/>
                      </a:lnTo>
                      <a:lnTo>
                        <a:pt x="92" y="221"/>
                      </a:lnTo>
                      <a:lnTo>
                        <a:pt x="92" y="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9" name="Freeform 105"/>
                <p:cNvSpPr>
                  <a:spLocks noChangeAspect="1"/>
                </p:cNvSpPr>
                <p:nvPr/>
              </p:nvSpPr>
              <p:spPr bwMode="auto">
                <a:xfrm>
                  <a:off x="3181" y="2211"/>
                  <a:ext cx="31" cy="46"/>
                </a:xfrm>
                <a:custGeom>
                  <a:avLst/>
                  <a:gdLst>
                    <a:gd name="T0" fmla="*/ 0 w 187"/>
                    <a:gd name="T1" fmla="*/ 0 h 273"/>
                    <a:gd name="T2" fmla="*/ 0 w 187"/>
                    <a:gd name="T3" fmla="*/ 0 h 273"/>
                    <a:gd name="T4" fmla="*/ 0 w 187"/>
                    <a:gd name="T5" fmla="*/ 0 h 273"/>
                    <a:gd name="T6" fmla="*/ 0 w 187"/>
                    <a:gd name="T7" fmla="*/ 0 h 273"/>
                    <a:gd name="T8" fmla="*/ 0 w 187"/>
                    <a:gd name="T9" fmla="*/ 0 h 2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7"/>
                    <a:gd name="T16" fmla="*/ 0 h 273"/>
                    <a:gd name="T17" fmla="*/ 187 w 187"/>
                    <a:gd name="T18" fmla="*/ 273 h 2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7" h="273">
                      <a:moveTo>
                        <a:pt x="0" y="0"/>
                      </a:moveTo>
                      <a:lnTo>
                        <a:pt x="0" y="169"/>
                      </a:lnTo>
                      <a:lnTo>
                        <a:pt x="187" y="273"/>
                      </a:lnTo>
                      <a:lnTo>
                        <a:pt x="187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0" name="Freeform 106"/>
                <p:cNvSpPr>
                  <a:spLocks noChangeAspect="1"/>
                </p:cNvSpPr>
                <p:nvPr/>
              </p:nvSpPr>
              <p:spPr bwMode="auto">
                <a:xfrm>
                  <a:off x="3180" y="2205"/>
                  <a:ext cx="42" cy="24"/>
                </a:xfrm>
                <a:custGeom>
                  <a:avLst/>
                  <a:gdLst>
                    <a:gd name="T0" fmla="*/ 0 w 254"/>
                    <a:gd name="T1" fmla="*/ 0 h 146"/>
                    <a:gd name="T2" fmla="*/ 0 w 254"/>
                    <a:gd name="T3" fmla="*/ 0 h 146"/>
                    <a:gd name="T4" fmla="*/ 0 w 254"/>
                    <a:gd name="T5" fmla="*/ 0 h 146"/>
                    <a:gd name="T6" fmla="*/ 0 w 254"/>
                    <a:gd name="T7" fmla="*/ 0 h 146"/>
                    <a:gd name="T8" fmla="*/ 0 w 254"/>
                    <a:gd name="T9" fmla="*/ 0 h 1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46"/>
                    <a:gd name="T17" fmla="*/ 254 w 254"/>
                    <a:gd name="T18" fmla="*/ 146 h 1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46">
                      <a:moveTo>
                        <a:pt x="0" y="41"/>
                      </a:moveTo>
                      <a:lnTo>
                        <a:pt x="187" y="146"/>
                      </a:lnTo>
                      <a:lnTo>
                        <a:pt x="254" y="106"/>
                      </a:lnTo>
                      <a:lnTo>
                        <a:pt x="68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1" name="Freeform 107"/>
                <p:cNvSpPr>
                  <a:spLocks noChangeAspect="1"/>
                </p:cNvSpPr>
                <p:nvPr/>
              </p:nvSpPr>
              <p:spPr bwMode="auto">
                <a:xfrm>
                  <a:off x="3174" y="2201"/>
                  <a:ext cx="11" cy="33"/>
                </a:xfrm>
                <a:custGeom>
                  <a:avLst/>
                  <a:gdLst>
                    <a:gd name="T0" fmla="*/ 0 w 65"/>
                    <a:gd name="T1" fmla="*/ 0 h 208"/>
                    <a:gd name="T2" fmla="*/ 0 w 65"/>
                    <a:gd name="T3" fmla="*/ 0 h 208"/>
                    <a:gd name="T4" fmla="*/ 0 w 65"/>
                    <a:gd name="T5" fmla="*/ 0 h 208"/>
                    <a:gd name="T6" fmla="*/ 0 w 65"/>
                    <a:gd name="T7" fmla="*/ 0 h 208"/>
                    <a:gd name="T8" fmla="*/ 0 w 65"/>
                    <a:gd name="T9" fmla="*/ 0 h 2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208"/>
                    <a:gd name="T17" fmla="*/ 65 w 65"/>
                    <a:gd name="T18" fmla="*/ 208 h 2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208">
                      <a:moveTo>
                        <a:pt x="0" y="38"/>
                      </a:moveTo>
                      <a:lnTo>
                        <a:pt x="0" y="208"/>
                      </a:lnTo>
                      <a:lnTo>
                        <a:pt x="65" y="168"/>
                      </a:lnTo>
                      <a:cubicBezTo>
                        <a:pt x="65" y="112"/>
                        <a:pt x="65" y="56"/>
                        <a:pt x="65" y="0"/>
                      </a:cubicBez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2" name="AutoShape 108"/>
                <p:cNvSpPr>
                  <a:spLocks noChangeAspect="1" noChangeArrowheads="1"/>
                </p:cNvSpPr>
                <p:nvPr/>
              </p:nvSpPr>
              <p:spPr bwMode="auto">
                <a:xfrm>
                  <a:off x="3133" y="2210"/>
                  <a:ext cx="21" cy="41"/>
                </a:xfrm>
                <a:prstGeom prst="can">
                  <a:avLst>
                    <a:gd name="adj" fmla="val 63751"/>
                  </a:avLst>
                </a:prstGeom>
                <a:solidFill>
                  <a:srgbClr val="3333C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altLang="ja-JP"/>
                </a:p>
              </p:txBody>
            </p:sp>
            <p:sp>
              <p:nvSpPr>
                <p:cNvPr id="15433" name="Freeform 109"/>
                <p:cNvSpPr>
                  <a:spLocks noChangeAspect="1"/>
                </p:cNvSpPr>
                <p:nvPr/>
              </p:nvSpPr>
              <p:spPr bwMode="auto">
                <a:xfrm>
                  <a:off x="3098" y="2220"/>
                  <a:ext cx="36" cy="62"/>
                </a:xfrm>
                <a:custGeom>
                  <a:avLst/>
                  <a:gdLst>
                    <a:gd name="T0" fmla="*/ 0 w 221"/>
                    <a:gd name="T1" fmla="*/ 0 h 378"/>
                    <a:gd name="T2" fmla="*/ 0 w 221"/>
                    <a:gd name="T3" fmla="*/ 0 h 378"/>
                    <a:gd name="T4" fmla="*/ 0 w 221"/>
                    <a:gd name="T5" fmla="*/ 0 h 378"/>
                    <a:gd name="T6" fmla="*/ 0 w 221"/>
                    <a:gd name="T7" fmla="*/ 0 h 378"/>
                    <a:gd name="T8" fmla="*/ 0 w 221"/>
                    <a:gd name="T9" fmla="*/ 0 h 3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"/>
                    <a:gd name="T16" fmla="*/ 0 h 378"/>
                    <a:gd name="T17" fmla="*/ 221 w 221"/>
                    <a:gd name="T18" fmla="*/ 378 h 3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" h="378">
                      <a:moveTo>
                        <a:pt x="0" y="130"/>
                      </a:moveTo>
                      <a:lnTo>
                        <a:pt x="0" y="378"/>
                      </a:lnTo>
                      <a:lnTo>
                        <a:pt x="221" y="251"/>
                      </a:lnTo>
                      <a:lnTo>
                        <a:pt x="221" y="0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4" name="Freeform 110"/>
                <p:cNvSpPr>
                  <a:spLocks noChangeAspect="1"/>
                </p:cNvSpPr>
                <p:nvPr/>
              </p:nvSpPr>
              <p:spPr bwMode="auto">
                <a:xfrm>
                  <a:off x="3076" y="2229"/>
                  <a:ext cx="22" cy="53"/>
                </a:xfrm>
                <a:custGeom>
                  <a:avLst/>
                  <a:gdLst>
                    <a:gd name="T0" fmla="*/ 0 w 134"/>
                    <a:gd name="T1" fmla="*/ 0 h 323"/>
                    <a:gd name="T2" fmla="*/ 0 w 134"/>
                    <a:gd name="T3" fmla="*/ 0 h 323"/>
                    <a:gd name="T4" fmla="*/ 0 w 134"/>
                    <a:gd name="T5" fmla="*/ 0 h 323"/>
                    <a:gd name="T6" fmla="*/ 0 w 134"/>
                    <a:gd name="T7" fmla="*/ 0 h 323"/>
                    <a:gd name="T8" fmla="*/ 0 w 134"/>
                    <a:gd name="T9" fmla="*/ 0 h 3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4"/>
                    <a:gd name="T16" fmla="*/ 0 h 323"/>
                    <a:gd name="T17" fmla="*/ 134 w 134"/>
                    <a:gd name="T18" fmla="*/ 323 h 3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4" h="323">
                      <a:moveTo>
                        <a:pt x="0" y="0"/>
                      </a:moveTo>
                      <a:lnTo>
                        <a:pt x="0" y="251"/>
                      </a:lnTo>
                      <a:lnTo>
                        <a:pt x="134" y="323"/>
                      </a:lnTo>
                      <a:lnTo>
                        <a:pt x="134" y="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5" name="Freeform 111"/>
                <p:cNvSpPr>
                  <a:spLocks noChangeAspect="1"/>
                </p:cNvSpPr>
                <p:nvPr/>
              </p:nvSpPr>
              <p:spPr bwMode="auto">
                <a:xfrm>
                  <a:off x="3008" y="2173"/>
                  <a:ext cx="97" cy="55"/>
                </a:xfrm>
                <a:custGeom>
                  <a:avLst/>
                  <a:gdLst>
                    <a:gd name="T0" fmla="*/ 0 w 598"/>
                    <a:gd name="T1" fmla="*/ 0 h 338"/>
                    <a:gd name="T2" fmla="*/ 0 w 598"/>
                    <a:gd name="T3" fmla="*/ 0 h 338"/>
                    <a:gd name="T4" fmla="*/ 0 w 598"/>
                    <a:gd name="T5" fmla="*/ 0 h 338"/>
                    <a:gd name="T6" fmla="*/ 0 w 598"/>
                    <a:gd name="T7" fmla="*/ 0 h 338"/>
                    <a:gd name="T8" fmla="*/ 0 w 598"/>
                    <a:gd name="T9" fmla="*/ 0 h 3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8"/>
                    <a:gd name="T16" fmla="*/ 0 h 338"/>
                    <a:gd name="T17" fmla="*/ 598 w 598"/>
                    <a:gd name="T18" fmla="*/ 338 h 3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8" h="338">
                      <a:moveTo>
                        <a:pt x="598" y="55"/>
                      </a:moveTo>
                      <a:lnTo>
                        <a:pt x="93" y="338"/>
                      </a:lnTo>
                      <a:lnTo>
                        <a:pt x="0" y="284"/>
                      </a:lnTo>
                      <a:lnTo>
                        <a:pt x="500" y="0"/>
                      </a:lnTo>
                      <a:lnTo>
                        <a:pt x="598" y="55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6" name="Freeform 112"/>
                <p:cNvSpPr>
                  <a:spLocks noChangeAspect="1"/>
                </p:cNvSpPr>
                <p:nvPr/>
              </p:nvSpPr>
              <p:spPr bwMode="auto">
                <a:xfrm>
                  <a:off x="3086" y="2182"/>
                  <a:ext cx="24" cy="15"/>
                </a:xfrm>
                <a:custGeom>
                  <a:avLst/>
                  <a:gdLst>
                    <a:gd name="T0" fmla="*/ 0 w 148"/>
                    <a:gd name="T1" fmla="*/ 0 h 95"/>
                    <a:gd name="T2" fmla="*/ 0 w 148"/>
                    <a:gd name="T3" fmla="*/ 0 h 95"/>
                    <a:gd name="T4" fmla="*/ 0 w 148"/>
                    <a:gd name="T5" fmla="*/ 0 h 95"/>
                    <a:gd name="T6" fmla="*/ 0 w 148"/>
                    <a:gd name="T7" fmla="*/ 0 h 95"/>
                    <a:gd name="T8" fmla="*/ 0 w 148"/>
                    <a:gd name="T9" fmla="*/ 0 h 95"/>
                    <a:gd name="T10" fmla="*/ 0 w 148"/>
                    <a:gd name="T11" fmla="*/ 0 h 95"/>
                    <a:gd name="T12" fmla="*/ 0 w 148"/>
                    <a:gd name="T13" fmla="*/ 0 h 95"/>
                    <a:gd name="T14" fmla="*/ 0 w 148"/>
                    <a:gd name="T15" fmla="*/ 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8"/>
                    <a:gd name="T25" fmla="*/ 0 h 95"/>
                    <a:gd name="T26" fmla="*/ 148 w 148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8" h="95">
                      <a:moveTo>
                        <a:pt x="0" y="62"/>
                      </a:moveTo>
                      <a:lnTo>
                        <a:pt x="109" y="0"/>
                      </a:lnTo>
                      <a:lnTo>
                        <a:pt x="145" y="28"/>
                      </a:lnTo>
                      <a:lnTo>
                        <a:pt x="148" y="87"/>
                      </a:lnTo>
                      <a:lnTo>
                        <a:pt x="100" y="92"/>
                      </a:lnTo>
                      <a:lnTo>
                        <a:pt x="100" y="64"/>
                      </a:lnTo>
                      <a:lnTo>
                        <a:pt x="59" y="95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99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7" name="Freeform 113"/>
                <p:cNvSpPr>
                  <a:spLocks noChangeAspect="1"/>
                </p:cNvSpPr>
                <p:nvPr/>
              </p:nvSpPr>
              <p:spPr bwMode="auto">
                <a:xfrm>
                  <a:off x="3138" y="2179"/>
                  <a:ext cx="10" cy="33"/>
                </a:xfrm>
                <a:custGeom>
                  <a:avLst/>
                  <a:gdLst>
                    <a:gd name="T0" fmla="*/ 0 w 65"/>
                    <a:gd name="T1" fmla="*/ 0 h 208"/>
                    <a:gd name="T2" fmla="*/ 0 w 65"/>
                    <a:gd name="T3" fmla="*/ 0 h 208"/>
                    <a:gd name="T4" fmla="*/ 0 w 65"/>
                    <a:gd name="T5" fmla="*/ 0 h 208"/>
                    <a:gd name="T6" fmla="*/ 0 w 65"/>
                    <a:gd name="T7" fmla="*/ 0 h 208"/>
                    <a:gd name="T8" fmla="*/ 0 w 65"/>
                    <a:gd name="T9" fmla="*/ 0 h 2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208"/>
                    <a:gd name="T17" fmla="*/ 65 w 65"/>
                    <a:gd name="T18" fmla="*/ 208 h 2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208">
                      <a:moveTo>
                        <a:pt x="0" y="38"/>
                      </a:moveTo>
                      <a:lnTo>
                        <a:pt x="0" y="208"/>
                      </a:lnTo>
                      <a:lnTo>
                        <a:pt x="65" y="168"/>
                      </a:lnTo>
                      <a:cubicBezTo>
                        <a:pt x="65" y="112"/>
                        <a:pt x="65" y="56"/>
                        <a:pt x="65" y="0"/>
                      </a:cubicBez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8" name="Freeform 114"/>
                <p:cNvSpPr>
                  <a:spLocks noChangeAspect="1"/>
                </p:cNvSpPr>
                <p:nvPr/>
              </p:nvSpPr>
              <p:spPr bwMode="auto">
                <a:xfrm>
                  <a:off x="3107" y="2167"/>
                  <a:ext cx="31" cy="45"/>
                </a:xfrm>
                <a:custGeom>
                  <a:avLst/>
                  <a:gdLst>
                    <a:gd name="T0" fmla="*/ 0 w 187"/>
                    <a:gd name="T1" fmla="*/ 0 h 273"/>
                    <a:gd name="T2" fmla="*/ 0 w 187"/>
                    <a:gd name="T3" fmla="*/ 0 h 273"/>
                    <a:gd name="T4" fmla="*/ 0 w 187"/>
                    <a:gd name="T5" fmla="*/ 0 h 273"/>
                    <a:gd name="T6" fmla="*/ 0 w 187"/>
                    <a:gd name="T7" fmla="*/ 0 h 273"/>
                    <a:gd name="T8" fmla="*/ 0 w 187"/>
                    <a:gd name="T9" fmla="*/ 0 h 2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7"/>
                    <a:gd name="T16" fmla="*/ 0 h 273"/>
                    <a:gd name="T17" fmla="*/ 187 w 187"/>
                    <a:gd name="T18" fmla="*/ 273 h 2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7" h="273">
                      <a:moveTo>
                        <a:pt x="0" y="0"/>
                      </a:moveTo>
                      <a:lnTo>
                        <a:pt x="0" y="169"/>
                      </a:lnTo>
                      <a:lnTo>
                        <a:pt x="187" y="273"/>
                      </a:lnTo>
                      <a:lnTo>
                        <a:pt x="187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9" name="Freeform 115"/>
                <p:cNvSpPr>
                  <a:spLocks noChangeAspect="1"/>
                </p:cNvSpPr>
                <p:nvPr/>
              </p:nvSpPr>
              <p:spPr bwMode="auto">
                <a:xfrm>
                  <a:off x="3038" y="2186"/>
                  <a:ext cx="59" cy="34"/>
                </a:xfrm>
                <a:custGeom>
                  <a:avLst/>
                  <a:gdLst>
                    <a:gd name="T0" fmla="*/ 0 w 356"/>
                    <a:gd name="T1" fmla="*/ 0 h 204"/>
                    <a:gd name="T2" fmla="*/ 0 w 356"/>
                    <a:gd name="T3" fmla="*/ 0 h 204"/>
                    <a:gd name="T4" fmla="*/ 0 w 356"/>
                    <a:gd name="T5" fmla="*/ 0 h 204"/>
                    <a:gd name="T6" fmla="*/ 0 w 356"/>
                    <a:gd name="T7" fmla="*/ 0 h 204"/>
                    <a:gd name="T8" fmla="*/ 0 w 356"/>
                    <a:gd name="T9" fmla="*/ 0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204"/>
                    <a:gd name="T17" fmla="*/ 356 w 356"/>
                    <a:gd name="T18" fmla="*/ 204 h 2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204">
                      <a:moveTo>
                        <a:pt x="0" y="128"/>
                      </a:moveTo>
                      <a:lnTo>
                        <a:pt x="135" y="204"/>
                      </a:lnTo>
                      <a:lnTo>
                        <a:pt x="356" y="73"/>
                      </a:lnTo>
                      <a:lnTo>
                        <a:pt x="223" y="0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0" name="AutoShape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3058" y="2167"/>
                  <a:ext cx="22" cy="41"/>
                </a:xfrm>
                <a:prstGeom prst="can">
                  <a:avLst>
                    <a:gd name="adj" fmla="val 60853"/>
                  </a:avLst>
                </a:prstGeom>
                <a:solidFill>
                  <a:srgbClr val="3333C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altLang="ja-JP"/>
                </a:p>
              </p:txBody>
            </p:sp>
            <p:sp>
              <p:nvSpPr>
                <p:cNvPr id="15441" name="Freeform 117"/>
                <p:cNvSpPr>
                  <a:spLocks noChangeAspect="1"/>
                </p:cNvSpPr>
                <p:nvPr/>
              </p:nvSpPr>
              <p:spPr bwMode="auto">
                <a:xfrm>
                  <a:off x="3123" y="2204"/>
                  <a:ext cx="24" cy="15"/>
                </a:xfrm>
                <a:custGeom>
                  <a:avLst/>
                  <a:gdLst>
                    <a:gd name="T0" fmla="*/ 0 w 148"/>
                    <a:gd name="T1" fmla="*/ 0 h 95"/>
                    <a:gd name="T2" fmla="*/ 0 w 148"/>
                    <a:gd name="T3" fmla="*/ 0 h 95"/>
                    <a:gd name="T4" fmla="*/ 0 w 148"/>
                    <a:gd name="T5" fmla="*/ 0 h 95"/>
                    <a:gd name="T6" fmla="*/ 0 w 148"/>
                    <a:gd name="T7" fmla="*/ 0 h 95"/>
                    <a:gd name="T8" fmla="*/ 0 w 148"/>
                    <a:gd name="T9" fmla="*/ 0 h 95"/>
                    <a:gd name="T10" fmla="*/ 0 w 148"/>
                    <a:gd name="T11" fmla="*/ 0 h 95"/>
                    <a:gd name="T12" fmla="*/ 0 w 148"/>
                    <a:gd name="T13" fmla="*/ 0 h 95"/>
                    <a:gd name="T14" fmla="*/ 0 w 148"/>
                    <a:gd name="T15" fmla="*/ 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8"/>
                    <a:gd name="T25" fmla="*/ 0 h 95"/>
                    <a:gd name="T26" fmla="*/ 148 w 148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8" h="95">
                      <a:moveTo>
                        <a:pt x="0" y="62"/>
                      </a:moveTo>
                      <a:lnTo>
                        <a:pt x="109" y="0"/>
                      </a:lnTo>
                      <a:lnTo>
                        <a:pt x="145" y="28"/>
                      </a:lnTo>
                      <a:lnTo>
                        <a:pt x="148" y="87"/>
                      </a:lnTo>
                      <a:lnTo>
                        <a:pt x="100" y="92"/>
                      </a:lnTo>
                      <a:lnTo>
                        <a:pt x="100" y="64"/>
                      </a:lnTo>
                      <a:lnTo>
                        <a:pt x="59" y="95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99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2" name="Freeform 118"/>
                <p:cNvSpPr>
                  <a:spLocks noChangeAspect="1"/>
                </p:cNvSpPr>
                <p:nvPr/>
              </p:nvSpPr>
              <p:spPr bwMode="auto">
                <a:xfrm>
                  <a:off x="3372" y="2316"/>
                  <a:ext cx="42" cy="24"/>
                </a:xfrm>
                <a:custGeom>
                  <a:avLst/>
                  <a:gdLst>
                    <a:gd name="T0" fmla="*/ 0 w 254"/>
                    <a:gd name="T1" fmla="*/ 0 h 146"/>
                    <a:gd name="T2" fmla="*/ 0 w 254"/>
                    <a:gd name="T3" fmla="*/ 0 h 146"/>
                    <a:gd name="T4" fmla="*/ 0 w 254"/>
                    <a:gd name="T5" fmla="*/ 0 h 146"/>
                    <a:gd name="T6" fmla="*/ 0 w 254"/>
                    <a:gd name="T7" fmla="*/ 0 h 146"/>
                    <a:gd name="T8" fmla="*/ 0 w 254"/>
                    <a:gd name="T9" fmla="*/ 0 h 1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46"/>
                    <a:gd name="T17" fmla="*/ 254 w 254"/>
                    <a:gd name="T18" fmla="*/ 146 h 1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46">
                      <a:moveTo>
                        <a:pt x="0" y="41"/>
                      </a:moveTo>
                      <a:lnTo>
                        <a:pt x="187" y="146"/>
                      </a:lnTo>
                      <a:lnTo>
                        <a:pt x="254" y="106"/>
                      </a:lnTo>
                      <a:lnTo>
                        <a:pt x="68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3" name="Freeform 119"/>
                <p:cNvSpPr>
                  <a:spLocks noChangeAspect="1"/>
                </p:cNvSpPr>
                <p:nvPr/>
              </p:nvSpPr>
              <p:spPr bwMode="auto">
                <a:xfrm>
                  <a:off x="3373" y="2323"/>
                  <a:ext cx="30" cy="44"/>
                </a:xfrm>
                <a:custGeom>
                  <a:avLst/>
                  <a:gdLst>
                    <a:gd name="T0" fmla="*/ 0 w 187"/>
                    <a:gd name="T1" fmla="*/ 0 h 273"/>
                    <a:gd name="T2" fmla="*/ 0 w 187"/>
                    <a:gd name="T3" fmla="*/ 0 h 273"/>
                    <a:gd name="T4" fmla="*/ 0 w 187"/>
                    <a:gd name="T5" fmla="*/ 0 h 273"/>
                    <a:gd name="T6" fmla="*/ 0 w 187"/>
                    <a:gd name="T7" fmla="*/ 0 h 273"/>
                    <a:gd name="T8" fmla="*/ 0 w 187"/>
                    <a:gd name="T9" fmla="*/ 0 h 2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7"/>
                    <a:gd name="T16" fmla="*/ 0 h 273"/>
                    <a:gd name="T17" fmla="*/ 187 w 187"/>
                    <a:gd name="T18" fmla="*/ 273 h 2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7" h="273">
                      <a:moveTo>
                        <a:pt x="0" y="0"/>
                      </a:moveTo>
                      <a:lnTo>
                        <a:pt x="0" y="169"/>
                      </a:lnTo>
                      <a:lnTo>
                        <a:pt x="187" y="273"/>
                      </a:lnTo>
                      <a:lnTo>
                        <a:pt x="187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4" name="Freeform 120"/>
                <p:cNvSpPr>
                  <a:spLocks noChangeAspect="1"/>
                </p:cNvSpPr>
                <p:nvPr/>
              </p:nvSpPr>
              <p:spPr bwMode="auto">
                <a:xfrm>
                  <a:off x="3403" y="2334"/>
                  <a:ext cx="11" cy="33"/>
                </a:xfrm>
                <a:custGeom>
                  <a:avLst/>
                  <a:gdLst>
                    <a:gd name="T0" fmla="*/ 0 w 65"/>
                    <a:gd name="T1" fmla="*/ 0 h 208"/>
                    <a:gd name="T2" fmla="*/ 0 w 65"/>
                    <a:gd name="T3" fmla="*/ 0 h 208"/>
                    <a:gd name="T4" fmla="*/ 0 w 65"/>
                    <a:gd name="T5" fmla="*/ 0 h 208"/>
                    <a:gd name="T6" fmla="*/ 0 w 65"/>
                    <a:gd name="T7" fmla="*/ 0 h 208"/>
                    <a:gd name="T8" fmla="*/ 0 w 65"/>
                    <a:gd name="T9" fmla="*/ 0 h 2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208"/>
                    <a:gd name="T17" fmla="*/ 65 w 65"/>
                    <a:gd name="T18" fmla="*/ 208 h 2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208">
                      <a:moveTo>
                        <a:pt x="0" y="38"/>
                      </a:moveTo>
                      <a:lnTo>
                        <a:pt x="0" y="208"/>
                      </a:lnTo>
                      <a:lnTo>
                        <a:pt x="65" y="168"/>
                      </a:lnTo>
                      <a:cubicBezTo>
                        <a:pt x="65" y="112"/>
                        <a:pt x="65" y="56"/>
                        <a:pt x="65" y="0"/>
                      </a:cubicBez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5" name="Freeform 121"/>
                <p:cNvSpPr>
                  <a:spLocks noChangeAspect="1"/>
                </p:cNvSpPr>
                <p:nvPr/>
              </p:nvSpPr>
              <p:spPr bwMode="auto">
                <a:xfrm>
                  <a:off x="3039" y="2244"/>
                  <a:ext cx="51" cy="35"/>
                </a:xfrm>
                <a:custGeom>
                  <a:avLst/>
                  <a:gdLst>
                    <a:gd name="T0" fmla="*/ 0 w 308"/>
                    <a:gd name="T1" fmla="*/ 0 h 212"/>
                    <a:gd name="T2" fmla="*/ 0 w 308"/>
                    <a:gd name="T3" fmla="*/ 0 h 212"/>
                    <a:gd name="T4" fmla="*/ 0 w 308"/>
                    <a:gd name="T5" fmla="*/ 0 h 212"/>
                    <a:gd name="T6" fmla="*/ 0 w 308"/>
                    <a:gd name="T7" fmla="*/ 0 h 212"/>
                    <a:gd name="T8" fmla="*/ 0 w 308"/>
                    <a:gd name="T9" fmla="*/ 0 h 2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8"/>
                    <a:gd name="T16" fmla="*/ 0 h 212"/>
                    <a:gd name="T17" fmla="*/ 308 w 308"/>
                    <a:gd name="T18" fmla="*/ 212 h 2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8" h="212">
                      <a:moveTo>
                        <a:pt x="276" y="0"/>
                      </a:moveTo>
                      <a:lnTo>
                        <a:pt x="308" y="54"/>
                      </a:lnTo>
                      <a:lnTo>
                        <a:pt x="28" y="212"/>
                      </a:lnTo>
                      <a:lnTo>
                        <a:pt x="0" y="156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99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6" name="Freeform 122"/>
                <p:cNvSpPr>
                  <a:spLocks noChangeAspect="1"/>
                </p:cNvSpPr>
                <p:nvPr/>
              </p:nvSpPr>
              <p:spPr bwMode="auto">
                <a:xfrm>
                  <a:off x="3023" y="2182"/>
                  <a:ext cx="82" cy="74"/>
                </a:xfrm>
                <a:custGeom>
                  <a:avLst/>
                  <a:gdLst>
                    <a:gd name="T0" fmla="*/ 0 w 504"/>
                    <a:gd name="T1" fmla="*/ 0 h 451"/>
                    <a:gd name="T2" fmla="*/ 0 w 504"/>
                    <a:gd name="T3" fmla="*/ 0 h 451"/>
                    <a:gd name="T4" fmla="*/ 0 w 504"/>
                    <a:gd name="T5" fmla="*/ 0 h 451"/>
                    <a:gd name="T6" fmla="*/ 0 w 504"/>
                    <a:gd name="T7" fmla="*/ 0 h 451"/>
                    <a:gd name="T8" fmla="*/ 0 w 504"/>
                    <a:gd name="T9" fmla="*/ 0 h 4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4"/>
                    <a:gd name="T16" fmla="*/ 0 h 451"/>
                    <a:gd name="T17" fmla="*/ 504 w 504"/>
                    <a:gd name="T18" fmla="*/ 451 h 4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4" h="451">
                      <a:moveTo>
                        <a:pt x="0" y="284"/>
                      </a:moveTo>
                      <a:lnTo>
                        <a:pt x="0" y="451"/>
                      </a:lnTo>
                      <a:lnTo>
                        <a:pt x="504" y="165"/>
                      </a:lnTo>
                      <a:lnTo>
                        <a:pt x="504" y="0"/>
                      </a:lnTo>
                      <a:lnTo>
                        <a:pt x="0" y="284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7" name="Freeform 123"/>
                <p:cNvSpPr>
                  <a:spLocks noChangeAspect="1"/>
                </p:cNvSpPr>
                <p:nvPr/>
              </p:nvSpPr>
              <p:spPr bwMode="auto">
                <a:xfrm>
                  <a:off x="3060" y="2198"/>
                  <a:ext cx="36" cy="62"/>
                </a:xfrm>
                <a:custGeom>
                  <a:avLst/>
                  <a:gdLst>
                    <a:gd name="T0" fmla="*/ 0 w 221"/>
                    <a:gd name="T1" fmla="*/ 0 h 378"/>
                    <a:gd name="T2" fmla="*/ 0 w 221"/>
                    <a:gd name="T3" fmla="*/ 0 h 378"/>
                    <a:gd name="T4" fmla="*/ 0 w 221"/>
                    <a:gd name="T5" fmla="*/ 0 h 378"/>
                    <a:gd name="T6" fmla="*/ 0 w 221"/>
                    <a:gd name="T7" fmla="*/ 0 h 378"/>
                    <a:gd name="T8" fmla="*/ 0 w 221"/>
                    <a:gd name="T9" fmla="*/ 0 h 3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"/>
                    <a:gd name="T16" fmla="*/ 0 h 378"/>
                    <a:gd name="T17" fmla="*/ 221 w 221"/>
                    <a:gd name="T18" fmla="*/ 378 h 3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" h="378">
                      <a:moveTo>
                        <a:pt x="0" y="130"/>
                      </a:moveTo>
                      <a:lnTo>
                        <a:pt x="0" y="378"/>
                      </a:lnTo>
                      <a:lnTo>
                        <a:pt x="221" y="251"/>
                      </a:lnTo>
                      <a:lnTo>
                        <a:pt x="221" y="0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8" name="Freeform 124"/>
                <p:cNvSpPr>
                  <a:spLocks noChangeAspect="1"/>
                </p:cNvSpPr>
                <p:nvPr/>
              </p:nvSpPr>
              <p:spPr bwMode="auto">
                <a:xfrm>
                  <a:off x="3144" y="2190"/>
                  <a:ext cx="30" cy="44"/>
                </a:xfrm>
                <a:custGeom>
                  <a:avLst/>
                  <a:gdLst>
                    <a:gd name="T0" fmla="*/ 0 w 187"/>
                    <a:gd name="T1" fmla="*/ 0 h 273"/>
                    <a:gd name="T2" fmla="*/ 0 w 187"/>
                    <a:gd name="T3" fmla="*/ 0 h 273"/>
                    <a:gd name="T4" fmla="*/ 0 w 187"/>
                    <a:gd name="T5" fmla="*/ 0 h 273"/>
                    <a:gd name="T6" fmla="*/ 0 w 187"/>
                    <a:gd name="T7" fmla="*/ 0 h 273"/>
                    <a:gd name="T8" fmla="*/ 0 w 187"/>
                    <a:gd name="T9" fmla="*/ 0 h 2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7"/>
                    <a:gd name="T16" fmla="*/ 0 h 273"/>
                    <a:gd name="T17" fmla="*/ 187 w 187"/>
                    <a:gd name="T18" fmla="*/ 273 h 2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7" h="273">
                      <a:moveTo>
                        <a:pt x="0" y="0"/>
                      </a:moveTo>
                      <a:lnTo>
                        <a:pt x="0" y="169"/>
                      </a:lnTo>
                      <a:lnTo>
                        <a:pt x="187" y="273"/>
                      </a:lnTo>
                      <a:lnTo>
                        <a:pt x="187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9" name="AutoShape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3096" y="2188"/>
                  <a:ext cx="21" cy="41"/>
                </a:xfrm>
                <a:prstGeom prst="can">
                  <a:avLst>
                    <a:gd name="adj" fmla="val 63751"/>
                  </a:avLst>
                </a:prstGeom>
                <a:solidFill>
                  <a:srgbClr val="3333C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altLang="ja-JP"/>
                </a:p>
              </p:txBody>
            </p:sp>
            <p:sp>
              <p:nvSpPr>
                <p:cNvPr id="15450" name="Freeform 126"/>
                <p:cNvSpPr>
                  <a:spLocks noChangeAspect="1"/>
                </p:cNvSpPr>
                <p:nvPr/>
              </p:nvSpPr>
              <p:spPr bwMode="auto">
                <a:xfrm>
                  <a:off x="3060" y="2204"/>
                  <a:ext cx="83" cy="74"/>
                </a:xfrm>
                <a:custGeom>
                  <a:avLst/>
                  <a:gdLst>
                    <a:gd name="T0" fmla="*/ 0 w 504"/>
                    <a:gd name="T1" fmla="*/ 0 h 451"/>
                    <a:gd name="T2" fmla="*/ 0 w 504"/>
                    <a:gd name="T3" fmla="*/ 0 h 451"/>
                    <a:gd name="T4" fmla="*/ 0 w 504"/>
                    <a:gd name="T5" fmla="*/ 0 h 451"/>
                    <a:gd name="T6" fmla="*/ 0 w 504"/>
                    <a:gd name="T7" fmla="*/ 0 h 451"/>
                    <a:gd name="T8" fmla="*/ 0 w 504"/>
                    <a:gd name="T9" fmla="*/ 0 h 4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4"/>
                    <a:gd name="T16" fmla="*/ 0 h 451"/>
                    <a:gd name="T17" fmla="*/ 504 w 504"/>
                    <a:gd name="T18" fmla="*/ 451 h 4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4" h="451">
                      <a:moveTo>
                        <a:pt x="0" y="284"/>
                      </a:moveTo>
                      <a:lnTo>
                        <a:pt x="0" y="451"/>
                      </a:lnTo>
                      <a:lnTo>
                        <a:pt x="504" y="165"/>
                      </a:lnTo>
                      <a:lnTo>
                        <a:pt x="504" y="0"/>
                      </a:lnTo>
                      <a:lnTo>
                        <a:pt x="0" y="284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1" name="Freeform 127"/>
                <p:cNvSpPr>
                  <a:spLocks noChangeAspect="1"/>
                </p:cNvSpPr>
                <p:nvPr/>
              </p:nvSpPr>
              <p:spPr bwMode="auto">
                <a:xfrm>
                  <a:off x="3045" y="2195"/>
                  <a:ext cx="98" cy="55"/>
                </a:xfrm>
                <a:custGeom>
                  <a:avLst/>
                  <a:gdLst>
                    <a:gd name="T0" fmla="*/ 0 w 598"/>
                    <a:gd name="T1" fmla="*/ 0 h 338"/>
                    <a:gd name="T2" fmla="*/ 0 w 598"/>
                    <a:gd name="T3" fmla="*/ 0 h 338"/>
                    <a:gd name="T4" fmla="*/ 0 w 598"/>
                    <a:gd name="T5" fmla="*/ 0 h 338"/>
                    <a:gd name="T6" fmla="*/ 0 w 598"/>
                    <a:gd name="T7" fmla="*/ 0 h 338"/>
                    <a:gd name="T8" fmla="*/ 0 w 598"/>
                    <a:gd name="T9" fmla="*/ 0 h 3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8"/>
                    <a:gd name="T16" fmla="*/ 0 h 338"/>
                    <a:gd name="T17" fmla="*/ 598 w 598"/>
                    <a:gd name="T18" fmla="*/ 338 h 3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8" h="338">
                      <a:moveTo>
                        <a:pt x="598" y="55"/>
                      </a:moveTo>
                      <a:lnTo>
                        <a:pt x="93" y="338"/>
                      </a:lnTo>
                      <a:lnTo>
                        <a:pt x="0" y="284"/>
                      </a:lnTo>
                      <a:lnTo>
                        <a:pt x="500" y="0"/>
                      </a:lnTo>
                      <a:lnTo>
                        <a:pt x="598" y="55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2" name="Freeform 128"/>
                <p:cNvSpPr>
                  <a:spLocks noChangeAspect="1"/>
                </p:cNvSpPr>
                <p:nvPr/>
              </p:nvSpPr>
              <p:spPr bwMode="auto">
                <a:xfrm>
                  <a:off x="3076" y="2208"/>
                  <a:ext cx="58" cy="33"/>
                </a:xfrm>
                <a:custGeom>
                  <a:avLst/>
                  <a:gdLst>
                    <a:gd name="T0" fmla="*/ 0 w 356"/>
                    <a:gd name="T1" fmla="*/ 0 h 204"/>
                    <a:gd name="T2" fmla="*/ 0 w 356"/>
                    <a:gd name="T3" fmla="*/ 0 h 204"/>
                    <a:gd name="T4" fmla="*/ 0 w 356"/>
                    <a:gd name="T5" fmla="*/ 0 h 204"/>
                    <a:gd name="T6" fmla="*/ 0 w 356"/>
                    <a:gd name="T7" fmla="*/ 0 h 204"/>
                    <a:gd name="T8" fmla="*/ 0 w 356"/>
                    <a:gd name="T9" fmla="*/ 0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204"/>
                    <a:gd name="T17" fmla="*/ 356 w 356"/>
                    <a:gd name="T18" fmla="*/ 204 h 2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204">
                      <a:moveTo>
                        <a:pt x="0" y="128"/>
                      </a:moveTo>
                      <a:lnTo>
                        <a:pt x="135" y="204"/>
                      </a:lnTo>
                      <a:lnTo>
                        <a:pt x="356" y="73"/>
                      </a:lnTo>
                      <a:lnTo>
                        <a:pt x="223" y="0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3" name="Freeform 129"/>
                <p:cNvSpPr>
                  <a:spLocks noChangeAspect="1"/>
                </p:cNvSpPr>
                <p:nvPr/>
              </p:nvSpPr>
              <p:spPr bwMode="auto">
                <a:xfrm>
                  <a:off x="304" y="864"/>
                  <a:ext cx="5069" cy="2912"/>
                </a:xfrm>
                <a:custGeom>
                  <a:avLst/>
                  <a:gdLst>
                    <a:gd name="T0" fmla="*/ 2125 w 5069"/>
                    <a:gd name="T1" fmla="*/ 0 h 2912"/>
                    <a:gd name="T2" fmla="*/ 0 w 5069"/>
                    <a:gd name="T3" fmla="*/ 1216 h 2912"/>
                    <a:gd name="T4" fmla="*/ 2957 w 5069"/>
                    <a:gd name="T5" fmla="*/ 2912 h 2912"/>
                    <a:gd name="T6" fmla="*/ 5069 w 5069"/>
                    <a:gd name="T7" fmla="*/ 1696 h 2912"/>
                    <a:gd name="T8" fmla="*/ 2125 w 5069"/>
                    <a:gd name="T9" fmla="*/ 0 h 29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69"/>
                    <a:gd name="T16" fmla="*/ 0 h 2912"/>
                    <a:gd name="T17" fmla="*/ 5069 w 5069"/>
                    <a:gd name="T18" fmla="*/ 2912 h 29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69" h="2912">
                      <a:moveTo>
                        <a:pt x="2125" y="0"/>
                      </a:moveTo>
                      <a:lnTo>
                        <a:pt x="0" y="1216"/>
                      </a:lnTo>
                      <a:lnTo>
                        <a:pt x="2957" y="2912"/>
                      </a:lnTo>
                      <a:lnTo>
                        <a:pt x="5069" y="1696"/>
                      </a:lnTo>
                      <a:lnTo>
                        <a:pt x="2125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4" name="Freeform 130"/>
                <p:cNvSpPr>
                  <a:spLocks noChangeAspect="1"/>
                </p:cNvSpPr>
                <p:nvPr/>
              </p:nvSpPr>
              <p:spPr bwMode="auto">
                <a:xfrm>
                  <a:off x="2098" y="1754"/>
                  <a:ext cx="379" cy="263"/>
                </a:xfrm>
                <a:custGeom>
                  <a:avLst/>
                  <a:gdLst>
                    <a:gd name="T0" fmla="*/ 235 w 379"/>
                    <a:gd name="T1" fmla="*/ 0 h 263"/>
                    <a:gd name="T2" fmla="*/ 250 w 379"/>
                    <a:gd name="T3" fmla="*/ 15 h 263"/>
                    <a:gd name="T4" fmla="*/ 274 w 379"/>
                    <a:gd name="T5" fmla="*/ 29 h 263"/>
                    <a:gd name="T6" fmla="*/ 288 w 379"/>
                    <a:gd name="T7" fmla="*/ 37 h 263"/>
                    <a:gd name="T8" fmla="*/ 305 w 379"/>
                    <a:gd name="T9" fmla="*/ 48 h 263"/>
                    <a:gd name="T10" fmla="*/ 318 w 379"/>
                    <a:gd name="T11" fmla="*/ 55 h 263"/>
                    <a:gd name="T12" fmla="*/ 331 w 379"/>
                    <a:gd name="T13" fmla="*/ 65 h 263"/>
                    <a:gd name="T14" fmla="*/ 348 w 379"/>
                    <a:gd name="T15" fmla="*/ 78 h 263"/>
                    <a:gd name="T16" fmla="*/ 355 w 379"/>
                    <a:gd name="T17" fmla="*/ 89 h 263"/>
                    <a:gd name="T18" fmla="*/ 366 w 379"/>
                    <a:gd name="T19" fmla="*/ 103 h 263"/>
                    <a:gd name="T20" fmla="*/ 376 w 379"/>
                    <a:gd name="T21" fmla="*/ 116 h 263"/>
                    <a:gd name="T22" fmla="*/ 379 w 379"/>
                    <a:gd name="T23" fmla="*/ 158 h 263"/>
                    <a:gd name="T24" fmla="*/ 202 w 379"/>
                    <a:gd name="T25" fmla="*/ 263 h 263"/>
                    <a:gd name="T26" fmla="*/ 0 w 379"/>
                    <a:gd name="T27" fmla="*/ 139 h 263"/>
                    <a:gd name="T28" fmla="*/ 235 w 379"/>
                    <a:gd name="T29" fmla="*/ 0 h 26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79"/>
                    <a:gd name="T46" fmla="*/ 0 h 263"/>
                    <a:gd name="T47" fmla="*/ 379 w 379"/>
                    <a:gd name="T48" fmla="*/ 263 h 26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79" h="263">
                      <a:moveTo>
                        <a:pt x="235" y="0"/>
                      </a:moveTo>
                      <a:lnTo>
                        <a:pt x="250" y="15"/>
                      </a:lnTo>
                      <a:lnTo>
                        <a:pt x="274" y="29"/>
                      </a:lnTo>
                      <a:lnTo>
                        <a:pt x="288" y="37"/>
                      </a:lnTo>
                      <a:lnTo>
                        <a:pt x="305" y="48"/>
                      </a:lnTo>
                      <a:lnTo>
                        <a:pt x="318" y="55"/>
                      </a:lnTo>
                      <a:lnTo>
                        <a:pt x="331" y="65"/>
                      </a:lnTo>
                      <a:lnTo>
                        <a:pt x="348" y="78"/>
                      </a:lnTo>
                      <a:lnTo>
                        <a:pt x="355" y="89"/>
                      </a:lnTo>
                      <a:lnTo>
                        <a:pt x="366" y="103"/>
                      </a:lnTo>
                      <a:lnTo>
                        <a:pt x="376" y="116"/>
                      </a:lnTo>
                      <a:lnTo>
                        <a:pt x="379" y="158"/>
                      </a:lnTo>
                      <a:lnTo>
                        <a:pt x="202" y="263"/>
                      </a:lnTo>
                      <a:lnTo>
                        <a:pt x="0" y="139"/>
                      </a:lnTo>
                      <a:lnTo>
                        <a:pt x="235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5" name="Freeform 131"/>
                <p:cNvSpPr>
                  <a:spLocks noChangeAspect="1"/>
                </p:cNvSpPr>
                <p:nvPr/>
              </p:nvSpPr>
              <p:spPr bwMode="auto">
                <a:xfrm>
                  <a:off x="4269" y="2479"/>
                  <a:ext cx="556" cy="438"/>
                </a:xfrm>
                <a:custGeom>
                  <a:avLst/>
                  <a:gdLst>
                    <a:gd name="T0" fmla="*/ 293 w 556"/>
                    <a:gd name="T1" fmla="*/ 0 h 438"/>
                    <a:gd name="T2" fmla="*/ 293 w 556"/>
                    <a:gd name="T3" fmla="*/ 128 h 438"/>
                    <a:gd name="T4" fmla="*/ 78 w 556"/>
                    <a:gd name="T5" fmla="*/ 252 h 438"/>
                    <a:gd name="T6" fmla="*/ 38 w 556"/>
                    <a:gd name="T7" fmla="*/ 227 h 438"/>
                    <a:gd name="T8" fmla="*/ 38 w 556"/>
                    <a:gd name="T9" fmla="*/ 377 h 438"/>
                    <a:gd name="T10" fmla="*/ 0 w 556"/>
                    <a:gd name="T11" fmla="*/ 400 h 438"/>
                    <a:gd name="T12" fmla="*/ 29 w 556"/>
                    <a:gd name="T13" fmla="*/ 418 h 438"/>
                    <a:gd name="T14" fmla="*/ 50 w 556"/>
                    <a:gd name="T15" fmla="*/ 428 h 438"/>
                    <a:gd name="T16" fmla="*/ 67 w 556"/>
                    <a:gd name="T17" fmla="*/ 436 h 438"/>
                    <a:gd name="T18" fmla="*/ 85 w 556"/>
                    <a:gd name="T19" fmla="*/ 438 h 438"/>
                    <a:gd name="T20" fmla="*/ 109 w 556"/>
                    <a:gd name="T21" fmla="*/ 437 h 438"/>
                    <a:gd name="T22" fmla="*/ 553 w 556"/>
                    <a:gd name="T23" fmla="*/ 178 h 438"/>
                    <a:gd name="T24" fmla="*/ 556 w 556"/>
                    <a:gd name="T25" fmla="*/ 167 h 438"/>
                    <a:gd name="T26" fmla="*/ 554 w 556"/>
                    <a:gd name="T27" fmla="*/ 150 h 438"/>
                    <a:gd name="T28" fmla="*/ 293 w 556"/>
                    <a:gd name="T29" fmla="*/ 0 h 4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56"/>
                    <a:gd name="T46" fmla="*/ 0 h 438"/>
                    <a:gd name="T47" fmla="*/ 556 w 556"/>
                    <a:gd name="T48" fmla="*/ 438 h 43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56" h="438">
                      <a:moveTo>
                        <a:pt x="293" y="0"/>
                      </a:moveTo>
                      <a:lnTo>
                        <a:pt x="293" y="128"/>
                      </a:lnTo>
                      <a:lnTo>
                        <a:pt x="78" y="252"/>
                      </a:lnTo>
                      <a:lnTo>
                        <a:pt x="38" y="227"/>
                      </a:lnTo>
                      <a:lnTo>
                        <a:pt x="38" y="377"/>
                      </a:lnTo>
                      <a:lnTo>
                        <a:pt x="0" y="400"/>
                      </a:lnTo>
                      <a:lnTo>
                        <a:pt x="29" y="418"/>
                      </a:lnTo>
                      <a:lnTo>
                        <a:pt x="50" y="428"/>
                      </a:lnTo>
                      <a:lnTo>
                        <a:pt x="67" y="436"/>
                      </a:lnTo>
                      <a:lnTo>
                        <a:pt x="85" y="438"/>
                      </a:lnTo>
                      <a:lnTo>
                        <a:pt x="109" y="437"/>
                      </a:lnTo>
                      <a:lnTo>
                        <a:pt x="553" y="178"/>
                      </a:lnTo>
                      <a:lnTo>
                        <a:pt x="556" y="167"/>
                      </a:lnTo>
                      <a:lnTo>
                        <a:pt x="554" y="150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6" name="Freeform 132"/>
                <p:cNvSpPr>
                  <a:spLocks noChangeAspect="1"/>
                </p:cNvSpPr>
                <p:nvPr/>
              </p:nvSpPr>
              <p:spPr bwMode="auto">
                <a:xfrm>
                  <a:off x="1275" y="1662"/>
                  <a:ext cx="3000" cy="1824"/>
                </a:xfrm>
                <a:custGeom>
                  <a:avLst/>
                  <a:gdLst>
                    <a:gd name="T0" fmla="*/ 2938 w 3000"/>
                    <a:gd name="T1" fmla="*/ 1253 h 1824"/>
                    <a:gd name="T2" fmla="*/ 2990 w 3000"/>
                    <a:gd name="T3" fmla="*/ 1277 h 1824"/>
                    <a:gd name="T4" fmla="*/ 3000 w 3000"/>
                    <a:gd name="T5" fmla="*/ 1311 h 1824"/>
                    <a:gd name="T6" fmla="*/ 2141 w 3000"/>
                    <a:gd name="T7" fmla="*/ 1805 h 1824"/>
                    <a:gd name="T8" fmla="*/ 2102 w 3000"/>
                    <a:gd name="T9" fmla="*/ 1824 h 1824"/>
                    <a:gd name="T10" fmla="*/ 2074 w 3000"/>
                    <a:gd name="T11" fmla="*/ 1819 h 1824"/>
                    <a:gd name="T12" fmla="*/ 2035 w 3000"/>
                    <a:gd name="T13" fmla="*/ 1810 h 1824"/>
                    <a:gd name="T14" fmla="*/ 29 w 3000"/>
                    <a:gd name="T15" fmla="*/ 653 h 1824"/>
                    <a:gd name="T16" fmla="*/ 0 w 3000"/>
                    <a:gd name="T17" fmla="*/ 634 h 1824"/>
                    <a:gd name="T18" fmla="*/ 0 w 3000"/>
                    <a:gd name="T19" fmla="*/ 605 h 1824"/>
                    <a:gd name="T20" fmla="*/ 1051 w 3000"/>
                    <a:gd name="T21" fmla="*/ 0 h 1824"/>
                    <a:gd name="T22" fmla="*/ 1046 w 3000"/>
                    <a:gd name="T23" fmla="*/ 39 h 1824"/>
                    <a:gd name="T24" fmla="*/ 749 w 3000"/>
                    <a:gd name="T25" fmla="*/ 202 h 1824"/>
                    <a:gd name="T26" fmla="*/ 749 w 3000"/>
                    <a:gd name="T27" fmla="*/ 269 h 1824"/>
                    <a:gd name="T28" fmla="*/ 1829 w 3000"/>
                    <a:gd name="T29" fmla="*/ 888 h 1824"/>
                    <a:gd name="T30" fmla="*/ 1565 w 3000"/>
                    <a:gd name="T31" fmla="*/ 1047 h 1824"/>
                    <a:gd name="T32" fmla="*/ 1560 w 3000"/>
                    <a:gd name="T33" fmla="*/ 1104 h 1824"/>
                    <a:gd name="T34" fmla="*/ 2381 w 3000"/>
                    <a:gd name="T35" fmla="*/ 1575 h 1824"/>
                    <a:gd name="T36" fmla="*/ 2938 w 3000"/>
                    <a:gd name="T37" fmla="*/ 1253 h 18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000"/>
                    <a:gd name="T58" fmla="*/ 0 h 1824"/>
                    <a:gd name="T59" fmla="*/ 3000 w 3000"/>
                    <a:gd name="T60" fmla="*/ 1824 h 182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000" h="1824">
                      <a:moveTo>
                        <a:pt x="2938" y="1253"/>
                      </a:moveTo>
                      <a:lnTo>
                        <a:pt x="2990" y="1277"/>
                      </a:lnTo>
                      <a:lnTo>
                        <a:pt x="3000" y="1311"/>
                      </a:lnTo>
                      <a:lnTo>
                        <a:pt x="2141" y="1805"/>
                      </a:lnTo>
                      <a:lnTo>
                        <a:pt x="2102" y="1824"/>
                      </a:lnTo>
                      <a:lnTo>
                        <a:pt x="2074" y="1819"/>
                      </a:lnTo>
                      <a:lnTo>
                        <a:pt x="2035" y="1810"/>
                      </a:lnTo>
                      <a:lnTo>
                        <a:pt x="29" y="653"/>
                      </a:lnTo>
                      <a:lnTo>
                        <a:pt x="0" y="634"/>
                      </a:lnTo>
                      <a:lnTo>
                        <a:pt x="0" y="605"/>
                      </a:lnTo>
                      <a:lnTo>
                        <a:pt x="1051" y="0"/>
                      </a:lnTo>
                      <a:lnTo>
                        <a:pt x="1046" y="39"/>
                      </a:lnTo>
                      <a:lnTo>
                        <a:pt x="749" y="202"/>
                      </a:lnTo>
                      <a:lnTo>
                        <a:pt x="749" y="269"/>
                      </a:lnTo>
                      <a:lnTo>
                        <a:pt x="1829" y="888"/>
                      </a:lnTo>
                      <a:lnTo>
                        <a:pt x="1565" y="1047"/>
                      </a:lnTo>
                      <a:lnTo>
                        <a:pt x="1560" y="1104"/>
                      </a:lnTo>
                      <a:lnTo>
                        <a:pt x="2381" y="1575"/>
                      </a:lnTo>
                      <a:lnTo>
                        <a:pt x="2938" y="1253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7" name="Freeform 133"/>
                <p:cNvSpPr>
                  <a:spLocks noChangeAspect="1"/>
                </p:cNvSpPr>
                <p:nvPr/>
              </p:nvSpPr>
              <p:spPr bwMode="auto">
                <a:xfrm>
                  <a:off x="2908" y="1918"/>
                  <a:ext cx="341" cy="195"/>
                </a:xfrm>
                <a:custGeom>
                  <a:avLst/>
                  <a:gdLst>
                    <a:gd name="T0" fmla="*/ 43 w 341"/>
                    <a:gd name="T1" fmla="*/ 0 h 195"/>
                    <a:gd name="T2" fmla="*/ 0 w 341"/>
                    <a:gd name="T3" fmla="*/ 24 h 195"/>
                    <a:gd name="T4" fmla="*/ 293 w 341"/>
                    <a:gd name="T5" fmla="*/ 195 h 195"/>
                    <a:gd name="T6" fmla="*/ 341 w 341"/>
                    <a:gd name="T7" fmla="*/ 165 h 195"/>
                    <a:gd name="T8" fmla="*/ 43 w 341"/>
                    <a:gd name="T9" fmla="*/ 0 h 1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1"/>
                    <a:gd name="T16" fmla="*/ 0 h 195"/>
                    <a:gd name="T17" fmla="*/ 341 w 341"/>
                    <a:gd name="T18" fmla="*/ 195 h 1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1" h="195">
                      <a:moveTo>
                        <a:pt x="43" y="0"/>
                      </a:moveTo>
                      <a:lnTo>
                        <a:pt x="0" y="24"/>
                      </a:lnTo>
                      <a:lnTo>
                        <a:pt x="293" y="195"/>
                      </a:lnTo>
                      <a:lnTo>
                        <a:pt x="341" y="165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8" name="Freeform 134"/>
                <p:cNvSpPr>
                  <a:spLocks noChangeAspect="1"/>
                </p:cNvSpPr>
                <p:nvPr/>
              </p:nvSpPr>
              <p:spPr bwMode="auto">
                <a:xfrm>
                  <a:off x="2378" y="1438"/>
                  <a:ext cx="794" cy="461"/>
                </a:xfrm>
                <a:custGeom>
                  <a:avLst/>
                  <a:gdLst>
                    <a:gd name="T0" fmla="*/ 410 w 794"/>
                    <a:gd name="T1" fmla="*/ 9 h 461"/>
                    <a:gd name="T2" fmla="*/ 377 w 794"/>
                    <a:gd name="T3" fmla="*/ 0 h 461"/>
                    <a:gd name="T4" fmla="*/ 333 w 794"/>
                    <a:gd name="T5" fmla="*/ 9 h 461"/>
                    <a:gd name="T6" fmla="*/ 302 w 794"/>
                    <a:gd name="T7" fmla="*/ 20 h 461"/>
                    <a:gd name="T8" fmla="*/ 0 w 794"/>
                    <a:gd name="T9" fmla="*/ 197 h 461"/>
                    <a:gd name="T10" fmla="*/ 453 w 794"/>
                    <a:gd name="T11" fmla="*/ 461 h 461"/>
                    <a:gd name="T12" fmla="*/ 783 w 794"/>
                    <a:gd name="T13" fmla="*/ 267 h 461"/>
                    <a:gd name="T14" fmla="*/ 791 w 794"/>
                    <a:gd name="T15" fmla="*/ 258 h 461"/>
                    <a:gd name="T16" fmla="*/ 794 w 794"/>
                    <a:gd name="T17" fmla="*/ 246 h 461"/>
                    <a:gd name="T18" fmla="*/ 793 w 794"/>
                    <a:gd name="T19" fmla="*/ 237 h 461"/>
                    <a:gd name="T20" fmla="*/ 779 w 794"/>
                    <a:gd name="T21" fmla="*/ 224 h 461"/>
                    <a:gd name="T22" fmla="*/ 410 w 794"/>
                    <a:gd name="T23" fmla="*/ 9 h 46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94"/>
                    <a:gd name="T37" fmla="*/ 0 h 461"/>
                    <a:gd name="T38" fmla="*/ 794 w 794"/>
                    <a:gd name="T39" fmla="*/ 461 h 46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94" h="461">
                      <a:moveTo>
                        <a:pt x="410" y="9"/>
                      </a:moveTo>
                      <a:lnTo>
                        <a:pt x="377" y="0"/>
                      </a:lnTo>
                      <a:lnTo>
                        <a:pt x="333" y="9"/>
                      </a:lnTo>
                      <a:lnTo>
                        <a:pt x="302" y="20"/>
                      </a:lnTo>
                      <a:lnTo>
                        <a:pt x="0" y="197"/>
                      </a:lnTo>
                      <a:lnTo>
                        <a:pt x="453" y="461"/>
                      </a:lnTo>
                      <a:lnTo>
                        <a:pt x="783" y="267"/>
                      </a:lnTo>
                      <a:lnTo>
                        <a:pt x="791" y="258"/>
                      </a:lnTo>
                      <a:lnTo>
                        <a:pt x="794" y="246"/>
                      </a:lnTo>
                      <a:lnTo>
                        <a:pt x="793" y="237"/>
                      </a:lnTo>
                      <a:lnTo>
                        <a:pt x="779" y="224"/>
                      </a:lnTo>
                      <a:lnTo>
                        <a:pt x="410" y="9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9" name="Freeform 135"/>
                <p:cNvSpPr>
                  <a:spLocks noChangeAspect="1"/>
                </p:cNvSpPr>
                <p:nvPr/>
              </p:nvSpPr>
              <p:spPr bwMode="auto">
                <a:xfrm>
                  <a:off x="2933" y="2632"/>
                  <a:ext cx="704" cy="432"/>
                </a:xfrm>
                <a:custGeom>
                  <a:avLst/>
                  <a:gdLst>
                    <a:gd name="T0" fmla="*/ 700 w 704"/>
                    <a:gd name="T1" fmla="*/ 432 h 432"/>
                    <a:gd name="T2" fmla="*/ 704 w 704"/>
                    <a:gd name="T3" fmla="*/ 415 h 432"/>
                    <a:gd name="T4" fmla="*/ 704 w 704"/>
                    <a:gd name="T5" fmla="*/ 378 h 432"/>
                    <a:gd name="T6" fmla="*/ 46 w 704"/>
                    <a:gd name="T7" fmla="*/ 0 h 432"/>
                    <a:gd name="T8" fmla="*/ 0 w 704"/>
                    <a:gd name="T9" fmla="*/ 26 h 432"/>
                    <a:gd name="T10" fmla="*/ 700 w 704"/>
                    <a:gd name="T11" fmla="*/ 432 h 4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04"/>
                    <a:gd name="T19" fmla="*/ 0 h 432"/>
                    <a:gd name="T20" fmla="*/ 704 w 704"/>
                    <a:gd name="T21" fmla="*/ 432 h 4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04" h="432">
                      <a:moveTo>
                        <a:pt x="700" y="432"/>
                      </a:moveTo>
                      <a:lnTo>
                        <a:pt x="704" y="415"/>
                      </a:lnTo>
                      <a:lnTo>
                        <a:pt x="704" y="378"/>
                      </a:lnTo>
                      <a:lnTo>
                        <a:pt x="46" y="0"/>
                      </a:lnTo>
                      <a:lnTo>
                        <a:pt x="0" y="26"/>
                      </a:lnTo>
                      <a:lnTo>
                        <a:pt x="700" y="432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0" name="Freeform 136"/>
                <p:cNvSpPr>
                  <a:spLocks noChangeAspect="1"/>
                </p:cNvSpPr>
                <p:nvPr/>
              </p:nvSpPr>
              <p:spPr bwMode="auto">
                <a:xfrm>
                  <a:off x="2726" y="1658"/>
                  <a:ext cx="27" cy="33"/>
                </a:xfrm>
                <a:custGeom>
                  <a:avLst/>
                  <a:gdLst>
                    <a:gd name="T0" fmla="*/ 0 w 27"/>
                    <a:gd name="T1" fmla="*/ 0 h 33"/>
                    <a:gd name="T2" fmla="*/ 1 w 27"/>
                    <a:gd name="T3" fmla="*/ 33 h 33"/>
                    <a:gd name="T4" fmla="*/ 27 w 27"/>
                    <a:gd name="T5" fmla="*/ 16 h 33"/>
                    <a:gd name="T6" fmla="*/ 0 w 27"/>
                    <a:gd name="T7" fmla="*/ 0 h 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"/>
                    <a:gd name="T13" fmla="*/ 0 h 33"/>
                    <a:gd name="T14" fmla="*/ 27 w 27"/>
                    <a:gd name="T15" fmla="*/ 33 h 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" h="33">
                      <a:moveTo>
                        <a:pt x="0" y="0"/>
                      </a:moveTo>
                      <a:lnTo>
                        <a:pt x="1" y="33"/>
                      </a:lnTo>
                      <a:lnTo>
                        <a:pt x="27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1" name="Freeform 137"/>
                <p:cNvSpPr>
                  <a:spLocks noChangeAspect="1"/>
                </p:cNvSpPr>
                <p:nvPr/>
              </p:nvSpPr>
              <p:spPr bwMode="auto">
                <a:xfrm>
                  <a:off x="269" y="803"/>
                  <a:ext cx="2160" cy="1274"/>
                </a:xfrm>
                <a:custGeom>
                  <a:avLst/>
                  <a:gdLst>
                    <a:gd name="T0" fmla="*/ 2160 w 2160"/>
                    <a:gd name="T1" fmla="*/ 0 h 1274"/>
                    <a:gd name="T2" fmla="*/ 0 w 2160"/>
                    <a:gd name="T3" fmla="*/ 1245 h 1274"/>
                    <a:gd name="T4" fmla="*/ 44 w 2160"/>
                    <a:gd name="T5" fmla="*/ 1274 h 1274"/>
                    <a:gd name="T6" fmla="*/ 2160 w 2160"/>
                    <a:gd name="T7" fmla="*/ 51 h 1274"/>
                    <a:gd name="T8" fmla="*/ 2160 w 2160"/>
                    <a:gd name="T9" fmla="*/ 0 h 1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"/>
                    <a:gd name="T16" fmla="*/ 0 h 1274"/>
                    <a:gd name="T17" fmla="*/ 2160 w 2160"/>
                    <a:gd name="T18" fmla="*/ 1274 h 12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" h="1274">
                      <a:moveTo>
                        <a:pt x="2160" y="0"/>
                      </a:moveTo>
                      <a:lnTo>
                        <a:pt x="0" y="1245"/>
                      </a:lnTo>
                      <a:lnTo>
                        <a:pt x="44" y="1274"/>
                      </a:lnTo>
                      <a:lnTo>
                        <a:pt x="2160" y="51"/>
                      </a:lnTo>
                      <a:lnTo>
                        <a:pt x="2160" y="0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2" name="Freeform 138"/>
                <p:cNvSpPr>
                  <a:spLocks noChangeAspect="1"/>
                </p:cNvSpPr>
                <p:nvPr/>
              </p:nvSpPr>
              <p:spPr bwMode="auto">
                <a:xfrm>
                  <a:off x="2425" y="803"/>
                  <a:ext cx="2288" cy="1373"/>
                </a:xfrm>
                <a:custGeom>
                  <a:avLst/>
                  <a:gdLst>
                    <a:gd name="T0" fmla="*/ 4 w 2288"/>
                    <a:gd name="T1" fmla="*/ 0 h 1373"/>
                    <a:gd name="T2" fmla="*/ 2288 w 2288"/>
                    <a:gd name="T3" fmla="*/ 1318 h 1373"/>
                    <a:gd name="T4" fmla="*/ 2288 w 2288"/>
                    <a:gd name="T5" fmla="*/ 1373 h 1373"/>
                    <a:gd name="T6" fmla="*/ 0 w 2288"/>
                    <a:gd name="T7" fmla="*/ 51 h 1373"/>
                    <a:gd name="T8" fmla="*/ 4 w 2288"/>
                    <a:gd name="T9" fmla="*/ 0 h 13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88"/>
                    <a:gd name="T16" fmla="*/ 0 h 1373"/>
                    <a:gd name="T17" fmla="*/ 2288 w 2288"/>
                    <a:gd name="T18" fmla="*/ 1373 h 13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88" h="1373">
                      <a:moveTo>
                        <a:pt x="4" y="0"/>
                      </a:moveTo>
                      <a:lnTo>
                        <a:pt x="2288" y="1318"/>
                      </a:lnTo>
                      <a:lnTo>
                        <a:pt x="2288" y="1373"/>
                      </a:lnTo>
                      <a:lnTo>
                        <a:pt x="0" y="5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3" name="Freeform 139"/>
                <p:cNvSpPr>
                  <a:spLocks noChangeAspect="1"/>
                </p:cNvSpPr>
                <p:nvPr/>
              </p:nvSpPr>
              <p:spPr bwMode="auto">
                <a:xfrm>
                  <a:off x="4787" y="2169"/>
                  <a:ext cx="627" cy="384"/>
                </a:xfrm>
                <a:custGeom>
                  <a:avLst/>
                  <a:gdLst>
                    <a:gd name="T0" fmla="*/ 0 w 627"/>
                    <a:gd name="T1" fmla="*/ 0 h 384"/>
                    <a:gd name="T2" fmla="*/ 0 w 627"/>
                    <a:gd name="T3" fmla="*/ 52 h 384"/>
                    <a:gd name="T4" fmla="*/ 582 w 627"/>
                    <a:gd name="T5" fmla="*/ 384 h 384"/>
                    <a:gd name="T6" fmla="*/ 627 w 627"/>
                    <a:gd name="T7" fmla="*/ 362 h 384"/>
                    <a:gd name="T8" fmla="*/ 0 w 627"/>
                    <a:gd name="T9" fmla="*/ 0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7"/>
                    <a:gd name="T16" fmla="*/ 0 h 384"/>
                    <a:gd name="T17" fmla="*/ 627 w 627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7" h="384">
                      <a:moveTo>
                        <a:pt x="0" y="0"/>
                      </a:moveTo>
                      <a:lnTo>
                        <a:pt x="0" y="52"/>
                      </a:lnTo>
                      <a:lnTo>
                        <a:pt x="582" y="384"/>
                      </a:lnTo>
                      <a:lnTo>
                        <a:pt x="627" y="3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4" name="Freeform 140"/>
                <p:cNvSpPr>
                  <a:spLocks noChangeAspect="1"/>
                </p:cNvSpPr>
                <p:nvPr/>
              </p:nvSpPr>
              <p:spPr bwMode="auto">
                <a:xfrm>
                  <a:off x="3254" y="2531"/>
                  <a:ext cx="2160" cy="1293"/>
                </a:xfrm>
                <a:custGeom>
                  <a:avLst/>
                  <a:gdLst>
                    <a:gd name="T0" fmla="*/ 2157 w 2160"/>
                    <a:gd name="T1" fmla="*/ 0 h 1293"/>
                    <a:gd name="T2" fmla="*/ 0 w 2160"/>
                    <a:gd name="T3" fmla="*/ 1245 h 1293"/>
                    <a:gd name="T4" fmla="*/ 0 w 2160"/>
                    <a:gd name="T5" fmla="*/ 1293 h 1293"/>
                    <a:gd name="T6" fmla="*/ 2160 w 2160"/>
                    <a:gd name="T7" fmla="*/ 48 h 1293"/>
                    <a:gd name="T8" fmla="*/ 2157 w 2160"/>
                    <a:gd name="T9" fmla="*/ 0 h 12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"/>
                    <a:gd name="T16" fmla="*/ 0 h 1293"/>
                    <a:gd name="T17" fmla="*/ 2160 w 2160"/>
                    <a:gd name="T18" fmla="*/ 1293 h 12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" h="1293">
                      <a:moveTo>
                        <a:pt x="2157" y="0"/>
                      </a:moveTo>
                      <a:lnTo>
                        <a:pt x="0" y="1245"/>
                      </a:lnTo>
                      <a:lnTo>
                        <a:pt x="0" y="1293"/>
                      </a:lnTo>
                      <a:lnTo>
                        <a:pt x="2160" y="48"/>
                      </a:lnTo>
                      <a:lnTo>
                        <a:pt x="2157" y="0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5" name="Freeform 141"/>
                <p:cNvSpPr>
                  <a:spLocks noChangeAspect="1"/>
                </p:cNvSpPr>
                <p:nvPr/>
              </p:nvSpPr>
              <p:spPr bwMode="auto">
                <a:xfrm>
                  <a:off x="269" y="2048"/>
                  <a:ext cx="2985" cy="1776"/>
                </a:xfrm>
                <a:custGeom>
                  <a:avLst/>
                  <a:gdLst>
                    <a:gd name="T0" fmla="*/ 0 w 2985"/>
                    <a:gd name="T1" fmla="*/ 0 h 1776"/>
                    <a:gd name="T2" fmla="*/ 0 w 2985"/>
                    <a:gd name="T3" fmla="*/ 54 h 1776"/>
                    <a:gd name="T4" fmla="*/ 2985 w 2985"/>
                    <a:gd name="T5" fmla="*/ 1776 h 1776"/>
                    <a:gd name="T6" fmla="*/ 2985 w 2985"/>
                    <a:gd name="T7" fmla="*/ 1725 h 1776"/>
                    <a:gd name="T8" fmla="*/ 0 w 2985"/>
                    <a:gd name="T9" fmla="*/ 0 h 17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5"/>
                    <a:gd name="T16" fmla="*/ 0 h 1776"/>
                    <a:gd name="T17" fmla="*/ 2985 w 2985"/>
                    <a:gd name="T18" fmla="*/ 1776 h 17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5" h="1776">
                      <a:moveTo>
                        <a:pt x="0" y="0"/>
                      </a:moveTo>
                      <a:lnTo>
                        <a:pt x="0" y="54"/>
                      </a:lnTo>
                      <a:lnTo>
                        <a:pt x="2985" y="1776"/>
                      </a:lnTo>
                      <a:cubicBezTo>
                        <a:pt x="2985" y="1759"/>
                        <a:pt x="2985" y="1742"/>
                        <a:pt x="2985" y="172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6" name="Freeform 142"/>
                <p:cNvSpPr>
                  <a:spLocks noChangeAspect="1"/>
                </p:cNvSpPr>
                <p:nvPr/>
              </p:nvSpPr>
              <p:spPr bwMode="auto">
                <a:xfrm>
                  <a:off x="1610" y="1225"/>
                  <a:ext cx="687" cy="398"/>
                </a:xfrm>
                <a:custGeom>
                  <a:avLst/>
                  <a:gdLst>
                    <a:gd name="T0" fmla="*/ 0 w 687"/>
                    <a:gd name="T1" fmla="*/ 228 h 398"/>
                    <a:gd name="T2" fmla="*/ 293 w 687"/>
                    <a:gd name="T3" fmla="*/ 398 h 398"/>
                    <a:gd name="T4" fmla="*/ 687 w 687"/>
                    <a:gd name="T5" fmla="*/ 170 h 398"/>
                    <a:gd name="T6" fmla="*/ 396 w 687"/>
                    <a:gd name="T7" fmla="*/ 0 h 398"/>
                    <a:gd name="T8" fmla="*/ 0 w 687"/>
                    <a:gd name="T9" fmla="*/ 228 h 3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7"/>
                    <a:gd name="T16" fmla="*/ 0 h 398"/>
                    <a:gd name="T17" fmla="*/ 687 w 687"/>
                    <a:gd name="T18" fmla="*/ 398 h 3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7" h="398">
                      <a:moveTo>
                        <a:pt x="0" y="228"/>
                      </a:moveTo>
                      <a:lnTo>
                        <a:pt x="293" y="398"/>
                      </a:lnTo>
                      <a:lnTo>
                        <a:pt x="687" y="170"/>
                      </a:lnTo>
                      <a:lnTo>
                        <a:pt x="396" y="0"/>
                      </a:lnTo>
                      <a:lnTo>
                        <a:pt x="0" y="22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7" name="Freeform 143"/>
                <p:cNvSpPr>
                  <a:spLocks noChangeAspect="1"/>
                </p:cNvSpPr>
                <p:nvPr/>
              </p:nvSpPr>
              <p:spPr bwMode="auto">
                <a:xfrm>
                  <a:off x="1610" y="1453"/>
                  <a:ext cx="293" cy="299"/>
                </a:xfrm>
                <a:custGeom>
                  <a:avLst/>
                  <a:gdLst>
                    <a:gd name="T0" fmla="*/ 0 w 293"/>
                    <a:gd name="T1" fmla="*/ 0 h 299"/>
                    <a:gd name="T2" fmla="*/ 0 w 293"/>
                    <a:gd name="T3" fmla="*/ 131 h 299"/>
                    <a:gd name="T4" fmla="*/ 293 w 293"/>
                    <a:gd name="T5" fmla="*/ 299 h 299"/>
                    <a:gd name="T6" fmla="*/ 293 w 293"/>
                    <a:gd name="T7" fmla="*/ 170 h 299"/>
                    <a:gd name="T8" fmla="*/ 0 w 293"/>
                    <a:gd name="T9" fmla="*/ 0 h 2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3"/>
                    <a:gd name="T16" fmla="*/ 0 h 299"/>
                    <a:gd name="T17" fmla="*/ 293 w 293"/>
                    <a:gd name="T18" fmla="*/ 299 h 2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3" h="299">
                      <a:moveTo>
                        <a:pt x="0" y="0"/>
                      </a:moveTo>
                      <a:lnTo>
                        <a:pt x="0" y="131"/>
                      </a:lnTo>
                      <a:lnTo>
                        <a:pt x="293" y="299"/>
                      </a:lnTo>
                      <a:lnTo>
                        <a:pt x="293" y="1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8" name="Freeform 144"/>
                <p:cNvSpPr>
                  <a:spLocks noChangeAspect="1"/>
                </p:cNvSpPr>
                <p:nvPr/>
              </p:nvSpPr>
              <p:spPr bwMode="auto">
                <a:xfrm>
                  <a:off x="1381" y="1612"/>
                  <a:ext cx="442" cy="254"/>
                </a:xfrm>
                <a:custGeom>
                  <a:avLst/>
                  <a:gdLst>
                    <a:gd name="T0" fmla="*/ 306 w 442"/>
                    <a:gd name="T1" fmla="*/ 0 h 254"/>
                    <a:gd name="T2" fmla="*/ 0 w 442"/>
                    <a:gd name="T3" fmla="*/ 176 h 254"/>
                    <a:gd name="T4" fmla="*/ 138 w 442"/>
                    <a:gd name="T5" fmla="*/ 254 h 254"/>
                    <a:gd name="T6" fmla="*/ 442 w 442"/>
                    <a:gd name="T7" fmla="*/ 78 h 254"/>
                    <a:gd name="T8" fmla="*/ 306 w 442"/>
                    <a:gd name="T9" fmla="*/ 0 h 2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2"/>
                    <a:gd name="T16" fmla="*/ 0 h 254"/>
                    <a:gd name="T17" fmla="*/ 442 w 442"/>
                    <a:gd name="T18" fmla="*/ 254 h 2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2" h="254">
                      <a:moveTo>
                        <a:pt x="306" y="0"/>
                      </a:moveTo>
                      <a:lnTo>
                        <a:pt x="0" y="176"/>
                      </a:lnTo>
                      <a:lnTo>
                        <a:pt x="138" y="254"/>
                      </a:lnTo>
                      <a:lnTo>
                        <a:pt x="442" y="78"/>
                      </a:lnTo>
                      <a:lnTo>
                        <a:pt x="306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9" name="Freeform 145"/>
                <p:cNvSpPr>
                  <a:spLocks noChangeAspect="1"/>
                </p:cNvSpPr>
                <p:nvPr/>
              </p:nvSpPr>
              <p:spPr bwMode="auto">
                <a:xfrm>
                  <a:off x="1382" y="1788"/>
                  <a:ext cx="135" cy="209"/>
                </a:xfrm>
                <a:custGeom>
                  <a:avLst/>
                  <a:gdLst>
                    <a:gd name="T0" fmla="*/ 0 w 135"/>
                    <a:gd name="T1" fmla="*/ 0 h 209"/>
                    <a:gd name="T2" fmla="*/ 0 w 135"/>
                    <a:gd name="T3" fmla="*/ 130 h 209"/>
                    <a:gd name="T4" fmla="*/ 135 w 135"/>
                    <a:gd name="T5" fmla="*/ 209 h 209"/>
                    <a:gd name="T6" fmla="*/ 135 w 135"/>
                    <a:gd name="T7" fmla="*/ 78 h 209"/>
                    <a:gd name="T8" fmla="*/ 0 w 135"/>
                    <a:gd name="T9" fmla="*/ 0 h 2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"/>
                    <a:gd name="T16" fmla="*/ 0 h 209"/>
                    <a:gd name="T17" fmla="*/ 135 w 135"/>
                    <a:gd name="T18" fmla="*/ 209 h 2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" h="209">
                      <a:moveTo>
                        <a:pt x="0" y="0"/>
                      </a:moveTo>
                      <a:lnTo>
                        <a:pt x="0" y="130"/>
                      </a:lnTo>
                      <a:lnTo>
                        <a:pt x="135" y="209"/>
                      </a:lnTo>
                      <a:lnTo>
                        <a:pt x="135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0" name="Freeform 146"/>
                <p:cNvSpPr>
                  <a:spLocks noChangeAspect="1"/>
                </p:cNvSpPr>
                <p:nvPr/>
              </p:nvSpPr>
              <p:spPr bwMode="auto">
                <a:xfrm>
                  <a:off x="1517" y="1690"/>
                  <a:ext cx="305" cy="307"/>
                </a:xfrm>
                <a:custGeom>
                  <a:avLst/>
                  <a:gdLst>
                    <a:gd name="T0" fmla="*/ 0 w 305"/>
                    <a:gd name="T1" fmla="*/ 176 h 307"/>
                    <a:gd name="T2" fmla="*/ 0 w 305"/>
                    <a:gd name="T3" fmla="*/ 307 h 307"/>
                    <a:gd name="T4" fmla="*/ 305 w 305"/>
                    <a:gd name="T5" fmla="*/ 129 h 307"/>
                    <a:gd name="T6" fmla="*/ 305 w 305"/>
                    <a:gd name="T7" fmla="*/ 0 h 307"/>
                    <a:gd name="T8" fmla="*/ 0 w 305"/>
                    <a:gd name="T9" fmla="*/ 176 h 3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5"/>
                    <a:gd name="T16" fmla="*/ 0 h 307"/>
                    <a:gd name="T17" fmla="*/ 305 w 305"/>
                    <a:gd name="T18" fmla="*/ 307 h 3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5" h="307">
                      <a:moveTo>
                        <a:pt x="0" y="176"/>
                      </a:moveTo>
                      <a:lnTo>
                        <a:pt x="0" y="307"/>
                      </a:lnTo>
                      <a:lnTo>
                        <a:pt x="305" y="129"/>
                      </a:lnTo>
                      <a:lnTo>
                        <a:pt x="305" y="0"/>
                      </a:lnTo>
                      <a:lnTo>
                        <a:pt x="0" y="176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1" name="Freeform 147"/>
                <p:cNvSpPr>
                  <a:spLocks noChangeAspect="1"/>
                </p:cNvSpPr>
                <p:nvPr/>
              </p:nvSpPr>
              <p:spPr bwMode="auto">
                <a:xfrm>
                  <a:off x="2554" y="1467"/>
                  <a:ext cx="497" cy="285"/>
                </a:xfrm>
                <a:custGeom>
                  <a:avLst/>
                  <a:gdLst>
                    <a:gd name="T0" fmla="*/ 0 w 497"/>
                    <a:gd name="T1" fmla="*/ 70 h 285"/>
                    <a:gd name="T2" fmla="*/ 372 w 497"/>
                    <a:gd name="T3" fmla="*/ 285 h 285"/>
                    <a:gd name="T4" fmla="*/ 497 w 497"/>
                    <a:gd name="T5" fmla="*/ 213 h 285"/>
                    <a:gd name="T6" fmla="*/ 126 w 497"/>
                    <a:gd name="T7" fmla="*/ 0 h 285"/>
                    <a:gd name="T8" fmla="*/ 0 w 497"/>
                    <a:gd name="T9" fmla="*/ 70 h 2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7"/>
                    <a:gd name="T16" fmla="*/ 0 h 285"/>
                    <a:gd name="T17" fmla="*/ 497 w 497"/>
                    <a:gd name="T18" fmla="*/ 285 h 2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7" h="285">
                      <a:moveTo>
                        <a:pt x="0" y="70"/>
                      </a:moveTo>
                      <a:lnTo>
                        <a:pt x="372" y="285"/>
                      </a:lnTo>
                      <a:lnTo>
                        <a:pt x="497" y="213"/>
                      </a:lnTo>
                      <a:lnTo>
                        <a:pt x="126" y="0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2" name="Freeform 148"/>
                <p:cNvSpPr>
                  <a:spLocks noChangeAspect="1"/>
                </p:cNvSpPr>
                <p:nvPr/>
              </p:nvSpPr>
              <p:spPr bwMode="auto">
                <a:xfrm>
                  <a:off x="2554" y="1537"/>
                  <a:ext cx="372" cy="268"/>
                </a:xfrm>
                <a:custGeom>
                  <a:avLst/>
                  <a:gdLst>
                    <a:gd name="T0" fmla="*/ 0 w 372"/>
                    <a:gd name="T1" fmla="*/ 0 h 268"/>
                    <a:gd name="T2" fmla="*/ 0 w 372"/>
                    <a:gd name="T3" fmla="*/ 53 h 268"/>
                    <a:gd name="T4" fmla="*/ 172 w 372"/>
                    <a:gd name="T5" fmla="*/ 152 h 268"/>
                    <a:gd name="T6" fmla="*/ 172 w 372"/>
                    <a:gd name="T7" fmla="*/ 119 h 268"/>
                    <a:gd name="T8" fmla="*/ 201 w 372"/>
                    <a:gd name="T9" fmla="*/ 136 h 268"/>
                    <a:gd name="T10" fmla="*/ 201 w 372"/>
                    <a:gd name="T11" fmla="*/ 168 h 268"/>
                    <a:gd name="T12" fmla="*/ 372 w 372"/>
                    <a:gd name="T13" fmla="*/ 268 h 268"/>
                    <a:gd name="T14" fmla="*/ 372 w 372"/>
                    <a:gd name="T15" fmla="*/ 214 h 268"/>
                    <a:gd name="T16" fmla="*/ 0 w 372"/>
                    <a:gd name="T17" fmla="*/ 0 h 2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72"/>
                    <a:gd name="T28" fmla="*/ 0 h 268"/>
                    <a:gd name="T29" fmla="*/ 372 w 372"/>
                    <a:gd name="T30" fmla="*/ 268 h 2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72" h="268">
                      <a:moveTo>
                        <a:pt x="0" y="0"/>
                      </a:moveTo>
                      <a:lnTo>
                        <a:pt x="0" y="53"/>
                      </a:lnTo>
                      <a:lnTo>
                        <a:pt x="172" y="152"/>
                      </a:lnTo>
                      <a:lnTo>
                        <a:pt x="172" y="119"/>
                      </a:lnTo>
                      <a:lnTo>
                        <a:pt x="201" y="136"/>
                      </a:lnTo>
                      <a:lnTo>
                        <a:pt x="201" y="168"/>
                      </a:lnTo>
                      <a:lnTo>
                        <a:pt x="372" y="268"/>
                      </a:lnTo>
                      <a:lnTo>
                        <a:pt x="372" y="2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3" name="Freeform 149"/>
                <p:cNvSpPr>
                  <a:spLocks noChangeAspect="1"/>
                </p:cNvSpPr>
                <p:nvPr/>
              </p:nvSpPr>
              <p:spPr bwMode="auto">
                <a:xfrm>
                  <a:off x="2926" y="1679"/>
                  <a:ext cx="125" cy="128"/>
                </a:xfrm>
                <a:custGeom>
                  <a:avLst/>
                  <a:gdLst>
                    <a:gd name="T0" fmla="*/ 0 w 125"/>
                    <a:gd name="T1" fmla="*/ 72 h 128"/>
                    <a:gd name="T2" fmla="*/ 0 w 125"/>
                    <a:gd name="T3" fmla="*/ 128 h 128"/>
                    <a:gd name="T4" fmla="*/ 125 w 125"/>
                    <a:gd name="T5" fmla="*/ 54 h 128"/>
                    <a:gd name="T6" fmla="*/ 125 w 125"/>
                    <a:gd name="T7" fmla="*/ 0 h 128"/>
                    <a:gd name="T8" fmla="*/ 0 w 125"/>
                    <a:gd name="T9" fmla="*/ 72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28"/>
                    <a:gd name="T17" fmla="*/ 125 w 125"/>
                    <a:gd name="T18" fmla="*/ 128 h 1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28">
                      <a:moveTo>
                        <a:pt x="0" y="72"/>
                      </a:moveTo>
                      <a:lnTo>
                        <a:pt x="0" y="128"/>
                      </a:lnTo>
                      <a:lnTo>
                        <a:pt x="125" y="54"/>
                      </a:lnTo>
                      <a:lnTo>
                        <a:pt x="125" y="0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4" name="Freeform 150"/>
                <p:cNvSpPr>
                  <a:spLocks noChangeAspect="1"/>
                </p:cNvSpPr>
                <p:nvPr/>
              </p:nvSpPr>
              <p:spPr bwMode="auto">
                <a:xfrm>
                  <a:off x="2571" y="1560"/>
                  <a:ext cx="23" cy="37"/>
                </a:xfrm>
                <a:custGeom>
                  <a:avLst/>
                  <a:gdLst>
                    <a:gd name="T0" fmla="*/ 0 w 23"/>
                    <a:gd name="T1" fmla="*/ 0 h 37"/>
                    <a:gd name="T2" fmla="*/ 0 w 23"/>
                    <a:gd name="T3" fmla="*/ 25 h 37"/>
                    <a:gd name="T4" fmla="*/ 23 w 23"/>
                    <a:gd name="T5" fmla="*/ 37 h 37"/>
                    <a:gd name="T6" fmla="*/ 23 w 23"/>
                    <a:gd name="T7" fmla="*/ 12 h 37"/>
                    <a:gd name="T8" fmla="*/ 0 w 23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37"/>
                    <a:gd name="T17" fmla="*/ 23 w 23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37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23" y="37"/>
                      </a:lnTo>
                      <a:lnTo>
                        <a:pt x="2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5" name="Freeform 151"/>
                <p:cNvSpPr>
                  <a:spLocks noChangeAspect="1"/>
                </p:cNvSpPr>
                <p:nvPr/>
              </p:nvSpPr>
              <p:spPr bwMode="auto">
                <a:xfrm>
                  <a:off x="2610" y="1584"/>
                  <a:ext cx="23" cy="37"/>
                </a:xfrm>
                <a:custGeom>
                  <a:avLst/>
                  <a:gdLst>
                    <a:gd name="T0" fmla="*/ 0 w 23"/>
                    <a:gd name="T1" fmla="*/ 0 h 37"/>
                    <a:gd name="T2" fmla="*/ 0 w 23"/>
                    <a:gd name="T3" fmla="*/ 25 h 37"/>
                    <a:gd name="T4" fmla="*/ 23 w 23"/>
                    <a:gd name="T5" fmla="*/ 37 h 37"/>
                    <a:gd name="T6" fmla="*/ 23 w 23"/>
                    <a:gd name="T7" fmla="*/ 12 h 37"/>
                    <a:gd name="T8" fmla="*/ 0 w 23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37"/>
                    <a:gd name="T17" fmla="*/ 23 w 23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37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23" y="37"/>
                      </a:lnTo>
                      <a:lnTo>
                        <a:pt x="2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6" name="Freeform 152"/>
                <p:cNvSpPr>
                  <a:spLocks noChangeAspect="1"/>
                </p:cNvSpPr>
                <p:nvPr/>
              </p:nvSpPr>
              <p:spPr bwMode="auto">
                <a:xfrm>
                  <a:off x="2650" y="1606"/>
                  <a:ext cx="23" cy="37"/>
                </a:xfrm>
                <a:custGeom>
                  <a:avLst/>
                  <a:gdLst>
                    <a:gd name="T0" fmla="*/ 0 w 23"/>
                    <a:gd name="T1" fmla="*/ 0 h 37"/>
                    <a:gd name="T2" fmla="*/ 0 w 23"/>
                    <a:gd name="T3" fmla="*/ 25 h 37"/>
                    <a:gd name="T4" fmla="*/ 23 w 23"/>
                    <a:gd name="T5" fmla="*/ 37 h 37"/>
                    <a:gd name="T6" fmla="*/ 23 w 23"/>
                    <a:gd name="T7" fmla="*/ 12 h 37"/>
                    <a:gd name="T8" fmla="*/ 0 w 23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37"/>
                    <a:gd name="T17" fmla="*/ 23 w 23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37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23" y="37"/>
                      </a:lnTo>
                      <a:lnTo>
                        <a:pt x="2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7" name="Freeform 153"/>
                <p:cNvSpPr>
                  <a:spLocks noChangeAspect="1"/>
                </p:cNvSpPr>
                <p:nvPr/>
              </p:nvSpPr>
              <p:spPr bwMode="auto">
                <a:xfrm>
                  <a:off x="2689" y="1629"/>
                  <a:ext cx="23" cy="37"/>
                </a:xfrm>
                <a:custGeom>
                  <a:avLst/>
                  <a:gdLst>
                    <a:gd name="T0" fmla="*/ 0 w 23"/>
                    <a:gd name="T1" fmla="*/ 0 h 37"/>
                    <a:gd name="T2" fmla="*/ 0 w 23"/>
                    <a:gd name="T3" fmla="*/ 25 h 37"/>
                    <a:gd name="T4" fmla="*/ 23 w 23"/>
                    <a:gd name="T5" fmla="*/ 37 h 37"/>
                    <a:gd name="T6" fmla="*/ 23 w 23"/>
                    <a:gd name="T7" fmla="*/ 12 h 37"/>
                    <a:gd name="T8" fmla="*/ 0 w 23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37"/>
                    <a:gd name="T17" fmla="*/ 23 w 23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37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23" y="37"/>
                      </a:lnTo>
                      <a:lnTo>
                        <a:pt x="2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8" name="Freeform 154"/>
                <p:cNvSpPr>
                  <a:spLocks noChangeAspect="1"/>
                </p:cNvSpPr>
                <p:nvPr/>
              </p:nvSpPr>
              <p:spPr bwMode="auto">
                <a:xfrm>
                  <a:off x="2768" y="1675"/>
                  <a:ext cx="23" cy="37"/>
                </a:xfrm>
                <a:custGeom>
                  <a:avLst/>
                  <a:gdLst>
                    <a:gd name="T0" fmla="*/ 0 w 23"/>
                    <a:gd name="T1" fmla="*/ 0 h 37"/>
                    <a:gd name="T2" fmla="*/ 0 w 23"/>
                    <a:gd name="T3" fmla="*/ 25 h 37"/>
                    <a:gd name="T4" fmla="*/ 23 w 23"/>
                    <a:gd name="T5" fmla="*/ 37 h 37"/>
                    <a:gd name="T6" fmla="*/ 23 w 23"/>
                    <a:gd name="T7" fmla="*/ 12 h 37"/>
                    <a:gd name="T8" fmla="*/ 0 w 23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37"/>
                    <a:gd name="T17" fmla="*/ 23 w 23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37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23" y="37"/>
                      </a:lnTo>
                      <a:lnTo>
                        <a:pt x="2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9" name="Freeform 155"/>
                <p:cNvSpPr>
                  <a:spLocks noChangeAspect="1"/>
                </p:cNvSpPr>
                <p:nvPr/>
              </p:nvSpPr>
              <p:spPr bwMode="auto">
                <a:xfrm>
                  <a:off x="2808" y="1697"/>
                  <a:ext cx="23" cy="37"/>
                </a:xfrm>
                <a:custGeom>
                  <a:avLst/>
                  <a:gdLst>
                    <a:gd name="T0" fmla="*/ 0 w 23"/>
                    <a:gd name="T1" fmla="*/ 0 h 37"/>
                    <a:gd name="T2" fmla="*/ 0 w 23"/>
                    <a:gd name="T3" fmla="*/ 25 h 37"/>
                    <a:gd name="T4" fmla="*/ 23 w 23"/>
                    <a:gd name="T5" fmla="*/ 37 h 37"/>
                    <a:gd name="T6" fmla="*/ 23 w 23"/>
                    <a:gd name="T7" fmla="*/ 12 h 37"/>
                    <a:gd name="T8" fmla="*/ 0 w 23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37"/>
                    <a:gd name="T17" fmla="*/ 23 w 23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37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23" y="37"/>
                      </a:lnTo>
                      <a:lnTo>
                        <a:pt x="2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0" name="Freeform 156"/>
                <p:cNvSpPr>
                  <a:spLocks noChangeAspect="1"/>
                </p:cNvSpPr>
                <p:nvPr/>
              </p:nvSpPr>
              <p:spPr bwMode="auto">
                <a:xfrm>
                  <a:off x="2847" y="1720"/>
                  <a:ext cx="23" cy="37"/>
                </a:xfrm>
                <a:custGeom>
                  <a:avLst/>
                  <a:gdLst>
                    <a:gd name="T0" fmla="*/ 0 w 23"/>
                    <a:gd name="T1" fmla="*/ 0 h 37"/>
                    <a:gd name="T2" fmla="*/ 0 w 23"/>
                    <a:gd name="T3" fmla="*/ 25 h 37"/>
                    <a:gd name="T4" fmla="*/ 23 w 23"/>
                    <a:gd name="T5" fmla="*/ 37 h 37"/>
                    <a:gd name="T6" fmla="*/ 23 w 23"/>
                    <a:gd name="T7" fmla="*/ 12 h 37"/>
                    <a:gd name="T8" fmla="*/ 0 w 23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37"/>
                    <a:gd name="T17" fmla="*/ 23 w 23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37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23" y="37"/>
                      </a:lnTo>
                      <a:lnTo>
                        <a:pt x="2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1" name="Freeform 157"/>
                <p:cNvSpPr>
                  <a:spLocks noChangeAspect="1"/>
                </p:cNvSpPr>
                <p:nvPr/>
              </p:nvSpPr>
              <p:spPr bwMode="auto">
                <a:xfrm>
                  <a:off x="2886" y="1743"/>
                  <a:ext cx="23" cy="37"/>
                </a:xfrm>
                <a:custGeom>
                  <a:avLst/>
                  <a:gdLst>
                    <a:gd name="T0" fmla="*/ 0 w 23"/>
                    <a:gd name="T1" fmla="*/ 0 h 37"/>
                    <a:gd name="T2" fmla="*/ 0 w 23"/>
                    <a:gd name="T3" fmla="*/ 25 h 37"/>
                    <a:gd name="T4" fmla="*/ 23 w 23"/>
                    <a:gd name="T5" fmla="*/ 37 h 37"/>
                    <a:gd name="T6" fmla="*/ 23 w 23"/>
                    <a:gd name="T7" fmla="*/ 12 h 37"/>
                    <a:gd name="T8" fmla="*/ 0 w 23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37"/>
                    <a:gd name="T17" fmla="*/ 23 w 23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37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23" y="37"/>
                      </a:lnTo>
                      <a:lnTo>
                        <a:pt x="2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2" name="Freeform 158"/>
                <p:cNvSpPr>
                  <a:spLocks noChangeAspect="1"/>
                </p:cNvSpPr>
                <p:nvPr/>
              </p:nvSpPr>
              <p:spPr bwMode="auto">
                <a:xfrm>
                  <a:off x="3010" y="1704"/>
                  <a:ext cx="23" cy="40"/>
                </a:xfrm>
                <a:custGeom>
                  <a:avLst/>
                  <a:gdLst>
                    <a:gd name="T0" fmla="*/ 0 w 23"/>
                    <a:gd name="T1" fmla="*/ 13 h 40"/>
                    <a:gd name="T2" fmla="*/ 0 w 23"/>
                    <a:gd name="T3" fmla="*/ 40 h 40"/>
                    <a:gd name="T4" fmla="*/ 23 w 23"/>
                    <a:gd name="T5" fmla="*/ 27 h 40"/>
                    <a:gd name="T6" fmla="*/ 23 w 23"/>
                    <a:gd name="T7" fmla="*/ 0 h 40"/>
                    <a:gd name="T8" fmla="*/ 0 w 23"/>
                    <a:gd name="T9" fmla="*/ 13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40"/>
                    <a:gd name="T17" fmla="*/ 23 w 23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40">
                      <a:moveTo>
                        <a:pt x="0" y="13"/>
                      </a:moveTo>
                      <a:lnTo>
                        <a:pt x="0" y="40"/>
                      </a:lnTo>
                      <a:lnTo>
                        <a:pt x="23" y="27"/>
                      </a:lnTo>
                      <a:lnTo>
                        <a:pt x="23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3" name="Freeform 159"/>
                <p:cNvSpPr>
                  <a:spLocks noChangeAspect="1"/>
                </p:cNvSpPr>
                <p:nvPr/>
              </p:nvSpPr>
              <p:spPr bwMode="auto">
                <a:xfrm>
                  <a:off x="2942" y="1743"/>
                  <a:ext cx="23" cy="40"/>
                </a:xfrm>
                <a:custGeom>
                  <a:avLst/>
                  <a:gdLst>
                    <a:gd name="T0" fmla="*/ 0 w 23"/>
                    <a:gd name="T1" fmla="*/ 13 h 40"/>
                    <a:gd name="T2" fmla="*/ 0 w 23"/>
                    <a:gd name="T3" fmla="*/ 40 h 40"/>
                    <a:gd name="T4" fmla="*/ 23 w 23"/>
                    <a:gd name="T5" fmla="*/ 27 h 40"/>
                    <a:gd name="T6" fmla="*/ 23 w 23"/>
                    <a:gd name="T7" fmla="*/ 0 h 40"/>
                    <a:gd name="T8" fmla="*/ 0 w 23"/>
                    <a:gd name="T9" fmla="*/ 13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40"/>
                    <a:gd name="T17" fmla="*/ 23 w 23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40">
                      <a:moveTo>
                        <a:pt x="0" y="13"/>
                      </a:moveTo>
                      <a:lnTo>
                        <a:pt x="0" y="40"/>
                      </a:lnTo>
                      <a:lnTo>
                        <a:pt x="23" y="27"/>
                      </a:lnTo>
                      <a:lnTo>
                        <a:pt x="23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4" name="Freeform 160"/>
                <p:cNvSpPr>
                  <a:spLocks noChangeAspect="1"/>
                </p:cNvSpPr>
                <p:nvPr/>
              </p:nvSpPr>
              <p:spPr bwMode="auto">
                <a:xfrm>
                  <a:off x="2977" y="1723"/>
                  <a:ext cx="23" cy="40"/>
                </a:xfrm>
                <a:custGeom>
                  <a:avLst/>
                  <a:gdLst>
                    <a:gd name="T0" fmla="*/ 0 w 23"/>
                    <a:gd name="T1" fmla="*/ 13 h 40"/>
                    <a:gd name="T2" fmla="*/ 0 w 23"/>
                    <a:gd name="T3" fmla="*/ 40 h 40"/>
                    <a:gd name="T4" fmla="*/ 23 w 23"/>
                    <a:gd name="T5" fmla="*/ 27 h 40"/>
                    <a:gd name="T6" fmla="*/ 23 w 23"/>
                    <a:gd name="T7" fmla="*/ 0 h 40"/>
                    <a:gd name="T8" fmla="*/ 0 w 23"/>
                    <a:gd name="T9" fmla="*/ 13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40"/>
                    <a:gd name="T17" fmla="*/ 23 w 23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40">
                      <a:moveTo>
                        <a:pt x="0" y="13"/>
                      </a:moveTo>
                      <a:lnTo>
                        <a:pt x="0" y="40"/>
                      </a:lnTo>
                      <a:lnTo>
                        <a:pt x="23" y="27"/>
                      </a:lnTo>
                      <a:lnTo>
                        <a:pt x="23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5" name="Freeform 161"/>
                <p:cNvSpPr>
                  <a:spLocks noChangeAspect="1"/>
                </p:cNvSpPr>
                <p:nvPr/>
              </p:nvSpPr>
              <p:spPr bwMode="auto">
                <a:xfrm>
                  <a:off x="3580" y="2001"/>
                  <a:ext cx="982" cy="568"/>
                </a:xfrm>
                <a:custGeom>
                  <a:avLst/>
                  <a:gdLst>
                    <a:gd name="T0" fmla="*/ 217 w 982"/>
                    <a:gd name="T1" fmla="*/ 0 h 568"/>
                    <a:gd name="T2" fmla="*/ 0 w 982"/>
                    <a:gd name="T3" fmla="*/ 125 h 568"/>
                    <a:gd name="T4" fmla="*/ 768 w 982"/>
                    <a:gd name="T5" fmla="*/ 568 h 568"/>
                    <a:gd name="T6" fmla="*/ 982 w 982"/>
                    <a:gd name="T7" fmla="*/ 446 h 568"/>
                    <a:gd name="T8" fmla="*/ 217 w 982"/>
                    <a:gd name="T9" fmla="*/ 0 h 5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82"/>
                    <a:gd name="T16" fmla="*/ 0 h 568"/>
                    <a:gd name="T17" fmla="*/ 982 w 982"/>
                    <a:gd name="T18" fmla="*/ 568 h 5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82" h="568">
                      <a:moveTo>
                        <a:pt x="217" y="0"/>
                      </a:moveTo>
                      <a:lnTo>
                        <a:pt x="0" y="125"/>
                      </a:lnTo>
                      <a:lnTo>
                        <a:pt x="768" y="568"/>
                      </a:lnTo>
                      <a:lnTo>
                        <a:pt x="982" y="446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31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6" name="Freeform 162"/>
                <p:cNvSpPr>
                  <a:spLocks noChangeAspect="1"/>
                </p:cNvSpPr>
                <p:nvPr/>
              </p:nvSpPr>
              <p:spPr bwMode="auto">
                <a:xfrm>
                  <a:off x="3580" y="2001"/>
                  <a:ext cx="983" cy="458"/>
                </a:xfrm>
                <a:custGeom>
                  <a:avLst/>
                  <a:gdLst>
                    <a:gd name="T0" fmla="*/ 216 w 983"/>
                    <a:gd name="T1" fmla="*/ 0 h 458"/>
                    <a:gd name="T2" fmla="*/ 0 w 983"/>
                    <a:gd name="T3" fmla="*/ 123 h 458"/>
                    <a:gd name="T4" fmla="*/ 24 w 983"/>
                    <a:gd name="T5" fmla="*/ 136 h 458"/>
                    <a:gd name="T6" fmla="*/ 215 w 983"/>
                    <a:gd name="T7" fmla="*/ 25 h 458"/>
                    <a:gd name="T8" fmla="*/ 958 w 983"/>
                    <a:gd name="T9" fmla="*/ 458 h 458"/>
                    <a:gd name="T10" fmla="*/ 983 w 983"/>
                    <a:gd name="T11" fmla="*/ 444 h 458"/>
                    <a:gd name="T12" fmla="*/ 216 w 983"/>
                    <a:gd name="T13" fmla="*/ 0 h 4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83"/>
                    <a:gd name="T22" fmla="*/ 0 h 458"/>
                    <a:gd name="T23" fmla="*/ 983 w 983"/>
                    <a:gd name="T24" fmla="*/ 458 h 4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83" h="458">
                      <a:moveTo>
                        <a:pt x="216" y="0"/>
                      </a:moveTo>
                      <a:lnTo>
                        <a:pt x="0" y="123"/>
                      </a:lnTo>
                      <a:lnTo>
                        <a:pt x="24" y="136"/>
                      </a:lnTo>
                      <a:lnTo>
                        <a:pt x="215" y="25"/>
                      </a:lnTo>
                      <a:lnTo>
                        <a:pt x="958" y="458"/>
                      </a:lnTo>
                      <a:lnTo>
                        <a:pt x="983" y="444"/>
                      </a:lnTo>
                      <a:lnTo>
                        <a:pt x="216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7" name="Line 163"/>
                <p:cNvSpPr>
                  <a:spLocks noChangeAspect="1" noChangeShapeType="1"/>
                </p:cNvSpPr>
                <p:nvPr/>
              </p:nvSpPr>
              <p:spPr bwMode="auto">
                <a:xfrm>
                  <a:off x="3797" y="1999"/>
                  <a:ext cx="0" cy="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8" name="Freeform 164"/>
                <p:cNvSpPr>
                  <a:spLocks noChangeAspect="1"/>
                </p:cNvSpPr>
                <p:nvPr/>
              </p:nvSpPr>
              <p:spPr bwMode="auto">
                <a:xfrm>
                  <a:off x="3581" y="2123"/>
                  <a:ext cx="982" cy="607"/>
                </a:xfrm>
                <a:custGeom>
                  <a:avLst/>
                  <a:gdLst>
                    <a:gd name="T0" fmla="*/ 0 w 982"/>
                    <a:gd name="T1" fmla="*/ 0 h 607"/>
                    <a:gd name="T2" fmla="*/ 0 w 982"/>
                    <a:gd name="T3" fmla="*/ 164 h 607"/>
                    <a:gd name="T4" fmla="*/ 767 w 982"/>
                    <a:gd name="T5" fmla="*/ 607 h 607"/>
                    <a:gd name="T6" fmla="*/ 982 w 982"/>
                    <a:gd name="T7" fmla="*/ 484 h 607"/>
                    <a:gd name="T8" fmla="*/ 982 w 982"/>
                    <a:gd name="T9" fmla="*/ 320 h 607"/>
                    <a:gd name="T10" fmla="*/ 767 w 982"/>
                    <a:gd name="T11" fmla="*/ 444 h 607"/>
                    <a:gd name="T12" fmla="*/ 0 w 982"/>
                    <a:gd name="T13" fmla="*/ 0 h 60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82"/>
                    <a:gd name="T22" fmla="*/ 0 h 607"/>
                    <a:gd name="T23" fmla="*/ 982 w 982"/>
                    <a:gd name="T24" fmla="*/ 607 h 60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82" h="607">
                      <a:moveTo>
                        <a:pt x="0" y="0"/>
                      </a:moveTo>
                      <a:lnTo>
                        <a:pt x="0" y="164"/>
                      </a:lnTo>
                      <a:lnTo>
                        <a:pt x="767" y="607"/>
                      </a:lnTo>
                      <a:lnTo>
                        <a:pt x="982" y="484"/>
                      </a:lnTo>
                      <a:lnTo>
                        <a:pt x="982" y="320"/>
                      </a:lnTo>
                      <a:lnTo>
                        <a:pt x="767" y="4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9" name="Line 165"/>
                <p:cNvSpPr>
                  <a:spLocks noChangeAspect="1" noChangeShapeType="1"/>
                </p:cNvSpPr>
                <p:nvPr/>
              </p:nvSpPr>
              <p:spPr bwMode="auto">
                <a:xfrm>
                  <a:off x="4348" y="2567"/>
                  <a:ext cx="0" cy="16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" name="Group 166"/>
                <p:cNvGrpSpPr>
                  <a:grpSpLocks noChangeAspect="1"/>
                </p:cNvGrpSpPr>
                <p:nvPr/>
              </p:nvGrpSpPr>
              <p:grpSpPr bwMode="auto">
                <a:xfrm>
                  <a:off x="3609" y="2166"/>
                  <a:ext cx="34" cy="151"/>
                  <a:chOff x="3702" y="1987"/>
                  <a:chExt cx="34" cy="151"/>
                </a:xfrm>
              </p:grpSpPr>
              <p:sp>
                <p:nvSpPr>
                  <p:cNvPr id="17737" name="Freeform 167"/>
                  <p:cNvSpPr>
                    <a:spLocks noChangeAspect="1"/>
                  </p:cNvSpPr>
                  <p:nvPr/>
                </p:nvSpPr>
                <p:spPr bwMode="auto">
                  <a:xfrm>
                    <a:off x="3702" y="1987"/>
                    <a:ext cx="34" cy="59"/>
                  </a:xfrm>
                  <a:custGeom>
                    <a:avLst/>
                    <a:gdLst>
                      <a:gd name="T0" fmla="*/ 0 w 34"/>
                      <a:gd name="T1" fmla="*/ 0 h 59"/>
                      <a:gd name="T2" fmla="*/ 0 w 34"/>
                      <a:gd name="T3" fmla="*/ 40 h 59"/>
                      <a:gd name="T4" fmla="*/ 34 w 34"/>
                      <a:gd name="T5" fmla="*/ 59 h 59"/>
                      <a:gd name="T6" fmla="*/ 34 w 34"/>
                      <a:gd name="T7" fmla="*/ 19 h 59"/>
                      <a:gd name="T8" fmla="*/ 0 w 34"/>
                      <a:gd name="T9" fmla="*/ 0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"/>
                      <a:gd name="T16" fmla="*/ 0 h 59"/>
                      <a:gd name="T17" fmla="*/ 34 w 34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" h="59">
                        <a:moveTo>
                          <a:pt x="0" y="0"/>
                        </a:moveTo>
                        <a:lnTo>
                          <a:pt x="0" y="40"/>
                        </a:lnTo>
                        <a:lnTo>
                          <a:pt x="34" y="59"/>
                        </a:lnTo>
                        <a:lnTo>
                          <a:pt x="34" y="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8" name="Freeform 168"/>
                  <p:cNvSpPr>
                    <a:spLocks noChangeAspect="1"/>
                  </p:cNvSpPr>
                  <p:nvPr/>
                </p:nvSpPr>
                <p:spPr bwMode="auto">
                  <a:xfrm>
                    <a:off x="3702" y="2033"/>
                    <a:ext cx="34" cy="59"/>
                  </a:xfrm>
                  <a:custGeom>
                    <a:avLst/>
                    <a:gdLst>
                      <a:gd name="T0" fmla="*/ 0 w 34"/>
                      <a:gd name="T1" fmla="*/ 0 h 59"/>
                      <a:gd name="T2" fmla="*/ 0 w 34"/>
                      <a:gd name="T3" fmla="*/ 40 h 59"/>
                      <a:gd name="T4" fmla="*/ 34 w 34"/>
                      <a:gd name="T5" fmla="*/ 59 h 59"/>
                      <a:gd name="T6" fmla="*/ 34 w 34"/>
                      <a:gd name="T7" fmla="*/ 19 h 59"/>
                      <a:gd name="T8" fmla="*/ 0 w 34"/>
                      <a:gd name="T9" fmla="*/ 0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"/>
                      <a:gd name="T16" fmla="*/ 0 h 59"/>
                      <a:gd name="T17" fmla="*/ 34 w 34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" h="59">
                        <a:moveTo>
                          <a:pt x="0" y="0"/>
                        </a:moveTo>
                        <a:lnTo>
                          <a:pt x="0" y="40"/>
                        </a:lnTo>
                        <a:lnTo>
                          <a:pt x="34" y="59"/>
                        </a:lnTo>
                        <a:lnTo>
                          <a:pt x="34" y="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9" name="Freeform 169"/>
                  <p:cNvSpPr>
                    <a:spLocks noChangeAspect="1"/>
                  </p:cNvSpPr>
                  <p:nvPr/>
                </p:nvSpPr>
                <p:spPr bwMode="auto">
                  <a:xfrm>
                    <a:off x="3702" y="2079"/>
                    <a:ext cx="34" cy="59"/>
                  </a:xfrm>
                  <a:custGeom>
                    <a:avLst/>
                    <a:gdLst>
                      <a:gd name="T0" fmla="*/ 0 w 34"/>
                      <a:gd name="T1" fmla="*/ 0 h 59"/>
                      <a:gd name="T2" fmla="*/ 0 w 34"/>
                      <a:gd name="T3" fmla="*/ 40 h 59"/>
                      <a:gd name="T4" fmla="*/ 34 w 34"/>
                      <a:gd name="T5" fmla="*/ 59 h 59"/>
                      <a:gd name="T6" fmla="*/ 34 w 34"/>
                      <a:gd name="T7" fmla="*/ 19 h 59"/>
                      <a:gd name="T8" fmla="*/ 0 w 34"/>
                      <a:gd name="T9" fmla="*/ 0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"/>
                      <a:gd name="T16" fmla="*/ 0 h 59"/>
                      <a:gd name="T17" fmla="*/ 34 w 34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" h="59">
                        <a:moveTo>
                          <a:pt x="0" y="0"/>
                        </a:moveTo>
                        <a:lnTo>
                          <a:pt x="0" y="40"/>
                        </a:lnTo>
                        <a:lnTo>
                          <a:pt x="34" y="59"/>
                        </a:lnTo>
                        <a:lnTo>
                          <a:pt x="34" y="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170"/>
                <p:cNvGrpSpPr>
                  <a:grpSpLocks noChangeAspect="1"/>
                </p:cNvGrpSpPr>
                <p:nvPr/>
              </p:nvGrpSpPr>
              <p:grpSpPr bwMode="auto">
                <a:xfrm>
                  <a:off x="3661" y="2196"/>
                  <a:ext cx="34" cy="151"/>
                  <a:chOff x="3702" y="1987"/>
                  <a:chExt cx="34" cy="151"/>
                </a:xfrm>
              </p:grpSpPr>
              <p:sp>
                <p:nvSpPr>
                  <p:cNvPr id="17734" name="Freeform 171"/>
                  <p:cNvSpPr>
                    <a:spLocks noChangeAspect="1"/>
                  </p:cNvSpPr>
                  <p:nvPr/>
                </p:nvSpPr>
                <p:spPr bwMode="auto">
                  <a:xfrm>
                    <a:off x="3702" y="1987"/>
                    <a:ext cx="34" cy="59"/>
                  </a:xfrm>
                  <a:custGeom>
                    <a:avLst/>
                    <a:gdLst>
                      <a:gd name="T0" fmla="*/ 0 w 34"/>
                      <a:gd name="T1" fmla="*/ 0 h 59"/>
                      <a:gd name="T2" fmla="*/ 0 w 34"/>
                      <a:gd name="T3" fmla="*/ 40 h 59"/>
                      <a:gd name="T4" fmla="*/ 34 w 34"/>
                      <a:gd name="T5" fmla="*/ 59 h 59"/>
                      <a:gd name="T6" fmla="*/ 34 w 34"/>
                      <a:gd name="T7" fmla="*/ 19 h 59"/>
                      <a:gd name="T8" fmla="*/ 0 w 34"/>
                      <a:gd name="T9" fmla="*/ 0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"/>
                      <a:gd name="T16" fmla="*/ 0 h 59"/>
                      <a:gd name="T17" fmla="*/ 34 w 34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" h="59">
                        <a:moveTo>
                          <a:pt x="0" y="0"/>
                        </a:moveTo>
                        <a:lnTo>
                          <a:pt x="0" y="40"/>
                        </a:lnTo>
                        <a:lnTo>
                          <a:pt x="34" y="59"/>
                        </a:lnTo>
                        <a:lnTo>
                          <a:pt x="34" y="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5" name="Freeform 172"/>
                  <p:cNvSpPr>
                    <a:spLocks noChangeAspect="1"/>
                  </p:cNvSpPr>
                  <p:nvPr/>
                </p:nvSpPr>
                <p:spPr bwMode="auto">
                  <a:xfrm>
                    <a:off x="3702" y="2033"/>
                    <a:ext cx="34" cy="59"/>
                  </a:xfrm>
                  <a:custGeom>
                    <a:avLst/>
                    <a:gdLst>
                      <a:gd name="T0" fmla="*/ 0 w 34"/>
                      <a:gd name="T1" fmla="*/ 0 h 59"/>
                      <a:gd name="T2" fmla="*/ 0 w 34"/>
                      <a:gd name="T3" fmla="*/ 40 h 59"/>
                      <a:gd name="T4" fmla="*/ 34 w 34"/>
                      <a:gd name="T5" fmla="*/ 59 h 59"/>
                      <a:gd name="T6" fmla="*/ 34 w 34"/>
                      <a:gd name="T7" fmla="*/ 19 h 59"/>
                      <a:gd name="T8" fmla="*/ 0 w 34"/>
                      <a:gd name="T9" fmla="*/ 0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"/>
                      <a:gd name="T16" fmla="*/ 0 h 59"/>
                      <a:gd name="T17" fmla="*/ 34 w 34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" h="59">
                        <a:moveTo>
                          <a:pt x="0" y="0"/>
                        </a:moveTo>
                        <a:lnTo>
                          <a:pt x="0" y="40"/>
                        </a:lnTo>
                        <a:lnTo>
                          <a:pt x="34" y="59"/>
                        </a:lnTo>
                        <a:lnTo>
                          <a:pt x="34" y="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6" name="Freeform 173"/>
                  <p:cNvSpPr>
                    <a:spLocks noChangeAspect="1"/>
                  </p:cNvSpPr>
                  <p:nvPr/>
                </p:nvSpPr>
                <p:spPr bwMode="auto">
                  <a:xfrm>
                    <a:off x="3702" y="2079"/>
                    <a:ext cx="34" cy="59"/>
                  </a:xfrm>
                  <a:custGeom>
                    <a:avLst/>
                    <a:gdLst>
                      <a:gd name="T0" fmla="*/ 0 w 34"/>
                      <a:gd name="T1" fmla="*/ 0 h 59"/>
                      <a:gd name="T2" fmla="*/ 0 w 34"/>
                      <a:gd name="T3" fmla="*/ 40 h 59"/>
                      <a:gd name="T4" fmla="*/ 34 w 34"/>
                      <a:gd name="T5" fmla="*/ 59 h 59"/>
                      <a:gd name="T6" fmla="*/ 34 w 34"/>
                      <a:gd name="T7" fmla="*/ 19 h 59"/>
                      <a:gd name="T8" fmla="*/ 0 w 34"/>
                      <a:gd name="T9" fmla="*/ 0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"/>
                      <a:gd name="T16" fmla="*/ 0 h 59"/>
                      <a:gd name="T17" fmla="*/ 34 w 34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" h="59">
                        <a:moveTo>
                          <a:pt x="0" y="0"/>
                        </a:moveTo>
                        <a:lnTo>
                          <a:pt x="0" y="40"/>
                        </a:lnTo>
                        <a:lnTo>
                          <a:pt x="34" y="59"/>
                        </a:lnTo>
                        <a:lnTo>
                          <a:pt x="34" y="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174"/>
                <p:cNvGrpSpPr>
                  <a:grpSpLocks noChangeAspect="1"/>
                </p:cNvGrpSpPr>
                <p:nvPr/>
              </p:nvGrpSpPr>
              <p:grpSpPr bwMode="auto">
                <a:xfrm>
                  <a:off x="3711" y="2224"/>
                  <a:ext cx="34" cy="151"/>
                  <a:chOff x="3702" y="1987"/>
                  <a:chExt cx="34" cy="151"/>
                </a:xfrm>
              </p:grpSpPr>
              <p:sp>
                <p:nvSpPr>
                  <p:cNvPr id="17731" name="Freeform 175"/>
                  <p:cNvSpPr>
                    <a:spLocks noChangeAspect="1"/>
                  </p:cNvSpPr>
                  <p:nvPr/>
                </p:nvSpPr>
                <p:spPr bwMode="auto">
                  <a:xfrm>
                    <a:off x="3702" y="1987"/>
                    <a:ext cx="34" cy="59"/>
                  </a:xfrm>
                  <a:custGeom>
                    <a:avLst/>
                    <a:gdLst>
                      <a:gd name="T0" fmla="*/ 0 w 34"/>
                      <a:gd name="T1" fmla="*/ 0 h 59"/>
                      <a:gd name="T2" fmla="*/ 0 w 34"/>
                      <a:gd name="T3" fmla="*/ 40 h 59"/>
                      <a:gd name="T4" fmla="*/ 34 w 34"/>
                      <a:gd name="T5" fmla="*/ 59 h 59"/>
                      <a:gd name="T6" fmla="*/ 34 w 34"/>
                      <a:gd name="T7" fmla="*/ 19 h 59"/>
                      <a:gd name="T8" fmla="*/ 0 w 34"/>
                      <a:gd name="T9" fmla="*/ 0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"/>
                      <a:gd name="T16" fmla="*/ 0 h 59"/>
                      <a:gd name="T17" fmla="*/ 34 w 34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" h="59">
                        <a:moveTo>
                          <a:pt x="0" y="0"/>
                        </a:moveTo>
                        <a:lnTo>
                          <a:pt x="0" y="40"/>
                        </a:lnTo>
                        <a:lnTo>
                          <a:pt x="34" y="59"/>
                        </a:lnTo>
                        <a:lnTo>
                          <a:pt x="34" y="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2" name="Freeform 176"/>
                  <p:cNvSpPr>
                    <a:spLocks noChangeAspect="1"/>
                  </p:cNvSpPr>
                  <p:nvPr/>
                </p:nvSpPr>
                <p:spPr bwMode="auto">
                  <a:xfrm>
                    <a:off x="3702" y="2033"/>
                    <a:ext cx="34" cy="59"/>
                  </a:xfrm>
                  <a:custGeom>
                    <a:avLst/>
                    <a:gdLst>
                      <a:gd name="T0" fmla="*/ 0 w 34"/>
                      <a:gd name="T1" fmla="*/ 0 h 59"/>
                      <a:gd name="T2" fmla="*/ 0 w 34"/>
                      <a:gd name="T3" fmla="*/ 40 h 59"/>
                      <a:gd name="T4" fmla="*/ 34 w 34"/>
                      <a:gd name="T5" fmla="*/ 59 h 59"/>
                      <a:gd name="T6" fmla="*/ 34 w 34"/>
                      <a:gd name="T7" fmla="*/ 19 h 59"/>
                      <a:gd name="T8" fmla="*/ 0 w 34"/>
                      <a:gd name="T9" fmla="*/ 0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"/>
                      <a:gd name="T16" fmla="*/ 0 h 59"/>
                      <a:gd name="T17" fmla="*/ 34 w 34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" h="59">
                        <a:moveTo>
                          <a:pt x="0" y="0"/>
                        </a:moveTo>
                        <a:lnTo>
                          <a:pt x="0" y="40"/>
                        </a:lnTo>
                        <a:lnTo>
                          <a:pt x="34" y="59"/>
                        </a:lnTo>
                        <a:lnTo>
                          <a:pt x="34" y="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3" name="Freeform 177"/>
                  <p:cNvSpPr>
                    <a:spLocks noChangeAspect="1"/>
                  </p:cNvSpPr>
                  <p:nvPr/>
                </p:nvSpPr>
                <p:spPr bwMode="auto">
                  <a:xfrm>
                    <a:off x="3702" y="2079"/>
                    <a:ext cx="34" cy="59"/>
                  </a:xfrm>
                  <a:custGeom>
                    <a:avLst/>
                    <a:gdLst>
                      <a:gd name="T0" fmla="*/ 0 w 34"/>
                      <a:gd name="T1" fmla="*/ 0 h 59"/>
                      <a:gd name="T2" fmla="*/ 0 w 34"/>
                      <a:gd name="T3" fmla="*/ 40 h 59"/>
                      <a:gd name="T4" fmla="*/ 34 w 34"/>
                      <a:gd name="T5" fmla="*/ 59 h 59"/>
                      <a:gd name="T6" fmla="*/ 34 w 34"/>
                      <a:gd name="T7" fmla="*/ 19 h 59"/>
                      <a:gd name="T8" fmla="*/ 0 w 34"/>
                      <a:gd name="T9" fmla="*/ 0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"/>
                      <a:gd name="T16" fmla="*/ 0 h 59"/>
                      <a:gd name="T17" fmla="*/ 34 w 34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" h="59">
                        <a:moveTo>
                          <a:pt x="0" y="0"/>
                        </a:moveTo>
                        <a:lnTo>
                          <a:pt x="0" y="40"/>
                        </a:lnTo>
                        <a:lnTo>
                          <a:pt x="34" y="59"/>
                        </a:lnTo>
                        <a:lnTo>
                          <a:pt x="34" y="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178"/>
                <p:cNvGrpSpPr>
                  <a:grpSpLocks noChangeAspect="1"/>
                </p:cNvGrpSpPr>
                <p:nvPr/>
              </p:nvGrpSpPr>
              <p:grpSpPr bwMode="auto">
                <a:xfrm>
                  <a:off x="3762" y="2254"/>
                  <a:ext cx="34" cy="151"/>
                  <a:chOff x="3702" y="1987"/>
                  <a:chExt cx="34" cy="151"/>
                </a:xfrm>
              </p:grpSpPr>
              <p:sp>
                <p:nvSpPr>
                  <p:cNvPr id="17728" name="Freeform 179"/>
                  <p:cNvSpPr>
                    <a:spLocks noChangeAspect="1"/>
                  </p:cNvSpPr>
                  <p:nvPr/>
                </p:nvSpPr>
                <p:spPr bwMode="auto">
                  <a:xfrm>
                    <a:off x="3702" y="1987"/>
                    <a:ext cx="34" cy="59"/>
                  </a:xfrm>
                  <a:custGeom>
                    <a:avLst/>
                    <a:gdLst>
                      <a:gd name="T0" fmla="*/ 0 w 34"/>
                      <a:gd name="T1" fmla="*/ 0 h 59"/>
                      <a:gd name="T2" fmla="*/ 0 w 34"/>
                      <a:gd name="T3" fmla="*/ 40 h 59"/>
                      <a:gd name="T4" fmla="*/ 34 w 34"/>
                      <a:gd name="T5" fmla="*/ 59 h 59"/>
                      <a:gd name="T6" fmla="*/ 34 w 34"/>
                      <a:gd name="T7" fmla="*/ 19 h 59"/>
                      <a:gd name="T8" fmla="*/ 0 w 34"/>
                      <a:gd name="T9" fmla="*/ 0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"/>
                      <a:gd name="T16" fmla="*/ 0 h 59"/>
                      <a:gd name="T17" fmla="*/ 34 w 34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" h="59">
                        <a:moveTo>
                          <a:pt x="0" y="0"/>
                        </a:moveTo>
                        <a:lnTo>
                          <a:pt x="0" y="40"/>
                        </a:lnTo>
                        <a:lnTo>
                          <a:pt x="34" y="59"/>
                        </a:lnTo>
                        <a:lnTo>
                          <a:pt x="34" y="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9" name="Freeform 180"/>
                  <p:cNvSpPr>
                    <a:spLocks noChangeAspect="1"/>
                  </p:cNvSpPr>
                  <p:nvPr/>
                </p:nvSpPr>
                <p:spPr bwMode="auto">
                  <a:xfrm>
                    <a:off x="3702" y="2033"/>
                    <a:ext cx="34" cy="59"/>
                  </a:xfrm>
                  <a:custGeom>
                    <a:avLst/>
                    <a:gdLst>
                      <a:gd name="T0" fmla="*/ 0 w 34"/>
                      <a:gd name="T1" fmla="*/ 0 h 59"/>
                      <a:gd name="T2" fmla="*/ 0 w 34"/>
                      <a:gd name="T3" fmla="*/ 40 h 59"/>
                      <a:gd name="T4" fmla="*/ 34 w 34"/>
                      <a:gd name="T5" fmla="*/ 59 h 59"/>
                      <a:gd name="T6" fmla="*/ 34 w 34"/>
                      <a:gd name="T7" fmla="*/ 19 h 59"/>
                      <a:gd name="T8" fmla="*/ 0 w 34"/>
                      <a:gd name="T9" fmla="*/ 0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"/>
                      <a:gd name="T16" fmla="*/ 0 h 59"/>
                      <a:gd name="T17" fmla="*/ 34 w 34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" h="59">
                        <a:moveTo>
                          <a:pt x="0" y="0"/>
                        </a:moveTo>
                        <a:lnTo>
                          <a:pt x="0" y="40"/>
                        </a:lnTo>
                        <a:lnTo>
                          <a:pt x="34" y="59"/>
                        </a:lnTo>
                        <a:lnTo>
                          <a:pt x="34" y="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0" name="Freeform 181"/>
                  <p:cNvSpPr>
                    <a:spLocks noChangeAspect="1"/>
                  </p:cNvSpPr>
                  <p:nvPr/>
                </p:nvSpPr>
                <p:spPr bwMode="auto">
                  <a:xfrm>
                    <a:off x="3702" y="2079"/>
                    <a:ext cx="34" cy="59"/>
                  </a:xfrm>
                  <a:custGeom>
                    <a:avLst/>
                    <a:gdLst>
                      <a:gd name="T0" fmla="*/ 0 w 34"/>
                      <a:gd name="T1" fmla="*/ 0 h 59"/>
                      <a:gd name="T2" fmla="*/ 0 w 34"/>
                      <a:gd name="T3" fmla="*/ 40 h 59"/>
                      <a:gd name="T4" fmla="*/ 34 w 34"/>
                      <a:gd name="T5" fmla="*/ 59 h 59"/>
                      <a:gd name="T6" fmla="*/ 34 w 34"/>
                      <a:gd name="T7" fmla="*/ 19 h 59"/>
                      <a:gd name="T8" fmla="*/ 0 w 34"/>
                      <a:gd name="T9" fmla="*/ 0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"/>
                      <a:gd name="T16" fmla="*/ 0 h 59"/>
                      <a:gd name="T17" fmla="*/ 34 w 34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" h="59">
                        <a:moveTo>
                          <a:pt x="0" y="0"/>
                        </a:moveTo>
                        <a:lnTo>
                          <a:pt x="0" y="40"/>
                        </a:lnTo>
                        <a:lnTo>
                          <a:pt x="34" y="59"/>
                        </a:lnTo>
                        <a:lnTo>
                          <a:pt x="34" y="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182"/>
                <p:cNvGrpSpPr>
                  <a:grpSpLocks noChangeAspect="1"/>
                </p:cNvGrpSpPr>
                <p:nvPr/>
              </p:nvGrpSpPr>
              <p:grpSpPr bwMode="auto">
                <a:xfrm>
                  <a:off x="3813" y="2283"/>
                  <a:ext cx="34" cy="151"/>
                  <a:chOff x="3702" y="1987"/>
                  <a:chExt cx="34" cy="151"/>
                </a:xfrm>
              </p:grpSpPr>
              <p:sp>
                <p:nvSpPr>
                  <p:cNvPr id="17725" name="Freeform 183"/>
                  <p:cNvSpPr>
                    <a:spLocks noChangeAspect="1"/>
                  </p:cNvSpPr>
                  <p:nvPr/>
                </p:nvSpPr>
                <p:spPr bwMode="auto">
                  <a:xfrm>
                    <a:off x="3702" y="1987"/>
                    <a:ext cx="34" cy="59"/>
                  </a:xfrm>
                  <a:custGeom>
                    <a:avLst/>
                    <a:gdLst>
                      <a:gd name="T0" fmla="*/ 0 w 34"/>
                      <a:gd name="T1" fmla="*/ 0 h 59"/>
                      <a:gd name="T2" fmla="*/ 0 w 34"/>
                      <a:gd name="T3" fmla="*/ 40 h 59"/>
                      <a:gd name="T4" fmla="*/ 34 w 34"/>
                      <a:gd name="T5" fmla="*/ 59 h 59"/>
                      <a:gd name="T6" fmla="*/ 34 w 34"/>
                      <a:gd name="T7" fmla="*/ 19 h 59"/>
                      <a:gd name="T8" fmla="*/ 0 w 34"/>
                      <a:gd name="T9" fmla="*/ 0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"/>
                      <a:gd name="T16" fmla="*/ 0 h 59"/>
                      <a:gd name="T17" fmla="*/ 34 w 34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" h="59">
                        <a:moveTo>
                          <a:pt x="0" y="0"/>
                        </a:moveTo>
                        <a:lnTo>
                          <a:pt x="0" y="40"/>
                        </a:lnTo>
                        <a:lnTo>
                          <a:pt x="34" y="59"/>
                        </a:lnTo>
                        <a:lnTo>
                          <a:pt x="34" y="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6" name="Freeform 184"/>
                  <p:cNvSpPr>
                    <a:spLocks noChangeAspect="1"/>
                  </p:cNvSpPr>
                  <p:nvPr/>
                </p:nvSpPr>
                <p:spPr bwMode="auto">
                  <a:xfrm>
                    <a:off x="3702" y="2033"/>
                    <a:ext cx="34" cy="59"/>
                  </a:xfrm>
                  <a:custGeom>
                    <a:avLst/>
                    <a:gdLst>
                      <a:gd name="T0" fmla="*/ 0 w 34"/>
                      <a:gd name="T1" fmla="*/ 0 h 59"/>
                      <a:gd name="T2" fmla="*/ 0 w 34"/>
                      <a:gd name="T3" fmla="*/ 40 h 59"/>
                      <a:gd name="T4" fmla="*/ 34 w 34"/>
                      <a:gd name="T5" fmla="*/ 59 h 59"/>
                      <a:gd name="T6" fmla="*/ 34 w 34"/>
                      <a:gd name="T7" fmla="*/ 19 h 59"/>
                      <a:gd name="T8" fmla="*/ 0 w 34"/>
                      <a:gd name="T9" fmla="*/ 0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"/>
                      <a:gd name="T16" fmla="*/ 0 h 59"/>
                      <a:gd name="T17" fmla="*/ 34 w 34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" h="59">
                        <a:moveTo>
                          <a:pt x="0" y="0"/>
                        </a:moveTo>
                        <a:lnTo>
                          <a:pt x="0" y="40"/>
                        </a:lnTo>
                        <a:lnTo>
                          <a:pt x="34" y="59"/>
                        </a:lnTo>
                        <a:lnTo>
                          <a:pt x="34" y="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7" name="Freeform 185"/>
                  <p:cNvSpPr>
                    <a:spLocks noChangeAspect="1"/>
                  </p:cNvSpPr>
                  <p:nvPr/>
                </p:nvSpPr>
                <p:spPr bwMode="auto">
                  <a:xfrm>
                    <a:off x="3702" y="2079"/>
                    <a:ext cx="34" cy="59"/>
                  </a:xfrm>
                  <a:custGeom>
                    <a:avLst/>
                    <a:gdLst>
                      <a:gd name="T0" fmla="*/ 0 w 34"/>
                      <a:gd name="T1" fmla="*/ 0 h 59"/>
                      <a:gd name="T2" fmla="*/ 0 w 34"/>
                      <a:gd name="T3" fmla="*/ 40 h 59"/>
                      <a:gd name="T4" fmla="*/ 34 w 34"/>
                      <a:gd name="T5" fmla="*/ 59 h 59"/>
                      <a:gd name="T6" fmla="*/ 34 w 34"/>
                      <a:gd name="T7" fmla="*/ 19 h 59"/>
                      <a:gd name="T8" fmla="*/ 0 w 34"/>
                      <a:gd name="T9" fmla="*/ 0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"/>
                      <a:gd name="T16" fmla="*/ 0 h 59"/>
                      <a:gd name="T17" fmla="*/ 34 w 34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" h="59">
                        <a:moveTo>
                          <a:pt x="0" y="0"/>
                        </a:moveTo>
                        <a:lnTo>
                          <a:pt x="0" y="40"/>
                        </a:lnTo>
                        <a:lnTo>
                          <a:pt x="34" y="59"/>
                        </a:lnTo>
                        <a:lnTo>
                          <a:pt x="34" y="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186"/>
                <p:cNvGrpSpPr>
                  <a:grpSpLocks noChangeAspect="1"/>
                </p:cNvGrpSpPr>
                <p:nvPr/>
              </p:nvGrpSpPr>
              <p:grpSpPr bwMode="auto">
                <a:xfrm>
                  <a:off x="3864" y="2314"/>
                  <a:ext cx="34" cy="151"/>
                  <a:chOff x="3702" y="1987"/>
                  <a:chExt cx="34" cy="151"/>
                </a:xfrm>
              </p:grpSpPr>
              <p:sp>
                <p:nvSpPr>
                  <p:cNvPr id="17722" name="Freeform 187"/>
                  <p:cNvSpPr>
                    <a:spLocks noChangeAspect="1"/>
                  </p:cNvSpPr>
                  <p:nvPr/>
                </p:nvSpPr>
                <p:spPr bwMode="auto">
                  <a:xfrm>
                    <a:off x="3702" y="1987"/>
                    <a:ext cx="34" cy="59"/>
                  </a:xfrm>
                  <a:custGeom>
                    <a:avLst/>
                    <a:gdLst>
                      <a:gd name="T0" fmla="*/ 0 w 34"/>
                      <a:gd name="T1" fmla="*/ 0 h 59"/>
                      <a:gd name="T2" fmla="*/ 0 w 34"/>
                      <a:gd name="T3" fmla="*/ 40 h 59"/>
                      <a:gd name="T4" fmla="*/ 34 w 34"/>
                      <a:gd name="T5" fmla="*/ 59 h 59"/>
                      <a:gd name="T6" fmla="*/ 34 w 34"/>
                      <a:gd name="T7" fmla="*/ 19 h 59"/>
                      <a:gd name="T8" fmla="*/ 0 w 34"/>
                      <a:gd name="T9" fmla="*/ 0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"/>
                      <a:gd name="T16" fmla="*/ 0 h 59"/>
                      <a:gd name="T17" fmla="*/ 34 w 34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" h="59">
                        <a:moveTo>
                          <a:pt x="0" y="0"/>
                        </a:moveTo>
                        <a:lnTo>
                          <a:pt x="0" y="40"/>
                        </a:lnTo>
                        <a:lnTo>
                          <a:pt x="34" y="59"/>
                        </a:lnTo>
                        <a:lnTo>
                          <a:pt x="34" y="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3" name="Freeform 188"/>
                  <p:cNvSpPr>
                    <a:spLocks noChangeAspect="1"/>
                  </p:cNvSpPr>
                  <p:nvPr/>
                </p:nvSpPr>
                <p:spPr bwMode="auto">
                  <a:xfrm>
                    <a:off x="3702" y="2033"/>
                    <a:ext cx="34" cy="59"/>
                  </a:xfrm>
                  <a:custGeom>
                    <a:avLst/>
                    <a:gdLst>
                      <a:gd name="T0" fmla="*/ 0 w 34"/>
                      <a:gd name="T1" fmla="*/ 0 h 59"/>
                      <a:gd name="T2" fmla="*/ 0 w 34"/>
                      <a:gd name="T3" fmla="*/ 40 h 59"/>
                      <a:gd name="T4" fmla="*/ 34 w 34"/>
                      <a:gd name="T5" fmla="*/ 59 h 59"/>
                      <a:gd name="T6" fmla="*/ 34 w 34"/>
                      <a:gd name="T7" fmla="*/ 19 h 59"/>
                      <a:gd name="T8" fmla="*/ 0 w 34"/>
                      <a:gd name="T9" fmla="*/ 0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"/>
                      <a:gd name="T16" fmla="*/ 0 h 59"/>
                      <a:gd name="T17" fmla="*/ 34 w 34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" h="59">
                        <a:moveTo>
                          <a:pt x="0" y="0"/>
                        </a:moveTo>
                        <a:lnTo>
                          <a:pt x="0" y="40"/>
                        </a:lnTo>
                        <a:lnTo>
                          <a:pt x="34" y="59"/>
                        </a:lnTo>
                        <a:lnTo>
                          <a:pt x="34" y="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4" name="Freeform 189"/>
                  <p:cNvSpPr>
                    <a:spLocks noChangeAspect="1"/>
                  </p:cNvSpPr>
                  <p:nvPr/>
                </p:nvSpPr>
                <p:spPr bwMode="auto">
                  <a:xfrm>
                    <a:off x="3702" y="2079"/>
                    <a:ext cx="34" cy="59"/>
                  </a:xfrm>
                  <a:custGeom>
                    <a:avLst/>
                    <a:gdLst>
                      <a:gd name="T0" fmla="*/ 0 w 34"/>
                      <a:gd name="T1" fmla="*/ 0 h 59"/>
                      <a:gd name="T2" fmla="*/ 0 w 34"/>
                      <a:gd name="T3" fmla="*/ 40 h 59"/>
                      <a:gd name="T4" fmla="*/ 34 w 34"/>
                      <a:gd name="T5" fmla="*/ 59 h 59"/>
                      <a:gd name="T6" fmla="*/ 34 w 34"/>
                      <a:gd name="T7" fmla="*/ 19 h 59"/>
                      <a:gd name="T8" fmla="*/ 0 w 34"/>
                      <a:gd name="T9" fmla="*/ 0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"/>
                      <a:gd name="T16" fmla="*/ 0 h 59"/>
                      <a:gd name="T17" fmla="*/ 34 w 34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" h="59">
                        <a:moveTo>
                          <a:pt x="0" y="0"/>
                        </a:moveTo>
                        <a:lnTo>
                          <a:pt x="0" y="40"/>
                        </a:lnTo>
                        <a:lnTo>
                          <a:pt x="34" y="59"/>
                        </a:lnTo>
                        <a:lnTo>
                          <a:pt x="34" y="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190"/>
                <p:cNvGrpSpPr>
                  <a:grpSpLocks noChangeAspect="1"/>
                </p:cNvGrpSpPr>
                <p:nvPr/>
              </p:nvGrpSpPr>
              <p:grpSpPr bwMode="auto">
                <a:xfrm>
                  <a:off x="4287" y="2559"/>
                  <a:ext cx="34" cy="151"/>
                  <a:chOff x="3702" y="1987"/>
                  <a:chExt cx="34" cy="151"/>
                </a:xfrm>
              </p:grpSpPr>
              <p:sp>
                <p:nvSpPr>
                  <p:cNvPr id="17719" name="Freeform 191"/>
                  <p:cNvSpPr>
                    <a:spLocks noChangeAspect="1"/>
                  </p:cNvSpPr>
                  <p:nvPr/>
                </p:nvSpPr>
                <p:spPr bwMode="auto">
                  <a:xfrm>
                    <a:off x="3702" y="1987"/>
                    <a:ext cx="34" cy="59"/>
                  </a:xfrm>
                  <a:custGeom>
                    <a:avLst/>
                    <a:gdLst>
                      <a:gd name="T0" fmla="*/ 0 w 34"/>
                      <a:gd name="T1" fmla="*/ 0 h 59"/>
                      <a:gd name="T2" fmla="*/ 0 w 34"/>
                      <a:gd name="T3" fmla="*/ 40 h 59"/>
                      <a:gd name="T4" fmla="*/ 34 w 34"/>
                      <a:gd name="T5" fmla="*/ 59 h 59"/>
                      <a:gd name="T6" fmla="*/ 34 w 34"/>
                      <a:gd name="T7" fmla="*/ 19 h 59"/>
                      <a:gd name="T8" fmla="*/ 0 w 34"/>
                      <a:gd name="T9" fmla="*/ 0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"/>
                      <a:gd name="T16" fmla="*/ 0 h 59"/>
                      <a:gd name="T17" fmla="*/ 34 w 34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" h="59">
                        <a:moveTo>
                          <a:pt x="0" y="0"/>
                        </a:moveTo>
                        <a:lnTo>
                          <a:pt x="0" y="40"/>
                        </a:lnTo>
                        <a:lnTo>
                          <a:pt x="34" y="59"/>
                        </a:lnTo>
                        <a:lnTo>
                          <a:pt x="34" y="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0" name="Freeform 192"/>
                  <p:cNvSpPr>
                    <a:spLocks noChangeAspect="1"/>
                  </p:cNvSpPr>
                  <p:nvPr/>
                </p:nvSpPr>
                <p:spPr bwMode="auto">
                  <a:xfrm>
                    <a:off x="3702" y="2033"/>
                    <a:ext cx="34" cy="59"/>
                  </a:xfrm>
                  <a:custGeom>
                    <a:avLst/>
                    <a:gdLst>
                      <a:gd name="T0" fmla="*/ 0 w 34"/>
                      <a:gd name="T1" fmla="*/ 0 h 59"/>
                      <a:gd name="T2" fmla="*/ 0 w 34"/>
                      <a:gd name="T3" fmla="*/ 40 h 59"/>
                      <a:gd name="T4" fmla="*/ 34 w 34"/>
                      <a:gd name="T5" fmla="*/ 59 h 59"/>
                      <a:gd name="T6" fmla="*/ 34 w 34"/>
                      <a:gd name="T7" fmla="*/ 19 h 59"/>
                      <a:gd name="T8" fmla="*/ 0 w 34"/>
                      <a:gd name="T9" fmla="*/ 0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"/>
                      <a:gd name="T16" fmla="*/ 0 h 59"/>
                      <a:gd name="T17" fmla="*/ 34 w 34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" h="59">
                        <a:moveTo>
                          <a:pt x="0" y="0"/>
                        </a:moveTo>
                        <a:lnTo>
                          <a:pt x="0" y="40"/>
                        </a:lnTo>
                        <a:lnTo>
                          <a:pt x="34" y="59"/>
                        </a:lnTo>
                        <a:lnTo>
                          <a:pt x="34" y="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1" name="Freeform 193"/>
                  <p:cNvSpPr>
                    <a:spLocks noChangeAspect="1"/>
                  </p:cNvSpPr>
                  <p:nvPr/>
                </p:nvSpPr>
                <p:spPr bwMode="auto">
                  <a:xfrm>
                    <a:off x="3702" y="2079"/>
                    <a:ext cx="34" cy="59"/>
                  </a:xfrm>
                  <a:custGeom>
                    <a:avLst/>
                    <a:gdLst>
                      <a:gd name="T0" fmla="*/ 0 w 34"/>
                      <a:gd name="T1" fmla="*/ 0 h 59"/>
                      <a:gd name="T2" fmla="*/ 0 w 34"/>
                      <a:gd name="T3" fmla="*/ 40 h 59"/>
                      <a:gd name="T4" fmla="*/ 34 w 34"/>
                      <a:gd name="T5" fmla="*/ 59 h 59"/>
                      <a:gd name="T6" fmla="*/ 34 w 34"/>
                      <a:gd name="T7" fmla="*/ 19 h 59"/>
                      <a:gd name="T8" fmla="*/ 0 w 34"/>
                      <a:gd name="T9" fmla="*/ 0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"/>
                      <a:gd name="T16" fmla="*/ 0 h 59"/>
                      <a:gd name="T17" fmla="*/ 34 w 34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" h="59">
                        <a:moveTo>
                          <a:pt x="0" y="0"/>
                        </a:moveTo>
                        <a:lnTo>
                          <a:pt x="0" y="40"/>
                        </a:lnTo>
                        <a:lnTo>
                          <a:pt x="34" y="59"/>
                        </a:lnTo>
                        <a:lnTo>
                          <a:pt x="34" y="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4363" y="2566"/>
                  <a:ext cx="33" cy="148"/>
                  <a:chOff x="4456" y="2387"/>
                  <a:chExt cx="33" cy="148"/>
                </a:xfrm>
              </p:grpSpPr>
              <p:sp>
                <p:nvSpPr>
                  <p:cNvPr id="17716" name="Freeform 195"/>
                  <p:cNvSpPr>
                    <a:spLocks noChangeAspect="1"/>
                  </p:cNvSpPr>
                  <p:nvPr/>
                </p:nvSpPr>
                <p:spPr bwMode="auto">
                  <a:xfrm>
                    <a:off x="4456" y="2387"/>
                    <a:ext cx="33" cy="57"/>
                  </a:xfrm>
                  <a:custGeom>
                    <a:avLst/>
                    <a:gdLst>
                      <a:gd name="T0" fmla="*/ 0 w 33"/>
                      <a:gd name="T1" fmla="*/ 19 h 57"/>
                      <a:gd name="T2" fmla="*/ 0 w 33"/>
                      <a:gd name="T3" fmla="*/ 57 h 57"/>
                      <a:gd name="T4" fmla="*/ 33 w 33"/>
                      <a:gd name="T5" fmla="*/ 38 h 57"/>
                      <a:gd name="T6" fmla="*/ 33 w 33"/>
                      <a:gd name="T7" fmla="*/ 0 h 57"/>
                      <a:gd name="T8" fmla="*/ 0 w 33"/>
                      <a:gd name="T9" fmla="*/ 19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57"/>
                      <a:gd name="T17" fmla="*/ 33 w 33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57">
                        <a:moveTo>
                          <a:pt x="0" y="19"/>
                        </a:moveTo>
                        <a:lnTo>
                          <a:pt x="0" y="57"/>
                        </a:lnTo>
                        <a:lnTo>
                          <a:pt x="33" y="38"/>
                        </a:lnTo>
                        <a:lnTo>
                          <a:pt x="33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17" name="Freeform 196"/>
                  <p:cNvSpPr>
                    <a:spLocks noChangeAspect="1"/>
                  </p:cNvSpPr>
                  <p:nvPr/>
                </p:nvSpPr>
                <p:spPr bwMode="auto">
                  <a:xfrm>
                    <a:off x="4456" y="2433"/>
                    <a:ext cx="33" cy="57"/>
                  </a:xfrm>
                  <a:custGeom>
                    <a:avLst/>
                    <a:gdLst>
                      <a:gd name="T0" fmla="*/ 0 w 33"/>
                      <a:gd name="T1" fmla="*/ 19 h 57"/>
                      <a:gd name="T2" fmla="*/ 0 w 33"/>
                      <a:gd name="T3" fmla="*/ 57 h 57"/>
                      <a:gd name="T4" fmla="*/ 33 w 33"/>
                      <a:gd name="T5" fmla="*/ 38 h 57"/>
                      <a:gd name="T6" fmla="*/ 33 w 33"/>
                      <a:gd name="T7" fmla="*/ 0 h 57"/>
                      <a:gd name="T8" fmla="*/ 0 w 33"/>
                      <a:gd name="T9" fmla="*/ 19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57"/>
                      <a:gd name="T17" fmla="*/ 33 w 33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57">
                        <a:moveTo>
                          <a:pt x="0" y="19"/>
                        </a:moveTo>
                        <a:lnTo>
                          <a:pt x="0" y="57"/>
                        </a:lnTo>
                        <a:lnTo>
                          <a:pt x="33" y="38"/>
                        </a:lnTo>
                        <a:lnTo>
                          <a:pt x="33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18" name="Freeform 197"/>
                  <p:cNvSpPr>
                    <a:spLocks noChangeAspect="1"/>
                  </p:cNvSpPr>
                  <p:nvPr/>
                </p:nvSpPr>
                <p:spPr bwMode="auto">
                  <a:xfrm>
                    <a:off x="4456" y="2478"/>
                    <a:ext cx="33" cy="57"/>
                  </a:xfrm>
                  <a:custGeom>
                    <a:avLst/>
                    <a:gdLst>
                      <a:gd name="T0" fmla="*/ 0 w 33"/>
                      <a:gd name="T1" fmla="*/ 19 h 57"/>
                      <a:gd name="T2" fmla="*/ 0 w 33"/>
                      <a:gd name="T3" fmla="*/ 57 h 57"/>
                      <a:gd name="T4" fmla="*/ 33 w 33"/>
                      <a:gd name="T5" fmla="*/ 38 h 57"/>
                      <a:gd name="T6" fmla="*/ 33 w 33"/>
                      <a:gd name="T7" fmla="*/ 0 h 57"/>
                      <a:gd name="T8" fmla="*/ 0 w 33"/>
                      <a:gd name="T9" fmla="*/ 19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57"/>
                      <a:gd name="T17" fmla="*/ 33 w 33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57">
                        <a:moveTo>
                          <a:pt x="0" y="19"/>
                        </a:moveTo>
                        <a:lnTo>
                          <a:pt x="0" y="57"/>
                        </a:lnTo>
                        <a:lnTo>
                          <a:pt x="33" y="38"/>
                        </a:lnTo>
                        <a:lnTo>
                          <a:pt x="33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198"/>
                <p:cNvGrpSpPr>
                  <a:grpSpLocks noChangeAspect="1"/>
                </p:cNvGrpSpPr>
                <p:nvPr/>
              </p:nvGrpSpPr>
              <p:grpSpPr bwMode="auto">
                <a:xfrm>
                  <a:off x="4413" y="2537"/>
                  <a:ext cx="33" cy="148"/>
                  <a:chOff x="4456" y="2387"/>
                  <a:chExt cx="33" cy="148"/>
                </a:xfrm>
              </p:grpSpPr>
              <p:sp>
                <p:nvSpPr>
                  <p:cNvPr id="17713" name="Freeform 199"/>
                  <p:cNvSpPr>
                    <a:spLocks noChangeAspect="1"/>
                  </p:cNvSpPr>
                  <p:nvPr/>
                </p:nvSpPr>
                <p:spPr bwMode="auto">
                  <a:xfrm>
                    <a:off x="4456" y="2387"/>
                    <a:ext cx="33" cy="57"/>
                  </a:xfrm>
                  <a:custGeom>
                    <a:avLst/>
                    <a:gdLst>
                      <a:gd name="T0" fmla="*/ 0 w 33"/>
                      <a:gd name="T1" fmla="*/ 19 h 57"/>
                      <a:gd name="T2" fmla="*/ 0 w 33"/>
                      <a:gd name="T3" fmla="*/ 57 h 57"/>
                      <a:gd name="T4" fmla="*/ 33 w 33"/>
                      <a:gd name="T5" fmla="*/ 38 h 57"/>
                      <a:gd name="T6" fmla="*/ 33 w 33"/>
                      <a:gd name="T7" fmla="*/ 0 h 57"/>
                      <a:gd name="T8" fmla="*/ 0 w 33"/>
                      <a:gd name="T9" fmla="*/ 19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57"/>
                      <a:gd name="T17" fmla="*/ 33 w 33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57">
                        <a:moveTo>
                          <a:pt x="0" y="19"/>
                        </a:moveTo>
                        <a:lnTo>
                          <a:pt x="0" y="57"/>
                        </a:lnTo>
                        <a:lnTo>
                          <a:pt x="33" y="38"/>
                        </a:lnTo>
                        <a:lnTo>
                          <a:pt x="33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14" name="Freeform 200"/>
                  <p:cNvSpPr>
                    <a:spLocks noChangeAspect="1"/>
                  </p:cNvSpPr>
                  <p:nvPr/>
                </p:nvSpPr>
                <p:spPr bwMode="auto">
                  <a:xfrm>
                    <a:off x="4456" y="2433"/>
                    <a:ext cx="33" cy="57"/>
                  </a:xfrm>
                  <a:custGeom>
                    <a:avLst/>
                    <a:gdLst>
                      <a:gd name="T0" fmla="*/ 0 w 33"/>
                      <a:gd name="T1" fmla="*/ 19 h 57"/>
                      <a:gd name="T2" fmla="*/ 0 w 33"/>
                      <a:gd name="T3" fmla="*/ 57 h 57"/>
                      <a:gd name="T4" fmla="*/ 33 w 33"/>
                      <a:gd name="T5" fmla="*/ 38 h 57"/>
                      <a:gd name="T6" fmla="*/ 33 w 33"/>
                      <a:gd name="T7" fmla="*/ 0 h 57"/>
                      <a:gd name="T8" fmla="*/ 0 w 33"/>
                      <a:gd name="T9" fmla="*/ 19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57"/>
                      <a:gd name="T17" fmla="*/ 33 w 33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57">
                        <a:moveTo>
                          <a:pt x="0" y="19"/>
                        </a:moveTo>
                        <a:lnTo>
                          <a:pt x="0" y="57"/>
                        </a:lnTo>
                        <a:lnTo>
                          <a:pt x="33" y="38"/>
                        </a:lnTo>
                        <a:lnTo>
                          <a:pt x="33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15" name="Freeform 201"/>
                  <p:cNvSpPr>
                    <a:spLocks noChangeAspect="1"/>
                  </p:cNvSpPr>
                  <p:nvPr/>
                </p:nvSpPr>
                <p:spPr bwMode="auto">
                  <a:xfrm>
                    <a:off x="4456" y="2478"/>
                    <a:ext cx="33" cy="57"/>
                  </a:xfrm>
                  <a:custGeom>
                    <a:avLst/>
                    <a:gdLst>
                      <a:gd name="T0" fmla="*/ 0 w 33"/>
                      <a:gd name="T1" fmla="*/ 19 h 57"/>
                      <a:gd name="T2" fmla="*/ 0 w 33"/>
                      <a:gd name="T3" fmla="*/ 57 h 57"/>
                      <a:gd name="T4" fmla="*/ 33 w 33"/>
                      <a:gd name="T5" fmla="*/ 38 h 57"/>
                      <a:gd name="T6" fmla="*/ 33 w 33"/>
                      <a:gd name="T7" fmla="*/ 0 h 57"/>
                      <a:gd name="T8" fmla="*/ 0 w 33"/>
                      <a:gd name="T9" fmla="*/ 19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57"/>
                      <a:gd name="T17" fmla="*/ 33 w 33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57">
                        <a:moveTo>
                          <a:pt x="0" y="19"/>
                        </a:moveTo>
                        <a:lnTo>
                          <a:pt x="0" y="57"/>
                        </a:lnTo>
                        <a:lnTo>
                          <a:pt x="33" y="38"/>
                        </a:lnTo>
                        <a:lnTo>
                          <a:pt x="33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202"/>
                <p:cNvGrpSpPr>
                  <a:grpSpLocks noChangeAspect="1"/>
                </p:cNvGrpSpPr>
                <p:nvPr/>
              </p:nvGrpSpPr>
              <p:grpSpPr bwMode="auto">
                <a:xfrm>
                  <a:off x="4463" y="2508"/>
                  <a:ext cx="33" cy="148"/>
                  <a:chOff x="4456" y="2387"/>
                  <a:chExt cx="33" cy="148"/>
                </a:xfrm>
              </p:grpSpPr>
              <p:sp>
                <p:nvSpPr>
                  <p:cNvPr id="17710" name="Freeform 203"/>
                  <p:cNvSpPr>
                    <a:spLocks noChangeAspect="1"/>
                  </p:cNvSpPr>
                  <p:nvPr/>
                </p:nvSpPr>
                <p:spPr bwMode="auto">
                  <a:xfrm>
                    <a:off x="4456" y="2387"/>
                    <a:ext cx="33" cy="57"/>
                  </a:xfrm>
                  <a:custGeom>
                    <a:avLst/>
                    <a:gdLst>
                      <a:gd name="T0" fmla="*/ 0 w 33"/>
                      <a:gd name="T1" fmla="*/ 19 h 57"/>
                      <a:gd name="T2" fmla="*/ 0 w 33"/>
                      <a:gd name="T3" fmla="*/ 57 h 57"/>
                      <a:gd name="T4" fmla="*/ 33 w 33"/>
                      <a:gd name="T5" fmla="*/ 38 h 57"/>
                      <a:gd name="T6" fmla="*/ 33 w 33"/>
                      <a:gd name="T7" fmla="*/ 0 h 57"/>
                      <a:gd name="T8" fmla="*/ 0 w 33"/>
                      <a:gd name="T9" fmla="*/ 19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57"/>
                      <a:gd name="T17" fmla="*/ 33 w 33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57">
                        <a:moveTo>
                          <a:pt x="0" y="19"/>
                        </a:moveTo>
                        <a:lnTo>
                          <a:pt x="0" y="57"/>
                        </a:lnTo>
                        <a:lnTo>
                          <a:pt x="33" y="38"/>
                        </a:lnTo>
                        <a:lnTo>
                          <a:pt x="33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11" name="Freeform 204"/>
                  <p:cNvSpPr>
                    <a:spLocks noChangeAspect="1"/>
                  </p:cNvSpPr>
                  <p:nvPr/>
                </p:nvSpPr>
                <p:spPr bwMode="auto">
                  <a:xfrm>
                    <a:off x="4456" y="2433"/>
                    <a:ext cx="33" cy="57"/>
                  </a:xfrm>
                  <a:custGeom>
                    <a:avLst/>
                    <a:gdLst>
                      <a:gd name="T0" fmla="*/ 0 w 33"/>
                      <a:gd name="T1" fmla="*/ 19 h 57"/>
                      <a:gd name="T2" fmla="*/ 0 w 33"/>
                      <a:gd name="T3" fmla="*/ 57 h 57"/>
                      <a:gd name="T4" fmla="*/ 33 w 33"/>
                      <a:gd name="T5" fmla="*/ 38 h 57"/>
                      <a:gd name="T6" fmla="*/ 33 w 33"/>
                      <a:gd name="T7" fmla="*/ 0 h 57"/>
                      <a:gd name="T8" fmla="*/ 0 w 33"/>
                      <a:gd name="T9" fmla="*/ 19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57"/>
                      <a:gd name="T17" fmla="*/ 33 w 33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57">
                        <a:moveTo>
                          <a:pt x="0" y="19"/>
                        </a:moveTo>
                        <a:lnTo>
                          <a:pt x="0" y="57"/>
                        </a:lnTo>
                        <a:lnTo>
                          <a:pt x="33" y="38"/>
                        </a:lnTo>
                        <a:lnTo>
                          <a:pt x="33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12" name="Freeform 205"/>
                  <p:cNvSpPr>
                    <a:spLocks noChangeAspect="1"/>
                  </p:cNvSpPr>
                  <p:nvPr/>
                </p:nvSpPr>
                <p:spPr bwMode="auto">
                  <a:xfrm>
                    <a:off x="4456" y="2478"/>
                    <a:ext cx="33" cy="57"/>
                  </a:xfrm>
                  <a:custGeom>
                    <a:avLst/>
                    <a:gdLst>
                      <a:gd name="T0" fmla="*/ 0 w 33"/>
                      <a:gd name="T1" fmla="*/ 19 h 57"/>
                      <a:gd name="T2" fmla="*/ 0 w 33"/>
                      <a:gd name="T3" fmla="*/ 57 h 57"/>
                      <a:gd name="T4" fmla="*/ 33 w 33"/>
                      <a:gd name="T5" fmla="*/ 38 h 57"/>
                      <a:gd name="T6" fmla="*/ 33 w 33"/>
                      <a:gd name="T7" fmla="*/ 0 h 57"/>
                      <a:gd name="T8" fmla="*/ 0 w 33"/>
                      <a:gd name="T9" fmla="*/ 19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57"/>
                      <a:gd name="T17" fmla="*/ 33 w 33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57">
                        <a:moveTo>
                          <a:pt x="0" y="19"/>
                        </a:moveTo>
                        <a:lnTo>
                          <a:pt x="0" y="57"/>
                        </a:lnTo>
                        <a:lnTo>
                          <a:pt x="33" y="38"/>
                        </a:lnTo>
                        <a:lnTo>
                          <a:pt x="33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206"/>
                <p:cNvGrpSpPr>
                  <a:grpSpLocks noChangeAspect="1"/>
                </p:cNvGrpSpPr>
                <p:nvPr/>
              </p:nvGrpSpPr>
              <p:grpSpPr bwMode="auto">
                <a:xfrm>
                  <a:off x="4514" y="2478"/>
                  <a:ext cx="33" cy="148"/>
                  <a:chOff x="4456" y="2387"/>
                  <a:chExt cx="33" cy="148"/>
                </a:xfrm>
              </p:grpSpPr>
              <p:sp>
                <p:nvSpPr>
                  <p:cNvPr id="17707" name="Freeform 207"/>
                  <p:cNvSpPr>
                    <a:spLocks noChangeAspect="1"/>
                  </p:cNvSpPr>
                  <p:nvPr/>
                </p:nvSpPr>
                <p:spPr bwMode="auto">
                  <a:xfrm>
                    <a:off x="4456" y="2387"/>
                    <a:ext cx="33" cy="57"/>
                  </a:xfrm>
                  <a:custGeom>
                    <a:avLst/>
                    <a:gdLst>
                      <a:gd name="T0" fmla="*/ 0 w 33"/>
                      <a:gd name="T1" fmla="*/ 19 h 57"/>
                      <a:gd name="T2" fmla="*/ 0 w 33"/>
                      <a:gd name="T3" fmla="*/ 57 h 57"/>
                      <a:gd name="T4" fmla="*/ 33 w 33"/>
                      <a:gd name="T5" fmla="*/ 38 h 57"/>
                      <a:gd name="T6" fmla="*/ 33 w 33"/>
                      <a:gd name="T7" fmla="*/ 0 h 57"/>
                      <a:gd name="T8" fmla="*/ 0 w 33"/>
                      <a:gd name="T9" fmla="*/ 19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57"/>
                      <a:gd name="T17" fmla="*/ 33 w 33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57">
                        <a:moveTo>
                          <a:pt x="0" y="19"/>
                        </a:moveTo>
                        <a:lnTo>
                          <a:pt x="0" y="57"/>
                        </a:lnTo>
                        <a:lnTo>
                          <a:pt x="33" y="38"/>
                        </a:lnTo>
                        <a:lnTo>
                          <a:pt x="33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08" name="Freeform 208"/>
                  <p:cNvSpPr>
                    <a:spLocks noChangeAspect="1"/>
                  </p:cNvSpPr>
                  <p:nvPr/>
                </p:nvSpPr>
                <p:spPr bwMode="auto">
                  <a:xfrm>
                    <a:off x="4456" y="2433"/>
                    <a:ext cx="33" cy="57"/>
                  </a:xfrm>
                  <a:custGeom>
                    <a:avLst/>
                    <a:gdLst>
                      <a:gd name="T0" fmla="*/ 0 w 33"/>
                      <a:gd name="T1" fmla="*/ 19 h 57"/>
                      <a:gd name="T2" fmla="*/ 0 w 33"/>
                      <a:gd name="T3" fmla="*/ 57 h 57"/>
                      <a:gd name="T4" fmla="*/ 33 w 33"/>
                      <a:gd name="T5" fmla="*/ 38 h 57"/>
                      <a:gd name="T6" fmla="*/ 33 w 33"/>
                      <a:gd name="T7" fmla="*/ 0 h 57"/>
                      <a:gd name="T8" fmla="*/ 0 w 33"/>
                      <a:gd name="T9" fmla="*/ 19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57"/>
                      <a:gd name="T17" fmla="*/ 33 w 33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57">
                        <a:moveTo>
                          <a:pt x="0" y="19"/>
                        </a:moveTo>
                        <a:lnTo>
                          <a:pt x="0" y="57"/>
                        </a:lnTo>
                        <a:lnTo>
                          <a:pt x="33" y="38"/>
                        </a:lnTo>
                        <a:lnTo>
                          <a:pt x="33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09" name="Freeform 209"/>
                  <p:cNvSpPr>
                    <a:spLocks noChangeAspect="1"/>
                  </p:cNvSpPr>
                  <p:nvPr/>
                </p:nvSpPr>
                <p:spPr bwMode="auto">
                  <a:xfrm>
                    <a:off x="4456" y="2478"/>
                    <a:ext cx="33" cy="57"/>
                  </a:xfrm>
                  <a:custGeom>
                    <a:avLst/>
                    <a:gdLst>
                      <a:gd name="T0" fmla="*/ 0 w 33"/>
                      <a:gd name="T1" fmla="*/ 19 h 57"/>
                      <a:gd name="T2" fmla="*/ 0 w 33"/>
                      <a:gd name="T3" fmla="*/ 57 h 57"/>
                      <a:gd name="T4" fmla="*/ 33 w 33"/>
                      <a:gd name="T5" fmla="*/ 38 h 57"/>
                      <a:gd name="T6" fmla="*/ 33 w 33"/>
                      <a:gd name="T7" fmla="*/ 0 h 57"/>
                      <a:gd name="T8" fmla="*/ 0 w 33"/>
                      <a:gd name="T9" fmla="*/ 19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57"/>
                      <a:gd name="T17" fmla="*/ 33 w 33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57">
                        <a:moveTo>
                          <a:pt x="0" y="19"/>
                        </a:moveTo>
                        <a:lnTo>
                          <a:pt x="0" y="57"/>
                        </a:lnTo>
                        <a:lnTo>
                          <a:pt x="33" y="38"/>
                        </a:lnTo>
                        <a:lnTo>
                          <a:pt x="33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501" name="Freeform 210"/>
                <p:cNvSpPr>
                  <a:spLocks noChangeAspect="1"/>
                </p:cNvSpPr>
                <p:nvPr/>
              </p:nvSpPr>
              <p:spPr bwMode="auto">
                <a:xfrm>
                  <a:off x="3586" y="2450"/>
                  <a:ext cx="58" cy="85"/>
                </a:xfrm>
                <a:custGeom>
                  <a:avLst/>
                  <a:gdLst>
                    <a:gd name="T0" fmla="*/ 0 w 58"/>
                    <a:gd name="T1" fmla="*/ 0 h 85"/>
                    <a:gd name="T2" fmla="*/ 0 w 58"/>
                    <a:gd name="T3" fmla="*/ 85 h 85"/>
                    <a:gd name="T4" fmla="*/ 58 w 58"/>
                    <a:gd name="T5" fmla="*/ 53 h 85"/>
                    <a:gd name="T6" fmla="*/ 0 60000 65536"/>
                    <a:gd name="T7" fmla="*/ 0 60000 65536"/>
                    <a:gd name="T8" fmla="*/ 0 60000 65536"/>
                    <a:gd name="T9" fmla="*/ 0 w 58"/>
                    <a:gd name="T10" fmla="*/ 0 h 85"/>
                    <a:gd name="T11" fmla="*/ 58 w 58"/>
                    <a:gd name="T12" fmla="*/ 85 h 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8" h="85">
                      <a:moveTo>
                        <a:pt x="0" y="0"/>
                      </a:moveTo>
                      <a:lnTo>
                        <a:pt x="0" y="85"/>
                      </a:lnTo>
                      <a:lnTo>
                        <a:pt x="58" y="53"/>
                      </a:lnTo>
                    </a:path>
                  </a:pathLst>
                </a:custGeom>
                <a:solidFill>
                  <a:srgbClr val="FFFF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2" name="Freeform 211"/>
                <p:cNvSpPr>
                  <a:spLocks noChangeAspect="1"/>
                </p:cNvSpPr>
                <p:nvPr/>
              </p:nvSpPr>
              <p:spPr bwMode="auto">
                <a:xfrm>
                  <a:off x="2614" y="2099"/>
                  <a:ext cx="661" cy="371"/>
                </a:xfrm>
                <a:custGeom>
                  <a:avLst/>
                  <a:gdLst>
                    <a:gd name="T0" fmla="*/ 661 w 661"/>
                    <a:gd name="T1" fmla="*/ 342 h 371"/>
                    <a:gd name="T2" fmla="*/ 67 w 661"/>
                    <a:gd name="T3" fmla="*/ 0 h 371"/>
                    <a:gd name="T4" fmla="*/ 53 w 661"/>
                    <a:gd name="T5" fmla="*/ 11 h 371"/>
                    <a:gd name="T6" fmla="*/ 45 w 661"/>
                    <a:gd name="T7" fmla="*/ 18 h 371"/>
                    <a:gd name="T8" fmla="*/ 32 w 661"/>
                    <a:gd name="T9" fmla="*/ 18 h 371"/>
                    <a:gd name="T10" fmla="*/ 0 w 661"/>
                    <a:gd name="T11" fmla="*/ 18 h 371"/>
                    <a:gd name="T12" fmla="*/ 610 w 661"/>
                    <a:gd name="T13" fmla="*/ 371 h 371"/>
                    <a:gd name="T14" fmla="*/ 661 w 661"/>
                    <a:gd name="T15" fmla="*/ 342 h 37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61"/>
                    <a:gd name="T25" fmla="*/ 0 h 371"/>
                    <a:gd name="T26" fmla="*/ 661 w 661"/>
                    <a:gd name="T27" fmla="*/ 371 h 37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61" h="371">
                      <a:moveTo>
                        <a:pt x="661" y="342"/>
                      </a:moveTo>
                      <a:lnTo>
                        <a:pt x="67" y="0"/>
                      </a:lnTo>
                      <a:lnTo>
                        <a:pt x="53" y="11"/>
                      </a:lnTo>
                      <a:lnTo>
                        <a:pt x="45" y="18"/>
                      </a:lnTo>
                      <a:lnTo>
                        <a:pt x="32" y="18"/>
                      </a:lnTo>
                      <a:lnTo>
                        <a:pt x="0" y="18"/>
                      </a:lnTo>
                      <a:lnTo>
                        <a:pt x="610" y="371"/>
                      </a:lnTo>
                      <a:lnTo>
                        <a:pt x="661" y="342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3" name="Freeform 212"/>
                <p:cNvSpPr>
                  <a:spLocks noChangeAspect="1"/>
                </p:cNvSpPr>
                <p:nvPr/>
              </p:nvSpPr>
              <p:spPr bwMode="auto">
                <a:xfrm>
                  <a:off x="3037" y="2303"/>
                  <a:ext cx="84" cy="17"/>
                </a:xfrm>
                <a:custGeom>
                  <a:avLst/>
                  <a:gdLst>
                    <a:gd name="T0" fmla="*/ 84 w 84"/>
                    <a:gd name="T1" fmla="*/ 2 h 17"/>
                    <a:gd name="T2" fmla="*/ 84 w 84"/>
                    <a:gd name="T3" fmla="*/ 17 h 17"/>
                    <a:gd name="T4" fmla="*/ 19 w 84"/>
                    <a:gd name="T5" fmla="*/ 12 h 17"/>
                    <a:gd name="T6" fmla="*/ 0 w 84"/>
                    <a:gd name="T7" fmla="*/ 0 h 17"/>
                    <a:gd name="T8" fmla="*/ 25 w 84"/>
                    <a:gd name="T9" fmla="*/ 0 h 17"/>
                    <a:gd name="T10" fmla="*/ 84 w 84"/>
                    <a:gd name="T11" fmla="*/ 2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4"/>
                    <a:gd name="T19" fmla="*/ 0 h 17"/>
                    <a:gd name="T20" fmla="*/ 84 w 84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4" h="17">
                      <a:moveTo>
                        <a:pt x="84" y="2"/>
                      </a:moveTo>
                      <a:lnTo>
                        <a:pt x="84" y="17"/>
                      </a:lnTo>
                      <a:lnTo>
                        <a:pt x="19" y="12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84" y="2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4" name="Freeform 213"/>
                <p:cNvSpPr>
                  <a:spLocks noChangeAspect="1"/>
                </p:cNvSpPr>
                <p:nvPr/>
              </p:nvSpPr>
              <p:spPr bwMode="auto">
                <a:xfrm>
                  <a:off x="4211" y="2821"/>
                  <a:ext cx="58" cy="91"/>
                </a:xfrm>
                <a:custGeom>
                  <a:avLst/>
                  <a:gdLst>
                    <a:gd name="T0" fmla="*/ 0 w 58"/>
                    <a:gd name="T1" fmla="*/ 91 h 91"/>
                    <a:gd name="T2" fmla="*/ 2 w 58"/>
                    <a:gd name="T3" fmla="*/ 30 h 91"/>
                    <a:gd name="T4" fmla="*/ 58 w 58"/>
                    <a:gd name="T5" fmla="*/ 0 h 91"/>
                    <a:gd name="T6" fmla="*/ 58 w 58"/>
                    <a:gd name="T7" fmla="*/ 57 h 91"/>
                    <a:gd name="T8" fmla="*/ 0 w 58"/>
                    <a:gd name="T9" fmla="*/ 91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91"/>
                    <a:gd name="T17" fmla="*/ 58 w 58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91">
                      <a:moveTo>
                        <a:pt x="0" y="91"/>
                      </a:moveTo>
                      <a:lnTo>
                        <a:pt x="2" y="30"/>
                      </a:lnTo>
                      <a:lnTo>
                        <a:pt x="58" y="0"/>
                      </a:lnTo>
                      <a:lnTo>
                        <a:pt x="58" y="57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5" name="Freeform 214"/>
                <p:cNvSpPr>
                  <a:spLocks noChangeAspect="1"/>
                </p:cNvSpPr>
                <p:nvPr/>
              </p:nvSpPr>
              <p:spPr bwMode="auto">
                <a:xfrm>
                  <a:off x="3638" y="2969"/>
                  <a:ext cx="14" cy="87"/>
                </a:xfrm>
                <a:custGeom>
                  <a:avLst/>
                  <a:gdLst>
                    <a:gd name="T0" fmla="*/ 0 w 14"/>
                    <a:gd name="T1" fmla="*/ 0 h 87"/>
                    <a:gd name="T2" fmla="*/ 0 w 14"/>
                    <a:gd name="T3" fmla="*/ 79 h 87"/>
                    <a:gd name="T4" fmla="*/ 14 w 14"/>
                    <a:gd name="T5" fmla="*/ 87 h 87"/>
                    <a:gd name="T6" fmla="*/ 0 60000 65536"/>
                    <a:gd name="T7" fmla="*/ 0 60000 65536"/>
                    <a:gd name="T8" fmla="*/ 0 60000 65536"/>
                    <a:gd name="T9" fmla="*/ 0 w 14"/>
                    <a:gd name="T10" fmla="*/ 0 h 87"/>
                    <a:gd name="T11" fmla="*/ 14 w 14"/>
                    <a:gd name="T12" fmla="*/ 87 h 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" h="87">
                      <a:moveTo>
                        <a:pt x="0" y="0"/>
                      </a:moveTo>
                      <a:lnTo>
                        <a:pt x="0" y="79"/>
                      </a:lnTo>
                      <a:lnTo>
                        <a:pt x="14" y="87"/>
                      </a:ln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6" name="Freeform 215"/>
                <p:cNvSpPr>
                  <a:spLocks noChangeAspect="1"/>
                </p:cNvSpPr>
                <p:nvPr/>
              </p:nvSpPr>
              <p:spPr bwMode="auto">
                <a:xfrm>
                  <a:off x="3630" y="3048"/>
                  <a:ext cx="18" cy="101"/>
                </a:xfrm>
                <a:custGeom>
                  <a:avLst/>
                  <a:gdLst>
                    <a:gd name="T0" fmla="*/ 8 w 18"/>
                    <a:gd name="T1" fmla="*/ 0 h 101"/>
                    <a:gd name="T2" fmla="*/ 0 w 18"/>
                    <a:gd name="T3" fmla="*/ 27 h 101"/>
                    <a:gd name="T4" fmla="*/ 0 w 18"/>
                    <a:gd name="T5" fmla="*/ 54 h 101"/>
                    <a:gd name="T6" fmla="*/ 7 w 18"/>
                    <a:gd name="T7" fmla="*/ 81 h 101"/>
                    <a:gd name="T8" fmla="*/ 18 w 18"/>
                    <a:gd name="T9" fmla="*/ 101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01"/>
                    <a:gd name="T17" fmla="*/ 18 w 18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01">
                      <a:moveTo>
                        <a:pt x="8" y="0"/>
                      </a:moveTo>
                      <a:lnTo>
                        <a:pt x="0" y="27"/>
                      </a:lnTo>
                      <a:lnTo>
                        <a:pt x="0" y="54"/>
                      </a:lnTo>
                      <a:lnTo>
                        <a:pt x="7" y="81"/>
                      </a:lnTo>
                      <a:lnTo>
                        <a:pt x="18" y="101"/>
                      </a:lnTo>
                    </a:path>
                  </a:pathLst>
                </a:custGeom>
                <a:solidFill>
                  <a:srgbClr val="FFCC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7" name="Line 2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838" y="2550"/>
                  <a:ext cx="267" cy="15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8" name="Line 2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30" y="1692"/>
                  <a:ext cx="293" cy="17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9" name="Freeform 218"/>
                <p:cNvSpPr>
                  <a:spLocks noChangeAspect="1"/>
                </p:cNvSpPr>
                <p:nvPr/>
              </p:nvSpPr>
              <p:spPr bwMode="auto">
                <a:xfrm>
                  <a:off x="2367" y="1980"/>
                  <a:ext cx="131" cy="100"/>
                </a:xfrm>
                <a:custGeom>
                  <a:avLst/>
                  <a:gdLst>
                    <a:gd name="T0" fmla="*/ 131 w 131"/>
                    <a:gd name="T1" fmla="*/ 0 h 100"/>
                    <a:gd name="T2" fmla="*/ 0 w 131"/>
                    <a:gd name="T3" fmla="*/ 73 h 100"/>
                    <a:gd name="T4" fmla="*/ 44 w 131"/>
                    <a:gd name="T5" fmla="*/ 100 h 100"/>
                    <a:gd name="T6" fmla="*/ 122 w 131"/>
                    <a:gd name="T7" fmla="*/ 53 h 100"/>
                    <a:gd name="T8" fmla="*/ 124 w 131"/>
                    <a:gd name="T9" fmla="*/ 29 h 100"/>
                    <a:gd name="T10" fmla="*/ 126 w 131"/>
                    <a:gd name="T11" fmla="*/ 17 h 100"/>
                    <a:gd name="T12" fmla="*/ 131 w 131"/>
                    <a:gd name="T13" fmla="*/ 0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1"/>
                    <a:gd name="T22" fmla="*/ 0 h 100"/>
                    <a:gd name="T23" fmla="*/ 131 w 131"/>
                    <a:gd name="T24" fmla="*/ 100 h 1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1" h="100">
                      <a:moveTo>
                        <a:pt x="131" y="0"/>
                      </a:moveTo>
                      <a:lnTo>
                        <a:pt x="0" y="73"/>
                      </a:lnTo>
                      <a:lnTo>
                        <a:pt x="44" y="100"/>
                      </a:lnTo>
                      <a:lnTo>
                        <a:pt x="122" y="53"/>
                      </a:lnTo>
                      <a:lnTo>
                        <a:pt x="124" y="29"/>
                      </a:lnTo>
                      <a:lnTo>
                        <a:pt x="126" y="17"/>
                      </a:lnTo>
                      <a:lnTo>
                        <a:pt x="131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0" name="Freeform 219"/>
                <p:cNvSpPr>
                  <a:spLocks noChangeAspect="1"/>
                </p:cNvSpPr>
                <p:nvPr/>
              </p:nvSpPr>
              <p:spPr bwMode="auto">
                <a:xfrm>
                  <a:off x="2853" y="2662"/>
                  <a:ext cx="98" cy="57"/>
                </a:xfrm>
                <a:custGeom>
                  <a:avLst/>
                  <a:gdLst>
                    <a:gd name="T0" fmla="*/ 72 w 98"/>
                    <a:gd name="T1" fmla="*/ 0 h 57"/>
                    <a:gd name="T2" fmla="*/ 0 w 98"/>
                    <a:gd name="T3" fmla="*/ 43 h 57"/>
                    <a:gd name="T4" fmla="*/ 26 w 98"/>
                    <a:gd name="T5" fmla="*/ 57 h 57"/>
                    <a:gd name="T6" fmla="*/ 98 w 98"/>
                    <a:gd name="T7" fmla="*/ 17 h 57"/>
                    <a:gd name="T8" fmla="*/ 72 w 98"/>
                    <a:gd name="T9" fmla="*/ 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8"/>
                    <a:gd name="T16" fmla="*/ 0 h 57"/>
                    <a:gd name="T17" fmla="*/ 98 w 98"/>
                    <a:gd name="T18" fmla="*/ 57 h 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8" h="57">
                      <a:moveTo>
                        <a:pt x="72" y="0"/>
                      </a:moveTo>
                      <a:lnTo>
                        <a:pt x="0" y="43"/>
                      </a:lnTo>
                      <a:lnTo>
                        <a:pt x="26" y="57"/>
                      </a:lnTo>
                      <a:lnTo>
                        <a:pt x="98" y="17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1" name="Line 220"/>
                <p:cNvSpPr>
                  <a:spLocks noChangeAspect="1" noChangeShapeType="1"/>
                </p:cNvSpPr>
                <p:nvPr/>
              </p:nvSpPr>
              <p:spPr bwMode="auto">
                <a:xfrm>
                  <a:off x="2925" y="2662"/>
                  <a:ext cx="0" cy="3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2" name="Freeform 221"/>
                <p:cNvSpPr>
                  <a:spLocks noChangeAspect="1"/>
                </p:cNvSpPr>
                <p:nvPr/>
              </p:nvSpPr>
              <p:spPr bwMode="auto">
                <a:xfrm>
                  <a:off x="2887" y="2681"/>
                  <a:ext cx="146" cy="85"/>
                </a:xfrm>
                <a:custGeom>
                  <a:avLst/>
                  <a:gdLst>
                    <a:gd name="T0" fmla="*/ 72 w 146"/>
                    <a:gd name="T1" fmla="*/ 0 h 85"/>
                    <a:gd name="T2" fmla="*/ 0 w 146"/>
                    <a:gd name="T3" fmla="*/ 42 h 85"/>
                    <a:gd name="T4" fmla="*/ 72 w 146"/>
                    <a:gd name="T5" fmla="*/ 85 h 85"/>
                    <a:gd name="T6" fmla="*/ 146 w 146"/>
                    <a:gd name="T7" fmla="*/ 42 h 85"/>
                    <a:gd name="T8" fmla="*/ 72 w 146"/>
                    <a:gd name="T9" fmla="*/ 0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6"/>
                    <a:gd name="T16" fmla="*/ 0 h 85"/>
                    <a:gd name="T17" fmla="*/ 146 w 146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6" h="85">
                      <a:moveTo>
                        <a:pt x="72" y="0"/>
                      </a:moveTo>
                      <a:lnTo>
                        <a:pt x="0" y="42"/>
                      </a:lnTo>
                      <a:lnTo>
                        <a:pt x="72" y="85"/>
                      </a:lnTo>
                      <a:lnTo>
                        <a:pt x="146" y="42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3" name="Freeform 222"/>
                <p:cNvSpPr>
                  <a:spLocks noChangeAspect="1"/>
                </p:cNvSpPr>
                <p:nvPr/>
              </p:nvSpPr>
              <p:spPr bwMode="auto">
                <a:xfrm>
                  <a:off x="2939" y="2741"/>
                  <a:ext cx="39" cy="25"/>
                </a:xfrm>
                <a:custGeom>
                  <a:avLst/>
                  <a:gdLst>
                    <a:gd name="T0" fmla="*/ 0 w 39"/>
                    <a:gd name="T1" fmla="*/ 13 h 25"/>
                    <a:gd name="T2" fmla="*/ 21 w 39"/>
                    <a:gd name="T3" fmla="*/ 25 h 25"/>
                    <a:gd name="T4" fmla="*/ 39 w 39"/>
                    <a:gd name="T5" fmla="*/ 13 h 25"/>
                    <a:gd name="T6" fmla="*/ 20 w 39"/>
                    <a:gd name="T7" fmla="*/ 0 h 25"/>
                    <a:gd name="T8" fmla="*/ 0 w 39"/>
                    <a:gd name="T9" fmla="*/ 13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25"/>
                    <a:gd name="T17" fmla="*/ 39 w 39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25">
                      <a:moveTo>
                        <a:pt x="0" y="13"/>
                      </a:moveTo>
                      <a:lnTo>
                        <a:pt x="21" y="25"/>
                      </a:lnTo>
                      <a:lnTo>
                        <a:pt x="39" y="13"/>
                      </a:lnTo>
                      <a:lnTo>
                        <a:pt x="20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4" name="Line 223"/>
                <p:cNvSpPr>
                  <a:spLocks noChangeAspect="1" noChangeShapeType="1"/>
                </p:cNvSpPr>
                <p:nvPr/>
              </p:nvSpPr>
              <p:spPr bwMode="auto">
                <a:xfrm>
                  <a:off x="2959" y="2681"/>
                  <a:ext cx="0" cy="5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5" name="Freeform 224"/>
                <p:cNvSpPr>
                  <a:spLocks noChangeAspect="1"/>
                </p:cNvSpPr>
                <p:nvPr/>
              </p:nvSpPr>
              <p:spPr bwMode="auto">
                <a:xfrm>
                  <a:off x="2966" y="2727"/>
                  <a:ext cx="501" cy="290"/>
                </a:xfrm>
                <a:custGeom>
                  <a:avLst/>
                  <a:gdLst>
                    <a:gd name="T0" fmla="*/ 0 w 501"/>
                    <a:gd name="T1" fmla="*/ 44 h 290"/>
                    <a:gd name="T2" fmla="*/ 427 w 501"/>
                    <a:gd name="T3" fmla="*/ 290 h 290"/>
                    <a:gd name="T4" fmla="*/ 501 w 501"/>
                    <a:gd name="T5" fmla="*/ 247 h 290"/>
                    <a:gd name="T6" fmla="*/ 74 w 501"/>
                    <a:gd name="T7" fmla="*/ 0 h 290"/>
                    <a:gd name="T8" fmla="*/ 0 w 501"/>
                    <a:gd name="T9" fmla="*/ 44 h 2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1"/>
                    <a:gd name="T16" fmla="*/ 0 h 290"/>
                    <a:gd name="T17" fmla="*/ 501 w 501"/>
                    <a:gd name="T18" fmla="*/ 290 h 2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1" h="290">
                      <a:moveTo>
                        <a:pt x="0" y="44"/>
                      </a:moveTo>
                      <a:lnTo>
                        <a:pt x="427" y="290"/>
                      </a:lnTo>
                      <a:lnTo>
                        <a:pt x="501" y="247"/>
                      </a:lnTo>
                      <a:lnTo>
                        <a:pt x="74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6" name="Freeform 225"/>
                <p:cNvSpPr>
                  <a:spLocks noChangeAspect="1"/>
                </p:cNvSpPr>
                <p:nvPr/>
              </p:nvSpPr>
              <p:spPr bwMode="auto">
                <a:xfrm>
                  <a:off x="2506" y="2085"/>
                  <a:ext cx="718" cy="415"/>
                </a:xfrm>
                <a:custGeom>
                  <a:avLst/>
                  <a:gdLst>
                    <a:gd name="T0" fmla="*/ 718 w 718"/>
                    <a:gd name="T1" fmla="*/ 385 h 415"/>
                    <a:gd name="T2" fmla="*/ 105 w 718"/>
                    <a:gd name="T3" fmla="*/ 30 h 415"/>
                    <a:gd name="T4" fmla="*/ 84 w 718"/>
                    <a:gd name="T5" fmla="*/ 20 h 415"/>
                    <a:gd name="T6" fmla="*/ 67 w 718"/>
                    <a:gd name="T7" fmla="*/ 13 h 415"/>
                    <a:gd name="T8" fmla="*/ 51 w 718"/>
                    <a:gd name="T9" fmla="*/ 7 h 415"/>
                    <a:gd name="T10" fmla="*/ 36 w 718"/>
                    <a:gd name="T11" fmla="*/ 0 h 415"/>
                    <a:gd name="T12" fmla="*/ 0 w 718"/>
                    <a:gd name="T13" fmla="*/ 21 h 415"/>
                    <a:gd name="T14" fmla="*/ 669 w 718"/>
                    <a:gd name="T15" fmla="*/ 415 h 415"/>
                    <a:gd name="T16" fmla="*/ 718 w 718"/>
                    <a:gd name="T17" fmla="*/ 385 h 4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18"/>
                    <a:gd name="T28" fmla="*/ 0 h 415"/>
                    <a:gd name="T29" fmla="*/ 718 w 718"/>
                    <a:gd name="T30" fmla="*/ 415 h 4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18" h="415">
                      <a:moveTo>
                        <a:pt x="718" y="385"/>
                      </a:moveTo>
                      <a:lnTo>
                        <a:pt x="105" y="30"/>
                      </a:lnTo>
                      <a:lnTo>
                        <a:pt x="84" y="20"/>
                      </a:lnTo>
                      <a:lnTo>
                        <a:pt x="67" y="13"/>
                      </a:lnTo>
                      <a:lnTo>
                        <a:pt x="51" y="7"/>
                      </a:lnTo>
                      <a:lnTo>
                        <a:pt x="36" y="0"/>
                      </a:lnTo>
                      <a:lnTo>
                        <a:pt x="0" y="21"/>
                      </a:lnTo>
                      <a:lnTo>
                        <a:pt x="669" y="415"/>
                      </a:lnTo>
                      <a:lnTo>
                        <a:pt x="718" y="38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7" name="Freeform 226"/>
                <p:cNvSpPr>
                  <a:spLocks noChangeAspect="1"/>
                </p:cNvSpPr>
                <p:nvPr/>
              </p:nvSpPr>
              <p:spPr bwMode="auto">
                <a:xfrm>
                  <a:off x="3016" y="2784"/>
                  <a:ext cx="400" cy="233"/>
                </a:xfrm>
                <a:custGeom>
                  <a:avLst/>
                  <a:gdLst>
                    <a:gd name="T0" fmla="*/ 0 w 400"/>
                    <a:gd name="T1" fmla="*/ 15 h 233"/>
                    <a:gd name="T2" fmla="*/ 377 w 400"/>
                    <a:gd name="T3" fmla="*/ 233 h 233"/>
                    <a:gd name="T4" fmla="*/ 400 w 400"/>
                    <a:gd name="T5" fmla="*/ 219 h 233"/>
                    <a:gd name="T6" fmla="*/ 22 w 400"/>
                    <a:gd name="T7" fmla="*/ 0 h 233"/>
                    <a:gd name="T8" fmla="*/ 0 w 400"/>
                    <a:gd name="T9" fmla="*/ 15 h 2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0"/>
                    <a:gd name="T16" fmla="*/ 0 h 233"/>
                    <a:gd name="T17" fmla="*/ 400 w 400"/>
                    <a:gd name="T18" fmla="*/ 233 h 2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0" h="233">
                      <a:moveTo>
                        <a:pt x="0" y="15"/>
                      </a:moveTo>
                      <a:lnTo>
                        <a:pt x="377" y="233"/>
                      </a:lnTo>
                      <a:lnTo>
                        <a:pt x="400" y="219"/>
                      </a:lnTo>
                      <a:lnTo>
                        <a:pt x="22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8" name="Line 227"/>
                <p:cNvSpPr>
                  <a:spLocks noChangeAspect="1" noChangeShapeType="1"/>
                </p:cNvSpPr>
                <p:nvPr/>
              </p:nvSpPr>
              <p:spPr bwMode="auto">
                <a:xfrm>
                  <a:off x="3039" y="2727"/>
                  <a:ext cx="0" cy="5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9" name="Freeform 228"/>
                <p:cNvSpPr>
                  <a:spLocks noChangeAspect="1"/>
                </p:cNvSpPr>
                <p:nvPr/>
              </p:nvSpPr>
              <p:spPr bwMode="auto">
                <a:xfrm>
                  <a:off x="3399" y="2979"/>
                  <a:ext cx="248" cy="184"/>
                </a:xfrm>
                <a:custGeom>
                  <a:avLst/>
                  <a:gdLst>
                    <a:gd name="T0" fmla="*/ 247 w 248"/>
                    <a:gd name="T1" fmla="*/ 184 h 184"/>
                    <a:gd name="T2" fmla="*/ 248 w 248"/>
                    <a:gd name="T3" fmla="*/ 170 h 184"/>
                    <a:gd name="T4" fmla="*/ 244 w 248"/>
                    <a:gd name="T5" fmla="*/ 160 h 184"/>
                    <a:gd name="T6" fmla="*/ 238 w 248"/>
                    <a:gd name="T7" fmla="*/ 150 h 184"/>
                    <a:gd name="T8" fmla="*/ 234 w 248"/>
                    <a:gd name="T9" fmla="*/ 139 h 184"/>
                    <a:gd name="T10" fmla="*/ 230 w 248"/>
                    <a:gd name="T11" fmla="*/ 124 h 184"/>
                    <a:gd name="T12" fmla="*/ 228 w 248"/>
                    <a:gd name="T13" fmla="*/ 114 h 184"/>
                    <a:gd name="T14" fmla="*/ 229 w 248"/>
                    <a:gd name="T15" fmla="*/ 100 h 184"/>
                    <a:gd name="T16" fmla="*/ 232 w 248"/>
                    <a:gd name="T17" fmla="*/ 90 h 184"/>
                    <a:gd name="T18" fmla="*/ 74 w 248"/>
                    <a:gd name="T19" fmla="*/ 0 h 184"/>
                    <a:gd name="T20" fmla="*/ 0 w 248"/>
                    <a:gd name="T21" fmla="*/ 42 h 184"/>
                    <a:gd name="T22" fmla="*/ 247 w 248"/>
                    <a:gd name="T23" fmla="*/ 184 h 1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48"/>
                    <a:gd name="T37" fmla="*/ 0 h 184"/>
                    <a:gd name="T38" fmla="*/ 248 w 248"/>
                    <a:gd name="T39" fmla="*/ 184 h 18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48" h="184">
                      <a:moveTo>
                        <a:pt x="247" y="184"/>
                      </a:moveTo>
                      <a:lnTo>
                        <a:pt x="248" y="170"/>
                      </a:lnTo>
                      <a:lnTo>
                        <a:pt x="244" y="160"/>
                      </a:lnTo>
                      <a:lnTo>
                        <a:pt x="238" y="150"/>
                      </a:lnTo>
                      <a:lnTo>
                        <a:pt x="234" y="139"/>
                      </a:lnTo>
                      <a:lnTo>
                        <a:pt x="230" y="124"/>
                      </a:lnTo>
                      <a:lnTo>
                        <a:pt x="228" y="114"/>
                      </a:lnTo>
                      <a:lnTo>
                        <a:pt x="229" y="100"/>
                      </a:lnTo>
                      <a:lnTo>
                        <a:pt x="232" y="90"/>
                      </a:lnTo>
                      <a:lnTo>
                        <a:pt x="74" y="0"/>
                      </a:lnTo>
                      <a:lnTo>
                        <a:pt x="0" y="42"/>
                      </a:lnTo>
                      <a:lnTo>
                        <a:pt x="247" y="184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0" name="Freeform 229"/>
                <p:cNvSpPr>
                  <a:spLocks noChangeAspect="1"/>
                </p:cNvSpPr>
                <p:nvPr/>
              </p:nvSpPr>
              <p:spPr bwMode="auto">
                <a:xfrm>
                  <a:off x="3451" y="3039"/>
                  <a:ext cx="195" cy="124"/>
                </a:xfrm>
                <a:custGeom>
                  <a:avLst/>
                  <a:gdLst>
                    <a:gd name="T0" fmla="*/ 195 w 195"/>
                    <a:gd name="T1" fmla="*/ 124 h 124"/>
                    <a:gd name="T2" fmla="*/ 0 w 195"/>
                    <a:gd name="T3" fmla="*/ 10 h 124"/>
                    <a:gd name="T4" fmla="*/ 21 w 195"/>
                    <a:gd name="T5" fmla="*/ 0 h 124"/>
                    <a:gd name="T6" fmla="*/ 187 w 195"/>
                    <a:gd name="T7" fmla="*/ 91 h 124"/>
                    <a:gd name="T8" fmla="*/ 194 w 195"/>
                    <a:gd name="T9" fmla="*/ 105 h 124"/>
                    <a:gd name="T10" fmla="*/ 195 w 195"/>
                    <a:gd name="T11" fmla="*/ 124 h 1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5"/>
                    <a:gd name="T19" fmla="*/ 0 h 124"/>
                    <a:gd name="T20" fmla="*/ 195 w 195"/>
                    <a:gd name="T21" fmla="*/ 124 h 1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5" h="124">
                      <a:moveTo>
                        <a:pt x="195" y="124"/>
                      </a:move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187" y="91"/>
                      </a:lnTo>
                      <a:lnTo>
                        <a:pt x="194" y="105"/>
                      </a:lnTo>
                      <a:lnTo>
                        <a:pt x="195" y="124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1" name="Line 230"/>
                <p:cNvSpPr>
                  <a:spLocks noChangeAspect="1" noChangeShapeType="1"/>
                </p:cNvSpPr>
                <p:nvPr/>
              </p:nvSpPr>
              <p:spPr bwMode="auto">
                <a:xfrm>
                  <a:off x="3473" y="2979"/>
                  <a:ext cx="0" cy="6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2" name="Line 231"/>
                <p:cNvSpPr>
                  <a:spLocks noChangeAspect="1" noChangeShapeType="1"/>
                </p:cNvSpPr>
                <p:nvPr/>
              </p:nvSpPr>
              <p:spPr bwMode="auto">
                <a:xfrm>
                  <a:off x="3032" y="2601"/>
                  <a:ext cx="0" cy="5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3" name="Freeform 232"/>
                <p:cNvSpPr>
                  <a:spLocks noChangeAspect="1"/>
                </p:cNvSpPr>
                <p:nvPr/>
              </p:nvSpPr>
              <p:spPr bwMode="auto">
                <a:xfrm>
                  <a:off x="2989" y="2601"/>
                  <a:ext cx="440" cy="219"/>
                </a:xfrm>
                <a:custGeom>
                  <a:avLst/>
                  <a:gdLst>
                    <a:gd name="T0" fmla="*/ 0 w 440"/>
                    <a:gd name="T1" fmla="*/ 26 h 219"/>
                    <a:gd name="T2" fmla="*/ 334 w 440"/>
                    <a:gd name="T3" fmla="*/ 219 h 219"/>
                    <a:gd name="T4" fmla="*/ 440 w 440"/>
                    <a:gd name="T5" fmla="*/ 158 h 219"/>
                    <a:gd name="T6" fmla="*/ 223 w 440"/>
                    <a:gd name="T7" fmla="*/ 32 h 219"/>
                    <a:gd name="T8" fmla="*/ 162 w 440"/>
                    <a:gd name="T9" fmla="*/ 68 h 219"/>
                    <a:gd name="T10" fmla="*/ 43 w 440"/>
                    <a:gd name="T11" fmla="*/ 0 h 219"/>
                    <a:gd name="T12" fmla="*/ 0 w 440"/>
                    <a:gd name="T13" fmla="*/ 26 h 2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40"/>
                    <a:gd name="T22" fmla="*/ 0 h 219"/>
                    <a:gd name="T23" fmla="*/ 440 w 440"/>
                    <a:gd name="T24" fmla="*/ 219 h 2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40" h="219">
                      <a:moveTo>
                        <a:pt x="0" y="26"/>
                      </a:moveTo>
                      <a:lnTo>
                        <a:pt x="334" y="219"/>
                      </a:lnTo>
                      <a:lnTo>
                        <a:pt x="440" y="158"/>
                      </a:lnTo>
                      <a:lnTo>
                        <a:pt x="223" y="32"/>
                      </a:lnTo>
                      <a:lnTo>
                        <a:pt x="162" y="68"/>
                      </a:lnTo>
                      <a:lnTo>
                        <a:pt x="43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4" name="Line 233"/>
                <p:cNvSpPr>
                  <a:spLocks noChangeAspect="1" noChangeShapeType="1"/>
                </p:cNvSpPr>
                <p:nvPr/>
              </p:nvSpPr>
              <p:spPr bwMode="auto">
                <a:xfrm>
                  <a:off x="3151" y="2669"/>
                  <a:ext cx="0" cy="5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5" name="Freeform 234"/>
                <p:cNvSpPr>
                  <a:spLocks noChangeAspect="1"/>
                </p:cNvSpPr>
                <p:nvPr/>
              </p:nvSpPr>
              <p:spPr bwMode="auto">
                <a:xfrm>
                  <a:off x="3157" y="2692"/>
                  <a:ext cx="222" cy="129"/>
                </a:xfrm>
                <a:custGeom>
                  <a:avLst/>
                  <a:gdLst>
                    <a:gd name="T0" fmla="*/ 222 w 222"/>
                    <a:gd name="T1" fmla="*/ 96 h 129"/>
                    <a:gd name="T2" fmla="*/ 166 w 222"/>
                    <a:gd name="T3" fmla="*/ 129 h 129"/>
                    <a:gd name="T4" fmla="*/ 0 w 222"/>
                    <a:gd name="T5" fmla="*/ 32 h 129"/>
                    <a:gd name="T6" fmla="*/ 56 w 222"/>
                    <a:gd name="T7" fmla="*/ 0 h 129"/>
                    <a:gd name="T8" fmla="*/ 222 w 222"/>
                    <a:gd name="T9" fmla="*/ 96 h 1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2"/>
                    <a:gd name="T16" fmla="*/ 0 h 129"/>
                    <a:gd name="T17" fmla="*/ 222 w 222"/>
                    <a:gd name="T18" fmla="*/ 129 h 1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2" h="129">
                      <a:moveTo>
                        <a:pt x="222" y="96"/>
                      </a:moveTo>
                      <a:lnTo>
                        <a:pt x="166" y="129"/>
                      </a:lnTo>
                      <a:lnTo>
                        <a:pt x="0" y="32"/>
                      </a:lnTo>
                      <a:lnTo>
                        <a:pt x="56" y="0"/>
                      </a:lnTo>
                      <a:lnTo>
                        <a:pt x="222" y="96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6" name="Line 235"/>
                <p:cNvSpPr>
                  <a:spLocks noChangeAspect="1" noChangeShapeType="1"/>
                </p:cNvSpPr>
                <p:nvPr/>
              </p:nvSpPr>
              <p:spPr bwMode="auto">
                <a:xfrm>
                  <a:off x="3212" y="2633"/>
                  <a:ext cx="0" cy="5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7" name="Freeform 236"/>
                <p:cNvSpPr>
                  <a:spLocks noChangeAspect="1"/>
                </p:cNvSpPr>
                <p:nvPr/>
              </p:nvSpPr>
              <p:spPr bwMode="auto">
                <a:xfrm>
                  <a:off x="3061" y="2452"/>
                  <a:ext cx="343" cy="175"/>
                </a:xfrm>
                <a:custGeom>
                  <a:avLst/>
                  <a:gdLst>
                    <a:gd name="T0" fmla="*/ 292 w 343"/>
                    <a:gd name="T1" fmla="*/ 79 h 175"/>
                    <a:gd name="T2" fmla="*/ 343 w 343"/>
                    <a:gd name="T3" fmla="*/ 50 h 175"/>
                    <a:gd name="T4" fmla="*/ 253 w 343"/>
                    <a:gd name="T5" fmla="*/ 0 h 175"/>
                    <a:gd name="T6" fmla="*/ 0 w 343"/>
                    <a:gd name="T7" fmla="*/ 145 h 175"/>
                    <a:gd name="T8" fmla="*/ 50 w 343"/>
                    <a:gd name="T9" fmla="*/ 175 h 175"/>
                    <a:gd name="T10" fmla="*/ 253 w 343"/>
                    <a:gd name="T11" fmla="*/ 56 h 175"/>
                    <a:gd name="T12" fmla="*/ 292 w 343"/>
                    <a:gd name="T13" fmla="*/ 79 h 1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3"/>
                    <a:gd name="T22" fmla="*/ 0 h 175"/>
                    <a:gd name="T23" fmla="*/ 343 w 343"/>
                    <a:gd name="T24" fmla="*/ 175 h 17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3" h="175">
                      <a:moveTo>
                        <a:pt x="292" y="79"/>
                      </a:moveTo>
                      <a:lnTo>
                        <a:pt x="343" y="50"/>
                      </a:lnTo>
                      <a:lnTo>
                        <a:pt x="253" y="0"/>
                      </a:lnTo>
                      <a:lnTo>
                        <a:pt x="0" y="145"/>
                      </a:lnTo>
                      <a:lnTo>
                        <a:pt x="50" y="175"/>
                      </a:lnTo>
                      <a:lnTo>
                        <a:pt x="253" y="56"/>
                      </a:lnTo>
                      <a:lnTo>
                        <a:pt x="292" y="79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8" name="Line 237"/>
                <p:cNvSpPr>
                  <a:spLocks noChangeAspect="1" noChangeShapeType="1"/>
                </p:cNvSpPr>
                <p:nvPr/>
              </p:nvSpPr>
              <p:spPr bwMode="auto">
                <a:xfrm>
                  <a:off x="3314" y="2452"/>
                  <a:ext cx="0" cy="5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9" name="Freeform 238"/>
                <p:cNvSpPr>
                  <a:spLocks noChangeAspect="1"/>
                </p:cNvSpPr>
                <p:nvPr/>
              </p:nvSpPr>
              <p:spPr bwMode="auto">
                <a:xfrm>
                  <a:off x="3336" y="2542"/>
                  <a:ext cx="230" cy="174"/>
                </a:xfrm>
                <a:custGeom>
                  <a:avLst/>
                  <a:gdLst>
                    <a:gd name="T0" fmla="*/ 0 w 230"/>
                    <a:gd name="T1" fmla="*/ 0 h 174"/>
                    <a:gd name="T2" fmla="*/ 0 w 230"/>
                    <a:gd name="T3" fmla="*/ 60 h 174"/>
                    <a:gd name="T4" fmla="*/ 195 w 230"/>
                    <a:gd name="T5" fmla="*/ 174 h 174"/>
                    <a:gd name="T6" fmla="*/ 195 w 230"/>
                    <a:gd name="T7" fmla="*/ 155 h 174"/>
                    <a:gd name="T8" fmla="*/ 230 w 230"/>
                    <a:gd name="T9" fmla="*/ 133 h 174"/>
                    <a:gd name="T10" fmla="*/ 0 w 230"/>
                    <a:gd name="T11" fmla="*/ 0 h 1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0"/>
                    <a:gd name="T19" fmla="*/ 0 h 174"/>
                    <a:gd name="T20" fmla="*/ 230 w 230"/>
                    <a:gd name="T21" fmla="*/ 174 h 1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0" h="174">
                      <a:moveTo>
                        <a:pt x="0" y="0"/>
                      </a:moveTo>
                      <a:lnTo>
                        <a:pt x="0" y="60"/>
                      </a:lnTo>
                      <a:lnTo>
                        <a:pt x="195" y="174"/>
                      </a:lnTo>
                      <a:lnTo>
                        <a:pt x="195" y="155"/>
                      </a:lnTo>
                      <a:lnTo>
                        <a:pt x="230" y="1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0" name="Freeform 239"/>
                <p:cNvSpPr>
                  <a:spLocks noChangeAspect="1"/>
                </p:cNvSpPr>
                <p:nvPr/>
              </p:nvSpPr>
              <p:spPr bwMode="auto">
                <a:xfrm>
                  <a:off x="3112" y="2508"/>
                  <a:ext cx="420" cy="239"/>
                </a:xfrm>
                <a:custGeom>
                  <a:avLst/>
                  <a:gdLst>
                    <a:gd name="T0" fmla="*/ 379 w 420"/>
                    <a:gd name="T1" fmla="*/ 223 h 239"/>
                    <a:gd name="T2" fmla="*/ 379 w 420"/>
                    <a:gd name="T3" fmla="*/ 233 h 239"/>
                    <a:gd name="T4" fmla="*/ 420 w 420"/>
                    <a:gd name="T5" fmla="*/ 208 h 239"/>
                    <a:gd name="T6" fmla="*/ 223 w 420"/>
                    <a:gd name="T7" fmla="*/ 93 h 239"/>
                    <a:gd name="T8" fmla="*/ 223 w 420"/>
                    <a:gd name="T9" fmla="*/ 34 h 239"/>
                    <a:gd name="T10" fmla="*/ 241 w 420"/>
                    <a:gd name="T11" fmla="*/ 23 h 239"/>
                    <a:gd name="T12" fmla="*/ 202 w 420"/>
                    <a:gd name="T13" fmla="*/ 0 h 239"/>
                    <a:gd name="T14" fmla="*/ 0 w 420"/>
                    <a:gd name="T15" fmla="*/ 119 h 239"/>
                    <a:gd name="T16" fmla="*/ 37 w 420"/>
                    <a:gd name="T17" fmla="*/ 141 h 239"/>
                    <a:gd name="T18" fmla="*/ 100 w 420"/>
                    <a:gd name="T19" fmla="*/ 105 h 239"/>
                    <a:gd name="T20" fmla="*/ 330 w 420"/>
                    <a:gd name="T21" fmla="*/ 239 h 239"/>
                    <a:gd name="T22" fmla="*/ 367 w 420"/>
                    <a:gd name="T23" fmla="*/ 217 h 239"/>
                    <a:gd name="T24" fmla="*/ 379 w 420"/>
                    <a:gd name="T25" fmla="*/ 223 h 2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20"/>
                    <a:gd name="T40" fmla="*/ 0 h 239"/>
                    <a:gd name="T41" fmla="*/ 420 w 420"/>
                    <a:gd name="T42" fmla="*/ 239 h 2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20" h="239">
                      <a:moveTo>
                        <a:pt x="379" y="223"/>
                      </a:moveTo>
                      <a:lnTo>
                        <a:pt x="379" y="233"/>
                      </a:lnTo>
                      <a:lnTo>
                        <a:pt x="420" y="208"/>
                      </a:lnTo>
                      <a:lnTo>
                        <a:pt x="223" y="93"/>
                      </a:lnTo>
                      <a:lnTo>
                        <a:pt x="223" y="34"/>
                      </a:lnTo>
                      <a:lnTo>
                        <a:pt x="241" y="23"/>
                      </a:lnTo>
                      <a:lnTo>
                        <a:pt x="202" y="0"/>
                      </a:lnTo>
                      <a:lnTo>
                        <a:pt x="0" y="119"/>
                      </a:lnTo>
                      <a:lnTo>
                        <a:pt x="37" y="141"/>
                      </a:lnTo>
                      <a:lnTo>
                        <a:pt x="100" y="105"/>
                      </a:lnTo>
                      <a:lnTo>
                        <a:pt x="330" y="239"/>
                      </a:lnTo>
                      <a:lnTo>
                        <a:pt x="367" y="217"/>
                      </a:lnTo>
                      <a:lnTo>
                        <a:pt x="379" y="223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1" name="Freeform 240"/>
                <p:cNvSpPr>
                  <a:spLocks noChangeAspect="1"/>
                </p:cNvSpPr>
                <p:nvPr/>
              </p:nvSpPr>
              <p:spPr bwMode="auto">
                <a:xfrm>
                  <a:off x="3370" y="2507"/>
                  <a:ext cx="351" cy="208"/>
                </a:xfrm>
                <a:custGeom>
                  <a:avLst/>
                  <a:gdLst>
                    <a:gd name="T0" fmla="*/ 351 w 351"/>
                    <a:gd name="T1" fmla="*/ 167 h 208"/>
                    <a:gd name="T2" fmla="*/ 63 w 351"/>
                    <a:gd name="T3" fmla="*/ 0 h 208"/>
                    <a:gd name="T4" fmla="*/ 0 w 351"/>
                    <a:gd name="T5" fmla="*/ 35 h 208"/>
                    <a:gd name="T6" fmla="*/ 298 w 351"/>
                    <a:gd name="T7" fmla="*/ 208 h 208"/>
                    <a:gd name="T8" fmla="*/ 309 w 351"/>
                    <a:gd name="T9" fmla="*/ 198 h 208"/>
                    <a:gd name="T10" fmla="*/ 319 w 351"/>
                    <a:gd name="T11" fmla="*/ 188 h 208"/>
                    <a:gd name="T12" fmla="*/ 330 w 351"/>
                    <a:gd name="T13" fmla="*/ 179 h 208"/>
                    <a:gd name="T14" fmla="*/ 339 w 351"/>
                    <a:gd name="T15" fmla="*/ 173 h 208"/>
                    <a:gd name="T16" fmla="*/ 351 w 351"/>
                    <a:gd name="T17" fmla="*/ 167 h 2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51"/>
                    <a:gd name="T28" fmla="*/ 0 h 208"/>
                    <a:gd name="T29" fmla="*/ 351 w 351"/>
                    <a:gd name="T30" fmla="*/ 208 h 20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51" h="208">
                      <a:moveTo>
                        <a:pt x="351" y="167"/>
                      </a:moveTo>
                      <a:lnTo>
                        <a:pt x="63" y="0"/>
                      </a:lnTo>
                      <a:lnTo>
                        <a:pt x="0" y="35"/>
                      </a:lnTo>
                      <a:lnTo>
                        <a:pt x="298" y="208"/>
                      </a:lnTo>
                      <a:lnTo>
                        <a:pt x="309" y="198"/>
                      </a:lnTo>
                      <a:lnTo>
                        <a:pt x="319" y="188"/>
                      </a:lnTo>
                      <a:lnTo>
                        <a:pt x="330" y="179"/>
                      </a:lnTo>
                      <a:lnTo>
                        <a:pt x="339" y="173"/>
                      </a:lnTo>
                      <a:lnTo>
                        <a:pt x="351" y="167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2" name="Freeform 241"/>
                <p:cNvSpPr>
                  <a:spLocks noChangeAspect="1"/>
                </p:cNvSpPr>
                <p:nvPr/>
              </p:nvSpPr>
              <p:spPr bwMode="auto">
                <a:xfrm>
                  <a:off x="3422" y="2565"/>
                  <a:ext cx="257" cy="152"/>
                </a:xfrm>
                <a:custGeom>
                  <a:avLst/>
                  <a:gdLst>
                    <a:gd name="T0" fmla="*/ 247 w 257"/>
                    <a:gd name="T1" fmla="*/ 152 h 152"/>
                    <a:gd name="T2" fmla="*/ 0 w 257"/>
                    <a:gd name="T3" fmla="*/ 7 h 152"/>
                    <a:gd name="T4" fmla="*/ 12 w 257"/>
                    <a:gd name="T5" fmla="*/ 0 h 152"/>
                    <a:gd name="T6" fmla="*/ 257 w 257"/>
                    <a:gd name="T7" fmla="*/ 141 h 152"/>
                    <a:gd name="T8" fmla="*/ 247 w 257"/>
                    <a:gd name="T9" fmla="*/ 152 h 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7"/>
                    <a:gd name="T16" fmla="*/ 0 h 152"/>
                    <a:gd name="T17" fmla="*/ 257 w 257"/>
                    <a:gd name="T18" fmla="*/ 152 h 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7" h="152">
                      <a:moveTo>
                        <a:pt x="247" y="152"/>
                      </a:moveTo>
                      <a:lnTo>
                        <a:pt x="0" y="7"/>
                      </a:lnTo>
                      <a:lnTo>
                        <a:pt x="12" y="0"/>
                      </a:lnTo>
                      <a:lnTo>
                        <a:pt x="257" y="141"/>
                      </a:lnTo>
                      <a:lnTo>
                        <a:pt x="247" y="152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3" name="Line 242"/>
                <p:cNvSpPr>
                  <a:spLocks noChangeAspect="1" noChangeShapeType="1"/>
                </p:cNvSpPr>
                <p:nvPr/>
              </p:nvSpPr>
              <p:spPr bwMode="auto">
                <a:xfrm>
                  <a:off x="3433" y="2507"/>
                  <a:ext cx="0" cy="5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4" name="Freeform 243"/>
                <p:cNvSpPr>
                  <a:spLocks noChangeAspect="1"/>
                </p:cNvSpPr>
                <p:nvPr/>
              </p:nvSpPr>
              <p:spPr bwMode="auto">
                <a:xfrm>
                  <a:off x="3322" y="2400"/>
                  <a:ext cx="396" cy="265"/>
                </a:xfrm>
                <a:custGeom>
                  <a:avLst/>
                  <a:gdLst>
                    <a:gd name="T0" fmla="*/ 219 w 396"/>
                    <a:gd name="T1" fmla="*/ 96 h 265"/>
                    <a:gd name="T2" fmla="*/ 54 w 396"/>
                    <a:gd name="T3" fmla="*/ 0 h 265"/>
                    <a:gd name="T4" fmla="*/ 0 w 396"/>
                    <a:gd name="T5" fmla="*/ 34 h 265"/>
                    <a:gd name="T6" fmla="*/ 396 w 396"/>
                    <a:gd name="T7" fmla="*/ 265 h 2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6"/>
                    <a:gd name="T13" fmla="*/ 0 h 265"/>
                    <a:gd name="T14" fmla="*/ 396 w 396"/>
                    <a:gd name="T15" fmla="*/ 265 h 2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6" h="265">
                      <a:moveTo>
                        <a:pt x="219" y="96"/>
                      </a:moveTo>
                      <a:lnTo>
                        <a:pt x="54" y="0"/>
                      </a:lnTo>
                      <a:lnTo>
                        <a:pt x="0" y="34"/>
                      </a:lnTo>
                      <a:lnTo>
                        <a:pt x="396" y="265"/>
                      </a:lnTo>
                    </a:path>
                  </a:pathLst>
                </a:custGeom>
                <a:solidFill>
                  <a:srgbClr val="FFFF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5" name="Line 244"/>
                <p:cNvSpPr>
                  <a:spLocks noChangeAspect="1" noChangeShapeType="1"/>
                </p:cNvSpPr>
                <p:nvPr/>
              </p:nvSpPr>
              <p:spPr bwMode="auto">
                <a:xfrm>
                  <a:off x="3377" y="2400"/>
                  <a:ext cx="0" cy="6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6" name="Freeform 245"/>
                <p:cNvSpPr>
                  <a:spLocks noChangeAspect="1"/>
                </p:cNvSpPr>
                <p:nvPr/>
              </p:nvSpPr>
              <p:spPr bwMode="auto">
                <a:xfrm>
                  <a:off x="3457" y="2683"/>
                  <a:ext cx="200" cy="123"/>
                </a:xfrm>
                <a:custGeom>
                  <a:avLst/>
                  <a:gdLst>
                    <a:gd name="T0" fmla="*/ 200 w 200"/>
                    <a:gd name="T1" fmla="*/ 58 h 123"/>
                    <a:gd name="T2" fmla="*/ 199 w 200"/>
                    <a:gd name="T3" fmla="*/ 45 h 123"/>
                    <a:gd name="T4" fmla="*/ 122 w 200"/>
                    <a:gd name="T5" fmla="*/ 0 h 123"/>
                    <a:gd name="T6" fmla="*/ 86 w 200"/>
                    <a:gd name="T7" fmla="*/ 20 h 123"/>
                    <a:gd name="T8" fmla="*/ 87 w 200"/>
                    <a:gd name="T9" fmla="*/ 40 h 123"/>
                    <a:gd name="T10" fmla="*/ 33 w 200"/>
                    <a:gd name="T11" fmla="*/ 71 h 123"/>
                    <a:gd name="T12" fmla="*/ 33 w 200"/>
                    <a:gd name="T13" fmla="*/ 51 h 123"/>
                    <a:gd name="T14" fmla="*/ 0 w 200"/>
                    <a:gd name="T15" fmla="*/ 71 h 123"/>
                    <a:gd name="T16" fmla="*/ 87 w 200"/>
                    <a:gd name="T17" fmla="*/ 123 h 123"/>
                    <a:gd name="T18" fmla="*/ 200 w 200"/>
                    <a:gd name="T19" fmla="*/ 58 h 12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00"/>
                    <a:gd name="T31" fmla="*/ 0 h 123"/>
                    <a:gd name="T32" fmla="*/ 200 w 200"/>
                    <a:gd name="T33" fmla="*/ 123 h 12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00" h="123">
                      <a:moveTo>
                        <a:pt x="200" y="58"/>
                      </a:moveTo>
                      <a:lnTo>
                        <a:pt x="199" y="45"/>
                      </a:lnTo>
                      <a:lnTo>
                        <a:pt x="122" y="0"/>
                      </a:lnTo>
                      <a:lnTo>
                        <a:pt x="86" y="20"/>
                      </a:lnTo>
                      <a:lnTo>
                        <a:pt x="87" y="40"/>
                      </a:lnTo>
                      <a:lnTo>
                        <a:pt x="33" y="71"/>
                      </a:lnTo>
                      <a:lnTo>
                        <a:pt x="33" y="51"/>
                      </a:lnTo>
                      <a:lnTo>
                        <a:pt x="0" y="71"/>
                      </a:lnTo>
                      <a:lnTo>
                        <a:pt x="87" y="123"/>
                      </a:lnTo>
                      <a:lnTo>
                        <a:pt x="200" y="58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7" name="Line 246"/>
                <p:cNvSpPr>
                  <a:spLocks noChangeAspect="1" noChangeShapeType="1"/>
                </p:cNvSpPr>
                <p:nvPr/>
              </p:nvSpPr>
              <p:spPr bwMode="auto">
                <a:xfrm>
                  <a:off x="3532" y="2713"/>
                  <a:ext cx="12" cy="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8" name="Freeform 247"/>
                <p:cNvSpPr>
                  <a:spLocks noChangeAspect="1"/>
                </p:cNvSpPr>
                <p:nvPr/>
              </p:nvSpPr>
              <p:spPr bwMode="auto">
                <a:xfrm>
                  <a:off x="3328" y="2763"/>
                  <a:ext cx="215" cy="122"/>
                </a:xfrm>
                <a:custGeom>
                  <a:avLst/>
                  <a:gdLst>
                    <a:gd name="T0" fmla="*/ 0 w 215"/>
                    <a:gd name="T1" fmla="*/ 61 h 122"/>
                    <a:gd name="T2" fmla="*/ 107 w 215"/>
                    <a:gd name="T3" fmla="*/ 122 h 122"/>
                    <a:gd name="T4" fmla="*/ 215 w 215"/>
                    <a:gd name="T5" fmla="*/ 61 h 122"/>
                    <a:gd name="T6" fmla="*/ 107 w 215"/>
                    <a:gd name="T7" fmla="*/ 0 h 122"/>
                    <a:gd name="T8" fmla="*/ 0 w 215"/>
                    <a:gd name="T9" fmla="*/ 61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5"/>
                    <a:gd name="T16" fmla="*/ 0 h 122"/>
                    <a:gd name="T17" fmla="*/ 215 w 215"/>
                    <a:gd name="T18" fmla="*/ 122 h 1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5" h="122">
                      <a:moveTo>
                        <a:pt x="0" y="61"/>
                      </a:moveTo>
                      <a:lnTo>
                        <a:pt x="107" y="122"/>
                      </a:lnTo>
                      <a:lnTo>
                        <a:pt x="215" y="61"/>
                      </a:lnTo>
                      <a:lnTo>
                        <a:pt x="107" y="0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9" name="Freeform 248"/>
                <p:cNvSpPr>
                  <a:spLocks noChangeAspect="1"/>
                </p:cNvSpPr>
                <p:nvPr/>
              </p:nvSpPr>
              <p:spPr bwMode="auto">
                <a:xfrm>
                  <a:off x="3532" y="2883"/>
                  <a:ext cx="106" cy="118"/>
                </a:xfrm>
                <a:custGeom>
                  <a:avLst/>
                  <a:gdLst>
                    <a:gd name="T0" fmla="*/ 103 w 106"/>
                    <a:gd name="T1" fmla="*/ 118 h 118"/>
                    <a:gd name="T2" fmla="*/ 0 w 106"/>
                    <a:gd name="T3" fmla="*/ 61 h 118"/>
                    <a:gd name="T4" fmla="*/ 106 w 106"/>
                    <a:gd name="T5" fmla="*/ 0 h 118"/>
                    <a:gd name="T6" fmla="*/ 0 60000 65536"/>
                    <a:gd name="T7" fmla="*/ 0 60000 65536"/>
                    <a:gd name="T8" fmla="*/ 0 60000 65536"/>
                    <a:gd name="T9" fmla="*/ 0 w 106"/>
                    <a:gd name="T10" fmla="*/ 0 h 118"/>
                    <a:gd name="T11" fmla="*/ 106 w 106"/>
                    <a:gd name="T12" fmla="*/ 118 h 1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6" h="118">
                      <a:moveTo>
                        <a:pt x="103" y="118"/>
                      </a:moveTo>
                      <a:lnTo>
                        <a:pt x="0" y="61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0" name="Freeform 249"/>
                <p:cNvSpPr>
                  <a:spLocks noChangeAspect="1"/>
                </p:cNvSpPr>
                <p:nvPr/>
              </p:nvSpPr>
              <p:spPr bwMode="auto">
                <a:xfrm>
                  <a:off x="3441" y="2827"/>
                  <a:ext cx="199" cy="111"/>
                </a:xfrm>
                <a:custGeom>
                  <a:avLst/>
                  <a:gdLst>
                    <a:gd name="T0" fmla="*/ 107 w 199"/>
                    <a:gd name="T1" fmla="*/ 0 h 111"/>
                    <a:gd name="T2" fmla="*/ 0 w 199"/>
                    <a:gd name="T3" fmla="*/ 63 h 111"/>
                    <a:gd name="T4" fmla="*/ 85 w 199"/>
                    <a:gd name="T5" fmla="*/ 111 h 111"/>
                    <a:gd name="T6" fmla="*/ 199 w 199"/>
                    <a:gd name="T7" fmla="*/ 47 h 1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9"/>
                    <a:gd name="T13" fmla="*/ 0 h 111"/>
                    <a:gd name="T14" fmla="*/ 199 w 199"/>
                    <a:gd name="T15" fmla="*/ 111 h 1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9" h="111">
                      <a:moveTo>
                        <a:pt x="107" y="0"/>
                      </a:moveTo>
                      <a:lnTo>
                        <a:pt x="0" y="63"/>
                      </a:lnTo>
                      <a:lnTo>
                        <a:pt x="85" y="111"/>
                      </a:lnTo>
                      <a:lnTo>
                        <a:pt x="199" y="47"/>
                      </a:lnTo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1" name="Freeform 250"/>
                <p:cNvSpPr>
                  <a:spLocks noChangeAspect="1"/>
                </p:cNvSpPr>
                <p:nvPr/>
              </p:nvSpPr>
              <p:spPr bwMode="auto">
                <a:xfrm>
                  <a:off x="3491" y="2885"/>
                  <a:ext cx="93" cy="34"/>
                </a:xfrm>
                <a:custGeom>
                  <a:avLst/>
                  <a:gdLst>
                    <a:gd name="T0" fmla="*/ 0 w 93"/>
                    <a:gd name="T1" fmla="*/ 34 h 34"/>
                    <a:gd name="T2" fmla="*/ 57 w 93"/>
                    <a:gd name="T3" fmla="*/ 0 h 34"/>
                    <a:gd name="T4" fmla="*/ 93 w 93"/>
                    <a:gd name="T5" fmla="*/ 19 h 34"/>
                    <a:gd name="T6" fmla="*/ 0 60000 65536"/>
                    <a:gd name="T7" fmla="*/ 0 60000 65536"/>
                    <a:gd name="T8" fmla="*/ 0 60000 65536"/>
                    <a:gd name="T9" fmla="*/ 0 w 93"/>
                    <a:gd name="T10" fmla="*/ 0 h 34"/>
                    <a:gd name="T11" fmla="*/ 93 w 93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3" h="34">
                      <a:moveTo>
                        <a:pt x="0" y="34"/>
                      </a:moveTo>
                      <a:lnTo>
                        <a:pt x="57" y="0"/>
                      </a:lnTo>
                      <a:lnTo>
                        <a:pt x="93" y="19"/>
                      </a:ln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2" name="Line 251"/>
                <p:cNvSpPr>
                  <a:spLocks noChangeAspect="1" noChangeShapeType="1"/>
                </p:cNvSpPr>
                <p:nvPr/>
              </p:nvSpPr>
              <p:spPr bwMode="auto">
                <a:xfrm>
                  <a:off x="3548" y="2829"/>
                  <a:ext cx="0" cy="5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3" name="Freeform 252"/>
                <p:cNvSpPr>
                  <a:spLocks noChangeAspect="1"/>
                </p:cNvSpPr>
                <p:nvPr/>
              </p:nvSpPr>
              <p:spPr bwMode="auto">
                <a:xfrm>
                  <a:off x="2641" y="2910"/>
                  <a:ext cx="397" cy="227"/>
                </a:xfrm>
                <a:custGeom>
                  <a:avLst/>
                  <a:gdLst>
                    <a:gd name="T0" fmla="*/ 112 w 397"/>
                    <a:gd name="T1" fmla="*/ 0 h 227"/>
                    <a:gd name="T2" fmla="*/ 0 w 397"/>
                    <a:gd name="T3" fmla="*/ 65 h 227"/>
                    <a:gd name="T4" fmla="*/ 283 w 397"/>
                    <a:gd name="T5" fmla="*/ 227 h 227"/>
                    <a:gd name="T6" fmla="*/ 397 w 397"/>
                    <a:gd name="T7" fmla="*/ 163 h 227"/>
                    <a:gd name="T8" fmla="*/ 112 w 397"/>
                    <a:gd name="T9" fmla="*/ 0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7"/>
                    <a:gd name="T16" fmla="*/ 0 h 227"/>
                    <a:gd name="T17" fmla="*/ 397 w 397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7" h="227">
                      <a:moveTo>
                        <a:pt x="112" y="0"/>
                      </a:moveTo>
                      <a:lnTo>
                        <a:pt x="0" y="65"/>
                      </a:lnTo>
                      <a:lnTo>
                        <a:pt x="283" y="227"/>
                      </a:lnTo>
                      <a:lnTo>
                        <a:pt x="397" y="163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4" name="Freeform 253"/>
                <p:cNvSpPr>
                  <a:spLocks noChangeAspect="1"/>
                </p:cNvSpPr>
                <p:nvPr/>
              </p:nvSpPr>
              <p:spPr bwMode="auto">
                <a:xfrm>
                  <a:off x="2641" y="2975"/>
                  <a:ext cx="396" cy="216"/>
                </a:xfrm>
                <a:custGeom>
                  <a:avLst/>
                  <a:gdLst>
                    <a:gd name="T0" fmla="*/ 396 w 396"/>
                    <a:gd name="T1" fmla="*/ 151 h 216"/>
                    <a:gd name="T2" fmla="*/ 396 w 396"/>
                    <a:gd name="T3" fmla="*/ 100 h 216"/>
                    <a:gd name="T4" fmla="*/ 283 w 396"/>
                    <a:gd name="T5" fmla="*/ 163 h 216"/>
                    <a:gd name="T6" fmla="*/ 0 w 396"/>
                    <a:gd name="T7" fmla="*/ 0 h 216"/>
                    <a:gd name="T8" fmla="*/ 0 w 396"/>
                    <a:gd name="T9" fmla="*/ 53 h 216"/>
                    <a:gd name="T10" fmla="*/ 280 w 396"/>
                    <a:gd name="T11" fmla="*/ 216 h 216"/>
                    <a:gd name="T12" fmla="*/ 396 w 396"/>
                    <a:gd name="T13" fmla="*/ 151 h 2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96"/>
                    <a:gd name="T22" fmla="*/ 0 h 216"/>
                    <a:gd name="T23" fmla="*/ 396 w 396"/>
                    <a:gd name="T24" fmla="*/ 216 h 2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96" h="216">
                      <a:moveTo>
                        <a:pt x="396" y="151"/>
                      </a:moveTo>
                      <a:lnTo>
                        <a:pt x="396" y="100"/>
                      </a:lnTo>
                      <a:lnTo>
                        <a:pt x="283" y="163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280" y="216"/>
                      </a:lnTo>
                      <a:lnTo>
                        <a:pt x="396" y="151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5" name="Line 254"/>
                <p:cNvSpPr>
                  <a:spLocks noChangeAspect="1" noChangeShapeType="1"/>
                </p:cNvSpPr>
                <p:nvPr/>
              </p:nvSpPr>
              <p:spPr bwMode="auto">
                <a:xfrm>
                  <a:off x="2923" y="3138"/>
                  <a:ext cx="0" cy="5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6" name="Freeform 255"/>
                <p:cNvSpPr>
                  <a:spLocks noChangeAspect="1"/>
                </p:cNvSpPr>
                <p:nvPr/>
              </p:nvSpPr>
              <p:spPr bwMode="auto">
                <a:xfrm>
                  <a:off x="1580" y="2322"/>
                  <a:ext cx="217" cy="124"/>
                </a:xfrm>
                <a:custGeom>
                  <a:avLst/>
                  <a:gdLst>
                    <a:gd name="T0" fmla="*/ 93 w 217"/>
                    <a:gd name="T1" fmla="*/ 0 h 124"/>
                    <a:gd name="T2" fmla="*/ 0 w 217"/>
                    <a:gd name="T3" fmla="*/ 53 h 124"/>
                    <a:gd name="T4" fmla="*/ 123 w 217"/>
                    <a:gd name="T5" fmla="*/ 124 h 124"/>
                    <a:gd name="T6" fmla="*/ 217 w 217"/>
                    <a:gd name="T7" fmla="*/ 71 h 124"/>
                    <a:gd name="T8" fmla="*/ 93 w 217"/>
                    <a:gd name="T9" fmla="*/ 0 h 1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7"/>
                    <a:gd name="T16" fmla="*/ 0 h 124"/>
                    <a:gd name="T17" fmla="*/ 217 w 217"/>
                    <a:gd name="T18" fmla="*/ 124 h 1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7" h="124">
                      <a:moveTo>
                        <a:pt x="93" y="0"/>
                      </a:moveTo>
                      <a:lnTo>
                        <a:pt x="0" y="53"/>
                      </a:lnTo>
                      <a:lnTo>
                        <a:pt x="123" y="124"/>
                      </a:lnTo>
                      <a:lnTo>
                        <a:pt x="217" y="71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DDF9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7" name="Freeform 256"/>
                <p:cNvSpPr>
                  <a:spLocks noChangeAspect="1"/>
                </p:cNvSpPr>
                <p:nvPr/>
              </p:nvSpPr>
              <p:spPr bwMode="auto">
                <a:xfrm>
                  <a:off x="1582" y="2376"/>
                  <a:ext cx="215" cy="85"/>
                </a:xfrm>
                <a:custGeom>
                  <a:avLst/>
                  <a:gdLst>
                    <a:gd name="T0" fmla="*/ 215 w 215"/>
                    <a:gd name="T1" fmla="*/ 31 h 85"/>
                    <a:gd name="T2" fmla="*/ 215 w 215"/>
                    <a:gd name="T3" fmla="*/ 17 h 85"/>
                    <a:gd name="T4" fmla="*/ 123 w 215"/>
                    <a:gd name="T5" fmla="*/ 70 h 85"/>
                    <a:gd name="T6" fmla="*/ 0 w 215"/>
                    <a:gd name="T7" fmla="*/ 0 h 85"/>
                    <a:gd name="T8" fmla="*/ 0 w 215"/>
                    <a:gd name="T9" fmla="*/ 13 h 85"/>
                    <a:gd name="T10" fmla="*/ 123 w 215"/>
                    <a:gd name="T11" fmla="*/ 85 h 85"/>
                    <a:gd name="T12" fmla="*/ 215 w 215"/>
                    <a:gd name="T13" fmla="*/ 31 h 8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5"/>
                    <a:gd name="T22" fmla="*/ 0 h 85"/>
                    <a:gd name="T23" fmla="*/ 215 w 215"/>
                    <a:gd name="T24" fmla="*/ 85 h 8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5" h="85">
                      <a:moveTo>
                        <a:pt x="215" y="31"/>
                      </a:moveTo>
                      <a:lnTo>
                        <a:pt x="215" y="17"/>
                      </a:lnTo>
                      <a:lnTo>
                        <a:pt x="123" y="7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3" y="85"/>
                      </a:lnTo>
                      <a:lnTo>
                        <a:pt x="215" y="31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8" name="Line 257"/>
                <p:cNvSpPr>
                  <a:spLocks noChangeAspect="1" noChangeShapeType="1"/>
                </p:cNvSpPr>
                <p:nvPr/>
              </p:nvSpPr>
              <p:spPr bwMode="auto">
                <a:xfrm>
                  <a:off x="1705" y="2443"/>
                  <a:ext cx="0" cy="1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9" name="Freeform 258"/>
                <p:cNvSpPr>
                  <a:spLocks noChangeAspect="1"/>
                </p:cNvSpPr>
                <p:nvPr/>
              </p:nvSpPr>
              <p:spPr bwMode="auto">
                <a:xfrm>
                  <a:off x="1729" y="2395"/>
                  <a:ext cx="126" cy="71"/>
                </a:xfrm>
                <a:custGeom>
                  <a:avLst/>
                  <a:gdLst>
                    <a:gd name="T0" fmla="*/ 126 w 126"/>
                    <a:gd name="T1" fmla="*/ 32 h 71"/>
                    <a:gd name="T2" fmla="*/ 56 w 126"/>
                    <a:gd name="T3" fmla="*/ 71 h 71"/>
                    <a:gd name="T4" fmla="*/ 0 w 126"/>
                    <a:gd name="T5" fmla="*/ 39 h 71"/>
                    <a:gd name="T6" fmla="*/ 69 w 126"/>
                    <a:gd name="T7" fmla="*/ 0 h 71"/>
                    <a:gd name="T8" fmla="*/ 126 w 126"/>
                    <a:gd name="T9" fmla="*/ 32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71"/>
                    <a:gd name="T17" fmla="*/ 126 w 126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71">
                      <a:moveTo>
                        <a:pt x="126" y="32"/>
                      </a:moveTo>
                      <a:lnTo>
                        <a:pt x="56" y="71"/>
                      </a:lnTo>
                      <a:lnTo>
                        <a:pt x="0" y="39"/>
                      </a:lnTo>
                      <a:lnTo>
                        <a:pt x="69" y="0"/>
                      </a:lnTo>
                      <a:lnTo>
                        <a:pt x="126" y="32"/>
                      </a:lnTo>
                      <a:close/>
                    </a:path>
                  </a:pathLst>
                </a:custGeom>
                <a:solidFill>
                  <a:srgbClr val="DDF9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0" name="Freeform 259"/>
                <p:cNvSpPr>
                  <a:spLocks noChangeAspect="1"/>
                </p:cNvSpPr>
                <p:nvPr/>
              </p:nvSpPr>
              <p:spPr bwMode="auto">
                <a:xfrm>
                  <a:off x="4363" y="2119"/>
                  <a:ext cx="184" cy="108"/>
                </a:xfrm>
                <a:custGeom>
                  <a:avLst/>
                  <a:gdLst>
                    <a:gd name="T0" fmla="*/ 84 w 184"/>
                    <a:gd name="T1" fmla="*/ 0 h 108"/>
                    <a:gd name="T2" fmla="*/ 0 w 184"/>
                    <a:gd name="T3" fmla="*/ 48 h 108"/>
                    <a:gd name="T4" fmla="*/ 100 w 184"/>
                    <a:gd name="T5" fmla="*/ 108 h 108"/>
                    <a:gd name="T6" fmla="*/ 184 w 184"/>
                    <a:gd name="T7" fmla="*/ 59 h 108"/>
                    <a:gd name="T8" fmla="*/ 84 w 184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4"/>
                    <a:gd name="T16" fmla="*/ 0 h 108"/>
                    <a:gd name="T17" fmla="*/ 184 w 184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4" h="108">
                      <a:moveTo>
                        <a:pt x="84" y="0"/>
                      </a:moveTo>
                      <a:lnTo>
                        <a:pt x="0" y="48"/>
                      </a:lnTo>
                      <a:lnTo>
                        <a:pt x="100" y="108"/>
                      </a:lnTo>
                      <a:lnTo>
                        <a:pt x="184" y="59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1" name="Freeform 260"/>
                <p:cNvSpPr>
                  <a:spLocks noChangeAspect="1"/>
                </p:cNvSpPr>
                <p:nvPr/>
              </p:nvSpPr>
              <p:spPr bwMode="auto">
                <a:xfrm>
                  <a:off x="4364" y="2167"/>
                  <a:ext cx="183" cy="113"/>
                </a:xfrm>
                <a:custGeom>
                  <a:avLst/>
                  <a:gdLst>
                    <a:gd name="T0" fmla="*/ 183 w 183"/>
                    <a:gd name="T1" fmla="*/ 65 h 113"/>
                    <a:gd name="T2" fmla="*/ 183 w 183"/>
                    <a:gd name="T3" fmla="*/ 10 h 113"/>
                    <a:gd name="T4" fmla="*/ 101 w 183"/>
                    <a:gd name="T5" fmla="*/ 59 h 113"/>
                    <a:gd name="T6" fmla="*/ 0 w 183"/>
                    <a:gd name="T7" fmla="*/ 0 h 113"/>
                    <a:gd name="T8" fmla="*/ 0 w 183"/>
                    <a:gd name="T9" fmla="*/ 53 h 113"/>
                    <a:gd name="T10" fmla="*/ 101 w 183"/>
                    <a:gd name="T11" fmla="*/ 113 h 113"/>
                    <a:gd name="T12" fmla="*/ 183 w 183"/>
                    <a:gd name="T13" fmla="*/ 65 h 1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3"/>
                    <a:gd name="T22" fmla="*/ 0 h 113"/>
                    <a:gd name="T23" fmla="*/ 183 w 183"/>
                    <a:gd name="T24" fmla="*/ 113 h 1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3" h="113">
                      <a:moveTo>
                        <a:pt x="183" y="65"/>
                      </a:moveTo>
                      <a:lnTo>
                        <a:pt x="183" y="10"/>
                      </a:lnTo>
                      <a:lnTo>
                        <a:pt x="101" y="59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01" y="113"/>
                      </a:lnTo>
                      <a:lnTo>
                        <a:pt x="183" y="65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2" name="Line 261"/>
                <p:cNvSpPr>
                  <a:spLocks noChangeAspect="1" noChangeShapeType="1"/>
                </p:cNvSpPr>
                <p:nvPr/>
              </p:nvSpPr>
              <p:spPr bwMode="auto">
                <a:xfrm>
                  <a:off x="4463" y="2225"/>
                  <a:ext cx="0" cy="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3" name="Freeform 262"/>
                <p:cNvSpPr>
                  <a:spLocks noChangeAspect="1"/>
                </p:cNvSpPr>
                <p:nvPr/>
              </p:nvSpPr>
              <p:spPr bwMode="auto">
                <a:xfrm>
                  <a:off x="4501" y="2207"/>
                  <a:ext cx="39" cy="42"/>
                </a:xfrm>
                <a:custGeom>
                  <a:avLst/>
                  <a:gdLst>
                    <a:gd name="T0" fmla="*/ 0 w 39"/>
                    <a:gd name="T1" fmla="*/ 22 h 42"/>
                    <a:gd name="T2" fmla="*/ 0 w 39"/>
                    <a:gd name="T3" fmla="*/ 42 h 42"/>
                    <a:gd name="T4" fmla="*/ 39 w 39"/>
                    <a:gd name="T5" fmla="*/ 18 h 42"/>
                    <a:gd name="T6" fmla="*/ 39 w 39"/>
                    <a:gd name="T7" fmla="*/ 0 h 42"/>
                    <a:gd name="T8" fmla="*/ 0 w 39"/>
                    <a:gd name="T9" fmla="*/ 22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42"/>
                    <a:gd name="T17" fmla="*/ 39 w 39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42">
                      <a:moveTo>
                        <a:pt x="0" y="22"/>
                      </a:moveTo>
                      <a:lnTo>
                        <a:pt x="0" y="42"/>
                      </a:lnTo>
                      <a:lnTo>
                        <a:pt x="39" y="18"/>
                      </a:lnTo>
                      <a:lnTo>
                        <a:pt x="39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4" name="Line 26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253" y="2579"/>
                  <a:ext cx="2157" cy="124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5" name="Line 26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258" y="2528"/>
                  <a:ext cx="2157" cy="124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6" name="Line 26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67" y="2099"/>
                  <a:ext cx="2988" cy="172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7" name="Line 26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73" y="2052"/>
                  <a:ext cx="2988" cy="172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8" name="Line 26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69" y="2046"/>
                  <a:ext cx="0" cy="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9" name="Line 26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13" y="856"/>
                  <a:ext cx="2114" cy="121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0" name="Line 2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72" y="805"/>
                  <a:ext cx="2155" cy="124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1" name="Line 270"/>
                <p:cNvSpPr>
                  <a:spLocks noChangeAspect="1" noChangeShapeType="1"/>
                </p:cNvSpPr>
                <p:nvPr/>
              </p:nvSpPr>
              <p:spPr bwMode="auto">
                <a:xfrm>
                  <a:off x="2427" y="856"/>
                  <a:ext cx="2285" cy="132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2" name="Line 271"/>
                <p:cNvSpPr>
                  <a:spLocks noChangeAspect="1" noChangeShapeType="1"/>
                </p:cNvSpPr>
                <p:nvPr/>
              </p:nvSpPr>
              <p:spPr bwMode="auto">
                <a:xfrm>
                  <a:off x="2427" y="802"/>
                  <a:ext cx="2285" cy="132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3" name="Line 272"/>
                <p:cNvSpPr>
                  <a:spLocks noChangeAspect="1" noChangeShapeType="1"/>
                </p:cNvSpPr>
                <p:nvPr/>
              </p:nvSpPr>
              <p:spPr bwMode="auto">
                <a:xfrm>
                  <a:off x="4712" y="2121"/>
                  <a:ext cx="0" cy="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4" name="Line 273"/>
                <p:cNvSpPr>
                  <a:spLocks noChangeAspect="1" noChangeShapeType="1"/>
                </p:cNvSpPr>
                <p:nvPr/>
              </p:nvSpPr>
              <p:spPr bwMode="auto">
                <a:xfrm>
                  <a:off x="4789" y="2219"/>
                  <a:ext cx="580" cy="33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5" name="Line 274"/>
                <p:cNvSpPr>
                  <a:spLocks noChangeAspect="1" noChangeShapeType="1"/>
                </p:cNvSpPr>
                <p:nvPr/>
              </p:nvSpPr>
              <p:spPr bwMode="auto">
                <a:xfrm>
                  <a:off x="4789" y="2170"/>
                  <a:ext cx="621" cy="36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6" name="Line 275"/>
                <p:cNvSpPr>
                  <a:spLocks noChangeAspect="1" noChangeShapeType="1"/>
                </p:cNvSpPr>
                <p:nvPr/>
              </p:nvSpPr>
              <p:spPr bwMode="auto">
                <a:xfrm>
                  <a:off x="5413" y="2531"/>
                  <a:ext cx="0" cy="5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7" name="Line 276"/>
                <p:cNvSpPr>
                  <a:spLocks noChangeAspect="1" noChangeShapeType="1"/>
                </p:cNvSpPr>
                <p:nvPr/>
              </p:nvSpPr>
              <p:spPr bwMode="auto">
                <a:xfrm>
                  <a:off x="4786" y="2171"/>
                  <a:ext cx="0" cy="5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8" name="Freeform 277"/>
                <p:cNvSpPr>
                  <a:spLocks noChangeAspect="1"/>
                </p:cNvSpPr>
                <p:nvPr/>
              </p:nvSpPr>
              <p:spPr bwMode="auto">
                <a:xfrm>
                  <a:off x="4882" y="2579"/>
                  <a:ext cx="54" cy="132"/>
                </a:xfrm>
                <a:custGeom>
                  <a:avLst/>
                  <a:gdLst>
                    <a:gd name="T0" fmla="*/ 12 w 54"/>
                    <a:gd name="T1" fmla="*/ 0 h 132"/>
                    <a:gd name="T2" fmla="*/ 36 w 54"/>
                    <a:gd name="T3" fmla="*/ 26 h 132"/>
                    <a:gd name="T4" fmla="*/ 51 w 54"/>
                    <a:gd name="T5" fmla="*/ 48 h 132"/>
                    <a:gd name="T6" fmla="*/ 51 w 54"/>
                    <a:gd name="T7" fmla="*/ 72 h 132"/>
                    <a:gd name="T8" fmla="*/ 41 w 54"/>
                    <a:gd name="T9" fmla="*/ 98 h 132"/>
                    <a:gd name="T10" fmla="*/ 0 w 54"/>
                    <a:gd name="T11" fmla="*/ 132 h 1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132"/>
                    <a:gd name="T20" fmla="*/ 54 w 54"/>
                    <a:gd name="T21" fmla="*/ 132 h 1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132">
                      <a:moveTo>
                        <a:pt x="12" y="0"/>
                      </a:moveTo>
                      <a:cubicBezTo>
                        <a:pt x="20" y="9"/>
                        <a:pt x="29" y="18"/>
                        <a:pt x="36" y="26"/>
                      </a:cubicBezTo>
                      <a:cubicBezTo>
                        <a:pt x="43" y="34"/>
                        <a:pt x="48" y="40"/>
                        <a:pt x="51" y="48"/>
                      </a:cubicBezTo>
                      <a:cubicBezTo>
                        <a:pt x="54" y="56"/>
                        <a:pt x="53" y="64"/>
                        <a:pt x="51" y="72"/>
                      </a:cubicBezTo>
                      <a:cubicBezTo>
                        <a:pt x="49" y="80"/>
                        <a:pt x="49" y="88"/>
                        <a:pt x="41" y="98"/>
                      </a:cubicBezTo>
                      <a:cubicBezTo>
                        <a:pt x="33" y="108"/>
                        <a:pt x="16" y="120"/>
                        <a:pt x="0" y="132"/>
                      </a:cubicBez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9" name="Freeform 278"/>
                <p:cNvSpPr>
                  <a:spLocks noChangeAspect="1"/>
                </p:cNvSpPr>
                <p:nvPr/>
              </p:nvSpPr>
              <p:spPr bwMode="auto">
                <a:xfrm>
                  <a:off x="1172" y="2231"/>
                  <a:ext cx="43" cy="115"/>
                </a:xfrm>
                <a:custGeom>
                  <a:avLst/>
                  <a:gdLst>
                    <a:gd name="T0" fmla="*/ 33 w 43"/>
                    <a:gd name="T1" fmla="*/ 0 h 115"/>
                    <a:gd name="T2" fmla="*/ 5 w 43"/>
                    <a:gd name="T3" fmla="*/ 31 h 115"/>
                    <a:gd name="T4" fmla="*/ 5 w 43"/>
                    <a:gd name="T5" fmla="*/ 67 h 115"/>
                    <a:gd name="T6" fmla="*/ 24 w 43"/>
                    <a:gd name="T7" fmla="*/ 98 h 115"/>
                    <a:gd name="T8" fmla="*/ 43 w 43"/>
                    <a:gd name="T9" fmla="*/ 115 h 1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15"/>
                    <a:gd name="T17" fmla="*/ 43 w 43"/>
                    <a:gd name="T18" fmla="*/ 115 h 1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15">
                      <a:moveTo>
                        <a:pt x="33" y="0"/>
                      </a:moveTo>
                      <a:cubicBezTo>
                        <a:pt x="21" y="10"/>
                        <a:pt x="10" y="20"/>
                        <a:pt x="5" y="31"/>
                      </a:cubicBezTo>
                      <a:cubicBezTo>
                        <a:pt x="0" y="42"/>
                        <a:pt x="2" y="56"/>
                        <a:pt x="5" y="67"/>
                      </a:cubicBezTo>
                      <a:cubicBezTo>
                        <a:pt x="8" y="78"/>
                        <a:pt x="18" y="90"/>
                        <a:pt x="24" y="98"/>
                      </a:cubicBezTo>
                      <a:cubicBezTo>
                        <a:pt x="30" y="106"/>
                        <a:pt x="36" y="110"/>
                        <a:pt x="43" y="115"/>
                      </a:cubicBez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0" name="Line 279"/>
                <p:cNvSpPr>
                  <a:spLocks noChangeAspect="1" noChangeShapeType="1"/>
                </p:cNvSpPr>
                <p:nvPr/>
              </p:nvSpPr>
              <p:spPr bwMode="auto">
                <a:xfrm>
                  <a:off x="1213" y="2341"/>
                  <a:ext cx="2054" cy="118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1" name="Freeform 280"/>
                <p:cNvSpPr>
                  <a:spLocks noChangeAspect="1"/>
                </p:cNvSpPr>
                <p:nvPr/>
              </p:nvSpPr>
              <p:spPr bwMode="auto">
                <a:xfrm>
                  <a:off x="1412" y="2070"/>
                  <a:ext cx="14" cy="41"/>
                </a:xfrm>
                <a:custGeom>
                  <a:avLst/>
                  <a:gdLst>
                    <a:gd name="T0" fmla="*/ 2 w 14"/>
                    <a:gd name="T1" fmla="*/ 0 h 41"/>
                    <a:gd name="T2" fmla="*/ 14 w 14"/>
                    <a:gd name="T3" fmla="*/ 12 h 41"/>
                    <a:gd name="T4" fmla="*/ 0 w 14"/>
                    <a:gd name="T5" fmla="*/ 41 h 41"/>
                    <a:gd name="T6" fmla="*/ 0 60000 65536"/>
                    <a:gd name="T7" fmla="*/ 0 60000 65536"/>
                    <a:gd name="T8" fmla="*/ 0 60000 65536"/>
                    <a:gd name="T9" fmla="*/ 0 w 14"/>
                    <a:gd name="T10" fmla="*/ 0 h 41"/>
                    <a:gd name="T11" fmla="*/ 14 w 14"/>
                    <a:gd name="T12" fmla="*/ 41 h 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" h="41">
                      <a:moveTo>
                        <a:pt x="2" y="0"/>
                      </a:moveTo>
                      <a:cubicBezTo>
                        <a:pt x="8" y="2"/>
                        <a:pt x="14" y="5"/>
                        <a:pt x="14" y="12"/>
                      </a:cubicBezTo>
                      <a:cubicBezTo>
                        <a:pt x="14" y="19"/>
                        <a:pt x="3" y="35"/>
                        <a:pt x="0" y="41"/>
                      </a:cubicBez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2" name="Line 28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08" y="2109"/>
                  <a:ext cx="206" cy="12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3" name="Freeform 282"/>
                <p:cNvSpPr>
                  <a:spLocks noChangeAspect="1"/>
                </p:cNvSpPr>
                <p:nvPr/>
              </p:nvSpPr>
              <p:spPr bwMode="auto">
                <a:xfrm>
                  <a:off x="1484" y="2022"/>
                  <a:ext cx="77" cy="10"/>
                </a:xfrm>
                <a:custGeom>
                  <a:avLst/>
                  <a:gdLst>
                    <a:gd name="T0" fmla="*/ 0 w 77"/>
                    <a:gd name="T1" fmla="*/ 0 h 10"/>
                    <a:gd name="T2" fmla="*/ 24 w 77"/>
                    <a:gd name="T3" fmla="*/ 10 h 10"/>
                    <a:gd name="T4" fmla="*/ 77 w 77"/>
                    <a:gd name="T5" fmla="*/ 3 h 10"/>
                    <a:gd name="T6" fmla="*/ 0 60000 65536"/>
                    <a:gd name="T7" fmla="*/ 0 60000 65536"/>
                    <a:gd name="T8" fmla="*/ 0 60000 65536"/>
                    <a:gd name="T9" fmla="*/ 0 w 77"/>
                    <a:gd name="T10" fmla="*/ 0 h 10"/>
                    <a:gd name="T11" fmla="*/ 77 w 77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" h="10">
                      <a:moveTo>
                        <a:pt x="0" y="0"/>
                      </a:moveTo>
                      <a:lnTo>
                        <a:pt x="24" y="10"/>
                      </a:lnTo>
                      <a:lnTo>
                        <a:pt x="77" y="3"/>
                      </a:ln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4" name="Freeform 283"/>
                <p:cNvSpPr>
                  <a:spLocks noChangeAspect="1"/>
                </p:cNvSpPr>
                <p:nvPr/>
              </p:nvSpPr>
              <p:spPr bwMode="auto">
                <a:xfrm>
                  <a:off x="1220" y="1912"/>
                  <a:ext cx="266" cy="161"/>
                </a:xfrm>
                <a:custGeom>
                  <a:avLst/>
                  <a:gdLst>
                    <a:gd name="T0" fmla="*/ 192 w 266"/>
                    <a:gd name="T1" fmla="*/ 161 h 161"/>
                    <a:gd name="T2" fmla="*/ 0 w 266"/>
                    <a:gd name="T3" fmla="*/ 48 h 161"/>
                    <a:gd name="T4" fmla="*/ 79 w 266"/>
                    <a:gd name="T5" fmla="*/ 0 h 161"/>
                    <a:gd name="T6" fmla="*/ 266 w 266"/>
                    <a:gd name="T7" fmla="*/ 110 h 1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6"/>
                    <a:gd name="T13" fmla="*/ 0 h 161"/>
                    <a:gd name="T14" fmla="*/ 266 w 266"/>
                    <a:gd name="T15" fmla="*/ 161 h 1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6" h="161">
                      <a:moveTo>
                        <a:pt x="192" y="161"/>
                      </a:moveTo>
                      <a:lnTo>
                        <a:pt x="0" y="48"/>
                      </a:lnTo>
                      <a:lnTo>
                        <a:pt x="79" y="0"/>
                      </a:lnTo>
                      <a:lnTo>
                        <a:pt x="266" y="110"/>
                      </a:ln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5" name="Line 28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558" y="1393"/>
                  <a:ext cx="1095" cy="63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6" name="Line 285"/>
                <p:cNvSpPr>
                  <a:spLocks noChangeAspect="1" noChangeShapeType="1"/>
                </p:cNvSpPr>
                <p:nvPr/>
              </p:nvSpPr>
              <p:spPr bwMode="auto">
                <a:xfrm>
                  <a:off x="2840" y="1393"/>
                  <a:ext cx="1581" cy="91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7" name="Freeform 286"/>
                <p:cNvSpPr>
                  <a:spLocks noChangeAspect="1"/>
                </p:cNvSpPr>
                <p:nvPr/>
              </p:nvSpPr>
              <p:spPr bwMode="auto">
                <a:xfrm>
                  <a:off x="4414" y="2305"/>
                  <a:ext cx="72" cy="12"/>
                </a:xfrm>
                <a:custGeom>
                  <a:avLst/>
                  <a:gdLst>
                    <a:gd name="T0" fmla="*/ 0 w 72"/>
                    <a:gd name="T1" fmla="*/ 0 h 12"/>
                    <a:gd name="T2" fmla="*/ 27 w 72"/>
                    <a:gd name="T3" fmla="*/ 10 h 12"/>
                    <a:gd name="T4" fmla="*/ 51 w 72"/>
                    <a:gd name="T5" fmla="*/ 10 h 12"/>
                    <a:gd name="T6" fmla="*/ 72 w 72"/>
                    <a:gd name="T7" fmla="*/ 3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"/>
                    <a:gd name="T13" fmla="*/ 0 h 12"/>
                    <a:gd name="T14" fmla="*/ 72 w 72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" h="12">
                      <a:moveTo>
                        <a:pt x="0" y="0"/>
                      </a:moveTo>
                      <a:cubicBezTo>
                        <a:pt x="9" y="4"/>
                        <a:pt x="19" y="8"/>
                        <a:pt x="27" y="10"/>
                      </a:cubicBezTo>
                      <a:cubicBezTo>
                        <a:pt x="35" y="12"/>
                        <a:pt x="44" y="11"/>
                        <a:pt x="51" y="10"/>
                      </a:cubicBezTo>
                      <a:cubicBezTo>
                        <a:pt x="58" y="9"/>
                        <a:pt x="65" y="6"/>
                        <a:pt x="72" y="3"/>
                      </a:cubicBez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8" name="Freeform 287"/>
                <p:cNvSpPr>
                  <a:spLocks noChangeAspect="1"/>
                </p:cNvSpPr>
                <p:nvPr/>
              </p:nvSpPr>
              <p:spPr bwMode="auto">
                <a:xfrm>
                  <a:off x="4541" y="2349"/>
                  <a:ext cx="12" cy="38"/>
                </a:xfrm>
                <a:custGeom>
                  <a:avLst/>
                  <a:gdLst>
                    <a:gd name="T0" fmla="*/ 12 w 12"/>
                    <a:gd name="T1" fmla="*/ 0 h 38"/>
                    <a:gd name="T2" fmla="*/ 0 w 12"/>
                    <a:gd name="T3" fmla="*/ 19 h 38"/>
                    <a:gd name="T4" fmla="*/ 12 w 12"/>
                    <a:gd name="T5" fmla="*/ 38 h 38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38"/>
                    <a:gd name="T11" fmla="*/ 12 w 12"/>
                    <a:gd name="T12" fmla="*/ 38 h 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38">
                      <a:moveTo>
                        <a:pt x="12" y="0"/>
                      </a:moveTo>
                      <a:cubicBezTo>
                        <a:pt x="6" y="6"/>
                        <a:pt x="0" y="13"/>
                        <a:pt x="0" y="19"/>
                      </a:cubicBezTo>
                      <a:cubicBezTo>
                        <a:pt x="0" y="25"/>
                        <a:pt x="6" y="31"/>
                        <a:pt x="12" y="38"/>
                      </a:cubicBez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9" name="Freeform 288"/>
                <p:cNvSpPr>
                  <a:spLocks noChangeAspect="1"/>
                </p:cNvSpPr>
                <p:nvPr/>
              </p:nvSpPr>
              <p:spPr bwMode="auto">
                <a:xfrm>
                  <a:off x="4489" y="2197"/>
                  <a:ext cx="256" cy="147"/>
                </a:xfrm>
                <a:custGeom>
                  <a:avLst/>
                  <a:gdLst>
                    <a:gd name="T0" fmla="*/ 0 w 256"/>
                    <a:gd name="T1" fmla="*/ 108 h 147"/>
                    <a:gd name="T2" fmla="*/ 187 w 256"/>
                    <a:gd name="T3" fmla="*/ 0 h 147"/>
                    <a:gd name="T4" fmla="*/ 256 w 256"/>
                    <a:gd name="T5" fmla="*/ 41 h 147"/>
                    <a:gd name="T6" fmla="*/ 76 w 256"/>
                    <a:gd name="T7" fmla="*/ 147 h 14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6"/>
                    <a:gd name="T13" fmla="*/ 0 h 147"/>
                    <a:gd name="T14" fmla="*/ 256 w 256"/>
                    <a:gd name="T15" fmla="*/ 147 h 14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6" h="147">
                      <a:moveTo>
                        <a:pt x="0" y="108"/>
                      </a:moveTo>
                      <a:lnTo>
                        <a:pt x="187" y="0"/>
                      </a:lnTo>
                      <a:lnTo>
                        <a:pt x="256" y="41"/>
                      </a:lnTo>
                      <a:lnTo>
                        <a:pt x="76" y="147"/>
                      </a:ln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0" name="Line 289"/>
                <p:cNvSpPr>
                  <a:spLocks noChangeAspect="1" noChangeShapeType="1"/>
                </p:cNvSpPr>
                <p:nvPr/>
              </p:nvSpPr>
              <p:spPr bwMode="auto">
                <a:xfrm>
                  <a:off x="4553" y="2387"/>
                  <a:ext cx="341" cy="19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1" name="Freeform 290"/>
                <p:cNvSpPr>
                  <a:spLocks noChangeAspect="1"/>
                </p:cNvSpPr>
                <p:nvPr/>
              </p:nvSpPr>
              <p:spPr bwMode="auto">
                <a:xfrm>
                  <a:off x="4817" y="2625"/>
                  <a:ext cx="10" cy="31"/>
                </a:xfrm>
                <a:custGeom>
                  <a:avLst/>
                  <a:gdLst>
                    <a:gd name="T0" fmla="*/ 0 w 10"/>
                    <a:gd name="T1" fmla="*/ 0 h 31"/>
                    <a:gd name="T2" fmla="*/ 10 w 10"/>
                    <a:gd name="T3" fmla="*/ 14 h 31"/>
                    <a:gd name="T4" fmla="*/ 3 w 10"/>
                    <a:gd name="T5" fmla="*/ 31 h 3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1"/>
                    <a:gd name="T11" fmla="*/ 10 w 10"/>
                    <a:gd name="T12" fmla="*/ 31 h 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1">
                      <a:moveTo>
                        <a:pt x="0" y="0"/>
                      </a:moveTo>
                      <a:cubicBezTo>
                        <a:pt x="5" y="4"/>
                        <a:pt x="10" y="9"/>
                        <a:pt x="10" y="14"/>
                      </a:cubicBezTo>
                      <a:cubicBezTo>
                        <a:pt x="10" y="19"/>
                        <a:pt x="6" y="25"/>
                        <a:pt x="3" y="31"/>
                      </a:cubicBez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2" name="Line 291"/>
                <p:cNvSpPr>
                  <a:spLocks noChangeAspect="1" noChangeShapeType="1"/>
                </p:cNvSpPr>
                <p:nvPr/>
              </p:nvSpPr>
              <p:spPr bwMode="auto">
                <a:xfrm>
                  <a:off x="4563" y="2478"/>
                  <a:ext cx="254" cy="14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3" name="Freeform 292"/>
                <p:cNvSpPr>
                  <a:spLocks noChangeAspect="1"/>
                </p:cNvSpPr>
                <p:nvPr/>
              </p:nvSpPr>
              <p:spPr bwMode="auto">
                <a:xfrm>
                  <a:off x="4318" y="2905"/>
                  <a:ext cx="60" cy="12"/>
                </a:xfrm>
                <a:custGeom>
                  <a:avLst/>
                  <a:gdLst>
                    <a:gd name="T0" fmla="*/ 0 w 60"/>
                    <a:gd name="T1" fmla="*/ 0 h 12"/>
                    <a:gd name="T2" fmla="*/ 17 w 60"/>
                    <a:gd name="T3" fmla="*/ 10 h 12"/>
                    <a:gd name="T4" fmla="*/ 34 w 60"/>
                    <a:gd name="T5" fmla="*/ 12 h 12"/>
                    <a:gd name="T6" fmla="*/ 60 w 60"/>
                    <a:gd name="T7" fmla="*/ 1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0"/>
                    <a:gd name="T13" fmla="*/ 0 h 12"/>
                    <a:gd name="T14" fmla="*/ 60 w 60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0" h="12">
                      <a:moveTo>
                        <a:pt x="0" y="0"/>
                      </a:moveTo>
                      <a:cubicBezTo>
                        <a:pt x="5" y="4"/>
                        <a:pt x="11" y="8"/>
                        <a:pt x="17" y="10"/>
                      </a:cubicBezTo>
                      <a:cubicBezTo>
                        <a:pt x="23" y="12"/>
                        <a:pt x="27" y="12"/>
                        <a:pt x="34" y="12"/>
                      </a:cubicBezTo>
                      <a:cubicBezTo>
                        <a:pt x="41" y="12"/>
                        <a:pt x="55" y="11"/>
                        <a:pt x="60" y="10"/>
                      </a:cubicBez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4" name="Line 29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376" y="2656"/>
                  <a:ext cx="449" cy="25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5" name="Freeform 294"/>
                <p:cNvSpPr>
                  <a:spLocks noChangeAspect="1"/>
                </p:cNvSpPr>
                <p:nvPr/>
              </p:nvSpPr>
              <p:spPr bwMode="auto">
                <a:xfrm>
                  <a:off x="4253" y="2944"/>
                  <a:ext cx="24" cy="41"/>
                </a:xfrm>
                <a:custGeom>
                  <a:avLst/>
                  <a:gdLst>
                    <a:gd name="T0" fmla="*/ 17 w 24"/>
                    <a:gd name="T1" fmla="*/ 0 h 41"/>
                    <a:gd name="T2" fmla="*/ 24 w 24"/>
                    <a:gd name="T3" fmla="*/ 17 h 41"/>
                    <a:gd name="T4" fmla="*/ 15 w 24"/>
                    <a:gd name="T5" fmla="*/ 29 h 41"/>
                    <a:gd name="T6" fmla="*/ 0 w 24"/>
                    <a:gd name="T7" fmla="*/ 41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"/>
                    <a:gd name="T13" fmla="*/ 0 h 41"/>
                    <a:gd name="T14" fmla="*/ 24 w 24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" h="41">
                      <a:moveTo>
                        <a:pt x="17" y="0"/>
                      </a:moveTo>
                      <a:cubicBezTo>
                        <a:pt x="20" y="6"/>
                        <a:pt x="24" y="12"/>
                        <a:pt x="24" y="17"/>
                      </a:cubicBezTo>
                      <a:cubicBezTo>
                        <a:pt x="24" y="22"/>
                        <a:pt x="19" y="25"/>
                        <a:pt x="15" y="29"/>
                      </a:cubicBezTo>
                      <a:cubicBezTo>
                        <a:pt x="11" y="33"/>
                        <a:pt x="5" y="37"/>
                        <a:pt x="0" y="41"/>
                      </a:cubicBez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6" name="Line 295"/>
                <p:cNvSpPr>
                  <a:spLocks noChangeAspect="1" noChangeShapeType="1"/>
                </p:cNvSpPr>
                <p:nvPr/>
              </p:nvSpPr>
              <p:spPr bwMode="auto">
                <a:xfrm>
                  <a:off x="4268" y="2879"/>
                  <a:ext cx="53" cy="2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7" name="Line 296"/>
                <p:cNvSpPr>
                  <a:spLocks noChangeAspect="1" noChangeShapeType="1"/>
                </p:cNvSpPr>
                <p:nvPr/>
              </p:nvSpPr>
              <p:spPr bwMode="auto">
                <a:xfrm>
                  <a:off x="4213" y="2910"/>
                  <a:ext cx="60" cy="3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8" name="Line 29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401" y="2982"/>
                  <a:ext cx="855" cy="49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9" name="Freeform 298"/>
                <p:cNvSpPr>
                  <a:spLocks noChangeAspect="1"/>
                </p:cNvSpPr>
                <p:nvPr/>
              </p:nvSpPr>
              <p:spPr bwMode="auto">
                <a:xfrm>
                  <a:off x="1275" y="2262"/>
                  <a:ext cx="19" cy="46"/>
                </a:xfrm>
                <a:custGeom>
                  <a:avLst/>
                  <a:gdLst>
                    <a:gd name="T0" fmla="*/ 19 w 19"/>
                    <a:gd name="T1" fmla="*/ 0 h 46"/>
                    <a:gd name="T2" fmla="*/ 2 w 19"/>
                    <a:gd name="T3" fmla="*/ 12 h 46"/>
                    <a:gd name="T4" fmla="*/ 5 w 19"/>
                    <a:gd name="T5" fmla="*/ 27 h 46"/>
                    <a:gd name="T6" fmla="*/ 17 w 19"/>
                    <a:gd name="T7" fmla="*/ 46 h 4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"/>
                    <a:gd name="T13" fmla="*/ 0 h 46"/>
                    <a:gd name="T14" fmla="*/ 19 w 19"/>
                    <a:gd name="T15" fmla="*/ 46 h 4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" h="46">
                      <a:moveTo>
                        <a:pt x="19" y="0"/>
                      </a:moveTo>
                      <a:cubicBezTo>
                        <a:pt x="11" y="4"/>
                        <a:pt x="4" y="8"/>
                        <a:pt x="2" y="12"/>
                      </a:cubicBezTo>
                      <a:cubicBezTo>
                        <a:pt x="0" y="16"/>
                        <a:pt x="3" y="21"/>
                        <a:pt x="5" y="27"/>
                      </a:cubicBezTo>
                      <a:cubicBezTo>
                        <a:pt x="7" y="33"/>
                        <a:pt x="12" y="39"/>
                        <a:pt x="17" y="46"/>
                      </a:cubicBez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0" name="Line 299"/>
                <p:cNvSpPr>
                  <a:spLocks noChangeAspect="1" noChangeShapeType="1"/>
                </p:cNvSpPr>
                <p:nvPr/>
              </p:nvSpPr>
              <p:spPr bwMode="auto">
                <a:xfrm>
                  <a:off x="1289" y="2307"/>
                  <a:ext cx="2040" cy="116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1" name="Freeform 300"/>
                <p:cNvSpPr>
                  <a:spLocks noChangeAspect="1"/>
                </p:cNvSpPr>
                <p:nvPr/>
              </p:nvSpPr>
              <p:spPr bwMode="auto">
                <a:xfrm>
                  <a:off x="2684" y="1437"/>
                  <a:ext cx="96" cy="19"/>
                </a:xfrm>
                <a:custGeom>
                  <a:avLst/>
                  <a:gdLst>
                    <a:gd name="T0" fmla="*/ 96 w 96"/>
                    <a:gd name="T1" fmla="*/ 9 h 19"/>
                    <a:gd name="T2" fmla="*/ 57 w 96"/>
                    <a:gd name="T3" fmla="*/ 2 h 19"/>
                    <a:gd name="T4" fmla="*/ 0 w 96"/>
                    <a:gd name="T5" fmla="*/ 19 h 19"/>
                    <a:gd name="T6" fmla="*/ 0 60000 65536"/>
                    <a:gd name="T7" fmla="*/ 0 60000 65536"/>
                    <a:gd name="T8" fmla="*/ 0 60000 65536"/>
                    <a:gd name="T9" fmla="*/ 0 w 96"/>
                    <a:gd name="T10" fmla="*/ 0 h 19"/>
                    <a:gd name="T11" fmla="*/ 96 w 96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" h="19">
                      <a:moveTo>
                        <a:pt x="96" y="9"/>
                      </a:moveTo>
                      <a:cubicBezTo>
                        <a:pt x="84" y="4"/>
                        <a:pt x="73" y="0"/>
                        <a:pt x="57" y="2"/>
                      </a:cubicBezTo>
                      <a:cubicBezTo>
                        <a:pt x="41" y="4"/>
                        <a:pt x="20" y="11"/>
                        <a:pt x="0" y="19"/>
                      </a:cubicBez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2" name="Line 30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87" y="1456"/>
                  <a:ext cx="1397" cy="80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3" name="Freeform 302"/>
                <p:cNvSpPr>
                  <a:spLocks noChangeAspect="1"/>
                </p:cNvSpPr>
                <p:nvPr/>
              </p:nvSpPr>
              <p:spPr bwMode="auto">
                <a:xfrm>
                  <a:off x="3161" y="1667"/>
                  <a:ext cx="12" cy="38"/>
                </a:xfrm>
                <a:custGeom>
                  <a:avLst/>
                  <a:gdLst>
                    <a:gd name="T0" fmla="*/ 3 w 12"/>
                    <a:gd name="T1" fmla="*/ 0 h 38"/>
                    <a:gd name="T2" fmla="*/ 12 w 12"/>
                    <a:gd name="T3" fmla="*/ 12 h 38"/>
                    <a:gd name="T4" fmla="*/ 0 w 12"/>
                    <a:gd name="T5" fmla="*/ 38 h 38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38"/>
                    <a:gd name="T11" fmla="*/ 12 w 12"/>
                    <a:gd name="T12" fmla="*/ 38 h 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38">
                      <a:moveTo>
                        <a:pt x="3" y="0"/>
                      </a:moveTo>
                      <a:cubicBezTo>
                        <a:pt x="7" y="3"/>
                        <a:pt x="12" y="6"/>
                        <a:pt x="12" y="12"/>
                      </a:cubicBezTo>
                      <a:cubicBezTo>
                        <a:pt x="12" y="18"/>
                        <a:pt x="6" y="28"/>
                        <a:pt x="0" y="38"/>
                      </a:cubicBez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4" name="Line 30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833" y="1705"/>
                  <a:ext cx="328" cy="19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5" name="Freeform 304"/>
                <p:cNvSpPr>
                  <a:spLocks noChangeAspect="1"/>
                </p:cNvSpPr>
                <p:nvPr/>
              </p:nvSpPr>
              <p:spPr bwMode="auto">
                <a:xfrm>
                  <a:off x="3241" y="1740"/>
                  <a:ext cx="69" cy="11"/>
                </a:xfrm>
                <a:custGeom>
                  <a:avLst/>
                  <a:gdLst>
                    <a:gd name="T0" fmla="*/ 0 w 69"/>
                    <a:gd name="T1" fmla="*/ 6 h 11"/>
                    <a:gd name="T2" fmla="*/ 26 w 69"/>
                    <a:gd name="T3" fmla="*/ 1 h 11"/>
                    <a:gd name="T4" fmla="*/ 69 w 69"/>
                    <a:gd name="T5" fmla="*/ 11 h 11"/>
                    <a:gd name="T6" fmla="*/ 0 60000 65536"/>
                    <a:gd name="T7" fmla="*/ 0 60000 65536"/>
                    <a:gd name="T8" fmla="*/ 0 60000 65536"/>
                    <a:gd name="T9" fmla="*/ 0 w 69"/>
                    <a:gd name="T10" fmla="*/ 0 h 11"/>
                    <a:gd name="T11" fmla="*/ 69 w 69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9" h="11">
                      <a:moveTo>
                        <a:pt x="0" y="6"/>
                      </a:moveTo>
                      <a:cubicBezTo>
                        <a:pt x="7" y="3"/>
                        <a:pt x="15" y="0"/>
                        <a:pt x="26" y="1"/>
                      </a:cubicBezTo>
                      <a:cubicBezTo>
                        <a:pt x="37" y="2"/>
                        <a:pt x="53" y="6"/>
                        <a:pt x="69" y="11"/>
                      </a:cubicBez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6" name="Line 30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907" y="1746"/>
                  <a:ext cx="336" cy="19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7" name="Line 306"/>
                <p:cNvSpPr>
                  <a:spLocks noChangeAspect="1" noChangeShapeType="1"/>
                </p:cNvSpPr>
                <p:nvPr/>
              </p:nvSpPr>
              <p:spPr bwMode="auto">
                <a:xfrm>
                  <a:off x="2953" y="1919"/>
                  <a:ext cx="295" cy="16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8" name="Line 307"/>
                <p:cNvSpPr>
                  <a:spLocks noChangeAspect="1" noChangeShapeType="1"/>
                </p:cNvSpPr>
                <p:nvPr/>
              </p:nvSpPr>
              <p:spPr bwMode="auto">
                <a:xfrm>
                  <a:off x="3310" y="1751"/>
                  <a:ext cx="456" cy="26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9" name="Line 308"/>
                <p:cNvSpPr>
                  <a:spLocks noChangeAspect="1" noChangeShapeType="1"/>
                </p:cNvSpPr>
                <p:nvPr/>
              </p:nvSpPr>
              <p:spPr bwMode="auto">
                <a:xfrm>
                  <a:off x="2787" y="1446"/>
                  <a:ext cx="377" cy="22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0" name="Freeform 309"/>
                <p:cNvSpPr>
                  <a:spLocks noChangeAspect="1"/>
                </p:cNvSpPr>
                <p:nvPr/>
              </p:nvSpPr>
              <p:spPr bwMode="auto">
                <a:xfrm>
                  <a:off x="3323" y="3471"/>
                  <a:ext cx="96" cy="14"/>
                </a:xfrm>
                <a:custGeom>
                  <a:avLst/>
                  <a:gdLst>
                    <a:gd name="T0" fmla="*/ 0 w 96"/>
                    <a:gd name="T1" fmla="*/ 0 h 14"/>
                    <a:gd name="T2" fmla="*/ 46 w 96"/>
                    <a:gd name="T3" fmla="*/ 14 h 14"/>
                    <a:gd name="T4" fmla="*/ 96 w 96"/>
                    <a:gd name="T5" fmla="*/ 0 h 14"/>
                    <a:gd name="T6" fmla="*/ 0 60000 65536"/>
                    <a:gd name="T7" fmla="*/ 0 60000 65536"/>
                    <a:gd name="T8" fmla="*/ 0 60000 65536"/>
                    <a:gd name="T9" fmla="*/ 0 w 96"/>
                    <a:gd name="T10" fmla="*/ 0 h 14"/>
                    <a:gd name="T11" fmla="*/ 96 w 96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" h="14">
                      <a:moveTo>
                        <a:pt x="0" y="0"/>
                      </a:moveTo>
                      <a:cubicBezTo>
                        <a:pt x="15" y="7"/>
                        <a:pt x="30" y="14"/>
                        <a:pt x="46" y="14"/>
                      </a:cubicBezTo>
                      <a:cubicBezTo>
                        <a:pt x="62" y="14"/>
                        <a:pt x="79" y="7"/>
                        <a:pt x="96" y="0"/>
                      </a:cubicBez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1" name="Line 310"/>
                <p:cNvSpPr>
                  <a:spLocks noChangeAspect="1" noChangeShapeType="1"/>
                </p:cNvSpPr>
                <p:nvPr/>
              </p:nvSpPr>
              <p:spPr bwMode="auto">
                <a:xfrm>
                  <a:off x="2427" y="803"/>
                  <a:ext cx="0" cy="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2" name="Line 311"/>
                <p:cNvSpPr>
                  <a:spLocks noChangeAspect="1" noChangeShapeType="1"/>
                </p:cNvSpPr>
                <p:nvPr/>
              </p:nvSpPr>
              <p:spPr bwMode="auto">
                <a:xfrm>
                  <a:off x="3255" y="3777"/>
                  <a:ext cx="0" cy="5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3" name="Freeform 312"/>
                <p:cNvSpPr>
                  <a:spLocks noChangeAspect="1"/>
                </p:cNvSpPr>
                <p:nvPr/>
              </p:nvSpPr>
              <p:spPr bwMode="auto">
                <a:xfrm>
                  <a:off x="2005" y="1590"/>
                  <a:ext cx="45" cy="78"/>
                </a:xfrm>
                <a:custGeom>
                  <a:avLst/>
                  <a:gdLst>
                    <a:gd name="T0" fmla="*/ 0 w 45"/>
                    <a:gd name="T1" fmla="*/ 27 h 78"/>
                    <a:gd name="T2" fmla="*/ 0 w 45"/>
                    <a:gd name="T3" fmla="*/ 54 h 78"/>
                    <a:gd name="T4" fmla="*/ 45 w 45"/>
                    <a:gd name="T5" fmla="*/ 78 h 78"/>
                    <a:gd name="T6" fmla="*/ 45 w 45"/>
                    <a:gd name="T7" fmla="*/ 0 h 78"/>
                    <a:gd name="T8" fmla="*/ 0 w 45"/>
                    <a:gd name="T9" fmla="*/ 27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78"/>
                    <a:gd name="T17" fmla="*/ 45 w 45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78">
                      <a:moveTo>
                        <a:pt x="0" y="27"/>
                      </a:moveTo>
                      <a:lnTo>
                        <a:pt x="0" y="54"/>
                      </a:lnTo>
                      <a:lnTo>
                        <a:pt x="45" y="78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4" name="Line 313"/>
                <p:cNvSpPr>
                  <a:spLocks noChangeAspect="1" noChangeShapeType="1"/>
                </p:cNvSpPr>
                <p:nvPr/>
              </p:nvSpPr>
              <p:spPr bwMode="auto">
                <a:xfrm>
                  <a:off x="2007" y="1644"/>
                  <a:ext cx="43" cy="2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5" name="Freeform 314"/>
                <p:cNvSpPr>
                  <a:spLocks noChangeAspect="1"/>
                </p:cNvSpPr>
                <p:nvPr/>
              </p:nvSpPr>
              <p:spPr bwMode="auto">
                <a:xfrm>
                  <a:off x="2153" y="1505"/>
                  <a:ext cx="45" cy="78"/>
                </a:xfrm>
                <a:custGeom>
                  <a:avLst/>
                  <a:gdLst>
                    <a:gd name="T0" fmla="*/ 0 w 45"/>
                    <a:gd name="T1" fmla="*/ 27 h 78"/>
                    <a:gd name="T2" fmla="*/ 0 w 45"/>
                    <a:gd name="T3" fmla="*/ 54 h 78"/>
                    <a:gd name="T4" fmla="*/ 45 w 45"/>
                    <a:gd name="T5" fmla="*/ 78 h 78"/>
                    <a:gd name="T6" fmla="*/ 45 w 45"/>
                    <a:gd name="T7" fmla="*/ 0 h 78"/>
                    <a:gd name="T8" fmla="*/ 0 w 45"/>
                    <a:gd name="T9" fmla="*/ 27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78"/>
                    <a:gd name="T17" fmla="*/ 45 w 45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78">
                      <a:moveTo>
                        <a:pt x="0" y="27"/>
                      </a:moveTo>
                      <a:lnTo>
                        <a:pt x="0" y="54"/>
                      </a:lnTo>
                      <a:lnTo>
                        <a:pt x="45" y="78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6" name="Line 315"/>
                <p:cNvSpPr>
                  <a:spLocks noChangeAspect="1" noChangeShapeType="1"/>
                </p:cNvSpPr>
                <p:nvPr/>
              </p:nvSpPr>
              <p:spPr bwMode="auto">
                <a:xfrm>
                  <a:off x="2156" y="1561"/>
                  <a:ext cx="43" cy="2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7" name="Freeform 316"/>
                <p:cNvSpPr>
                  <a:spLocks noChangeAspect="1"/>
                </p:cNvSpPr>
                <p:nvPr/>
              </p:nvSpPr>
              <p:spPr bwMode="auto">
                <a:xfrm>
                  <a:off x="1903" y="1395"/>
                  <a:ext cx="396" cy="360"/>
                </a:xfrm>
                <a:custGeom>
                  <a:avLst/>
                  <a:gdLst>
                    <a:gd name="T0" fmla="*/ 0 w 396"/>
                    <a:gd name="T1" fmla="*/ 228 h 360"/>
                    <a:gd name="T2" fmla="*/ 0 w 396"/>
                    <a:gd name="T3" fmla="*/ 360 h 360"/>
                    <a:gd name="T4" fmla="*/ 103 w 396"/>
                    <a:gd name="T5" fmla="*/ 301 h 360"/>
                    <a:gd name="T6" fmla="*/ 103 w 396"/>
                    <a:gd name="T7" fmla="*/ 220 h 360"/>
                    <a:gd name="T8" fmla="*/ 147 w 396"/>
                    <a:gd name="T9" fmla="*/ 195 h 360"/>
                    <a:gd name="T10" fmla="*/ 147 w 396"/>
                    <a:gd name="T11" fmla="*/ 276 h 360"/>
                    <a:gd name="T12" fmla="*/ 249 w 396"/>
                    <a:gd name="T13" fmla="*/ 216 h 360"/>
                    <a:gd name="T14" fmla="*/ 249 w 396"/>
                    <a:gd name="T15" fmla="*/ 136 h 360"/>
                    <a:gd name="T16" fmla="*/ 295 w 396"/>
                    <a:gd name="T17" fmla="*/ 110 h 360"/>
                    <a:gd name="T18" fmla="*/ 295 w 396"/>
                    <a:gd name="T19" fmla="*/ 190 h 360"/>
                    <a:gd name="T20" fmla="*/ 396 w 396"/>
                    <a:gd name="T21" fmla="*/ 132 h 360"/>
                    <a:gd name="T22" fmla="*/ 396 w 396"/>
                    <a:gd name="T23" fmla="*/ 0 h 360"/>
                    <a:gd name="T24" fmla="*/ 0 w 396"/>
                    <a:gd name="T25" fmla="*/ 228 h 36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96"/>
                    <a:gd name="T40" fmla="*/ 0 h 360"/>
                    <a:gd name="T41" fmla="*/ 396 w 396"/>
                    <a:gd name="T42" fmla="*/ 360 h 36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96" h="360">
                      <a:moveTo>
                        <a:pt x="0" y="228"/>
                      </a:moveTo>
                      <a:lnTo>
                        <a:pt x="0" y="360"/>
                      </a:lnTo>
                      <a:lnTo>
                        <a:pt x="103" y="301"/>
                      </a:lnTo>
                      <a:lnTo>
                        <a:pt x="103" y="220"/>
                      </a:lnTo>
                      <a:lnTo>
                        <a:pt x="147" y="195"/>
                      </a:lnTo>
                      <a:lnTo>
                        <a:pt x="147" y="276"/>
                      </a:lnTo>
                      <a:lnTo>
                        <a:pt x="249" y="216"/>
                      </a:lnTo>
                      <a:lnTo>
                        <a:pt x="249" y="136"/>
                      </a:lnTo>
                      <a:lnTo>
                        <a:pt x="295" y="110"/>
                      </a:lnTo>
                      <a:lnTo>
                        <a:pt x="295" y="190"/>
                      </a:lnTo>
                      <a:lnTo>
                        <a:pt x="396" y="132"/>
                      </a:lnTo>
                      <a:lnTo>
                        <a:pt x="396" y="0"/>
                      </a:lnTo>
                      <a:lnTo>
                        <a:pt x="0" y="228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8" name="Line 3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725" y="1673"/>
                  <a:ext cx="30" cy="1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9" name="Freeform 318"/>
                <p:cNvSpPr>
                  <a:spLocks noChangeAspect="1"/>
                </p:cNvSpPr>
                <p:nvPr/>
              </p:nvSpPr>
              <p:spPr bwMode="auto">
                <a:xfrm>
                  <a:off x="4314" y="2418"/>
                  <a:ext cx="114" cy="90"/>
                </a:xfrm>
                <a:custGeom>
                  <a:avLst/>
                  <a:gdLst>
                    <a:gd name="T0" fmla="*/ 0 w 114"/>
                    <a:gd name="T1" fmla="*/ 12 h 90"/>
                    <a:gd name="T2" fmla="*/ 0 w 114"/>
                    <a:gd name="T3" fmla="*/ 66 h 90"/>
                    <a:gd name="T4" fmla="*/ 42 w 114"/>
                    <a:gd name="T5" fmla="*/ 90 h 90"/>
                    <a:gd name="T6" fmla="*/ 114 w 114"/>
                    <a:gd name="T7" fmla="*/ 49 h 90"/>
                    <a:gd name="T8" fmla="*/ 114 w 114"/>
                    <a:gd name="T9" fmla="*/ 0 h 90"/>
                    <a:gd name="T10" fmla="*/ 46 w 114"/>
                    <a:gd name="T11" fmla="*/ 39 h 90"/>
                    <a:gd name="T12" fmla="*/ 0 w 114"/>
                    <a:gd name="T13" fmla="*/ 12 h 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"/>
                    <a:gd name="T22" fmla="*/ 0 h 90"/>
                    <a:gd name="T23" fmla="*/ 114 w 114"/>
                    <a:gd name="T24" fmla="*/ 90 h 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" h="90">
                      <a:moveTo>
                        <a:pt x="0" y="12"/>
                      </a:moveTo>
                      <a:lnTo>
                        <a:pt x="0" y="66"/>
                      </a:lnTo>
                      <a:lnTo>
                        <a:pt x="42" y="90"/>
                      </a:lnTo>
                      <a:lnTo>
                        <a:pt x="114" y="49"/>
                      </a:lnTo>
                      <a:lnTo>
                        <a:pt x="114" y="0"/>
                      </a:lnTo>
                      <a:lnTo>
                        <a:pt x="46" y="39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0" name="Freeform 319"/>
                <p:cNvSpPr>
                  <a:spLocks noChangeAspect="1"/>
                </p:cNvSpPr>
                <p:nvPr/>
              </p:nvSpPr>
              <p:spPr bwMode="auto">
                <a:xfrm>
                  <a:off x="4312" y="2391"/>
                  <a:ext cx="114" cy="66"/>
                </a:xfrm>
                <a:custGeom>
                  <a:avLst/>
                  <a:gdLst>
                    <a:gd name="T0" fmla="*/ 69 w 114"/>
                    <a:gd name="T1" fmla="*/ 0 h 66"/>
                    <a:gd name="T2" fmla="*/ 0 w 114"/>
                    <a:gd name="T3" fmla="*/ 38 h 66"/>
                    <a:gd name="T4" fmla="*/ 45 w 114"/>
                    <a:gd name="T5" fmla="*/ 66 h 66"/>
                    <a:gd name="T6" fmla="*/ 114 w 114"/>
                    <a:gd name="T7" fmla="*/ 26 h 66"/>
                    <a:gd name="T8" fmla="*/ 69 w 114"/>
                    <a:gd name="T9" fmla="*/ 0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66"/>
                    <a:gd name="T17" fmla="*/ 114 w 114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66">
                      <a:moveTo>
                        <a:pt x="69" y="0"/>
                      </a:moveTo>
                      <a:lnTo>
                        <a:pt x="0" y="38"/>
                      </a:lnTo>
                      <a:lnTo>
                        <a:pt x="45" y="66"/>
                      </a:lnTo>
                      <a:lnTo>
                        <a:pt x="114" y="26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1" name="Freeform 320"/>
                <p:cNvSpPr>
                  <a:spLocks noChangeAspect="1"/>
                </p:cNvSpPr>
                <p:nvPr/>
              </p:nvSpPr>
              <p:spPr bwMode="auto">
                <a:xfrm>
                  <a:off x="4312" y="2417"/>
                  <a:ext cx="113" cy="90"/>
                </a:xfrm>
                <a:custGeom>
                  <a:avLst/>
                  <a:gdLst>
                    <a:gd name="T0" fmla="*/ 0 w 113"/>
                    <a:gd name="T1" fmla="*/ 12 h 90"/>
                    <a:gd name="T2" fmla="*/ 0 w 113"/>
                    <a:gd name="T3" fmla="*/ 66 h 90"/>
                    <a:gd name="T4" fmla="*/ 45 w 113"/>
                    <a:gd name="T5" fmla="*/ 90 h 90"/>
                    <a:gd name="T6" fmla="*/ 113 w 113"/>
                    <a:gd name="T7" fmla="*/ 52 h 90"/>
                    <a:gd name="T8" fmla="*/ 113 w 113"/>
                    <a:gd name="T9" fmla="*/ 0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3"/>
                    <a:gd name="T16" fmla="*/ 0 h 90"/>
                    <a:gd name="T17" fmla="*/ 113 w 113"/>
                    <a:gd name="T18" fmla="*/ 90 h 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3" h="90">
                      <a:moveTo>
                        <a:pt x="0" y="12"/>
                      </a:moveTo>
                      <a:lnTo>
                        <a:pt x="0" y="66"/>
                      </a:lnTo>
                      <a:lnTo>
                        <a:pt x="45" y="90"/>
                      </a:lnTo>
                      <a:lnTo>
                        <a:pt x="113" y="52"/>
                      </a:lnTo>
                      <a:lnTo>
                        <a:pt x="113" y="0"/>
                      </a:ln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2" name="Line 321"/>
                <p:cNvSpPr>
                  <a:spLocks noChangeAspect="1" noChangeShapeType="1"/>
                </p:cNvSpPr>
                <p:nvPr/>
              </p:nvSpPr>
              <p:spPr bwMode="auto">
                <a:xfrm>
                  <a:off x="4358" y="2458"/>
                  <a:ext cx="0" cy="4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3" name="Freeform 322"/>
                <p:cNvSpPr>
                  <a:spLocks noChangeAspect="1"/>
                </p:cNvSpPr>
                <p:nvPr/>
              </p:nvSpPr>
              <p:spPr bwMode="auto">
                <a:xfrm>
                  <a:off x="3719" y="2075"/>
                  <a:ext cx="114" cy="90"/>
                </a:xfrm>
                <a:custGeom>
                  <a:avLst/>
                  <a:gdLst>
                    <a:gd name="T0" fmla="*/ 0 w 114"/>
                    <a:gd name="T1" fmla="*/ 12 h 90"/>
                    <a:gd name="T2" fmla="*/ 0 w 114"/>
                    <a:gd name="T3" fmla="*/ 66 h 90"/>
                    <a:gd name="T4" fmla="*/ 42 w 114"/>
                    <a:gd name="T5" fmla="*/ 90 h 90"/>
                    <a:gd name="T6" fmla="*/ 114 w 114"/>
                    <a:gd name="T7" fmla="*/ 49 h 90"/>
                    <a:gd name="T8" fmla="*/ 114 w 114"/>
                    <a:gd name="T9" fmla="*/ 0 h 90"/>
                    <a:gd name="T10" fmla="*/ 46 w 114"/>
                    <a:gd name="T11" fmla="*/ 39 h 90"/>
                    <a:gd name="T12" fmla="*/ 0 w 114"/>
                    <a:gd name="T13" fmla="*/ 12 h 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"/>
                    <a:gd name="T22" fmla="*/ 0 h 90"/>
                    <a:gd name="T23" fmla="*/ 114 w 114"/>
                    <a:gd name="T24" fmla="*/ 90 h 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" h="90">
                      <a:moveTo>
                        <a:pt x="0" y="12"/>
                      </a:moveTo>
                      <a:lnTo>
                        <a:pt x="0" y="66"/>
                      </a:lnTo>
                      <a:lnTo>
                        <a:pt x="42" y="90"/>
                      </a:lnTo>
                      <a:lnTo>
                        <a:pt x="114" y="49"/>
                      </a:lnTo>
                      <a:lnTo>
                        <a:pt x="114" y="0"/>
                      </a:lnTo>
                      <a:lnTo>
                        <a:pt x="46" y="39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9" name="Group 323"/>
                <p:cNvGrpSpPr>
                  <a:grpSpLocks noChangeAspect="1"/>
                </p:cNvGrpSpPr>
                <p:nvPr/>
              </p:nvGrpSpPr>
              <p:grpSpPr bwMode="auto">
                <a:xfrm>
                  <a:off x="3718" y="2048"/>
                  <a:ext cx="114" cy="116"/>
                  <a:chOff x="4405" y="2212"/>
                  <a:chExt cx="114" cy="116"/>
                </a:xfrm>
              </p:grpSpPr>
              <p:sp>
                <p:nvSpPr>
                  <p:cNvPr id="17704" name="Freeform 324"/>
                  <p:cNvSpPr>
                    <a:spLocks noChangeAspect="1"/>
                  </p:cNvSpPr>
                  <p:nvPr/>
                </p:nvSpPr>
                <p:spPr bwMode="auto">
                  <a:xfrm>
                    <a:off x="4405" y="2212"/>
                    <a:ext cx="114" cy="66"/>
                  </a:xfrm>
                  <a:custGeom>
                    <a:avLst/>
                    <a:gdLst>
                      <a:gd name="T0" fmla="*/ 69 w 114"/>
                      <a:gd name="T1" fmla="*/ 0 h 66"/>
                      <a:gd name="T2" fmla="*/ 0 w 114"/>
                      <a:gd name="T3" fmla="*/ 38 h 66"/>
                      <a:gd name="T4" fmla="*/ 45 w 114"/>
                      <a:gd name="T5" fmla="*/ 66 h 66"/>
                      <a:gd name="T6" fmla="*/ 114 w 114"/>
                      <a:gd name="T7" fmla="*/ 26 h 66"/>
                      <a:gd name="T8" fmla="*/ 69 w 114"/>
                      <a:gd name="T9" fmla="*/ 0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4"/>
                      <a:gd name="T16" fmla="*/ 0 h 66"/>
                      <a:gd name="T17" fmla="*/ 114 w 114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4" h="66">
                        <a:moveTo>
                          <a:pt x="69" y="0"/>
                        </a:moveTo>
                        <a:lnTo>
                          <a:pt x="0" y="38"/>
                        </a:lnTo>
                        <a:lnTo>
                          <a:pt x="45" y="66"/>
                        </a:lnTo>
                        <a:lnTo>
                          <a:pt x="114" y="26"/>
                        </a:lnTo>
                        <a:lnTo>
                          <a:pt x="69" y="0"/>
                        </a:lnTo>
                        <a:close/>
                      </a:path>
                    </a:pathLst>
                  </a:custGeom>
                  <a:noFill/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05" name="Freeform 325"/>
                  <p:cNvSpPr>
                    <a:spLocks noChangeAspect="1"/>
                  </p:cNvSpPr>
                  <p:nvPr/>
                </p:nvSpPr>
                <p:spPr bwMode="auto">
                  <a:xfrm>
                    <a:off x="4405" y="2238"/>
                    <a:ext cx="113" cy="90"/>
                  </a:xfrm>
                  <a:custGeom>
                    <a:avLst/>
                    <a:gdLst>
                      <a:gd name="T0" fmla="*/ 0 w 113"/>
                      <a:gd name="T1" fmla="*/ 12 h 90"/>
                      <a:gd name="T2" fmla="*/ 0 w 113"/>
                      <a:gd name="T3" fmla="*/ 66 h 90"/>
                      <a:gd name="T4" fmla="*/ 45 w 113"/>
                      <a:gd name="T5" fmla="*/ 90 h 90"/>
                      <a:gd name="T6" fmla="*/ 113 w 113"/>
                      <a:gd name="T7" fmla="*/ 52 h 90"/>
                      <a:gd name="T8" fmla="*/ 113 w 113"/>
                      <a:gd name="T9" fmla="*/ 0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3"/>
                      <a:gd name="T16" fmla="*/ 0 h 90"/>
                      <a:gd name="T17" fmla="*/ 113 w 113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3" h="90">
                        <a:moveTo>
                          <a:pt x="0" y="12"/>
                        </a:moveTo>
                        <a:lnTo>
                          <a:pt x="0" y="66"/>
                        </a:lnTo>
                        <a:lnTo>
                          <a:pt x="45" y="90"/>
                        </a:lnTo>
                        <a:lnTo>
                          <a:pt x="113" y="52"/>
                        </a:lnTo>
                        <a:lnTo>
                          <a:pt x="113" y="0"/>
                        </a:lnTo>
                      </a:path>
                    </a:pathLst>
                  </a:custGeom>
                  <a:noFill/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06" name="Line 3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51" y="2279"/>
                    <a:ext cx="0" cy="49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615" name="Line 327"/>
                <p:cNvSpPr>
                  <a:spLocks noChangeAspect="1" noChangeShapeType="1"/>
                </p:cNvSpPr>
                <p:nvPr/>
              </p:nvSpPr>
              <p:spPr bwMode="auto">
                <a:xfrm>
                  <a:off x="2979" y="2631"/>
                  <a:ext cx="0" cy="5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6" name="Line 328"/>
                <p:cNvSpPr>
                  <a:spLocks noChangeAspect="1" noChangeShapeType="1"/>
                </p:cNvSpPr>
                <p:nvPr/>
              </p:nvSpPr>
              <p:spPr bwMode="auto">
                <a:xfrm>
                  <a:off x="3032" y="2601"/>
                  <a:ext cx="0" cy="5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7" name="Line 329"/>
                <p:cNvSpPr>
                  <a:spLocks noChangeAspect="1" noChangeShapeType="1"/>
                </p:cNvSpPr>
                <p:nvPr/>
              </p:nvSpPr>
              <p:spPr bwMode="auto">
                <a:xfrm>
                  <a:off x="3435" y="2763"/>
                  <a:ext cx="0" cy="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8" name="Freeform 330"/>
                <p:cNvSpPr>
                  <a:spLocks noChangeAspect="1"/>
                </p:cNvSpPr>
                <p:nvPr/>
              </p:nvSpPr>
              <p:spPr bwMode="auto">
                <a:xfrm>
                  <a:off x="3380" y="2817"/>
                  <a:ext cx="113" cy="65"/>
                </a:xfrm>
                <a:custGeom>
                  <a:avLst/>
                  <a:gdLst>
                    <a:gd name="T0" fmla="*/ 55 w 113"/>
                    <a:gd name="T1" fmla="*/ 65 h 65"/>
                    <a:gd name="T2" fmla="*/ 113 w 113"/>
                    <a:gd name="T3" fmla="*/ 34 h 65"/>
                    <a:gd name="T4" fmla="*/ 55 w 113"/>
                    <a:gd name="T5" fmla="*/ 0 h 65"/>
                    <a:gd name="T6" fmla="*/ 0 w 113"/>
                    <a:gd name="T7" fmla="*/ 34 h 65"/>
                    <a:gd name="T8" fmla="*/ 55 w 113"/>
                    <a:gd name="T9" fmla="*/ 65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3"/>
                    <a:gd name="T16" fmla="*/ 0 h 65"/>
                    <a:gd name="T17" fmla="*/ 113 w 113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3" h="65">
                      <a:moveTo>
                        <a:pt x="55" y="65"/>
                      </a:moveTo>
                      <a:lnTo>
                        <a:pt x="113" y="34"/>
                      </a:lnTo>
                      <a:lnTo>
                        <a:pt x="55" y="0"/>
                      </a:lnTo>
                      <a:lnTo>
                        <a:pt x="0" y="34"/>
                      </a:lnTo>
                      <a:lnTo>
                        <a:pt x="55" y="6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9" name="Freeform 331"/>
                <p:cNvSpPr>
                  <a:spLocks noChangeAspect="1"/>
                </p:cNvSpPr>
                <p:nvPr/>
              </p:nvSpPr>
              <p:spPr bwMode="auto">
                <a:xfrm>
                  <a:off x="3380" y="2819"/>
                  <a:ext cx="113" cy="34"/>
                </a:xfrm>
                <a:custGeom>
                  <a:avLst/>
                  <a:gdLst>
                    <a:gd name="T0" fmla="*/ 0 w 113"/>
                    <a:gd name="T1" fmla="*/ 32 h 34"/>
                    <a:gd name="T2" fmla="*/ 54 w 113"/>
                    <a:gd name="T3" fmla="*/ 0 h 34"/>
                    <a:gd name="T4" fmla="*/ 113 w 113"/>
                    <a:gd name="T5" fmla="*/ 34 h 34"/>
                    <a:gd name="T6" fmla="*/ 0 60000 65536"/>
                    <a:gd name="T7" fmla="*/ 0 60000 65536"/>
                    <a:gd name="T8" fmla="*/ 0 60000 65536"/>
                    <a:gd name="T9" fmla="*/ 0 w 113"/>
                    <a:gd name="T10" fmla="*/ 0 h 34"/>
                    <a:gd name="T11" fmla="*/ 113 w 113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3" h="34">
                      <a:moveTo>
                        <a:pt x="0" y="32"/>
                      </a:moveTo>
                      <a:lnTo>
                        <a:pt x="54" y="0"/>
                      </a:lnTo>
                      <a:lnTo>
                        <a:pt x="113" y="34"/>
                      </a:ln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0" name="Freeform 332"/>
                <p:cNvSpPr>
                  <a:spLocks noChangeAspect="1"/>
                </p:cNvSpPr>
                <p:nvPr/>
              </p:nvSpPr>
              <p:spPr bwMode="auto">
                <a:xfrm>
                  <a:off x="3505" y="2739"/>
                  <a:ext cx="108" cy="62"/>
                </a:xfrm>
                <a:custGeom>
                  <a:avLst/>
                  <a:gdLst>
                    <a:gd name="T0" fmla="*/ 0 w 108"/>
                    <a:gd name="T1" fmla="*/ 16 h 67"/>
                    <a:gd name="T2" fmla="*/ 39 w 108"/>
                    <a:gd name="T3" fmla="*/ 23 h 67"/>
                    <a:gd name="T4" fmla="*/ 108 w 108"/>
                    <a:gd name="T5" fmla="*/ 9 h 67"/>
                    <a:gd name="T6" fmla="*/ 71 w 108"/>
                    <a:gd name="T7" fmla="*/ 0 h 67"/>
                    <a:gd name="T8" fmla="*/ 0 w 108"/>
                    <a:gd name="T9" fmla="*/ 16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67"/>
                    <a:gd name="T17" fmla="*/ 108 w 108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67">
                      <a:moveTo>
                        <a:pt x="0" y="44"/>
                      </a:moveTo>
                      <a:lnTo>
                        <a:pt x="39" y="67"/>
                      </a:lnTo>
                      <a:lnTo>
                        <a:pt x="108" y="27"/>
                      </a:lnTo>
                      <a:lnTo>
                        <a:pt x="71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1" name="Line 333"/>
                <p:cNvSpPr>
                  <a:spLocks noChangeAspect="1" noChangeShapeType="1"/>
                </p:cNvSpPr>
                <p:nvPr/>
              </p:nvSpPr>
              <p:spPr bwMode="auto">
                <a:xfrm>
                  <a:off x="3579" y="2685"/>
                  <a:ext cx="0" cy="5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2" name="Freeform 334"/>
                <p:cNvSpPr>
                  <a:spLocks noChangeAspect="1"/>
                </p:cNvSpPr>
                <p:nvPr/>
              </p:nvSpPr>
              <p:spPr bwMode="auto">
                <a:xfrm>
                  <a:off x="3507" y="2740"/>
                  <a:ext cx="110" cy="43"/>
                </a:xfrm>
                <a:custGeom>
                  <a:avLst/>
                  <a:gdLst>
                    <a:gd name="T0" fmla="*/ 0 w 110"/>
                    <a:gd name="T1" fmla="*/ 43 h 43"/>
                    <a:gd name="T2" fmla="*/ 73 w 110"/>
                    <a:gd name="T3" fmla="*/ 0 h 43"/>
                    <a:gd name="T4" fmla="*/ 110 w 110"/>
                    <a:gd name="T5" fmla="*/ 25 h 43"/>
                    <a:gd name="T6" fmla="*/ 0 60000 65536"/>
                    <a:gd name="T7" fmla="*/ 0 60000 65536"/>
                    <a:gd name="T8" fmla="*/ 0 60000 65536"/>
                    <a:gd name="T9" fmla="*/ 0 w 110"/>
                    <a:gd name="T10" fmla="*/ 0 h 43"/>
                    <a:gd name="T11" fmla="*/ 110 w 110"/>
                    <a:gd name="T12" fmla="*/ 43 h 4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0" h="43">
                      <a:moveTo>
                        <a:pt x="0" y="43"/>
                      </a:moveTo>
                      <a:lnTo>
                        <a:pt x="73" y="0"/>
                      </a:lnTo>
                      <a:lnTo>
                        <a:pt x="110" y="25"/>
                      </a:ln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3" name="Freeform 335"/>
                <p:cNvSpPr>
                  <a:spLocks noChangeAspect="1"/>
                </p:cNvSpPr>
                <p:nvPr/>
              </p:nvSpPr>
              <p:spPr bwMode="auto">
                <a:xfrm>
                  <a:off x="3649" y="2844"/>
                  <a:ext cx="130" cy="156"/>
                </a:xfrm>
                <a:custGeom>
                  <a:avLst/>
                  <a:gdLst>
                    <a:gd name="T0" fmla="*/ 0 w 130"/>
                    <a:gd name="T1" fmla="*/ 156 h 156"/>
                    <a:gd name="T2" fmla="*/ 128 w 130"/>
                    <a:gd name="T3" fmla="*/ 81 h 156"/>
                    <a:gd name="T4" fmla="*/ 130 w 130"/>
                    <a:gd name="T5" fmla="*/ 70 h 156"/>
                    <a:gd name="T6" fmla="*/ 5 w 130"/>
                    <a:gd name="T7" fmla="*/ 0 h 156"/>
                    <a:gd name="T8" fmla="*/ 0 w 130"/>
                    <a:gd name="T9" fmla="*/ 156 h 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0"/>
                    <a:gd name="T16" fmla="*/ 0 h 156"/>
                    <a:gd name="T17" fmla="*/ 130 w 130"/>
                    <a:gd name="T18" fmla="*/ 156 h 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0" h="156">
                      <a:moveTo>
                        <a:pt x="0" y="156"/>
                      </a:moveTo>
                      <a:lnTo>
                        <a:pt x="128" y="81"/>
                      </a:lnTo>
                      <a:lnTo>
                        <a:pt x="130" y="70"/>
                      </a:lnTo>
                      <a:lnTo>
                        <a:pt x="5" y="0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4" name="Freeform 336"/>
                <p:cNvSpPr>
                  <a:spLocks noChangeAspect="1"/>
                </p:cNvSpPr>
                <p:nvPr/>
              </p:nvSpPr>
              <p:spPr bwMode="auto">
                <a:xfrm>
                  <a:off x="3647" y="2986"/>
                  <a:ext cx="5" cy="177"/>
                </a:xfrm>
                <a:custGeom>
                  <a:avLst/>
                  <a:gdLst>
                    <a:gd name="T0" fmla="*/ 5 w 5"/>
                    <a:gd name="T1" fmla="*/ 12 h 177"/>
                    <a:gd name="T2" fmla="*/ 0 w 5"/>
                    <a:gd name="T3" fmla="*/ 0 h 177"/>
                    <a:gd name="T4" fmla="*/ 0 w 5"/>
                    <a:gd name="T5" fmla="*/ 177 h 177"/>
                    <a:gd name="T6" fmla="*/ 5 w 5"/>
                    <a:gd name="T7" fmla="*/ 12 h 1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177"/>
                    <a:gd name="T14" fmla="*/ 5 w 5"/>
                    <a:gd name="T15" fmla="*/ 177 h 1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177">
                      <a:moveTo>
                        <a:pt x="5" y="12"/>
                      </a:moveTo>
                      <a:lnTo>
                        <a:pt x="0" y="0"/>
                      </a:lnTo>
                      <a:lnTo>
                        <a:pt x="0" y="177"/>
                      </a:lnTo>
                      <a:lnTo>
                        <a:pt x="5" y="12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" name="Group 337"/>
                <p:cNvGrpSpPr>
                  <a:grpSpLocks noChangeAspect="1"/>
                </p:cNvGrpSpPr>
                <p:nvPr/>
              </p:nvGrpSpPr>
              <p:grpSpPr bwMode="auto">
                <a:xfrm>
                  <a:off x="2999" y="2770"/>
                  <a:ext cx="636" cy="383"/>
                  <a:chOff x="1601" y="1294"/>
                  <a:chExt cx="1494" cy="894"/>
                </a:xfrm>
              </p:grpSpPr>
              <p:sp>
                <p:nvSpPr>
                  <p:cNvPr id="17474" name="Line 33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641" y="1345"/>
                    <a:ext cx="39" cy="2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75" name="Line 33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643" y="1294"/>
                    <a:ext cx="47" cy="2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76" name="Line 3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43" y="1321"/>
                    <a:ext cx="40" cy="2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77" name="Line 34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641" y="1323"/>
                    <a:ext cx="39" cy="2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78" name="Line 34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601" y="1323"/>
                    <a:ext cx="40" cy="2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79" name="Line 34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643" y="1321"/>
                    <a:ext cx="1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80" name="Line 34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76" y="1391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81" name="Line 34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31" y="1391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82" name="Line 34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61" y="1430"/>
                    <a:ext cx="8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83" name="Line 34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69" y="1426"/>
                    <a:ext cx="6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84" name="Line 34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75" y="1421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85" name="Line 34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54" y="1433"/>
                    <a:ext cx="7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86" name="Line 35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95" y="1498"/>
                    <a:ext cx="29" cy="1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87" name="Line 35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887" y="1494"/>
                    <a:ext cx="29" cy="1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88" name="Line 35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59" y="1491"/>
                    <a:ext cx="7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89" name="Line 35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853" y="1487"/>
                    <a:ext cx="6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0" name="Line 35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17" y="1457"/>
                    <a:ext cx="6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1" name="Line 35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17" y="1449"/>
                    <a:ext cx="6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2" name="Line 3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801" y="1440"/>
                    <a:ext cx="6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3" name="Line 35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924" y="1498"/>
                    <a:ext cx="1" cy="3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4" name="Line 35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66" y="1491"/>
                    <a:ext cx="1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5" name="Line 35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3" y="1449"/>
                    <a:ext cx="1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6" name="Line 36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17" y="1453"/>
                    <a:ext cx="1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7" name="Line 36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01" y="1444"/>
                    <a:ext cx="1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8" name="Line 36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916" y="1494"/>
                    <a:ext cx="8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9" name="Line 36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807" y="1440"/>
                    <a:ext cx="16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00" name="Line 3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01" y="1444"/>
                    <a:ext cx="16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01" name="Line 36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01" y="1452"/>
                    <a:ext cx="16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02" name="Line 36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859" y="1487"/>
                    <a:ext cx="7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03" name="Line 36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775" y="1388"/>
                    <a:ext cx="1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04" name="Line 3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31" y="1391"/>
                    <a:ext cx="1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05" name="Line 3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59" y="1400"/>
                    <a:ext cx="1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06" name="Line 37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738" y="1379"/>
                    <a:ext cx="1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07" name="Line 3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693" y="1377"/>
                    <a:ext cx="37" cy="2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08" name="Line 3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683" y="1317"/>
                    <a:ext cx="47" cy="2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09" name="Line 37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69" y="1394"/>
                    <a:ext cx="6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0" name="Line 37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732" y="1382"/>
                    <a:ext cx="6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1" name="Line 37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75" y="1391"/>
                    <a:ext cx="1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2" name="Line 37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731" y="1388"/>
                    <a:ext cx="1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3" name="Line 3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30" y="1317"/>
                    <a:ext cx="1" cy="6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4" name="Line 37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683" y="1344"/>
                    <a:ext cx="1" cy="4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5" name="Line 3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680" y="1345"/>
                    <a:ext cx="1" cy="4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6" name="Line 38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769" y="1382"/>
                    <a:ext cx="6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7" name="Line 3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32" y="1394"/>
                    <a:ext cx="6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8" name="Line 38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690" y="1294"/>
                    <a:ext cx="40" cy="2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9" name="Line 38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759" y="1379"/>
                    <a:ext cx="1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20" name="Line 3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38" y="1400"/>
                    <a:ext cx="10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21" name="Line 38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748" y="1379"/>
                    <a:ext cx="1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22" name="Line 3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48" y="1403"/>
                    <a:ext cx="1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23" name="Line 38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973" y="2048"/>
                    <a:ext cx="2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24" name="Line 38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943" y="2030"/>
                    <a:ext cx="105" cy="6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25" name="Line 38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973" y="2051"/>
                    <a:ext cx="2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26" name="Line 3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943" y="2090"/>
                    <a:ext cx="66" cy="3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27" name="Line 39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050" y="1555"/>
                    <a:ext cx="1" cy="5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28" name="Line 39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029" y="1567"/>
                    <a:ext cx="1" cy="2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29" name="Line 39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010" y="1556"/>
                    <a:ext cx="1" cy="2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30" name="Line 3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97" y="1624"/>
                    <a:ext cx="1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31" name="Line 39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157" y="1636"/>
                    <a:ext cx="1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32" name="Line 3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9" y="1639"/>
                    <a:ext cx="1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33" name="Line 3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93" y="1618"/>
                    <a:ext cx="4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34" name="Line 39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150" y="1643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35" name="Line 39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142" y="1634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36" name="Line 40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077" y="1616"/>
                    <a:ext cx="8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37" name="Line 40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155" y="1640"/>
                    <a:ext cx="3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38" name="Line 40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139" y="1635"/>
                    <a:ext cx="3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39" name="Line 40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98" y="1630"/>
                    <a:ext cx="1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40" name="Line 40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158" y="1639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41" name="Line 40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139" y="1638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42" name="Line 40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158" y="1639"/>
                    <a:ext cx="1" cy="2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43" name="Line 40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139" y="1639"/>
                    <a:ext cx="1" cy="1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44" name="Line 40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153" y="1634"/>
                    <a:ext cx="4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45" name="Line 4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40" y="1641"/>
                    <a:ext cx="4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46" name="Line 4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88" y="1615"/>
                    <a:ext cx="5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47" name="Line 41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147" y="1634"/>
                    <a:ext cx="6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48" name="Line 4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44" y="1644"/>
                    <a:ext cx="6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49" name="Line 41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085" y="1615"/>
                    <a:ext cx="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50" name="Line 4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63" y="1772"/>
                    <a:ext cx="2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51" name="Line 4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21" y="1816"/>
                    <a:ext cx="1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52" name="Line 4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58" y="1765"/>
                    <a:ext cx="5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53" name="Line 41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36" y="1762"/>
                    <a:ext cx="13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54" name="Line 41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62" y="1784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55" name="Line 41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63" y="1779"/>
                    <a:ext cx="2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56" name="Line 4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53" y="1762"/>
                    <a:ext cx="5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57" name="Line 4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17" y="1814"/>
                    <a:ext cx="4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58" name="Line 42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49" y="1762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59" name="Line 4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414" y="1814"/>
                    <a:ext cx="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60" name="Line 42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199" y="1676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61" name="Line 4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94" y="1676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62" name="Line 4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248" y="1685"/>
                    <a:ext cx="3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63" name="Line 4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36" y="1688"/>
                    <a:ext cx="2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64" name="Line 42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258" y="1687"/>
                    <a:ext cx="13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65" name="Line 42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250" y="1719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66" name="Line 4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248" y="1688"/>
                    <a:ext cx="3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67" name="Line 43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236" y="1685"/>
                    <a:ext cx="2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68" name="Line 4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198" y="1676"/>
                    <a:ext cx="1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69" name="Line 43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194" y="1675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70" name="Line 4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251" y="1719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71" name="Line 43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251" y="1688"/>
                    <a:ext cx="1" cy="3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72" name="Line 43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236" y="1688"/>
                    <a:ext cx="1" cy="2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73" name="Line 43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199" y="1676"/>
                    <a:ext cx="1" cy="1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74" name="Line 43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194" y="1676"/>
                    <a:ext cx="1" cy="1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75" name="Line 43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197" y="1675"/>
                    <a:ext cx="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76" name="Line 4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94" y="1677"/>
                    <a:ext cx="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77" name="Line 44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243" y="1684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78" name="Line 4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38" y="1691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79" name="Line 44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195" y="1675"/>
                    <a:ext cx="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80" name="Line 44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196" y="1678"/>
                    <a:ext cx="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81" name="Line 44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238" y="1684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82" name="Line 44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243" y="1691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83" name="Line 44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672" y="1901"/>
                    <a:ext cx="13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84" name="Line 44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699" y="1901"/>
                    <a:ext cx="13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85" name="Line 44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712" y="1905"/>
                    <a:ext cx="7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86" name="Line 45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712" y="1975"/>
                    <a:ext cx="5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87" name="Line 45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712" y="1921"/>
                    <a:ext cx="7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88" name="Line 4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664" y="1916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89" name="Line 4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665" y="1921"/>
                    <a:ext cx="7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90" name="Line 45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699" y="1928"/>
                    <a:ext cx="13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91" name="Line 45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704" y="1979"/>
                    <a:ext cx="8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92" name="Line 45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639" y="1931"/>
                    <a:ext cx="25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93" name="Line 45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665" y="1905"/>
                    <a:ext cx="7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94" name="Line 45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664" y="1912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95" name="Line 45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664" y="1916"/>
                    <a:ext cx="1" cy="4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96" name="Line 4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672" y="1928"/>
                    <a:ext cx="13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97" name="Line 4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685" y="1932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98" name="Line 46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960" y="2051"/>
                    <a:ext cx="1" cy="2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99" name="Line 4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930" y="2038"/>
                    <a:ext cx="1" cy="5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00" name="Line 46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874" y="2038"/>
                    <a:ext cx="1" cy="4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01" name="Line 46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930" y="2052"/>
                    <a:ext cx="30" cy="1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02" name="Line 46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914" y="2101"/>
                    <a:ext cx="8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03" name="Line 4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861" y="2070"/>
                    <a:ext cx="8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04" name="Line 46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922" y="2095"/>
                    <a:ext cx="6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05" name="Line 4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869" y="2066"/>
                    <a:ext cx="5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06" name="Line 47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928" y="2089"/>
                    <a:ext cx="2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07" name="Line 4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943" y="2090"/>
                    <a:ext cx="1" cy="3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08" name="Line 47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719" y="1912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09" name="Line 4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17" y="1947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10" name="Line 47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764" y="1935"/>
                    <a:ext cx="3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11" name="Line 4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18" y="1951"/>
                    <a:ext cx="7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12" name="Line 47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752" y="1958"/>
                    <a:ext cx="12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13" name="Line 47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725" y="1931"/>
                    <a:ext cx="12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14" name="Line 47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756" y="2010"/>
                    <a:ext cx="8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15" name="Line 4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764" y="1956"/>
                    <a:ext cx="2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16" name="Line 48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718" y="1935"/>
                    <a:ext cx="7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17" name="Line 48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717" y="1943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18" name="Line 48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719" y="1916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19" name="Line 48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720" y="1916"/>
                    <a:ext cx="1" cy="2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20" name="Line 48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717" y="1947"/>
                    <a:ext cx="1" cy="4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21" name="Line 4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20" y="1931"/>
                    <a:ext cx="5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22" name="Line 4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25" y="1934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23" name="Line 48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752" y="1931"/>
                    <a:ext cx="12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24" name="Line 4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25" y="1958"/>
                    <a:ext cx="12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25" name="Line 48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737" y="1931"/>
                    <a:ext cx="1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26" name="Line 4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37" y="1962"/>
                    <a:ext cx="1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27" name="Line 49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929" y="2034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28" name="Line 49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876" y="2003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29" name="Line 4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74" y="2038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30" name="Line 4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960" y="2051"/>
                    <a:ext cx="3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31" name="Line 49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922" y="2026"/>
                    <a:ext cx="7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32" name="Line 49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869" y="1996"/>
                    <a:ext cx="7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33" name="Line 4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75" y="2042"/>
                    <a:ext cx="8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34" name="Line 49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909" y="2049"/>
                    <a:ext cx="13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35" name="Line 49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883" y="2022"/>
                    <a:ext cx="12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36" name="Line 50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857" y="2019"/>
                    <a:ext cx="12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37" name="Line 50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922" y="2042"/>
                    <a:ext cx="7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38" name="Line 50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875" y="2026"/>
                    <a:ext cx="8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39" name="Line 50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869" y="2012"/>
                    <a:ext cx="7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40" name="Line 50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960" y="2048"/>
                    <a:ext cx="3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41" name="Line 50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929" y="2038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42" name="Line 50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874" y="2034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43" name="Line 50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876" y="2007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44" name="Line 50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877" y="2008"/>
                    <a:ext cx="1" cy="2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45" name="Line 5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77" y="2022"/>
                    <a:ext cx="7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46" name="Line 51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857" y="1992"/>
                    <a:ext cx="12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47" name="Line 51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909" y="2022"/>
                    <a:ext cx="13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48" name="Line 5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83" y="2049"/>
                    <a:ext cx="12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49" name="Line 51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968" y="2047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50" name="Line 5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963" y="2054"/>
                    <a:ext cx="5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51" name="Line 51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855" y="1992"/>
                    <a:ext cx="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52" name="Line 51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895" y="2022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53" name="Line 5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56" y="2023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54" name="Line 5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5" y="2053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55" name="Line 51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963" y="2047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56" name="Line 52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968" y="2054"/>
                    <a:ext cx="5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57" name="Line 52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685" y="1901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58" name="Line 52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035" y="1531"/>
                    <a:ext cx="2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59" name="Line 5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26" y="1533"/>
                    <a:ext cx="2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60" name="Line 52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009" y="1546"/>
                    <a:ext cx="2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61" name="Line 5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00" y="1548"/>
                    <a:ext cx="1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62" name="Line 52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029" y="1555"/>
                    <a:ext cx="21" cy="1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63" name="Line 52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10" y="1544"/>
                    <a:ext cx="21" cy="1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64" name="Line 52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035" y="1533"/>
                    <a:ext cx="2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65" name="Line 52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26" y="1531"/>
                    <a:ext cx="2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66" name="Line 5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009" y="1548"/>
                    <a:ext cx="2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67" name="Line 53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00" y="1546"/>
                    <a:ext cx="1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68" name="Line 5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037" y="1533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69" name="Line 53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026" y="1533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70" name="Line 5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011" y="1548"/>
                    <a:ext cx="1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71" name="Line 53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000" y="1548"/>
                    <a:ext cx="1" cy="2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72" name="Line 5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27" y="1531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73" name="Line 53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031" y="1544"/>
                    <a:ext cx="19" cy="1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74" name="Line 5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10" y="1556"/>
                    <a:ext cx="19" cy="1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75" name="Line 53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031" y="153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76" name="Line 5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28" y="1536"/>
                    <a:ext cx="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77" name="Line 54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005" y="1545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78" name="Line 5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01" y="1551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79" name="Line 54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28" y="1530"/>
                    <a:ext cx="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80" name="Line 54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031" y="1536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81" name="Line 54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01" y="1545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82" name="Line 54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005" y="1551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83" name="Line 54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028" y="2064"/>
                    <a:ext cx="27" cy="1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84" name="Line 54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055" y="2064"/>
                    <a:ext cx="1" cy="1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85" name="Line 54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002" y="2064"/>
                    <a:ext cx="1" cy="1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86" name="Line 55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975" y="2051"/>
                    <a:ext cx="1" cy="2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87" name="Line 5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002" y="2064"/>
                    <a:ext cx="26" cy="1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88" name="Line 55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060" y="2168"/>
                    <a:ext cx="35" cy="2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89" name="Line 55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034" y="2145"/>
                    <a:ext cx="49" cy="2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90" name="Line 55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009" y="2094"/>
                    <a:ext cx="59" cy="3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91" name="Line 55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028" y="2079"/>
                    <a:ext cx="27" cy="1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92" name="Line 55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028" y="2079"/>
                    <a:ext cx="1" cy="1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93" name="Line 55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009" y="2128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94" name="Line 5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002" y="2079"/>
                    <a:ext cx="26" cy="1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95" name="Line 55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053" y="2051"/>
                    <a:ext cx="2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96" name="Line 56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055" y="2056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97" name="Line 56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002" y="2048"/>
                    <a:ext cx="26" cy="1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98" name="Line 56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054" y="2042"/>
                    <a:ext cx="6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99" name="Line 5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053" y="2047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00" name="Line 5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056" y="2057"/>
                    <a:ext cx="6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01" name="Line 56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056" y="2057"/>
                    <a:ext cx="4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02" name="Line 56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048" y="2030"/>
                    <a:ext cx="13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03" name="Line 56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028" y="2048"/>
                    <a:ext cx="27" cy="1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626" name="Freeform 568"/>
                <p:cNvSpPr>
                  <a:spLocks noChangeAspect="1"/>
                </p:cNvSpPr>
                <p:nvPr/>
              </p:nvSpPr>
              <p:spPr bwMode="auto">
                <a:xfrm>
                  <a:off x="3639" y="2970"/>
                  <a:ext cx="10" cy="82"/>
                </a:xfrm>
                <a:custGeom>
                  <a:avLst/>
                  <a:gdLst>
                    <a:gd name="T0" fmla="*/ 1 w 10"/>
                    <a:gd name="T1" fmla="*/ 0 h 82"/>
                    <a:gd name="T2" fmla="*/ 0 w 10"/>
                    <a:gd name="T3" fmla="*/ 78 h 82"/>
                    <a:gd name="T4" fmla="*/ 9 w 10"/>
                    <a:gd name="T5" fmla="*/ 82 h 82"/>
                    <a:gd name="T6" fmla="*/ 10 w 10"/>
                    <a:gd name="T7" fmla="*/ 15 h 82"/>
                    <a:gd name="T8" fmla="*/ 1 w 10"/>
                    <a:gd name="T9" fmla="*/ 0 h 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82"/>
                    <a:gd name="T17" fmla="*/ 10 w 10"/>
                    <a:gd name="T18" fmla="*/ 82 h 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82">
                      <a:moveTo>
                        <a:pt x="1" y="0"/>
                      </a:moveTo>
                      <a:lnTo>
                        <a:pt x="0" y="78"/>
                      </a:lnTo>
                      <a:lnTo>
                        <a:pt x="9" y="82"/>
                      </a:lnTo>
                      <a:lnTo>
                        <a:pt x="10" y="1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7" name="Freeform 569"/>
                <p:cNvSpPr>
                  <a:spLocks noChangeAspect="1"/>
                </p:cNvSpPr>
                <p:nvPr/>
              </p:nvSpPr>
              <p:spPr bwMode="auto">
                <a:xfrm>
                  <a:off x="3640" y="3053"/>
                  <a:ext cx="7" cy="71"/>
                </a:xfrm>
                <a:custGeom>
                  <a:avLst/>
                  <a:gdLst>
                    <a:gd name="T0" fmla="*/ 0 w 7"/>
                    <a:gd name="T1" fmla="*/ 0 h 71"/>
                    <a:gd name="T2" fmla="*/ 7 w 7"/>
                    <a:gd name="T3" fmla="*/ 71 h 71"/>
                    <a:gd name="T4" fmla="*/ 0 w 7"/>
                    <a:gd name="T5" fmla="*/ 0 h 7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1"/>
                    <a:gd name="T11" fmla="*/ 7 w 7"/>
                    <a:gd name="T12" fmla="*/ 71 h 7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1">
                      <a:moveTo>
                        <a:pt x="0" y="0"/>
                      </a:moveTo>
                      <a:lnTo>
                        <a:pt x="7" y="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8" name="Line 570"/>
                <p:cNvSpPr>
                  <a:spLocks noChangeAspect="1" noChangeShapeType="1"/>
                </p:cNvSpPr>
                <p:nvPr/>
              </p:nvSpPr>
              <p:spPr bwMode="auto">
                <a:xfrm>
                  <a:off x="3647" y="2986"/>
                  <a:ext cx="0" cy="17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9" name="Line 571"/>
                <p:cNvSpPr>
                  <a:spLocks noChangeAspect="1" noChangeShapeType="1"/>
                </p:cNvSpPr>
                <p:nvPr/>
              </p:nvSpPr>
              <p:spPr bwMode="auto">
                <a:xfrm>
                  <a:off x="2041" y="1864"/>
                  <a:ext cx="264" cy="15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0" name="Line 572"/>
                <p:cNvSpPr>
                  <a:spLocks noChangeAspect="1" noChangeShapeType="1"/>
                </p:cNvSpPr>
                <p:nvPr/>
              </p:nvSpPr>
              <p:spPr bwMode="auto">
                <a:xfrm>
                  <a:off x="2481" y="1879"/>
                  <a:ext cx="0" cy="3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1" name="Line 57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05" y="1915"/>
                  <a:ext cx="176" cy="10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2" name="Freeform 574"/>
                <p:cNvSpPr>
                  <a:spLocks noChangeAspect="1"/>
                </p:cNvSpPr>
                <p:nvPr/>
              </p:nvSpPr>
              <p:spPr bwMode="auto">
                <a:xfrm>
                  <a:off x="2897" y="2045"/>
                  <a:ext cx="84" cy="52"/>
                </a:xfrm>
                <a:custGeom>
                  <a:avLst/>
                  <a:gdLst>
                    <a:gd name="T0" fmla="*/ 0 w 84"/>
                    <a:gd name="T1" fmla="*/ 0 h 52"/>
                    <a:gd name="T2" fmla="*/ 84 w 84"/>
                    <a:gd name="T3" fmla="*/ 52 h 52"/>
                    <a:gd name="T4" fmla="*/ 78 w 84"/>
                    <a:gd name="T5" fmla="*/ 38 h 52"/>
                    <a:gd name="T6" fmla="*/ 63 w 84"/>
                    <a:gd name="T7" fmla="*/ 26 h 52"/>
                    <a:gd name="T8" fmla="*/ 51 w 84"/>
                    <a:gd name="T9" fmla="*/ 13 h 52"/>
                    <a:gd name="T10" fmla="*/ 29 w 84"/>
                    <a:gd name="T11" fmla="*/ 4 h 52"/>
                    <a:gd name="T12" fmla="*/ 0 w 84"/>
                    <a:gd name="T13" fmla="*/ 0 h 5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4"/>
                    <a:gd name="T22" fmla="*/ 0 h 52"/>
                    <a:gd name="T23" fmla="*/ 84 w 84"/>
                    <a:gd name="T24" fmla="*/ 52 h 5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4" h="52">
                      <a:moveTo>
                        <a:pt x="0" y="0"/>
                      </a:moveTo>
                      <a:lnTo>
                        <a:pt x="84" y="52"/>
                      </a:lnTo>
                      <a:lnTo>
                        <a:pt x="78" y="38"/>
                      </a:lnTo>
                      <a:lnTo>
                        <a:pt x="63" y="26"/>
                      </a:lnTo>
                      <a:lnTo>
                        <a:pt x="51" y="13"/>
                      </a:lnTo>
                      <a:lnTo>
                        <a:pt x="29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3" name="Freeform 575"/>
                <p:cNvSpPr>
                  <a:spLocks noChangeAspect="1"/>
                </p:cNvSpPr>
                <p:nvPr/>
              </p:nvSpPr>
              <p:spPr bwMode="auto">
                <a:xfrm>
                  <a:off x="2326" y="1728"/>
                  <a:ext cx="187" cy="201"/>
                </a:xfrm>
                <a:custGeom>
                  <a:avLst/>
                  <a:gdLst>
                    <a:gd name="T0" fmla="*/ 0 w 187"/>
                    <a:gd name="T1" fmla="*/ 0 h 201"/>
                    <a:gd name="T2" fmla="*/ 6 w 187"/>
                    <a:gd name="T3" fmla="*/ 17 h 201"/>
                    <a:gd name="T4" fmla="*/ 16 w 187"/>
                    <a:gd name="T5" fmla="*/ 33 h 201"/>
                    <a:gd name="T6" fmla="*/ 42 w 187"/>
                    <a:gd name="T7" fmla="*/ 51 h 201"/>
                    <a:gd name="T8" fmla="*/ 72 w 187"/>
                    <a:gd name="T9" fmla="*/ 70 h 201"/>
                    <a:gd name="T10" fmla="*/ 101 w 187"/>
                    <a:gd name="T11" fmla="*/ 85 h 201"/>
                    <a:gd name="T12" fmla="*/ 121 w 187"/>
                    <a:gd name="T13" fmla="*/ 103 h 201"/>
                    <a:gd name="T14" fmla="*/ 136 w 187"/>
                    <a:gd name="T15" fmla="*/ 121 h 201"/>
                    <a:gd name="T16" fmla="*/ 155 w 187"/>
                    <a:gd name="T17" fmla="*/ 147 h 201"/>
                    <a:gd name="T18" fmla="*/ 168 w 187"/>
                    <a:gd name="T19" fmla="*/ 168 h 201"/>
                    <a:gd name="T20" fmla="*/ 183 w 187"/>
                    <a:gd name="T21" fmla="*/ 201 h 201"/>
                    <a:gd name="T22" fmla="*/ 187 w 187"/>
                    <a:gd name="T23" fmla="*/ 192 h 201"/>
                    <a:gd name="T24" fmla="*/ 165 w 187"/>
                    <a:gd name="T25" fmla="*/ 161 h 201"/>
                    <a:gd name="T26" fmla="*/ 148 w 187"/>
                    <a:gd name="T27" fmla="*/ 129 h 201"/>
                    <a:gd name="T28" fmla="*/ 133 w 187"/>
                    <a:gd name="T29" fmla="*/ 114 h 201"/>
                    <a:gd name="T30" fmla="*/ 123 w 187"/>
                    <a:gd name="T31" fmla="*/ 97 h 201"/>
                    <a:gd name="T32" fmla="*/ 106 w 187"/>
                    <a:gd name="T33" fmla="*/ 81 h 201"/>
                    <a:gd name="T34" fmla="*/ 87 w 187"/>
                    <a:gd name="T35" fmla="*/ 66 h 201"/>
                    <a:gd name="T36" fmla="*/ 65 w 187"/>
                    <a:gd name="T37" fmla="*/ 53 h 201"/>
                    <a:gd name="T38" fmla="*/ 54 w 187"/>
                    <a:gd name="T39" fmla="*/ 48 h 201"/>
                    <a:gd name="T40" fmla="*/ 34 w 187"/>
                    <a:gd name="T41" fmla="*/ 36 h 201"/>
                    <a:gd name="T42" fmla="*/ 19 w 187"/>
                    <a:gd name="T43" fmla="*/ 24 h 201"/>
                    <a:gd name="T44" fmla="*/ 0 w 187"/>
                    <a:gd name="T45" fmla="*/ 0 h 20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7"/>
                    <a:gd name="T70" fmla="*/ 0 h 201"/>
                    <a:gd name="T71" fmla="*/ 187 w 187"/>
                    <a:gd name="T72" fmla="*/ 201 h 20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7" h="201">
                      <a:moveTo>
                        <a:pt x="0" y="0"/>
                      </a:moveTo>
                      <a:lnTo>
                        <a:pt x="6" y="17"/>
                      </a:lnTo>
                      <a:lnTo>
                        <a:pt x="16" y="33"/>
                      </a:lnTo>
                      <a:lnTo>
                        <a:pt x="42" y="51"/>
                      </a:lnTo>
                      <a:lnTo>
                        <a:pt x="72" y="70"/>
                      </a:lnTo>
                      <a:lnTo>
                        <a:pt x="101" y="85"/>
                      </a:lnTo>
                      <a:lnTo>
                        <a:pt x="121" y="103"/>
                      </a:lnTo>
                      <a:lnTo>
                        <a:pt x="136" y="121"/>
                      </a:lnTo>
                      <a:lnTo>
                        <a:pt x="155" y="147"/>
                      </a:lnTo>
                      <a:lnTo>
                        <a:pt x="168" y="168"/>
                      </a:lnTo>
                      <a:lnTo>
                        <a:pt x="183" y="201"/>
                      </a:lnTo>
                      <a:lnTo>
                        <a:pt x="187" y="192"/>
                      </a:lnTo>
                      <a:lnTo>
                        <a:pt x="165" y="161"/>
                      </a:lnTo>
                      <a:lnTo>
                        <a:pt x="148" y="129"/>
                      </a:lnTo>
                      <a:lnTo>
                        <a:pt x="133" y="114"/>
                      </a:lnTo>
                      <a:lnTo>
                        <a:pt x="123" y="97"/>
                      </a:lnTo>
                      <a:lnTo>
                        <a:pt x="106" y="81"/>
                      </a:lnTo>
                      <a:lnTo>
                        <a:pt x="87" y="66"/>
                      </a:lnTo>
                      <a:lnTo>
                        <a:pt x="65" y="53"/>
                      </a:lnTo>
                      <a:lnTo>
                        <a:pt x="54" y="48"/>
                      </a:lnTo>
                      <a:lnTo>
                        <a:pt x="34" y="36"/>
                      </a:lnTo>
                      <a:lnTo>
                        <a:pt x="19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4" name="Freeform 576"/>
                <p:cNvSpPr>
                  <a:spLocks noChangeAspect="1"/>
                </p:cNvSpPr>
                <p:nvPr/>
              </p:nvSpPr>
              <p:spPr bwMode="auto">
                <a:xfrm>
                  <a:off x="3745" y="2399"/>
                  <a:ext cx="120" cy="146"/>
                </a:xfrm>
                <a:custGeom>
                  <a:avLst/>
                  <a:gdLst>
                    <a:gd name="T0" fmla="*/ 0 w 120"/>
                    <a:gd name="T1" fmla="*/ 0 h 146"/>
                    <a:gd name="T2" fmla="*/ 0 w 120"/>
                    <a:gd name="T3" fmla="*/ 18 h 146"/>
                    <a:gd name="T4" fmla="*/ 8 w 120"/>
                    <a:gd name="T5" fmla="*/ 26 h 146"/>
                    <a:gd name="T6" fmla="*/ 25 w 120"/>
                    <a:gd name="T7" fmla="*/ 49 h 146"/>
                    <a:gd name="T8" fmla="*/ 37 w 120"/>
                    <a:gd name="T9" fmla="*/ 62 h 146"/>
                    <a:gd name="T10" fmla="*/ 51 w 120"/>
                    <a:gd name="T11" fmla="*/ 76 h 146"/>
                    <a:gd name="T12" fmla="*/ 62 w 120"/>
                    <a:gd name="T13" fmla="*/ 89 h 146"/>
                    <a:gd name="T14" fmla="*/ 78 w 120"/>
                    <a:gd name="T15" fmla="*/ 101 h 146"/>
                    <a:gd name="T16" fmla="*/ 87 w 120"/>
                    <a:gd name="T17" fmla="*/ 112 h 146"/>
                    <a:gd name="T18" fmla="*/ 98 w 120"/>
                    <a:gd name="T19" fmla="*/ 116 h 146"/>
                    <a:gd name="T20" fmla="*/ 112 w 120"/>
                    <a:gd name="T21" fmla="*/ 134 h 146"/>
                    <a:gd name="T22" fmla="*/ 120 w 120"/>
                    <a:gd name="T23" fmla="*/ 146 h 146"/>
                    <a:gd name="T24" fmla="*/ 116 w 120"/>
                    <a:gd name="T25" fmla="*/ 127 h 146"/>
                    <a:gd name="T26" fmla="*/ 104 w 120"/>
                    <a:gd name="T27" fmla="*/ 112 h 146"/>
                    <a:gd name="T28" fmla="*/ 90 w 120"/>
                    <a:gd name="T29" fmla="*/ 96 h 146"/>
                    <a:gd name="T30" fmla="*/ 75 w 120"/>
                    <a:gd name="T31" fmla="*/ 84 h 146"/>
                    <a:gd name="T32" fmla="*/ 63 w 120"/>
                    <a:gd name="T33" fmla="*/ 72 h 146"/>
                    <a:gd name="T34" fmla="*/ 43 w 120"/>
                    <a:gd name="T35" fmla="*/ 55 h 146"/>
                    <a:gd name="T36" fmla="*/ 28 w 120"/>
                    <a:gd name="T37" fmla="*/ 40 h 146"/>
                    <a:gd name="T38" fmla="*/ 21 w 120"/>
                    <a:gd name="T39" fmla="*/ 24 h 146"/>
                    <a:gd name="T40" fmla="*/ 10 w 120"/>
                    <a:gd name="T41" fmla="*/ 13 h 146"/>
                    <a:gd name="T42" fmla="*/ 0 w 120"/>
                    <a:gd name="T43" fmla="*/ 0 h 14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20"/>
                    <a:gd name="T67" fmla="*/ 0 h 146"/>
                    <a:gd name="T68" fmla="*/ 120 w 120"/>
                    <a:gd name="T69" fmla="*/ 146 h 14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20" h="146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8" y="26"/>
                      </a:lnTo>
                      <a:lnTo>
                        <a:pt x="25" y="49"/>
                      </a:lnTo>
                      <a:lnTo>
                        <a:pt x="37" y="62"/>
                      </a:lnTo>
                      <a:lnTo>
                        <a:pt x="51" y="76"/>
                      </a:lnTo>
                      <a:lnTo>
                        <a:pt x="62" y="89"/>
                      </a:lnTo>
                      <a:lnTo>
                        <a:pt x="78" y="101"/>
                      </a:lnTo>
                      <a:lnTo>
                        <a:pt x="87" y="112"/>
                      </a:lnTo>
                      <a:lnTo>
                        <a:pt x="98" y="116"/>
                      </a:lnTo>
                      <a:lnTo>
                        <a:pt x="112" y="134"/>
                      </a:lnTo>
                      <a:lnTo>
                        <a:pt x="120" y="146"/>
                      </a:lnTo>
                      <a:lnTo>
                        <a:pt x="116" y="127"/>
                      </a:lnTo>
                      <a:lnTo>
                        <a:pt x="104" y="112"/>
                      </a:lnTo>
                      <a:lnTo>
                        <a:pt x="90" y="96"/>
                      </a:lnTo>
                      <a:lnTo>
                        <a:pt x="75" y="84"/>
                      </a:lnTo>
                      <a:lnTo>
                        <a:pt x="63" y="72"/>
                      </a:lnTo>
                      <a:lnTo>
                        <a:pt x="43" y="55"/>
                      </a:lnTo>
                      <a:lnTo>
                        <a:pt x="28" y="40"/>
                      </a:lnTo>
                      <a:lnTo>
                        <a:pt x="21" y="24"/>
                      </a:lnTo>
                      <a:lnTo>
                        <a:pt x="10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5" name="Freeform 577"/>
                <p:cNvSpPr>
                  <a:spLocks noChangeAspect="1"/>
                </p:cNvSpPr>
                <p:nvPr/>
              </p:nvSpPr>
              <p:spPr bwMode="auto">
                <a:xfrm>
                  <a:off x="3746" y="2487"/>
                  <a:ext cx="117" cy="126"/>
                </a:xfrm>
                <a:custGeom>
                  <a:avLst/>
                  <a:gdLst>
                    <a:gd name="T0" fmla="*/ 60 w 117"/>
                    <a:gd name="T1" fmla="*/ 0 h 126"/>
                    <a:gd name="T2" fmla="*/ 0 w 117"/>
                    <a:gd name="T3" fmla="*/ 32 h 126"/>
                    <a:gd name="T4" fmla="*/ 24 w 117"/>
                    <a:gd name="T5" fmla="*/ 56 h 126"/>
                    <a:gd name="T6" fmla="*/ 45 w 117"/>
                    <a:gd name="T7" fmla="*/ 84 h 126"/>
                    <a:gd name="T8" fmla="*/ 63 w 117"/>
                    <a:gd name="T9" fmla="*/ 102 h 126"/>
                    <a:gd name="T10" fmla="*/ 87 w 117"/>
                    <a:gd name="T11" fmla="*/ 126 h 126"/>
                    <a:gd name="T12" fmla="*/ 103 w 117"/>
                    <a:gd name="T13" fmla="*/ 108 h 126"/>
                    <a:gd name="T14" fmla="*/ 114 w 117"/>
                    <a:gd name="T15" fmla="*/ 92 h 126"/>
                    <a:gd name="T16" fmla="*/ 117 w 117"/>
                    <a:gd name="T17" fmla="*/ 75 h 126"/>
                    <a:gd name="T18" fmla="*/ 117 w 117"/>
                    <a:gd name="T19" fmla="*/ 60 h 126"/>
                    <a:gd name="T20" fmla="*/ 110 w 117"/>
                    <a:gd name="T21" fmla="*/ 44 h 126"/>
                    <a:gd name="T22" fmla="*/ 98 w 117"/>
                    <a:gd name="T23" fmla="*/ 32 h 126"/>
                    <a:gd name="T24" fmla="*/ 81 w 117"/>
                    <a:gd name="T25" fmla="*/ 19 h 126"/>
                    <a:gd name="T26" fmla="*/ 69 w 117"/>
                    <a:gd name="T27" fmla="*/ 7 h 126"/>
                    <a:gd name="T28" fmla="*/ 60 w 117"/>
                    <a:gd name="T29" fmla="*/ 0 h 1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17"/>
                    <a:gd name="T46" fmla="*/ 0 h 126"/>
                    <a:gd name="T47" fmla="*/ 117 w 117"/>
                    <a:gd name="T48" fmla="*/ 126 h 1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17" h="126">
                      <a:moveTo>
                        <a:pt x="60" y="0"/>
                      </a:moveTo>
                      <a:lnTo>
                        <a:pt x="0" y="32"/>
                      </a:lnTo>
                      <a:lnTo>
                        <a:pt x="24" y="56"/>
                      </a:lnTo>
                      <a:lnTo>
                        <a:pt x="45" y="84"/>
                      </a:lnTo>
                      <a:lnTo>
                        <a:pt x="63" y="102"/>
                      </a:lnTo>
                      <a:lnTo>
                        <a:pt x="87" y="126"/>
                      </a:lnTo>
                      <a:lnTo>
                        <a:pt x="103" y="108"/>
                      </a:lnTo>
                      <a:lnTo>
                        <a:pt x="114" y="92"/>
                      </a:lnTo>
                      <a:lnTo>
                        <a:pt x="117" y="75"/>
                      </a:lnTo>
                      <a:lnTo>
                        <a:pt x="117" y="60"/>
                      </a:lnTo>
                      <a:lnTo>
                        <a:pt x="110" y="44"/>
                      </a:lnTo>
                      <a:lnTo>
                        <a:pt x="98" y="32"/>
                      </a:lnTo>
                      <a:lnTo>
                        <a:pt x="81" y="19"/>
                      </a:lnTo>
                      <a:lnTo>
                        <a:pt x="69" y="7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6" name="Freeform 578"/>
                <p:cNvSpPr>
                  <a:spLocks noChangeAspect="1"/>
                </p:cNvSpPr>
                <p:nvPr/>
              </p:nvSpPr>
              <p:spPr bwMode="auto">
                <a:xfrm>
                  <a:off x="3745" y="2416"/>
                  <a:ext cx="60" cy="104"/>
                </a:xfrm>
                <a:custGeom>
                  <a:avLst/>
                  <a:gdLst>
                    <a:gd name="T0" fmla="*/ 0 w 60"/>
                    <a:gd name="T1" fmla="*/ 0 h 104"/>
                    <a:gd name="T2" fmla="*/ 0 w 60"/>
                    <a:gd name="T3" fmla="*/ 104 h 104"/>
                    <a:gd name="T4" fmla="*/ 60 w 60"/>
                    <a:gd name="T5" fmla="*/ 69 h 104"/>
                    <a:gd name="T6" fmla="*/ 39 w 60"/>
                    <a:gd name="T7" fmla="*/ 48 h 104"/>
                    <a:gd name="T8" fmla="*/ 27 w 60"/>
                    <a:gd name="T9" fmla="*/ 38 h 104"/>
                    <a:gd name="T10" fmla="*/ 18 w 60"/>
                    <a:gd name="T11" fmla="*/ 25 h 104"/>
                    <a:gd name="T12" fmla="*/ 14 w 60"/>
                    <a:gd name="T13" fmla="*/ 15 h 104"/>
                    <a:gd name="T14" fmla="*/ 8 w 60"/>
                    <a:gd name="T15" fmla="*/ 8 h 104"/>
                    <a:gd name="T16" fmla="*/ 0 w 60"/>
                    <a:gd name="T17" fmla="*/ 0 h 1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0"/>
                    <a:gd name="T28" fmla="*/ 0 h 104"/>
                    <a:gd name="T29" fmla="*/ 60 w 60"/>
                    <a:gd name="T30" fmla="*/ 104 h 10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0" h="104">
                      <a:moveTo>
                        <a:pt x="0" y="0"/>
                      </a:moveTo>
                      <a:lnTo>
                        <a:pt x="0" y="104"/>
                      </a:lnTo>
                      <a:lnTo>
                        <a:pt x="60" y="69"/>
                      </a:lnTo>
                      <a:lnTo>
                        <a:pt x="39" y="48"/>
                      </a:lnTo>
                      <a:lnTo>
                        <a:pt x="27" y="38"/>
                      </a:lnTo>
                      <a:lnTo>
                        <a:pt x="18" y="25"/>
                      </a:lnTo>
                      <a:lnTo>
                        <a:pt x="14" y="15"/>
                      </a:lnTo>
                      <a:lnTo>
                        <a:pt x="8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7" name="Freeform 579"/>
                <p:cNvSpPr>
                  <a:spLocks noChangeAspect="1"/>
                </p:cNvSpPr>
                <p:nvPr/>
              </p:nvSpPr>
              <p:spPr bwMode="auto">
                <a:xfrm>
                  <a:off x="3743" y="2397"/>
                  <a:ext cx="124" cy="152"/>
                </a:xfrm>
                <a:custGeom>
                  <a:avLst/>
                  <a:gdLst>
                    <a:gd name="T0" fmla="*/ 0 w 124"/>
                    <a:gd name="T1" fmla="*/ 0 h 152"/>
                    <a:gd name="T2" fmla="*/ 0 w 124"/>
                    <a:gd name="T3" fmla="*/ 16 h 152"/>
                    <a:gd name="T4" fmla="*/ 10 w 124"/>
                    <a:gd name="T5" fmla="*/ 24 h 152"/>
                    <a:gd name="T6" fmla="*/ 16 w 124"/>
                    <a:gd name="T7" fmla="*/ 34 h 152"/>
                    <a:gd name="T8" fmla="*/ 22 w 124"/>
                    <a:gd name="T9" fmla="*/ 45 h 152"/>
                    <a:gd name="T10" fmla="*/ 32 w 124"/>
                    <a:gd name="T11" fmla="*/ 57 h 152"/>
                    <a:gd name="T12" fmla="*/ 46 w 124"/>
                    <a:gd name="T13" fmla="*/ 69 h 152"/>
                    <a:gd name="T14" fmla="*/ 51 w 124"/>
                    <a:gd name="T15" fmla="*/ 78 h 152"/>
                    <a:gd name="T16" fmla="*/ 71 w 124"/>
                    <a:gd name="T17" fmla="*/ 94 h 152"/>
                    <a:gd name="T18" fmla="*/ 82 w 124"/>
                    <a:gd name="T19" fmla="*/ 105 h 152"/>
                    <a:gd name="T20" fmla="*/ 95 w 124"/>
                    <a:gd name="T21" fmla="*/ 115 h 152"/>
                    <a:gd name="T22" fmla="*/ 111 w 124"/>
                    <a:gd name="T23" fmla="*/ 132 h 152"/>
                    <a:gd name="T24" fmla="*/ 124 w 124"/>
                    <a:gd name="T25" fmla="*/ 152 h 15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4"/>
                    <a:gd name="T40" fmla="*/ 0 h 152"/>
                    <a:gd name="T41" fmla="*/ 124 w 124"/>
                    <a:gd name="T42" fmla="*/ 152 h 15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4" h="152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0" y="24"/>
                      </a:lnTo>
                      <a:lnTo>
                        <a:pt x="16" y="34"/>
                      </a:lnTo>
                      <a:lnTo>
                        <a:pt x="22" y="45"/>
                      </a:lnTo>
                      <a:lnTo>
                        <a:pt x="32" y="57"/>
                      </a:lnTo>
                      <a:lnTo>
                        <a:pt x="46" y="69"/>
                      </a:lnTo>
                      <a:lnTo>
                        <a:pt x="51" y="78"/>
                      </a:lnTo>
                      <a:lnTo>
                        <a:pt x="71" y="94"/>
                      </a:lnTo>
                      <a:lnTo>
                        <a:pt x="82" y="105"/>
                      </a:lnTo>
                      <a:lnTo>
                        <a:pt x="95" y="115"/>
                      </a:lnTo>
                      <a:lnTo>
                        <a:pt x="111" y="132"/>
                      </a:lnTo>
                      <a:lnTo>
                        <a:pt x="124" y="152"/>
                      </a:ln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8" name="Line 58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43" y="2485"/>
                  <a:ext cx="63" cy="3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9" name="Line 581"/>
                <p:cNvSpPr>
                  <a:spLocks noChangeAspect="1" noChangeShapeType="1"/>
                </p:cNvSpPr>
                <p:nvPr/>
              </p:nvSpPr>
              <p:spPr bwMode="auto">
                <a:xfrm>
                  <a:off x="3082" y="2199"/>
                  <a:ext cx="0" cy="6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0" name="Freeform 582"/>
                <p:cNvSpPr>
                  <a:spLocks noChangeAspect="1"/>
                </p:cNvSpPr>
                <p:nvPr/>
              </p:nvSpPr>
              <p:spPr bwMode="auto">
                <a:xfrm>
                  <a:off x="3074" y="2185"/>
                  <a:ext cx="672" cy="400"/>
                </a:xfrm>
                <a:custGeom>
                  <a:avLst/>
                  <a:gdLst>
                    <a:gd name="T0" fmla="*/ 651 w 672"/>
                    <a:gd name="T1" fmla="*/ 368 h 400"/>
                    <a:gd name="T2" fmla="*/ 594 w 672"/>
                    <a:gd name="T3" fmla="*/ 323 h 400"/>
                    <a:gd name="T4" fmla="*/ 522 w 672"/>
                    <a:gd name="T5" fmla="*/ 263 h 400"/>
                    <a:gd name="T6" fmla="*/ 492 w 672"/>
                    <a:gd name="T7" fmla="*/ 228 h 400"/>
                    <a:gd name="T8" fmla="*/ 469 w 672"/>
                    <a:gd name="T9" fmla="*/ 195 h 400"/>
                    <a:gd name="T10" fmla="*/ 448 w 672"/>
                    <a:gd name="T11" fmla="*/ 165 h 400"/>
                    <a:gd name="T12" fmla="*/ 423 w 672"/>
                    <a:gd name="T13" fmla="*/ 141 h 400"/>
                    <a:gd name="T14" fmla="*/ 370 w 672"/>
                    <a:gd name="T15" fmla="*/ 108 h 400"/>
                    <a:gd name="T16" fmla="*/ 303 w 672"/>
                    <a:gd name="T17" fmla="*/ 77 h 400"/>
                    <a:gd name="T18" fmla="*/ 240 w 672"/>
                    <a:gd name="T19" fmla="*/ 56 h 400"/>
                    <a:gd name="T20" fmla="*/ 198 w 672"/>
                    <a:gd name="T21" fmla="*/ 45 h 400"/>
                    <a:gd name="T22" fmla="*/ 153 w 672"/>
                    <a:gd name="T23" fmla="*/ 33 h 400"/>
                    <a:gd name="T24" fmla="*/ 105 w 672"/>
                    <a:gd name="T25" fmla="*/ 26 h 400"/>
                    <a:gd name="T26" fmla="*/ 64 w 672"/>
                    <a:gd name="T27" fmla="*/ 17 h 400"/>
                    <a:gd name="T28" fmla="*/ 33 w 672"/>
                    <a:gd name="T29" fmla="*/ 6 h 400"/>
                    <a:gd name="T30" fmla="*/ 0 w 672"/>
                    <a:gd name="T31" fmla="*/ 0 h 400"/>
                    <a:gd name="T32" fmla="*/ 8 w 672"/>
                    <a:gd name="T33" fmla="*/ 74 h 400"/>
                    <a:gd name="T34" fmla="*/ 108 w 672"/>
                    <a:gd name="T35" fmla="*/ 35 h 400"/>
                    <a:gd name="T36" fmla="*/ 138 w 672"/>
                    <a:gd name="T37" fmla="*/ 38 h 400"/>
                    <a:gd name="T38" fmla="*/ 188 w 672"/>
                    <a:gd name="T39" fmla="*/ 52 h 400"/>
                    <a:gd name="T40" fmla="*/ 216 w 672"/>
                    <a:gd name="T41" fmla="*/ 59 h 400"/>
                    <a:gd name="T42" fmla="*/ 270 w 672"/>
                    <a:gd name="T43" fmla="*/ 77 h 400"/>
                    <a:gd name="T44" fmla="*/ 307 w 672"/>
                    <a:gd name="T45" fmla="*/ 86 h 400"/>
                    <a:gd name="T46" fmla="*/ 348 w 672"/>
                    <a:gd name="T47" fmla="*/ 106 h 400"/>
                    <a:gd name="T48" fmla="*/ 386 w 672"/>
                    <a:gd name="T49" fmla="*/ 126 h 400"/>
                    <a:gd name="T50" fmla="*/ 417 w 672"/>
                    <a:gd name="T51" fmla="*/ 143 h 400"/>
                    <a:gd name="T52" fmla="*/ 456 w 672"/>
                    <a:gd name="T53" fmla="*/ 190 h 400"/>
                    <a:gd name="T54" fmla="*/ 475 w 672"/>
                    <a:gd name="T55" fmla="*/ 222 h 400"/>
                    <a:gd name="T56" fmla="*/ 502 w 672"/>
                    <a:gd name="T57" fmla="*/ 258 h 400"/>
                    <a:gd name="T58" fmla="*/ 535 w 672"/>
                    <a:gd name="T59" fmla="*/ 288 h 400"/>
                    <a:gd name="T60" fmla="*/ 578 w 672"/>
                    <a:gd name="T61" fmla="*/ 321 h 400"/>
                    <a:gd name="T62" fmla="*/ 622 w 672"/>
                    <a:gd name="T63" fmla="*/ 352 h 400"/>
                    <a:gd name="T64" fmla="*/ 670 w 672"/>
                    <a:gd name="T65" fmla="*/ 400 h 40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72"/>
                    <a:gd name="T100" fmla="*/ 0 h 400"/>
                    <a:gd name="T101" fmla="*/ 672 w 672"/>
                    <a:gd name="T102" fmla="*/ 400 h 40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72" h="400">
                      <a:moveTo>
                        <a:pt x="672" y="392"/>
                      </a:moveTo>
                      <a:lnTo>
                        <a:pt x="651" y="368"/>
                      </a:lnTo>
                      <a:lnTo>
                        <a:pt x="627" y="347"/>
                      </a:lnTo>
                      <a:lnTo>
                        <a:pt x="594" y="323"/>
                      </a:lnTo>
                      <a:lnTo>
                        <a:pt x="546" y="286"/>
                      </a:lnTo>
                      <a:lnTo>
                        <a:pt x="522" y="263"/>
                      </a:lnTo>
                      <a:lnTo>
                        <a:pt x="504" y="248"/>
                      </a:lnTo>
                      <a:lnTo>
                        <a:pt x="492" y="228"/>
                      </a:lnTo>
                      <a:lnTo>
                        <a:pt x="478" y="212"/>
                      </a:lnTo>
                      <a:lnTo>
                        <a:pt x="469" y="195"/>
                      </a:lnTo>
                      <a:lnTo>
                        <a:pt x="458" y="180"/>
                      </a:lnTo>
                      <a:lnTo>
                        <a:pt x="448" y="165"/>
                      </a:lnTo>
                      <a:lnTo>
                        <a:pt x="440" y="155"/>
                      </a:lnTo>
                      <a:lnTo>
                        <a:pt x="423" y="141"/>
                      </a:lnTo>
                      <a:lnTo>
                        <a:pt x="399" y="124"/>
                      </a:lnTo>
                      <a:lnTo>
                        <a:pt x="370" y="108"/>
                      </a:lnTo>
                      <a:lnTo>
                        <a:pt x="331" y="89"/>
                      </a:lnTo>
                      <a:lnTo>
                        <a:pt x="303" y="77"/>
                      </a:lnTo>
                      <a:lnTo>
                        <a:pt x="277" y="68"/>
                      </a:lnTo>
                      <a:lnTo>
                        <a:pt x="240" y="56"/>
                      </a:lnTo>
                      <a:lnTo>
                        <a:pt x="214" y="47"/>
                      </a:lnTo>
                      <a:lnTo>
                        <a:pt x="198" y="45"/>
                      </a:lnTo>
                      <a:lnTo>
                        <a:pt x="176" y="38"/>
                      </a:lnTo>
                      <a:lnTo>
                        <a:pt x="153" y="33"/>
                      </a:lnTo>
                      <a:lnTo>
                        <a:pt x="129" y="28"/>
                      </a:lnTo>
                      <a:lnTo>
                        <a:pt x="105" y="26"/>
                      </a:lnTo>
                      <a:lnTo>
                        <a:pt x="84" y="22"/>
                      </a:lnTo>
                      <a:lnTo>
                        <a:pt x="64" y="17"/>
                      </a:lnTo>
                      <a:lnTo>
                        <a:pt x="51" y="11"/>
                      </a:lnTo>
                      <a:lnTo>
                        <a:pt x="33" y="6"/>
                      </a:lnTo>
                      <a:lnTo>
                        <a:pt x="18" y="3"/>
                      </a:lnTo>
                      <a:lnTo>
                        <a:pt x="0" y="0"/>
                      </a:lnTo>
                      <a:lnTo>
                        <a:pt x="0" y="74"/>
                      </a:lnTo>
                      <a:lnTo>
                        <a:pt x="8" y="74"/>
                      </a:lnTo>
                      <a:lnTo>
                        <a:pt x="78" y="29"/>
                      </a:lnTo>
                      <a:lnTo>
                        <a:pt x="108" y="35"/>
                      </a:lnTo>
                      <a:lnTo>
                        <a:pt x="120" y="35"/>
                      </a:lnTo>
                      <a:lnTo>
                        <a:pt x="138" y="38"/>
                      </a:lnTo>
                      <a:lnTo>
                        <a:pt x="164" y="44"/>
                      </a:lnTo>
                      <a:lnTo>
                        <a:pt x="188" y="52"/>
                      </a:lnTo>
                      <a:lnTo>
                        <a:pt x="204" y="54"/>
                      </a:lnTo>
                      <a:lnTo>
                        <a:pt x="216" y="59"/>
                      </a:lnTo>
                      <a:lnTo>
                        <a:pt x="241" y="69"/>
                      </a:lnTo>
                      <a:lnTo>
                        <a:pt x="270" y="77"/>
                      </a:lnTo>
                      <a:lnTo>
                        <a:pt x="294" y="83"/>
                      </a:lnTo>
                      <a:lnTo>
                        <a:pt x="307" y="86"/>
                      </a:lnTo>
                      <a:lnTo>
                        <a:pt x="327" y="95"/>
                      </a:lnTo>
                      <a:lnTo>
                        <a:pt x="348" y="106"/>
                      </a:lnTo>
                      <a:lnTo>
                        <a:pt x="374" y="117"/>
                      </a:lnTo>
                      <a:lnTo>
                        <a:pt x="386" y="126"/>
                      </a:lnTo>
                      <a:lnTo>
                        <a:pt x="399" y="132"/>
                      </a:lnTo>
                      <a:lnTo>
                        <a:pt x="417" y="143"/>
                      </a:lnTo>
                      <a:lnTo>
                        <a:pt x="436" y="162"/>
                      </a:lnTo>
                      <a:lnTo>
                        <a:pt x="456" y="190"/>
                      </a:lnTo>
                      <a:lnTo>
                        <a:pt x="469" y="208"/>
                      </a:lnTo>
                      <a:lnTo>
                        <a:pt x="475" y="222"/>
                      </a:lnTo>
                      <a:lnTo>
                        <a:pt x="487" y="240"/>
                      </a:lnTo>
                      <a:lnTo>
                        <a:pt x="502" y="258"/>
                      </a:lnTo>
                      <a:lnTo>
                        <a:pt x="518" y="272"/>
                      </a:lnTo>
                      <a:lnTo>
                        <a:pt x="535" y="288"/>
                      </a:lnTo>
                      <a:lnTo>
                        <a:pt x="564" y="310"/>
                      </a:lnTo>
                      <a:lnTo>
                        <a:pt x="578" y="321"/>
                      </a:lnTo>
                      <a:lnTo>
                        <a:pt x="602" y="336"/>
                      </a:lnTo>
                      <a:lnTo>
                        <a:pt x="622" y="352"/>
                      </a:lnTo>
                      <a:lnTo>
                        <a:pt x="640" y="368"/>
                      </a:lnTo>
                      <a:lnTo>
                        <a:pt x="670" y="400"/>
                      </a:lnTo>
                    </a:path>
                  </a:pathLst>
                </a:cu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1" name="Freeform 583"/>
                <p:cNvSpPr>
                  <a:spLocks noChangeAspect="1"/>
                </p:cNvSpPr>
                <p:nvPr/>
              </p:nvSpPr>
              <p:spPr bwMode="auto">
                <a:xfrm>
                  <a:off x="3745" y="2520"/>
                  <a:ext cx="86" cy="141"/>
                </a:xfrm>
                <a:custGeom>
                  <a:avLst/>
                  <a:gdLst>
                    <a:gd name="T0" fmla="*/ 86 w 86"/>
                    <a:gd name="T1" fmla="*/ 94 h 141"/>
                    <a:gd name="T2" fmla="*/ 0 w 86"/>
                    <a:gd name="T3" fmla="*/ 0 h 141"/>
                    <a:gd name="T4" fmla="*/ 0 w 86"/>
                    <a:gd name="T5" fmla="*/ 141 h 141"/>
                    <a:gd name="T6" fmla="*/ 32 w 86"/>
                    <a:gd name="T7" fmla="*/ 127 h 141"/>
                    <a:gd name="T8" fmla="*/ 68 w 86"/>
                    <a:gd name="T9" fmla="*/ 106 h 141"/>
                    <a:gd name="T10" fmla="*/ 86 w 86"/>
                    <a:gd name="T11" fmla="*/ 94 h 1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6"/>
                    <a:gd name="T19" fmla="*/ 0 h 141"/>
                    <a:gd name="T20" fmla="*/ 86 w 86"/>
                    <a:gd name="T21" fmla="*/ 141 h 14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6" h="141">
                      <a:moveTo>
                        <a:pt x="86" y="94"/>
                      </a:moveTo>
                      <a:lnTo>
                        <a:pt x="0" y="0"/>
                      </a:lnTo>
                      <a:lnTo>
                        <a:pt x="0" y="141"/>
                      </a:lnTo>
                      <a:lnTo>
                        <a:pt x="32" y="127"/>
                      </a:lnTo>
                      <a:lnTo>
                        <a:pt x="68" y="106"/>
                      </a:lnTo>
                      <a:lnTo>
                        <a:pt x="86" y="94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2" name="Freeform 584"/>
                <p:cNvSpPr>
                  <a:spLocks noChangeAspect="1"/>
                </p:cNvSpPr>
                <p:nvPr/>
              </p:nvSpPr>
              <p:spPr bwMode="auto">
                <a:xfrm>
                  <a:off x="3743" y="2529"/>
                  <a:ext cx="83" cy="90"/>
                </a:xfrm>
                <a:custGeom>
                  <a:avLst/>
                  <a:gdLst>
                    <a:gd name="T0" fmla="*/ 0 w 83"/>
                    <a:gd name="T1" fmla="*/ 0 h 90"/>
                    <a:gd name="T2" fmla="*/ 20 w 83"/>
                    <a:gd name="T3" fmla="*/ 26 h 90"/>
                    <a:gd name="T4" fmla="*/ 36 w 83"/>
                    <a:gd name="T5" fmla="*/ 45 h 90"/>
                    <a:gd name="T6" fmla="*/ 56 w 83"/>
                    <a:gd name="T7" fmla="*/ 66 h 90"/>
                    <a:gd name="T8" fmla="*/ 69 w 83"/>
                    <a:gd name="T9" fmla="*/ 78 h 90"/>
                    <a:gd name="T10" fmla="*/ 83 w 83"/>
                    <a:gd name="T11" fmla="*/ 90 h 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3"/>
                    <a:gd name="T19" fmla="*/ 0 h 90"/>
                    <a:gd name="T20" fmla="*/ 83 w 83"/>
                    <a:gd name="T21" fmla="*/ 90 h 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3" h="90">
                      <a:moveTo>
                        <a:pt x="0" y="0"/>
                      </a:moveTo>
                      <a:lnTo>
                        <a:pt x="20" y="26"/>
                      </a:lnTo>
                      <a:lnTo>
                        <a:pt x="36" y="45"/>
                      </a:lnTo>
                      <a:lnTo>
                        <a:pt x="56" y="66"/>
                      </a:lnTo>
                      <a:lnTo>
                        <a:pt x="69" y="78"/>
                      </a:lnTo>
                      <a:lnTo>
                        <a:pt x="83" y="90"/>
                      </a:ln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3" name="Freeform 585"/>
                <p:cNvSpPr>
                  <a:spLocks noChangeAspect="1"/>
                </p:cNvSpPr>
                <p:nvPr/>
              </p:nvSpPr>
              <p:spPr bwMode="auto">
                <a:xfrm>
                  <a:off x="3746" y="2519"/>
                  <a:ext cx="89" cy="95"/>
                </a:xfrm>
                <a:custGeom>
                  <a:avLst/>
                  <a:gdLst>
                    <a:gd name="T0" fmla="*/ 0 w 89"/>
                    <a:gd name="T1" fmla="*/ 0 h 95"/>
                    <a:gd name="T2" fmla="*/ 18 w 89"/>
                    <a:gd name="T3" fmla="*/ 20 h 95"/>
                    <a:gd name="T4" fmla="*/ 37 w 89"/>
                    <a:gd name="T5" fmla="*/ 44 h 95"/>
                    <a:gd name="T6" fmla="*/ 51 w 89"/>
                    <a:gd name="T7" fmla="*/ 60 h 95"/>
                    <a:gd name="T8" fmla="*/ 66 w 89"/>
                    <a:gd name="T9" fmla="*/ 74 h 95"/>
                    <a:gd name="T10" fmla="*/ 89 w 89"/>
                    <a:gd name="T11" fmla="*/ 95 h 9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9"/>
                    <a:gd name="T19" fmla="*/ 0 h 95"/>
                    <a:gd name="T20" fmla="*/ 89 w 89"/>
                    <a:gd name="T21" fmla="*/ 95 h 9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9" h="95">
                      <a:moveTo>
                        <a:pt x="0" y="0"/>
                      </a:moveTo>
                      <a:lnTo>
                        <a:pt x="18" y="20"/>
                      </a:lnTo>
                      <a:lnTo>
                        <a:pt x="37" y="44"/>
                      </a:lnTo>
                      <a:lnTo>
                        <a:pt x="51" y="60"/>
                      </a:lnTo>
                      <a:lnTo>
                        <a:pt x="66" y="74"/>
                      </a:lnTo>
                      <a:lnTo>
                        <a:pt x="89" y="95"/>
                      </a:ln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4" name="Line 586"/>
                <p:cNvSpPr>
                  <a:spLocks noChangeAspect="1" noChangeShapeType="1"/>
                </p:cNvSpPr>
                <p:nvPr/>
              </p:nvSpPr>
              <p:spPr bwMode="auto">
                <a:xfrm>
                  <a:off x="3751" y="2537"/>
                  <a:ext cx="0" cy="12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5" name="Freeform 587"/>
                <p:cNvSpPr>
                  <a:spLocks noChangeAspect="1"/>
                </p:cNvSpPr>
                <p:nvPr/>
              </p:nvSpPr>
              <p:spPr bwMode="auto">
                <a:xfrm>
                  <a:off x="3658" y="2286"/>
                  <a:ext cx="648" cy="515"/>
                </a:xfrm>
                <a:custGeom>
                  <a:avLst/>
                  <a:gdLst>
                    <a:gd name="T0" fmla="*/ 282 w 648"/>
                    <a:gd name="T1" fmla="*/ 0 h 515"/>
                    <a:gd name="T2" fmla="*/ 85 w 648"/>
                    <a:gd name="T3" fmla="*/ 112 h 515"/>
                    <a:gd name="T4" fmla="*/ 99 w 648"/>
                    <a:gd name="T5" fmla="*/ 129 h 515"/>
                    <a:gd name="T6" fmla="*/ 111 w 648"/>
                    <a:gd name="T7" fmla="*/ 145 h 515"/>
                    <a:gd name="T8" fmla="*/ 124 w 648"/>
                    <a:gd name="T9" fmla="*/ 161 h 515"/>
                    <a:gd name="T10" fmla="*/ 136 w 648"/>
                    <a:gd name="T11" fmla="*/ 172 h 515"/>
                    <a:gd name="T12" fmla="*/ 148 w 648"/>
                    <a:gd name="T13" fmla="*/ 185 h 515"/>
                    <a:gd name="T14" fmla="*/ 163 w 648"/>
                    <a:gd name="T15" fmla="*/ 199 h 515"/>
                    <a:gd name="T16" fmla="*/ 177 w 648"/>
                    <a:gd name="T17" fmla="*/ 209 h 515"/>
                    <a:gd name="T18" fmla="*/ 186 w 648"/>
                    <a:gd name="T19" fmla="*/ 221 h 515"/>
                    <a:gd name="T20" fmla="*/ 196 w 648"/>
                    <a:gd name="T21" fmla="*/ 232 h 515"/>
                    <a:gd name="T22" fmla="*/ 202 w 648"/>
                    <a:gd name="T23" fmla="*/ 244 h 515"/>
                    <a:gd name="T24" fmla="*/ 207 w 648"/>
                    <a:gd name="T25" fmla="*/ 253 h 515"/>
                    <a:gd name="T26" fmla="*/ 207 w 648"/>
                    <a:gd name="T27" fmla="*/ 271 h 515"/>
                    <a:gd name="T28" fmla="*/ 204 w 648"/>
                    <a:gd name="T29" fmla="*/ 285 h 515"/>
                    <a:gd name="T30" fmla="*/ 198 w 648"/>
                    <a:gd name="T31" fmla="*/ 297 h 515"/>
                    <a:gd name="T32" fmla="*/ 191 w 648"/>
                    <a:gd name="T33" fmla="*/ 310 h 515"/>
                    <a:gd name="T34" fmla="*/ 181 w 648"/>
                    <a:gd name="T35" fmla="*/ 321 h 515"/>
                    <a:gd name="T36" fmla="*/ 160 w 648"/>
                    <a:gd name="T37" fmla="*/ 339 h 515"/>
                    <a:gd name="T38" fmla="*/ 139 w 648"/>
                    <a:gd name="T39" fmla="*/ 349 h 515"/>
                    <a:gd name="T40" fmla="*/ 118 w 648"/>
                    <a:gd name="T41" fmla="*/ 361 h 515"/>
                    <a:gd name="T42" fmla="*/ 99 w 648"/>
                    <a:gd name="T43" fmla="*/ 369 h 515"/>
                    <a:gd name="T44" fmla="*/ 79 w 648"/>
                    <a:gd name="T45" fmla="*/ 378 h 515"/>
                    <a:gd name="T46" fmla="*/ 52 w 648"/>
                    <a:gd name="T47" fmla="*/ 393 h 515"/>
                    <a:gd name="T48" fmla="*/ 28 w 648"/>
                    <a:gd name="T49" fmla="*/ 412 h 515"/>
                    <a:gd name="T50" fmla="*/ 13 w 648"/>
                    <a:gd name="T51" fmla="*/ 426 h 515"/>
                    <a:gd name="T52" fmla="*/ 0 w 648"/>
                    <a:gd name="T53" fmla="*/ 444 h 515"/>
                    <a:gd name="T54" fmla="*/ 124 w 648"/>
                    <a:gd name="T55" fmla="*/ 515 h 515"/>
                    <a:gd name="T56" fmla="*/ 648 w 648"/>
                    <a:gd name="T57" fmla="*/ 211 h 515"/>
                    <a:gd name="T58" fmla="*/ 282 w 648"/>
                    <a:gd name="T59" fmla="*/ 0 h 51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48"/>
                    <a:gd name="T91" fmla="*/ 0 h 515"/>
                    <a:gd name="T92" fmla="*/ 648 w 648"/>
                    <a:gd name="T93" fmla="*/ 515 h 51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48" h="515">
                      <a:moveTo>
                        <a:pt x="282" y="0"/>
                      </a:moveTo>
                      <a:lnTo>
                        <a:pt x="85" y="112"/>
                      </a:lnTo>
                      <a:lnTo>
                        <a:pt x="99" y="129"/>
                      </a:lnTo>
                      <a:lnTo>
                        <a:pt x="111" y="145"/>
                      </a:lnTo>
                      <a:lnTo>
                        <a:pt x="124" y="161"/>
                      </a:lnTo>
                      <a:lnTo>
                        <a:pt x="136" y="172"/>
                      </a:lnTo>
                      <a:lnTo>
                        <a:pt x="148" y="185"/>
                      </a:lnTo>
                      <a:lnTo>
                        <a:pt x="163" y="199"/>
                      </a:lnTo>
                      <a:lnTo>
                        <a:pt x="177" y="209"/>
                      </a:lnTo>
                      <a:lnTo>
                        <a:pt x="186" y="221"/>
                      </a:lnTo>
                      <a:lnTo>
                        <a:pt x="196" y="232"/>
                      </a:lnTo>
                      <a:lnTo>
                        <a:pt x="202" y="244"/>
                      </a:lnTo>
                      <a:lnTo>
                        <a:pt x="207" y="253"/>
                      </a:lnTo>
                      <a:lnTo>
                        <a:pt x="207" y="271"/>
                      </a:lnTo>
                      <a:lnTo>
                        <a:pt x="204" y="285"/>
                      </a:lnTo>
                      <a:lnTo>
                        <a:pt x="198" y="297"/>
                      </a:lnTo>
                      <a:lnTo>
                        <a:pt x="191" y="310"/>
                      </a:lnTo>
                      <a:lnTo>
                        <a:pt x="181" y="321"/>
                      </a:lnTo>
                      <a:lnTo>
                        <a:pt x="160" y="339"/>
                      </a:lnTo>
                      <a:lnTo>
                        <a:pt x="139" y="349"/>
                      </a:lnTo>
                      <a:lnTo>
                        <a:pt x="118" y="361"/>
                      </a:lnTo>
                      <a:lnTo>
                        <a:pt x="99" y="369"/>
                      </a:lnTo>
                      <a:lnTo>
                        <a:pt x="79" y="378"/>
                      </a:lnTo>
                      <a:lnTo>
                        <a:pt x="52" y="393"/>
                      </a:lnTo>
                      <a:lnTo>
                        <a:pt x="28" y="412"/>
                      </a:lnTo>
                      <a:lnTo>
                        <a:pt x="13" y="426"/>
                      </a:lnTo>
                      <a:lnTo>
                        <a:pt x="0" y="444"/>
                      </a:lnTo>
                      <a:lnTo>
                        <a:pt x="124" y="515"/>
                      </a:lnTo>
                      <a:lnTo>
                        <a:pt x="648" y="211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6" name="Freeform 588"/>
                <p:cNvSpPr>
                  <a:spLocks noChangeAspect="1"/>
                </p:cNvSpPr>
                <p:nvPr/>
              </p:nvSpPr>
              <p:spPr bwMode="auto">
                <a:xfrm>
                  <a:off x="3374" y="2458"/>
                  <a:ext cx="344" cy="205"/>
                </a:xfrm>
                <a:custGeom>
                  <a:avLst/>
                  <a:gdLst>
                    <a:gd name="T0" fmla="*/ 7 w 344"/>
                    <a:gd name="T1" fmla="*/ 0 h 205"/>
                    <a:gd name="T2" fmla="*/ 0 w 344"/>
                    <a:gd name="T3" fmla="*/ 5 h 205"/>
                    <a:gd name="T4" fmla="*/ 344 w 344"/>
                    <a:gd name="T5" fmla="*/ 205 h 205"/>
                    <a:gd name="T6" fmla="*/ 312 w 344"/>
                    <a:gd name="T7" fmla="*/ 177 h 205"/>
                    <a:gd name="T8" fmla="*/ 240 w 344"/>
                    <a:gd name="T9" fmla="*/ 135 h 205"/>
                    <a:gd name="T10" fmla="*/ 7 w 344"/>
                    <a:gd name="T11" fmla="*/ 0 h 20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44"/>
                    <a:gd name="T19" fmla="*/ 0 h 205"/>
                    <a:gd name="T20" fmla="*/ 344 w 344"/>
                    <a:gd name="T21" fmla="*/ 205 h 20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4" h="205">
                      <a:moveTo>
                        <a:pt x="7" y="0"/>
                      </a:moveTo>
                      <a:lnTo>
                        <a:pt x="0" y="5"/>
                      </a:lnTo>
                      <a:lnTo>
                        <a:pt x="344" y="205"/>
                      </a:lnTo>
                      <a:lnTo>
                        <a:pt x="312" y="177"/>
                      </a:lnTo>
                      <a:lnTo>
                        <a:pt x="240" y="13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7" name="Freeform 589"/>
                <p:cNvSpPr>
                  <a:spLocks noChangeAspect="1"/>
                </p:cNvSpPr>
                <p:nvPr/>
              </p:nvSpPr>
              <p:spPr bwMode="auto">
                <a:xfrm>
                  <a:off x="3371" y="2460"/>
                  <a:ext cx="320" cy="180"/>
                </a:xfrm>
                <a:custGeom>
                  <a:avLst/>
                  <a:gdLst>
                    <a:gd name="T0" fmla="*/ 0 w 320"/>
                    <a:gd name="T1" fmla="*/ 5 h 180"/>
                    <a:gd name="T2" fmla="*/ 8 w 320"/>
                    <a:gd name="T3" fmla="*/ 0 h 180"/>
                    <a:gd name="T4" fmla="*/ 320 w 320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320"/>
                    <a:gd name="T10" fmla="*/ 0 h 180"/>
                    <a:gd name="T11" fmla="*/ 320 w 320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0" h="180">
                      <a:moveTo>
                        <a:pt x="0" y="5"/>
                      </a:moveTo>
                      <a:lnTo>
                        <a:pt x="8" y="0"/>
                      </a:lnTo>
                      <a:lnTo>
                        <a:pt x="320" y="180"/>
                      </a:lnTo>
                    </a:path>
                  </a:pathLst>
                </a:custGeom>
                <a:noFill/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8" name="Freeform 590"/>
                <p:cNvSpPr>
                  <a:spLocks noChangeAspect="1"/>
                </p:cNvSpPr>
                <p:nvPr/>
              </p:nvSpPr>
              <p:spPr bwMode="auto">
                <a:xfrm>
                  <a:off x="3488" y="2329"/>
                  <a:ext cx="58" cy="75"/>
                </a:xfrm>
                <a:custGeom>
                  <a:avLst/>
                  <a:gdLst>
                    <a:gd name="T0" fmla="*/ 0 w 58"/>
                    <a:gd name="T1" fmla="*/ 0 h 75"/>
                    <a:gd name="T2" fmla="*/ 0 w 58"/>
                    <a:gd name="T3" fmla="*/ 40 h 75"/>
                    <a:gd name="T4" fmla="*/ 58 w 58"/>
                    <a:gd name="T5" fmla="*/ 75 h 75"/>
                    <a:gd name="T6" fmla="*/ 51 w 58"/>
                    <a:gd name="T7" fmla="*/ 58 h 75"/>
                    <a:gd name="T8" fmla="*/ 42 w 58"/>
                    <a:gd name="T9" fmla="*/ 42 h 75"/>
                    <a:gd name="T10" fmla="*/ 30 w 58"/>
                    <a:gd name="T11" fmla="*/ 26 h 75"/>
                    <a:gd name="T12" fmla="*/ 22 w 58"/>
                    <a:gd name="T13" fmla="*/ 18 h 75"/>
                    <a:gd name="T14" fmla="*/ 9 w 58"/>
                    <a:gd name="T15" fmla="*/ 6 h 75"/>
                    <a:gd name="T16" fmla="*/ 0 w 58"/>
                    <a:gd name="T17" fmla="*/ 0 h 7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8"/>
                    <a:gd name="T28" fmla="*/ 0 h 75"/>
                    <a:gd name="T29" fmla="*/ 58 w 58"/>
                    <a:gd name="T30" fmla="*/ 75 h 7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8" h="75">
                      <a:moveTo>
                        <a:pt x="0" y="0"/>
                      </a:moveTo>
                      <a:lnTo>
                        <a:pt x="0" y="40"/>
                      </a:lnTo>
                      <a:lnTo>
                        <a:pt x="58" y="75"/>
                      </a:lnTo>
                      <a:lnTo>
                        <a:pt x="51" y="58"/>
                      </a:lnTo>
                      <a:lnTo>
                        <a:pt x="42" y="42"/>
                      </a:lnTo>
                      <a:lnTo>
                        <a:pt x="30" y="26"/>
                      </a:lnTo>
                      <a:lnTo>
                        <a:pt x="22" y="18"/>
                      </a:lnTo>
                      <a:lnTo>
                        <a:pt x="9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9" name="Line 591"/>
                <p:cNvSpPr>
                  <a:spLocks noChangeAspect="1" noChangeShapeType="1"/>
                </p:cNvSpPr>
                <p:nvPr/>
              </p:nvSpPr>
              <p:spPr bwMode="auto">
                <a:xfrm>
                  <a:off x="3487" y="2371"/>
                  <a:ext cx="57" cy="3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0" name="Freeform 592"/>
                <p:cNvSpPr>
                  <a:spLocks noChangeAspect="1"/>
                </p:cNvSpPr>
                <p:nvPr/>
              </p:nvSpPr>
              <p:spPr bwMode="auto">
                <a:xfrm>
                  <a:off x="3451" y="2393"/>
                  <a:ext cx="128" cy="138"/>
                </a:xfrm>
                <a:custGeom>
                  <a:avLst/>
                  <a:gdLst>
                    <a:gd name="T0" fmla="*/ 0 w 128"/>
                    <a:gd name="T1" fmla="*/ 0 h 138"/>
                    <a:gd name="T2" fmla="*/ 18 w 128"/>
                    <a:gd name="T3" fmla="*/ 13 h 138"/>
                    <a:gd name="T4" fmla="*/ 42 w 128"/>
                    <a:gd name="T5" fmla="*/ 28 h 138"/>
                    <a:gd name="T6" fmla="*/ 58 w 128"/>
                    <a:gd name="T7" fmla="*/ 43 h 138"/>
                    <a:gd name="T8" fmla="*/ 72 w 128"/>
                    <a:gd name="T9" fmla="*/ 58 h 138"/>
                    <a:gd name="T10" fmla="*/ 84 w 128"/>
                    <a:gd name="T11" fmla="*/ 76 h 138"/>
                    <a:gd name="T12" fmla="*/ 92 w 128"/>
                    <a:gd name="T13" fmla="*/ 88 h 138"/>
                    <a:gd name="T14" fmla="*/ 103 w 128"/>
                    <a:gd name="T15" fmla="*/ 107 h 138"/>
                    <a:gd name="T16" fmla="*/ 112 w 128"/>
                    <a:gd name="T17" fmla="*/ 121 h 138"/>
                    <a:gd name="T18" fmla="*/ 128 w 128"/>
                    <a:gd name="T19" fmla="*/ 138 h 138"/>
                    <a:gd name="T20" fmla="*/ 128 w 128"/>
                    <a:gd name="T21" fmla="*/ 55 h 1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8"/>
                    <a:gd name="T34" fmla="*/ 0 h 138"/>
                    <a:gd name="T35" fmla="*/ 128 w 128"/>
                    <a:gd name="T36" fmla="*/ 138 h 1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8" h="138">
                      <a:moveTo>
                        <a:pt x="0" y="0"/>
                      </a:moveTo>
                      <a:lnTo>
                        <a:pt x="18" y="13"/>
                      </a:lnTo>
                      <a:lnTo>
                        <a:pt x="42" y="28"/>
                      </a:lnTo>
                      <a:lnTo>
                        <a:pt x="58" y="43"/>
                      </a:lnTo>
                      <a:lnTo>
                        <a:pt x="72" y="58"/>
                      </a:lnTo>
                      <a:lnTo>
                        <a:pt x="84" y="76"/>
                      </a:lnTo>
                      <a:lnTo>
                        <a:pt x="92" y="88"/>
                      </a:lnTo>
                      <a:lnTo>
                        <a:pt x="103" y="107"/>
                      </a:lnTo>
                      <a:lnTo>
                        <a:pt x="112" y="121"/>
                      </a:lnTo>
                      <a:lnTo>
                        <a:pt x="128" y="138"/>
                      </a:lnTo>
                      <a:lnTo>
                        <a:pt x="128" y="55"/>
                      </a:ln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1" name="Freeform 593"/>
                <p:cNvSpPr>
                  <a:spLocks noChangeAspect="1"/>
                </p:cNvSpPr>
                <p:nvPr/>
              </p:nvSpPr>
              <p:spPr bwMode="auto">
                <a:xfrm>
                  <a:off x="3586" y="2537"/>
                  <a:ext cx="149" cy="130"/>
                </a:xfrm>
                <a:custGeom>
                  <a:avLst/>
                  <a:gdLst>
                    <a:gd name="T0" fmla="*/ 0 w 149"/>
                    <a:gd name="T1" fmla="*/ 0 h 130"/>
                    <a:gd name="T2" fmla="*/ 15 w 149"/>
                    <a:gd name="T3" fmla="*/ 16 h 130"/>
                    <a:gd name="T4" fmla="*/ 34 w 149"/>
                    <a:gd name="T5" fmla="*/ 34 h 130"/>
                    <a:gd name="T6" fmla="*/ 52 w 149"/>
                    <a:gd name="T7" fmla="*/ 47 h 130"/>
                    <a:gd name="T8" fmla="*/ 75 w 149"/>
                    <a:gd name="T9" fmla="*/ 64 h 130"/>
                    <a:gd name="T10" fmla="*/ 94 w 149"/>
                    <a:gd name="T11" fmla="*/ 74 h 130"/>
                    <a:gd name="T12" fmla="*/ 107 w 149"/>
                    <a:gd name="T13" fmla="*/ 88 h 130"/>
                    <a:gd name="T14" fmla="*/ 121 w 149"/>
                    <a:gd name="T15" fmla="*/ 100 h 130"/>
                    <a:gd name="T16" fmla="*/ 131 w 149"/>
                    <a:gd name="T17" fmla="*/ 109 h 130"/>
                    <a:gd name="T18" fmla="*/ 149 w 149"/>
                    <a:gd name="T19" fmla="*/ 130 h 1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9"/>
                    <a:gd name="T31" fmla="*/ 0 h 130"/>
                    <a:gd name="T32" fmla="*/ 149 w 149"/>
                    <a:gd name="T33" fmla="*/ 130 h 1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9" h="130">
                      <a:moveTo>
                        <a:pt x="0" y="0"/>
                      </a:moveTo>
                      <a:lnTo>
                        <a:pt x="15" y="16"/>
                      </a:lnTo>
                      <a:lnTo>
                        <a:pt x="34" y="34"/>
                      </a:lnTo>
                      <a:lnTo>
                        <a:pt x="52" y="47"/>
                      </a:lnTo>
                      <a:lnTo>
                        <a:pt x="75" y="64"/>
                      </a:lnTo>
                      <a:lnTo>
                        <a:pt x="94" y="74"/>
                      </a:lnTo>
                      <a:lnTo>
                        <a:pt x="107" y="88"/>
                      </a:lnTo>
                      <a:lnTo>
                        <a:pt x="121" y="100"/>
                      </a:lnTo>
                      <a:lnTo>
                        <a:pt x="131" y="109"/>
                      </a:lnTo>
                      <a:lnTo>
                        <a:pt x="149" y="130"/>
                      </a:ln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2" name="Freeform 594"/>
                <p:cNvSpPr>
                  <a:spLocks noChangeAspect="1"/>
                </p:cNvSpPr>
                <p:nvPr/>
              </p:nvSpPr>
              <p:spPr bwMode="auto">
                <a:xfrm>
                  <a:off x="3383" y="2388"/>
                  <a:ext cx="72" cy="39"/>
                </a:xfrm>
                <a:custGeom>
                  <a:avLst/>
                  <a:gdLst>
                    <a:gd name="T0" fmla="*/ 51 w 72"/>
                    <a:gd name="T1" fmla="*/ 39 h 39"/>
                    <a:gd name="T2" fmla="*/ 72 w 72"/>
                    <a:gd name="T3" fmla="*/ 28 h 39"/>
                    <a:gd name="T4" fmla="*/ 59 w 72"/>
                    <a:gd name="T5" fmla="*/ 18 h 39"/>
                    <a:gd name="T6" fmla="*/ 38 w 72"/>
                    <a:gd name="T7" fmla="*/ 10 h 39"/>
                    <a:gd name="T8" fmla="*/ 23 w 72"/>
                    <a:gd name="T9" fmla="*/ 5 h 39"/>
                    <a:gd name="T10" fmla="*/ 16 w 72"/>
                    <a:gd name="T11" fmla="*/ 0 h 39"/>
                    <a:gd name="T12" fmla="*/ 0 w 72"/>
                    <a:gd name="T13" fmla="*/ 10 h 39"/>
                    <a:gd name="T14" fmla="*/ 51 w 72"/>
                    <a:gd name="T15" fmla="*/ 39 h 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9"/>
                    <a:gd name="T26" fmla="*/ 72 w 72"/>
                    <a:gd name="T27" fmla="*/ 39 h 3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9">
                      <a:moveTo>
                        <a:pt x="51" y="39"/>
                      </a:moveTo>
                      <a:lnTo>
                        <a:pt x="72" y="28"/>
                      </a:lnTo>
                      <a:lnTo>
                        <a:pt x="59" y="18"/>
                      </a:lnTo>
                      <a:lnTo>
                        <a:pt x="38" y="10"/>
                      </a:lnTo>
                      <a:lnTo>
                        <a:pt x="23" y="5"/>
                      </a:lnTo>
                      <a:lnTo>
                        <a:pt x="16" y="0"/>
                      </a:lnTo>
                      <a:lnTo>
                        <a:pt x="0" y="10"/>
                      </a:lnTo>
                      <a:lnTo>
                        <a:pt x="51" y="39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3" name="Freeform 595"/>
                <p:cNvSpPr>
                  <a:spLocks noChangeAspect="1"/>
                </p:cNvSpPr>
                <p:nvPr/>
              </p:nvSpPr>
              <p:spPr bwMode="auto">
                <a:xfrm>
                  <a:off x="3436" y="2417"/>
                  <a:ext cx="101" cy="67"/>
                </a:xfrm>
                <a:custGeom>
                  <a:avLst/>
                  <a:gdLst>
                    <a:gd name="T0" fmla="*/ 23 w 101"/>
                    <a:gd name="T1" fmla="*/ 0 h 67"/>
                    <a:gd name="T2" fmla="*/ 0 w 101"/>
                    <a:gd name="T3" fmla="*/ 10 h 67"/>
                    <a:gd name="T4" fmla="*/ 101 w 101"/>
                    <a:gd name="T5" fmla="*/ 67 h 67"/>
                    <a:gd name="T6" fmla="*/ 91 w 101"/>
                    <a:gd name="T7" fmla="*/ 58 h 67"/>
                    <a:gd name="T8" fmla="*/ 74 w 101"/>
                    <a:gd name="T9" fmla="*/ 36 h 67"/>
                    <a:gd name="T10" fmla="*/ 54 w 101"/>
                    <a:gd name="T11" fmla="*/ 19 h 67"/>
                    <a:gd name="T12" fmla="*/ 42 w 101"/>
                    <a:gd name="T13" fmla="*/ 12 h 67"/>
                    <a:gd name="T14" fmla="*/ 23 w 101"/>
                    <a:gd name="T15" fmla="*/ 0 h 6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1"/>
                    <a:gd name="T25" fmla="*/ 0 h 67"/>
                    <a:gd name="T26" fmla="*/ 101 w 101"/>
                    <a:gd name="T27" fmla="*/ 67 h 6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1" h="67">
                      <a:moveTo>
                        <a:pt x="23" y="0"/>
                      </a:moveTo>
                      <a:lnTo>
                        <a:pt x="0" y="10"/>
                      </a:lnTo>
                      <a:lnTo>
                        <a:pt x="101" y="67"/>
                      </a:lnTo>
                      <a:lnTo>
                        <a:pt x="91" y="58"/>
                      </a:lnTo>
                      <a:lnTo>
                        <a:pt x="74" y="36"/>
                      </a:lnTo>
                      <a:lnTo>
                        <a:pt x="54" y="19"/>
                      </a:lnTo>
                      <a:lnTo>
                        <a:pt x="42" y="12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4" name="Freeform 596"/>
                <p:cNvSpPr>
                  <a:spLocks noChangeAspect="1"/>
                </p:cNvSpPr>
                <p:nvPr/>
              </p:nvSpPr>
              <p:spPr bwMode="auto">
                <a:xfrm>
                  <a:off x="3383" y="2388"/>
                  <a:ext cx="153" cy="97"/>
                </a:xfrm>
                <a:custGeom>
                  <a:avLst/>
                  <a:gdLst>
                    <a:gd name="T0" fmla="*/ 17 w 153"/>
                    <a:gd name="T1" fmla="*/ 0 h 97"/>
                    <a:gd name="T2" fmla="*/ 0 w 153"/>
                    <a:gd name="T3" fmla="*/ 10 h 97"/>
                    <a:gd name="T4" fmla="*/ 153 w 153"/>
                    <a:gd name="T5" fmla="*/ 97 h 97"/>
                    <a:gd name="T6" fmla="*/ 0 60000 65536"/>
                    <a:gd name="T7" fmla="*/ 0 60000 65536"/>
                    <a:gd name="T8" fmla="*/ 0 60000 65536"/>
                    <a:gd name="T9" fmla="*/ 0 w 153"/>
                    <a:gd name="T10" fmla="*/ 0 h 97"/>
                    <a:gd name="T11" fmla="*/ 153 w 153"/>
                    <a:gd name="T12" fmla="*/ 97 h 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3" h="97">
                      <a:moveTo>
                        <a:pt x="17" y="0"/>
                      </a:moveTo>
                      <a:lnTo>
                        <a:pt x="0" y="10"/>
                      </a:lnTo>
                      <a:lnTo>
                        <a:pt x="153" y="97"/>
                      </a:ln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5" name="Line 59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434" y="2416"/>
                  <a:ext cx="23" cy="1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6" name="Line 59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112" y="2464"/>
                  <a:ext cx="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7" name="Freeform 599"/>
                <p:cNvSpPr>
                  <a:spLocks noChangeAspect="1"/>
                </p:cNvSpPr>
                <p:nvPr/>
              </p:nvSpPr>
              <p:spPr bwMode="auto">
                <a:xfrm>
                  <a:off x="3265" y="3522"/>
                  <a:ext cx="211" cy="28"/>
                </a:xfrm>
                <a:custGeom>
                  <a:avLst/>
                  <a:gdLst>
                    <a:gd name="T0" fmla="*/ 0 w 211"/>
                    <a:gd name="T1" fmla="*/ 7 h 28"/>
                    <a:gd name="T2" fmla="*/ 43 w 211"/>
                    <a:gd name="T3" fmla="*/ 22 h 28"/>
                    <a:gd name="T4" fmla="*/ 72 w 211"/>
                    <a:gd name="T5" fmla="*/ 27 h 28"/>
                    <a:gd name="T6" fmla="*/ 110 w 211"/>
                    <a:gd name="T7" fmla="*/ 27 h 28"/>
                    <a:gd name="T8" fmla="*/ 148 w 211"/>
                    <a:gd name="T9" fmla="*/ 22 h 28"/>
                    <a:gd name="T10" fmla="*/ 184 w 211"/>
                    <a:gd name="T11" fmla="*/ 12 h 28"/>
                    <a:gd name="T12" fmla="*/ 211 w 211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1"/>
                    <a:gd name="T22" fmla="*/ 0 h 28"/>
                    <a:gd name="T23" fmla="*/ 211 w 211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1" h="28">
                      <a:moveTo>
                        <a:pt x="0" y="7"/>
                      </a:moveTo>
                      <a:cubicBezTo>
                        <a:pt x="15" y="13"/>
                        <a:pt x="31" y="19"/>
                        <a:pt x="43" y="22"/>
                      </a:cubicBezTo>
                      <a:cubicBezTo>
                        <a:pt x="55" y="25"/>
                        <a:pt x="61" y="26"/>
                        <a:pt x="72" y="27"/>
                      </a:cubicBezTo>
                      <a:cubicBezTo>
                        <a:pt x="83" y="28"/>
                        <a:pt x="97" y="28"/>
                        <a:pt x="110" y="27"/>
                      </a:cubicBezTo>
                      <a:cubicBezTo>
                        <a:pt x="123" y="26"/>
                        <a:pt x="136" y="24"/>
                        <a:pt x="148" y="22"/>
                      </a:cubicBezTo>
                      <a:cubicBezTo>
                        <a:pt x="160" y="20"/>
                        <a:pt x="174" y="16"/>
                        <a:pt x="184" y="12"/>
                      </a:cubicBezTo>
                      <a:cubicBezTo>
                        <a:pt x="194" y="8"/>
                        <a:pt x="202" y="4"/>
                        <a:pt x="211" y="0"/>
                      </a:cubicBez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8" name="Line 60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473" y="2706"/>
                  <a:ext cx="1416" cy="81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9" name="Freeform 601"/>
                <p:cNvSpPr>
                  <a:spLocks noChangeAspect="1"/>
                </p:cNvSpPr>
                <p:nvPr/>
              </p:nvSpPr>
              <p:spPr bwMode="auto">
                <a:xfrm>
                  <a:off x="2650" y="1373"/>
                  <a:ext cx="192" cy="23"/>
                </a:xfrm>
                <a:custGeom>
                  <a:avLst/>
                  <a:gdLst>
                    <a:gd name="T0" fmla="*/ 0 w 192"/>
                    <a:gd name="T1" fmla="*/ 23 h 23"/>
                    <a:gd name="T2" fmla="*/ 60 w 192"/>
                    <a:gd name="T3" fmla="*/ 4 h 23"/>
                    <a:gd name="T4" fmla="*/ 94 w 192"/>
                    <a:gd name="T5" fmla="*/ 1 h 23"/>
                    <a:gd name="T6" fmla="*/ 139 w 192"/>
                    <a:gd name="T7" fmla="*/ 8 h 23"/>
                    <a:gd name="T8" fmla="*/ 192 w 192"/>
                    <a:gd name="T9" fmla="*/ 23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23"/>
                    <a:gd name="T17" fmla="*/ 192 w 192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23">
                      <a:moveTo>
                        <a:pt x="0" y="23"/>
                      </a:moveTo>
                      <a:cubicBezTo>
                        <a:pt x="22" y="15"/>
                        <a:pt x="44" y="8"/>
                        <a:pt x="60" y="4"/>
                      </a:cubicBezTo>
                      <a:cubicBezTo>
                        <a:pt x="76" y="0"/>
                        <a:pt x="81" y="0"/>
                        <a:pt x="94" y="1"/>
                      </a:cubicBezTo>
                      <a:cubicBezTo>
                        <a:pt x="107" y="2"/>
                        <a:pt x="123" y="4"/>
                        <a:pt x="139" y="8"/>
                      </a:cubicBezTo>
                      <a:cubicBezTo>
                        <a:pt x="155" y="12"/>
                        <a:pt x="173" y="17"/>
                        <a:pt x="192" y="23"/>
                      </a:cubicBez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0" name="Freeform 602"/>
                <p:cNvSpPr>
                  <a:spLocks noChangeAspect="1"/>
                </p:cNvSpPr>
                <p:nvPr/>
              </p:nvSpPr>
              <p:spPr bwMode="auto">
                <a:xfrm>
                  <a:off x="1730" y="2427"/>
                  <a:ext cx="125" cy="54"/>
                </a:xfrm>
                <a:custGeom>
                  <a:avLst/>
                  <a:gdLst>
                    <a:gd name="T0" fmla="*/ 125 w 125"/>
                    <a:gd name="T1" fmla="*/ 15 h 54"/>
                    <a:gd name="T2" fmla="*/ 125 w 125"/>
                    <a:gd name="T3" fmla="*/ 0 h 54"/>
                    <a:gd name="T4" fmla="*/ 55 w 125"/>
                    <a:gd name="T5" fmla="*/ 38 h 54"/>
                    <a:gd name="T6" fmla="*/ 0 w 125"/>
                    <a:gd name="T7" fmla="*/ 7 h 54"/>
                    <a:gd name="T8" fmla="*/ 0 w 125"/>
                    <a:gd name="T9" fmla="*/ 20 h 54"/>
                    <a:gd name="T10" fmla="*/ 57 w 125"/>
                    <a:gd name="T11" fmla="*/ 54 h 54"/>
                    <a:gd name="T12" fmla="*/ 125 w 125"/>
                    <a:gd name="T13" fmla="*/ 15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5"/>
                    <a:gd name="T22" fmla="*/ 0 h 54"/>
                    <a:gd name="T23" fmla="*/ 125 w 125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5" h="54">
                      <a:moveTo>
                        <a:pt x="125" y="15"/>
                      </a:moveTo>
                      <a:lnTo>
                        <a:pt x="125" y="0"/>
                      </a:lnTo>
                      <a:lnTo>
                        <a:pt x="55" y="38"/>
                      </a:lnTo>
                      <a:lnTo>
                        <a:pt x="0" y="7"/>
                      </a:lnTo>
                      <a:lnTo>
                        <a:pt x="0" y="20"/>
                      </a:lnTo>
                      <a:lnTo>
                        <a:pt x="57" y="54"/>
                      </a:lnTo>
                      <a:lnTo>
                        <a:pt x="125" y="15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1" name="Line 603"/>
                <p:cNvSpPr>
                  <a:spLocks noChangeAspect="1" noChangeShapeType="1"/>
                </p:cNvSpPr>
                <p:nvPr/>
              </p:nvSpPr>
              <p:spPr bwMode="auto">
                <a:xfrm>
                  <a:off x="1786" y="2465"/>
                  <a:ext cx="0" cy="1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" name="Group 604"/>
                <p:cNvGrpSpPr>
                  <a:grpSpLocks noChangeAspect="1"/>
                </p:cNvGrpSpPr>
                <p:nvPr/>
              </p:nvGrpSpPr>
              <p:grpSpPr bwMode="auto">
                <a:xfrm>
                  <a:off x="1286" y="2415"/>
                  <a:ext cx="141" cy="161"/>
                  <a:chOff x="4297" y="848"/>
                  <a:chExt cx="560" cy="642"/>
                </a:xfrm>
              </p:grpSpPr>
              <p:sp>
                <p:nvSpPr>
                  <p:cNvPr id="17470" name="Freeform 605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71" name="Freeform 606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72" name="Freeform 607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73" name="Freeform 608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609"/>
                <p:cNvGrpSpPr>
                  <a:grpSpLocks noChangeAspect="1"/>
                </p:cNvGrpSpPr>
                <p:nvPr/>
              </p:nvGrpSpPr>
              <p:grpSpPr bwMode="auto">
                <a:xfrm>
                  <a:off x="1464" y="2519"/>
                  <a:ext cx="141" cy="161"/>
                  <a:chOff x="4297" y="848"/>
                  <a:chExt cx="560" cy="642"/>
                </a:xfrm>
              </p:grpSpPr>
              <p:sp>
                <p:nvSpPr>
                  <p:cNvPr id="17466" name="Freeform 610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67" name="Freeform 611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68" name="Freeform 612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69" name="Freeform 613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614"/>
                <p:cNvGrpSpPr>
                  <a:grpSpLocks noChangeAspect="1"/>
                </p:cNvGrpSpPr>
                <p:nvPr/>
              </p:nvGrpSpPr>
              <p:grpSpPr bwMode="auto">
                <a:xfrm>
                  <a:off x="1642" y="2626"/>
                  <a:ext cx="141" cy="161"/>
                  <a:chOff x="4297" y="848"/>
                  <a:chExt cx="560" cy="642"/>
                </a:xfrm>
              </p:grpSpPr>
              <p:sp>
                <p:nvSpPr>
                  <p:cNvPr id="17462" name="Freeform 615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63" name="Freeform 616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64" name="Freeform 617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65" name="Freeform 618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619"/>
                <p:cNvGrpSpPr>
                  <a:grpSpLocks noChangeAspect="1"/>
                </p:cNvGrpSpPr>
                <p:nvPr/>
              </p:nvGrpSpPr>
              <p:grpSpPr bwMode="auto">
                <a:xfrm>
                  <a:off x="1851" y="2748"/>
                  <a:ext cx="141" cy="161"/>
                  <a:chOff x="4297" y="848"/>
                  <a:chExt cx="560" cy="642"/>
                </a:xfrm>
              </p:grpSpPr>
              <p:sp>
                <p:nvSpPr>
                  <p:cNvPr id="17458" name="Freeform 620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59" name="Freeform 621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60" name="Freeform 622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61" name="Freeform 623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624"/>
                <p:cNvGrpSpPr>
                  <a:grpSpLocks noChangeAspect="1"/>
                </p:cNvGrpSpPr>
                <p:nvPr/>
              </p:nvGrpSpPr>
              <p:grpSpPr bwMode="auto">
                <a:xfrm>
                  <a:off x="2029" y="2851"/>
                  <a:ext cx="141" cy="161"/>
                  <a:chOff x="4297" y="848"/>
                  <a:chExt cx="560" cy="642"/>
                </a:xfrm>
              </p:grpSpPr>
              <p:sp>
                <p:nvSpPr>
                  <p:cNvPr id="17454" name="Freeform 625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55" name="Freeform 626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56" name="Freeform 627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57" name="Freeform 628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629"/>
                <p:cNvGrpSpPr>
                  <a:grpSpLocks noChangeAspect="1"/>
                </p:cNvGrpSpPr>
                <p:nvPr/>
              </p:nvGrpSpPr>
              <p:grpSpPr bwMode="auto">
                <a:xfrm>
                  <a:off x="2230" y="2992"/>
                  <a:ext cx="141" cy="161"/>
                  <a:chOff x="4297" y="848"/>
                  <a:chExt cx="560" cy="642"/>
                </a:xfrm>
              </p:grpSpPr>
              <p:sp>
                <p:nvSpPr>
                  <p:cNvPr id="17450" name="Freeform 630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51" name="Freeform 631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52" name="Freeform 632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53" name="Freeform 633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634"/>
                <p:cNvGrpSpPr>
                  <a:grpSpLocks noChangeAspect="1"/>
                </p:cNvGrpSpPr>
                <p:nvPr/>
              </p:nvGrpSpPr>
              <p:grpSpPr bwMode="auto">
                <a:xfrm>
                  <a:off x="2453" y="3103"/>
                  <a:ext cx="141" cy="161"/>
                  <a:chOff x="4297" y="848"/>
                  <a:chExt cx="560" cy="642"/>
                </a:xfrm>
              </p:grpSpPr>
              <p:sp>
                <p:nvSpPr>
                  <p:cNvPr id="17446" name="Freeform 635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47" name="Freeform 636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48" name="Freeform 637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49" name="Freeform 638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639"/>
                <p:cNvGrpSpPr>
                  <a:grpSpLocks noChangeAspect="1"/>
                </p:cNvGrpSpPr>
                <p:nvPr/>
              </p:nvGrpSpPr>
              <p:grpSpPr bwMode="auto">
                <a:xfrm>
                  <a:off x="1166" y="1912"/>
                  <a:ext cx="141" cy="161"/>
                  <a:chOff x="4297" y="848"/>
                  <a:chExt cx="560" cy="642"/>
                </a:xfrm>
              </p:grpSpPr>
              <p:sp>
                <p:nvSpPr>
                  <p:cNvPr id="17442" name="Freeform 640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43" name="Freeform 641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44" name="Freeform 642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45" name="Freeform 643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644"/>
                <p:cNvGrpSpPr>
                  <a:grpSpLocks noChangeAspect="1"/>
                </p:cNvGrpSpPr>
                <p:nvPr/>
              </p:nvGrpSpPr>
              <p:grpSpPr bwMode="auto">
                <a:xfrm>
                  <a:off x="1015" y="2106"/>
                  <a:ext cx="141" cy="161"/>
                  <a:chOff x="4297" y="848"/>
                  <a:chExt cx="560" cy="642"/>
                </a:xfrm>
              </p:grpSpPr>
              <p:sp>
                <p:nvSpPr>
                  <p:cNvPr id="17438" name="Freeform 645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9" name="Freeform 646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40" name="Freeform 647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41" name="Freeform 648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649"/>
                <p:cNvGrpSpPr>
                  <a:grpSpLocks noChangeAspect="1"/>
                </p:cNvGrpSpPr>
                <p:nvPr/>
              </p:nvGrpSpPr>
              <p:grpSpPr bwMode="auto">
                <a:xfrm>
                  <a:off x="1125" y="2322"/>
                  <a:ext cx="141" cy="161"/>
                  <a:chOff x="4297" y="848"/>
                  <a:chExt cx="560" cy="642"/>
                </a:xfrm>
              </p:grpSpPr>
              <p:sp>
                <p:nvSpPr>
                  <p:cNvPr id="17434" name="Freeform 650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5" name="Freeform 651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6" name="Freeform 652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7" name="Freeform 653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654"/>
                <p:cNvGrpSpPr>
                  <a:grpSpLocks noChangeAspect="1"/>
                </p:cNvGrpSpPr>
                <p:nvPr/>
              </p:nvGrpSpPr>
              <p:grpSpPr bwMode="auto">
                <a:xfrm>
                  <a:off x="3312" y="1501"/>
                  <a:ext cx="141" cy="161"/>
                  <a:chOff x="4297" y="848"/>
                  <a:chExt cx="560" cy="642"/>
                </a:xfrm>
              </p:grpSpPr>
              <p:sp>
                <p:nvSpPr>
                  <p:cNvPr id="17430" name="Freeform 655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1" name="Freeform 656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2" name="Freeform 657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3" name="Freeform 658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2" name="Group 659"/>
                <p:cNvGrpSpPr>
                  <a:grpSpLocks noChangeAspect="1"/>
                </p:cNvGrpSpPr>
                <p:nvPr/>
              </p:nvGrpSpPr>
              <p:grpSpPr bwMode="auto">
                <a:xfrm>
                  <a:off x="3102" y="1388"/>
                  <a:ext cx="141" cy="161"/>
                  <a:chOff x="4297" y="848"/>
                  <a:chExt cx="560" cy="642"/>
                </a:xfrm>
              </p:grpSpPr>
              <p:sp>
                <p:nvSpPr>
                  <p:cNvPr id="17426" name="Freeform 660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7" name="Freeform 661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8" name="Freeform 662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9" name="Freeform 663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3" name="Group 664"/>
                <p:cNvGrpSpPr>
                  <a:grpSpLocks noChangeAspect="1"/>
                </p:cNvGrpSpPr>
                <p:nvPr/>
              </p:nvGrpSpPr>
              <p:grpSpPr bwMode="auto">
                <a:xfrm>
                  <a:off x="2868" y="1267"/>
                  <a:ext cx="141" cy="161"/>
                  <a:chOff x="4297" y="848"/>
                  <a:chExt cx="560" cy="642"/>
                </a:xfrm>
              </p:grpSpPr>
              <p:sp>
                <p:nvSpPr>
                  <p:cNvPr id="17422" name="Freeform 665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3" name="Freeform 666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4" name="Freeform 667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5" name="Freeform 668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4" name="Group 669"/>
                <p:cNvGrpSpPr>
                  <a:grpSpLocks noChangeAspect="1"/>
                </p:cNvGrpSpPr>
                <p:nvPr/>
              </p:nvGrpSpPr>
              <p:grpSpPr bwMode="auto">
                <a:xfrm>
                  <a:off x="2628" y="1175"/>
                  <a:ext cx="141" cy="161"/>
                  <a:chOff x="4297" y="848"/>
                  <a:chExt cx="560" cy="642"/>
                </a:xfrm>
              </p:grpSpPr>
              <p:sp>
                <p:nvSpPr>
                  <p:cNvPr id="17418" name="Freeform 670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19" name="Freeform 671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0" name="Freeform 672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1" name="Freeform 673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" name="Group 674"/>
                <p:cNvGrpSpPr>
                  <a:grpSpLocks noChangeAspect="1"/>
                </p:cNvGrpSpPr>
                <p:nvPr/>
              </p:nvGrpSpPr>
              <p:grpSpPr bwMode="auto">
                <a:xfrm>
                  <a:off x="2387" y="1294"/>
                  <a:ext cx="141" cy="161"/>
                  <a:chOff x="4297" y="848"/>
                  <a:chExt cx="560" cy="642"/>
                </a:xfrm>
              </p:grpSpPr>
              <p:sp>
                <p:nvSpPr>
                  <p:cNvPr id="17414" name="Freeform 675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15" name="Freeform 676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16" name="Freeform 677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17" name="Freeform 678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" name="Group 679"/>
                <p:cNvGrpSpPr>
                  <a:grpSpLocks noChangeAspect="1"/>
                </p:cNvGrpSpPr>
                <p:nvPr/>
              </p:nvGrpSpPr>
              <p:grpSpPr bwMode="auto">
                <a:xfrm>
                  <a:off x="4502" y="2848"/>
                  <a:ext cx="141" cy="161"/>
                  <a:chOff x="4297" y="848"/>
                  <a:chExt cx="560" cy="642"/>
                </a:xfrm>
              </p:grpSpPr>
              <p:sp>
                <p:nvSpPr>
                  <p:cNvPr id="17410" name="Freeform 680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11" name="Freeform 681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12" name="Freeform 682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13" name="Freeform 683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" name="Group 684"/>
                <p:cNvGrpSpPr>
                  <a:grpSpLocks noChangeAspect="1"/>
                </p:cNvGrpSpPr>
                <p:nvPr/>
              </p:nvGrpSpPr>
              <p:grpSpPr bwMode="auto">
                <a:xfrm>
                  <a:off x="4717" y="2689"/>
                  <a:ext cx="141" cy="161"/>
                  <a:chOff x="4297" y="848"/>
                  <a:chExt cx="560" cy="642"/>
                </a:xfrm>
              </p:grpSpPr>
              <p:sp>
                <p:nvSpPr>
                  <p:cNvPr id="17406" name="Freeform 685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07" name="Freeform 686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08" name="Freeform 687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09" name="Freeform 688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679" name="AutoShape 689"/>
                <p:cNvSpPr>
                  <a:spLocks noChangeAspect="1" noChangeArrowheads="1"/>
                </p:cNvSpPr>
                <p:nvPr/>
              </p:nvSpPr>
              <p:spPr bwMode="auto">
                <a:xfrm rot="7200000">
                  <a:off x="2893" y="2290"/>
                  <a:ext cx="18" cy="56"/>
                </a:xfrm>
                <a:prstGeom prst="can">
                  <a:avLst>
                    <a:gd name="adj" fmla="val 63663"/>
                  </a:avLst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altLang="ja-JP"/>
                </a:p>
              </p:txBody>
            </p:sp>
            <p:sp>
              <p:nvSpPr>
                <p:cNvPr id="15680" name="Freeform 690"/>
                <p:cNvSpPr>
                  <a:spLocks noChangeAspect="1"/>
                </p:cNvSpPr>
                <p:nvPr/>
              </p:nvSpPr>
              <p:spPr bwMode="auto">
                <a:xfrm>
                  <a:off x="2890" y="2263"/>
                  <a:ext cx="66" cy="55"/>
                </a:xfrm>
                <a:custGeom>
                  <a:avLst/>
                  <a:gdLst>
                    <a:gd name="T0" fmla="*/ 0 w 405"/>
                    <a:gd name="T1" fmla="*/ 0 h 340"/>
                    <a:gd name="T2" fmla="*/ 0 w 405"/>
                    <a:gd name="T3" fmla="*/ 0 h 340"/>
                    <a:gd name="T4" fmla="*/ 0 w 405"/>
                    <a:gd name="T5" fmla="*/ 0 h 340"/>
                    <a:gd name="T6" fmla="*/ 0 w 405"/>
                    <a:gd name="T7" fmla="*/ 0 h 340"/>
                    <a:gd name="T8" fmla="*/ 0 w 405"/>
                    <a:gd name="T9" fmla="*/ 0 h 340"/>
                    <a:gd name="T10" fmla="*/ 0 w 405"/>
                    <a:gd name="T11" fmla="*/ 0 h 340"/>
                    <a:gd name="T12" fmla="*/ 0 w 405"/>
                    <a:gd name="T13" fmla="*/ 0 h 340"/>
                    <a:gd name="T14" fmla="*/ 0 w 405"/>
                    <a:gd name="T15" fmla="*/ 0 h 340"/>
                    <a:gd name="T16" fmla="*/ 0 w 405"/>
                    <a:gd name="T17" fmla="*/ 0 h 340"/>
                    <a:gd name="T18" fmla="*/ 0 w 405"/>
                    <a:gd name="T19" fmla="*/ 0 h 340"/>
                    <a:gd name="T20" fmla="*/ 0 w 405"/>
                    <a:gd name="T21" fmla="*/ 0 h 340"/>
                    <a:gd name="T22" fmla="*/ 0 w 405"/>
                    <a:gd name="T23" fmla="*/ 0 h 340"/>
                    <a:gd name="T24" fmla="*/ 0 w 405"/>
                    <a:gd name="T25" fmla="*/ 0 h 340"/>
                    <a:gd name="T26" fmla="*/ 0 w 405"/>
                    <a:gd name="T27" fmla="*/ 0 h 340"/>
                    <a:gd name="T28" fmla="*/ 0 w 405"/>
                    <a:gd name="T29" fmla="*/ 0 h 340"/>
                    <a:gd name="T30" fmla="*/ 0 w 405"/>
                    <a:gd name="T31" fmla="*/ 0 h 340"/>
                    <a:gd name="T32" fmla="*/ 0 w 405"/>
                    <a:gd name="T33" fmla="*/ 0 h 3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05"/>
                    <a:gd name="T52" fmla="*/ 0 h 340"/>
                    <a:gd name="T53" fmla="*/ 405 w 405"/>
                    <a:gd name="T54" fmla="*/ 340 h 3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05" h="340">
                      <a:moveTo>
                        <a:pt x="32" y="258"/>
                      </a:moveTo>
                      <a:lnTo>
                        <a:pt x="0" y="239"/>
                      </a:lnTo>
                      <a:lnTo>
                        <a:pt x="48" y="103"/>
                      </a:lnTo>
                      <a:lnTo>
                        <a:pt x="230" y="0"/>
                      </a:lnTo>
                      <a:lnTo>
                        <a:pt x="269" y="23"/>
                      </a:lnTo>
                      <a:lnTo>
                        <a:pt x="299" y="6"/>
                      </a:lnTo>
                      <a:lnTo>
                        <a:pt x="353" y="36"/>
                      </a:lnTo>
                      <a:lnTo>
                        <a:pt x="322" y="54"/>
                      </a:lnTo>
                      <a:lnTo>
                        <a:pt x="405" y="102"/>
                      </a:lnTo>
                      <a:lnTo>
                        <a:pt x="216" y="209"/>
                      </a:lnTo>
                      <a:lnTo>
                        <a:pt x="172" y="340"/>
                      </a:lnTo>
                      <a:lnTo>
                        <a:pt x="140" y="319"/>
                      </a:lnTo>
                      <a:lnTo>
                        <a:pt x="188" y="182"/>
                      </a:lnTo>
                      <a:lnTo>
                        <a:pt x="332" y="103"/>
                      </a:lnTo>
                      <a:lnTo>
                        <a:pt x="231" y="46"/>
                      </a:lnTo>
                      <a:lnTo>
                        <a:pt x="75" y="134"/>
                      </a:lnTo>
                      <a:lnTo>
                        <a:pt x="32" y="258"/>
                      </a:lnTo>
                      <a:close/>
                    </a:path>
                  </a:pathLst>
                </a:custGeom>
                <a:solidFill>
                  <a:srgbClr val="99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1" name="Line 691"/>
                <p:cNvSpPr>
                  <a:spLocks noChangeAspect="1" noChangeShapeType="1"/>
                </p:cNvSpPr>
                <p:nvPr/>
              </p:nvSpPr>
              <p:spPr bwMode="auto">
                <a:xfrm>
                  <a:off x="2897" y="2279"/>
                  <a:ext cx="6" cy="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2" name="Line 692"/>
                <p:cNvSpPr>
                  <a:spLocks noChangeAspect="1" noChangeShapeType="1"/>
                </p:cNvSpPr>
                <p:nvPr/>
              </p:nvSpPr>
              <p:spPr bwMode="auto">
                <a:xfrm>
                  <a:off x="2921" y="2293"/>
                  <a:ext cx="5" cy="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3" name="Freeform 693"/>
                <p:cNvSpPr>
                  <a:spLocks noChangeAspect="1"/>
                </p:cNvSpPr>
                <p:nvPr/>
              </p:nvSpPr>
              <p:spPr bwMode="auto">
                <a:xfrm>
                  <a:off x="3106" y="2161"/>
                  <a:ext cx="42" cy="24"/>
                </a:xfrm>
                <a:custGeom>
                  <a:avLst/>
                  <a:gdLst>
                    <a:gd name="T0" fmla="*/ 0 w 254"/>
                    <a:gd name="T1" fmla="*/ 0 h 146"/>
                    <a:gd name="T2" fmla="*/ 0 w 254"/>
                    <a:gd name="T3" fmla="*/ 0 h 146"/>
                    <a:gd name="T4" fmla="*/ 0 w 254"/>
                    <a:gd name="T5" fmla="*/ 0 h 146"/>
                    <a:gd name="T6" fmla="*/ 0 w 254"/>
                    <a:gd name="T7" fmla="*/ 0 h 146"/>
                    <a:gd name="T8" fmla="*/ 0 w 254"/>
                    <a:gd name="T9" fmla="*/ 0 h 1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46"/>
                    <a:gd name="T17" fmla="*/ 254 w 254"/>
                    <a:gd name="T18" fmla="*/ 146 h 1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46">
                      <a:moveTo>
                        <a:pt x="0" y="41"/>
                      </a:moveTo>
                      <a:lnTo>
                        <a:pt x="187" y="146"/>
                      </a:lnTo>
                      <a:lnTo>
                        <a:pt x="254" y="106"/>
                      </a:lnTo>
                      <a:lnTo>
                        <a:pt x="68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4" name="Freeform 694"/>
                <p:cNvSpPr>
                  <a:spLocks noChangeAspect="1"/>
                </p:cNvSpPr>
                <p:nvPr/>
              </p:nvSpPr>
              <p:spPr bwMode="auto">
                <a:xfrm>
                  <a:off x="3009" y="2220"/>
                  <a:ext cx="14" cy="36"/>
                </a:xfrm>
                <a:custGeom>
                  <a:avLst/>
                  <a:gdLst>
                    <a:gd name="T0" fmla="*/ 0 w 92"/>
                    <a:gd name="T1" fmla="*/ 0 h 221"/>
                    <a:gd name="T2" fmla="*/ 0 w 92"/>
                    <a:gd name="T3" fmla="*/ 0 h 221"/>
                    <a:gd name="T4" fmla="*/ 0 w 92"/>
                    <a:gd name="T5" fmla="*/ 0 h 221"/>
                    <a:gd name="T6" fmla="*/ 0 w 92"/>
                    <a:gd name="T7" fmla="*/ 0 h 221"/>
                    <a:gd name="T8" fmla="*/ 0 w 92"/>
                    <a:gd name="T9" fmla="*/ 0 h 2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"/>
                    <a:gd name="T16" fmla="*/ 0 h 221"/>
                    <a:gd name="T17" fmla="*/ 92 w 92"/>
                    <a:gd name="T18" fmla="*/ 221 h 2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" h="221">
                      <a:moveTo>
                        <a:pt x="0" y="0"/>
                      </a:moveTo>
                      <a:lnTo>
                        <a:pt x="0" y="168"/>
                      </a:lnTo>
                      <a:lnTo>
                        <a:pt x="92" y="221"/>
                      </a:lnTo>
                      <a:lnTo>
                        <a:pt x="92" y="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5" name="Freeform 695"/>
                <p:cNvSpPr>
                  <a:spLocks noChangeAspect="1"/>
                </p:cNvSpPr>
                <p:nvPr/>
              </p:nvSpPr>
              <p:spPr bwMode="auto">
                <a:xfrm>
                  <a:off x="3038" y="2207"/>
                  <a:ext cx="22" cy="53"/>
                </a:xfrm>
                <a:custGeom>
                  <a:avLst/>
                  <a:gdLst>
                    <a:gd name="T0" fmla="*/ 0 w 134"/>
                    <a:gd name="T1" fmla="*/ 0 h 323"/>
                    <a:gd name="T2" fmla="*/ 0 w 134"/>
                    <a:gd name="T3" fmla="*/ 0 h 323"/>
                    <a:gd name="T4" fmla="*/ 0 w 134"/>
                    <a:gd name="T5" fmla="*/ 0 h 323"/>
                    <a:gd name="T6" fmla="*/ 0 w 134"/>
                    <a:gd name="T7" fmla="*/ 0 h 323"/>
                    <a:gd name="T8" fmla="*/ 0 w 134"/>
                    <a:gd name="T9" fmla="*/ 0 h 3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4"/>
                    <a:gd name="T16" fmla="*/ 0 h 323"/>
                    <a:gd name="T17" fmla="*/ 134 w 134"/>
                    <a:gd name="T18" fmla="*/ 323 h 3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4" h="323">
                      <a:moveTo>
                        <a:pt x="0" y="0"/>
                      </a:moveTo>
                      <a:lnTo>
                        <a:pt x="0" y="251"/>
                      </a:lnTo>
                      <a:lnTo>
                        <a:pt x="134" y="323"/>
                      </a:lnTo>
                      <a:lnTo>
                        <a:pt x="134" y="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6" name="Freeform 696"/>
                <p:cNvSpPr>
                  <a:spLocks noChangeAspect="1"/>
                </p:cNvSpPr>
                <p:nvPr/>
              </p:nvSpPr>
              <p:spPr bwMode="auto">
                <a:xfrm>
                  <a:off x="3002" y="2223"/>
                  <a:ext cx="51" cy="34"/>
                </a:xfrm>
                <a:custGeom>
                  <a:avLst/>
                  <a:gdLst>
                    <a:gd name="T0" fmla="*/ 0 w 308"/>
                    <a:gd name="T1" fmla="*/ 0 h 212"/>
                    <a:gd name="T2" fmla="*/ 0 w 308"/>
                    <a:gd name="T3" fmla="*/ 0 h 212"/>
                    <a:gd name="T4" fmla="*/ 0 w 308"/>
                    <a:gd name="T5" fmla="*/ 0 h 212"/>
                    <a:gd name="T6" fmla="*/ 0 w 308"/>
                    <a:gd name="T7" fmla="*/ 0 h 212"/>
                    <a:gd name="T8" fmla="*/ 0 w 308"/>
                    <a:gd name="T9" fmla="*/ 0 h 2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8"/>
                    <a:gd name="T16" fmla="*/ 0 h 212"/>
                    <a:gd name="T17" fmla="*/ 308 w 308"/>
                    <a:gd name="T18" fmla="*/ 212 h 2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8" h="212">
                      <a:moveTo>
                        <a:pt x="276" y="0"/>
                      </a:moveTo>
                      <a:lnTo>
                        <a:pt x="308" y="54"/>
                      </a:lnTo>
                      <a:lnTo>
                        <a:pt x="28" y="212"/>
                      </a:lnTo>
                      <a:lnTo>
                        <a:pt x="0" y="156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99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7" name="AutoShape 697"/>
                <p:cNvSpPr>
                  <a:spLocks noChangeAspect="1" noChangeArrowheads="1"/>
                </p:cNvSpPr>
                <p:nvPr/>
              </p:nvSpPr>
              <p:spPr bwMode="auto">
                <a:xfrm rot="7200000">
                  <a:off x="2930" y="2312"/>
                  <a:ext cx="18" cy="55"/>
                </a:xfrm>
                <a:prstGeom prst="can">
                  <a:avLst>
                    <a:gd name="adj" fmla="val 62526"/>
                  </a:avLst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altLang="ja-JP"/>
                </a:p>
              </p:txBody>
            </p:sp>
            <p:sp>
              <p:nvSpPr>
                <p:cNvPr id="15688" name="Freeform 698"/>
                <p:cNvSpPr>
                  <a:spLocks noChangeAspect="1"/>
                </p:cNvSpPr>
                <p:nvPr/>
              </p:nvSpPr>
              <p:spPr bwMode="auto">
                <a:xfrm>
                  <a:off x="2927" y="2285"/>
                  <a:ext cx="66" cy="55"/>
                </a:xfrm>
                <a:custGeom>
                  <a:avLst/>
                  <a:gdLst>
                    <a:gd name="T0" fmla="*/ 0 w 405"/>
                    <a:gd name="T1" fmla="*/ 0 h 340"/>
                    <a:gd name="T2" fmla="*/ 0 w 405"/>
                    <a:gd name="T3" fmla="*/ 0 h 340"/>
                    <a:gd name="T4" fmla="*/ 0 w 405"/>
                    <a:gd name="T5" fmla="*/ 0 h 340"/>
                    <a:gd name="T6" fmla="*/ 0 w 405"/>
                    <a:gd name="T7" fmla="*/ 0 h 340"/>
                    <a:gd name="T8" fmla="*/ 0 w 405"/>
                    <a:gd name="T9" fmla="*/ 0 h 340"/>
                    <a:gd name="T10" fmla="*/ 0 w 405"/>
                    <a:gd name="T11" fmla="*/ 0 h 340"/>
                    <a:gd name="T12" fmla="*/ 0 w 405"/>
                    <a:gd name="T13" fmla="*/ 0 h 340"/>
                    <a:gd name="T14" fmla="*/ 0 w 405"/>
                    <a:gd name="T15" fmla="*/ 0 h 340"/>
                    <a:gd name="T16" fmla="*/ 0 w 405"/>
                    <a:gd name="T17" fmla="*/ 0 h 340"/>
                    <a:gd name="T18" fmla="*/ 0 w 405"/>
                    <a:gd name="T19" fmla="*/ 0 h 340"/>
                    <a:gd name="T20" fmla="*/ 0 w 405"/>
                    <a:gd name="T21" fmla="*/ 0 h 340"/>
                    <a:gd name="T22" fmla="*/ 0 w 405"/>
                    <a:gd name="T23" fmla="*/ 0 h 340"/>
                    <a:gd name="T24" fmla="*/ 0 w 405"/>
                    <a:gd name="T25" fmla="*/ 0 h 340"/>
                    <a:gd name="T26" fmla="*/ 0 w 405"/>
                    <a:gd name="T27" fmla="*/ 0 h 340"/>
                    <a:gd name="T28" fmla="*/ 0 w 405"/>
                    <a:gd name="T29" fmla="*/ 0 h 340"/>
                    <a:gd name="T30" fmla="*/ 0 w 405"/>
                    <a:gd name="T31" fmla="*/ 0 h 340"/>
                    <a:gd name="T32" fmla="*/ 0 w 405"/>
                    <a:gd name="T33" fmla="*/ 0 h 3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05"/>
                    <a:gd name="T52" fmla="*/ 0 h 340"/>
                    <a:gd name="T53" fmla="*/ 405 w 405"/>
                    <a:gd name="T54" fmla="*/ 340 h 3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05" h="340">
                      <a:moveTo>
                        <a:pt x="32" y="258"/>
                      </a:moveTo>
                      <a:lnTo>
                        <a:pt x="0" y="239"/>
                      </a:lnTo>
                      <a:lnTo>
                        <a:pt x="48" y="103"/>
                      </a:lnTo>
                      <a:lnTo>
                        <a:pt x="230" y="0"/>
                      </a:lnTo>
                      <a:lnTo>
                        <a:pt x="269" y="23"/>
                      </a:lnTo>
                      <a:lnTo>
                        <a:pt x="299" y="6"/>
                      </a:lnTo>
                      <a:lnTo>
                        <a:pt x="353" y="36"/>
                      </a:lnTo>
                      <a:lnTo>
                        <a:pt x="322" y="54"/>
                      </a:lnTo>
                      <a:lnTo>
                        <a:pt x="405" y="102"/>
                      </a:lnTo>
                      <a:lnTo>
                        <a:pt x="216" y="209"/>
                      </a:lnTo>
                      <a:lnTo>
                        <a:pt x="172" y="340"/>
                      </a:lnTo>
                      <a:lnTo>
                        <a:pt x="140" y="319"/>
                      </a:lnTo>
                      <a:lnTo>
                        <a:pt x="188" y="182"/>
                      </a:lnTo>
                      <a:lnTo>
                        <a:pt x="332" y="103"/>
                      </a:lnTo>
                      <a:lnTo>
                        <a:pt x="231" y="46"/>
                      </a:lnTo>
                      <a:lnTo>
                        <a:pt x="75" y="134"/>
                      </a:lnTo>
                      <a:lnTo>
                        <a:pt x="32" y="258"/>
                      </a:lnTo>
                      <a:close/>
                    </a:path>
                  </a:pathLst>
                </a:custGeom>
                <a:solidFill>
                  <a:srgbClr val="99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9" name="Line 699"/>
                <p:cNvSpPr>
                  <a:spLocks noChangeAspect="1" noChangeShapeType="1"/>
                </p:cNvSpPr>
                <p:nvPr/>
              </p:nvSpPr>
              <p:spPr bwMode="auto">
                <a:xfrm>
                  <a:off x="2935" y="2301"/>
                  <a:ext cx="5" cy="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0" name="Line 700"/>
                <p:cNvSpPr>
                  <a:spLocks noChangeAspect="1" noChangeShapeType="1"/>
                </p:cNvSpPr>
                <p:nvPr/>
              </p:nvSpPr>
              <p:spPr bwMode="auto">
                <a:xfrm>
                  <a:off x="2958" y="2314"/>
                  <a:ext cx="4" cy="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1" name="Freeform 701"/>
                <p:cNvSpPr>
                  <a:spLocks noChangeAspect="1"/>
                </p:cNvSpPr>
                <p:nvPr/>
              </p:nvSpPr>
              <p:spPr bwMode="auto">
                <a:xfrm>
                  <a:off x="3143" y="2183"/>
                  <a:ext cx="42" cy="24"/>
                </a:xfrm>
                <a:custGeom>
                  <a:avLst/>
                  <a:gdLst>
                    <a:gd name="T0" fmla="*/ 0 w 254"/>
                    <a:gd name="T1" fmla="*/ 0 h 146"/>
                    <a:gd name="T2" fmla="*/ 0 w 254"/>
                    <a:gd name="T3" fmla="*/ 0 h 146"/>
                    <a:gd name="T4" fmla="*/ 0 w 254"/>
                    <a:gd name="T5" fmla="*/ 0 h 146"/>
                    <a:gd name="T6" fmla="*/ 0 w 254"/>
                    <a:gd name="T7" fmla="*/ 0 h 146"/>
                    <a:gd name="T8" fmla="*/ 0 w 254"/>
                    <a:gd name="T9" fmla="*/ 0 h 1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46"/>
                    <a:gd name="T17" fmla="*/ 254 w 254"/>
                    <a:gd name="T18" fmla="*/ 146 h 1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46">
                      <a:moveTo>
                        <a:pt x="0" y="41"/>
                      </a:moveTo>
                      <a:lnTo>
                        <a:pt x="187" y="146"/>
                      </a:lnTo>
                      <a:lnTo>
                        <a:pt x="254" y="106"/>
                      </a:lnTo>
                      <a:lnTo>
                        <a:pt x="68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2" name="Freeform 702"/>
                <p:cNvSpPr>
                  <a:spLocks noChangeAspect="1"/>
                </p:cNvSpPr>
                <p:nvPr/>
              </p:nvSpPr>
              <p:spPr bwMode="auto">
                <a:xfrm>
                  <a:off x="2905" y="2318"/>
                  <a:ext cx="18" cy="18"/>
                </a:xfrm>
                <a:custGeom>
                  <a:avLst/>
                  <a:gdLst>
                    <a:gd name="T0" fmla="*/ 2 w 22"/>
                    <a:gd name="T1" fmla="*/ 2 h 22"/>
                    <a:gd name="T2" fmla="*/ 2 w 22"/>
                    <a:gd name="T3" fmla="*/ 0 h 22"/>
                    <a:gd name="T4" fmla="*/ 0 w 22"/>
                    <a:gd name="T5" fmla="*/ 2 h 22"/>
                    <a:gd name="T6" fmla="*/ 2 w 22"/>
                    <a:gd name="T7" fmla="*/ 2 h 22"/>
                    <a:gd name="T8" fmla="*/ 2 w 22"/>
                    <a:gd name="T9" fmla="*/ 2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22"/>
                    <a:gd name="T17" fmla="*/ 22 w 22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22">
                      <a:moveTo>
                        <a:pt x="22" y="9"/>
                      </a:moveTo>
                      <a:lnTo>
                        <a:pt x="11" y="0"/>
                      </a:lnTo>
                      <a:lnTo>
                        <a:pt x="0" y="13"/>
                      </a:lnTo>
                      <a:lnTo>
                        <a:pt x="16" y="22"/>
                      </a:lnTo>
                      <a:lnTo>
                        <a:pt x="22" y="9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175" cmpd="sng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38" name="Group 703"/>
                <p:cNvGrpSpPr>
                  <a:grpSpLocks noChangeAspect="1"/>
                </p:cNvGrpSpPr>
                <p:nvPr/>
              </p:nvGrpSpPr>
              <p:grpSpPr bwMode="auto">
                <a:xfrm>
                  <a:off x="4970" y="2524"/>
                  <a:ext cx="141" cy="161"/>
                  <a:chOff x="4297" y="848"/>
                  <a:chExt cx="560" cy="642"/>
                </a:xfrm>
              </p:grpSpPr>
              <p:sp>
                <p:nvSpPr>
                  <p:cNvPr id="17402" name="Freeform 704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03" name="Freeform 705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04" name="Freeform 706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05" name="Freeform 707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9" name="Group 708"/>
                <p:cNvGrpSpPr>
                  <a:grpSpLocks noChangeAspect="1"/>
                </p:cNvGrpSpPr>
                <p:nvPr/>
              </p:nvGrpSpPr>
              <p:grpSpPr bwMode="auto">
                <a:xfrm>
                  <a:off x="4722" y="2305"/>
                  <a:ext cx="141" cy="161"/>
                  <a:chOff x="4297" y="848"/>
                  <a:chExt cx="560" cy="642"/>
                </a:xfrm>
              </p:grpSpPr>
              <p:sp>
                <p:nvSpPr>
                  <p:cNvPr id="17398" name="Freeform 709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99" name="Freeform 710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00" name="Freeform 711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01" name="Freeform 712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0" name="Group 713"/>
                <p:cNvGrpSpPr>
                  <a:grpSpLocks noChangeAspect="1"/>
                </p:cNvGrpSpPr>
                <p:nvPr/>
              </p:nvGrpSpPr>
              <p:grpSpPr bwMode="auto">
                <a:xfrm>
                  <a:off x="4138" y="1998"/>
                  <a:ext cx="141" cy="161"/>
                  <a:chOff x="4297" y="848"/>
                  <a:chExt cx="560" cy="642"/>
                </a:xfrm>
              </p:grpSpPr>
              <p:sp>
                <p:nvSpPr>
                  <p:cNvPr id="17394" name="Freeform 714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95" name="Freeform 715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96" name="Freeform 716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97" name="Freeform 717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1" name="Group 718"/>
                <p:cNvGrpSpPr>
                  <a:grpSpLocks noChangeAspect="1"/>
                </p:cNvGrpSpPr>
                <p:nvPr/>
              </p:nvGrpSpPr>
              <p:grpSpPr bwMode="auto">
                <a:xfrm>
                  <a:off x="3904" y="1846"/>
                  <a:ext cx="141" cy="161"/>
                  <a:chOff x="4297" y="848"/>
                  <a:chExt cx="560" cy="642"/>
                </a:xfrm>
              </p:grpSpPr>
              <p:sp>
                <p:nvSpPr>
                  <p:cNvPr id="17390" name="Freeform 719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91" name="Freeform 720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92" name="Freeform 721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93" name="Freeform 722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2" name="Group 723"/>
                <p:cNvGrpSpPr>
                  <a:grpSpLocks noChangeAspect="1"/>
                </p:cNvGrpSpPr>
                <p:nvPr/>
              </p:nvGrpSpPr>
              <p:grpSpPr bwMode="auto">
                <a:xfrm>
                  <a:off x="3686" y="1740"/>
                  <a:ext cx="141" cy="161"/>
                  <a:chOff x="4297" y="848"/>
                  <a:chExt cx="560" cy="642"/>
                </a:xfrm>
              </p:grpSpPr>
              <p:sp>
                <p:nvSpPr>
                  <p:cNvPr id="17386" name="Freeform 724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87" name="Freeform 725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88" name="Freeform 726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89" name="Freeform 727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3" name="Group 728"/>
                <p:cNvGrpSpPr>
                  <a:grpSpLocks noChangeAspect="1"/>
                </p:cNvGrpSpPr>
                <p:nvPr/>
              </p:nvGrpSpPr>
              <p:grpSpPr bwMode="auto">
                <a:xfrm>
                  <a:off x="3475" y="1596"/>
                  <a:ext cx="141" cy="161"/>
                  <a:chOff x="4297" y="848"/>
                  <a:chExt cx="560" cy="642"/>
                </a:xfrm>
              </p:grpSpPr>
              <p:sp>
                <p:nvSpPr>
                  <p:cNvPr id="17382" name="Freeform 729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83" name="Freeform 730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84" name="Freeform 731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85" name="Freeform 732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4" name="Group 733"/>
                <p:cNvGrpSpPr>
                  <a:grpSpLocks noChangeAspect="1"/>
                </p:cNvGrpSpPr>
                <p:nvPr/>
              </p:nvGrpSpPr>
              <p:grpSpPr bwMode="auto">
                <a:xfrm>
                  <a:off x="3701" y="3281"/>
                  <a:ext cx="141" cy="161"/>
                  <a:chOff x="4297" y="848"/>
                  <a:chExt cx="560" cy="642"/>
                </a:xfrm>
              </p:grpSpPr>
              <p:sp>
                <p:nvSpPr>
                  <p:cNvPr id="17378" name="Freeform 734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79" name="Freeform 735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80" name="Freeform 736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81" name="Freeform 737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5" name="Group 738"/>
                <p:cNvGrpSpPr>
                  <a:grpSpLocks noChangeAspect="1"/>
                </p:cNvGrpSpPr>
                <p:nvPr/>
              </p:nvGrpSpPr>
              <p:grpSpPr bwMode="auto">
                <a:xfrm>
                  <a:off x="3992" y="3100"/>
                  <a:ext cx="141" cy="161"/>
                  <a:chOff x="4297" y="848"/>
                  <a:chExt cx="560" cy="642"/>
                </a:xfrm>
              </p:grpSpPr>
              <p:sp>
                <p:nvSpPr>
                  <p:cNvPr id="17374" name="Freeform 739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75" name="Freeform 740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76" name="Freeform 741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77" name="Freeform 742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6" name="Group 743"/>
                <p:cNvGrpSpPr>
                  <a:grpSpLocks noChangeAspect="1"/>
                </p:cNvGrpSpPr>
                <p:nvPr/>
              </p:nvGrpSpPr>
              <p:grpSpPr bwMode="auto">
                <a:xfrm>
                  <a:off x="4230" y="2980"/>
                  <a:ext cx="141" cy="161"/>
                  <a:chOff x="4297" y="848"/>
                  <a:chExt cx="560" cy="642"/>
                </a:xfrm>
              </p:grpSpPr>
              <p:sp>
                <p:nvSpPr>
                  <p:cNvPr id="17370" name="Freeform 744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71" name="Freeform 745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72" name="Freeform 746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73" name="Freeform 747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7" name="Group 748"/>
                <p:cNvGrpSpPr>
                  <a:grpSpLocks noChangeAspect="1"/>
                </p:cNvGrpSpPr>
                <p:nvPr/>
              </p:nvGrpSpPr>
              <p:grpSpPr bwMode="auto">
                <a:xfrm>
                  <a:off x="2713" y="3259"/>
                  <a:ext cx="141" cy="161"/>
                  <a:chOff x="4297" y="848"/>
                  <a:chExt cx="560" cy="642"/>
                </a:xfrm>
              </p:grpSpPr>
              <p:sp>
                <p:nvSpPr>
                  <p:cNvPr id="17366" name="Freeform 749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67" name="Freeform 750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68" name="Freeform 751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69" name="Freeform 752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" name="Group 753"/>
                <p:cNvGrpSpPr>
                  <a:grpSpLocks noChangeAspect="1"/>
                </p:cNvGrpSpPr>
                <p:nvPr/>
              </p:nvGrpSpPr>
              <p:grpSpPr bwMode="auto">
                <a:xfrm>
                  <a:off x="2899" y="3377"/>
                  <a:ext cx="141" cy="161"/>
                  <a:chOff x="4297" y="848"/>
                  <a:chExt cx="560" cy="642"/>
                </a:xfrm>
              </p:grpSpPr>
              <p:sp>
                <p:nvSpPr>
                  <p:cNvPr id="17362" name="Freeform 754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63" name="Freeform 755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64" name="Freeform 756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65" name="Freeform 757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" name="Group 758"/>
                <p:cNvGrpSpPr>
                  <a:grpSpLocks noChangeAspect="1"/>
                </p:cNvGrpSpPr>
                <p:nvPr/>
              </p:nvGrpSpPr>
              <p:grpSpPr bwMode="auto">
                <a:xfrm>
                  <a:off x="3182" y="3503"/>
                  <a:ext cx="141" cy="161"/>
                  <a:chOff x="4297" y="848"/>
                  <a:chExt cx="560" cy="642"/>
                </a:xfrm>
              </p:grpSpPr>
              <p:sp>
                <p:nvSpPr>
                  <p:cNvPr id="17358" name="Freeform 759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59" name="Freeform 760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60" name="Freeform 761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61" name="Freeform 762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" name="Group 763"/>
                <p:cNvGrpSpPr>
                  <a:grpSpLocks noChangeAspect="1"/>
                </p:cNvGrpSpPr>
                <p:nvPr/>
              </p:nvGrpSpPr>
              <p:grpSpPr bwMode="auto">
                <a:xfrm>
                  <a:off x="3413" y="3442"/>
                  <a:ext cx="141" cy="161"/>
                  <a:chOff x="4297" y="848"/>
                  <a:chExt cx="560" cy="642"/>
                </a:xfrm>
              </p:grpSpPr>
              <p:sp>
                <p:nvSpPr>
                  <p:cNvPr id="17354" name="Freeform 764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55" name="Freeform 765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56" name="Freeform 766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57" name="Freeform 767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" name="Group 768"/>
                <p:cNvGrpSpPr>
                  <a:grpSpLocks noChangeAspect="1"/>
                </p:cNvGrpSpPr>
                <p:nvPr/>
              </p:nvGrpSpPr>
              <p:grpSpPr bwMode="auto">
                <a:xfrm>
                  <a:off x="1868" y="2444"/>
                  <a:ext cx="141" cy="161"/>
                  <a:chOff x="4297" y="848"/>
                  <a:chExt cx="560" cy="642"/>
                </a:xfrm>
              </p:grpSpPr>
              <p:sp>
                <p:nvSpPr>
                  <p:cNvPr id="17350" name="Freeform 769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51" name="Freeform 770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52" name="Freeform 771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53" name="Freeform 772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2" name="Group 773"/>
                <p:cNvGrpSpPr>
                  <a:grpSpLocks noChangeAspect="1"/>
                </p:cNvGrpSpPr>
                <p:nvPr/>
              </p:nvGrpSpPr>
              <p:grpSpPr bwMode="auto">
                <a:xfrm>
                  <a:off x="2071" y="2563"/>
                  <a:ext cx="141" cy="161"/>
                  <a:chOff x="4297" y="848"/>
                  <a:chExt cx="560" cy="642"/>
                </a:xfrm>
              </p:grpSpPr>
              <p:sp>
                <p:nvSpPr>
                  <p:cNvPr id="17346" name="Freeform 774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47" name="Freeform 775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48" name="Freeform 776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49" name="Freeform 777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3" name="Group 778"/>
                <p:cNvGrpSpPr>
                  <a:grpSpLocks noChangeAspect="1"/>
                </p:cNvGrpSpPr>
                <p:nvPr/>
              </p:nvGrpSpPr>
              <p:grpSpPr bwMode="auto">
                <a:xfrm>
                  <a:off x="2310" y="2713"/>
                  <a:ext cx="141" cy="161"/>
                  <a:chOff x="4297" y="848"/>
                  <a:chExt cx="560" cy="642"/>
                </a:xfrm>
              </p:grpSpPr>
              <p:sp>
                <p:nvSpPr>
                  <p:cNvPr id="17342" name="Freeform 779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43" name="Freeform 780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44" name="Freeform 781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45" name="Freeform 782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7" name="Group 783"/>
                <p:cNvGrpSpPr>
                  <a:grpSpLocks noChangeAspect="1"/>
                </p:cNvGrpSpPr>
                <p:nvPr/>
              </p:nvGrpSpPr>
              <p:grpSpPr bwMode="auto">
                <a:xfrm>
                  <a:off x="3028" y="3124"/>
                  <a:ext cx="141" cy="161"/>
                  <a:chOff x="4297" y="848"/>
                  <a:chExt cx="560" cy="642"/>
                </a:xfrm>
              </p:grpSpPr>
              <p:sp>
                <p:nvSpPr>
                  <p:cNvPr id="17338" name="Freeform 784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39" name="Freeform 785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40" name="Freeform 786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41" name="Freeform 787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8" name="Group 788"/>
                <p:cNvGrpSpPr>
                  <a:grpSpLocks noChangeAspect="1"/>
                </p:cNvGrpSpPr>
                <p:nvPr/>
              </p:nvGrpSpPr>
              <p:grpSpPr bwMode="auto">
                <a:xfrm>
                  <a:off x="3245" y="3259"/>
                  <a:ext cx="141" cy="161"/>
                  <a:chOff x="4297" y="848"/>
                  <a:chExt cx="560" cy="642"/>
                </a:xfrm>
              </p:grpSpPr>
              <p:sp>
                <p:nvSpPr>
                  <p:cNvPr id="17334" name="Freeform 789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35" name="Freeform 790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36" name="Freeform 791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37" name="Freeform 792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9" name="Group 793"/>
                <p:cNvGrpSpPr>
                  <a:grpSpLocks noChangeAspect="1"/>
                </p:cNvGrpSpPr>
                <p:nvPr/>
              </p:nvGrpSpPr>
              <p:grpSpPr bwMode="auto">
                <a:xfrm>
                  <a:off x="1456" y="2129"/>
                  <a:ext cx="141" cy="161"/>
                  <a:chOff x="4297" y="848"/>
                  <a:chExt cx="560" cy="642"/>
                </a:xfrm>
              </p:grpSpPr>
              <p:sp>
                <p:nvSpPr>
                  <p:cNvPr id="17330" name="Freeform 794"/>
                  <p:cNvSpPr>
                    <a:spLocks noChangeAspect="1"/>
                  </p:cNvSpPr>
                  <p:nvPr/>
                </p:nvSpPr>
                <p:spPr bwMode="auto">
                  <a:xfrm>
                    <a:off x="4297" y="848"/>
                    <a:ext cx="560" cy="564"/>
                  </a:xfrm>
                  <a:custGeom>
                    <a:avLst/>
                    <a:gdLst>
                      <a:gd name="T0" fmla="*/ 1 w 1120"/>
                      <a:gd name="T1" fmla="*/ 1 h 1128"/>
                      <a:gd name="T2" fmla="*/ 1 w 1120"/>
                      <a:gd name="T3" fmla="*/ 1 h 1128"/>
                      <a:gd name="T4" fmla="*/ 1 w 1120"/>
                      <a:gd name="T5" fmla="*/ 1 h 1128"/>
                      <a:gd name="T6" fmla="*/ 1 w 1120"/>
                      <a:gd name="T7" fmla="*/ 1 h 1128"/>
                      <a:gd name="T8" fmla="*/ 1 w 1120"/>
                      <a:gd name="T9" fmla="*/ 1 h 1128"/>
                      <a:gd name="T10" fmla="*/ 1 w 1120"/>
                      <a:gd name="T11" fmla="*/ 1 h 1128"/>
                      <a:gd name="T12" fmla="*/ 1 w 1120"/>
                      <a:gd name="T13" fmla="*/ 1 h 1128"/>
                      <a:gd name="T14" fmla="*/ 1 w 1120"/>
                      <a:gd name="T15" fmla="*/ 1 h 1128"/>
                      <a:gd name="T16" fmla="*/ 1 w 1120"/>
                      <a:gd name="T17" fmla="*/ 1 h 1128"/>
                      <a:gd name="T18" fmla="*/ 1 w 1120"/>
                      <a:gd name="T19" fmla="*/ 1 h 1128"/>
                      <a:gd name="T20" fmla="*/ 1 w 1120"/>
                      <a:gd name="T21" fmla="*/ 1 h 1128"/>
                      <a:gd name="T22" fmla="*/ 1 w 1120"/>
                      <a:gd name="T23" fmla="*/ 1 h 1128"/>
                      <a:gd name="T24" fmla="*/ 1 w 1120"/>
                      <a:gd name="T25" fmla="*/ 1 h 1128"/>
                      <a:gd name="T26" fmla="*/ 1 w 1120"/>
                      <a:gd name="T27" fmla="*/ 1 h 1128"/>
                      <a:gd name="T28" fmla="*/ 1 w 1120"/>
                      <a:gd name="T29" fmla="*/ 1 h 1128"/>
                      <a:gd name="T30" fmla="*/ 1 w 1120"/>
                      <a:gd name="T31" fmla="*/ 1 h 1128"/>
                      <a:gd name="T32" fmla="*/ 1 w 1120"/>
                      <a:gd name="T33" fmla="*/ 1 h 1128"/>
                      <a:gd name="T34" fmla="*/ 1 w 1120"/>
                      <a:gd name="T35" fmla="*/ 1 h 1128"/>
                      <a:gd name="T36" fmla="*/ 1 w 1120"/>
                      <a:gd name="T37" fmla="*/ 1 h 1128"/>
                      <a:gd name="T38" fmla="*/ 1 w 1120"/>
                      <a:gd name="T39" fmla="*/ 1 h 1128"/>
                      <a:gd name="T40" fmla="*/ 1 w 1120"/>
                      <a:gd name="T41" fmla="*/ 1 h 1128"/>
                      <a:gd name="T42" fmla="*/ 1 w 1120"/>
                      <a:gd name="T43" fmla="*/ 1 h 1128"/>
                      <a:gd name="T44" fmla="*/ 1 w 1120"/>
                      <a:gd name="T45" fmla="*/ 1 h 1128"/>
                      <a:gd name="T46" fmla="*/ 1 w 1120"/>
                      <a:gd name="T47" fmla="*/ 1 h 1128"/>
                      <a:gd name="T48" fmla="*/ 1 w 1120"/>
                      <a:gd name="T49" fmla="*/ 1 h 1128"/>
                      <a:gd name="T50" fmla="*/ 1 w 1120"/>
                      <a:gd name="T51" fmla="*/ 1 h 1128"/>
                      <a:gd name="T52" fmla="*/ 1 w 1120"/>
                      <a:gd name="T53" fmla="*/ 1 h 1128"/>
                      <a:gd name="T54" fmla="*/ 1 w 1120"/>
                      <a:gd name="T55" fmla="*/ 1 h 1128"/>
                      <a:gd name="T56" fmla="*/ 1 w 1120"/>
                      <a:gd name="T57" fmla="*/ 1 h 1128"/>
                      <a:gd name="T58" fmla="*/ 1 w 1120"/>
                      <a:gd name="T59" fmla="*/ 1 h 1128"/>
                      <a:gd name="T60" fmla="*/ 1 w 1120"/>
                      <a:gd name="T61" fmla="*/ 1 h 1128"/>
                      <a:gd name="T62" fmla="*/ 1 w 1120"/>
                      <a:gd name="T63" fmla="*/ 1 h 1128"/>
                      <a:gd name="T64" fmla="*/ 1 w 1120"/>
                      <a:gd name="T65" fmla="*/ 1 h 1128"/>
                      <a:gd name="T66" fmla="*/ 1 w 1120"/>
                      <a:gd name="T67" fmla="*/ 1 h 1128"/>
                      <a:gd name="T68" fmla="*/ 1 w 1120"/>
                      <a:gd name="T69" fmla="*/ 1 h 1128"/>
                      <a:gd name="T70" fmla="*/ 1 w 1120"/>
                      <a:gd name="T71" fmla="*/ 1 h 1128"/>
                      <a:gd name="T72" fmla="*/ 1 w 1120"/>
                      <a:gd name="T73" fmla="*/ 1 h 1128"/>
                      <a:gd name="T74" fmla="*/ 1 w 1120"/>
                      <a:gd name="T75" fmla="*/ 1 h 1128"/>
                      <a:gd name="T76" fmla="*/ 1 w 1120"/>
                      <a:gd name="T77" fmla="*/ 1 h 1128"/>
                      <a:gd name="T78" fmla="*/ 1 w 1120"/>
                      <a:gd name="T79" fmla="*/ 1 h 1128"/>
                      <a:gd name="T80" fmla="*/ 1 w 1120"/>
                      <a:gd name="T81" fmla="*/ 1 h 1128"/>
                      <a:gd name="T82" fmla="*/ 1 w 1120"/>
                      <a:gd name="T83" fmla="*/ 1 h 1128"/>
                      <a:gd name="T84" fmla="*/ 1 w 1120"/>
                      <a:gd name="T85" fmla="*/ 1 h 1128"/>
                      <a:gd name="T86" fmla="*/ 1 w 1120"/>
                      <a:gd name="T87" fmla="*/ 1 h 1128"/>
                      <a:gd name="T88" fmla="*/ 1 w 1120"/>
                      <a:gd name="T89" fmla="*/ 1 h 1128"/>
                      <a:gd name="T90" fmla="*/ 1 w 1120"/>
                      <a:gd name="T91" fmla="*/ 1 h 1128"/>
                      <a:gd name="T92" fmla="*/ 1 w 1120"/>
                      <a:gd name="T93" fmla="*/ 1 h 1128"/>
                      <a:gd name="T94" fmla="*/ 1 w 1120"/>
                      <a:gd name="T95" fmla="*/ 1 h 1128"/>
                      <a:gd name="T96" fmla="*/ 1 w 1120"/>
                      <a:gd name="T97" fmla="*/ 1 h 1128"/>
                      <a:gd name="T98" fmla="*/ 1 w 1120"/>
                      <a:gd name="T99" fmla="*/ 1 h 1128"/>
                      <a:gd name="T100" fmla="*/ 1 w 1120"/>
                      <a:gd name="T101" fmla="*/ 1 h 112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120"/>
                      <a:gd name="T154" fmla="*/ 0 h 1128"/>
                      <a:gd name="T155" fmla="*/ 1120 w 1120"/>
                      <a:gd name="T156" fmla="*/ 1128 h 112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120" h="1128">
                        <a:moveTo>
                          <a:pt x="660" y="14"/>
                        </a:moveTo>
                        <a:lnTo>
                          <a:pt x="654" y="3"/>
                        </a:lnTo>
                        <a:lnTo>
                          <a:pt x="647" y="0"/>
                        </a:lnTo>
                        <a:lnTo>
                          <a:pt x="640" y="4"/>
                        </a:lnTo>
                        <a:lnTo>
                          <a:pt x="632" y="14"/>
                        </a:lnTo>
                        <a:lnTo>
                          <a:pt x="611" y="55"/>
                        </a:lnTo>
                        <a:lnTo>
                          <a:pt x="589" y="92"/>
                        </a:lnTo>
                        <a:lnTo>
                          <a:pt x="565" y="125"/>
                        </a:lnTo>
                        <a:lnTo>
                          <a:pt x="538" y="154"/>
                        </a:lnTo>
                        <a:lnTo>
                          <a:pt x="513" y="181"/>
                        </a:lnTo>
                        <a:lnTo>
                          <a:pt x="485" y="204"/>
                        </a:lnTo>
                        <a:lnTo>
                          <a:pt x="459" y="223"/>
                        </a:lnTo>
                        <a:lnTo>
                          <a:pt x="434" y="241"/>
                        </a:lnTo>
                        <a:lnTo>
                          <a:pt x="409" y="256"/>
                        </a:lnTo>
                        <a:lnTo>
                          <a:pt x="388" y="268"/>
                        </a:lnTo>
                        <a:lnTo>
                          <a:pt x="368" y="280"/>
                        </a:lnTo>
                        <a:lnTo>
                          <a:pt x="351" y="289"/>
                        </a:lnTo>
                        <a:lnTo>
                          <a:pt x="338" y="297"/>
                        </a:lnTo>
                        <a:lnTo>
                          <a:pt x="329" y="305"/>
                        </a:lnTo>
                        <a:lnTo>
                          <a:pt x="324" y="311"/>
                        </a:lnTo>
                        <a:lnTo>
                          <a:pt x="324" y="318"/>
                        </a:lnTo>
                        <a:lnTo>
                          <a:pt x="332" y="329"/>
                        </a:lnTo>
                        <a:lnTo>
                          <a:pt x="343" y="339"/>
                        </a:lnTo>
                        <a:lnTo>
                          <a:pt x="354" y="345"/>
                        </a:lnTo>
                        <a:lnTo>
                          <a:pt x="368" y="351"/>
                        </a:lnTo>
                        <a:lnTo>
                          <a:pt x="382" y="355"/>
                        </a:lnTo>
                        <a:lnTo>
                          <a:pt x="394" y="357"/>
                        </a:lnTo>
                        <a:lnTo>
                          <a:pt x="406" y="358"/>
                        </a:lnTo>
                        <a:lnTo>
                          <a:pt x="416" y="357"/>
                        </a:lnTo>
                        <a:lnTo>
                          <a:pt x="411" y="374"/>
                        </a:lnTo>
                        <a:lnTo>
                          <a:pt x="403" y="390"/>
                        </a:lnTo>
                        <a:lnTo>
                          <a:pt x="391" y="405"/>
                        </a:lnTo>
                        <a:lnTo>
                          <a:pt x="378" y="420"/>
                        </a:lnTo>
                        <a:lnTo>
                          <a:pt x="362" y="434"/>
                        </a:lnTo>
                        <a:lnTo>
                          <a:pt x="346" y="447"/>
                        </a:lnTo>
                        <a:lnTo>
                          <a:pt x="329" y="458"/>
                        </a:lnTo>
                        <a:lnTo>
                          <a:pt x="310" y="470"/>
                        </a:lnTo>
                        <a:lnTo>
                          <a:pt x="292" y="479"/>
                        </a:lnTo>
                        <a:lnTo>
                          <a:pt x="273" y="488"/>
                        </a:lnTo>
                        <a:lnTo>
                          <a:pt x="256" y="496"/>
                        </a:lnTo>
                        <a:lnTo>
                          <a:pt x="240" y="503"/>
                        </a:lnTo>
                        <a:lnTo>
                          <a:pt x="226" y="509"/>
                        </a:lnTo>
                        <a:lnTo>
                          <a:pt x="214" y="515"/>
                        </a:lnTo>
                        <a:lnTo>
                          <a:pt x="204" y="518"/>
                        </a:lnTo>
                        <a:lnTo>
                          <a:pt x="197" y="521"/>
                        </a:lnTo>
                        <a:lnTo>
                          <a:pt x="192" y="530"/>
                        </a:lnTo>
                        <a:lnTo>
                          <a:pt x="196" y="545"/>
                        </a:lnTo>
                        <a:lnTo>
                          <a:pt x="208" y="566"/>
                        </a:lnTo>
                        <a:lnTo>
                          <a:pt x="226" y="589"/>
                        </a:lnTo>
                        <a:lnTo>
                          <a:pt x="246" y="612"/>
                        </a:lnTo>
                        <a:lnTo>
                          <a:pt x="267" y="630"/>
                        </a:lnTo>
                        <a:lnTo>
                          <a:pt x="284" y="645"/>
                        </a:lnTo>
                        <a:lnTo>
                          <a:pt x="296" y="651"/>
                        </a:lnTo>
                        <a:lnTo>
                          <a:pt x="286" y="668"/>
                        </a:lnTo>
                        <a:lnTo>
                          <a:pt x="273" y="683"/>
                        </a:lnTo>
                        <a:lnTo>
                          <a:pt x="258" y="697"/>
                        </a:lnTo>
                        <a:lnTo>
                          <a:pt x="243" y="709"/>
                        </a:lnTo>
                        <a:lnTo>
                          <a:pt x="227" y="719"/>
                        </a:lnTo>
                        <a:lnTo>
                          <a:pt x="210" y="728"/>
                        </a:lnTo>
                        <a:lnTo>
                          <a:pt x="194" y="736"/>
                        </a:lnTo>
                        <a:lnTo>
                          <a:pt x="178" y="743"/>
                        </a:lnTo>
                        <a:lnTo>
                          <a:pt x="162" y="749"/>
                        </a:lnTo>
                        <a:lnTo>
                          <a:pt x="147" y="755"/>
                        </a:lnTo>
                        <a:lnTo>
                          <a:pt x="134" y="759"/>
                        </a:lnTo>
                        <a:lnTo>
                          <a:pt x="122" y="765"/>
                        </a:lnTo>
                        <a:lnTo>
                          <a:pt x="112" y="770"/>
                        </a:lnTo>
                        <a:lnTo>
                          <a:pt x="105" y="774"/>
                        </a:lnTo>
                        <a:lnTo>
                          <a:pt x="102" y="779"/>
                        </a:lnTo>
                        <a:lnTo>
                          <a:pt x="101" y="785"/>
                        </a:lnTo>
                        <a:lnTo>
                          <a:pt x="104" y="794"/>
                        </a:lnTo>
                        <a:lnTo>
                          <a:pt x="113" y="805"/>
                        </a:lnTo>
                        <a:lnTo>
                          <a:pt x="126" y="817"/>
                        </a:lnTo>
                        <a:lnTo>
                          <a:pt x="141" y="830"/>
                        </a:lnTo>
                        <a:lnTo>
                          <a:pt x="158" y="841"/>
                        </a:lnTo>
                        <a:lnTo>
                          <a:pt x="174" y="850"/>
                        </a:lnTo>
                        <a:lnTo>
                          <a:pt x="190" y="856"/>
                        </a:lnTo>
                        <a:lnTo>
                          <a:pt x="203" y="857"/>
                        </a:lnTo>
                        <a:lnTo>
                          <a:pt x="195" y="876"/>
                        </a:lnTo>
                        <a:lnTo>
                          <a:pt x="185" y="892"/>
                        </a:lnTo>
                        <a:lnTo>
                          <a:pt x="171" y="907"/>
                        </a:lnTo>
                        <a:lnTo>
                          <a:pt x="157" y="921"/>
                        </a:lnTo>
                        <a:lnTo>
                          <a:pt x="141" y="933"/>
                        </a:lnTo>
                        <a:lnTo>
                          <a:pt x="124" y="945"/>
                        </a:lnTo>
                        <a:lnTo>
                          <a:pt x="106" y="956"/>
                        </a:lnTo>
                        <a:lnTo>
                          <a:pt x="89" y="965"/>
                        </a:lnTo>
                        <a:lnTo>
                          <a:pt x="72" y="975"/>
                        </a:lnTo>
                        <a:lnTo>
                          <a:pt x="56" y="983"/>
                        </a:lnTo>
                        <a:lnTo>
                          <a:pt x="41" y="990"/>
                        </a:lnTo>
                        <a:lnTo>
                          <a:pt x="28" y="997"/>
                        </a:lnTo>
                        <a:lnTo>
                          <a:pt x="16" y="1004"/>
                        </a:lnTo>
                        <a:lnTo>
                          <a:pt x="8" y="1009"/>
                        </a:lnTo>
                        <a:lnTo>
                          <a:pt x="3" y="1015"/>
                        </a:lnTo>
                        <a:lnTo>
                          <a:pt x="0" y="1020"/>
                        </a:lnTo>
                        <a:lnTo>
                          <a:pt x="1" y="1023"/>
                        </a:lnTo>
                        <a:lnTo>
                          <a:pt x="4" y="1029"/>
                        </a:lnTo>
                        <a:lnTo>
                          <a:pt x="8" y="1036"/>
                        </a:lnTo>
                        <a:lnTo>
                          <a:pt x="16" y="1044"/>
                        </a:lnTo>
                        <a:lnTo>
                          <a:pt x="25" y="1052"/>
                        </a:lnTo>
                        <a:lnTo>
                          <a:pt x="36" y="1061"/>
                        </a:lnTo>
                        <a:lnTo>
                          <a:pt x="49" y="1070"/>
                        </a:lnTo>
                        <a:lnTo>
                          <a:pt x="64" y="1080"/>
                        </a:lnTo>
                        <a:lnTo>
                          <a:pt x="80" y="1089"/>
                        </a:lnTo>
                        <a:lnTo>
                          <a:pt x="98" y="1098"/>
                        </a:lnTo>
                        <a:lnTo>
                          <a:pt x="118" y="1106"/>
                        </a:lnTo>
                        <a:lnTo>
                          <a:pt x="139" y="1113"/>
                        </a:lnTo>
                        <a:lnTo>
                          <a:pt x="162" y="1120"/>
                        </a:lnTo>
                        <a:lnTo>
                          <a:pt x="186" y="1125"/>
                        </a:lnTo>
                        <a:lnTo>
                          <a:pt x="212" y="1127"/>
                        </a:lnTo>
                        <a:lnTo>
                          <a:pt x="239" y="1128"/>
                        </a:lnTo>
                        <a:lnTo>
                          <a:pt x="258" y="1128"/>
                        </a:lnTo>
                        <a:lnTo>
                          <a:pt x="277" y="1127"/>
                        </a:lnTo>
                        <a:lnTo>
                          <a:pt x="296" y="1125"/>
                        </a:lnTo>
                        <a:lnTo>
                          <a:pt x="316" y="1122"/>
                        </a:lnTo>
                        <a:lnTo>
                          <a:pt x="336" y="1119"/>
                        </a:lnTo>
                        <a:lnTo>
                          <a:pt x="354" y="1114"/>
                        </a:lnTo>
                        <a:lnTo>
                          <a:pt x="374" y="1111"/>
                        </a:lnTo>
                        <a:lnTo>
                          <a:pt x="392" y="1105"/>
                        </a:lnTo>
                        <a:lnTo>
                          <a:pt x="411" y="1100"/>
                        </a:lnTo>
                        <a:lnTo>
                          <a:pt x="429" y="1095"/>
                        </a:lnTo>
                        <a:lnTo>
                          <a:pt x="446" y="1088"/>
                        </a:lnTo>
                        <a:lnTo>
                          <a:pt x="464" y="1082"/>
                        </a:lnTo>
                        <a:lnTo>
                          <a:pt x="480" y="1075"/>
                        </a:lnTo>
                        <a:lnTo>
                          <a:pt x="495" y="1068"/>
                        </a:lnTo>
                        <a:lnTo>
                          <a:pt x="510" y="1061"/>
                        </a:lnTo>
                        <a:lnTo>
                          <a:pt x="524" y="1054"/>
                        </a:lnTo>
                        <a:lnTo>
                          <a:pt x="528" y="1054"/>
                        </a:lnTo>
                        <a:lnTo>
                          <a:pt x="533" y="1055"/>
                        </a:lnTo>
                        <a:lnTo>
                          <a:pt x="537" y="1055"/>
                        </a:lnTo>
                        <a:lnTo>
                          <a:pt x="543" y="1057"/>
                        </a:lnTo>
                        <a:lnTo>
                          <a:pt x="548" y="1057"/>
                        </a:lnTo>
                        <a:lnTo>
                          <a:pt x="552" y="1058"/>
                        </a:lnTo>
                        <a:lnTo>
                          <a:pt x="558" y="1058"/>
                        </a:lnTo>
                        <a:lnTo>
                          <a:pt x="563" y="1059"/>
                        </a:lnTo>
                        <a:lnTo>
                          <a:pt x="571" y="1060"/>
                        </a:lnTo>
                        <a:lnTo>
                          <a:pt x="579" y="1062"/>
                        </a:lnTo>
                        <a:lnTo>
                          <a:pt x="588" y="1065"/>
                        </a:lnTo>
                        <a:lnTo>
                          <a:pt x="596" y="1067"/>
                        </a:lnTo>
                        <a:lnTo>
                          <a:pt x="605" y="1069"/>
                        </a:lnTo>
                        <a:lnTo>
                          <a:pt x="615" y="1072"/>
                        </a:lnTo>
                        <a:lnTo>
                          <a:pt x="624" y="1075"/>
                        </a:lnTo>
                        <a:lnTo>
                          <a:pt x="633" y="1078"/>
                        </a:lnTo>
                        <a:lnTo>
                          <a:pt x="639" y="1080"/>
                        </a:lnTo>
                        <a:lnTo>
                          <a:pt x="643" y="1082"/>
                        </a:lnTo>
                        <a:lnTo>
                          <a:pt x="649" y="1083"/>
                        </a:lnTo>
                        <a:lnTo>
                          <a:pt x="655" y="1085"/>
                        </a:lnTo>
                        <a:lnTo>
                          <a:pt x="689" y="1096"/>
                        </a:lnTo>
                        <a:lnTo>
                          <a:pt x="725" y="1104"/>
                        </a:lnTo>
                        <a:lnTo>
                          <a:pt x="762" y="1110"/>
                        </a:lnTo>
                        <a:lnTo>
                          <a:pt x="798" y="1114"/>
                        </a:lnTo>
                        <a:lnTo>
                          <a:pt x="835" y="1116"/>
                        </a:lnTo>
                        <a:lnTo>
                          <a:pt x="870" y="1116"/>
                        </a:lnTo>
                        <a:lnTo>
                          <a:pt x="905" y="1115"/>
                        </a:lnTo>
                        <a:lnTo>
                          <a:pt x="940" y="1111"/>
                        </a:lnTo>
                        <a:lnTo>
                          <a:pt x="972" y="1106"/>
                        </a:lnTo>
                        <a:lnTo>
                          <a:pt x="1002" y="1098"/>
                        </a:lnTo>
                        <a:lnTo>
                          <a:pt x="1029" y="1089"/>
                        </a:lnTo>
                        <a:lnTo>
                          <a:pt x="1055" y="1076"/>
                        </a:lnTo>
                        <a:lnTo>
                          <a:pt x="1077" y="1062"/>
                        </a:lnTo>
                        <a:lnTo>
                          <a:pt x="1095" y="1047"/>
                        </a:lnTo>
                        <a:lnTo>
                          <a:pt x="1110" y="1029"/>
                        </a:lnTo>
                        <a:lnTo>
                          <a:pt x="1120" y="1009"/>
                        </a:lnTo>
                        <a:lnTo>
                          <a:pt x="1120" y="1004"/>
                        </a:lnTo>
                        <a:lnTo>
                          <a:pt x="1116" y="1000"/>
                        </a:lnTo>
                        <a:lnTo>
                          <a:pt x="1108" y="997"/>
                        </a:lnTo>
                        <a:lnTo>
                          <a:pt x="1096" y="994"/>
                        </a:lnTo>
                        <a:lnTo>
                          <a:pt x="1082" y="991"/>
                        </a:lnTo>
                        <a:lnTo>
                          <a:pt x="1065" y="989"/>
                        </a:lnTo>
                        <a:lnTo>
                          <a:pt x="1047" y="986"/>
                        </a:lnTo>
                        <a:lnTo>
                          <a:pt x="1027" y="984"/>
                        </a:lnTo>
                        <a:lnTo>
                          <a:pt x="1008" y="980"/>
                        </a:lnTo>
                        <a:lnTo>
                          <a:pt x="987" y="976"/>
                        </a:lnTo>
                        <a:lnTo>
                          <a:pt x="966" y="970"/>
                        </a:lnTo>
                        <a:lnTo>
                          <a:pt x="945" y="963"/>
                        </a:lnTo>
                        <a:lnTo>
                          <a:pt x="927" y="955"/>
                        </a:lnTo>
                        <a:lnTo>
                          <a:pt x="910" y="945"/>
                        </a:lnTo>
                        <a:lnTo>
                          <a:pt x="895" y="932"/>
                        </a:lnTo>
                        <a:lnTo>
                          <a:pt x="882" y="917"/>
                        </a:lnTo>
                        <a:lnTo>
                          <a:pt x="898" y="916"/>
                        </a:lnTo>
                        <a:lnTo>
                          <a:pt x="915" y="912"/>
                        </a:lnTo>
                        <a:lnTo>
                          <a:pt x="935" y="907"/>
                        </a:lnTo>
                        <a:lnTo>
                          <a:pt x="955" y="900"/>
                        </a:lnTo>
                        <a:lnTo>
                          <a:pt x="974" y="891"/>
                        </a:lnTo>
                        <a:lnTo>
                          <a:pt x="994" y="881"/>
                        </a:lnTo>
                        <a:lnTo>
                          <a:pt x="1013" y="870"/>
                        </a:lnTo>
                        <a:lnTo>
                          <a:pt x="1032" y="858"/>
                        </a:lnTo>
                        <a:lnTo>
                          <a:pt x="1049" y="846"/>
                        </a:lnTo>
                        <a:lnTo>
                          <a:pt x="1064" y="833"/>
                        </a:lnTo>
                        <a:lnTo>
                          <a:pt x="1077" y="820"/>
                        </a:lnTo>
                        <a:lnTo>
                          <a:pt x="1088" y="806"/>
                        </a:lnTo>
                        <a:lnTo>
                          <a:pt x="1095" y="794"/>
                        </a:lnTo>
                        <a:lnTo>
                          <a:pt x="1100" y="781"/>
                        </a:lnTo>
                        <a:lnTo>
                          <a:pt x="1101" y="770"/>
                        </a:lnTo>
                        <a:lnTo>
                          <a:pt x="1097" y="758"/>
                        </a:lnTo>
                        <a:lnTo>
                          <a:pt x="1093" y="755"/>
                        </a:lnTo>
                        <a:lnTo>
                          <a:pt x="1085" y="751"/>
                        </a:lnTo>
                        <a:lnTo>
                          <a:pt x="1073" y="747"/>
                        </a:lnTo>
                        <a:lnTo>
                          <a:pt x="1059" y="743"/>
                        </a:lnTo>
                        <a:lnTo>
                          <a:pt x="1042" y="738"/>
                        </a:lnTo>
                        <a:lnTo>
                          <a:pt x="1023" y="733"/>
                        </a:lnTo>
                        <a:lnTo>
                          <a:pt x="1003" y="727"/>
                        </a:lnTo>
                        <a:lnTo>
                          <a:pt x="981" y="720"/>
                        </a:lnTo>
                        <a:lnTo>
                          <a:pt x="959" y="711"/>
                        </a:lnTo>
                        <a:lnTo>
                          <a:pt x="937" y="702"/>
                        </a:lnTo>
                        <a:lnTo>
                          <a:pt x="916" y="690"/>
                        </a:lnTo>
                        <a:lnTo>
                          <a:pt x="896" y="677"/>
                        </a:lnTo>
                        <a:lnTo>
                          <a:pt x="877" y="661"/>
                        </a:lnTo>
                        <a:lnTo>
                          <a:pt x="861" y="644"/>
                        </a:lnTo>
                        <a:lnTo>
                          <a:pt x="847" y="624"/>
                        </a:lnTo>
                        <a:lnTo>
                          <a:pt x="837" y="602"/>
                        </a:lnTo>
                        <a:lnTo>
                          <a:pt x="847" y="600"/>
                        </a:lnTo>
                        <a:lnTo>
                          <a:pt x="860" y="597"/>
                        </a:lnTo>
                        <a:lnTo>
                          <a:pt x="874" y="592"/>
                        </a:lnTo>
                        <a:lnTo>
                          <a:pt x="889" y="588"/>
                        </a:lnTo>
                        <a:lnTo>
                          <a:pt x="904" y="582"/>
                        </a:lnTo>
                        <a:lnTo>
                          <a:pt x="919" y="576"/>
                        </a:lnTo>
                        <a:lnTo>
                          <a:pt x="934" y="569"/>
                        </a:lnTo>
                        <a:lnTo>
                          <a:pt x="949" y="562"/>
                        </a:lnTo>
                        <a:lnTo>
                          <a:pt x="961" y="555"/>
                        </a:lnTo>
                        <a:lnTo>
                          <a:pt x="973" y="548"/>
                        </a:lnTo>
                        <a:lnTo>
                          <a:pt x="981" y="540"/>
                        </a:lnTo>
                        <a:lnTo>
                          <a:pt x="988" y="533"/>
                        </a:lnTo>
                        <a:lnTo>
                          <a:pt x="991" y="525"/>
                        </a:lnTo>
                        <a:lnTo>
                          <a:pt x="993" y="518"/>
                        </a:lnTo>
                        <a:lnTo>
                          <a:pt x="989" y="511"/>
                        </a:lnTo>
                        <a:lnTo>
                          <a:pt x="981" y="505"/>
                        </a:lnTo>
                        <a:lnTo>
                          <a:pt x="961" y="493"/>
                        </a:lnTo>
                        <a:lnTo>
                          <a:pt x="942" y="483"/>
                        </a:lnTo>
                        <a:lnTo>
                          <a:pt x="922" y="475"/>
                        </a:lnTo>
                        <a:lnTo>
                          <a:pt x="905" y="466"/>
                        </a:lnTo>
                        <a:lnTo>
                          <a:pt x="888" y="458"/>
                        </a:lnTo>
                        <a:lnTo>
                          <a:pt x="872" y="448"/>
                        </a:lnTo>
                        <a:lnTo>
                          <a:pt x="858" y="435"/>
                        </a:lnTo>
                        <a:lnTo>
                          <a:pt x="845" y="418"/>
                        </a:lnTo>
                        <a:lnTo>
                          <a:pt x="857" y="409"/>
                        </a:lnTo>
                        <a:lnTo>
                          <a:pt x="867" y="399"/>
                        </a:lnTo>
                        <a:lnTo>
                          <a:pt x="876" y="387"/>
                        </a:lnTo>
                        <a:lnTo>
                          <a:pt x="883" y="375"/>
                        </a:lnTo>
                        <a:lnTo>
                          <a:pt x="888" y="364"/>
                        </a:lnTo>
                        <a:lnTo>
                          <a:pt x="889" y="352"/>
                        </a:lnTo>
                        <a:lnTo>
                          <a:pt x="885" y="341"/>
                        </a:lnTo>
                        <a:lnTo>
                          <a:pt x="878" y="329"/>
                        </a:lnTo>
                        <a:lnTo>
                          <a:pt x="872" y="324"/>
                        </a:lnTo>
                        <a:lnTo>
                          <a:pt x="863" y="318"/>
                        </a:lnTo>
                        <a:lnTo>
                          <a:pt x="852" y="312"/>
                        </a:lnTo>
                        <a:lnTo>
                          <a:pt x="838" y="304"/>
                        </a:lnTo>
                        <a:lnTo>
                          <a:pt x="823" y="295"/>
                        </a:lnTo>
                        <a:lnTo>
                          <a:pt x="807" y="284"/>
                        </a:lnTo>
                        <a:lnTo>
                          <a:pt x="791" y="272"/>
                        </a:lnTo>
                        <a:lnTo>
                          <a:pt x="774" y="257"/>
                        </a:lnTo>
                        <a:lnTo>
                          <a:pt x="756" y="238"/>
                        </a:lnTo>
                        <a:lnTo>
                          <a:pt x="739" y="218"/>
                        </a:lnTo>
                        <a:lnTo>
                          <a:pt x="722" y="195"/>
                        </a:lnTo>
                        <a:lnTo>
                          <a:pt x="706" y="167"/>
                        </a:lnTo>
                        <a:lnTo>
                          <a:pt x="692" y="135"/>
                        </a:lnTo>
                        <a:lnTo>
                          <a:pt x="679" y="99"/>
                        </a:lnTo>
                        <a:lnTo>
                          <a:pt x="668" y="59"/>
                        </a:lnTo>
                        <a:lnTo>
                          <a:pt x="66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31" name="Freeform 795"/>
                  <p:cNvSpPr>
                    <a:spLocks noChangeAspect="1"/>
                  </p:cNvSpPr>
                  <p:nvPr/>
                </p:nvSpPr>
                <p:spPr bwMode="auto">
                  <a:xfrm>
                    <a:off x="4544" y="1375"/>
                    <a:ext cx="89" cy="115"/>
                  </a:xfrm>
                  <a:custGeom>
                    <a:avLst/>
                    <a:gdLst>
                      <a:gd name="T0" fmla="*/ 1 w 176"/>
                      <a:gd name="T1" fmla="*/ 0 h 231"/>
                      <a:gd name="T2" fmla="*/ 1 w 176"/>
                      <a:gd name="T3" fmla="*/ 0 h 231"/>
                      <a:gd name="T4" fmla="*/ 1 w 176"/>
                      <a:gd name="T5" fmla="*/ 0 h 231"/>
                      <a:gd name="T6" fmla="*/ 1 w 176"/>
                      <a:gd name="T7" fmla="*/ 0 h 231"/>
                      <a:gd name="T8" fmla="*/ 1 w 176"/>
                      <a:gd name="T9" fmla="*/ 0 h 231"/>
                      <a:gd name="T10" fmla="*/ 1 w 176"/>
                      <a:gd name="T11" fmla="*/ 0 h 231"/>
                      <a:gd name="T12" fmla="*/ 1 w 176"/>
                      <a:gd name="T13" fmla="*/ 0 h 231"/>
                      <a:gd name="T14" fmla="*/ 1 w 176"/>
                      <a:gd name="T15" fmla="*/ 0 h 231"/>
                      <a:gd name="T16" fmla="*/ 1 w 176"/>
                      <a:gd name="T17" fmla="*/ 0 h 231"/>
                      <a:gd name="T18" fmla="*/ 1 w 176"/>
                      <a:gd name="T19" fmla="*/ 0 h 231"/>
                      <a:gd name="T20" fmla="*/ 1 w 176"/>
                      <a:gd name="T21" fmla="*/ 0 h 231"/>
                      <a:gd name="T22" fmla="*/ 1 w 176"/>
                      <a:gd name="T23" fmla="*/ 0 h 231"/>
                      <a:gd name="T24" fmla="*/ 1 w 176"/>
                      <a:gd name="T25" fmla="*/ 0 h 231"/>
                      <a:gd name="T26" fmla="*/ 1 w 176"/>
                      <a:gd name="T27" fmla="*/ 0 h 231"/>
                      <a:gd name="T28" fmla="*/ 0 w 176"/>
                      <a:gd name="T29" fmla="*/ 0 h 231"/>
                      <a:gd name="T30" fmla="*/ 0 w 176"/>
                      <a:gd name="T31" fmla="*/ 0 h 231"/>
                      <a:gd name="T32" fmla="*/ 1 w 176"/>
                      <a:gd name="T33" fmla="*/ 0 h 231"/>
                      <a:gd name="T34" fmla="*/ 1 w 176"/>
                      <a:gd name="T35" fmla="*/ 0 h 231"/>
                      <a:gd name="T36" fmla="*/ 1 w 176"/>
                      <a:gd name="T37" fmla="*/ 0 h 231"/>
                      <a:gd name="T38" fmla="*/ 1 w 176"/>
                      <a:gd name="T39" fmla="*/ 0 h 231"/>
                      <a:gd name="T40" fmla="*/ 1 w 176"/>
                      <a:gd name="T41" fmla="*/ 0 h 231"/>
                      <a:gd name="T42" fmla="*/ 1 w 176"/>
                      <a:gd name="T43" fmla="*/ 0 h 231"/>
                      <a:gd name="T44" fmla="*/ 1 w 176"/>
                      <a:gd name="T45" fmla="*/ 0 h 231"/>
                      <a:gd name="T46" fmla="*/ 1 w 176"/>
                      <a:gd name="T47" fmla="*/ 0 h 231"/>
                      <a:gd name="T48" fmla="*/ 1 w 176"/>
                      <a:gd name="T49" fmla="*/ 0 h 231"/>
                      <a:gd name="T50" fmla="*/ 1 w 176"/>
                      <a:gd name="T51" fmla="*/ 0 h 231"/>
                      <a:gd name="T52" fmla="*/ 1 w 176"/>
                      <a:gd name="T53" fmla="*/ 0 h 231"/>
                      <a:gd name="T54" fmla="*/ 1 w 176"/>
                      <a:gd name="T55" fmla="*/ 0 h 231"/>
                      <a:gd name="T56" fmla="*/ 1 w 176"/>
                      <a:gd name="T57" fmla="*/ 0 h 231"/>
                      <a:gd name="T58" fmla="*/ 1 w 176"/>
                      <a:gd name="T59" fmla="*/ 0 h 231"/>
                      <a:gd name="T60" fmla="*/ 1 w 176"/>
                      <a:gd name="T61" fmla="*/ 0 h 231"/>
                      <a:gd name="T62" fmla="*/ 1 w 176"/>
                      <a:gd name="T63" fmla="*/ 0 h 231"/>
                      <a:gd name="T64" fmla="*/ 1 w 176"/>
                      <a:gd name="T65" fmla="*/ 0 h 231"/>
                      <a:gd name="T66" fmla="*/ 1 w 176"/>
                      <a:gd name="T67" fmla="*/ 0 h 231"/>
                      <a:gd name="T68" fmla="*/ 1 w 176"/>
                      <a:gd name="T69" fmla="*/ 0 h 231"/>
                      <a:gd name="T70" fmla="*/ 1 w 176"/>
                      <a:gd name="T71" fmla="*/ 0 h 231"/>
                      <a:gd name="T72" fmla="*/ 1 w 176"/>
                      <a:gd name="T73" fmla="*/ 0 h 231"/>
                      <a:gd name="T74" fmla="*/ 1 w 176"/>
                      <a:gd name="T75" fmla="*/ 0 h 231"/>
                      <a:gd name="T76" fmla="*/ 1 w 176"/>
                      <a:gd name="T77" fmla="*/ 0 h 231"/>
                      <a:gd name="T78" fmla="*/ 1 w 176"/>
                      <a:gd name="T79" fmla="*/ 0 h 231"/>
                      <a:gd name="T80" fmla="*/ 1 w 176"/>
                      <a:gd name="T81" fmla="*/ 0 h 2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76"/>
                      <a:gd name="T124" fmla="*/ 0 h 231"/>
                      <a:gd name="T125" fmla="*/ 176 w 176"/>
                      <a:gd name="T126" fmla="*/ 231 h 2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76" h="231">
                        <a:moveTo>
                          <a:pt x="160" y="31"/>
                        </a:moveTo>
                        <a:lnTo>
                          <a:pt x="167" y="79"/>
                        </a:lnTo>
                        <a:lnTo>
                          <a:pt x="174" y="126"/>
                        </a:lnTo>
                        <a:lnTo>
                          <a:pt x="176" y="166"/>
                        </a:lnTo>
                        <a:lnTo>
                          <a:pt x="168" y="193"/>
                        </a:lnTo>
                        <a:lnTo>
                          <a:pt x="158" y="202"/>
                        </a:lnTo>
                        <a:lnTo>
                          <a:pt x="143" y="211"/>
                        </a:lnTo>
                        <a:lnTo>
                          <a:pt x="123" y="220"/>
                        </a:lnTo>
                        <a:lnTo>
                          <a:pt x="101" y="226"/>
                        </a:lnTo>
                        <a:lnTo>
                          <a:pt x="77" y="231"/>
                        </a:lnTo>
                        <a:lnTo>
                          <a:pt x="55" y="231"/>
                        </a:lnTo>
                        <a:lnTo>
                          <a:pt x="33" y="228"/>
                        </a:lnTo>
                        <a:lnTo>
                          <a:pt x="16" y="220"/>
                        </a:lnTo>
                        <a:lnTo>
                          <a:pt x="4" y="205"/>
                        </a:lnTo>
                        <a:lnTo>
                          <a:pt x="0" y="185"/>
                        </a:lnTo>
                        <a:lnTo>
                          <a:pt x="0" y="157"/>
                        </a:lnTo>
                        <a:lnTo>
                          <a:pt x="3" y="127"/>
                        </a:lnTo>
                        <a:lnTo>
                          <a:pt x="9" y="95"/>
                        </a:lnTo>
                        <a:lnTo>
                          <a:pt x="17" y="61"/>
                        </a:lnTo>
                        <a:lnTo>
                          <a:pt x="24" y="3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8" y="1"/>
                        </a:lnTo>
                        <a:lnTo>
                          <a:pt x="42" y="1"/>
                        </a:lnTo>
                        <a:lnTo>
                          <a:pt x="48" y="3"/>
                        </a:lnTo>
                        <a:lnTo>
                          <a:pt x="53" y="3"/>
                        </a:lnTo>
                        <a:lnTo>
                          <a:pt x="57" y="4"/>
                        </a:lnTo>
                        <a:lnTo>
                          <a:pt x="63" y="4"/>
                        </a:lnTo>
                        <a:lnTo>
                          <a:pt x="68" y="5"/>
                        </a:lnTo>
                        <a:lnTo>
                          <a:pt x="76" y="6"/>
                        </a:lnTo>
                        <a:lnTo>
                          <a:pt x="84" y="8"/>
                        </a:lnTo>
                        <a:lnTo>
                          <a:pt x="93" y="11"/>
                        </a:lnTo>
                        <a:lnTo>
                          <a:pt x="101" y="13"/>
                        </a:lnTo>
                        <a:lnTo>
                          <a:pt x="110" y="15"/>
                        </a:lnTo>
                        <a:lnTo>
                          <a:pt x="120" y="18"/>
                        </a:lnTo>
                        <a:lnTo>
                          <a:pt x="129" y="21"/>
                        </a:lnTo>
                        <a:lnTo>
                          <a:pt x="138" y="24"/>
                        </a:lnTo>
                        <a:lnTo>
                          <a:pt x="144" y="26"/>
                        </a:lnTo>
                        <a:lnTo>
                          <a:pt x="148" y="28"/>
                        </a:lnTo>
                        <a:lnTo>
                          <a:pt x="154" y="29"/>
                        </a:lnTo>
                        <a:lnTo>
                          <a:pt x="16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32" name="Freeform 796"/>
                  <p:cNvSpPr>
                    <a:spLocks noChangeAspect="1"/>
                  </p:cNvSpPr>
                  <p:nvPr/>
                </p:nvSpPr>
                <p:spPr bwMode="auto">
                  <a:xfrm>
                    <a:off x="4562" y="1377"/>
                    <a:ext cx="56" cy="85"/>
                  </a:xfrm>
                  <a:custGeom>
                    <a:avLst/>
                    <a:gdLst>
                      <a:gd name="T0" fmla="*/ 1 w 112"/>
                      <a:gd name="T1" fmla="*/ 1 h 169"/>
                      <a:gd name="T2" fmla="*/ 1 w 112"/>
                      <a:gd name="T3" fmla="*/ 1 h 169"/>
                      <a:gd name="T4" fmla="*/ 1 w 112"/>
                      <a:gd name="T5" fmla="*/ 1 h 169"/>
                      <a:gd name="T6" fmla="*/ 1 w 112"/>
                      <a:gd name="T7" fmla="*/ 1 h 169"/>
                      <a:gd name="T8" fmla="*/ 1 w 112"/>
                      <a:gd name="T9" fmla="*/ 1 h 169"/>
                      <a:gd name="T10" fmla="*/ 1 w 112"/>
                      <a:gd name="T11" fmla="*/ 1 h 169"/>
                      <a:gd name="T12" fmla="*/ 1 w 112"/>
                      <a:gd name="T13" fmla="*/ 1 h 169"/>
                      <a:gd name="T14" fmla="*/ 1 w 112"/>
                      <a:gd name="T15" fmla="*/ 1 h 169"/>
                      <a:gd name="T16" fmla="*/ 1 w 112"/>
                      <a:gd name="T17" fmla="*/ 1 h 169"/>
                      <a:gd name="T18" fmla="*/ 1 w 112"/>
                      <a:gd name="T19" fmla="*/ 1 h 169"/>
                      <a:gd name="T20" fmla="*/ 1 w 112"/>
                      <a:gd name="T21" fmla="*/ 1 h 169"/>
                      <a:gd name="T22" fmla="*/ 1 w 112"/>
                      <a:gd name="T23" fmla="*/ 1 h 169"/>
                      <a:gd name="T24" fmla="*/ 1 w 112"/>
                      <a:gd name="T25" fmla="*/ 1 h 169"/>
                      <a:gd name="T26" fmla="*/ 1 w 112"/>
                      <a:gd name="T27" fmla="*/ 1 h 169"/>
                      <a:gd name="T28" fmla="*/ 0 w 112"/>
                      <a:gd name="T29" fmla="*/ 1 h 169"/>
                      <a:gd name="T30" fmla="*/ 1 w 112"/>
                      <a:gd name="T31" fmla="*/ 1 h 169"/>
                      <a:gd name="T32" fmla="*/ 1 w 112"/>
                      <a:gd name="T33" fmla="*/ 1 h 169"/>
                      <a:gd name="T34" fmla="*/ 1 w 112"/>
                      <a:gd name="T35" fmla="*/ 1 h 169"/>
                      <a:gd name="T36" fmla="*/ 1 w 112"/>
                      <a:gd name="T37" fmla="*/ 1 h 169"/>
                      <a:gd name="T38" fmla="*/ 1 w 112"/>
                      <a:gd name="T39" fmla="*/ 1 h 169"/>
                      <a:gd name="T40" fmla="*/ 1 w 112"/>
                      <a:gd name="T41" fmla="*/ 0 h 169"/>
                      <a:gd name="T42" fmla="*/ 1 w 112"/>
                      <a:gd name="T43" fmla="*/ 1 h 169"/>
                      <a:gd name="T44" fmla="*/ 1 w 112"/>
                      <a:gd name="T45" fmla="*/ 1 h 169"/>
                      <a:gd name="T46" fmla="*/ 1 w 112"/>
                      <a:gd name="T47" fmla="*/ 1 h 169"/>
                      <a:gd name="T48" fmla="*/ 1 w 112"/>
                      <a:gd name="T49" fmla="*/ 1 h 169"/>
                      <a:gd name="T50" fmla="*/ 1 w 112"/>
                      <a:gd name="T51" fmla="*/ 1 h 169"/>
                      <a:gd name="T52" fmla="*/ 1 w 112"/>
                      <a:gd name="T53" fmla="*/ 1 h 169"/>
                      <a:gd name="T54" fmla="*/ 1 w 112"/>
                      <a:gd name="T55" fmla="*/ 1 h 169"/>
                      <a:gd name="T56" fmla="*/ 1 w 112"/>
                      <a:gd name="T57" fmla="*/ 1 h 16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2"/>
                      <a:gd name="T88" fmla="*/ 0 h 169"/>
                      <a:gd name="T89" fmla="*/ 112 w 112"/>
                      <a:gd name="T90" fmla="*/ 169 h 16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2" h="169">
                        <a:moveTo>
                          <a:pt x="104" y="19"/>
                        </a:moveTo>
                        <a:lnTo>
                          <a:pt x="106" y="52"/>
                        </a:lnTo>
                        <a:lnTo>
                          <a:pt x="111" y="87"/>
                        </a:lnTo>
                        <a:lnTo>
                          <a:pt x="112" y="120"/>
                        </a:lnTo>
                        <a:lnTo>
                          <a:pt x="107" y="144"/>
                        </a:lnTo>
                        <a:lnTo>
                          <a:pt x="102" y="151"/>
                        </a:lnTo>
                        <a:lnTo>
                          <a:pt x="92" y="158"/>
                        </a:lnTo>
                        <a:lnTo>
                          <a:pt x="82" y="163"/>
                        </a:lnTo>
                        <a:lnTo>
                          <a:pt x="68" y="167"/>
                        </a:lnTo>
                        <a:lnTo>
                          <a:pt x="54" y="169"/>
                        </a:lnTo>
                        <a:lnTo>
                          <a:pt x="39" y="168"/>
                        </a:lnTo>
                        <a:lnTo>
                          <a:pt x="23" y="162"/>
                        </a:lnTo>
                        <a:lnTo>
                          <a:pt x="9" y="154"/>
                        </a:lnTo>
                        <a:lnTo>
                          <a:pt x="3" y="143"/>
                        </a:lnTo>
                        <a:lnTo>
                          <a:pt x="0" y="125"/>
                        </a:lnTo>
                        <a:lnTo>
                          <a:pt x="3" y="104"/>
                        </a:lnTo>
                        <a:lnTo>
                          <a:pt x="7" y="81"/>
                        </a:lnTo>
                        <a:lnTo>
                          <a:pt x="14" y="56"/>
                        </a:lnTo>
                        <a:lnTo>
                          <a:pt x="22" y="33"/>
                        </a:lnTo>
                        <a:lnTo>
                          <a:pt x="29" y="14"/>
                        </a:lnTo>
                        <a:lnTo>
                          <a:pt x="34" y="0"/>
                        </a:lnTo>
                        <a:lnTo>
                          <a:pt x="42" y="1"/>
                        </a:lnTo>
                        <a:lnTo>
                          <a:pt x="50" y="3"/>
                        </a:lnTo>
                        <a:lnTo>
                          <a:pt x="59" y="6"/>
                        </a:lnTo>
                        <a:lnTo>
                          <a:pt x="67" y="8"/>
                        </a:lnTo>
                        <a:lnTo>
                          <a:pt x="76" y="10"/>
                        </a:lnTo>
                        <a:lnTo>
                          <a:pt x="86" y="13"/>
                        </a:lnTo>
                        <a:lnTo>
                          <a:pt x="95" y="16"/>
                        </a:lnTo>
                        <a:lnTo>
                          <a:pt x="104" y="19"/>
                        </a:lnTo>
                        <a:close/>
                      </a:path>
                    </a:pathLst>
                  </a:custGeom>
                  <a:solidFill>
                    <a:srgbClr val="7F000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33" name="Freeform 797"/>
                  <p:cNvSpPr>
                    <a:spLocks noChangeAspect="1"/>
                  </p:cNvSpPr>
                  <p:nvPr/>
                </p:nvSpPr>
                <p:spPr bwMode="auto">
                  <a:xfrm>
                    <a:off x="4346" y="888"/>
                    <a:ext cx="456" cy="492"/>
                  </a:xfrm>
                  <a:custGeom>
                    <a:avLst/>
                    <a:gdLst>
                      <a:gd name="T0" fmla="*/ 0 w 913"/>
                      <a:gd name="T1" fmla="*/ 0 h 986"/>
                      <a:gd name="T2" fmla="*/ 0 w 913"/>
                      <a:gd name="T3" fmla="*/ 0 h 986"/>
                      <a:gd name="T4" fmla="*/ 0 w 913"/>
                      <a:gd name="T5" fmla="*/ 0 h 986"/>
                      <a:gd name="T6" fmla="*/ 0 w 913"/>
                      <a:gd name="T7" fmla="*/ 0 h 986"/>
                      <a:gd name="T8" fmla="*/ 0 w 913"/>
                      <a:gd name="T9" fmla="*/ 0 h 986"/>
                      <a:gd name="T10" fmla="*/ 0 w 913"/>
                      <a:gd name="T11" fmla="*/ 0 h 986"/>
                      <a:gd name="T12" fmla="*/ 0 w 913"/>
                      <a:gd name="T13" fmla="*/ 0 h 986"/>
                      <a:gd name="T14" fmla="*/ 0 w 913"/>
                      <a:gd name="T15" fmla="*/ 0 h 986"/>
                      <a:gd name="T16" fmla="*/ 0 w 913"/>
                      <a:gd name="T17" fmla="*/ 0 h 986"/>
                      <a:gd name="T18" fmla="*/ 0 w 913"/>
                      <a:gd name="T19" fmla="*/ 0 h 986"/>
                      <a:gd name="T20" fmla="*/ 0 w 913"/>
                      <a:gd name="T21" fmla="*/ 0 h 986"/>
                      <a:gd name="T22" fmla="*/ 0 w 913"/>
                      <a:gd name="T23" fmla="*/ 0 h 986"/>
                      <a:gd name="T24" fmla="*/ 0 w 913"/>
                      <a:gd name="T25" fmla="*/ 0 h 986"/>
                      <a:gd name="T26" fmla="*/ 0 w 913"/>
                      <a:gd name="T27" fmla="*/ 0 h 986"/>
                      <a:gd name="T28" fmla="*/ 0 w 913"/>
                      <a:gd name="T29" fmla="*/ 0 h 986"/>
                      <a:gd name="T30" fmla="*/ 0 w 913"/>
                      <a:gd name="T31" fmla="*/ 0 h 986"/>
                      <a:gd name="T32" fmla="*/ 0 w 913"/>
                      <a:gd name="T33" fmla="*/ 0 h 986"/>
                      <a:gd name="T34" fmla="*/ 0 w 913"/>
                      <a:gd name="T35" fmla="*/ 0 h 986"/>
                      <a:gd name="T36" fmla="*/ 0 w 913"/>
                      <a:gd name="T37" fmla="*/ 0 h 986"/>
                      <a:gd name="T38" fmla="*/ 0 w 913"/>
                      <a:gd name="T39" fmla="*/ 0 h 986"/>
                      <a:gd name="T40" fmla="*/ 0 w 913"/>
                      <a:gd name="T41" fmla="*/ 0 h 986"/>
                      <a:gd name="T42" fmla="*/ 0 w 913"/>
                      <a:gd name="T43" fmla="*/ 0 h 986"/>
                      <a:gd name="T44" fmla="*/ 0 w 913"/>
                      <a:gd name="T45" fmla="*/ 0 h 986"/>
                      <a:gd name="T46" fmla="*/ 0 w 913"/>
                      <a:gd name="T47" fmla="*/ 0 h 986"/>
                      <a:gd name="T48" fmla="*/ 0 w 913"/>
                      <a:gd name="T49" fmla="*/ 0 h 986"/>
                      <a:gd name="T50" fmla="*/ 0 w 913"/>
                      <a:gd name="T51" fmla="*/ 0 h 986"/>
                      <a:gd name="T52" fmla="*/ 0 w 913"/>
                      <a:gd name="T53" fmla="*/ 0 h 986"/>
                      <a:gd name="T54" fmla="*/ 0 w 913"/>
                      <a:gd name="T55" fmla="*/ 0 h 986"/>
                      <a:gd name="T56" fmla="*/ 0 w 913"/>
                      <a:gd name="T57" fmla="*/ 0 h 986"/>
                      <a:gd name="T58" fmla="*/ 0 w 913"/>
                      <a:gd name="T59" fmla="*/ 0 h 986"/>
                      <a:gd name="T60" fmla="*/ 0 w 913"/>
                      <a:gd name="T61" fmla="*/ 0 h 986"/>
                      <a:gd name="T62" fmla="*/ 0 w 913"/>
                      <a:gd name="T63" fmla="*/ 0 h 986"/>
                      <a:gd name="T64" fmla="*/ 0 w 913"/>
                      <a:gd name="T65" fmla="*/ 0 h 986"/>
                      <a:gd name="T66" fmla="*/ 0 w 913"/>
                      <a:gd name="T67" fmla="*/ 0 h 986"/>
                      <a:gd name="T68" fmla="*/ 0 w 913"/>
                      <a:gd name="T69" fmla="*/ 0 h 986"/>
                      <a:gd name="T70" fmla="*/ 0 w 913"/>
                      <a:gd name="T71" fmla="*/ 0 h 986"/>
                      <a:gd name="T72" fmla="*/ 0 w 913"/>
                      <a:gd name="T73" fmla="*/ 0 h 986"/>
                      <a:gd name="T74" fmla="*/ 0 w 913"/>
                      <a:gd name="T75" fmla="*/ 0 h 986"/>
                      <a:gd name="T76" fmla="*/ 0 w 913"/>
                      <a:gd name="T77" fmla="*/ 0 h 986"/>
                      <a:gd name="T78" fmla="*/ 0 w 913"/>
                      <a:gd name="T79" fmla="*/ 0 h 986"/>
                      <a:gd name="T80" fmla="*/ 0 w 913"/>
                      <a:gd name="T81" fmla="*/ 0 h 986"/>
                      <a:gd name="T82" fmla="*/ 0 w 913"/>
                      <a:gd name="T83" fmla="*/ 0 h 986"/>
                      <a:gd name="T84" fmla="*/ 0 w 913"/>
                      <a:gd name="T85" fmla="*/ 0 h 986"/>
                      <a:gd name="T86" fmla="*/ 0 w 913"/>
                      <a:gd name="T87" fmla="*/ 0 h 986"/>
                      <a:gd name="T88" fmla="*/ 0 w 913"/>
                      <a:gd name="T89" fmla="*/ 0 h 986"/>
                      <a:gd name="T90" fmla="*/ 0 w 913"/>
                      <a:gd name="T91" fmla="*/ 0 h 986"/>
                      <a:gd name="T92" fmla="*/ 0 w 913"/>
                      <a:gd name="T93" fmla="*/ 0 h 986"/>
                      <a:gd name="T94" fmla="*/ 0 w 913"/>
                      <a:gd name="T95" fmla="*/ 0 h 986"/>
                      <a:gd name="T96" fmla="*/ 0 w 913"/>
                      <a:gd name="T97" fmla="*/ 0 h 986"/>
                      <a:gd name="T98" fmla="*/ 0 w 913"/>
                      <a:gd name="T99" fmla="*/ 0 h 986"/>
                      <a:gd name="T100" fmla="*/ 0 w 913"/>
                      <a:gd name="T101" fmla="*/ 0 h 986"/>
                      <a:gd name="T102" fmla="*/ 0 w 913"/>
                      <a:gd name="T103" fmla="*/ 0 h 986"/>
                      <a:gd name="T104" fmla="*/ 0 w 913"/>
                      <a:gd name="T105" fmla="*/ 0 h 986"/>
                      <a:gd name="T106" fmla="*/ 0 w 913"/>
                      <a:gd name="T107" fmla="*/ 0 h 986"/>
                      <a:gd name="T108" fmla="*/ 0 w 913"/>
                      <a:gd name="T109" fmla="*/ 0 h 986"/>
                      <a:gd name="T110" fmla="*/ 0 w 913"/>
                      <a:gd name="T111" fmla="*/ 0 h 986"/>
                      <a:gd name="T112" fmla="*/ 0 w 913"/>
                      <a:gd name="T113" fmla="*/ 0 h 98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913"/>
                      <a:gd name="T172" fmla="*/ 0 h 986"/>
                      <a:gd name="T173" fmla="*/ 913 w 913"/>
                      <a:gd name="T174" fmla="*/ 986 h 98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913" h="986">
                        <a:moveTo>
                          <a:pt x="737" y="271"/>
                        </a:moveTo>
                        <a:lnTo>
                          <a:pt x="710" y="254"/>
                        </a:lnTo>
                        <a:lnTo>
                          <a:pt x="687" y="237"/>
                        </a:lnTo>
                        <a:lnTo>
                          <a:pt x="668" y="219"/>
                        </a:lnTo>
                        <a:lnTo>
                          <a:pt x="649" y="203"/>
                        </a:lnTo>
                        <a:lnTo>
                          <a:pt x="633" y="186"/>
                        </a:lnTo>
                        <a:lnTo>
                          <a:pt x="620" y="170"/>
                        </a:lnTo>
                        <a:lnTo>
                          <a:pt x="608" y="154"/>
                        </a:lnTo>
                        <a:lnTo>
                          <a:pt x="597" y="137"/>
                        </a:lnTo>
                        <a:lnTo>
                          <a:pt x="589" y="121"/>
                        </a:lnTo>
                        <a:lnTo>
                          <a:pt x="581" y="105"/>
                        </a:lnTo>
                        <a:lnTo>
                          <a:pt x="574" y="89"/>
                        </a:lnTo>
                        <a:lnTo>
                          <a:pt x="567" y="72"/>
                        </a:lnTo>
                        <a:lnTo>
                          <a:pt x="562" y="54"/>
                        </a:lnTo>
                        <a:lnTo>
                          <a:pt x="556" y="37"/>
                        </a:lnTo>
                        <a:lnTo>
                          <a:pt x="550" y="19"/>
                        </a:lnTo>
                        <a:lnTo>
                          <a:pt x="544" y="0"/>
                        </a:lnTo>
                        <a:lnTo>
                          <a:pt x="534" y="16"/>
                        </a:lnTo>
                        <a:lnTo>
                          <a:pt x="525" y="33"/>
                        </a:lnTo>
                        <a:lnTo>
                          <a:pt x="514" y="49"/>
                        </a:lnTo>
                        <a:lnTo>
                          <a:pt x="505" y="65"/>
                        </a:lnTo>
                        <a:lnTo>
                          <a:pt x="496" y="80"/>
                        </a:lnTo>
                        <a:lnTo>
                          <a:pt x="485" y="95"/>
                        </a:lnTo>
                        <a:lnTo>
                          <a:pt x="475" y="109"/>
                        </a:lnTo>
                        <a:lnTo>
                          <a:pt x="465" y="122"/>
                        </a:lnTo>
                        <a:lnTo>
                          <a:pt x="452" y="136"/>
                        </a:lnTo>
                        <a:lnTo>
                          <a:pt x="439" y="149"/>
                        </a:lnTo>
                        <a:lnTo>
                          <a:pt x="426" y="162"/>
                        </a:lnTo>
                        <a:lnTo>
                          <a:pt x="411" y="173"/>
                        </a:lnTo>
                        <a:lnTo>
                          <a:pt x="394" y="185"/>
                        </a:lnTo>
                        <a:lnTo>
                          <a:pt x="376" y="195"/>
                        </a:lnTo>
                        <a:lnTo>
                          <a:pt x="355" y="204"/>
                        </a:lnTo>
                        <a:lnTo>
                          <a:pt x="333" y="213"/>
                        </a:lnTo>
                        <a:lnTo>
                          <a:pt x="333" y="218"/>
                        </a:lnTo>
                        <a:lnTo>
                          <a:pt x="338" y="223"/>
                        </a:lnTo>
                        <a:lnTo>
                          <a:pt x="346" y="227"/>
                        </a:lnTo>
                        <a:lnTo>
                          <a:pt x="356" y="230"/>
                        </a:lnTo>
                        <a:lnTo>
                          <a:pt x="370" y="233"/>
                        </a:lnTo>
                        <a:lnTo>
                          <a:pt x="386" y="235"/>
                        </a:lnTo>
                        <a:lnTo>
                          <a:pt x="404" y="237"/>
                        </a:lnTo>
                        <a:lnTo>
                          <a:pt x="422" y="238"/>
                        </a:lnTo>
                        <a:lnTo>
                          <a:pt x="442" y="239"/>
                        </a:lnTo>
                        <a:lnTo>
                          <a:pt x="460" y="239"/>
                        </a:lnTo>
                        <a:lnTo>
                          <a:pt x="479" y="239"/>
                        </a:lnTo>
                        <a:lnTo>
                          <a:pt x="496" y="239"/>
                        </a:lnTo>
                        <a:lnTo>
                          <a:pt x="512" y="238"/>
                        </a:lnTo>
                        <a:lnTo>
                          <a:pt x="526" y="237"/>
                        </a:lnTo>
                        <a:lnTo>
                          <a:pt x="536" y="235"/>
                        </a:lnTo>
                        <a:lnTo>
                          <a:pt x="544" y="234"/>
                        </a:lnTo>
                        <a:lnTo>
                          <a:pt x="549" y="234"/>
                        </a:lnTo>
                        <a:lnTo>
                          <a:pt x="552" y="234"/>
                        </a:lnTo>
                        <a:lnTo>
                          <a:pt x="553" y="237"/>
                        </a:lnTo>
                        <a:lnTo>
                          <a:pt x="552" y="240"/>
                        </a:lnTo>
                        <a:lnTo>
                          <a:pt x="550" y="243"/>
                        </a:lnTo>
                        <a:lnTo>
                          <a:pt x="545" y="248"/>
                        </a:lnTo>
                        <a:lnTo>
                          <a:pt x="540" y="254"/>
                        </a:lnTo>
                        <a:lnTo>
                          <a:pt x="532" y="258"/>
                        </a:lnTo>
                        <a:lnTo>
                          <a:pt x="521" y="264"/>
                        </a:lnTo>
                        <a:lnTo>
                          <a:pt x="508" y="269"/>
                        </a:lnTo>
                        <a:lnTo>
                          <a:pt x="494" y="273"/>
                        </a:lnTo>
                        <a:lnTo>
                          <a:pt x="476" y="278"/>
                        </a:lnTo>
                        <a:lnTo>
                          <a:pt x="457" y="280"/>
                        </a:lnTo>
                        <a:lnTo>
                          <a:pt x="435" y="283"/>
                        </a:lnTo>
                        <a:lnTo>
                          <a:pt x="411" y="284"/>
                        </a:lnTo>
                        <a:lnTo>
                          <a:pt x="383" y="283"/>
                        </a:lnTo>
                        <a:lnTo>
                          <a:pt x="376" y="296"/>
                        </a:lnTo>
                        <a:lnTo>
                          <a:pt x="367" y="310"/>
                        </a:lnTo>
                        <a:lnTo>
                          <a:pt x="355" y="325"/>
                        </a:lnTo>
                        <a:lnTo>
                          <a:pt x="341" y="339"/>
                        </a:lnTo>
                        <a:lnTo>
                          <a:pt x="328" y="353"/>
                        </a:lnTo>
                        <a:lnTo>
                          <a:pt x="313" y="367"/>
                        </a:lnTo>
                        <a:lnTo>
                          <a:pt x="296" y="379"/>
                        </a:lnTo>
                        <a:lnTo>
                          <a:pt x="279" y="392"/>
                        </a:lnTo>
                        <a:lnTo>
                          <a:pt x="263" y="404"/>
                        </a:lnTo>
                        <a:lnTo>
                          <a:pt x="246" y="415"/>
                        </a:lnTo>
                        <a:lnTo>
                          <a:pt x="230" y="426"/>
                        </a:lnTo>
                        <a:lnTo>
                          <a:pt x="213" y="435"/>
                        </a:lnTo>
                        <a:lnTo>
                          <a:pt x="198" y="443"/>
                        </a:lnTo>
                        <a:lnTo>
                          <a:pt x="185" y="450"/>
                        </a:lnTo>
                        <a:lnTo>
                          <a:pt x="173" y="455"/>
                        </a:lnTo>
                        <a:lnTo>
                          <a:pt x="163" y="460"/>
                        </a:lnTo>
                        <a:lnTo>
                          <a:pt x="160" y="465"/>
                        </a:lnTo>
                        <a:lnTo>
                          <a:pt x="164" y="474"/>
                        </a:lnTo>
                        <a:lnTo>
                          <a:pt x="173" y="488"/>
                        </a:lnTo>
                        <a:lnTo>
                          <a:pt x="189" y="503"/>
                        </a:lnTo>
                        <a:lnTo>
                          <a:pt x="212" y="519"/>
                        </a:lnTo>
                        <a:lnTo>
                          <a:pt x="241" y="534"/>
                        </a:lnTo>
                        <a:lnTo>
                          <a:pt x="276" y="549"/>
                        </a:lnTo>
                        <a:lnTo>
                          <a:pt x="316" y="560"/>
                        </a:lnTo>
                        <a:lnTo>
                          <a:pt x="326" y="564"/>
                        </a:lnTo>
                        <a:lnTo>
                          <a:pt x="334" y="567"/>
                        </a:lnTo>
                        <a:lnTo>
                          <a:pt x="338" y="572"/>
                        </a:lnTo>
                        <a:lnTo>
                          <a:pt x="336" y="576"/>
                        </a:lnTo>
                        <a:lnTo>
                          <a:pt x="325" y="580"/>
                        </a:lnTo>
                        <a:lnTo>
                          <a:pt x="305" y="583"/>
                        </a:lnTo>
                        <a:lnTo>
                          <a:pt x="272" y="586"/>
                        </a:lnTo>
                        <a:lnTo>
                          <a:pt x="226" y="587"/>
                        </a:lnTo>
                        <a:lnTo>
                          <a:pt x="215" y="605"/>
                        </a:lnTo>
                        <a:lnTo>
                          <a:pt x="197" y="625"/>
                        </a:lnTo>
                        <a:lnTo>
                          <a:pt x="179" y="644"/>
                        </a:lnTo>
                        <a:lnTo>
                          <a:pt x="157" y="663"/>
                        </a:lnTo>
                        <a:lnTo>
                          <a:pt x="136" y="679"/>
                        </a:lnTo>
                        <a:lnTo>
                          <a:pt x="117" y="692"/>
                        </a:lnTo>
                        <a:lnTo>
                          <a:pt x="98" y="701"/>
                        </a:lnTo>
                        <a:lnTo>
                          <a:pt x="84" y="706"/>
                        </a:lnTo>
                        <a:lnTo>
                          <a:pt x="89" y="714"/>
                        </a:lnTo>
                        <a:lnTo>
                          <a:pt x="97" y="721"/>
                        </a:lnTo>
                        <a:lnTo>
                          <a:pt x="107" y="726"/>
                        </a:lnTo>
                        <a:lnTo>
                          <a:pt x="120" y="732"/>
                        </a:lnTo>
                        <a:lnTo>
                          <a:pt x="135" y="736"/>
                        </a:lnTo>
                        <a:lnTo>
                          <a:pt x="151" y="739"/>
                        </a:lnTo>
                        <a:lnTo>
                          <a:pt x="170" y="741"/>
                        </a:lnTo>
                        <a:lnTo>
                          <a:pt x="188" y="742"/>
                        </a:lnTo>
                        <a:lnTo>
                          <a:pt x="209" y="742"/>
                        </a:lnTo>
                        <a:lnTo>
                          <a:pt x="230" y="742"/>
                        </a:lnTo>
                        <a:lnTo>
                          <a:pt x="251" y="742"/>
                        </a:lnTo>
                        <a:lnTo>
                          <a:pt x="273" y="740"/>
                        </a:lnTo>
                        <a:lnTo>
                          <a:pt x="295" y="738"/>
                        </a:lnTo>
                        <a:lnTo>
                          <a:pt x="316" y="736"/>
                        </a:lnTo>
                        <a:lnTo>
                          <a:pt x="338" y="732"/>
                        </a:lnTo>
                        <a:lnTo>
                          <a:pt x="358" y="727"/>
                        </a:lnTo>
                        <a:lnTo>
                          <a:pt x="356" y="732"/>
                        </a:lnTo>
                        <a:lnTo>
                          <a:pt x="352" y="737"/>
                        </a:lnTo>
                        <a:lnTo>
                          <a:pt x="345" y="742"/>
                        </a:lnTo>
                        <a:lnTo>
                          <a:pt x="336" y="748"/>
                        </a:lnTo>
                        <a:lnTo>
                          <a:pt x="324" y="754"/>
                        </a:lnTo>
                        <a:lnTo>
                          <a:pt x="310" y="761"/>
                        </a:lnTo>
                        <a:lnTo>
                          <a:pt x="295" y="767"/>
                        </a:lnTo>
                        <a:lnTo>
                          <a:pt x="279" y="772"/>
                        </a:lnTo>
                        <a:lnTo>
                          <a:pt x="262" y="778"/>
                        </a:lnTo>
                        <a:lnTo>
                          <a:pt x="243" y="784"/>
                        </a:lnTo>
                        <a:lnTo>
                          <a:pt x="225" y="787"/>
                        </a:lnTo>
                        <a:lnTo>
                          <a:pt x="207" y="791"/>
                        </a:lnTo>
                        <a:lnTo>
                          <a:pt x="188" y="793"/>
                        </a:lnTo>
                        <a:lnTo>
                          <a:pt x="170" y="794"/>
                        </a:lnTo>
                        <a:lnTo>
                          <a:pt x="152" y="794"/>
                        </a:lnTo>
                        <a:lnTo>
                          <a:pt x="136" y="793"/>
                        </a:lnTo>
                        <a:lnTo>
                          <a:pt x="132" y="813"/>
                        </a:lnTo>
                        <a:lnTo>
                          <a:pt x="121" y="833"/>
                        </a:lnTo>
                        <a:lnTo>
                          <a:pt x="107" y="852"/>
                        </a:lnTo>
                        <a:lnTo>
                          <a:pt x="91" y="870"/>
                        </a:lnTo>
                        <a:lnTo>
                          <a:pt x="71" y="889"/>
                        </a:lnTo>
                        <a:lnTo>
                          <a:pt x="49" y="905"/>
                        </a:lnTo>
                        <a:lnTo>
                          <a:pt x="24" y="921"/>
                        </a:lnTo>
                        <a:lnTo>
                          <a:pt x="0" y="936"/>
                        </a:lnTo>
                        <a:lnTo>
                          <a:pt x="9" y="946"/>
                        </a:lnTo>
                        <a:lnTo>
                          <a:pt x="23" y="956"/>
                        </a:lnTo>
                        <a:lnTo>
                          <a:pt x="39" y="964"/>
                        </a:lnTo>
                        <a:lnTo>
                          <a:pt x="59" y="971"/>
                        </a:lnTo>
                        <a:lnTo>
                          <a:pt x="81" y="976"/>
                        </a:lnTo>
                        <a:lnTo>
                          <a:pt x="105" y="980"/>
                        </a:lnTo>
                        <a:lnTo>
                          <a:pt x="132" y="983"/>
                        </a:lnTo>
                        <a:lnTo>
                          <a:pt x="160" y="984"/>
                        </a:lnTo>
                        <a:lnTo>
                          <a:pt x="190" y="986"/>
                        </a:lnTo>
                        <a:lnTo>
                          <a:pt x="220" y="984"/>
                        </a:lnTo>
                        <a:lnTo>
                          <a:pt x="253" y="982"/>
                        </a:lnTo>
                        <a:lnTo>
                          <a:pt x="285" y="979"/>
                        </a:lnTo>
                        <a:lnTo>
                          <a:pt x="317" y="973"/>
                        </a:lnTo>
                        <a:lnTo>
                          <a:pt x="349" y="966"/>
                        </a:lnTo>
                        <a:lnTo>
                          <a:pt x="382" y="958"/>
                        </a:lnTo>
                        <a:lnTo>
                          <a:pt x="413" y="948"/>
                        </a:lnTo>
                        <a:lnTo>
                          <a:pt x="401" y="937"/>
                        </a:lnTo>
                        <a:lnTo>
                          <a:pt x="387" y="923"/>
                        </a:lnTo>
                        <a:lnTo>
                          <a:pt x="374" y="907"/>
                        </a:lnTo>
                        <a:lnTo>
                          <a:pt x="361" y="890"/>
                        </a:lnTo>
                        <a:lnTo>
                          <a:pt x="351" y="874"/>
                        </a:lnTo>
                        <a:lnTo>
                          <a:pt x="344" y="858"/>
                        </a:lnTo>
                        <a:lnTo>
                          <a:pt x="343" y="844"/>
                        </a:lnTo>
                        <a:lnTo>
                          <a:pt x="348" y="833"/>
                        </a:lnTo>
                        <a:lnTo>
                          <a:pt x="371" y="854"/>
                        </a:lnTo>
                        <a:lnTo>
                          <a:pt x="398" y="873"/>
                        </a:lnTo>
                        <a:lnTo>
                          <a:pt x="427" y="891"/>
                        </a:lnTo>
                        <a:lnTo>
                          <a:pt x="459" y="907"/>
                        </a:lnTo>
                        <a:lnTo>
                          <a:pt x="492" y="922"/>
                        </a:lnTo>
                        <a:lnTo>
                          <a:pt x="527" y="935"/>
                        </a:lnTo>
                        <a:lnTo>
                          <a:pt x="564" y="948"/>
                        </a:lnTo>
                        <a:lnTo>
                          <a:pt x="601" y="957"/>
                        </a:lnTo>
                        <a:lnTo>
                          <a:pt x="639" y="966"/>
                        </a:lnTo>
                        <a:lnTo>
                          <a:pt x="677" y="972"/>
                        </a:lnTo>
                        <a:lnTo>
                          <a:pt x="715" y="976"/>
                        </a:lnTo>
                        <a:lnTo>
                          <a:pt x="753" y="980"/>
                        </a:lnTo>
                        <a:lnTo>
                          <a:pt x="790" y="980"/>
                        </a:lnTo>
                        <a:lnTo>
                          <a:pt x="825" y="979"/>
                        </a:lnTo>
                        <a:lnTo>
                          <a:pt x="860" y="975"/>
                        </a:lnTo>
                        <a:lnTo>
                          <a:pt x="893" y="969"/>
                        </a:lnTo>
                        <a:lnTo>
                          <a:pt x="900" y="966"/>
                        </a:lnTo>
                        <a:lnTo>
                          <a:pt x="910" y="961"/>
                        </a:lnTo>
                        <a:lnTo>
                          <a:pt x="913" y="954"/>
                        </a:lnTo>
                        <a:lnTo>
                          <a:pt x="907" y="946"/>
                        </a:lnTo>
                        <a:lnTo>
                          <a:pt x="896" y="943"/>
                        </a:lnTo>
                        <a:lnTo>
                          <a:pt x="881" y="938"/>
                        </a:lnTo>
                        <a:lnTo>
                          <a:pt x="862" y="931"/>
                        </a:lnTo>
                        <a:lnTo>
                          <a:pt x="842" y="921"/>
                        </a:lnTo>
                        <a:lnTo>
                          <a:pt x="820" y="908"/>
                        </a:lnTo>
                        <a:lnTo>
                          <a:pt x="799" y="892"/>
                        </a:lnTo>
                        <a:lnTo>
                          <a:pt x="778" y="873"/>
                        </a:lnTo>
                        <a:lnTo>
                          <a:pt x="760" y="848"/>
                        </a:lnTo>
                        <a:lnTo>
                          <a:pt x="744" y="850"/>
                        </a:lnTo>
                        <a:lnTo>
                          <a:pt x="726" y="848"/>
                        </a:lnTo>
                        <a:lnTo>
                          <a:pt x="707" y="846"/>
                        </a:lnTo>
                        <a:lnTo>
                          <a:pt x="689" y="843"/>
                        </a:lnTo>
                        <a:lnTo>
                          <a:pt x="672" y="837"/>
                        </a:lnTo>
                        <a:lnTo>
                          <a:pt x="659" y="832"/>
                        </a:lnTo>
                        <a:lnTo>
                          <a:pt x="649" y="825"/>
                        </a:lnTo>
                        <a:lnTo>
                          <a:pt x="644" y="820"/>
                        </a:lnTo>
                        <a:lnTo>
                          <a:pt x="654" y="820"/>
                        </a:lnTo>
                        <a:lnTo>
                          <a:pt x="666" y="819"/>
                        </a:lnTo>
                        <a:lnTo>
                          <a:pt x="681" y="817"/>
                        </a:lnTo>
                        <a:lnTo>
                          <a:pt x="700" y="815"/>
                        </a:lnTo>
                        <a:lnTo>
                          <a:pt x="721" y="812"/>
                        </a:lnTo>
                        <a:lnTo>
                          <a:pt x="742" y="808"/>
                        </a:lnTo>
                        <a:lnTo>
                          <a:pt x="764" y="804"/>
                        </a:lnTo>
                        <a:lnTo>
                          <a:pt x="787" y="798"/>
                        </a:lnTo>
                        <a:lnTo>
                          <a:pt x="809" y="792"/>
                        </a:lnTo>
                        <a:lnTo>
                          <a:pt x="831" y="783"/>
                        </a:lnTo>
                        <a:lnTo>
                          <a:pt x="852" y="774"/>
                        </a:lnTo>
                        <a:lnTo>
                          <a:pt x="870" y="762"/>
                        </a:lnTo>
                        <a:lnTo>
                          <a:pt x="885" y="749"/>
                        </a:lnTo>
                        <a:lnTo>
                          <a:pt x="898" y="733"/>
                        </a:lnTo>
                        <a:lnTo>
                          <a:pt x="907" y="717"/>
                        </a:lnTo>
                        <a:lnTo>
                          <a:pt x="912" y="697"/>
                        </a:lnTo>
                        <a:lnTo>
                          <a:pt x="885" y="687"/>
                        </a:lnTo>
                        <a:lnTo>
                          <a:pt x="862" y="677"/>
                        </a:lnTo>
                        <a:lnTo>
                          <a:pt x="840" y="665"/>
                        </a:lnTo>
                        <a:lnTo>
                          <a:pt x="821" y="655"/>
                        </a:lnTo>
                        <a:lnTo>
                          <a:pt x="804" y="643"/>
                        </a:lnTo>
                        <a:lnTo>
                          <a:pt x="789" y="632"/>
                        </a:lnTo>
                        <a:lnTo>
                          <a:pt x="775" y="620"/>
                        </a:lnTo>
                        <a:lnTo>
                          <a:pt x="763" y="609"/>
                        </a:lnTo>
                        <a:lnTo>
                          <a:pt x="753" y="597"/>
                        </a:lnTo>
                        <a:lnTo>
                          <a:pt x="744" y="587"/>
                        </a:lnTo>
                        <a:lnTo>
                          <a:pt x="737" y="576"/>
                        </a:lnTo>
                        <a:lnTo>
                          <a:pt x="731" y="566"/>
                        </a:lnTo>
                        <a:lnTo>
                          <a:pt x="725" y="557"/>
                        </a:lnTo>
                        <a:lnTo>
                          <a:pt x="721" y="549"/>
                        </a:lnTo>
                        <a:lnTo>
                          <a:pt x="717" y="541"/>
                        </a:lnTo>
                        <a:lnTo>
                          <a:pt x="715" y="534"/>
                        </a:lnTo>
                        <a:lnTo>
                          <a:pt x="696" y="536"/>
                        </a:lnTo>
                        <a:lnTo>
                          <a:pt x="678" y="538"/>
                        </a:lnTo>
                        <a:lnTo>
                          <a:pt x="659" y="538"/>
                        </a:lnTo>
                        <a:lnTo>
                          <a:pt x="640" y="538"/>
                        </a:lnTo>
                        <a:lnTo>
                          <a:pt x="621" y="537"/>
                        </a:lnTo>
                        <a:lnTo>
                          <a:pt x="603" y="536"/>
                        </a:lnTo>
                        <a:lnTo>
                          <a:pt x="586" y="534"/>
                        </a:lnTo>
                        <a:lnTo>
                          <a:pt x="568" y="532"/>
                        </a:lnTo>
                        <a:lnTo>
                          <a:pt x="552" y="528"/>
                        </a:lnTo>
                        <a:lnTo>
                          <a:pt x="537" y="525"/>
                        </a:lnTo>
                        <a:lnTo>
                          <a:pt x="523" y="521"/>
                        </a:lnTo>
                        <a:lnTo>
                          <a:pt x="511" y="518"/>
                        </a:lnTo>
                        <a:lnTo>
                          <a:pt x="500" y="513"/>
                        </a:lnTo>
                        <a:lnTo>
                          <a:pt x="491" y="509"/>
                        </a:lnTo>
                        <a:lnTo>
                          <a:pt x="484" y="505"/>
                        </a:lnTo>
                        <a:lnTo>
                          <a:pt x="479" y="500"/>
                        </a:lnTo>
                        <a:lnTo>
                          <a:pt x="479" y="497"/>
                        </a:lnTo>
                        <a:lnTo>
                          <a:pt x="484" y="496"/>
                        </a:lnTo>
                        <a:lnTo>
                          <a:pt x="496" y="494"/>
                        </a:lnTo>
                        <a:lnTo>
                          <a:pt x="512" y="492"/>
                        </a:lnTo>
                        <a:lnTo>
                          <a:pt x="532" y="491"/>
                        </a:lnTo>
                        <a:lnTo>
                          <a:pt x="556" y="491"/>
                        </a:lnTo>
                        <a:lnTo>
                          <a:pt x="581" y="490"/>
                        </a:lnTo>
                        <a:lnTo>
                          <a:pt x="609" y="488"/>
                        </a:lnTo>
                        <a:lnTo>
                          <a:pt x="636" y="485"/>
                        </a:lnTo>
                        <a:lnTo>
                          <a:pt x="665" y="483"/>
                        </a:lnTo>
                        <a:lnTo>
                          <a:pt x="694" y="479"/>
                        </a:lnTo>
                        <a:lnTo>
                          <a:pt x="721" y="474"/>
                        </a:lnTo>
                        <a:lnTo>
                          <a:pt x="746" y="467"/>
                        </a:lnTo>
                        <a:lnTo>
                          <a:pt x="768" y="459"/>
                        </a:lnTo>
                        <a:lnTo>
                          <a:pt x="786" y="449"/>
                        </a:lnTo>
                        <a:lnTo>
                          <a:pt x="801" y="436"/>
                        </a:lnTo>
                        <a:lnTo>
                          <a:pt x="778" y="421"/>
                        </a:lnTo>
                        <a:lnTo>
                          <a:pt x="753" y="406"/>
                        </a:lnTo>
                        <a:lnTo>
                          <a:pt x="730" y="392"/>
                        </a:lnTo>
                        <a:lnTo>
                          <a:pt x="708" y="379"/>
                        </a:lnTo>
                        <a:lnTo>
                          <a:pt x="689" y="367"/>
                        </a:lnTo>
                        <a:lnTo>
                          <a:pt x="676" y="355"/>
                        </a:lnTo>
                        <a:lnTo>
                          <a:pt x="670" y="345"/>
                        </a:lnTo>
                        <a:lnTo>
                          <a:pt x="671" y="334"/>
                        </a:lnTo>
                        <a:lnTo>
                          <a:pt x="676" y="331"/>
                        </a:lnTo>
                        <a:lnTo>
                          <a:pt x="685" y="326"/>
                        </a:lnTo>
                        <a:lnTo>
                          <a:pt x="697" y="322"/>
                        </a:lnTo>
                        <a:lnTo>
                          <a:pt x="709" y="315"/>
                        </a:lnTo>
                        <a:lnTo>
                          <a:pt x="722" y="307"/>
                        </a:lnTo>
                        <a:lnTo>
                          <a:pt x="731" y="298"/>
                        </a:lnTo>
                        <a:lnTo>
                          <a:pt x="737" y="285"/>
                        </a:lnTo>
                        <a:lnTo>
                          <a:pt x="737" y="271"/>
                        </a:lnTo>
                        <a:close/>
                      </a:path>
                    </a:pathLst>
                  </a:custGeom>
                  <a:solidFill>
                    <a:srgbClr val="16CE1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712" name="Freeform 798"/>
                <p:cNvSpPr>
                  <a:spLocks noChangeAspect="1"/>
                </p:cNvSpPr>
                <p:nvPr/>
              </p:nvSpPr>
              <p:spPr bwMode="auto">
                <a:xfrm>
                  <a:off x="3533" y="2744"/>
                  <a:ext cx="124" cy="131"/>
                </a:xfrm>
                <a:custGeom>
                  <a:avLst/>
                  <a:gdLst>
                    <a:gd name="T0" fmla="*/ 123 w 124"/>
                    <a:gd name="T1" fmla="*/ 0 h 131"/>
                    <a:gd name="T2" fmla="*/ 0 w 124"/>
                    <a:gd name="T3" fmla="*/ 71 h 131"/>
                    <a:gd name="T4" fmla="*/ 17 w 124"/>
                    <a:gd name="T5" fmla="*/ 86 h 131"/>
                    <a:gd name="T6" fmla="*/ 108 w 124"/>
                    <a:gd name="T7" fmla="*/ 131 h 131"/>
                    <a:gd name="T8" fmla="*/ 118 w 124"/>
                    <a:gd name="T9" fmla="*/ 105 h 131"/>
                    <a:gd name="T10" fmla="*/ 124 w 124"/>
                    <a:gd name="T11" fmla="*/ 99 h 131"/>
                    <a:gd name="T12" fmla="*/ 123 w 124"/>
                    <a:gd name="T13" fmla="*/ 0 h 1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4"/>
                    <a:gd name="T22" fmla="*/ 0 h 131"/>
                    <a:gd name="T23" fmla="*/ 124 w 124"/>
                    <a:gd name="T24" fmla="*/ 131 h 1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4" h="131">
                      <a:moveTo>
                        <a:pt x="123" y="0"/>
                      </a:moveTo>
                      <a:lnTo>
                        <a:pt x="0" y="71"/>
                      </a:lnTo>
                      <a:lnTo>
                        <a:pt x="17" y="86"/>
                      </a:lnTo>
                      <a:lnTo>
                        <a:pt x="108" y="131"/>
                      </a:lnTo>
                      <a:lnTo>
                        <a:pt x="118" y="105"/>
                      </a:lnTo>
                      <a:lnTo>
                        <a:pt x="124" y="99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3" name="Freeform 799"/>
                <p:cNvSpPr>
                  <a:spLocks noChangeAspect="1"/>
                </p:cNvSpPr>
                <p:nvPr/>
              </p:nvSpPr>
              <p:spPr bwMode="auto">
                <a:xfrm>
                  <a:off x="3121" y="2305"/>
                  <a:ext cx="274" cy="125"/>
                </a:xfrm>
                <a:custGeom>
                  <a:avLst/>
                  <a:gdLst>
                    <a:gd name="T0" fmla="*/ 0 w 274"/>
                    <a:gd name="T1" fmla="*/ 0 h 125"/>
                    <a:gd name="T2" fmla="*/ 0 w 274"/>
                    <a:gd name="T3" fmla="*/ 14 h 125"/>
                    <a:gd name="T4" fmla="*/ 196 w 274"/>
                    <a:gd name="T5" fmla="*/ 125 h 125"/>
                    <a:gd name="T6" fmla="*/ 274 w 274"/>
                    <a:gd name="T7" fmla="*/ 82 h 125"/>
                    <a:gd name="T8" fmla="*/ 244 w 274"/>
                    <a:gd name="T9" fmla="*/ 69 h 125"/>
                    <a:gd name="T10" fmla="*/ 244 w 274"/>
                    <a:gd name="T11" fmla="*/ 57 h 125"/>
                    <a:gd name="T12" fmla="*/ 190 w 274"/>
                    <a:gd name="T13" fmla="*/ 39 h 125"/>
                    <a:gd name="T14" fmla="*/ 125 w 274"/>
                    <a:gd name="T15" fmla="*/ 23 h 125"/>
                    <a:gd name="T16" fmla="*/ 94 w 274"/>
                    <a:gd name="T17" fmla="*/ 16 h 125"/>
                    <a:gd name="T18" fmla="*/ 48 w 274"/>
                    <a:gd name="T19" fmla="*/ 6 h 125"/>
                    <a:gd name="T20" fmla="*/ 28 w 274"/>
                    <a:gd name="T21" fmla="*/ 4 h 125"/>
                    <a:gd name="T22" fmla="*/ 0 w 274"/>
                    <a:gd name="T23" fmla="*/ 0 h 1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74"/>
                    <a:gd name="T37" fmla="*/ 0 h 125"/>
                    <a:gd name="T38" fmla="*/ 274 w 274"/>
                    <a:gd name="T39" fmla="*/ 125 h 12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74" h="125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196" y="125"/>
                      </a:lnTo>
                      <a:lnTo>
                        <a:pt x="274" y="82"/>
                      </a:lnTo>
                      <a:lnTo>
                        <a:pt x="244" y="69"/>
                      </a:lnTo>
                      <a:lnTo>
                        <a:pt x="244" y="57"/>
                      </a:lnTo>
                      <a:lnTo>
                        <a:pt x="190" y="39"/>
                      </a:lnTo>
                      <a:lnTo>
                        <a:pt x="125" y="23"/>
                      </a:lnTo>
                      <a:lnTo>
                        <a:pt x="94" y="16"/>
                      </a:lnTo>
                      <a:lnTo>
                        <a:pt x="48" y="6"/>
                      </a:lnTo>
                      <a:lnTo>
                        <a:pt x="28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4" name="Freeform 800"/>
                <p:cNvSpPr>
                  <a:spLocks noChangeAspect="1"/>
                </p:cNvSpPr>
                <p:nvPr/>
              </p:nvSpPr>
              <p:spPr bwMode="auto">
                <a:xfrm>
                  <a:off x="3657" y="2729"/>
                  <a:ext cx="125" cy="186"/>
                </a:xfrm>
                <a:custGeom>
                  <a:avLst/>
                  <a:gdLst>
                    <a:gd name="T0" fmla="*/ 125 w 125"/>
                    <a:gd name="T1" fmla="*/ 71 h 186"/>
                    <a:gd name="T2" fmla="*/ 0 w 125"/>
                    <a:gd name="T3" fmla="*/ 0 h 186"/>
                    <a:gd name="T4" fmla="*/ 0 w 125"/>
                    <a:gd name="T5" fmla="*/ 117 h 186"/>
                    <a:gd name="T6" fmla="*/ 125 w 125"/>
                    <a:gd name="T7" fmla="*/ 186 h 186"/>
                    <a:gd name="T8" fmla="*/ 125 w 125"/>
                    <a:gd name="T9" fmla="*/ 71 h 1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"/>
                    <a:gd name="T16" fmla="*/ 0 h 186"/>
                    <a:gd name="T17" fmla="*/ 125 w 125"/>
                    <a:gd name="T18" fmla="*/ 186 h 1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" h="186">
                      <a:moveTo>
                        <a:pt x="125" y="71"/>
                      </a:moveTo>
                      <a:lnTo>
                        <a:pt x="0" y="0"/>
                      </a:lnTo>
                      <a:lnTo>
                        <a:pt x="0" y="117"/>
                      </a:lnTo>
                      <a:lnTo>
                        <a:pt x="125" y="186"/>
                      </a:lnTo>
                      <a:lnTo>
                        <a:pt x="125" y="7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5" name="Freeform 801"/>
                <p:cNvSpPr>
                  <a:spLocks noChangeAspect="1"/>
                </p:cNvSpPr>
                <p:nvPr/>
              </p:nvSpPr>
              <p:spPr bwMode="auto">
                <a:xfrm>
                  <a:off x="3630" y="2848"/>
                  <a:ext cx="24" cy="149"/>
                </a:xfrm>
                <a:custGeom>
                  <a:avLst/>
                  <a:gdLst>
                    <a:gd name="T0" fmla="*/ 24 w 24"/>
                    <a:gd name="T1" fmla="*/ 0 h 149"/>
                    <a:gd name="T2" fmla="*/ 10 w 24"/>
                    <a:gd name="T3" fmla="*/ 29 h 149"/>
                    <a:gd name="T4" fmla="*/ 0 w 24"/>
                    <a:gd name="T5" fmla="*/ 62 h 149"/>
                    <a:gd name="T6" fmla="*/ 0 w 24"/>
                    <a:gd name="T7" fmla="*/ 85 h 149"/>
                    <a:gd name="T8" fmla="*/ 2 w 24"/>
                    <a:gd name="T9" fmla="*/ 101 h 149"/>
                    <a:gd name="T10" fmla="*/ 7 w 24"/>
                    <a:gd name="T11" fmla="*/ 117 h 149"/>
                    <a:gd name="T12" fmla="*/ 15 w 24"/>
                    <a:gd name="T13" fmla="*/ 133 h 149"/>
                    <a:gd name="T14" fmla="*/ 23 w 24"/>
                    <a:gd name="T15" fmla="*/ 149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149"/>
                    <a:gd name="T26" fmla="*/ 24 w 24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149">
                      <a:moveTo>
                        <a:pt x="24" y="0"/>
                      </a:moveTo>
                      <a:lnTo>
                        <a:pt x="10" y="29"/>
                      </a:lnTo>
                      <a:lnTo>
                        <a:pt x="0" y="62"/>
                      </a:lnTo>
                      <a:lnTo>
                        <a:pt x="0" y="85"/>
                      </a:lnTo>
                      <a:lnTo>
                        <a:pt x="2" y="101"/>
                      </a:lnTo>
                      <a:lnTo>
                        <a:pt x="7" y="117"/>
                      </a:lnTo>
                      <a:lnTo>
                        <a:pt x="15" y="133"/>
                      </a:lnTo>
                      <a:lnTo>
                        <a:pt x="23" y="149"/>
                      </a:lnTo>
                    </a:path>
                  </a:pathLst>
                </a:custGeom>
                <a:solidFill>
                  <a:srgbClr val="E0E0E0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60" name="Group 802"/>
                <p:cNvGrpSpPr>
                  <a:grpSpLocks noChangeAspect="1"/>
                </p:cNvGrpSpPr>
                <p:nvPr/>
              </p:nvGrpSpPr>
              <p:grpSpPr bwMode="auto">
                <a:xfrm>
                  <a:off x="3116" y="2513"/>
                  <a:ext cx="481" cy="283"/>
                  <a:chOff x="1309" y="1104"/>
                  <a:chExt cx="2246" cy="1335"/>
                </a:xfrm>
              </p:grpSpPr>
              <p:sp>
                <p:nvSpPr>
                  <p:cNvPr id="16237" name="Line 8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73" y="1543"/>
                    <a:ext cx="90" cy="2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38" name="Line 8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70" y="1554"/>
                    <a:ext cx="90" cy="2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39" name="Line 8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69" y="1552"/>
                    <a:ext cx="1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40" name="Line 80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62" y="1553"/>
                    <a:ext cx="1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41" name="Line 80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53" y="1551"/>
                    <a:ext cx="1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42" name="Line 80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41" y="1547"/>
                    <a:ext cx="1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43" name="Line 80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33" y="1545"/>
                    <a:ext cx="1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44" name="Line 8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62" y="1562"/>
                    <a:ext cx="1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45" name="Line 8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3" y="1559"/>
                    <a:ext cx="1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46" name="Line 8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41" y="1556"/>
                    <a:ext cx="1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47" name="Line 8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33" y="1554"/>
                    <a:ext cx="1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48" name="Line 8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62" y="1568"/>
                    <a:ext cx="3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49" name="Line 8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4" y="1566"/>
                    <a:ext cx="2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50" name="Line 8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42" y="1563"/>
                    <a:ext cx="2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51" name="Line 8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34" y="1560"/>
                    <a:ext cx="2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52" name="Line 8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70" y="1554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53" name="Line 8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74" y="1559"/>
                    <a:ext cx="12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54" name="Line 82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68" y="1569"/>
                    <a:ext cx="4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55" name="Line 82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48" y="1563"/>
                    <a:ext cx="4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56" name="Line 82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72" y="1562"/>
                    <a:ext cx="4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57" name="Line 8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52" y="1561"/>
                    <a:ext cx="1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58" name="Line 82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76" y="1556"/>
                    <a:ext cx="2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59" name="Line 8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65" y="1572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60" name="Line 8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6" y="1570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61" name="Line 8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44" y="1567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62" name="Line 8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36" y="1564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63" name="Line 8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37" y="1565"/>
                    <a:ext cx="8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64" name="Line 8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7" y="1570"/>
                    <a:ext cx="9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65" name="Line 83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45" y="1567"/>
                    <a:ext cx="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66" name="Line 8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66" y="1572"/>
                    <a:ext cx="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67" name="Line 8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81" y="1529"/>
                    <a:ext cx="1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68" name="Line 8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61" y="152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69" name="Line 8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49" y="1546"/>
                    <a:ext cx="1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70" name="Line 8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09" y="1535"/>
                    <a:ext cx="1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71" name="Line 8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79" y="1525"/>
                    <a:ext cx="2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72" name="Line 8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9" y="1520"/>
                    <a:ext cx="2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73" name="Line 8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0" y="1548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74" name="Line 8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09" y="1537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75" name="Line 84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372" y="1543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76" name="Line 84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352" y="1538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77" name="Line 84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311" y="1527"/>
                    <a:ext cx="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78" name="Line 84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72" y="1525"/>
                    <a:ext cx="4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79" name="Line 84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64" y="1523"/>
                    <a:ext cx="4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80" name="Line 84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52" y="1520"/>
                    <a:ext cx="4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81" name="Line 84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43" y="1517"/>
                    <a:ext cx="4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82" name="Line 84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68" y="1529"/>
                    <a:ext cx="4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83" name="Line 84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60" y="1526"/>
                    <a:ext cx="4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84" name="Line 85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48" y="1523"/>
                    <a:ext cx="4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85" name="Line 85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39" y="1521"/>
                    <a:ext cx="4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86" name="Line 85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371" y="1544"/>
                    <a:ext cx="1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87" name="Line 85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350" y="1538"/>
                    <a:ext cx="2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88" name="Line 85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310" y="1528"/>
                    <a:ext cx="1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89" name="Line 85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65" y="1535"/>
                    <a:ext cx="3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90" name="Line 85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56" y="1533"/>
                    <a:ext cx="4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91" name="Line 85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44" y="1530"/>
                    <a:ext cx="4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92" name="Line 85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36" y="1527"/>
                    <a:ext cx="3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93" name="Line 85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370" y="1546"/>
                    <a:ext cx="1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94" name="Line 86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350" y="1541"/>
                    <a:ext cx="1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95" name="Line 86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309" y="1530"/>
                    <a:ext cx="1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96" name="Line 86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81" y="1544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97" name="Line 8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62" y="1544"/>
                    <a:ext cx="3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98" name="Line 86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54" y="1541"/>
                    <a:ext cx="2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99" name="Line 8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42" y="1538"/>
                    <a:ext cx="2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00" name="Line 86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34" y="1536"/>
                    <a:ext cx="2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01" name="Line 86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369" y="1549"/>
                    <a:ext cx="1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02" name="Line 86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349" y="1544"/>
                    <a:ext cx="1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03" name="Line 86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309" y="1533"/>
                    <a:ext cx="1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04" name="Line 87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81" y="1536"/>
                    <a:ext cx="1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05" name="Line 87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78" y="1525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06" name="Line 8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8" y="1520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07" name="Line 8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0" y="1517"/>
                    <a:ext cx="8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08" name="Line 8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70" y="1523"/>
                    <a:ext cx="8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09" name="Line 8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3" y="1538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10" name="Line 8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13" y="1527"/>
                    <a:ext cx="24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11" name="Line 8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0" y="154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12" name="Line 8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10" y="1538"/>
                    <a:ext cx="24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13" name="Line 87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313" y="1527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14" name="Line 88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353" y="1538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15" name="Line 88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373" y="1543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16" name="Line 88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47" y="1517"/>
                    <a:ext cx="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17" name="Line 88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56" y="1520"/>
                    <a:ext cx="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18" name="Line 88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68" y="1523"/>
                    <a:ext cx="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19" name="Line 88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76" y="1525"/>
                    <a:ext cx="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20" name="Line 8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89" y="1537"/>
                    <a:ext cx="32" cy="1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21" name="Line 8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08" y="1545"/>
                    <a:ext cx="19" cy="1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22" name="Line 88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27" y="1546"/>
                    <a:ext cx="19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23" name="Line 88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69" y="1551"/>
                    <a:ext cx="4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24" name="Line 89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45" y="1544"/>
                    <a:ext cx="12" cy="1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25" name="Line 89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533" y="1546"/>
                    <a:ext cx="7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26" name="Line 89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46" y="1546"/>
                    <a:ext cx="1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27" name="Line 89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08" y="1545"/>
                    <a:ext cx="1" cy="3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28" name="Line 89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298" y="1533"/>
                    <a:ext cx="1" cy="3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29" name="Line 89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413" y="1552"/>
                    <a:ext cx="8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30" name="Line 8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50" y="1543"/>
                    <a:ext cx="47" cy="1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31" name="Line 8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5" y="1551"/>
                    <a:ext cx="9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32" name="Line 89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401" y="1552"/>
                    <a:ext cx="12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33" name="Line 8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6" y="2146"/>
                    <a:ext cx="209" cy="16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34" name="Line 9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39" y="2155"/>
                    <a:ext cx="205" cy="16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35" name="Line 90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483" y="1623"/>
                    <a:ext cx="4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36" name="Line 9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83" y="1928"/>
                    <a:ext cx="31" cy="1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37" name="Line 90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481" y="1946"/>
                    <a:ext cx="13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38" name="Line 90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484" y="1636"/>
                    <a:ext cx="7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39" name="Line 90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485" y="1645"/>
                    <a:ext cx="6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40" name="Line 90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485" y="1681"/>
                    <a:ext cx="6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41" name="Line 9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57" y="1603"/>
                    <a:ext cx="1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42" name="Line 9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07" y="1563"/>
                    <a:ext cx="1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43" name="Line 9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87" y="1558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44" name="Line 9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87" y="1595"/>
                    <a:ext cx="1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45" name="Line 9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9" y="1593"/>
                    <a:ext cx="1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46" name="Line 9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67" y="1590"/>
                    <a:ext cx="1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47" name="Line 9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59" y="1588"/>
                    <a:ext cx="1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48" name="Line 9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81" y="1609"/>
                    <a:ext cx="1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49" name="Line 9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95" y="1586"/>
                    <a:ext cx="1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50" name="Line 9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5" y="1580"/>
                    <a:ext cx="1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51" name="Line 9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01" y="1557"/>
                    <a:ext cx="3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52" name="Line 9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63" y="1646"/>
                    <a:ext cx="4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53" name="Line 9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6" y="1633"/>
                    <a:ext cx="4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54" name="Line 9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55" y="1600"/>
                    <a:ext cx="2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55" name="Line 9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05" y="1559"/>
                    <a:ext cx="2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56" name="Line 9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85" y="1554"/>
                    <a:ext cx="2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57" name="Line 9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88" y="1602"/>
                    <a:ext cx="2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58" name="Line 9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80" y="1600"/>
                    <a:ext cx="2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59" name="Line 9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68" y="1597"/>
                    <a:ext cx="2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60" name="Line 9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59" y="1594"/>
                    <a:ext cx="3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61" name="Line 9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81" y="1611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62" name="Line 9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96" y="1588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63" name="Line 9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5" y="1582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64" name="Line 9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555"/>
                    <a:ext cx="4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65" name="Line 93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573" y="1652"/>
                    <a:ext cx="7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66" name="Line 9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587" y="1555"/>
                    <a:ext cx="8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67" name="Line 93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648" y="1617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68" name="Line 93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584" y="1600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69" name="Line 93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98" y="1577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70" name="Line 93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77" y="1571"/>
                    <a:ext cx="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71" name="Line 93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648" y="1600"/>
                    <a:ext cx="4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72" name="Line 93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639" y="1597"/>
                    <a:ext cx="4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73" name="Line 93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94" y="1603"/>
                    <a:ext cx="4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74" name="Line 94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73" y="1597"/>
                    <a:ext cx="4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75" name="Line 94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98" y="1559"/>
                    <a:ext cx="4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76" name="Line 94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89" y="1557"/>
                    <a:ext cx="4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77" name="Line 94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77" y="1554"/>
                    <a:ext cx="4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78" name="Line 94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580" y="1643"/>
                    <a:ext cx="7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79" name="Line 94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580" y="1559"/>
                    <a:ext cx="7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80" name="Line 94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644" y="1603"/>
                    <a:ext cx="4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81" name="Line 94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635" y="1601"/>
                    <a:ext cx="4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82" name="Line 94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98" y="1596"/>
                    <a:ext cx="4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83" name="Line 94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77" y="1595"/>
                    <a:ext cx="2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84" name="Line 95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94" y="1563"/>
                    <a:ext cx="4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85" name="Line 95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85" y="1560"/>
                    <a:ext cx="4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86" name="Line 95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73" y="1557"/>
                    <a:ext cx="4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87" name="Line 95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65" y="1555"/>
                    <a:ext cx="4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88" name="Line 95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646" y="1618"/>
                    <a:ext cx="2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89" name="Line 95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582" y="1601"/>
                    <a:ext cx="2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90" name="Line 9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96" y="1578"/>
                    <a:ext cx="2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91" name="Line 95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76" y="1572"/>
                    <a:ext cx="1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92" name="Line 95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587" y="1629"/>
                    <a:ext cx="8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93" name="Line 95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573" y="1568"/>
                    <a:ext cx="7" cy="1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94" name="Line 96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525" y="1556"/>
                    <a:ext cx="8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95" name="Line 96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640" y="1609"/>
                    <a:ext cx="4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96" name="Line 96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632" y="1607"/>
                    <a:ext cx="3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97" name="Line 9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502" y="1590"/>
                    <a:ext cx="2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98" name="Line 96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90" y="1569"/>
                    <a:ext cx="4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99" name="Line 9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82" y="1567"/>
                    <a:ext cx="3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0" name="Line 96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70" y="1564"/>
                    <a:ext cx="3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1" name="Line 9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62" y="1561"/>
                    <a:ext cx="3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2" name="Line 96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595" y="1616"/>
                    <a:ext cx="4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3" name="Line 9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567" y="1583"/>
                    <a:ext cx="6" cy="1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4" name="Line 97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520" y="1570"/>
                    <a:ext cx="5" cy="1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5" name="Line 97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646" y="1620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6" name="Line 97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581" y="1603"/>
                    <a:ext cx="1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7" name="Line 97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96" y="1580"/>
                    <a:ext cx="1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8" name="Line 97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75" y="1574"/>
                    <a:ext cx="1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9" name="Line 97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638" y="1618"/>
                    <a:ext cx="2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0" name="Line 97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630" y="1616"/>
                    <a:ext cx="2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1" name="Line 9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507" y="1578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2" name="Line 97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88" y="1577"/>
                    <a:ext cx="2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3" name="Line 9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80" y="1575"/>
                    <a:ext cx="2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4" name="Line 98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68" y="1572"/>
                    <a:ext cx="2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5" name="Line 98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59" y="1570"/>
                    <a:ext cx="3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6" name="Line 98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602" y="1595"/>
                    <a:ext cx="2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7" name="Line 98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563" y="1599"/>
                    <a:ext cx="4" cy="1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8" name="Line 98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516" y="1587"/>
                    <a:ext cx="4" cy="1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9" name="Line 98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581" y="1606"/>
                    <a:ext cx="1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0" name="Line 98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95" y="1583"/>
                    <a:ext cx="1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1" name="Line 98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75" y="1577"/>
                    <a:ext cx="1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2" name="Line 98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658" y="1610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3" name="Line 98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629" y="1625"/>
                    <a:ext cx="1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4" name="Line 99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507" y="1570"/>
                    <a:ext cx="1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5" name="Line 99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87" y="1587"/>
                    <a:ext cx="1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6" name="Line 99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79" y="1584"/>
                    <a:ext cx="1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7" name="Line 99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67" y="1581"/>
                    <a:ext cx="1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8" name="Line 99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59" y="1579"/>
                    <a:ext cx="1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9" name="Line 99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604" y="1578"/>
                    <a:ext cx="2" cy="1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30" name="Line 99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562" y="1617"/>
                    <a:ext cx="1" cy="1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31" name="Line 99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514" y="1604"/>
                    <a:ext cx="2" cy="1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32" name="Line 9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04" y="1566"/>
                    <a:ext cx="2" cy="1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33" name="Line 9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62" y="1633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34" name="Line 10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14" y="1620"/>
                    <a:ext cx="2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35" name="Line 10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67" y="1654"/>
                    <a:ext cx="3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461" name="Group 100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62" y="1553"/>
                    <a:ext cx="1023" cy="413"/>
                    <a:chOff x="1462" y="1553"/>
                    <a:chExt cx="1023" cy="413"/>
                  </a:xfrm>
                </p:grpSpPr>
                <p:sp>
                  <p:nvSpPr>
                    <p:cNvPr id="17130" name="Line 10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20" y="1641"/>
                      <a:ext cx="3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31" name="Line 10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654" y="1599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32" name="Line 10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04" y="1559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33" name="Line 10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84" y="1553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34" name="Line 10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90" y="1606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35" name="Line 10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82" y="1604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36" name="Line 10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70" y="1600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37" name="Line 10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62" y="1598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38" name="Line 10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96" y="1556"/>
                      <a:ext cx="8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39" name="Line 10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646" y="1597"/>
                      <a:ext cx="8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40" name="Line 10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85" y="1600"/>
                      <a:ext cx="48" cy="1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41" name="Line 10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99" y="1577"/>
                      <a:ext cx="22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42" name="Line 10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79" y="1571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43" name="Line 10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82" y="1611"/>
                      <a:ext cx="48" cy="1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44" name="Line 10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96" y="1588"/>
                      <a:ext cx="22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45" name="Line 10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76" y="158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46" name="Line 10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83" y="1604"/>
                      <a:ext cx="8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47" name="Line 10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63" y="1599"/>
                      <a:ext cx="8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48" name="Line 10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23" y="1643"/>
                      <a:ext cx="47" cy="1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49" name="Line 10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479" y="1571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50" name="Line 10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499" y="1577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51" name="Line 102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585" y="1600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52" name="Line 102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649" y="1617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53" name="Line 10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5" y="1555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54" name="Line 10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70" y="1656"/>
                      <a:ext cx="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55" name="Line 10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481" y="1553"/>
                      <a:ext cx="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56" name="Line 102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493" y="1557"/>
                      <a:ext cx="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57" name="Line 103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502" y="1559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58" name="Line 103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471" y="1600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59" name="Line 10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491" y="1606"/>
                      <a:ext cx="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60" name="Line 10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643" y="1597"/>
                      <a:ext cx="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61" name="Line 10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652" y="1599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62" name="Line 103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26" y="1875"/>
                      <a:ext cx="4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63" name="Line 10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47" y="1913"/>
                      <a:ext cx="2" cy="1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64" name="Line 10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40" y="1904"/>
                      <a:ext cx="7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65" name="Line 10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38" y="1903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66" name="Line 10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07" y="1885"/>
                      <a:ext cx="31" cy="1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67" name="Line 10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450" y="1928"/>
                      <a:ext cx="13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68" name="Line 104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406" y="1902"/>
                      <a:ext cx="13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69" name="Line 104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75" y="1884"/>
                      <a:ext cx="12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70" name="Line 104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469" y="1953"/>
                      <a:ext cx="12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71" name="Line 10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438" y="1935"/>
                      <a:ext cx="12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72" name="Line 104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94" y="1910"/>
                      <a:ext cx="12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73" name="Line 10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63" y="1891"/>
                      <a:ext cx="12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74" name="Line 104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469" y="1965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75" name="Line 104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437" y="1947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76" name="Line 10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93" y="1922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77" name="Line 105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62" y="1903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78" name="Line 10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447" y="1927"/>
                      <a:ext cx="2" cy="1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79" name="Line 10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399" y="1882"/>
                      <a:ext cx="8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80" name="Line 10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31" y="1900"/>
                      <a:ext cx="7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81" name="Line 10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75" y="1926"/>
                      <a:ext cx="8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82" name="Line 105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87" y="1882"/>
                      <a:ext cx="1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83" name="Line 105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419" y="1900"/>
                      <a:ext cx="1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84" name="Line 10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463" y="1926"/>
                      <a:ext cx="1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85" name="Line 10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734"/>
                      <a:ext cx="2" cy="1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86" name="Line 10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221" y="1811"/>
                      <a:ext cx="2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87" name="Line 10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95" y="1796"/>
                      <a:ext cx="1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88" name="Line 10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68" y="1781"/>
                      <a:ext cx="2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89" name="Line 10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0" y="1725"/>
                      <a:ext cx="7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90" name="Line 10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218" y="1807"/>
                      <a:ext cx="3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91" name="Line 10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91" y="1792"/>
                      <a:ext cx="4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92" name="Line 10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64" y="1776"/>
                      <a:ext cx="4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93" name="Line 10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28" y="1724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94" name="Line 10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097" y="1706"/>
                      <a:ext cx="31" cy="1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95" name="Line 10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58" y="1772"/>
                      <a:ext cx="6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96" name="Line 10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84" y="1788"/>
                      <a:ext cx="7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97" name="Line 10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211" y="1803"/>
                      <a:ext cx="7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98" name="Line 10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034" y="1703"/>
                      <a:ext cx="19" cy="1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99" name="Line 10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05" y="1806"/>
                      <a:ext cx="7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0" name="Line 10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199" y="1802"/>
                      <a:ext cx="6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1" name="Line 10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179" y="1791"/>
                      <a:ext cx="6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2" name="Line 10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172" y="1787"/>
                      <a:ext cx="7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3" name="Line 107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152" y="1775"/>
                      <a:ext cx="7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4" name="Line 107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146" y="1771"/>
                      <a:ext cx="6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5" name="Line 107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096" y="1723"/>
                      <a:ext cx="13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6" name="Line 107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065" y="1705"/>
                      <a:ext cx="12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7" name="Line 10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043" y="1714"/>
                      <a:ext cx="10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8" name="Line 108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01" y="1808"/>
                      <a:ext cx="4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9" name="Line 108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194" y="1804"/>
                      <a:ext cx="5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10" name="Line 108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174" y="1793"/>
                      <a:ext cx="5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11" name="Line 108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168" y="1789"/>
                      <a:ext cx="4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12" name="Line 10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148" y="1778"/>
                      <a:ext cx="4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13" name="Line 108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141" y="1774"/>
                      <a:ext cx="5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14" name="Line 108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084" y="1731"/>
                      <a:ext cx="12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15" name="Line 108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053" y="1712"/>
                      <a:ext cx="12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16" name="Line 108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010" y="1698"/>
                      <a:ext cx="3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17" name="Line 109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083" y="1743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18" name="Line 109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052" y="1724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19" name="Line 109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133" y="1763"/>
                      <a:ext cx="4" cy="1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20" name="Line 109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22" y="1818"/>
                      <a:ext cx="1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21" name="Line 10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195" y="180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22" name="Line 109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169" y="1787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23" name="Line 109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137" y="1748"/>
                      <a:ext cx="2" cy="1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24" name="Line 10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053" y="1714"/>
                      <a:ext cx="1" cy="1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25" name="Line 10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089" y="1703"/>
                      <a:ext cx="8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26" name="Line 109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21" y="1721"/>
                      <a:ext cx="7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27" name="Line 11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013" y="1698"/>
                      <a:ext cx="2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28" name="Line 11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52" y="1771"/>
                      <a:ext cx="6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29" name="Line 110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59" y="1775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30" name="Line 11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79" y="1787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31" name="Line 11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85" y="1791"/>
                      <a:ext cx="6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32" name="Line 11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205" y="1802"/>
                      <a:ext cx="6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33" name="Line 11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212" y="1806"/>
                      <a:ext cx="6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34" name="Line 110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077" y="1703"/>
                      <a:ext cx="1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35" name="Line 110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109" y="1721"/>
                      <a:ext cx="1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36" name="Line 110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29" y="1565"/>
                      <a:ext cx="2" cy="1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37" name="Line 111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58" y="1621"/>
                      <a:ext cx="2" cy="1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38" name="Line 11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26" y="1603"/>
                      <a:ext cx="3" cy="1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39" name="Line 11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330" y="1846"/>
                      <a:ext cx="2" cy="1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40" name="Line 111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80" y="1669"/>
                      <a:ext cx="2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41" name="Line 111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74" y="1666"/>
                      <a:ext cx="1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42" name="Line 111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60" y="1612"/>
                      <a:ext cx="2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43" name="Line 111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54" y="1654"/>
                      <a:ext cx="1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44" name="Line 111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47" y="1650"/>
                      <a:ext cx="1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45" name="Line 111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27" y="1639"/>
                      <a:ext cx="1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46" name="Line 11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21" y="1635"/>
                      <a:ext cx="1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47" name="Line 11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67" y="1646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48" name="Line 11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40" y="1631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49" name="Line 11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390" y="1602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50" name="Line 11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332" y="1569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51" name="Line 112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23" y="1556"/>
                      <a:ext cx="6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52" name="Line 112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60" y="1634"/>
                      <a:ext cx="6" cy="1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53" name="Line 112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29" y="1616"/>
                      <a:ext cx="6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54" name="Line 11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323" y="1836"/>
                      <a:ext cx="7" cy="1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55" name="Line 11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298" y="1564"/>
                      <a:ext cx="10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56" name="Line 112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57" y="1608"/>
                      <a:ext cx="3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57" name="Line 113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82" y="1676"/>
                      <a:ext cx="3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58" name="Line 113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75" y="1672"/>
                      <a:ext cx="4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59" name="Line 11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55" y="1661"/>
                      <a:ext cx="4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60" name="Line 11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48" y="1657"/>
                      <a:ext cx="4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61" name="Line 11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28" y="1646"/>
                      <a:ext cx="4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62" name="Line 113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22" y="1642"/>
                      <a:ext cx="4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63" name="Line 11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67" y="1648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64" name="Line 11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41" y="1633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65" name="Line 11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391" y="1604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66" name="Line 11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333" y="1571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67" name="Line 11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21" y="1555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68" name="Line 114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66" y="1644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69" name="Line 114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35" y="1625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70" name="Line 11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321" y="1835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71" name="Line 114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50" y="1604"/>
                      <a:ext cx="7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72" name="Line 11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77" y="1619"/>
                      <a:ext cx="6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73" name="Line 11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397" y="1595"/>
                      <a:ext cx="32" cy="1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74" name="Line 114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47" y="1624"/>
                      <a:ext cx="9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75" name="Line 1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74" y="1639"/>
                      <a:ext cx="8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76" name="Line 11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333" y="1571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77" name="Line 11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392" y="1605"/>
                      <a:ext cx="31" cy="1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78" name="Line 11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42" y="1634"/>
                      <a:ext cx="8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79" name="Line 11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68" y="1649"/>
                      <a:ext cx="8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80" name="Line 11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308" y="1576"/>
                      <a:ext cx="19" cy="1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81" name="Line 11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26" y="1646"/>
                      <a:ext cx="6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82" name="Line 11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52" y="1662"/>
                      <a:ext cx="7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83" name="Line 11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79" y="1677"/>
                      <a:ext cx="6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84" name="Line 115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337" y="1627"/>
                      <a:ext cx="31" cy="1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85" name="Line 11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290" y="1817"/>
                      <a:ext cx="31" cy="1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86" name="Line 1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64" y="1664"/>
                      <a:ext cx="7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87" name="Line 11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38" y="1649"/>
                      <a:ext cx="6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88" name="Line 11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71" y="1622"/>
                      <a:ext cx="7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89" name="Line 11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64" y="1618"/>
                      <a:ext cx="7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90" name="Line 1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44" y="1606"/>
                      <a:ext cx="7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91" name="Line 116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38" y="1603"/>
                      <a:ext cx="7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92" name="Line 1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89" y="1835"/>
                      <a:ext cx="12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93" name="Line 116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57" y="1816"/>
                      <a:ext cx="13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94" name="Line 1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88" y="1638"/>
                      <a:ext cx="13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95" name="Line 11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88" y="1554"/>
                      <a:ext cx="13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96" name="Line 11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27" y="1585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97" name="Line 11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71" y="1661"/>
                      <a:ext cx="3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98" name="Line 11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44" y="1646"/>
                      <a:ext cx="4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99" name="Line 11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64" y="1624"/>
                      <a:ext cx="7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00" name="Line 11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58" y="1620"/>
                      <a:ext cx="6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01" name="Line 11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38" y="1609"/>
                      <a:ext cx="6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02" name="Line 11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31" y="1605"/>
                      <a:ext cx="7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03" name="Line 117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69" y="1639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04" name="Line 117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42" y="1624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05" name="Line 117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92" y="1595"/>
                      <a:ext cx="3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06" name="Line 117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34" y="1561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07" name="Line 11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77" y="1842"/>
                      <a:ext cx="12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08" name="Line 118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45" y="1824"/>
                      <a:ext cx="12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09" name="Line 118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01" y="1626"/>
                      <a:ext cx="12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0" name="Line 118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76" y="1562"/>
                      <a:ext cx="12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1" name="Line 118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79" y="1641"/>
                      <a:ext cx="5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2" name="Line 11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59" y="1629"/>
                      <a:ext cx="5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3" name="Line 118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52" y="1626"/>
                      <a:ext cx="6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4" name="Line 118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32" y="1614"/>
                      <a:ext cx="6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5" name="Line 118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26" y="1610"/>
                      <a:ext cx="5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6" name="Line 118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76" y="1854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7" name="Line 119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13" y="1620"/>
                      <a:ext cx="4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8" name="Line 119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45" y="1836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19" name="Line 119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66" y="1574"/>
                      <a:ext cx="10" cy="1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0" name="Line 119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35" y="1556"/>
                      <a:ext cx="10" cy="1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1" name="Line 11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67" y="1641"/>
                      <a:ext cx="2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2" name="Line 119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41" y="1626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3" name="Line 119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91" y="1597"/>
                      <a:ext cx="1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4" name="Line 119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33" y="1563"/>
                      <a:ext cx="1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5" name="Line 119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82" y="1652"/>
                      <a:ext cx="3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6" name="Line 11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75" y="1648"/>
                      <a:ext cx="4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7" name="Line 120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55" y="1637"/>
                      <a:ext cx="4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8" name="Line 120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48" y="1633"/>
                      <a:ext cx="4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29" name="Line 12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28" y="1622"/>
                      <a:ext cx="4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2" name="Group 120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270" y="1556"/>
                    <a:ext cx="1076" cy="883"/>
                    <a:chOff x="2270" y="1556"/>
                    <a:chExt cx="1076" cy="883"/>
                  </a:xfrm>
                </p:grpSpPr>
                <p:sp>
                  <p:nvSpPr>
                    <p:cNvPr id="16930" name="Line 120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22" y="1618"/>
                      <a:ext cx="4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31" name="Line 120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23" y="1594"/>
                      <a:ext cx="6" cy="1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32" name="Line 120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60" y="1589"/>
                      <a:ext cx="6" cy="1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33" name="Line 120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29" y="1571"/>
                      <a:ext cx="6" cy="1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34" name="Line 120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67" y="1644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35" name="Line 120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40" y="1628"/>
                      <a:ext cx="1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36" name="Line 121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90" y="1600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37" name="Line 12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32" y="1566"/>
                      <a:ext cx="1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38" name="Line 121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80" y="1661"/>
                      <a:ext cx="2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39" name="Line 121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74" y="1657"/>
                      <a:ext cx="1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40" name="Line 121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61" y="1619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41" name="Line 121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54" y="1646"/>
                      <a:ext cx="1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42" name="Line 121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47" y="1642"/>
                      <a:ext cx="1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43" name="Line 121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27" y="1630"/>
                      <a:ext cx="1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44" name="Line 121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21" y="1627"/>
                      <a:ext cx="1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45" name="Line 12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29" y="1579"/>
                      <a:ext cx="2" cy="1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46" name="Line 12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30" y="1859"/>
                      <a:ext cx="2" cy="1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47" name="Line 12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58" y="1605"/>
                      <a:ext cx="2" cy="1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48" name="Line 12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26" y="1587"/>
                      <a:ext cx="3" cy="1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49" name="Line 12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27" y="1556"/>
                      <a:ext cx="1" cy="3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50" name="Line 122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38" y="1561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51" name="Line 122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97" y="1595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52" name="Line 122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47" y="1623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53" name="Line 122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73" y="1639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54" name="Line 12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68" y="1645"/>
                      <a:ext cx="8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55" name="Line 12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282" y="1815"/>
                      <a:ext cx="8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56" name="Line 12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313" y="1833"/>
                      <a:ext cx="8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57" name="Line 123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45" y="1603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58" name="Line 12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51" y="1606"/>
                      <a:ext cx="6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59" name="Line 12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71" y="1618"/>
                      <a:ext cx="6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60" name="Line 12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78" y="1622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61" name="Line 123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32" y="1650"/>
                      <a:ext cx="6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62" name="Line 123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59" y="1665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63" name="Line 123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76" y="1645"/>
                      <a:ext cx="1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64" name="Line 123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70" y="1815"/>
                      <a:ext cx="1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65" name="Line 12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301" y="1833"/>
                      <a:ext cx="1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66" name="Line 12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36" y="1561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67" name="Line 124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95" y="1595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68" name="Line 124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44" y="1623"/>
                      <a:ext cx="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69" name="Line 124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71" y="1639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70" name="Line 124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60" y="2396"/>
                      <a:ext cx="86" cy="3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71" name="Line 12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61" y="2409"/>
                      <a:ext cx="72" cy="3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72" name="Line 12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037" y="2288"/>
                      <a:ext cx="9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73" name="Line 124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052" y="2295"/>
                      <a:ext cx="11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74" name="Line 12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063" y="2295"/>
                      <a:ext cx="1" cy="1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75" name="Line 12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046" y="2288"/>
                      <a:ext cx="17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76" name="Line 12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086" y="2323"/>
                      <a:ext cx="65" cy="2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77" name="Line 12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984" y="1933"/>
                      <a:ext cx="40" cy="2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78" name="Line 12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978" y="1944"/>
                      <a:ext cx="40" cy="2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79" name="Line 125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801" y="1877"/>
                      <a:ext cx="2" cy="1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80" name="Line 12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865" y="1879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81" name="Line 12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872" y="1869"/>
                      <a:ext cx="75" cy="4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82" name="Line 125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898" y="1869"/>
                      <a:ext cx="6" cy="1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83" name="Line 12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834" y="1863"/>
                      <a:ext cx="7" cy="1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84" name="Line 12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48" y="2115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85" name="Line 12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611" y="2008"/>
                      <a:ext cx="3" cy="1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86" name="Line 12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522" y="1957"/>
                      <a:ext cx="2" cy="1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87" name="Line 12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05" y="2090"/>
                      <a:ext cx="1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88" name="Line 12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605" y="1999"/>
                      <a:ext cx="6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89" name="Line 12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516" y="1948"/>
                      <a:ext cx="6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90" name="Line 12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01" y="2086"/>
                      <a:ext cx="4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91" name="Line 12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603" y="1998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92" name="Line 12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514" y="1946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93" name="Line 12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571" y="1980"/>
                      <a:ext cx="32" cy="1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94" name="Line 12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676" y="2072"/>
                      <a:ext cx="25" cy="1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95" name="Line 12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741" y="2115"/>
                      <a:ext cx="7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96" name="Line 12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688" y="2085"/>
                      <a:ext cx="7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97" name="Line 12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664" y="2070"/>
                      <a:ext cx="7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98" name="Line 12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570" y="1997"/>
                      <a:ext cx="13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99" name="Line 12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539" y="1979"/>
                      <a:ext cx="13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00" name="Line 12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736" y="2117"/>
                      <a:ext cx="5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01" name="Line 12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684" y="2087"/>
                      <a:ext cx="4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02" name="Line 127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659" y="2073"/>
                      <a:ext cx="5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03" name="Line 127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558" y="2005"/>
                      <a:ext cx="12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04" name="Line 127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527" y="1987"/>
                      <a:ext cx="12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05" name="Line 127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558" y="2017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06" name="Line 12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526" y="1999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07" name="Line 128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608" y="2037"/>
                      <a:ext cx="3" cy="1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08" name="Line 128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519" y="1986"/>
                      <a:ext cx="3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09" name="Line 128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705" y="2097"/>
                      <a:ext cx="1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10" name="Line 128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611" y="2022"/>
                      <a:ext cx="3" cy="1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11" name="Line 12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522" y="1970"/>
                      <a:ext cx="2" cy="1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12" name="Line 12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506" y="1944"/>
                      <a:ext cx="8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13" name="Line 12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564" y="1977"/>
                      <a:ext cx="7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14" name="Line 12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595" y="1995"/>
                      <a:ext cx="8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15" name="Line 12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671" y="2070"/>
                      <a:ext cx="5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16" name="Line 12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695" y="2085"/>
                      <a:ext cx="6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17" name="Line 129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494" y="1944"/>
                      <a:ext cx="1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18" name="Line 129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552" y="1977"/>
                      <a:ext cx="1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19" name="Line 129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583" y="1995"/>
                      <a:ext cx="1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20" name="Line 12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832" y="1895"/>
                      <a:ext cx="2" cy="1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21" name="Line 129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997" y="1921"/>
                      <a:ext cx="1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22" name="Line 129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963" y="1949"/>
                      <a:ext cx="1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23" name="Line 129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939" y="1935"/>
                      <a:ext cx="1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24" name="Line 12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82" y="2135"/>
                      <a:ext cx="1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25" name="Line 129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976" y="1941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26" name="Line 130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834" y="1909"/>
                      <a:ext cx="7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27" name="Line 130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803" y="1891"/>
                      <a:ext cx="7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28" name="Line 13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993" y="1917"/>
                      <a:ext cx="4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29" name="Line 13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964" y="1956"/>
                      <a:ext cx="4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30" name="Line 130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940" y="1941"/>
                      <a:ext cx="4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31" name="Line 13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78" y="2130"/>
                      <a:ext cx="4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32" name="Line 13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977" y="1943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33" name="Line 130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841" y="1918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34" name="Line 130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810" y="1899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35" name="Line 13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969" y="1903"/>
                      <a:ext cx="24" cy="1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36" name="Line 13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866" y="1879"/>
                      <a:ext cx="75" cy="4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37" name="Line 13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944" y="1946"/>
                      <a:ext cx="24" cy="1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38" name="Line 13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812" y="1901"/>
                      <a:ext cx="31" cy="1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39" name="Line 13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53" y="2116"/>
                      <a:ext cx="25" cy="1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40" name="Line 13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831" y="2161"/>
                      <a:ext cx="19" cy="1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41" name="Line 131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818" y="2160"/>
                      <a:ext cx="7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42" name="Line 131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766" y="2129"/>
                      <a:ext cx="6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43" name="Line 131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974" y="1959"/>
                      <a:ext cx="7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44" name="Line 131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981" y="1916"/>
                      <a:ext cx="6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45" name="Line 13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956" y="1902"/>
                      <a:ext cx="7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46" name="Line 13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863" y="1912"/>
                      <a:ext cx="13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47" name="Line 13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814" y="2162"/>
                      <a:ext cx="4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48" name="Line 13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981" y="1953"/>
                      <a:ext cx="6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49" name="Line 13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761" y="2132"/>
                      <a:ext cx="5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50" name="Line 132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974" y="1918"/>
                      <a:ext cx="7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51" name="Line 132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949" y="1904"/>
                      <a:ext cx="7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52" name="Line 132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979" y="1934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53" name="Line 132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876" y="1900"/>
                      <a:ext cx="12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54" name="Line 13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987" y="1950"/>
                      <a:ext cx="3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55" name="Line 132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968" y="1924"/>
                      <a:ext cx="6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56" name="Line 133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944" y="1909"/>
                      <a:ext cx="5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57" name="Line 133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888" y="1894"/>
                      <a:ext cx="4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58" name="Line 13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977" y="1935"/>
                      <a:ext cx="2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59" name="Line 13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996" y="1937"/>
                      <a:ext cx="1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60" name="Line 13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964" y="1931"/>
                      <a:ext cx="4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61" name="Line 133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940" y="1917"/>
                      <a:ext cx="4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62" name="Line 133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976" y="1938"/>
                      <a:ext cx="1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63" name="Line 133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997" y="1928"/>
                      <a:ext cx="1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64" name="Line 133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963" y="1940"/>
                      <a:ext cx="1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65" name="Line 13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939" y="1926"/>
                      <a:ext cx="1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66" name="Line 13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782" y="214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67" name="Line 134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832" y="1879"/>
                      <a:ext cx="2" cy="1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68" name="Line 134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983" y="1933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69" name="Line 134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843" y="1919"/>
                      <a:ext cx="8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70" name="Line 13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963" y="1902"/>
                      <a:ext cx="6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71" name="Line 134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987" y="1916"/>
                      <a:ext cx="6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72" name="Line 13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968" y="1960"/>
                      <a:ext cx="6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73" name="Line 134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72" y="2129"/>
                      <a:ext cx="6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74" name="Line 13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825" y="2160"/>
                      <a:ext cx="6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75" name="Line 13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851" y="1920"/>
                      <a:ext cx="1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76" name="Line 135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981" y="1933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77" name="Line 13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745" y="1857"/>
                      <a:ext cx="7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78" name="Line 13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23" y="1850"/>
                      <a:ext cx="31" cy="1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79" name="Line 135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42" y="1759"/>
                      <a:ext cx="13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80" name="Line 135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45" y="1811"/>
                      <a:ext cx="7" cy="1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81" name="Line 135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739" y="1744"/>
                      <a:ext cx="2" cy="1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82" name="Line 135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743" y="1844"/>
                      <a:ext cx="2" cy="1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83" name="Line 13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712" y="1826"/>
                      <a:ext cx="2" cy="1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84" name="Line 13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668" y="1800"/>
                      <a:ext cx="2" cy="1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85" name="Line 13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622" y="1677"/>
                      <a:ext cx="2" cy="1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86" name="Line 13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636" y="1782"/>
                      <a:ext cx="3" cy="1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87" name="Line 13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550" y="1732"/>
                      <a:ext cx="3" cy="1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88" name="Line 13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519" y="1714"/>
                      <a:ext cx="2" cy="1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89" name="Line 13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514" y="1642"/>
                      <a:ext cx="1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90" name="Line 136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87" y="1627"/>
                      <a:ext cx="1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91" name="Line 13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00" y="1781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92" name="Line 13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583" y="1714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93" name="Line 13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93" y="1662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94" name="Line 13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733" y="1735"/>
                      <a:ext cx="6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95" name="Line 13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615" y="1668"/>
                      <a:ext cx="7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96" name="Line 13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714" y="1839"/>
                      <a:ext cx="6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97" name="Line 13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670" y="1813"/>
                      <a:ext cx="6" cy="1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98" name="Line 13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639" y="1795"/>
                      <a:ext cx="6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99" name="Line 13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553" y="1746"/>
                      <a:ext cx="6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00" name="Line 13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521" y="1728"/>
                      <a:ext cx="7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01" name="Line 13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510" y="1638"/>
                      <a:ext cx="4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02" name="Line 13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01" y="1783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03" name="Line 13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584" y="1716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04" name="Line 13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94" y="1664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05" name="Line 137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731" y="1734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06" name="Line 13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613" y="1666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07" name="Line 138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720" y="1848"/>
                      <a:ext cx="3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08" name="Line 138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676" y="1823"/>
                      <a:ext cx="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09" name="Line 138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645" y="1804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10" name="Line 138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559" y="1755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11" name="Line 13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528" y="1737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12" name="Line 13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582" y="1648"/>
                      <a:ext cx="31" cy="1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13" name="Line 13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699" y="1716"/>
                      <a:ext cx="32" cy="1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14" name="Line 13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503" y="1634"/>
                      <a:ext cx="7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15" name="Line 13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500" y="1654"/>
                      <a:ext cx="33" cy="1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16" name="Line 13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590" y="1706"/>
                      <a:ext cx="61" cy="3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17" name="Line 13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08" y="1774"/>
                      <a:ext cx="18" cy="1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18" name="Line 139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95" y="1664"/>
                      <a:ext cx="32" cy="1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19" name="Line 139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584" y="1716"/>
                      <a:ext cx="61" cy="3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20" name="Line 139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02" y="1784"/>
                      <a:ext cx="18" cy="1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21" name="Line 13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530" y="1738"/>
                      <a:ext cx="31" cy="1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22" name="Line 13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647" y="1806"/>
                      <a:ext cx="32" cy="1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23" name="Line 139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91" y="1680"/>
                      <a:ext cx="7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24" name="Line 139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98" y="1637"/>
                      <a:ext cx="6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25" name="Line 13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91" y="1633"/>
                      <a:ext cx="7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26" name="Line 140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698" y="1817"/>
                      <a:ext cx="13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27" name="Line 140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698" y="1733"/>
                      <a:ext cx="13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28" name="Line 14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667" y="1715"/>
                      <a:ext cx="13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29" name="Line 14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581" y="1749"/>
                      <a:ext cx="13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3" name="Group 14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73" y="1104"/>
                    <a:ext cx="1873" cy="1051"/>
                    <a:chOff x="1473" y="1104"/>
                    <a:chExt cx="1873" cy="1051"/>
                  </a:xfrm>
                </p:grpSpPr>
                <p:sp>
                  <p:nvSpPr>
                    <p:cNvPr id="16730" name="Line 140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581" y="1666"/>
                      <a:ext cx="13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31" name="Line 140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550" y="1648"/>
                      <a:ext cx="12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32" name="Line 140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98" y="1674"/>
                      <a:ext cx="6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33" name="Line 140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91" y="1639"/>
                      <a:ext cx="7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34" name="Line 140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03" y="1774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35" name="Line 141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585" y="1706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36" name="Line 14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95" y="1655"/>
                      <a:ext cx="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37" name="Line 141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11" y="1815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38" name="Line 141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30" y="1766"/>
                      <a:ext cx="12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39" name="Line 141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686" y="1741"/>
                      <a:ext cx="12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40" name="Line 141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655" y="1723"/>
                      <a:ext cx="12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41" name="Line 141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594" y="1737"/>
                      <a:ext cx="12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42" name="Line 141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569" y="1673"/>
                      <a:ext cx="12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43" name="Line 141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538" y="1655"/>
                      <a:ext cx="12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44" name="Line 14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504" y="1671"/>
                      <a:ext cx="2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45" name="Line 14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20" y="1778"/>
                      <a:ext cx="10" cy="1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46" name="Line 14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676" y="1753"/>
                      <a:ext cx="10" cy="1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47" name="Line 14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645" y="1735"/>
                      <a:ext cx="10" cy="1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48" name="Line 14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606" y="1731"/>
                      <a:ext cx="4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49" name="Line 142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559" y="1685"/>
                      <a:ext cx="10" cy="1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50" name="Line 142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528" y="1667"/>
                      <a:ext cx="10" cy="1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51" name="Line 142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01" y="1776"/>
                      <a:ext cx="2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52" name="Line 142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584" y="1708"/>
                      <a:ext cx="1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53" name="Line 14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94" y="1656"/>
                      <a:ext cx="1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54" name="Line 142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512" y="1658"/>
                      <a:ext cx="2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55" name="Line 143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14" y="1793"/>
                      <a:ext cx="6" cy="1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56" name="Line 143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670" y="1768"/>
                      <a:ext cx="6" cy="1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57" name="Line 14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639" y="1750"/>
                      <a:ext cx="6" cy="1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58" name="Line 14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616" y="1706"/>
                      <a:ext cx="6" cy="1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59" name="Line 14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553" y="1700"/>
                      <a:ext cx="6" cy="1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60" name="Line 143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521" y="1682"/>
                      <a:ext cx="7" cy="1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61" name="Line 143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00" y="1779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62" name="Line 143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583" y="1711"/>
                      <a:ext cx="1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63" name="Line 143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93" y="1659"/>
                      <a:ext cx="1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64" name="Line 14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514" y="1649"/>
                      <a:ext cx="1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65" name="Line 14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88" y="1634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66" name="Line 144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43" y="1828"/>
                      <a:ext cx="2" cy="1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67" name="Line 144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40" y="1758"/>
                      <a:ext cx="1" cy="1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68" name="Line 144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12" y="1810"/>
                      <a:ext cx="2" cy="1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69" name="Line 14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668" y="1784"/>
                      <a:ext cx="2" cy="1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70" name="Line 144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636" y="1766"/>
                      <a:ext cx="3" cy="1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71" name="Line 14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622" y="1690"/>
                      <a:ext cx="2" cy="1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72" name="Line 144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550" y="1717"/>
                      <a:ext cx="3" cy="1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73" name="Line 144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519" y="1699"/>
                      <a:ext cx="2" cy="1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74" name="Line 14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500" y="1654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75" name="Line 145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589" y="1706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76" name="Line 14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707" y="1774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77" name="Line 14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574" y="1646"/>
                      <a:ext cx="8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78" name="Line 145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606" y="1664"/>
                      <a:ext cx="7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79" name="Line 145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692" y="1713"/>
                      <a:ext cx="7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80" name="Line 145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723" y="1732"/>
                      <a:ext cx="8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81" name="Line 145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561" y="1756"/>
                      <a:ext cx="8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82" name="Line 14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679" y="1824"/>
                      <a:ext cx="7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83" name="Line 14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98" y="1633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84" name="Line 14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504" y="1637"/>
                      <a:ext cx="6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85" name="Line 14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562" y="1646"/>
                      <a:ext cx="1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86" name="Line 14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594" y="1664"/>
                      <a:ext cx="1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87" name="Line 14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680" y="1713"/>
                      <a:ext cx="1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88" name="Line 14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11" y="1732"/>
                      <a:ext cx="1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89" name="Line 146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569" y="1757"/>
                      <a:ext cx="1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0" name="Line 14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686" y="1825"/>
                      <a:ext cx="1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1" name="Line 146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98" y="1654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2" name="Line 14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587" y="1706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3" name="Line 14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05" y="1774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4" name="Line 14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904" y="1839"/>
                      <a:ext cx="2" cy="1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5" name="Line 14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815" y="1788"/>
                      <a:ext cx="2" cy="1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6" name="Line 14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865" y="1876"/>
                      <a:ext cx="1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7" name="Line 147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76" y="1825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8" name="Line 14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897" y="1830"/>
                      <a:ext cx="7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9" name="Line 14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808" y="1779"/>
                      <a:ext cx="7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00" name="Line 14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76" y="1827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01" name="Line 147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895" y="1829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02" name="Line 147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806" y="1777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03" name="Line 147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752" y="1866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04" name="Line 14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75" y="1759"/>
                      <a:ext cx="31" cy="1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05" name="Line 148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864" y="1811"/>
                      <a:ext cx="31" cy="1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06" name="Line 148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83" y="1817"/>
                      <a:ext cx="32" cy="1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07" name="Line 148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77" y="1828"/>
                      <a:ext cx="32" cy="1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08" name="Line 148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863" y="1828"/>
                      <a:ext cx="13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09" name="Line 148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74" y="1861"/>
                      <a:ext cx="12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10" name="Line 14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831" y="1810"/>
                      <a:ext cx="13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11" name="Line 148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74" y="1777"/>
                      <a:ext cx="12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12" name="Line 148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867" y="1869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13" name="Line 148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78" y="1818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14" name="Line 148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851" y="1836"/>
                      <a:ext cx="12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15" name="Line 149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819" y="1818"/>
                      <a:ext cx="12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16" name="Line 149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86" y="1849"/>
                      <a:ext cx="12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17" name="Line 149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62" y="1784"/>
                      <a:ext cx="12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18" name="Line 149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841" y="1848"/>
                      <a:ext cx="10" cy="1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19" name="Line 14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810" y="1830"/>
                      <a:ext cx="9" cy="1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20" name="Line 149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98" y="1842"/>
                      <a:ext cx="5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21" name="Line 149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52" y="1796"/>
                      <a:ext cx="10" cy="1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22" name="Line 149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865" y="1871"/>
                      <a:ext cx="2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23" name="Line 149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76" y="1820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24" name="Line 14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803" y="1845"/>
                      <a:ext cx="7" cy="1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25" name="Line 150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809" y="1817"/>
                      <a:ext cx="6" cy="1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26" name="Line 150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865" y="1874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27" name="Line 15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76" y="1822"/>
                      <a:ext cx="1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28" name="Line 15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904" y="1853"/>
                      <a:ext cx="2" cy="1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29" name="Line 150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815" y="1801"/>
                      <a:ext cx="2" cy="1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30" name="Line 150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801" y="1861"/>
                      <a:ext cx="2" cy="1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31" name="Line 150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782" y="1817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32" name="Line 150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871" y="1869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33" name="Line 150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767" y="1757"/>
                      <a:ext cx="8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34" name="Line 150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798" y="1775"/>
                      <a:ext cx="8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35" name="Line 151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856" y="1808"/>
                      <a:ext cx="8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36" name="Line 15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888" y="1827"/>
                      <a:ext cx="7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37" name="Line 151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754" y="1868"/>
                      <a:ext cx="8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38" name="Line 151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55" y="1757"/>
                      <a:ext cx="1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39" name="Line 151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86" y="1775"/>
                      <a:ext cx="1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40" name="Line 151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844" y="1808"/>
                      <a:ext cx="1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41" name="Line 151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876" y="1827"/>
                      <a:ext cx="1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42" name="Line 151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62" y="1868"/>
                      <a:ext cx="1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43" name="Line 151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80" y="1817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44" name="Line 15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869" y="1869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45" name="Line 15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3151" y="2010"/>
                      <a:ext cx="2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46" name="Line 15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3117" y="2038"/>
                      <a:ext cx="2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47" name="Line 15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3093" y="2024"/>
                      <a:ext cx="1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48" name="Line 15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3074" y="1966"/>
                      <a:ext cx="1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49" name="Line 152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3040" y="1993"/>
                      <a:ext cx="2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50" name="Line 152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3016" y="1979"/>
                      <a:ext cx="1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51" name="Line 15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31" y="2030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52" name="Line 15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054" y="1985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53" name="Line 15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3147" y="2006"/>
                      <a:ext cx="4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54" name="Line 152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3070" y="1961"/>
                      <a:ext cx="4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55" name="Line 153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3119" y="2045"/>
                      <a:ext cx="4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56" name="Line 153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3094" y="2031"/>
                      <a:ext cx="4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57" name="Line 15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3042" y="2000"/>
                      <a:ext cx="3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58" name="Line 15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3017" y="1986"/>
                      <a:ext cx="4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59" name="Line 15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31" y="2032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60" name="Line 15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054" y="1987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61" name="Line 15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046" y="1947"/>
                      <a:ext cx="24" cy="1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62" name="Line 15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23" y="1992"/>
                      <a:ext cx="24" cy="1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63" name="Line 15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061" y="1978"/>
                      <a:ext cx="40" cy="2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64" name="Line 15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38" y="2023"/>
                      <a:ext cx="22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65" name="Line 15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055" y="1988"/>
                      <a:ext cx="41" cy="2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66" name="Line 15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32" y="2033"/>
                      <a:ext cx="27" cy="1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67" name="Line 15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021" y="1991"/>
                      <a:ext cx="24" cy="1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68" name="Line 15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098" y="2035"/>
                      <a:ext cx="25" cy="1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69" name="Line 15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128" y="2048"/>
                      <a:ext cx="7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70" name="Line 154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135" y="2005"/>
                      <a:ext cx="7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71" name="Line 15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110" y="1991"/>
                      <a:ext cx="7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72" name="Line 154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051" y="2003"/>
                      <a:ext cx="7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73" name="Line 154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058" y="1960"/>
                      <a:ext cx="6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74" name="Line 15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033" y="1946"/>
                      <a:ext cx="7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75" name="Line 155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135" y="2042"/>
                      <a:ext cx="7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76" name="Line 15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128" y="2007"/>
                      <a:ext cx="7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77" name="Line 15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104" y="1993"/>
                      <a:ext cx="6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78" name="Line 155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058" y="1998"/>
                      <a:ext cx="6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79" name="Line 155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051" y="1963"/>
                      <a:ext cx="7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80" name="Line 155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027" y="1948"/>
                      <a:ext cx="6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81" name="Line 155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133" y="2023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82" name="Line 15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056" y="1978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83" name="Line 15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142" y="2040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84" name="Line 15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123" y="2013"/>
                      <a:ext cx="5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85" name="Line 15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098" y="1999"/>
                      <a:ext cx="6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86" name="Line 15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064" y="1995"/>
                      <a:ext cx="3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87" name="Line 15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045" y="1968"/>
                      <a:ext cx="6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88" name="Line 15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021" y="1954"/>
                      <a:ext cx="6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89" name="Line 156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131" y="2025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90" name="Line 15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054" y="1980"/>
                      <a:ext cx="2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91" name="Line 156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150" y="2026"/>
                      <a:ext cx="1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92" name="Line 15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119" y="2020"/>
                      <a:ext cx="4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93" name="Line 15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094" y="2006"/>
                      <a:ext cx="4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94" name="Line 15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073" y="1981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95" name="Line 15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042" y="1976"/>
                      <a:ext cx="3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96" name="Line 15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017" y="1962"/>
                      <a:ext cx="4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97" name="Line 15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131" y="2027"/>
                      <a:ext cx="1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98" name="Line 15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054" y="1983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99" name="Line 15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151" y="2017"/>
                      <a:ext cx="2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00" name="Line 15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117" y="2029"/>
                      <a:ext cx="2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01" name="Line 157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093" y="2015"/>
                      <a:ext cx="1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02" name="Line 157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074" y="1973"/>
                      <a:ext cx="1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03" name="Line 157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040" y="1985"/>
                      <a:ext cx="2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04" name="Line 157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016" y="1971"/>
                      <a:ext cx="1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05" name="Line 15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3060" y="1978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06" name="Line 158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3137" y="2022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07" name="Line 158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3040" y="1946"/>
                      <a:ext cx="6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08" name="Line 158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3064" y="1960"/>
                      <a:ext cx="6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09" name="Line 158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3117" y="1991"/>
                      <a:ext cx="6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10" name="Line 15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3142" y="2005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11" name="Line 158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3045" y="2005"/>
                      <a:ext cx="6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12" name="Line 158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3123" y="2049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13" name="Line 158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058" y="1978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14" name="Line 158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135" y="2022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15" name="Line 15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38" y="2152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16" name="Line 15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38" y="2154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17" name="Line 159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40" y="2145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18" name="Line 159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38" y="2147"/>
                      <a:ext cx="2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19" name="Line 15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38" y="2150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20" name="Line 159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3345" y="2145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21" name="Line 159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42" y="2145"/>
                      <a:ext cx="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22" name="Line 15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54" y="1115"/>
                      <a:ext cx="12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23" name="Line 15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54" y="1145"/>
                      <a:ext cx="12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24" name="Line 15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954" y="1104"/>
                      <a:ext cx="19" cy="1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25" name="Line 160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540" y="1543"/>
                      <a:ext cx="7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26" name="Line 16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47" y="1543"/>
                      <a:ext cx="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27" name="Line 16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473" y="1551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28" name="Line 16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954" y="1115"/>
                      <a:ext cx="1" cy="3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29" name="Line 160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084" y="1227"/>
                      <a:ext cx="3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360" name="Group 160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037" y="1223"/>
                    <a:ext cx="352" cy="323"/>
                    <a:chOff x="2037" y="1223"/>
                    <a:chExt cx="352" cy="323"/>
                  </a:xfrm>
                </p:grpSpPr>
                <p:sp>
                  <p:nvSpPr>
                    <p:cNvPr id="16530" name="Line 160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060" y="1226"/>
                      <a:ext cx="8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31" name="Line 160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047" y="1223"/>
                      <a:ext cx="7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32" name="Line 160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038" y="1224"/>
                      <a:ext cx="5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33" name="Line 16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79" y="1373"/>
                      <a:ext cx="59" cy="7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34" name="Line 16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69" y="1380"/>
                      <a:ext cx="60" cy="7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35" name="Line 16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223" y="1489"/>
                      <a:ext cx="13" cy="1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36" name="Line 161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221" y="1455"/>
                      <a:ext cx="6" cy="1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37" name="Line 161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57" y="1274"/>
                      <a:ext cx="2" cy="1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38" name="Line 161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065" y="1313"/>
                      <a:ext cx="3" cy="1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39" name="Line 161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043" y="1286"/>
                      <a:ext cx="3" cy="1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40" name="Line 161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95" y="1363"/>
                      <a:ext cx="1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41" name="Line 161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219" y="1476"/>
                      <a:ext cx="2" cy="1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42" name="Line 161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79" y="1344"/>
                      <a:ext cx="1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43" name="Line 16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63" y="1324"/>
                      <a:ext cx="1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44" name="Line 16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52" y="1383"/>
                      <a:ext cx="1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45" name="Line 16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48" y="1378"/>
                      <a:ext cx="1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46" name="Line 16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36" y="1363"/>
                      <a:ext cx="2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47" name="Line 16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32" y="1358"/>
                      <a:ext cx="2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48" name="Line 162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20" y="1343"/>
                      <a:ext cx="2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49" name="Line 162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16" y="1338"/>
                      <a:ext cx="2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50" name="Line 162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050" y="1257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51" name="Line 162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046" y="1252"/>
                      <a:ext cx="2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52" name="Line 16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041" y="1245"/>
                      <a:ext cx="1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53" name="Line 162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037" y="1240"/>
                      <a:ext cx="1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54" name="Line 16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69" y="1378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55" name="Line 16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53" y="1358"/>
                      <a:ext cx="1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56" name="Line 16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339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57" name="Line 16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07" y="1302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58" name="Line 16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53" y="1268"/>
                      <a:ext cx="4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59" name="Line 163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068" y="1327"/>
                      <a:ext cx="4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60" name="Line 163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046" y="1300"/>
                      <a:ext cx="4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61" name="Line 163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93" y="1361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62" name="Line 163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77" y="1341"/>
                      <a:ext cx="2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63" name="Line 16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61" y="1322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64" name="Line 16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221" y="1486"/>
                      <a:ext cx="2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65" name="Line 164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53" y="1390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66" name="Line 164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49" y="1385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67" name="Line 164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38" y="1370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68" name="Line 16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34" y="1365"/>
                      <a:ext cx="1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69" name="Line 164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22" y="1350"/>
                      <a:ext cx="1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70" name="Line 16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18" y="1346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71" name="Line 164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048" y="1259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72" name="Line 164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042" y="1252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73" name="Line 16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038" y="1247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74" name="Line 16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1" y="1240"/>
                      <a:ext cx="22" cy="2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75" name="Line 16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63" y="1353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76" name="Line 16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47" y="1334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77" name="Line 16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17" y="1297"/>
                      <a:ext cx="15" cy="1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78" name="Line 16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54" y="1361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79" name="Line 16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8" y="1341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80" name="Line 16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08" y="1304"/>
                      <a:ext cx="15" cy="1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81" name="Line 165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043" y="1254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82" name="Line 16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050" y="1306"/>
                      <a:ext cx="22" cy="2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83" name="Line 16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27" y="1236"/>
                      <a:ext cx="4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84" name="Line 16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48" y="1263"/>
                      <a:ext cx="5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85" name="Line 16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072" y="1333"/>
                      <a:ext cx="4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86" name="Line 16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54" y="1314"/>
                      <a:ext cx="3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87" name="Line 16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58" y="1319"/>
                      <a:ext cx="3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88" name="Line 166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70" y="1334"/>
                      <a:ext cx="3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89" name="Line 16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74" y="1338"/>
                      <a:ext cx="3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90" name="Line 166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86" y="1353"/>
                      <a:ext cx="3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91" name="Line 16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90" y="1358"/>
                      <a:ext cx="3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92" name="Line 16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044" y="1254"/>
                      <a:ext cx="3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93" name="Line 16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23" y="1353"/>
                      <a:ext cx="4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94" name="Line 16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39" y="1372"/>
                      <a:ext cx="3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95" name="Line 16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55" y="1392"/>
                      <a:ext cx="3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96" name="Line 16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15" y="1295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97" name="Line 16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45" y="1332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98" name="Line 16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61" y="1352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99" name="Line 16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77" y="1372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00" name="Line 167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14" y="1230"/>
                      <a:ext cx="13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01" name="Line 167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36" y="1257"/>
                      <a:ext cx="12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02" name="Line 167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076" y="1337"/>
                      <a:ext cx="13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03" name="Line 167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74" y="1394"/>
                      <a:ext cx="6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04" name="Line 16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65" y="1357"/>
                      <a:ext cx="9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05" name="Line 168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62" y="1352"/>
                      <a:ext cx="8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06" name="Line 168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50" y="1337"/>
                      <a:ext cx="8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07" name="Line 168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46" y="1332"/>
                      <a:ext cx="8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08" name="Line 168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34" y="1317"/>
                      <a:ext cx="8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09" name="Line 16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30" y="1312"/>
                      <a:ext cx="8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10" name="Line 168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064" y="1231"/>
                      <a:ext cx="8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11" name="Line 168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71" y="1372"/>
                      <a:ext cx="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12" name="Line 168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55" y="1352"/>
                      <a:ext cx="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13" name="Line 168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39" y="1333"/>
                      <a:ext cx="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14" name="Line 169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10" y="1295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15" name="Line 169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089" y="1261"/>
                      <a:ext cx="15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16" name="Line 169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067" y="1233"/>
                      <a:ext cx="15" cy="1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17" name="Line 169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90" y="1387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18" name="Line 16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58" y="1360"/>
                      <a:ext cx="7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19" name="Line 169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54" y="1356"/>
                      <a:ext cx="8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20" name="Line 169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42" y="1341"/>
                      <a:ext cx="8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21" name="Line 169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38" y="1336"/>
                      <a:ext cx="8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22" name="Line 169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27" y="1321"/>
                      <a:ext cx="7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23" name="Line 16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23" y="1316"/>
                      <a:ext cx="7" cy="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24" name="Line 170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057" y="1234"/>
                      <a:ext cx="7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25" name="Line 170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053" y="1229"/>
                      <a:ext cx="7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26" name="Line 17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076" y="1270"/>
                      <a:ext cx="13" cy="1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27" name="Line 17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054" y="1243"/>
                      <a:ext cx="13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28" name="Line 170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69" y="1373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29" name="Line 170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53" y="1353"/>
                      <a:ext cx="2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30" name="Line 170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38" y="1334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31" name="Line 170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08" y="1297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32" name="Line 170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90" y="1379"/>
                      <a:ext cx="5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33" name="Line 170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53" y="1367"/>
                      <a:ext cx="5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34" name="Line 171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49" y="1362"/>
                      <a:ext cx="5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35" name="Line 17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38" y="1347"/>
                      <a:ext cx="4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36" name="Line 171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34" y="1342"/>
                      <a:ext cx="4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37" name="Line 171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22" y="1327"/>
                      <a:ext cx="5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38" name="Line 171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18" y="1322"/>
                      <a:ext cx="5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39" name="Line 171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052" y="1241"/>
                      <a:ext cx="5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40" name="Line 171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048" y="1236"/>
                      <a:ext cx="5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41" name="Line 171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042" y="1229"/>
                      <a:ext cx="5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42" name="Line 171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51" y="1303"/>
                      <a:ext cx="6" cy="1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43" name="Line 17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068" y="1283"/>
                      <a:ext cx="8" cy="1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44" name="Line 17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046" y="1255"/>
                      <a:ext cx="8" cy="1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45" name="Line 17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69" y="1375"/>
                      <a:ext cx="1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46" name="Line 17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53" y="1356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47" name="Line 17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37" y="1336"/>
                      <a:ext cx="1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48" name="Line 172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07" y="1299"/>
                      <a:ext cx="1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49" name="Line 172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219" y="1465"/>
                      <a:ext cx="2" cy="1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50" name="Line 172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95" y="1371"/>
                      <a:ext cx="1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51" name="Line 172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80" y="1351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52" name="Line 17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64" y="1331"/>
                      <a:ext cx="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53" name="Line 172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52" y="1374"/>
                      <a:ext cx="1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54" name="Line 173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48" y="1370"/>
                      <a:ext cx="1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55" name="Line 173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36" y="1355"/>
                      <a:ext cx="2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56" name="Line 17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32" y="1350"/>
                      <a:ext cx="2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57" name="Line 17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20" y="1335"/>
                      <a:ext cx="2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58" name="Line 17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16" y="1330"/>
                      <a:ext cx="2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59" name="Line 173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050" y="1249"/>
                      <a:ext cx="2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60" name="Line 173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046" y="1244"/>
                      <a:ext cx="2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61" name="Line 173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041" y="1237"/>
                      <a:ext cx="1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62" name="Line 173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037" y="1232"/>
                      <a:ext cx="1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63" name="Line 17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57" y="1288"/>
                      <a:ext cx="2" cy="1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64" name="Line 17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065" y="1298"/>
                      <a:ext cx="3" cy="1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65" name="Line 174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043" y="1270"/>
                      <a:ext cx="3" cy="1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66" name="Line 174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081" y="1230"/>
                      <a:ext cx="6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67" name="Line 174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47" y="1312"/>
                      <a:ext cx="7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68" name="Line 17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51" y="1317"/>
                      <a:ext cx="7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69" name="Line 174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63" y="1331"/>
                      <a:ext cx="7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70" name="Line 17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67" y="1336"/>
                      <a:ext cx="7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71" name="Line 174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79" y="1351"/>
                      <a:ext cx="7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72" name="Line 174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83" y="1356"/>
                      <a:ext cx="7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73" name="Line 17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27" y="1356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74" name="Line 175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42" y="1375"/>
                      <a:ext cx="6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75" name="Line 17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58" y="1395"/>
                      <a:ext cx="7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76" name="Line 17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098" y="1229"/>
                      <a:ext cx="16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77" name="Line 175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121" y="1256"/>
                      <a:ext cx="1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78" name="Line 175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089" y="1343"/>
                      <a:ext cx="1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79" name="Line 175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12" y="1295"/>
                      <a:ext cx="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80" name="Line 175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42" y="1332"/>
                      <a:ext cx="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81" name="Line 17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58" y="1352"/>
                      <a:ext cx="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82" name="Line 17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74" y="1372"/>
                      <a:ext cx="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83" name="Line 17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072" y="1230"/>
                      <a:ext cx="9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84" name="Line 17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38" y="1312"/>
                      <a:ext cx="9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85" name="Line 17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42" y="1317"/>
                      <a:ext cx="9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86" name="Line 17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54" y="1331"/>
                      <a:ext cx="9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87" name="Line 17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58" y="1336"/>
                      <a:ext cx="9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88" name="Line 176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70" y="1351"/>
                      <a:ext cx="9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89" name="Line 17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74" y="1356"/>
                      <a:ext cx="9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90" name="Line 176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65" y="1397"/>
                      <a:ext cx="9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91" name="Line 17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082" y="1229"/>
                      <a:ext cx="16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92" name="Line 17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04" y="1256"/>
                      <a:ext cx="17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93" name="Line 17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104" y="1341"/>
                      <a:ext cx="13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94" name="Line 17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289" y="1468"/>
                      <a:ext cx="2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95" name="Line 17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232" y="1493"/>
                      <a:ext cx="3" cy="1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96" name="Line 177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256" y="1487"/>
                      <a:ext cx="1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97" name="Line 17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287" y="1465"/>
                      <a:ext cx="2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98" name="Line 17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235" y="1503"/>
                      <a:ext cx="1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99" name="Line 17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273" y="1448"/>
                      <a:ext cx="14" cy="1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00" name="Line 177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22" y="1527"/>
                      <a:ext cx="8" cy="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01" name="Line 17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266" y="1482"/>
                      <a:ext cx="40" cy="49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02" name="Line 17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298" y="1533"/>
                      <a:ext cx="10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03" name="Line 17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257" y="1489"/>
                      <a:ext cx="41" cy="5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04" name="Line 17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269" y="1444"/>
                      <a:ext cx="4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05" name="Line 178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283" y="1461"/>
                      <a:ext cx="4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06" name="Line 178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236" y="1506"/>
                      <a:ext cx="5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07" name="Line 178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264" y="1481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08" name="Line 178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30" y="1536"/>
                      <a:ext cx="16" cy="1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09" name="Line 17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262" y="1508"/>
                      <a:ext cx="10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10" name="Line 178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251" y="1459"/>
                      <a:ext cx="1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11" name="Line 178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237" y="1442"/>
                      <a:ext cx="1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12" name="Line 178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259" y="1481"/>
                      <a:ext cx="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13" name="Line 178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57" y="1536"/>
                      <a:ext cx="13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14" name="Line 179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281" y="1499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15" name="Line 179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241" y="1464"/>
                      <a:ext cx="10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16" name="Line 179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227" y="1447"/>
                      <a:ext cx="10" cy="8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17" name="Line 179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257" y="1482"/>
                      <a:ext cx="2" cy="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18" name="Line 17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283" y="1488"/>
                      <a:ext cx="6" cy="1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19" name="Line 179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235" y="1472"/>
                      <a:ext cx="6" cy="1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20" name="Line 179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256" y="1484"/>
                      <a:ext cx="1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21" name="Line 179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289" y="1477"/>
                      <a:ext cx="2" cy="1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22" name="Line 179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232" y="1483"/>
                      <a:ext cx="3" cy="1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23" name="Line 17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259" y="1441"/>
                      <a:ext cx="10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24" name="Line 180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273" y="1458"/>
                      <a:ext cx="10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25" name="Line 180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241" y="1510"/>
                      <a:ext cx="10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26" name="Line 18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82" y="1534"/>
                      <a:ext cx="7" cy="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27" name="Line 18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262" y="1481"/>
                      <a:ext cx="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28" name="Line 180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248" y="1441"/>
                      <a:ext cx="1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29" name="Line 180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262" y="1458"/>
                      <a:ext cx="11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440" name="Line 180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251" y="1512"/>
                    <a:ext cx="1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41" name="Line 180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70" y="1534"/>
                    <a:ext cx="12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42" name="Line 180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298" y="1527"/>
                    <a:ext cx="24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43" name="Line 180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083" y="1226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44" name="Line 181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034" y="1165"/>
                    <a:ext cx="2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45" name="Line 181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025" y="1153"/>
                    <a:ext cx="1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46" name="Line 181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991" y="1184"/>
                    <a:ext cx="2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47" name="Line 181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987" y="1179"/>
                    <a:ext cx="2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48" name="Line 181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982" y="1172"/>
                    <a:ext cx="2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49" name="Line 181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978" y="1167"/>
                    <a:ext cx="2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50" name="Line 18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08" y="1179"/>
                    <a:ext cx="1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51" name="Line 18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80" y="1144"/>
                    <a:ext cx="1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52" name="Line 181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082" y="1224"/>
                    <a:ext cx="1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53" name="Line 18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033" y="1163"/>
                    <a:ext cx="1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54" name="Line 182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023" y="1151"/>
                    <a:ext cx="2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55" name="Line 182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993" y="1191"/>
                    <a:ext cx="1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56" name="Line 182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989" y="1186"/>
                    <a:ext cx="2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57" name="Line 182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984" y="1180"/>
                    <a:ext cx="1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58" name="Line 182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980" y="1175"/>
                    <a:ext cx="1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59" name="Line 182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988" y="1113"/>
                    <a:ext cx="9" cy="1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60" name="Line 18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18" y="1174"/>
                    <a:ext cx="35" cy="4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61" name="Line 18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0" y="1139"/>
                    <a:ext cx="4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62" name="Line 18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66" y="1122"/>
                    <a:ext cx="7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63" name="Line 18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09" y="1182"/>
                    <a:ext cx="34" cy="4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64" name="Line 18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81" y="1147"/>
                    <a:ext cx="4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65" name="Line 18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66" y="1152"/>
                    <a:ext cx="7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66" name="Line 18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85" y="1181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67" name="Line 183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016" y="1143"/>
                    <a:ext cx="3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68" name="Line 183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020" y="1148"/>
                    <a:ext cx="3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69" name="Line 183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025" y="1155"/>
                    <a:ext cx="4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70" name="Line 183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029" y="1160"/>
                    <a:ext cx="4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71" name="Line 183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075" y="1216"/>
                    <a:ext cx="3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72" name="Line 183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078" y="1221"/>
                    <a:ext cx="4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73" name="Line 183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985" y="1182"/>
                    <a:ext cx="3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74" name="Line 184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994" y="1193"/>
                    <a:ext cx="4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75" name="Line 184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988" y="1138"/>
                    <a:ext cx="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76" name="Line 184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016" y="1173"/>
                    <a:ext cx="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77" name="Line 184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973" y="1104"/>
                    <a:ext cx="15" cy="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78" name="Line 184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009" y="1141"/>
                    <a:ext cx="7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79" name="Line 184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013" y="1146"/>
                    <a:ext cx="7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0" name="Line 184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018" y="1152"/>
                    <a:ext cx="7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1" name="Line 184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022" y="1157"/>
                    <a:ext cx="7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2" name="Line 184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54" y="1219"/>
                    <a:ext cx="9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3" name="Line 184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50" y="1214"/>
                    <a:ext cx="9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4" name="Line 185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14" y="1195"/>
                    <a:ext cx="6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5" name="Line 185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05" y="1158"/>
                    <a:ext cx="9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6" name="Line 185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01" y="1153"/>
                    <a:ext cx="9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7" name="Line 185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996" y="1146"/>
                    <a:ext cx="8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8" name="Line 185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992" y="1141"/>
                    <a:ext cx="8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9" name="Line 185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11" y="1173"/>
                    <a:ext cx="3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0" name="Line 18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983" y="1138"/>
                    <a:ext cx="2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1" name="Line 185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43" y="1218"/>
                    <a:ext cx="7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2" name="Line 185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29" y="1188"/>
                    <a:ext cx="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3" name="Line 185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998" y="1162"/>
                    <a:ext cx="7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4" name="Line 186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994" y="1157"/>
                    <a:ext cx="7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5" name="Line 186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988" y="1150"/>
                    <a:ext cx="8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6" name="Line 186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985" y="1145"/>
                    <a:ext cx="7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7" name="Line 186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09" y="1175"/>
                    <a:ext cx="2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8" name="Line 186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981" y="1140"/>
                    <a:ext cx="2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9" name="Line 186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29" y="1180"/>
                    <a:ext cx="5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0" name="Line 186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993" y="1168"/>
                    <a:ext cx="5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1" name="Line 186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989" y="1163"/>
                    <a:ext cx="5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2" name="Line 186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984" y="1156"/>
                    <a:ext cx="4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3" name="Line 186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980" y="1152"/>
                    <a:ext cx="5" cy="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4" name="Line 187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08" y="1177"/>
                    <a:ext cx="1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5" name="Line 187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980" y="1142"/>
                    <a:ext cx="1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6" name="Line 187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34" y="1172"/>
                    <a:ext cx="2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7" name="Line 187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991" y="1176"/>
                    <a:ext cx="2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8" name="Line 187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987" y="1171"/>
                    <a:ext cx="2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9" name="Line 187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982" y="1164"/>
                    <a:ext cx="2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0" name="Line 187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978" y="1159"/>
                    <a:ext cx="2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1" name="Line 18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997" y="1125"/>
                    <a:ext cx="1" cy="1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2" name="Line 187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973" y="1131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3" name="Line 18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966" y="1122"/>
                    <a:ext cx="1" cy="3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4" name="Line 188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067" y="1213"/>
                    <a:ext cx="8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5" name="Line 188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071" y="1218"/>
                    <a:ext cx="7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6" name="Line 188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998" y="1196"/>
                    <a:ext cx="7" cy="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7" name="Line 188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077" y="1225"/>
                    <a:ext cx="7" cy="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8" name="Line 188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985" y="1138"/>
                    <a:ext cx="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9" name="Line 188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14" y="1173"/>
                    <a:ext cx="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20" name="Line 188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00" y="1141"/>
                    <a:ext cx="9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21" name="Line 188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04" y="1146"/>
                    <a:ext cx="9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22" name="Line 188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10" y="1152"/>
                    <a:ext cx="8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23" name="Line 188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14" y="1157"/>
                    <a:ext cx="8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24" name="Line 189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05" y="1198"/>
                    <a:ext cx="9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25" name="Line 189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59" y="1213"/>
                    <a:ext cx="8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26" name="Line 189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63" y="1218"/>
                    <a:ext cx="8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27" name="Line 189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068" y="1225"/>
                    <a:ext cx="9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28" name="Line 189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973" y="1125"/>
                    <a:ext cx="24" cy="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29" name="Line 189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973" y="1160"/>
                    <a:ext cx="7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717" name="AutoShape 1896"/>
                <p:cNvSpPr>
                  <a:spLocks noChangeAspect="1" noChangeArrowheads="1"/>
                </p:cNvSpPr>
                <p:nvPr/>
              </p:nvSpPr>
              <p:spPr bwMode="auto">
                <a:xfrm rot="7200000">
                  <a:off x="3122" y="2423"/>
                  <a:ext cx="18" cy="56"/>
                </a:xfrm>
                <a:prstGeom prst="can">
                  <a:avLst>
                    <a:gd name="adj" fmla="val 63663"/>
                  </a:avLst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altLang="ja-JP"/>
                </a:p>
              </p:txBody>
            </p:sp>
            <p:sp>
              <p:nvSpPr>
                <p:cNvPr id="15718" name="Freeform 1897"/>
                <p:cNvSpPr>
                  <a:spLocks noChangeAspect="1"/>
                </p:cNvSpPr>
                <p:nvPr/>
              </p:nvSpPr>
              <p:spPr bwMode="auto">
                <a:xfrm>
                  <a:off x="3119" y="2396"/>
                  <a:ext cx="66" cy="55"/>
                </a:xfrm>
                <a:custGeom>
                  <a:avLst/>
                  <a:gdLst>
                    <a:gd name="T0" fmla="*/ 0 w 405"/>
                    <a:gd name="T1" fmla="*/ 0 h 340"/>
                    <a:gd name="T2" fmla="*/ 0 w 405"/>
                    <a:gd name="T3" fmla="*/ 0 h 340"/>
                    <a:gd name="T4" fmla="*/ 0 w 405"/>
                    <a:gd name="T5" fmla="*/ 0 h 340"/>
                    <a:gd name="T6" fmla="*/ 0 w 405"/>
                    <a:gd name="T7" fmla="*/ 0 h 340"/>
                    <a:gd name="T8" fmla="*/ 0 w 405"/>
                    <a:gd name="T9" fmla="*/ 0 h 340"/>
                    <a:gd name="T10" fmla="*/ 0 w 405"/>
                    <a:gd name="T11" fmla="*/ 0 h 340"/>
                    <a:gd name="T12" fmla="*/ 0 w 405"/>
                    <a:gd name="T13" fmla="*/ 0 h 340"/>
                    <a:gd name="T14" fmla="*/ 0 w 405"/>
                    <a:gd name="T15" fmla="*/ 0 h 340"/>
                    <a:gd name="T16" fmla="*/ 0 w 405"/>
                    <a:gd name="T17" fmla="*/ 0 h 340"/>
                    <a:gd name="T18" fmla="*/ 0 w 405"/>
                    <a:gd name="T19" fmla="*/ 0 h 340"/>
                    <a:gd name="T20" fmla="*/ 0 w 405"/>
                    <a:gd name="T21" fmla="*/ 0 h 340"/>
                    <a:gd name="T22" fmla="*/ 0 w 405"/>
                    <a:gd name="T23" fmla="*/ 0 h 340"/>
                    <a:gd name="T24" fmla="*/ 0 w 405"/>
                    <a:gd name="T25" fmla="*/ 0 h 340"/>
                    <a:gd name="T26" fmla="*/ 0 w 405"/>
                    <a:gd name="T27" fmla="*/ 0 h 340"/>
                    <a:gd name="T28" fmla="*/ 0 w 405"/>
                    <a:gd name="T29" fmla="*/ 0 h 340"/>
                    <a:gd name="T30" fmla="*/ 0 w 405"/>
                    <a:gd name="T31" fmla="*/ 0 h 340"/>
                    <a:gd name="T32" fmla="*/ 0 w 405"/>
                    <a:gd name="T33" fmla="*/ 0 h 3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05"/>
                    <a:gd name="T52" fmla="*/ 0 h 340"/>
                    <a:gd name="T53" fmla="*/ 405 w 405"/>
                    <a:gd name="T54" fmla="*/ 340 h 3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05" h="340">
                      <a:moveTo>
                        <a:pt x="32" y="258"/>
                      </a:moveTo>
                      <a:lnTo>
                        <a:pt x="0" y="239"/>
                      </a:lnTo>
                      <a:lnTo>
                        <a:pt x="48" y="103"/>
                      </a:lnTo>
                      <a:lnTo>
                        <a:pt x="230" y="0"/>
                      </a:lnTo>
                      <a:lnTo>
                        <a:pt x="269" y="23"/>
                      </a:lnTo>
                      <a:lnTo>
                        <a:pt x="299" y="6"/>
                      </a:lnTo>
                      <a:lnTo>
                        <a:pt x="353" y="36"/>
                      </a:lnTo>
                      <a:lnTo>
                        <a:pt x="322" y="54"/>
                      </a:lnTo>
                      <a:lnTo>
                        <a:pt x="405" y="102"/>
                      </a:lnTo>
                      <a:lnTo>
                        <a:pt x="216" y="209"/>
                      </a:lnTo>
                      <a:lnTo>
                        <a:pt x="172" y="340"/>
                      </a:lnTo>
                      <a:lnTo>
                        <a:pt x="140" y="319"/>
                      </a:lnTo>
                      <a:lnTo>
                        <a:pt x="188" y="182"/>
                      </a:lnTo>
                      <a:lnTo>
                        <a:pt x="332" y="103"/>
                      </a:lnTo>
                      <a:lnTo>
                        <a:pt x="231" y="46"/>
                      </a:lnTo>
                      <a:lnTo>
                        <a:pt x="75" y="134"/>
                      </a:lnTo>
                      <a:lnTo>
                        <a:pt x="32" y="258"/>
                      </a:lnTo>
                      <a:close/>
                    </a:path>
                  </a:pathLst>
                </a:custGeom>
                <a:solidFill>
                  <a:srgbClr val="99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9" name="Line 1898"/>
                <p:cNvSpPr>
                  <a:spLocks noChangeAspect="1" noChangeShapeType="1"/>
                </p:cNvSpPr>
                <p:nvPr/>
              </p:nvSpPr>
              <p:spPr bwMode="auto">
                <a:xfrm>
                  <a:off x="3126" y="2412"/>
                  <a:ext cx="6" cy="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0" name="Line 1899"/>
                <p:cNvSpPr>
                  <a:spLocks noChangeAspect="1" noChangeShapeType="1"/>
                </p:cNvSpPr>
                <p:nvPr/>
              </p:nvSpPr>
              <p:spPr bwMode="auto">
                <a:xfrm>
                  <a:off x="3150" y="2426"/>
                  <a:ext cx="5" cy="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1" name="Freeform 1900"/>
                <p:cNvSpPr>
                  <a:spLocks noChangeAspect="1"/>
                </p:cNvSpPr>
                <p:nvPr/>
              </p:nvSpPr>
              <p:spPr bwMode="auto">
                <a:xfrm>
                  <a:off x="3336" y="2300"/>
                  <a:ext cx="31" cy="45"/>
                </a:xfrm>
                <a:custGeom>
                  <a:avLst/>
                  <a:gdLst>
                    <a:gd name="T0" fmla="*/ 0 w 187"/>
                    <a:gd name="T1" fmla="*/ 0 h 273"/>
                    <a:gd name="T2" fmla="*/ 0 w 187"/>
                    <a:gd name="T3" fmla="*/ 0 h 273"/>
                    <a:gd name="T4" fmla="*/ 0 w 187"/>
                    <a:gd name="T5" fmla="*/ 0 h 273"/>
                    <a:gd name="T6" fmla="*/ 0 w 187"/>
                    <a:gd name="T7" fmla="*/ 0 h 273"/>
                    <a:gd name="T8" fmla="*/ 0 w 187"/>
                    <a:gd name="T9" fmla="*/ 0 h 2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7"/>
                    <a:gd name="T16" fmla="*/ 0 h 273"/>
                    <a:gd name="T17" fmla="*/ 187 w 187"/>
                    <a:gd name="T18" fmla="*/ 273 h 2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7" h="273">
                      <a:moveTo>
                        <a:pt x="0" y="0"/>
                      </a:moveTo>
                      <a:lnTo>
                        <a:pt x="0" y="169"/>
                      </a:lnTo>
                      <a:lnTo>
                        <a:pt x="187" y="273"/>
                      </a:lnTo>
                      <a:lnTo>
                        <a:pt x="187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2" name="Freeform 1901"/>
                <p:cNvSpPr>
                  <a:spLocks noChangeAspect="1"/>
                </p:cNvSpPr>
                <p:nvPr/>
              </p:nvSpPr>
              <p:spPr bwMode="auto">
                <a:xfrm>
                  <a:off x="3367" y="2312"/>
                  <a:ext cx="10" cy="33"/>
                </a:xfrm>
                <a:custGeom>
                  <a:avLst/>
                  <a:gdLst>
                    <a:gd name="T0" fmla="*/ 0 w 65"/>
                    <a:gd name="T1" fmla="*/ 0 h 208"/>
                    <a:gd name="T2" fmla="*/ 0 w 65"/>
                    <a:gd name="T3" fmla="*/ 0 h 208"/>
                    <a:gd name="T4" fmla="*/ 0 w 65"/>
                    <a:gd name="T5" fmla="*/ 0 h 208"/>
                    <a:gd name="T6" fmla="*/ 0 w 65"/>
                    <a:gd name="T7" fmla="*/ 0 h 208"/>
                    <a:gd name="T8" fmla="*/ 0 w 65"/>
                    <a:gd name="T9" fmla="*/ 0 h 2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208"/>
                    <a:gd name="T17" fmla="*/ 65 w 65"/>
                    <a:gd name="T18" fmla="*/ 208 h 2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208">
                      <a:moveTo>
                        <a:pt x="0" y="38"/>
                      </a:moveTo>
                      <a:lnTo>
                        <a:pt x="0" y="208"/>
                      </a:lnTo>
                      <a:lnTo>
                        <a:pt x="65" y="168"/>
                      </a:lnTo>
                      <a:cubicBezTo>
                        <a:pt x="65" y="112"/>
                        <a:pt x="65" y="56"/>
                        <a:pt x="65" y="0"/>
                      </a:cubicBez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3" name="Freeform 1902"/>
                <p:cNvSpPr>
                  <a:spLocks noChangeAspect="1"/>
                </p:cNvSpPr>
                <p:nvPr/>
              </p:nvSpPr>
              <p:spPr bwMode="auto">
                <a:xfrm>
                  <a:off x="3335" y="2294"/>
                  <a:ext cx="42" cy="24"/>
                </a:xfrm>
                <a:custGeom>
                  <a:avLst/>
                  <a:gdLst>
                    <a:gd name="T0" fmla="*/ 0 w 254"/>
                    <a:gd name="T1" fmla="*/ 0 h 146"/>
                    <a:gd name="T2" fmla="*/ 0 w 254"/>
                    <a:gd name="T3" fmla="*/ 0 h 146"/>
                    <a:gd name="T4" fmla="*/ 0 w 254"/>
                    <a:gd name="T5" fmla="*/ 0 h 146"/>
                    <a:gd name="T6" fmla="*/ 0 w 254"/>
                    <a:gd name="T7" fmla="*/ 0 h 146"/>
                    <a:gd name="T8" fmla="*/ 0 w 254"/>
                    <a:gd name="T9" fmla="*/ 0 h 1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46"/>
                    <a:gd name="T17" fmla="*/ 254 w 254"/>
                    <a:gd name="T18" fmla="*/ 146 h 1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46">
                      <a:moveTo>
                        <a:pt x="0" y="41"/>
                      </a:moveTo>
                      <a:lnTo>
                        <a:pt x="187" y="146"/>
                      </a:lnTo>
                      <a:lnTo>
                        <a:pt x="254" y="106"/>
                      </a:lnTo>
                      <a:lnTo>
                        <a:pt x="68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4" name="AutoShape 1903"/>
                <p:cNvSpPr>
                  <a:spLocks noChangeAspect="1" noChangeArrowheads="1"/>
                </p:cNvSpPr>
                <p:nvPr/>
              </p:nvSpPr>
              <p:spPr bwMode="auto">
                <a:xfrm>
                  <a:off x="3325" y="2321"/>
                  <a:ext cx="21" cy="41"/>
                </a:xfrm>
                <a:prstGeom prst="can">
                  <a:avLst>
                    <a:gd name="adj" fmla="val 63751"/>
                  </a:avLst>
                </a:prstGeom>
                <a:solidFill>
                  <a:srgbClr val="3333C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altLang="ja-JP"/>
                </a:p>
              </p:txBody>
            </p:sp>
            <p:sp>
              <p:nvSpPr>
                <p:cNvPr id="15725" name="Freeform 1904"/>
                <p:cNvSpPr>
                  <a:spLocks noChangeAspect="1"/>
                </p:cNvSpPr>
                <p:nvPr/>
              </p:nvSpPr>
              <p:spPr bwMode="auto">
                <a:xfrm>
                  <a:off x="3238" y="2353"/>
                  <a:ext cx="14" cy="36"/>
                </a:xfrm>
                <a:custGeom>
                  <a:avLst/>
                  <a:gdLst>
                    <a:gd name="T0" fmla="*/ 0 w 92"/>
                    <a:gd name="T1" fmla="*/ 0 h 221"/>
                    <a:gd name="T2" fmla="*/ 0 w 92"/>
                    <a:gd name="T3" fmla="*/ 0 h 221"/>
                    <a:gd name="T4" fmla="*/ 0 w 92"/>
                    <a:gd name="T5" fmla="*/ 0 h 221"/>
                    <a:gd name="T6" fmla="*/ 0 w 92"/>
                    <a:gd name="T7" fmla="*/ 0 h 221"/>
                    <a:gd name="T8" fmla="*/ 0 w 92"/>
                    <a:gd name="T9" fmla="*/ 0 h 2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"/>
                    <a:gd name="T16" fmla="*/ 0 h 221"/>
                    <a:gd name="T17" fmla="*/ 92 w 92"/>
                    <a:gd name="T18" fmla="*/ 221 h 2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" h="221">
                      <a:moveTo>
                        <a:pt x="0" y="0"/>
                      </a:moveTo>
                      <a:lnTo>
                        <a:pt x="0" y="168"/>
                      </a:lnTo>
                      <a:lnTo>
                        <a:pt x="92" y="221"/>
                      </a:lnTo>
                      <a:lnTo>
                        <a:pt x="92" y="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6" name="Freeform 1905"/>
                <p:cNvSpPr>
                  <a:spLocks noChangeAspect="1"/>
                </p:cNvSpPr>
                <p:nvPr/>
              </p:nvSpPr>
              <p:spPr bwMode="auto">
                <a:xfrm>
                  <a:off x="3252" y="2315"/>
                  <a:ext cx="82" cy="74"/>
                </a:xfrm>
                <a:custGeom>
                  <a:avLst/>
                  <a:gdLst>
                    <a:gd name="T0" fmla="*/ 0 w 504"/>
                    <a:gd name="T1" fmla="*/ 0 h 451"/>
                    <a:gd name="T2" fmla="*/ 0 w 504"/>
                    <a:gd name="T3" fmla="*/ 0 h 451"/>
                    <a:gd name="T4" fmla="*/ 0 w 504"/>
                    <a:gd name="T5" fmla="*/ 0 h 451"/>
                    <a:gd name="T6" fmla="*/ 0 w 504"/>
                    <a:gd name="T7" fmla="*/ 0 h 451"/>
                    <a:gd name="T8" fmla="*/ 0 w 504"/>
                    <a:gd name="T9" fmla="*/ 0 h 4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4"/>
                    <a:gd name="T16" fmla="*/ 0 h 451"/>
                    <a:gd name="T17" fmla="*/ 504 w 504"/>
                    <a:gd name="T18" fmla="*/ 451 h 4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4" h="451">
                      <a:moveTo>
                        <a:pt x="0" y="284"/>
                      </a:moveTo>
                      <a:lnTo>
                        <a:pt x="0" y="451"/>
                      </a:lnTo>
                      <a:lnTo>
                        <a:pt x="504" y="165"/>
                      </a:lnTo>
                      <a:lnTo>
                        <a:pt x="504" y="0"/>
                      </a:lnTo>
                      <a:lnTo>
                        <a:pt x="0" y="284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7" name="Freeform 1906"/>
                <p:cNvSpPr>
                  <a:spLocks noChangeAspect="1"/>
                </p:cNvSpPr>
                <p:nvPr/>
              </p:nvSpPr>
              <p:spPr bwMode="auto">
                <a:xfrm>
                  <a:off x="3237" y="2306"/>
                  <a:ext cx="97" cy="55"/>
                </a:xfrm>
                <a:custGeom>
                  <a:avLst/>
                  <a:gdLst>
                    <a:gd name="T0" fmla="*/ 0 w 598"/>
                    <a:gd name="T1" fmla="*/ 0 h 338"/>
                    <a:gd name="T2" fmla="*/ 0 w 598"/>
                    <a:gd name="T3" fmla="*/ 0 h 338"/>
                    <a:gd name="T4" fmla="*/ 0 w 598"/>
                    <a:gd name="T5" fmla="*/ 0 h 338"/>
                    <a:gd name="T6" fmla="*/ 0 w 598"/>
                    <a:gd name="T7" fmla="*/ 0 h 338"/>
                    <a:gd name="T8" fmla="*/ 0 w 598"/>
                    <a:gd name="T9" fmla="*/ 0 h 3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8"/>
                    <a:gd name="T16" fmla="*/ 0 h 338"/>
                    <a:gd name="T17" fmla="*/ 598 w 598"/>
                    <a:gd name="T18" fmla="*/ 338 h 3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8" h="338">
                      <a:moveTo>
                        <a:pt x="598" y="55"/>
                      </a:moveTo>
                      <a:lnTo>
                        <a:pt x="93" y="338"/>
                      </a:lnTo>
                      <a:lnTo>
                        <a:pt x="0" y="284"/>
                      </a:lnTo>
                      <a:lnTo>
                        <a:pt x="500" y="0"/>
                      </a:lnTo>
                      <a:lnTo>
                        <a:pt x="598" y="55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8" name="Freeform 1907"/>
                <p:cNvSpPr>
                  <a:spLocks noChangeAspect="1"/>
                </p:cNvSpPr>
                <p:nvPr/>
              </p:nvSpPr>
              <p:spPr bwMode="auto">
                <a:xfrm>
                  <a:off x="3267" y="2340"/>
                  <a:ext cx="22" cy="53"/>
                </a:xfrm>
                <a:custGeom>
                  <a:avLst/>
                  <a:gdLst>
                    <a:gd name="T0" fmla="*/ 0 w 134"/>
                    <a:gd name="T1" fmla="*/ 0 h 323"/>
                    <a:gd name="T2" fmla="*/ 0 w 134"/>
                    <a:gd name="T3" fmla="*/ 0 h 323"/>
                    <a:gd name="T4" fmla="*/ 0 w 134"/>
                    <a:gd name="T5" fmla="*/ 0 h 323"/>
                    <a:gd name="T6" fmla="*/ 0 w 134"/>
                    <a:gd name="T7" fmla="*/ 0 h 323"/>
                    <a:gd name="T8" fmla="*/ 0 w 134"/>
                    <a:gd name="T9" fmla="*/ 0 h 3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4"/>
                    <a:gd name="T16" fmla="*/ 0 h 323"/>
                    <a:gd name="T17" fmla="*/ 134 w 134"/>
                    <a:gd name="T18" fmla="*/ 323 h 3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4" h="323">
                      <a:moveTo>
                        <a:pt x="0" y="0"/>
                      </a:moveTo>
                      <a:lnTo>
                        <a:pt x="0" y="251"/>
                      </a:lnTo>
                      <a:lnTo>
                        <a:pt x="134" y="323"/>
                      </a:lnTo>
                      <a:lnTo>
                        <a:pt x="134" y="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9" name="Freeform 1908"/>
                <p:cNvSpPr>
                  <a:spLocks noChangeAspect="1"/>
                </p:cNvSpPr>
                <p:nvPr/>
              </p:nvSpPr>
              <p:spPr bwMode="auto">
                <a:xfrm>
                  <a:off x="3289" y="2331"/>
                  <a:ext cx="36" cy="62"/>
                </a:xfrm>
                <a:custGeom>
                  <a:avLst/>
                  <a:gdLst>
                    <a:gd name="T0" fmla="*/ 0 w 221"/>
                    <a:gd name="T1" fmla="*/ 0 h 378"/>
                    <a:gd name="T2" fmla="*/ 0 w 221"/>
                    <a:gd name="T3" fmla="*/ 0 h 378"/>
                    <a:gd name="T4" fmla="*/ 0 w 221"/>
                    <a:gd name="T5" fmla="*/ 0 h 378"/>
                    <a:gd name="T6" fmla="*/ 0 w 221"/>
                    <a:gd name="T7" fmla="*/ 0 h 378"/>
                    <a:gd name="T8" fmla="*/ 0 w 221"/>
                    <a:gd name="T9" fmla="*/ 0 h 3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"/>
                    <a:gd name="T16" fmla="*/ 0 h 378"/>
                    <a:gd name="T17" fmla="*/ 221 w 221"/>
                    <a:gd name="T18" fmla="*/ 378 h 3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" h="378">
                      <a:moveTo>
                        <a:pt x="0" y="130"/>
                      </a:moveTo>
                      <a:lnTo>
                        <a:pt x="0" y="378"/>
                      </a:lnTo>
                      <a:lnTo>
                        <a:pt x="221" y="251"/>
                      </a:lnTo>
                      <a:lnTo>
                        <a:pt x="221" y="0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0" name="Freeform 1909"/>
                <p:cNvSpPr>
                  <a:spLocks noChangeAspect="1"/>
                </p:cNvSpPr>
                <p:nvPr/>
              </p:nvSpPr>
              <p:spPr bwMode="auto">
                <a:xfrm>
                  <a:off x="3231" y="2356"/>
                  <a:ext cx="51" cy="34"/>
                </a:xfrm>
                <a:custGeom>
                  <a:avLst/>
                  <a:gdLst>
                    <a:gd name="T0" fmla="*/ 0 w 308"/>
                    <a:gd name="T1" fmla="*/ 0 h 212"/>
                    <a:gd name="T2" fmla="*/ 0 w 308"/>
                    <a:gd name="T3" fmla="*/ 0 h 212"/>
                    <a:gd name="T4" fmla="*/ 0 w 308"/>
                    <a:gd name="T5" fmla="*/ 0 h 212"/>
                    <a:gd name="T6" fmla="*/ 0 w 308"/>
                    <a:gd name="T7" fmla="*/ 0 h 212"/>
                    <a:gd name="T8" fmla="*/ 0 w 308"/>
                    <a:gd name="T9" fmla="*/ 0 h 2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8"/>
                    <a:gd name="T16" fmla="*/ 0 h 212"/>
                    <a:gd name="T17" fmla="*/ 308 w 308"/>
                    <a:gd name="T18" fmla="*/ 212 h 2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8" h="212">
                      <a:moveTo>
                        <a:pt x="276" y="0"/>
                      </a:moveTo>
                      <a:lnTo>
                        <a:pt x="308" y="54"/>
                      </a:lnTo>
                      <a:lnTo>
                        <a:pt x="28" y="212"/>
                      </a:lnTo>
                      <a:lnTo>
                        <a:pt x="0" y="156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99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1" name="Freeform 1910"/>
                <p:cNvSpPr>
                  <a:spLocks noChangeAspect="1"/>
                </p:cNvSpPr>
                <p:nvPr/>
              </p:nvSpPr>
              <p:spPr bwMode="auto">
                <a:xfrm>
                  <a:off x="3315" y="2315"/>
                  <a:ext cx="24" cy="15"/>
                </a:xfrm>
                <a:custGeom>
                  <a:avLst/>
                  <a:gdLst>
                    <a:gd name="T0" fmla="*/ 0 w 148"/>
                    <a:gd name="T1" fmla="*/ 0 h 95"/>
                    <a:gd name="T2" fmla="*/ 0 w 148"/>
                    <a:gd name="T3" fmla="*/ 0 h 95"/>
                    <a:gd name="T4" fmla="*/ 0 w 148"/>
                    <a:gd name="T5" fmla="*/ 0 h 95"/>
                    <a:gd name="T6" fmla="*/ 0 w 148"/>
                    <a:gd name="T7" fmla="*/ 0 h 95"/>
                    <a:gd name="T8" fmla="*/ 0 w 148"/>
                    <a:gd name="T9" fmla="*/ 0 h 95"/>
                    <a:gd name="T10" fmla="*/ 0 w 148"/>
                    <a:gd name="T11" fmla="*/ 0 h 95"/>
                    <a:gd name="T12" fmla="*/ 0 w 148"/>
                    <a:gd name="T13" fmla="*/ 0 h 95"/>
                    <a:gd name="T14" fmla="*/ 0 w 148"/>
                    <a:gd name="T15" fmla="*/ 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8"/>
                    <a:gd name="T25" fmla="*/ 0 h 95"/>
                    <a:gd name="T26" fmla="*/ 148 w 148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8" h="95">
                      <a:moveTo>
                        <a:pt x="0" y="62"/>
                      </a:moveTo>
                      <a:lnTo>
                        <a:pt x="109" y="0"/>
                      </a:lnTo>
                      <a:lnTo>
                        <a:pt x="145" y="28"/>
                      </a:lnTo>
                      <a:lnTo>
                        <a:pt x="148" y="87"/>
                      </a:lnTo>
                      <a:lnTo>
                        <a:pt x="100" y="92"/>
                      </a:lnTo>
                      <a:lnTo>
                        <a:pt x="100" y="64"/>
                      </a:lnTo>
                      <a:lnTo>
                        <a:pt x="59" y="95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99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2" name="AutoShape 1911"/>
                <p:cNvSpPr>
                  <a:spLocks noChangeAspect="1" noChangeArrowheads="1"/>
                </p:cNvSpPr>
                <p:nvPr/>
              </p:nvSpPr>
              <p:spPr bwMode="auto">
                <a:xfrm rot="7200000">
                  <a:off x="3159" y="2445"/>
                  <a:ext cx="18" cy="55"/>
                </a:xfrm>
                <a:prstGeom prst="can">
                  <a:avLst>
                    <a:gd name="adj" fmla="val 62526"/>
                  </a:avLst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altLang="ja-JP"/>
                </a:p>
              </p:txBody>
            </p:sp>
            <p:sp>
              <p:nvSpPr>
                <p:cNvPr id="15733" name="Freeform 1912"/>
                <p:cNvSpPr>
                  <a:spLocks noChangeAspect="1"/>
                </p:cNvSpPr>
                <p:nvPr/>
              </p:nvSpPr>
              <p:spPr bwMode="auto">
                <a:xfrm>
                  <a:off x="3156" y="2418"/>
                  <a:ext cx="66" cy="55"/>
                </a:xfrm>
                <a:custGeom>
                  <a:avLst/>
                  <a:gdLst>
                    <a:gd name="T0" fmla="*/ 0 w 405"/>
                    <a:gd name="T1" fmla="*/ 0 h 340"/>
                    <a:gd name="T2" fmla="*/ 0 w 405"/>
                    <a:gd name="T3" fmla="*/ 0 h 340"/>
                    <a:gd name="T4" fmla="*/ 0 w 405"/>
                    <a:gd name="T5" fmla="*/ 0 h 340"/>
                    <a:gd name="T6" fmla="*/ 0 w 405"/>
                    <a:gd name="T7" fmla="*/ 0 h 340"/>
                    <a:gd name="T8" fmla="*/ 0 w 405"/>
                    <a:gd name="T9" fmla="*/ 0 h 340"/>
                    <a:gd name="T10" fmla="*/ 0 w 405"/>
                    <a:gd name="T11" fmla="*/ 0 h 340"/>
                    <a:gd name="T12" fmla="*/ 0 w 405"/>
                    <a:gd name="T13" fmla="*/ 0 h 340"/>
                    <a:gd name="T14" fmla="*/ 0 w 405"/>
                    <a:gd name="T15" fmla="*/ 0 h 340"/>
                    <a:gd name="T16" fmla="*/ 0 w 405"/>
                    <a:gd name="T17" fmla="*/ 0 h 340"/>
                    <a:gd name="T18" fmla="*/ 0 w 405"/>
                    <a:gd name="T19" fmla="*/ 0 h 340"/>
                    <a:gd name="T20" fmla="*/ 0 w 405"/>
                    <a:gd name="T21" fmla="*/ 0 h 340"/>
                    <a:gd name="T22" fmla="*/ 0 w 405"/>
                    <a:gd name="T23" fmla="*/ 0 h 340"/>
                    <a:gd name="T24" fmla="*/ 0 w 405"/>
                    <a:gd name="T25" fmla="*/ 0 h 340"/>
                    <a:gd name="T26" fmla="*/ 0 w 405"/>
                    <a:gd name="T27" fmla="*/ 0 h 340"/>
                    <a:gd name="T28" fmla="*/ 0 w 405"/>
                    <a:gd name="T29" fmla="*/ 0 h 340"/>
                    <a:gd name="T30" fmla="*/ 0 w 405"/>
                    <a:gd name="T31" fmla="*/ 0 h 340"/>
                    <a:gd name="T32" fmla="*/ 0 w 405"/>
                    <a:gd name="T33" fmla="*/ 0 h 3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05"/>
                    <a:gd name="T52" fmla="*/ 0 h 340"/>
                    <a:gd name="T53" fmla="*/ 405 w 405"/>
                    <a:gd name="T54" fmla="*/ 340 h 3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05" h="340">
                      <a:moveTo>
                        <a:pt x="32" y="258"/>
                      </a:moveTo>
                      <a:lnTo>
                        <a:pt x="0" y="239"/>
                      </a:lnTo>
                      <a:lnTo>
                        <a:pt x="48" y="103"/>
                      </a:lnTo>
                      <a:lnTo>
                        <a:pt x="230" y="0"/>
                      </a:lnTo>
                      <a:lnTo>
                        <a:pt x="269" y="23"/>
                      </a:lnTo>
                      <a:lnTo>
                        <a:pt x="299" y="6"/>
                      </a:lnTo>
                      <a:lnTo>
                        <a:pt x="353" y="36"/>
                      </a:lnTo>
                      <a:lnTo>
                        <a:pt x="322" y="54"/>
                      </a:lnTo>
                      <a:lnTo>
                        <a:pt x="405" y="102"/>
                      </a:lnTo>
                      <a:lnTo>
                        <a:pt x="216" y="209"/>
                      </a:lnTo>
                      <a:lnTo>
                        <a:pt x="172" y="340"/>
                      </a:lnTo>
                      <a:lnTo>
                        <a:pt x="140" y="319"/>
                      </a:lnTo>
                      <a:lnTo>
                        <a:pt x="188" y="182"/>
                      </a:lnTo>
                      <a:lnTo>
                        <a:pt x="332" y="103"/>
                      </a:lnTo>
                      <a:lnTo>
                        <a:pt x="231" y="46"/>
                      </a:lnTo>
                      <a:lnTo>
                        <a:pt x="75" y="134"/>
                      </a:lnTo>
                      <a:lnTo>
                        <a:pt x="32" y="258"/>
                      </a:lnTo>
                      <a:close/>
                    </a:path>
                  </a:pathLst>
                </a:custGeom>
                <a:solidFill>
                  <a:srgbClr val="99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4" name="Line 1913"/>
                <p:cNvSpPr>
                  <a:spLocks noChangeAspect="1" noChangeShapeType="1"/>
                </p:cNvSpPr>
                <p:nvPr/>
              </p:nvSpPr>
              <p:spPr bwMode="auto">
                <a:xfrm>
                  <a:off x="3164" y="2434"/>
                  <a:ext cx="5" cy="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5" name="Line 1914"/>
                <p:cNvSpPr>
                  <a:spLocks noChangeAspect="1" noChangeShapeType="1"/>
                </p:cNvSpPr>
                <p:nvPr/>
              </p:nvSpPr>
              <p:spPr bwMode="auto">
                <a:xfrm>
                  <a:off x="3187" y="2447"/>
                  <a:ext cx="4" cy="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6" name="AutoShape 1915"/>
                <p:cNvSpPr>
                  <a:spLocks noChangeAspect="1" noChangeArrowheads="1"/>
                </p:cNvSpPr>
                <p:nvPr/>
              </p:nvSpPr>
              <p:spPr bwMode="auto">
                <a:xfrm>
                  <a:off x="3362" y="2343"/>
                  <a:ext cx="21" cy="41"/>
                </a:xfrm>
                <a:prstGeom prst="can">
                  <a:avLst>
                    <a:gd name="adj" fmla="val 63751"/>
                  </a:avLst>
                </a:prstGeom>
                <a:solidFill>
                  <a:srgbClr val="3333C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altLang="ja-JP"/>
                </a:p>
              </p:txBody>
            </p:sp>
            <p:sp>
              <p:nvSpPr>
                <p:cNvPr id="15737" name="Freeform 1916"/>
                <p:cNvSpPr>
                  <a:spLocks noChangeAspect="1"/>
                </p:cNvSpPr>
                <p:nvPr/>
              </p:nvSpPr>
              <p:spPr bwMode="auto">
                <a:xfrm>
                  <a:off x="3274" y="2375"/>
                  <a:ext cx="15" cy="36"/>
                </a:xfrm>
                <a:custGeom>
                  <a:avLst/>
                  <a:gdLst>
                    <a:gd name="T0" fmla="*/ 0 w 92"/>
                    <a:gd name="T1" fmla="*/ 0 h 221"/>
                    <a:gd name="T2" fmla="*/ 0 w 92"/>
                    <a:gd name="T3" fmla="*/ 0 h 221"/>
                    <a:gd name="T4" fmla="*/ 0 w 92"/>
                    <a:gd name="T5" fmla="*/ 0 h 221"/>
                    <a:gd name="T6" fmla="*/ 0 w 92"/>
                    <a:gd name="T7" fmla="*/ 0 h 221"/>
                    <a:gd name="T8" fmla="*/ 0 w 92"/>
                    <a:gd name="T9" fmla="*/ 0 h 2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"/>
                    <a:gd name="T16" fmla="*/ 0 h 221"/>
                    <a:gd name="T17" fmla="*/ 92 w 92"/>
                    <a:gd name="T18" fmla="*/ 221 h 2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" h="221">
                      <a:moveTo>
                        <a:pt x="0" y="0"/>
                      </a:moveTo>
                      <a:lnTo>
                        <a:pt x="0" y="168"/>
                      </a:lnTo>
                      <a:lnTo>
                        <a:pt x="92" y="221"/>
                      </a:lnTo>
                      <a:lnTo>
                        <a:pt x="92" y="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8" name="Freeform 1917"/>
                <p:cNvSpPr>
                  <a:spLocks noChangeAspect="1"/>
                </p:cNvSpPr>
                <p:nvPr/>
              </p:nvSpPr>
              <p:spPr bwMode="auto">
                <a:xfrm>
                  <a:off x="3289" y="2337"/>
                  <a:ext cx="83" cy="74"/>
                </a:xfrm>
                <a:custGeom>
                  <a:avLst/>
                  <a:gdLst>
                    <a:gd name="T0" fmla="*/ 0 w 504"/>
                    <a:gd name="T1" fmla="*/ 0 h 451"/>
                    <a:gd name="T2" fmla="*/ 0 w 504"/>
                    <a:gd name="T3" fmla="*/ 0 h 451"/>
                    <a:gd name="T4" fmla="*/ 0 w 504"/>
                    <a:gd name="T5" fmla="*/ 0 h 451"/>
                    <a:gd name="T6" fmla="*/ 0 w 504"/>
                    <a:gd name="T7" fmla="*/ 0 h 451"/>
                    <a:gd name="T8" fmla="*/ 0 w 504"/>
                    <a:gd name="T9" fmla="*/ 0 h 4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4"/>
                    <a:gd name="T16" fmla="*/ 0 h 451"/>
                    <a:gd name="T17" fmla="*/ 504 w 504"/>
                    <a:gd name="T18" fmla="*/ 451 h 4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4" h="451">
                      <a:moveTo>
                        <a:pt x="0" y="284"/>
                      </a:moveTo>
                      <a:lnTo>
                        <a:pt x="0" y="451"/>
                      </a:lnTo>
                      <a:lnTo>
                        <a:pt x="504" y="165"/>
                      </a:lnTo>
                      <a:lnTo>
                        <a:pt x="504" y="0"/>
                      </a:lnTo>
                      <a:lnTo>
                        <a:pt x="0" y="284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9" name="Freeform 1918"/>
                <p:cNvSpPr>
                  <a:spLocks noChangeAspect="1"/>
                </p:cNvSpPr>
                <p:nvPr/>
              </p:nvSpPr>
              <p:spPr bwMode="auto">
                <a:xfrm>
                  <a:off x="3274" y="2328"/>
                  <a:ext cx="98" cy="55"/>
                </a:xfrm>
                <a:custGeom>
                  <a:avLst/>
                  <a:gdLst>
                    <a:gd name="T0" fmla="*/ 0 w 598"/>
                    <a:gd name="T1" fmla="*/ 0 h 338"/>
                    <a:gd name="T2" fmla="*/ 0 w 598"/>
                    <a:gd name="T3" fmla="*/ 0 h 338"/>
                    <a:gd name="T4" fmla="*/ 0 w 598"/>
                    <a:gd name="T5" fmla="*/ 0 h 338"/>
                    <a:gd name="T6" fmla="*/ 0 w 598"/>
                    <a:gd name="T7" fmla="*/ 0 h 338"/>
                    <a:gd name="T8" fmla="*/ 0 w 598"/>
                    <a:gd name="T9" fmla="*/ 0 h 3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8"/>
                    <a:gd name="T16" fmla="*/ 0 h 338"/>
                    <a:gd name="T17" fmla="*/ 598 w 598"/>
                    <a:gd name="T18" fmla="*/ 338 h 3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8" h="338">
                      <a:moveTo>
                        <a:pt x="598" y="55"/>
                      </a:moveTo>
                      <a:lnTo>
                        <a:pt x="93" y="338"/>
                      </a:lnTo>
                      <a:lnTo>
                        <a:pt x="0" y="284"/>
                      </a:lnTo>
                      <a:lnTo>
                        <a:pt x="500" y="0"/>
                      </a:lnTo>
                      <a:lnTo>
                        <a:pt x="598" y="55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0" name="Freeform 1919"/>
                <p:cNvSpPr>
                  <a:spLocks noChangeAspect="1"/>
                </p:cNvSpPr>
                <p:nvPr/>
              </p:nvSpPr>
              <p:spPr bwMode="auto">
                <a:xfrm>
                  <a:off x="3305" y="2362"/>
                  <a:ext cx="22" cy="53"/>
                </a:xfrm>
                <a:custGeom>
                  <a:avLst/>
                  <a:gdLst>
                    <a:gd name="T0" fmla="*/ 0 w 134"/>
                    <a:gd name="T1" fmla="*/ 0 h 323"/>
                    <a:gd name="T2" fmla="*/ 0 w 134"/>
                    <a:gd name="T3" fmla="*/ 0 h 323"/>
                    <a:gd name="T4" fmla="*/ 0 w 134"/>
                    <a:gd name="T5" fmla="*/ 0 h 323"/>
                    <a:gd name="T6" fmla="*/ 0 w 134"/>
                    <a:gd name="T7" fmla="*/ 0 h 323"/>
                    <a:gd name="T8" fmla="*/ 0 w 134"/>
                    <a:gd name="T9" fmla="*/ 0 h 3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4"/>
                    <a:gd name="T16" fmla="*/ 0 h 323"/>
                    <a:gd name="T17" fmla="*/ 134 w 134"/>
                    <a:gd name="T18" fmla="*/ 323 h 3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4" h="323">
                      <a:moveTo>
                        <a:pt x="0" y="0"/>
                      </a:moveTo>
                      <a:lnTo>
                        <a:pt x="0" y="251"/>
                      </a:lnTo>
                      <a:lnTo>
                        <a:pt x="134" y="323"/>
                      </a:lnTo>
                      <a:lnTo>
                        <a:pt x="134" y="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1" name="Freeform 1920"/>
                <p:cNvSpPr>
                  <a:spLocks noChangeAspect="1"/>
                </p:cNvSpPr>
                <p:nvPr/>
              </p:nvSpPr>
              <p:spPr bwMode="auto">
                <a:xfrm>
                  <a:off x="3327" y="2353"/>
                  <a:ext cx="36" cy="62"/>
                </a:xfrm>
                <a:custGeom>
                  <a:avLst/>
                  <a:gdLst>
                    <a:gd name="T0" fmla="*/ 0 w 221"/>
                    <a:gd name="T1" fmla="*/ 0 h 378"/>
                    <a:gd name="T2" fmla="*/ 0 w 221"/>
                    <a:gd name="T3" fmla="*/ 0 h 378"/>
                    <a:gd name="T4" fmla="*/ 0 w 221"/>
                    <a:gd name="T5" fmla="*/ 0 h 378"/>
                    <a:gd name="T6" fmla="*/ 0 w 221"/>
                    <a:gd name="T7" fmla="*/ 0 h 378"/>
                    <a:gd name="T8" fmla="*/ 0 w 221"/>
                    <a:gd name="T9" fmla="*/ 0 h 3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"/>
                    <a:gd name="T16" fmla="*/ 0 h 378"/>
                    <a:gd name="T17" fmla="*/ 221 w 221"/>
                    <a:gd name="T18" fmla="*/ 378 h 3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" h="378">
                      <a:moveTo>
                        <a:pt x="0" y="130"/>
                      </a:moveTo>
                      <a:lnTo>
                        <a:pt x="0" y="378"/>
                      </a:lnTo>
                      <a:lnTo>
                        <a:pt x="221" y="251"/>
                      </a:lnTo>
                      <a:lnTo>
                        <a:pt x="221" y="0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2" name="Freeform 1921"/>
                <p:cNvSpPr>
                  <a:spLocks noChangeAspect="1"/>
                </p:cNvSpPr>
                <p:nvPr/>
              </p:nvSpPr>
              <p:spPr bwMode="auto">
                <a:xfrm>
                  <a:off x="3268" y="2377"/>
                  <a:ext cx="51" cy="35"/>
                </a:xfrm>
                <a:custGeom>
                  <a:avLst/>
                  <a:gdLst>
                    <a:gd name="T0" fmla="*/ 0 w 308"/>
                    <a:gd name="T1" fmla="*/ 0 h 212"/>
                    <a:gd name="T2" fmla="*/ 0 w 308"/>
                    <a:gd name="T3" fmla="*/ 0 h 212"/>
                    <a:gd name="T4" fmla="*/ 0 w 308"/>
                    <a:gd name="T5" fmla="*/ 0 h 212"/>
                    <a:gd name="T6" fmla="*/ 0 w 308"/>
                    <a:gd name="T7" fmla="*/ 0 h 212"/>
                    <a:gd name="T8" fmla="*/ 0 w 308"/>
                    <a:gd name="T9" fmla="*/ 0 h 2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8"/>
                    <a:gd name="T16" fmla="*/ 0 h 212"/>
                    <a:gd name="T17" fmla="*/ 308 w 308"/>
                    <a:gd name="T18" fmla="*/ 212 h 2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8" h="212">
                      <a:moveTo>
                        <a:pt x="276" y="0"/>
                      </a:moveTo>
                      <a:lnTo>
                        <a:pt x="308" y="54"/>
                      </a:lnTo>
                      <a:lnTo>
                        <a:pt x="28" y="212"/>
                      </a:lnTo>
                      <a:lnTo>
                        <a:pt x="0" y="156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99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3" name="Freeform 1922"/>
                <p:cNvSpPr>
                  <a:spLocks noChangeAspect="1"/>
                </p:cNvSpPr>
                <p:nvPr/>
              </p:nvSpPr>
              <p:spPr bwMode="auto">
                <a:xfrm>
                  <a:off x="3352" y="2337"/>
                  <a:ext cx="24" cy="15"/>
                </a:xfrm>
                <a:custGeom>
                  <a:avLst/>
                  <a:gdLst>
                    <a:gd name="T0" fmla="*/ 0 w 148"/>
                    <a:gd name="T1" fmla="*/ 0 h 95"/>
                    <a:gd name="T2" fmla="*/ 0 w 148"/>
                    <a:gd name="T3" fmla="*/ 0 h 95"/>
                    <a:gd name="T4" fmla="*/ 0 w 148"/>
                    <a:gd name="T5" fmla="*/ 0 h 95"/>
                    <a:gd name="T6" fmla="*/ 0 w 148"/>
                    <a:gd name="T7" fmla="*/ 0 h 95"/>
                    <a:gd name="T8" fmla="*/ 0 w 148"/>
                    <a:gd name="T9" fmla="*/ 0 h 95"/>
                    <a:gd name="T10" fmla="*/ 0 w 148"/>
                    <a:gd name="T11" fmla="*/ 0 h 95"/>
                    <a:gd name="T12" fmla="*/ 0 w 148"/>
                    <a:gd name="T13" fmla="*/ 0 h 95"/>
                    <a:gd name="T14" fmla="*/ 0 w 148"/>
                    <a:gd name="T15" fmla="*/ 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8"/>
                    <a:gd name="T25" fmla="*/ 0 h 95"/>
                    <a:gd name="T26" fmla="*/ 148 w 148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8" h="95">
                      <a:moveTo>
                        <a:pt x="0" y="62"/>
                      </a:moveTo>
                      <a:lnTo>
                        <a:pt x="109" y="0"/>
                      </a:lnTo>
                      <a:lnTo>
                        <a:pt x="145" y="28"/>
                      </a:lnTo>
                      <a:lnTo>
                        <a:pt x="148" y="87"/>
                      </a:lnTo>
                      <a:lnTo>
                        <a:pt x="100" y="92"/>
                      </a:lnTo>
                      <a:lnTo>
                        <a:pt x="100" y="64"/>
                      </a:lnTo>
                      <a:lnTo>
                        <a:pt x="59" y="95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99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4" name="Freeform 1923"/>
                <p:cNvSpPr>
                  <a:spLocks noChangeAspect="1"/>
                </p:cNvSpPr>
                <p:nvPr/>
              </p:nvSpPr>
              <p:spPr bwMode="auto">
                <a:xfrm>
                  <a:off x="3134" y="2451"/>
                  <a:ext cx="18" cy="18"/>
                </a:xfrm>
                <a:custGeom>
                  <a:avLst/>
                  <a:gdLst>
                    <a:gd name="T0" fmla="*/ 2 w 22"/>
                    <a:gd name="T1" fmla="*/ 2 h 22"/>
                    <a:gd name="T2" fmla="*/ 2 w 22"/>
                    <a:gd name="T3" fmla="*/ 0 h 22"/>
                    <a:gd name="T4" fmla="*/ 0 w 22"/>
                    <a:gd name="T5" fmla="*/ 2 h 22"/>
                    <a:gd name="T6" fmla="*/ 2 w 22"/>
                    <a:gd name="T7" fmla="*/ 2 h 22"/>
                    <a:gd name="T8" fmla="*/ 2 w 22"/>
                    <a:gd name="T9" fmla="*/ 2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22"/>
                    <a:gd name="T17" fmla="*/ 22 w 22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22">
                      <a:moveTo>
                        <a:pt x="22" y="9"/>
                      </a:moveTo>
                      <a:lnTo>
                        <a:pt x="11" y="0"/>
                      </a:lnTo>
                      <a:lnTo>
                        <a:pt x="0" y="13"/>
                      </a:lnTo>
                      <a:lnTo>
                        <a:pt x="16" y="22"/>
                      </a:lnTo>
                      <a:lnTo>
                        <a:pt x="22" y="9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175" cmpd="sng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5" name="Freeform 1924"/>
                <p:cNvSpPr>
                  <a:spLocks noChangeAspect="1"/>
                </p:cNvSpPr>
                <p:nvPr/>
              </p:nvSpPr>
              <p:spPr bwMode="auto">
                <a:xfrm>
                  <a:off x="3651" y="2497"/>
                  <a:ext cx="656" cy="736"/>
                </a:xfrm>
                <a:custGeom>
                  <a:avLst/>
                  <a:gdLst>
                    <a:gd name="T0" fmla="*/ 656 w 656"/>
                    <a:gd name="T1" fmla="*/ 359 h 736"/>
                    <a:gd name="T2" fmla="*/ 656 w 656"/>
                    <a:gd name="T3" fmla="*/ 0 h 736"/>
                    <a:gd name="T4" fmla="*/ 130 w 656"/>
                    <a:gd name="T5" fmla="*/ 306 h 736"/>
                    <a:gd name="T6" fmla="*/ 130 w 656"/>
                    <a:gd name="T7" fmla="*/ 428 h 736"/>
                    <a:gd name="T8" fmla="*/ 0 w 656"/>
                    <a:gd name="T9" fmla="*/ 503 h 736"/>
                    <a:gd name="T10" fmla="*/ 2 w 656"/>
                    <a:gd name="T11" fmla="*/ 736 h 736"/>
                    <a:gd name="T12" fmla="*/ 656 w 656"/>
                    <a:gd name="T13" fmla="*/ 359 h 7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56"/>
                    <a:gd name="T22" fmla="*/ 0 h 736"/>
                    <a:gd name="T23" fmla="*/ 656 w 656"/>
                    <a:gd name="T24" fmla="*/ 736 h 7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56" h="736">
                      <a:moveTo>
                        <a:pt x="656" y="359"/>
                      </a:moveTo>
                      <a:lnTo>
                        <a:pt x="656" y="0"/>
                      </a:lnTo>
                      <a:lnTo>
                        <a:pt x="130" y="306"/>
                      </a:lnTo>
                      <a:lnTo>
                        <a:pt x="130" y="428"/>
                      </a:lnTo>
                      <a:lnTo>
                        <a:pt x="0" y="503"/>
                      </a:lnTo>
                      <a:lnTo>
                        <a:pt x="2" y="736"/>
                      </a:lnTo>
                      <a:lnTo>
                        <a:pt x="656" y="35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6" name="Line 1925"/>
                <p:cNvSpPr>
                  <a:spLocks noChangeAspect="1" noChangeShapeType="1"/>
                </p:cNvSpPr>
                <p:nvPr/>
              </p:nvSpPr>
              <p:spPr bwMode="auto">
                <a:xfrm>
                  <a:off x="3743" y="2404"/>
                  <a:ext cx="0" cy="2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7" name="Freeform 1926"/>
                <p:cNvSpPr>
                  <a:spLocks noChangeAspect="1"/>
                </p:cNvSpPr>
                <p:nvPr/>
              </p:nvSpPr>
              <p:spPr bwMode="auto">
                <a:xfrm>
                  <a:off x="3014" y="2199"/>
                  <a:ext cx="60" cy="68"/>
                </a:xfrm>
                <a:custGeom>
                  <a:avLst/>
                  <a:gdLst>
                    <a:gd name="T0" fmla="*/ 60 w 60"/>
                    <a:gd name="T1" fmla="*/ 0 h 68"/>
                    <a:gd name="T2" fmla="*/ 60 w 60"/>
                    <a:gd name="T3" fmla="*/ 68 h 68"/>
                    <a:gd name="T4" fmla="*/ 0 w 60"/>
                    <a:gd name="T5" fmla="*/ 38 h 68"/>
                    <a:gd name="T6" fmla="*/ 60 w 60"/>
                    <a:gd name="T7" fmla="*/ 0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0"/>
                    <a:gd name="T13" fmla="*/ 0 h 68"/>
                    <a:gd name="T14" fmla="*/ 60 w 60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0" h="68">
                      <a:moveTo>
                        <a:pt x="60" y="0"/>
                      </a:moveTo>
                      <a:lnTo>
                        <a:pt x="60" y="68"/>
                      </a:lnTo>
                      <a:lnTo>
                        <a:pt x="0" y="38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8" name="Freeform 1927"/>
                <p:cNvSpPr>
                  <a:spLocks noChangeAspect="1"/>
                </p:cNvSpPr>
                <p:nvPr/>
              </p:nvSpPr>
              <p:spPr bwMode="auto">
                <a:xfrm>
                  <a:off x="2707" y="2039"/>
                  <a:ext cx="308" cy="206"/>
                </a:xfrm>
                <a:custGeom>
                  <a:avLst/>
                  <a:gdLst>
                    <a:gd name="T0" fmla="*/ 0 w 308"/>
                    <a:gd name="T1" fmla="*/ 33 h 206"/>
                    <a:gd name="T2" fmla="*/ 302 w 308"/>
                    <a:gd name="T3" fmla="*/ 206 h 206"/>
                    <a:gd name="T4" fmla="*/ 308 w 308"/>
                    <a:gd name="T5" fmla="*/ 163 h 206"/>
                    <a:gd name="T6" fmla="*/ 276 w 308"/>
                    <a:gd name="T7" fmla="*/ 59 h 206"/>
                    <a:gd name="T8" fmla="*/ 183 w 308"/>
                    <a:gd name="T9" fmla="*/ 0 h 206"/>
                    <a:gd name="T10" fmla="*/ 44 w 308"/>
                    <a:gd name="T11" fmla="*/ 0 h 206"/>
                    <a:gd name="T12" fmla="*/ 11 w 308"/>
                    <a:gd name="T13" fmla="*/ 18 h 206"/>
                    <a:gd name="T14" fmla="*/ 0 w 308"/>
                    <a:gd name="T15" fmla="*/ 33 h 20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8"/>
                    <a:gd name="T25" fmla="*/ 0 h 206"/>
                    <a:gd name="T26" fmla="*/ 308 w 308"/>
                    <a:gd name="T27" fmla="*/ 206 h 20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8" h="206">
                      <a:moveTo>
                        <a:pt x="0" y="33"/>
                      </a:moveTo>
                      <a:lnTo>
                        <a:pt x="302" y="206"/>
                      </a:lnTo>
                      <a:lnTo>
                        <a:pt x="308" y="163"/>
                      </a:lnTo>
                      <a:lnTo>
                        <a:pt x="276" y="59"/>
                      </a:lnTo>
                      <a:lnTo>
                        <a:pt x="183" y="0"/>
                      </a:lnTo>
                      <a:lnTo>
                        <a:pt x="44" y="0"/>
                      </a:lnTo>
                      <a:lnTo>
                        <a:pt x="11" y="18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9" name="Freeform 1928"/>
                <p:cNvSpPr>
                  <a:spLocks noChangeAspect="1"/>
                </p:cNvSpPr>
                <p:nvPr/>
              </p:nvSpPr>
              <p:spPr bwMode="auto">
                <a:xfrm>
                  <a:off x="2807" y="2216"/>
                  <a:ext cx="66" cy="56"/>
                </a:xfrm>
                <a:custGeom>
                  <a:avLst/>
                  <a:gdLst>
                    <a:gd name="T0" fmla="*/ 0 w 405"/>
                    <a:gd name="T1" fmla="*/ 0 h 340"/>
                    <a:gd name="T2" fmla="*/ 0 w 405"/>
                    <a:gd name="T3" fmla="*/ 0 h 340"/>
                    <a:gd name="T4" fmla="*/ 0 w 405"/>
                    <a:gd name="T5" fmla="*/ 0 h 340"/>
                    <a:gd name="T6" fmla="*/ 0 w 405"/>
                    <a:gd name="T7" fmla="*/ 0 h 340"/>
                    <a:gd name="T8" fmla="*/ 0 w 405"/>
                    <a:gd name="T9" fmla="*/ 0 h 340"/>
                    <a:gd name="T10" fmla="*/ 0 w 405"/>
                    <a:gd name="T11" fmla="*/ 0 h 340"/>
                    <a:gd name="T12" fmla="*/ 0 w 405"/>
                    <a:gd name="T13" fmla="*/ 0 h 340"/>
                    <a:gd name="T14" fmla="*/ 0 w 405"/>
                    <a:gd name="T15" fmla="*/ 0 h 340"/>
                    <a:gd name="T16" fmla="*/ 0 w 405"/>
                    <a:gd name="T17" fmla="*/ 0 h 340"/>
                    <a:gd name="T18" fmla="*/ 0 w 405"/>
                    <a:gd name="T19" fmla="*/ 0 h 340"/>
                    <a:gd name="T20" fmla="*/ 0 w 405"/>
                    <a:gd name="T21" fmla="*/ 0 h 340"/>
                    <a:gd name="T22" fmla="*/ 0 w 405"/>
                    <a:gd name="T23" fmla="*/ 0 h 340"/>
                    <a:gd name="T24" fmla="*/ 0 w 405"/>
                    <a:gd name="T25" fmla="*/ 0 h 340"/>
                    <a:gd name="T26" fmla="*/ 0 w 405"/>
                    <a:gd name="T27" fmla="*/ 0 h 340"/>
                    <a:gd name="T28" fmla="*/ 0 w 405"/>
                    <a:gd name="T29" fmla="*/ 0 h 340"/>
                    <a:gd name="T30" fmla="*/ 0 w 405"/>
                    <a:gd name="T31" fmla="*/ 0 h 340"/>
                    <a:gd name="T32" fmla="*/ 0 w 405"/>
                    <a:gd name="T33" fmla="*/ 0 h 3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05"/>
                    <a:gd name="T52" fmla="*/ 0 h 340"/>
                    <a:gd name="T53" fmla="*/ 405 w 405"/>
                    <a:gd name="T54" fmla="*/ 340 h 3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05" h="340">
                      <a:moveTo>
                        <a:pt x="32" y="258"/>
                      </a:moveTo>
                      <a:lnTo>
                        <a:pt x="0" y="239"/>
                      </a:lnTo>
                      <a:lnTo>
                        <a:pt x="48" y="103"/>
                      </a:lnTo>
                      <a:lnTo>
                        <a:pt x="230" y="0"/>
                      </a:lnTo>
                      <a:lnTo>
                        <a:pt x="269" y="23"/>
                      </a:lnTo>
                      <a:lnTo>
                        <a:pt x="299" y="6"/>
                      </a:lnTo>
                      <a:lnTo>
                        <a:pt x="353" y="36"/>
                      </a:lnTo>
                      <a:lnTo>
                        <a:pt x="322" y="54"/>
                      </a:lnTo>
                      <a:lnTo>
                        <a:pt x="405" y="102"/>
                      </a:lnTo>
                      <a:lnTo>
                        <a:pt x="216" y="209"/>
                      </a:lnTo>
                      <a:lnTo>
                        <a:pt x="172" y="340"/>
                      </a:lnTo>
                      <a:lnTo>
                        <a:pt x="140" y="319"/>
                      </a:lnTo>
                      <a:lnTo>
                        <a:pt x="188" y="182"/>
                      </a:lnTo>
                      <a:lnTo>
                        <a:pt x="332" y="103"/>
                      </a:lnTo>
                      <a:lnTo>
                        <a:pt x="231" y="46"/>
                      </a:lnTo>
                      <a:lnTo>
                        <a:pt x="75" y="134"/>
                      </a:lnTo>
                      <a:lnTo>
                        <a:pt x="32" y="258"/>
                      </a:lnTo>
                      <a:close/>
                    </a:path>
                  </a:pathLst>
                </a:custGeom>
                <a:solidFill>
                  <a:srgbClr val="99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0" name="Freeform 1929"/>
                <p:cNvSpPr>
                  <a:spLocks noChangeAspect="1"/>
                </p:cNvSpPr>
                <p:nvPr/>
              </p:nvSpPr>
              <p:spPr bwMode="auto">
                <a:xfrm>
                  <a:off x="2762" y="2190"/>
                  <a:ext cx="66" cy="55"/>
                </a:xfrm>
                <a:custGeom>
                  <a:avLst/>
                  <a:gdLst>
                    <a:gd name="T0" fmla="*/ 0 w 405"/>
                    <a:gd name="T1" fmla="*/ 0 h 340"/>
                    <a:gd name="T2" fmla="*/ 0 w 405"/>
                    <a:gd name="T3" fmla="*/ 0 h 340"/>
                    <a:gd name="T4" fmla="*/ 0 w 405"/>
                    <a:gd name="T5" fmla="*/ 0 h 340"/>
                    <a:gd name="T6" fmla="*/ 0 w 405"/>
                    <a:gd name="T7" fmla="*/ 0 h 340"/>
                    <a:gd name="T8" fmla="*/ 0 w 405"/>
                    <a:gd name="T9" fmla="*/ 0 h 340"/>
                    <a:gd name="T10" fmla="*/ 0 w 405"/>
                    <a:gd name="T11" fmla="*/ 0 h 340"/>
                    <a:gd name="T12" fmla="*/ 0 w 405"/>
                    <a:gd name="T13" fmla="*/ 0 h 340"/>
                    <a:gd name="T14" fmla="*/ 0 w 405"/>
                    <a:gd name="T15" fmla="*/ 0 h 340"/>
                    <a:gd name="T16" fmla="*/ 0 w 405"/>
                    <a:gd name="T17" fmla="*/ 0 h 340"/>
                    <a:gd name="T18" fmla="*/ 0 w 405"/>
                    <a:gd name="T19" fmla="*/ 0 h 340"/>
                    <a:gd name="T20" fmla="*/ 0 w 405"/>
                    <a:gd name="T21" fmla="*/ 0 h 340"/>
                    <a:gd name="T22" fmla="*/ 0 w 405"/>
                    <a:gd name="T23" fmla="*/ 0 h 340"/>
                    <a:gd name="T24" fmla="*/ 0 w 405"/>
                    <a:gd name="T25" fmla="*/ 0 h 340"/>
                    <a:gd name="T26" fmla="*/ 0 w 405"/>
                    <a:gd name="T27" fmla="*/ 0 h 340"/>
                    <a:gd name="T28" fmla="*/ 0 w 405"/>
                    <a:gd name="T29" fmla="*/ 0 h 340"/>
                    <a:gd name="T30" fmla="*/ 0 w 405"/>
                    <a:gd name="T31" fmla="*/ 0 h 340"/>
                    <a:gd name="T32" fmla="*/ 0 w 405"/>
                    <a:gd name="T33" fmla="*/ 0 h 3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05"/>
                    <a:gd name="T52" fmla="*/ 0 h 340"/>
                    <a:gd name="T53" fmla="*/ 405 w 405"/>
                    <a:gd name="T54" fmla="*/ 340 h 3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05" h="340">
                      <a:moveTo>
                        <a:pt x="32" y="258"/>
                      </a:moveTo>
                      <a:lnTo>
                        <a:pt x="0" y="239"/>
                      </a:lnTo>
                      <a:lnTo>
                        <a:pt x="48" y="103"/>
                      </a:lnTo>
                      <a:lnTo>
                        <a:pt x="230" y="0"/>
                      </a:lnTo>
                      <a:lnTo>
                        <a:pt x="269" y="23"/>
                      </a:lnTo>
                      <a:lnTo>
                        <a:pt x="299" y="6"/>
                      </a:lnTo>
                      <a:lnTo>
                        <a:pt x="353" y="36"/>
                      </a:lnTo>
                      <a:lnTo>
                        <a:pt x="322" y="54"/>
                      </a:lnTo>
                      <a:lnTo>
                        <a:pt x="405" y="102"/>
                      </a:lnTo>
                      <a:lnTo>
                        <a:pt x="216" y="209"/>
                      </a:lnTo>
                      <a:lnTo>
                        <a:pt x="172" y="340"/>
                      </a:lnTo>
                      <a:lnTo>
                        <a:pt x="140" y="319"/>
                      </a:lnTo>
                      <a:lnTo>
                        <a:pt x="188" y="182"/>
                      </a:lnTo>
                      <a:lnTo>
                        <a:pt x="332" y="103"/>
                      </a:lnTo>
                      <a:lnTo>
                        <a:pt x="231" y="46"/>
                      </a:lnTo>
                      <a:lnTo>
                        <a:pt x="75" y="134"/>
                      </a:lnTo>
                      <a:lnTo>
                        <a:pt x="32" y="258"/>
                      </a:lnTo>
                      <a:close/>
                    </a:path>
                  </a:pathLst>
                </a:custGeom>
                <a:solidFill>
                  <a:srgbClr val="99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1" name="Freeform 1930"/>
                <p:cNvSpPr>
                  <a:spLocks noChangeAspect="1"/>
                </p:cNvSpPr>
                <p:nvPr/>
              </p:nvSpPr>
              <p:spPr bwMode="auto">
                <a:xfrm>
                  <a:off x="2676" y="2190"/>
                  <a:ext cx="33" cy="57"/>
                </a:xfrm>
                <a:custGeom>
                  <a:avLst/>
                  <a:gdLst>
                    <a:gd name="T0" fmla="*/ 0 w 201"/>
                    <a:gd name="T1" fmla="*/ 0 h 346"/>
                    <a:gd name="T2" fmla="*/ 0 w 201"/>
                    <a:gd name="T3" fmla="*/ 0 h 346"/>
                    <a:gd name="T4" fmla="*/ 0 w 201"/>
                    <a:gd name="T5" fmla="*/ 0 h 346"/>
                    <a:gd name="T6" fmla="*/ 0 w 201"/>
                    <a:gd name="T7" fmla="*/ 0 h 346"/>
                    <a:gd name="T8" fmla="*/ 0 w 201"/>
                    <a:gd name="T9" fmla="*/ 0 h 3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"/>
                    <a:gd name="T16" fmla="*/ 0 h 346"/>
                    <a:gd name="T17" fmla="*/ 201 w 201"/>
                    <a:gd name="T18" fmla="*/ 346 h 3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" h="346">
                      <a:moveTo>
                        <a:pt x="0" y="0"/>
                      </a:moveTo>
                      <a:lnTo>
                        <a:pt x="0" y="230"/>
                      </a:lnTo>
                      <a:lnTo>
                        <a:pt x="201" y="346"/>
                      </a:lnTo>
                      <a:lnTo>
                        <a:pt x="201" y="1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2" name="Freeform 1931"/>
                <p:cNvSpPr>
                  <a:spLocks noChangeAspect="1"/>
                </p:cNvSpPr>
                <p:nvPr/>
              </p:nvSpPr>
              <p:spPr bwMode="auto">
                <a:xfrm>
                  <a:off x="2709" y="2193"/>
                  <a:ext cx="29" cy="54"/>
                </a:xfrm>
                <a:custGeom>
                  <a:avLst/>
                  <a:gdLst>
                    <a:gd name="T0" fmla="*/ 0 w 179"/>
                    <a:gd name="T1" fmla="*/ 0 h 329"/>
                    <a:gd name="T2" fmla="*/ 0 w 179"/>
                    <a:gd name="T3" fmla="*/ 0 h 329"/>
                    <a:gd name="T4" fmla="*/ 0 w 179"/>
                    <a:gd name="T5" fmla="*/ 0 h 329"/>
                    <a:gd name="T6" fmla="*/ 0 w 179"/>
                    <a:gd name="T7" fmla="*/ 0 h 329"/>
                    <a:gd name="T8" fmla="*/ 0 w 179"/>
                    <a:gd name="T9" fmla="*/ 0 h 3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9"/>
                    <a:gd name="T16" fmla="*/ 0 h 329"/>
                    <a:gd name="T17" fmla="*/ 179 w 179"/>
                    <a:gd name="T18" fmla="*/ 329 h 3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9" h="329">
                      <a:moveTo>
                        <a:pt x="0" y="98"/>
                      </a:moveTo>
                      <a:lnTo>
                        <a:pt x="0" y="329"/>
                      </a:lnTo>
                      <a:lnTo>
                        <a:pt x="179" y="231"/>
                      </a:lnTo>
                      <a:lnTo>
                        <a:pt x="179" y="0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3" name="Freeform 1932"/>
                <p:cNvSpPr>
                  <a:spLocks noChangeAspect="1"/>
                </p:cNvSpPr>
                <p:nvPr/>
              </p:nvSpPr>
              <p:spPr bwMode="auto">
                <a:xfrm>
                  <a:off x="2676" y="2173"/>
                  <a:ext cx="62" cy="36"/>
                </a:xfrm>
                <a:custGeom>
                  <a:avLst/>
                  <a:gdLst>
                    <a:gd name="T0" fmla="*/ 0 w 379"/>
                    <a:gd name="T1" fmla="*/ 0 h 217"/>
                    <a:gd name="T2" fmla="*/ 0 w 379"/>
                    <a:gd name="T3" fmla="*/ 0 h 217"/>
                    <a:gd name="T4" fmla="*/ 0 w 379"/>
                    <a:gd name="T5" fmla="*/ 0 h 217"/>
                    <a:gd name="T6" fmla="*/ 0 w 379"/>
                    <a:gd name="T7" fmla="*/ 0 h 217"/>
                    <a:gd name="T8" fmla="*/ 0 w 379"/>
                    <a:gd name="T9" fmla="*/ 0 h 2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9"/>
                    <a:gd name="T16" fmla="*/ 0 h 217"/>
                    <a:gd name="T17" fmla="*/ 379 w 379"/>
                    <a:gd name="T18" fmla="*/ 217 h 2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9" h="217">
                      <a:moveTo>
                        <a:pt x="0" y="102"/>
                      </a:moveTo>
                      <a:lnTo>
                        <a:pt x="201" y="217"/>
                      </a:lnTo>
                      <a:lnTo>
                        <a:pt x="379" y="118"/>
                      </a:lnTo>
                      <a:lnTo>
                        <a:pt x="175" y="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4" name="Freeform 1933"/>
                <p:cNvSpPr>
                  <a:spLocks noChangeAspect="1"/>
                </p:cNvSpPr>
                <p:nvPr/>
              </p:nvSpPr>
              <p:spPr bwMode="auto">
                <a:xfrm>
                  <a:off x="2733" y="2226"/>
                  <a:ext cx="94" cy="86"/>
                </a:xfrm>
                <a:custGeom>
                  <a:avLst/>
                  <a:gdLst>
                    <a:gd name="T0" fmla="*/ 0 w 575"/>
                    <a:gd name="T1" fmla="*/ 0 h 527"/>
                    <a:gd name="T2" fmla="*/ 0 w 575"/>
                    <a:gd name="T3" fmla="*/ 0 h 527"/>
                    <a:gd name="T4" fmla="*/ 0 w 575"/>
                    <a:gd name="T5" fmla="*/ 0 h 527"/>
                    <a:gd name="T6" fmla="*/ 0 w 575"/>
                    <a:gd name="T7" fmla="*/ 0 h 527"/>
                    <a:gd name="T8" fmla="*/ 0 w 575"/>
                    <a:gd name="T9" fmla="*/ 0 h 5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5"/>
                    <a:gd name="T16" fmla="*/ 0 h 527"/>
                    <a:gd name="T17" fmla="*/ 575 w 575"/>
                    <a:gd name="T18" fmla="*/ 527 h 5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5" h="527">
                      <a:moveTo>
                        <a:pt x="0" y="0"/>
                      </a:moveTo>
                      <a:lnTo>
                        <a:pt x="0" y="207"/>
                      </a:lnTo>
                      <a:lnTo>
                        <a:pt x="575" y="527"/>
                      </a:lnTo>
                      <a:lnTo>
                        <a:pt x="575" y="3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5" name="Freeform 1934"/>
                <p:cNvSpPr>
                  <a:spLocks noChangeAspect="1"/>
                </p:cNvSpPr>
                <p:nvPr/>
              </p:nvSpPr>
              <p:spPr bwMode="auto">
                <a:xfrm>
                  <a:off x="2827" y="2264"/>
                  <a:ext cx="26" cy="48"/>
                </a:xfrm>
                <a:custGeom>
                  <a:avLst/>
                  <a:gdLst>
                    <a:gd name="T0" fmla="*/ 0 w 161"/>
                    <a:gd name="T1" fmla="*/ 0 h 296"/>
                    <a:gd name="T2" fmla="*/ 0 w 161"/>
                    <a:gd name="T3" fmla="*/ 0 h 296"/>
                    <a:gd name="T4" fmla="*/ 0 w 161"/>
                    <a:gd name="T5" fmla="*/ 0 h 296"/>
                    <a:gd name="T6" fmla="*/ 0 w 161"/>
                    <a:gd name="T7" fmla="*/ 0 h 296"/>
                    <a:gd name="T8" fmla="*/ 0 w 161"/>
                    <a:gd name="T9" fmla="*/ 0 h 2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96"/>
                    <a:gd name="T17" fmla="*/ 161 w 161"/>
                    <a:gd name="T18" fmla="*/ 296 h 2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96">
                      <a:moveTo>
                        <a:pt x="0" y="90"/>
                      </a:moveTo>
                      <a:lnTo>
                        <a:pt x="0" y="296"/>
                      </a:lnTo>
                      <a:lnTo>
                        <a:pt x="161" y="200"/>
                      </a:lnTo>
                      <a:lnTo>
                        <a:pt x="161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6" name="Freeform 1935"/>
                <p:cNvSpPr>
                  <a:spLocks noChangeAspect="1"/>
                </p:cNvSpPr>
                <p:nvPr/>
              </p:nvSpPr>
              <p:spPr bwMode="auto">
                <a:xfrm>
                  <a:off x="2733" y="2211"/>
                  <a:ext cx="120" cy="66"/>
                </a:xfrm>
                <a:custGeom>
                  <a:avLst/>
                  <a:gdLst>
                    <a:gd name="T0" fmla="*/ 0 w 737"/>
                    <a:gd name="T1" fmla="*/ 0 h 404"/>
                    <a:gd name="T2" fmla="*/ 0 w 737"/>
                    <a:gd name="T3" fmla="*/ 0 h 404"/>
                    <a:gd name="T4" fmla="*/ 0 w 737"/>
                    <a:gd name="T5" fmla="*/ 0 h 404"/>
                    <a:gd name="T6" fmla="*/ 0 w 737"/>
                    <a:gd name="T7" fmla="*/ 0 h 404"/>
                    <a:gd name="T8" fmla="*/ 0 w 737"/>
                    <a:gd name="T9" fmla="*/ 0 h 4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7"/>
                    <a:gd name="T16" fmla="*/ 0 h 404"/>
                    <a:gd name="T17" fmla="*/ 737 w 737"/>
                    <a:gd name="T18" fmla="*/ 404 h 4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7" h="404">
                      <a:moveTo>
                        <a:pt x="0" y="87"/>
                      </a:moveTo>
                      <a:lnTo>
                        <a:pt x="573" y="404"/>
                      </a:lnTo>
                      <a:lnTo>
                        <a:pt x="737" y="315"/>
                      </a:lnTo>
                      <a:lnTo>
                        <a:pt x="159" y="0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7" name="Line 1936"/>
                <p:cNvSpPr>
                  <a:spLocks noChangeAspect="1" noChangeShapeType="1"/>
                </p:cNvSpPr>
                <p:nvPr/>
              </p:nvSpPr>
              <p:spPr bwMode="auto">
                <a:xfrm>
                  <a:off x="2757" y="2239"/>
                  <a:ext cx="0" cy="3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8" name="Line 1937"/>
                <p:cNvSpPr>
                  <a:spLocks noChangeAspect="1" noChangeShapeType="1"/>
                </p:cNvSpPr>
                <p:nvPr/>
              </p:nvSpPr>
              <p:spPr bwMode="auto">
                <a:xfrm>
                  <a:off x="2779" y="2252"/>
                  <a:ext cx="0" cy="3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9" name="Line 1938"/>
                <p:cNvSpPr>
                  <a:spLocks noChangeAspect="1" noChangeShapeType="1"/>
                </p:cNvSpPr>
                <p:nvPr/>
              </p:nvSpPr>
              <p:spPr bwMode="auto">
                <a:xfrm>
                  <a:off x="2802" y="2264"/>
                  <a:ext cx="0" cy="3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0" name="Line 19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757" y="2224"/>
                  <a:ext cx="24" cy="1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1" name="Line 194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780" y="2236"/>
                  <a:ext cx="25" cy="1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2" name="Line 19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803" y="2249"/>
                  <a:ext cx="24" cy="1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3" name="Line 1942"/>
                <p:cNvSpPr>
                  <a:spLocks noChangeAspect="1" noChangeShapeType="1"/>
                </p:cNvSpPr>
                <p:nvPr/>
              </p:nvSpPr>
              <p:spPr bwMode="auto">
                <a:xfrm>
                  <a:off x="2769" y="2206"/>
                  <a:ext cx="5" cy="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4" name="Line 1943"/>
                <p:cNvSpPr>
                  <a:spLocks noChangeAspect="1" noChangeShapeType="1"/>
                </p:cNvSpPr>
                <p:nvPr/>
              </p:nvSpPr>
              <p:spPr bwMode="auto">
                <a:xfrm>
                  <a:off x="2793" y="2219"/>
                  <a:ext cx="5" cy="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5" name="Freeform 1944"/>
                <p:cNvSpPr>
                  <a:spLocks noChangeAspect="1"/>
                </p:cNvSpPr>
                <p:nvPr/>
              </p:nvSpPr>
              <p:spPr bwMode="auto">
                <a:xfrm>
                  <a:off x="2978" y="2094"/>
                  <a:ext cx="31" cy="46"/>
                </a:xfrm>
                <a:custGeom>
                  <a:avLst/>
                  <a:gdLst>
                    <a:gd name="T0" fmla="*/ 0 w 187"/>
                    <a:gd name="T1" fmla="*/ 0 h 273"/>
                    <a:gd name="T2" fmla="*/ 0 w 187"/>
                    <a:gd name="T3" fmla="*/ 0 h 273"/>
                    <a:gd name="T4" fmla="*/ 0 w 187"/>
                    <a:gd name="T5" fmla="*/ 0 h 273"/>
                    <a:gd name="T6" fmla="*/ 0 w 187"/>
                    <a:gd name="T7" fmla="*/ 0 h 273"/>
                    <a:gd name="T8" fmla="*/ 0 w 187"/>
                    <a:gd name="T9" fmla="*/ 0 h 2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7"/>
                    <a:gd name="T16" fmla="*/ 0 h 273"/>
                    <a:gd name="T17" fmla="*/ 187 w 187"/>
                    <a:gd name="T18" fmla="*/ 273 h 2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7" h="273">
                      <a:moveTo>
                        <a:pt x="0" y="0"/>
                      </a:moveTo>
                      <a:lnTo>
                        <a:pt x="0" y="169"/>
                      </a:lnTo>
                      <a:lnTo>
                        <a:pt x="187" y="273"/>
                      </a:lnTo>
                      <a:lnTo>
                        <a:pt x="187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6" name="Freeform 1945"/>
                <p:cNvSpPr>
                  <a:spLocks noChangeAspect="1"/>
                </p:cNvSpPr>
                <p:nvPr/>
              </p:nvSpPr>
              <p:spPr bwMode="auto">
                <a:xfrm>
                  <a:off x="3009" y="2106"/>
                  <a:ext cx="10" cy="34"/>
                </a:xfrm>
                <a:custGeom>
                  <a:avLst/>
                  <a:gdLst>
                    <a:gd name="T0" fmla="*/ 0 w 65"/>
                    <a:gd name="T1" fmla="*/ 0 h 208"/>
                    <a:gd name="T2" fmla="*/ 0 w 65"/>
                    <a:gd name="T3" fmla="*/ 0 h 208"/>
                    <a:gd name="T4" fmla="*/ 0 w 65"/>
                    <a:gd name="T5" fmla="*/ 0 h 208"/>
                    <a:gd name="T6" fmla="*/ 0 w 65"/>
                    <a:gd name="T7" fmla="*/ 0 h 208"/>
                    <a:gd name="T8" fmla="*/ 0 w 65"/>
                    <a:gd name="T9" fmla="*/ 0 h 2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208"/>
                    <a:gd name="T17" fmla="*/ 65 w 65"/>
                    <a:gd name="T18" fmla="*/ 208 h 2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208">
                      <a:moveTo>
                        <a:pt x="0" y="38"/>
                      </a:moveTo>
                      <a:lnTo>
                        <a:pt x="0" y="208"/>
                      </a:lnTo>
                      <a:lnTo>
                        <a:pt x="65" y="168"/>
                      </a:lnTo>
                      <a:cubicBezTo>
                        <a:pt x="65" y="112"/>
                        <a:pt x="65" y="56"/>
                        <a:pt x="65" y="0"/>
                      </a:cubicBez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7" name="Freeform 1946"/>
                <p:cNvSpPr>
                  <a:spLocks noChangeAspect="1"/>
                </p:cNvSpPr>
                <p:nvPr/>
              </p:nvSpPr>
              <p:spPr bwMode="auto">
                <a:xfrm>
                  <a:off x="2978" y="2088"/>
                  <a:ext cx="41" cy="24"/>
                </a:xfrm>
                <a:custGeom>
                  <a:avLst/>
                  <a:gdLst>
                    <a:gd name="T0" fmla="*/ 0 w 254"/>
                    <a:gd name="T1" fmla="*/ 0 h 146"/>
                    <a:gd name="T2" fmla="*/ 0 w 254"/>
                    <a:gd name="T3" fmla="*/ 0 h 146"/>
                    <a:gd name="T4" fmla="*/ 0 w 254"/>
                    <a:gd name="T5" fmla="*/ 0 h 146"/>
                    <a:gd name="T6" fmla="*/ 0 w 254"/>
                    <a:gd name="T7" fmla="*/ 0 h 146"/>
                    <a:gd name="T8" fmla="*/ 0 w 254"/>
                    <a:gd name="T9" fmla="*/ 0 h 1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46"/>
                    <a:gd name="T17" fmla="*/ 254 w 254"/>
                    <a:gd name="T18" fmla="*/ 146 h 1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46">
                      <a:moveTo>
                        <a:pt x="0" y="41"/>
                      </a:moveTo>
                      <a:lnTo>
                        <a:pt x="187" y="146"/>
                      </a:lnTo>
                      <a:lnTo>
                        <a:pt x="254" y="106"/>
                      </a:lnTo>
                      <a:lnTo>
                        <a:pt x="68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8" name="AutoShape 1947"/>
                <p:cNvSpPr>
                  <a:spLocks noChangeAspect="1" noChangeArrowheads="1"/>
                </p:cNvSpPr>
                <p:nvPr/>
              </p:nvSpPr>
              <p:spPr bwMode="auto">
                <a:xfrm>
                  <a:off x="2967" y="2115"/>
                  <a:ext cx="21" cy="41"/>
                </a:xfrm>
                <a:prstGeom prst="can">
                  <a:avLst>
                    <a:gd name="adj" fmla="val 63751"/>
                  </a:avLst>
                </a:prstGeom>
                <a:solidFill>
                  <a:srgbClr val="3333C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altLang="ja-JP"/>
                </a:p>
              </p:txBody>
            </p:sp>
            <p:sp>
              <p:nvSpPr>
                <p:cNvPr id="15769" name="Freeform 1948"/>
                <p:cNvSpPr>
                  <a:spLocks noChangeAspect="1"/>
                </p:cNvSpPr>
                <p:nvPr/>
              </p:nvSpPr>
              <p:spPr bwMode="auto">
                <a:xfrm>
                  <a:off x="2880" y="2147"/>
                  <a:ext cx="15" cy="36"/>
                </a:xfrm>
                <a:custGeom>
                  <a:avLst/>
                  <a:gdLst>
                    <a:gd name="T0" fmla="*/ 0 w 92"/>
                    <a:gd name="T1" fmla="*/ 0 h 221"/>
                    <a:gd name="T2" fmla="*/ 0 w 92"/>
                    <a:gd name="T3" fmla="*/ 0 h 221"/>
                    <a:gd name="T4" fmla="*/ 0 w 92"/>
                    <a:gd name="T5" fmla="*/ 0 h 221"/>
                    <a:gd name="T6" fmla="*/ 0 w 92"/>
                    <a:gd name="T7" fmla="*/ 0 h 221"/>
                    <a:gd name="T8" fmla="*/ 0 w 92"/>
                    <a:gd name="T9" fmla="*/ 0 h 2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"/>
                    <a:gd name="T16" fmla="*/ 0 h 221"/>
                    <a:gd name="T17" fmla="*/ 92 w 92"/>
                    <a:gd name="T18" fmla="*/ 221 h 2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" h="221">
                      <a:moveTo>
                        <a:pt x="0" y="0"/>
                      </a:moveTo>
                      <a:lnTo>
                        <a:pt x="0" y="168"/>
                      </a:lnTo>
                      <a:lnTo>
                        <a:pt x="92" y="221"/>
                      </a:lnTo>
                      <a:lnTo>
                        <a:pt x="92" y="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0" name="Freeform 1949"/>
                <p:cNvSpPr>
                  <a:spLocks noChangeAspect="1"/>
                </p:cNvSpPr>
                <p:nvPr/>
              </p:nvSpPr>
              <p:spPr bwMode="auto">
                <a:xfrm>
                  <a:off x="2895" y="2109"/>
                  <a:ext cx="82" cy="74"/>
                </a:xfrm>
                <a:custGeom>
                  <a:avLst/>
                  <a:gdLst>
                    <a:gd name="T0" fmla="*/ 0 w 504"/>
                    <a:gd name="T1" fmla="*/ 0 h 451"/>
                    <a:gd name="T2" fmla="*/ 0 w 504"/>
                    <a:gd name="T3" fmla="*/ 0 h 451"/>
                    <a:gd name="T4" fmla="*/ 0 w 504"/>
                    <a:gd name="T5" fmla="*/ 0 h 451"/>
                    <a:gd name="T6" fmla="*/ 0 w 504"/>
                    <a:gd name="T7" fmla="*/ 0 h 451"/>
                    <a:gd name="T8" fmla="*/ 0 w 504"/>
                    <a:gd name="T9" fmla="*/ 0 h 4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4"/>
                    <a:gd name="T16" fmla="*/ 0 h 451"/>
                    <a:gd name="T17" fmla="*/ 504 w 504"/>
                    <a:gd name="T18" fmla="*/ 451 h 4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4" h="451">
                      <a:moveTo>
                        <a:pt x="0" y="284"/>
                      </a:moveTo>
                      <a:lnTo>
                        <a:pt x="0" y="451"/>
                      </a:lnTo>
                      <a:lnTo>
                        <a:pt x="504" y="165"/>
                      </a:lnTo>
                      <a:lnTo>
                        <a:pt x="504" y="0"/>
                      </a:lnTo>
                      <a:lnTo>
                        <a:pt x="0" y="284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1" name="Freeform 1950"/>
                <p:cNvSpPr>
                  <a:spLocks noChangeAspect="1"/>
                </p:cNvSpPr>
                <p:nvPr/>
              </p:nvSpPr>
              <p:spPr bwMode="auto">
                <a:xfrm>
                  <a:off x="2880" y="2100"/>
                  <a:ext cx="97" cy="56"/>
                </a:xfrm>
                <a:custGeom>
                  <a:avLst/>
                  <a:gdLst>
                    <a:gd name="T0" fmla="*/ 0 w 598"/>
                    <a:gd name="T1" fmla="*/ 0 h 338"/>
                    <a:gd name="T2" fmla="*/ 0 w 598"/>
                    <a:gd name="T3" fmla="*/ 0 h 338"/>
                    <a:gd name="T4" fmla="*/ 0 w 598"/>
                    <a:gd name="T5" fmla="*/ 0 h 338"/>
                    <a:gd name="T6" fmla="*/ 0 w 598"/>
                    <a:gd name="T7" fmla="*/ 0 h 338"/>
                    <a:gd name="T8" fmla="*/ 0 w 598"/>
                    <a:gd name="T9" fmla="*/ 0 h 3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8"/>
                    <a:gd name="T16" fmla="*/ 0 h 338"/>
                    <a:gd name="T17" fmla="*/ 598 w 598"/>
                    <a:gd name="T18" fmla="*/ 338 h 3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8" h="338">
                      <a:moveTo>
                        <a:pt x="598" y="55"/>
                      </a:moveTo>
                      <a:lnTo>
                        <a:pt x="93" y="338"/>
                      </a:lnTo>
                      <a:lnTo>
                        <a:pt x="0" y="284"/>
                      </a:lnTo>
                      <a:lnTo>
                        <a:pt x="500" y="0"/>
                      </a:lnTo>
                      <a:lnTo>
                        <a:pt x="598" y="55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2" name="Freeform 1951"/>
                <p:cNvSpPr>
                  <a:spLocks noChangeAspect="1"/>
                </p:cNvSpPr>
                <p:nvPr/>
              </p:nvSpPr>
              <p:spPr bwMode="auto">
                <a:xfrm>
                  <a:off x="2910" y="2134"/>
                  <a:ext cx="22" cy="53"/>
                </a:xfrm>
                <a:custGeom>
                  <a:avLst/>
                  <a:gdLst>
                    <a:gd name="T0" fmla="*/ 0 w 134"/>
                    <a:gd name="T1" fmla="*/ 0 h 323"/>
                    <a:gd name="T2" fmla="*/ 0 w 134"/>
                    <a:gd name="T3" fmla="*/ 0 h 323"/>
                    <a:gd name="T4" fmla="*/ 0 w 134"/>
                    <a:gd name="T5" fmla="*/ 0 h 323"/>
                    <a:gd name="T6" fmla="*/ 0 w 134"/>
                    <a:gd name="T7" fmla="*/ 0 h 323"/>
                    <a:gd name="T8" fmla="*/ 0 w 134"/>
                    <a:gd name="T9" fmla="*/ 0 h 3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4"/>
                    <a:gd name="T16" fmla="*/ 0 h 323"/>
                    <a:gd name="T17" fmla="*/ 134 w 134"/>
                    <a:gd name="T18" fmla="*/ 323 h 3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4" h="323">
                      <a:moveTo>
                        <a:pt x="0" y="0"/>
                      </a:moveTo>
                      <a:lnTo>
                        <a:pt x="0" y="251"/>
                      </a:lnTo>
                      <a:lnTo>
                        <a:pt x="134" y="323"/>
                      </a:lnTo>
                      <a:lnTo>
                        <a:pt x="134" y="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3" name="Freeform 1952"/>
                <p:cNvSpPr>
                  <a:spLocks noChangeAspect="1"/>
                </p:cNvSpPr>
                <p:nvPr/>
              </p:nvSpPr>
              <p:spPr bwMode="auto">
                <a:xfrm>
                  <a:off x="2932" y="2125"/>
                  <a:ext cx="36" cy="62"/>
                </a:xfrm>
                <a:custGeom>
                  <a:avLst/>
                  <a:gdLst>
                    <a:gd name="T0" fmla="*/ 0 w 221"/>
                    <a:gd name="T1" fmla="*/ 0 h 378"/>
                    <a:gd name="T2" fmla="*/ 0 w 221"/>
                    <a:gd name="T3" fmla="*/ 0 h 378"/>
                    <a:gd name="T4" fmla="*/ 0 w 221"/>
                    <a:gd name="T5" fmla="*/ 0 h 378"/>
                    <a:gd name="T6" fmla="*/ 0 w 221"/>
                    <a:gd name="T7" fmla="*/ 0 h 378"/>
                    <a:gd name="T8" fmla="*/ 0 w 221"/>
                    <a:gd name="T9" fmla="*/ 0 h 3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"/>
                    <a:gd name="T16" fmla="*/ 0 h 378"/>
                    <a:gd name="T17" fmla="*/ 221 w 221"/>
                    <a:gd name="T18" fmla="*/ 378 h 3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" h="378">
                      <a:moveTo>
                        <a:pt x="0" y="130"/>
                      </a:moveTo>
                      <a:lnTo>
                        <a:pt x="0" y="378"/>
                      </a:lnTo>
                      <a:lnTo>
                        <a:pt x="221" y="251"/>
                      </a:lnTo>
                      <a:lnTo>
                        <a:pt x="221" y="0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4" name="Freeform 1953"/>
                <p:cNvSpPr>
                  <a:spLocks noChangeAspect="1"/>
                </p:cNvSpPr>
                <p:nvPr/>
              </p:nvSpPr>
              <p:spPr bwMode="auto">
                <a:xfrm>
                  <a:off x="2910" y="2113"/>
                  <a:ext cx="58" cy="34"/>
                </a:xfrm>
                <a:custGeom>
                  <a:avLst/>
                  <a:gdLst>
                    <a:gd name="T0" fmla="*/ 0 w 356"/>
                    <a:gd name="T1" fmla="*/ 0 h 204"/>
                    <a:gd name="T2" fmla="*/ 0 w 356"/>
                    <a:gd name="T3" fmla="*/ 0 h 204"/>
                    <a:gd name="T4" fmla="*/ 0 w 356"/>
                    <a:gd name="T5" fmla="*/ 0 h 204"/>
                    <a:gd name="T6" fmla="*/ 0 w 356"/>
                    <a:gd name="T7" fmla="*/ 0 h 204"/>
                    <a:gd name="T8" fmla="*/ 0 w 356"/>
                    <a:gd name="T9" fmla="*/ 0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204"/>
                    <a:gd name="T17" fmla="*/ 356 w 356"/>
                    <a:gd name="T18" fmla="*/ 204 h 2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204">
                      <a:moveTo>
                        <a:pt x="0" y="128"/>
                      </a:moveTo>
                      <a:lnTo>
                        <a:pt x="135" y="204"/>
                      </a:lnTo>
                      <a:lnTo>
                        <a:pt x="356" y="73"/>
                      </a:lnTo>
                      <a:lnTo>
                        <a:pt x="223" y="0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5" name="Freeform 1954"/>
                <p:cNvSpPr>
                  <a:spLocks noChangeAspect="1"/>
                </p:cNvSpPr>
                <p:nvPr/>
              </p:nvSpPr>
              <p:spPr bwMode="auto">
                <a:xfrm>
                  <a:off x="2874" y="2149"/>
                  <a:ext cx="50" cy="35"/>
                </a:xfrm>
                <a:custGeom>
                  <a:avLst/>
                  <a:gdLst>
                    <a:gd name="T0" fmla="*/ 0 w 308"/>
                    <a:gd name="T1" fmla="*/ 0 h 212"/>
                    <a:gd name="T2" fmla="*/ 0 w 308"/>
                    <a:gd name="T3" fmla="*/ 0 h 212"/>
                    <a:gd name="T4" fmla="*/ 0 w 308"/>
                    <a:gd name="T5" fmla="*/ 0 h 212"/>
                    <a:gd name="T6" fmla="*/ 0 w 308"/>
                    <a:gd name="T7" fmla="*/ 0 h 212"/>
                    <a:gd name="T8" fmla="*/ 0 w 308"/>
                    <a:gd name="T9" fmla="*/ 0 h 2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8"/>
                    <a:gd name="T16" fmla="*/ 0 h 212"/>
                    <a:gd name="T17" fmla="*/ 308 w 308"/>
                    <a:gd name="T18" fmla="*/ 212 h 2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8" h="212">
                      <a:moveTo>
                        <a:pt x="276" y="0"/>
                      </a:moveTo>
                      <a:lnTo>
                        <a:pt x="308" y="54"/>
                      </a:lnTo>
                      <a:lnTo>
                        <a:pt x="28" y="212"/>
                      </a:lnTo>
                      <a:lnTo>
                        <a:pt x="0" y="156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99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6" name="Freeform 1955"/>
                <p:cNvSpPr>
                  <a:spLocks noChangeAspect="1"/>
                </p:cNvSpPr>
                <p:nvPr/>
              </p:nvSpPr>
              <p:spPr bwMode="auto">
                <a:xfrm>
                  <a:off x="2958" y="2109"/>
                  <a:ext cx="24" cy="15"/>
                </a:xfrm>
                <a:custGeom>
                  <a:avLst/>
                  <a:gdLst>
                    <a:gd name="T0" fmla="*/ 0 w 148"/>
                    <a:gd name="T1" fmla="*/ 0 h 95"/>
                    <a:gd name="T2" fmla="*/ 0 w 148"/>
                    <a:gd name="T3" fmla="*/ 0 h 95"/>
                    <a:gd name="T4" fmla="*/ 0 w 148"/>
                    <a:gd name="T5" fmla="*/ 0 h 95"/>
                    <a:gd name="T6" fmla="*/ 0 w 148"/>
                    <a:gd name="T7" fmla="*/ 0 h 95"/>
                    <a:gd name="T8" fmla="*/ 0 w 148"/>
                    <a:gd name="T9" fmla="*/ 0 h 95"/>
                    <a:gd name="T10" fmla="*/ 0 w 148"/>
                    <a:gd name="T11" fmla="*/ 0 h 95"/>
                    <a:gd name="T12" fmla="*/ 0 w 148"/>
                    <a:gd name="T13" fmla="*/ 0 h 95"/>
                    <a:gd name="T14" fmla="*/ 0 w 148"/>
                    <a:gd name="T15" fmla="*/ 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8"/>
                    <a:gd name="T25" fmla="*/ 0 h 95"/>
                    <a:gd name="T26" fmla="*/ 148 w 148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8" h="95">
                      <a:moveTo>
                        <a:pt x="0" y="62"/>
                      </a:moveTo>
                      <a:lnTo>
                        <a:pt x="109" y="0"/>
                      </a:lnTo>
                      <a:lnTo>
                        <a:pt x="145" y="28"/>
                      </a:lnTo>
                      <a:lnTo>
                        <a:pt x="148" y="87"/>
                      </a:lnTo>
                      <a:lnTo>
                        <a:pt x="100" y="92"/>
                      </a:lnTo>
                      <a:lnTo>
                        <a:pt x="100" y="64"/>
                      </a:lnTo>
                      <a:lnTo>
                        <a:pt x="59" y="95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99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7" name="Line 1956"/>
                <p:cNvSpPr>
                  <a:spLocks noChangeAspect="1" noChangeShapeType="1"/>
                </p:cNvSpPr>
                <p:nvPr/>
              </p:nvSpPr>
              <p:spPr bwMode="auto">
                <a:xfrm>
                  <a:off x="2815" y="2233"/>
                  <a:ext cx="5" cy="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8" name="Line 1957"/>
                <p:cNvSpPr>
                  <a:spLocks noChangeAspect="1" noChangeShapeType="1"/>
                </p:cNvSpPr>
                <p:nvPr/>
              </p:nvSpPr>
              <p:spPr bwMode="auto">
                <a:xfrm>
                  <a:off x="2839" y="2246"/>
                  <a:ext cx="4" cy="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9" name="Freeform 1958"/>
                <p:cNvSpPr>
                  <a:spLocks noChangeAspect="1"/>
                </p:cNvSpPr>
                <p:nvPr/>
              </p:nvSpPr>
              <p:spPr bwMode="auto">
                <a:xfrm>
                  <a:off x="3024" y="2121"/>
                  <a:ext cx="30" cy="44"/>
                </a:xfrm>
                <a:custGeom>
                  <a:avLst/>
                  <a:gdLst>
                    <a:gd name="T0" fmla="*/ 0 w 187"/>
                    <a:gd name="T1" fmla="*/ 0 h 273"/>
                    <a:gd name="T2" fmla="*/ 0 w 187"/>
                    <a:gd name="T3" fmla="*/ 0 h 273"/>
                    <a:gd name="T4" fmla="*/ 0 w 187"/>
                    <a:gd name="T5" fmla="*/ 0 h 273"/>
                    <a:gd name="T6" fmla="*/ 0 w 187"/>
                    <a:gd name="T7" fmla="*/ 0 h 273"/>
                    <a:gd name="T8" fmla="*/ 0 w 187"/>
                    <a:gd name="T9" fmla="*/ 0 h 2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7"/>
                    <a:gd name="T16" fmla="*/ 0 h 273"/>
                    <a:gd name="T17" fmla="*/ 187 w 187"/>
                    <a:gd name="T18" fmla="*/ 273 h 2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7" h="273">
                      <a:moveTo>
                        <a:pt x="0" y="0"/>
                      </a:moveTo>
                      <a:lnTo>
                        <a:pt x="0" y="169"/>
                      </a:lnTo>
                      <a:lnTo>
                        <a:pt x="187" y="273"/>
                      </a:lnTo>
                      <a:lnTo>
                        <a:pt x="187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0" name="Freeform 1959"/>
                <p:cNvSpPr>
                  <a:spLocks noChangeAspect="1"/>
                </p:cNvSpPr>
                <p:nvPr/>
              </p:nvSpPr>
              <p:spPr bwMode="auto">
                <a:xfrm>
                  <a:off x="3054" y="2132"/>
                  <a:ext cx="11" cy="34"/>
                </a:xfrm>
                <a:custGeom>
                  <a:avLst/>
                  <a:gdLst>
                    <a:gd name="T0" fmla="*/ 0 w 65"/>
                    <a:gd name="T1" fmla="*/ 0 h 208"/>
                    <a:gd name="T2" fmla="*/ 0 w 65"/>
                    <a:gd name="T3" fmla="*/ 0 h 208"/>
                    <a:gd name="T4" fmla="*/ 0 w 65"/>
                    <a:gd name="T5" fmla="*/ 0 h 208"/>
                    <a:gd name="T6" fmla="*/ 0 w 65"/>
                    <a:gd name="T7" fmla="*/ 0 h 208"/>
                    <a:gd name="T8" fmla="*/ 0 w 65"/>
                    <a:gd name="T9" fmla="*/ 0 h 2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208"/>
                    <a:gd name="T17" fmla="*/ 65 w 65"/>
                    <a:gd name="T18" fmla="*/ 208 h 2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208">
                      <a:moveTo>
                        <a:pt x="0" y="38"/>
                      </a:moveTo>
                      <a:lnTo>
                        <a:pt x="0" y="208"/>
                      </a:lnTo>
                      <a:lnTo>
                        <a:pt x="65" y="168"/>
                      </a:lnTo>
                      <a:cubicBezTo>
                        <a:pt x="65" y="112"/>
                        <a:pt x="65" y="56"/>
                        <a:pt x="65" y="0"/>
                      </a:cubicBez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1" name="Freeform 1960"/>
                <p:cNvSpPr>
                  <a:spLocks noChangeAspect="1"/>
                </p:cNvSpPr>
                <p:nvPr/>
              </p:nvSpPr>
              <p:spPr bwMode="auto">
                <a:xfrm>
                  <a:off x="3024" y="2115"/>
                  <a:ext cx="41" cy="23"/>
                </a:xfrm>
                <a:custGeom>
                  <a:avLst/>
                  <a:gdLst>
                    <a:gd name="T0" fmla="*/ 0 w 254"/>
                    <a:gd name="T1" fmla="*/ 0 h 146"/>
                    <a:gd name="T2" fmla="*/ 0 w 254"/>
                    <a:gd name="T3" fmla="*/ 0 h 146"/>
                    <a:gd name="T4" fmla="*/ 0 w 254"/>
                    <a:gd name="T5" fmla="*/ 0 h 146"/>
                    <a:gd name="T6" fmla="*/ 0 w 254"/>
                    <a:gd name="T7" fmla="*/ 0 h 146"/>
                    <a:gd name="T8" fmla="*/ 0 w 254"/>
                    <a:gd name="T9" fmla="*/ 0 h 1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46"/>
                    <a:gd name="T17" fmla="*/ 254 w 254"/>
                    <a:gd name="T18" fmla="*/ 146 h 1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46">
                      <a:moveTo>
                        <a:pt x="0" y="41"/>
                      </a:moveTo>
                      <a:lnTo>
                        <a:pt x="187" y="146"/>
                      </a:lnTo>
                      <a:lnTo>
                        <a:pt x="254" y="106"/>
                      </a:lnTo>
                      <a:lnTo>
                        <a:pt x="68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2" name="AutoShape 1961"/>
                <p:cNvSpPr>
                  <a:spLocks noChangeAspect="1" noChangeArrowheads="1"/>
                </p:cNvSpPr>
                <p:nvPr/>
              </p:nvSpPr>
              <p:spPr bwMode="auto">
                <a:xfrm>
                  <a:off x="3013" y="2141"/>
                  <a:ext cx="21" cy="41"/>
                </a:xfrm>
                <a:prstGeom prst="can">
                  <a:avLst>
                    <a:gd name="adj" fmla="val 63751"/>
                  </a:avLst>
                </a:prstGeom>
                <a:solidFill>
                  <a:srgbClr val="3333C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altLang="ja-JP"/>
                </a:p>
              </p:txBody>
            </p:sp>
            <p:sp>
              <p:nvSpPr>
                <p:cNvPr id="15783" name="Freeform 1962"/>
                <p:cNvSpPr>
                  <a:spLocks noChangeAspect="1"/>
                </p:cNvSpPr>
                <p:nvPr/>
              </p:nvSpPr>
              <p:spPr bwMode="auto">
                <a:xfrm>
                  <a:off x="2926" y="2173"/>
                  <a:ext cx="14" cy="36"/>
                </a:xfrm>
                <a:custGeom>
                  <a:avLst/>
                  <a:gdLst>
                    <a:gd name="T0" fmla="*/ 0 w 92"/>
                    <a:gd name="T1" fmla="*/ 0 h 221"/>
                    <a:gd name="T2" fmla="*/ 0 w 92"/>
                    <a:gd name="T3" fmla="*/ 0 h 221"/>
                    <a:gd name="T4" fmla="*/ 0 w 92"/>
                    <a:gd name="T5" fmla="*/ 0 h 221"/>
                    <a:gd name="T6" fmla="*/ 0 w 92"/>
                    <a:gd name="T7" fmla="*/ 0 h 221"/>
                    <a:gd name="T8" fmla="*/ 0 w 92"/>
                    <a:gd name="T9" fmla="*/ 0 h 2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"/>
                    <a:gd name="T16" fmla="*/ 0 h 221"/>
                    <a:gd name="T17" fmla="*/ 92 w 92"/>
                    <a:gd name="T18" fmla="*/ 221 h 2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" h="221">
                      <a:moveTo>
                        <a:pt x="0" y="0"/>
                      </a:moveTo>
                      <a:lnTo>
                        <a:pt x="0" y="168"/>
                      </a:lnTo>
                      <a:lnTo>
                        <a:pt x="92" y="221"/>
                      </a:lnTo>
                      <a:lnTo>
                        <a:pt x="92" y="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4" name="Freeform 1963"/>
                <p:cNvSpPr>
                  <a:spLocks noChangeAspect="1"/>
                </p:cNvSpPr>
                <p:nvPr/>
              </p:nvSpPr>
              <p:spPr bwMode="auto">
                <a:xfrm>
                  <a:off x="2940" y="2136"/>
                  <a:ext cx="83" cy="73"/>
                </a:xfrm>
                <a:custGeom>
                  <a:avLst/>
                  <a:gdLst>
                    <a:gd name="T0" fmla="*/ 0 w 504"/>
                    <a:gd name="T1" fmla="*/ 0 h 451"/>
                    <a:gd name="T2" fmla="*/ 0 w 504"/>
                    <a:gd name="T3" fmla="*/ 0 h 451"/>
                    <a:gd name="T4" fmla="*/ 0 w 504"/>
                    <a:gd name="T5" fmla="*/ 0 h 451"/>
                    <a:gd name="T6" fmla="*/ 0 w 504"/>
                    <a:gd name="T7" fmla="*/ 0 h 451"/>
                    <a:gd name="T8" fmla="*/ 0 w 504"/>
                    <a:gd name="T9" fmla="*/ 0 h 4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4"/>
                    <a:gd name="T16" fmla="*/ 0 h 451"/>
                    <a:gd name="T17" fmla="*/ 504 w 504"/>
                    <a:gd name="T18" fmla="*/ 451 h 4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4" h="451">
                      <a:moveTo>
                        <a:pt x="0" y="284"/>
                      </a:moveTo>
                      <a:lnTo>
                        <a:pt x="0" y="451"/>
                      </a:lnTo>
                      <a:lnTo>
                        <a:pt x="504" y="165"/>
                      </a:lnTo>
                      <a:lnTo>
                        <a:pt x="504" y="0"/>
                      </a:lnTo>
                      <a:lnTo>
                        <a:pt x="0" y="284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5" name="Freeform 1964"/>
                <p:cNvSpPr>
                  <a:spLocks noChangeAspect="1"/>
                </p:cNvSpPr>
                <p:nvPr/>
              </p:nvSpPr>
              <p:spPr bwMode="auto">
                <a:xfrm>
                  <a:off x="2925" y="2127"/>
                  <a:ext cx="98" cy="55"/>
                </a:xfrm>
                <a:custGeom>
                  <a:avLst/>
                  <a:gdLst>
                    <a:gd name="T0" fmla="*/ 0 w 598"/>
                    <a:gd name="T1" fmla="*/ 0 h 338"/>
                    <a:gd name="T2" fmla="*/ 0 w 598"/>
                    <a:gd name="T3" fmla="*/ 0 h 338"/>
                    <a:gd name="T4" fmla="*/ 0 w 598"/>
                    <a:gd name="T5" fmla="*/ 0 h 338"/>
                    <a:gd name="T6" fmla="*/ 0 w 598"/>
                    <a:gd name="T7" fmla="*/ 0 h 338"/>
                    <a:gd name="T8" fmla="*/ 0 w 598"/>
                    <a:gd name="T9" fmla="*/ 0 h 3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8"/>
                    <a:gd name="T16" fmla="*/ 0 h 338"/>
                    <a:gd name="T17" fmla="*/ 598 w 598"/>
                    <a:gd name="T18" fmla="*/ 338 h 3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8" h="338">
                      <a:moveTo>
                        <a:pt x="598" y="55"/>
                      </a:moveTo>
                      <a:lnTo>
                        <a:pt x="93" y="338"/>
                      </a:lnTo>
                      <a:lnTo>
                        <a:pt x="0" y="284"/>
                      </a:lnTo>
                      <a:lnTo>
                        <a:pt x="500" y="0"/>
                      </a:lnTo>
                      <a:lnTo>
                        <a:pt x="598" y="55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6" name="Freeform 1965"/>
                <p:cNvSpPr>
                  <a:spLocks noChangeAspect="1"/>
                </p:cNvSpPr>
                <p:nvPr/>
              </p:nvSpPr>
              <p:spPr bwMode="auto">
                <a:xfrm>
                  <a:off x="2955" y="2161"/>
                  <a:ext cx="23" cy="52"/>
                </a:xfrm>
                <a:custGeom>
                  <a:avLst/>
                  <a:gdLst>
                    <a:gd name="T0" fmla="*/ 0 w 134"/>
                    <a:gd name="T1" fmla="*/ 0 h 323"/>
                    <a:gd name="T2" fmla="*/ 0 w 134"/>
                    <a:gd name="T3" fmla="*/ 0 h 323"/>
                    <a:gd name="T4" fmla="*/ 0 w 134"/>
                    <a:gd name="T5" fmla="*/ 0 h 323"/>
                    <a:gd name="T6" fmla="*/ 0 w 134"/>
                    <a:gd name="T7" fmla="*/ 0 h 323"/>
                    <a:gd name="T8" fmla="*/ 0 w 134"/>
                    <a:gd name="T9" fmla="*/ 0 h 3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4"/>
                    <a:gd name="T16" fmla="*/ 0 h 323"/>
                    <a:gd name="T17" fmla="*/ 134 w 134"/>
                    <a:gd name="T18" fmla="*/ 323 h 3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4" h="323">
                      <a:moveTo>
                        <a:pt x="0" y="0"/>
                      </a:moveTo>
                      <a:lnTo>
                        <a:pt x="0" y="251"/>
                      </a:lnTo>
                      <a:lnTo>
                        <a:pt x="134" y="323"/>
                      </a:lnTo>
                      <a:lnTo>
                        <a:pt x="134" y="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7" name="Freeform 1966"/>
                <p:cNvSpPr>
                  <a:spLocks noChangeAspect="1"/>
                </p:cNvSpPr>
                <p:nvPr/>
              </p:nvSpPr>
              <p:spPr bwMode="auto">
                <a:xfrm>
                  <a:off x="2978" y="2152"/>
                  <a:ext cx="35" cy="62"/>
                </a:xfrm>
                <a:custGeom>
                  <a:avLst/>
                  <a:gdLst>
                    <a:gd name="T0" fmla="*/ 0 w 221"/>
                    <a:gd name="T1" fmla="*/ 0 h 378"/>
                    <a:gd name="T2" fmla="*/ 0 w 221"/>
                    <a:gd name="T3" fmla="*/ 0 h 378"/>
                    <a:gd name="T4" fmla="*/ 0 w 221"/>
                    <a:gd name="T5" fmla="*/ 0 h 378"/>
                    <a:gd name="T6" fmla="*/ 0 w 221"/>
                    <a:gd name="T7" fmla="*/ 0 h 378"/>
                    <a:gd name="T8" fmla="*/ 0 w 221"/>
                    <a:gd name="T9" fmla="*/ 0 h 3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"/>
                    <a:gd name="T16" fmla="*/ 0 h 378"/>
                    <a:gd name="T17" fmla="*/ 221 w 221"/>
                    <a:gd name="T18" fmla="*/ 378 h 3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" h="378">
                      <a:moveTo>
                        <a:pt x="0" y="130"/>
                      </a:moveTo>
                      <a:lnTo>
                        <a:pt x="0" y="378"/>
                      </a:lnTo>
                      <a:lnTo>
                        <a:pt x="221" y="251"/>
                      </a:lnTo>
                      <a:lnTo>
                        <a:pt x="221" y="0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8" name="Freeform 1967"/>
                <p:cNvSpPr>
                  <a:spLocks noChangeAspect="1"/>
                </p:cNvSpPr>
                <p:nvPr/>
              </p:nvSpPr>
              <p:spPr bwMode="auto">
                <a:xfrm>
                  <a:off x="2955" y="2140"/>
                  <a:ext cx="59" cy="33"/>
                </a:xfrm>
                <a:custGeom>
                  <a:avLst/>
                  <a:gdLst>
                    <a:gd name="T0" fmla="*/ 0 w 356"/>
                    <a:gd name="T1" fmla="*/ 0 h 204"/>
                    <a:gd name="T2" fmla="*/ 0 w 356"/>
                    <a:gd name="T3" fmla="*/ 0 h 204"/>
                    <a:gd name="T4" fmla="*/ 0 w 356"/>
                    <a:gd name="T5" fmla="*/ 0 h 204"/>
                    <a:gd name="T6" fmla="*/ 0 w 356"/>
                    <a:gd name="T7" fmla="*/ 0 h 204"/>
                    <a:gd name="T8" fmla="*/ 0 w 356"/>
                    <a:gd name="T9" fmla="*/ 0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204"/>
                    <a:gd name="T17" fmla="*/ 356 w 356"/>
                    <a:gd name="T18" fmla="*/ 204 h 2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204">
                      <a:moveTo>
                        <a:pt x="0" y="128"/>
                      </a:moveTo>
                      <a:lnTo>
                        <a:pt x="135" y="204"/>
                      </a:lnTo>
                      <a:lnTo>
                        <a:pt x="356" y="73"/>
                      </a:lnTo>
                      <a:lnTo>
                        <a:pt x="223" y="0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9" name="Freeform 1968"/>
                <p:cNvSpPr>
                  <a:spLocks noChangeAspect="1"/>
                </p:cNvSpPr>
                <p:nvPr/>
              </p:nvSpPr>
              <p:spPr bwMode="auto">
                <a:xfrm>
                  <a:off x="2919" y="2176"/>
                  <a:ext cx="51" cy="34"/>
                </a:xfrm>
                <a:custGeom>
                  <a:avLst/>
                  <a:gdLst>
                    <a:gd name="T0" fmla="*/ 0 w 308"/>
                    <a:gd name="T1" fmla="*/ 0 h 212"/>
                    <a:gd name="T2" fmla="*/ 0 w 308"/>
                    <a:gd name="T3" fmla="*/ 0 h 212"/>
                    <a:gd name="T4" fmla="*/ 0 w 308"/>
                    <a:gd name="T5" fmla="*/ 0 h 212"/>
                    <a:gd name="T6" fmla="*/ 0 w 308"/>
                    <a:gd name="T7" fmla="*/ 0 h 212"/>
                    <a:gd name="T8" fmla="*/ 0 w 308"/>
                    <a:gd name="T9" fmla="*/ 0 h 2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8"/>
                    <a:gd name="T16" fmla="*/ 0 h 212"/>
                    <a:gd name="T17" fmla="*/ 308 w 308"/>
                    <a:gd name="T18" fmla="*/ 212 h 2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8" h="212">
                      <a:moveTo>
                        <a:pt x="276" y="0"/>
                      </a:moveTo>
                      <a:lnTo>
                        <a:pt x="308" y="54"/>
                      </a:lnTo>
                      <a:lnTo>
                        <a:pt x="28" y="212"/>
                      </a:lnTo>
                      <a:lnTo>
                        <a:pt x="0" y="156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99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0" name="Freeform 1969"/>
                <p:cNvSpPr>
                  <a:spLocks noChangeAspect="1"/>
                </p:cNvSpPr>
                <p:nvPr/>
              </p:nvSpPr>
              <p:spPr bwMode="auto">
                <a:xfrm>
                  <a:off x="3004" y="2136"/>
                  <a:ext cx="23" cy="15"/>
                </a:xfrm>
                <a:custGeom>
                  <a:avLst/>
                  <a:gdLst>
                    <a:gd name="T0" fmla="*/ 0 w 148"/>
                    <a:gd name="T1" fmla="*/ 0 h 95"/>
                    <a:gd name="T2" fmla="*/ 0 w 148"/>
                    <a:gd name="T3" fmla="*/ 0 h 95"/>
                    <a:gd name="T4" fmla="*/ 0 w 148"/>
                    <a:gd name="T5" fmla="*/ 0 h 95"/>
                    <a:gd name="T6" fmla="*/ 0 w 148"/>
                    <a:gd name="T7" fmla="*/ 0 h 95"/>
                    <a:gd name="T8" fmla="*/ 0 w 148"/>
                    <a:gd name="T9" fmla="*/ 0 h 95"/>
                    <a:gd name="T10" fmla="*/ 0 w 148"/>
                    <a:gd name="T11" fmla="*/ 0 h 95"/>
                    <a:gd name="T12" fmla="*/ 0 w 148"/>
                    <a:gd name="T13" fmla="*/ 0 h 95"/>
                    <a:gd name="T14" fmla="*/ 0 w 148"/>
                    <a:gd name="T15" fmla="*/ 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8"/>
                    <a:gd name="T25" fmla="*/ 0 h 95"/>
                    <a:gd name="T26" fmla="*/ 148 w 148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8" h="95">
                      <a:moveTo>
                        <a:pt x="0" y="62"/>
                      </a:moveTo>
                      <a:lnTo>
                        <a:pt x="109" y="0"/>
                      </a:lnTo>
                      <a:lnTo>
                        <a:pt x="145" y="28"/>
                      </a:lnTo>
                      <a:lnTo>
                        <a:pt x="148" y="87"/>
                      </a:lnTo>
                      <a:lnTo>
                        <a:pt x="100" y="92"/>
                      </a:lnTo>
                      <a:lnTo>
                        <a:pt x="100" y="64"/>
                      </a:lnTo>
                      <a:lnTo>
                        <a:pt x="59" y="95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99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1" name="AutoShape 1970"/>
                <p:cNvSpPr>
                  <a:spLocks noChangeAspect="1" noChangeArrowheads="1"/>
                </p:cNvSpPr>
                <p:nvPr/>
              </p:nvSpPr>
              <p:spPr bwMode="auto">
                <a:xfrm rot="7200000">
                  <a:off x="2856" y="2270"/>
                  <a:ext cx="18" cy="55"/>
                </a:xfrm>
                <a:prstGeom prst="can">
                  <a:avLst>
                    <a:gd name="adj" fmla="val 62526"/>
                  </a:avLst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altLang="ja-JP"/>
                </a:p>
              </p:txBody>
            </p:sp>
            <p:sp>
              <p:nvSpPr>
                <p:cNvPr id="15792" name="Freeform 1971"/>
                <p:cNvSpPr>
                  <a:spLocks noChangeAspect="1"/>
                </p:cNvSpPr>
                <p:nvPr/>
              </p:nvSpPr>
              <p:spPr bwMode="auto">
                <a:xfrm>
                  <a:off x="2853" y="2242"/>
                  <a:ext cx="66" cy="56"/>
                </a:xfrm>
                <a:custGeom>
                  <a:avLst/>
                  <a:gdLst>
                    <a:gd name="T0" fmla="*/ 0 w 405"/>
                    <a:gd name="T1" fmla="*/ 0 h 340"/>
                    <a:gd name="T2" fmla="*/ 0 w 405"/>
                    <a:gd name="T3" fmla="*/ 0 h 340"/>
                    <a:gd name="T4" fmla="*/ 0 w 405"/>
                    <a:gd name="T5" fmla="*/ 0 h 340"/>
                    <a:gd name="T6" fmla="*/ 0 w 405"/>
                    <a:gd name="T7" fmla="*/ 0 h 340"/>
                    <a:gd name="T8" fmla="*/ 0 w 405"/>
                    <a:gd name="T9" fmla="*/ 0 h 340"/>
                    <a:gd name="T10" fmla="*/ 0 w 405"/>
                    <a:gd name="T11" fmla="*/ 0 h 340"/>
                    <a:gd name="T12" fmla="*/ 0 w 405"/>
                    <a:gd name="T13" fmla="*/ 0 h 340"/>
                    <a:gd name="T14" fmla="*/ 0 w 405"/>
                    <a:gd name="T15" fmla="*/ 0 h 340"/>
                    <a:gd name="T16" fmla="*/ 0 w 405"/>
                    <a:gd name="T17" fmla="*/ 0 h 340"/>
                    <a:gd name="T18" fmla="*/ 0 w 405"/>
                    <a:gd name="T19" fmla="*/ 0 h 340"/>
                    <a:gd name="T20" fmla="*/ 0 w 405"/>
                    <a:gd name="T21" fmla="*/ 0 h 340"/>
                    <a:gd name="T22" fmla="*/ 0 w 405"/>
                    <a:gd name="T23" fmla="*/ 0 h 340"/>
                    <a:gd name="T24" fmla="*/ 0 w 405"/>
                    <a:gd name="T25" fmla="*/ 0 h 340"/>
                    <a:gd name="T26" fmla="*/ 0 w 405"/>
                    <a:gd name="T27" fmla="*/ 0 h 340"/>
                    <a:gd name="T28" fmla="*/ 0 w 405"/>
                    <a:gd name="T29" fmla="*/ 0 h 340"/>
                    <a:gd name="T30" fmla="*/ 0 w 405"/>
                    <a:gd name="T31" fmla="*/ 0 h 340"/>
                    <a:gd name="T32" fmla="*/ 0 w 405"/>
                    <a:gd name="T33" fmla="*/ 0 h 3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05"/>
                    <a:gd name="T52" fmla="*/ 0 h 340"/>
                    <a:gd name="T53" fmla="*/ 405 w 405"/>
                    <a:gd name="T54" fmla="*/ 340 h 3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05" h="340">
                      <a:moveTo>
                        <a:pt x="32" y="258"/>
                      </a:moveTo>
                      <a:lnTo>
                        <a:pt x="0" y="239"/>
                      </a:lnTo>
                      <a:lnTo>
                        <a:pt x="48" y="103"/>
                      </a:lnTo>
                      <a:lnTo>
                        <a:pt x="230" y="0"/>
                      </a:lnTo>
                      <a:lnTo>
                        <a:pt x="269" y="23"/>
                      </a:lnTo>
                      <a:lnTo>
                        <a:pt x="299" y="6"/>
                      </a:lnTo>
                      <a:lnTo>
                        <a:pt x="353" y="36"/>
                      </a:lnTo>
                      <a:lnTo>
                        <a:pt x="322" y="54"/>
                      </a:lnTo>
                      <a:lnTo>
                        <a:pt x="405" y="102"/>
                      </a:lnTo>
                      <a:lnTo>
                        <a:pt x="216" y="209"/>
                      </a:lnTo>
                      <a:lnTo>
                        <a:pt x="172" y="340"/>
                      </a:lnTo>
                      <a:lnTo>
                        <a:pt x="140" y="319"/>
                      </a:lnTo>
                      <a:lnTo>
                        <a:pt x="188" y="182"/>
                      </a:lnTo>
                      <a:lnTo>
                        <a:pt x="332" y="103"/>
                      </a:lnTo>
                      <a:lnTo>
                        <a:pt x="231" y="46"/>
                      </a:lnTo>
                      <a:lnTo>
                        <a:pt x="75" y="134"/>
                      </a:lnTo>
                      <a:lnTo>
                        <a:pt x="32" y="258"/>
                      </a:lnTo>
                      <a:close/>
                    </a:path>
                  </a:pathLst>
                </a:custGeom>
                <a:solidFill>
                  <a:srgbClr val="99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3" name="Line 1972"/>
                <p:cNvSpPr>
                  <a:spLocks noChangeAspect="1" noChangeShapeType="1"/>
                </p:cNvSpPr>
                <p:nvPr/>
              </p:nvSpPr>
              <p:spPr bwMode="auto">
                <a:xfrm>
                  <a:off x="2861" y="2259"/>
                  <a:ext cx="5" cy="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4" name="Line 1973"/>
                <p:cNvSpPr>
                  <a:spLocks noChangeAspect="1" noChangeShapeType="1"/>
                </p:cNvSpPr>
                <p:nvPr/>
              </p:nvSpPr>
              <p:spPr bwMode="auto">
                <a:xfrm>
                  <a:off x="2884" y="2272"/>
                  <a:ext cx="4" cy="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5" name="Freeform 1974"/>
                <p:cNvSpPr>
                  <a:spLocks noChangeAspect="1"/>
                </p:cNvSpPr>
                <p:nvPr/>
              </p:nvSpPr>
              <p:spPr bwMode="auto">
                <a:xfrm>
                  <a:off x="3069" y="2147"/>
                  <a:ext cx="30" cy="44"/>
                </a:xfrm>
                <a:custGeom>
                  <a:avLst/>
                  <a:gdLst>
                    <a:gd name="T0" fmla="*/ 0 w 187"/>
                    <a:gd name="T1" fmla="*/ 0 h 273"/>
                    <a:gd name="T2" fmla="*/ 0 w 187"/>
                    <a:gd name="T3" fmla="*/ 0 h 273"/>
                    <a:gd name="T4" fmla="*/ 0 w 187"/>
                    <a:gd name="T5" fmla="*/ 0 h 273"/>
                    <a:gd name="T6" fmla="*/ 0 w 187"/>
                    <a:gd name="T7" fmla="*/ 0 h 273"/>
                    <a:gd name="T8" fmla="*/ 0 w 187"/>
                    <a:gd name="T9" fmla="*/ 0 h 2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7"/>
                    <a:gd name="T16" fmla="*/ 0 h 273"/>
                    <a:gd name="T17" fmla="*/ 187 w 187"/>
                    <a:gd name="T18" fmla="*/ 273 h 2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7" h="273">
                      <a:moveTo>
                        <a:pt x="0" y="0"/>
                      </a:moveTo>
                      <a:lnTo>
                        <a:pt x="0" y="169"/>
                      </a:lnTo>
                      <a:lnTo>
                        <a:pt x="187" y="273"/>
                      </a:lnTo>
                      <a:lnTo>
                        <a:pt x="187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6" name="Freeform 1975"/>
                <p:cNvSpPr>
                  <a:spLocks noChangeAspect="1"/>
                </p:cNvSpPr>
                <p:nvPr/>
              </p:nvSpPr>
              <p:spPr bwMode="auto">
                <a:xfrm>
                  <a:off x="3099" y="2158"/>
                  <a:ext cx="11" cy="34"/>
                </a:xfrm>
                <a:custGeom>
                  <a:avLst/>
                  <a:gdLst>
                    <a:gd name="T0" fmla="*/ 0 w 65"/>
                    <a:gd name="T1" fmla="*/ 0 h 208"/>
                    <a:gd name="T2" fmla="*/ 0 w 65"/>
                    <a:gd name="T3" fmla="*/ 0 h 208"/>
                    <a:gd name="T4" fmla="*/ 0 w 65"/>
                    <a:gd name="T5" fmla="*/ 0 h 208"/>
                    <a:gd name="T6" fmla="*/ 0 w 65"/>
                    <a:gd name="T7" fmla="*/ 0 h 208"/>
                    <a:gd name="T8" fmla="*/ 0 w 65"/>
                    <a:gd name="T9" fmla="*/ 0 h 2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208"/>
                    <a:gd name="T17" fmla="*/ 65 w 65"/>
                    <a:gd name="T18" fmla="*/ 208 h 2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208">
                      <a:moveTo>
                        <a:pt x="0" y="38"/>
                      </a:moveTo>
                      <a:lnTo>
                        <a:pt x="0" y="208"/>
                      </a:lnTo>
                      <a:lnTo>
                        <a:pt x="65" y="168"/>
                      </a:lnTo>
                      <a:cubicBezTo>
                        <a:pt x="65" y="112"/>
                        <a:pt x="65" y="56"/>
                        <a:pt x="65" y="0"/>
                      </a:cubicBez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7" name="Freeform 1976"/>
                <p:cNvSpPr>
                  <a:spLocks noChangeAspect="1"/>
                </p:cNvSpPr>
                <p:nvPr/>
              </p:nvSpPr>
              <p:spPr bwMode="auto">
                <a:xfrm>
                  <a:off x="3069" y="2140"/>
                  <a:ext cx="41" cy="24"/>
                </a:xfrm>
                <a:custGeom>
                  <a:avLst/>
                  <a:gdLst>
                    <a:gd name="T0" fmla="*/ 0 w 254"/>
                    <a:gd name="T1" fmla="*/ 0 h 146"/>
                    <a:gd name="T2" fmla="*/ 0 w 254"/>
                    <a:gd name="T3" fmla="*/ 0 h 146"/>
                    <a:gd name="T4" fmla="*/ 0 w 254"/>
                    <a:gd name="T5" fmla="*/ 0 h 146"/>
                    <a:gd name="T6" fmla="*/ 0 w 254"/>
                    <a:gd name="T7" fmla="*/ 0 h 146"/>
                    <a:gd name="T8" fmla="*/ 0 w 254"/>
                    <a:gd name="T9" fmla="*/ 0 h 1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146"/>
                    <a:gd name="T17" fmla="*/ 254 w 254"/>
                    <a:gd name="T18" fmla="*/ 146 h 1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146">
                      <a:moveTo>
                        <a:pt x="0" y="41"/>
                      </a:moveTo>
                      <a:lnTo>
                        <a:pt x="187" y="146"/>
                      </a:lnTo>
                      <a:lnTo>
                        <a:pt x="254" y="106"/>
                      </a:lnTo>
                      <a:lnTo>
                        <a:pt x="68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8" name="Freeform 1977"/>
                <p:cNvSpPr>
                  <a:spLocks noChangeAspect="1"/>
                </p:cNvSpPr>
                <p:nvPr/>
              </p:nvSpPr>
              <p:spPr bwMode="auto">
                <a:xfrm>
                  <a:off x="2971" y="2199"/>
                  <a:ext cx="15" cy="36"/>
                </a:xfrm>
                <a:custGeom>
                  <a:avLst/>
                  <a:gdLst>
                    <a:gd name="T0" fmla="*/ 0 w 92"/>
                    <a:gd name="T1" fmla="*/ 0 h 221"/>
                    <a:gd name="T2" fmla="*/ 0 w 92"/>
                    <a:gd name="T3" fmla="*/ 0 h 221"/>
                    <a:gd name="T4" fmla="*/ 0 w 92"/>
                    <a:gd name="T5" fmla="*/ 0 h 221"/>
                    <a:gd name="T6" fmla="*/ 0 w 92"/>
                    <a:gd name="T7" fmla="*/ 0 h 221"/>
                    <a:gd name="T8" fmla="*/ 0 w 92"/>
                    <a:gd name="T9" fmla="*/ 0 h 2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"/>
                    <a:gd name="T16" fmla="*/ 0 h 221"/>
                    <a:gd name="T17" fmla="*/ 92 w 92"/>
                    <a:gd name="T18" fmla="*/ 221 h 2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" h="221">
                      <a:moveTo>
                        <a:pt x="0" y="0"/>
                      </a:moveTo>
                      <a:lnTo>
                        <a:pt x="0" y="168"/>
                      </a:lnTo>
                      <a:lnTo>
                        <a:pt x="92" y="221"/>
                      </a:lnTo>
                      <a:lnTo>
                        <a:pt x="92" y="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9" name="Freeform 1978"/>
                <p:cNvSpPr>
                  <a:spLocks noChangeAspect="1"/>
                </p:cNvSpPr>
                <p:nvPr/>
              </p:nvSpPr>
              <p:spPr bwMode="auto">
                <a:xfrm>
                  <a:off x="2986" y="2161"/>
                  <a:ext cx="82" cy="74"/>
                </a:xfrm>
                <a:custGeom>
                  <a:avLst/>
                  <a:gdLst>
                    <a:gd name="T0" fmla="*/ 0 w 504"/>
                    <a:gd name="T1" fmla="*/ 0 h 451"/>
                    <a:gd name="T2" fmla="*/ 0 w 504"/>
                    <a:gd name="T3" fmla="*/ 0 h 451"/>
                    <a:gd name="T4" fmla="*/ 0 w 504"/>
                    <a:gd name="T5" fmla="*/ 0 h 451"/>
                    <a:gd name="T6" fmla="*/ 0 w 504"/>
                    <a:gd name="T7" fmla="*/ 0 h 451"/>
                    <a:gd name="T8" fmla="*/ 0 w 504"/>
                    <a:gd name="T9" fmla="*/ 0 h 4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4"/>
                    <a:gd name="T16" fmla="*/ 0 h 451"/>
                    <a:gd name="T17" fmla="*/ 504 w 504"/>
                    <a:gd name="T18" fmla="*/ 451 h 4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4" h="451">
                      <a:moveTo>
                        <a:pt x="0" y="284"/>
                      </a:moveTo>
                      <a:lnTo>
                        <a:pt x="0" y="451"/>
                      </a:lnTo>
                      <a:lnTo>
                        <a:pt x="504" y="165"/>
                      </a:lnTo>
                      <a:lnTo>
                        <a:pt x="504" y="0"/>
                      </a:lnTo>
                      <a:lnTo>
                        <a:pt x="0" y="284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0" name="Freeform 1979"/>
                <p:cNvSpPr>
                  <a:spLocks noChangeAspect="1"/>
                </p:cNvSpPr>
                <p:nvPr/>
              </p:nvSpPr>
              <p:spPr bwMode="auto">
                <a:xfrm>
                  <a:off x="2970" y="2152"/>
                  <a:ext cx="98" cy="56"/>
                </a:xfrm>
                <a:custGeom>
                  <a:avLst/>
                  <a:gdLst>
                    <a:gd name="T0" fmla="*/ 0 w 598"/>
                    <a:gd name="T1" fmla="*/ 0 h 338"/>
                    <a:gd name="T2" fmla="*/ 0 w 598"/>
                    <a:gd name="T3" fmla="*/ 0 h 338"/>
                    <a:gd name="T4" fmla="*/ 0 w 598"/>
                    <a:gd name="T5" fmla="*/ 0 h 338"/>
                    <a:gd name="T6" fmla="*/ 0 w 598"/>
                    <a:gd name="T7" fmla="*/ 0 h 338"/>
                    <a:gd name="T8" fmla="*/ 0 w 598"/>
                    <a:gd name="T9" fmla="*/ 0 h 3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8"/>
                    <a:gd name="T16" fmla="*/ 0 h 338"/>
                    <a:gd name="T17" fmla="*/ 598 w 598"/>
                    <a:gd name="T18" fmla="*/ 338 h 3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8" h="338">
                      <a:moveTo>
                        <a:pt x="598" y="55"/>
                      </a:moveTo>
                      <a:lnTo>
                        <a:pt x="93" y="338"/>
                      </a:lnTo>
                      <a:lnTo>
                        <a:pt x="0" y="284"/>
                      </a:lnTo>
                      <a:lnTo>
                        <a:pt x="500" y="0"/>
                      </a:lnTo>
                      <a:lnTo>
                        <a:pt x="598" y="55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1" name="Freeform 1980"/>
                <p:cNvSpPr>
                  <a:spLocks noChangeAspect="1"/>
                </p:cNvSpPr>
                <p:nvPr/>
              </p:nvSpPr>
              <p:spPr bwMode="auto">
                <a:xfrm>
                  <a:off x="3001" y="2186"/>
                  <a:ext cx="22" cy="53"/>
                </a:xfrm>
                <a:custGeom>
                  <a:avLst/>
                  <a:gdLst>
                    <a:gd name="T0" fmla="*/ 0 w 134"/>
                    <a:gd name="T1" fmla="*/ 0 h 323"/>
                    <a:gd name="T2" fmla="*/ 0 w 134"/>
                    <a:gd name="T3" fmla="*/ 0 h 323"/>
                    <a:gd name="T4" fmla="*/ 0 w 134"/>
                    <a:gd name="T5" fmla="*/ 0 h 323"/>
                    <a:gd name="T6" fmla="*/ 0 w 134"/>
                    <a:gd name="T7" fmla="*/ 0 h 323"/>
                    <a:gd name="T8" fmla="*/ 0 w 134"/>
                    <a:gd name="T9" fmla="*/ 0 h 3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4"/>
                    <a:gd name="T16" fmla="*/ 0 h 323"/>
                    <a:gd name="T17" fmla="*/ 134 w 134"/>
                    <a:gd name="T18" fmla="*/ 323 h 3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4" h="323">
                      <a:moveTo>
                        <a:pt x="0" y="0"/>
                      </a:moveTo>
                      <a:lnTo>
                        <a:pt x="0" y="251"/>
                      </a:lnTo>
                      <a:lnTo>
                        <a:pt x="134" y="323"/>
                      </a:lnTo>
                      <a:lnTo>
                        <a:pt x="134" y="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2" name="Freeform 1981"/>
                <p:cNvSpPr>
                  <a:spLocks noChangeAspect="1"/>
                </p:cNvSpPr>
                <p:nvPr/>
              </p:nvSpPr>
              <p:spPr bwMode="auto">
                <a:xfrm>
                  <a:off x="3023" y="2177"/>
                  <a:ext cx="36" cy="62"/>
                </a:xfrm>
                <a:custGeom>
                  <a:avLst/>
                  <a:gdLst>
                    <a:gd name="T0" fmla="*/ 0 w 221"/>
                    <a:gd name="T1" fmla="*/ 0 h 378"/>
                    <a:gd name="T2" fmla="*/ 0 w 221"/>
                    <a:gd name="T3" fmla="*/ 0 h 378"/>
                    <a:gd name="T4" fmla="*/ 0 w 221"/>
                    <a:gd name="T5" fmla="*/ 0 h 378"/>
                    <a:gd name="T6" fmla="*/ 0 w 221"/>
                    <a:gd name="T7" fmla="*/ 0 h 378"/>
                    <a:gd name="T8" fmla="*/ 0 w 221"/>
                    <a:gd name="T9" fmla="*/ 0 h 3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"/>
                    <a:gd name="T16" fmla="*/ 0 h 378"/>
                    <a:gd name="T17" fmla="*/ 221 w 221"/>
                    <a:gd name="T18" fmla="*/ 378 h 3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" h="378">
                      <a:moveTo>
                        <a:pt x="0" y="130"/>
                      </a:moveTo>
                      <a:lnTo>
                        <a:pt x="0" y="378"/>
                      </a:lnTo>
                      <a:lnTo>
                        <a:pt x="221" y="251"/>
                      </a:lnTo>
                      <a:lnTo>
                        <a:pt x="221" y="0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3" name="Freeform 1982"/>
                <p:cNvSpPr>
                  <a:spLocks noChangeAspect="1"/>
                </p:cNvSpPr>
                <p:nvPr/>
              </p:nvSpPr>
              <p:spPr bwMode="auto">
                <a:xfrm>
                  <a:off x="3001" y="2165"/>
                  <a:ext cx="58" cy="34"/>
                </a:xfrm>
                <a:custGeom>
                  <a:avLst/>
                  <a:gdLst>
                    <a:gd name="T0" fmla="*/ 0 w 356"/>
                    <a:gd name="T1" fmla="*/ 0 h 204"/>
                    <a:gd name="T2" fmla="*/ 0 w 356"/>
                    <a:gd name="T3" fmla="*/ 0 h 204"/>
                    <a:gd name="T4" fmla="*/ 0 w 356"/>
                    <a:gd name="T5" fmla="*/ 0 h 204"/>
                    <a:gd name="T6" fmla="*/ 0 w 356"/>
                    <a:gd name="T7" fmla="*/ 0 h 204"/>
                    <a:gd name="T8" fmla="*/ 0 w 356"/>
                    <a:gd name="T9" fmla="*/ 0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204"/>
                    <a:gd name="T17" fmla="*/ 356 w 356"/>
                    <a:gd name="T18" fmla="*/ 204 h 2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204">
                      <a:moveTo>
                        <a:pt x="0" y="128"/>
                      </a:moveTo>
                      <a:lnTo>
                        <a:pt x="135" y="204"/>
                      </a:lnTo>
                      <a:lnTo>
                        <a:pt x="356" y="73"/>
                      </a:lnTo>
                      <a:lnTo>
                        <a:pt x="223" y="0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4" name="Freeform 1983"/>
                <p:cNvSpPr>
                  <a:spLocks noChangeAspect="1"/>
                </p:cNvSpPr>
                <p:nvPr/>
              </p:nvSpPr>
              <p:spPr bwMode="auto">
                <a:xfrm>
                  <a:off x="2965" y="2202"/>
                  <a:ext cx="50" cy="34"/>
                </a:xfrm>
                <a:custGeom>
                  <a:avLst/>
                  <a:gdLst>
                    <a:gd name="T0" fmla="*/ 0 w 308"/>
                    <a:gd name="T1" fmla="*/ 0 h 212"/>
                    <a:gd name="T2" fmla="*/ 0 w 308"/>
                    <a:gd name="T3" fmla="*/ 0 h 212"/>
                    <a:gd name="T4" fmla="*/ 0 w 308"/>
                    <a:gd name="T5" fmla="*/ 0 h 212"/>
                    <a:gd name="T6" fmla="*/ 0 w 308"/>
                    <a:gd name="T7" fmla="*/ 0 h 212"/>
                    <a:gd name="T8" fmla="*/ 0 w 308"/>
                    <a:gd name="T9" fmla="*/ 0 h 2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8"/>
                    <a:gd name="T16" fmla="*/ 0 h 212"/>
                    <a:gd name="T17" fmla="*/ 308 w 308"/>
                    <a:gd name="T18" fmla="*/ 212 h 2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8" h="212">
                      <a:moveTo>
                        <a:pt x="276" y="0"/>
                      </a:moveTo>
                      <a:lnTo>
                        <a:pt x="308" y="54"/>
                      </a:lnTo>
                      <a:lnTo>
                        <a:pt x="28" y="212"/>
                      </a:lnTo>
                      <a:lnTo>
                        <a:pt x="0" y="156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99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5" name="Freeform 1984"/>
                <p:cNvSpPr>
                  <a:spLocks noChangeAspect="1"/>
                </p:cNvSpPr>
                <p:nvPr/>
              </p:nvSpPr>
              <p:spPr bwMode="auto">
                <a:xfrm>
                  <a:off x="3048" y="2161"/>
                  <a:ext cx="25" cy="16"/>
                </a:xfrm>
                <a:custGeom>
                  <a:avLst/>
                  <a:gdLst>
                    <a:gd name="T0" fmla="*/ 0 w 148"/>
                    <a:gd name="T1" fmla="*/ 0 h 95"/>
                    <a:gd name="T2" fmla="*/ 0 w 148"/>
                    <a:gd name="T3" fmla="*/ 0 h 95"/>
                    <a:gd name="T4" fmla="*/ 0 w 148"/>
                    <a:gd name="T5" fmla="*/ 0 h 95"/>
                    <a:gd name="T6" fmla="*/ 0 w 148"/>
                    <a:gd name="T7" fmla="*/ 0 h 95"/>
                    <a:gd name="T8" fmla="*/ 0 w 148"/>
                    <a:gd name="T9" fmla="*/ 0 h 95"/>
                    <a:gd name="T10" fmla="*/ 0 w 148"/>
                    <a:gd name="T11" fmla="*/ 0 h 95"/>
                    <a:gd name="T12" fmla="*/ 0 w 148"/>
                    <a:gd name="T13" fmla="*/ 0 h 95"/>
                    <a:gd name="T14" fmla="*/ 0 w 148"/>
                    <a:gd name="T15" fmla="*/ 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8"/>
                    <a:gd name="T25" fmla="*/ 0 h 95"/>
                    <a:gd name="T26" fmla="*/ 148 w 148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8" h="95">
                      <a:moveTo>
                        <a:pt x="0" y="62"/>
                      </a:moveTo>
                      <a:lnTo>
                        <a:pt x="109" y="0"/>
                      </a:lnTo>
                      <a:lnTo>
                        <a:pt x="145" y="28"/>
                      </a:lnTo>
                      <a:lnTo>
                        <a:pt x="148" y="87"/>
                      </a:lnTo>
                      <a:lnTo>
                        <a:pt x="100" y="92"/>
                      </a:lnTo>
                      <a:lnTo>
                        <a:pt x="100" y="64"/>
                      </a:lnTo>
                      <a:lnTo>
                        <a:pt x="59" y="95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99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6" name="AutoShape 1985"/>
                <p:cNvSpPr>
                  <a:spLocks noChangeAspect="1" noChangeArrowheads="1"/>
                </p:cNvSpPr>
                <p:nvPr/>
              </p:nvSpPr>
              <p:spPr bwMode="auto">
                <a:xfrm rot="7200000">
                  <a:off x="2967" y="2335"/>
                  <a:ext cx="18" cy="56"/>
                </a:xfrm>
                <a:prstGeom prst="can">
                  <a:avLst>
                    <a:gd name="adj" fmla="val 63663"/>
                  </a:avLst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altLang="ja-JP"/>
                </a:p>
              </p:txBody>
            </p:sp>
            <p:sp>
              <p:nvSpPr>
                <p:cNvPr id="15807" name="Freeform 1986"/>
                <p:cNvSpPr>
                  <a:spLocks noChangeAspect="1"/>
                </p:cNvSpPr>
                <p:nvPr/>
              </p:nvSpPr>
              <p:spPr bwMode="auto">
                <a:xfrm>
                  <a:off x="2964" y="2307"/>
                  <a:ext cx="66" cy="56"/>
                </a:xfrm>
                <a:custGeom>
                  <a:avLst/>
                  <a:gdLst>
                    <a:gd name="T0" fmla="*/ 0 w 405"/>
                    <a:gd name="T1" fmla="*/ 0 h 340"/>
                    <a:gd name="T2" fmla="*/ 0 w 405"/>
                    <a:gd name="T3" fmla="*/ 0 h 340"/>
                    <a:gd name="T4" fmla="*/ 0 w 405"/>
                    <a:gd name="T5" fmla="*/ 0 h 340"/>
                    <a:gd name="T6" fmla="*/ 0 w 405"/>
                    <a:gd name="T7" fmla="*/ 0 h 340"/>
                    <a:gd name="T8" fmla="*/ 0 w 405"/>
                    <a:gd name="T9" fmla="*/ 0 h 340"/>
                    <a:gd name="T10" fmla="*/ 0 w 405"/>
                    <a:gd name="T11" fmla="*/ 0 h 340"/>
                    <a:gd name="T12" fmla="*/ 0 w 405"/>
                    <a:gd name="T13" fmla="*/ 0 h 340"/>
                    <a:gd name="T14" fmla="*/ 0 w 405"/>
                    <a:gd name="T15" fmla="*/ 0 h 340"/>
                    <a:gd name="T16" fmla="*/ 0 w 405"/>
                    <a:gd name="T17" fmla="*/ 0 h 340"/>
                    <a:gd name="T18" fmla="*/ 0 w 405"/>
                    <a:gd name="T19" fmla="*/ 0 h 340"/>
                    <a:gd name="T20" fmla="*/ 0 w 405"/>
                    <a:gd name="T21" fmla="*/ 0 h 340"/>
                    <a:gd name="T22" fmla="*/ 0 w 405"/>
                    <a:gd name="T23" fmla="*/ 0 h 340"/>
                    <a:gd name="T24" fmla="*/ 0 w 405"/>
                    <a:gd name="T25" fmla="*/ 0 h 340"/>
                    <a:gd name="T26" fmla="*/ 0 w 405"/>
                    <a:gd name="T27" fmla="*/ 0 h 340"/>
                    <a:gd name="T28" fmla="*/ 0 w 405"/>
                    <a:gd name="T29" fmla="*/ 0 h 340"/>
                    <a:gd name="T30" fmla="*/ 0 w 405"/>
                    <a:gd name="T31" fmla="*/ 0 h 340"/>
                    <a:gd name="T32" fmla="*/ 0 w 405"/>
                    <a:gd name="T33" fmla="*/ 0 h 3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05"/>
                    <a:gd name="T52" fmla="*/ 0 h 340"/>
                    <a:gd name="T53" fmla="*/ 405 w 405"/>
                    <a:gd name="T54" fmla="*/ 340 h 3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05" h="340">
                      <a:moveTo>
                        <a:pt x="32" y="258"/>
                      </a:moveTo>
                      <a:lnTo>
                        <a:pt x="0" y="239"/>
                      </a:lnTo>
                      <a:lnTo>
                        <a:pt x="48" y="103"/>
                      </a:lnTo>
                      <a:lnTo>
                        <a:pt x="230" y="0"/>
                      </a:lnTo>
                      <a:lnTo>
                        <a:pt x="269" y="23"/>
                      </a:lnTo>
                      <a:lnTo>
                        <a:pt x="299" y="6"/>
                      </a:lnTo>
                      <a:lnTo>
                        <a:pt x="353" y="36"/>
                      </a:lnTo>
                      <a:lnTo>
                        <a:pt x="322" y="54"/>
                      </a:lnTo>
                      <a:lnTo>
                        <a:pt x="405" y="102"/>
                      </a:lnTo>
                      <a:lnTo>
                        <a:pt x="216" y="209"/>
                      </a:lnTo>
                      <a:lnTo>
                        <a:pt x="172" y="340"/>
                      </a:lnTo>
                      <a:lnTo>
                        <a:pt x="140" y="319"/>
                      </a:lnTo>
                      <a:lnTo>
                        <a:pt x="188" y="182"/>
                      </a:lnTo>
                      <a:lnTo>
                        <a:pt x="332" y="103"/>
                      </a:lnTo>
                      <a:lnTo>
                        <a:pt x="231" y="46"/>
                      </a:lnTo>
                      <a:lnTo>
                        <a:pt x="75" y="134"/>
                      </a:lnTo>
                      <a:lnTo>
                        <a:pt x="32" y="258"/>
                      </a:lnTo>
                      <a:close/>
                    </a:path>
                  </a:pathLst>
                </a:custGeom>
                <a:solidFill>
                  <a:srgbClr val="99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8" name="Line 1987"/>
                <p:cNvSpPr>
                  <a:spLocks noChangeAspect="1" noChangeShapeType="1"/>
                </p:cNvSpPr>
                <p:nvPr/>
              </p:nvSpPr>
              <p:spPr bwMode="auto">
                <a:xfrm>
                  <a:off x="2971" y="2324"/>
                  <a:ext cx="6" cy="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9" name="Line 1988"/>
                <p:cNvSpPr>
                  <a:spLocks noChangeAspect="1" noChangeShapeType="1"/>
                </p:cNvSpPr>
                <p:nvPr/>
              </p:nvSpPr>
              <p:spPr bwMode="auto">
                <a:xfrm>
                  <a:off x="2995" y="2337"/>
                  <a:ext cx="5" cy="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0" name="Freeform 1989"/>
                <p:cNvSpPr>
                  <a:spLocks noChangeAspect="1"/>
                </p:cNvSpPr>
                <p:nvPr/>
              </p:nvSpPr>
              <p:spPr bwMode="auto">
                <a:xfrm>
                  <a:off x="3212" y="2223"/>
                  <a:ext cx="10" cy="34"/>
                </a:xfrm>
                <a:custGeom>
                  <a:avLst/>
                  <a:gdLst>
                    <a:gd name="T0" fmla="*/ 0 w 65"/>
                    <a:gd name="T1" fmla="*/ 0 h 208"/>
                    <a:gd name="T2" fmla="*/ 0 w 65"/>
                    <a:gd name="T3" fmla="*/ 0 h 208"/>
                    <a:gd name="T4" fmla="*/ 0 w 65"/>
                    <a:gd name="T5" fmla="*/ 0 h 208"/>
                    <a:gd name="T6" fmla="*/ 0 w 65"/>
                    <a:gd name="T7" fmla="*/ 0 h 208"/>
                    <a:gd name="T8" fmla="*/ 0 w 65"/>
                    <a:gd name="T9" fmla="*/ 0 h 2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208"/>
                    <a:gd name="T17" fmla="*/ 65 w 65"/>
                    <a:gd name="T18" fmla="*/ 208 h 2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208">
                      <a:moveTo>
                        <a:pt x="0" y="38"/>
                      </a:moveTo>
                      <a:lnTo>
                        <a:pt x="0" y="208"/>
                      </a:lnTo>
                      <a:lnTo>
                        <a:pt x="65" y="168"/>
                      </a:lnTo>
                      <a:cubicBezTo>
                        <a:pt x="65" y="112"/>
                        <a:pt x="65" y="56"/>
                        <a:pt x="65" y="0"/>
                      </a:cubicBez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1" name="AutoShape 1990"/>
                <p:cNvSpPr>
                  <a:spLocks noChangeAspect="1" noChangeArrowheads="1"/>
                </p:cNvSpPr>
                <p:nvPr/>
              </p:nvSpPr>
              <p:spPr bwMode="auto">
                <a:xfrm>
                  <a:off x="3170" y="2232"/>
                  <a:ext cx="21" cy="42"/>
                </a:xfrm>
                <a:prstGeom prst="can">
                  <a:avLst>
                    <a:gd name="adj" fmla="val 65306"/>
                  </a:avLst>
                </a:prstGeom>
                <a:solidFill>
                  <a:srgbClr val="3333C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altLang="ja-JP"/>
                </a:p>
              </p:txBody>
            </p:sp>
            <p:sp>
              <p:nvSpPr>
                <p:cNvPr id="15812" name="Freeform 1991"/>
                <p:cNvSpPr>
                  <a:spLocks noChangeAspect="1"/>
                </p:cNvSpPr>
                <p:nvPr/>
              </p:nvSpPr>
              <p:spPr bwMode="auto">
                <a:xfrm>
                  <a:off x="3112" y="2251"/>
                  <a:ext cx="22" cy="53"/>
                </a:xfrm>
                <a:custGeom>
                  <a:avLst/>
                  <a:gdLst>
                    <a:gd name="T0" fmla="*/ 0 w 134"/>
                    <a:gd name="T1" fmla="*/ 0 h 323"/>
                    <a:gd name="T2" fmla="*/ 0 w 134"/>
                    <a:gd name="T3" fmla="*/ 0 h 323"/>
                    <a:gd name="T4" fmla="*/ 0 w 134"/>
                    <a:gd name="T5" fmla="*/ 0 h 323"/>
                    <a:gd name="T6" fmla="*/ 0 w 134"/>
                    <a:gd name="T7" fmla="*/ 0 h 323"/>
                    <a:gd name="T8" fmla="*/ 0 w 134"/>
                    <a:gd name="T9" fmla="*/ 0 h 3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4"/>
                    <a:gd name="T16" fmla="*/ 0 h 323"/>
                    <a:gd name="T17" fmla="*/ 134 w 134"/>
                    <a:gd name="T18" fmla="*/ 323 h 3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4" h="323">
                      <a:moveTo>
                        <a:pt x="0" y="0"/>
                      </a:moveTo>
                      <a:lnTo>
                        <a:pt x="0" y="251"/>
                      </a:lnTo>
                      <a:lnTo>
                        <a:pt x="134" y="323"/>
                      </a:lnTo>
                      <a:lnTo>
                        <a:pt x="134" y="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3" name="Freeform 1992"/>
                <p:cNvSpPr>
                  <a:spLocks noChangeAspect="1"/>
                </p:cNvSpPr>
                <p:nvPr/>
              </p:nvSpPr>
              <p:spPr bwMode="auto">
                <a:xfrm>
                  <a:off x="3134" y="2242"/>
                  <a:ext cx="36" cy="62"/>
                </a:xfrm>
                <a:custGeom>
                  <a:avLst/>
                  <a:gdLst>
                    <a:gd name="T0" fmla="*/ 0 w 221"/>
                    <a:gd name="T1" fmla="*/ 0 h 378"/>
                    <a:gd name="T2" fmla="*/ 0 w 221"/>
                    <a:gd name="T3" fmla="*/ 0 h 378"/>
                    <a:gd name="T4" fmla="*/ 0 w 221"/>
                    <a:gd name="T5" fmla="*/ 0 h 378"/>
                    <a:gd name="T6" fmla="*/ 0 w 221"/>
                    <a:gd name="T7" fmla="*/ 0 h 378"/>
                    <a:gd name="T8" fmla="*/ 0 w 221"/>
                    <a:gd name="T9" fmla="*/ 0 h 3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"/>
                    <a:gd name="T16" fmla="*/ 0 h 378"/>
                    <a:gd name="T17" fmla="*/ 221 w 221"/>
                    <a:gd name="T18" fmla="*/ 378 h 3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" h="378">
                      <a:moveTo>
                        <a:pt x="0" y="130"/>
                      </a:moveTo>
                      <a:lnTo>
                        <a:pt x="0" y="378"/>
                      </a:lnTo>
                      <a:lnTo>
                        <a:pt x="221" y="251"/>
                      </a:lnTo>
                      <a:lnTo>
                        <a:pt x="221" y="0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4" name="Freeform 1993"/>
                <p:cNvSpPr>
                  <a:spLocks noChangeAspect="1"/>
                </p:cNvSpPr>
                <p:nvPr/>
              </p:nvSpPr>
              <p:spPr bwMode="auto">
                <a:xfrm>
                  <a:off x="3112" y="2230"/>
                  <a:ext cx="59" cy="34"/>
                </a:xfrm>
                <a:custGeom>
                  <a:avLst/>
                  <a:gdLst>
                    <a:gd name="T0" fmla="*/ 0 w 356"/>
                    <a:gd name="T1" fmla="*/ 0 h 204"/>
                    <a:gd name="T2" fmla="*/ 0 w 356"/>
                    <a:gd name="T3" fmla="*/ 0 h 204"/>
                    <a:gd name="T4" fmla="*/ 0 w 356"/>
                    <a:gd name="T5" fmla="*/ 0 h 204"/>
                    <a:gd name="T6" fmla="*/ 0 w 356"/>
                    <a:gd name="T7" fmla="*/ 0 h 204"/>
                    <a:gd name="T8" fmla="*/ 0 w 356"/>
                    <a:gd name="T9" fmla="*/ 0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204"/>
                    <a:gd name="T17" fmla="*/ 356 w 356"/>
                    <a:gd name="T18" fmla="*/ 204 h 2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204">
                      <a:moveTo>
                        <a:pt x="0" y="128"/>
                      </a:moveTo>
                      <a:lnTo>
                        <a:pt x="135" y="204"/>
                      </a:lnTo>
                      <a:lnTo>
                        <a:pt x="356" y="73"/>
                      </a:lnTo>
                      <a:lnTo>
                        <a:pt x="223" y="0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5" name="Freeform 1994"/>
                <p:cNvSpPr>
                  <a:spLocks noChangeAspect="1"/>
                </p:cNvSpPr>
                <p:nvPr/>
              </p:nvSpPr>
              <p:spPr bwMode="auto">
                <a:xfrm>
                  <a:off x="3160" y="2226"/>
                  <a:ext cx="24" cy="15"/>
                </a:xfrm>
                <a:custGeom>
                  <a:avLst/>
                  <a:gdLst>
                    <a:gd name="T0" fmla="*/ 0 w 148"/>
                    <a:gd name="T1" fmla="*/ 0 h 95"/>
                    <a:gd name="T2" fmla="*/ 0 w 148"/>
                    <a:gd name="T3" fmla="*/ 0 h 95"/>
                    <a:gd name="T4" fmla="*/ 0 w 148"/>
                    <a:gd name="T5" fmla="*/ 0 h 95"/>
                    <a:gd name="T6" fmla="*/ 0 w 148"/>
                    <a:gd name="T7" fmla="*/ 0 h 95"/>
                    <a:gd name="T8" fmla="*/ 0 w 148"/>
                    <a:gd name="T9" fmla="*/ 0 h 95"/>
                    <a:gd name="T10" fmla="*/ 0 w 148"/>
                    <a:gd name="T11" fmla="*/ 0 h 95"/>
                    <a:gd name="T12" fmla="*/ 0 w 148"/>
                    <a:gd name="T13" fmla="*/ 0 h 95"/>
                    <a:gd name="T14" fmla="*/ 0 w 148"/>
                    <a:gd name="T15" fmla="*/ 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8"/>
                    <a:gd name="T25" fmla="*/ 0 h 95"/>
                    <a:gd name="T26" fmla="*/ 148 w 148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8" h="95">
                      <a:moveTo>
                        <a:pt x="0" y="62"/>
                      </a:moveTo>
                      <a:lnTo>
                        <a:pt x="109" y="0"/>
                      </a:lnTo>
                      <a:lnTo>
                        <a:pt x="145" y="28"/>
                      </a:lnTo>
                      <a:lnTo>
                        <a:pt x="148" y="87"/>
                      </a:lnTo>
                      <a:lnTo>
                        <a:pt x="100" y="92"/>
                      </a:lnTo>
                      <a:lnTo>
                        <a:pt x="100" y="64"/>
                      </a:lnTo>
                      <a:lnTo>
                        <a:pt x="59" y="95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99FF66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361" name="Group 1995"/>
                <p:cNvGrpSpPr>
                  <a:grpSpLocks noChangeAspect="1"/>
                </p:cNvGrpSpPr>
                <p:nvPr/>
              </p:nvGrpSpPr>
              <p:grpSpPr bwMode="auto">
                <a:xfrm>
                  <a:off x="2985" y="2236"/>
                  <a:ext cx="273" cy="170"/>
                  <a:chOff x="-113" y="1981"/>
                  <a:chExt cx="1676" cy="1020"/>
                </a:xfrm>
              </p:grpSpPr>
              <p:sp>
                <p:nvSpPr>
                  <p:cNvPr id="16221" name="AutoShape 1996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2" y="2778"/>
                    <a:ext cx="108" cy="338"/>
                  </a:xfrm>
                  <a:prstGeom prst="can">
                    <a:avLst>
                      <a:gd name="adj" fmla="val 64041"/>
                    </a:avLst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6222" name="Freeform 1997"/>
                  <p:cNvSpPr>
                    <a:spLocks noChangeAspect="1"/>
                  </p:cNvSpPr>
                  <p:nvPr/>
                </p:nvSpPr>
                <p:spPr bwMode="auto">
                  <a:xfrm>
                    <a:off x="-14" y="2605"/>
                    <a:ext cx="405" cy="340"/>
                  </a:xfrm>
                  <a:custGeom>
                    <a:avLst/>
                    <a:gdLst>
                      <a:gd name="T0" fmla="*/ 32 w 405"/>
                      <a:gd name="T1" fmla="*/ 258 h 340"/>
                      <a:gd name="T2" fmla="*/ 0 w 405"/>
                      <a:gd name="T3" fmla="*/ 239 h 340"/>
                      <a:gd name="T4" fmla="*/ 48 w 405"/>
                      <a:gd name="T5" fmla="*/ 103 h 340"/>
                      <a:gd name="T6" fmla="*/ 230 w 405"/>
                      <a:gd name="T7" fmla="*/ 0 h 340"/>
                      <a:gd name="T8" fmla="*/ 269 w 405"/>
                      <a:gd name="T9" fmla="*/ 23 h 340"/>
                      <a:gd name="T10" fmla="*/ 299 w 405"/>
                      <a:gd name="T11" fmla="*/ 6 h 340"/>
                      <a:gd name="T12" fmla="*/ 353 w 405"/>
                      <a:gd name="T13" fmla="*/ 36 h 340"/>
                      <a:gd name="T14" fmla="*/ 322 w 405"/>
                      <a:gd name="T15" fmla="*/ 54 h 340"/>
                      <a:gd name="T16" fmla="*/ 405 w 405"/>
                      <a:gd name="T17" fmla="*/ 102 h 340"/>
                      <a:gd name="T18" fmla="*/ 216 w 405"/>
                      <a:gd name="T19" fmla="*/ 209 h 340"/>
                      <a:gd name="T20" fmla="*/ 172 w 405"/>
                      <a:gd name="T21" fmla="*/ 340 h 340"/>
                      <a:gd name="T22" fmla="*/ 140 w 405"/>
                      <a:gd name="T23" fmla="*/ 319 h 340"/>
                      <a:gd name="T24" fmla="*/ 188 w 405"/>
                      <a:gd name="T25" fmla="*/ 182 h 340"/>
                      <a:gd name="T26" fmla="*/ 332 w 405"/>
                      <a:gd name="T27" fmla="*/ 103 h 340"/>
                      <a:gd name="T28" fmla="*/ 231 w 405"/>
                      <a:gd name="T29" fmla="*/ 46 h 340"/>
                      <a:gd name="T30" fmla="*/ 75 w 405"/>
                      <a:gd name="T31" fmla="*/ 134 h 340"/>
                      <a:gd name="T32" fmla="*/ 32 w 405"/>
                      <a:gd name="T33" fmla="*/ 258 h 34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05"/>
                      <a:gd name="T52" fmla="*/ 0 h 340"/>
                      <a:gd name="T53" fmla="*/ 405 w 405"/>
                      <a:gd name="T54" fmla="*/ 340 h 34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05" h="340">
                        <a:moveTo>
                          <a:pt x="32" y="258"/>
                        </a:moveTo>
                        <a:lnTo>
                          <a:pt x="0" y="239"/>
                        </a:lnTo>
                        <a:lnTo>
                          <a:pt x="48" y="103"/>
                        </a:lnTo>
                        <a:lnTo>
                          <a:pt x="230" y="0"/>
                        </a:lnTo>
                        <a:lnTo>
                          <a:pt x="269" y="23"/>
                        </a:lnTo>
                        <a:lnTo>
                          <a:pt x="299" y="6"/>
                        </a:lnTo>
                        <a:lnTo>
                          <a:pt x="353" y="36"/>
                        </a:lnTo>
                        <a:lnTo>
                          <a:pt x="322" y="54"/>
                        </a:lnTo>
                        <a:lnTo>
                          <a:pt x="405" y="102"/>
                        </a:lnTo>
                        <a:lnTo>
                          <a:pt x="216" y="209"/>
                        </a:lnTo>
                        <a:lnTo>
                          <a:pt x="172" y="340"/>
                        </a:lnTo>
                        <a:lnTo>
                          <a:pt x="140" y="319"/>
                        </a:lnTo>
                        <a:lnTo>
                          <a:pt x="188" y="182"/>
                        </a:lnTo>
                        <a:lnTo>
                          <a:pt x="332" y="103"/>
                        </a:lnTo>
                        <a:lnTo>
                          <a:pt x="231" y="46"/>
                        </a:lnTo>
                        <a:lnTo>
                          <a:pt x="75" y="134"/>
                        </a:lnTo>
                        <a:lnTo>
                          <a:pt x="32" y="258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23" name="Line 19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" y="2707"/>
                    <a:ext cx="31" cy="29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24" name="Line 19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4" y="2787"/>
                    <a:ext cx="28" cy="26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25" name="Freeform 2000"/>
                  <p:cNvSpPr>
                    <a:spLocks noChangeAspect="1"/>
                  </p:cNvSpPr>
                  <p:nvPr/>
                </p:nvSpPr>
                <p:spPr bwMode="auto">
                  <a:xfrm>
                    <a:off x="1310" y="2022"/>
                    <a:ext cx="187" cy="273"/>
                  </a:xfrm>
                  <a:custGeom>
                    <a:avLst/>
                    <a:gdLst>
                      <a:gd name="T0" fmla="*/ 0 w 187"/>
                      <a:gd name="T1" fmla="*/ 0 h 273"/>
                      <a:gd name="T2" fmla="*/ 0 w 187"/>
                      <a:gd name="T3" fmla="*/ 169 h 273"/>
                      <a:gd name="T4" fmla="*/ 187 w 187"/>
                      <a:gd name="T5" fmla="*/ 273 h 273"/>
                      <a:gd name="T6" fmla="*/ 187 w 187"/>
                      <a:gd name="T7" fmla="*/ 107 h 273"/>
                      <a:gd name="T8" fmla="*/ 0 w 187"/>
                      <a:gd name="T9" fmla="*/ 0 h 27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7"/>
                      <a:gd name="T16" fmla="*/ 0 h 273"/>
                      <a:gd name="T17" fmla="*/ 187 w 187"/>
                      <a:gd name="T18" fmla="*/ 273 h 27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7" h="273">
                        <a:moveTo>
                          <a:pt x="0" y="0"/>
                        </a:moveTo>
                        <a:lnTo>
                          <a:pt x="0" y="169"/>
                        </a:lnTo>
                        <a:lnTo>
                          <a:pt x="187" y="273"/>
                        </a:lnTo>
                        <a:lnTo>
                          <a:pt x="187" y="10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26" name="Freeform 2001"/>
                  <p:cNvSpPr>
                    <a:spLocks noChangeAspect="1"/>
                  </p:cNvSpPr>
                  <p:nvPr/>
                </p:nvSpPr>
                <p:spPr bwMode="auto">
                  <a:xfrm>
                    <a:off x="1497" y="2089"/>
                    <a:ext cx="65" cy="208"/>
                  </a:xfrm>
                  <a:custGeom>
                    <a:avLst/>
                    <a:gdLst>
                      <a:gd name="T0" fmla="*/ 0 w 65"/>
                      <a:gd name="T1" fmla="*/ 38 h 208"/>
                      <a:gd name="T2" fmla="*/ 0 w 65"/>
                      <a:gd name="T3" fmla="*/ 208 h 208"/>
                      <a:gd name="T4" fmla="*/ 65 w 65"/>
                      <a:gd name="T5" fmla="*/ 168 h 208"/>
                      <a:gd name="T6" fmla="*/ 65 w 65"/>
                      <a:gd name="T7" fmla="*/ 0 h 208"/>
                      <a:gd name="T8" fmla="*/ 0 w 65"/>
                      <a:gd name="T9" fmla="*/ 38 h 2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5"/>
                      <a:gd name="T16" fmla="*/ 0 h 208"/>
                      <a:gd name="T17" fmla="*/ 65 w 65"/>
                      <a:gd name="T18" fmla="*/ 208 h 2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5" h="208">
                        <a:moveTo>
                          <a:pt x="0" y="38"/>
                        </a:moveTo>
                        <a:lnTo>
                          <a:pt x="0" y="208"/>
                        </a:lnTo>
                        <a:lnTo>
                          <a:pt x="65" y="168"/>
                        </a:lnTo>
                        <a:cubicBezTo>
                          <a:pt x="65" y="112"/>
                          <a:pt x="65" y="56"/>
                          <a:pt x="65" y="0"/>
                        </a:cubicBez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27" name="Freeform 2002"/>
                  <p:cNvSpPr>
                    <a:spLocks noChangeAspect="1"/>
                  </p:cNvSpPr>
                  <p:nvPr/>
                </p:nvSpPr>
                <p:spPr bwMode="auto">
                  <a:xfrm>
                    <a:off x="1309" y="1981"/>
                    <a:ext cx="254" cy="146"/>
                  </a:xfrm>
                  <a:custGeom>
                    <a:avLst/>
                    <a:gdLst>
                      <a:gd name="T0" fmla="*/ 0 w 254"/>
                      <a:gd name="T1" fmla="*/ 41 h 146"/>
                      <a:gd name="T2" fmla="*/ 187 w 254"/>
                      <a:gd name="T3" fmla="*/ 146 h 146"/>
                      <a:gd name="T4" fmla="*/ 254 w 254"/>
                      <a:gd name="T5" fmla="*/ 106 h 146"/>
                      <a:gd name="T6" fmla="*/ 68 w 254"/>
                      <a:gd name="T7" fmla="*/ 0 h 146"/>
                      <a:gd name="T8" fmla="*/ 0 w 254"/>
                      <a:gd name="T9" fmla="*/ 41 h 1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146"/>
                      <a:gd name="T17" fmla="*/ 254 w 254"/>
                      <a:gd name="T18" fmla="*/ 146 h 1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146">
                        <a:moveTo>
                          <a:pt x="0" y="41"/>
                        </a:moveTo>
                        <a:lnTo>
                          <a:pt x="187" y="146"/>
                        </a:lnTo>
                        <a:lnTo>
                          <a:pt x="254" y="106"/>
                        </a:lnTo>
                        <a:lnTo>
                          <a:pt x="68" y="0"/>
                        </a:lnTo>
                        <a:lnTo>
                          <a:pt x="0" y="41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28" name="AutoShape 20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4" y="2147"/>
                    <a:ext cx="132" cy="251"/>
                  </a:xfrm>
                  <a:prstGeom prst="can">
                    <a:avLst>
                      <a:gd name="adj" fmla="val 62090"/>
                    </a:avLst>
                  </a:prstGeom>
                  <a:solidFill>
                    <a:srgbClr val="3333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6229" name="Freeform 2004"/>
                  <p:cNvSpPr>
                    <a:spLocks noChangeAspect="1"/>
                  </p:cNvSpPr>
                  <p:nvPr/>
                </p:nvSpPr>
                <p:spPr bwMode="auto">
                  <a:xfrm>
                    <a:off x="708" y="2341"/>
                    <a:ext cx="92" cy="221"/>
                  </a:xfrm>
                  <a:custGeom>
                    <a:avLst/>
                    <a:gdLst>
                      <a:gd name="T0" fmla="*/ 0 w 92"/>
                      <a:gd name="T1" fmla="*/ 0 h 221"/>
                      <a:gd name="T2" fmla="*/ 0 w 92"/>
                      <a:gd name="T3" fmla="*/ 168 h 221"/>
                      <a:gd name="T4" fmla="*/ 92 w 92"/>
                      <a:gd name="T5" fmla="*/ 221 h 221"/>
                      <a:gd name="T6" fmla="*/ 92 w 92"/>
                      <a:gd name="T7" fmla="*/ 54 h 221"/>
                      <a:gd name="T8" fmla="*/ 0 w 92"/>
                      <a:gd name="T9" fmla="*/ 0 h 2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2"/>
                      <a:gd name="T16" fmla="*/ 0 h 221"/>
                      <a:gd name="T17" fmla="*/ 92 w 92"/>
                      <a:gd name="T18" fmla="*/ 221 h 2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2" h="221">
                        <a:moveTo>
                          <a:pt x="0" y="0"/>
                        </a:moveTo>
                        <a:lnTo>
                          <a:pt x="0" y="168"/>
                        </a:lnTo>
                        <a:lnTo>
                          <a:pt x="92" y="221"/>
                        </a:lnTo>
                        <a:lnTo>
                          <a:pt x="92" y="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30" name="Freeform 2005"/>
                  <p:cNvSpPr>
                    <a:spLocks noChangeAspect="1"/>
                  </p:cNvSpPr>
                  <p:nvPr/>
                </p:nvSpPr>
                <p:spPr bwMode="auto">
                  <a:xfrm>
                    <a:off x="800" y="2111"/>
                    <a:ext cx="504" cy="451"/>
                  </a:xfrm>
                  <a:custGeom>
                    <a:avLst/>
                    <a:gdLst>
                      <a:gd name="T0" fmla="*/ 0 w 504"/>
                      <a:gd name="T1" fmla="*/ 284 h 451"/>
                      <a:gd name="T2" fmla="*/ 0 w 504"/>
                      <a:gd name="T3" fmla="*/ 451 h 451"/>
                      <a:gd name="T4" fmla="*/ 504 w 504"/>
                      <a:gd name="T5" fmla="*/ 165 h 451"/>
                      <a:gd name="T6" fmla="*/ 504 w 504"/>
                      <a:gd name="T7" fmla="*/ 0 h 451"/>
                      <a:gd name="T8" fmla="*/ 0 w 504"/>
                      <a:gd name="T9" fmla="*/ 284 h 4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4"/>
                      <a:gd name="T16" fmla="*/ 0 h 451"/>
                      <a:gd name="T17" fmla="*/ 504 w 504"/>
                      <a:gd name="T18" fmla="*/ 451 h 4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4" h="451">
                        <a:moveTo>
                          <a:pt x="0" y="284"/>
                        </a:moveTo>
                        <a:lnTo>
                          <a:pt x="0" y="451"/>
                        </a:lnTo>
                        <a:lnTo>
                          <a:pt x="504" y="165"/>
                        </a:lnTo>
                        <a:lnTo>
                          <a:pt x="504" y="0"/>
                        </a:lnTo>
                        <a:lnTo>
                          <a:pt x="0" y="284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31" name="Freeform 2006"/>
                  <p:cNvSpPr>
                    <a:spLocks noChangeAspect="1"/>
                  </p:cNvSpPr>
                  <p:nvPr/>
                </p:nvSpPr>
                <p:spPr bwMode="auto">
                  <a:xfrm>
                    <a:off x="706" y="2057"/>
                    <a:ext cx="598" cy="338"/>
                  </a:xfrm>
                  <a:custGeom>
                    <a:avLst/>
                    <a:gdLst>
                      <a:gd name="T0" fmla="*/ 598 w 598"/>
                      <a:gd name="T1" fmla="*/ 55 h 338"/>
                      <a:gd name="T2" fmla="*/ 93 w 598"/>
                      <a:gd name="T3" fmla="*/ 338 h 338"/>
                      <a:gd name="T4" fmla="*/ 0 w 598"/>
                      <a:gd name="T5" fmla="*/ 284 h 338"/>
                      <a:gd name="T6" fmla="*/ 500 w 598"/>
                      <a:gd name="T7" fmla="*/ 0 h 338"/>
                      <a:gd name="T8" fmla="*/ 598 w 598"/>
                      <a:gd name="T9" fmla="*/ 55 h 3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98"/>
                      <a:gd name="T16" fmla="*/ 0 h 338"/>
                      <a:gd name="T17" fmla="*/ 598 w 598"/>
                      <a:gd name="T18" fmla="*/ 338 h 3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98" h="338">
                        <a:moveTo>
                          <a:pt x="598" y="55"/>
                        </a:moveTo>
                        <a:lnTo>
                          <a:pt x="93" y="338"/>
                        </a:lnTo>
                        <a:lnTo>
                          <a:pt x="0" y="284"/>
                        </a:lnTo>
                        <a:lnTo>
                          <a:pt x="500" y="0"/>
                        </a:lnTo>
                        <a:lnTo>
                          <a:pt x="598" y="55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32" name="Freeform 2007"/>
                  <p:cNvSpPr>
                    <a:spLocks noChangeAspect="1"/>
                  </p:cNvSpPr>
                  <p:nvPr/>
                </p:nvSpPr>
                <p:spPr bwMode="auto">
                  <a:xfrm>
                    <a:off x="894" y="2264"/>
                    <a:ext cx="134" cy="323"/>
                  </a:xfrm>
                  <a:custGeom>
                    <a:avLst/>
                    <a:gdLst>
                      <a:gd name="T0" fmla="*/ 0 w 134"/>
                      <a:gd name="T1" fmla="*/ 0 h 323"/>
                      <a:gd name="T2" fmla="*/ 0 w 134"/>
                      <a:gd name="T3" fmla="*/ 251 h 323"/>
                      <a:gd name="T4" fmla="*/ 134 w 134"/>
                      <a:gd name="T5" fmla="*/ 323 h 323"/>
                      <a:gd name="T6" fmla="*/ 134 w 134"/>
                      <a:gd name="T7" fmla="*/ 75 h 323"/>
                      <a:gd name="T8" fmla="*/ 0 w 134"/>
                      <a:gd name="T9" fmla="*/ 0 h 3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4"/>
                      <a:gd name="T16" fmla="*/ 0 h 323"/>
                      <a:gd name="T17" fmla="*/ 134 w 134"/>
                      <a:gd name="T18" fmla="*/ 323 h 3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4" h="323">
                        <a:moveTo>
                          <a:pt x="0" y="0"/>
                        </a:moveTo>
                        <a:lnTo>
                          <a:pt x="0" y="251"/>
                        </a:lnTo>
                        <a:lnTo>
                          <a:pt x="134" y="323"/>
                        </a:lnTo>
                        <a:lnTo>
                          <a:pt x="134" y="7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33" name="Freeform 2008"/>
                  <p:cNvSpPr>
                    <a:spLocks noChangeAspect="1"/>
                  </p:cNvSpPr>
                  <p:nvPr/>
                </p:nvSpPr>
                <p:spPr bwMode="auto">
                  <a:xfrm>
                    <a:off x="1028" y="2210"/>
                    <a:ext cx="221" cy="378"/>
                  </a:xfrm>
                  <a:custGeom>
                    <a:avLst/>
                    <a:gdLst>
                      <a:gd name="T0" fmla="*/ 0 w 221"/>
                      <a:gd name="T1" fmla="*/ 130 h 378"/>
                      <a:gd name="T2" fmla="*/ 0 w 221"/>
                      <a:gd name="T3" fmla="*/ 378 h 378"/>
                      <a:gd name="T4" fmla="*/ 221 w 221"/>
                      <a:gd name="T5" fmla="*/ 251 h 378"/>
                      <a:gd name="T6" fmla="*/ 221 w 221"/>
                      <a:gd name="T7" fmla="*/ 0 h 378"/>
                      <a:gd name="T8" fmla="*/ 0 w 221"/>
                      <a:gd name="T9" fmla="*/ 130 h 37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1"/>
                      <a:gd name="T16" fmla="*/ 0 h 378"/>
                      <a:gd name="T17" fmla="*/ 221 w 221"/>
                      <a:gd name="T18" fmla="*/ 378 h 37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1" h="378">
                        <a:moveTo>
                          <a:pt x="0" y="130"/>
                        </a:moveTo>
                        <a:lnTo>
                          <a:pt x="0" y="378"/>
                        </a:lnTo>
                        <a:lnTo>
                          <a:pt x="221" y="251"/>
                        </a:lnTo>
                        <a:lnTo>
                          <a:pt x="221" y="0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34" name="Freeform 2009"/>
                  <p:cNvSpPr>
                    <a:spLocks noChangeAspect="1"/>
                  </p:cNvSpPr>
                  <p:nvPr/>
                </p:nvSpPr>
                <p:spPr bwMode="auto">
                  <a:xfrm>
                    <a:off x="894" y="2136"/>
                    <a:ext cx="356" cy="204"/>
                  </a:xfrm>
                  <a:custGeom>
                    <a:avLst/>
                    <a:gdLst>
                      <a:gd name="T0" fmla="*/ 0 w 356"/>
                      <a:gd name="T1" fmla="*/ 128 h 204"/>
                      <a:gd name="T2" fmla="*/ 135 w 356"/>
                      <a:gd name="T3" fmla="*/ 204 h 204"/>
                      <a:gd name="T4" fmla="*/ 356 w 356"/>
                      <a:gd name="T5" fmla="*/ 73 h 204"/>
                      <a:gd name="T6" fmla="*/ 223 w 356"/>
                      <a:gd name="T7" fmla="*/ 0 h 204"/>
                      <a:gd name="T8" fmla="*/ 0 w 356"/>
                      <a:gd name="T9" fmla="*/ 128 h 2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204"/>
                      <a:gd name="T17" fmla="*/ 356 w 356"/>
                      <a:gd name="T18" fmla="*/ 204 h 2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204">
                        <a:moveTo>
                          <a:pt x="0" y="128"/>
                        </a:moveTo>
                        <a:lnTo>
                          <a:pt x="135" y="204"/>
                        </a:lnTo>
                        <a:lnTo>
                          <a:pt x="356" y="73"/>
                        </a:lnTo>
                        <a:lnTo>
                          <a:pt x="223" y="0"/>
                        </a:lnTo>
                        <a:lnTo>
                          <a:pt x="0" y="128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35" name="Freeform 2010"/>
                  <p:cNvSpPr>
                    <a:spLocks noChangeAspect="1"/>
                  </p:cNvSpPr>
                  <p:nvPr/>
                </p:nvSpPr>
                <p:spPr bwMode="auto">
                  <a:xfrm>
                    <a:off x="672" y="2358"/>
                    <a:ext cx="308" cy="212"/>
                  </a:xfrm>
                  <a:custGeom>
                    <a:avLst/>
                    <a:gdLst>
                      <a:gd name="T0" fmla="*/ 276 w 308"/>
                      <a:gd name="T1" fmla="*/ 0 h 212"/>
                      <a:gd name="T2" fmla="*/ 308 w 308"/>
                      <a:gd name="T3" fmla="*/ 54 h 212"/>
                      <a:gd name="T4" fmla="*/ 28 w 308"/>
                      <a:gd name="T5" fmla="*/ 212 h 212"/>
                      <a:gd name="T6" fmla="*/ 0 w 308"/>
                      <a:gd name="T7" fmla="*/ 156 h 212"/>
                      <a:gd name="T8" fmla="*/ 276 w 308"/>
                      <a:gd name="T9" fmla="*/ 0 h 2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8"/>
                      <a:gd name="T16" fmla="*/ 0 h 212"/>
                      <a:gd name="T17" fmla="*/ 308 w 308"/>
                      <a:gd name="T18" fmla="*/ 212 h 2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8" h="212">
                        <a:moveTo>
                          <a:pt x="276" y="0"/>
                        </a:moveTo>
                        <a:lnTo>
                          <a:pt x="308" y="54"/>
                        </a:lnTo>
                        <a:lnTo>
                          <a:pt x="28" y="212"/>
                        </a:lnTo>
                        <a:lnTo>
                          <a:pt x="0" y="156"/>
                        </a:lnTo>
                        <a:lnTo>
                          <a:pt x="276" y="0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36" name="Freeform 2011"/>
                  <p:cNvSpPr>
                    <a:spLocks noChangeAspect="1"/>
                  </p:cNvSpPr>
                  <p:nvPr/>
                </p:nvSpPr>
                <p:spPr bwMode="auto">
                  <a:xfrm>
                    <a:off x="1185" y="2109"/>
                    <a:ext cx="148" cy="95"/>
                  </a:xfrm>
                  <a:custGeom>
                    <a:avLst/>
                    <a:gdLst>
                      <a:gd name="T0" fmla="*/ 0 w 148"/>
                      <a:gd name="T1" fmla="*/ 62 h 95"/>
                      <a:gd name="T2" fmla="*/ 109 w 148"/>
                      <a:gd name="T3" fmla="*/ 0 h 95"/>
                      <a:gd name="T4" fmla="*/ 145 w 148"/>
                      <a:gd name="T5" fmla="*/ 28 h 95"/>
                      <a:gd name="T6" fmla="*/ 148 w 148"/>
                      <a:gd name="T7" fmla="*/ 87 h 95"/>
                      <a:gd name="T8" fmla="*/ 100 w 148"/>
                      <a:gd name="T9" fmla="*/ 92 h 95"/>
                      <a:gd name="T10" fmla="*/ 100 w 148"/>
                      <a:gd name="T11" fmla="*/ 64 h 95"/>
                      <a:gd name="T12" fmla="*/ 59 w 148"/>
                      <a:gd name="T13" fmla="*/ 95 h 95"/>
                      <a:gd name="T14" fmla="*/ 0 w 148"/>
                      <a:gd name="T15" fmla="*/ 62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8"/>
                      <a:gd name="T25" fmla="*/ 0 h 95"/>
                      <a:gd name="T26" fmla="*/ 148 w 148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8" h="95">
                        <a:moveTo>
                          <a:pt x="0" y="62"/>
                        </a:moveTo>
                        <a:lnTo>
                          <a:pt x="109" y="0"/>
                        </a:lnTo>
                        <a:lnTo>
                          <a:pt x="145" y="28"/>
                        </a:lnTo>
                        <a:lnTo>
                          <a:pt x="148" y="87"/>
                        </a:lnTo>
                        <a:lnTo>
                          <a:pt x="100" y="92"/>
                        </a:lnTo>
                        <a:lnTo>
                          <a:pt x="100" y="64"/>
                        </a:lnTo>
                        <a:lnTo>
                          <a:pt x="59" y="95"/>
                        </a:lnTo>
                        <a:lnTo>
                          <a:pt x="0" y="62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817" name="Freeform 2012"/>
                <p:cNvSpPr>
                  <a:spLocks noChangeAspect="1"/>
                </p:cNvSpPr>
                <p:nvPr/>
              </p:nvSpPr>
              <p:spPr bwMode="auto">
                <a:xfrm>
                  <a:off x="2979" y="2363"/>
                  <a:ext cx="18" cy="18"/>
                </a:xfrm>
                <a:custGeom>
                  <a:avLst/>
                  <a:gdLst>
                    <a:gd name="T0" fmla="*/ 2 w 22"/>
                    <a:gd name="T1" fmla="*/ 2 h 22"/>
                    <a:gd name="T2" fmla="*/ 2 w 22"/>
                    <a:gd name="T3" fmla="*/ 0 h 22"/>
                    <a:gd name="T4" fmla="*/ 0 w 22"/>
                    <a:gd name="T5" fmla="*/ 2 h 22"/>
                    <a:gd name="T6" fmla="*/ 2 w 22"/>
                    <a:gd name="T7" fmla="*/ 2 h 22"/>
                    <a:gd name="T8" fmla="*/ 2 w 22"/>
                    <a:gd name="T9" fmla="*/ 2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22"/>
                    <a:gd name="T17" fmla="*/ 22 w 22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22">
                      <a:moveTo>
                        <a:pt x="22" y="9"/>
                      </a:moveTo>
                      <a:lnTo>
                        <a:pt x="11" y="0"/>
                      </a:lnTo>
                      <a:lnTo>
                        <a:pt x="0" y="13"/>
                      </a:lnTo>
                      <a:lnTo>
                        <a:pt x="16" y="22"/>
                      </a:lnTo>
                      <a:lnTo>
                        <a:pt x="22" y="9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175" cmpd="sng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362" name="Group 2013"/>
                <p:cNvGrpSpPr>
                  <a:grpSpLocks noChangeAspect="1"/>
                </p:cNvGrpSpPr>
                <p:nvPr/>
              </p:nvGrpSpPr>
              <p:grpSpPr bwMode="auto">
                <a:xfrm>
                  <a:off x="3022" y="2218"/>
                  <a:ext cx="311" cy="191"/>
                  <a:chOff x="1007" y="2787"/>
                  <a:chExt cx="388" cy="240"/>
                </a:xfrm>
              </p:grpSpPr>
              <p:grpSp>
                <p:nvGrpSpPr>
                  <p:cNvPr id="15363" name="Group 201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07" y="2787"/>
                    <a:ext cx="340" cy="207"/>
                    <a:chOff x="1007" y="2787"/>
                    <a:chExt cx="340" cy="207"/>
                  </a:xfrm>
                </p:grpSpPr>
                <p:sp>
                  <p:nvSpPr>
                    <p:cNvPr id="16205" name="AutoShape 201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7200000">
                      <a:off x="1031" y="2948"/>
                      <a:ext cx="22" cy="69"/>
                    </a:xfrm>
                    <a:prstGeom prst="can">
                      <a:avLst>
                        <a:gd name="adj" fmla="val 64179"/>
                      </a:avLst>
                    </a:prstGeom>
                    <a:solidFill>
                      <a:srgbClr val="FF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 altLang="ja-JP"/>
                    </a:p>
                  </p:txBody>
                </p:sp>
                <p:sp>
                  <p:nvSpPr>
                    <p:cNvPr id="16206" name="Freeform 20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27" y="2914"/>
                      <a:ext cx="82" cy="69"/>
                    </a:xfrm>
                    <a:custGeom>
                      <a:avLst/>
                      <a:gdLst>
                        <a:gd name="T0" fmla="*/ 0 w 405"/>
                        <a:gd name="T1" fmla="*/ 0 h 340"/>
                        <a:gd name="T2" fmla="*/ 0 w 405"/>
                        <a:gd name="T3" fmla="*/ 0 h 340"/>
                        <a:gd name="T4" fmla="*/ 0 w 405"/>
                        <a:gd name="T5" fmla="*/ 0 h 340"/>
                        <a:gd name="T6" fmla="*/ 0 w 405"/>
                        <a:gd name="T7" fmla="*/ 0 h 340"/>
                        <a:gd name="T8" fmla="*/ 0 w 405"/>
                        <a:gd name="T9" fmla="*/ 0 h 340"/>
                        <a:gd name="T10" fmla="*/ 0 w 405"/>
                        <a:gd name="T11" fmla="*/ 0 h 340"/>
                        <a:gd name="T12" fmla="*/ 0 w 405"/>
                        <a:gd name="T13" fmla="*/ 0 h 340"/>
                        <a:gd name="T14" fmla="*/ 0 w 405"/>
                        <a:gd name="T15" fmla="*/ 0 h 340"/>
                        <a:gd name="T16" fmla="*/ 0 w 405"/>
                        <a:gd name="T17" fmla="*/ 0 h 340"/>
                        <a:gd name="T18" fmla="*/ 0 w 405"/>
                        <a:gd name="T19" fmla="*/ 0 h 340"/>
                        <a:gd name="T20" fmla="*/ 0 w 405"/>
                        <a:gd name="T21" fmla="*/ 0 h 340"/>
                        <a:gd name="T22" fmla="*/ 0 w 405"/>
                        <a:gd name="T23" fmla="*/ 0 h 340"/>
                        <a:gd name="T24" fmla="*/ 0 w 405"/>
                        <a:gd name="T25" fmla="*/ 0 h 340"/>
                        <a:gd name="T26" fmla="*/ 0 w 405"/>
                        <a:gd name="T27" fmla="*/ 0 h 340"/>
                        <a:gd name="T28" fmla="*/ 0 w 405"/>
                        <a:gd name="T29" fmla="*/ 0 h 340"/>
                        <a:gd name="T30" fmla="*/ 0 w 405"/>
                        <a:gd name="T31" fmla="*/ 0 h 340"/>
                        <a:gd name="T32" fmla="*/ 0 w 405"/>
                        <a:gd name="T33" fmla="*/ 0 h 34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05"/>
                        <a:gd name="T52" fmla="*/ 0 h 340"/>
                        <a:gd name="T53" fmla="*/ 405 w 405"/>
                        <a:gd name="T54" fmla="*/ 340 h 34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05" h="340">
                          <a:moveTo>
                            <a:pt x="32" y="258"/>
                          </a:moveTo>
                          <a:lnTo>
                            <a:pt x="0" y="239"/>
                          </a:lnTo>
                          <a:lnTo>
                            <a:pt x="48" y="103"/>
                          </a:lnTo>
                          <a:lnTo>
                            <a:pt x="230" y="0"/>
                          </a:lnTo>
                          <a:lnTo>
                            <a:pt x="269" y="23"/>
                          </a:lnTo>
                          <a:lnTo>
                            <a:pt x="299" y="6"/>
                          </a:lnTo>
                          <a:lnTo>
                            <a:pt x="353" y="36"/>
                          </a:lnTo>
                          <a:lnTo>
                            <a:pt x="322" y="54"/>
                          </a:lnTo>
                          <a:lnTo>
                            <a:pt x="405" y="102"/>
                          </a:lnTo>
                          <a:lnTo>
                            <a:pt x="216" y="209"/>
                          </a:lnTo>
                          <a:lnTo>
                            <a:pt x="172" y="340"/>
                          </a:lnTo>
                          <a:lnTo>
                            <a:pt x="140" y="319"/>
                          </a:lnTo>
                          <a:lnTo>
                            <a:pt x="188" y="182"/>
                          </a:lnTo>
                          <a:lnTo>
                            <a:pt x="332" y="103"/>
                          </a:lnTo>
                          <a:lnTo>
                            <a:pt x="231" y="46"/>
                          </a:lnTo>
                          <a:lnTo>
                            <a:pt x="75" y="134"/>
                          </a:lnTo>
                          <a:lnTo>
                            <a:pt x="32" y="258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07" name="Line 20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36" y="2934"/>
                      <a:ext cx="7" cy="6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08" name="Line 20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65" y="2951"/>
                      <a:ext cx="6" cy="5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09" name="Freeform 20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96" y="2795"/>
                      <a:ext cx="38" cy="56"/>
                    </a:xfrm>
                    <a:custGeom>
                      <a:avLst/>
                      <a:gdLst>
                        <a:gd name="T0" fmla="*/ 0 w 187"/>
                        <a:gd name="T1" fmla="*/ 0 h 273"/>
                        <a:gd name="T2" fmla="*/ 0 w 187"/>
                        <a:gd name="T3" fmla="*/ 0 h 273"/>
                        <a:gd name="T4" fmla="*/ 0 w 187"/>
                        <a:gd name="T5" fmla="*/ 0 h 273"/>
                        <a:gd name="T6" fmla="*/ 0 w 187"/>
                        <a:gd name="T7" fmla="*/ 0 h 273"/>
                        <a:gd name="T8" fmla="*/ 0 w 187"/>
                        <a:gd name="T9" fmla="*/ 0 h 2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7"/>
                        <a:gd name="T16" fmla="*/ 0 h 273"/>
                        <a:gd name="T17" fmla="*/ 187 w 187"/>
                        <a:gd name="T18" fmla="*/ 273 h 2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7" h="273">
                          <a:moveTo>
                            <a:pt x="0" y="0"/>
                          </a:moveTo>
                          <a:lnTo>
                            <a:pt x="0" y="169"/>
                          </a:lnTo>
                          <a:lnTo>
                            <a:pt x="187" y="273"/>
                          </a:lnTo>
                          <a:lnTo>
                            <a:pt x="187" y="10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333CC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10" name="Freeform 202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34" y="2809"/>
                      <a:ext cx="13" cy="42"/>
                    </a:xfrm>
                    <a:custGeom>
                      <a:avLst/>
                      <a:gdLst>
                        <a:gd name="T0" fmla="*/ 0 w 65"/>
                        <a:gd name="T1" fmla="*/ 0 h 208"/>
                        <a:gd name="T2" fmla="*/ 0 w 65"/>
                        <a:gd name="T3" fmla="*/ 0 h 208"/>
                        <a:gd name="T4" fmla="*/ 0 w 65"/>
                        <a:gd name="T5" fmla="*/ 0 h 208"/>
                        <a:gd name="T6" fmla="*/ 0 w 65"/>
                        <a:gd name="T7" fmla="*/ 0 h 208"/>
                        <a:gd name="T8" fmla="*/ 0 w 65"/>
                        <a:gd name="T9" fmla="*/ 0 h 2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5"/>
                        <a:gd name="T16" fmla="*/ 0 h 208"/>
                        <a:gd name="T17" fmla="*/ 65 w 65"/>
                        <a:gd name="T18" fmla="*/ 208 h 2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5" h="208">
                          <a:moveTo>
                            <a:pt x="0" y="38"/>
                          </a:moveTo>
                          <a:lnTo>
                            <a:pt x="0" y="208"/>
                          </a:lnTo>
                          <a:lnTo>
                            <a:pt x="65" y="168"/>
                          </a:lnTo>
                          <a:cubicBezTo>
                            <a:pt x="65" y="112"/>
                            <a:pt x="65" y="56"/>
                            <a:pt x="65" y="0"/>
                          </a:cubicBezTo>
                          <a:lnTo>
                            <a:pt x="0" y="38"/>
                          </a:lnTo>
                          <a:close/>
                        </a:path>
                      </a:pathLst>
                    </a:custGeom>
                    <a:solidFill>
                      <a:srgbClr val="3333CC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11" name="Freeform 202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95" y="2787"/>
                      <a:ext cx="52" cy="30"/>
                    </a:xfrm>
                    <a:custGeom>
                      <a:avLst/>
                      <a:gdLst>
                        <a:gd name="T0" fmla="*/ 0 w 254"/>
                        <a:gd name="T1" fmla="*/ 0 h 146"/>
                        <a:gd name="T2" fmla="*/ 0 w 254"/>
                        <a:gd name="T3" fmla="*/ 0 h 146"/>
                        <a:gd name="T4" fmla="*/ 0 w 254"/>
                        <a:gd name="T5" fmla="*/ 0 h 146"/>
                        <a:gd name="T6" fmla="*/ 0 w 254"/>
                        <a:gd name="T7" fmla="*/ 0 h 146"/>
                        <a:gd name="T8" fmla="*/ 0 w 254"/>
                        <a:gd name="T9" fmla="*/ 0 h 1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4"/>
                        <a:gd name="T16" fmla="*/ 0 h 146"/>
                        <a:gd name="T17" fmla="*/ 254 w 254"/>
                        <a:gd name="T18" fmla="*/ 146 h 14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4" h="146">
                          <a:moveTo>
                            <a:pt x="0" y="41"/>
                          </a:moveTo>
                          <a:lnTo>
                            <a:pt x="187" y="146"/>
                          </a:lnTo>
                          <a:lnTo>
                            <a:pt x="254" y="106"/>
                          </a:lnTo>
                          <a:lnTo>
                            <a:pt x="68" y="0"/>
                          </a:lnTo>
                          <a:lnTo>
                            <a:pt x="0" y="41"/>
                          </a:lnTo>
                          <a:close/>
                        </a:path>
                      </a:pathLst>
                    </a:custGeom>
                    <a:solidFill>
                      <a:srgbClr val="3333CC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12" name="AutoShape 20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82" y="2821"/>
                      <a:ext cx="27" cy="51"/>
                    </a:xfrm>
                    <a:prstGeom prst="can">
                      <a:avLst>
                        <a:gd name="adj" fmla="val 61677"/>
                      </a:avLst>
                    </a:prstGeom>
                    <a:solidFill>
                      <a:srgbClr val="3333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 altLang="ja-JP"/>
                    </a:p>
                  </p:txBody>
                </p:sp>
                <p:sp>
                  <p:nvSpPr>
                    <p:cNvPr id="16213" name="Freeform 202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174" y="2860"/>
                      <a:ext cx="18" cy="45"/>
                    </a:xfrm>
                    <a:custGeom>
                      <a:avLst/>
                      <a:gdLst>
                        <a:gd name="T0" fmla="*/ 0 w 92"/>
                        <a:gd name="T1" fmla="*/ 0 h 221"/>
                        <a:gd name="T2" fmla="*/ 0 w 92"/>
                        <a:gd name="T3" fmla="*/ 0 h 221"/>
                        <a:gd name="T4" fmla="*/ 0 w 92"/>
                        <a:gd name="T5" fmla="*/ 0 h 221"/>
                        <a:gd name="T6" fmla="*/ 0 w 92"/>
                        <a:gd name="T7" fmla="*/ 0 h 221"/>
                        <a:gd name="T8" fmla="*/ 0 w 92"/>
                        <a:gd name="T9" fmla="*/ 0 h 22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2"/>
                        <a:gd name="T16" fmla="*/ 0 h 221"/>
                        <a:gd name="T17" fmla="*/ 92 w 92"/>
                        <a:gd name="T18" fmla="*/ 221 h 22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2" h="221">
                          <a:moveTo>
                            <a:pt x="0" y="0"/>
                          </a:moveTo>
                          <a:lnTo>
                            <a:pt x="0" y="168"/>
                          </a:lnTo>
                          <a:lnTo>
                            <a:pt x="92" y="221"/>
                          </a:lnTo>
                          <a:lnTo>
                            <a:pt x="92" y="5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333CC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14" name="Freeform 20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192" y="2813"/>
                      <a:ext cx="102" cy="92"/>
                    </a:xfrm>
                    <a:custGeom>
                      <a:avLst/>
                      <a:gdLst>
                        <a:gd name="T0" fmla="*/ 0 w 504"/>
                        <a:gd name="T1" fmla="*/ 0 h 451"/>
                        <a:gd name="T2" fmla="*/ 0 w 504"/>
                        <a:gd name="T3" fmla="*/ 0 h 451"/>
                        <a:gd name="T4" fmla="*/ 0 w 504"/>
                        <a:gd name="T5" fmla="*/ 0 h 451"/>
                        <a:gd name="T6" fmla="*/ 0 w 504"/>
                        <a:gd name="T7" fmla="*/ 0 h 451"/>
                        <a:gd name="T8" fmla="*/ 0 w 504"/>
                        <a:gd name="T9" fmla="*/ 0 h 4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04"/>
                        <a:gd name="T16" fmla="*/ 0 h 451"/>
                        <a:gd name="T17" fmla="*/ 504 w 504"/>
                        <a:gd name="T18" fmla="*/ 451 h 4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04" h="451">
                          <a:moveTo>
                            <a:pt x="0" y="284"/>
                          </a:moveTo>
                          <a:lnTo>
                            <a:pt x="0" y="451"/>
                          </a:lnTo>
                          <a:lnTo>
                            <a:pt x="504" y="165"/>
                          </a:lnTo>
                          <a:lnTo>
                            <a:pt x="504" y="0"/>
                          </a:lnTo>
                          <a:lnTo>
                            <a:pt x="0" y="284"/>
                          </a:lnTo>
                          <a:close/>
                        </a:path>
                      </a:pathLst>
                    </a:custGeom>
                    <a:solidFill>
                      <a:srgbClr val="3333CC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15" name="Freeform 20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173" y="2802"/>
                      <a:ext cx="121" cy="69"/>
                    </a:xfrm>
                    <a:custGeom>
                      <a:avLst/>
                      <a:gdLst>
                        <a:gd name="T0" fmla="*/ 0 w 598"/>
                        <a:gd name="T1" fmla="*/ 0 h 338"/>
                        <a:gd name="T2" fmla="*/ 0 w 598"/>
                        <a:gd name="T3" fmla="*/ 0 h 338"/>
                        <a:gd name="T4" fmla="*/ 0 w 598"/>
                        <a:gd name="T5" fmla="*/ 0 h 338"/>
                        <a:gd name="T6" fmla="*/ 0 w 598"/>
                        <a:gd name="T7" fmla="*/ 0 h 338"/>
                        <a:gd name="T8" fmla="*/ 0 w 598"/>
                        <a:gd name="T9" fmla="*/ 0 h 3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98"/>
                        <a:gd name="T16" fmla="*/ 0 h 338"/>
                        <a:gd name="T17" fmla="*/ 598 w 598"/>
                        <a:gd name="T18" fmla="*/ 338 h 3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98" h="338">
                          <a:moveTo>
                            <a:pt x="598" y="55"/>
                          </a:moveTo>
                          <a:lnTo>
                            <a:pt x="93" y="338"/>
                          </a:lnTo>
                          <a:lnTo>
                            <a:pt x="0" y="284"/>
                          </a:lnTo>
                          <a:lnTo>
                            <a:pt x="500" y="0"/>
                          </a:lnTo>
                          <a:lnTo>
                            <a:pt x="598" y="55"/>
                          </a:lnTo>
                          <a:close/>
                        </a:path>
                      </a:pathLst>
                    </a:custGeom>
                    <a:solidFill>
                      <a:srgbClr val="3333CC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16" name="Freeform 20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11" y="2844"/>
                      <a:ext cx="27" cy="66"/>
                    </a:xfrm>
                    <a:custGeom>
                      <a:avLst/>
                      <a:gdLst>
                        <a:gd name="T0" fmla="*/ 0 w 134"/>
                        <a:gd name="T1" fmla="*/ 0 h 323"/>
                        <a:gd name="T2" fmla="*/ 0 w 134"/>
                        <a:gd name="T3" fmla="*/ 0 h 323"/>
                        <a:gd name="T4" fmla="*/ 0 w 134"/>
                        <a:gd name="T5" fmla="*/ 0 h 323"/>
                        <a:gd name="T6" fmla="*/ 0 w 134"/>
                        <a:gd name="T7" fmla="*/ 0 h 323"/>
                        <a:gd name="T8" fmla="*/ 0 w 134"/>
                        <a:gd name="T9" fmla="*/ 0 h 3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34"/>
                        <a:gd name="T16" fmla="*/ 0 h 323"/>
                        <a:gd name="T17" fmla="*/ 134 w 134"/>
                        <a:gd name="T18" fmla="*/ 323 h 3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34" h="323">
                          <a:moveTo>
                            <a:pt x="0" y="0"/>
                          </a:moveTo>
                          <a:lnTo>
                            <a:pt x="0" y="251"/>
                          </a:lnTo>
                          <a:lnTo>
                            <a:pt x="134" y="323"/>
                          </a:lnTo>
                          <a:lnTo>
                            <a:pt x="134" y="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333CC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17" name="Freeform 20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38" y="2833"/>
                      <a:ext cx="45" cy="77"/>
                    </a:xfrm>
                    <a:custGeom>
                      <a:avLst/>
                      <a:gdLst>
                        <a:gd name="T0" fmla="*/ 0 w 221"/>
                        <a:gd name="T1" fmla="*/ 0 h 378"/>
                        <a:gd name="T2" fmla="*/ 0 w 221"/>
                        <a:gd name="T3" fmla="*/ 0 h 378"/>
                        <a:gd name="T4" fmla="*/ 0 w 221"/>
                        <a:gd name="T5" fmla="*/ 0 h 378"/>
                        <a:gd name="T6" fmla="*/ 0 w 221"/>
                        <a:gd name="T7" fmla="*/ 0 h 378"/>
                        <a:gd name="T8" fmla="*/ 0 w 221"/>
                        <a:gd name="T9" fmla="*/ 0 h 37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1"/>
                        <a:gd name="T16" fmla="*/ 0 h 378"/>
                        <a:gd name="T17" fmla="*/ 221 w 221"/>
                        <a:gd name="T18" fmla="*/ 378 h 37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1" h="378">
                          <a:moveTo>
                            <a:pt x="0" y="130"/>
                          </a:moveTo>
                          <a:lnTo>
                            <a:pt x="0" y="378"/>
                          </a:lnTo>
                          <a:lnTo>
                            <a:pt x="221" y="251"/>
                          </a:lnTo>
                          <a:lnTo>
                            <a:pt x="221" y="0"/>
                          </a:lnTo>
                          <a:lnTo>
                            <a:pt x="0" y="130"/>
                          </a:lnTo>
                          <a:close/>
                        </a:path>
                      </a:pathLst>
                    </a:custGeom>
                    <a:solidFill>
                      <a:srgbClr val="3333CC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18" name="Freeform 20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11" y="2818"/>
                      <a:ext cx="73" cy="42"/>
                    </a:xfrm>
                    <a:custGeom>
                      <a:avLst/>
                      <a:gdLst>
                        <a:gd name="T0" fmla="*/ 0 w 356"/>
                        <a:gd name="T1" fmla="*/ 0 h 204"/>
                        <a:gd name="T2" fmla="*/ 0 w 356"/>
                        <a:gd name="T3" fmla="*/ 0 h 204"/>
                        <a:gd name="T4" fmla="*/ 0 w 356"/>
                        <a:gd name="T5" fmla="*/ 0 h 204"/>
                        <a:gd name="T6" fmla="*/ 0 w 356"/>
                        <a:gd name="T7" fmla="*/ 0 h 204"/>
                        <a:gd name="T8" fmla="*/ 0 w 356"/>
                        <a:gd name="T9" fmla="*/ 0 h 2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56"/>
                        <a:gd name="T16" fmla="*/ 0 h 204"/>
                        <a:gd name="T17" fmla="*/ 356 w 356"/>
                        <a:gd name="T18" fmla="*/ 204 h 2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56" h="204">
                          <a:moveTo>
                            <a:pt x="0" y="128"/>
                          </a:moveTo>
                          <a:lnTo>
                            <a:pt x="135" y="204"/>
                          </a:lnTo>
                          <a:lnTo>
                            <a:pt x="356" y="73"/>
                          </a:lnTo>
                          <a:lnTo>
                            <a:pt x="223" y="0"/>
                          </a:lnTo>
                          <a:lnTo>
                            <a:pt x="0" y="128"/>
                          </a:lnTo>
                          <a:close/>
                        </a:path>
                      </a:pathLst>
                    </a:custGeom>
                    <a:solidFill>
                      <a:srgbClr val="3333CC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19" name="Freeform 20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166" y="2864"/>
                      <a:ext cx="63" cy="43"/>
                    </a:xfrm>
                    <a:custGeom>
                      <a:avLst/>
                      <a:gdLst>
                        <a:gd name="T0" fmla="*/ 0 w 308"/>
                        <a:gd name="T1" fmla="*/ 0 h 212"/>
                        <a:gd name="T2" fmla="*/ 0 w 308"/>
                        <a:gd name="T3" fmla="*/ 0 h 212"/>
                        <a:gd name="T4" fmla="*/ 0 w 308"/>
                        <a:gd name="T5" fmla="*/ 0 h 212"/>
                        <a:gd name="T6" fmla="*/ 0 w 308"/>
                        <a:gd name="T7" fmla="*/ 0 h 212"/>
                        <a:gd name="T8" fmla="*/ 0 w 308"/>
                        <a:gd name="T9" fmla="*/ 0 h 2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8"/>
                        <a:gd name="T16" fmla="*/ 0 h 212"/>
                        <a:gd name="T17" fmla="*/ 308 w 308"/>
                        <a:gd name="T18" fmla="*/ 212 h 2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8" h="212">
                          <a:moveTo>
                            <a:pt x="276" y="0"/>
                          </a:moveTo>
                          <a:lnTo>
                            <a:pt x="308" y="54"/>
                          </a:lnTo>
                          <a:lnTo>
                            <a:pt x="28" y="212"/>
                          </a:lnTo>
                          <a:lnTo>
                            <a:pt x="0" y="156"/>
                          </a:lnTo>
                          <a:lnTo>
                            <a:pt x="276" y="0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20" name="Freeform 20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70" y="2813"/>
                      <a:ext cx="30" cy="19"/>
                    </a:xfrm>
                    <a:custGeom>
                      <a:avLst/>
                      <a:gdLst>
                        <a:gd name="T0" fmla="*/ 0 w 148"/>
                        <a:gd name="T1" fmla="*/ 0 h 95"/>
                        <a:gd name="T2" fmla="*/ 0 w 148"/>
                        <a:gd name="T3" fmla="*/ 0 h 95"/>
                        <a:gd name="T4" fmla="*/ 0 w 148"/>
                        <a:gd name="T5" fmla="*/ 0 h 95"/>
                        <a:gd name="T6" fmla="*/ 0 w 148"/>
                        <a:gd name="T7" fmla="*/ 0 h 95"/>
                        <a:gd name="T8" fmla="*/ 0 w 148"/>
                        <a:gd name="T9" fmla="*/ 0 h 95"/>
                        <a:gd name="T10" fmla="*/ 0 w 148"/>
                        <a:gd name="T11" fmla="*/ 0 h 95"/>
                        <a:gd name="T12" fmla="*/ 0 w 148"/>
                        <a:gd name="T13" fmla="*/ 0 h 95"/>
                        <a:gd name="T14" fmla="*/ 0 w 148"/>
                        <a:gd name="T15" fmla="*/ 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48"/>
                        <a:gd name="T25" fmla="*/ 0 h 95"/>
                        <a:gd name="T26" fmla="*/ 148 w 148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48" h="95">
                          <a:moveTo>
                            <a:pt x="0" y="62"/>
                          </a:moveTo>
                          <a:lnTo>
                            <a:pt x="109" y="0"/>
                          </a:lnTo>
                          <a:lnTo>
                            <a:pt x="145" y="28"/>
                          </a:lnTo>
                          <a:lnTo>
                            <a:pt x="148" y="87"/>
                          </a:lnTo>
                          <a:lnTo>
                            <a:pt x="100" y="92"/>
                          </a:lnTo>
                          <a:lnTo>
                            <a:pt x="100" y="64"/>
                          </a:lnTo>
                          <a:lnTo>
                            <a:pt x="59" y="95"/>
                          </a:lnTo>
                          <a:lnTo>
                            <a:pt x="0" y="62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368" name="Group 203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53" y="2819"/>
                    <a:ext cx="342" cy="208"/>
                    <a:chOff x="-113" y="1981"/>
                    <a:chExt cx="1676" cy="1020"/>
                  </a:xfrm>
                </p:grpSpPr>
                <p:sp>
                  <p:nvSpPr>
                    <p:cNvPr id="16189" name="AutoShape 203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7200000">
                      <a:off x="2" y="2778"/>
                      <a:ext cx="108" cy="338"/>
                    </a:xfrm>
                    <a:prstGeom prst="can">
                      <a:avLst>
                        <a:gd name="adj" fmla="val 64041"/>
                      </a:avLst>
                    </a:prstGeom>
                    <a:solidFill>
                      <a:srgbClr val="FF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 altLang="ja-JP"/>
                    </a:p>
                  </p:txBody>
                </p:sp>
                <p:sp>
                  <p:nvSpPr>
                    <p:cNvPr id="16190" name="Freeform 20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14" y="2605"/>
                      <a:ext cx="405" cy="340"/>
                    </a:xfrm>
                    <a:custGeom>
                      <a:avLst/>
                      <a:gdLst>
                        <a:gd name="T0" fmla="*/ 32 w 405"/>
                        <a:gd name="T1" fmla="*/ 258 h 340"/>
                        <a:gd name="T2" fmla="*/ 0 w 405"/>
                        <a:gd name="T3" fmla="*/ 239 h 340"/>
                        <a:gd name="T4" fmla="*/ 48 w 405"/>
                        <a:gd name="T5" fmla="*/ 103 h 340"/>
                        <a:gd name="T6" fmla="*/ 230 w 405"/>
                        <a:gd name="T7" fmla="*/ 0 h 340"/>
                        <a:gd name="T8" fmla="*/ 269 w 405"/>
                        <a:gd name="T9" fmla="*/ 23 h 340"/>
                        <a:gd name="T10" fmla="*/ 299 w 405"/>
                        <a:gd name="T11" fmla="*/ 6 h 340"/>
                        <a:gd name="T12" fmla="*/ 353 w 405"/>
                        <a:gd name="T13" fmla="*/ 36 h 340"/>
                        <a:gd name="T14" fmla="*/ 322 w 405"/>
                        <a:gd name="T15" fmla="*/ 54 h 340"/>
                        <a:gd name="T16" fmla="*/ 405 w 405"/>
                        <a:gd name="T17" fmla="*/ 102 h 340"/>
                        <a:gd name="T18" fmla="*/ 216 w 405"/>
                        <a:gd name="T19" fmla="*/ 209 h 340"/>
                        <a:gd name="T20" fmla="*/ 172 w 405"/>
                        <a:gd name="T21" fmla="*/ 340 h 340"/>
                        <a:gd name="T22" fmla="*/ 140 w 405"/>
                        <a:gd name="T23" fmla="*/ 319 h 340"/>
                        <a:gd name="T24" fmla="*/ 188 w 405"/>
                        <a:gd name="T25" fmla="*/ 182 h 340"/>
                        <a:gd name="T26" fmla="*/ 332 w 405"/>
                        <a:gd name="T27" fmla="*/ 103 h 340"/>
                        <a:gd name="T28" fmla="*/ 231 w 405"/>
                        <a:gd name="T29" fmla="*/ 46 h 340"/>
                        <a:gd name="T30" fmla="*/ 75 w 405"/>
                        <a:gd name="T31" fmla="*/ 134 h 340"/>
                        <a:gd name="T32" fmla="*/ 32 w 405"/>
                        <a:gd name="T33" fmla="*/ 258 h 34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05"/>
                        <a:gd name="T52" fmla="*/ 0 h 340"/>
                        <a:gd name="T53" fmla="*/ 405 w 405"/>
                        <a:gd name="T54" fmla="*/ 340 h 34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05" h="340">
                          <a:moveTo>
                            <a:pt x="32" y="258"/>
                          </a:moveTo>
                          <a:lnTo>
                            <a:pt x="0" y="239"/>
                          </a:lnTo>
                          <a:lnTo>
                            <a:pt x="48" y="103"/>
                          </a:lnTo>
                          <a:lnTo>
                            <a:pt x="230" y="0"/>
                          </a:lnTo>
                          <a:lnTo>
                            <a:pt x="269" y="23"/>
                          </a:lnTo>
                          <a:lnTo>
                            <a:pt x="299" y="6"/>
                          </a:lnTo>
                          <a:lnTo>
                            <a:pt x="353" y="36"/>
                          </a:lnTo>
                          <a:lnTo>
                            <a:pt x="322" y="54"/>
                          </a:lnTo>
                          <a:lnTo>
                            <a:pt x="405" y="102"/>
                          </a:lnTo>
                          <a:lnTo>
                            <a:pt x="216" y="209"/>
                          </a:lnTo>
                          <a:lnTo>
                            <a:pt x="172" y="340"/>
                          </a:lnTo>
                          <a:lnTo>
                            <a:pt x="140" y="319"/>
                          </a:lnTo>
                          <a:lnTo>
                            <a:pt x="188" y="182"/>
                          </a:lnTo>
                          <a:lnTo>
                            <a:pt x="332" y="103"/>
                          </a:lnTo>
                          <a:lnTo>
                            <a:pt x="231" y="46"/>
                          </a:lnTo>
                          <a:lnTo>
                            <a:pt x="75" y="134"/>
                          </a:lnTo>
                          <a:lnTo>
                            <a:pt x="32" y="258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91" name="Line 20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" y="2707"/>
                      <a:ext cx="31" cy="29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92" name="Line 20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74" y="2787"/>
                      <a:ext cx="28" cy="26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93" name="Freeform 20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10" y="2022"/>
                      <a:ext cx="187" cy="273"/>
                    </a:xfrm>
                    <a:custGeom>
                      <a:avLst/>
                      <a:gdLst>
                        <a:gd name="T0" fmla="*/ 0 w 187"/>
                        <a:gd name="T1" fmla="*/ 0 h 273"/>
                        <a:gd name="T2" fmla="*/ 0 w 187"/>
                        <a:gd name="T3" fmla="*/ 169 h 273"/>
                        <a:gd name="T4" fmla="*/ 187 w 187"/>
                        <a:gd name="T5" fmla="*/ 273 h 273"/>
                        <a:gd name="T6" fmla="*/ 187 w 187"/>
                        <a:gd name="T7" fmla="*/ 107 h 273"/>
                        <a:gd name="T8" fmla="*/ 0 w 187"/>
                        <a:gd name="T9" fmla="*/ 0 h 2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7"/>
                        <a:gd name="T16" fmla="*/ 0 h 273"/>
                        <a:gd name="T17" fmla="*/ 187 w 187"/>
                        <a:gd name="T18" fmla="*/ 273 h 2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7" h="273">
                          <a:moveTo>
                            <a:pt x="0" y="0"/>
                          </a:moveTo>
                          <a:lnTo>
                            <a:pt x="0" y="169"/>
                          </a:lnTo>
                          <a:lnTo>
                            <a:pt x="187" y="273"/>
                          </a:lnTo>
                          <a:lnTo>
                            <a:pt x="187" y="10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333CC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94" name="Freeform 20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97" y="2089"/>
                      <a:ext cx="65" cy="208"/>
                    </a:xfrm>
                    <a:custGeom>
                      <a:avLst/>
                      <a:gdLst>
                        <a:gd name="T0" fmla="*/ 0 w 65"/>
                        <a:gd name="T1" fmla="*/ 38 h 208"/>
                        <a:gd name="T2" fmla="*/ 0 w 65"/>
                        <a:gd name="T3" fmla="*/ 208 h 208"/>
                        <a:gd name="T4" fmla="*/ 65 w 65"/>
                        <a:gd name="T5" fmla="*/ 168 h 208"/>
                        <a:gd name="T6" fmla="*/ 65 w 65"/>
                        <a:gd name="T7" fmla="*/ 0 h 208"/>
                        <a:gd name="T8" fmla="*/ 0 w 65"/>
                        <a:gd name="T9" fmla="*/ 38 h 2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5"/>
                        <a:gd name="T16" fmla="*/ 0 h 208"/>
                        <a:gd name="T17" fmla="*/ 65 w 65"/>
                        <a:gd name="T18" fmla="*/ 208 h 2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5" h="208">
                          <a:moveTo>
                            <a:pt x="0" y="38"/>
                          </a:moveTo>
                          <a:lnTo>
                            <a:pt x="0" y="208"/>
                          </a:lnTo>
                          <a:lnTo>
                            <a:pt x="65" y="168"/>
                          </a:lnTo>
                          <a:cubicBezTo>
                            <a:pt x="65" y="112"/>
                            <a:pt x="65" y="56"/>
                            <a:pt x="65" y="0"/>
                          </a:cubicBezTo>
                          <a:lnTo>
                            <a:pt x="0" y="38"/>
                          </a:lnTo>
                          <a:close/>
                        </a:path>
                      </a:pathLst>
                    </a:custGeom>
                    <a:solidFill>
                      <a:srgbClr val="3333CC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95" name="Freeform 20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09" y="1981"/>
                      <a:ext cx="254" cy="146"/>
                    </a:xfrm>
                    <a:custGeom>
                      <a:avLst/>
                      <a:gdLst>
                        <a:gd name="T0" fmla="*/ 0 w 254"/>
                        <a:gd name="T1" fmla="*/ 41 h 146"/>
                        <a:gd name="T2" fmla="*/ 187 w 254"/>
                        <a:gd name="T3" fmla="*/ 146 h 146"/>
                        <a:gd name="T4" fmla="*/ 254 w 254"/>
                        <a:gd name="T5" fmla="*/ 106 h 146"/>
                        <a:gd name="T6" fmla="*/ 68 w 254"/>
                        <a:gd name="T7" fmla="*/ 0 h 146"/>
                        <a:gd name="T8" fmla="*/ 0 w 254"/>
                        <a:gd name="T9" fmla="*/ 41 h 1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4"/>
                        <a:gd name="T16" fmla="*/ 0 h 146"/>
                        <a:gd name="T17" fmla="*/ 254 w 254"/>
                        <a:gd name="T18" fmla="*/ 146 h 14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4" h="146">
                          <a:moveTo>
                            <a:pt x="0" y="41"/>
                          </a:moveTo>
                          <a:lnTo>
                            <a:pt x="187" y="146"/>
                          </a:lnTo>
                          <a:lnTo>
                            <a:pt x="254" y="106"/>
                          </a:lnTo>
                          <a:lnTo>
                            <a:pt x="68" y="0"/>
                          </a:lnTo>
                          <a:lnTo>
                            <a:pt x="0" y="41"/>
                          </a:lnTo>
                          <a:close/>
                        </a:path>
                      </a:pathLst>
                    </a:custGeom>
                    <a:solidFill>
                      <a:srgbClr val="3333CC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96" name="AutoShape 20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44" y="2147"/>
                      <a:ext cx="132" cy="251"/>
                    </a:xfrm>
                    <a:prstGeom prst="can">
                      <a:avLst>
                        <a:gd name="adj" fmla="val 62090"/>
                      </a:avLst>
                    </a:prstGeom>
                    <a:solidFill>
                      <a:srgbClr val="3333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 altLang="ja-JP"/>
                    </a:p>
                  </p:txBody>
                </p:sp>
                <p:sp>
                  <p:nvSpPr>
                    <p:cNvPr id="16197" name="Freeform 20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08" y="2341"/>
                      <a:ext cx="92" cy="221"/>
                    </a:xfrm>
                    <a:custGeom>
                      <a:avLst/>
                      <a:gdLst>
                        <a:gd name="T0" fmla="*/ 0 w 92"/>
                        <a:gd name="T1" fmla="*/ 0 h 221"/>
                        <a:gd name="T2" fmla="*/ 0 w 92"/>
                        <a:gd name="T3" fmla="*/ 168 h 221"/>
                        <a:gd name="T4" fmla="*/ 92 w 92"/>
                        <a:gd name="T5" fmla="*/ 221 h 221"/>
                        <a:gd name="T6" fmla="*/ 92 w 92"/>
                        <a:gd name="T7" fmla="*/ 54 h 221"/>
                        <a:gd name="T8" fmla="*/ 0 w 92"/>
                        <a:gd name="T9" fmla="*/ 0 h 22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2"/>
                        <a:gd name="T16" fmla="*/ 0 h 221"/>
                        <a:gd name="T17" fmla="*/ 92 w 92"/>
                        <a:gd name="T18" fmla="*/ 221 h 22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2" h="221">
                          <a:moveTo>
                            <a:pt x="0" y="0"/>
                          </a:moveTo>
                          <a:lnTo>
                            <a:pt x="0" y="168"/>
                          </a:lnTo>
                          <a:lnTo>
                            <a:pt x="92" y="221"/>
                          </a:lnTo>
                          <a:lnTo>
                            <a:pt x="92" y="5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333CC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98" name="Freeform 20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0" y="2111"/>
                      <a:ext cx="504" cy="451"/>
                    </a:xfrm>
                    <a:custGeom>
                      <a:avLst/>
                      <a:gdLst>
                        <a:gd name="T0" fmla="*/ 0 w 504"/>
                        <a:gd name="T1" fmla="*/ 284 h 451"/>
                        <a:gd name="T2" fmla="*/ 0 w 504"/>
                        <a:gd name="T3" fmla="*/ 451 h 451"/>
                        <a:gd name="T4" fmla="*/ 504 w 504"/>
                        <a:gd name="T5" fmla="*/ 165 h 451"/>
                        <a:gd name="T6" fmla="*/ 504 w 504"/>
                        <a:gd name="T7" fmla="*/ 0 h 451"/>
                        <a:gd name="T8" fmla="*/ 0 w 504"/>
                        <a:gd name="T9" fmla="*/ 284 h 4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04"/>
                        <a:gd name="T16" fmla="*/ 0 h 451"/>
                        <a:gd name="T17" fmla="*/ 504 w 504"/>
                        <a:gd name="T18" fmla="*/ 451 h 4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04" h="451">
                          <a:moveTo>
                            <a:pt x="0" y="284"/>
                          </a:moveTo>
                          <a:lnTo>
                            <a:pt x="0" y="451"/>
                          </a:lnTo>
                          <a:lnTo>
                            <a:pt x="504" y="165"/>
                          </a:lnTo>
                          <a:lnTo>
                            <a:pt x="504" y="0"/>
                          </a:lnTo>
                          <a:lnTo>
                            <a:pt x="0" y="284"/>
                          </a:lnTo>
                          <a:close/>
                        </a:path>
                      </a:pathLst>
                    </a:custGeom>
                    <a:solidFill>
                      <a:srgbClr val="3333CC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99" name="Freeform 20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06" y="2057"/>
                      <a:ext cx="598" cy="338"/>
                    </a:xfrm>
                    <a:custGeom>
                      <a:avLst/>
                      <a:gdLst>
                        <a:gd name="T0" fmla="*/ 598 w 598"/>
                        <a:gd name="T1" fmla="*/ 55 h 338"/>
                        <a:gd name="T2" fmla="*/ 93 w 598"/>
                        <a:gd name="T3" fmla="*/ 338 h 338"/>
                        <a:gd name="T4" fmla="*/ 0 w 598"/>
                        <a:gd name="T5" fmla="*/ 284 h 338"/>
                        <a:gd name="T6" fmla="*/ 500 w 598"/>
                        <a:gd name="T7" fmla="*/ 0 h 338"/>
                        <a:gd name="T8" fmla="*/ 598 w 598"/>
                        <a:gd name="T9" fmla="*/ 55 h 3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98"/>
                        <a:gd name="T16" fmla="*/ 0 h 338"/>
                        <a:gd name="T17" fmla="*/ 598 w 598"/>
                        <a:gd name="T18" fmla="*/ 338 h 3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98" h="338">
                          <a:moveTo>
                            <a:pt x="598" y="55"/>
                          </a:moveTo>
                          <a:lnTo>
                            <a:pt x="93" y="338"/>
                          </a:lnTo>
                          <a:lnTo>
                            <a:pt x="0" y="284"/>
                          </a:lnTo>
                          <a:lnTo>
                            <a:pt x="500" y="0"/>
                          </a:lnTo>
                          <a:lnTo>
                            <a:pt x="598" y="55"/>
                          </a:lnTo>
                          <a:close/>
                        </a:path>
                      </a:pathLst>
                    </a:custGeom>
                    <a:solidFill>
                      <a:srgbClr val="3333CC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00" name="Freeform 20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94" y="2264"/>
                      <a:ext cx="134" cy="323"/>
                    </a:xfrm>
                    <a:custGeom>
                      <a:avLst/>
                      <a:gdLst>
                        <a:gd name="T0" fmla="*/ 0 w 134"/>
                        <a:gd name="T1" fmla="*/ 0 h 323"/>
                        <a:gd name="T2" fmla="*/ 0 w 134"/>
                        <a:gd name="T3" fmla="*/ 251 h 323"/>
                        <a:gd name="T4" fmla="*/ 134 w 134"/>
                        <a:gd name="T5" fmla="*/ 323 h 323"/>
                        <a:gd name="T6" fmla="*/ 134 w 134"/>
                        <a:gd name="T7" fmla="*/ 75 h 323"/>
                        <a:gd name="T8" fmla="*/ 0 w 134"/>
                        <a:gd name="T9" fmla="*/ 0 h 3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34"/>
                        <a:gd name="T16" fmla="*/ 0 h 323"/>
                        <a:gd name="T17" fmla="*/ 134 w 134"/>
                        <a:gd name="T18" fmla="*/ 323 h 3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34" h="323">
                          <a:moveTo>
                            <a:pt x="0" y="0"/>
                          </a:moveTo>
                          <a:lnTo>
                            <a:pt x="0" y="251"/>
                          </a:lnTo>
                          <a:lnTo>
                            <a:pt x="134" y="323"/>
                          </a:lnTo>
                          <a:lnTo>
                            <a:pt x="134" y="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333CC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01" name="Freeform 20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28" y="2210"/>
                      <a:ext cx="221" cy="378"/>
                    </a:xfrm>
                    <a:custGeom>
                      <a:avLst/>
                      <a:gdLst>
                        <a:gd name="T0" fmla="*/ 0 w 221"/>
                        <a:gd name="T1" fmla="*/ 130 h 378"/>
                        <a:gd name="T2" fmla="*/ 0 w 221"/>
                        <a:gd name="T3" fmla="*/ 378 h 378"/>
                        <a:gd name="T4" fmla="*/ 221 w 221"/>
                        <a:gd name="T5" fmla="*/ 251 h 378"/>
                        <a:gd name="T6" fmla="*/ 221 w 221"/>
                        <a:gd name="T7" fmla="*/ 0 h 378"/>
                        <a:gd name="T8" fmla="*/ 0 w 221"/>
                        <a:gd name="T9" fmla="*/ 130 h 37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1"/>
                        <a:gd name="T16" fmla="*/ 0 h 378"/>
                        <a:gd name="T17" fmla="*/ 221 w 221"/>
                        <a:gd name="T18" fmla="*/ 378 h 37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1" h="378">
                          <a:moveTo>
                            <a:pt x="0" y="130"/>
                          </a:moveTo>
                          <a:lnTo>
                            <a:pt x="0" y="378"/>
                          </a:lnTo>
                          <a:lnTo>
                            <a:pt x="221" y="251"/>
                          </a:lnTo>
                          <a:lnTo>
                            <a:pt x="221" y="0"/>
                          </a:lnTo>
                          <a:lnTo>
                            <a:pt x="0" y="130"/>
                          </a:lnTo>
                          <a:close/>
                        </a:path>
                      </a:pathLst>
                    </a:custGeom>
                    <a:solidFill>
                      <a:srgbClr val="3333CC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02" name="Freeform 20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94" y="2136"/>
                      <a:ext cx="356" cy="204"/>
                    </a:xfrm>
                    <a:custGeom>
                      <a:avLst/>
                      <a:gdLst>
                        <a:gd name="T0" fmla="*/ 0 w 356"/>
                        <a:gd name="T1" fmla="*/ 128 h 204"/>
                        <a:gd name="T2" fmla="*/ 135 w 356"/>
                        <a:gd name="T3" fmla="*/ 204 h 204"/>
                        <a:gd name="T4" fmla="*/ 356 w 356"/>
                        <a:gd name="T5" fmla="*/ 73 h 204"/>
                        <a:gd name="T6" fmla="*/ 223 w 356"/>
                        <a:gd name="T7" fmla="*/ 0 h 204"/>
                        <a:gd name="T8" fmla="*/ 0 w 356"/>
                        <a:gd name="T9" fmla="*/ 128 h 2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56"/>
                        <a:gd name="T16" fmla="*/ 0 h 204"/>
                        <a:gd name="T17" fmla="*/ 356 w 356"/>
                        <a:gd name="T18" fmla="*/ 204 h 2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56" h="204">
                          <a:moveTo>
                            <a:pt x="0" y="128"/>
                          </a:moveTo>
                          <a:lnTo>
                            <a:pt x="135" y="204"/>
                          </a:lnTo>
                          <a:lnTo>
                            <a:pt x="356" y="73"/>
                          </a:lnTo>
                          <a:lnTo>
                            <a:pt x="223" y="0"/>
                          </a:lnTo>
                          <a:lnTo>
                            <a:pt x="0" y="128"/>
                          </a:lnTo>
                          <a:close/>
                        </a:path>
                      </a:pathLst>
                    </a:custGeom>
                    <a:solidFill>
                      <a:srgbClr val="3333CC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03" name="Freeform 20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72" y="2358"/>
                      <a:ext cx="308" cy="212"/>
                    </a:xfrm>
                    <a:custGeom>
                      <a:avLst/>
                      <a:gdLst>
                        <a:gd name="T0" fmla="*/ 276 w 308"/>
                        <a:gd name="T1" fmla="*/ 0 h 212"/>
                        <a:gd name="T2" fmla="*/ 308 w 308"/>
                        <a:gd name="T3" fmla="*/ 54 h 212"/>
                        <a:gd name="T4" fmla="*/ 28 w 308"/>
                        <a:gd name="T5" fmla="*/ 212 h 212"/>
                        <a:gd name="T6" fmla="*/ 0 w 308"/>
                        <a:gd name="T7" fmla="*/ 156 h 212"/>
                        <a:gd name="T8" fmla="*/ 276 w 308"/>
                        <a:gd name="T9" fmla="*/ 0 h 2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8"/>
                        <a:gd name="T16" fmla="*/ 0 h 212"/>
                        <a:gd name="T17" fmla="*/ 308 w 308"/>
                        <a:gd name="T18" fmla="*/ 212 h 2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8" h="212">
                          <a:moveTo>
                            <a:pt x="276" y="0"/>
                          </a:moveTo>
                          <a:lnTo>
                            <a:pt x="308" y="54"/>
                          </a:lnTo>
                          <a:lnTo>
                            <a:pt x="28" y="212"/>
                          </a:lnTo>
                          <a:lnTo>
                            <a:pt x="0" y="156"/>
                          </a:lnTo>
                          <a:lnTo>
                            <a:pt x="276" y="0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04" name="Freeform 20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185" y="2109"/>
                      <a:ext cx="148" cy="95"/>
                    </a:xfrm>
                    <a:custGeom>
                      <a:avLst/>
                      <a:gdLst>
                        <a:gd name="T0" fmla="*/ 0 w 148"/>
                        <a:gd name="T1" fmla="*/ 62 h 95"/>
                        <a:gd name="T2" fmla="*/ 109 w 148"/>
                        <a:gd name="T3" fmla="*/ 0 h 95"/>
                        <a:gd name="T4" fmla="*/ 145 w 148"/>
                        <a:gd name="T5" fmla="*/ 28 h 95"/>
                        <a:gd name="T6" fmla="*/ 148 w 148"/>
                        <a:gd name="T7" fmla="*/ 87 h 95"/>
                        <a:gd name="T8" fmla="*/ 100 w 148"/>
                        <a:gd name="T9" fmla="*/ 92 h 95"/>
                        <a:gd name="T10" fmla="*/ 100 w 148"/>
                        <a:gd name="T11" fmla="*/ 64 h 95"/>
                        <a:gd name="T12" fmla="*/ 59 w 148"/>
                        <a:gd name="T13" fmla="*/ 95 h 95"/>
                        <a:gd name="T14" fmla="*/ 0 w 148"/>
                        <a:gd name="T15" fmla="*/ 62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48"/>
                        <a:gd name="T25" fmla="*/ 0 h 95"/>
                        <a:gd name="T26" fmla="*/ 148 w 148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48" h="95">
                          <a:moveTo>
                            <a:pt x="0" y="62"/>
                          </a:moveTo>
                          <a:lnTo>
                            <a:pt x="109" y="0"/>
                          </a:lnTo>
                          <a:lnTo>
                            <a:pt x="145" y="28"/>
                          </a:lnTo>
                          <a:lnTo>
                            <a:pt x="148" y="87"/>
                          </a:lnTo>
                          <a:lnTo>
                            <a:pt x="100" y="92"/>
                          </a:lnTo>
                          <a:lnTo>
                            <a:pt x="100" y="64"/>
                          </a:lnTo>
                          <a:lnTo>
                            <a:pt x="59" y="95"/>
                          </a:lnTo>
                          <a:lnTo>
                            <a:pt x="0" y="62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188" name="Freeform 2048"/>
                  <p:cNvSpPr>
                    <a:spLocks noChangeAspect="1"/>
                  </p:cNvSpPr>
                  <p:nvPr/>
                </p:nvSpPr>
                <p:spPr bwMode="auto">
                  <a:xfrm>
                    <a:off x="1046" y="2983"/>
                    <a:ext cx="22" cy="22"/>
                  </a:xfrm>
                  <a:custGeom>
                    <a:avLst/>
                    <a:gdLst>
                      <a:gd name="T0" fmla="*/ 22 w 22"/>
                      <a:gd name="T1" fmla="*/ 9 h 22"/>
                      <a:gd name="T2" fmla="*/ 11 w 22"/>
                      <a:gd name="T3" fmla="*/ 0 h 22"/>
                      <a:gd name="T4" fmla="*/ 0 w 22"/>
                      <a:gd name="T5" fmla="*/ 13 h 22"/>
                      <a:gd name="T6" fmla="*/ 16 w 22"/>
                      <a:gd name="T7" fmla="*/ 22 h 22"/>
                      <a:gd name="T8" fmla="*/ 22 w 22"/>
                      <a:gd name="T9" fmla="*/ 9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"/>
                      <a:gd name="T16" fmla="*/ 0 h 22"/>
                      <a:gd name="T17" fmla="*/ 22 w 22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" h="22">
                        <a:moveTo>
                          <a:pt x="22" y="9"/>
                        </a:moveTo>
                        <a:lnTo>
                          <a:pt x="11" y="0"/>
                        </a:lnTo>
                        <a:lnTo>
                          <a:pt x="0" y="13"/>
                        </a:lnTo>
                        <a:lnTo>
                          <a:pt x="16" y="22"/>
                        </a:lnTo>
                        <a:lnTo>
                          <a:pt x="22" y="9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175" cmpd="sng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819" name="Freeform 2049"/>
                <p:cNvSpPr>
                  <a:spLocks noChangeAspect="1"/>
                </p:cNvSpPr>
                <p:nvPr/>
              </p:nvSpPr>
              <p:spPr bwMode="auto">
                <a:xfrm>
                  <a:off x="2682" y="2072"/>
                  <a:ext cx="330" cy="216"/>
                </a:xfrm>
                <a:custGeom>
                  <a:avLst/>
                  <a:gdLst>
                    <a:gd name="T0" fmla="*/ 21 w 330"/>
                    <a:gd name="T1" fmla="*/ 0 h 216"/>
                    <a:gd name="T2" fmla="*/ 322 w 330"/>
                    <a:gd name="T3" fmla="*/ 174 h 216"/>
                    <a:gd name="T4" fmla="*/ 322 w 330"/>
                    <a:gd name="T5" fmla="*/ 203 h 216"/>
                    <a:gd name="T6" fmla="*/ 330 w 330"/>
                    <a:gd name="T7" fmla="*/ 216 h 216"/>
                    <a:gd name="T8" fmla="*/ 0 w 330"/>
                    <a:gd name="T9" fmla="*/ 29 h 216"/>
                    <a:gd name="T10" fmla="*/ 21 w 330"/>
                    <a:gd name="T11" fmla="*/ 0 h 2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0"/>
                    <a:gd name="T19" fmla="*/ 0 h 216"/>
                    <a:gd name="T20" fmla="*/ 330 w 330"/>
                    <a:gd name="T21" fmla="*/ 216 h 2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0" h="216">
                      <a:moveTo>
                        <a:pt x="21" y="0"/>
                      </a:moveTo>
                      <a:lnTo>
                        <a:pt x="322" y="174"/>
                      </a:lnTo>
                      <a:lnTo>
                        <a:pt x="322" y="203"/>
                      </a:lnTo>
                      <a:lnTo>
                        <a:pt x="330" y="216"/>
                      </a:lnTo>
                      <a:lnTo>
                        <a:pt x="0" y="29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0" name="Freeform 2050"/>
                <p:cNvSpPr>
                  <a:spLocks noChangeAspect="1"/>
                </p:cNvSpPr>
                <p:nvPr/>
              </p:nvSpPr>
              <p:spPr bwMode="auto">
                <a:xfrm>
                  <a:off x="3119" y="2319"/>
                  <a:ext cx="273" cy="112"/>
                </a:xfrm>
                <a:custGeom>
                  <a:avLst/>
                  <a:gdLst>
                    <a:gd name="T0" fmla="*/ 0 w 273"/>
                    <a:gd name="T1" fmla="*/ 0 h 112"/>
                    <a:gd name="T2" fmla="*/ 195 w 273"/>
                    <a:gd name="T3" fmla="*/ 112 h 112"/>
                    <a:gd name="T4" fmla="*/ 273 w 273"/>
                    <a:gd name="T5" fmla="*/ 67 h 112"/>
                    <a:gd name="T6" fmla="*/ 0 60000 65536"/>
                    <a:gd name="T7" fmla="*/ 0 60000 65536"/>
                    <a:gd name="T8" fmla="*/ 0 60000 65536"/>
                    <a:gd name="T9" fmla="*/ 0 w 273"/>
                    <a:gd name="T10" fmla="*/ 0 h 112"/>
                    <a:gd name="T11" fmla="*/ 273 w 273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3" h="112">
                      <a:moveTo>
                        <a:pt x="0" y="0"/>
                      </a:moveTo>
                      <a:lnTo>
                        <a:pt x="195" y="112"/>
                      </a:lnTo>
                      <a:lnTo>
                        <a:pt x="273" y="67"/>
                      </a:ln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1" name="Freeform 2051"/>
                <p:cNvSpPr>
                  <a:spLocks noChangeAspect="1"/>
                </p:cNvSpPr>
                <p:nvPr/>
              </p:nvSpPr>
              <p:spPr bwMode="auto">
                <a:xfrm>
                  <a:off x="3005" y="2242"/>
                  <a:ext cx="730" cy="431"/>
                </a:xfrm>
                <a:custGeom>
                  <a:avLst/>
                  <a:gdLst>
                    <a:gd name="T0" fmla="*/ 684 w 730"/>
                    <a:gd name="T1" fmla="*/ 397 h 431"/>
                    <a:gd name="T2" fmla="*/ 623 w 730"/>
                    <a:gd name="T3" fmla="*/ 355 h 431"/>
                    <a:gd name="T4" fmla="*/ 588 w 730"/>
                    <a:gd name="T5" fmla="*/ 323 h 431"/>
                    <a:gd name="T6" fmla="*/ 550 w 730"/>
                    <a:gd name="T7" fmla="*/ 275 h 431"/>
                    <a:gd name="T8" fmla="*/ 533 w 730"/>
                    <a:gd name="T9" fmla="*/ 246 h 431"/>
                    <a:gd name="T10" fmla="*/ 503 w 730"/>
                    <a:gd name="T11" fmla="*/ 209 h 431"/>
                    <a:gd name="T12" fmla="*/ 465 w 730"/>
                    <a:gd name="T13" fmla="*/ 182 h 431"/>
                    <a:gd name="T14" fmla="*/ 431 w 730"/>
                    <a:gd name="T15" fmla="*/ 161 h 431"/>
                    <a:gd name="T16" fmla="*/ 360 w 730"/>
                    <a:gd name="T17" fmla="*/ 134 h 431"/>
                    <a:gd name="T18" fmla="*/ 308 w 730"/>
                    <a:gd name="T19" fmla="*/ 102 h 431"/>
                    <a:gd name="T20" fmla="*/ 232 w 730"/>
                    <a:gd name="T21" fmla="*/ 83 h 431"/>
                    <a:gd name="T22" fmla="*/ 150 w 730"/>
                    <a:gd name="T23" fmla="*/ 68 h 431"/>
                    <a:gd name="T24" fmla="*/ 66 w 730"/>
                    <a:gd name="T25" fmla="*/ 61 h 431"/>
                    <a:gd name="T26" fmla="*/ 10 w 730"/>
                    <a:gd name="T27" fmla="*/ 47 h 431"/>
                    <a:gd name="T28" fmla="*/ 0 w 730"/>
                    <a:gd name="T29" fmla="*/ 0 h 431"/>
                    <a:gd name="T30" fmla="*/ 32 w 730"/>
                    <a:gd name="T31" fmla="*/ 25 h 431"/>
                    <a:gd name="T32" fmla="*/ 65 w 730"/>
                    <a:gd name="T33" fmla="*/ 29 h 431"/>
                    <a:gd name="T34" fmla="*/ 123 w 730"/>
                    <a:gd name="T35" fmla="*/ 33 h 431"/>
                    <a:gd name="T36" fmla="*/ 192 w 730"/>
                    <a:gd name="T37" fmla="*/ 44 h 431"/>
                    <a:gd name="T38" fmla="*/ 250 w 730"/>
                    <a:gd name="T39" fmla="*/ 57 h 431"/>
                    <a:gd name="T40" fmla="*/ 302 w 730"/>
                    <a:gd name="T41" fmla="*/ 69 h 431"/>
                    <a:gd name="T42" fmla="*/ 354 w 730"/>
                    <a:gd name="T43" fmla="*/ 92 h 431"/>
                    <a:gd name="T44" fmla="*/ 387 w 730"/>
                    <a:gd name="T45" fmla="*/ 35 h 431"/>
                    <a:gd name="T46" fmla="*/ 394 w 730"/>
                    <a:gd name="T47" fmla="*/ 126 h 431"/>
                    <a:gd name="T48" fmla="*/ 435 w 730"/>
                    <a:gd name="T49" fmla="*/ 60 h 431"/>
                    <a:gd name="T50" fmla="*/ 446 w 730"/>
                    <a:gd name="T51" fmla="*/ 151 h 431"/>
                    <a:gd name="T52" fmla="*/ 500 w 730"/>
                    <a:gd name="T53" fmla="*/ 189 h 431"/>
                    <a:gd name="T54" fmla="*/ 542 w 730"/>
                    <a:gd name="T55" fmla="*/ 243 h 431"/>
                    <a:gd name="T56" fmla="*/ 574 w 730"/>
                    <a:gd name="T57" fmla="*/ 290 h 431"/>
                    <a:gd name="T58" fmla="*/ 582 w 730"/>
                    <a:gd name="T59" fmla="*/ 215 h 431"/>
                    <a:gd name="T60" fmla="*/ 592 w 730"/>
                    <a:gd name="T61" fmla="*/ 307 h 431"/>
                    <a:gd name="T62" fmla="*/ 651 w 730"/>
                    <a:gd name="T63" fmla="*/ 355 h 431"/>
                    <a:gd name="T64" fmla="*/ 688 w 730"/>
                    <a:gd name="T65" fmla="*/ 380 h 431"/>
                    <a:gd name="T66" fmla="*/ 718 w 730"/>
                    <a:gd name="T67" fmla="*/ 408 h 43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30"/>
                    <a:gd name="T103" fmla="*/ 0 h 431"/>
                    <a:gd name="T104" fmla="*/ 730 w 730"/>
                    <a:gd name="T105" fmla="*/ 431 h 43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30" h="431">
                      <a:moveTo>
                        <a:pt x="720" y="431"/>
                      </a:moveTo>
                      <a:lnTo>
                        <a:pt x="684" y="397"/>
                      </a:lnTo>
                      <a:lnTo>
                        <a:pt x="647" y="375"/>
                      </a:lnTo>
                      <a:lnTo>
                        <a:pt x="623" y="355"/>
                      </a:lnTo>
                      <a:lnTo>
                        <a:pt x="602" y="337"/>
                      </a:lnTo>
                      <a:lnTo>
                        <a:pt x="588" y="323"/>
                      </a:lnTo>
                      <a:lnTo>
                        <a:pt x="566" y="303"/>
                      </a:lnTo>
                      <a:lnTo>
                        <a:pt x="550" y="275"/>
                      </a:lnTo>
                      <a:lnTo>
                        <a:pt x="543" y="263"/>
                      </a:lnTo>
                      <a:lnTo>
                        <a:pt x="533" y="246"/>
                      </a:lnTo>
                      <a:lnTo>
                        <a:pt x="515" y="223"/>
                      </a:lnTo>
                      <a:lnTo>
                        <a:pt x="503" y="209"/>
                      </a:lnTo>
                      <a:lnTo>
                        <a:pt x="492" y="199"/>
                      </a:lnTo>
                      <a:lnTo>
                        <a:pt x="465" y="182"/>
                      </a:lnTo>
                      <a:lnTo>
                        <a:pt x="443" y="165"/>
                      </a:lnTo>
                      <a:lnTo>
                        <a:pt x="431" y="161"/>
                      </a:lnTo>
                      <a:lnTo>
                        <a:pt x="394" y="145"/>
                      </a:lnTo>
                      <a:lnTo>
                        <a:pt x="360" y="134"/>
                      </a:lnTo>
                      <a:lnTo>
                        <a:pt x="360" y="121"/>
                      </a:lnTo>
                      <a:lnTo>
                        <a:pt x="308" y="102"/>
                      </a:lnTo>
                      <a:lnTo>
                        <a:pt x="270" y="92"/>
                      </a:lnTo>
                      <a:lnTo>
                        <a:pt x="232" y="83"/>
                      </a:lnTo>
                      <a:lnTo>
                        <a:pt x="176" y="72"/>
                      </a:lnTo>
                      <a:lnTo>
                        <a:pt x="150" y="68"/>
                      </a:lnTo>
                      <a:lnTo>
                        <a:pt x="114" y="65"/>
                      </a:lnTo>
                      <a:lnTo>
                        <a:pt x="66" y="61"/>
                      </a:lnTo>
                      <a:lnTo>
                        <a:pt x="34" y="55"/>
                      </a:lnTo>
                      <a:lnTo>
                        <a:pt x="10" y="47"/>
                      </a:lnTo>
                      <a:lnTo>
                        <a:pt x="0" y="35"/>
                      </a:lnTo>
                      <a:lnTo>
                        <a:pt x="0" y="0"/>
                      </a:lnTo>
                      <a:lnTo>
                        <a:pt x="11" y="12"/>
                      </a:lnTo>
                      <a:lnTo>
                        <a:pt x="32" y="25"/>
                      </a:lnTo>
                      <a:lnTo>
                        <a:pt x="52" y="29"/>
                      </a:lnTo>
                      <a:lnTo>
                        <a:pt x="65" y="29"/>
                      </a:lnTo>
                      <a:lnTo>
                        <a:pt x="98" y="31"/>
                      </a:lnTo>
                      <a:lnTo>
                        <a:pt x="123" y="33"/>
                      </a:lnTo>
                      <a:lnTo>
                        <a:pt x="149" y="38"/>
                      </a:lnTo>
                      <a:lnTo>
                        <a:pt x="192" y="44"/>
                      </a:lnTo>
                      <a:lnTo>
                        <a:pt x="225" y="51"/>
                      </a:lnTo>
                      <a:lnTo>
                        <a:pt x="250" y="57"/>
                      </a:lnTo>
                      <a:lnTo>
                        <a:pt x="279" y="65"/>
                      </a:lnTo>
                      <a:lnTo>
                        <a:pt x="302" y="69"/>
                      </a:lnTo>
                      <a:lnTo>
                        <a:pt x="328" y="80"/>
                      </a:lnTo>
                      <a:lnTo>
                        <a:pt x="354" y="92"/>
                      </a:lnTo>
                      <a:lnTo>
                        <a:pt x="387" y="101"/>
                      </a:lnTo>
                      <a:lnTo>
                        <a:pt x="387" y="35"/>
                      </a:lnTo>
                      <a:lnTo>
                        <a:pt x="395" y="39"/>
                      </a:lnTo>
                      <a:lnTo>
                        <a:pt x="394" y="126"/>
                      </a:lnTo>
                      <a:lnTo>
                        <a:pt x="436" y="147"/>
                      </a:lnTo>
                      <a:lnTo>
                        <a:pt x="435" y="60"/>
                      </a:lnTo>
                      <a:lnTo>
                        <a:pt x="446" y="63"/>
                      </a:lnTo>
                      <a:lnTo>
                        <a:pt x="446" y="151"/>
                      </a:lnTo>
                      <a:lnTo>
                        <a:pt x="474" y="170"/>
                      </a:lnTo>
                      <a:lnTo>
                        <a:pt x="500" y="189"/>
                      </a:lnTo>
                      <a:lnTo>
                        <a:pt x="521" y="213"/>
                      </a:lnTo>
                      <a:lnTo>
                        <a:pt x="542" y="243"/>
                      </a:lnTo>
                      <a:lnTo>
                        <a:pt x="563" y="275"/>
                      </a:lnTo>
                      <a:lnTo>
                        <a:pt x="574" y="290"/>
                      </a:lnTo>
                      <a:lnTo>
                        <a:pt x="575" y="205"/>
                      </a:lnTo>
                      <a:lnTo>
                        <a:pt x="582" y="215"/>
                      </a:lnTo>
                      <a:lnTo>
                        <a:pt x="581" y="291"/>
                      </a:lnTo>
                      <a:lnTo>
                        <a:pt x="592" y="307"/>
                      </a:lnTo>
                      <a:lnTo>
                        <a:pt x="627" y="337"/>
                      </a:lnTo>
                      <a:lnTo>
                        <a:pt x="651" y="355"/>
                      </a:lnTo>
                      <a:lnTo>
                        <a:pt x="671" y="368"/>
                      </a:lnTo>
                      <a:lnTo>
                        <a:pt x="688" y="380"/>
                      </a:lnTo>
                      <a:lnTo>
                        <a:pt x="702" y="396"/>
                      </a:lnTo>
                      <a:lnTo>
                        <a:pt x="718" y="408"/>
                      </a:lnTo>
                      <a:lnTo>
                        <a:pt x="730" y="426"/>
                      </a:lnTo>
                    </a:path>
                  </a:pathLst>
                </a:cu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2" name="Line 2052"/>
                <p:cNvSpPr>
                  <a:spLocks noChangeAspect="1" noChangeShapeType="1"/>
                </p:cNvSpPr>
                <p:nvPr/>
              </p:nvSpPr>
              <p:spPr bwMode="auto">
                <a:xfrm>
                  <a:off x="2888" y="2039"/>
                  <a:ext cx="95" cy="5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3" name="Freeform 2053"/>
                <p:cNvSpPr>
                  <a:spLocks noChangeAspect="1"/>
                </p:cNvSpPr>
                <p:nvPr/>
              </p:nvSpPr>
              <p:spPr bwMode="auto">
                <a:xfrm>
                  <a:off x="2491" y="2004"/>
                  <a:ext cx="524" cy="186"/>
                </a:xfrm>
                <a:custGeom>
                  <a:avLst/>
                  <a:gdLst>
                    <a:gd name="T0" fmla="*/ 0 w 524"/>
                    <a:gd name="T1" fmla="*/ 3 h 186"/>
                    <a:gd name="T2" fmla="*/ 2 w 524"/>
                    <a:gd name="T3" fmla="*/ 36 h 186"/>
                    <a:gd name="T4" fmla="*/ 8 w 524"/>
                    <a:gd name="T5" fmla="*/ 57 h 186"/>
                    <a:gd name="T6" fmla="*/ 24 w 524"/>
                    <a:gd name="T7" fmla="*/ 67 h 186"/>
                    <a:gd name="T8" fmla="*/ 81 w 524"/>
                    <a:gd name="T9" fmla="*/ 94 h 186"/>
                    <a:gd name="T10" fmla="*/ 117 w 524"/>
                    <a:gd name="T11" fmla="*/ 109 h 186"/>
                    <a:gd name="T12" fmla="*/ 126 w 524"/>
                    <a:gd name="T13" fmla="*/ 113 h 186"/>
                    <a:gd name="T14" fmla="*/ 166 w 524"/>
                    <a:gd name="T15" fmla="*/ 112 h 186"/>
                    <a:gd name="T16" fmla="*/ 183 w 524"/>
                    <a:gd name="T17" fmla="*/ 102 h 186"/>
                    <a:gd name="T18" fmla="*/ 201 w 524"/>
                    <a:gd name="T19" fmla="*/ 83 h 186"/>
                    <a:gd name="T20" fmla="*/ 218 w 524"/>
                    <a:gd name="T21" fmla="*/ 60 h 186"/>
                    <a:gd name="T22" fmla="*/ 226 w 524"/>
                    <a:gd name="T23" fmla="*/ 52 h 186"/>
                    <a:gd name="T24" fmla="*/ 258 w 524"/>
                    <a:gd name="T25" fmla="*/ 33 h 186"/>
                    <a:gd name="T26" fmla="*/ 397 w 524"/>
                    <a:gd name="T27" fmla="*/ 34 h 186"/>
                    <a:gd name="T28" fmla="*/ 434 w 524"/>
                    <a:gd name="T29" fmla="*/ 46 h 186"/>
                    <a:gd name="T30" fmla="*/ 447 w 524"/>
                    <a:gd name="T31" fmla="*/ 51 h 186"/>
                    <a:gd name="T32" fmla="*/ 466 w 524"/>
                    <a:gd name="T33" fmla="*/ 61 h 186"/>
                    <a:gd name="T34" fmla="*/ 478 w 524"/>
                    <a:gd name="T35" fmla="*/ 73 h 186"/>
                    <a:gd name="T36" fmla="*/ 484 w 524"/>
                    <a:gd name="T37" fmla="*/ 81 h 186"/>
                    <a:gd name="T38" fmla="*/ 494 w 524"/>
                    <a:gd name="T39" fmla="*/ 95 h 186"/>
                    <a:gd name="T40" fmla="*/ 522 w 524"/>
                    <a:gd name="T41" fmla="*/ 186 h 186"/>
                    <a:gd name="T42" fmla="*/ 524 w 524"/>
                    <a:gd name="T43" fmla="*/ 169 h 186"/>
                    <a:gd name="T44" fmla="*/ 523 w 524"/>
                    <a:gd name="T45" fmla="*/ 154 h 186"/>
                    <a:gd name="T46" fmla="*/ 494 w 524"/>
                    <a:gd name="T47" fmla="*/ 67 h 186"/>
                    <a:gd name="T48" fmla="*/ 483 w 524"/>
                    <a:gd name="T49" fmla="*/ 52 h 186"/>
                    <a:gd name="T50" fmla="*/ 481 w 524"/>
                    <a:gd name="T51" fmla="*/ 43 h 186"/>
                    <a:gd name="T52" fmla="*/ 468 w 524"/>
                    <a:gd name="T53" fmla="*/ 30 h 186"/>
                    <a:gd name="T54" fmla="*/ 442 w 524"/>
                    <a:gd name="T55" fmla="*/ 16 h 186"/>
                    <a:gd name="T56" fmla="*/ 423 w 524"/>
                    <a:gd name="T57" fmla="*/ 10 h 186"/>
                    <a:gd name="T58" fmla="*/ 398 w 524"/>
                    <a:gd name="T59" fmla="*/ 4 h 186"/>
                    <a:gd name="T60" fmla="*/ 379 w 524"/>
                    <a:gd name="T61" fmla="*/ 3 h 186"/>
                    <a:gd name="T62" fmla="*/ 321 w 524"/>
                    <a:gd name="T63" fmla="*/ 0 h 186"/>
                    <a:gd name="T64" fmla="*/ 291 w 524"/>
                    <a:gd name="T65" fmla="*/ 1 h 186"/>
                    <a:gd name="T66" fmla="*/ 255 w 524"/>
                    <a:gd name="T67" fmla="*/ 5 h 186"/>
                    <a:gd name="T68" fmla="*/ 242 w 524"/>
                    <a:gd name="T69" fmla="*/ 9 h 186"/>
                    <a:gd name="T70" fmla="*/ 226 w 524"/>
                    <a:gd name="T71" fmla="*/ 19 h 186"/>
                    <a:gd name="T72" fmla="*/ 214 w 524"/>
                    <a:gd name="T73" fmla="*/ 30 h 186"/>
                    <a:gd name="T74" fmla="*/ 204 w 524"/>
                    <a:gd name="T75" fmla="*/ 43 h 186"/>
                    <a:gd name="T76" fmla="*/ 195 w 524"/>
                    <a:gd name="T77" fmla="*/ 54 h 186"/>
                    <a:gd name="T78" fmla="*/ 188 w 524"/>
                    <a:gd name="T79" fmla="*/ 63 h 186"/>
                    <a:gd name="T80" fmla="*/ 182 w 524"/>
                    <a:gd name="T81" fmla="*/ 69 h 186"/>
                    <a:gd name="T82" fmla="*/ 171 w 524"/>
                    <a:gd name="T83" fmla="*/ 77 h 186"/>
                    <a:gd name="T84" fmla="*/ 164 w 524"/>
                    <a:gd name="T85" fmla="*/ 82 h 186"/>
                    <a:gd name="T86" fmla="*/ 142 w 524"/>
                    <a:gd name="T87" fmla="*/ 83 h 186"/>
                    <a:gd name="T88" fmla="*/ 126 w 524"/>
                    <a:gd name="T89" fmla="*/ 83 h 186"/>
                    <a:gd name="T90" fmla="*/ 104 w 524"/>
                    <a:gd name="T91" fmla="*/ 72 h 186"/>
                    <a:gd name="T92" fmla="*/ 80 w 524"/>
                    <a:gd name="T93" fmla="*/ 61 h 186"/>
                    <a:gd name="T94" fmla="*/ 57 w 524"/>
                    <a:gd name="T95" fmla="*/ 51 h 186"/>
                    <a:gd name="T96" fmla="*/ 36 w 524"/>
                    <a:gd name="T97" fmla="*/ 40 h 186"/>
                    <a:gd name="T98" fmla="*/ 16 w 524"/>
                    <a:gd name="T99" fmla="*/ 28 h 186"/>
                    <a:gd name="T100" fmla="*/ 4 w 524"/>
                    <a:gd name="T101" fmla="*/ 16 h 186"/>
                    <a:gd name="T102" fmla="*/ 0 w 524"/>
                    <a:gd name="T103" fmla="*/ 3 h 18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24"/>
                    <a:gd name="T157" fmla="*/ 0 h 186"/>
                    <a:gd name="T158" fmla="*/ 524 w 524"/>
                    <a:gd name="T159" fmla="*/ 186 h 18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24" h="186">
                      <a:moveTo>
                        <a:pt x="0" y="3"/>
                      </a:moveTo>
                      <a:lnTo>
                        <a:pt x="2" y="36"/>
                      </a:lnTo>
                      <a:lnTo>
                        <a:pt x="8" y="57"/>
                      </a:lnTo>
                      <a:lnTo>
                        <a:pt x="24" y="67"/>
                      </a:lnTo>
                      <a:lnTo>
                        <a:pt x="81" y="94"/>
                      </a:lnTo>
                      <a:lnTo>
                        <a:pt x="117" y="109"/>
                      </a:lnTo>
                      <a:lnTo>
                        <a:pt x="126" y="113"/>
                      </a:lnTo>
                      <a:lnTo>
                        <a:pt x="166" y="112"/>
                      </a:lnTo>
                      <a:lnTo>
                        <a:pt x="183" y="102"/>
                      </a:lnTo>
                      <a:lnTo>
                        <a:pt x="201" y="83"/>
                      </a:lnTo>
                      <a:lnTo>
                        <a:pt x="218" y="60"/>
                      </a:lnTo>
                      <a:lnTo>
                        <a:pt x="226" y="52"/>
                      </a:lnTo>
                      <a:lnTo>
                        <a:pt x="258" y="33"/>
                      </a:lnTo>
                      <a:lnTo>
                        <a:pt x="397" y="34"/>
                      </a:lnTo>
                      <a:lnTo>
                        <a:pt x="434" y="46"/>
                      </a:lnTo>
                      <a:lnTo>
                        <a:pt x="447" y="51"/>
                      </a:lnTo>
                      <a:lnTo>
                        <a:pt x="466" y="61"/>
                      </a:lnTo>
                      <a:lnTo>
                        <a:pt x="478" y="73"/>
                      </a:lnTo>
                      <a:lnTo>
                        <a:pt x="484" y="81"/>
                      </a:lnTo>
                      <a:lnTo>
                        <a:pt x="494" y="95"/>
                      </a:lnTo>
                      <a:lnTo>
                        <a:pt x="522" y="186"/>
                      </a:lnTo>
                      <a:lnTo>
                        <a:pt x="524" y="169"/>
                      </a:lnTo>
                      <a:lnTo>
                        <a:pt x="523" y="154"/>
                      </a:lnTo>
                      <a:lnTo>
                        <a:pt x="494" y="67"/>
                      </a:lnTo>
                      <a:lnTo>
                        <a:pt x="483" y="52"/>
                      </a:lnTo>
                      <a:lnTo>
                        <a:pt x="481" y="43"/>
                      </a:lnTo>
                      <a:lnTo>
                        <a:pt x="468" y="30"/>
                      </a:lnTo>
                      <a:lnTo>
                        <a:pt x="442" y="16"/>
                      </a:lnTo>
                      <a:lnTo>
                        <a:pt x="423" y="10"/>
                      </a:lnTo>
                      <a:lnTo>
                        <a:pt x="398" y="4"/>
                      </a:lnTo>
                      <a:lnTo>
                        <a:pt x="379" y="3"/>
                      </a:lnTo>
                      <a:lnTo>
                        <a:pt x="321" y="0"/>
                      </a:lnTo>
                      <a:lnTo>
                        <a:pt x="291" y="1"/>
                      </a:lnTo>
                      <a:lnTo>
                        <a:pt x="255" y="5"/>
                      </a:lnTo>
                      <a:lnTo>
                        <a:pt x="242" y="9"/>
                      </a:lnTo>
                      <a:lnTo>
                        <a:pt x="226" y="19"/>
                      </a:lnTo>
                      <a:lnTo>
                        <a:pt x="214" y="30"/>
                      </a:lnTo>
                      <a:lnTo>
                        <a:pt x="204" y="43"/>
                      </a:lnTo>
                      <a:lnTo>
                        <a:pt x="195" y="54"/>
                      </a:lnTo>
                      <a:lnTo>
                        <a:pt x="188" y="63"/>
                      </a:lnTo>
                      <a:lnTo>
                        <a:pt x="182" y="69"/>
                      </a:lnTo>
                      <a:lnTo>
                        <a:pt x="171" y="77"/>
                      </a:lnTo>
                      <a:lnTo>
                        <a:pt x="164" y="82"/>
                      </a:lnTo>
                      <a:lnTo>
                        <a:pt x="142" y="83"/>
                      </a:lnTo>
                      <a:lnTo>
                        <a:pt x="126" y="83"/>
                      </a:lnTo>
                      <a:lnTo>
                        <a:pt x="104" y="72"/>
                      </a:lnTo>
                      <a:lnTo>
                        <a:pt x="80" y="61"/>
                      </a:lnTo>
                      <a:lnTo>
                        <a:pt x="57" y="51"/>
                      </a:lnTo>
                      <a:lnTo>
                        <a:pt x="36" y="40"/>
                      </a:lnTo>
                      <a:lnTo>
                        <a:pt x="16" y="28"/>
                      </a:lnTo>
                      <a:lnTo>
                        <a:pt x="4" y="16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4" name="Freeform 2054"/>
                <p:cNvSpPr>
                  <a:spLocks noChangeAspect="1"/>
                </p:cNvSpPr>
                <p:nvPr/>
              </p:nvSpPr>
              <p:spPr bwMode="auto">
                <a:xfrm>
                  <a:off x="3399" y="2284"/>
                  <a:ext cx="42" cy="104"/>
                </a:xfrm>
                <a:custGeom>
                  <a:avLst/>
                  <a:gdLst>
                    <a:gd name="T0" fmla="*/ 0 w 42"/>
                    <a:gd name="T1" fmla="*/ 0 h 104"/>
                    <a:gd name="T2" fmla="*/ 0 w 42"/>
                    <a:gd name="T3" fmla="*/ 85 h 104"/>
                    <a:gd name="T4" fmla="*/ 42 w 42"/>
                    <a:gd name="T5" fmla="*/ 104 h 104"/>
                    <a:gd name="T6" fmla="*/ 42 w 42"/>
                    <a:gd name="T7" fmla="*/ 18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"/>
                    <a:gd name="T13" fmla="*/ 0 h 104"/>
                    <a:gd name="T14" fmla="*/ 42 w 42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" h="104">
                      <a:moveTo>
                        <a:pt x="0" y="0"/>
                      </a:moveTo>
                      <a:lnTo>
                        <a:pt x="0" y="85"/>
                      </a:lnTo>
                      <a:lnTo>
                        <a:pt x="42" y="104"/>
                      </a:lnTo>
                      <a:lnTo>
                        <a:pt x="42" y="18"/>
                      </a:lnTo>
                    </a:path>
                  </a:pathLst>
                </a:custGeom>
                <a:solidFill>
                  <a:srgbClr val="FFFF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5" name="Freeform 2055"/>
                <p:cNvSpPr>
                  <a:spLocks noChangeAspect="1"/>
                </p:cNvSpPr>
                <p:nvPr/>
              </p:nvSpPr>
              <p:spPr bwMode="auto">
                <a:xfrm>
                  <a:off x="3399" y="2346"/>
                  <a:ext cx="42" cy="41"/>
                </a:xfrm>
                <a:custGeom>
                  <a:avLst/>
                  <a:gdLst>
                    <a:gd name="T0" fmla="*/ 41 w 42"/>
                    <a:gd name="T1" fmla="*/ 0 h 41"/>
                    <a:gd name="T2" fmla="*/ 0 w 42"/>
                    <a:gd name="T3" fmla="*/ 23 h 41"/>
                    <a:gd name="T4" fmla="*/ 42 w 42"/>
                    <a:gd name="T5" fmla="*/ 41 h 41"/>
                    <a:gd name="T6" fmla="*/ 41 w 42"/>
                    <a:gd name="T7" fmla="*/ 0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"/>
                    <a:gd name="T13" fmla="*/ 0 h 41"/>
                    <a:gd name="T14" fmla="*/ 42 w 42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" h="41">
                      <a:moveTo>
                        <a:pt x="41" y="0"/>
                      </a:moveTo>
                      <a:lnTo>
                        <a:pt x="0" y="23"/>
                      </a:lnTo>
                      <a:lnTo>
                        <a:pt x="42" y="41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6" name="Freeform 2056"/>
                <p:cNvSpPr>
                  <a:spLocks noChangeAspect="1"/>
                </p:cNvSpPr>
                <p:nvPr/>
              </p:nvSpPr>
              <p:spPr bwMode="auto">
                <a:xfrm>
                  <a:off x="3452" y="2371"/>
                  <a:ext cx="128" cy="158"/>
                </a:xfrm>
                <a:custGeom>
                  <a:avLst/>
                  <a:gdLst>
                    <a:gd name="T0" fmla="*/ 35 w 128"/>
                    <a:gd name="T1" fmla="*/ 0 h 158"/>
                    <a:gd name="T2" fmla="*/ 0 w 128"/>
                    <a:gd name="T3" fmla="*/ 22 h 158"/>
                    <a:gd name="T4" fmla="*/ 26 w 128"/>
                    <a:gd name="T5" fmla="*/ 41 h 158"/>
                    <a:gd name="T6" fmla="*/ 44 w 128"/>
                    <a:gd name="T7" fmla="*/ 53 h 158"/>
                    <a:gd name="T8" fmla="*/ 59 w 128"/>
                    <a:gd name="T9" fmla="*/ 66 h 158"/>
                    <a:gd name="T10" fmla="*/ 71 w 128"/>
                    <a:gd name="T11" fmla="*/ 81 h 158"/>
                    <a:gd name="T12" fmla="*/ 86 w 128"/>
                    <a:gd name="T13" fmla="*/ 100 h 158"/>
                    <a:gd name="T14" fmla="*/ 92 w 128"/>
                    <a:gd name="T15" fmla="*/ 111 h 158"/>
                    <a:gd name="T16" fmla="*/ 96 w 128"/>
                    <a:gd name="T17" fmla="*/ 119 h 158"/>
                    <a:gd name="T18" fmla="*/ 110 w 128"/>
                    <a:gd name="T19" fmla="*/ 141 h 158"/>
                    <a:gd name="T20" fmla="*/ 128 w 128"/>
                    <a:gd name="T21" fmla="*/ 158 h 158"/>
                    <a:gd name="T22" fmla="*/ 128 w 128"/>
                    <a:gd name="T23" fmla="*/ 77 h 158"/>
                    <a:gd name="T24" fmla="*/ 115 w 128"/>
                    <a:gd name="T25" fmla="*/ 69 h 158"/>
                    <a:gd name="T26" fmla="*/ 105 w 128"/>
                    <a:gd name="T27" fmla="*/ 51 h 158"/>
                    <a:gd name="T28" fmla="*/ 95 w 128"/>
                    <a:gd name="T29" fmla="*/ 38 h 158"/>
                    <a:gd name="T30" fmla="*/ 84 w 128"/>
                    <a:gd name="T31" fmla="*/ 28 h 158"/>
                    <a:gd name="T32" fmla="*/ 35 w 128"/>
                    <a:gd name="T33" fmla="*/ 0 h 1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8"/>
                    <a:gd name="T52" fmla="*/ 0 h 158"/>
                    <a:gd name="T53" fmla="*/ 128 w 128"/>
                    <a:gd name="T54" fmla="*/ 158 h 1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8" h="158">
                      <a:moveTo>
                        <a:pt x="35" y="0"/>
                      </a:moveTo>
                      <a:lnTo>
                        <a:pt x="0" y="22"/>
                      </a:lnTo>
                      <a:lnTo>
                        <a:pt x="26" y="41"/>
                      </a:lnTo>
                      <a:lnTo>
                        <a:pt x="44" y="53"/>
                      </a:lnTo>
                      <a:lnTo>
                        <a:pt x="59" y="66"/>
                      </a:lnTo>
                      <a:lnTo>
                        <a:pt x="71" y="81"/>
                      </a:lnTo>
                      <a:lnTo>
                        <a:pt x="86" y="100"/>
                      </a:lnTo>
                      <a:lnTo>
                        <a:pt x="92" y="111"/>
                      </a:lnTo>
                      <a:lnTo>
                        <a:pt x="96" y="119"/>
                      </a:lnTo>
                      <a:lnTo>
                        <a:pt x="110" y="141"/>
                      </a:lnTo>
                      <a:lnTo>
                        <a:pt x="128" y="158"/>
                      </a:lnTo>
                      <a:lnTo>
                        <a:pt x="128" y="77"/>
                      </a:lnTo>
                      <a:lnTo>
                        <a:pt x="115" y="69"/>
                      </a:lnTo>
                      <a:lnTo>
                        <a:pt x="105" y="51"/>
                      </a:lnTo>
                      <a:lnTo>
                        <a:pt x="95" y="38"/>
                      </a:lnTo>
                      <a:lnTo>
                        <a:pt x="84" y="28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7" name="Freeform 2057"/>
                <p:cNvSpPr>
                  <a:spLocks noChangeAspect="1"/>
                </p:cNvSpPr>
                <p:nvPr/>
              </p:nvSpPr>
              <p:spPr bwMode="auto">
                <a:xfrm>
                  <a:off x="3449" y="2307"/>
                  <a:ext cx="38" cy="86"/>
                </a:xfrm>
                <a:custGeom>
                  <a:avLst/>
                  <a:gdLst>
                    <a:gd name="T0" fmla="*/ 0 w 38"/>
                    <a:gd name="T1" fmla="*/ 0 h 86"/>
                    <a:gd name="T2" fmla="*/ 0 w 38"/>
                    <a:gd name="T3" fmla="*/ 86 h 86"/>
                    <a:gd name="T4" fmla="*/ 38 w 38"/>
                    <a:gd name="T5" fmla="*/ 64 h 86"/>
                    <a:gd name="T6" fmla="*/ 38 w 38"/>
                    <a:gd name="T7" fmla="*/ 21 h 8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"/>
                    <a:gd name="T13" fmla="*/ 0 h 86"/>
                    <a:gd name="T14" fmla="*/ 38 w 38"/>
                    <a:gd name="T15" fmla="*/ 86 h 8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" h="86">
                      <a:moveTo>
                        <a:pt x="0" y="0"/>
                      </a:moveTo>
                      <a:lnTo>
                        <a:pt x="0" y="86"/>
                      </a:lnTo>
                      <a:lnTo>
                        <a:pt x="38" y="64"/>
                      </a:lnTo>
                      <a:lnTo>
                        <a:pt x="38" y="21"/>
                      </a:lnTo>
                    </a:path>
                  </a:pathLst>
                </a:custGeom>
                <a:solidFill>
                  <a:srgbClr val="FFFF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8" name="Freeform 2058"/>
                <p:cNvSpPr>
                  <a:spLocks noChangeAspect="1"/>
                </p:cNvSpPr>
                <p:nvPr/>
              </p:nvSpPr>
              <p:spPr bwMode="auto">
                <a:xfrm>
                  <a:off x="3005" y="2242"/>
                  <a:ext cx="719" cy="429"/>
                </a:xfrm>
                <a:custGeom>
                  <a:avLst/>
                  <a:gdLst>
                    <a:gd name="T0" fmla="*/ 0 w 719"/>
                    <a:gd name="T1" fmla="*/ 0 h 429"/>
                    <a:gd name="T2" fmla="*/ 0 w 719"/>
                    <a:gd name="T3" fmla="*/ 33 h 429"/>
                    <a:gd name="T4" fmla="*/ 6 w 719"/>
                    <a:gd name="T5" fmla="*/ 42 h 429"/>
                    <a:gd name="T6" fmla="*/ 14 w 719"/>
                    <a:gd name="T7" fmla="*/ 48 h 429"/>
                    <a:gd name="T8" fmla="*/ 22 w 719"/>
                    <a:gd name="T9" fmla="*/ 51 h 429"/>
                    <a:gd name="T10" fmla="*/ 34 w 719"/>
                    <a:gd name="T11" fmla="*/ 56 h 429"/>
                    <a:gd name="T12" fmla="*/ 48 w 719"/>
                    <a:gd name="T13" fmla="*/ 60 h 429"/>
                    <a:gd name="T14" fmla="*/ 62 w 719"/>
                    <a:gd name="T15" fmla="*/ 61 h 429"/>
                    <a:gd name="T16" fmla="*/ 92 w 719"/>
                    <a:gd name="T17" fmla="*/ 63 h 429"/>
                    <a:gd name="T18" fmla="*/ 118 w 719"/>
                    <a:gd name="T19" fmla="*/ 65 h 429"/>
                    <a:gd name="T20" fmla="*/ 138 w 719"/>
                    <a:gd name="T21" fmla="*/ 68 h 429"/>
                    <a:gd name="T22" fmla="*/ 164 w 719"/>
                    <a:gd name="T23" fmla="*/ 71 h 429"/>
                    <a:gd name="T24" fmla="*/ 186 w 719"/>
                    <a:gd name="T25" fmla="*/ 75 h 429"/>
                    <a:gd name="T26" fmla="*/ 207 w 719"/>
                    <a:gd name="T27" fmla="*/ 79 h 429"/>
                    <a:gd name="T28" fmla="*/ 230 w 719"/>
                    <a:gd name="T29" fmla="*/ 84 h 429"/>
                    <a:gd name="T30" fmla="*/ 257 w 719"/>
                    <a:gd name="T31" fmla="*/ 91 h 429"/>
                    <a:gd name="T32" fmla="*/ 276 w 719"/>
                    <a:gd name="T33" fmla="*/ 95 h 429"/>
                    <a:gd name="T34" fmla="*/ 298 w 719"/>
                    <a:gd name="T35" fmla="*/ 99 h 429"/>
                    <a:gd name="T36" fmla="*/ 318 w 719"/>
                    <a:gd name="T37" fmla="*/ 107 h 429"/>
                    <a:gd name="T38" fmla="*/ 338 w 719"/>
                    <a:gd name="T39" fmla="*/ 113 h 429"/>
                    <a:gd name="T40" fmla="*/ 360 w 719"/>
                    <a:gd name="T41" fmla="*/ 121 h 429"/>
                    <a:gd name="T42" fmla="*/ 360 w 719"/>
                    <a:gd name="T43" fmla="*/ 133 h 429"/>
                    <a:gd name="T44" fmla="*/ 378 w 719"/>
                    <a:gd name="T45" fmla="*/ 140 h 429"/>
                    <a:gd name="T46" fmla="*/ 405 w 719"/>
                    <a:gd name="T47" fmla="*/ 152 h 429"/>
                    <a:gd name="T48" fmla="*/ 423 w 719"/>
                    <a:gd name="T49" fmla="*/ 158 h 429"/>
                    <a:gd name="T50" fmla="*/ 438 w 719"/>
                    <a:gd name="T51" fmla="*/ 165 h 429"/>
                    <a:gd name="T52" fmla="*/ 453 w 719"/>
                    <a:gd name="T53" fmla="*/ 176 h 429"/>
                    <a:gd name="T54" fmla="*/ 470 w 719"/>
                    <a:gd name="T55" fmla="*/ 185 h 429"/>
                    <a:gd name="T56" fmla="*/ 491 w 719"/>
                    <a:gd name="T57" fmla="*/ 199 h 429"/>
                    <a:gd name="T58" fmla="*/ 503 w 719"/>
                    <a:gd name="T59" fmla="*/ 212 h 429"/>
                    <a:gd name="T60" fmla="*/ 514 w 719"/>
                    <a:gd name="T61" fmla="*/ 224 h 429"/>
                    <a:gd name="T62" fmla="*/ 527 w 719"/>
                    <a:gd name="T63" fmla="*/ 239 h 429"/>
                    <a:gd name="T64" fmla="*/ 539 w 719"/>
                    <a:gd name="T65" fmla="*/ 258 h 429"/>
                    <a:gd name="T66" fmla="*/ 550 w 719"/>
                    <a:gd name="T67" fmla="*/ 273 h 429"/>
                    <a:gd name="T68" fmla="*/ 561 w 719"/>
                    <a:gd name="T69" fmla="*/ 293 h 429"/>
                    <a:gd name="T70" fmla="*/ 569 w 719"/>
                    <a:gd name="T71" fmla="*/ 305 h 429"/>
                    <a:gd name="T72" fmla="*/ 582 w 719"/>
                    <a:gd name="T73" fmla="*/ 318 h 429"/>
                    <a:gd name="T74" fmla="*/ 597 w 719"/>
                    <a:gd name="T75" fmla="*/ 331 h 429"/>
                    <a:gd name="T76" fmla="*/ 609 w 719"/>
                    <a:gd name="T77" fmla="*/ 342 h 429"/>
                    <a:gd name="T78" fmla="*/ 626 w 719"/>
                    <a:gd name="T79" fmla="*/ 357 h 429"/>
                    <a:gd name="T80" fmla="*/ 645 w 719"/>
                    <a:gd name="T81" fmla="*/ 372 h 429"/>
                    <a:gd name="T82" fmla="*/ 658 w 719"/>
                    <a:gd name="T83" fmla="*/ 379 h 429"/>
                    <a:gd name="T84" fmla="*/ 684 w 719"/>
                    <a:gd name="T85" fmla="*/ 398 h 429"/>
                    <a:gd name="T86" fmla="*/ 696 w 719"/>
                    <a:gd name="T87" fmla="*/ 408 h 429"/>
                    <a:gd name="T88" fmla="*/ 711 w 719"/>
                    <a:gd name="T89" fmla="*/ 420 h 429"/>
                    <a:gd name="T90" fmla="*/ 719 w 719"/>
                    <a:gd name="T91" fmla="*/ 429 h 42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19"/>
                    <a:gd name="T139" fmla="*/ 0 h 429"/>
                    <a:gd name="T140" fmla="*/ 719 w 719"/>
                    <a:gd name="T141" fmla="*/ 429 h 42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19" h="429">
                      <a:moveTo>
                        <a:pt x="0" y="0"/>
                      </a:moveTo>
                      <a:lnTo>
                        <a:pt x="0" y="33"/>
                      </a:lnTo>
                      <a:lnTo>
                        <a:pt x="6" y="42"/>
                      </a:lnTo>
                      <a:lnTo>
                        <a:pt x="14" y="48"/>
                      </a:lnTo>
                      <a:lnTo>
                        <a:pt x="22" y="51"/>
                      </a:lnTo>
                      <a:lnTo>
                        <a:pt x="34" y="56"/>
                      </a:lnTo>
                      <a:lnTo>
                        <a:pt x="48" y="60"/>
                      </a:lnTo>
                      <a:lnTo>
                        <a:pt x="62" y="61"/>
                      </a:lnTo>
                      <a:lnTo>
                        <a:pt x="92" y="63"/>
                      </a:lnTo>
                      <a:lnTo>
                        <a:pt x="118" y="65"/>
                      </a:lnTo>
                      <a:lnTo>
                        <a:pt x="138" y="68"/>
                      </a:lnTo>
                      <a:lnTo>
                        <a:pt x="164" y="71"/>
                      </a:lnTo>
                      <a:lnTo>
                        <a:pt x="186" y="75"/>
                      </a:lnTo>
                      <a:lnTo>
                        <a:pt x="207" y="79"/>
                      </a:lnTo>
                      <a:lnTo>
                        <a:pt x="230" y="84"/>
                      </a:lnTo>
                      <a:lnTo>
                        <a:pt x="257" y="91"/>
                      </a:lnTo>
                      <a:lnTo>
                        <a:pt x="276" y="95"/>
                      </a:lnTo>
                      <a:lnTo>
                        <a:pt x="298" y="99"/>
                      </a:lnTo>
                      <a:lnTo>
                        <a:pt x="318" y="107"/>
                      </a:lnTo>
                      <a:lnTo>
                        <a:pt x="338" y="113"/>
                      </a:lnTo>
                      <a:lnTo>
                        <a:pt x="360" y="121"/>
                      </a:lnTo>
                      <a:lnTo>
                        <a:pt x="360" y="133"/>
                      </a:lnTo>
                      <a:lnTo>
                        <a:pt x="378" y="140"/>
                      </a:lnTo>
                      <a:lnTo>
                        <a:pt x="405" y="152"/>
                      </a:lnTo>
                      <a:lnTo>
                        <a:pt x="423" y="158"/>
                      </a:lnTo>
                      <a:lnTo>
                        <a:pt x="438" y="165"/>
                      </a:lnTo>
                      <a:lnTo>
                        <a:pt x="453" y="176"/>
                      </a:lnTo>
                      <a:lnTo>
                        <a:pt x="470" y="185"/>
                      </a:lnTo>
                      <a:lnTo>
                        <a:pt x="491" y="199"/>
                      </a:lnTo>
                      <a:lnTo>
                        <a:pt x="503" y="212"/>
                      </a:lnTo>
                      <a:lnTo>
                        <a:pt x="514" y="224"/>
                      </a:lnTo>
                      <a:lnTo>
                        <a:pt x="527" y="239"/>
                      </a:lnTo>
                      <a:lnTo>
                        <a:pt x="539" y="258"/>
                      </a:lnTo>
                      <a:lnTo>
                        <a:pt x="550" y="273"/>
                      </a:lnTo>
                      <a:lnTo>
                        <a:pt x="561" y="293"/>
                      </a:lnTo>
                      <a:lnTo>
                        <a:pt x="569" y="305"/>
                      </a:lnTo>
                      <a:lnTo>
                        <a:pt x="582" y="318"/>
                      </a:lnTo>
                      <a:lnTo>
                        <a:pt x="597" y="331"/>
                      </a:lnTo>
                      <a:lnTo>
                        <a:pt x="609" y="342"/>
                      </a:lnTo>
                      <a:lnTo>
                        <a:pt x="626" y="357"/>
                      </a:lnTo>
                      <a:lnTo>
                        <a:pt x="645" y="372"/>
                      </a:lnTo>
                      <a:lnTo>
                        <a:pt x="658" y="379"/>
                      </a:lnTo>
                      <a:lnTo>
                        <a:pt x="684" y="398"/>
                      </a:lnTo>
                      <a:lnTo>
                        <a:pt x="696" y="408"/>
                      </a:lnTo>
                      <a:lnTo>
                        <a:pt x="711" y="420"/>
                      </a:lnTo>
                      <a:lnTo>
                        <a:pt x="719" y="429"/>
                      </a:ln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9" name="Freeform 2059"/>
                <p:cNvSpPr>
                  <a:spLocks noChangeAspect="1"/>
                </p:cNvSpPr>
                <p:nvPr/>
              </p:nvSpPr>
              <p:spPr bwMode="auto">
                <a:xfrm>
                  <a:off x="3073" y="2216"/>
                  <a:ext cx="79" cy="43"/>
                </a:xfrm>
                <a:custGeom>
                  <a:avLst/>
                  <a:gdLst>
                    <a:gd name="T0" fmla="*/ 0 w 79"/>
                    <a:gd name="T1" fmla="*/ 40 h 43"/>
                    <a:gd name="T2" fmla="*/ 9 w 79"/>
                    <a:gd name="T3" fmla="*/ 43 h 43"/>
                    <a:gd name="T4" fmla="*/ 79 w 79"/>
                    <a:gd name="T5" fmla="*/ 0 h 43"/>
                    <a:gd name="T6" fmla="*/ 0 60000 65536"/>
                    <a:gd name="T7" fmla="*/ 0 60000 65536"/>
                    <a:gd name="T8" fmla="*/ 0 60000 65536"/>
                    <a:gd name="T9" fmla="*/ 0 w 79"/>
                    <a:gd name="T10" fmla="*/ 0 h 43"/>
                    <a:gd name="T11" fmla="*/ 79 w 79"/>
                    <a:gd name="T12" fmla="*/ 43 h 4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9" h="43">
                      <a:moveTo>
                        <a:pt x="0" y="40"/>
                      </a:moveTo>
                      <a:lnTo>
                        <a:pt x="9" y="43"/>
                      </a:lnTo>
                      <a:lnTo>
                        <a:pt x="79" y="0"/>
                      </a:ln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0" name="Freeform 2060"/>
                <p:cNvSpPr>
                  <a:spLocks noChangeAspect="1"/>
                </p:cNvSpPr>
                <p:nvPr/>
              </p:nvSpPr>
              <p:spPr bwMode="auto">
                <a:xfrm>
                  <a:off x="3587" y="2503"/>
                  <a:ext cx="156" cy="160"/>
                </a:xfrm>
                <a:custGeom>
                  <a:avLst/>
                  <a:gdLst>
                    <a:gd name="T0" fmla="*/ 58 w 156"/>
                    <a:gd name="T1" fmla="*/ 0 h 160"/>
                    <a:gd name="T2" fmla="*/ 0 w 156"/>
                    <a:gd name="T3" fmla="*/ 35 h 160"/>
                    <a:gd name="T4" fmla="*/ 28 w 156"/>
                    <a:gd name="T5" fmla="*/ 64 h 160"/>
                    <a:gd name="T6" fmla="*/ 64 w 156"/>
                    <a:gd name="T7" fmla="*/ 90 h 160"/>
                    <a:gd name="T8" fmla="*/ 86 w 156"/>
                    <a:gd name="T9" fmla="*/ 104 h 160"/>
                    <a:gd name="T10" fmla="*/ 108 w 156"/>
                    <a:gd name="T11" fmla="*/ 124 h 160"/>
                    <a:gd name="T12" fmla="*/ 125 w 156"/>
                    <a:gd name="T13" fmla="*/ 138 h 160"/>
                    <a:gd name="T14" fmla="*/ 144 w 156"/>
                    <a:gd name="T15" fmla="*/ 160 h 160"/>
                    <a:gd name="T16" fmla="*/ 156 w 156"/>
                    <a:gd name="T17" fmla="*/ 156 h 160"/>
                    <a:gd name="T18" fmla="*/ 156 w 156"/>
                    <a:gd name="T19" fmla="*/ 82 h 160"/>
                    <a:gd name="T20" fmla="*/ 131 w 156"/>
                    <a:gd name="T21" fmla="*/ 57 h 160"/>
                    <a:gd name="T22" fmla="*/ 105 w 156"/>
                    <a:gd name="T23" fmla="*/ 34 h 160"/>
                    <a:gd name="T24" fmla="*/ 84 w 156"/>
                    <a:gd name="T25" fmla="*/ 17 h 160"/>
                    <a:gd name="T26" fmla="*/ 58 w 156"/>
                    <a:gd name="T27" fmla="*/ 0 h 16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6"/>
                    <a:gd name="T43" fmla="*/ 0 h 160"/>
                    <a:gd name="T44" fmla="*/ 156 w 156"/>
                    <a:gd name="T45" fmla="*/ 160 h 16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6" h="160">
                      <a:moveTo>
                        <a:pt x="58" y="0"/>
                      </a:moveTo>
                      <a:lnTo>
                        <a:pt x="0" y="35"/>
                      </a:lnTo>
                      <a:lnTo>
                        <a:pt x="28" y="64"/>
                      </a:lnTo>
                      <a:lnTo>
                        <a:pt x="64" y="90"/>
                      </a:lnTo>
                      <a:lnTo>
                        <a:pt x="86" y="104"/>
                      </a:lnTo>
                      <a:lnTo>
                        <a:pt x="108" y="124"/>
                      </a:lnTo>
                      <a:lnTo>
                        <a:pt x="125" y="138"/>
                      </a:lnTo>
                      <a:lnTo>
                        <a:pt x="144" y="160"/>
                      </a:lnTo>
                      <a:lnTo>
                        <a:pt x="156" y="156"/>
                      </a:lnTo>
                      <a:lnTo>
                        <a:pt x="156" y="82"/>
                      </a:lnTo>
                      <a:lnTo>
                        <a:pt x="131" y="57"/>
                      </a:lnTo>
                      <a:lnTo>
                        <a:pt x="105" y="34"/>
                      </a:lnTo>
                      <a:lnTo>
                        <a:pt x="84" y="17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1" name="Freeform 2061"/>
                <p:cNvSpPr>
                  <a:spLocks noChangeAspect="1"/>
                </p:cNvSpPr>
                <p:nvPr/>
              </p:nvSpPr>
              <p:spPr bwMode="auto">
                <a:xfrm>
                  <a:off x="3074" y="2196"/>
                  <a:ext cx="671" cy="393"/>
                </a:xfrm>
                <a:custGeom>
                  <a:avLst/>
                  <a:gdLst>
                    <a:gd name="T0" fmla="*/ 0 w 671"/>
                    <a:gd name="T1" fmla="*/ 0 h 393"/>
                    <a:gd name="T2" fmla="*/ 13 w 671"/>
                    <a:gd name="T3" fmla="*/ 1 h 393"/>
                    <a:gd name="T4" fmla="*/ 23 w 671"/>
                    <a:gd name="T5" fmla="*/ 3 h 393"/>
                    <a:gd name="T6" fmla="*/ 31 w 671"/>
                    <a:gd name="T7" fmla="*/ 5 h 393"/>
                    <a:gd name="T8" fmla="*/ 44 w 671"/>
                    <a:gd name="T9" fmla="*/ 7 h 393"/>
                    <a:gd name="T10" fmla="*/ 59 w 671"/>
                    <a:gd name="T11" fmla="*/ 13 h 393"/>
                    <a:gd name="T12" fmla="*/ 69 w 671"/>
                    <a:gd name="T13" fmla="*/ 18 h 393"/>
                    <a:gd name="T14" fmla="*/ 80 w 671"/>
                    <a:gd name="T15" fmla="*/ 19 h 393"/>
                    <a:gd name="T16" fmla="*/ 96 w 671"/>
                    <a:gd name="T17" fmla="*/ 23 h 393"/>
                    <a:gd name="T18" fmla="*/ 110 w 671"/>
                    <a:gd name="T19" fmla="*/ 25 h 393"/>
                    <a:gd name="T20" fmla="*/ 127 w 671"/>
                    <a:gd name="T21" fmla="*/ 26 h 393"/>
                    <a:gd name="T22" fmla="*/ 135 w 671"/>
                    <a:gd name="T23" fmla="*/ 27 h 393"/>
                    <a:gd name="T24" fmla="*/ 145 w 671"/>
                    <a:gd name="T25" fmla="*/ 29 h 393"/>
                    <a:gd name="T26" fmla="*/ 155 w 671"/>
                    <a:gd name="T27" fmla="*/ 31 h 393"/>
                    <a:gd name="T28" fmla="*/ 165 w 671"/>
                    <a:gd name="T29" fmla="*/ 33 h 393"/>
                    <a:gd name="T30" fmla="*/ 177 w 671"/>
                    <a:gd name="T31" fmla="*/ 38 h 393"/>
                    <a:gd name="T32" fmla="*/ 191 w 671"/>
                    <a:gd name="T33" fmla="*/ 42 h 393"/>
                    <a:gd name="T34" fmla="*/ 204 w 671"/>
                    <a:gd name="T35" fmla="*/ 44 h 393"/>
                    <a:gd name="T36" fmla="*/ 221 w 671"/>
                    <a:gd name="T37" fmla="*/ 49 h 393"/>
                    <a:gd name="T38" fmla="*/ 239 w 671"/>
                    <a:gd name="T39" fmla="*/ 55 h 393"/>
                    <a:gd name="T40" fmla="*/ 257 w 671"/>
                    <a:gd name="T41" fmla="*/ 60 h 393"/>
                    <a:gd name="T42" fmla="*/ 271 w 671"/>
                    <a:gd name="T43" fmla="*/ 66 h 393"/>
                    <a:gd name="T44" fmla="*/ 287 w 671"/>
                    <a:gd name="T45" fmla="*/ 71 h 393"/>
                    <a:gd name="T46" fmla="*/ 300 w 671"/>
                    <a:gd name="T47" fmla="*/ 74 h 393"/>
                    <a:gd name="T48" fmla="*/ 317 w 671"/>
                    <a:gd name="T49" fmla="*/ 80 h 393"/>
                    <a:gd name="T50" fmla="*/ 331 w 671"/>
                    <a:gd name="T51" fmla="*/ 89 h 393"/>
                    <a:gd name="T52" fmla="*/ 347 w 671"/>
                    <a:gd name="T53" fmla="*/ 96 h 393"/>
                    <a:gd name="T54" fmla="*/ 361 w 671"/>
                    <a:gd name="T55" fmla="*/ 102 h 393"/>
                    <a:gd name="T56" fmla="*/ 374 w 671"/>
                    <a:gd name="T57" fmla="*/ 110 h 393"/>
                    <a:gd name="T58" fmla="*/ 391 w 671"/>
                    <a:gd name="T59" fmla="*/ 116 h 393"/>
                    <a:gd name="T60" fmla="*/ 409 w 671"/>
                    <a:gd name="T61" fmla="*/ 129 h 393"/>
                    <a:gd name="T62" fmla="*/ 422 w 671"/>
                    <a:gd name="T63" fmla="*/ 139 h 393"/>
                    <a:gd name="T64" fmla="*/ 439 w 671"/>
                    <a:gd name="T65" fmla="*/ 157 h 393"/>
                    <a:gd name="T66" fmla="*/ 451 w 671"/>
                    <a:gd name="T67" fmla="*/ 174 h 393"/>
                    <a:gd name="T68" fmla="*/ 467 w 671"/>
                    <a:gd name="T69" fmla="*/ 197 h 393"/>
                    <a:gd name="T70" fmla="*/ 474 w 671"/>
                    <a:gd name="T71" fmla="*/ 212 h 393"/>
                    <a:gd name="T72" fmla="*/ 487 w 671"/>
                    <a:gd name="T73" fmla="*/ 233 h 393"/>
                    <a:gd name="T74" fmla="*/ 498 w 671"/>
                    <a:gd name="T75" fmla="*/ 245 h 393"/>
                    <a:gd name="T76" fmla="*/ 519 w 671"/>
                    <a:gd name="T77" fmla="*/ 264 h 393"/>
                    <a:gd name="T78" fmla="*/ 536 w 671"/>
                    <a:gd name="T79" fmla="*/ 279 h 393"/>
                    <a:gd name="T80" fmla="*/ 554 w 671"/>
                    <a:gd name="T81" fmla="*/ 294 h 393"/>
                    <a:gd name="T82" fmla="*/ 570 w 671"/>
                    <a:gd name="T83" fmla="*/ 307 h 393"/>
                    <a:gd name="T84" fmla="*/ 582 w 671"/>
                    <a:gd name="T85" fmla="*/ 314 h 393"/>
                    <a:gd name="T86" fmla="*/ 615 w 671"/>
                    <a:gd name="T87" fmla="*/ 337 h 393"/>
                    <a:gd name="T88" fmla="*/ 630 w 671"/>
                    <a:gd name="T89" fmla="*/ 350 h 393"/>
                    <a:gd name="T90" fmla="*/ 655 w 671"/>
                    <a:gd name="T91" fmla="*/ 373 h 393"/>
                    <a:gd name="T92" fmla="*/ 671 w 671"/>
                    <a:gd name="T93" fmla="*/ 393 h 39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71"/>
                    <a:gd name="T142" fmla="*/ 0 h 393"/>
                    <a:gd name="T143" fmla="*/ 671 w 671"/>
                    <a:gd name="T144" fmla="*/ 393 h 39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71" h="393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23" y="3"/>
                      </a:lnTo>
                      <a:lnTo>
                        <a:pt x="31" y="5"/>
                      </a:lnTo>
                      <a:lnTo>
                        <a:pt x="44" y="7"/>
                      </a:lnTo>
                      <a:lnTo>
                        <a:pt x="59" y="13"/>
                      </a:lnTo>
                      <a:lnTo>
                        <a:pt x="69" y="18"/>
                      </a:lnTo>
                      <a:lnTo>
                        <a:pt x="80" y="19"/>
                      </a:lnTo>
                      <a:lnTo>
                        <a:pt x="96" y="23"/>
                      </a:lnTo>
                      <a:lnTo>
                        <a:pt x="110" y="25"/>
                      </a:lnTo>
                      <a:lnTo>
                        <a:pt x="127" y="26"/>
                      </a:lnTo>
                      <a:lnTo>
                        <a:pt x="135" y="27"/>
                      </a:lnTo>
                      <a:lnTo>
                        <a:pt x="145" y="29"/>
                      </a:lnTo>
                      <a:lnTo>
                        <a:pt x="155" y="31"/>
                      </a:lnTo>
                      <a:lnTo>
                        <a:pt x="165" y="33"/>
                      </a:lnTo>
                      <a:lnTo>
                        <a:pt x="177" y="38"/>
                      </a:lnTo>
                      <a:lnTo>
                        <a:pt x="191" y="42"/>
                      </a:lnTo>
                      <a:lnTo>
                        <a:pt x="204" y="44"/>
                      </a:lnTo>
                      <a:lnTo>
                        <a:pt x="221" y="49"/>
                      </a:lnTo>
                      <a:lnTo>
                        <a:pt x="239" y="55"/>
                      </a:lnTo>
                      <a:lnTo>
                        <a:pt x="257" y="60"/>
                      </a:lnTo>
                      <a:lnTo>
                        <a:pt x="271" y="66"/>
                      </a:lnTo>
                      <a:lnTo>
                        <a:pt x="287" y="71"/>
                      </a:lnTo>
                      <a:lnTo>
                        <a:pt x="300" y="74"/>
                      </a:lnTo>
                      <a:lnTo>
                        <a:pt x="317" y="80"/>
                      </a:lnTo>
                      <a:lnTo>
                        <a:pt x="331" y="89"/>
                      </a:lnTo>
                      <a:lnTo>
                        <a:pt x="347" y="96"/>
                      </a:lnTo>
                      <a:lnTo>
                        <a:pt x="361" y="102"/>
                      </a:lnTo>
                      <a:lnTo>
                        <a:pt x="374" y="110"/>
                      </a:lnTo>
                      <a:lnTo>
                        <a:pt x="391" y="116"/>
                      </a:lnTo>
                      <a:lnTo>
                        <a:pt x="409" y="129"/>
                      </a:lnTo>
                      <a:lnTo>
                        <a:pt x="422" y="139"/>
                      </a:lnTo>
                      <a:lnTo>
                        <a:pt x="439" y="157"/>
                      </a:lnTo>
                      <a:lnTo>
                        <a:pt x="451" y="174"/>
                      </a:lnTo>
                      <a:lnTo>
                        <a:pt x="467" y="197"/>
                      </a:lnTo>
                      <a:lnTo>
                        <a:pt x="474" y="212"/>
                      </a:lnTo>
                      <a:lnTo>
                        <a:pt x="487" y="233"/>
                      </a:lnTo>
                      <a:lnTo>
                        <a:pt x="498" y="245"/>
                      </a:lnTo>
                      <a:lnTo>
                        <a:pt x="519" y="264"/>
                      </a:lnTo>
                      <a:lnTo>
                        <a:pt x="536" y="279"/>
                      </a:lnTo>
                      <a:lnTo>
                        <a:pt x="554" y="294"/>
                      </a:lnTo>
                      <a:lnTo>
                        <a:pt x="570" y="307"/>
                      </a:lnTo>
                      <a:lnTo>
                        <a:pt x="582" y="314"/>
                      </a:lnTo>
                      <a:lnTo>
                        <a:pt x="615" y="337"/>
                      </a:lnTo>
                      <a:lnTo>
                        <a:pt x="630" y="350"/>
                      </a:lnTo>
                      <a:lnTo>
                        <a:pt x="655" y="373"/>
                      </a:lnTo>
                      <a:lnTo>
                        <a:pt x="671" y="393"/>
                      </a:ln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2" name="Freeform 2062"/>
                <p:cNvSpPr>
                  <a:spLocks noChangeAspect="1"/>
                </p:cNvSpPr>
                <p:nvPr/>
              </p:nvSpPr>
              <p:spPr bwMode="auto">
                <a:xfrm>
                  <a:off x="3451" y="2395"/>
                  <a:ext cx="129" cy="135"/>
                </a:xfrm>
                <a:custGeom>
                  <a:avLst/>
                  <a:gdLst>
                    <a:gd name="T0" fmla="*/ 129 w 129"/>
                    <a:gd name="T1" fmla="*/ 55 h 135"/>
                    <a:gd name="T2" fmla="*/ 129 w 129"/>
                    <a:gd name="T3" fmla="*/ 135 h 135"/>
                    <a:gd name="T4" fmla="*/ 121 w 129"/>
                    <a:gd name="T5" fmla="*/ 127 h 135"/>
                    <a:gd name="T6" fmla="*/ 112 w 129"/>
                    <a:gd name="T7" fmla="*/ 119 h 135"/>
                    <a:gd name="T8" fmla="*/ 107 w 129"/>
                    <a:gd name="T9" fmla="*/ 107 h 135"/>
                    <a:gd name="T10" fmla="*/ 92 w 129"/>
                    <a:gd name="T11" fmla="*/ 83 h 135"/>
                    <a:gd name="T12" fmla="*/ 84 w 129"/>
                    <a:gd name="T13" fmla="*/ 71 h 135"/>
                    <a:gd name="T14" fmla="*/ 68 w 129"/>
                    <a:gd name="T15" fmla="*/ 53 h 135"/>
                    <a:gd name="T16" fmla="*/ 57 w 129"/>
                    <a:gd name="T17" fmla="*/ 40 h 135"/>
                    <a:gd name="T18" fmla="*/ 41 w 129"/>
                    <a:gd name="T19" fmla="*/ 24 h 135"/>
                    <a:gd name="T20" fmla="*/ 27 w 129"/>
                    <a:gd name="T21" fmla="*/ 15 h 135"/>
                    <a:gd name="T22" fmla="*/ 14 w 129"/>
                    <a:gd name="T23" fmla="*/ 7 h 135"/>
                    <a:gd name="T24" fmla="*/ 0 w 129"/>
                    <a:gd name="T25" fmla="*/ 0 h 13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9"/>
                    <a:gd name="T40" fmla="*/ 0 h 135"/>
                    <a:gd name="T41" fmla="*/ 129 w 129"/>
                    <a:gd name="T42" fmla="*/ 135 h 13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9" h="135">
                      <a:moveTo>
                        <a:pt x="129" y="55"/>
                      </a:moveTo>
                      <a:lnTo>
                        <a:pt x="129" y="135"/>
                      </a:lnTo>
                      <a:lnTo>
                        <a:pt x="121" y="127"/>
                      </a:lnTo>
                      <a:lnTo>
                        <a:pt x="112" y="119"/>
                      </a:lnTo>
                      <a:lnTo>
                        <a:pt x="107" y="107"/>
                      </a:lnTo>
                      <a:lnTo>
                        <a:pt x="92" y="83"/>
                      </a:lnTo>
                      <a:lnTo>
                        <a:pt x="84" y="71"/>
                      </a:lnTo>
                      <a:lnTo>
                        <a:pt x="68" y="53"/>
                      </a:lnTo>
                      <a:lnTo>
                        <a:pt x="57" y="40"/>
                      </a:lnTo>
                      <a:lnTo>
                        <a:pt x="41" y="24"/>
                      </a:lnTo>
                      <a:lnTo>
                        <a:pt x="27" y="15"/>
                      </a:lnTo>
                      <a:lnTo>
                        <a:pt x="14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3" name="Freeform 2063"/>
                <p:cNvSpPr>
                  <a:spLocks noChangeAspect="1"/>
                </p:cNvSpPr>
                <p:nvPr/>
              </p:nvSpPr>
              <p:spPr bwMode="auto">
                <a:xfrm>
                  <a:off x="3585" y="2536"/>
                  <a:ext cx="149" cy="130"/>
                </a:xfrm>
                <a:custGeom>
                  <a:avLst/>
                  <a:gdLst>
                    <a:gd name="T0" fmla="*/ 149 w 149"/>
                    <a:gd name="T1" fmla="*/ 130 h 130"/>
                    <a:gd name="T2" fmla="*/ 136 w 149"/>
                    <a:gd name="T3" fmla="*/ 112 h 130"/>
                    <a:gd name="T4" fmla="*/ 117 w 149"/>
                    <a:gd name="T5" fmla="*/ 98 h 130"/>
                    <a:gd name="T6" fmla="*/ 102 w 149"/>
                    <a:gd name="T7" fmla="*/ 85 h 130"/>
                    <a:gd name="T8" fmla="*/ 80 w 149"/>
                    <a:gd name="T9" fmla="*/ 67 h 130"/>
                    <a:gd name="T10" fmla="*/ 62 w 149"/>
                    <a:gd name="T11" fmla="*/ 56 h 130"/>
                    <a:gd name="T12" fmla="*/ 42 w 149"/>
                    <a:gd name="T13" fmla="*/ 42 h 130"/>
                    <a:gd name="T14" fmla="*/ 24 w 149"/>
                    <a:gd name="T15" fmla="*/ 26 h 130"/>
                    <a:gd name="T16" fmla="*/ 10 w 149"/>
                    <a:gd name="T17" fmla="*/ 11 h 130"/>
                    <a:gd name="T18" fmla="*/ 0 w 149"/>
                    <a:gd name="T19" fmla="*/ 0 h 1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9"/>
                    <a:gd name="T31" fmla="*/ 0 h 130"/>
                    <a:gd name="T32" fmla="*/ 149 w 149"/>
                    <a:gd name="T33" fmla="*/ 130 h 1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9" h="130">
                      <a:moveTo>
                        <a:pt x="149" y="130"/>
                      </a:moveTo>
                      <a:lnTo>
                        <a:pt x="136" y="112"/>
                      </a:lnTo>
                      <a:lnTo>
                        <a:pt x="117" y="98"/>
                      </a:lnTo>
                      <a:lnTo>
                        <a:pt x="102" y="85"/>
                      </a:lnTo>
                      <a:lnTo>
                        <a:pt x="80" y="67"/>
                      </a:lnTo>
                      <a:lnTo>
                        <a:pt x="62" y="56"/>
                      </a:lnTo>
                      <a:lnTo>
                        <a:pt x="42" y="42"/>
                      </a:lnTo>
                      <a:lnTo>
                        <a:pt x="24" y="26"/>
                      </a:lnTo>
                      <a:lnTo>
                        <a:pt x="1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4" name="Line 2064"/>
                <p:cNvSpPr>
                  <a:spLocks noChangeAspect="1" noChangeShapeType="1"/>
                </p:cNvSpPr>
                <p:nvPr/>
              </p:nvSpPr>
              <p:spPr bwMode="auto">
                <a:xfrm>
                  <a:off x="2646" y="2187"/>
                  <a:ext cx="264" cy="1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5" name="Line 206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94" y="1756"/>
                  <a:ext cx="245" cy="13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6" name="Line 206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88" y="1919"/>
                  <a:ext cx="500" cy="28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7" name="Freeform 2067"/>
                <p:cNvSpPr>
                  <a:spLocks noChangeAspect="1"/>
                </p:cNvSpPr>
                <p:nvPr/>
              </p:nvSpPr>
              <p:spPr bwMode="auto">
                <a:xfrm>
                  <a:off x="2046" y="2090"/>
                  <a:ext cx="303" cy="172"/>
                </a:xfrm>
                <a:custGeom>
                  <a:avLst/>
                  <a:gdLst>
                    <a:gd name="T0" fmla="*/ 260 w 303"/>
                    <a:gd name="T1" fmla="*/ 0 h 172"/>
                    <a:gd name="T2" fmla="*/ 0 w 303"/>
                    <a:gd name="T3" fmla="*/ 148 h 172"/>
                    <a:gd name="T4" fmla="*/ 44 w 303"/>
                    <a:gd name="T5" fmla="*/ 172 h 172"/>
                    <a:gd name="T6" fmla="*/ 303 w 303"/>
                    <a:gd name="T7" fmla="*/ 26 h 172"/>
                    <a:gd name="T8" fmla="*/ 260 w 303"/>
                    <a:gd name="T9" fmla="*/ 0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3"/>
                    <a:gd name="T16" fmla="*/ 0 h 172"/>
                    <a:gd name="T17" fmla="*/ 303 w 30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3" h="172">
                      <a:moveTo>
                        <a:pt x="260" y="0"/>
                      </a:moveTo>
                      <a:lnTo>
                        <a:pt x="0" y="148"/>
                      </a:lnTo>
                      <a:lnTo>
                        <a:pt x="44" y="172"/>
                      </a:lnTo>
                      <a:lnTo>
                        <a:pt x="303" y="26"/>
                      </a:lnTo>
                      <a:lnTo>
                        <a:pt x="260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8" name="Freeform 2068"/>
                <p:cNvSpPr>
                  <a:spLocks noChangeAspect="1"/>
                </p:cNvSpPr>
                <p:nvPr/>
              </p:nvSpPr>
              <p:spPr bwMode="auto">
                <a:xfrm>
                  <a:off x="2158" y="2237"/>
                  <a:ext cx="801" cy="465"/>
                </a:xfrm>
                <a:custGeom>
                  <a:avLst/>
                  <a:gdLst>
                    <a:gd name="T0" fmla="*/ 111 w 801"/>
                    <a:gd name="T1" fmla="*/ 0 h 465"/>
                    <a:gd name="T2" fmla="*/ 0 w 801"/>
                    <a:gd name="T3" fmla="*/ 65 h 465"/>
                    <a:gd name="T4" fmla="*/ 688 w 801"/>
                    <a:gd name="T5" fmla="*/ 465 h 465"/>
                    <a:gd name="T6" fmla="*/ 801 w 801"/>
                    <a:gd name="T7" fmla="*/ 399 h 465"/>
                    <a:gd name="T8" fmla="*/ 111 w 801"/>
                    <a:gd name="T9" fmla="*/ 0 h 4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1"/>
                    <a:gd name="T16" fmla="*/ 0 h 465"/>
                    <a:gd name="T17" fmla="*/ 801 w 801"/>
                    <a:gd name="T18" fmla="*/ 465 h 4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1" h="465">
                      <a:moveTo>
                        <a:pt x="111" y="0"/>
                      </a:moveTo>
                      <a:lnTo>
                        <a:pt x="0" y="65"/>
                      </a:lnTo>
                      <a:lnTo>
                        <a:pt x="688" y="465"/>
                      </a:lnTo>
                      <a:lnTo>
                        <a:pt x="801" y="399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9" name="Freeform 2069"/>
                <p:cNvSpPr>
                  <a:spLocks noChangeAspect="1"/>
                </p:cNvSpPr>
                <p:nvPr/>
              </p:nvSpPr>
              <p:spPr bwMode="auto">
                <a:xfrm>
                  <a:off x="2374" y="2161"/>
                  <a:ext cx="718" cy="415"/>
                </a:xfrm>
                <a:custGeom>
                  <a:avLst/>
                  <a:gdLst>
                    <a:gd name="T0" fmla="*/ 664 w 718"/>
                    <a:gd name="T1" fmla="*/ 415 h 415"/>
                    <a:gd name="T2" fmla="*/ 718 w 718"/>
                    <a:gd name="T3" fmla="*/ 383 h 415"/>
                    <a:gd name="T4" fmla="*/ 51 w 718"/>
                    <a:gd name="T5" fmla="*/ 0 h 415"/>
                    <a:gd name="T6" fmla="*/ 0 w 718"/>
                    <a:gd name="T7" fmla="*/ 31 h 415"/>
                    <a:gd name="T8" fmla="*/ 664 w 718"/>
                    <a:gd name="T9" fmla="*/ 415 h 4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8"/>
                    <a:gd name="T16" fmla="*/ 0 h 415"/>
                    <a:gd name="T17" fmla="*/ 718 w 718"/>
                    <a:gd name="T18" fmla="*/ 415 h 4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8" h="415">
                      <a:moveTo>
                        <a:pt x="664" y="415"/>
                      </a:moveTo>
                      <a:lnTo>
                        <a:pt x="718" y="383"/>
                      </a:lnTo>
                      <a:lnTo>
                        <a:pt x="51" y="0"/>
                      </a:lnTo>
                      <a:lnTo>
                        <a:pt x="0" y="31"/>
                      </a:lnTo>
                      <a:lnTo>
                        <a:pt x="664" y="41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0" name="Freeform 2070"/>
                <p:cNvSpPr>
                  <a:spLocks noChangeAspect="1"/>
                </p:cNvSpPr>
                <p:nvPr/>
              </p:nvSpPr>
              <p:spPr bwMode="auto">
                <a:xfrm>
                  <a:off x="2425" y="2076"/>
                  <a:ext cx="749" cy="436"/>
                </a:xfrm>
                <a:custGeom>
                  <a:avLst/>
                  <a:gdLst>
                    <a:gd name="T0" fmla="*/ 726 w 749"/>
                    <a:gd name="T1" fmla="*/ 436 h 436"/>
                    <a:gd name="T2" fmla="*/ 0 w 749"/>
                    <a:gd name="T3" fmla="*/ 17 h 436"/>
                    <a:gd name="T4" fmla="*/ 31 w 749"/>
                    <a:gd name="T5" fmla="*/ 0 h 436"/>
                    <a:gd name="T6" fmla="*/ 749 w 749"/>
                    <a:gd name="T7" fmla="*/ 424 h 436"/>
                    <a:gd name="T8" fmla="*/ 726 w 749"/>
                    <a:gd name="T9" fmla="*/ 436 h 4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9"/>
                    <a:gd name="T16" fmla="*/ 0 h 436"/>
                    <a:gd name="T17" fmla="*/ 749 w 749"/>
                    <a:gd name="T18" fmla="*/ 436 h 4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9" h="436">
                      <a:moveTo>
                        <a:pt x="726" y="436"/>
                      </a:moveTo>
                      <a:lnTo>
                        <a:pt x="0" y="17"/>
                      </a:lnTo>
                      <a:lnTo>
                        <a:pt x="31" y="0"/>
                      </a:lnTo>
                      <a:lnTo>
                        <a:pt x="749" y="424"/>
                      </a:lnTo>
                      <a:lnTo>
                        <a:pt x="726" y="43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1" name="Freeform 2071"/>
                <p:cNvSpPr>
                  <a:spLocks noChangeAspect="1"/>
                </p:cNvSpPr>
                <p:nvPr/>
              </p:nvSpPr>
              <p:spPr bwMode="auto">
                <a:xfrm>
                  <a:off x="2029" y="1864"/>
                  <a:ext cx="1132" cy="688"/>
                </a:xfrm>
                <a:custGeom>
                  <a:avLst/>
                  <a:gdLst>
                    <a:gd name="T0" fmla="*/ 0 w 1132"/>
                    <a:gd name="T1" fmla="*/ 0 h 688"/>
                    <a:gd name="T2" fmla="*/ 0 w 1132"/>
                    <a:gd name="T3" fmla="*/ 67 h 688"/>
                    <a:gd name="T4" fmla="*/ 1076 w 1132"/>
                    <a:gd name="T5" fmla="*/ 688 h 688"/>
                    <a:gd name="T6" fmla="*/ 1132 w 1132"/>
                    <a:gd name="T7" fmla="*/ 654 h 688"/>
                    <a:gd name="T8" fmla="*/ 0 w 1132"/>
                    <a:gd name="T9" fmla="*/ 0 h 6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32"/>
                    <a:gd name="T16" fmla="*/ 0 h 688"/>
                    <a:gd name="T17" fmla="*/ 1132 w 1132"/>
                    <a:gd name="T18" fmla="*/ 688 h 6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32" h="688">
                      <a:moveTo>
                        <a:pt x="0" y="0"/>
                      </a:moveTo>
                      <a:lnTo>
                        <a:pt x="0" y="67"/>
                      </a:lnTo>
                      <a:lnTo>
                        <a:pt x="1076" y="688"/>
                      </a:lnTo>
                      <a:lnTo>
                        <a:pt x="1132" y="6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2" name="Freeform 2072"/>
                <p:cNvSpPr>
                  <a:spLocks noChangeAspect="1"/>
                </p:cNvSpPr>
                <p:nvPr/>
              </p:nvSpPr>
              <p:spPr bwMode="auto">
                <a:xfrm>
                  <a:off x="2455" y="2051"/>
                  <a:ext cx="719" cy="449"/>
                </a:xfrm>
                <a:custGeom>
                  <a:avLst/>
                  <a:gdLst>
                    <a:gd name="T0" fmla="*/ 42 w 719"/>
                    <a:gd name="T1" fmla="*/ 0 h 449"/>
                    <a:gd name="T2" fmla="*/ 0 w 719"/>
                    <a:gd name="T3" fmla="*/ 26 h 449"/>
                    <a:gd name="T4" fmla="*/ 719 w 719"/>
                    <a:gd name="T5" fmla="*/ 449 h 449"/>
                    <a:gd name="T6" fmla="*/ 0 60000 65536"/>
                    <a:gd name="T7" fmla="*/ 0 60000 65536"/>
                    <a:gd name="T8" fmla="*/ 0 60000 65536"/>
                    <a:gd name="T9" fmla="*/ 0 w 719"/>
                    <a:gd name="T10" fmla="*/ 0 h 449"/>
                    <a:gd name="T11" fmla="*/ 719 w 719"/>
                    <a:gd name="T12" fmla="*/ 449 h 4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19" h="449">
                      <a:moveTo>
                        <a:pt x="42" y="0"/>
                      </a:moveTo>
                      <a:lnTo>
                        <a:pt x="0" y="26"/>
                      </a:lnTo>
                      <a:lnTo>
                        <a:pt x="719" y="449"/>
                      </a:ln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3" name="Freeform 2073"/>
                <p:cNvSpPr>
                  <a:spLocks noChangeAspect="1"/>
                </p:cNvSpPr>
                <p:nvPr/>
              </p:nvSpPr>
              <p:spPr bwMode="auto">
                <a:xfrm>
                  <a:off x="2449" y="2047"/>
                  <a:ext cx="93" cy="59"/>
                </a:xfrm>
                <a:custGeom>
                  <a:avLst/>
                  <a:gdLst>
                    <a:gd name="T0" fmla="*/ 93 w 93"/>
                    <a:gd name="T1" fmla="*/ 39 h 59"/>
                    <a:gd name="T2" fmla="*/ 75 w 93"/>
                    <a:gd name="T3" fmla="*/ 32 h 59"/>
                    <a:gd name="T4" fmla="*/ 66 w 93"/>
                    <a:gd name="T5" fmla="*/ 26 h 59"/>
                    <a:gd name="T6" fmla="*/ 54 w 93"/>
                    <a:gd name="T7" fmla="*/ 15 h 59"/>
                    <a:gd name="T8" fmla="*/ 46 w 93"/>
                    <a:gd name="T9" fmla="*/ 8 h 59"/>
                    <a:gd name="T10" fmla="*/ 45 w 93"/>
                    <a:gd name="T11" fmla="*/ 0 h 59"/>
                    <a:gd name="T12" fmla="*/ 0 w 93"/>
                    <a:gd name="T13" fmla="*/ 27 h 59"/>
                    <a:gd name="T14" fmla="*/ 56 w 93"/>
                    <a:gd name="T15" fmla="*/ 59 h 59"/>
                    <a:gd name="T16" fmla="*/ 93 w 93"/>
                    <a:gd name="T17" fmla="*/ 39 h 5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3"/>
                    <a:gd name="T28" fmla="*/ 0 h 59"/>
                    <a:gd name="T29" fmla="*/ 93 w 93"/>
                    <a:gd name="T30" fmla="*/ 59 h 5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3" h="59">
                      <a:moveTo>
                        <a:pt x="93" y="39"/>
                      </a:moveTo>
                      <a:lnTo>
                        <a:pt x="75" y="32"/>
                      </a:lnTo>
                      <a:lnTo>
                        <a:pt x="66" y="26"/>
                      </a:lnTo>
                      <a:lnTo>
                        <a:pt x="54" y="15"/>
                      </a:lnTo>
                      <a:lnTo>
                        <a:pt x="46" y="8"/>
                      </a:lnTo>
                      <a:lnTo>
                        <a:pt x="45" y="0"/>
                      </a:lnTo>
                      <a:lnTo>
                        <a:pt x="0" y="27"/>
                      </a:lnTo>
                      <a:lnTo>
                        <a:pt x="56" y="59"/>
                      </a:lnTo>
                      <a:lnTo>
                        <a:pt x="93" y="39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4" name="Line 207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089" y="2033"/>
                  <a:ext cx="402" cy="23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5" name="Freeform 2075"/>
                <p:cNvSpPr>
                  <a:spLocks noChangeAspect="1"/>
                </p:cNvSpPr>
                <p:nvPr/>
              </p:nvSpPr>
              <p:spPr bwMode="auto">
                <a:xfrm>
                  <a:off x="2491" y="2009"/>
                  <a:ext cx="523" cy="191"/>
                </a:xfrm>
                <a:custGeom>
                  <a:avLst/>
                  <a:gdLst>
                    <a:gd name="T0" fmla="*/ 0 w 523"/>
                    <a:gd name="T1" fmla="*/ 0 h 191"/>
                    <a:gd name="T2" fmla="*/ 2 w 523"/>
                    <a:gd name="T3" fmla="*/ 32 h 191"/>
                    <a:gd name="T4" fmla="*/ 6 w 523"/>
                    <a:gd name="T5" fmla="*/ 44 h 191"/>
                    <a:gd name="T6" fmla="*/ 13 w 523"/>
                    <a:gd name="T7" fmla="*/ 53 h 191"/>
                    <a:gd name="T8" fmla="*/ 20 w 523"/>
                    <a:gd name="T9" fmla="*/ 60 h 191"/>
                    <a:gd name="T10" fmla="*/ 33 w 523"/>
                    <a:gd name="T11" fmla="*/ 68 h 191"/>
                    <a:gd name="T12" fmla="*/ 60 w 523"/>
                    <a:gd name="T13" fmla="*/ 80 h 191"/>
                    <a:gd name="T14" fmla="*/ 94 w 523"/>
                    <a:gd name="T15" fmla="*/ 94 h 191"/>
                    <a:gd name="T16" fmla="*/ 115 w 523"/>
                    <a:gd name="T17" fmla="*/ 103 h 191"/>
                    <a:gd name="T18" fmla="*/ 128 w 523"/>
                    <a:gd name="T19" fmla="*/ 108 h 191"/>
                    <a:gd name="T20" fmla="*/ 146 w 523"/>
                    <a:gd name="T21" fmla="*/ 108 h 191"/>
                    <a:gd name="T22" fmla="*/ 162 w 523"/>
                    <a:gd name="T23" fmla="*/ 108 h 191"/>
                    <a:gd name="T24" fmla="*/ 177 w 523"/>
                    <a:gd name="T25" fmla="*/ 101 h 191"/>
                    <a:gd name="T26" fmla="*/ 194 w 523"/>
                    <a:gd name="T27" fmla="*/ 84 h 191"/>
                    <a:gd name="T28" fmla="*/ 219 w 523"/>
                    <a:gd name="T29" fmla="*/ 55 h 191"/>
                    <a:gd name="T30" fmla="*/ 226 w 523"/>
                    <a:gd name="T31" fmla="*/ 46 h 191"/>
                    <a:gd name="T32" fmla="*/ 256 w 523"/>
                    <a:gd name="T33" fmla="*/ 29 h 191"/>
                    <a:gd name="T34" fmla="*/ 357 w 523"/>
                    <a:gd name="T35" fmla="*/ 28 h 191"/>
                    <a:gd name="T36" fmla="*/ 381 w 523"/>
                    <a:gd name="T37" fmla="*/ 29 h 191"/>
                    <a:gd name="T38" fmla="*/ 398 w 523"/>
                    <a:gd name="T39" fmla="*/ 30 h 191"/>
                    <a:gd name="T40" fmla="*/ 432 w 523"/>
                    <a:gd name="T41" fmla="*/ 41 h 191"/>
                    <a:gd name="T42" fmla="*/ 450 w 523"/>
                    <a:gd name="T43" fmla="*/ 47 h 191"/>
                    <a:gd name="T44" fmla="*/ 466 w 523"/>
                    <a:gd name="T45" fmla="*/ 58 h 191"/>
                    <a:gd name="T46" fmla="*/ 484 w 523"/>
                    <a:gd name="T47" fmla="*/ 74 h 191"/>
                    <a:gd name="T48" fmla="*/ 492 w 523"/>
                    <a:gd name="T49" fmla="*/ 89 h 191"/>
                    <a:gd name="T50" fmla="*/ 523 w 523"/>
                    <a:gd name="T51" fmla="*/ 191 h 19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23"/>
                    <a:gd name="T79" fmla="*/ 0 h 191"/>
                    <a:gd name="T80" fmla="*/ 523 w 523"/>
                    <a:gd name="T81" fmla="*/ 191 h 19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23" h="191">
                      <a:moveTo>
                        <a:pt x="0" y="0"/>
                      </a:moveTo>
                      <a:lnTo>
                        <a:pt x="2" y="32"/>
                      </a:lnTo>
                      <a:lnTo>
                        <a:pt x="6" y="44"/>
                      </a:lnTo>
                      <a:lnTo>
                        <a:pt x="13" y="53"/>
                      </a:lnTo>
                      <a:lnTo>
                        <a:pt x="20" y="60"/>
                      </a:lnTo>
                      <a:lnTo>
                        <a:pt x="33" y="68"/>
                      </a:lnTo>
                      <a:lnTo>
                        <a:pt x="60" y="80"/>
                      </a:lnTo>
                      <a:lnTo>
                        <a:pt x="94" y="94"/>
                      </a:lnTo>
                      <a:lnTo>
                        <a:pt x="115" y="103"/>
                      </a:lnTo>
                      <a:lnTo>
                        <a:pt x="128" y="108"/>
                      </a:lnTo>
                      <a:lnTo>
                        <a:pt x="146" y="108"/>
                      </a:lnTo>
                      <a:lnTo>
                        <a:pt x="162" y="108"/>
                      </a:lnTo>
                      <a:lnTo>
                        <a:pt x="177" y="101"/>
                      </a:lnTo>
                      <a:lnTo>
                        <a:pt x="194" y="84"/>
                      </a:lnTo>
                      <a:lnTo>
                        <a:pt x="219" y="55"/>
                      </a:lnTo>
                      <a:lnTo>
                        <a:pt x="226" y="46"/>
                      </a:lnTo>
                      <a:lnTo>
                        <a:pt x="256" y="29"/>
                      </a:lnTo>
                      <a:lnTo>
                        <a:pt x="357" y="28"/>
                      </a:lnTo>
                      <a:lnTo>
                        <a:pt x="381" y="29"/>
                      </a:lnTo>
                      <a:lnTo>
                        <a:pt x="398" y="30"/>
                      </a:lnTo>
                      <a:lnTo>
                        <a:pt x="432" y="41"/>
                      </a:lnTo>
                      <a:lnTo>
                        <a:pt x="450" y="47"/>
                      </a:lnTo>
                      <a:lnTo>
                        <a:pt x="466" y="58"/>
                      </a:lnTo>
                      <a:lnTo>
                        <a:pt x="484" y="74"/>
                      </a:lnTo>
                      <a:lnTo>
                        <a:pt x="492" y="89"/>
                      </a:lnTo>
                      <a:lnTo>
                        <a:pt x="523" y="191"/>
                      </a:ln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6" name="Freeform 2076"/>
                <p:cNvSpPr>
                  <a:spLocks noChangeAspect="1"/>
                </p:cNvSpPr>
                <p:nvPr/>
              </p:nvSpPr>
              <p:spPr bwMode="auto">
                <a:xfrm>
                  <a:off x="2315" y="2093"/>
                  <a:ext cx="110" cy="98"/>
                </a:xfrm>
                <a:custGeom>
                  <a:avLst/>
                  <a:gdLst>
                    <a:gd name="T0" fmla="*/ 110 w 110"/>
                    <a:gd name="T1" fmla="*/ 0 h 98"/>
                    <a:gd name="T2" fmla="*/ 110 w 110"/>
                    <a:gd name="T3" fmla="*/ 67 h 98"/>
                    <a:gd name="T4" fmla="*/ 59 w 110"/>
                    <a:gd name="T5" fmla="*/ 98 h 98"/>
                    <a:gd name="T6" fmla="*/ 0 w 110"/>
                    <a:gd name="T7" fmla="*/ 63 h 98"/>
                    <a:gd name="T8" fmla="*/ 110 w 110"/>
                    <a:gd name="T9" fmla="*/ 0 h 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98"/>
                    <a:gd name="T17" fmla="*/ 110 w 110"/>
                    <a:gd name="T18" fmla="*/ 98 h 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98">
                      <a:moveTo>
                        <a:pt x="110" y="0"/>
                      </a:moveTo>
                      <a:lnTo>
                        <a:pt x="110" y="67"/>
                      </a:lnTo>
                      <a:lnTo>
                        <a:pt x="59" y="98"/>
                      </a:lnTo>
                      <a:lnTo>
                        <a:pt x="0" y="63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7" name="Line 207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58" y="2237"/>
                  <a:ext cx="112" cy="6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369" name="Group 2078"/>
                <p:cNvGrpSpPr>
                  <a:grpSpLocks noChangeAspect="1"/>
                </p:cNvGrpSpPr>
                <p:nvPr/>
              </p:nvGrpSpPr>
              <p:grpSpPr bwMode="auto">
                <a:xfrm>
                  <a:off x="1810" y="1928"/>
                  <a:ext cx="454" cy="279"/>
                  <a:chOff x="379" y="3263"/>
                  <a:chExt cx="1351" cy="858"/>
                </a:xfrm>
              </p:grpSpPr>
              <p:sp>
                <p:nvSpPr>
                  <p:cNvPr id="16111" name="Freeform 2079"/>
                  <p:cNvSpPr>
                    <a:spLocks noChangeAspect="1"/>
                  </p:cNvSpPr>
                  <p:nvPr/>
                </p:nvSpPr>
                <p:spPr bwMode="auto">
                  <a:xfrm>
                    <a:off x="1438" y="3455"/>
                    <a:ext cx="74" cy="97"/>
                  </a:xfrm>
                  <a:custGeom>
                    <a:avLst/>
                    <a:gdLst>
                      <a:gd name="T0" fmla="*/ 0 w 74"/>
                      <a:gd name="T1" fmla="*/ 1 h 97"/>
                      <a:gd name="T2" fmla="*/ 0 w 74"/>
                      <a:gd name="T3" fmla="*/ 77 h 97"/>
                      <a:gd name="T4" fmla="*/ 37 w 74"/>
                      <a:gd name="T5" fmla="*/ 97 h 97"/>
                      <a:gd name="T6" fmla="*/ 74 w 74"/>
                      <a:gd name="T7" fmla="*/ 76 h 97"/>
                      <a:gd name="T8" fmla="*/ 74 w 74"/>
                      <a:gd name="T9" fmla="*/ 0 h 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"/>
                      <a:gd name="T16" fmla="*/ 0 h 97"/>
                      <a:gd name="T17" fmla="*/ 74 w 74"/>
                      <a:gd name="T18" fmla="*/ 97 h 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" h="97">
                        <a:moveTo>
                          <a:pt x="0" y="1"/>
                        </a:moveTo>
                        <a:lnTo>
                          <a:pt x="0" y="77"/>
                        </a:lnTo>
                        <a:lnTo>
                          <a:pt x="37" y="97"/>
                        </a:lnTo>
                        <a:lnTo>
                          <a:pt x="74" y="76"/>
                        </a:lnTo>
                        <a:lnTo>
                          <a:pt x="74" y="0"/>
                        </a:lnTo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2" name="Freeform 2080"/>
                  <p:cNvSpPr>
                    <a:spLocks noChangeAspect="1"/>
                  </p:cNvSpPr>
                  <p:nvPr/>
                </p:nvSpPr>
                <p:spPr bwMode="auto">
                  <a:xfrm>
                    <a:off x="1370" y="3495"/>
                    <a:ext cx="74" cy="97"/>
                  </a:xfrm>
                  <a:custGeom>
                    <a:avLst/>
                    <a:gdLst>
                      <a:gd name="T0" fmla="*/ 0 w 74"/>
                      <a:gd name="T1" fmla="*/ 1 h 97"/>
                      <a:gd name="T2" fmla="*/ 0 w 74"/>
                      <a:gd name="T3" fmla="*/ 77 h 97"/>
                      <a:gd name="T4" fmla="*/ 37 w 74"/>
                      <a:gd name="T5" fmla="*/ 97 h 97"/>
                      <a:gd name="T6" fmla="*/ 74 w 74"/>
                      <a:gd name="T7" fmla="*/ 76 h 97"/>
                      <a:gd name="T8" fmla="*/ 74 w 74"/>
                      <a:gd name="T9" fmla="*/ 0 h 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"/>
                      <a:gd name="T16" fmla="*/ 0 h 97"/>
                      <a:gd name="T17" fmla="*/ 74 w 74"/>
                      <a:gd name="T18" fmla="*/ 97 h 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" h="97">
                        <a:moveTo>
                          <a:pt x="0" y="1"/>
                        </a:moveTo>
                        <a:lnTo>
                          <a:pt x="0" y="77"/>
                        </a:lnTo>
                        <a:lnTo>
                          <a:pt x="37" y="97"/>
                        </a:lnTo>
                        <a:lnTo>
                          <a:pt x="74" y="76"/>
                        </a:lnTo>
                        <a:lnTo>
                          <a:pt x="74" y="0"/>
                        </a:lnTo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3" name="Freeform 2081"/>
                  <p:cNvSpPr>
                    <a:spLocks noChangeAspect="1"/>
                  </p:cNvSpPr>
                  <p:nvPr/>
                </p:nvSpPr>
                <p:spPr bwMode="auto">
                  <a:xfrm>
                    <a:off x="1301" y="3535"/>
                    <a:ext cx="74" cy="97"/>
                  </a:xfrm>
                  <a:custGeom>
                    <a:avLst/>
                    <a:gdLst>
                      <a:gd name="T0" fmla="*/ 0 w 74"/>
                      <a:gd name="T1" fmla="*/ 1 h 97"/>
                      <a:gd name="T2" fmla="*/ 0 w 74"/>
                      <a:gd name="T3" fmla="*/ 77 h 97"/>
                      <a:gd name="T4" fmla="*/ 37 w 74"/>
                      <a:gd name="T5" fmla="*/ 97 h 97"/>
                      <a:gd name="T6" fmla="*/ 74 w 74"/>
                      <a:gd name="T7" fmla="*/ 76 h 97"/>
                      <a:gd name="T8" fmla="*/ 74 w 74"/>
                      <a:gd name="T9" fmla="*/ 0 h 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"/>
                      <a:gd name="T16" fmla="*/ 0 h 97"/>
                      <a:gd name="T17" fmla="*/ 74 w 74"/>
                      <a:gd name="T18" fmla="*/ 97 h 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" h="97">
                        <a:moveTo>
                          <a:pt x="0" y="1"/>
                        </a:moveTo>
                        <a:lnTo>
                          <a:pt x="0" y="77"/>
                        </a:lnTo>
                        <a:lnTo>
                          <a:pt x="37" y="97"/>
                        </a:lnTo>
                        <a:lnTo>
                          <a:pt x="74" y="76"/>
                        </a:lnTo>
                        <a:lnTo>
                          <a:pt x="74" y="0"/>
                        </a:lnTo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4" name="Freeform 2082"/>
                  <p:cNvSpPr>
                    <a:spLocks noChangeAspect="1"/>
                  </p:cNvSpPr>
                  <p:nvPr/>
                </p:nvSpPr>
                <p:spPr bwMode="auto">
                  <a:xfrm>
                    <a:off x="1236" y="3575"/>
                    <a:ext cx="74" cy="97"/>
                  </a:xfrm>
                  <a:custGeom>
                    <a:avLst/>
                    <a:gdLst>
                      <a:gd name="T0" fmla="*/ 0 w 74"/>
                      <a:gd name="T1" fmla="*/ 1 h 97"/>
                      <a:gd name="T2" fmla="*/ 0 w 74"/>
                      <a:gd name="T3" fmla="*/ 77 h 97"/>
                      <a:gd name="T4" fmla="*/ 37 w 74"/>
                      <a:gd name="T5" fmla="*/ 97 h 97"/>
                      <a:gd name="T6" fmla="*/ 74 w 74"/>
                      <a:gd name="T7" fmla="*/ 76 h 97"/>
                      <a:gd name="T8" fmla="*/ 74 w 74"/>
                      <a:gd name="T9" fmla="*/ 0 h 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"/>
                      <a:gd name="T16" fmla="*/ 0 h 97"/>
                      <a:gd name="T17" fmla="*/ 74 w 74"/>
                      <a:gd name="T18" fmla="*/ 97 h 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" h="97">
                        <a:moveTo>
                          <a:pt x="0" y="1"/>
                        </a:moveTo>
                        <a:lnTo>
                          <a:pt x="0" y="77"/>
                        </a:lnTo>
                        <a:lnTo>
                          <a:pt x="37" y="97"/>
                        </a:lnTo>
                        <a:lnTo>
                          <a:pt x="74" y="76"/>
                        </a:lnTo>
                        <a:lnTo>
                          <a:pt x="74" y="0"/>
                        </a:lnTo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5" name="Freeform 2083"/>
                  <p:cNvSpPr>
                    <a:spLocks noChangeAspect="1"/>
                  </p:cNvSpPr>
                  <p:nvPr/>
                </p:nvSpPr>
                <p:spPr bwMode="auto">
                  <a:xfrm>
                    <a:off x="1168" y="3617"/>
                    <a:ext cx="74" cy="97"/>
                  </a:xfrm>
                  <a:custGeom>
                    <a:avLst/>
                    <a:gdLst>
                      <a:gd name="T0" fmla="*/ 0 w 74"/>
                      <a:gd name="T1" fmla="*/ 1 h 97"/>
                      <a:gd name="T2" fmla="*/ 0 w 74"/>
                      <a:gd name="T3" fmla="*/ 77 h 97"/>
                      <a:gd name="T4" fmla="*/ 37 w 74"/>
                      <a:gd name="T5" fmla="*/ 97 h 97"/>
                      <a:gd name="T6" fmla="*/ 74 w 74"/>
                      <a:gd name="T7" fmla="*/ 76 h 97"/>
                      <a:gd name="T8" fmla="*/ 74 w 74"/>
                      <a:gd name="T9" fmla="*/ 0 h 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"/>
                      <a:gd name="T16" fmla="*/ 0 h 97"/>
                      <a:gd name="T17" fmla="*/ 74 w 74"/>
                      <a:gd name="T18" fmla="*/ 97 h 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" h="97">
                        <a:moveTo>
                          <a:pt x="0" y="1"/>
                        </a:moveTo>
                        <a:lnTo>
                          <a:pt x="0" y="77"/>
                        </a:lnTo>
                        <a:lnTo>
                          <a:pt x="37" y="97"/>
                        </a:lnTo>
                        <a:lnTo>
                          <a:pt x="74" y="76"/>
                        </a:lnTo>
                        <a:lnTo>
                          <a:pt x="74" y="0"/>
                        </a:lnTo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6" name="Freeform 2084"/>
                  <p:cNvSpPr>
                    <a:spLocks noChangeAspect="1"/>
                  </p:cNvSpPr>
                  <p:nvPr/>
                </p:nvSpPr>
                <p:spPr bwMode="auto">
                  <a:xfrm>
                    <a:off x="1102" y="3655"/>
                    <a:ext cx="74" cy="97"/>
                  </a:xfrm>
                  <a:custGeom>
                    <a:avLst/>
                    <a:gdLst>
                      <a:gd name="T0" fmla="*/ 0 w 74"/>
                      <a:gd name="T1" fmla="*/ 1 h 97"/>
                      <a:gd name="T2" fmla="*/ 0 w 74"/>
                      <a:gd name="T3" fmla="*/ 77 h 97"/>
                      <a:gd name="T4" fmla="*/ 37 w 74"/>
                      <a:gd name="T5" fmla="*/ 97 h 97"/>
                      <a:gd name="T6" fmla="*/ 74 w 74"/>
                      <a:gd name="T7" fmla="*/ 76 h 97"/>
                      <a:gd name="T8" fmla="*/ 74 w 74"/>
                      <a:gd name="T9" fmla="*/ 0 h 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"/>
                      <a:gd name="T16" fmla="*/ 0 h 97"/>
                      <a:gd name="T17" fmla="*/ 74 w 74"/>
                      <a:gd name="T18" fmla="*/ 97 h 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" h="97">
                        <a:moveTo>
                          <a:pt x="0" y="1"/>
                        </a:moveTo>
                        <a:lnTo>
                          <a:pt x="0" y="77"/>
                        </a:lnTo>
                        <a:lnTo>
                          <a:pt x="37" y="97"/>
                        </a:lnTo>
                        <a:lnTo>
                          <a:pt x="74" y="76"/>
                        </a:lnTo>
                        <a:lnTo>
                          <a:pt x="74" y="0"/>
                        </a:lnTo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7" name="Freeform 2085"/>
                  <p:cNvSpPr>
                    <a:spLocks noChangeAspect="1"/>
                  </p:cNvSpPr>
                  <p:nvPr/>
                </p:nvSpPr>
                <p:spPr bwMode="auto">
                  <a:xfrm>
                    <a:off x="1030" y="3696"/>
                    <a:ext cx="74" cy="97"/>
                  </a:xfrm>
                  <a:custGeom>
                    <a:avLst/>
                    <a:gdLst>
                      <a:gd name="T0" fmla="*/ 0 w 74"/>
                      <a:gd name="T1" fmla="*/ 1 h 97"/>
                      <a:gd name="T2" fmla="*/ 0 w 74"/>
                      <a:gd name="T3" fmla="*/ 77 h 97"/>
                      <a:gd name="T4" fmla="*/ 37 w 74"/>
                      <a:gd name="T5" fmla="*/ 97 h 97"/>
                      <a:gd name="T6" fmla="*/ 74 w 74"/>
                      <a:gd name="T7" fmla="*/ 76 h 97"/>
                      <a:gd name="T8" fmla="*/ 74 w 74"/>
                      <a:gd name="T9" fmla="*/ 0 h 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"/>
                      <a:gd name="T16" fmla="*/ 0 h 97"/>
                      <a:gd name="T17" fmla="*/ 74 w 74"/>
                      <a:gd name="T18" fmla="*/ 97 h 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" h="97">
                        <a:moveTo>
                          <a:pt x="0" y="1"/>
                        </a:moveTo>
                        <a:lnTo>
                          <a:pt x="0" y="77"/>
                        </a:lnTo>
                        <a:lnTo>
                          <a:pt x="37" y="97"/>
                        </a:lnTo>
                        <a:lnTo>
                          <a:pt x="74" y="76"/>
                        </a:lnTo>
                        <a:lnTo>
                          <a:pt x="74" y="0"/>
                        </a:lnTo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8" name="Freeform 2086"/>
                  <p:cNvSpPr>
                    <a:spLocks noChangeAspect="1"/>
                  </p:cNvSpPr>
                  <p:nvPr/>
                </p:nvSpPr>
                <p:spPr bwMode="auto">
                  <a:xfrm>
                    <a:off x="965" y="3734"/>
                    <a:ext cx="74" cy="97"/>
                  </a:xfrm>
                  <a:custGeom>
                    <a:avLst/>
                    <a:gdLst>
                      <a:gd name="T0" fmla="*/ 0 w 74"/>
                      <a:gd name="T1" fmla="*/ 1 h 97"/>
                      <a:gd name="T2" fmla="*/ 0 w 74"/>
                      <a:gd name="T3" fmla="*/ 77 h 97"/>
                      <a:gd name="T4" fmla="*/ 37 w 74"/>
                      <a:gd name="T5" fmla="*/ 97 h 97"/>
                      <a:gd name="T6" fmla="*/ 74 w 74"/>
                      <a:gd name="T7" fmla="*/ 76 h 97"/>
                      <a:gd name="T8" fmla="*/ 74 w 74"/>
                      <a:gd name="T9" fmla="*/ 0 h 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"/>
                      <a:gd name="T16" fmla="*/ 0 h 97"/>
                      <a:gd name="T17" fmla="*/ 74 w 74"/>
                      <a:gd name="T18" fmla="*/ 97 h 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" h="97">
                        <a:moveTo>
                          <a:pt x="0" y="1"/>
                        </a:moveTo>
                        <a:lnTo>
                          <a:pt x="0" y="77"/>
                        </a:lnTo>
                        <a:lnTo>
                          <a:pt x="37" y="97"/>
                        </a:lnTo>
                        <a:lnTo>
                          <a:pt x="74" y="76"/>
                        </a:lnTo>
                        <a:lnTo>
                          <a:pt x="74" y="0"/>
                        </a:lnTo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9" name="Freeform 2087"/>
                  <p:cNvSpPr>
                    <a:spLocks noChangeAspect="1"/>
                  </p:cNvSpPr>
                  <p:nvPr/>
                </p:nvSpPr>
                <p:spPr bwMode="auto">
                  <a:xfrm>
                    <a:off x="379" y="3668"/>
                    <a:ext cx="181" cy="105"/>
                  </a:xfrm>
                  <a:custGeom>
                    <a:avLst/>
                    <a:gdLst>
                      <a:gd name="T0" fmla="*/ 75 w 181"/>
                      <a:gd name="T1" fmla="*/ 0 h 105"/>
                      <a:gd name="T2" fmla="*/ 0 w 181"/>
                      <a:gd name="T3" fmla="*/ 42 h 105"/>
                      <a:gd name="T4" fmla="*/ 108 w 181"/>
                      <a:gd name="T5" fmla="*/ 105 h 105"/>
                      <a:gd name="T6" fmla="*/ 181 w 181"/>
                      <a:gd name="T7" fmla="*/ 62 h 105"/>
                      <a:gd name="T8" fmla="*/ 75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0" name="Freeform 2088"/>
                  <p:cNvSpPr>
                    <a:spLocks noChangeAspect="1"/>
                  </p:cNvSpPr>
                  <p:nvPr/>
                </p:nvSpPr>
                <p:spPr bwMode="auto">
                  <a:xfrm>
                    <a:off x="687" y="3499"/>
                    <a:ext cx="145" cy="84"/>
                  </a:xfrm>
                  <a:custGeom>
                    <a:avLst/>
                    <a:gdLst>
                      <a:gd name="T0" fmla="*/ 3 w 181"/>
                      <a:gd name="T1" fmla="*/ 0 h 105"/>
                      <a:gd name="T2" fmla="*/ 0 w 181"/>
                      <a:gd name="T3" fmla="*/ 2 h 105"/>
                      <a:gd name="T4" fmla="*/ 5 w 181"/>
                      <a:gd name="T5" fmla="*/ 5 h 105"/>
                      <a:gd name="T6" fmla="*/ 8 w 181"/>
                      <a:gd name="T7" fmla="*/ 3 h 105"/>
                      <a:gd name="T8" fmla="*/ 3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1" name="Freeform 2089"/>
                  <p:cNvSpPr>
                    <a:spLocks noChangeAspect="1"/>
                  </p:cNvSpPr>
                  <p:nvPr/>
                </p:nvSpPr>
                <p:spPr bwMode="auto">
                  <a:xfrm>
                    <a:off x="656" y="3773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2" name="Freeform 2090"/>
                  <p:cNvSpPr>
                    <a:spLocks noChangeAspect="1"/>
                  </p:cNvSpPr>
                  <p:nvPr/>
                </p:nvSpPr>
                <p:spPr bwMode="auto">
                  <a:xfrm>
                    <a:off x="728" y="3732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3" name="Freeform 2091"/>
                  <p:cNvSpPr>
                    <a:spLocks noChangeAspect="1"/>
                  </p:cNvSpPr>
                  <p:nvPr/>
                </p:nvSpPr>
                <p:spPr bwMode="auto">
                  <a:xfrm>
                    <a:off x="797" y="3694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4" name="Freeform 2092"/>
                  <p:cNvSpPr>
                    <a:spLocks noChangeAspect="1"/>
                  </p:cNvSpPr>
                  <p:nvPr/>
                </p:nvSpPr>
                <p:spPr bwMode="auto">
                  <a:xfrm>
                    <a:off x="865" y="3655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5" name="Freeform 2093"/>
                  <p:cNvSpPr>
                    <a:spLocks noChangeAspect="1"/>
                  </p:cNvSpPr>
                  <p:nvPr/>
                </p:nvSpPr>
                <p:spPr bwMode="auto">
                  <a:xfrm>
                    <a:off x="933" y="3616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6" name="Freeform 2094"/>
                  <p:cNvSpPr>
                    <a:spLocks noChangeAspect="1"/>
                  </p:cNvSpPr>
                  <p:nvPr/>
                </p:nvSpPr>
                <p:spPr bwMode="auto">
                  <a:xfrm>
                    <a:off x="1001" y="3578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7" name="Freeform 2095"/>
                  <p:cNvSpPr>
                    <a:spLocks noChangeAspect="1"/>
                  </p:cNvSpPr>
                  <p:nvPr/>
                </p:nvSpPr>
                <p:spPr bwMode="auto">
                  <a:xfrm>
                    <a:off x="1070" y="3537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8" name="Freeform 2096"/>
                  <p:cNvSpPr>
                    <a:spLocks noChangeAspect="1"/>
                  </p:cNvSpPr>
                  <p:nvPr/>
                </p:nvSpPr>
                <p:spPr bwMode="auto">
                  <a:xfrm>
                    <a:off x="1136" y="3498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9" name="Freeform 2097"/>
                  <p:cNvSpPr>
                    <a:spLocks noChangeAspect="1"/>
                  </p:cNvSpPr>
                  <p:nvPr/>
                </p:nvSpPr>
                <p:spPr bwMode="auto">
                  <a:xfrm>
                    <a:off x="1206" y="3460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30" name="Freeform 2098"/>
                  <p:cNvSpPr>
                    <a:spLocks noChangeAspect="1"/>
                  </p:cNvSpPr>
                  <p:nvPr/>
                </p:nvSpPr>
                <p:spPr bwMode="auto">
                  <a:xfrm>
                    <a:off x="1274" y="3419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31" name="Freeform 2099"/>
                  <p:cNvSpPr>
                    <a:spLocks noChangeAspect="1"/>
                  </p:cNvSpPr>
                  <p:nvPr/>
                </p:nvSpPr>
                <p:spPr bwMode="auto">
                  <a:xfrm>
                    <a:off x="869" y="3319"/>
                    <a:ext cx="243" cy="142"/>
                  </a:xfrm>
                  <a:custGeom>
                    <a:avLst/>
                    <a:gdLst>
                      <a:gd name="T0" fmla="*/ 0 w 243"/>
                      <a:gd name="T1" fmla="*/ 106 h 142"/>
                      <a:gd name="T2" fmla="*/ 62 w 243"/>
                      <a:gd name="T3" fmla="*/ 142 h 142"/>
                      <a:gd name="T4" fmla="*/ 243 w 243"/>
                      <a:gd name="T5" fmla="*/ 37 h 142"/>
                      <a:gd name="T6" fmla="*/ 179 w 243"/>
                      <a:gd name="T7" fmla="*/ 0 h 142"/>
                      <a:gd name="T8" fmla="*/ 0 w 243"/>
                      <a:gd name="T9" fmla="*/ 106 h 1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3"/>
                      <a:gd name="T16" fmla="*/ 0 h 142"/>
                      <a:gd name="T17" fmla="*/ 243 w 243"/>
                      <a:gd name="T18" fmla="*/ 142 h 1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3" h="142">
                        <a:moveTo>
                          <a:pt x="0" y="106"/>
                        </a:moveTo>
                        <a:lnTo>
                          <a:pt x="62" y="142"/>
                        </a:lnTo>
                        <a:lnTo>
                          <a:pt x="243" y="37"/>
                        </a:lnTo>
                        <a:lnTo>
                          <a:pt x="179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32" name="Freeform 2100"/>
                  <p:cNvSpPr>
                    <a:spLocks noChangeAspect="1"/>
                  </p:cNvSpPr>
                  <p:nvPr/>
                </p:nvSpPr>
                <p:spPr bwMode="auto">
                  <a:xfrm>
                    <a:off x="824" y="3851"/>
                    <a:ext cx="71" cy="66"/>
                  </a:xfrm>
                  <a:custGeom>
                    <a:avLst/>
                    <a:gdLst>
                      <a:gd name="T0" fmla="*/ 0 w 71"/>
                      <a:gd name="T1" fmla="*/ 0 h 66"/>
                      <a:gd name="T2" fmla="*/ 0 w 71"/>
                      <a:gd name="T3" fmla="*/ 42 h 66"/>
                      <a:gd name="T4" fmla="*/ 36 w 71"/>
                      <a:gd name="T5" fmla="*/ 66 h 66"/>
                      <a:gd name="T6" fmla="*/ 71 w 71"/>
                      <a:gd name="T7" fmla="*/ 43 h 66"/>
                      <a:gd name="T8" fmla="*/ 71 w 71"/>
                      <a:gd name="T9" fmla="*/ 1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"/>
                      <a:gd name="T16" fmla="*/ 0 h 66"/>
                      <a:gd name="T17" fmla="*/ 71 w 71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" h="66">
                        <a:moveTo>
                          <a:pt x="0" y="0"/>
                        </a:moveTo>
                        <a:lnTo>
                          <a:pt x="0" y="42"/>
                        </a:lnTo>
                        <a:lnTo>
                          <a:pt x="36" y="66"/>
                        </a:lnTo>
                        <a:lnTo>
                          <a:pt x="71" y="43"/>
                        </a:lnTo>
                        <a:lnTo>
                          <a:pt x="71" y="1"/>
                        </a:lnTo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33" name="Line 21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58" y="3870"/>
                    <a:ext cx="0" cy="46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34" name="Freeform 2102"/>
                  <p:cNvSpPr>
                    <a:spLocks noChangeAspect="1"/>
                  </p:cNvSpPr>
                  <p:nvPr/>
                </p:nvSpPr>
                <p:spPr bwMode="auto">
                  <a:xfrm>
                    <a:off x="892" y="3775"/>
                    <a:ext cx="74" cy="97"/>
                  </a:xfrm>
                  <a:custGeom>
                    <a:avLst/>
                    <a:gdLst>
                      <a:gd name="T0" fmla="*/ 0 w 74"/>
                      <a:gd name="T1" fmla="*/ 1 h 97"/>
                      <a:gd name="T2" fmla="*/ 0 w 74"/>
                      <a:gd name="T3" fmla="*/ 77 h 97"/>
                      <a:gd name="T4" fmla="*/ 37 w 74"/>
                      <a:gd name="T5" fmla="*/ 97 h 97"/>
                      <a:gd name="T6" fmla="*/ 74 w 74"/>
                      <a:gd name="T7" fmla="*/ 76 h 97"/>
                      <a:gd name="T8" fmla="*/ 74 w 74"/>
                      <a:gd name="T9" fmla="*/ 0 h 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"/>
                      <a:gd name="T16" fmla="*/ 0 h 97"/>
                      <a:gd name="T17" fmla="*/ 74 w 74"/>
                      <a:gd name="T18" fmla="*/ 97 h 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" h="97">
                        <a:moveTo>
                          <a:pt x="0" y="1"/>
                        </a:moveTo>
                        <a:lnTo>
                          <a:pt x="0" y="77"/>
                        </a:lnTo>
                        <a:lnTo>
                          <a:pt x="37" y="97"/>
                        </a:lnTo>
                        <a:lnTo>
                          <a:pt x="74" y="76"/>
                        </a:lnTo>
                        <a:lnTo>
                          <a:pt x="74" y="0"/>
                        </a:lnTo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35" name="Line 21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0" y="3797"/>
                    <a:ext cx="0" cy="7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36" name="Line 21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03" y="3756"/>
                    <a:ext cx="0" cy="7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37" name="Line 21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8" y="3718"/>
                    <a:ext cx="0" cy="7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38" name="Line 21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0" y="3677"/>
                    <a:ext cx="0" cy="7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39" name="Line 21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06" y="3639"/>
                    <a:ext cx="0" cy="7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40" name="Line 21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74" y="3597"/>
                    <a:ext cx="0" cy="7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41" name="Line 21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39" y="3557"/>
                    <a:ext cx="0" cy="7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42" name="Line 21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08" y="3517"/>
                    <a:ext cx="0" cy="7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43" name="Line 21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6" y="3477"/>
                    <a:ext cx="0" cy="7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44" name="Freeform 2112"/>
                  <p:cNvSpPr>
                    <a:spLocks noChangeAspect="1"/>
                  </p:cNvSpPr>
                  <p:nvPr/>
                </p:nvSpPr>
                <p:spPr bwMode="auto">
                  <a:xfrm>
                    <a:off x="947" y="3468"/>
                    <a:ext cx="783" cy="450"/>
                  </a:xfrm>
                  <a:custGeom>
                    <a:avLst/>
                    <a:gdLst>
                      <a:gd name="T0" fmla="*/ 0 w 783"/>
                      <a:gd name="T1" fmla="*/ 373 h 450"/>
                      <a:gd name="T2" fmla="*/ 645 w 783"/>
                      <a:gd name="T3" fmla="*/ 0 h 450"/>
                      <a:gd name="T4" fmla="*/ 783 w 783"/>
                      <a:gd name="T5" fmla="*/ 78 h 450"/>
                      <a:gd name="T6" fmla="*/ 137 w 783"/>
                      <a:gd name="T7" fmla="*/ 450 h 450"/>
                      <a:gd name="T8" fmla="*/ 0 w 783"/>
                      <a:gd name="T9" fmla="*/ 373 h 4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3"/>
                      <a:gd name="T16" fmla="*/ 0 h 450"/>
                      <a:gd name="T17" fmla="*/ 783 w 783"/>
                      <a:gd name="T18" fmla="*/ 450 h 4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3" h="450">
                        <a:moveTo>
                          <a:pt x="0" y="373"/>
                        </a:moveTo>
                        <a:lnTo>
                          <a:pt x="645" y="0"/>
                        </a:lnTo>
                        <a:lnTo>
                          <a:pt x="783" y="78"/>
                        </a:lnTo>
                        <a:lnTo>
                          <a:pt x="137" y="450"/>
                        </a:lnTo>
                        <a:lnTo>
                          <a:pt x="0" y="373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45" name="Freeform 2113"/>
                  <p:cNvSpPr>
                    <a:spLocks noChangeAspect="1"/>
                  </p:cNvSpPr>
                  <p:nvPr/>
                </p:nvSpPr>
                <p:spPr bwMode="auto">
                  <a:xfrm>
                    <a:off x="946" y="3842"/>
                    <a:ext cx="138" cy="279"/>
                  </a:xfrm>
                  <a:custGeom>
                    <a:avLst/>
                    <a:gdLst>
                      <a:gd name="T0" fmla="*/ 0 w 138"/>
                      <a:gd name="T1" fmla="*/ 203 h 279"/>
                      <a:gd name="T2" fmla="*/ 0 w 138"/>
                      <a:gd name="T3" fmla="*/ 0 h 279"/>
                      <a:gd name="T4" fmla="*/ 138 w 138"/>
                      <a:gd name="T5" fmla="*/ 76 h 279"/>
                      <a:gd name="T6" fmla="*/ 138 w 138"/>
                      <a:gd name="T7" fmla="*/ 279 h 279"/>
                      <a:gd name="T8" fmla="*/ 117 w 138"/>
                      <a:gd name="T9" fmla="*/ 267 h 279"/>
                      <a:gd name="T10" fmla="*/ 117 w 138"/>
                      <a:gd name="T11" fmla="*/ 87 h 279"/>
                      <a:gd name="T12" fmla="*/ 18 w 138"/>
                      <a:gd name="T13" fmla="*/ 30 h 279"/>
                      <a:gd name="T14" fmla="*/ 18 w 138"/>
                      <a:gd name="T15" fmla="*/ 212 h 279"/>
                      <a:gd name="T16" fmla="*/ 0 w 138"/>
                      <a:gd name="T17" fmla="*/ 203 h 27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38"/>
                      <a:gd name="T28" fmla="*/ 0 h 279"/>
                      <a:gd name="T29" fmla="*/ 138 w 138"/>
                      <a:gd name="T30" fmla="*/ 279 h 27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38" h="279">
                        <a:moveTo>
                          <a:pt x="0" y="203"/>
                        </a:moveTo>
                        <a:lnTo>
                          <a:pt x="0" y="0"/>
                        </a:lnTo>
                        <a:lnTo>
                          <a:pt x="138" y="76"/>
                        </a:lnTo>
                        <a:lnTo>
                          <a:pt x="138" y="279"/>
                        </a:lnTo>
                        <a:lnTo>
                          <a:pt x="117" y="267"/>
                        </a:lnTo>
                        <a:lnTo>
                          <a:pt x="117" y="87"/>
                        </a:lnTo>
                        <a:lnTo>
                          <a:pt x="18" y="30"/>
                        </a:lnTo>
                        <a:lnTo>
                          <a:pt x="18" y="212"/>
                        </a:lnTo>
                        <a:lnTo>
                          <a:pt x="0" y="203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46" name="Freeform 2114"/>
                  <p:cNvSpPr>
                    <a:spLocks noChangeAspect="1"/>
                  </p:cNvSpPr>
                  <p:nvPr/>
                </p:nvSpPr>
                <p:spPr bwMode="auto">
                  <a:xfrm>
                    <a:off x="964" y="3872"/>
                    <a:ext cx="16" cy="182"/>
                  </a:xfrm>
                  <a:custGeom>
                    <a:avLst/>
                    <a:gdLst>
                      <a:gd name="T0" fmla="*/ 0 w 16"/>
                      <a:gd name="T1" fmla="*/ 182 h 182"/>
                      <a:gd name="T2" fmla="*/ 0 w 16"/>
                      <a:gd name="T3" fmla="*/ 0 h 182"/>
                      <a:gd name="T4" fmla="*/ 16 w 16"/>
                      <a:gd name="T5" fmla="*/ 10 h 182"/>
                      <a:gd name="T6" fmla="*/ 16 w 16"/>
                      <a:gd name="T7" fmla="*/ 171 h 182"/>
                      <a:gd name="T8" fmla="*/ 0 w 16"/>
                      <a:gd name="T9" fmla="*/ 182 h 1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182"/>
                      <a:gd name="T17" fmla="*/ 16 w 16"/>
                      <a:gd name="T18" fmla="*/ 182 h 1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182">
                        <a:moveTo>
                          <a:pt x="0" y="182"/>
                        </a:moveTo>
                        <a:lnTo>
                          <a:pt x="0" y="0"/>
                        </a:lnTo>
                        <a:lnTo>
                          <a:pt x="16" y="10"/>
                        </a:lnTo>
                        <a:lnTo>
                          <a:pt x="16" y="171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47" name="Freeform 2115"/>
                  <p:cNvSpPr>
                    <a:spLocks noChangeAspect="1"/>
                  </p:cNvSpPr>
                  <p:nvPr/>
                </p:nvSpPr>
                <p:spPr bwMode="auto">
                  <a:xfrm>
                    <a:off x="1084" y="3546"/>
                    <a:ext cx="644" cy="575"/>
                  </a:xfrm>
                  <a:custGeom>
                    <a:avLst/>
                    <a:gdLst>
                      <a:gd name="T0" fmla="*/ 644 w 644"/>
                      <a:gd name="T1" fmla="*/ 203 h 575"/>
                      <a:gd name="T2" fmla="*/ 644 w 644"/>
                      <a:gd name="T3" fmla="*/ 0 h 575"/>
                      <a:gd name="T4" fmla="*/ 0 w 644"/>
                      <a:gd name="T5" fmla="*/ 372 h 575"/>
                      <a:gd name="T6" fmla="*/ 0 w 644"/>
                      <a:gd name="T7" fmla="*/ 575 h 575"/>
                      <a:gd name="T8" fmla="*/ 18 w 644"/>
                      <a:gd name="T9" fmla="*/ 563 h 575"/>
                      <a:gd name="T10" fmla="*/ 18 w 644"/>
                      <a:gd name="T11" fmla="*/ 379 h 575"/>
                      <a:gd name="T12" fmla="*/ 627 w 644"/>
                      <a:gd name="T13" fmla="*/ 29 h 575"/>
                      <a:gd name="T14" fmla="*/ 627 w 644"/>
                      <a:gd name="T15" fmla="*/ 212 h 575"/>
                      <a:gd name="T16" fmla="*/ 644 w 644"/>
                      <a:gd name="T17" fmla="*/ 203 h 57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44"/>
                      <a:gd name="T28" fmla="*/ 0 h 575"/>
                      <a:gd name="T29" fmla="*/ 644 w 644"/>
                      <a:gd name="T30" fmla="*/ 575 h 57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44" h="575">
                        <a:moveTo>
                          <a:pt x="644" y="203"/>
                        </a:moveTo>
                        <a:lnTo>
                          <a:pt x="644" y="0"/>
                        </a:lnTo>
                        <a:lnTo>
                          <a:pt x="0" y="372"/>
                        </a:lnTo>
                        <a:lnTo>
                          <a:pt x="0" y="575"/>
                        </a:lnTo>
                        <a:lnTo>
                          <a:pt x="18" y="563"/>
                        </a:lnTo>
                        <a:lnTo>
                          <a:pt x="18" y="379"/>
                        </a:lnTo>
                        <a:lnTo>
                          <a:pt x="627" y="29"/>
                        </a:lnTo>
                        <a:lnTo>
                          <a:pt x="627" y="212"/>
                        </a:lnTo>
                        <a:lnTo>
                          <a:pt x="644" y="203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48" name="Freeform 2116"/>
                  <p:cNvSpPr>
                    <a:spLocks noChangeAspect="1"/>
                  </p:cNvSpPr>
                  <p:nvPr/>
                </p:nvSpPr>
                <p:spPr bwMode="auto">
                  <a:xfrm>
                    <a:off x="1060" y="3825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49" name="Freeform 2117"/>
                  <p:cNvSpPr>
                    <a:spLocks noChangeAspect="1"/>
                  </p:cNvSpPr>
                  <p:nvPr/>
                </p:nvSpPr>
                <p:spPr bwMode="auto">
                  <a:xfrm>
                    <a:off x="1153" y="3771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50" name="Freeform 2118"/>
                  <p:cNvSpPr>
                    <a:spLocks noChangeAspect="1"/>
                  </p:cNvSpPr>
                  <p:nvPr/>
                </p:nvSpPr>
                <p:spPr bwMode="auto">
                  <a:xfrm>
                    <a:off x="1246" y="3716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51" name="Freeform 2119"/>
                  <p:cNvSpPr>
                    <a:spLocks noChangeAspect="1"/>
                  </p:cNvSpPr>
                  <p:nvPr/>
                </p:nvSpPr>
                <p:spPr bwMode="auto">
                  <a:xfrm>
                    <a:off x="1340" y="3663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52" name="Freeform 2120"/>
                  <p:cNvSpPr>
                    <a:spLocks noChangeAspect="1"/>
                  </p:cNvSpPr>
                  <p:nvPr/>
                </p:nvSpPr>
                <p:spPr bwMode="auto">
                  <a:xfrm>
                    <a:off x="1424" y="3615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53" name="Freeform 2121"/>
                  <p:cNvSpPr>
                    <a:spLocks noChangeAspect="1"/>
                  </p:cNvSpPr>
                  <p:nvPr/>
                </p:nvSpPr>
                <p:spPr bwMode="auto">
                  <a:xfrm>
                    <a:off x="1517" y="3563"/>
                    <a:ext cx="63" cy="37"/>
                  </a:xfrm>
                  <a:custGeom>
                    <a:avLst/>
                    <a:gdLst>
                      <a:gd name="T0" fmla="*/ 0 w 181"/>
                      <a:gd name="T1" fmla="*/ 0 h 105"/>
                      <a:gd name="T2" fmla="*/ 0 w 181"/>
                      <a:gd name="T3" fmla="*/ 0 h 105"/>
                      <a:gd name="T4" fmla="*/ 0 w 181"/>
                      <a:gd name="T5" fmla="*/ 0 h 105"/>
                      <a:gd name="T6" fmla="*/ 0 w 181"/>
                      <a:gd name="T7" fmla="*/ 0 h 105"/>
                      <a:gd name="T8" fmla="*/ 0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54" name="AutoShape 2122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424" y="3590"/>
                    <a:ext cx="94" cy="170"/>
                  </a:xfrm>
                  <a:prstGeom prst="can">
                    <a:avLst>
                      <a:gd name="adj" fmla="val 60300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6155" name="Freeform 2123"/>
                  <p:cNvSpPr>
                    <a:spLocks noChangeAspect="1"/>
                  </p:cNvSpPr>
                  <p:nvPr/>
                </p:nvSpPr>
                <p:spPr bwMode="auto">
                  <a:xfrm>
                    <a:off x="553" y="3596"/>
                    <a:ext cx="111" cy="64"/>
                  </a:xfrm>
                  <a:custGeom>
                    <a:avLst/>
                    <a:gdLst>
                      <a:gd name="T0" fmla="*/ 1 w 181"/>
                      <a:gd name="T1" fmla="*/ 0 h 105"/>
                      <a:gd name="T2" fmla="*/ 0 w 181"/>
                      <a:gd name="T3" fmla="*/ 1 h 105"/>
                      <a:gd name="T4" fmla="*/ 1 w 181"/>
                      <a:gd name="T5" fmla="*/ 1 h 105"/>
                      <a:gd name="T6" fmla="*/ 1 w 181"/>
                      <a:gd name="T7" fmla="*/ 1 h 105"/>
                      <a:gd name="T8" fmla="*/ 1 w 181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05"/>
                      <a:gd name="T17" fmla="*/ 181 w 18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05">
                        <a:moveTo>
                          <a:pt x="75" y="0"/>
                        </a:moveTo>
                        <a:lnTo>
                          <a:pt x="0" y="42"/>
                        </a:lnTo>
                        <a:lnTo>
                          <a:pt x="108" y="105"/>
                        </a:lnTo>
                        <a:lnTo>
                          <a:pt x="181" y="6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56" name="AutoShape 2124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580" y="3550"/>
                    <a:ext cx="57" cy="104"/>
                  </a:xfrm>
                  <a:prstGeom prst="can">
                    <a:avLst>
                      <a:gd name="adj" fmla="val 60836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6157" name="AutoShape 2125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723" y="3444"/>
                    <a:ext cx="75" cy="136"/>
                  </a:xfrm>
                  <a:prstGeom prst="can">
                    <a:avLst>
                      <a:gd name="adj" fmla="val 60461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6158" name="AutoShape 2126"/>
                  <p:cNvSpPr>
                    <a:spLocks noChangeAspect="1" noChangeArrowheads="1"/>
                  </p:cNvSpPr>
                  <p:nvPr/>
                </p:nvSpPr>
                <p:spPr bwMode="auto">
                  <a:xfrm rot="-7200000">
                    <a:off x="956" y="3239"/>
                    <a:ext cx="69" cy="242"/>
                  </a:xfrm>
                  <a:prstGeom prst="can">
                    <a:avLst>
                      <a:gd name="adj" fmla="val 62919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6159" name="AutoShape 2127"/>
                  <p:cNvSpPr>
                    <a:spLocks noChangeAspect="1" noChangeArrowheads="1"/>
                  </p:cNvSpPr>
                  <p:nvPr/>
                </p:nvSpPr>
                <p:spPr bwMode="auto">
                  <a:xfrm rot="-7200000">
                    <a:off x="954" y="3177"/>
                    <a:ext cx="69" cy="242"/>
                  </a:xfrm>
                  <a:prstGeom prst="can">
                    <a:avLst>
                      <a:gd name="adj" fmla="val 62919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6160" name="AutoShape 2128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671" y="3747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6161" name="AutoShape 2129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743" y="3706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6162" name="AutoShape 2130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812" y="3668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6163" name="AutoShape 2131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880" y="3629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6164" name="AutoShape 2132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948" y="3590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6165" name="AutoShape 2133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1016" y="3552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6166" name="AutoShape 2134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1085" y="3511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6167" name="AutoShape 2135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1151" y="3472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6168" name="AutoShape 2136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1221" y="3434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6169" name="AutoShape 2137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1289" y="3393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6170" name="AutoShape 2138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1075" y="3799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6171" name="AutoShape 2139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1168" y="3745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6172" name="AutoShape 2140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1261" y="3690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6173" name="AutoShape 2141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1355" y="3637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6174" name="AutoShape 2142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1439" y="3589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6175" name="AutoShape 2143"/>
                  <p:cNvSpPr>
                    <a:spLocks noChangeAspect="1" noChangeArrowheads="1"/>
                  </p:cNvSpPr>
                  <p:nvPr/>
                </p:nvSpPr>
                <p:spPr bwMode="auto">
                  <a:xfrm rot="7200000">
                    <a:off x="1532" y="3537"/>
                    <a:ext cx="33" cy="59"/>
                  </a:xfrm>
                  <a:prstGeom prst="can">
                    <a:avLst>
                      <a:gd name="adj" fmla="val 59613"/>
                    </a:avLst>
                  </a:prstGeom>
                  <a:solidFill>
                    <a:srgbClr val="6699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  <p:sp>
                <p:nvSpPr>
                  <p:cNvPr id="16176" name="Freeform 2144"/>
                  <p:cNvSpPr>
                    <a:spLocks noChangeAspect="1"/>
                  </p:cNvSpPr>
                  <p:nvPr/>
                </p:nvSpPr>
                <p:spPr bwMode="auto">
                  <a:xfrm>
                    <a:off x="1438" y="3434"/>
                    <a:ext cx="72" cy="43"/>
                  </a:xfrm>
                  <a:custGeom>
                    <a:avLst/>
                    <a:gdLst>
                      <a:gd name="T0" fmla="*/ 37 w 72"/>
                      <a:gd name="T1" fmla="*/ 0 h 43"/>
                      <a:gd name="T2" fmla="*/ 0 w 72"/>
                      <a:gd name="T3" fmla="*/ 22 h 43"/>
                      <a:gd name="T4" fmla="*/ 37 w 72"/>
                      <a:gd name="T5" fmla="*/ 43 h 43"/>
                      <a:gd name="T6" fmla="*/ 72 w 72"/>
                      <a:gd name="T7" fmla="*/ 20 h 43"/>
                      <a:gd name="T8" fmla="*/ 37 w 72"/>
                      <a:gd name="T9" fmla="*/ 0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43"/>
                      <a:gd name="T17" fmla="*/ 72 w 72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43">
                        <a:moveTo>
                          <a:pt x="37" y="0"/>
                        </a:moveTo>
                        <a:lnTo>
                          <a:pt x="0" y="22"/>
                        </a:lnTo>
                        <a:lnTo>
                          <a:pt x="37" y="43"/>
                        </a:lnTo>
                        <a:lnTo>
                          <a:pt x="72" y="2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77" name="Freeform 2145"/>
                  <p:cNvSpPr>
                    <a:spLocks noChangeAspect="1"/>
                  </p:cNvSpPr>
                  <p:nvPr/>
                </p:nvSpPr>
                <p:spPr bwMode="auto">
                  <a:xfrm>
                    <a:off x="1370" y="3474"/>
                    <a:ext cx="72" cy="43"/>
                  </a:xfrm>
                  <a:custGeom>
                    <a:avLst/>
                    <a:gdLst>
                      <a:gd name="T0" fmla="*/ 37 w 72"/>
                      <a:gd name="T1" fmla="*/ 0 h 43"/>
                      <a:gd name="T2" fmla="*/ 0 w 72"/>
                      <a:gd name="T3" fmla="*/ 22 h 43"/>
                      <a:gd name="T4" fmla="*/ 37 w 72"/>
                      <a:gd name="T5" fmla="*/ 43 h 43"/>
                      <a:gd name="T6" fmla="*/ 72 w 72"/>
                      <a:gd name="T7" fmla="*/ 20 h 43"/>
                      <a:gd name="T8" fmla="*/ 37 w 72"/>
                      <a:gd name="T9" fmla="*/ 0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43"/>
                      <a:gd name="T17" fmla="*/ 72 w 72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43">
                        <a:moveTo>
                          <a:pt x="37" y="0"/>
                        </a:moveTo>
                        <a:lnTo>
                          <a:pt x="0" y="22"/>
                        </a:lnTo>
                        <a:lnTo>
                          <a:pt x="37" y="43"/>
                        </a:lnTo>
                        <a:lnTo>
                          <a:pt x="72" y="2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78" name="Freeform 2146"/>
                  <p:cNvSpPr>
                    <a:spLocks noChangeAspect="1"/>
                  </p:cNvSpPr>
                  <p:nvPr/>
                </p:nvSpPr>
                <p:spPr bwMode="auto">
                  <a:xfrm>
                    <a:off x="1301" y="3514"/>
                    <a:ext cx="72" cy="43"/>
                  </a:xfrm>
                  <a:custGeom>
                    <a:avLst/>
                    <a:gdLst>
                      <a:gd name="T0" fmla="*/ 37 w 72"/>
                      <a:gd name="T1" fmla="*/ 0 h 43"/>
                      <a:gd name="T2" fmla="*/ 0 w 72"/>
                      <a:gd name="T3" fmla="*/ 22 h 43"/>
                      <a:gd name="T4" fmla="*/ 37 w 72"/>
                      <a:gd name="T5" fmla="*/ 43 h 43"/>
                      <a:gd name="T6" fmla="*/ 72 w 72"/>
                      <a:gd name="T7" fmla="*/ 20 h 43"/>
                      <a:gd name="T8" fmla="*/ 37 w 72"/>
                      <a:gd name="T9" fmla="*/ 0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43"/>
                      <a:gd name="T17" fmla="*/ 72 w 72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43">
                        <a:moveTo>
                          <a:pt x="37" y="0"/>
                        </a:moveTo>
                        <a:lnTo>
                          <a:pt x="0" y="22"/>
                        </a:lnTo>
                        <a:lnTo>
                          <a:pt x="37" y="43"/>
                        </a:lnTo>
                        <a:lnTo>
                          <a:pt x="72" y="2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79" name="Freeform 2147"/>
                  <p:cNvSpPr>
                    <a:spLocks noChangeAspect="1"/>
                  </p:cNvSpPr>
                  <p:nvPr/>
                </p:nvSpPr>
                <p:spPr bwMode="auto">
                  <a:xfrm>
                    <a:off x="823" y="3833"/>
                    <a:ext cx="72" cy="39"/>
                  </a:xfrm>
                  <a:custGeom>
                    <a:avLst/>
                    <a:gdLst>
                      <a:gd name="T0" fmla="*/ 39 w 72"/>
                      <a:gd name="T1" fmla="*/ 0 h 39"/>
                      <a:gd name="T2" fmla="*/ 0 w 72"/>
                      <a:gd name="T3" fmla="*/ 17 h 39"/>
                      <a:gd name="T4" fmla="*/ 34 w 72"/>
                      <a:gd name="T5" fmla="*/ 39 h 39"/>
                      <a:gd name="T6" fmla="*/ 72 w 72"/>
                      <a:gd name="T7" fmla="*/ 19 h 39"/>
                      <a:gd name="T8" fmla="*/ 39 w 72"/>
                      <a:gd name="T9" fmla="*/ 0 h 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39"/>
                      <a:gd name="T17" fmla="*/ 72 w 72"/>
                      <a:gd name="T18" fmla="*/ 39 h 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39">
                        <a:moveTo>
                          <a:pt x="39" y="0"/>
                        </a:moveTo>
                        <a:lnTo>
                          <a:pt x="0" y="17"/>
                        </a:lnTo>
                        <a:lnTo>
                          <a:pt x="34" y="39"/>
                        </a:lnTo>
                        <a:lnTo>
                          <a:pt x="72" y="19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80" name="Freeform 2148"/>
                  <p:cNvSpPr>
                    <a:spLocks noChangeAspect="1"/>
                  </p:cNvSpPr>
                  <p:nvPr/>
                </p:nvSpPr>
                <p:spPr bwMode="auto">
                  <a:xfrm>
                    <a:off x="892" y="3754"/>
                    <a:ext cx="72" cy="43"/>
                  </a:xfrm>
                  <a:custGeom>
                    <a:avLst/>
                    <a:gdLst>
                      <a:gd name="T0" fmla="*/ 37 w 72"/>
                      <a:gd name="T1" fmla="*/ 0 h 43"/>
                      <a:gd name="T2" fmla="*/ 0 w 72"/>
                      <a:gd name="T3" fmla="*/ 22 h 43"/>
                      <a:gd name="T4" fmla="*/ 37 w 72"/>
                      <a:gd name="T5" fmla="*/ 43 h 43"/>
                      <a:gd name="T6" fmla="*/ 72 w 72"/>
                      <a:gd name="T7" fmla="*/ 20 h 43"/>
                      <a:gd name="T8" fmla="*/ 37 w 72"/>
                      <a:gd name="T9" fmla="*/ 0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43"/>
                      <a:gd name="T17" fmla="*/ 72 w 72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43">
                        <a:moveTo>
                          <a:pt x="37" y="0"/>
                        </a:moveTo>
                        <a:lnTo>
                          <a:pt x="0" y="22"/>
                        </a:lnTo>
                        <a:lnTo>
                          <a:pt x="37" y="43"/>
                        </a:lnTo>
                        <a:lnTo>
                          <a:pt x="72" y="2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81" name="Freeform 2149"/>
                  <p:cNvSpPr>
                    <a:spLocks noChangeAspect="1"/>
                  </p:cNvSpPr>
                  <p:nvPr/>
                </p:nvSpPr>
                <p:spPr bwMode="auto">
                  <a:xfrm>
                    <a:off x="965" y="3713"/>
                    <a:ext cx="72" cy="43"/>
                  </a:xfrm>
                  <a:custGeom>
                    <a:avLst/>
                    <a:gdLst>
                      <a:gd name="T0" fmla="*/ 37 w 72"/>
                      <a:gd name="T1" fmla="*/ 0 h 43"/>
                      <a:gd name="T2" fmla="*/ 0 w 72"/>
                      <a:gd name="T3" fmla="*/ 22 h 43"/>
                      <a:gd name="T4" fmla="*/ 37 w 72"/>
                      <a:gd name="T5" fmla="*/ 43 h 43"/>
                      <a:gd name="T6" fmla="*/ 72 w 72"/>
                      <a:gd name="T7" fmla="*/ 20 h 43"/>
                      <a:gd name="T8" fmla="*/ 37 w 72"/>
                      <a:gd name="T9" fmla="*/ 0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43"/>
                      <a:gd name="T17" fmla="*/ 72 w 72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43">
                        <a:moveTo>
                          <a:pt x="37" y="0"/>
                        </a:moveTo>
                        <a:lnTo>
                          <a:pt x="0" y="22"/>
                        </a:lnTo>
                        <a:lnTo>
                          <a:pt x="37" y="43"/>
                        </a:lnTo>
                        <a:lnTo>
                          <a:pt x="72" y="2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82" name="Freeform 2150"/>
                  <p:cNvSpPr>
                    <a:spLocks noChangeAspect="1"/>
                  </p:cNvSpPr>
                  <p:nvPr/>
                </p:nvSpPr>
                <p:spPr bwMode="auto">
                  <a:xfrm>
                    <a:off x="1030" y="3675"/>
                    <a:ext cx="72" cy="43"/>
                  </a:xfrm>
                  <a:custGeom>
                    <a:avLst/>
                    <a:gdLst>
                      <a:gd name="T0" fmla="*/ 37 w 72"/>
                      <a:gd name="T1" fmla="*/ 0 h 43"/>
                      <a:gd name="T2" fmla="*/ 0 w 72"/>
                      <a:gd name="T3" fmla="*/ 22 h 43"/>
                      <a:gd name="T4" fmla="*/ 37 w 72"/>
                      <a:gd name="T5" fmla="*/ 43 h 43"/>
                      <a:gd name="T6" fmla="*/ 72 w 72"/>
                      <a:gd name="T7" fmla="*/ 20 h 43"/>
                      <a:gd name="T8" fmla="*/ 37 w 72"/>
                      <a:gd name="T9" fmla="*/ 0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43"/>
                      <a:gd name="T17" fmla="*/ 72 w 72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43">
                        <a:moveTo>
                          <a:pt x="37" y="0"/>
                        </a:moveTo>
                        <a:lnTo>
                          <a:pt x="0" y="22"/>
                        </a:lnTo>
                        <a:lnTo>
                          <a:pt x="37" y="43"/>
                        </a:lnTo>
                        <a:lnTo>
                          <a:pt x="72" y="2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83" name="Freeform 2151"/>
                  <p:cNvSpPr>
                    <a:spLocks noChangeAspect="1"/>
                  </p:cNvSpPr>
                  <p:nvPr/>
                </p:nvSpPr>
                <p:spPr bwMode="auto">
                  <a:xfrm>
                    <a:off x="1102" y="3634"/>
                    <a:ext cx="72" cy="43"/>
                  </a:xfrm>
                  <a:custGeom>
                    <a:avLst/>
                    <a:gdLst>
                      <a:gd name="T0" fmla="*/ 37 w 72"/>
                      <a:gd name="T1" fmla="*/ 0 h 43"/>
                      <a:gd name="T2" fmla="*/ 0 w 72"/>
                      <a:gd name="T3" fmla="*/ 22 h 43"/>
                      <a:gd name="T4" fmla="*/ 37 w 72"/>
                      <a:gd name="T5" fmla="*/ 43 h 43"/>
                      <a:gd name="T6" fmla="*/ 72 w 72"/>
                      <a:gd name="T7" fmla="*/ 20 h 43"/>
                      <a:gd name="T8" fmla="*/ 37 w 72"/>
                      <a:gd name="T9" fmla="*/ 0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43"/>
                      <a:gd name="T17" fmla="*/ 72 w 72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43">
                        <a:moveTo>
                          <a:pt x="37" y="0"/>
                        </a:moveTo>
                        <a:lnTo>
                          <a:pt x="0" y="22"/>
                        </a:lnTo>
                        <a:lnTo>
                          <a:pt x="37" y="43"/>
                        </a:lnTo>
                        <a:lnTo>
                          <a:pt x="72" y="2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84" name="Freeform 2152"/>
                  <p:cNvSpPr>
                    <a:spLocks noChangeAspect="1"/>
                  </p:cNvSpPr>
                  <p:nvPr/>
                </p:nvSpPr>
                <p:spPr bwMode="auto">
                  <a:xfrm>
                    <a:off x="1168" y="3596"/>
                    <a:ext cx="72" cy="43"/>
                  </a:xfrm>
                  <a:custGeom>
                    <a:avLst/>
                    <a:gdLst>
                      <a:gd name="T0" fmla="*/ 37 w 72"/>
                      <a:gd name="T1" fmla="*/ 0 h 43"/>
                      <a:gd name="T2" fmla="*/ 0 w 72"/>
                      <a:gd name="T3" fmla="*/ 22 h 43"/>
                      <a:gd name="T4" fmla="*/ 37 w 72"/>
                      <a:gd name="T5" fmla="*/ 43 h 43"/>
                      <a:gd name="T6" fmla="*/ 72 w 72"/>
                      <a:gd name="T7" fmla="*/ 20 h 43"/>
                      <a:gd name="T8" fmla="*/ 37 w 72"/>
                      <a:gd name="T9" fmla="*/ 0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43"/>
                      <a:gd name="T17" fmla="*/ 72 w 72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43">
                        <a:moveTo>
                          <a:pt x="37" y="0"/>
                        </a:moveTo>
                        <a:lnTo>
                          <a:pt x="0" y="22"/>
                        </a:lnTo>
                        <a:lnTo>
                          <a:pt x="37" y="43"/>
                        </a:lnTo>
                        <a:lnTo>
                          <a:pt x="72" y="2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85" name="Freeform 2153"/>
                  <p:cNvSpPr>
                    <a:spLocks noChangeAspect="1"/>
                  </p:cNvSpPr>
                  <p:nvPr/>
                </p:nvSpPr>
                <p:spPr bwMode="auto">
                  <a:xfrm>
                    <a:off x="1236" y="3554"/>
                    <a:ext cx="72" cy="43"/>
                  </a:xfrm>
                  <a:custGeom>
                    <a:avLst/>
                    <a:gdLst>
                      <a:gd name="T0" fmla="*/ 37 w 72"/>
                      <a:gd name="T1" fmla="*/ 0 h 43"/>
                      <a:gd name="T2" fmla="*/ 0 w 72"/>
                      <a:gd name="T3" fmla="*/ 22 h 43"/>
                      <a:gd name="T4" fmla="*/ 37 w 72"/>
                      <a:gd name="T5" fmla="*/ 43 h 43"/>
                      <a:gd name="T6" fmla="*/ 72 w 72"/>
                      <a:gd name="T7" fmla="*/ 20 h 43"/>
                      <a:gd name="T8" fmla="*/ 37 w 72"/>
                      <a:gd name="T9" fmla="*/ 0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43"/>
                      <a:gd name="T17" fmla="*/ 72 w 72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43">
                        <a:moveTo>
                          <a:pt x="37" y="0"/>
                        </a:moveTo>
                        <a:lnTo>
                          <a:pt x="0" y="22"/>
                        </a:lnTo>
                        <a:lnTo>
                          <a:pt x="37" y="43"/>
                        </a:lnTo>
                        <a:lnTo>
                          <a:pt x="72" y="2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75" name="Group 2154"/>
                <p:cNvGrpSpPr>
                  <a:grpSpLocks noChangeAspect="1"/>
                </p:cNvGrpSpPr>
                <p:nvPr/>
              </p:nvGrpSpPr>
              <p:grpSpPr bwMode="auto">
                <a:xfrm>
                  <a:off x="2535" y="2247"/>
                  <a:ext cx="547" cy="314"/>
                  <a:chOff x="1956" y="1992"/>
                  <a:chExt cx="1871" cy="1092"/>
                </a:xfrm>
              </p:grpSpPr>
              <p:grpSp>
                <p:nvGrpSpPr>
                  <p:cNvPr id="15376" name="Group 215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56" y="1992"/>
                    <a:ext cx="229" cy="271"/>
                    <a:chOff x="2932" y="-32"/>
                    <a:chExt cx="380" cy="448"/>
                  </a:xfrm>
                </p:grpSpPr>
                <p:sp>
                  <p:nvSpPr>
                    <p:cNvPr id="16108" name="Freeform 21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932" y="70"/>
                      <a:ext cx="201" cy="346"/>
                    </a:xfrm>
                    <a:custGeom>
                      <a:avLst/>
                      <a:gdLst>
                        <a:gd name="T0" fmla="*/ 0 w 201"/>
                        <a:gd name="T1" fmla="*/ 0 h 346"/>
                        <a:gd name="T2" fmla="*/ 0 w 201"/>
                        <a:gd name="T3" fmla="*/ 230 h 346"/>
                        <a:gd name="T4" fmla="*/ 201 w 201"/>
                        <a:gd name="T5" fmla="*/ 346 h 346"/>
                        <a:gd name="T6" fmla="*/ 201 w 201"/>
                        <a:gd name="T7" fmla="*/ 115 h 346"/>
                        <a:gd name="T8" fmla="*/ 0 w 201"/>
                        <a:gd name="T9" fmla="*/ 0 h 3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1"/>
                        <a:gd name="T16" fmla="*/ 0 h 346"/>
                        <a:gd name="T17" fmla="*/ 201 w 201"/>
                        <a:gd name="T18" fmla="*/ 346 h 34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1" h="346">
                          <a:moveTo>
                            <a:pt x="0" y="0"/>
                          </a:moveTo>
                          <a:lnTo>
                            <a:pt x="0" y="230"/>
                          </a:lnTo>
                          <a:lnTo>
                            <a:pt x="201" y="346"/>
                          </a:lnTo>
                          <a:lnTo>
                            <a:pt x="201" y="11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C99FF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09" name="Freeform 215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33" y="87"/>
                      <a:ext cx="179" cy="329"/>
                    </a:xfrm>
                    <a:custGeom>
                      <a:avLst/>
                      <a:gdLst>
                        <a:gd name="T0" fmla="*/ 0 w 179"/>
                        <a:gd name="T1" fmla="*/ 98 h 329"/>
                        <a:gd name="T2" fmla="*/ 0 w 179"/>
                        <a:gd name="T3" fmla="*/ 329 h 329"/>
                        <a:gd name="T4" fmla="*/ 179 w 179"/>
                        <a:gd name="T5" fmla="*/ 231 h 329"/>
                        <a:gd name="T6" fmla="*/ 179 w 179"/>
                        <a:gd name="T7" fmla="*/ 0 h 329"/>
                        <a:gd name="T8" fmla="*/ 0 w 179"/>
                        <a:gd name="T9" fmla="*/ 98 h 3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9"/>
                        <a:gd name="T16" fmla="*/ 0 h 329"/>
                        <a:gd name="T17" fmla="*/ 179 w 179"/>
                        <a:gd name="T18" fmla="*/ 329 h 3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9" h="329">
                          <a:moveTo>
                            <a:pt x="0" y="98"/>
                          </a:moveTo>
                          <a:lnTo>
                            <a:pt x="0" y="329"/>
                          </a:lnTo>
                          <a:lnTo>
                            <a:pt x="179" y="231"/>
                          </a:lnTo>
                          <a:lnTo>
                            <a:pt x="179" y="0"/>
                          </a:lnTo>
                          <a:lnTo>
                            <a:pt x="0" y="98"/>
                          </a:lnTo>
                          <a:close/>
                        </a:path>
                      </a:pathLst>
                    </a:custGeom>
                    <a:solidFill>
                      <a:srgbClr val="CC99FF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10" name="Freeform 21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932" y="-32"/>
                      <a:ext cx="379" cy="217"/>
                    </a:xfrm>
                    <a:custGeom>
                      <a:avLst/>
                      <a:gdLst>
                        <a:gd name="T0" fmla="*/ 0 w 379"/>
                        <a:gd name="T1" fmla="*/ 102 h 217"/>
                        <a:gd name="T2" fmla="*/ 201 w 379"/>
                        <a:gd name="T3" fmla="*/ 217 h 217"/>
                        <a:gd name="T4" fmla="*/ 379 w 379"/>
                        <a:gd name="T5" fmla="*/ 118 h 217"/>
                        <a:gd name="T6" fmla="*/ 175 w 379"/>
                        <a:gd name="T7" fmla="*/ 0 h 217"/>
                        <a:gd name="T8" fmla="*/ 0 w 379"/>
                        <a:gd name="T9" fmla="*/ 102 h 2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9"/>
                        <a:gd name="T16" fmla="*/ 0 h 217"/>
                        <a:gd name="T17" fmla="*/ 379 w 379"/>
                        <a:gd name="T18" fmla="*/ 217 h 2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9" h="217">
                          <a:moveTo>
                            <a:pt x="0" y="102"/>
                          </a:moveTo>
                          <a:lnTo>
                            <a:pt x="201" y="217"/>
                          </a:lnTo>
                          <a:lnTo>
                            <a:pt x="379" y="118"/>
                          </a:lnTo>
                          <a:lnTo>
                            <a:pt x="175" y="0"/>
                          </a:lnTo>
                          <a:lnTo>
                            <a:pt x="0" y="102"/>
                          </a:lnTo>
                          <a:close/>
                        </a:path>
                      </a:pathLst>
                    </a:custGeom>
                    <a:solidFill>
                      <a:srgbClr val="CC99FF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377" name="Group 21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136" y="2092"/>
                    <a:ext cx="444" cy="369"/>
                    <a:chOff x="4814" y="2198"/>
                    <a:chExt cx="738" cy="614"/>
                  </a:xfrm>
                </p:grpSpPr>
                <p:sp>
                  <p:nvSpPr>
                    <p:cNvPr id="16099" name="Freeform 21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14" y="2285"/>
                      <a:ext cx="575" cy="527"/>
                    </a:xfrm>
                    <a:custGeom>
                      <a:avLst/>
                      <a:gdLst>
                        <a:gd name="T0" fmla="*/ 0 w 575"/>
                        <a:gd name="T1" fmla="*/ 0 h 527"/>
                        <a:gd name="T2" fmla="*/ 0 w 575"/>
                        <a:gd name="T3" fmla="*/ 207 h 527"/>
                        <a:gd name="T4" fmla="*/ 575 w 575"/>
                        <a:gd name="T5" fmla="*/ 527 h 527"/>
                        <a:gd name="T6" fmla="*/ 575 w 575"/>
                        <a:gd name="T7" fmla="*/ 321 h 527"/>
                        <a:gd name="T8" fmla="*/ 0 w 575"/>
                        <a:gd name="T9" fmla="*/ 0 h 5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5"/>
                        <a:gd name="T16" fmla="*/ 0 h 527"/>
                        <a:gd name="T17" fmla="*/ 575 w 575"/>
                        <a:gd name="T18" fmla="*/ 527 h 5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5" h="527">
                          <a:moveTo>
                            <a:pt x="0" y="0"/>
                          </a:moveTo>
                          <a:lnTo>
                            <a:pt x="0" y="207"/>
                          </a:lnTo>
                          <a:lnTo>
                            <a:pt x="575" y="527"/>
                          </a:lnTo>
                          <a:lnTo>
                            <a:pt x="575" y="32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00FF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00" name="Freeform 21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89" y="2516"/>
                      <a:ext cx="161" cy="296"/>
                    </a:xfrm>
                    <a:custGeom>
                      <a:avLst/>
                      <a:gdLst>
                        <a:gd name="T0" fmla="*/ 0 w 161"/>
                        <a:gd name="T1" fmla="*/ 90 h 296"/>
                        <a:gd name="T2" fmla="*/ 0 w 161"/>
                        <a:gd name="T3" fmla="*/ 296 h 296"/>
                        <a:gd name="T4" fmla="*/ 161 w 161"/>
                        <a:gd name="T5" fmla="*/ 200 h 296"/>
                        <a:gd name="T6" fmla="*/ 161 w 161"/>
                        <a:gd name="T7" fmla="*/ 0 h 296"/>
                        <a:gd name="T8" fmla="*/ 0 w 161"/>
                        <a:gd name="T9" fmla="*/ 90 h 29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296"/>
                        <a:gd name="T17" fmla="*/ 161 w 161"/>
                        <a:gd name="T18" fmla="*/ 296 h 29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296">
                          <a:moveTo>
                            <a:pt x="0" y="90"/>
                          </a:moveTo>
                          <a:lnTo>
                            <a:pt x="0" y="296"/>
                          </a:lnTo>
                          <a:lnTo>
                            <a:pt x="161" y="200"/>
                          </a:lnTo>
                          <a:lnTo>
                            <a:pt x="161" y="0"/>
                          </a:lnTo>
                          <a:lnTo>
                            <a:pt x="0" y="90"/>
                          </a:lnTo>
                          <a:close/>
                        </a:path>
                      </a:pathLst>
                    </a:custGeom>
                    <a:solidFill>
                      <a:srgbClr val="FF00FF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01" name="Freeform 21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15" y="2198"/>
                      <a:ext cx="737" cy="404"/>
                    </a:xfrm>
                    <a:custGeom>
                      <a:avLst/>
                      <a:gdLst>
                        <a:gd name="T0" fmla="*/ 0 w 737"/>
                        <a:gd name="T1" fmla="*/ 87 h 404"/>
                        <a:gd name="T2" fmla="*/ 573 w 737"/>
                        <a:gd name="T3" fmla="*/ 404 h 404"/>
                        <a:gd name="T4" fmla="*/ 737 w 737"/>
                        <a:gd name="T5" fmla="*/ 315 h 404"/>
                        <a:gd name="T6" fmla="*/ 159 w 737"/>
                        <a:gd name="T7" fmla="*/ 0 h 404"/>
                        <a:gd name="T8" fmla="*/ 0 w 737"/>
                        <a:gd name="T9" fmla="*/ 87 h 4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37"/>
                        <a:gd name="T16" fmla="*/ 0 h 404"/>
                        <a:gd name="T17" fmla="*/ 737 w 737"/>
                        <a:gd name="T18" fmla="*/ 404 h 4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37" h="404">
                          <a:moveTo>
                            <a:pt x="0" y="87"/>
                          </a:moveTo>
                          <a:lnTo>
                            <a:pt x="573" y="404"/>
                          </a:lnTo>
                          <a:lnTo>
                            <a:pt x="737" y="315"/>
                          </a:lnTo>
                          <a:lnTo>
                            <a:pt x="159" y="0"/>
                          </a:lnTo>
                          <a:lnTo>
                            <a:pt x="0" y="87"/>
                          </a:lnTo>
                          <a:close/>
                        </a:path>
                      </a:pathLst>
                    </a:custGeom>
                    <a:solidFill>
                      <a:srgbClr val="FF00FF"/>
                    </a:solidFill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02" name="Line 21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959" y="2365"/>
                      <a:ext cx="0" cy="207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03" name="Line 2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98" y="2444"/>
                      <a:ext cx="0" cy="207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04" name="Line 21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240" y="2524"/>
                      <a:ext cx="0" cy="207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05" name="Line 216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59" y="2275"/>
                      <a:ext cx="151" cy="9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06" name="Line 2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5103" y="2352"/>
                      <a:ext cx="151" cy="9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07" name="Line 21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5243" y="2427"/>
                      <a:ext cx="151" cy="9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378" name="Group 216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503" y="2393"/>
                    <a:ext cx="1324" cy="662"/>
                    <a:chOff x="2503" y="2401"/>
                    <a:chExt cx="1324" cy="662"/>
                  </a:xfrm>
                </p:grpSpPr>
                <p:sp>
                  <p:nvSpPr>
                    <p:cNvPr id="16093" name="AutoShape 217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7200000">
                      <a:off x="2615" y="2289"/>
                      <a:ext cx="77" cy="301"/>
                    </a:xfrm>
                    <a:prstGeom prst="can">
                      <a:avLst>
                        <a:gd name="adj" fmla="val 79992"/>
                      </a:avLst>
                    </a:prstGeom>
                    <a:solidFill>
                      <a:srgbClr val="FF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 altLang="ja-JP"/>
                    </a:p>
                  </p:txBody>
                </p:sp>
                <p:sp>
                  <p:nvSpPr>
                    <p:cNvPr id="16094" name="AutoShape 217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7200000">
                      <a:off x="2818" y="2403"/>
                      <a:ext cx="77" cy="301"/>
                    </a:xfrm>
                    <a:prstGeom prst="can">
                      <a:avLst>
                        <a:gd name="adj" fmla="val 79992"/>
                      </a:avLst>
                    </a:prstGeom>
                    <a:solidFill>
                      <a:srgbClr val="FF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 altLang="ja-JP"/>
                    </a:p>
                  </p:txBody>
                </p:sp>
                <p:sp>
                  <p:nvSpPr>
                    <p:cNvPr id="16095" name="AutoShape 217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7200000">
                      <a:off x="3028" y="2521"/>
                      <a:ext cx="77" cy="301"/>
                    </a:xfrm>
                    <a:prstGeom prst="can">
                      <a:avLst>
                        <a:gd name="adj" fmla="val 79992"/>
                      </a:avLst>
                    </a:prstGeom>
                    <a:solidFill>
                      <a:srgbClr val="FF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 altLang="ja-JP"/>
                    </a:p>
                  </p:txBody>
                </p:sp>
                <p:sp>
                  <p:nvSpPr>
                    <p:cNvPr id="16096" name="AutoShape 217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7200000">
                      <a:off x="3232" y="2638"/>
                      <a:ext cx="77" cy="301"/>
                    </a:xfrm>
                    <a:prstGeom prst="can">
                      <a:avLst>
                        <a:gd name="adj" fmla="val 79992"/>
                      </a:avLst>
                    </a:prstGeom>
                    <a:solidFill>
                      <a:srgbClr val="FF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 altLang="ja-JP"/>
                    </a:p>
                  </p:txBody>
                </p:sp>
                <p:sp>
                  <p:nvSpPr>
                    <p:cNvPr id="16097" name="AutoShape 217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7200000">
                      <a:off x="3436" y="2756"/>
                      <a:ext cx="77" cy="301"/>
                    </a:xfrm>
                    <a:prstGeom prst="can">
                      <a:avLst>
                        <a:gd name="adj" fmla="val 79992"/>
                      </a:avLst>
                    </a:prstGeom>
                    <a:solidFill>
                      <a:srgbClr val="FF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 altLang="ja-JP"/>
                    </a:p>
                  </p:txBody>
                </p:sp>
                <p:sp>
                  <p:nvSpPr>
                    <p:cNvPr id="16098" name="AutoShape 217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7200000">
                      <a:off x="3638" y="2874"/>
                      <a:ext cx="77" cy="301"/>
                    </a:xfrm>
                    <a:prstGeom prst="can">
                      <a:avLst>
                        <a:gd name="adj" fmla="val 79992"/>
                      </a:avLst>
                    </a:prstGeom>
                    <a:solidFill>
                      <a:srgbClr val="FF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 altLang="ja-JP"/>
                    </a:p>
                  </p:txBody>
                </p:sp>
              </p:grpSp>
              <p:sp>
                <p:nvSpPr>
                  <p:cNvPr id="16076" name="Freeform 2176"/>
                  <p:cNvSpPr>
                    <a:spLocks noChangeAspect="1"/>
                  </p:cNvSpPr>
                  <p:nvPr/>
                </p:nvSpPr>
                <p:spPr bwMode="auto">
                  <a:xfrm>
                    <a:off x="2503" y="2369"/>
                    <a:ext cx="147" cy="81"/>
                  </a:xfrm>
                  <a:custGeom>
                    <a:avLst/>
                    <a:gdLst>
                      <a:gd name="T0" fmla="*/ 147 w 147"/>
                      <a:gd name="T1" fmla="*/ 45 h 81"/>
                      <a:gd name="T2" fmla="*/ 111 w 147"/>
                      <a:gd name="T3" fmla="*/ 0 h 81"/>
                      <a:gd name="T4" fmla="*/ 0 w 147"/>
                      <a:gd name="T5" fmla="*/ 62 h 81"/>
                      <a:gd name="T6" fmla="*/ 27 w 147"/>
                      <a:gd name="T7" fmla="*/ 81 h 81"/>
                      <a:gd name="T8" fmla="*/ 106 w 147"/>
                      <a:gd name="T9" fmla="*/ 31 h 81"/>
                      <a:gd name="T10" fmla="*/ 123 w 147"/>
                      <a:gd name="T11" fmla="*/ 53 h 81"/>
                      <a:gd name="T12" fmla="*/ 147 w 147"/>
                      <a:gd name="T13" fmla="*/ 45 h 8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7"/>
                      <a:gd name="T22" fmla="*/ 0 h 81"/>
                      <a:gd name="T23" fmla="*/ 147 w 147"/>
                      <a:gd name="T24" fmla="*/ 81 h 8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7" h="81">
                        <a:moveTo>
                          <a:pt x="147" y="45"/>
                        </a:moveTo>
                        <a:lnTo>
                          <a:pt x="111" y="0"/>
                        </a:lnTo>
                        <a:lnTo>
                          <a:pt x="0" y="62"/>
                        </a:lnTo>
                        <a:lnTo>
                          <a:pt x="27" y="81"/>
                        </a:lnTo>
                        <a:lnTo>
                          <a:pt x="106" y="31"/>
                        </a:lnTo>
                        <a:lnTo>
                          <a:pt x="123" y="53"/>
                        </a:lnTo>
                        <a:lnTo>
                          <a:pt x="147" y="45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77" name="Freeform 2177"/>
                  <p:cNvSpPr>
                    <a:spLocks noChangeAspect="1"/>
                  </p:cNvSpPr>
                  <p:nvPr/>
                </p:nvSpPr>
                <p:spPr bwMode="auto">
                  <a:xfrm>
                    <a:off x="2570" y="2416"/>
                    <a:ext cx="147" cy="81"/>
                  </a:xfrm>
                  <a:custGeom>
                    <a:avLst/>
                    <a:gdLst>
                      <a:gd name="T0" fmla="*/ 147 w 147"/>
                      <a:gd name="T1" fmla="*/ 45 h 81"/>
                      <a:gd name="T2" fmla="*/ 111 w 147"/>
                      <a:gd name="T3" fmla="*/ 0 h 81"/>
                      <a:gd name="T4" fmla="*/ 0 w 147"/>
                      <a:gd name="T5" fmla="*/ 62 h 81"/>
                      <a:gd name="T6" fmla="*/ 27 w 147"/>
                      <a:gd name="T7" fmla="*/ 81 h 81"/>
                      <a:gd name="T8" fmla="*/ 106 w 147"/>
                      <a:gd name="T9" fmla="*/ 31 h 81"/>
                      <a:gd name="T10" fmla="*/ 123 w 147"/>
                      <a:gd name="T11" fmla="*/ 53 h 81"/>
                      <a:gd name="T12" fmla="*/ 147 w 147"/>
                      <a:gd name="T13" fmla="*/ 45 h 8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7"/>
                      <a:gd name="T22" fmla="*/ 0 h 81"/>
                      <a:gd name="T23" fmla="*/ 147 w 147"/>
                      <a:gd name="T24" fmla="*/ 81 h 8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7" h="81">
                        <a:moveTo>
                          <a:pt x="147" y="45"/>
                        </a:moveTo>
                        <a:lnTo>
                          <a:pt x="111" y="0"/>
                        </a:lnTo>
                        <a:lnTo>
                          <a:pt x="0" y="62"/>
                        </a:lnTo>
                        <a:lnTo>
                          <a:pt x="27" y="81"/>
                        </a:lnTo>
                        <a:lnTo>
                          <a:pt x="106" y="31"/>
                        </a:lnTo>
                        <a:lnTo>
                          <a:pt x="123" y="53"/>
                        </a:lnTo>
                        <a:lnTo>
                          <a:pt x="147" y="45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78" name="Freeform 2178"/>
                  <p:cNvSpPr>
                    <a:spLocks noChangeAspect="1"/>
                  </p:cNvSpPr>
                  <p:nvPr/>
                </p:nvSpPr>
                <p:spPr bwMode="auto">
                  <a:xfrm>
                    <a:off x="2657" y="2459"/>
                    <a:ext cx="147" cy="81"/>
                  </a:xfrm>
                  <a:custGeom>
                    <a:avLst/>
                    <a:gdLst>
                      <a:gd name="T0" fmla="*/ 147 w 147"/>
                      <a:gd name="T1" fmla="*/ 45 h 81"/>
                      <a:gd name="T2" fmla="*/ 111 w 147"/>
                      <a:gd name="T3" fmla="*/ 0 h 81"/>
                      <a:gd name="T4" fmla="*/ 0 w 147"/>
                      <a:gd name="T5" fmla="*/ 62 h 81"/>
                      <a:gd name="T6" fmla="*/ 27 w 147"/>
                      <a:gd name="T7" fmla="*/ 81 h 81"/>
                      <a:gd name="T8" fmla="*/ 106 w 147"/>
                      <a:gd name="T9" fmla="*/ 31 h 81"/>
                      <a:gd name="T10" fmla="*/ 123 w 147"/>
                      <a:gd name="T11" fmla="*/ 53 h 81"/>
                      <a:gd name="T12" fmla="*/ 147 w 147"/>
                      <a:gd name="T13" fmla="*/ 45 h 8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7"/>
                      <a:gd name="T22" fmla="*/ 0 h 81"/>
                      <a:gd name="T23" fmla="*/ 147 w 147"/>
                      <a:gd name="T24" fmla="*/ 81 h 8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7" h="81">
                        <a:moveTo>
                          <a:pt x="147" y="45"/>
                        </a:moveTo>
                        <a:lnTo>
                          <a:pt x="111" y="0"/>
                        </a:lnTo>
                        <a:lnTo>
                          <a:pt x="0" y="62"/>
                        </a:lnTo>
                        <a:lnTo>
                          <a:pt x="27" y="81"/>
                        </a:lnTo>
                        <a:lnTo>
                          <a:pt x="106" y="31"/>
                        </a:lnTo>
                        <a:lnTo>
                          <a:pt x="123" y="53"/>
                        </a:lnTo>
                        <a:lnTo>
                          <a:pt x="147" y="45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79" name="Freeform 2179"/>
                  <p:cNvSpPr>
                    <a:spLocks noChangeAspect="1"/>
                  </p:cNvSpPr>
                  <p:nvPr/>
                </p:nvSpPr>
                <p:spPr bwMode="auto">
                  <a:xfrm>
                    <a:off x="2713" y="2495"/>
                    <a:ext cx="147" cy="81"/>
                  </a:xfrm>
                  <a:custGeom>
                    <a:avLst/>
                    <a:gdLst>
                      <a:gd name="T0" fmla="*/ 147 w 147"/>
                      <a:gd name="T1" fmla="*/ 45 h 81"/>
                      <a:gd name="T2" fmla="*/ 111 w 147"/>
                      <a:gd name="T3" fmla="*/ 0 h 81"/>
                      <a:gd name="T4" fmla="*/ 0 w 147"/>
                      <a:gd name="T5" fmla="*/ 62 h 81"/>
                      <a:gd name="T6" fmla="*/ 27 w 147"/>
                      <a:gd name="T7" fmla="*/ 81 h 81"/>
                      <a:gd name="T8" fmla="*/ 106 w 147"/>
                      <a:gd name="T9" fmla="*/ 31 h 81"/>
                      <a:gd name="T10" fmla="*/ 123 w 147"/>
                      <a:gd name="T11" fmla="*/ 53 h 81"/>
                      <a:gd name="T12" fmla="*/ 147 w 147"/>
                      <a:gd name="T13" fmla="*/ 45 h 8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7"/>
                      <a:gd name="T22" fmla="*/ 0 h 81"/>
                      <a:gd name="T23" fmla="*/ 147 w 147"/>
                      <a:gd name="T24" fmla="*/ 81 h 8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7" h="81">
                        <a:moveTo>
                          <a:pt x="147" y="45"/>
                        </a:moveTo>
                        <a:lnTo>
                          <a:pt x="111" y="0"/>
                        </a:lnTo>
                        <a:lnTo>
                          <a:pt x="0" y="62"/>
                        </a:lnTo>
                        <a:lnTo>
                          <a:pt x="27" y="81"/>
                        </a:lnTo>
                        <a:lnTo>
                          <a:pt x="106" y="31"/>
                        </a:lnTo>
                        <a:lnTo>
                          <a:pt x="123" y="53"/>
                        </a:lnTo>
                        <a:lnTo>
                          <a:pt x="147" y="45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0" name="Freeform 2180"/>
                  <p:cNvSpPr>
                    <a:spLocks noChangeAspect="1"/>
                  </p:cNvSpPr>
                  <p:nvPr/>
                </p:nvSpPr>
                <p:spPr bwMode="auto">
                  <a:xfrm>
                    <a:off x="2801" y="2535"/>
                    <a:ext cx="147" cy="81"/>
                  </a:xfrm>
                  <a:custGeom>
                    <a:avLst/>
                    <a:gdLst>
                      <a:gd name="T0" fmla="*/ 147 w 147"/>
                      <a:gd name="T1" fmla="*/ 45 h 81"/>
                      <a:gd name="T2" fmla="*/ 111 w 147"/>
                      <a:gd name="T3" fmla="*/ 0 h 81"/>
                      <a:gd name="T4" fmla="*/ 0 w 147"/>
                      <a:gd name="T5" fmla="*/ 62 h 81"/>
                      <a:gd name="T6" fmla="*/ 27 w 147"/>
                      <a:gd name="T7" fmla="*/ 81 h 81"/>
                      <a:gd name="T8" fmla="*/ 106 w 147"/>
                      <a:gd name="T9" fmla="*/ 31 h 81"/>
                      <a:gd name="T10" fmla="*/ 123 w 147"/>
                      <a:gd name="T11" fmla="*/ 53 h 81"/>
                      <a:gd name="T12" fmla="*/ 147 w 147"/>
                      <a:gd name="T13" fmla="*/ 45 h 8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7"/>
                      <a:gd name="T22" fmla="*/ 0 h 81"/>
                      <a:gd name="T23" fmla="*/ 147 w 147"/>
                      <a:gd name="T24" fmla="*/ 81 h 8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7" h="81">
                        <a:moveTo>
                          <a:pt x="147" y="45"/>
                        </a:moveTo>
                        <a:lnTo>
                          <a:pt x="111" y="0"/>
                        </a:lnTo>
                        <a:lnTo>
                          <a:pt x="0" y="62"/>
                        </a:lnTo>
                        <a:lnTo>
                          <a:pt x="27" y="81"/>
                        </a:lnTo>
                        <a:lnTo>
                          <a:pt x="106" y="31"/>
                        </a:lnTo>
                        <a:lnTo>
                          <a:pt x="123" y="53"/>
                        </a:lnTo>
                        <a:lnTo>
                          <a:pt x="147" y="45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1" name="Freeform 2181"/>
                  <p:cNvSpPr>
                    <a:spLocks noChangeAspect="1"/>
                  </p:cNvSpPr>
                  <p:nvPr/>
                </p:nvSpPr>
                <p:spPr bwMode="auto">
                  <a:xfrm>
                    <a:off x="2865" y="2571"/>
                    <a:ext cx="147" cy="81"/>
                  </a:xfrm>
                  <a:custGeom>
                    <a:avLst/>
                    <a:gdLst>
                      <a:gd name="T0" fmla="*/ 147 w 147"/>
                      <a:gd name="T1" fmla="*/ 45 h 81"/>
                      <a:gd name="T2" fmla="*/ 111 w 147"/>
                      <a:gd name="T3" fmla="*/ 0 h 81"/>
                      <a:gd name="T4" fmla="*/ 0 w 147"/>
                      <a:gd name="T5" fmla="*/ 62 h 81"/>
                      <a:gd name="T6" fmla="*/ 27 w 147"/>
                      <a:gd name="T7" fmla="*/ 81 h 81"/>
                      <a:gd name="T8" fmla="*/ 106 w 147"/>
                      <a:gd name="T9" fmla="*/ 31 h 81"/>
                      <a:gd name="T10" fmla="*/ 123 w 147"/>
                      <a:gd name="T11" fmla="*/ 53 h 81"/>
                      <a:gd name="T12" fmla="*/ 147 w 147"/>
                      <a:gd name="T13" fmla="*/ 45 h 8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7"/>
                      <a:gd name="T22" fmla="*/ 0 h 81"/>
                      <a:gd name="T23" fmla="*/ 147 w 147"/>
                      <a:gd name="T24" fmla="*/ 81 h 8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7" h="81">
                        <a:moveTo>
                          <a:pt x="147" y="45"/>
                        </a:moveTo>
                        <a:lnTo>
                          <a:pt x="111" y="0"/>
                        </a:lnTo>
                        <a:lnTo>
                          <a:pt x="0" y="62"/>
                        </a:lnTo>
                        <a:lnTo>
                          <a:pt x="27" y="81"/>
                        </a:lnTo>
                        <a:lnTo>
                          <a:pt x="106" y="31"/>
                        </a:lnTo>
                        <a:lnTo>
                          <a:pt x="123" y="53"/>
                        </a:lnTo>
                        <a:lnTo>
                          <a:pt x="147" y="45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2" name="Freeform 2182"/>
                  <p:cNvSpPr>
                    <a:spLocks noChangeAspect="1"/>
                  </p:cNvSpPr>
                  <p:nvPr/>
                </p:nvSpPr>
                <p:spPr bwMode="auto">
                  <a:xfrm>
                    <a:off x="2927" y="2607"/>
                    <a:ext cx="147" cy="81"/>
                  </a:xfrm>
                  <a:custGeom>
                    <a:avLst/>
                    <a:gdLst>
                      <a:gd name="T0" fmla="*/ 147 w 147"/>
                      <a:gd name="T1" fmla="*/ 45 h 81"/>
                      <a:gd name="T2" fmla="*/ 111 w 147"/>
                      <a:gd name="T3" fmla="*/ 0 h 81"/>
                      <a:gd name="T4" fmla="*/ 0 w 147"/>
                      <a:gd name="T5" fmla="*/ 62 h 81"/>
                      <a:gd name="T6" fmla="*/ 27 w 147"/>
                      <a:gd name="T7" fmla="*/ 81 h 81"/>
                      <a:gd name="T8" fmla="*/ 106 w 147"/>
                      <a:gd name="T9" fmla="*/ 31 h 81"/>
                      <a:gd name="T10" fmla="*/ 123 w 147"/>
                      <a:gd name="T11" fmla="*/ 53 h 81"/>
                      <a:gd name="T12" fmla="*/ 147 w 147"/>
                      <a:gd name="T13" fmla="*/ 45 h 8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7"/>
                      <a:gd name="T22" fmla="*/ 0 h 81"/>
                      <a:gd name="T23" fmla="*/ 147 w 147"/>
                      <a:gd name="T24" fmla="*/ 81 h 8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7" h="81">
                        <a:moveTo>
                          <a:pt x="147" y="45"/>
                        </a:moveTo>
                        <a:lnTo>
                          <a:pt x="111" y="0"/>
                        </a:lnTo>
                        <a:lnTo>
                          <a:pt x="0" y="62"/>
                        </a:lnTo>
                        <a:lnTo>
                          <a:pt x="27" y="81"/>
                        </a:lnTo>
                        <a:lnTo>
                          <a:pt x="106" y="31"/>
                        </a:lnTo>
                        <a:lnTo>
                          <a:pt x="123" y="53"/>
                        </a:lnTo>
                        <a:lnTo>
                          <a:pt x="147" y="45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3" name="Freeform 2183"/>
                  <p:cNvSpPr>
                    <a:spLocks noChangeAspect="1"/>
                  </p:cNvSpPr>
                  <p:nvPr/>
                </p:nvSpPr>
                <p:spPr bwMode="auto">
                  <a:xfrm>
                    <a:off x="2991" y="2639"/>
                    <a:ext cx="147" cy="81"/>
                  </a:xfrm>
                  <a:custGeom>
                    <a:avLst/>
                    <a:gdLst>
                      <a:gd name="T0" fmla="*/ 147 w 147"/>
                      <a:gd name="T1" fmla="*/ 45 h 81"/>
                      <a:gd name="T2" fmla="*/ 111 w 147"/>
                      <a:gd name="T3" fmla="*/ 0 h 81"/>
                      <a:gd name="T4" fmla="*/ 0 w 147"/>
                      <a:gd name="T5" fmla="*/ 62 h 81"/>
                      <a:gd name="T6" fmla="*/ 27 w 147"/>
                      <a:gd name="T7" fmla="*/ 81 h 81"/>
                      <a:gd name="T8" fmla="*/ 106 w 147"/>
                      <a:gd name="T9" fmla="*/ 31 h 81"/>
                      <a:gd name="T10" fmla="*/ 123 w 147"/>
                      <a:gd name="T11" fmla="*/ 53 h 81"/>
                      <a:gd name="T12" fmla="*/ 147 w 147"/>
                      <a:gd name="T13" fmla="*/ 45 h 8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7"/>
                      <a:gd name="T22" fmla="*/ 0 h 81"/>
                      <a:gd name="T23" fmla="*/ 147 w 147"/>
                      <a:gd name="T24" fmla="*/ 81 h 8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7" h="81">
                        <a:moveTo>
                          <a:pt x="147" y="45"/>
                        </a:moveTo>
                        <a:lnTo>
                          <a:pt x="111" y="0"/>
                        </a:lnTo>
                        <a:lnTo>
                          <a:pt x="0" y="62"/>
                        </a:lnTo>
                        <a:lnTo>
                          <a:pt x="27" y="81"/>
                        </a:lnTo>
                        <a:lnTo>
                          <a:pt x="106" y="31"/>
                        </a:lnTo>
                        <a:lnTo>
                          <a:pt x="123" y="53"/>
                        </a:lnTo>
                        <a:lnTo>
                          <a:pt x="147" y="45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4" name="Freeform 2184"/>
                  <p:cNvSpPr>
                    <a:spLocks noChangeAspect="1"/>
                  </p:cNvSpPr>
                  <p:nvPr/>
                </p:nvSpPr>
                <p:spPr bwMode="auto">
                  <a:xfrm>
                    <a:off x="3061" y="2681"/>
                    <a:ext cx="147" cy="81"/>
                  </a:xfrm>
                  <a:custGeom>
                    <a:avLst/>
                    <a:gdLst>
                      <a:gd name="T0" fmla="*/ 147 w 147"/>
                      <a:gd name="T1" fmla="*/ 45 h 81"/>
                      <a:gd name="T2" fmla="*/ 111 w 147"/>
                      <a:gd name="T3" fmla="*/ 0 h 81"/>
                      <a:gd name="T4" fmla="*/ 0 w 147"/>
                      <a:gd name="T5" fmla="*/ 62 h 81"/>
                      <a:gd name="T6" fmla="*/ 27 w 147"/>
                      <a:gd name="T7" fmla="*/ 81 h 81"/>
                      <a:gd name="T8" fmla="*/ 106 w 147"/>
                      <a:gd name="T9" fmla="*/ 31 h 81"/>
                      <a:gd name="T10" fmla="*/ 123 w 147"/>
                      <a:gd name="T11" fmla="*/ 53 h 81"/>
                      <a:gd name="T12" fmla="*/ 147 w 147"/>
                      <a:gd name="T13" fmla="*/ 45 h 8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7"/>
                      <a:gd name="T22" fmla="*/ 0 h 81"/>
                      <a:gd name="T23" fmla="*/ 147 w 147"/>
                      <a:gd name="T24" fmla="*/ 81 h 8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7" h="81">
                        <a:moveTo>
                          <a:pt x="147" y="45"/>
                        </a:moveTo>
                        <a:lnTo>
                          <a:pt x="111" y="0"/>
                        </a:lnTo>
                        <a:lnTo>
                          <a:pt x="0" y="62"/>
                        </a:lnTo>
                        <a:lnTo>
                          <a:pt x="27" y="81"/>
                        </a:lnTo>
                        <a:lnTo>
                          <a:pt x="106" y="31"/>
                        </a:lnTo>
                        <a:lnTo>
                          <a:pt x="123" y="53"/>
                        </a:lnTo>
                        <a:lnTo>
                          <a:pt x="147" y="45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5" name="Freeform 2185"/>
                  <p:cNvSpPr>
                    <a:spLocks noChangeAspect="1"/>
                  </p:cNvSpPr>
                  <p:nvPr/>
                </p:nvSpPr>
                <p:spPr bwMode="auto">
                  <a:xfrm>
                    <a:off x="3123" y="2713"/>
                    <a:ext cx="147" cy="81"/>
                  </a:xfrm>
                  <a:custGeom>
                    <a:avLst/>
                    <a:gdLst>
                      <a:gd name="T0" fmla="*/ 147 w 147"/>
                      <a:gd name="T1" fmla="*/ 45 h 81"/>
                      <a:gd name="T2" fmla="*/ 111 w 147"/>
                      <a:gd name="T3" fmla="*/ 0 h 81"/>
                      <a:gd name="T4" fmla="*/ 0 w 147"/>
                      <a:gd name="T5" fmla="*/ 62 h 81"/>
                      <a:gd name="T6" fmla="*/ 27 w 147"/>
                      <a:gd name="T7" fmla="*/ 81 h 81"/>
                      <a:gd name="T8" fmla="*/ 106 w 147"/>
                      <a:gd name="T9" fmla="*/ 31 h 81"/>
                      <a:gd name="T10" fmla="*/ 123 w 147"/>
                      <a:gd name="T11" fmla="*/ 53 h 81"/>
                      <a:gd name="T12" fmla="*/ 147 w 147"/>
                      <a:gd name="T13" fmla="*/ 45 h 8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7"/>
                      <a:gd name="T22" fmla="*/ 0 h 81"/>
                      <a:gd name="T23" fmla="*/ 147 w 147"/>
                      <a:gd name="T24" fmla="*/ 81 h 8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7" h="81">
                        <a:moveTo>
                          <a:pt x="147" y="45"/>
                        </a:moveTo>
                        <a:lnTo>
                          <a:pt x="111" y="0"/>
                        </a:lnTo>
                        <a:lnTo>
                          <a:pt x="0" y="62"/>
                        </a:lnTo>
                        <a:lnTo>
                          <a:pt x="27" y="81"/>
                        </a:lnTo>
                        <a:lnTo>
                          <a:pt x="106" y="31"/>
                        </a:lnTo>
                        <a:lnTo>
                          <a:pt x="123" y="53"/>
                        </a:lnTo>
                        <a:lnTo>
                          <a:pt x="147" y="45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6" name="Freeform 2186"/>
                  <p:cNvSpPr>
                    <a:spLocks noChangeAspect="1"/>
                  </p:cNvSpPr>
                  <p:nvPr/>
                </p:nvSpPr>
                <p:spPr bwMode="auto">
                  <a:xfrm>
                    <a:off x="3199" y="2761"/>
                    <a:ext cx="147" cy="81"/>
                  </a:xfrm>
                  <a:custGeom>
                    <a:avLst/>
                    <a:gdLst>
                      <a:gd name="T0" fmla="*/ 147 w 147"/>
                      <a:gd name="T1" fmla="*/ 45 h 81"/>
                      <a:gd name="T2" fmla="*/ 111 w 147"/>
                      <a:gd name="T3" fmla="*/ 0 h 81"/>
                      <a:gd name="T4" fmla="*/ 0 w 147"/>
                      <a:gd name="T5" fmla="*/ 62 h 81"/>
                      <a:gd name="T6" fmla="*/ 27 w 147"/>
                      <a:gd name="T7" fmla="*/ 81 h 81"/>
                      <a:gd name="T8" fmla="*/ 106 w 147"/>
                      <a:gd name="T9" fmla="*/ 31 h 81"/>
                      <a:gd name="T10" fmla="*/ 123 w 147"/>
                      <a:gd name="T11" fmla="*/ 53 h 81"/>
                      <a:gd name="T12" fmla="*/ 147 w 147"/>
                      <a:gd name="T13" fmla="*/ 45 h 8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7"/>
                      <a:gd name="T22" fmla="*/ 0 h 81"/>
                      <a:gd name="T23" fmla="*/ 147 w 147"/>
                      <a:gd name="T24" fmla="*/ 81 h 8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7" h="81">
                        <a:moveTo>
                          <a:pt x="147" y="45"/>
                        </a:moveTo>
                        <a:lnTo>
                          <a:pt x="111" y="0"/>
                        </a:lnTo>
                        <a:lnTo>
                          <a:pt x="0" y="62"/>
                        </a:lnTo>
                        <a:lnTo>
                          <a:pt x="27" y="81"/>
                        </a:lnTo>
                        <a:lnTo>
                          <a:pt x="106" y="31"/>
                        </a:lnTo>
                        <a:lnTo>
                          <a:pt x="123" y="53"/>
                        </a:lnTo>
                        <a:lnTo>
                          <a:pt x="147" y="45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7" name="Freeform 2187"/>
                  <p:cNvSpPr>
                    <a:spLocks noChangeAspect="1"/>
                  </p:cNvSpPr>
                  <p:nvPr/>
                </p:nvSpPr>
                <p:spPr bwMode="auto">
                  <a:xfrm>
                    <a:off x="3255" y="2793"/>
                    <a:ext cx="147" cy="81"/>
                  </a:xfrm>
                  <a:custGeom>
                    <a:avLst/>
                    <a:gdLst>
                      <a:gd name="T0" fmla="*/ 147 w 147"/>
                      <a:gd name="T1" fmla="*/ 45 h 81"/>
                      <a:gd name="T2" fmla="*/ 111 w 147"/>
                      <a:gd name="T3" fmla="*/ 0 h 81"/>
                      <a:gd name="T4" fmla="*/ 0 w 147"/>
                      <a:gd name="T5" fmla="*/ 62 h 81"/>
                      <a:gd name="T6" fmla="*/ 27 w 147"/>
                      <a:gd name="T7" fmla="*/ 81 h 81"/>
                      <a:gd name="T8" fmla="*/ 106 w 147"/>
                      <a:gd name="T9" fmla="*/ 31 h 81"/>
                      <a:gd name="T10" fmla="*/ 123 w 147"/>
                      <a:gd name="T11" fmla="*/ 53 h 81"/>
                      <a:gd name="T12" fmla="*/ 147 w 147"/>
                      <a:gd name="T13" fmla="*/ 45 h 8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7"/>
                      <a:gd name="T22" fmla="*/ 0 h 81"/>
                      <a:gd name="T23" fmla="*/ 147 w 147"/>
                      <a:gd name="T24" fmla="*/ 81 h 8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7" h="81">
                        <a:moveTo>
                          <a:pt x="147" y="45"/>
                        </a:moveTo>
                        <a:lnTo>
                          <a:pt x="111" y="0"/>
                        </a:lnTo>
                        <a:lnTo>
                          <a:pt x="0" y="62"/>
                        </a:lnTo>
                        <a:lnTo>
                          <a:pt x="27" y="81"/>
                        </a:lnTo>
                        <a:lnTo>
                          <a:pt x="106" y="31"/>
                        </a:lnTo>
                        <a:lnTo>
                          <a:pt x="123" y="53"/>
                        </a:lnTo>
                        <a:lnTo>
                          <a:pt x="147" y="45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8" name="Freeform 2188"/>
                  <p:cNvSpPr>
                    <a:spLocks noChangeAspect="1"/>
                  </p:cNvSpPr>
                  <p:nvPr/>
                </p:nvSpPr>
                <p:spPr bwMode="auto">
                  <a:xfrm>
                    <a:off x="3345" y="2835"/>
                    <a:ext cx="147" cy="81"/>
                  </a:xfrm>
                  <a:custGeom>
                    <a:avLst/>
                    <a:gdLst>
                      <a:gd name="T0" fmla="*/ 147 w 147"/>
                      <a:gd name="T1" fmla="*/ 45 h 81"/>
                      <a:gd name="T2" fmla="*/ 111 w 147"/>
                      <a:gd name="T3" fmla="*/ 0 h 81"/>
                      <a:gd name="T4" fmla="*/ 0 w 147"/>
                      <a:gd name="T5" fmla="*/ 62 h 81"/>
                      <a:gd name="T6" fmla="*/ 27 w 147"/>
                      <a:gd name="T7" fmla="*/ 81 h 81"/>
                      <a:gd name="T8" fmla="*/ 106 w 147"/>
                      <a:gd name="T9" fmla="*/ 31 h 81"/>
                      <a:gd name="T10" fmla="*/ 123 w 147"/>
                      <a:gd name="T11" fmla="*/ 53 h 81"/>
                      <a:gd name="T12" fmla="*/ 147 w 147"/>
                      <a:gd name="T13" fmla="*/ 45 h 8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7"/>
                      <a:gd name="T22" fmla="*/ 0 h 81"/>
                      <a:gd name="T23" fmla="*/ 147 w 147"/>
                      <a:gd name="T24" fmla="*/ 81 h 8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7" h="81">
                        <a:moveTo>
                          <a:pt x="147" y="45"/>
                        </a:moveTo>
                        <a:lnTo>
                          <a:pt x="111" y="0"/>
                        </a:lnTo>
                        <a:lnTo>
                          <a:pt x="0" y="62"/>
                        </a:lnTo>
                        <a:lnTo>
                          <a:pt x="27" y="81"/>
                        </a:lnTo>
                        <a:lnTo>
                          <a:pt x="106" y="31"/>
                        </a:lnTo>
                        <a:lnTo>
                          <a:pt x="123" y="53"/>
                        </a:lnTo>
                        <a:lnTo>
                          <a:pt x="147" y="45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9" name="Freeform 2189"/>
                  <p:cNvSpPr>
                    <a:spLocks noChangeAspect="1"/>
                  </p:cNvSpPr>
                  <p:nvPr/>
                </p:nvSpPr>
                <p:spPr bwMode="auto">
                  <a:xfrm>
                    <a:off x="3395" y="2875"/>
                    <a:ext cx="147" cy="81"/>
                  </a:xfrm>
                  <a:custGeom>
                    <a:avLst/>
                    <a:gdLst>
                      <a:gd name="T0" fmla="*/ 147 w 147"/>
                      <a:gd name="T1" fmla="*/ 45 h 81"/>
                      <a:gd name="T2" fmla="*/ 111 w 147"/>
                      <a:gd name="T3" fmla="*/ 0 h 81"/>
                      <a:gd name="T4" fmla="*/ 0 w 147"/>
                      <a:gd name="T5" fmla="*/ 62 h 81"/>
                      <a:gd name="T6" fmla="*/ 27 w 147"/>
                      <a:gd name="T7" fmla="*/ 81 h 81"/>
                      <a:gd name="T8" fmla="*/ 106 w 147"/>
                      <a:gd name="T9" fmla="*/ 31 h 81"/>
                      <a:gd name="T10" fmla="*/ 123 w 147"/>
                      <a:gd name="T11" fmla="*/ 53 h 81"/>
                      <a:gd name="T12" fmla="*/ 147 w 147"/>
                      <a:gd name="T13" fmla="*/ 45 h 8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7"/>
                      <a:gd name="T22" fmla="*/ 0 h 81"/>
                      <a:gd name="T23" fmla="*/ 147 w 147"/>
                      <a:gd name="T24" fmla="*/ 81 h 8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7" h="81">
                        <a:moveTo>
                          <a:pt x="147" y="45"/>
                        </a:moveTo>
                        <a:lnTo>
                          <a:pt x="111" y="0"/>
                        </a:lnTo>
                        <a:lnTo>
                          <a:pt x="0" y="62"/>
                        </a:lnTo>
                        <a:lnTo>
                          <a:pt x="27" y="81"/>
                        </a:lnTo>
                        <a:lnTo>
                          <a:pt x="106" y="31"/>
                        </a:lnTo>
                        <a:lnTo>
                          <a:pt x="123" y="53"/>
                        </a:lnTo>
                        <a:lnTo>
                          <a:pt x="147" y="45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0" name="Freeform 2190"/>
                  <p:cNvSpPr>
                    <a:spLocks noChangeAspect="1"/>
                  </p:cNvSpPr>
                  <p:nvPr/>
                </p:nvSpPr>
                <p:spPr bwMode="auto">
                  <a:xfrm>
                    <a:off x="3471" y="2913"/>
                    <a:ext cx="147" cy="81"/>
                  </a:xfrm>
                  <a:custGeom>
                    <a:avLst/>
                    <a:gdLst>
                      <a:gd name="T0" fmla="*/ 147 w 147"/>
                      <a:gd name="T1" fmla="*/ 45 h 81"/>
                      <a:gd name="T2" fmla="*/ 111 w 147"/>
                      <a:gd name="T3" fmla="*/ 0 h 81"/>
                      <a:gd name="T4" fmla="*/ 0 w 147"/>
                      <a:gd name="T5" fmla="*/ 62 h 81"/>
                      <a:gd name="T6" fmla="*/ 27 w 147"/>
                      <a:gd name="T7" fmla="*/ 81 h 81"/>
                      <a:gd name="T8" fmla="*/ 106 w 147"/>
                      <a:gd name="T9" fmla="*/ 31 h 81"/>
                      <a:gd name="T10" fmla="*/ 123 w 147"/>
                      <a:gd name="T11" fmla="*/ 53 h 81"/>
                      <a:gd name="T12" fmla="*/ 147 w 147"/>
                      <a:gd name="T13" fmla="*/ 45 h 8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7"/>
                      <a:gd name="T22" fmla="*/ 0 h 81"/>
                      <a:gd name="T23" fmla="*/ 147 w 147"/>
                      <a:gd name="T24" fmla="*/ 81 h 8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7" h="81">
                        <a:moveTo>
                          <a:pt x="147" y="45"/>
                        </a:moveTo>
                        <a:lnTo>
                          <a:pt x="111" y="0"/>
                        </a:lnTo>
                        <a:lnTo>
                          <a:pt x="0" y="62"/>
                        </a:lnTo>
                        <a:lnTo>
                          <a:pt x="27" y="81"/>
                        </a:lnTo>
                        <a:lnTo>
                          <a:pt x="106" y="31"/>
                        </a:lnTo>
                        <a:lnTo>
                          <a:pt x="123" y="53"/>
                        </a:lnTo>
                        <a:lnTo>
                          <a:pt x="147" y="45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1" name="Freeform 2191"/>
                  <p:cNvSpPr>
                    <a:spLocks noChangeAspect="1"/>
                  </p:cNvSpPr>
                  <p:nvPr/>
                </p:nvSpPr>
                <p:spPr bwMode="auto">
                  <a:xfrm>
                    <a:off x="3531" y="2951"/>
                    <a:ext cx="147" cy="81"/>
                  </a:xfrm>
                  <a:custGeom>
                    <a:avLst/>
                    <a:gdLst>
                      <a:gd name="T0" fmla="*/ 147 w 147"/>
                      <a:gd name="T1" fmla="*/ 45 h 81"/>
                      <a:gd name="T2" fmla="*/ 111 w 147"/>
                      <a:gd name="T3" fmla="*/ 0 h 81"/>
                      <a:gd name="T4" fmla="*/ 0 w 147"/>
                      <a:gd name="T5" fmla="*/ 62 h 81"/>
                      <a:gd name="T6" fmla="*/ 27 w 147"/>
                      <a:gd name="T7" fmla="*/ 81 h 81"/>
                      <a:gd name="T8" fmla="*/ 106 w 147"/>
                      <a:gd name="T9" fmla="*/ 31 h 81"/>
                      <a:gd name="T10" fmla="*/ 123 w 147"/>
                      <a:gd name="T11" fmla="*/ 53 h 81"/>
                      <a:gd name="T12" fmla="*/ 147 w 147"/>
                      <a:gd name="T13" fmla="*/ 45 h 8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7"/>
                      <a:gd name="T22" fmla="*/ 0 h 81"/>
                      <a:gd name="T23" fmla="*/ 147 w 147"/>
                      <a:gd name="T24" fmla="*/ 81 h 8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7" h="81">
                        <a:moveTo>
                          <a:pt x="147" y="45"/>
                        </a:moveTo>
                        <a:lnTo>
                          <a:pt x="111" y="0"/>
                        </a:lnTo>
                        <a:lnTo>
                          <a:pt x="0" y="62"/>
                        </a:lnTo>
                        <a:lnTo>
                          <a:pt x="27" y="81"/>
                        </a:lnTo>
                        <a:lnTo>
                          <a:pt x="106" y="31"/>
                        </a:lnTo>
                        <a:lnTo>
                          <a:pt x="123" y="53"/>
                        </a:lnTo>
                        <a:lnTo>
                          <a:pt x="147" y="45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2" name="Freeform 2192"/>
                  <p:cNvSpPr>
                    <a:spLocks noChangeAspect="1"/>
                  </p:cNvSpPr>
                  <p:nvPr/>
                </p:nvSpPr>
                <p:spPr bwMode="auto">
                  <a:xfrm>
                    <a:off x="3613" y="3003"/>
                    <a:ext cx="147" cy="81"/>
                  </a:xfrm>
                  <a:custGeom>
                    <a:avLst/>
                    <a:gdLst>
                      <a:gd name="T0" fmla="*/ 147 w 147"/>
                      <a:gd name="T1" fmla="*/ 45 h 81"/>
                      <a:gd name="T2" fmla="*/ 111 w 147"/>
                      <a:gd name="T3" fmla="*/ 0 h 81"/>
                      <a:gd name="T4" fmla="*/ 0 w 147"/>
                      <a:gd name="T5" fmla="*/ 62 h 81"/>
                      <a:gd name="T6" fmla="*/ 27 w 147"/>
                      <a:gd name="T7" fmla="*/ 81 h 81"/>
                      <a:gd name="T8" fmla="*/ 106 w 147"/>
                      <a:gd name="T9" fmla="*/ 31 h 81"/>
                      <a:gd name="T10" fmla="*/ 123 w 147"/>
                      <a:gd name="T11" fmla="*/ 53 h 81"/>
                      <a:gd name="T12" fmla="*/ 147 w 147"/>
                      <a:gd name="T13" fmla="*/ 45 h 8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7"/>
                      <a:gd name="T22" fmla="*/ 0 h 81"/>
                      <a:gd name="T23" fmla="*/ 147 w 147"/>
                      <a:gd name="T24" fmla="*/ 81 h 8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7" h="81">
                        <a:moveTo>
                          <a:pt x="147" y="45"/>
                        </a:moveTo>
                        <a:lnTo>
                          <a:pt x="111" y="0"/>
                        </a:lnTo>
                        <a:lnTo>
                          <a:pt x="0" y="62"/>
                        </a:lnTo>
                        <a:lnTo>
                          <a:pt x="27" y="81"/>
                        </a:lnTo>
                        <a:lnTo>
                          <a:pt x="106" y="31"/>
                        </a:lnTo>
                        <a:lnTo>
                          <a:pt x="123" y="53"/>
                        </a:lnTo>
                        <a:lnTo>
                          <a:pt x="147" y="45"/>
                        </a:lnTo>
                        <a:close/>
                      </a:path>
                    </a:pathLst>
                  </a:custGeom>
                  <a:solidFill>
                    <a:srgbClr val="99FF66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850" name="Freeform 2193"/>
                <p:cNvSpPr>
                  <a:spLocks noChangeAspect="1"/>
                </p:cNvSpPr>
                <p:nvPr/>
              </p:nvSpPr>
              <p:spPr bwMode="auto">
                <a:xfrm>
                  <a:off x="3019" y="2232"/>
                  <a:ext cx="60" cy="42"/>
                </a:xfrm>
                <a:custGeom>
                  <a:avLst/>
                  <a:gdLst>
                    <a:gd name="T0" fmla="*/ 54 w 60"/>
                    <a:gd name="T1" fmla="*/ 42 h 42"/>
                    <a:gd name="T2" fmla="*/ 60 w 60"/>
                    <a:gd name="T3" fmla="*/ 32 h 42"/>
                    <a:gd name="T4" fmla="*/ 0 w 60"/>
                    <a:gd name="T5" fmla="*/ 0 h 42"/>
                    <a:gd name="T6" fmla="*/ 12 w 60"/>
                    <a:gd name="T7" fmla="*/ 32 h 42"/>
                    <a:gd name="T8" fmla="*/ 24 w 60"/>
                    <a:gd name="T9" fmla="*/ 36 h 42"/>
                    <a:gd name="T10" fmla="*/ 42 w 60"/>
                    <a:gd name="T11" fmla="*/ 40 h 42"/>
                    <a:gd name="T12" fmla="*/ 54 w 60"/>
                    <a:gd name="T13" fmla="*/ 42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42"/>
                    <a:gd name="T23" fmla="*/ 60 w 60"/>
                    <a:gd name="T24" fmla="*/ 42 h 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42">
                      <a:moveTo>
                        <a:pt x="54" y="42"/>
                      </a:moveTo>
                      <a:lnTo>
                        <a:pt x="60" y="32"/>
                      </a:lnTo>
                      <a:lnTo>
                        <a:pt x="0" y="0"/>
                      </a:lnTo>
                      <a:lnTo>
                        <a:pt x="12" y="32"/>
                      </a:lnTo>
                      <a:lnTo>
                        <a:pt x="24" y="36"/>
                      </a:lnTo>
                      <a:lnTo>
                        <a:pt x="42" y="40"/>
                      </a:lnTo>
                      <a:lnTo>
                        <a:pt x="54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 cmpd="sng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1" name="Freeform 2194"/>
                <p:cNvSpPr>
                  <a:spLocks noChangeAspect="1"/>
                </p:cNvSpPr>
                <p:nvPr/>
              </p:nvSpPr>
              <p:spPr bwMode="auto">
                <a:xfrm>
                  <a:off x="3074" y="2217"/>
                  <a:ext cx="318" cy="125"/>
                </a:xfrm>
                <a:custGeom>
                  <a:avLst/>
                  <a:gdLst>
                    <a:gd name="T0" fmla="*/ 318 w 318"/>
                    <a:gd name="T1" fmla="*/ 62 h 125"/>
                    <a:gd name="T2" fmla="*/ 318 w 318"/>
                    <a:gd name="T3" fmla="*/ 125 h 125"/>
                    <a:gd name="T4" fmla="*/ 263 w 318"/>
                    <a:gd name="T5" fmla="*/ 108 h 125"/>
                    <a:gd name="T6" fmla="*/ 243 w 318"/>
                    <a:gd name="T7" fmla="*/ 101 h 125"/>
                    <a:gd name="T8" fmla="*/ 228 w 318"/>
                    <a:gd name="T9" fmla="*/ 93 h 125"/>
                    <a:gd name="T10" fmla="*/ 188 w 318"/>
                    <a:gd name="T11" fmla="*/ 83 h 125"/>
                    <a:gd name="T12" fmla="*/ 143 w 318"/>
                    <a:gd name="T13" fmla="*/ 74 h 125"/>
                    <a:gd name="T14" fmla="*/ 91 w 318"/>
                    <a:gd name="T15" fmla="*/ 64 h 125"/>
                    <a:gd name="T16" fmla="*/ 53 w 318"/>
                    <a:gd name="T17" fmla="*/ 59 h 125"/>
                    <a:gd name="T18" fmla="*/ 24 w 318"/>
                    <a:gd name="T19" fmla="*/ 54 h 125"/>
                    <a:gd name="T20" fmla="*/ 0 w 318"/>
                    <a:gd name="T21" fmla="*/ 53 h 125"/>
                    <a:gd name="T22" fmla="*/ 6 w 318"/>
                    <a:gd name="T23" fmla="*/ 46 h 125"/>
                    <a:gd name="T24" fmla="*/ 79 w 318"/>
                    <a:gd name="T25" fmla="*/ 0 h 125"/>
                    <a:gd name="T26" fmla="*/ 98 w 318"/>
                    <a:gd name="T27" fmla="*/ 5 h 125"/>
                    <a:gd name="T28" fmla="*/ 122 w 318"/>
                    <a:gd name="T29" fmla="*/ 8 h 125"/>
                    <a:gd name="T30" fmla="*/ 144 w 318"/>
                    <a:gd name="T31" fmla="*/ 11 h 125"/>
                    <a:gd name="T32" fmla="*/ 169 w 318"/>
                    <a:gd name="T33" fmla="*/ 16 h 125"/>
                    <a:gd name="T34" fmla="*/ 185 w 318"/>
                    <a:gd name="T35" fmla="*/ 21 h 125"/>
                    <a:gd name="T36" fmla="*/ 195 w 318"/>
                    <a:gd name="T37" fmla="*/ 26 h 125"/>
                    <a:gd name="T38" fmla="*/ 209 w 318"/>
                    <a:gd name="T39" fmla="*/ 27 h 125"/>
                    <a:gd name="T40" fmla="*/ 230 w 318"/>
                    <a:gd name="T41" fmla="*/ 35 h 125"/>
                    <a:gd name="T42" fmla="*/ 248 w 318"/>
                    <a:gd name="T43" fmla="*/ 40 h 125"/>
                    <a:gd name="T44" fmla="*/ 264 w 318"/>
                    <a:gd name="T45" fmla="*/ 45 h 125"/>
                    <a:gd name="T46" fmla="*/ 288 w 318"/>
                    <a:gd name="T47" fmla="*/ 54 h 125"/>
                    <a:gd name="T48" fmla="*/ 307 w 318"/>
                    <a:gd name="T49" fmla="*/ 57 h 125"/>
                    <a:gd name="T50" fmla="*/ 318 w 318"/>
                    <a:gd name="T51" fmla="*/ 62 h 1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18"/>
                    <a:gd name="T79" fmla="*/ 0 h 125"/>
                    <a:gd name="T80" fmla="*/ 318 w 318"/>
                    <a:gd name="T81" fmla="*/ 125 h 12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18" h="125">
                      <a:moveTo>
                        <a:pt x="318" y="62"/>
                      </a:moveTo>
                      <a:lnTo>
                        <a:pt x="318" y="125"/>
                      </a:lnTo>
                      <a:lnTo>
                        <a:pt x="263" y="108"/>
                      </a:lnTo>
                      <a:lnTo>
                        <a:pt x="243" y="101"/>
                      </a:lnTo>
                      <a:lnTo>
                        <a:pt x="228" y="93"/>
                      </a:lnTo>
                      <a:lnTo>
                        <a:pt x="188" y="83"/>
                      </a:lnTo>
                      <a:lnTo>
                        <a:pt x="143" y="74"/>
                      </a:lnTo>
                      <a:lnTo>
                        <a:pt x="91" y="64"/>
                      </a:lnTo>
                      <a:lnTo>
                        <a:pt x="53" y="59"/>
                      </a:lnTo>
                      <a:lnTo>
                        <a:pt x="24" y="54"/>
                      </a:lnTo>
                      <a:lnTo>
                        <a:pt x="0" y="53"/>
                      </a:lnTo>
                      <a:lnTo>
                        <a:pt x="6" y="46"/>
                      </a:lnTo>
                      <a:lnTo>
                        <a:pt x="79" y="0"/>
                      </a:lnTo>
                      <a:lnTo>
                        <a:pt x="98" y="5"/>
                      </a:lnTo>
                      <a:lnTo>
                        <a:pt x="122" y="8"/>
                      </a:lnTo>
                      <a:lnTo>
                        <a:pt x="144" y="11"/>
                      </a:lnTo>
                      <a:lnTo>
                        <a:pt x="169" y="16"/>
                      </a:lnTo>
                      <a:lnTo>
                        <a:pt x="185" y="21"/>
                      </a:lnTo>
                      <a:lnTo>
                        <a:pt x="195" y="26"/>
                      </a:lnTo>
                      <a:lnTo>
                        <a:pt x="209" y="27"/>
                      </a:lnTo>
                      <a:lnTo>
                        <a:pt x="230" y="35"/>
                      </a:lnTo>
                      <a:lnTo>
                        <a:pt x="248" y="40"/>
                      </a:lnTo>
                      <a:lnTo>
                        <a:pt x="264" y="45"/>
                      </a:lnTo>
                      <a:lnTo>
                        <a:pt x="288" y="54"/>
                      </a:lnTo>
                      <a:lnTo>
                        <a:pt x="307" y="57"/>
                      </a:lnTo>
                      <a:lnTo>
                        <a:pt x="318" y="62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2" name="Freeform 2195"/>
                <p:cNvSpPr>
                  <a:spLocks noChangeAspect="1"/>
                </p:cNvSpPr>
                <p:nvPr/>
              </p:nvSpPr>
              <p:spPr bwMode="auto">
                <a:xfrm>
                  <a:off x="3005" y="2241"/>
                  <a:ext cx="387" cy="100"/>
                </a:xfrm>
                <a:custGeom>
                  <a:avLst/>
                  <a:gdLst>
                    <a:gd name="T0" fmla="*/ 0 w 387"/>
                    <a:gd name="T1" fmla="*/ 0 h 100"/>
                    <a:gd name="T2" fmla="*/ 9 w 387"/>
                    <a:gd name="T3" fmla="*/ 12 h 100"/>
                    <a:gd name="T4" fmla="*/ 22 w 387"/>
                    <a:gd name="T5" fmla="*/ 20 h 100"/>
                    <a:gd name="T6" fmla="*/ 34 w 387"/>
                    <a:gd name="T7" fmla="*/ 25 h 100"/>
                    <a:gd name="T8" fmla="*/ 47 w 387"/>
                    <a:gd name="T9" fmla="*/ 28 h 100"/>
                    <a:gd name="T10" fmla="*/ 63 w 387"/>
                    <a:gd name="T11" fmla="*/ 30 h 100"/>
                    <a:gd name="T12" fmla="*/ 87 w 387"/>
                    <a:gd name="T13" fmla="*/ 30 h 100"/>
                    <a:gd name="T14" fmla="*/ 117 w 387"/>
                    <a:gd name="T15" fmla="*/ 34 h 100"/>
                    <a:gd name="T16" fmla="*/ 134 w 387"/>
                    <a:gd name="T17" fmla="*/ 36 h 100"/>
                    <a:gd name="T18" fmla="*/ 153 w 387"/>
                    <a:gd name="T19" fmla="*/ 38 h 100"/>
                    <a:gd name="T20" fmla="*/ 171 w 387"/>
                    <a:gd name="T21" fmla="*/ 40 h 100"/>
                    <a:gd name="T22" fmla="*/ 186 w 387"/>
                    <a:gd name="T23" fmla="*/ 43 h 100"/>
                    <a:gd name="T24" fmla="*/ 202 w 387"/>
                    <a:gd name="T25" fmla="*/ 46 h 100"/>
                    <a:gd name="T26" fmla="*/ 224 w 387"/>
                    <a:gd name="T27" fmla="*/ 51 h 100"/>
                    <a:gd name="T28" fmla="*/ 240 w 387"/>
                    <a:gd name="T29" fmla="*/ 55 h 100"/>
                    <a:gd name="T30" fmla="*/ 262 w 387"/>
                    <a:gd name="T31" fmla="*/ 60 h 100"/>
                    <a:gd name="T32" fmla="*/ 278 w 387"/>
                    <a:gd name="T33" fmla="*/ 63 h 100"/>
                    <a:gd name="T34" fmla="*/ 299 w 387"/>
                    <a:gd name="T35" fmla="*/ 68 h 100"/>
                    <a:gd name="T36" fmla="*/ 316 w 387"/>
                    <a:gd name="T37" fmla="*/ 76 h 100"/>
                    <a:gd name="T38" fmla="*/ 335 w 387"/>
                    <a:gd name="T39" fmla="*/ 82 h 100"/>
                    <a:gd name="T40" fmla="*/ 368 w 387"/>
                    <a:gd name="T41" fmla="*/ 94 h 100"/>
                    <a:gd name="T42" fmla="*/ 387 w 387"/>
                    <a:gd name="T43" fmla="*/ 100 h 100"/>
                    <a:gd name="T44" fmla="*/ 387 w 387"/>
                    <a:gd name="T45" fmla="*/ 38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7"/>
                    <a:gd name="T70" fmla="*/ 0 h 100"/>
                    <a:gd name="T71" fmla="*/ 387 w 387"/>
                    <a:gd name="T72" fmla="*/ 100 h 10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7" h="100">
                      <a:moveTo>
                        <a:pt x="0" y="0"/>
                      </a:moveTo>
                      <a:lnTo>
                        <a:pt x="9" y="12"/>
                      </a:lnTo>
                      <a:lnTo>
                        <a:pt x="22" y="20"/>
                      </a:lnTo>
                      <a:lnTo>
                        <a:pt x="34" y="25"/>
                      </a:lnTo>
                      <a:lnTo>
                        <a:pt x="47" y="28"/>
                      </a:lnTo>
                      <a:lnTo>
                        <a:pt x="63" y="30"/>
                      </a:lnTo>
                      <a:lnTo>
                        <a:pt x="87" y="30"/>
                      </a:lnTo>
                      <a:lnTo>
                        <a:pt x="117" y="34"/>
                      </a:lnTo>
                      <a:lnTo>
                        <a:pt x="134" y="36"/>
                      </a:lnTo>
                      <a:lnTo>
                        <a:pt x="153" y="38"/>
                      </a:lnTo>
                      <a:lnTo>
                        <a:pt x="171" y="40"/>
                      </a:lnTo>
                      <a:lnTo>
                        <a:pt x="186" y="43"/>
                      </a:lnTo>
                      <a:lnTo>
                        <a:pt x="202" y="46"/>
                      </a:lnTo>
                      <a:lnTo>
                        <a:pt x="224" y="51"/>
                      </a:lnTo>
                      <a:lnTo>
                        <a:pt x="240" y="55"/>
                      </a:lnTo>
                      <a:lnTo>
                        <a:pt x="262" y="60"/>
                      </a:lnTo>
                      <a:lnTo>
                        <a:pt x="278" y="63"/>
                      </a:lnTo>
                      <a:lnTo>
                        <a:pt x="299" y="68"/>
                      </a:lnTo>
                      <a:lnTo>
                        <a:pt x="316" y="76"/>
                      </a:lnTo>
                      <a:lnTo>
                        <a:pt x="335" y="82"/>
                      </a:lnTo>
                      <a:lnTo>
                        <a:pt x="368" y="94"/>
                      </a:lnTo>
                      <a:lnTo>
                        <a:pt x="387" y="100"/>
                      </a:lnTo>
                      <a:lnTo>
                        <a:pt x="387" y="38"/>
                      </a:ln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3" name="Freeform 2196"/>
                <p:cNvSpPr>
                  <a:spLocks noChangeAspect="1"/>
                </p:cNvSpPr>
                <p:nvPr/>
              </p:nvSpPr>
              <p:spPr bwMode="auto">
                <a:xfrm>
                  <a:off x="2269" y="2033"/>
                  <a:ext cx="768" cy="560"/>
                </a:xfrm>
                <a:custGeom>
                  <a:avLst/>
                  <a:gdLst>
                    <a:gd name="T0" fmla="*/ 227 w 768"/>
                    <a:gd name="T1" fmla="*/ 17 h 560"/>
                    <a:gd name="T2" fmla="*/ 43 w 768"/>
                    <a:gd name="T3" fmla="*/ 125 h 560"/>
                    <a:gd name="T4" fmla="*/ 768 w 768"/>
                    <a:gd name="T5" fmla="*/ 543 h 560"/>
                    <a:gd name="T6" fmla="*/ 744 w 768"/>
                    <a:gd name="T7" fmla="*/ 560 h 560"/>
                    <a:gd name="T8" fmla="*/ 0 w 768"/>
                    <a:gd name="T9" fmla="*/ 128 h 560"/>
                    <a:gd name="T10" fmla="*/ 222 w 768"/>
                    <a:gd name="T11" fmla="*/ 0 h 560"/>
                    <a:gd name="T12" fmla="*/ 227 w 768"/>
                    <a:gd name="T13" fmla="*/ 17 h 5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8"/>
                    <a:gd name="T22" fmla="*/ 0 h 560"/>
                    <a:gd name="T23" fmla="*/ 768 w 768"/>
                    <a:gd name="T24" fmla="*/ 560 h 5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8" h="560">
                      <a:moveTo>
                        <a:pt x="227" y="17"/>
                      </a:moveTo>
                      <a:lnTo>
                        <a:pt x="43" y="125"/>
                      </a:lnTo>
                      <a:lnTo>
                        <a:pt x="768" y="543"/>
                      </a:lnTo>
                      <a:lnTo>
                        <a:pt x="744" y="560"/>
                      </a:lnTo>
                      <a:lnTo>
                        <a:pt x="0" y="128"/>
                      </a:lnTo>
                      <a:lnTo>
                        <a:pt x="222" y="0"/>
                      </a:lnTo>
                      <a:lnTo>
                        <a:pt x="227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4" name="Freeform 2197"/>
                <p:cNvSpPr>
                  <a:spLocks noChangeAspect="1"/>
                </p:cNvSpPr>
                <p:nvPr/>
              </p:nvSpPr>
              <p:spPr bwMode="auto">
                <a:xfrm>
                  <a:off x="2269" y="2160"/>
                  <a:ext cx="754" cy="476"/>
                </a:xfrm>
                <a:custGeom>
                  <a:avLst/>
                  <a:gdLst>
                    <a:gd name="T0" fmla="*/ 0 w 754"/>
                    <a:gd name="T1" fmla="*/ 0 h 476"/>
                    <a:gd name="T2" fmla="*/ 0 w 754"/>
                    <a:gd name="T3" fmla="*/ 77 h 476"/>
                    <a:gd name="T4" fmla="*/ 689 w 754"/>
                    <a:gd name="T5" fmla="*/ 476 h 476"/>
                    <a:gd name="T6" fmla="*/ 754 w 754"/>
                    <a:gd name="T7" fmla="*/ 437 h 476"/>
                    <a:gd name="T8" fmla="*/ 0 w 754"/>
                    <a:gd name="T9" fmla="*/ 0 h 4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4"/>
                    <a:gd name="T16" fmla="*/ 0 h 476"/>
                    <a:gd name="T17" fmla="*/ 754 w 754"/>
                    <a:gd name="T18" fmla="*/ 476 h 4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4" h="476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689" y="476"/>
                      </a:lnTo>
                      <a:lnTo>
                        <a:pt x="754" y="4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5" name="Freeform 2198"/>
                <p:cNvSpPr>
                  <a:spLocks noChangeAspect="1"/>
                </p:cNvSpPr>
                <p:nvPr/>
              </p:nvSpPr>
              <p:spPr bwMode="auto">
                <a:xfrm>
                  <a:off x="2315" y="2052"/>
                  <a:ext cx="723" cy="524"/>
                </a:xfrm>
                <a:custGeom>
                  <a:avLst/>
                  <a:gdLst>
                    <a:gd name="T0" fmla="*/ 181 w 723"/>
                    <a:gd name="T1" fmla="*/ 0 h 524"/>
                    <a:gd name="T2" fmla="*/ 0 w 723"/>
                    <a:gd name="T3" fmla="*/ 106 h 524"/>
                    <a:gd name="T4" fmla="*/ 723 w 723"/>
                    <a:gd name="T5" fmla="*/ 524 h 524"/>
                    <a:gd name="T6" fmla="*/ 0 60000 65536"/>
                    <a:gd name="T7" fmla="*/ 0 60000 65536"/>
                    <a:gd name="T8" fmla="*/ 0 60000 65536"/>
                    <a:gd name="T9" fmla="*/ 0 w 723"/>
                    <a:gd name="T10" fmla="*/ 0 h 524"/>
                    <a:gd name="T11" fmla="*/ 723 w 723"/>
                    <a:gd name="T12" fmla="*/ 524 h 5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3" h="524">
                      <a:moveTo>
                        <a:pt x="181" y="0"/>
                      </a:moveTo>
                      <a:lnTo>
                        <a:pt x="0" y="106"/>
                      </a:lnTo>
                      <a:lnTo>
                        <a:pt x="723" y="524"/>
                      </a:ln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6" name="Freeform 2199"/>
                <p:cNvSpPr>
                  <a:spLocks noChangeAspect="1"/>
                </p:cNvSpPr>
                <p:nvPr/>
              </p:nvSpPr>
              <p:spPr bwMode="auto">
                <a:xfrm>
                  <a:off x="2313" y="1891"/>
                  <a:ext cx="197" cy="164"/>
                </a:xfrm>
                <a:custGeom>
                  <a:avLst/>
                  <a:gdLst>
                    <a:gd name="T0" fmla="*/ 175 w 197"/>
                    <a:gd name="T1" fmla="*/ 0 h 164"/>
                    <a:gd name="T2" fmla="*/ 175 w 197"/>
                    <a:gd name="T3" fmla="*/ 30 h 164"/>
                    <a:gd name="T4" fmla="*/ 0 w 197"/>
                    <a:gd name="T5" fmla="*/ 132 h 164"/>
                    <a:gd name="T6" fmla="*/ 54 w 197"/>
                    <a:gd name="T7" fmla="*/ 164 h 164"/>
                    <a:gd name="T8" fmla="*/ 187 w 197"/>
                    <a:gd name="T9" fmla="*/ 90 h 164"/>
                    <a:gd name="T10" fmla="*/ 197 w 197"/>
                    <a:gd name="T11" fmla="*/ 38 h 164"/>
                    <a:gd name="T12" fmla="*/ 181 w 197"/>
                    <a:gd name="T13" fmla="*/ 10 h 164"/>
                    <a:gd name="T14" fmla="*/ 175 w 197"/>
                    <a:gd name="T15" fmla="*/ 0 h 16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7"/>
                    <a:gd name="T25" fmla="*/ 0 h 164"/>
                    <a:gd name="T26" fmla="*/ 197 w 197"/>
                    <a:gd name="T27" fmla="*/ 164 h 16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7" h="164">
                      <a:moveTo>
                        <a:pt x="175" y="0"/>
                      </a:moveTo>
                      <a:lnTo>
                        <a:pt x="175" y="30"/>
                      </a:lnTo>
                      <a:lnTo>
                        <a:pt x="0" y="132"/>
                      </a:lnTo>
                      <a:lnTo>
                        <a:pt x="54" y="164"/>
                      </a:lnTo>
                      <a:lnTo>
                        <a:pt x="187" y="90"/>
                      </a:lnTo>
                      <a:lnTo>
                        <a:pt x="197" y="38"/>
                      </a:lnTo>
                      <a:lnTo>
                        <a:pt x="181" y="10"/>
                      </a:lnTo>
                      <a:lnTo>
                        <a:pt x="175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7" name="Freeform 2200"/>
                <p:cNvSpPr>
                  <a:spLocks noChangeAspect="1"/>
                </p:cNvSpPr>
                <p:nvPr/>
              </p:nvSpPr>
              <p:spPr bwMode="auto">
                <a:xfrm>
                  <a:off x="2329" y="1729"/>
                  <a:ext cx="180" cy="200"/>
                </a:xfrm>
                <a:custGeom>
                  <a:avLst/>
                  <a:gdLst>
                    <a:gd name="T0" fmla="*/ 0 w 180"/>
                    <a:gd name="T1" fmla="*/ 0 h 200"/>
                    <a:gd name="T2" fmla="*/ 2 w 180"/>
                    <a:gd name="T3" fmla="*/ 14 h 200"/>
                    <a:gd name="T4" fmla="*/ 13 w 180"/>
                    <a:gd name="T5" fmla="*/ 30 h 200"/>
                    <a:gd name="T6" fmla="*/ 28 w 180"/>
                    <a:gd name="T7" fmla="*/ 45 h 200"/>
                    <a:gd name="T8" fmla="*/ 46 w 180"/>
                    <a:gd name="T9" fmla="*/ 54 h 200"/>
                    <a:gd name="T10" fmla="*/ 61 w 180"/>
                    <a:gd name="T11" fmla="*/ 63 h 200"/>
                    <a:gd name="T12" fmla="*/ 79 w 180"/>
                    <a:gd name="T13" fmla="*/ 74 h 200"/>
                    <a:gd name="T14" fmla="*/ 97 w 180"/>
                    <a:gd name="T15" fmla="*/ 84 h 200"/>
                    <a:gd name="T16" fmla="*/ 106 w 180"/>
                    <a:gd name="T17" fmla="*/ 93 h 200"/>
                    <a:gd name="T18" fmla="*/ 120 w 180"/>
                    <a:gd name="T19" fmla="*/ 104 h 200"/>
                    <a:gd name="T20" fmla="*/ 128 w 180"/>
                    <a:gd name="T21" fmla="*/ 116 h 200"/>
                    <a:gd name="T22" fmla="*/ 140 w 180"/>
                    <a:gd name="T23" fmla="*/ 132 h 200"/>
                    <a:gd name="T24" fmla="*/ 150 w 180"/>
                    <a:gd name="T25" fmla="*/ 147 h 200"/>
                    <a:gd name="T26" fmla="*/ 158 w 180"/>
                    <a:gd name="T27" fmla="*/ 160 h 200"/>
                    <a:gd name="T28" fmla="*/ 169 w 180"/>
                    <a:gd name="T29" fmla="*/ 177 h 200"/>
                    <a:gd name="T30" fmla="*/ 180 w 180"/>
                    <a:gd name="T31" fmla="*/ 200 h 20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0"/>
                    <a:gd name="T49" fmla="*/ 0 h 200"/>
                    <a:gd name="T50" fmla="*/ 180 w 180"/>
                    <a:gd name="T51" fmla="*/ 200 h 20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0" h="200">
                      <a:moveTo>
                        <a:pt x="0" y="0"/>
                      </a:moveTo>
                      <a:lnTo>
                        <a:pt x="2" y="14"/>
                      </a:lnTo>
                      <a:lnTo>
                        <a:pt x="13" y="30"/>
                      </a:lnTo>
                      <a:lnTo>
                        <a:pt x="28" y="45"/>
                      </a:lnTo>
                      <a:lnTo>
                        <a:pt x="46" y="54"/>
                      </a:lnTo>
                      <a:lnTo>
                        <a:pt x="61" y="63"/>
                      </a:lnTo>
                      <a:lnTo>
                        <a:pt x="79" y="74"/>
                      </a:lnTo>
                      <a:lnTo>
                        <a:pt x="97" y="84"/>
                      </a:lnTo>
                      <a:lnTo>
                        <a:pt x="106" y="93"/>
                      </a:lnTo>
                      <a:lnTo>
                        <a:pt x="120" y="104"/>
                      </a:lnTo>
                      <a:lnTo>
                        <a:pt x="128" y="116"/>
                      </a:lnTo>
                      <a:lnTo>
                        <a:pt x="140" y="132"/>
                      </a:lnTo>
                      <a:lnTo>
                        <a:pt x="150" y="147"/>
                      </a:lnTo>
                      <a:lnTo>
                        <a:pt x="158" y="160"/>
                      </a:lnTo>
                      <a:lnTo>
                        <a:pt x="169" y="177"/>
                      </a:lnTo>
                      <a:lnTo>
                        <a:pt x="180" y="200"/>
                      </a:lnTo>
                    </a:path>
                  </a:pathLst>
                </a:custGeom>
                <a:no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8" name="Freeform 2201"/>
                <p:cNvSpPr>
                  <a:spLocks noChangeAspect="1"/>
                </p:cNvSpPr>
                <p:nvPr/>
              </p:nvSpPr>
              <p:spPr bwMode="auto">
                <a:xfrm>
                  <a:off x="1980" y="1912"/>
                  <a:ext cx="508" cy="295"/>
                </a:xfrm>
                <a:custGeom>
                  <a:avLst/>
                  <a:gdLst>
                    <a:gd name="T0" fmla="*/ 508 w 508"/>
                    <a:gd name="T1" fmla="*/ 8 h 295"/>
                    <a:gd name="T2" fmla="*/ 506 w 508"/>
                    <a:gd name="T3" fmla="*/ 0 h 295"/>
                    <a:gd name="T4" fmla="*/ 0 w 508"/>
                    <a:gd name="T5" fmla="*/ 290 h 295"/>
                    <a:gd name="T6" fmla="*/ 7 w 508"/>
                    <a:gd name="T7" fmla="*/ 295 h 295"/>
                    <a:gd name="T8" fmla="*/ 508 w 508"/>
                    <a:gd name="T9" fmla="*/ 8 h 2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8"/>
                    <a:gd name="T16" fmla="*/ 0 h 295"/>
                    <a:gd name="T17" fmla="*/ 508 w 508"/>
                    <a:gd name="T18" fmla="*/ 295 h 2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8" h="295">
                      <a:moveTo>
                        <a:pt x="508" y="8"/>
                      </a:moveTo>
                      <a:lnTo>
                        <a:pt x="506" y="0"/>
                      </a:lnTo>
                      <a:lnTo>
                        <a:pt x="0" y="290"/>
                      </a:lnTo>
                      <a:lnTo>
                        <a:pt x="7" y="295"/>
                      </a:lnTo>
                      <a:lnTo>
                        <a:pt x="508" y="8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9" name="Freeform 2202"/>
                <p:cNvSpPr>
                  <a:spLocks noChangeAspect="1"/>
                </p:cNvSpPr>
                <p:nvPr/>
              </p:nvSpPr>
              <p:spPr bwMode="auto">
                <a:xfrm>
                  <a:off x="1991" y="2025"/>
                  <a:ext cx="314" cy="213"/>
                </a:xfrm>
                <a:custGeom>
                  <a:avLst/>
                  <a:gdLst>
                    <a:gd name="T0" fmla="*/ 314 w 314"/>
                    <a:gd name="T1" fmla="*/ 0 h 213"/>
                    <a:gd name="T2" fmla="*/ 314 w 314"/>
                    <a:gd name="T3" fmla="*/ 65 h 213"/>
                    <a:gd name="T4" fmla="*/ 56 w 314"/>
                    <a:gd name="T5" fmla="*/ 213 h 213"/>
                    <a:gd name="T6" fmla="*/ 0 w 314"/>
                    <a:gd name="T7" fmla="*/ 180 h 213"/>
                    <a:gd name="T8" fmla="*/ 314 w 314"/>
                    <a:gd name="T9" fmla="*/ 0 h 2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4"/>
                    <a:gd name="T16" fmla="*/ 0 h 213"/>
                    <a:gd name="T17" fmla="*/ 314 w 314"/>
                    <a:gd name="T18" fmla="*/ 213 h 2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4" h="213">
                      <a:moveTo>
                        <a:pt x="314" y="0"/>
                      </a:moveTo>
                      <a:lnTo>
                        <a:pt x="314" y="65"/>
                      </a:lnTo>
                      <a:lnTo>
                        <a:pt x="56" y="213"/>
                      </a:lnTo>
                      <a:lnTo>
                        <a:pt x="0" y="180"/>
                      </a:lnTo>
                      <a:lnTo>
                        <a:pt x="314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0" name="Line 220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82" y="1909"/>
                  <a:ext cx="506" cy="29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1" name="Freeform 2204"/>
                <p:cNvSpPr>
                  <a:spLocks noChangeAspect="1"/>
                </p:cNvSpPr>
                <p:nvPr/>
              </p:nvSpPr>
              <p:spPr bwMode="auto">
                <a:xfrm>
                  <a:off x="2088" y="2160"/>
                  <a:ext cx="188" cy="107"/>
                </a:xfrm>
                <a:custGeom>
                  <a:avLst/>
                  <a:gdLst>
                    <a:gd name="T0" fmla="*/ 181 w 188"/>
                    <a:gd name="T1" fmla="*/ 0 h 107"/>
                    <a:gd name="T2" fmla="*/ 0 w 188"/>
                    <a:gd name="T3" fmla="*/ 104 h 107"/>
                    <a:gd name="T4" fmla="*/ 8 w 188"/>
                    <a:gd name="T5" fmla="*/ 107 h 107"/>
                    <a:gd name="T6" fmla="*/ 188 w 188"/>
                    <a:gd name="T7" fmla="*/ 6 h 10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8"/>
                    <a:gd name="T13" fmla="*/ 0 h 107"/>
                    <a:gd name="T14" fmla="*/ 188 w 188"/>
                    <a:gd name="T15" fmla="*/ 107 h 10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8" h="107">
                      <a:moveTo>
                        <a:pt x="181" y="0"/>
                      </a:moveTo>
                      <a:lnTo>
                        <a:pt x="0" y="104"/>
                      </a:lnTo>
                      <a:lnTo>
                        <a:pt x="8" y="107"/>
                      </a:lnTo>
                      <a:lnTo>
                        <a:pt x="188" y="6"/>
                      </a:lnTo>
                    </a:path>
                  </a:pathLst>
                </a:custGeom>
                <a:solidFill>
                  <a:srgbClr val="B2B2B2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2" name="Freeform 2205"/>
                <p:cNvSpPr>
                  <a:spLocks noChangeAspect="1"/>
                </p:cNvSpPr>
                <p:nvPr/>
              </p:nvSpPr>
              <p:spPr bwMode="auto">
                <a:xfrm>
                  <a:off x="1708" y="1690"/>
                  <a:ext cx="620" cy="361"/>
                </a:xfrm>
                <a:custGeom>
                  <a:avLst/>
                  <a:gdLst>
                    <a:gd name="T0" fmla="*/ 620 w 620"/>
                    <a:gd name="T1" fmla="*/ 10 h 361"/>
                    <a:gd name="T2" fmla="*/ 618 w 620"/>
                    <a:gd name="T3" fmla="*/ 0 h 361"/>
                    <a:gd name="T4" fmla="*/ 0 w 620"/>
                    <a:gd name="T5" fmla="*/ 357 h 361"/>
                    <a:gd name="T6" fmla="*/ 12 w 620"/>
                    <a:gd name="T7" fmla="*/ 361 h 361"/>
                    <a:gd name="T8" fmla="*/ 620 w 620"/>
                    <a:gd name="T9" fmla="*/ 10 h 3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0"/>
                    <a:gd name="T16" fmla="*/ 0 h 361"/>
                    <a:gd name="T17" fmla="*/ 620 w 620"/>
                    <a:gd name="T18" fmla="*/ 361 h 3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0" h="361">
                      <a:moveTo>
                        <a:pt x="620" y="10"/>
                      </a:moveTo>
                      <a:lnTo>
                        <a:pt x="618" y="0"/>
                      </a:lnTo>
                      <a:lnTo>
                        <a:pt x="0" y="357"/>
                      </a:lnTo>
                      <a:lnTo>
                        <a:pt x="12" y="361"/>
                      </a:lnTo>
                      <a:lnTo>
                        <a:pt x="620" y="1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3" name="Line 22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721" y="1700"/>
                  <a:ext cx="603" cy="35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4" name="Line 220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09" y="1692"/>
                  <a:ext cx="615" cy="35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416" name="Group 2208"/>
                <p:cNvGrpSpPr>
                  <a:grpSpLocks noChangeAspect="1"/>
                </p:cNvGrpSpPr>
                <p:nvPr/>
              </p:nvGrpSpPr>
              <p:grpSpPr bwMode="auto">
                <a:xfrm>
                  <a:off x="3009" y="2197"/>
                  <a:ext cx="61" cy="62"/>
                  <a:chOff x="3102" y="2018"/>
                  <a:chExt cx="61" cy="62"/>
                </a:xfrm>
              </p:grpSpPr>
              <p:sp>
                <p:nvSpPr>
                  <p:cNvPr id="16071" name="Freeform 2209"/>
                  <p:cNvSpPr>
                    <a:spLocks noChangeAspect="1"/>
                  </p:cNvSpPr>
                  <p:nvPr/>
                </p:nvSpPr>
                <p:spPr bwMode="auto">
                  <a:xfrm>
                    <a:off x="3102" y="2046"/>
                    <a:ext cx="16" cy="34"/>
                  </a:xfrm>
                  <a:custGeom>
                    <a:avLst/>
                    <a:gdLst>
                      <a:gd name="T0" fmla="*/ 16 w 16"/>
                      <a:gd name="T1" fmla="*/ 34 h 34"/>
                      <a:gd name="T2" fmla="*/ 6 w 16"/>
                      <a:gd name="T3" fmla="*/ 28 h 34"/>
                      <a:gd name="T4" fmla="*/ 0 w 16"/>
                      <a:gd name="T5" fmla="*/ 18 h 34"/>
                      <a:gd name="T6" fmla="*/ 6 w 16"/>
                      <a:gd name="T7" fmla="*/ 0 h 34"/>
                      <a:gd name="T8" fmla="*/ 16 w 16"/>
                      <a:gd name="T9" fmla="*/ 34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34"/>
                      <a:gd name="T17" fmla="*/ 16 w 16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34">
                        <a:moveTo>
                          <a:pt x="16" y="34"/>
                        </a:moveTo>
                        <a:lnTo>
                          <a:pt x="6" y="28"/>
                        </a:lnTo>
                        <a:lnTo>
                          <a:pt x="0" y="18"/>
                        </a:lnTo>
                        <a:lnTo>
                          <a:pt x="6" y="0"/>
                        </a:lnTo>
                        <a:lnTo>
                          <a:pt x="16" y="34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72" name="Rectangle 22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2018"/>
                    <a:ext cx="52" cy="56"/>
                  </a:xfrm>
                  <a:prstGeom prst="rect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</p:grpSp>
            <p:sp>
              <p:nvSpPr>
                <p:cNvPr id="15866" name="Freeform 2213"/>
                <p:cNvSpPr>
                  <a:spLocks noChangeAspect="1"/>
                </p:cNvSpPr>
                <p:nvPr/>
              </p:nvSpPr>
              <p:spPr bwMode="auto">
                <a:xfrm>
                  <a:off x="3075" y="2076"/>
                  <a:ext cx="707" cy="502"/>
                </a:xfrm>
                <a:custGeom>
                  <a:avLst/>
                  <a:gdLst>
                    <a:gd name="T0" fmla="*/ 707 w 707"/>
                    <a:gd name="T1" fmla="*/ 299 h 502"/>
                    <a:gd name="T2" fmla="*/ 188 w 707"/>
                    <a:gd name="T3" fmla="*/ 0 h 502"/>
                    <a:gd name="T4" fmla="*/ 0 w 707"/>
                    <a:gd name="T5" fmla="*/ 108 h 502"/>
                    <a:gd name="T6" fmla="*/ 16 w 707"/>
                    <a:gd name="T7" fmla="*/ 112 h 502"/>
                    <a:gd name="T8" fmla="*/ 38 w 707"/>
                    <a:gd name="T9" fmla="*/ 117 h 502"/>
                    <a:gd name="T10" fmla="*/ 53 w 707"/>
                    <a:gd name="T11" fmla="*/ 123 h 502"/>
                    <a:gd name="T12" fmla="*/ 70 w 707"/>
                    <a:gd name="T13" fmla="*/ 129 h 502"/>
                    <a:gd name="T14" fmla="*/ 83 w 707"/>
                    <a:gd name="T15" fmla="*/ 131 h 502"/>
                    <a:gd name="T16" fmla="*/ 112 w 707"/>
                    <a:gd name="T17" fmla="*/ 136 h 502"/>
                    <a:gd name="T18" fmla="*/ 143 w 707"/>
                    <a:gd name="T19" fmla="*/ 141 h 502"/>
                    <a:gd name="T20" fmla="*/ 173 w 707"/>
                    <a:gd name="T21" fmla="*/ 147 h 502"/>
                    <a:gd name="T22" fmla="*/ 194 w 707"/>
                    <a:gd name="T23" fmla="*/ 154 h 502"/>
                    <a:gd name="T24" fmla="*/ 220 w 707"/>
                    <a:gd name="T25" fmla="*/ 160 h 502"/>
                    <a:gd name="T26" fmla="*/ 245 w 707"/>
                    <a:gd name="T27" fmla="*/ 167 h 502"/>
                    <a:gd name="T28" fmla="*/ 268 w 707"/>
                    <a:gd name="T29" fmla="*/ 175 h 502"/>
                    <a:gd name="T30" fmla="*/ 290 w 707"/>
                    <a:gd name="T31" fmla="*/ 183 h 502"/>
                    <a:gd name="T32" fmla="*/ 310 w 707"/>
                    <a:gd name="T33" fmla="*/ 191 h 502"/>
                    <a:gd name="T34" fmla="*/ 335 w 707"/>
                    <a:gd name="T35" fmla="*/ 201 h 502"/>
                    <a:gd name="T36" fmla="*/ 361 w 707"/>
                    <a:gd name="T37" fmla="*/ 214 h 502"/>
                    <a:gd name="T38" fmla="*/ 383 w 707"/>
                    <a:gd name="T39" fmla="*/ 223 h 502"/>
                    <a:gd name="T40" fmla="*/ 400 w 707"/>
                    <a:gd name="T41" fmla="*/ 233 h 502"/>
                    <a:gd name="T42" fmla="*/ 424 w 707"/>
                    <a:gd name="T43" fmla="*/ 252 h 502"/>
                    <a:gd name="T44" fmla="*/ 445 w 707"/>
                    <a:gd name="T45" fmla="*/ 273 h 502"/>
                    <a:gd name="T46" fmla="*/ 460 w 707"/>
                    <a:gd name="T47" fmla="*/ 297 h 502"/>
                    <a:gd name="T48" fmla="*/ 484 w 707"/>
                    <a:gd name="T49" fmla="*/ 329 h 502"/>
                    <a:gd name="T50" fmla="*/ 494 w 707"/>
                    <a:gd name="T51" fmla="*/ 347 h 502"/>
                    <a:gd name="T52" fmla="*/ 510 w 707"/>
                    <a:gd name="T53" fmla="*/ 365 h 502"/>
                    <a:gd name="T54" fmla="*/ 534 w 707"/>
                    <a:gd name="T55" fmla="*/ 387 h 502"/>
                    <a:gd name="T56" fmla="*/ 562 w 707"/>
                    <a:gd name="T57" fmla="*/ 408 h 502"/>
                    <a:gd name="T58" fmla="*/ 588 w 707"/>
                    <a:gd name="T59" fmla="*/ 429 h 502"/>
                    <a:gd name="T60" fmla="*/ 610 w 707"/>
                    <a:gd name="T61" fmla="*/ 443 h 502"/>
                    <a:gd name="T62" fmla="*/ 626 w 707"/>
                    <a:gd name="T63" fmla="*/ 457 h 502"/>
                    <a:gd name="T64" fmla="*/ 638 w 707"/>
                    <a:gd name="T65" fmla="*/ 466 h 502"/>
                    <a:gd name="T66" fmla="*/ 648 w 707"/>
                    <a:gd name="T67" fmla="*/ 474 h 502"/>
                    <a:gd name="T68" fmla="*/ 661 w 707"/>
                    <a:gd name="T69" fmla="*/ 491 h 502"/>
                    <a:gd name="T70" fmla="*/ 670 w 707"/>
                    <a:gd name="T71" fmla="*/ 502 h 502"/>
                    <a:gd name="T72" fmla="*/ 670 w 707"/>
                    <a:gd name="T73" fmla="*/ 321 h 502"/>
                    <a:gd name="T74" fmla="*/ 707 w 707"/>
                    <a:gd name="T75" fmla="*/ 299 h 50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707"/>
                    <a:gd name="T115" fmla="*/ 0 h 502"/>
                    <a:gd name="T116" fmla="*/ 707 w 707"/>
                    <a:gd name="T117" fmla="*/ 502 h 50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707" h="502">
                      <a:moveTo>
                        <a:pt x="707" y="299"/>
                      </a:moveTo>
                      <a:lnTo>
                        <a:pt x="188" y="0"/>
                      </a:lnTo>
                      <a:lnTo>
                        <a:pt x="0" y="108"/>
                      </a:lnTo>
                      <a:lnTo>
                        <a:pt x="16" y="112"/>
                      </a:lnTo>
                      <a:lnTo>
                        <a:pt x="38" y="117"/>
                      </a:lnTo>
                      <a:lnTo>
                        <a:pt x="53" y="123"/>
                      </a:lnTo>
                      <a:lnTo>
                        <a:pt x="70" y="129"/>
                      </a:lnTo>
                      <a:lnTo>
                        <a:pt x="83" y="131"/>
                      </a:lnTo>
                      <a:lnTo>
                        <a:pt x="112" y="136"/>
                      </a:lnTo>
                      <a:lnTo>
                        <a:pt x="143" y="141"/>
                      </a:lnTo>
                      <a:lnTo>
                        <a:pt x="173" y="147"/>
                      </a:lnTo>
                      <a:lnTo>
                        <a:pt x="194" y="154"/>
                      </a:lnTo>
                      <a:lnTo>
                        <a:pt x="220" y="160"/>
                      </a:lnTo>
                      <a:lnTo>
                        <a:pt x="245" y="167"/>
                      </a:lnTo>
                      <a:lnTo>
                        <a:pt x="268" y="175"/>
                      </a:lnTo>
                      <a:lnTo>
                        <a:pt x="290" y="183"/>
                      </a:lnTo>
                      <a:lnTo>
                        <a:pt x="310" y="191"/>
                      </a:lnTo>
                      <a:lnTo>
                        <a:pt x="335" y="201"/>
                      </a:lnTo>
                      <a:lnTo>
                        <a:pt x="361" y="214"/>
                      </a:lnTo>
                      <a:lnTo>
                        <a:pt x="383" y="223"/>
                      </a:lnTo>
                      <a:lnTo>
                        <a:pt x="400" y="233"/>
                      </a:lnTo>
                      <a:lnTo>
                        <a:pt x="424" y="252"/>
                      </a:lnTo>
                      <a:lnTo>
                        <a:pt x="445" y="273"/>
                      </a:lnTo>
                      <a:lnTo>
                        <a:pt x="460" y="297"/>
                      </a:lnTo>
                      <a:lnTo>
                        <a:pt x="484" y="329"/>
                      </a:lnTo>
                      <a:lnTo>
                        <a:pt x="494" y="347"/>
                      </a:lnTo>
                      <a:lnTo>
                        <a:pt x="510" y="365"/>
                      </a:lnTo>
                      <a:lnTo>
                        <a:pt x="534" y="387"/>
                      </a:lnTo>
                      <a:lnTo>
                        <a:pt x="562" y="408"/>
                      </a:lnTo>
                      <a:lnTo>
                        <a:pt x="588" y="429"/>
                      </a:lnTo>
                      <a:lnTo>
                        <a:pt x="610" y="443"/>
                      </a:lnTo>
                      <a:lnTo>
                        <a:pt x="626" y="457"/>
                      </a:lnTo>
                      <a:lnTo>
                        <a:pt x="638" y="466"/>
                      </a:lnTo>
                      <a:lnTo>
                        <a:pt x="648" y="474"/>
                      </a:lnTo>
                      <a:lnTo>
                        <a:pt x="661" y="491"/>
                      </a:lnTo>
                      <a:lnTo>
                        <a:pt x="670" y="502"/>
                      </a:lnTo>
                      <a:lnTo>
                        <a:pt x="670" y="321"/>
                      </a:lnTo>
                      <a:lnTo>
                        <a:pt x="707" y="29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490" name="Group 2214"/>
                <p:cNvGrpSpPr>
                  <a:grpSpLocks noChangeAspect="1"/>
                </p:cNvGrpSpPr>
                <p:nvPr/>
              </p:nvGrpSpPr>
              <p:grpSpPr bwMode="auto">
                <a:xfrm>
                  <a:off x="2385" y="2342"/>
                  <a:ext cx="581" cy="373"/>
                  <a:chOff x="1416" y="2258"/>
                  <a:chExt cx="2008" cy="1279"/>
                </a:xfrm>
              </p:grpSpPr>
              <p:grpSp>
                <p:nvGrpSpPr>
                  <p:cNvPr id="15491" name="Group 22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16" y="2258"/>
                    <a:ext cx="551" cy="452"/>
                    <a:chOff x="1138" y="3664"/>
                    <a:chExt cx="551" cy="452"/>
                  </a:xfrm>
                </p:grpSpPr>
                <p:grpSp>
                  <p:nvGrpSpPr>
                    <p:cNvPr id="15492" name="Group 221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22" y="3833"/>
                      <a:ext cx="140" cy="142"/>
                      <a:chOff x="1819" y="3627"/>
                      <a:chExt cx="140" cy="174"/>
                    </a:xfrm>
                  </p:grpSpPr>
                  <p:sp>
                    <p:nvSpPr>
                      <p:cNvPr id="16068" name="Freeform 221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20" y="3649"/>
                        <a:ext cx="102" cy="150"/>
                      </a:xfrm>
                      <a:custGeom>
                        <a:avLst/>
                        <a:gdLst>
                          <a:gd name="T0" fmla="*/ 0 w 187"/>
                          <a:gd name="T1" fmla="*/ 0 h 273"/>
                          <a:gd name="T2" fmla="*/ 0 w 187"/>
                          <a:gd name="T3" fmla="*/ 1 h 273"/>
                          <a:gd name="T4" fmla="*/ 1 w 187"/>
                          <a:gd name="T5" fmla="*/ 1 h 273"/>
                          <a:gd name="T6" fmla="*/ 1 w 187"/>
                          <a:gd name="T7" fmla="*/ 1 h 273"/>
                          <a:gd name="T8" fmla="*/ 0 w 187"/>
                          <a:gd name="T9" fmla="*/ 0 h 2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87"/>
                          <a:gd name="T16" fmla="*/ 0 h 273"/>
                          <a:gd name="T17" fmla="*/ 187 w 187"/>
                          <a:gd name="T18" fmla="*/ 273 h 27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87" h="273">
                            <a:moveTo>
                              <a:pt x="0" y="0"/>
                            </a:moveTo>
                            <a:lnTo>
                              <a:pt x="0" y="169"/>
                            </a:lnTo>
                            <a:lnTo>
                              <a:pt x="187" y="273"/>
                            </a:lnTo>
                            <a:lnTo>
                              <a:pt x="187" y="10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69" name="Freeform 221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922" y="3686"/>
                        <a:ext cx="36" cy="115"/>
                      </a:xfrm>
                      <a:custGeom>
                        <a:avLst/>
                        <a:gdLst>
                          <a:gd name="T0" fmla="*/ 0 w 65"/>
                          <a:gd name="T1" fmla="*/ 1 h 208"/>
                          <a:gd name="T2" fmla="*/ 0 w 65"/>
                          <a:gd name="T3" fmla="*/ 1 h 208"/>
                          <a:gd name="T4" fmla="*/ 1 w 65"/>
                          <a:gd name="T5" fmla="*/ 1 h 208"/>
                          <a:gd name="T6" fmla="*/ 1 w 65"/>
                          <a:gd name="T7" fmla="*/ 0 h 208"/>
                          <a:gd name="T8" fmla="*/ 0 w 65"/>
                          <a:gd name="T9" fmla="*/ 1 h 20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5"/>
                          <a:gd name="T16" fmla="*/ 0 h 208"/>
                          <a:gd name="T17" fmla="*/ 65 w 65"/>
                          <a:gd name="T18" fmla="*/ 208 h 20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5" h="208">
                            <a:moveTo>
                              <a:pt x="0" y="38"/>
                            </a:moveTo>
                            <a:lnTo>
                              <a:pt x="0" y="208"/>
                            </a:lnTo>
                            <a:lnTo>
                              <a:pt x="65" y="168"/>
                            </a:lnTo>
                            <a:cubicBezTo>
                              <a:pt x="65" y="112"/>
                              <a:pt x="65" y="56"/>
                              <a:pt x="65" y="0"/>
                            </a:cubicBezTo>
                            <a:lnTo>
                              <a:pt x="0" y="38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70" name="Freeform 221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19" y="3627"/>
                        <a:ext cx="140" cy="80"/>
                      </a:xfrm>
                      <a:custGeom>
                        <a:avLst/>
                        <a:gdLst>
                          <a:gd name="T0" fmla="*/ 0 w 254"/>
                          <a:gd name="T1" fmla="*/ 1 h 146"/>
                          <a:gd name="T2" fmla="*/ 1 w 254"/>
                          <a:gd name="T3" fmla="*/ 1 h 146"/>
                          <a:gd name="T4" fmla="*/ 1 w 254"/>
                          <a:gd name="T5" fmla="*/ 1 h 146"/>
                          <a:gd name="T6" fmla="*/ 1 w 254"/>
                          <a:gd name="T7" fmla="*/ 0 h 146"/>
                          <a:gd name="T8" fmla="*/ 0 w 254"/>
                          <a:gd name="T9" fmla="*/ 1 h 14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4"/>
                          <a:gd name="T16" fmla="*/ 0 h 146"/>
                          <a:gd name="T17" fmla="*/ 254 w 254"/>
                          <a:gd name="T18" fmla="*/ 146 h 14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4" h="146">
                            <a:moveTo>
                              <a:pt x="0" y="41"/>
                            </a:moveTo>
                            <a:lnTo>
                              <a:pt x="187" y="146"/>
                            </a:lnTo>
                            <a:lnTo>
                              <a:pt x="254" y="106"/>
                            </a:lnTo>
                            <a:lnTo>
                              <a:pt x="68" y="0"/>
                            </a:lnTo>
                            <a:lnTo>
                              <a:pt x="0" y="41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493" name="Group 222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138" y="3806"/>
                      <a:ext cx="313" cy="266"/>
                      <a:chOff x="4661" y="2760"/>
                      <a:chExt cx="313" cy="266"/>
                    </a:xfrm>
                  </p:grpSpPr>
                  <p:sp>
                    <p:nvSpPr>
                      <p:cNvPr id="16065" name="Freeform 222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62" y="2910"/>
                        <a:ext cx="49" cy="116"/>
                      </a:xfrm>
                      <a:custGeom>
                        <a:avLst/>
                        <a:gdLst>
                          <a:gd name="T0" fmla="*/ 0 w 92"/>
                          <a:gd name="T1" fmla="*/ 0 h 221"/>
                          <a:gd name="T2" fmla="*/ 0 w 92"/>
                          <a:gd name="T3" fmla="*/ 1 h 221"/>
                          <a:gd name="T4" fmla="*/ 1 w 92"/>
                          <a:gd name="T5" fmla="*/ 1 h 221"/>
                          <a:gd name="T6" fmla="*/ 1 w 92"/>
                          <a:gd name="T7" fmla="*/ 1 h 221"/>
                          <a:gd name="T8" fmla="*/ 0 w 92"/>
                          <a:gd name="T9" fmla="*/ 0 h 2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2"/>
                          <a:gd name="T16" fmla="*/ 0 h 221"/>
                          <a:gd name="T17" fmla="*/ 92 w 92"/>
                          <a:gd name="T18" fmla="*/ 221 h 2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2" h="221">
                            <a:moveTo>
                              <a:pt x="0" y="0"/>
                            </a:moveTo>
                            <a:lnTo>
                              <a:pt x="0" y="168"/>
                            </a:lnTo>
                            <a:lnTo>
                              <a:pt x="92" y="221"/>
                            </a:lnTo>
                            <a:lnTo>
                              <a:pt x="92" y="5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66" name="Freeform 222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09" y="2785"/>
                        <a:ext cx="264" cy="236"/>
                      </a:xfrm>
                      <a:custGeom>
                        <a:avLst/>
                        <a:gdLst>
                          <a:gd name="T0" fmla="*/ 0 w 504"/>
                          <a:gd name="T1" fmla="*/ 1 h 451"/>
                          <a:gd name="T2" fmla="*/ 0 w 504"/>
                          <a:gd name="T3" fmla="*/ 1 h 451"/>
                          <a:gd name="T4" fmla="*/ 1 w 504"/>
                          <a:gd name="T5" fmla="*/ 1 h 451"/>
                          <a:gd name="T6" fmla="*/ 1 w 504"/>
                          <a:gd name="T7" fmla="*/ 0 h 451"/>
                          <a:gd name="T8" fmla="*/ 0 w 504"/>
                          <a:gd name="T9" fmla="*/ 1 h 45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4"/>
                          <a:gd name="T16" fmla="*/ 0 h 451"/>
                          <a:gd name="T17" fmla="*/ 504 w 504"/>
                          <a:gd name="T18" fmla="*/ 451 h 45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4" h="451">
                            <a:moveTo>
                              <a:pt x="0" y="284"/>
                            </a:moveTo>
                            <a:lnTo>
                              <a:pt x="0" y="451"/>
                            </a:lnTo>
                            <a:lnTo>
                              <a:pt x="504" y="165"/>
                            </a:lnTo>
                            <a:lnTo>
                              <a:pt x="504" y="0"/>
                            </a:lnTo>
                            <a:lnTo>
                              <a:pt x="0" y="284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67" name="Freeform 222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61" y="2760"/>
                        <a:ext cx="313" cy="177"/>
                      </a:xfrm>
                      <a:custGeom>
                        <a:avLst/>
                        <a:gdLst>
                          <a:gd name="T0" fmla="*/ 1 w 598"/>
                          <a:gd name="T1" fmla="*/ 1 h 338"/>
                          <a:gd name="T2" fmla="*/ 1 w 598"/>
                          <a:gd name="T3" fmla="*/ 1 h 338"/>
                          <a:gd name="T4" fmla="*/ 0 w 598"/>
                          <a:gd name="T5" fmla="*/ 1 h 338"/>
                          <a:gd name="T6" fmla="*/ 1 w 598"/>
                          <a:gd name="T7" fmla="*/ 0 h 338"/>
                          <a:gd name="T8" fmla="*/ 1 w 598"/>
                          <a:gd name="T9" fmla="*/ 1 h 33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98"/>
                          <a:gd name="T16" fmla="*/ 0 h 338"/>
                          <a:gd name="T17" fmla="*/ 598 w 598"/>
                          <a:gd name="T18" fmla="*/ 338 h 33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98" h="338">
                            <a:moveTo>
                              <a:pt x="598" y="55"/>
                            </a:moveTo>
                            <a:lnTo>
                              <a:pt x="93" y="338"/>
                            </a:lnTo>
                            <a:lnTo>
                              <a:pt x="0" y="284"/>
                            </a:lnTo>
                            <a:lnTo>
                              <a:pt x="500" y="0"/>
                            </a:lnTo>
                            <a:lnTo>
                              <a:pt x="598" y="55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6058" name="Freeform 22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78" y="3664"/>
                      <a:ext cx="211" cy="221"/>
                    </a:xfrm>
                    <a:custGeom>
                      <a:avLst/>
                      <a:gdLst>
                        <a:gd name="T0" fmla="*/ 211 w 211"/>
                        <a:gd name="T1" fmla="*/ 41 h 221"/>
                        <a:gd name="T2" fmla="*/ 211 w 211"/>
                        <a:gd name="T3" fmla="*/ 0 h 221"/>
                        <a:gd name="T4" fmla="*/ 151 w 211"/>
                        <a:gd name="T5" fmla="*/ 36 h 221"/>
                        <a:gd name="T6" fmla="*/ 154 w 211"/>
                        <a:gd name="T7" fmla="*/ 103 h 221"/>
                        <a:gd name="T8" fmla="*/ 0 w 211"/>
                        <a:gd name="T9" fmla="*/ 192 h 221"/>
                        <a:gd name="T10" fmla="*/ 15 w 211"/>
                        <a:gd name="T11" fmla="*/ 221 h 221"/>
                        <a:gd name="T12" fmla="*/ 190 w 211"/>
                        <a:gd name="T13" fmla="*/ 120 h 221"/>
                        <a:gd name="T14" fmla="*/ 185 w 211"/>
                        <a:gd name="T15" fmla="*/ 53 h 221"/>
                        <a:gd name="T16" fmla="*/ 211 w 211"/>
                        <a:gd name="T17" fmla="*/ 41 h 22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11"/>
                        <a:gd name="T28" fmla="*/ 0 h 221"/>
                        <a:gd name="T29" fmla="*/ 211 w 211"/>
                        <a:gd name="T30" fmla="*/ 221 h 221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11" h="221">
                          <a:moveTo>
                            <a:pt x="211" y="41"/>
                          </a:moveTo>
                          <a:lnTo>
                            <a:pt x="211" y="0"/>
                          </a:lnTo>
                          <a:lnTo>
                            <a:pt x="151" y="36"/>
                          </a:lnTo>
                          <a:lnTo>
                            <a:pt x="154" y="103"/>
                          </a:lnTo>
                          <a:lnTo>
                            <a:pt x="0" y="192"/>
                          </a:lnTo>
                          <a:lnTo>
                            <a:pt x="15" y="221"/>
                          </a:lnTo>
                          <a:lnTo>
                            <a:pt x="190" y="120"/>
                          </a:lnTo>
                          <a:lnTo>
                            <a:pt x="185" y="53"/>
                          </a:lnTo>
                          <a:lnTo>
                            <a:pt x="211" y="41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5494" name="Group 222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82" y="3799"/>
                      <a:ext cx="211" cy="264"/>
                      <a:chOff x="5135" y="2603"/>
                      <a:chExt cx="190" cy="239"/>
                    </a:xfrm>
                  </p:grpSpPr>
                  <p:sp>
                    <p:nvSpPr>
                      <p:cNvPr id="16062" name="Freeform 222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37" y="2672"/>
                        <a:ext cx="71" cy="170"/>
                      </a:xfrm>
                      <a:custGeom>
                        <a:avLst/>
                        <a:gdLst>
                          <a:gd name="T0" fmla="*/ 0 w 134"/>
                          <a:gd name="T1" fmla="*/ 0 h 323"/>
                          <a:gd name="T2" fmla="*/ 0 w 134"/>
                          <a:gd name="T3" fmla="*/ 1 h 323"/>
                          <a:gd name="T4" fmla="*/ 1 w 134"/>
                          <a:gd name="T5" fmla="*/ 1 h 323"/>
                          <a:gd name="T6" fmla="*/ 1 w 134"/>
                          <a:gd name="T7" fmla="*/ 1 h 323"/>
                          <a:gd name="T8" fmla="*/ 0 w 134"/>
                          <a:gd name="T9" fmla="*/ 0 h 3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4"/>
                          <a:gd name="T16" fmla="*/ 0 h 323"/>
                          <a:gd name="T17" fmla="*/ 134 w 134"/>
                          <a:gd name="T18" fmla="*/ 323 h 3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4" h="323">
                            <a:moveTo>
                              <a:pt x="0" y="0"/>
                            </a:moveTo>
                            <a:lnTo>
                              <a:pt x="0" y="251"/>
                            </a:lnTo>
                            <a:lnTo>
                              <a:pt x="134" y="323"/>
                            </a:lnTo>
                            <a:lnTo>
                              <a:pt x="134" y="7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63" name="Freeform 222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09" y="2642"/>
                        <a:ext cx="116" cy="198"/>
                      </a:xfrm>
                      <a:custGeom>
                        <a:avLst/>
                        <a:gdLst>
                          <a:gd name="T0" fmla="*/ 0 w 221"/>
                          <a:gd name="T1" fmla="*/ 1 h 378"/>
                          <a:gd name="T2" fmla="*/ 0 w 221"/>
                          <a:gd name="T3" fmla="*/ 1 h 378"/>
                          <a:gd name="T4" fmla="*/ 1 w 221"/>
                          <a:gd name="T5" fmla="*/ 1 h 378"/>
                          <a:gd name="T6" fmla="*/ 1 w 221"/>
                          <a:gd name="T7" fmla="*/ 0 h 378"/>
                          <a:gd name="T8" fmla="*/ 0 w 221"/>
                          <a:gd name="T9" fmla="*/ 1 h 37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1"/>
                          <a:gd name="T16" fmla="*/ 0 h 378"/>
                          <a:gd name="T17" fmla="*/ 221 w 221"/>
                          <a:gd name="T18" fmla="*/ 378 h 37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1" h="378">
                            <a:moveTo>
                              <a:pt x="0" y="130"/>
                            </a:moveTo>
                            <a:lnTo>
                              <a:pt x="0" y="378"/>
                            </a:lnTo>
                            <a:lnTo>
                              <a:pt x="221" y="251"/>
                            </a:lnTo>
                            <a:lnTo>
                              <a:pt x="221" y="0"/>
                            </a:lnTo>
                            <a:lnTo>
                              <a:pt x="0" y="13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64" name="Freeform 222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35" y="2603"/>
                        <a:ext cx="187" cy="108"/>
                      </a:xfrm>
                      <a:custGeom>
                        <a:avLst/>
                        <a:gdLst>
                          <a:gd name="T0" fmla="*/ 0 w 356"/>
                          <a:gd name="T1" fmla="*/ 1 h 204"/>
                          <a:gd name="T2" fmla="*/ 1 w 356"/>
                          <a:gd name="T3" fmla="*/ 1 h 204"/>
                          <a:gd name="T4" fmla="*/ 1 w 356"/>
                          <a:gd name="T5" fmla="*/ 1 h 204"/>
                          <a:gd name="T6" fmla="*/ 1 w 356"/>
                          <a:gd name="T7" fmla="*/ 0 h 204"/>
                          <a:gd name="T8" fmla="*/ 0 w 356"/>
                          <a:gd name="T9" fmla="*/ 1 h 20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56"/>
                          <a:gd name="T16" fmla="*/ 0 h 204"/>
                          <a:gd name="T17" fmla="*/ 356 w 356"/>
                          <a:gd name="T18" fmla="*/ 204 h 20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56" h="204">
                            <a:moveTo>
                              <a:pt x="0" y="128"/>
                            </a:moveTo>
                            <a:lnTo>
                              <a:pt x="135" y="204"/>
                            </a:lnTo>
                            <a:lnTo>
                              <a:pt x="356" y="73"/>
                            </a:lnTo>
                            <a:lnTo>
                              <a:pt x="223" y="0"/>
                            </a:lnTo>
                            <a:lnTo>
                              <a:pt x="0" y="128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6060" name="AutoShape 2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1" y="3978"/>
                      <a:ext cx="73" cy="138"/>
                    </a:xfrm>
                    <a:prstGeom prst="can">
                      <a:avLst>
                        <a:gd name="adj" fmla="val 61727"/>
                      </a:avLst>
                    </a:prstGeom>
                    <a:solidFill>
                      <a:srgbClr val="3333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 altLang="ja-JP"/>
                    </a:p>
                  </p:txBody>
                </p:sp>
                <p:sp>
                  <p:nvSpPr>
                    <p:cNvPr id="16061" name="Freeform 22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62" y="3938"/>
                      <a:ext cx="65" cy="69"/>
                    </a:xfrm>
                    <a:custGeom>
                      <a:avLst/>
                      <a:gdLst>
                        <a:gd name="T0" fmla="*/ 0 w 124"/>
                        <a:gd name="T1" fmla="*/ 1 h 132"/>
                        <a:gd name="T2" fmla="*/ 0 w 124"/>
                        <a:gd name="T3" fmla="*/ 1 h 132"/>
                        <a:gd name="T4" fmla="*/ 1 w 124"/>
                        <a:gd name="T5" fmla="*/ 0 h 132"/>
                        <a:gd name="T6" fmla="*/ 1 w 124"/>
                        <a:gd name="T7" fmla="*/ 1 h 132"/>
                        <a:gd name="T8" fmla="*/ 1 w 124"/>
                        <a:gd name="T9" fmla="*/ 1 h 132"/>
                        <a:gd name="T10" fmla="*/ 1 w 124"/>
                        <a:gd name="T11" fmla="*/ 1 h 132"/>
                        <a:gd name="T12" fmla="*/ 0 w 124"/>
                        <a:gd name="T13" fmla="*/ 1 h 13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24"/>
                        <a:gd name="T22" fmla="*/ 0 h 132"/>
                        <a:gd name="T23" fmla="*/ 124 w 124"/>
                        <a:gd name="T24" fmla="*/ 132 h 13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24" h="132">
                          <a:moveTo>
                            <a:pt x="0" y="132"/>
                          </a:moveTo>
                          <a:lnTo>
                            <a:pt x="0" y="53"/>
                          </a:lnTo>
                          <a:lnTo>
                            <a:pt x="98" y="0"/>
                          </a:lnTo>
                          <a:lnTo>
                            <a:pt x="124" y="46"/>
                          </a:lnTo>
                          <a:lnTo>
                            <a:pt x="43" y="90"/>
                          </a:lnTo>
                          <a:lnTo>
                            <a:pt x="43" y="132"/>
                          </a:lnTo>
                          <a:lnTo>
                            <a:pt x="0" y="132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495" name="Group 223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75" y="2354"/>
                    <a:ext cx="551" cy="452"/>
                    <a:chOff x="1138" y="3664"/>
                    <a:chExt cx="551" cy="452"/>
                  </a:xfrm>
                </p:grpSpPr>
                <p:grpSp>
                  <p:nvGrpSpPr>
                    <p:cNvPr id="15496" name="Group 223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22" y="3833"/>
                      <a:ext cx="140" cy="142"/>
                      <a:chOff x="1819" y="3627"/>
                      <a:chExt cx="140" cy="174"/>
                    </a:xfrm>
                  </p:grpSpPr>
                  <p:sp>
                    <p:nvSpPr>
                      <p:cNvPr id="16053" name="Freeform 223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20" y="3649"/>
                        <a:ext cx="102" cy="150"/>
                      </a:xfrm>
                      <a:custGeom>
                        <a:avLst/>
                        <a:gdLst>
                          <a:gd name="T0" fmla="*/ 0 w 187"/>
                          <a:gd name="T1" fmla="*/ 0 h 273"/>
                          <a:gd name="T2" fmla="*/ 0 w 187"/>
                          <a:gd name="T3" fmla="*/ 1 h 273"/>
                          <a:gd name="T4" fmla="*/ 1 w 187"/>
                          <a:gd name="T5" fmla="*/ 1 h 273"/>
                          <a:gd name="T6" fmla="*/ 1 w 187"/>
                          <a:gd name="T7" fmla="*/ 1 h 273"/>
                          <a:gd name="T8" fmla="*/ 0 w 187"/>
                          <a:gd name="T9" fmla="*/ 0 h 2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87"/>
                          <a:gd name="T16" fmla="*/ 0 h 273"/>
                          <a:gd name="T17" fmla="*/ 187 w 187"/>
                          <a:gd name="T18" fmla="*/ 273 h 27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87" h="273">
                            <a:moveTo>
                              <a:pt x="0" y="0"/>
                            </a:moveTo>
                            <a:lnTo>
                              <a:pt x="0" y="169"/>
                            </a:lnTo>
                            <a:lnTo>
                              <a:pt x="187" y="273"/>
                            </a:lnTo>
                            <a:lnTo>
                              <a:pt x="187" y="10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54" name="Freeform 223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922" y="3686"/>
                        <a:ext cx="36" cy="115"/>
                      </a:xfrm>
                      <a:custGeom>
                        <a:avLst/>
                        <a:gdLst>
                          <a:gd name="T0" fmla="*/ 0 w 65"/>
                          <a:gd name="T1" fmla="*/ 1 h 208"/>
                          <a:gd name="T2" fmla="*/ 0 w 65"/>
                          <a:gd name="T3" fmla="*/ 1 h 208"/>
                          <a:gd name="T4" fmla="*/ 1 w 65"/>
                          <a:gd name="T5" fmla="*/ 1 h 208"/>
                          <a:gd name="T6" fmla="*/ 1 w 65"/>
                          <a:gd name="T7" fmla="*/ 0 h 208"/>
                          <a:gd name="T8" fmla="*/ 0 w 65"/>
                          <a:gd name="T9" fmla="*/ 1 h 20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5"/>
                          <a:gd name="T16" fmla="*/ 0 h 208"/>
                          <a:gd name="T17" fmla="*/ 65 w 65"/>
                          <a:gd name="T18" fmla="*/ 208 h 20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5" h="208">
                            <a:moveTo>
                              <a:pt x="0" y="38"/>
                            </a:moveTo>
                            <a:lnTo>
                              <a:pt x="0" y="208"/>
                            </a:lnTo>
                            <a:lnTo>
                              <a:pt x="65" y="168"/>
                            </a:lnTo>
                            <a:cubicBezTo>
                              <a:pt x="65" y="112"/>
                              <a:pt x="65" y="56"/>
                              <a:pt x="65" y="0"/>
                            </a:cubicBezTo>
                            <a:lnTo>
                              <a:pt x="0" y="38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55" name="Freeform 223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19" y="3627"/>
                        <a:ext cx="140" cy="80"/>
                      </a:xfrm>
                      <a:custGeom>
                        <a:avLst/>
                        <a:gdLst>
                          <a:gd name="T0" fmla="*/ 0 w 254"/>
                          <a:gd name="T1" fmla="*/ 1 h 146"/>
                          <a:gd name="T2" fmla="*/ 1 w 254"/>
                          <a:gd name="T3" fmla="*/ 1 h 146"/>
                          <a:gd name="T4" fmla="*/ 1 w 254"/>
                          <a:gd name="T5" fmla="*/ 1 h 146"/>
                          <a:gd name="T6" fmla="*/ 1 w 254"/>
                          <a:gd name="T7" fmla="*/ 0 h 146"/>
                          <a:gd name="T8" fmla="*/ 0 w 254"/>
                          <a:gd name="T9" fmla="*/ 1 h 14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4"/>
                          <a:gd name="T16" fmla="*/ 0 h 146"/>
                          <a:gd name="T17" fmla="*/ 254 w 254"/>
                          <a:gd name="T18" fmla="*/ 146 h 14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4" h="146">
                            <a:moveTo>
                              <a:pt x="0" y="41"/>
                            </a:moveTo>
                            <a:lnTo>
                              <a:pt x="187" y="146"/>
                            </a:lnTo>
                            <a:lnTo>
                              <a:pt x="254" y="106"/>
                            </a:lnTo>
                            <a:lnTo>
                              <a:pt x="68" y="0"/>
                            </a:lnTo>
                            <a:lnTo>
                              <a:pt x="0" y="41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497" name="Group 223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138" y="3806"/>
                      <a:ext cx="313" cy="266"/>
                      <a:chOff x="4661" y="2760"/>
                      <a:chExt cx="313" cy="266"/>
                    </a:xfrm>
                  </p:grpSpPr>
                  <p:sp>
                    <p:nvSpPr>
                      <p:cNvPr id="16050" name="Freeform 223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62" y="2910"/>
                        <a:ext cx="49" cy="116"/>
                      </a:xfrm>
                      <a:custGeom>
                        <a:avLst/>
                        <a:gdLst>
                          <a:gd name="T0" fmla="*/ 0 w 92"/>
                          <a:gd name="T1" fmla="*/ 0 h 221"/>
                          <a:gd name="T2" fmla="*/ 0 w 92"/>
                          <a:gd name="T3" fmla="*/ 1 h 221"/>
                          <a:gd name="T4" fmla="*/ 1 w 92"/>
                          <a:gd name="T5" fmla="*/ 1 h 221"/>
                          <a:gd name="T6" fmla="*/ 1 w 92"/>
                          <a:gd name="T7" fmla="*/ 1 h 221"/>
                          <a:gd name="T8" fmla="*/ 0 w 92"/>
                          <a:gd name="T9" fmla="*/ 0 h 2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2"/>
                          <a:gd name="T16" fmla="*/ 0 h 221"/>
                          <a:gd name="T17" fmla="*/ 92 w 92"/>
                          <a:gd name="T18" fmla="*/ 221 h 2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2" h="221">
                            <a:moveTo>
                              <a:pt x="0" y="0"/>
                            </a:moveTo>
                            <a:lnTo>
                              <a:pt x="0" y="168"/>
                            </a:lnTo>
                            <a:lnTo>
                              <a:pt x="92" y="221"/>
                            </a:lnTo>
                            <a:lnTo>
                              <a:pt x="92" y="5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51" name="Freeform 223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09" y="2785"/>
                        <a:ext cx="264" cy="236"/>
                      </a:xfrm>
                      <a:custGeom>
                        <a:avLst/>
                        <a:gdLst>
                          <a:gd name="T0" fmla="*/ 0 w 504"/>
                          <a:gd name="T1" fmla="*/ 1 h 451"/>
                          <a:gd name="T2" fmla="*/ 0 w 504"/>
                          <a:gd name="T3" fmla="*/ 1 h 451"/>
                          <a:gd name="T4" fmla="*/ 1 w 504"/>
                          <a:gd name="T5" fmla="*/ 1 h 451"/>
                          <a:gd name="T6" fmla="*/ 1 w 504"/>
                          <a:gd name="T7" fmla="*/ 0 h 451"/>
                          <a:gd name="T8" fmla="*/ 0 w 504"/>
                          <a:gd name="T9" fmla="*/ 1 h 45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4"/>
                          <a:gd name="T16" fmla="*/ 0 h 451"/>
                          <a:gd name="T17" fmla="*/ 504 w 504"/>
                          <a:gd name="T18" fmla="*/ 451 h 45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4" h="451">
                            <a:moveTo>
                              <a:pt x="0" y="284"/>
                            </a:moveTo>
                            <a:lnTo>
                              <a:pt x="0" y="451"/>
                            </a:lnTo>
                            <a:lnTo>
                              <a:pt x="504" y="165"/>
                            </a:lnTo>
                            <a:lnTo>
                              <a:pt x="504" y="0"/>
                            </a:lnTo>
                            <a:lnTo>
                              <a:pt x="0" y="284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52" name="Freeform 223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61" y="2760"/>
                        <a:ext cx="313" cy="177"/>
                      </a:xfrm>
                      <a:custGeom>
                        <a:avLst/>
                        <a:gdLst>
                          <a:gd name="T0" fmla="*/ 1 w 598"/>
                          <a:gd name="T1" fmla="*/ 1 h 338"/>
                          <a:gd name="T2" fmla="*/ 1 w 598"/>
                          <a:gd name="T3" fmla="*/ 1 h 338"/>
                          <a:gd name="T4" fmla="*/ 0 w 598"/>
                          <a:gd name="T5" fmla="*/ 1 h 338"/>
                          <a:gd name="T6" fmla="*/ 1 w 598"/>
                          <a:gd name="T7" fmla="*/ 0 h 338"/>
                          <a:gd name="T8" fmla="*/ 1 w 598"/>
                          <a:gd name="T9" fmla="*/ 1 h 33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98"/>
                          <a:gd name="T16" fmla="*/ 0 h 338"/>
                          <a:gd name="T17" fmla="*/ 598 w 598"/>
                          <a:gd name="T18" fmla="*/ 338 h 33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98" h="338">
                            <a:moveTo>
                              <a:pt x="598" y="55"/>
                            </a:moveTo>
                            <a:lnTo>
                              <a:pt x="93" y="338"/>
                            </a:lnTo>
                            <a:lnTo>
                              <a:pt x="0" y="284"/>
                            </a:lnTo>
                            <a:lnTo>
                              <a:pt x="500" y="0"/>
                            </a:lnTo>
                            <a:lnTo>
                              <a:pt x="598" y="55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6043" name="Freeform 22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78" y="3664"/>
                      <a:ext cx="211" cy="221"/>
                    </a:xfrm>
                    <a:custGeom>
                      <a:avLst/>
                      <a:gdLst>
                        <a:gd name="T0" fmla="*/ 211 w 211"/>
                        <a:gd name="T1" fmla="*/ 41 h 221"/>
                        <a:gd name="T2" fmla="*/ 211 w 211"/>
                        <a:gd name="T3" fmla="*/ 0 h 221"/>
                        <a:gd name="T4" fmla="*/ 151 w 211"/>
                        <a:gd name="T5" fmla="*/ 36 h 221"/>
                        <a:gd name="T6" fmla="*/ 154 w 211"/>
                        <a:gd name="T7" fmla="*/ 103 h 221"/>
                        <a:gd name="T8" fmla="*/ 0 w 211"/>
                        <a:gd name="T9" fmla="*/ 192 h 221"/>
                        <a:gd name="T10" fmla="*/ 15 w 211"/>
                        <a:gd name="T11" fmla="*/ 221 h 221"/>
                        <a:gd name="T12" fmla="*/ 190 w 211"/>
                        <a:gd name="T13" fmla="*/ 120 h 221"/>
                        <a:gd name="T14" fmla="*/ 185 w 211"/>
                        <a:gd name="T15" fmla="*/ 53 h 221"/>
                        <a:gd name="T16" fmla="*/ 211 w 211"/>
                        <a:gd name="T17" fmla="*/ 41 h 22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11"/>
                        <a:gd name="T28" fmla="*/ 0 h 221"/>
                        <a:gd name="T29" fmla="*/ 211 w 211"/>
                        <a:gd name="T30" fmla="*/ 221 h 221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11" h="221">
                          <a:moveTo>
                            <a:pt x="211" y="41"/>
                          </a:moveTo>
                          <a:lnTo>
                            <a:pt x="211" y="0"/>
                          </a:lnTo>
                          <a:lnTo>
                            <a:pt x="151" y="36"/>
                          </a:lnTo>
                          <a:lnTo>
                            <a:pt x="154" y="103"/>
                          </a:lnTo>
                          <a:lnTo>
                            <a:pt x="0" y="192"/>
                          </a:lnTo>
                          <a:lnTo>
                            <a:pt x="15" y="221"/>
                          </a:lnTo>
                          <a:lnTo>
                            <a:pt x="190" y="120"/>
                          </a:lnTo>
                          <a:lnTo>
                            <a:pt x="185" y="53"/>
                          </a:lnTo>
                          <a:lnTo>
                            <a:pt x="211" y="41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5498" name="Group 224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82" y="3799"/>
                      <a:ext cx="211" cy="264"/>
                      <a:chOff x="5135" y="2603"/>
                      <a:chExt cx="190" cy="239"/>
                    </a:xfrm>
                  </p:grpSpPr>
                  <p:sp>
                    <p:nvSpPr>
                      <p:cNvPr id="16047" name="Freeform 224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37" y="2672"/>
                        <a:ext cx="71" cy="170"/>
                      </a:xfrm>
                      <a:custGeom>
                        <a:avLst/>
                        <a:gdLst>
                          <a:gd name="T0" fmla="*/ 0 w 134"/>
                          <a:gd name="T1" fmla="*/ 0 h 323"/>
                          <a:gd name="T2" fmla="*/ 0 w 134"/>
                          <a:gd name="T3" fmla="*/ 1 h 323"/>
                          <a:gd name="T4" fmla="*/ 1 w 134"/>
                          <a:gd name="T5" fmla="*/ 1 h 323"/>
                          <a:gd name="T6" fmla="*/ 1 w 134"/>
                          <a:gd name="T7" fmla="*/ 1 h 323"/>
                          <a:gd name="T8" fmla="*/ 0 w 134"/>
                          <a:gd name="T9" fmla="*/ 0 h 3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4"/>
                          <a:gd name="T16" fmla="*/ 0 h 323"/>
                          <a:gd name="T17" fmla="*/ 134 w 134"/>
                          <a:gd name="T18" fmla="*/ 323 h 3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4" h="323">
                            <a:moveTo>
                              <a:pt x="0" y="0"/>
                            </a:moveTo>
                            <a:lnTo>
                              <a:pt x="0" y="251"/>
                            </a:lnTo>
                            <a:lnTo>
                              <a:pt x="134" y="323"/>
                            </a:lnTo>
                            <a:lnTo>
                              <a:pt x="134" y="7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48" name="Freeform 224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09" y="2642"/>
                        <a:ext cx="116" cy="198"/>
                      </a:xfrm>
                      <a:custGeom>
                        <a:avLst/>
                        <a:gdLst>
                          <a:gd name="T0" fmla="*/ 0 w 221"/>
                          <a:gd name="T1" fmla="*/ 1 h 378"/>
                          <a:gd name="T2" fmla="*/ 0 w 221"/>
                          <a:gd name="T3" fmla="*/ 1 h 378"/>
                          <a:gd name="T4" fmla="*/ 1 w 221"/>
                          <a:gd name="T5" fmla="*/ 1 h 378"/>
                          <a:gd name="T6" fmla="*/ 1 w 221"/>
                          <a:gd name="T7" fmla="*/ 0 h 378"/>
                          <a:gd name="T8" fmla="*/ 0 w 221"/>
                          <a:gd name="T9" fmla="*/ 1 h 37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1"/>
                          <a:gd name="T16" fmla="*/ 0 h 378"/>
                          <a:gd name="T17" fmla="*/ 221 w 221"/>
                          <a:gd name="T18" fmla="*/ 378 h 37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1" h="378">
                            <a:moveTo>
                              <a:pt x="0" y="130"/>
                            </a:moveTo>
                            <a:lnTo>
                              <a:pt x="0" y="378"/>
                            </a:lnTo>
                            <a:lnTo>
                              <a:pt x="221" y="251"/>
                            </a:lnTo>
                            <a:lnTo>
                              <a:pt x="221" y="0"/>
                            </a:lnTo>
                            <a:lnTo>
                              <a:pt x="0" y="13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49" name="Freeform 224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35" y="2603"/>
                        <a:ext cx="187" cy="108"/>
                      </a:xfrm>
                      <a:custGeom>
                        <a:avLst/>
                        <a:gdLst>
                          <a:gd name="T0" fmla="*/ 0 w 356"/>
                          <a:gd name="T1" fmla="*/ 1 h 204"/>
                          <a:gd name="T2" fmla="*/ 1 w 356"/>
                          <a:gd name="T3" fmla="*/ 1 h 204"/>
                          <a:gd name="T4" fmla="*/ 1 w 356"/>
                          <a:gd name="T5" fmla="*/ 1 h 204"/>
                          <a:gd name="T6" fmla="*/ 1 w 356"/>
                          <a:gd name="T7" fmla="*/ 0 h 204"/>
                          <a:gd name="T8" fmla="*/ 0 w 356"/>
                          <a:gd name="T9" fmla="*/ 1 h 20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56"/>
                          <a:gd name="T16" fmla="*/ 0 h 204"/>
                          <a:gd name="T17" fmla="*/ 356 w 356"/>
                          <a:gd name="T18" fmla="*/ 204 h 20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56" h="204">
                            <a:moveTo>
                              <a:pt x="0" y="128"/>
                            </a:moveTo>
                            <a:lnTo>
                              <a:pt x="135" y="204"/>
                            </a:lnTo>
                            <a:lnTo>
                              <a:pt x="356" y="73"/>
                            </a:lnTo>
                            <a:lnTo>
                              <a:pt x="223" y="0"/>
                            </a:lnTo>
                            <a:lnTo>
                              <a:pt x="0" y="128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6045" name="AutoShape 22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1" y="3978"/>
                      <a:ext cx="73" cy="138"/>
                    </a:xfrm>
                    <a:prstGeom prst="can">
                      <a:avLst>
                        <a:gd name="adj" fmla="val 61727"/>
                      </a:avLst>
                    </a:prstGeom>
                    <a:solidFill>
                      <a:srgbClr val="3333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 altLang="ja-JP"/>
                    </a:p>
                  </p:txBody>
                </p:sp>
                <p:sp>
                  <p:nvSpPr>
                    <p:cNvPr id="16046" name="Freeform 22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62" y="3938"/>
                      <a:ext cx="65" cy="69"/>
                    </a:xfrm>
                    <a:custGeom>
                      <a:avLst/>
                      <a:gdLst>
                        <a:gd name="T0" fmla="*/ 0 w 124"/>
                        <a:gd name="T1" fmla="*/ 1 h 132"/>
                        <a:gd name="T2" fmla="*/ 0 w 124"/>
                        <a:gd name="T3" fmla="*/ 1 h 132"/>
                        <a:gd name="T4" fmla="*/ 1 w 124"/>
                        <a:gd name="T5" fmla="*/ 0 h 132"/>
                        <a:gd name="T6" fmla="*/ 1 w 124"/>
                        <a:gd name="T7" fmla="*/ 1 h 132"/>
                        <a:gd name="T8" fmla="*/ 1 w 124"/>
                        <a:gd name="T9" fmla="*/ 1 h 132"/>
                        <a:gd name="T10" fmla="*/ 1 w 124"/>
                        <a:gd name="T11" fmla="*/ 1 h 132"/>
                        <a:gd name="T12" fmla="*/ 0 w 124"/>
                        <a:gd name="T13" fmla="*/ 1 h 13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24"/>
                        <a:gd name="T22" fmla="*/ 0 h 132"/>
                        <a:gd name="T23" fmla="*/ 124 w 124"/>
                        <a:gd name="T24" fmla="*/ 132 h 13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24" h="132">
                          <a:moveTo>
                            <a:pt x="0" y="132"/>
                          </a:moveTo>
                          <a:lnTo>
                            <a:pt x="0" y="53"/>
                          </a:lnTo>
                          <a:lnTo>
                            <a:pt x="98" y="0"/>
                          </a:lnTo>
                          <a:lnTo>
                            <a:pt x="124" y="46"/>
                          </a:lnTo>
                          <a:lnTo>
                            <a:pt x="43" y="90"/>
                          </a:lnTo>
                          <a:lnTo>
                            <a:pt x="43" y="132"/>
                          </a:lnTo>
                          <a:lnTo>
                            <a:pt x="0" y="132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499" name="Group 224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62" y="2471"/>
                    <a:ext cx="551" cy="452"/>
                    <a:chOff x="1138" y="3664"/>
                    <a:chExt cx="551" cy="452"/>
                  </a:xfrm>
                </p:grpSpPr>
                <p:grpSp>
                  <p:nvGrpSpPr>
                    <p:cNvPr id="15500" name="Group 22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22" y="3833"/>
                      <a:ext cx="140" cy="142"/>
                      <a:chOff x="1819" y="3627"/>
                      <a:chExt cx="140" cy="174"/>
                    </a:xfrm>
                  </p:grpSpPr>
                  <p:sp>
                    <p:nvSpPr>
                      <p:cNvPr id="16038" name="Freeform 224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20" y="3649"/>
                        <a:ext cx="102" cy="150"/>
                      </a:xfrm>
                      <a:custGeom>
                        <a:avLst/>
                        <a:gdLst>
                          <a:gd name="T0" fmla="*/ 0 w 187"/>
                          <a:gd name="T1" fmla="*/ 0 h 273"/>
                          <a:gd name="T2" fmla="*/ 0 w 187"/>
                          <a:gd name="T3" fmla="*/ 1 h 273"/>
                          <a:gd name="T4" fmla="*/ 1 w 187"/>
                          <a:gd name="T5" fmla="*/ 1 h 273"/>
                          <a:gd name="T6" fmla="*/ 1 w 187"/>
                          <a:gd name="T7" fmla="*/ 1 h 273"/>
                          <a:gd name="T8" fmla="*/ 0 w 187"/>
                          <a:gd name="T9" fmla="*/ 0 h 2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87"/>
                          <a:gd name="T16" fmla="*/ 0 h 273"/>
                          <a:gd name="T17" fmla="*/ 187 w 187"/>
                          <a:gd name="T18" fmla="*/ 273 h 27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87" h="273">
                            <a:moveTo>
                              <a:pt x="0" y="0"/>
                            </a:moveTo>
                            <a:lnTo>
                              <a:pt x="0" y="169"/>
                            </a:lnTo>
                            <a:lnTo>
                              <a:pt x="187" y="273"/>
                            </a:lnTo>
                            <a:lnTo>
                              <a:pt x="187" y="10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39" name="Freeform 225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922" y="3686"/>
                        <a:ext cx="36" cy="115"/>
                      </a:xfrm>
                      <a:custGeom>
                        <a:avLst/>
                        <a:gdLst>
                          <a:gd name="T0" fmla="*/ 0 w 65"/>
                          <a:gd name="T1" fmla="*/ 1 h 208"/>
                          <a:gd name="T2" fmla="*/ 0 w 65"/>
                          <a:gd name="T3" fmla="*/ 1 h 208"/>
                          <a:gd name="T4" fmla="*/ 1 w 65"/>
                          <a:gd name="T5" fmla="*/ 1 h 208"/>
                          <a:gd name="T6" fmla="*/ 1 w 65"/>
                          <a:gd name="T7" fmla="*/ 0 h 208"/>
                          <a:gd name="T8" fmla="*/ 0 w 65"/>
                          <a:gd name="T9" fmla="*/ 1 h 20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5"/>
                          <a:gd name="T16" fmla="*/ 0 h 208"/>
                          <a:gd name="T17" fmla="*/ 65 w 65"/>
                          <a:gd name="T18" fmla="*/ 208 h 20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5" h="208">
                            <a:moveTo>
                              <a:pt x="0" y="38"/>
                            </a:moveTo>
                            <a:lnTo>
                              <a:pt x="0" y="208"/>
                            </a:lnTo>
                            <a:lnTo>
                              <a:pt x="65" y="168"/>
                            </a:lnTo>
                            <a:cubicBezTo>
                              <a:pt x="65" y="112"/>
                              <a:pt x="65" y="56"/>
                              <a:pt x="65" y="0"/>
                            </a:cubicBezTo>
                            <a:lnTo>
                              <a:pt x="0" y="38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40" name="Freeform 225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19" y="3627"/>
                        <a:ext cx="140" cy="80"/>
                      </a:xfrm>
                      <a:custGeom>
                        <a:avLst/>
                        <a:gdLst>
                          <a:gd name="T0" fmla="*/ 0 w 254"/>
                          <a:gd name="T1" fmla="*/ 1 h 146"/>
                          <a:gd name="T2" fmla="*/ 1 w 254"/>
                          <a:gd name="T3" fmla="*/ 1 h 146"/>
                          <a:gd name="T4" fmla="*/ 1 w 254"/>
                          <a:gd name="T5" fmla="*/ 1 h 146"/>
                          <a:gd name="T6" fmla="*/ 1 w 254"/>
                          <a:gd name="T7" fmla="*/ 0 h 146"/>
                          <a:gd name="T8" fmla="*/ 0 w 254"/>
                          <a:gd name="T9" fmla="*/ 1 h 14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4"/>
                          <a:gd name="T16" fmla="*/ 0 h 146"/>
                          <a:gd name="T17" fmla="*/ 254 w 254"/>
                          <a:gd name="T18" fmla="*/ 146 h 14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4" h="146">
                            <a:moveTo>
                              <a:pt x="0" y="41"/>
                            </a:moveTo>
                            <a:lnTo>
                              <a:pt x="187" y="146"/>
                            </a:lnTo>
                            <a:lnTo>
                              <a:pt x="254" y="106"/>
                            </a:lnTo>
                            <a:lnTo>
                              <a:pt x="68" y="0"/>
                            </a:lnTo>
                            <a:lnTo>
                              <a:pt x="0" y="41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614" name="Group 225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138" y="3806"/>
                      <a:ext cx="313" cy="266"/>
                      <a:chOff x="4661" y="2760"/>
                      <a:chExt cx="313" cy="266"/>
                    </a:xfrm>
                  </p:grpSpPr>
                  <p:sp>
                    <p:nvSpPr>
                      <p:cNvPr id="16035" name="Freeform 225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62" y="2910"/>
                        <a:ext cx="49" cy="116"/>
                      </a:xfrm>
                      <a:custGeom>
                        <a:avLst/>
                        <a:gdLst>
                          <a:gd name="T0" fmla="*/ 0 w 92"/>
                          <a:gd name="T1" fmla="*/ 0 h 221"/>
                          <a:gd name="T2" fmla="*/ 0 w 92"/>
                          <a:gd name="T3" fmla="*/ 1 h 221"/>
                          <a:gd name="T4" fmla="*/ 1 w 92"/>
                          <a:gd name="T5" fmla="*/ 1 h 221"/>
                          <a:gd name="T6" fmla="*/ 1 w 92"/>
                          <a:gd name="T7" fmla="*/ 1 h 221"/>
                          <a:gd name="T8" fmla="*/ 0 w 92"/>
                          <a:gd name="T9" fmla="*/ 0 h 2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2"/>
                          <a:gd name="T16" fmla="*/ 0 h 221"/>
                          <a:gd name="T17" fmla="*/ 92 w 92"/>
                          <a:gd name="T18" fmla="*/ 221 h 2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2" h="221">
                            <a:moveTo>
                              <a:pt x="0" y="0"/>
                            </a:moveTo>
                            <a:lnTo>
                              <a:pt x="0" y="168"/>
                            </a:lnTo>
                            <a:lnTo>
                              <a:pt x="92" y="221"/>
                            </a:lnTo>
                            <a:lnTo>
                              <a:pt x="92" y="5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36" name="Freeform 225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09" y="2785"/>
                        <a:ext cx="264" cy="236"/>
                      </a:xfrm>
                      <a:custGeom>
                        <a:avLst/>
                        <a:gdLst>
                          <a:gd name="T0" fmla="*/ 0 w 504"/>
                          <a:gd name="T1" fmla="*/ 1 h 451"/>
                          <a:gd name="T2" fmla="*/ 0 w 504"/>
                          <a:gd name="T3" fmla="*/ 1 h 451"/>
                          <a:gd name="T4" fmla="*/ 1 w 504"/>
                          <a:gd name="T5" fmla="*/ 1 h 451"/>
                          <a:gd name="T6" fmla="*/ 1 w 504"/>
                          <a:gd name="T7" fmla="*/ 0 h 451"/>
                          <a:gd name="T8" fmla="*/ 0 w 504"/>
                          <a:gd name="T9" fmla="*/ 1 h 45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4"/>
                          <a:gd name="T16" fmla="*/ 0 h 451"/>
                          <a:gd name="T17" fmla="*/ 504 w 504"/>
                          <a:gd name="T18" fmla="*/ 451 h 45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4" h="451">
                            <a:moveTo>
                              <a:pt x="0" y="284"/>
                            </a:moveTo>
                            <a:lnTo>
                              <a:pt x="0" y="451"/>
                            </a:lnTo>
                            <a:lnTo>
                              <a:pt x="504" y="165"/>
                            </a:lnTo>
                            <a:lnTo>
                              <a:pt x="504" y="0"/>
                            </a:lnTo>
                            <a:lnTo>
                              <a:pt x="0" y="284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37" name="Freeform 225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61" y="2760"/>
                        <a:ext cx="313" cy="177"/>
                      </a:xfrm>
                      <a:custGeom>
                        <a:avLst/>
                        <a:gdLst>
                          <a:gd name="T0" fmla="*/ 1 w 598"/>
                          <a:gd name="T1" fmla="*/ 1 h 338"/>
                          <a:gd name="T2" fmla="*/ 1 w 598"/>
                          <a:gd name="T3" fmla="*/ 1 h 338"/>
                          <a:gd name="T4" fmla="*/ 0 w 598"/>
                          <a:gd name="T5" fmla="*/ 1 h 338"/>
                          <a:gd name="T6" fmla="*/ 1 w 598"/>
                          <a:gd name="T7" fmla="*/ 0 h 338"/>
                          <a:gd name="T8" fmla="*/ 1 w 598"/>
                          <a:gd name="T9" fmla="*/ 1 h 33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98"/>
                          <a:gd name="T16" fmla="*/ 0 h 338"/>
                          <a:gd name="T17" fmla="*/ 598 w 598"/>
                          <a:gd name="T18" fmla="*/ 338 h 33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98" h="338">
                            <a:moveTo>
                              <a:pt x="598" y="55"/>
                            </a:moveTo>
                            <a:lnTo>
                              <a:pt x="93" y="338"/>
                            </a:lnTo>
                            <a:lnTo>
                              <a:pt x="0" y="284"/>
                            </a:lnTo>
                            <a:lnTo>
                              <a:pt x="500" y="0"/>
                            </a:lnTo>
                            <a:lnTo>
                              <a:pt x="598" y="55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6028" name="Freeform 22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78" y="3664"/>
                      <a:ext cx="211" cy="221"/>
                    </a:xfrm>
                    <a:custGeom>
                      <a:avLst/>
                      <a:gdLst>
                        <a:gd name="T0" fmla="*/ 211 w 211"/>
                        <a:gd name="T1" fmla="*/ 41 h 221"/>
                        <a:gd name="T2" fmla="*/ 211 w 211"/>
                        <a:gd name="T3" fmla="*/ 0 h 221"/>
                        <a:gd name="T4" fmla="*/ 151 w 211"/>
                        <a:gd name="T5" fmla="*/ 36 h 221"/>
                        <a:gd name="T6" fmla="*/ 154 w 211"/>
                        <a:gd name="T7" fmla="*/ 103 h 221"/>
                        <a:gd name="T8" fmla="*/ 0 w 211"/>
                        <a:gd name="T9" fmla="*/ 192 h 221"/>
                        <a:gd name="T10" fmla="*/ 15 w 211"/>
                        <a:gd name="T11" fmla="*/ 221 h 221"/>
                        <a:gd name="T12" fmla="*/ 190 w 211"/>
                        <a:gd name="T13" fmla="*/ 120 h 221"/>
                        <a:gd name="T14" fmla="*/ 185 w 211"/>
                        <a:gd name="T15" fmla="*/ 53 h 221"/>
                        <a:gd name="T16" fmla="*/ 211 w 211"/>
                        <a:gd name="T17" fmla="*/ 41 h 22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11"/>
                        <a:gd name="T28" fmla="*/ 0 h 221"/>
                        <a:gd name="T29" fmla="*/ 211 w 211"/>
                        <a:gd name="T30" fmla="*/ 221 h 221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11" h="221">
                          <a:moveTo>
                            <a:pt x="211" y="41"/>
                          </a:moveTo>
                          <a:lnTo>
                            <a:pt x="211" y="0"/>
                          </a:lnTo>
                          <a:lnTo>
                            <a:pt x="151" y="36"/>
                          </a:lnTo>
                          <a:lnTo>
                            <a:pt x="154" y="103"/>
                          </a:lnTo>
                          <a:lnTo>
                            <a:pt x="0" y="192"/>
                          </a:lnTo>
                          <a:lnTo>
                            <a:pt x="15" y="221"/>
                          </a:lnTo>
                          <a:lnTo>
                            <a:pt x="190" y="120"/>
                          </a:lnTo>
                          <a:lnTo>
                            <a:pt x="185" y="53"/>
                          </a:lnTo>
                          <a:lnTo>
                            <a:pt x="211" y="41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5625" name="Group 22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82" y="3799"/>
                      <a:ext cx="211" cy="264"/>
                      <a:chOff x="5135" y="2603"/>
                      <a:chExt cx="190" cy="239"/>
                    </a:xfrm>
                  </p:grpSpPr>
                  <p:sp>
                    <p:nvSpPr>
                      <p:cNvPr id="16032" name="Freeform 225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37" y="2672"/>
                        <a:ext cx="71" cy="170"/>
                      </a:xfrm>
                      <a:custGeom>
                        <a:avLst/>
                        <a:gdLst>
                          <a:gd name="T0" fmla="*/ 0 w 134"/>
                          <a:gd name="T1" fmla="*/ 0 h 323"/>
                          <a:gd name="T2" fmla="*/ 0 w 134"/>
                          <a:gd name="T3" fmla="*/ 1 h 323"/>
                          <a:gd name="T4" fmla="*/ 1 w 134"/>
                          <a:gd name="T5" fmla="*/ 1 h 323"/>
                          <a:gd name="T6" fmla="*/ 1 w 134"/>
                          <a:gd name="T7" fmla="*/ 1 h 323"/>
                          <a:gd name="T8" fmla="*/ 0 w 134"/>
                          <a:gd name="T9" fmla="*/ 0 h 3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4"/>
                          <a:gd name="T16" fmla="*/ 0 h 323"/>
                          <a:gd name="T17" fmla="*/ 134 w 134"/>
                          <a:gd name="T18" fmla="*/ 323 h 3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4" h="323">
                            <a:moveTo>
                              <a:pt x="0" y="0"/>
                            </a:moveTo>
                            <a:lnTo>
                              <a:pt x="0" y="251"/>
                            </a:lnTo>
                            <a:lnTo>
                              <a:pt x="134" y="323"/>
                            </a:lnTo>
                            <a:lnTo>
                              <a:pt x="134" y="7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33" name="Freeform 225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09" y="2642"/>
                        <a:ext cx="116" cy="198"/>
                      </a:xfrm>
                      <a:custGeom>
                        <a:avLst/>
                        <a:gdLst>
                          <a:gd name="T0" fmla="*/ 0 w 221"/>
                          <a:gd name="T1" fmla="*/ 1 h 378"/>
                          <a:gd name="T2" fmla="*/ 0 w 221"/>
                          <a:gd name="T3" fmla="*/ 1 h 378"/>
                          <a:gd name="T4" fmla="*/ 1 w 221"/>
                          <a:gd name="T5" fmla="*/ 1 h 378"/>
                          <a:gd name="T6" fmla="*/ 1 w 221"/>
                          <a:gd name="T7" fmla="*/ 0 h 378"/>
                          <a:gd name="T8" fmla="*/ 0 w 221"/>
                          <a:gd name="T9" fmla="*/ 1 h 37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1"/>
                          <a:gd name="T16" fmla="*/ 0 h 378"/>
                          <a:gd name="T17" fmla="*/ 221 w 221"/>
                          <a:gd name="T18" fmla="*/ 378 h 37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1" h="378">
                            <a:moveTo>
                              <a:pt x="0" y="130"/>
                            </a:moveTo>
                            <a:lnTo>
                              <a:pt x="0" y="378"/>
                            </a:lnTo>
                            <a:lnTo>
                              <a:pt x="221" y="251"/>
                            </a:lnTo>
                            <a:lnTo>
                              <a:pt x="221" y="0"/>
                            </a:lnTo>
                            <a:lnTo>
                              <a:pt x="0" y="13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34" name="Freeform 226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35" y="2603"/>
                        <a:ext cx="187" cy="108"/>
                      </a:xfrm>
                      <a:custGeom>
                        <a:avLst/>
                        <a:gdLst>
                          <a:gd name="T0" fmla="*/ 0 w 356"/>
                          <a:gd name="T1" fmla="*/ 1 h 204"/>
                          <a:gd name="T2" fmla="*/ 1 w 356"/>
                          <a:gd name="T3" fmla="*/ 1 h 204"/>
                          <a:gd name="T4" fmla="*/ 1 w 356"/>
                          <a:gd name="T5" fmla="*/ 1 h 204"/>
                          <a:gd name="T6" fmla="*/ 1 w 356"/>
                          <a:gd name="T7" fmla="*/ 0 h 204"/>
                          <a:gd name="T8" fmla="*/ 0 w 356"/>
                          <a:gd name="T9" fmla="*/ 1 h 20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56"/>
                          <a:gd name="T16" fmla="*/ 0 h 204"/>
                          <a:gd name="T17" fmla="*/ 356 w 356"/>
                          <a:gd name="T18" fmla="*/ 204 h 20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56" h="204">
                            <a:moveTo>
                              <a:pt x="0" y="128"/>
                            </a:moveTo>
                            <a:lnTo>
                              <a:pt x="135" y="204"/>
                            </a:lnTo>
                            <a:lnTo>
                              <a:pt x="356" y="73"/>
                            </a:lnTo>
                            <a:lnTo>
                              <a:pt x="223" y="0"/>
                            </a:lnTo>
                            <a:lnTo>
                              <a:pt x="0" y="128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6030" name="AutoShape 22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1" y="3978"/>
                      <a:ext cx="73" cy="138"/>
                    </a:xfrm>
                    <a:prstGeom prst="can">
                      <a:avLst>
                        <a:gd name="adj" fmla="val 61727"/>
                      </a:avLst>
                    </a:prstGeom>
                    <a:solidFill>
                      <a:srgbClr val="3333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 altLang="ja-JP"/>
                    </a:p>
                  </p:txBody>
                </p:sp>
                <p:sp>
                  <p:nvSpPr>
                    <p:cNvPr id="16031" name="Freeform 22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62" y="3938"/>
                      <a:ext cx="65" cy="69"/>
                    </a:xfrm>
                    <a:custGeom>
                      <a:avLst/>
                      <a:gdLst>
                        <a:gd name="T0" fmla="*/ 0 w 124"/>
                        <a:gd name="T1" fmla="*/ 1 h 132"/>
                        <a:gd name="T2" fmla="*/ 0 w 124"/>
                        <a:gd name="T3" fmla="*/ 1 h 132"/>
                        <a:gd name="T4" fmla="*/ 1 w 124"/>
                        <a:gd name="T5" fmla="*/ 0 h 132"/>
                        <a:gd name="T6" fmla="*/ 1 w 124"/>
                        <a:gd name="T7" fmla="*/ 1 h 132"/>
                        <a:gd name="T8" fmla="*/ 1 w 124"/>
                        <a:gd name="T9" fmla="*/ 1 h 132"/>
                        <a:gd name="T10" fmla="*/ 1 w 124"/>
                        <a:gd name="T11" fmla="*/ 1 h 132"/>
                        <a:gd name="T12" fmla="*/ 0 w 124"/>
                        <a:gd name="T13" fmla="*/ 1 h 13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24"/>
                        <a:gd name="T22" fmla="*/ 0 h 132"/>
                        <a:gd name="T23" fmla="*/ 124 w 124"/>
                        <a:gd name="T24" fmla="*/ 132 h 13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24" h="132">
                          <a:moveTo>
                            <a:pt x="0" y="132"/>
                          </a:moveTo>
                          <a:lnTo>
                            <a:pt x="0" y="53"/>
                          </a:lnTo>
                          <a:lnTo>
                            <a:pt x="98" y="0"/>
                          </a:lnTo>
                          <a:lnTo>
                            <a:pt x="124" y="46"/>
                          </a:lnTo>
                          <a:lnTo>
                            <a:pt x="43" y="90"/>
                          </a:lnTo>
                          <a:lnTo>
                            <a:pt x="43" y="132"/>
                          </a:lnTo>
                          <a:lnTo>
                            <a:pt x="0" y="132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662" name="Group 22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1" y="2553"/>
                    <a:ext cx="551" cy="452"/>
                    <a:chOff x="1138" y="3664"/>
                    <a:chExt cx="551" cy="452"/>
                  </a:xfrm>
                </p:grpSpPr>
                <p:grpSp>
                  <p:nvGrpSpPr>
                    <p:cNvPr id="15663" name="Group 22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22" y="3833"/>
                      <a:ext cx="140" cy="142"/>
                      <a:chOff x="1819" y="3627"/>
                      <a:chExt cx="140" cy="174"/>
                    </a:xfrm>
                  </p:grpSpPr>
                  <p:sp>
                    <p:nvSpPr>
                      <p:cNvPr id="16023" name="Freeform 226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20" y="3649"/>
                        <a:ext cx="102" cy="150"/>
                      </a:xfrm>
                      <a:custGeom>
                        <a:avLst/>
                        <a:gdLst>
                          <a:gd name="T0" fmla="*/ 0 w 187"/>
                          <a:gd name="T1" fmla="*/ 0 h 273"/>
                          <a:gd name="T2" fmla="*/ 0 w 187"/>
                          <a:gd name="T3" fmla="*/ 1 h 273"/>
                          <a:gd name="T4" fmla="*/ 1 w 187"/>
                          <a:gd name="T5" fmla="*/ 1 h 273"/>
                          <a:gd name="T6" fmla="*/ 1 w 187"/>
                          <a:gd name="T7" fmla="*/ 1 h 273"/>
                          <a:gd name="T8" fmla="*/ 0 w 187"/>
                          <a:gd name="T9" fmla="*/ 0 h 2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87"/>
                          <a:gd name="T16" fmla="*/ 0 h 273"/>
                          <a:gd name="T17" fmla="*/ 187 w 187"/>
                          <a:gd name="T18" fmla="*/ 273 h 27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87" h="273">
                            <a:moveTo>
                              <a:pt x="0" y="0"/>
                            </a:moveTo>
                            <a:lnTo>
                              <a:pt x="0" y="169"/>
                            </a:lnTo>
                            <a:lnTo>
                              <a:pt x="187" y="273"/>
                            </a:lnTo>
                            <a:lnTo>
                              <a:pt x="187" y="10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24" name="Freeform 226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922" y="3686"/>
                        <a:ext cx="36" cy="115"/>
                      </a:xfrm>
                      <a:custGeom>
                        <a:avLst/>
                        <a:gdLst>
                          <a:gd name="T0" fmla="*/ 0 w 65"/>
                          <a:gd name="T1" fmla="*/ 1 h 208"/>
                          <a:gd name="T2" fmla="*/ 0 w 65"/>
                          <a:gd name="T3" fmla="*/ 1 h 208"/>
                          <a:gd name="T4" fmla="*/ 1 w 65"/>
                          <a:gd name="T5" fmla="*/ 1 h 208"/>
                          <a:gd name="T6" fmla="*/ 1 w 65"/>
                          <a:gd name="T7" fmla="*/ 0 h 208"/>
                          <a:gd name="T8" fmla="*/ 0 w 65"/>
                          <a:gd name="T9" fmla="*/ 1 h 20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5"/>
                          <a:gd name="T16" fmla="*/ 0 h 208"/>
                          <a:gd name="T17" fmla="*/ 65 w 65"/>
                          <a:gd name="T18" fmla="*/ 208 h 20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5" h="208">
                            <a:moveTo>
                              <a:pt x="0" y="38"/>
                            </a:moveTo>
                            <a:lnTo>
                              <a:pt x="0" y="208"/>
                            </a:lnTo>
                            <a:lnTo>
                              <a:pt x="65" y="168"/>
                            </a:lnTo>
                            <a:cubicBezTo>
                              <a:pt x="65" y="112"/>
                              <a:pt x="65" y="56"/>
                              <a:pt x="65" y="0"/>
                            </a:cubicBezTo>
                            <a:lnTo>
                              <a:pt x="0" y="38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25" name="Freeform 226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19" y="3627"/>
                        <a:ext cx="140" cy="80"/>
                      </a:xfrm>
                      <a:custGeom>
                        <a:avLst/>
                        <a:gdLst>
                          <a:gd name="T0" fmla="*/ 0 w 254"/>
                          <a:gd name="T1" fmla="*/ 1 h 146"/>
                          <a:gd name="T2" fmla="*/ 1 w 254"/>
                          <a:gd name="T3" fmla="*/ 1 h 146"/>
                          <a:gd name="T4" fmla="*/ 1 w 254"/>
                          <a:gd name="T5" fmla="*/ 1 h 146"/>
                          <a:gd name="T6" fmla="*/ 1 w 254"/>
                          <a:gd name="T7" fmla="*/ 0 h 146"/>
                          <a:gd name="T8" fmla="*/ 0 w 254"/>
                          <a:gd name="T9" fmla="*/ 1 h 14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4"/>
                          <a:gd name="T16" fmla="*/ 0 h 146"/>
                          <a:gd name="T17" fmla="*/ 254 w 254"/>
                          <a:gd name="T18" fmla="*/ 146 h 14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4" h="146">
                            <a:moveTo>
                              <a:pt x="0" y="41"/>
                            </a:moveTo>
                            <a:lnTo>
                              <a:pt x="187" y="146"/>
                            </a:lnTo>
                            <a:lnTo>
                              <a:pt x="254" y="106"/>
                            </a:lnTo>
                            <a:lnTo>
                              <a:pt x="68" y="0"/>
                            </a:lnTo>
                            <a:lnTo>
                              <a:pt x="0" y="41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664" name="Group 226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138" y="3806"/>
                      <a:ext cx="313" cy="266"/>
                      <a:chOff x="4661" y="2760"/>
                      <a:chExt cx="313" cy="266"/>
                    </a:xfrm>
                  </p:grpSpPr>
                  <p:sp>
                    <p:nvSpPr>
                      <p:cNvPr id="16020" name="Freeform 226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62" y="2910"/>
                        <a:ext cx="49" cy="116"/>
                      </a:xfrm>
                      <a:custGeom>
                        <a:avLst/>
                        <a:gdLst>
                          <a:gd name="T0" fmla="*/ 0 w 92"/>
                          <a:gd name="T1" fmla="*/ 0 h 221"/>
                          <a:gd name="T2" fmla="*/ 0 w 92"/>
                          <a:gd name="T3" fmla="*/ 1 h 221"/>
                          <a:gd name="T4" fmla="*/ 1 w 92"/>
                          <a:gd name="T5" fmla="*/ 1 h 221"/>
                          <a:gd name="T6" fmla="*/ 1 w 92"/>
                          <a:gd name="T7" fmla="*/ 1 h 221"/>
                          <a:gd name="T8" fmla="*/ 0 w 92"/>
                          <a:gd name="T9" fmla="*/ 0 h 2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2"/>
                          <a:gd name="T16" fmla="*/ 0 h 221"/>
                          <a:gd name="T17" fmla="*/ 92 w 92"/>
                          <a:gd name="T18" fmla="*/ 221 h 2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2" h="221">
                            <a:moveTo>
                              <a:pt x="0" y="0"/>
                            </a:moveTo>
                            <a:lnTo>
                              <a:pt x="0" y="168"/>
                            </a:lnTo>
                            <a:lnTo>
                              <a:pt x="92" y="221"/>
                            </a:lnTo>
                            <a:lnTo>
                              <a:pt x="92" y="5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21" name="Freeform 227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09" y="2785"/>
                        <a:ext cx="264" cy="236"/>
                      </a:xfrm>
                      <a:custGeom>
                        <a:avLst/>
                        <a:gdLst>
                          <a:gd name="T0" fmla="*/ 0 w 504"/>
                          <a:gd name="T1" fmla="*/ 1 h 451"/>
                          <a:gd name="T2" fmla="*/ 0 w 504"/>
                          <a:gd name="T3" fmla="*/ 1 h 451"/>
                          <a:gd name="T4" fmla="*/ 1 w 504"/>
                          <a:gd name="T5" fmla="*/ 1 h 451"/>
                          <a:gd name="T6" fmla="*/ 1 w 504"/>
                          <a:gd name="T7" fmla="*/ 0 h 451"/>
                          <a:gd name="T8" fmla="*/ 0 w 504"/>
                          <a:gd name="T9" fmla="*/ 1 h 45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4"/>
                          <a:gd name="T16" fmla="*/ 0 h 451"/>
                          <a:gd name="T17" fmla="*/ 504 w 504"/>
                          <a:gd name="T18" fmla="*/ 451 h 45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4" h="451">
                            <a:moveTo>
                              <a:pt x="0" y="284"/>
                            </a:moveTo>
                            <a:lnTo>
                              <a:pt x="0" y="451"/>
                            </a:lnTo>
                            <a:lnTo>
                              <a:pt x="504" y="165"/>
                            </a:lnTo>
                            <a:lnTo>
                              <a:pt x="504" y="0"/>
                            </a:lnTo>
                            <a:lnTo>
                              <a:pt x="0" y="284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22" name="Freeform 227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61" y="2760"/>
                        <a:ext cx="313" cy="177"/>
                      </a:xfrm>
                      <a:custGeom>
                        <a:avLst/>
                        <a:gdLst>
                          <a:gd name="T0" fmla="*/ 1 w 598"/>
                          <a:gd name="T1" fmla="*/ 1 h 338"/>
                          <a:gd name="T2" fmla="*/ 1 w 598"/>
                          <a:gd name="T3" fmla="*/ 1 h 338"/>
                          <a:gd name="T4" fmla="*/ 0 w 598"/>
                          <a:gd name="T5" fmla="*/ 1 h 338"/>
                          <a:gd name="T6" fmla="*/ 1 w 598"/>
                          <a:gd name="T7" fmla="*/ 0 h 338"/>
                          <a:gd name="T8" fmla="*/ 1 w 598"/>
                          <a:gd name="T9" fmla="*/ 1 h 33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98"/>
                          <a:gd name="T16" fmla="*/ 0 h 338"/>
                          <a:gd name="T17" fmla="*/ 598 w 598"/>
                          <a:gd name="T18" fmla="*/ 338 h 33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98" h="338">
                            <a:moveTo>
                              <a:pt x="598" y="55"/>
                            </a:moveTo>
                            <a:lnTo>
                              <a:pt x="93" y="338"/>
                            </a:lnTo>
                            <a:lnTo>
                              <a:pt x="0" y="284"/>
                            </a:lnTo>
                            <a:lnTo>
                              <a:pt x="500" y="0"/>
                            </a:lnTo>
                            <a:lnTo>
                              <a:pt x="598" y="55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6013" name="Freeform 227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78" y="3664"/>
                      <a:ext cx="211" cy="221"/>
                    </a:xfrm>
                    <a:custGeom>
                      <a:avLst/>
                      <a:gdLst>
                        <a:gd name="T0" fmla="*/ 211 w 211"/>
                        <a:gd name="T1" fmla="*/ 41 h 221"/>
                        <a:gd name="T2" fmla="*/ 211 w 211"/>
                        <a:gd name="T3" fmla="*/ 0 h 221"/>
                        <a:gd name="T4" fmla="*/ 151 w 211"/>
                        <a:gd name="T5" fmla="*/ 36 h 221"/>
                        <a:gd name="T6" fmla="*/ 154 w 211"/>
                        <a:gd name="T7" fmla="*/ 103 h 221"/>
                        <a:gd name="T8" fmla="*/ 0 w 211"/>
                        <a:gd name="T9" fmla="*/ 192 h 221"/>
                        <a:gd name="T10" fmla="*/ 15 w 211"/>
                        <a:gd name="T11" fmla="*/ 221 h 221"/>
                        <a:gd name="T12" fmla="*/ 190 w 211"/>
                        <a:gd name="T13" fmla="*/ 120 h 221"/>
                        <a:gd name="T14" fmla="*/ 185 w 211"/>
                        <a:gd name="T15" fmla="*/ 53 h 221"/>
                        <a:gd name="T16" fmla="*/ 211 w 211"/>
                        <a:gd name="T17" fmla="*/ 41 h 22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11"/>
                        <a:gd name="T28" fmla="*/ 0 h 221"/>
                        <a:gd name="T29" fmla="*/ 211 w 211"/>
                        <a:gd name="T30" fmla="*/ 221 h 221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11" h="221">
                          <a:moveTo>
                            <a:pt x="211" y="41"/>
                          </a:moveTo>
                          <a:lnTo>
                            <a:pt x="211" y="0"/>
                          </a:lnTo>
                          <a:lnTo>
                            <a:pt x="151" y="36"/>
                          </a:lnTo>
                          <a:lnTo>
                            <a:pt x="154" y="103"/>
                          </a:lnTo>
                          <a:lnTo>
                            <a:pt x="0" y="192"/>
                          </a:lnTo>
                          <a:lnTo>
                            <a:pt x="15" y="221"/>
                          </a:lnTo>
                          <a:lnTo>
                            <a:pt x="190" y="120"/>
                          </a:lnTo>
                          <a:lnTo>
                            <a:pt x="185" y="53"/>
                          </a:lnTo>
                          <a:lnTo>
                            <a:pt x="211" y="41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5665" name="Group 227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82" y="3799"/>
                      <a:ext cx="211" cy="264"/>
                      <a:chOff x="5135" y="2603"/>
                      <a:chExt cx="190" cy="239"/>
                    </a:xfrm>
                  </p:grpSpPr>
                  <p:sp>
                    <p:nvSpPr>
                      <p:cNvPr id="16017" name="Freeform 227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37" y="2672"/>
                        <a:ext cx="71" cy="170"/>
                      </a:xfrm>
                      <a:custGeom>
                        <a:avLst/>
                        <a:gdLst>
                          <a:gd name="T0" fmla="*/ 0 w 134"/>
                          <a:gd name="T1" fmla="*/ 0 h 323"/>
                          <a:gd name="T2" fmla="*/ 0 w 134"/>
                          <a:gd name="T3" fmla="*/ 1 h 323"/>
                          <a:gd name="T4" fmla="*/ 1 w 134"/>
                          <a:gd name="T5" fmla="*/ 1 h 323"/>
                          <a:gd name="T6" fmla="*/ 1 w 134"/>
                          <a:gd name="T7" fmla="*/ 1 h 323"/>
                          <a:gd name="T8" fmla="*/ 0 w 134"/>
                          <a:gd name="T9" fmla="*/ 0 h 3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4"/>
                          <a:gd name="T16" fmla="*/ 0 h 323"/>
                          <a:gd name="T17" fmla="*/ 134 w 134"/>
                          <a:gd name="T18" fmla="*/ 323 h 3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4" h="323">
                            <a:moveTo>
                              <a:pt x="0" y="0"/>
                            </a:moveTo>
                            <a:lnTo>
                              <a:pt x="0" y="251"/>
                            </a:lnTo>
                            <a:lnTo>
                              <a:pt x="134" y="323"/>
                            </a:lnTo>
                            <a:lnTo>
                              <a:pt x="134" y="7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18" name="Freeform 227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09" y="2642"/>
                        <a:ext cx="116" cy="198"/>
                      </a:xfrm>
                      <a:custGeom>
                        <a:avLst/>
                        <a:gdLst>
                          <a:gd name="T0" fmla="*/ 0 w 221"/>
                          <a:gd name="T1" fmla="*/ 1 h 378"/>
                          <a:gd name="T2" fmla="*/ 0 w 221"/>
                          <a:gd name="T3" fmla="*/ 1 h 378"/>
                          <a:gd name="T4" fmla="*/ 1 w 221"/>
                          <a:gd name="T5" fmla="*/ 1 h 378"/>
                          <a:gd name="T6" fmla="*/ 1 w 221"/>
                          <a:gd name="T7" fmla="*/ 0 h 378"/>
                          <a:gd name="T8" fmla="*/ 0 w 221"/>
                          <a:gd name="T9" fmla="*/ 1 h 37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1"/>
                          <a:gd name="T16" fmla="*/ 0 h 378"/>
                          <a:gd name="T17" fmla="*/ 221 w 221"/>
                          <a:gd name="T18" fmla="*/ 378 h 37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1" h="378">
                            <a:moveTo>
                              <a:pt x="0" y="130"/>
                            </a:moveTo>
                            <a:lnTo>
                              <a:pt x="0" y="378"/>
                            </a:lnTo>
                            <a:lnTo>
                              <a:pt x="221" y="251"/>
                            </a:lnTo>
                            <a:lnTo>
                              <a:pt x="221" y="0"/>
                            </a:lnTo>
                            <a:lnTo>
                              <a:pt x="0" y="13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19" name="Freeform 227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35" y="2603"/>
                        <a:ext cx="187" cy="108"/>
                      </a:xfrm>
                      <a:custGeom>
                        <a:avLst/>
                        <a:gdLst>
                          <a:gd name="T0" fmla="*/ 0 w 356"/>
                          <a:gd name="T1" fmla="*/ 1 h 204"/>
                          <a:gd name="T2" fmla="*/ 1 w 356"/>
                          <a:gd name="T3" fmla="*/ 1 h 204"/>
                          <a:gd name="T4" fmla="*/ 1 w 356"/>
                          <a:gd name="T5" fmla="*/ 1 h 204"/>
                          <a:gd name="T6" fmla="*/ 1 w 356"/>
                          <a:gd name="T7" fmla="*/ 0 h 204"/>
                          <a:gd name="T8" fmla="*/ 0 w 356"/>
                          <a:gd name="T9" fmla="*/ 1 h 20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56"/>
                          <a:gd name="T16" fmla="*/ 0 h 204"/>
                          <a:gd name="T17" fmla="*/ 356 w 356"/>
                          <a:gd name="T18" fmla="*/ 204 h 20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56" h="204">
                            <a:moveTo>
                              <a:pt x="0" y="128"/>
                            </a:moveTo>
                            <a:lnTo>
                              <a:pt x="135" y="204"/>
                            </a:lnTo>
                            <a:lnTo>
                              <a:pt x="356" y="73"/>
                            </a:lnTo>
                            <a:lnTo>
                              <a:pt x="223" y="0"/>
                            </a:lnTo>
                            <a:lnTo>
                              <a:pt x="0" y="128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6015" name="AutoShape 22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1" y="3978"/>
                      <a:ext cx="73" cy="138"/>
                    </a:xfrm>
                    <a:prstGeom prst="can">
                      <a:avLst>
                        <a:gd name="adj" fmla="val 61727"/>
                      </a:avLst>
                    </a:prstGeom>
                    <a:solidFill>
                      <a:srgbClr val="3333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 altLang="ja-JP"/>
                    </a:p>
                  </p:txBody>
                </p:sp>
                <p:sp>
                  <p:nvSpPr>
                    <p:cNvPr id="16016" name="Freeform 22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62" y="3938"/>
                      <a:ext cx="65" cy="69"/>
                    </a:xfrm>
                    <a:custGeom>
                      <a:avLst/>
                      <a:gdLst>
                        <a:gd name="T0" fmla="*/ 0 w 124"/>
                        <a:gd name="T1" fmla="*/ 1 h 132"/>
                        <a:gd name="T2" fmla="*/ 0 w 124"/>
                        <a:gd name="T3" fmla="*/ 1 h 132"/>
                        <a:gd name="T4" fmla="*/ 1 w 124"/>
                        <a:gd name="T5" fmla="*/ 0 h 132"/>
                        <a:gd name="T6" fmla="*/ 1 w 124"/>
                        <a:gd name="T7" fmla="*/ 1 h 132"/>
                        <a:gd name="T8" fmla="*/ 1 w 124"/>
                        <a:gd name="T9" fmla="*/ 1 h 132"/>
                        <a:gd name="T10" fmla="*/ 1 w 124"/>
                        <a:gd name="T11" fmla="*/ 1 h 132"/>
                        <a:gd name="T12" fmla="*/ 0 w 124"/>
                        <a:gd name="T13" fmla="*/ 1 h 13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24"/>
                        <a:gd name="T22" fmla="*/ 0 h 132"/>
                        <a:gd name="T23" fmla="*/ 124 w 124"/>
                        <a:gd name="T24" fmla="*/ 132 h 13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24" h="132">
                          <a:moveTo>
                            <a:pt x="0" y="132"/>
                          </a:moveTo>
                          <a:lnTo>
                            <a:pt x="0" y="53"/>
                          </a:lnTo>
                          <a:lnTo>
                            <a:pt x="98" y="0"/>
                          </a:lnTo>
                          <a:lnTo>
                            <a:pt x="124" y="46"/>
                          </a:lnTo>
                          <a:lnTo>
                            <a:pt x="43" y="90"/>
                          </a:lnTo>
                          <a:lnTo>
                            <a:pt x="43" y="132"/>
                          </a:lnTo>
                          <a:lnTo>
                            <a:pt x="0" y="132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666" name="Group 227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059" y="2628"/>
                    <a:ext cx="551" cy="452"/>
                    <a:chOff x="1138" y="3664"/>
                    <a:chExt cx="551" cy="452"/>
                  </a:xfrm>
                </p:grpSpPr>
                <p:grpSp>
                  <p:nvGrpSpPr>
                    <p:cNvPr id="15667" name="Group 228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22" y="3833"/>
                      <a:ext cx="140" cy="142"/>
                      <a:chOff x="1819" y="3627"/>
                      <a:chExt cx="140" cy="174"/>
                    </a:xfrm>
                  </p:grpSpPr>
                  <p:sp>
                    <p:nvSpPr>
                      <p:cNvPr id="16008" name="Freeform 228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20" y="3649"/>
                        <a:ext cx="102" cy="150"/>
                      </a:xfrm>
                      <a:custGeom>
                        <a:avLst/>
                        <a:gdLst>
                          <a:gd name="T0" fmla="*/ 0 w 187"/>
                          <a:gd name="T1" fmla="*/ 0 h 273"/>
                          <a:gd name="T2" fmla="*/ 0 w 187"/>
                          <a:gd name="T3" fmla="*/ 1 h 273"/>
                          <a:gd name="T4" fmla="*/ 1 w 187"/>
                          <a:gd name="T5" fmla="*/ 1 h 273"/>
                          <a:gd name="T6" fmla="*/ 1 w 187"/>
                          <a:gd name="T7" fmla="*/ 1 h 273"/>
                          <a:gd name="T8" fmla="*/ 0 w 187"/>
                          <a:gd name="T9" fmla="*/ 0 h 2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87"/>
                          <a:gd name="T16" fmla="*/ 0 h 273"/>
                          <a:gd name="T17" fmla="*/ 187 w 187"/>
                          <a:gd name="T18" fmla="*/ 273 h 27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87" h="273">
                            <a:moveTo>
                              <a:pt x="0" y="0"/>
                            </a:moveTo>
                            <a:lnTo>
                              <a:pt x="0" y="169"/>
                            </a:lnTo>
                            <a:lnTo>
                              <a:pt x="187" y="273"/>
                            </a:lnTo>
                            <a:lnTo>
                              <a:pt x="187" y="10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09" name="Freeform 228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922" y="3686"/>
                        <a:ext cx="36" cy="115"/>
                      </a:xfrm>
                      <a:custGeom>
                        <a:avLst/>
                        <a:gdLst>
                          <a:gd name="T0" fmla="*/ 0 w 65"/>
                          <a:gd name="T1" fmla="*/ 1 h 208"/>
                          <a:gd name="T2" fmla="*/ 0 w 65"/>
                          <a:gd name="T3" fmla="*/ 1 h 208"/>
                          <a:gd name="T4" fmla="*/ 1 w 65"/>
                          <a:gd name="T5" fmla="*/ 1 h 208"/>
                          <a:gd name="T6" fmla="*/ 1 w 65"/>
                          <a:gd name="T7" fmla="*/ 0 h 208"/>
                          <a:gd name="T8" fmla="*/ 0 w 65"/>
                          <a:gd name="T9" fmla="*/ 1 h 20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5"/>
                          <a:gd name="T16" fmla="*/ 0 h 208"/>
                          <a:gd name="T17" fmla="*/ 65 w 65"/>
                          <a:gd name="T18" fmla="*/ 208 h 20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5" h="208">
                            <a:moveTo>
                              <a:pt x="0" y="38"/>
                            </a:moveTo>
                            <a:lnTo>
                              <a:pt x="0" y="208"/>
                            </a:lnTo>
                            <a:lnTo>
                              <a:pt x="65" y="168"/>
                            </a:lnTo>
                            <a:cubicBezTo>
                              <a:pt x="65" y="112"/>
                              <a:pt x="65" y="56"/>
                              <a:pt x="65" y="0"/>
                            </a:cubicBezTo>
                            <a:lnTo>
                              <a:pt x="0" y="38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10" name="Freeform 228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19" y="3627"/>
                        <a:ext cx="140" cy="80"/>
                      </a:xfrm>
                      <a:custGeom>
                        <a:avLst/>
                        <a:gdLst>
                          <a:gd name="T0" fmla="*/ 0 w 254"/>
                          <a:gd name="T1" fmla="*/ 1 h 146"/>
                          <a:gd name="T2" fmla="*/ 1 w 254"/>
                          <a:gd name="T3" fmla="*/ 1 h 146"/>
                          <a:gd name="T4" fmla="*/ 1 w 254"/>
                          <a:gd name="T5" fmla="*/ 1 h 146"/>
                          <a:gd name="T6" fmla="*/ 1 w 254"/>
                          <a:gd name="T7" fmla="*/ 0 h 146"/>
                          <a:gd name="T8" fmla="*/ 0 w 254"/>
                          <a:gd name="T9" fmla="*/ 1 h 14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4"/>
                          <a:gd name="T16" fmla="*/ 0 h 146"/>
                          <a:gd name="T17" fmla="*/ 254 w 254"/>
                          <a:gd name="T18" fmla="*/ 146 h 14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4" h="146">
                            <a:moveTo>
                              <a:pt x="0" y="41"/>
                            </a:moveTo>
                            <a:lnTo>
                              <a:pt x="187" y="146"/>
                            </a:lnTo>
                            <a:lnTo>
                              <a:pt x="254" y="106"/>
                            </a:lnTo>
                            <a:lnTo>
                              <a:pt x="68" y="0"/>
                            </a:lnTo>
                            <a:lnTo>
                              <a:pt x="0" y="41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668" name="Group 228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138" y="3806"/>
                      <a:ext cx="313" cy="266"/>
                      <a:chOff x="4661" y="2760"/>
                      <a:chExt cx="313" cy="266"/>
                    </a:xfrm>
                  </p:grpSpPr>
                  <p:sp>
                    <p:nvSpPr>
                      <p:cNvPr id="16005" name="Freeform 228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62" y="2910"/>
                        <a:ext cx="49" cy="116"/>
                      </a:xfrm>
                      <a:custGeom>
                        <a:avLst/>
                        <a:gdLst>
                          <a:gd name="T0" fmla="*/ 0 w 92"/>
                          <a:gd name="T1" fmla="*/ 0 h 221"/>
                          <a:gd name="T2" fmla="*/ 0 w 92"/>
                          <a:gd name="T3" fmla="*/ 1 h 221"/>
                          <a:gd name="T4" fmla="*/ 1 w 92"/>
                          <a:gd name="T5" fmla="*/ 1 h 221"/>
                          <a:gd name="T6" fmla="*/ 1 w 92"/>
                          <a:gd name="T7" fmla="*/ 1 h 221"/>
                          <a:gd name="T8" fmla="*/ 0 w 92"/>
                          <a:gd name="T9" fmla="*/ 0 h 2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2"/>
                          <a:gd name="T16" fmla="*/ 0 h 221"/>
                          <a:gd name="T17" fmla="*/ 92 w 92"/>
                          <a:gd name="T18" fmla="*/ 221 h 2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2" h="221">
                            <a:moveTo>
                              <a:pt x="0" y="0"/>
                            </a:moveTo>
                            <a:lnTo>
                              <a:pt x="0" y="168"/>
                            </a:lnTo>
                            <a:lnTo>
                              <a:pt x="92" y="221"/>
                            </a:lnTo>
                            <a:lnTo>
                              <a:pt x="92" y="5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06" name="Freeform 228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09" y="2785"/>
                        <a:ext cx="264" cy="236"/>
                      </a:xfrm>
                      <a:custGeom>
                        <a:avLst/>
                        <a:gdLst>
                          <a:gd name="T0" fmla="*/ 0 w 504"/>
                          <a:gd name="T1" fmla="*/ 1 h 451"/>
                          <a:gd name="T2" fmla="*/ 0 w 504"/>
                          <a:gd name="T3" fmla="*/ 1 h 451"/>
                          <a:gd name="T4" fmla="*/ 1 w 504"/>
                          <a:gd name="T5" fmla="*/ 1 h 451"/>
                          <a:gd name="T6" fmla="*/ 1 w 504"/>
                          <a:gd name="T7" fmla="*/ 0 h 451"/>
                          <a:gd name="T8" fmla="*/ 0 w 504"/>
                          <a:gd name="T9" fmla="*/ 1 h 45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4"/>
                          <a:gd name="T16" fmla="*/ 0 h 451"/>
                          <a:gd name="T17" fmla="*/ 504 w 504"/>
                          <a:gd name="T18" fmla="*/ 451 h 45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4" h="451">
                            <a:moveTo>
                              <a:pt x="0" y="284"/>
                            </a:moveTo>
                            <a:lnTo>
                              <a:pt x="0" y="451"/>
                            </a:lnTo>
                            <a:lnTo>
                              <a:pt x="504" y="165"/>
                            </a:lnTo>
                            <a:lnTo>
                              <a:pt x="504" y="0"/>
                            </a:lnTo>
                            <a:lnTo>
                              <a:pt x="0" y="284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07" name="Freeform 228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61" y="2760"/>
                        <a:ext cx="313" cy="177"/>
                      </a:xfrm>
                      <a:custGeom>
                        <a:avLst/>
                        <a:gdLst>
                          <a:gd name="T0" fmla="*/ 1 w 598"/>
                          <a:gd name="T1" fmla="*/ 1 h 338"/>
                          <a:gd name="T2" fmla="*/ 1 w 598"/>
                          <a:gd name="T3" fmla="*/ 1 h 338"/>
                          <a:gd name="T4" fmla="*/ 0 w 598"/>
                          <a:gd name="T5" fmla="*/ 1 h 338"/>
                          <a:gd name="T6" fmla="*/ 1 w 598"/>
                          <a:gd name="T7" fmla="*/ 0 h 338"/>
                          <a:gd name="T8" fmla="*/ 1 w 598"/>
                          <a:gd name="T9" fmla="*/ 1 h 33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98"/>
                          <a:gd name="T16" fmla="*/ 0 h 338"/>
                          <a:gd name="T17" fmla="*/ 598 w 598"/>
                          <a:gd name="T18" fmla="*/ 338 h 33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98" h="338">
                            <a:moveTo>
                              <a:pt x="598" y="55"/>
                            </a:moveTo>
                            <a:lnTo>
                              <a:pt x="93" y="338"/>
                            </a:lnTo>
                            <a:lnTo>
                              <a:pt x="0" y="284"/>
                            </a:lnTo>
                            <a:lnTo>
                              <a:pt x="500" y="0"/>
                            </a:lnTo>
                            <a:lnTo>
                              <a:pt x="598" y="55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5998" name="Freeform 228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78" y="3664"/>
                      <a:ext cx="211" cy="221"/>
                    </a:xfrm>
                    <a:custGeom>
                      <a:avLst/>
                      <a:gdLst>
                        <a:gd name="T0" fmla="*/ 211 w 211"/>
                        <a:gd name="T1" fmla="*/ 41 h 221"/>
                        <a:gd name="T2" fmla="*/ 211 w 211"/>
                        <a:gd name="T3" fmla="*/ 0 h 221"/>
                        <a:gd name="T4" fmla="*/ 151 w 211"/>
                        <a:gd name="T5" fmla="*/ 36 h 221"/>
                        <a:gd name="T6" fmla="*/ 154 w 211"/>
                        <a:gd name="T7" fmla="*/ 103 h 221"/>
                        <a:gd name="T8" fmla="*/ 0 w 211"/>
                        <a:gd name="T9" fmla="*/ 192 h 221"/>
                        <a:gd name="T10" fmla="*/ 15 w 211"/>
                        <a:gd name="T11" fmla="*/ 221 h 221"/>
                        <a:gd name="T12" fmla="*/ 190 w 211"/>
                        <a:gd name="T13" fmla="*/ 120 h 221"/>
                        <a:gd name="T14" fmla="*/ 185 w 211"/>
                        <a:gd name="T15" fmla="*/ 53 h 221"/>
                        <a:gd name="T16" fmla="*/ 211 w 211"/>
                        <a:gd name="T17" fmla="*/ 41 h 22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11"/>
                        <a:gd name="T28" fmla="*/ 0 h 221"/>
                        <a:gd name="T29" fmla="*/ 211 w 211"/>
                        <a:gd name="T30" fmla="*/ 221 h 221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11" h="221">
                          <a:moveTo>
                            <a:pt x="211" y="41"/>
                          </a:moveTo>
                          <a:lnTo>
                            <a:pt x="211" y="0"/>
                          </a:lnTo>
                          <a:lnTo>
                            <a:pt x="151" y="36"/>
                          </a:lnTo>
                          <a:lnTo>
                            <a:pt x="154" y="103"/>
                          </a:lnTo>
                          <a:lnTo>
                            <a:pt x="0" y="192"/>
                          </a:lnTo>
                          <a:lnTo>
                            <a:pt x="15" y="221"/>
                          </a:lnTo>
                          <a:lnTo>
                            <a:pt x="190" y="120"/>
                          </a:lnTo>
                          <a:lnTo>
                            <a:pt x="185" y="53"/>
                          </a:lnTo>
                          <a:lnTo>
                            <a:pt x="211" y="41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5669" name="Group 228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82" y="3799"/>
                      <a:ext cx="211" cy="264"/>
                      <a:chOff x="5135" y="2603"/>
                      <a:chExt cx="190" cy="239"/>
                    </a:xfrm>
                  </p:grpSpPr>
                  <p:sp>
                    <p:nvSpPr>
                      <p:cNvPr id="16002" name="Freeform 229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37" y="2672"/>
                        <a:ext cx="71" cy="170"/>
                      </a:xfrm>
                      <a:custGeom>
                        <a:avLst/>
                        <a:gdLst>
                          <a:gd name="T0" fmla="*/ 0 w 134"/>
                          <a:gd name="T1" fmla="*/ 0 h 323"/>
                          <a:gd name="T2" fmla="*/ 0 w 134"/>
                          <a:gd name="T3" fmla="*/ 1 h 323"/>
                          <a:gd name="T4" fmla="*/ 1 w 134"/>
                          <a:gd name="T5" fmla="*/ 1 h 323"/>
                          <a:gd name="T6" fmla="*/ 1 w 134"/>
                          <a:gd name="T7" fmla="*/ 1 h 323"/>
                          <a:gd name="T8" fmla="*/ 0 w 134"/>
                          <a:gd name="T9" fmla="*/ 0 h 3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4"/>
                          <a:gd name="T16" fmla="*/ 0 h 323"/>
                          <a:gd name="T17" fmla="*/ 134 w 134"/>
                          <a:gd name="T18" fmla="*/ 323 h 3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4" h="323">
                            <a:moveTo>
                              <a:pt x="0" y="0"/>
                            </a:moveTo>
                            <a:lnTo>
                              <a:pt x="0" y="251"/>
                            </a:lnTo>
                            <a:lnTo>
                              <a:pt x="134" y="323"/>
                            </a:lnTo>
                            <a:lnTo>
                              <a:pt x="134" y="7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03" name="Freeform 229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09" y="2642"/>
                        <a:ext cx="116" cy="198"/>
                      </a:xfrm>
                      <a:custGeom>
                        <a:avLst/>
                        <a:gdLst>
                          <a:gd name="T0" fmla="*/ 0 w 221"/>
                          <a:gd name="T1" fmla="*/ 1 h 378"/>
                          <a:gd name="T2" fmla="*/ 0 w 221"/>
                          <a:gd name="T3" fmla="*/ 1 h 378"/>
                          <a:gd name="T4" fmla="*/ 1 w 221"/>
                          <a:gd name="T5" fmla="*/ 1 h 378"/>
                          <a:gd name="T6" fmla="*/ 1 w 221"/>
                          <a:gd name="T7" fmla="*/ 0 h 378"/>
                          <a:gd name="T8" fmla="*/ 0 w 221"/>
                          <a:gd name="T9" fmla="*/ 1 h 37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1"/>
                          <a:gd name="T16" fmla="*/ 0 h 378"/>
                          <a:gd name="T17" fmla="*/ 221 w 221"/>
                          <a:gd name="T18" fmla="*/ 378 h 37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1" h="378">
                            <a:moveTo>
                              <a:pt x="0" y="130"/>
                            </a:moveTo>
                            <a:lnTo>
                              <a:pt x="0" y="378"/>
                            </a:lnTo>
                            <a:lnTo>
                              <a:pt x="221" y="251"/>
                            </a:lnTo>
                            <a:lnTo>
                              <a:pt x="221" y="0"/>
                            </a:lnTo>
                            <a:lnTo>
                              <a:pt x="0" y="13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04" name="Freeform 229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35" y="2603"/>
                        <a:ext cx="187" cy="108"/>
                      </a:xfrm>
                      <a:custGeom>
                        <a:avLst/>
                        <a:gdLst>
                          <a:gd name="T0" fmla="*/ 0 w 356"/>
                          <a:gd name="T1" fmla="*/ 1 h 204"/>
                          <a:gd name="T2" fmla="*/ 1 w 356"/>
                          <a:gd name="T3" fmla="*/ 1 h 204"/>
                          <a:gd name="T4" fmla="*/ 1 w 356"/>
                          <a:gd name="T5" fmla="*/ 1 h 204"/>
                          <a:gd name="T6" fmla="*/ 1 w 356"/>
                          <a:gd name="T7" fmla="*/ 0 h 204"/>
                          <a:gd name="T8" fmla="*/ 0 w 356"/>
                          <a:gd name="T9" fmla="*/ 1 h 20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56"/>
                          <a:gd name="T16" fmla="*/ 0 h 204"/>
                          <a:gd name="T17" fmla="*/ 356 w 356"/>
                          <a:gd name="T18" fmla="*/ 204 h 20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56" h="204">
                            <a:moveTo>
                              <a:pt x="0" y="128"/>
                            </a:moveTo>
                            <a:lnTo>
                              <a:pt x="135" y="204"/>
                            </a:lnTo>
                            <a:lnTo>
                              <a:pt x="356" y="73"/>
                            </a:lnTo>
                            <a:lnTo>
                              <a:pt x="223" y="0"/>
                            </a:lnTo>
                            <a:lnTo>
                              <a:pt x="0" y="128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6000" name="AutoShape 22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1" y="3978"/>
                      <a:ext cx="73" cy="138"/>
                    </a:xfrm>
                    <a:prstGeom prst="can">
                      <a:avLst>
                        <a:gd name="adj" fmla="val 61727"/>
                      </a:avLst>
                    </a:prstGeom>
                    <a:solidFill>
                      <a:srgbClr val="3333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 altLang="ja-JP"/>
                    </a:p>
                  </p:txBody>
                </p:sp>
                <p:sp>
                  <p:nvSpPr>
                    <p:cNvPr id="16001" name="Freeform 229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62" y="3938"/>
                      <a:ext cx="65" cy="69"/>
                    </a:xfrm>
                    <a:custGeom>
                      <a:avLst/>
                      <a:gdLst>
                        <a:gd name="T0" fmla="*/ 0 w 124"/>
                        <a:gd name="T1" fmla="*/ 1 h 132"/>
                        <a:gd name="T2" fmla="*/ 0 w 124"/>
                        <a:gd name="T3" fmla="*/ 1 h 132"/>
                        <a:gd name="T4" fmla="*/ 1 w 124"/>
                        <a:gd name="T5" fmla="*/ 0 h 132"/>
                        <a:gd name="T6" fmla="*/ 1 w 124"/>
                        <a:gd name="T7" fmla="*/ 1 h 132"/>
                        <a:gd name="T8" fmla="*/ 1 w 124"/>
                        <a:gd name="T9" fmla="*/ 1 h 132"/>
                        <a:gd name="T10" fmla="*/ 1 w 124"/>
                        <a:gd name="T11" fmla="*/ 1 h 132"/>
                        <a:gd name="T12" fmla="*/ 0 w 124"/>
                        <a:gd name="T13" fmla="*/ 1 h 13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24"/>
                        <a:gd name="T22" fmla="*/ 0 h 132"/>
                        <a:gd name="T23" fmla="*/ 124 w 124"/>
                        <a:gd name="T24" fmla="*/ 132 h 13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24" h="132">
                          <a:moveTo>
                            <a:pt x="0" y="132"/>
                          </a:moveTo>
                          <a:lnTo>
                            <a:pt x="0" y="53"/>
                          </a:lnTo>
                          <a:lnTo>
                            <a:pt x="98" y="0"/>
                          </a:lnTo>
                          <a:lnTo>
                            <a:pt x="124" y="46"/>
                          </a:lnTo>
                          <a:lnTo>
                            <a:pt x="43" y="90"/>
                          </a:lnTo>
                          <a:lnTo>
                            <a:pt x="43" y="132"/>
                          </a:lnTo>
                          <a:lnTo>
                            <a:pt x="0" y="132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670" name="Group 229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190" y="2710"/>
                    <a:ext cx="551" cy="452"/>
                    <a:chOff x="1138" y="3664"/>
                    <a:chExt cx="551" cy="452"/>
                  </a:xfrm>
                </p:grpSpPr>
                <p:grpSp>
                  <p:nvGrpSpPr>
                    <p:cNvPr id="15671" name="Group 229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22" y="3833"/>
                      <a:ext cx="140" cy="142"/>
                      <a:chOff x="1819" y="3627"/>
                      <a:chExt cx="140" cy="174"/>
                    </a:xfrm>
                  </p:grpSpPr>
                  <p:sp>
                    <p:nvSpPr>
                      <p:cNvPr id="15993" name="Freeform 229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20" y="3649"/>
                        <a:ext cx="102" cy="150"/>
                      </a:xfrm>
                      <a:custGeom>
                        <a:avLst/>
                        <a:gdLst>
                          <a:gd name="T0" fmla="*/ 0 w 187"/>
                          <a:gd name="T1" fmla="*/ 0 h 273"/>
                          <a:gd name="T2" fmla="*/ 0 w 187"/>
                          <a:gd name="T3" fmla="*/ 1 h 273"/>
                          <a:gd name="T4" fmla="*/ 1 w 187"/>
                          <a:gd name="T5" fmla="*/ 1 h 273"/>
                          <a:gd name="T6" fmla="*/ 1 w 187"/>
                          <a:gd name="T7" fmla="*/ 1 h 273"/>
                          <a:gd name="T8" fmla="*/ 0 w 187"/>
                          <a:gd name="T9" fmla="*/ 0 h 2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87"/>
                          <a:gd name="T16" fmla="*/ 0 h 273"/>
                          <a:gd name="T17" fmla="*/ 187 w 187"/>
                          <a:gd name="T18" fmla="*/ 273 h 27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87" h="273">
                            <a:moveTo>
                              <a:pt x="0" y="0"/>
                            </a:moveTo>
                            <a:lnTo>
                              <a:pt x="0" y="169"/>
                            </a:lnTo>
                            <a:lnTo>
                              <a:pt x="187" y="273"/>
                            </a:lnTo>
                            <a:lnTo>
                              <a:pt x="187" y="10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94" name="Freeform 229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922" y="3686"/>
                        <a:ext cx="36" cy="115"/>
                      </a:xfrm>
                      <a:custGeom>
                        <a:avLst/>
                        <a:gdLst>
                          <a:gd name="T0" fmla="*/ 0 w 65"/>
                          <a:gd name="T1" fmla="*/ 1 h 208"/>
                          <a:gd name="T2" fmla="*/ 0 w 65"/>
                          <a:gd name="T3" fmla="*/ 1 h 208"/>
                          <a:gd name="T4" fmla="*/ 1 w 65"/>
                          <a:gd name="T5" fmla="*/ 1 h 208"/>
                          <a:gd name="T6" fmla="*/ 1 w 65"/>
                          <a:gd name="T7" fmla="*/ 0 h 208"/>
                          <a:gd name="T8" fmla="*/ 0 w 65"/>
                          <a:gd name="T9" fmla="*/ 1 h 20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5"/>
                          <a:gd name="T16" fmla="*/ 0 h 208"/>
                          <a:gd name="T17" fmla="*/ 65 w 65"/>
                          <a:gd name="T18" fmla="*/ 208 h 20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5" h="208">
                            <a:moveTo>
                              <a:pt x="0" y="38"/>
                            </a:moveTo>
                            <a:lnTo>
                              <a:pt x="0" y="208"/>
                            </a:lnTo>
                            <a:lnTo>
                              <a:pt x="65" y="168"/>
                            </a:lnTo>
                            <a:cubicBezTo>
                              <a:pt x="65" y="112"/>
                              <a:pt x="65" y="56"/>
                              <a:pt x="65" y="0"/>
                            </a:cubicBezTo>
                            <a:lnTo>
                              <a:pt x="0" y="38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95" name="Freeform 229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19" y="3627"/>
                        <a:ext cx="140" cy="80"/>
                      </a:xfrm>
                      <a:custGeom>
                        <a:avLst/>
                        <a:gdLst>
                          <a:gd name="T0" fmla="*/ 0 w 254"/>
                          <a:gd name="T1" fmla="*/ 1 h 146"/>
                          <a:gd name="T2" fmla="*/ 1 w 254"/>
                          <a:gd name="T3" fmla="*/ 1 h 146"/>
                          <a:gd name="T4" fmla="*/ 1 w 254"/>
                          <a:gd name="T5" fmla="*/ 1 h 146"/>
                          <a:gd name="T6" fmla="*/ 1 w 254"/>
                          <a:gd name="T7" fmla="*/ 0 h 146"/>
                          <a:gd name="T8" fmla="*/ 0 w 254"/>
                          <a:gd name="T9" fmla="*/ 1 h 14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4"/>
                          <a:gd name="T16" fmla="*/ 0 h 146"/>
                          <a:gd name="T17" fmla="*/ 254 w 254"/>
                          <a:gd name="T18" fmla="*/ 146 h 14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4" h="146">
                            <a:moveTo>
                              <a:pt x="0" y="41"/>
                            </a:moveTo>
                            <a:lnTo>
                              <a:pt x="187" y="146"/>
                            </a:lnTo>
                            <a:lnTo>
                              <a:pt x="254" y="106"/>
                            </a:lnTo>
                            <a:lnTo>
                              <a:pt x="68" y="0"/>
                            </a:lnTo>
                            <a:lnTo>
                              <a:pt x="0" y="41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672" name="Group 23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138" y="3806"/>
                      <a:ext cx="313" cy="266"/>
                      <a:chOff x="4661" y="2760"/>
                      <a:chExt cx="313" cy="266"/>
                    </a:xfrm>
                  </p:grpSpPr>
                  <p:sp>
                    <p:nvSpPr>
                      <p:cNvPr id="15990" name="Freeform 230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62" y="2910"/>
                        <a:ext cx="49" cy="116"/>
                      </a:xfrm>
                      <a:custGeom>
                        <a:avLst/>
                        <a:gdLst>
                          <a:gd name="T0" fmla="*/ 0 w 92"/>
                          <a:gd name="T1" fmla="*/ 0 h 221"/>
                          <a:gd name="T2" fmla="*/ 0 w 92"/>
                          <a:gd name="T3" fmla="*/ 1 h 221"/>
                          <a:gd name="T4" fmla="*/ 1 w 92"/>
                          <a:gd name="T5" fmla="*/ 1 h 221"/>
                          <a:gd name="T6" fmla="*/ 1 w 92"/>
                          <a:gd name="T7" fmla="*/ 1 h 221"/>
                          <a:gd name="T8" fmla="*/ 0 w 92"/>
                          <a:gd name="T9" fmla="*/ 0 h 2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2"/>
                          <a:gd name="T16" fmla="*/ 0 h 221"/>
                          <a:gd name="T17" fmla="*/ 92 w 92"/>
                          <a:gd name="T18" fmla="*/ 221 h 2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2" h="221">
                            <a:moveTo>
                              <a:pt x="0" y="0"/>
                            </a:moveTo>
                            <a:lnTo>
                              <a:pt x="0" y="168"/>
                            </a:lnTo>
                            <a:lnTo>
                              <a:pt x="92" y="221"/>
                            </a:lnTo>
                            <a:lnTo>
                              <a:pt x="92" y="5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91" name="Freeform 230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09" y="2785"/>
                        <a:ext cx="264" cy="236"/>
                      </a:xfrm>
                      <a:custGeom>
                        <a:avLst/>
                        <a:gdLst>
                          <a:gd name="T0" fmla="*/ 0 w 504"/>
                          <a:gd name="T1" fmla="*/ 1 h 451"/>
                          <a:gd name="T2" fmla="*/ 0 w 504"/>
                          <a:gd name="T3" fmla="*/ 1 h 451"/>
                          <a:gd name="T4" fmla="*/ 1 w 504"/>
                          <a:gd name="T5" fmla="*/ 1 h 451"/>
                          <a:gd name="T6" fmla="*/ 1 w 504"/>
                          <a:gd name="T7" fmla="*/ 0 h 451"/>
                          <a:gd name="T8" fmla="*/ 0 w 504"/>
                          <a:gd name="T9" fmla="*/ 1 h 45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4"/>
                          <a:gd name="T16" fmla="*/ 0 h 451"/>
                          <a:gd name="T17" fmla="*/ 504 w 504"/>
                          <a:gd name="T18" fmla="*/ 451 h 45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4" h="451">
                            <a:moveTo>
                              <a:pt x="0" y="284"/>
                            </a:moveTo>
                            <a:lnTo>
                              <a:pt x="0" y="451"/>
                            </a:lnTo>
                            <a:lnTo>
                              <a:pt x="504" y="165"/>
                            </a:lnTo>
                            <a:lnTo>
                              <a:pt x="504" y="0"/>
                            </a:lnTo>
                            <a:lnTo>
                              <a:pt x="0" y="284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92" name="Freeform 230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61" y="2760"/>
                        <a:ext cx="313" cy="177"/>
                      </a:xfrm>
                      <a:custGeom>
                        <a:avLst/>
                        <a:gdLst>
                          <a:gd name="T0" fmla="*/ 1 w 598"/>
                          <a:gd name="T1" fmla="*/ 1 h 338"/>
                          <a:gd name="T2" fmla="*/ 1 w 598"/>
                          <a:gd name="T3" fmla="*/ 1 h 338"/>
                          <a:gd name="T4" fmla="*/ 0 w 598"/>
                          <a:gd name="T5" fmla="*/ 1 h 338"/>
                          <a:gd name="T6" fmla="*/ 1 w 598"/>
                          <a:gd name="T7" fmla="*/ 0 h 338"/>
                          <a:gd name="T8" fmla="*/ 1 w 598"/>
                          <a:gd name="T9" fmla="*/ 1 h 33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98"/>
                          <a:gd name="T16" fmla="*/ 0 h 338"/>
                          <a:gd name="T17" fmla="*/ 598 w 598"/>
                          <a:gd name="T18" fmla="*/ 338 h 33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98" h="338">
                            <a:moveTo>
                              <a:pt x="598" y="55"/>
                            </a:moveTo>
                            <a:lnTo>
                              <a:pt x="93" y="338"/>
                            </a:lnTo>
                            <a:lnTo>
                              <a:pt x="0" y="284"/>
                            </a:lnTo>
                            <a:lnTo>
                              <a:pt x="500" y="0"/>
                            </a:lnTo>
                            <a:lnTo>
                              <a:pt x="598" y="55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5983" name="Freeform 230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78" y="3664"/>
                      <a:ext cx="211" cy="221"/>
                    </a:xfrm>
                    <a:custGeom>
                      <a:avLst/>
                      <a:gdLst>
                        <a:gd name="T0" fmla="*/ 211 w 211"/>
                        <a:gd name="T1" fmla="*/ 41 h 221"/>
                        <a:gd name="T2" fmla="*/ 211 w 211"/>
                        <a:gd name="T3" fmla="*/ 0 h 221"/>
                        <a:gd name="T4" fmla="*/ 151 w 211"/>
                        <a:gd name="T5" fmla="*/ 36 h 221"/>
                        <a:gd name="T6" fmla="*/ 154 w 211"/>
                        <a:gd name="T7" fmla="*/ 103 h 221"/>
                        <a:gd name="T8" fmla="*/ 0 w 211"/>
                        <a:gd name="T9" fmla="*/ 192 h 221"/>
                        <a:gd name="T10" fmla="*/ 15 w 211"/>
                        <a:gd name="T11" fmla="*/ 221 h 221"/>
                        <a:gd name="T12" fmla="*/ 190 w 211"/>
                        <a:gd name="T13" fmla="*/ 120 h 221"/>
                        <a:gd name="T14" fmla="*/ 185 w 211"/>
                        <a:gd name="T15" fmla="*/ 53 h 221"/>
                        <a:gd name="T16" fmla="*/ 211 w 211"/>
                        <a:gd name="T17" fmla="*/ 41 h 22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11"/>
                        <a:gd name="T28" fmla="*/ 0 h 221"/>
                        <a:gd name="T29" fmla="*/ 211 w 211"/>
                        <a:gd name="T30" fmla="*/ 221 h 221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11" h="221">
                          <a:moveTo>
                            <a:pt x="211" y="41"/>
                          </a:moveTo>
                          <a:lnTo>
                            <a:pt x="211" y="0"/>
                          </a:lnTo>
                          <a:lnTo>
                            <a:pt x="151" y="36"/>
                          </a:lnTo>
                          <a:lnTo>
                            <a:pt x="154" y="103"/>
                          </a:lnTo>
                          <a:lnTo>
                            <a:pt x="0" y="192"/>
                          </a:lnTo>
                          <a:lnTo>
                            <a:pt x="15" y="221"/>
                          </a:lnTo>
                          <a:lnTo>
                            <a:pt x="190" y="120"/>
                          </a:lnTo>
                          <a:lnTo>
                            <a:pt x="185" y="53"/>
                          </a:lnTo>
                          <a:lnTo>
                            <a:pt x="211" y="41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5673" name="Group 230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82" y="3799"/>
                      <a:ext cx="211" cy="264"/>
                      <a:chOff x="5135" y="2603"/>
                      <a:chExt cx="190" cy="239"/>
                    </a:xfrm>
                  </p:grpSpPr>
                  <p:sp>
                    <p:nvSpPr>
                      <p:cNvPr id="15987" name="Freeform 230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37" y="2672"/>
                        <a:ext cx="71" cy="170"/>
                      </a:xfrm>
                      <a:custGeom>
                        <a:avLst/>
                        <a:gdLst>
                          <a:gd name="T0" fmla="*/ 0 w 134"/>
                          <a:gd name="T1" fmla="*/ 0 h 323"/>
                          <a:gd name="T2" fmla="*/ 0 w 134"/>
                          <a:gd name="T3" fmla="*/ 1 h 323"/>
                          <a:gd name="T4" fmla="*/ 1 w 134"/>
                          <a:gd name="T5" fmla="*/ 1 h 323"/>
                          <a:gd name="T6" fmla="*/ 1 w 134"/>
                          <a:gd name="T7" fmla="*/ 1 h 323"/>
                          <a:gd name="T8" fmla="*/ 0 w 134"/>
                          <a:gd name="T9" fmla="*/ 0 h 3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4"/>
                          <a:gd name="T16" fmla="*/ 0 h 323"/>
                          <a:gd name="T17" fmla="*/ 134 w 134"/>
                          <a:gd name="T18" fmla="*/ 323 h 3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4" h="323">
                            <a:moveTo>
                              <a:pt x="0" y="0"/>
                            </a:moveTo>
                            <a:lnTo>
                              <a:pt x="0" y="251"/>
                            </a:lnTo>
                            <a:lnTo>
                              <a:pt x="134" y="323"/>
                            </a:lnTo>
                            <a:lnTo>
                              <a:pt x="134" y="7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88" name="Freeform 230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09" y="2642"/>
                        <a:ext cx="116" cy="198"/>
                      </a:xfrm>
                      <a:custGeom>
                        <a:avLst/>
                        <a:gdLst>
                          <a:gd name="T0" fmla="*/ 0 w 221"/>
                          <a:gd name="T1" fmla="*/ 1 h 378"/>
                          <a:gd name="T2" fmla="*/ 0 w 221"/>
                          <a:gd name="T3" fmla="*/ 1 h 378"/>
                          <a:gd name="T4" fmla="*/ 1 w 221"/>
                          <a:gd name="T5" fmla="*/ 1 h 378"/>
                          <a:gd name="T6" fmla="*/ 1 w 221"/>
                          <a:gd name="T7" fmla="*/ 0 h 378"/>
                          <a:gd name="T8" fmla="*/ 0 w 221"/>
                          <a:gd name="T9" fmla="*/ 1 h 37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1"/>
                          <a:gd name="T16" fmla="*/ 0 h 378"/>
                          <a:gd name="T17" fmla="*/ 221 w 221"/>
                          <a:gd name="T18" fmla="*/ 378 h 37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1" h="378">
                            <a:moveTo>
                              <a:pt x="0" y="130"/>
                            </a:moveTo>
                            <a:lnTo>
                              <a:pt x="0" y="378"/>
                            </a:lnTo>
                            <a:lnTo>
                              <a:pt x="221" y="251"/>
                            </a:lnTo>
                            <a:lnTo>
                              <a:pt x="221" y="0"/>
                            </a:lnTo>
                            <a:lnTo>
                              <a:pt x="0" y="13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89" name="Freeform 230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35" y="2603"/>
                        <a:ext cx="187" cy="108"/>
                      </a:xfrm>
                      <a:custGeom>
                        <a:avLst/>
                        <a:gdLst>
                          <a:gd name="T0" fmla="*/ 0 w 356"/>
                          <a:gd name="T1" fmla="*/ 1 h 204"/>
                          <a:gd name="T2" fmla="*/ 1 w 356"/>
                          <a:gd name="T3" fmla="*/ 1 h 204"/>
                          <a:gd name="T4" fmla="*/ 1 w 356"/>
                          <a:gd name="T5" fmla="*/ 1 h 204"/>
                          <a:gd name="T6" fmla="*/ 1 w 356"/>
                          <a:gd name="T7" fmla="*/ 0 h 204"/>
                          <a:gd name="T8" fmla="*/ 0 w 356"/>
                          <a:gd name="T9" fmla="*/ 1 h 20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56"/>
                          <a:gd name="T16" fmla="*/ 0 h 204"/>
                          <a:gd name="T17" fmla="*/ 356 w 356"/>
                          <a:gd name="T18" fmla="*/ 204 h 20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56" h="204">
                            <a:moveTo>
                              <a:pt x="0" y="128"/>
                            </a:moveTo>
                            <a:lnTo>
                              <a:pt x="135" y="204"/>
                            </a:lnTo>
                            <a:lnTo>
                              <a:pt x="356" y="73"/>
                            </a:lnTo>
                            <a:lnTo>
                              <a:pt x="223" y="0"/>
                            </a:lnTo>
                            <a:lnTo>
                              <a:pt x="0" y="128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5985" name="AutoShape 23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1" y="3978"/>
                      <a:ext cx="73" cy="138"/>
                    </a:xfrm>
                    <a:prstGeom prst="can">
                      <a:avLst>
                        <a:gd name="adj" fmla="val 61727"/>
                      </a:avLst>
                    </a:prstGeom>
                    <a:solidFill>
                      <a:srgbClr val="3333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 altLang="ja-JP"/>
                    </a:p>
                  </p:txBody>
                </p:sp>
                <p:sp>
                  <p:nvSpPr>
                    <p:cNvPr id="15986" name="Freeform 23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62" y="3938"/>
                      <a:ext cx="65" cy="69"/>
                    </a:xfrm>
                    <a:custGeom>
                      <a:avLst/>
                      <a:gdLst>
                        <a:gd name="T0" fmla="*/ 0 w 124"/>
                        <a:gd name="T1" fmla="*/ 1 h 132"/>
                        <a:gd name="T2" fmla="*/ 0 w 124"/>
                        <a:gd name="T3" fmla="*/ 1 h 132"/>
                        <a:gd name="T4" fmla="*/ 1 w 124"/>
                        <a:gd name="T5" fmla="*/ 0 h 132"/>
                        <a:gd name="T6" fmla="*/ 1 w 124"/>
                        <a:gd name="T7" fmla="*/ 1 h 132"/>
                        <a:gd name="T8" fmla="*/ 1 w 124"/>
                        <a:gd name="T9" fmla="*/ 1 h 132"/>
                        <a:gd name="T10" fmla="*/ 1 w 124"/>
                        <a:gd name="T11" fmla="*/ 1 h 132"/>
                        <a:gd name="T12" fmla="*/ 0 w 124"/>
                        <a:gd name="T13" fmla="*/ 1 h 13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24"/>
                        <a:gd name="T22" fmla="*/ 0 h 132"/>
                        <a:gd name="T23" fmla="*/ 124 w 124"/>
                        <a:gd name="T24" fmla="*/ 132 h 13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24" h="132">
                          <a:moveTo>
                            <a:pt x="0" y="132"/>
                          </a:moveTo>
                          <a:lnTo>
                            <a:pt x="0" y="53"/>
                          </a:lnTo>
                          <a:lnTo>
                            <a:pt x="98" y="0"/>
                          </a:lnTo>
                          <a:lnTo>
                            <a:pt x="124" y="46"/>
                          </a:lnTo>
                          <a:lnTo>
                            <a:pt x="43" y="90"/>
                          </a:lnTo>
                          <a:lnTo>
                            <a:pt x="43" y="132"/>
                          </a:lnTo>
                          <a:lnTo>
                            <a:pt x="0" y="132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674" name="Group 23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28" y="2792"/>
                    <a:ext cx="551" cy="452"/>
                    <a:chOff x="1138" y="3664"/>
                    <a:chExt cx="551" cy="452"/>
                  </a:xfrm>
                </p:grpSpPr>
                <p:grpSp>
                  <p:nvGrpSpPr>
                    <p:cNvPr id="15675" name="Group 23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22" y="3833"/>
                      <a:ext cx="140" cy="142"/>
                      <a:chOff x="1819" y="3627"/>
                      <a:chExt cx="140" cy="174"/>
                    </a:xfrm>
                  </p:grpSpPr>
                  <p:sp>
                    <p:nvSpPr>
                      <p:cNvPr id="15978" name="Freeform 231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20" y="3649"/>
                        <a:ext cx="102" cy="150"/>
                      </a:xfrm>
                      <a:custGeom>
                        <a:avLst/>
                        <a:gdLst>
                          <a:gd name="T0" fmla="*/ 0 w 187"/>
                          <a:gd name="T1" fmla="*/ 0 h 273"/>
                          <a:gd name="T2" fmla="*/ 0 w 187"/>
                          <a:gd name="T3" fmla="*/ 1 h 273"/>
                          <a:gd name="T4" fmla="*/ 1 w 187"/>
                          <a:gd name="T5" fmla="*/ 1 h 273"/>
                          <a:gd name="T6" fmla="*/ 1 w 187"/>
                          <a:gd name="T7" fmla="*/ 1 h 273"/>
                          <a:gd name="T8" fmla="*/ 0 w 187"/>
                          <a:gd name="T9" fmla="*/ 0 h 2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87"/>
                          <a:gd name="T16" fmla="*/ 0 h 273"/>
                          <a:gd name="T17" fmla="*/ 187 w 187"/>
                          <a:gd name="T18" fmla="*/ 273 h 27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87" h="273">
                            <a:moveTo>
                              <a:pt x="0" y="0"/>
                            </a:moveTo>
                            <a:lnTo>
                              <a:pt x="0" y="169"/>
                            </a:lnTo>
                            <a:lnTo>
                              <a:pt x="187" y="273"/>
                            </a:lnTo>
                            <a:lnTo>
                              <a:pt x="187" y="10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79" name="Freeform 231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922" y="3686"/>
                        <a:ext cx="36" cy="115"/>
                      </a:xfrm>
                      <a:custGeom>
                        <a:avLst/>
                        <a:gdLst>
                          <a:gd name="T0" fmla="*/ 0 w 65"/>
                          <a:gd name="T1" fmla="*/ 1 h 208"/>
                          <a:gd name="T2" fmla="*/ 0 w 65"/>
                          <a:gd name="T3" fmla="*/ 1 h 208"/>
                          <a:gd name="T4" fmla="*/ 1 w 65"/>
                          <a:gd name="T5" fmla="*/ 1 h 208"/>
                          <a:gd name="T6" fmla="*/ 1 w 65"/>
                          <a:gd name="T7" fmla="*/ 0 h 208"/>
                          <a:gd name="T8" fmla="*/ 0 w 65"/>
                          <a:gd name="T9" fmla="*/ 1 h 20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5"/>
                          <a:gd name="T16" fmla="*/ 0 h 208"/>
                          <a:gd name="T17" fmla="*/ 65 w 65"/>
                          <a:gd name="T18" fmla="*/ 208 h 20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5" h="208">
                            <a:moveTo>
                              <a:pt x="0" y="38"/>
                            </a:moveTo>
                            <a:lnTo>
                              <a:pt x="0" y="208"/>
                            </a:lnTo>
                            <a:lnTo>
                              <a:pt x="65" y="168"/>
                            </a:lnTo>
                            <a:cubicBezTo>
                              <a:pt x="65" y="112"/>
                              <a:pt x="65" y="56"/>
                              <a:pt x="65" y="0"/>
                            </a:cubicBezTo>
                            <a:lnTo>
                              <a:pt x="0" y="38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80" name="Freeform 231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19" y="3627"/>
                        <a:ext cx="140" cy="80"/>
                      </a:xfrm>
                      <a:custGeom>
                        <a:avLst/>
                        <a:gdLst>
                          <a:gd name="T0" fmla="*/ 0 w 254"/>
                          <a:gd name="T1" fmla="*/ 1 h 146"/>
                          <a:gd name="T2" fmla="*/ 1 w 254"/>
                          <a:gd name="T3" fmla="*/ 1 h 146"/>
                          <a:gd name="T4" fmla="*/ 1 w 254"/>
                          <a:gd name="T5" fmla="*/ 1 h 146"/>
                          <a:gd name="T6" fmla="*/ 1 w 254"/>
                          <a:gd name="T7" fmla="*/ 0 h 146"/>
                          <a:gd name="T8" fmla="*/ 0 w 254"/>
                          <a:gd name="T9" fmla="*/ 1 h 14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4"/>
                          <a:gd name="T16" fmla="*/ 0 h 146"/>
                          <a:gd name="T17" fmla="*/ 254 w 254"/>
                          <a:gd name="T18" fmla="*/ 146 h 14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4" h="146">
                            <a:moveTo>
                              <a:pt x="0" y="41"/>
                            </a:moveTo>
                            <a:lnTo>
                              <a:pt x="187" y="146"/>
                            </a:lnTo>
                            <a:lnTo>
                              <a:pt x="254" y="106"/>
                            </a:lnTo>
                            <a:lnTo>
                              <a:pt x="68" y="0"/>
                            </a:lnTo>
                            <a:lnTo>
                              <a:pt x="0" y="41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676" name="Group 231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138" y="3806"/>
                      <a:ext cx="313" cy="266"/>
                      <a:chOff x="4661" y="2760"/>
                      <a:chExt cx="313" cy="266"/>
                    </a:xfrm>
                  </p:grpSpPr>
                  <p:sp>
                    <p:nvSpPr>
                      <p:cNvPr id="15975" name="Freeform 231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62" y="2910"/>
                        <a:ext cx="49" cy="116"/>
                      </a:xfrm>
                      <a:custGeom>
                        <a:avLst/>
                        <a:gdLst>
                          <a:gd name="T0" fmla="*/ 0 w 92"/>
                          <a:gd name="T1" fmla="*/ 0 h 221"/>
                          <a:gd name="T2" fmla="*/ 0 w 92"/>
                          <a:gd name="T3" fmla="*/ 1 h 221"/>
                          <a:gd name="T4" fmla="*/ 1 w 92"/>
                          <a:gd name="T5" fmla="*/ 1 h 221"/>
                          <a:gd name="T6" fmla="*/ 1 w 92"/>
                          <a:gd name="T7" fmla="*/ 1 h 221"/>
                          <a:gd name="T8" fmla="*/ 0 w 92"/>
                          <a:gd name="T9" fmla="*/ 0 h 2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2"/>
                          <a:gd name="T16" fmla="*/ 0 h 221"/>
                          <a:gd name="T17" fmla="*/ 92 w 92"/>
                          <a:gd name="T18" fmla="*/ 221 h 2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2" h="221">
                            <a:moveTo>
                              <a:pt x="0" y="0"/>
                            </a:moveTo>
                            <a:lnTo>
                              <a:pt x="0" y="168"/>
                            </a:lnTo>
                            <a:lnTo>
                              <a:pt x="92" y="221"/>
                            </a:lnTo>
                            <a:lnTo>
                              <a:pt x="92" y="5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76" name="Freeform 231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09" y="2785"/>
                        <a:ext cx="264" cy="236"/>
                      </a:xfrm>
                      <a:custGeom>
                        <a:avLst/>
                        <a:gdLst>
                          <a:gd name="T0" fmla="*/ 0 w 504"/>
                          <a:gd name="T1" fmla="*/ 1 h 451"/>
                          <a:gd name="T2" fmla="*/ 0 w 504"/>
                          <a:gd name="T3" fmla="*/ 1 h 451"/>
                          <a:gd name="T4" fmla="*/ 1 w 504"/>
                          <a:gd name="T5" fmla="*/ 1 h 451"/>
                          <a:gd name="T6" fmla="*/ 1 w 504"/>
                          <a:gd name="T7" fmla="*/ 0 h 451"/>
                          <a:gd name="T8" fmla="*/ 0 w 504"/>
                          <a:gd name="T9" fmla="*/ 1 h 45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4"/>
                          <a:gd name="T16" fmla="*/ 0 h 451"/>
                          <a:gd name="T17" fmla="*/ 504 w 504"/>
                          <a:gd name="T18" fmla="*/ 451 h 45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4" h="451">
                            <a:moveTo>
                              <a:pt x="0" y="284"/>
                            </a:moveTo>
                            <a:lnTo>
                              <a:pt x="0" y="451"/>
                            </a:lnTo>
                            <a:lnTo>
                              <a:pt x="504" y="165"/>
                            </a:lnTo>
                            <a:lnTo>
                              <a:pt x="504" y="0"/>
                            </a:lnTo>
                            <a:lnTo>
                              <a:pt x="0" y="284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77" name="Freeform 231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61" y="2760"/>
                        <a:ext cx="313" cy="177"/>
                      </a:xfrm>
                      <a:custGeom>
                        <a:avLst/>
                        <a:gdLst>
                          <a:gd name="T0" fmla="*/ 1 w 598"/>
                          <a:gd name="T1" fmla="*/ 1 h 338"/>
                          <a:gd name="T2" fmla="*/ 1 w 598"/>
                          <a:gd name="T3" fmla="*/ 1 h 338"/>
                          <a:gd name="T4" fmla="*/ 0 w 598"/>
                          <a:gd name="T5" fmla="*/ 1 h 338"/>
                          <a:gd name="T6" fmla="*/ 1 w 598"/>
                          <a:gd name="T7" fmla="*/ 0 h 338"/>
                          <a:gd name="T8" fmla="*/ 1 w 598"/>
                          <a:gd name="T9" fmla="*/ 1 h 33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98"/>
                          <a:gd name="T16" fmla="*/ 0 h 338"/>
                          <a:gd name="T17" fmla="*/ 598 w 598"/>
                          <a:gd name="T18" fmla="*/ 338 h 33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98" h="338">
                            <a:moveTo>
                              <a:pt x="598" y="55"/>
                            </a:moveTo>
                            <a:lnTo>
                              <a:pt x="93" y="338"/>
                            </a:lnTo>
                            <a:lnTo>
                              <a:pt x="0" y="284"/>
                            </a:lnTo>
                            <a:lnTo>
                              <a:pt x="500" y="0"/>
                            </a:lnTo>
                            <a:lnTo>
                              <a:pt x="598" y="55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5968" name="Freeform 232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78" y="3664"/>
                      <a:ext cx="211" cy="221"/>
                    </a:xfrm>
                    <a:custGeom>
                      <a:avLst/>
                      <a:gdLst>
                        <a:gd name="T0" fmla="*/ 211 w 211"/>
                        <a:gd name="T1" fmla="*/ 41 h 221"/>
                        <a:gd name="T2" fmla="*/ 211 w 211"/>
                        <a:gd name="T3" fmla="*/ 0 h 221"/>
                        <a:gd name="T4" fmla="*/ 151 w 211"/>
                        <a:gd name="T5" fmla="*/ 36 h 221"/>
                        <a:gd name="T6" fmla="*/ 154 w 211"/>
                        <a:gd name="T7" fmla="*/ 103 h 221"/>
                        <a:gd name="T8" fmla="*/ 0 w 211"/>
                        <a:gd name="T9" fmla="*/ 192 h 221"/>
                        <a:gd name="T10" fmla="*/ 15 w 211"/>
                        <a:gd name="T11" fmla="*/ 221 h 221"/>
                        <a:gd name="T12" fmla="*/ 190 w 211"/>
                        <a:gd name="T13" fmla="*/ 120 h 221"/>
                        <a:gd name="T14" fmla="*/ 185 w 211"/>
                        <a:gd name="T15" fmla="*/ 53 h 221"/>
                        <a:gd name="T16" fmla="*/ 211 w 211"/>
                        <a:gd name="T17" fmla="*/ 41 h 22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11"/>
                        <a:gd name="T28" fmla="*/ 0 h 221"/>
                        <a:gd name="T29" fmla="*/ 211 w 211"/>
                        <a:gd name="T30" fmla="*/ 221 h 221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11" h="221">
                          <a:moveTo>
                            <a:pt x="211" y="41"/>
                          </a:moveTo>
                          <a:lnTo>
                            <a:pt x="211" y="0"/>
                          </a:lnTo>
                          <a:lnTo>
                            <a:pt x="151" y="36"/>
                          </a:lnTo>
                          <a:lnTo>
                            <a:pt x="154" y="103"/>
                          </a:lnTo>
                          <a:lnTo>
                            <a:pt x="0" y="192"/>
                          </a:lnTo>
                          <a:lnTo>
                            <a:pt x="15" y="221"/>
                          </a:lnTo>
                          <a:lnTo>
                            <a:pt x="190" y="120"/>
                          </a:lnTo>
                          <a:lnTo>
                            <a:pt x="185" y="53"/>
                          </a:lnTo>
                          <a:lnTo>
                            <a:pt x="211" y="41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5677" name="Group 232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82" y="3799"/>
                      <a:ext cx="211" cy="264"/>
                      <a:chOff x="5135" y="2603"/>
                      <a:chExt cx="190" cy="239"/>
                    </a:xfrm>
                  </p:grpSpPr>
                  <p:sp>
                    <p:nvSpPr>
                      <p:cNvPr id="15972" name="Freeform 232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37" y="2672"/>
                        <a:ext cx="71" cy="170"/>
                      </a:xfrm>
                      <a:custGeom>
                        <a:avLst/>
                        <a:gdLst>
                          <a:gd name="T0" fmla="*/ 0 w 134"/>
                          <a:gd name="T1" fmla="*/ 0 h 323"/>
                          <a:gd name="T2" fmla="*/ 0 w 134"/>
                          <a:gd name="T3" fmla="*/ 1 h 323"/>
                          <a:gd name="T4" fmla="*/ 1 w 134"/>
                          <a:gd name="T5" fmla="*/ 1 h 323"/>
                          <a:gd name="T6" fmla="*/ 1 w 134"/>
                          <a:gd name="T7" fmla="*/ 1 h 323"/>
                          <a:gd name="T8" fmla="*/ 0 w 134"/>
                          <a:gd name="T9" fmla="*/ 0 h 3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4"/>
                          <a:gd name="T16" fmla="*/ 0 h 323"/>
                          <a:gd name="T17" fmla="*/ 134 w 134"/>
                          <a:gd name="T18" fmla="*/ 323 h 3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4" h="323">
                            <a:moveTo>
                              <a:pt x="0" y="0"/>
                            </a:moveTo>
                            <a:lnTo>
                              <a:pt x="0" y="251"/>
                            </a:lnTo>
                            <a:lnTo>
                              <a:pt x="134" y="323"/>
                            </a:lnTo>
                            <a:lnTo>
                              <a:pt x="134" y="7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73" name="Freeform 232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09" y="2642"/>
                        <a:ext cx="116" cy="198"/>
                      </a:xfrm>
                      <a:custGeom>
                        <a:avLst/>
                        <a:gdLst>
                          <a:gd name="T0" fmla="*/ 0 w 221"/>
                          <a:gd name="T1" fmla="*/ 1 h 378"/>
                          <a:gd name="T2" fmla="*/ 0 w 221"/>
                          <a:gd name="T3" fmla="*/ 1 h 378"/>
                          <a:gd name="T4" fmla="*/ 1 w 221"/>
                          <a:gd name="T5" fmla="*/ 1 h 378"/>
                          <a:gd name="T6" fmla="*/ 1 w 221"/>
                          <a:gd name="T7" fmla="*/ 0 h 378"/>
                          <a:gd name="T8" fmla="*/ 0 w 221"/>
                          <a:gd name="T9" fmla="*/ 1 h 37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1"/>
                          <a:gd name="T16" fmla="*/ 0 h 378"/>
                          <a:gd name="T17" fmla="*/ 221 w 221"/>
                          <a:gd name="T18" fmla="*/ 378 h 37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1" h="378">
                            <a:moveTo>
                              <a:pt x="0" y="130"/>
                            </a:moveTo>
                            <a:lnTo>
                              <a:pt x="0" y="378"/>
                            </a:lnTo>
                            <a:lnTo>
                              <a:pt x="221" y="251"/>
                            </a:lnTo>
                            <a:lnTo>
                              <a:pt x="221" y="0"/>
                            </a:lnTo>
                            <a:lnTo>
                              <a:pt x="0" y="13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74" name="Freeform 232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35" y="2603"/>
                        <a:ext cx="187" cy="108"/>
                      </a:xfrm>
                      <a:custGeom>
                        <a:avLst/>
                        <a:gdLst>
                          <a:gd name="T0" fmla="*/ 0 w 356"/>
                          <a:gd name="T1" fmla="*/ 1 h 204"/>
                          <a:gd name="T2" fmla="*/ 1 w 356"/>
                          <a:gd name="T3" fmla="*/ 1 h 204"/>
                          <a:gd name="T4" fmla="*/ 1 w 356"/>
                          <a:gd name="T5" fmla="*/ 1 h 204"/>
                          <a:gd name="T6" fmla="*/ 1 w 356"/>
                          <a:gd name="T7" fmla="*/ 0 h 204"/>
                          <a:gd name="T8" fmla="*/ 0 w 356"/>
                          <a:gd name="T9" fmla="*/ 1 h 20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56"/>
                          <a:gd name="T16" fmla="*/ 0 h 204"/>
                          <a:gd name="T17" fmla="*/ 356 w 356"/>
                          <a:gd name="T18" fmla="*/ 204 h 20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56" h="204">
                            <a:moveTo>
                              <a:pt x="0" y="128"/>
                            </a:moveTo>
                            <a:lnTo>
                              <a:pt x="135" y="204"/>
                            </a:lnTo>
                            <a:lnTo>
                              <a:pt x="356" y="73"/>
                            </a:lnTo>
                            <a:lnTo>
                              <a:pt x="223" y="0"/>
                            </a:lnTo>
                            <a:lnTo>
                              <a:pt x="0" y="128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5970" name="AutoShape 23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1" y="3978"/>
                      <a:ext cx="73" cy="138"/>
                    </a:xfrm>
                    <a:prstGeom prst="can">
                      <a:avLst>
                        <a:gd name="adj" fmla="val 61727"/>
                      </a:avLst>
                    </a:prstGeom>
                    <a:solidFill>
                      <a:srgbClr val="3333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 altLang="ja-JP"/>
                    </a:p>
                  </p:txBody>
                </p:sp>
                <p:sp>
                  <p:nvSpPr>
                    <p:cNvPr id="15971" name="Freeform 23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62" y="3938"/>
                      <a:ext cx="65" cy="69"/>
                    </a:xfrm>
                    <a:custGeom>
                      <a:avLst/>
                      <a:gdLst>
                        <a:gd name="T0" fmla="*/ 0 w 124"/>
                        <a:gd name="T1" fmla="*/ 1 h 132"/>
                        <a:gd name="T2" fmla="*/ 0 w 124"/>
                        <a:gd name="T3" fmla="*/ 1 h 132"/>
                        <a:gd name="T4" fmla="*/ 1 w 124"/>
                        <a:gd name="T5" fmla="*/ 0 h 132"/>
                        <a:gd name="T6" fmla="*/ 1 w 124"/>
                        <a:gd name="T7" fmla="*/ 1 h 132"/>
                        <a:gd name="T8" fmla="*/ 1 w 124"/>
                        <a:gd name="T9" fmla="*/ 1 h 132"/>
                        <a:gd name="T10" fmla="*/ 1 w 124"/>
                        <a:gd name="T11" fmla="*/ 1 h 132"/>
                        <a:gd name="T12" fmla="*/ 0 w 124"/>
                        <a:gd name="T13" fmla="*/ 1 h 13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24"/>
                        <a:gd name="T22" fmla="*/ 0 h 132"/>
                        <a:gd name="T23" fmla="*/ 124 w 124"/>
                        <a:gd name="T24" fmla="*/ 132 h 13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24" h="132">
                          <a:moveTo>
                            <a:pt x="0" y="132"/>
                          </a:moveTo>
                          <a:lnTo>
                            <a:pt x="0" y="53"/>
                          </a:lnTo>
                          <a:lnTo>
                            <a:pt x="98" y="0"/>
                          </a:lnTo>
                          <a:lnTo>
                            <a:pt x="124" y="46"/>
                          </a:lnTo>
                          <a:lnTo>
                            <a:pt x="43" y="90"/>
                          </a:lnTo>
                          <a:lnTo>
                            <a:pt x="43" y="132"/>
                          </a:lnTo>
                          <a:lnTo>
                            <a:pt x="0" y="132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678" name="Group 23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59" y="2874"/>
                    <a:ext cx="551" cy="452"/>
                    <a:chOff x="1138" y="3664"/>
                    <a:chExt cx="551" cy="452"/>
                  </a:xfrm>
                </p:grpSpPr>
                <p:grpSp>
                  <p:nvGrpSpPr>
                    <p:cNvPr id="17815" name="Group 232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22" y="3833"/>
                      <a:ext cx="140" cy="142"/>
                      <a:chOff x="1819" y="3627"/>
                      <a:chExt cx="140" cy="174"/>
                    </a:xfrm>
                  </p:grpSpPr>
                  <p:sp>
                    <p:nvSpPr>
                      <p:cNvPr id="15963" name="Freeform 232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20" y="3649"/>
                        <a:ext cx="102" cy="150"/>
                      </a:xfrm>
                      <a:custGeom>
                        <a:avLst/>
                        <a:gdLst>
                          <a:gd name="T0" fmla="*/ 0 w 187"/>
                          <a:gd name="T1" fmla="*/ 0 h 273"/>
                          <a:gd name="T2" fmla="*/ 0 w 187"/>
                          <a:gd name="T3" fmla="*/ 1 h 273"/>
                          <a:gd name="T4" fmla="*/ 1 w 187"/>
                          <a:gd name="T5" fmla="*/ 1 h 273"/>
                          <a:gd name="T6" fmla="*/ 1 w 187"/>
                          <a:gd name="T7" fmla="*/ 1 h 273"/>
                          <a:gd name="T8" fmla="*/ 0 w 187"/>
                          <a:gd name="T9" fmla="*/ 0 h 2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87"/>
                          <a:gd name="T16" fmla="*/ 0 h 273"/>
                          <a:gd name="T17" fmla="*/ 187 w 187"/>
                          <a:gd name="T18" fmla="*/ 273 h 27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87" h="273">
                            <a:moveTo>
                              <a:pt x="0" y="0"/>
                            </a:moveTo>
                            <a:lnTo>
                              <a:pt x="0" y="169"/>
                            </a:lnTo>
                            <a:lnTo>
                              <a:pt x="187" y="273"/>
                            </a:lnTo>
                            <a:lnTo>
                              <a:pt x="187" y="10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64" name="Freeform 233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922" y="3686"/>
                        <a:ext cx="36" cy="115"/>
                      </a:xfrm>
                      <a:custGeom>
                        <a:avLst/>
                        <a:gdLst>
                          <a:gd name="T0" fmla="*/ 0 w 65"/>
                          <a:gd name="T1" fmla="*/ 1 h 208"/>
                          <a:gd name="T2" fmla="*/ 0 w 65"/>
                          <a:gd name="T3" fmla="*/ 1 h 208"/>
                          <a:gd name="T4" fmla="*/ 1 w 65"/>
                          <a:gd name="T5" fmla="*/ 1 h 208"/>
                          <a:gd name="T6" fmla="*/ 1 w 65"/>
                          <a:gd name="T7" fmla="*/ 0 h 208"/>
                          <a:gd name="T8" fmla="*/ 0 w 65"/>
                          <a:gd name="T9" fmla="*/ 1 h 20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5"/>
                          <a:gd name="T16" fmla="*/ 0 h 208"/>
                          <a:gd name="T17" fmla="*/ 65 w 65"/>
                          <a:gd name="T18" fmla="*/ 208 h 20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5" h="208">
                            <a:moveTo>
                              <a:pt x="0" y="38"/>
                            </a:moveTo>
                            <a:lnTo>
                              <a:pt x="0" y="208"/>
                            </a:lnTo>
                            <a:lnTo>
                              <a:pt x="65" y="168"/>
                            </a:lnTo>
                            <a:cubicBezTo>
                              <a:pt x="65" y="112"/>
                              <a:pt x="65" y="56"/>
                              <a:pt x="65" y="0"/>
                            </a:cubicBezTo>
                            <a:lnTo>
                              <a:pt x="0" y="38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65" name="Freeform 233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19" y="3627"/>
                        <a:ext cx="140" cy="80"/>
                      </a:xfrm>
                      <a:custGeom>
                        <a:avLst/>
                        <a:gdLst>
                          <a:gd name="T0" fmla="*/ 0 w 254"/>
                          <a:gd name="T1" fmla="*/ 1 h 146"/>
                          <a:gd name="T2" fmla="*/ 1 w 254"/>
                          <a:gd name="T3" fmla="*/ 1 h 146"/>
                          <a:gd name="T4" fmla="*/ 1 w 254"/>
                          <a:gd name="T5" fmla="*/ 1 h 146"/>
                          <a:gd name="T6" fmla="*/ 1 w 254"/>
                          <a:gd name="T7" fmla="*/ 0 h 146"/>
                          <a:gd name="T8" fmla="*/ 0 w 254"/>
                          <a:gd name="T9" fmla="*/ 1 h 14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4"/>
                          <a:gd name="T16" fmla="*/ 0 h 146"/>
                          <a:gd name="T17" fmla="*/ 254 w 254"/>
                          <a:gd name="T18" fmla="*/ 146 h 14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4" h="146">
                            <a:moveTo>
                              <a:pt x="0" y="41"/>
                            </a:moveTo>
                            <a:lnTo>
                              <a:pt x="187" y="146"/>
                            </a:lnTo>
                            <a:lnTo>
                              <a:pt x="254" y="106"/>
                            </a:lnTo>
                            <a:lnTo>
                              <a:pt x="68" y="0"/>
                            </a:lnTo>
                            <a:lnTo>
                              <a:pt x="0" y="41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816" name="Group 233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138" y="3806"/>
                      <a:ext cx="313" cy="266"/>
                      <a:chOff x="4661" y="2760"/>
                      <a:chExt cx="313" cy="266"/>
                    </a:xfrm>
                  </p:grpSpPr>
                  <p:sp>
                    <p:nvSpPr>
                      <p:cNvPr id="15960" name="Freeform 233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62" y="2910"/>
                        <a:ext cx="49" cy="116"/>
                      </a:xfrm>
                      <a:custGeom>
                        <a:avLst/>
                        <a:gdLst>
                          <a:gd name="T0" fmla="*/ 0 w 92"/>
                          <a:gd name="T1" fmla="*/ 0 h 221"/>
                          <a:gd name="T2" fmla="*/ 0 w 92"/>
                          <a:gd name="T3" fmla="*/ 1 h 221"/>
                          <a:gd name="T4" fmla="*/ 1 w 92"/>
                          <a:gd name="T5" fmla="*/ 1 h 221"/>
                          <a:gd name="T6" fmla="*/ 1 w 92"/>
                          <a:gd name="T7" fmla="*/ 1 h 221"/>
                          <a:gd name="T8" fmla="*/ 0 w 92"/>
                          <a:gd name="T9" fmla="*/ 0 h 2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2"/>
                          <a:gd name="T16" fmla="*/ 0 h 221"/>
                          <a:gd name="T17" fmla="*/ 92 w 92"/>
                          <a:gd name="T18" fmla="*/ 221 h 2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2" h="221">
                            <a:moveTo>
                              <a:pt x="0" y="0"/>
                            </a:moveTo>
                            <a:lnTo>
                              <a:pt x="0" y="168"/>
                            </a:lnTo>
                            <a:lnTo>
                              <a:pt x="92" y="221"/>
                            </a:lnTo>
                            <a:lnTo>
                              <a:pt x="92" y="5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61" name="Freeform 233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09" y="2785"/>
                        <a:ext cx="264" cy="236"/>
                      </a:xfrm>
                      <a:custGeom>
                        <a:avLst/>
                        <a:gdLst>
                          <a:gd name="T0" fmla="*/ 0 w 504"/>
                          <a:gd name="T1" fmla="*/ 1 h 451"/>
                          <a:gd name="T2" fmla="*/ 0 w 504"/>
                          <a:gd name="T3" fmla="*/ 1 h 451"/>
                          <a:gd name="T4" fmla="*/ 1 w 504"/>
                          <a:gd name="T5" fmla="*/ 1 h 451"/>
                          <a:gd name="T6" fmla="*/ 1 w 504"/>
                          <a:gd name="T7" fmla="*/ 0 h 451"/>
                          <a:gd name="T8" fmla="*/ 0 w 504"/>
                          <a:gd name="T9" fmla="*/ 1 h 45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4"/>
                          <a:gd name="T16" fmla="*/ 0 h 451"/>
                          <a:gd name="T17" fmla="*/ 504 w 504"/>
                          <a:gd name="T18" fmla="*/ 451 h 45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4" h="451">
                            <a:moveTo>
                              <a:pt x="0" y="284"/>
                            </a:moveTo>
                            <a:lnTo>
                              <a:pt x="0" y="451"/>
                            </a:lnTo>
                            <a:lnTo>
                              <a:pt x="504" y="165"/>
                            </a:lnTo>
                            <a:lnTo>
                              <a:pt x="504" y="0"/>
                            </a:lnTo>
                            <a:lnTo>
                              <a:pt x="0" y="284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62" name="Freeform 233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61" y="2760"/>
                        <a:ext cx="313" cy="177"/>
                      </a:xfrm>
                      <a:custGeom>
                        <a:avLst/>
                        <a:gdLst>
                          <a:gd name="T0" fmla="*/ 1 w 598"/>
                          <a:gd name="T1" fmla="*/ 1 h 338"/>
                          <a:gd name="T2" fmla="*/ 1 w 598"/>
                          <a:gd name="T3" fmla="*/ 1 h 338"/>
                          <a:gd name="T4" fmla="*/ 0 w 598"/>
                          <a:gd name="T5" fmla="*/ 1 h 338"/>
                          <a:gd name="T6" fmla="*/ 1 w 598"/>
                          <a:gd name="T7" fmla="*/ 0 h 338"/>
                          <a:gd name="T8" fmla="*/ 1 w 598"/>
                          <a:gd name="T9" fmla="*/ 1 h 33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98"/>
                          <a:gd name="T16" fmla="*/ 0 h 338"/>
                          <a:gd name="T17" fmla="*/ 598 w 598"/>
                          <a:gd name="T18" fmla="*/ 338 h 33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98" h="338">
                            <a:moveTo>
                              <a:pt x="598" y="55"/>
                            </a:moveTo>
                            <a:lnTo>
                              <a:pt x="93" y="338"/>
                            </a:lnTo>
                            <a:lnTo>
                              <a:pt x="0" y="284"/>
                            </a:lnTo>
                            <a:lnTo>
                              <a:pt x="500" y="0"/>
                            </a:lnTo>
                            <a:lnTo>
                              <a:pt x="598" y="55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5953" name="Freeform 23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78" y="3664"/>
                      <a:ext cx="211" cy="221"/>
                    </a:xfrm>
                    <a:custGeom>
                      <a:avLst/>
                      <a:gdLst>
                        <a:gd name="T0" fmla="*/ 211 w 211"/>
                        <a:gd name="T1" fmla="*/ 41 h 221"/>
                        <a:gd name="T2" fmla="*/ 211 w 211"/>
                        <a:gd name="T3" fmla="*/ 0 h 221"/>
                        <a:gd name="T4" fmla="*/ 151 w 211"/>
                        <a:gd name="T5" fmla="*/ 36 h 221"/>
                        <a:gd name="T6" fmla="*/ 154 w 211"/>
                        <a:gd name="T7" fmla="*/ 103 h 221"/>
                        <a:gd name="T8" fmla="*/ 0 w 211"/>
                        <a:gd name="T9" fmla="*/ 192 h 221"/>
                        <a:gd name="T10" fmla="*/ 15 w 211"/>
                        <a:gd name="T11" fmla="*/ 221 h 221"/>
                        <a:gd name="T12" fmla="*/ 190 w 211"/>
                        <a:gd name="T13" fmla="*/ 120 h 221"/>
                        <a:gd name="T14" fmla="*/ 185 w 211"/>
                        <a:gd name="T15" fmla="*/ 53 h 221"/>
                        <a:gd name="T16" fmla="*/ 211 w 211"/>
                        <a:gd name="T17" fmla="*/ 41 h 22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11"/>
                        <a:gd name="T28" fmla="*/ 0 h 221"/>
                        <a:gd name="T29" fmla="*/ 211 w 211"/>
                        <a:gd name="T30" fmla="*/ 221 h 221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11" h="221">
                          <a:moveTo>
                            <a:pt x="211" y="41"/>
                          </a:moveTo>
                          <a:lnTo>
                            <a:pt x="211" y="0"/>
                          </a:lnTo>
                          <a:lnTo>
                            <a:pt x="151" y="36"/>
                          </a:lnTo>
                          <a:lnTo>
                            <a:pt x="154" y="103"/>
                          </a:lnTo>
                          <a:lnTo>
                            <a:pt x="0" y="192"/>
                          </a:lnTo>
                          <a:lnTo>
                            <a:pt x="15" y="221"/>
                          </a:lnTo>
                          <a:lnTo>
                            <a:pt x="190" y="120"/>
                          </a:lnTo>
                          <a:lnTo>
                            <a:pt x="185" y="53"/>
                          </a:lnTo>
                          <a:lnTo>
                            <a:pt x="211" y="41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7817" name="Group 233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82" y="3799"/>
                      <a:ext cx="211" cy="264"/>
                      <a:chOff x="5135" y="2603"/>
                      <a:chExt cx="190" cy="239"/>
                    </a:xfrm>
                  </p:grpSpPr>
                  <p:sp>
                    <p:nvSpPr>
                      <p:cNvPr id="15957" name="Freeform 233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37" y="2672"/>
                        <a:ext cx="71" cy="170"/>
                      </a:xfrm>
                      <a:custGeom>
                        <a:avLst/>
                        <a:gdLst>
                          <a:gd name="T0" fmla="*/ 0 w 134"/>
                          <a:gd name="T1" fmla="*/ 0 h 323"/>
                          <a:gd name="T2" fmla="*/ 0 w 134"/>
                          <a:gd name="T3" fmla="*/ 1 h 323"/>
                          <a:gd name="T4" fmla="*/ 1 w 134"/>
                          <a:gd name="T5" fmla="*/ 1 h 323"/>
                          <a:gd name="T6" fmla="*/ 1 w 134"/>
                          <a:gd name="T7" fmla="*/ 1 h 323"/>
                          <a:gd name="T8" fmla="*/ 0 w 134"/>
                          <a:gd name="T9" fmla="*/ 0 h 3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4"/>
                          <a:gd name="T16" fmla="*/ 0 h 323"/>
                          <a:gd name="T17" fmla="*/ 134 w 134"/>
                          <a:gd name="T18" fmla="*/ 323 h 3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4" h="323">
                            <a:moveTo>
                              <a:pt x="0" y="0"/>
                            </a:moveTo>
                            <a:lnTo>
                              <a:pt x="0" y="251"/>
                            </a:lnTo>
                            <a:lnTo>
                              <a:pt x="134" y="323"/>
                            </a:lnTo>
                            <a:lnTo>
                              <a:pt x="134" y="7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58" name="Freeform 233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09" y="2642"/>
                        <a:ext cx="116" cy="198"/>
                      </a:xfrm>
                      <a:custGeom>
                        <a:avLst/>
                        <a:gdLst>
                          <a:gd name="T0" fmla="*/ 0 w 221"/>
                          <a:gd name="T1" fmla="*/ 1 h 378"/>
                          <a:gd name="T2" fmla="*/ 0 w 221"/>
                          <a:gd name="T3" fmla="*/ 1 h 378"/>
                          <a:gd name="T4" fmla="*/ 1 w 221"/>
                          <a:gd name="T5" fmla="*/ 1 h 378"/>
                          <a:gd name="T6" fmla="*/ 1 w 221"/>
                          <a:gd name="T7" fmla="*/ 0 h 378"/>
                          <a:gd name="T8" fmla="*/ 0 w 221"/>
                          <a:gd name="T9" fmla="*/ 1 h 37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1"/>
                          <a:gd name="T16" fmla="*/ 0 h 378"/>
                          <a:gd name="T17" fmla="*/ 221 w 221"/>
                          <a:gd name="T18" fmla="*/ 378 h 37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1" h="378">
                            <a:moveTo>
                              <a:pt x="0" y="130"/>
                            </a:moveTo>
                            <a:lnTo>
                              <a:pt x="0" y="378"/>
                            </a:lnTo>
                            <a:lnTo>
                              <a:pt x="221" y="251"/>
                            </a:lnTo>
                            <a:lnTo>
                              <a:pt x="221" y="0"/>
                            </a:lnTo>
                            <a:lnTo>
                              <a:pt x="0" y="13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59" name="Freeform 234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35" y="2603"/>
                        <a:ext cx="187" cy="108"/>
                      </a:xfrm>
                      <a:custGeom>
                        <a:avLst/>
                        <a:gdLst>
                          <a:gd name="T0" fmla="*/ 0 w 356"/>
                          <a:gd name="T1" fmla="*/ 1 h 204"/>
                          <a:gd name="T2" fmla="*/ 1 w 356"/>
                          <a:gd name="T3" fmla="*/ 1 h 204"/>
                          <a:gd name="T4" fmla="*/ 1 w 356"/>
                          <a:gd name="T5" fmla="*/ 1 h 204"/>
                          <a:gd name="T6" fmla="*/ 1 w 356"/>
                          <a:gd name="T7" fmla="*/ 0 h 204"/>
                          <a:gd name="T8" fmla="*/ 0 w 356"/>
                          <a:gd name="T9" fmla="*/ 1 h 20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56"/>
                          <a:gd name="T16" fmla="*/ 0 h 204"/>
                          <a:gd name="T17" fmla="*/ 356 w 356"/>
                          <a:gd name="T18" fmla="*/ 204 h 20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56" h="204">
                            <a:moveTo>
                              <a:pt x="0" y="128"/>
                            </a:moveTo>
                            <a:lnTo>
                              <a:pt x="135" y="204"/>
                            </a:lnTo>
                            <a:lnTo>
                              <a:pt x="356" y="73"/>
                            </a:lnTo>
                            <a:lnTo>
                              <a:pt x="223" y="0"/>
                            </a:lnTo>
                            <a:lnTo>
                              <a:pt x="0" y="128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5955" name="AutoShape 23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1" y="3978"/>
                      <a:ext cx="73" cy="138"/>
                    </a:xfrm>
                    <a:prstGeom prst="can">
                      <a:avLst>
                        <a:gd name="adj" fmla="val 61727"/>
                      </a:avLst>
                    </a:prstGeom>
                    <a:solidFill>
                      <a:srgbClr val="3333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 altLang="ja-JP"/>
                    </a:p>
                  </p:txBody>
                </p:sp>
                <p:sp>
                  <p:nvSpPr>
                    <p:cNvPr id="15956" name="Freeform 23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62" y="3938"/>
                      <a:ext cx="65" cy="69"/>
                    </a:xfrm>
                    <a:custGeom>
                      <a:avLst/>
                      <a:gdLst>
                        <a:gd name="T0" fmla="*/ 0 w 124"/>
                        <a:gd name="T1" fmla="*/ 1 h 132"/>
                        <a:gd name="T2" fmla="*/ 0 w 124"/>
                        <a:gd name="T3" fmla="*/ 1 h 132"/>
                        <a:gd name="T4" fmla="*/ 1 w 124"/>
                        <a:gd name="T5" fmla="*/ 0 h 132"/>
                        <a:gd name="T6" fmla="*/ 1 w 124"/>
                        <a:gd name="T7" fmla="*/ 1 h 132"/>
                        <a:gd name="T8" fmla="*/ 1 w 124"/>
                        <a:gd name="T9" fmla="*/ 1 h 132"/>
                        <a:gd name="T10" fmla="*/ 1 w 124"/>
                        <a:gd name="T11" fmla="*/ 1 h 132"/>
                        <a:gd name="T12" fmla="*/ 0 w 124"/>
                        <a:gd name="T13" fmla="*/ 1 h 13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24"/>
                        <a:gd name="T22" fmla="*/ 0 h 132"/>
                        <a:gd name="T23" fmla="*/ 124 w 124"/>
                        <a:gd name="T24" fmla="*/ 132 h 13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24" h="132">
                          <a:moveTo>
                            <a:pt x="0" y="132"/>
                          </a:moveTo>
                          <a:lnTo>
                            <a:pt x="0" y="53"/>
                          </a:lnTo>
                          <a:lnTo>
                            <a:pt x="98" y="0"/>
                          </a:lnTo>
                          <a:lnTo>
                            <a:pt x="124" y="46"/>
                          </a:lnTo>
                          <a:lnTo>
                            <a:pt x="43" y="90"/>
                          </a:lnTo>
                          <a:lnTo>
                            <a:pt x="43" y="132"/>
                          </a:lnTo>
                          <a:lnTo>
                            <a:pt x="0" y="132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818" name="Group 23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597" y="2942"/>
                    <a:ext cx="551" cy="452"/>
                    <a:chOff x="1138" y="3664"/>
                    <a:chExt cx="551" cy="452"/>
                  </a:xfrm>
                </p:grpSpPr>
                <p:grpSp>
                  <p:nvGrpSpPr>
                    <p:cNvPr id="17819" name="Group 234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22" y="3833"/>
                      <a:ext cx="140" cy="142"/>
                      <a:chOff x="1819" y="3627"/>
                      <a:chExt cx="140" cy="174"/>
                    </a:xfrm>
                  </p:grpSpPr>
                  <p:sp>
                    <p:nvSpPr>
                      <p:cNvPr id="15948" name="Freeform 234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20" y="3649"/>
                        <a:ext cx="102" cy="150"/>
                      </a:xfrm>
                      <a:custGeom>
                        <a:avLst/>
                        <a:gdLst>
                          <a:gd name="T0" fmla="*/ 0 w 187"/>
                          <a:gd name="T1" fmla="*/ 0 h 273"/>
                          <a:gd name="T2" fmla="*/ 0 w 187"/>
                          <a:gd name="T3" fmla="*/ 1 h 273"/>
                          <a:gd name="T4" fmla="*/ 1 w 187"/>
                          <a:gd name="T5" fmla="*/ 1 h 273"/>
                          <a:gd name="T6" fmla="*/ 1 w 187"/>
                          <a:gd name="T7" fmla="*/ 1 h 273"/>
                          <a:gd name="T8" fmla="*/ 0 w 187"/>
                          <a:gd name="T9" fmla="*/ 0 h 2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87"/>
                          <a:gd name="T16" fmla="*/ 0 h 273"/>
                          <a:gd name="T17" fmla="*/ 187 w 187"/>
                          <a:gd name="T18" fmla="*/ 273 h 27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87" h="273">
                            <a:moveTo>
                              <a:pt x="0" y="0"/>
                            </a:moveTo>
                            <a:lnTo>
                              <a:pt x="0" y="169"/>
                            </a:lnTo>
                            <a:lnTo>
                              <a:pt x="187" y="273"/>
                            </a:lnTo>
                            <a:lnTo>
                              <a:pt x="187" y="10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49" name="Freeform 234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922" y="3686"/>
                        <a:ext cx="36" cy="115"/>
                      </a:xfrm>
                      <a:custGeom>
                        <a:avLst/>
                        <a:gdLst>
                          <a:gd name="T0" fmla="*/ 0 w 65"/>
                          <a:gd name="T1" fmla="*/ 1 h 208"/>
                          <a:gd name="T2" fmla="*/ 0 w 65"/>
                          <a:gd name="T3" fmla="*/ 1 h 208"/>
                          <a:gd name="T4" fmla="*/ 1 w 65"/>
                          <a:gd name="T5" fmla="*/ 1 h 208"/>
                          <a:gd name="T6" fmla="*/ 1 w 65"/>
                          <a:gd name="T7" fmla="*/ 0 h 208"/>
                          <a:gd name="T8" fmla="*/ 0 w 65"/>
                          <a:gd name="T9" fmla="*/ 1 h 20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5"/>
                          <a:gd name="T16" fmla="*/ 0 h 208"/>
                          <a:gd name="T17" fmla="*/ 65 w 65"/>
                          <a:gd name="T18" fmla="*/ 208 h 20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5" h="208">
                            <a:moveTo>
                              <a:pt x="0" y="38"/>
                            </a:moveTo>
                            <a:lnTo>
                              <a:pt x="0" y="208"/>
                            </a:lnTo>
                            <a:lnTo>
                              <a:pt x="65" y="168"/>
                            </a:lnTo>
                            <a:cubicBezTo>
                              <a:pt x="65" y="112"/>
                              <a:pt x="65" y="56"/>
                              <a:pt x="65" y="0"/>
                            </a:cubicBezTo>
                            <a:lnTo>
                              <a:pt x="0" y="38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50" name="Freeform 234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19" y="3627"/>
                        <a:ext cx="140" cy="80"/>
                      </a:xfrm>
                      <a:custGeom>
                        <a:avLst/>
                        <a:gdLst>
                          <a:gd name="T0" fmla="*/ 0 w 254"/>
                          <a:gd name="T1" fmla="*/ 1 h 146"/>
                          <a:gd name="T2" fmla="*/ 1 w 254"/>
                          <a:gd name="T3" fmla="*/ 1 h 146"/>
                          <a:gd name="T4" fmla="*/ 1 w 254"/>
                          <a:gd name="T5" fmla="*/ 1 h 146"/>
                          <a:gd name="T6" fmla="*/ 1 w 254"/>
                          <a:gd name="T7" fmla="*/ 0 h 146"/>
                          <a:gd name="T8" fmla="*/ 0 w 254"/>
                          <a:gd name="T9" fmla="*/ 1 h 14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4"/>
                          <a:gd name="T16" fmla="*/ 0 h 146"/>
                          <a:gd name="T17" fmla="*/ 254 w 254"/>
                          <a:gd name="T18" fmla="*/ 146 h 14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4" h="146">
                            <a:moveTo>
                              <a:pt x="0" y="41"/>
                            </a:moveTo>
                            <a:lnTo>
                              <a:pt x="187" y="146"/>
                            </a:lnTo>
                            <a:lnTo>
                              <a:pt x="254" y="106"/>
                            </a:lnTo>
                            <a:lnTo>
                              <a:pt x="68" y="0"/>
                            </a:lnTo>
                            <a:lnTo>
                              <a:pt x="0" y="41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820" name="Group 23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138" y="3806"/>
                      <a:ext cx="313" cy="266"/>
                      <a:chOff x="4661" y="2760"/>
                      <a:chExt cx="313" cy="266"/>
                    </a:xfrm>
                  </p:grpSpPr>
                  <p:sp>
                    <p:nvSpPr>
                      <p:cNvPr id="15945" name="Freeform 234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62" y="2910"/>
                        <a:ext cx="49" cy="116"/>
                      </a:xfrm>
                      <a:custGeom>
                        <a:avLst/>
                        <a:gdLst>
                          <a:gd name="T0" fmla="*/ 0 w 92"/>
                          <a:gd name="T1" fmla="*/ 0 h 221"/>
                          <a:gd name="T2" fmla="*/ 0 w 92"/>
                          <a:gd name="T3" fmla="*/ 1 h 221"/>
                          <a:gd name="T4" fmla="*/ 1 w 92"/>
                          <a:gd name="T5" fmla="*/ 1 h 221"/>
                          <a:gd name="T6" fmla="*/ 1 w 92"/>
                          <a:gd name="T7" fmla="*/ 1 h 221"/>
                          <a:gd name="T8" fmla="*/ 0 w 92"/>
                          <a:gd name="T9" fmla="*/ 0 h 2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2"/>
                          <a:gd name="T16" fmla="*/ 0 h 221"/>
                          <a:gd name="T17" fmla="*/ 92 w 92"/>
                          <a:gd name="T18" fmla="*/ 221 h 2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2" h="221">
                            <a:moveTo>
                              <a:pt x="0" y="0"/>
                            </a:moveTo>
                            <a:lnTo>
                              <a:pt x="0" y="168"/>
                            </a:lnTo>
                            <a:lnTo>
                              <a:pt x="92" y="221"/>
                            </a:lnTo>
                            <a:lnTo>
                              <a:pt x="92" y="5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46" name="Freeform 235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09" y="2785"/>
                        <a:ext cx="264" cy="236"/>
                      </a:xfrm>
                      <a:custGeom>
                        <a:avLst/>
                        <a:gdLst>
                          <a:gd name="T0" fmla="*/ 0 w 504"/>
                          <a:gd name="T1" fmla="*/ 1 h 451"/>
                          <a:gd name="T2" fmla="*/ 0 w 504"/>
                          <a:gd name="T3" fmla="*/ 1 h 451"/>
                          <a:gd name="T4" fmla="*/ 1 w 504"/>
                          <a:gd name="T5" fmla="*/ 1 h 451"/>
                          <a:gd name="T6" fmla="*/ 1 w 504"/>
                          <a:gd name="T7" fmla="*/ 0 h 451"/>
                          <a:gd name="T8" fmla="*/ 0 w 504"/>
                          <a:gd name="T9" fmla="*/ 1 h 45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4"/>
                          <a:gd name="T16" fmla="*/ 0 h 451"/>
                          <a:gd name="T17" fmla="*/ 504 w 504"/>
                          <a:gd name="T18" fmla="*/ 451 h 45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4" h="451">
                            <a:moveTo>
                              <a:pt x="0" y="284"/>
                            </a:moveTo>
                            <a:lnTo>
                              <a:pt x="0" y="451"/>
                            </a:lnTo>
                            <a:lnTo>
                              <a:pt x="504" y="165"/>
                            </a:lnTo>
                            <a:lnTo>
                              <a:pt x="504" y="0"/>
                            </a:lnTo>
                            <a:lnTo>
                              <a:pt x="0" y="284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47" name="Freeform 235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61" y="2760"/>
                        <a:ext cx="313" cy="177"/>
                      </a:xfrm>
                      <a:custGeom>
                        <a:avLst/>
                        <a:gdLst>
                          <a:gd name="T0" fmla="*/ 1 w 598"/>
                          <a:gd name="T1" fmla="*/ 1 h 338"/>
                          <a:gd name="T2" fmla="*/ 1 w 598"/>
                          <a:gd name="T3" fmla="*/ 1 h 338"/>
                          <a:gd name="T4" fmla="*/ 0 w 598"/>
                          <a:gd name="T5" fmla="*/ 1 h 338"/>
                          <a:gd name="T6" fmla="*/ 1 w 598"/>
                          <a:gd name="T7" fmla="*/ 0 h 338"/>
                          <a:gd name="T8" fmla="*/ 1 w 598"/>
                          <a:gd name="T9" fmla="*/ 1 h 33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98"/>
                          <a:gd name="T16" fmla="*/ 0 h 338"/>
                          <a:gd name="T17" fmla="*/ 598 w 598"/>
                          <a:gd name="T18" fmla="*/ 338 h 33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98" h="338">
                            <a:moveTo>
                              <a:pt x="598" y="55"/>
                            </a:moveTo>
                            <a:lnTo>
                              <a:pt x="93" y="338"/>
                            </a:lnTo>
                            <a:lnTo>
                              <a:pt x="0" y="284"/>
                            </a:lnTo>
                            <a:lnTo>
                              <a:pt x="500" y="0"/>
                            </a:lnTo>
                            <a:lnTo>
                              <a:pt x="598" y="55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5938" name="Freeform 23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78" y="3664"/>
                      <a:ext cx="211" cy="221"/>
                    </a:xfrm>
                    <a:custGeom>
                      <a:avLst/>
                      <a:gdLst>
                        <a:gd name="T0" fmla="*/ 211 w 211"/>
                        <a:gd name="T1" fmla="*/ 41 h 221"/>
                        <a:gd name="T2" fmla="*/ 211 w 211"/>
                        <a:gd name="T3" fmla="*/ 0 h 221"/>
                        <a:gd name="T4" fmla="*/ 151 w 211"/>
                        <a:gd name="T5" fmla="*/ 36 h 221"/>
                        <a:gd name="T6" fmla="*/ 154 w 211"/>
                        <a:gd name="T7" fmla="*/ 103 h 221"/>
                        <a:gd name="T8" fmla="*/ 0 w 211"/>
                        <a:gd name="T9" fmla="*/ 192 h 221"/>
                        <a:gd name="T10" fmla="*/ 15 w 211"/>
                        <a:gd name="T11" fmla="*/ 221 h 221"/>
                        <a:gd name="T12" fmla="*/ 190 w 211"/>
                        <a:gd name="T13" fmla="*/ 120 h 221"/>
                        <a:gd name="T14" fmla="*/ 185 w 211"/>
                        <a:gd name="T15" fmla="*/ 53 h 221"/>
                        <a:gd name="T16" fmla="*/ 211 w 211"/>
                        <a:gd name="T17" fmla="*/ 41 h 22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11"/>
                        <a:gd name="T28" fmla="*/ 0 h 221"/>
                        <a:gd name="T29" fmla="*/ 211 w 211"/>
                        <a:gd name="T30" fmla="*/ 221 h 221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11" h="221">
                          <a:moveTo>
                            <a:pt x="211" y="41"/>
                          </a:moveTo>
                          <a:lnTo>
                            <a:pt x="211" y="0"/>
                          </a:lnTo>
                          <a:lnTo>
                            <a:pt x="151" y="36"/>
                          </a:lnTo>
                          <a:lnTo>
                            <a:pt x="154" y="103"/>
                          </a:lnTo>
                          <a:lnTo>
                            <a:pt x="0" y="192"/>
                          </a:lnTo>
                          <a:lnTo>
                            <a:pt x="15" y="221"/>
                          </a:lnTo>
                          <a:lnTo>
                            <a:pt x="190" y="120"/>
                          </a:lnTo>
                          <a:lnTo>
                            <a:pt x="185" y="53"/>
                          </a:lnTo>
                          <a:lnTo>
                            <a:pt x="211" y="41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7821" name="Group 235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82" y="3799"/>
                      <a:ext cx="211" cy="264"/>
                      <a:chOff x="5135" y="2603"/>
                      <a:chExt cx="190" cy="239"/>
                    </a:xfrm>
                  </p:grpSpPr>
                  <p:sp>
                    <p:nvSpPr>
                      <p:cNvPr id="15942" name="Freeform 235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37" y="2672"/>
                        <a:ext cx="71" cy="170"/>
                      </a:xfrm>
                      <a:custGeom>
                        <a:avLst/>
                        <a:gdLst>
                          <a:gd name="T0" fmla="*/ 0 w 134"/>
                          <a:gd name="T1" fmla="*/ 0 h 323"/>
                          <a:gd name="T2" fmla="*/ 0 w 134"/>
                          <a:gd name="T3" fmla="*/ 1 h 323"/>
                          <a:gd name="T4" fmla="*/ 1 w 134"/>
                          <a:gd name="T5" fmla="*/ 1 h 323"/>
                          <a:gd name="T6" fmla="*/ 1 w 134"/>
                          <a:gd name="T7" fmla="*/ 1 h 323"/>
                          <a:gd name="T8" fmla="*/ 0 w 134"/>
                          <a:gd name="T9" fmla="*/ 0 h 3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4"/>
                          <a:gd name="T16" fmla="*/ 0 h 323"/>
                          <a:gd name="T17" fmla="*/ 134 w 134"/>
                          <a:gd name="T18" fmla="*/ 323 h 3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4" h="323">
                            <a:moveTo>
                              <a:pt x="0" y="0"/>
                            </a:moveTo>
                            <a:lnTo>
                              <a:pt x="0" y="251"/>
                            </a:lnTo>
                            <a:lnTo>
                              <a:pt x="134" y="323"/>
                            </a:lnTo>
                            <a:lnTo>
                              <a:pt x="134" y="7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43" name="Freeform 235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09" y="2642"/>
                        <a:ext cx="116" cy="198"/>
                      </a:xfrm>
                      <a:custGeom>
                        <a:avLst/>
                        <a:gdLst>
                          <a:gd name="T0" fmla="*/ 0 w 221"/>
                          <a:gd name="T1" fmla="*/ 1 h 378"/>
                          <a:gd name="T2" fmla="*/ 0 w 221"/>
                          <a:gd name="T3" fmla="*/ 1 h 378"/>
                          <a:gd name="T4" fmla="*/ 1 w 221"/>
                          <a:gd name="T5" fmla="*/ 1 h 378"/>
                          <a:gd name="T6" fmla="*/ 1 w 221"/>
                          <a:gd name="T7" fmla="*/ 0 h 378"/>
                          <a:gd name="T8" fmla="*/ 0 w 221"/>
                          <a:gd name="T9" fmla="*/ 1 h 37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1"/>
                          <a:gd name="T16" fmla="*/ 0 h 378"/>
                          <a:gd name="T17" fmla="*/ 221 w 221"/>
                          <a:gd name="T18" fmla="*/ 378 h 37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1" h="378">
                            <a:moveTo>
                              <a:pt x="0" y="130"/>
                            </a:moveTo>
                            <a:lnTo>
                              <a:pt x="0" y="378"/>
                            </a:lnTo>
                            <a:lnTo>
                              <a:pt x="221" y="251"/>
                            </a:lnTo>
                            <a:lnTo>
                              <a:pt x="221" y="0"/>
                            </a:lnTo>
                            <a:lnTo>
                              <a:pt x="0" y="13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44" name="Freeform 235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35" y="2603"/>
                        <a:ext cx="187" cy="108"/>
                      </a:xfrm>
                      <a:custGeom>
                        <a:avLst/>
                        <a:gdLst>
                          <a:gd name="T0" fmla="*/ 0 w 356"/>
                          <a:gd name="T1" fmla="*/ 1 h 204"/>
                          <a:gd name="T2" fmla="*/ 1 w 356"/>
                          <a:gd name="T3" fmla="*/ 1 h 204"/>
                          <a:gd name="T4" fmla="*/ 1 w 356"/>
                          <a:gd name="T5" fmla="*/ 1 h 204"/>
                          <a:gd name="T6" fmla="*/ 1 w 356"/>
                          <a:gd name="T7" fmla="*/ 0 h 204"/>
                          <a:gd name="T8" fmla="*/ 0 w 356"/>
                          <a:gd name="T9" fmla="*/ 1 h 20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56"/>
                          <a:gd name="T16" fmla="*/ 0 h 204"/>
                          <a:gd name="T17" fmla="*/ 356 w 356"/>
                          <a:gd name="T18" fmla="*/ 204 h 20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56" h="204">
                            <a:moveTo>
                              <a:pt x="0" y="128"/>
                            </a:moveTo>
                            <a:lnTo>
                              <a:pt x="135" y="204"/>
                            </a:lnTo>
                            <a:lnTo>
                              <a:pt x="356" y="73"/>
                            </a:lnTo>
                            <a:lnTo>
                              <a:pt x="223" y="0"/>
                            </a:lnTo>
                            <a:lnTo>
                              <a:pt x="0" y="128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5940" name="AutoShape 23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1" y="3978"/>
                      <a:ext cx="73" cy="138"/>
                    </a:xfrm>
                    <a:prstGeom prst="can">
                      <a:avLst>
                        <a:gd name="adj" fmla="val 61727"/>
                      </a:avLst>
                    </a:prstGeom>
                    <a:solidFill>
                      <a:srgbClr val="3333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 altLang="ja-JP"/>
                    </a:p>
                  </p:txBody>
                </p:sp>
                <p:sp>
                  <p:nvSpPr>
                    <p:cNvPr id="15941" name="Freeform 23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62" y="3938"/>
                      <a:ext cx="65" cy="69"/>
                    </a:xfrm>
                    <a:custGeom>
                      <a:avLst/>
                      <a:gdLst>
                        <a:gd name="T0" fmla="*/ 0 w 124"/>
                        <a:gd name="T1" fmla="*/ 1 h 132"/>
                        <a:gd name="T2" fmla="*/ 0 w 124"/>
                        <a:gd name="T3" fmla="*/ 1 h 132"/>
                        <a:gd name="T4" fmla="*/ 1 w 124"/>
                        <a:gd name="T5" fmla="*/ 0 h 132"/>
                        <a:gd name="T6" fmla="*/ 1 w 124"/>
                        <a:gd name="T7" fmla="*/ 1 h 132"/>
                        <a:gd name="T8" fmla="*/ 1 w 124"/>
                        <a:gd name="T9" fmla="*/ 1 h 132"/>
                        <a:gd name="T10" fmla="*/ 1 w 124"/>
                        <a:gd name="T11" fmla="*/ 1 h 132"/>
                        <a:gd name="T12" fmla="*/ 0 w 124"/>
                        <a:gd name="T13" fmla="*/ 1 h 13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24"/>
                        <a:gd name="T22" fmla="*/ 0 h 132"/>
                        <a:gd name="T23" fmla="*/ 124 w 124"/>
                        <a:gd name="T24" fmla="*/ 132 h 13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24" h="132">
                          <a:moveTo>
                            <a:pt x="0" y="132"/>
                          </a:moveTo>
                          <a:lnTo>
                            <a:pt x="0" y="53"/>
                          </a:lnTo>
                          <a:lnTo>
                            <a:pt x="98" y="0"/>
                          </a:lnTo>
                          <a:lnTo>
                            <a:pt x="124" y="46"/>
                          </a:lnTo>
                          <a:lnTo>
                            <a:pt x="43" y="90"/>
                          </a:lnTo>
                          <a:lnTo>
                            <a:pt x="43" y="132"/>
                          </a:lnTo>
                          <a:lnTo>
                            <a:pt x="0" y="132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822" name="Group 23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735" y="3017"/>
                    <a:ext cx="551" cy="452"/>
                    <a:chOff x="1138" y="3664"/>
                    <a:chExt cx="551" cy="452"/>
                  </a:xfrm>
                </p:grpSpPr>
                <p:grpSp>
                  <p:nvGrpSpPr>
                    <p:cNvPr id="17823" name="Group 23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22" y="3833"/>
                      <a:ext cx="140" cy="142"/>
                      <a:chOff x="1819" y="3627"/>
                      <a:chExt cx="140" cy="174"/>
                    </a:xfrm>
                  </p:grpSpPr>
                  <p:sp>
                    <p:nvSpPr>
                      <p:cNvPr id="15933" name="Freeform 236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20" y="3649"/>
                        <a:ext cx="102" cy="150"/>
                      </a:xfrm>
                      <a:custGeom>
                        <a:avLst/>
                        <a:gdLst>
                          <a:gd name="T0" fmla="*/ 0 w 187"/>
                          <a:gd name="T1" fmla="*/ 0 h 273"/>
                          <a:gd name="T2" fmla="*/ 0 w 187"/>
                          <a:gd name="T3" fmla="*/ 1 h 273"/>
                          <a:gd name="T4" fmla="*/ 1 w 187"/>
                          <a:gd name="T5" fmla="*/ 1 h 273"/>
                          <a:gd name="T6" fmla="*/ 1 w 187"/>
                          <a:gd name="T7" fmla="*/ 1 h 273"/>
                          <a:gd name="T8" fmla="*/ 0 w 187"/>
                          <a:gd name="T9" fmla="*/ 0 h 2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87"/>
                          <a:gd name="T16" fmla="*/ 0 h 273"/>
                          <a:gd name="T17" fmla="*/ 187 w 187"/>
                          <a:gd name="T18" fmla="*/ 273 h 27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87" h="273">
                            <a:moveTo>
                              <a:pt x="0" y="0"/>
                            </a:moveTo>
                            <a:lnTo>
                              <a:pt x="0" y="169"/>
                            </a:lnTo>
                            <a:lnTo>
                              <a:pt x="187" y="273"/>
                            </a:lnTo>
                            <a:lnTo>
                              <a:pt x="187" y="10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34" name="Freeform 236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922" y="3686"/>
                        <a:ext cx="36" cy="115"/>
                      </a:xfrm>
                      <a:custGeom>
                        <a:avLst/>
                        <a:gdLst>
                          <a:gd name="T0" fmla="*/ 0 w 65"/>
                          <a:gd name="T1" fmla="*/ 1 h 208"/>
                          <a:gd name="T2" fmla="*/ 0 w 65"/>
                          <a:gd name="T3" fmla="*/ 1 h 208"/>
                          <a:gd name="T4" fmla="*/ 1 w 65"/>
                          <a:gd name="T5" fmla="*/ 1 h 208"/>
                          <a:gd name="T6" fmla="*/ 1 w 65"/>
                          <a:gd name="T7" fmla="*/ 0 h 208"/>
                          <a:gd name="T8" fmla="*/ 0 w 65"/>
                          <a:gd name="T9" fmla="*/ 1 h 20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5"/>
                          <a:gd name="T16" fmla="*/ 0 h 208"/>
                          <a:gd name="T17" fmla="*/ 65 w 65"/>
                          <a:gd name="T18" fmla="*/ 208 h 20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5" h="208">
                            <a:moveTo>
                              <a:pt x="0" y="38"/>
                            </a:moveTo>
                            <a:lnTo>
                              <a:pt x="0" y="208"/>
                            </a:lnTo>
                            <a:lnTo>
                              <a:pt x="65" y="168"/>
                            </a:lnTo>
                            <a:cubicBezTo>
                              <a:pt x="65" y="112"/>
                              <a:pt x="65" y="56"/>
                              <a:pt x="65" y="0"/>
                            </a:cubicBezTo>
                            <a:lnTo>
                              <a:pt x="0" y="38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35" name="Freeform 236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19" y="3627"/>
                        <a:ext cx="140" cy="80"/>
                      </a:xfrm>
                      <a:custGeom>
                        <a:avLst/>
                        <a:gdLst>
                          <a:gd name="T0" fmla="*/ 0 w 254"/>
                          <a:gd name="T1" fmla="*/ 1 h 146"/>
                          <a:gd name="T2" fmla="*/ 1 w 254"/>
                          <a:gd name="T3" fmla="*/ 1 h 146"/>
                          <a:gd name="T4" fmla="*/ 1 w 254"/>
                          <a:gd name="T5" fmla="*/ 1 h 146"/>
                          <a:gd name="T6" fmla="*/ 1 w 254"/>
                          <a:gd name="T7" fmla="*/ 0 h 146"/>
                          <a:gd name="T8" fmla="*/ 0 w 254"/>
                          <a:gd name="T9" fmla="*/ 1 h 14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4"/>
                          <a:gd name="T16" fmla="*/ 0 h 146"/>
                          <a:gd name="T17" fmla="*/ 254 w 254"/>
                          <a:gd name="T18" fmla="*/ 146 h 14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4" h="146">
                            <a:moveTo>
                              <a:pt x="0" y="41"/>
                            </a:moveTo>
                            <a:lnTo>
                              <a:pt x="187" y="146"/>
                            </a:lnTo>
                            <a:lnTo>
                              <a:pt x="254" y="106"/>
                            </a:lnTo>
                            <a:lnTo>
                              <a:pt x="68" y="0"/>
                            </a:lnTo>
                            <a:lnTo>
                              <a:pt x="0" y="41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693" name="Group 23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138" y="3806"/>
                      <a:ext cx="313" cy="266"/>
                      <a:chOff x="4661" y="2760"/>
                      <a:chExt cx="313" cy="266"/>
                    </a:xfrm>
                  </p:grpSpPr>
                  <p:sp>
                    <p:nvSpPr>
                      <p:cNvPr id="15930" name="Freeform 236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62" y="2910"/>
                        <a:ext cx="49" cy="116"/>
                      </a:xfrm>
                      <a:custGeom>
                        <a:avLst/>
                        <a:gdLst>
                          <a:gd name="T0" fmla="*/ 0 w 92"/>
                          <a:gd name="T1" fmla="*/ 0 h 221"/>
                          <a:gd name="T2" fmla="*/ 0 w 92"/>
                          <a:gd name="T3" fmla="*/ 1 h 221"/>
                          <a:gd name="T4" fmla="*/ 1 w 92"/>
                          <a:gd name="T5" fmla="*/ 1 h 221"/>
                          <a:gd name="T6" fmla="*/ 1 w 92"/>
                          <a:gd name="T7" fmla="*/ 1 h 221"/>
                          <a:gd name="T8" fmla="*/ 0 w 92"/>
                          <a:gd name="T9" fmla="*/ 0 h 2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2"/>
                          <a:gd name="T16" fmla="*/ 0 h 221"/>
                          <a:gd name="T17" fmla="*/ 92 w 92"/>
                          <a:gd name="T18" fmla="*/ 221 h 2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2" h="221">
                            <a:moveTo>
                              <a:pt x="0" y="0"/>
                            </a:moveTo>
                            <a:lnTo>
                              <a:pt x="0" y="168"/>
                            </a:lnTo>
                            <a:lnTo>
                              <a:pt x="92" y="221"/>
                            </a:lnTo>
                            <a:lnTo>
                              <a:pt x="92" y="5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31" name="Freeform 236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09" y="2785"/>
                        <a:ext cx="264" cy="236"/>
                      </a:xfrm>
                      <a:custGeom>
                        <a:avLst/>
                        <a:gdLst>
                          <a:gd name="T0" fmla="*/ 0 w 504"/>
                          <a:gd name="T1" fmla="*/ 1 h 451"/>
                          <a:gd name="T2" fmla="*/ 0 w 504"/>
                          <a:gd name="T3" fmla="*/ 1 h 451"/>
                          <a:gd name="T4" fmla="*/ 1 w 504"/>
                          <a:gd name="T5" fmla="*/ 1 h 451"/>
                          <a:gd name="T6" fmla="*/ 1 w 504"/>
                          <a:gd name="T7" fmla="*/ 0 h 451"/>
                          <a:gd name="T8" fmla="*/ 0 w 504"/>
                          <a:gd name="T9" fmla="*/ 1 h 45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4"/>
                          <a:gd name="T16" fmla="*/ 0 h 451"/>
                          <a:gd name="T17" fmla="*/ 504 w 504"/>
                          <a:gd name="T18" fmla="*/ 451 h 45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4" h="451">
                            <a:moveTo>
                              <a:pt x="0" y="284"/>
                            </a:moveTo>
                            <a:lnTo>
                              <a:pt x="0" y="451"/>
                            </a:lnTo>
                            <a:lnTo>
                              <a:pt x="504" y="165"/>
                            </a:lnTo>
                            <a:lnTo>
                              <a:pt x="504" y="0"/>
                            </a:lnTo>
                            <a:lnTo>
                              <a:pt x="0" y="284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32" name="Freeform 236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61" y="2760"/>
                        <a:ext cx="313" cy="177"/>
                      </a:xfrm>
                      <a:custGeom>
                        <a:avLst/>
                        <a:gdLst>
                          <a:gd name="T0" fmla="*/ 1 w 598"/>
                          <a:gd name="T1" fmla="*/ 1 h 338"/>
                          <a:gd name="T2" fmla="*/ 1 w 598"/>
                          <a:gd name="T3" fmla="*/ 1 h 338"/>
                          <a:gd name="T4" fmla="*/ 0 w 598"/>
                          <a:gd name="T5" fmla="*/ 1 h 338"/>
                          <a:gd name="T6" fmla="*/ 1 w 598"/>
                          <a:gd name="T7" fmla="*/ 0 h 338"/>
                          <a:gd name="T8" fmla="*/ 1 w 598"/>
                          <a:gd name="T9" fmla="*/ 1 h 33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98"/>
                          <a:gd name="T16" fmla="*/ 0 h 338"/>
                          <a:gd name="T17" fmla="*/ 598 w 598"/>
                          <a:gd name="T18" fmla="*/ 338 h 33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98" h="338">
                            <a:moveTo>
                              <a:pt x="598" y="55"/>
                            </a:moveTo>
                            <a:lnTo>
                              <a:pt x="93" y="338"/>
                            </a:lnTo>
                            <a:lnTo>
                              <a:pt x="0" y="284"/>
                            </a:lnTo>
                            <a:lnTo>
                              <a:pt x="500" y="0"/>
                            </a:lnTo>
                            <a:lnTo>
                              <a:pt x="598" y="55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5923" name="Freeform 236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78" y="3664"/>
                      <a:ext cx="211" cy="221"/>
                    </a:xfrm>
                    <a:custGeom>
                      <a:avLst/>
                      <a:gdLst>
                        <a:gd name="T0" fmla="*/ 211 w 211"/>
                        <a:gd name="T1" fmla="*/ 41 h 221"/>
                        <a:gd name="T2" fmla="*/ 211 w 211"/>
                        <a:gd name="T3" fmla="*/ 0 h 221"/>
                        <a:gd name="T4" fmla="*/ 151 w 211"/>
                        <a:gd name="T5" fmla="*/ 36 h 221"/>
                        <a:gd name="T6" fmla="*/ 154 w 211"/>
                        <a:gd name="T7" fmla="*/ 103 h 221"/>
                        <a:gd name="T8" fmla="*/ 0 w 211"/>
                        <a:gd name="T9" fmla="*/ 192 h 221"/>
                        <a:gd name="T10" fmla="*/ 15 w 211"/>
                        <a:gd name="T11" fmla="*/ 221 h 221"/>
                        <a:gd name="T12" fmla="*/ 190 w 211"/>
                        <a:gd name="T13" fmla="*/ 120 h 221"/>
                        <a:gd name="T14" fmla="*/ 185 w 211"/>
                        <a:gd name="T15" fmla="*/ 53 h 221"/>
                        <a:gd name="T16" fmla="*/ 211 w 211"/>
                        <a:gd name="T17" fmla="*/ 41 h 22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11"/>
                        <a:gd name="T28" fmla="*/ 0 h 221"/>
                        <a:gd name="T29" fmla="*/ 211 w 211"/>
                        <a:gd name="T30" fmla="*/ 221 h 221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11" h="221">
                          <a:moveTo>
                            <a:pt x="211" y="41"/>
                          </a:moveTo>
                          <a:lnTo>
                            <a:pt x="211" y="0"/>
                          </a:lnTo>
                          <a:lnTo>
                            <a:pt x="151" y="36"/>
                          </a:lnTo>
                          <a:lnTo>
                            <a:pt x="154" y="103"/>
                          </a:lnTo>
                          <a:lnTo>
                            <a:pt x="0" y="192"/>
                          </a:lnTo>
                          <a:lnTo>
                            <a:pt x="15" y="221"/>
                          </a:lnTo>
                          <a:lnTo>
                            <a:pt x="190" y="120"/>
                          </a:lnTo>
                          <a:lnTo>
                            <a:pt x="185" y="53"/>
                          </a:lnTo>
                          <a:lnTo>
                            <a:pt x="211" y="41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5694" name="Group 236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82" y="3799"/>
                      <a:ext cx="211" cy="264"/>
                      <a:chOff x="5135" y="2603"/>
                      <a:chExt cx="190" cy="239"/>
                    </a:xfrm>
                  </p:grpSpPr>
                  <p:sp>
                    <p:nvSpPr>
                      <p:cNvPr id="15927" name="Freeform 237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37" y="2672"/>
                        <a:ext cx="71" cy="170"/>
                      </a:xfrm>
                      <a:custGeom>
                        <a:avLst/>
                        <a:gdLst>
                          <a:gd name="T0" fmla="*/ 0 w 134"/>
                          <a:gd name="T1" fmla="*/ 0 h 323"/>
                          <a:gd name="T2" fmla="*/ 0 w 134"/>
                          <a:gd name="T3" fmla="*/ 1 h 323"/>
                          <a:gd name="T4" fmla="*/ 1 w 134"/>
                          <a:gd name="T5" fmla="*/ 1 h 323"/>
                          <a:gd name="T6" fmla="*/ 1 w 134"/>
                          <a:gd name="T7" fmla="*/ 1 h 323"/>
                          <a:gd name="T8" fmla="*/ 0 w 134"/>
                          <a:gd name="T9" fmla="*/ 0 h 3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4"/>
                          <a:gd name="T16" fmla="*/ 0 h 323"/>
                          <a:gd name="T17" fmla="*/ 134 w 134"/>
                          <a:gd name="T18" fmla="*/ 323 h 3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4" h="323">
                            <a:moveTo>
                              <a:pt x="0" y="0"/>
                            </a:moveTo>
                            <a:lnTo>
                              <a:pt x="0" y="251"/>
                            </a:lnTo>
                            <a:lnTo>
                              <a:pt x="134" y="323"/>
                            </a:lnTo>
                            <a:lnTo>
                              <a:pt x="134" y="7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28" name="Freeform 237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09" y="2642"/>
                        <a:ext cx="116" cy="198"/>
                      </a:xfrm>
                      <a:custGeom>
                        <a:avLst/>
                        <a:gdLst>
                          <a:gd name="T0" fmla="*/ 0 w 221"/>
                          <a:gd name="T1" fmla="*/ 1 h 378"/>
                          <a:gd name="T2" fmla="*/ 0 w 221"/>
                          <a:gd name="T3" fmla="*/ 1 h 378"/>
                          <a:gd name="T4" fmla="*/ 1 w 221"/>
                          <a:gd name="T5" fmla="*/ 1 h 378"/>
                          <a:gd name="T6" fmla="*/ 1 w 221"/>
                          <a:gd name="T7" fmla="*/ 0 h 378"/>
                          <a:gd name="T8" fmla="*/ 0 w 221"/>
                          <a:gd name="T9" fmla="*/ 1 h 37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1"/>
                          <a:gd name="T16" fmla="*/ 0 h 378"/>
                          <a:gd name="T17" fmla="*/ 221 w 221"/>
                          <a:gd name="T18" fmla="*/ 378 h 37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1" h="378">
                            <a:moveTo>
                              <a:pt x="0" y="130"/>
                            </a:moveTo>
                            <a:lnTo>
                              <a:pt x="0" y="378"/>
                            </a:lnTo>
                            <a:lnTo>
                              <a:pt x="221" y="251"/>
                            </a:lnTo>
                            <a:lnTo>
                              <a:pt x="221" y="0"/>
                            </a:lnTo>
                            <a:lnTo>
                              <a:pt x="0" y="13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29" name="Freeform 237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35" y="2603"/>
                        <a:ext cx="187" cy="108"/>
                      </a:xfrm>
                      <a:custGeom>
                        <a:avLst/>
                        <a:gdLst>
                          <a:gd name="T0" fmla="*/ 0 w 356"/>
                          <a:gd name="T1" fmla="*/ 1 h 204"/>
                          <a:gd name="T2" fmla="*/ 1 w 356"/>
                          <a:gd name="T3" fmla="*/ 1 h 204"/>
                          <a:gd name="T4" fmla="*/ 1 w 356"/>
                          <a:gd name="T5" fmla="*/ 1 h 204"/>
                          <a:gd name="T6" fmla="*/ 1 w 356"/>
                          <a:gd name="T7" fmla="*/ 0 h 204"/>
                          <a:gd name="T8" fmla="*/ 0 w 356"/>
                          <a:gd name="T9" fmla="*/ 1 h 20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56"/>
                          <a:gd name="T16" fmla="*/ 0 h 204"/>
                          <a:gd name="T17" fmla="*/ 356 w 356"/>
                          <a:gd name="T18" fmla="*/ 204 h 20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56" h="204">
                            <a:moveTo>
                              <a:pt x="0" y="128"/>
                            </a:moveTo>
                            <a:lnTo>
                              <a:pt x="135" y="204"/>
                            </a:lnTo>
                            <a:lnTo>
                              <a:pt x="356" y="73"/>
                            </a:lnTo>
                            <a:lnTo>
                              <a:pt x="223" y="0"/>
                            </a:lnTo>
                            <a:lnTo>
                              <a:pt x="0" y="128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5925" name="AutoShape 23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1" y="3978"/>
                      <a:ext cx="73" cy="138"/>
                    </a:xfrm>
                    <a:prstGeom prst="can">
                      <a:avLst>
                        <a:gd name="adj" fmla="val 61727"/>
                      </a:avLst>
                    </a:prstGeom>
                    <a:solidFill>
                      <a:srgbClr val="3333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 altLang="ja-JP"/>
                    </a:p>
                  </p:txBody>
                </p:sp>
                <p:sp>
                  <p:nvSpPr>
                    <p:cNvPr id="15926" name="Freeform 237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62" y="3938"/>
                      <a:ext cx="65" cy="69"/>
                    </a:xfrm>
                    <a:custGeom>
                      <a:avLst/>
                      <a:gdLst>
                        <a:gd name="T0" fmla="*/ 0 w 124"/>
                        <a:gd name="T1" fmla="*/ 1 h 132"/>
                        <a:gd name="T2" fmla="*/ 0 w 124"/>
                        <a:gd name="T3" fmla="*/ 1 h 132"/>
                        <a:gd name="T4" fmla="*/ 1 w 124"/>
                        <a:gd name="T5" fmla="*/ 0 h 132"/>
                        <a:gd name="T6" fmla="*/ 1 w 124"/>
                        <a:gd name="T7" fmla="*/ 1 h 132"/>
                        <a:gd name="T8" fmla="*/ 1 w 124"/>
                        <a:gd name="T9" fmla="*/ 1 h 132"/>
                        <a:gd name="T10" fmla="*/ 1 w 124"/>
                        <a:gd name="T11" fmla="*/ 1 h 132"/>
                        <a:gd name="T12" fmla="*/ 0 w 124"/>
                        <a:gd name="T13" fmla="*/ 1 h 13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24"/>
                        <a:gd name="T22" fmla="*/ 0 h 132"/>
                        <a:gd name="T23" fmla="*/ 124 w 124"/>
                        <a:gd name="T24" fmla="*/ 132 h 13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24" h="132">
                          <a:moveTo>
                            <a:pt x="0" y="132"/>
                          </a:moveTo>
                          <a:lnTo>
                            <a:pt x="0" y="53"/>
                          </a:lnTo>
                          <a:lnTo>
                            <a:pt x="98" y="0"/>
                          </a:lnTo>
                          <a:lnTo>
                            <a:pt x="124" y="46"/>
                          </a:lnTo>
                          <a:lnTo>
                            <a:pt x="43" y="90"/>
                          </a:lnTo>
                          <a:lnTo>
                            <a:pt x="43" y="132"/>
                          </a:lnTo>
                          <a:lnTo>
                            <a:pt x="0" y="132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695" name="Group 23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873" y="3085"/>
                    <a:ext cx="551" cy="452"/>
                    <a:chOff x="1138" y="3664"/>
                    <a:chExt cx="551" cy="452"/>
                  </a:xfrm>
                </p:grpSpPr>
                <p:grpSp>
                  <p:nvGrpSpPr>
                    <p:cNvPr id="15696" name="Group 237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22" y="3833"/>
                      <a:ext cx="140" cy="142"/>
                      <a:chOff x="1819" y="3627"/>
                      <a:chExt cx="140" cy="174"/>
                    </a:xfrm>
                  </p:grpSpPr>
                  <p:sp>
                    <p:nvSpPr>
                      <p:cNvPr id="15918" name="Freeform 237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20" y="3649"/>
                        <a:ext cx="102" cy="150"/>
                      </a:xfrm>
                      <a:custGeom>
                        <a:avLst/>
                        <a:gdLst>
                          <a:gd name="T0" fmla="*/ 0 w 187"/>
                          <a:gd name="T1" fmla="*/ 0 h 273"/>
                          <a:gd name="T2" fmla="*/ 0 w 187"/>
                          <a:gd name="T3" fmla="*/ 1 h 273"/>
                          <a:gd name="T4" fmla="*/ 1 w 187"/>
                          <a:gd name="T5" fmla="*/ 1 h 273"/>
                          <a:gd name="T6" fmla="*/ 1 w 187"/>
                          <a:gd name="T7" fmla="*/ 1 h 273"/>
                          <a:gd name="T8" fmla="*/ 0 w 187"/>
                          <a:gd name="T9" fmla="*/ 0 h 2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87"/>
                          <a:gd name="T16" fmla="*/ 0 h 273"/>
                          <a:gd name="T17" fmla="*/ 187 w 187"/>
                          <a:gd name="T18" fmla="*/ 273 h 27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87" h="273">
                            <a:moveTo>
                              <a:pt x="0" y="0"/>
                            </a:moveTo>
                            <a:lnTo>
                              <a:pt x="0" y="169"/>
                            </a:lnTo>
                            <a:lnTo>
                              <a:pt x="187" y="273"/>
                            </a:lnTo>
                            <a:lnTo>
                              <a:pt x="187" y="10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19" name="Freeform 237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922" y="3686"/>
                        <a:ext cx="36" cy="115"/>
                      </a:xfrm>
                      <a:custGeom>
                        <a:avLst/>
                        <a:gdLst>
                          <a:gd name="T0" fmla="*/ 0 w 65"/>
                          <a:gd name="T1" fmla="*/ 1 h 208"/>
                          <a:gd name="T2" fmla="*/ 0 w 65"/>
                          <a:gd name="T3" fmla="*/ 1 h 208"/>
                          <a:gd name="T4" fmla="*/ 1 w 65"/>
                          <a:gd name="T5" fmla="*/ 1 h 208"/>
                          <a:gd name="T6" fmla="*/ 1 w 65"/>
                          <a:gd name="T7" fmla="*/ 0 h 208"/>
                          <a:gd name="T8" fmla="*/ 0 w 65"/>
                          <a:gd name="T9" fmla="*/ 1 h 20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5"/>
                          <a:gd name="T16" fmla="*/ 0 h 208"/>
                          <a:gd name="T17" fmla="*/ 65 w 65"/>
                          <a:gd name="T18" fmla="*/ 208 h 20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5" h="208">
                            <a:moveTo>
                              <a:pt x="0" y="38"/>
                            </a:moveTo>
                            <a:lnTo>
                              <a:pt x="0" y="208"/>
                            </a:lnTo>
                            <a:lnTo>
                              <a:pt x="65" y="168"/>
                            </a:lnTo>
                            <a:cubicBezTo>
                              <a:pt x="65" y="112"/>
                              <a:pt x="65" y="56"/>
                              <a:pt x="65" y="0"/>
                            </a:cubicBezTo>
                            <a:lnTo>
                              <a:pt x="0" y="38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20" name="Freeform 237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19" y="3627"/>
                        <a:ext cx="140" cy="80"/>
                      </a:xfrm>
                      <a:custGeom>
                        <a:avLst/>
                        <a:gdLst>
                          <a:gd name="T0" fmla="*/ 0 w 254"/>
                          <a:gd name="T1" fmla="*/ 1 h 146"/>
                          <a:gd name="T2" fmla="*/ 1 w 254"/>
                          <a:gd name="T3" fmla="*/ 1 h 146"/>
                          <a:gd name="T4" fmla="*/ 1 w 254"/>
                          <a:gd name="T5" fmla="*/ 1 h 146"/>
                          <a:gd name="T6" fmla="*/ 1 w 254"/>
                          <a:gd name="T7" fmla="*/ 0 h 146"/>
                          <a:gd name="T8" fmla="*/ 0 w 254"/>
                          <a:gd name="T9" fmla="*/ 1 h 14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4"/>
                          <a:gd name="T16" fmla="*/ 0 h 146"/>
                          <a:gd name="T17" fmla="*/ 254 w 254"/>
                          <a:gd name="T18" fmla="*/ 146 h 14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4" h="146">
                            <a:moveTo>
                              <a:pt x="0" y="41"/>
                            </a:moveTo>
                            <a:lnTo>
                              <a:pt x="187" y="146"/>
                            </a:lnTo>
                            <a:lnTo>
                              <a:pt x="254" y="106"/>
                            </a:lnTo>
                            <a:lnTo>
                              <a:pt x="68" y="0"/>
                            </a:lnTo>
                            <a:lnTo>
                              <a:pt x="0" y="41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697" name="Group 238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138" y="3806"/>
                      <a:ext cx="313" cy="266"/>
                      <a:chOff x="4661" y="2760"/>
                      <a:chExt cx="313" cy="266"/>
                    </a:xfrm>
                  </p:grpSpPr>
                  <p:sp>
                    <p:nvSpPr>
                      <p:cNvPr id="15915" name="Freeform 238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62" y="2910"/>
                        <a:ext cx="49" cy="116"/>
                      </a:xfrm>
                      <a:custGeom>
                        <a:avLst/>
                        <a:gdLst>
                          <a:gd name="T0" fmla="*/ 0 w 92"/>
                          <a:gd name="T1" fmla="*/ 0 h 221"/>
                          <a:gd name="T2" fmla="*/ 0 w 92"/>
                          <a:gd name="T3" fmla="*/ 1 h 221"/>
                          <a:gd name="T4" fmla="*/ 1 w 92"/>
                          <a:gd name="T5" fmla="*/ 1 h 221"/>
                          <a:gd name="T6" fmla="*/ 1 w 92"/>
                          <a:gd name="T7" fmla="*/ 1 h 221"/>
                          <a:gd name="T8" fmla="*/ 0 w 92"/>
                          <a:gd name="T9" fmla="*/ 0 h 2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2"/>
                          <a:gd name="T16" fmla="*/ 0 h 221"/>
                          <a:gd name="T17" fmla="*/ 92 w 92"/>
                          <a:gd name="T18" fmla="*/ 221 h 2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2" h="221">
                            <a:moveTo>
                              <a:pt x="0" y="0"/>
                            </a:moveTo>
                            <a:lnTo>
                              <a:pt x="0" y="168"/>
                            </a:lnTo>
                            <a:lnTo>
                              <a:pt x="92" y="221"/>
                            </a:lnTo>
                            <a:lnTo>
                              <a:pt x="92" y="5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16" name="Freeform 238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09" y="2785"/>
                        <a:ext cx="264" cy="236"/>
                      </a:xfrm>
                      <a:custGeom>
                        <a:avLst/>
                        <a:gdLst>
                          <a:gd name="T0" fmla="*/ 0 w 504"/>
                          <a:gd name="T1" fmla="*/ 1 h 451"/>
                          <a:gd name="T2" fmla="*/ 0 w 504"/>
                          <a:gd name="T3" fmla="*/ 1 h 451"/>
                          <a:gd name="T4" fmla="*/ 1 w 504"/>
                          <a:gd name="T5" fmla="*/ 1 h 451"/>
                          <a:gd name="T6" fmla="*/ 1 w 504"/>
                          <a:gd name="T7" fmla="*/ 0 h 451"/>
                          <a:gd name="T8" fmla="*/ 0 w 504"/>
                          <a:gd name="T9" fmla="*/ 1 h 45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4"/>
                          <a:gd name="T16" fmla="*/ 0 h 451"/>
                          <a:gd name="T17" fmla="*/ 504 w 504"/>
                          <a:gd name="T18" fmla="*/ 451 h 45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4" h="451">
                            <a:moveTo>
                              <a:pt x="0" y="284"/>
                            </a:moveTo>
                            <a:lnTo>
                              <a:pt x="0" y="451"/>
                            </a:lnTo>
                            <a:lnTo>
                              <a:pt x="504" y="165"/>
                            </a:lnTo>
                            <a:lnTo>
                              <a:pt x="504" y="0"/>
                            </a:lnTo>
                            <a:lnTo>
                              <a:pt x="0" y="284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17" name="Freeform 238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61" y="2760"/>
                        <a:ext cx="313" cy="177"/>
                      </a:xfrm>
                      <a:custGeom>
                        <a:avLst/>
                        <a:gdLst>
                          <a:gd name="T0" fmla="*/ 1 w 598"/>
                          <a:gd name="T1" fmla="*/ 1 h 338"/>
                          <a:gd name="T2" fmla="*/ 1 w 598"/>
                          <a:gd name="T3" fmla="*/ 1 h 338"/>
                          <a:gd name="T4" fmla="*/ 0 w 598"/>
                          <a:gd name="T5" fmla="*/ 1 h 338"/>
                          <a:gd name="T6" fmla="*/ 1 w 598"/>
                          <a:gd name="T7" fmla="*/ 0 h 338"/>
                          <a:gd name="T8" fmla="*/ 1 w 598"/>
                          <a:gd name="T9" fmla="*/ 1 h 33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98"/>
                          <a:gd name="T16" fmla="*/ 0 h 338"/>
                          <a:gd name="T17" fmla="*/ 598 w 598"/>
                          <a:gd name="T18" fmla="*/ 338 h 33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98" h="338">
                            <a:moveTo>
                              <a:pt x="598" y="55"/>
                            </a:moveTo>
                            <a:lnTo>
                              <a:pt x="93" y="338"/>
                            </a:lnTo>
                            <a:lnTo>
                              <a:pt x="0" y="284"/>
                            </a:lnTo>
                            <a:lnTo>
                              <a:pt x="500" y="0"/>
                            </a:lnTo>
                            <a:lnTo>
                              <a:pt x="598" y="55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5908" name="Freeform 238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78" y="3664"/>
                      <a:ext cx="211" cy="221"/>
                    </a:xfrm>
                    <a:custGeom>
                      <a:avLst/>
                      <a:gdLst>
                        <a:gd name="T0" fmla="*/ 211 w 211"/>
                        <a:gd name="T1" fmla="*/ 41 h 221"/>
                        <a:gd name="T2" fmla="*/ 211 w 211"/>
                        <a:gd name="T3" fmla="*/ 0 h 221"/>
                        <a:gd name="T4" fmla="*/ 151 w 211"/>
                        <a:gd name="T5" fmla="*/ 36 h 221"/>
                        <a:gd name="T6" fmla="*/ 154 w 211"/>
                        <a:gd name="T7" fmla="*/ 103 h 221"/>
                        <a:gd name="T8" fmla="*/ 0 w 211"/>
                        <a:gd name="T9" fmla="*/ 192 h 221"/>
                        <a:gd name="T10" fmla="*/ 15 w 211"/>
                        <a:gd name="T11" fmla="*/ 221 h 221"/>
                        <a:gd name="T12" fmla="*/ 190 w 211"/>
                        <a:gd name="T13" fmla="*/ 120 h 221"/>
                        <a:gd name="T14" fmla="*/ 185 w 211"/>
                        <a:gd name="T15" fmla="*/ 53 h 221"/>
                        <a:gd name="T16" fmla="*/ 211 w 211"/>
                        <a:gd name="T17" fmla="*/ 41 h 22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11"/>
                        <a:gd name="T28" fmla="*/ 0 h 221"/>
                        <a:gd name="T29" fmla="*/ 211 w 211"/>
                        <a:gd name="T30" fmla="*/ 221 h 221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11" h="221">
                          <a:moveTo>
                            <a:pt x="211" y="41"/>
                          </a:moveTo>
                          <a:lnTo>
                            <a:pt x="211" y="0"/>
                          </a:lnTo>
                          <a:lnTo>
                            <a:pt x="151" y="36"/>
                          </a:lnTo>
                          <a:lnTo>
                            <a:pt x="154" y="103"/>
                          </a:lnTo>
                          <a:lnTo>
                            <a:pt x="0" y="192"/>
                          </a:lnTo>
                          <a:lnTo>
                            <a:pt x="15" y="221"/>
                          </a:lnTo>
                          <a:lnTo>
                            <a:pt x="190" y="120"/>
                          </a:lnTo>
                          <a:lnTo>
                            <a:pt x="185" y="53"/>
                          </a:lnTo>
                          <a:lnTo>
                            <a:pt x="211" y="41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5698" name="Group 23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82" y="3799"/>
                      <a:ext cx="211" cy="264"/>
                      <a:chOff x="5135" y="2603"/>
                      <a:chExt cx="190" cy="239"/>
                    </a:xfrm>
                  </p:grpSpPr>
                  <p:sp>
                    <p:nvSpPr>
                      <p:cNvPr id="15912" name="Freeform 238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37" y="2672"/>
                        <a:ext cx="71" cy="170"/>
                      </a:xfrm>
                      <a:custGeom>
                        <a:avLst/>
                        <a:gdLst>
                          <a:gd name="T0" fmla="*/ 0 w 134"/>
                          <a:gd name="T1" fmla="*/ 0 h 323"/>
                          <a:gd name="T2" fmla="*/ 0 w 134"/>
                          <a:gd name="T3" fmla="*/ 1 h 323"/>
                          <a:gd name="T4" fmla="*/ 1 w 134"/>
                          <a:gd name="T5" fmla="*/ 1 h 323"/>
                          <a:gd name="T6" fmla="*/ 1 w 134"/>
                          <a:gd name="T7" fmla="*/ 1 h 323"/>
                          <a:gd name="T8" fmla="*/ 0 w 134"/>
                          <a:gd name="T9" fmla="*/ 0 h 3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4"/>
                          <a:gd name="T16" fmla="*/ 0 h 323"/>
                          <a:gd name="T17" fmla="*/ 134 w 134"/>
                          <a:gd name="T18" fmla="*/ 323 h 3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4" h="323">
                            <a:moveTo>
                              <a:pt x="0" y="0"/>
                            </a:moveTo>
                            <a:lnTo>
                              <a:pt x="0" y="251"/>
                            </a:lnTo>
                            <a:lnTo>
                              <a:pt x="134" y="323"/>
                            </a:lnTo>
                            <a:lnTo>
                              <a:pt x="134" y="7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13" name="Freeform 238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09" y="2642"/>
                        <a:ext cx="116" cy="198"/>
                      </a:xfrm>
                      <a:custGeom>
                        <a:avLst/>
                        <a:gdLst>
                          <a:gd name="T0" fmla="*/ 0 w 221"/>
                          <a:gd name="T1" fmla="*/ 1 h 378"/>
                          <a:gd name="T2" fmla="*/ 0 w 221"/>
                          <a:gd name="T3" fmla="*/ 1 h 378"/>
                          <a:gd name="T4" fmla="*/ 1 w 221"/>
                          <a:gd name="T5" fmla="*/ 1 h 378"/>
                          <a:gd name="T6" fmla="*/ 1 w 221"/>
                          <a:gd name="T7" fmla="*/ 0 h 378"/>
                          <a:gd name="T8" fmla="*/ 0 w 221"/>
                          <a:gd name="T9" fmla="*/ 1 h 37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1"/>
                          <a:gd name="T16" fmla="*/ 0 h 378"/>
                          <a:gd name="T17" fmla="*/ 221 w 221"/>
                          <a:gd name="T18" fmla="*/ 378 h 37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1" h="378">
                            <a:moveTo>
                              <a:pt x="0" y="130"/>
                            </a:moveTo>
                            <a:lnTo>
                              <a:pt x="0" y="378"/>
                            </a:lnTo>
                            <a:lnTo>
                              <a:pt x="221" y="251"/>
                            </a:lnTo>
                            <a:lnTo>
                              <a:pt x="221" y="0"/>
                            </a:lnTo>
                            <a:lnTo>
                              <a:pt x="0" y="130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14" name="Freeform 238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35" y="2603"/>
                        <a:ext cx="187" cy="108"/>
                      </a:xfrm>
                      <a:custGeom>
                        <a:avLst/>
                        <a:gdLst>
                          <a:gd name="T0" fmla="*/ 0 w 356"/>
                          <a:gd name="T1" fmla="*/ 1 h 204"/>
                          <a:gd name="T2" fmla="*/ 1 w 356"/>
                          <a:gd name="T3" fmla="*/ 1 h 204"/>
                          <a:gd name="T4" fmla="*/ 1 w 356"/>
                          <a:gd name="T5" fmla="*/ 1 h 204"/>
                          <a:gd name="T6" fmla="*/ 1 w 356"/>
                          <a:gd name="T7" fmla="*/ 0 h 204"/>
                          <a:gd name="T8" fmla="*/ 0 w 356"/>
                          <a:gd name="T9" fmla="*/ 1 h 20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56"/>
                          <a:gd name="T16" fmla="*/ 0 h 204"/>
                          <a:gd name="T17" fmla="*/ 356 w 356"/>
                          <a:gd name="T18" fmla="*/ 204 h 20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56" h="204">
                            <a:moveTo>
                              <a:pt x="0" y="128"/>
                            </a:moveTo>
                            <a:lnTo>
                              <a:pt x="135" y="204"/>
                            </a:lnTo>
                            <a:lnTo>
                              <a:pt x="356" y="73"/>
                            </a:lnTo>
                            <a:lnTo>
                              <a:pt x="223" y="0"/>
                            </a:lnTo>
                            <a:lnTo>
                              <a:pt x="0" y="128"/>
                            </a:lnTo>
                            <a:close/>
                          </a:path>
                        </a:pathLst>
                      </a:custGeom>
                      <a:solidFill>
                        <a:srgbClr val="3333CC"/>
                      </a:solidFill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5910" name="AutoShape 23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1" y="3978"/>
                      <a:ext cx="73" cy="138"/>
                    </a:xfrm>
                    <a:prstGeom prst="can">
                      <a:avLst>
                        <a:gd name="adj" fmla="val 61727"/>
                      </a:avLst>
                    </a:prstGeom>
                    <a:solidFill>
                      <a:srgbClr val="3333CC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 altLang="ja-JP"/>
                    </a:p>
                  </p:txBody>
                </p:sp>
                <p:sp>
                  <p:nvSpPr>
                    <p:cNvPr id="15911" name="Freeform 239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62" y="3938"/>
                      <a:ext cx="65" cy="69"/>
                    </a:xfrm>
                    <a:custGeom>
                      <a:avLst/>
                      <a:gdLst>
                        <a:gd name="T0" fmla="*/ 0 w 124"/>
                        <a:gd name="T1" fmla="*/ 1 h 132"/>
                        <a:gd name="T2" fmla="*/ 0 w 124"/>
                        <a:gd name="T3" fmla="*/ 1 h 132"/>
                        <a:gd name="T4" fmla="*/ 1 w 124"/>
                        <a:gd name="T5" fmla="*/ 0 h 132"/>
                        <a:gd name="T6" fmla="*/ 1 w 124"/>
                        <a:gd name="T7" fmla="*/ 1 h 132"/>
                        <a:gd name="T8" fmla="*/ 1 w 124"/>
                        <a:gd name="T9" fmla="*/ 1 h 132"/>
                        <a:gd name="T10" fmla="*/ 1 w 124"/>
                        <a:gd name="T11" fmla="*/ 1 h 132"/>
                        <a:gd name="T12" fmla="*/ 0 w 124"/>
                        <a:gd name="T13" fmla="*/ 1 h 13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24"/>
                        <a:gd name="T22" fmla="*/ 0 h 132"/>
                        <a:gd name="T23" fmla="*/ 124 w 124"/>
                        <a:gd name="T24" fmla="*/ 132 h 13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24" h="132">
                          <a:moveTo>
                            <a:pt x="0" y="132"/>
                          </a:moveTo>
                          <a:lnTo>
                            <a:pt x="0" y="53"/>
                          </a:lnTo>
                          <a:lnTo>
                            <a:pt x="98" y="0"/>
                          </a:lnTo>
                          <a:lnTo>
                            <a:pt x="124" y="46"/>
                          </a:lnTo>
                          <a:lnTo>
                            <a:pt x="43" y="90"/>
                          </a:lnTo>
                          <a:lnTo>
                            <a:pt x="43" y="132"/>
                          </a:lnTo>
                          <a:lnTo>
                            <a:pt x="0" y="132"/>
                          </a:lnTo>
                          <a:close/>
                        </a:path>
                      </a:pathLst>
                    </a:custGeom>
                    <a:solidFill>
                      <a:srgbClr val="99FF66"/>
                    </a:solidFill>
                    <a:ln w="31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5868" name="Freeform 2391"/>
                <p:cNvSpPr>
                  <a:spLocks noChangeAspect="1"/>
                </p:cNvSpPr>
                <p:nvPr/>
              </p:nvSpPr>
              <p:spPr bwMode="auto">
                <a:xfrm>
                  <a:off x="2833" y="2603"/>
                  <a:ext cx="191" cy="109"/>
                </a:xfrm>
                <a:custGeom>
                  <a:avLst/>
                  <a:gdLst>
                    <a:gd name="T0" fmla="*/ 180 w 191"/>
                    <a:gd name="T1" fmla="*/ 0 h 109"/>
                    <a:gd name="T2" fmla="*/ 0 w 191"/>
                    <a:gd name="T3" fmla="*/ 105 h 109"/>
                    <a:gd name="T4" fmla="*/ 11 w 191"/>
                    <a:gd name="T5" fmla="*/ 109 h 109"/>
                    <a:gd name="T6" fmla="*/ 191 w 191"/>
                    <a:gd name="T7" fmla="*/ 3 h 109"/>
                    <a:gd name="T8" fmla="*/ 180 w 191"/>
                    <a:gd name="T9" fmla="*/ 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1"/>
                    <a:gd name="T16" fmla="*/ 0 h 109"/>
                    <a:gd name="T17" fmla="*/ 191 w 191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1" h="109">
                      <a:moveTo>
                        <a:pt x="180" y="0"/>
                      </a:moveTo>
                      <a:lnTo>
                        <a:pt x="0" y="105"/>
                      </a:lnTo>
                      <a:lnTo>
                        <a:pt x="11" y="109"/>
                      </a:lnTo>
                      <a:lnTo>
                        <a:pt x="191" y="3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9" name="Line 2392"/>
                <p:cNvSpPr>
                  <a:spLocks noChangeAspect="1" noChangeShapeType="1"/>
                </p:cNvSpPr>
                <p:nvPr/>
              </p:nvSpPr>
              <p:spPr bwMode="auto">
                <a:xfrm>
                  <a:off x="3075" y="2184"/>
                  <a:ext cx="0" cy="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0" name="Line 2393"/>
                <p:cNvSpPr>
                  <a:spLocks noChangeAspect="1" noChangeShapeType="1"/>
                </p:cNvSpPr>
                <p:nvPr/>
              </p:nvSpPr>
              <p:spPr bwMode="auto">
                <a:xfrm>
                  <a:off x="2036" y="1866"/>
                  <a:ext cx="0" cy="6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1" name="Freeform 2394"/>
                <p:cNvSpPr>
                  <a:spLocks noChangeAspect="1"/>
                </p:cNvSpPr>
                <p:nvPr/>
              </p:nvSpPr>
              <p:spPr bwMode="auto">
                <a:xfrm>
                  <a:off x="1721" y="1867"/>
                  <a:ext cx="315" cy="215"/>
                </a:xfrm>
                <a:custGeom>
                  <a:avLst/>
                  <a:gdLst>
                    <a:gd name="T0" fmla="*/ 315 w 315"/>
                    <a:gd name="T1" fmla="*/ 0 h 215"/>
                    <a:gd name="T2" fmla="*/ 315 w 315"/>
                    <a:gd name="T3" fmla="*/ 67 h 215"/>
                    <a:gd name="T4" fmla="*/ 55 w 315"/>
                    <a:gd name="T5" fmla="*/ 215 h 215"/>
                    <a:gd name="T6" fmla="*/ 0 w 315"/>
                    <a:gd name="T7" fmla="*/ 181 h 215"/>
                    <a:gd name="T8" fmla="*/ 315 w 315"/>
                    <a:gd name="T9" fmla="*/ 0 h 2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5"/>
                    <a:gd name="T16" fmla="*/ 0 h 215"/>
                    <a:gd name="T17" fmla="*/ 315 w 315"/>
                    <a:gd name="T18" fmla="*/ 215 h 2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5" h="215">
                      <a:moveTo>
                        <a:pt x="315" y="0"/>
                      </a:moveTo>
                      <a:lnTo>
                        <a:pt x="315" y="67"/>
                      </a:lnTo>
                      <a:lnTo>
                        <a:pt x="55" y="215"/>
                      </a:lnTo>
                      <a:lnTo>
                        <a:pt x="0" y="181"/>
                      </a:lnTo>
                      <a:lnTo>
                        <a:pt x="315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2" name="Freeform 2395"/>
                <p:cNvSpPr>
                  <a:spLocks noChangeAspect="1"/>
                </p:cNvSpPr>
                <p:nvPr/>
              </p:nvSpPr>
              <p:spPr bwMode="auto">
                <a:xfrm>
                  <a:off x="2033" y="1861"/>
                  <a:ext cx="15" cy="10"/>
                </a:xfrm>
                <a:custGeom>
                  <a:avLst/>
                  <a:gdLst>
                    <a:gd name="T0" fmla="*/ 0 w 15"/>
                    <a:gd name="T1" fmla="*/ 1 h 10"/>
                    <a:gd name="T2" fmla="*/ 11 w 15"/>
                    <a:gd name="T3" fmla="*/ 10 h 10"/>
                    <a:gd name="T4" fmla="*/ 3 w 15"/>
                    <a:gd name="T5" fmla="*/ 0 h 10"/>
                    <a:gd name="T6" fmla="*/ 0 w 15"/>
                    <a:gd name="T7" fmla="*/ 1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"/>
                    <a:gd name="T13" fmla="*/ 0 h 10"/>
                    <a:gd name="T14" fmla="*/ 15 w 15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" h="10">
                      <a:moveTo>
                        <a:pt x="0" y="1"/>
                      </a:moveTo>
                      <a:cubicBezTo>
                        <a:pt x="2" y="5"/>
                        <a:pt x="7" y="9"/>
                        <a:pt x="11" y="10"/>
                      </a:cubicBezTo>
                      <a:cubicBezTo>
                        <a:pt x="15" y="4"/>
                        <a:pt x="8" y="2"/>
                        <a:pt x="3" y="0"/>
                      </a:cubicBezTo>
                      <a:cubicBezTo>
                        <a:pt x="1" y="4"/>
                        <a:pt x="2" y="4"/>
                        <a:pt x="0" y="1"/>
                      </a:cubicBez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3" name="Freeform 2396"/>
                <p:cNvSpPr>
                  <a:spLocks noChangeAspect="1"/>
                </p:cNvSpPr>
                <p:nvPr/>
              </p:nvSpPr>
              <p:spPr bwMode="auto">
                <a:xfrm>
                  <a:off x="2298" y="2015"/>
                  <a:ext cx="15" cy="10"/>
                </a:xfrm>
                <a:custGeom>
                  <a:avLst/>
                  <a:gdLst>
                    <a:gd name="T0" fmla="*/ 0 w 15"/>
                    <a:gd name="T1" fmla="*/ 1 h 10"/>
                    <a:gd name="T2" fmla="*/ 11 w 15"/>
                    <a:gd name="T3" fmla="*/ 10 h 10"/>
                    <a:gd name="T4" fmla="*/ 3 w 15"/>
                    <a:gd name="T5" fmla="*/ 0 h 10"/>
                    <a:gd name="T6" fmla="*/ 0 w 15"/>
                    <a:gd name="T7" fmla="*/ 1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"/>
                    <a:gd name="T13" fmla="*/ 0 h 10"/>
                    <a:gd name="T14" fmla="*/ 15 w 15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" h="10">
                      <a:moveTo>
                        <a:pt x="0" y="1"/>
                      </a:moveTo>
                      <a:cubicBezTo>
                        <a:pt x="2" y="5"/>
                        <a:pt x="7" y="9"/>
                        <a:pt x="11" y="10"/>
                      </a:cubicBezTo>
                      <a:cubicBezTo>
                        <a:pt x="15" y="4"/>
                        <a:pt x="8" y="2"/>
                        <a:pt x="3" y="0"/>
                      </a:cubicBezTo>
                      <a:cubicBezTo>
                        <a:pt x="1" y="4"/>
                        <a:pt x="2" y="4"/>
                        <a:pt x="0" y="1"/>
                      </a:cubicBez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4" name="Freeform 2397"/>
                <p:cNvSpPr>
                  <a:spLocks noChangeAspect="1"/>
                </p:cNvSpPr>
                <p:nvPr/>
              </p:nvSpPr>
              <p:spPr bwMode="auto">
                <a:xfrm>
                  <a:off x="2268" y="2158"/>
                  <a:ext cx="11" cy="7"/>
                </a:xfrm>
                <a:custGeom>
                  <a:avLst/>
                  <a:gdLst>
                    <a:gd name="T0" fmla="*/ 6 w 11"/>
                    <a:gd name="T1" fmla="*/ 0 h 7"/>
                    <a:gd name="T2" fmla="*/ 5 w 11"/>
                    <a:gd name="T3" fmla="*/ 7 h 7"/>
                    <a:gd name="T4" fmla="*/ 6 w 1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7"/>
                    <a:gd name="T11" fmla="*/ 11 w 1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7">
                      <a:moveTo>
                        <a:pt x="6" y="0"/>
                      </a:moveTo>
                      <a:cubicBezTo>
                        <a:pt x="2" y="2"/>
                        <a:pt x="0" y="5"/>
                        <a:pt x="5" y="7"/>
                      </a:cubicBezTo>
                      <a:cubicBezTo>
                        <a:pt x="11" y="6"/>
                        <a:pt x="9" y="4"/>
                        <a:pt x="6" y="0"/>
                      </a:cubicBez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5" name="Freeform 2398"/>
                <p:cNvSpPr>
                  <a:spLocks noChangeAspect="1"/>
                </p:cNvSpPr>
                <p:nvPr/>
              </p:nvSpPr>
              <p:spPr bwMode="auto">
                <a:xfrm>
                  <a:off x="3013" y="2497"/>
                  <a:ext cx="175" cy="102"/>
                </a:xfrm>
                <a:custGeom>
                  <a:avLst/>
                  <a:gdLst>
                    <a:gd name="T0" fmla="*/ 175 w 175"/>
                    <a:gd name="T1" fmla="*/ 14 h 102"/>
                    <a:gd name="T2" fmla="*/ 161 w 175"/>
                    <a:gd name="T3" fmla="*/ 0 h 102"/>
                    <a:gd name="T4" fmla="*/ 0 w 175"/>
                    <a:gd name="T5" fmla="*/ 93 h 102"/>
                    <a:gd name="T6" fmla="*/ 17 w 175"/>
                    <a:gd name="T7" fmla="*/ 102 h 102"/>
                    <a:gd name="T8" fmla="*/ 175 w 175"/>
                    <a:gd name="T9" fmla="*/ 14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5"/>
                    <a:gd name="T16" fmla="*/ 0 h 102"/>
                    <a:gd name="T17" fmla="*/ 175 w 175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5" h="102">
                      <a:moveTo>
                        <a:pt x="175" y="14"/>
                      </a:moveTo>
                      <a:lnTo>
                        <a:pt x="161" y="0"/>
                      </a:lnTo>
                      <a:lnTo>
                        <a:pt x="0" y="93"/>
                      </a:lnTo>
                      <a:lnTo>
                        <a:pt x="17" y="102"/>
                      </a:lnTo>
                      <a:lnTo>
                        <a:pt x="175" y="14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6" name="Line 239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036" y="2512"/>
                  <a:ext cx="115" cy="6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7" name="Freeform 2400"/>
                <p:cNvSpPr>
                  <a:spLocks noChangeAspect="1"/>
                </p:cNvSpPr>
                <p:nvPr/>
              </p:nvSpPr>
              <p:spPr bwMode="auto">
                <a:xfrm>
                  <a:off x="2378" y="2428"/>
                  <a:ext cx="482" cy="288"/>
                </a:xfrm>
                <a:custGeom>
                  <a:avLst/>
                  <a:gdLst>
                    <a:gd name="T0" fmla="*/ 0 w 482"/>
                    <a:gd name="T1" fmla="*/ 10 h 288"/>
                    <a:gd name="T2" fmla="*/ 479 w 482"/>
                    <a:gd name="T3" fmla="*/ 288 h 288"/>
                    <a:gd name="T4" fmla="*/ 482 w 482"/>
                    <a:gd name="T5" fmla="*/ 279 h 288"/>
                    <a:gd name="T6" fmla="*/ 0 w 482"/>
                    <a:gd name="T7" fmla="*/ 0 h 288"/>
                    <a:gd name="T8" fmla="*/ 0 w 482"/>
                    <a:gd name="T9" fmla="*/ 1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2"/>
                    <a:gd name="T16" fmla="*/ 0 h 288"/>
                    <a:gd name="T17" fmla="*/ 482 w 482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2" h="288">
                      <a:moveTo>
                        <a:pt x="0" y="10"/>
                      </a:moveTo>
                      <a:lnTo>
                        <a:pt x="479" y="288"/>
                      </a:lnTo>
                      <a:lnTo>
                        <a:pt x="482" y="279"/>
                      </a:lnTo>
                      <a:lnTo>
                        <a:pt x="0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8" name="Freeform 2401"/>
                <p:cNvSpPr>
                  <a:spLocks noChangeAspect="1"/>
                </p:cNvSpPr>
                <p:nvPr/>
              </p:nvSpPr>
              <p:spPr bwMode="auto">
                <a:xfrm>
                  <a:off x="1709" y="2047"/>
                  <a:ext cx="1944" cy="1186"/>
                </a:xfrm>
                <a:custGeom>
                  <a:avLst/>
                  <a:gdLst>
                    <a:gd name="T0" fmla="*/ 0 w 1944"/>
                    <a:gd name="T1" fmla="*/ 0 h 1186"/>
                    <a:gd name="T2" fmla="*/ 0 w 1944"/>
                    <a:gd name="T3" fmla="*/ 60 h 1186"/>
                    <a:gd name="T4" fmla="*/ 1944 w 1944"/>
                    <a:gd name="T5" fmla="*/ 1186 h 1186"/>
                    <a:gd name="T6" fmla="*/ 1944 w 1944"/>
                    <a:gd name="T7" fmla="*/ 1131 h 1186"/>
                    <a:gd name="T8" fmla="*/ 0 w 1944"/>
                    <a:gd name="T9" fmla="*/ 0 h 11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4"/>
                    <a:gd name="T16" fmla="*/ 0 h 1186"/>
                    <a:gd name="T17" fmla="*/ 1944 w 1944"/>
                    <a:gd name="T18" fmla="*/ 1186 h 11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4" h="1186">
                      <a:moveTo>
                        <a:pt x="0" y="0"/>
                      </a:moveTo>
                      <a:lnTo>
                        <a:pt x="0" y="60"/>
                      </a:lnTo>
                      <a:lnTo>
                        <a:pt x="1944" y="1186"/>
                      </a:lnTo>
                      <a:lnTo>
                        <a:pt x="1944" y="11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9" name="Line 240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720" y="2048"/>
                  <a:ext cx="1123" cy="65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0" name="Line 240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855" y="2601"/>
                  <a:ext cx="179" cy="10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1" name="Line 240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846" y="2597"/>
                  <a:ext cx="177" cy="10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2" name="Line 2405"/>
                <p:cNvSpPr>
                  <a:spLocks noChangeAspect="1" noChangeShapeType="1"/>
                </p:cNvSpPr>
                <p:nvPr/>
              </p:nvSpPr>
              <p:spPr bwMode="auto">
                <a:xfrm>
                  <a:off x="2855" y="2705"/>
                  <a:ext cx="6" cy="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3" name="Freeform 2406"/>
                <p:cNvSpPr>
                  <a:spLocks noChangeAspect="1"/>
                </p:cNvSpPr>
                <p:nvPr/>
              </p:nvSpPr>
              <p:spPr bwMode="auto">
                <a:xfrm>
                  <a:off x="2969" y="2625"/>
                  <a:ext cx="22" cy="9"/>
                </a:xfrm>
                <a:custGeom>
                  <a:avLst/>
                  <a:gdLst>
                    <a:gd name="T0" fmla="*/ 18 w 22"/>
                    <a:gd name="T1" fmla="*/ 0 h 9"/>
                    <a:gd name="T2" fmla="*/ 17 w 22"/>
                    <a:gd name="T3" fmla="*/ 7 h 9"/>
                    <a:gd name="T4" fmla="*/ 18 w 22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22"/>
                    <a:gd name="T10" fmla="*/ 0 h 9"/>
                    <a:gd name="T11" fmla="*/ 22 w 22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" h="9">
                      <a:moveTo>
                        <a:pt x="18" y="0"/>
                      </a:moveTo>
                      <a:cubicBezTo>
                        <a:pt x="13" y="1"/>
                        <a:pt x="0" y="9"/>
                        <a:pt x="17" y="7"/>
                      </a:cubicBezTo>
                      <a:cubicBezTo>
                        <a:pt x="22" y="5"/>
                        <a:pt x="20" y="7"/>
                        <a:pt x="18" y="0"/>
                      </a:cubicBez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4" name="Freeform 2407"/>
                <p:cNvSpPr>
                  <a:spLocks noChangeAspect="1"/>
                </p:cNvSpPr>
                <p:nvPr/>
              </p:nvSpPr>
              <p:spPr bwMode="auto">
                <a:xfrm>
                  <a:off x="2924" y="2657"/>
                  <a:ext cx="9" cy="6"/>
                </a:xfrm>
                <a:custGeom>
                  <a:avLst/>
                  <a:gdLst>
                    <a:gd name="T0" fmla="*/ 9 w 9"/>
                    <a:gd name="T1" fmla="*/ 2 h 6"/>
                    <a:gd name="T2" fmla="*/ 7 w 9"/>
                    <a:gd name="T3" fmla="*/ 6 h 6"/>
                    <a:gd name="T4" fmla="*/ 9 w 9"/>
                    <a:gd name="T5" fmla="*/ 2 h 6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6"/>
                    <a:gd name="T11" fmla="*/ 9 w 9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6">
                      <a:moveTo>
                        <a:pt x="9" y="2"/>
                      </a:moveTo>
                      <a:cubicBezTo>
                        <a:pt x="2" y="0"/>
                        <a:pt x="0" y="1"/>
                        <a:pt x="7" y="6"/>
                      </a:cubicBezTo>
                      <a:cubicBezTo>
                        <a:pt x="8" y="2"/>
                        <a:pt x="7" y="2"/>
                        <a:pt x="9" y="2"/>
                      </a:cubicBez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5" name="Freeform 2408"/>
                <p:cNvSpPr>
                  <a:spLocks noChangeAspect="1"/>
                </p:cNvSpPr>
                <p:nvPr/>
              </p:nvSpPr>
              <p:spPr bwMode="auto">
                <a:xfrm>
                  <a:off x="2085" y="2262"/>
                  <a:ext cx="12" cy="6"/>
                </a:xfrm>
                <a:custGeom>
                  <a:avLst/>
                  <a:gdLst>
                    <a:gd name="T0" fmla="*/ 8 w 12"/>
                    <a:gd name="T1" fmla="*/ 0 h 6"/>
                    <a:gd name="T2" fmla="*/ 3 w 12"/>
                    <a:gd name="T3" fmla="*/ 5 h 6"/>
                    <a:gd name="T4" fmla="*/ 11 w 12"/>
                    <a:gd name="T5" fmla="*/ 4 h 6"/>
                    <a:gd name="T6" fmla="*/ 8 w 12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"/>
                    <a:gd name="T13" fmla="*/ 0 h 6"/>
                    <a:gd name="T14" fmla="*/ 12 w 1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" h="6">
                      <a:moveTo>
                        <a:pt x="8" y="0"/>
                      </a:moveTo>
                      <a:cubicBezTo>
                        <a:pt x="4" y="1"/>
                        <a:pt x="0" y="0"/>
                        <a:pt x="3" y="5"/>
                      </a:cubicBezTo>
                      <a:cubicBezTo>
                        <a:pt x="6" y="5"/>
                        <a:pt x="9" y="6"/>
                        <a:pt x="11" y="4"/>
                      </a:cubicBezTo>
                      <a:cubicBezTo>
                        <a:pt x="12" y="3"/>
                        <a:pt x="10" y="0"/>
                        <a:pt x="8" y="0"/>
                      </a:cubicBez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699" name="Group 2409"/>
                <p:cNvGrpSpPr>
                  <a:grpSpLocks noChangeAspect="1"/>
                </p:cNvGrpSpPr>
                <p:nvPr/>
              </p:nvGrpSpPr>
              <p:grpSpPr bwMode="auto">
                <a:xfrm>
                  <a:off x="3476" y="2589"/>
                  <a:ext cx="93" cy="706"/>
                  <a:chOff x="4351" y="401"/>
                  <a:chExt cx="93" cy="706"/>
                </a:xfrm>
              </p:grpSpPr>
              <p:sp>
                <p:nvSpPr>
                  <p:cNvPr id="15887" name="Freeform 2410"/>
                  <p:cNvSpPr>
                    <a:spLocks noChangeAspect="1"/>
                  </p:cNvSpPr>
                  <p:nvPr/>
                </p:nvSpPr>
                <p:spPr bwMode="auto">
                  <a:xfrm>
                    <a:off x="4351" y="1031"/>
                    <a:ext cx="91" cy="52"/>
                  </a:xfrm>
                  <a:custGeom>
                    <a:avLst/>
                    <a:gdLst>
                      <a:gd name="T0" fmla="*/ 44 w 91"/>
                      <a:gd name="T1" fmla="*/ 52 h 52"/>
                      <a:gd name="T2" fmla="*/ 91 w 91"/>
                      <a:gd name="T3" fmla="*/ 27 h 52"/>
                      <a:gd name="T4" fmla="*/ 47 w 91"/>
                      <a:gd name="T5" fmla="*/ 0 h 52"/>
                      <a:gd name="T6" fmla="*/ 0 w 91"/>
                      <a:gd name="T7" fmla="*/ 26 h 52"/>
                      <a:gd name="T8" fmla="*/ 44 w 91"/>
                      <a:gd name="T9" fmla="*/ 52 h 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"/>
                      <a:gd name="T16" fmla="*/ 0 h 52"/>
                      <a:gd name="T17" fmla="*/ 91 w 91"/>
                      <a:gd name="T18" fmla="*/ 52 h 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" h="52">
                        <a:moveTo>
                          <a:pt x="44" y="52"/>
                        </a:moveTo>
                        <a:lnTo>
                          <a:pt x="91" y="27"/>
                        </a:lnTo>
                        <a:lnTo>
                          <a:pt x="47" y="0"/>
                        </a:lnTo>
                        <a:lnTo>
                          <a:pt x="0" y="26"/>
                        </a:lnTo>
                        <a:lnTo>
                          <a:pt x="44" y="52"/>
                        </a:lnTo>
                        <a:close/>
                      </a:path>
                    </a:pathLst>
                  </a:custGeom>
                  <a:noFill/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8" name="Line 24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397" y="1084"/>
                    <a:ext cx="0" cy="23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9" name="Freeform 2412"/>
                  <p:cNvSpPr>
                    <a:spLocks noChangeAspect="1"/>
                  </p:cNvSpPr>
                  <p:nvPr/>
                </p:nvSpPr>
                <p:spPr bwMode="auto">
                  <a:xfrm>
                    <a:off x="4352" y="403"/>
                    <a:ext cx="92" cy="702"/>
                  </a:xfrm>
                  <a:custGeom>
                    <a:avLst/>
                    <a:gdLst>
                      <a:gd name="T0" fmla="*/ 48 w 92"/>
                      <a:gd name="T1" fmla="*/ 0 h 702"/>
                      <a:gd name="T2" fmla="*/ 38 w 92"/>
                      <a:gd name="T3" fmla="*/ 3 h 702"/>
                      <a:gd name="T4" fmla="*/ 20 w 92"/>
                      <a:gd name="T5" fmla="*/ 643 h 702"/>
                      <a:gd name="T6" fmla="*/ 0 w 92"/>
                      <a:gd name="T7" fmla="*/ 654 h 702"/>
                      <a:gd name="T8" fmla="*/ 3 w 92"/>
                      <a:gd name="T9" fmla="*/ 681 h 702"/>
                      <a:gd name="T10" fmla="*/ 46 w 92"/>
                      <a:gd name="T11" fmla="*/ 702 h 702"/>
                      <a:gd name="T12" fmla="*/ 92 w 92"/>
                      <a:gd name="T13" fmla="*/ 681 h 702"/>
                      <a:gd name="T14" fmla="*/ 91 w 92"/>
                      <a:gd name="T15" fmla="*/ 657 h 702"/>
                      <a:gd name="T16" fmla="*/ 70 w 92"/>
                      <a:gd name="T17" fmla="*/ 644 h 702"/>
                      <a:gd name="T18" fmla="*/ 52 w 92"/>
                      <a:gd name="T19" fmla="*/ 11 h 702"/>
                      <a:gd name="T20" fmla="*/ 48 w 92"/>
                      <a:gd name="T21" fmla="*/ 0 h 70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92"/>
                      <a:gd name="T34" fmla="*/ 0 h 702"/>
                      <a:gd name="T35" fmla="*/ 92 w 92"/>
                      <a:gd name="T36" fmla="*/ 702 h 702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92" h="702">
                        <a:moveTo>
                          <a:pt x="48" y="0"/>
                        </a:moveTo>
                        <a:lnTo>
                          <a:pt x="38" y="3"/>
                        </a:lnTo>
                        <a:lnTo>
                          <a:pt x="20" y="643"/>
                        </a:lnTo>
                        <a:lnTo>
                          <a:pt x="0" y="654"/>
                        </a:lnTo>
                        <a:lnTo>
                          <a:pt x="3" y="681"/>
                        </a:lnTo>
                        <a:lnTo>
                          <a:pt x="46" y="702"/>
                        </a:lnTo>
                        <a:lnTo>
                          <a:pt x="92" y="681"/>
                        </a:lnTo>
                        <a:lnTo>
                          <a:pt x="91" y="657"/>
                        </a:lnTo>
                        <a:lnTo>
                          <a:pt x="70" y="644"/>
                        </a:lnTo>
                        <a:lnTo>
                          <a:pt x="52" y="11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90" name="Line 24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04" y="407"/>
                    <a:ext cx="17" cy="646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91" name="Line 24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371" y="409"/>
                    <a:ext cx="20" cy="643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92" name="Freeform 2415"/>
                  <p:cNvSpPr>
                    <a:spLocks noChangeAspect="1"/>
                  </p:cNvSpPr>
                  <p:nvPr/>
                </p:nvSpPr>
                <p:spPr bwMode="auto">
                  <a:xfrm>
                    <a:off x="4352" y="1058"/>
                    <a:ext cx="90" cy="48"/>
                  </a:xfrm>
                  <a:custGeom>
                    <a:avLst/>
                    <a:gdLst>
                      <a:gd name="T0" fmla="*/ 90 w 90"/>
                      <a:gd name="T1" fmla="*/ 0 h 48"/>
                      <a:gd name="T2" fmla="*/ 43 w 90"/>
                      <a:gd name="T3" fmla="*/ 26 h 48"/>
                      <a:gd name="T4" fmla="*/ 0 w 90"/>
                      <a:gd name="T5" fmla="*/ 0 h 48"/>
                      <a:gd name="T6" fmla="*/ 0 w 90"/>
                      <a:gd name="T7" fmla="*/ 26 h 48"/>
                      <a:gd name="T8" fmla="*/ 45 w 90"/>
                      <a:gd name="T9" fmla="*/ 48 h 48"/>
                      <a:gd name="T10" fmla="*/ 90 w 90"/>
                      <a:gd name="T11" fmla="*/ 25 h 48"/>
                      <a:gd name="T12" fmla="*/ 90 w 90"/>
                      <a:gd name="T13" fmla="*/ 0 h 4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0"/>
                      <a:gd name="T22" fmla="*/ 0 h 48"/>
                      <a:gd name="T23" fmla="*/ 90 w 90"/>
                      <a:gd name="T24" fmla="*/ 48 h 4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0" h="48">
                        <a:moveTo>
                          <a:pt x="90" y="0"/>
                        </a:moveTo>
                        <a:lnTo>
                          <a:pt x="43" y="26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lnTo>
                          <a:pt x="45" y="48"/>
                        </a:lnTo>
                        <a:lnTo>
                          <a:pt x="90" y="25"/>
                        </a:lnTo>
                        <a:lnTo>
                          <a:pt x="90" y="0"/>
                        </a:lnTo>
                        <a:close/>
                      </a:path>
                    </a:pathLst>
                  </a:custGeom>
                  <a:noFill/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93" name="Freeform 2416"/>
                  <p:cNvSpPr>
                    <a:spLocks noChangeAspect="1"/>
                  </p:cNvSpPr>
                  <p:nvPr/>
                </p:nvSpPr>
                <p:spPr bwMode="auto">
                  <a:xfrm>
                    <a:off x="4371" y="1051"/>
                    <a:ext cx="51" cy="21"/>
                  </a:xfrm>
                  <a:custGeom>
                    <a:avLst/>
                    <a:gdLst>
                      <a:gd name="T0" fmla="*/ 0 w 51"/>
                      <a:gd name="T1" fmla="*/ 0 h 21"/>
                      <a:gd name="T2" fmla="*/ 10 w 51"/>
                      <a:gd name="T3" fmla="*/ 18 h 21"/>
                      <a:gd name="T4" fmla="*/ 34 w 51"/>
                      <a:gd name="T5" fmla="*/ 19 h 21"/>
                      <a:gd name="T6" fmla="*/ 45 w 51"/>
                      <a:gd name="T7" fmla="*/ 14 h 21"/>
                      <a:gd name="T8" fmla="*/ 51 w 51"/>
                      <a:gd name="T9" fmla="*/ 2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1"/>
                      <a:gd name="T16" fmla="*/ 0 h 21"/>
                      <a:gd name="T17" fmla="*/ 51 w 51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1" h="21">
                        <a:moveTo>
                          <a:pt x="0" y="0"/>
                        </a:moveTo>
                        <a:cubicBezTo>
                          <a:pt x="2" y="7"/>
                          <a:pt x="4" y="15"/>
                          <a:pt x="10" y="18"/>
                        </a:cubicBezTo>
                        <a:cubicBezTo>
                          <a:pt x="16" y="21"/>
                          <a:pt x="28" y="20"/>
                          <a:pt x="34" y="19"/>
                        </a:cubicBezTo>
                        <a:cubicBezTo>
                          <a:pt x="40" y="18"/>
                          <a:pt x="42" y="17"/>
                          <a:pt x="45" y="14"/>
                        </a:cubicBezTo>
                        <a:cubicBezTo>
                          <a:pt x="48" y="11"/>
                          <a:pt x="49" y="6"/>
                          <a:pt x="51" y="2"/>
                        </a:cubicBezTo>
                      </a:path>
                    </a:pathLst>
                  </a:custGeom>
                  <a:noFill/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94" name="Oval 2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90" y="401"/>
                    <a:ext cx="14" cy="9"/>
                  </a:xfrm>
                  <a:prstGeom prst="ellips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altLang="ja-JP"/>
                  </a:p>
                </p:txBody>
              </p:sp>
            </p:grpSp>
          </p:grpSp>
          <p:grpSp>
            <p:nvGrpSpPr>
              <p:cNvPr id="15700" name="Group 2418"/>
              <p:cNvGrpSpPr>
                <a:grpSpLocks noChangeAspect="1"/>
              </p:cNvGrpSpPr>
              <p:nvPr/>
            </p:nvGrpSpPr>
            <p:grpSpPr bwMode="auto">
              <a:xfrm>
                <a:off x="2200" y="1418"/>
                <a:ext cx="464" cy="260"/>
                <a:chOff x="2204" y="1352"/>
                <a:chExt cx="464" cy="260"/>
              </a:xfrm>
            </p:grpSpPr>
            <p:sp>
              <p:nvSpPr>
                <p:cNvPr id="15410" name="AutoShape 2419"/>
                <p:cNvSpPr>
                  <a:spLocks noChangeAspect="1" noChangeArrowheads="1"/>
                </p:cNvSpPr>
                <p:nvPr/>
              </p:nvSpPr>
              <p:spPr bwMode="auto">
                <a:xfrm>
                  <a:off x="2240" y="1352"/>
                  <a:ext cx="392" cy="208"/>
                </a:xfrm>
                <a:prstGeom prst="diamond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altLang="ja-JP"/>
                </a:p>
              </p:txBody>
            </p:sp>
            <p:sp>
              <p:nvSpPr>
                <p:cNvPr id="15411" name="Freeform 2420"/>
                <p:cNvSpPr>
                  <a:spLocks noChangeAspect="1"/>
                </p:cNvSpPr>
                <p:nvPr/>
              </p:nvSpPr>
              <p:spPr bwMode="auto">
                <a:xfrm>
                  <a:off x="2204" y="1456"/>
                  <a:ext cx="232" cy="156"/>
                </a:xfrm>
                <a:custGeom>
                  <a:avLst/>
                  <a:gdLst>
                    <a:gd name="T0" fmla="*/ 38 w 232"/>
                    <a:gd name="T1" fmla="*/ 0 h 156"/>
                    <a:gd name="T2" fmla="*/ 232 w 232"/>
                    <a:gd name="T3" fmla="*/ 104 h 156"/>
                    <a:gd name="T4" fmla="*/ 232 w 232"/>
                    <a:gd name="T5" fmla="*/ 156 h 156"/>
                    <a:gd name="T6" fmla="*/ 0 w 232"/>
                    <a:gd name="T7" fmla="*/ 28 h 156"/>
                    <a:gd name="T8" fmla="*/ 38 w 232"/>
                    <a:gd name="T9" fmla="*/ 0 h 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2"/>
                    <a:gd name="T16" fmla="*/ 0 h 156"/>
                    <a:gd name="T17" fmla="*/ 232 w 232"/>
                    <a:gd name="T18" fmla="*/ 156 h 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2" h="156">
                      <a:moveTo>
                        <a:pt x="38" y="0"/>
                      </a:moveTo>
                      <a:lnTo>
                        <a:pt x="232" y="104"/>
                      </a:lnTo>
                      <a:lnTo>
                        <a:pt x="232" y="156"/>
                      </a:lnTo>
                      <a:lnTo>
                        <a:pt x="0" y="28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12" name="Freeform 2421"/>
                <p:cNvSpPr>
                  <a:spLocks noChangeAspect="1"/>
                </p:cNvSpPr>
                <p:nvPr/>
              </p:nvSpPr>
              <p:spPr bwMode="auto">
                <a:xfrm flipH="1">
                  <a:off x="2436" y="1456"/>
                  <a:ext cx="232" cy="156"/>
                </a:xfrm>
                <a:custGeom>
                  <a:avLst/>
                  <a:gdLst>
                    <a:gd name="T0" fmla="*/ 38 w 232"/>
                    <a:gd name="T1" fmla="*/ 0 h 156"/>
                    <a:gd name="T2" fmla="*/ 232 w 232"/>
                    <a:gd name="T3" fmla="*/ 104 h 156"/>
                    <a:gd name="T4" fmla="*/ 232 w 232"/>
                    <a:gd name="T5" fmla="*/ 156 h 156"/>
                    <a:gd name="T6" fmla="*/ 0 w 232"/>
                    <a:gd name="T7" fmla="*/ 28 h 156"/>
                    <a:gd name="T8" fmla="*/ 38 w 232"/>
                    <a:gd name="T9" fmla="*/ 0 h 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2"/>
                    <a:gd name="T16" fmla="*/ 0 h 156"/>
                    <a:gd name="T17" fmla="*/ 232 w 232"/>
                    <a:gd name="T18" fmla="*/ 156 h 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2" h="156">
                      <a:moveTo>
                        <a:pt x="38" y="0"/>
                      </a:moveTo>
                      <a:lnTo>
                        <a:pt x="232" y="104"/>
                      </a:lnTo>
                      <a:lnTo>
                        <a:pt x="232" y="156"/>
                      </a:lnTo>
                      <a:lnTo>
                        <a:pt x="0" y="28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701" name="Group 2422"/>
              <p:cNvGrpSpPr>
                <a:grpSpLocks noChangeAspect="1"/>
              </p:cNvGrpSpPr>
              <p:nvPr/>
            </p:nvGrpSpPr>
            <p:grpSpPr bwMode="auto">
              <a:xfrm>
                <a:off x="2056" y="1036"/>
                <a:ext cx="601" cy="683"/>
                <a:chOff x="2056" y="988"/>
                <a:chExt cx="601" cy="683"/>
              </a:xfrm>
            </p:grpSpPr>
            <p:sp>
              <p:nvSpPr>
                <p:cNvPr id="15379" name="Line 242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363" y="1041"/>
                  <a:ext cx="45" cy="469"/>
                </a:xfrm>
                <a:prstGeom prst="line">
                  <a:avLst/>
                </a:prstGeom>
                <a:noFill/>
                <a:ln w="19050">
                  <a:solidFill>
                    <a:srgbClr val="081D5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0" name="Line 2424"/>
                <p:cNvSpPr>
                  <a:spLocks noChangeAspect="1" noChangeShapeType="1"/>
                </p:cNvSpPr>
                <p:nvPr/>
              </p:nvSpPr>
              <p:spPr bwMode="auto">
                <a:xfrm>
                  <a:off x="2432" y="1048"/>
                  <a:ext cx="16" cy="477"/>
                </a:xfrm>
                <a:prstGeom prst="line">
                  <a:avLst/>
                </a:prstGeom>
                <a:noFill/>
                <a:ln w="19050">
                  <a:solidFill>
                    <a:srgbClr val="081D5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1" name="Line 2425"/>
                <p:cNvSpPr>
                  <a:spLocks noChangeAspect="1" noChangeShapeType="1"/>
                </p:cNvSpPr>
                <p:nvPr/>
              </p:nvSpPr>
              <p:spPr bwMode="auto">
                <a:xfrm>
                  <a:off x="2471" y="1180"/>
                  <a:ext cx="31" cy="308"/>
                </a:xfrm>
                <a:prstGeom prst="line">
                  <a:avLst/>
                </a:prstGeom>
                <a:noFill/>
                <a:ln w="19050">
                  <a:solidFill>
                    <a:srgbClr val="081D5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2" name="Freeform 2426"/>
                <p:cNvSpPr>
                  <a:spLocks noChangeAspect="1"/>
                </p:cNvSpPr>
                <p:nvPr/>
              </p:nvSpPr>
              <p:spPr bwMode="auto">
                <a:xfrm>
                  <a:off x="2371" y="1411"/>
                  <a:ext cx="124" cy="24"/>
                </a:xfrm>
                <a:custGeom>
                  <a:avLst/>
                  <a:gdLst>
                    <a:gd name="T0" fmla="*/ 0 w 156"/>
                    <a:gd name="T1" fmla="*/ 2 h 30"/>
                    <a:gd name="T2" fmla="*/ 4 w 156"/>
                    <a:gd name="T3" fmla="*/ 2 h 30"/>
                    <a:gd name="T4" fmla="*/ 6 w 156"/>
                    <a:gd name="T5" fmla="*/ 0 h 30"/>
                    <a:gd name="T6" fmla="*/ 0 60000 65536"/>
                    <a:gd name="T7" fmla="*/ 0 60000 65536"/>
                    <a:gd name="T8" fmla="*/ 0 60000 65536"/>
                    <a:gd name="T9" fmla="*/ 0 w 156"/>
                    <a:gd name="T10" fmla="*/ 0 h 30"/>
                    <a:gd name="T11" fmla="*/ 156 w 156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6" h="30">
                      <a:moveTo>
                        <a:pt x="0" y="12"/>
                      </a:moveTo>
                      <a:lnTo>
                        <a:pt x="95" y="29"/>
                      </a:lnTo>
                      <a:lnTo>
                        <a:pt x="155" y="0"/>
                      </a:lnTo>
                    </a:path>
                  </a:pathLst>
                </a:custGeom>
                <a:noFill/>
                <a:ln w="19050" cap="rnd" cmpd="sng">
                  <a:solidFill>
                    <a:srgbClr val="081D5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3" name="Freeform 2427"/>
                <p:cNvSpPr>
                  <a:spLocks noChangeAspect="1"/>
                </p:cNvSpPr>
                <p:nvPr/>
              </p:nvSpPr>
              <p:spPr bwMode="auto">
                <a:xfrm>
                  <a:off x="2377" y="1355"/>
                  <a:ext cx="112" cy="23"/>
                </a:xfrm>
                <a:custGeom>
                  <a:avLst/>
                  <a:gdLst>
                    <a:gd name="T0" fmla="*/ 0 w 140"/>
                    <a:gd name="T1" fmla="*/ 2 h 29"/>
                    <a:gd name="T2" fmla="*/ 4 w 140"/>
                    <a:gd name="T3" fmla="*/ 2 h 29"/>
                    <a:gd name="T4" fmla="*/ 6 w 140"/>
                    <a:gd name="T5" fmla="*/ 0 h 29"/>
                    <a:gd name="T6" fmla="*/ 0 60000 65536"/>
                    <a:gd name="T7" fmla="*/ 0 60000 65536"/>
                    <a:gd name="T8" fmla="*/ 0 60000 65536"/>
                    <a:gd name="T9" fmla="*/ 0 w 140"/>
                    <a:gd name="T10" fmla="*/ 0 h 29"/>
                    <a:gd name="T11" fmla="*/ 140 w 140"/>
                    <a:gd name="T12" fmla="*/ 29 h 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0" h="29">
                      <a:moveTo>
                        <a:pt x="0" y="9"/>
                      </a:moveTo>
                      <a:lnTo>
                        <a:pt x="86" y="28"/>
                      </a:lnTo>
                      <a:lnTo>
                        <a:pt x="139" y="0"/>
                      </a:lnTo>
                    </a:path>
                  </a:pathLst>
                </a:custGeom>
                <a:noFill/>
                <a:ln w="19050" cap="rnd" cmpd="sng">
                  <a:solidFill>
                    <a:srgbClr val="081D5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4" name="Freeform 2428"/>
                <p:cNvSpPr>
                  <a:spLocks noChangeAspect="1"/>
                </p:cNvSpPr>
                <p:nvPr/>
              </p:nvSpPr>
              <p:spPr bwMode="auto">
                <a:xfrm>
                  <a:off x="2384" y="1306"/>
                  <a:ext cx="101" cy="19"/>
                </a:xfrm>
                <a:custGeom>
                  <a:avLst/>
                  <a:gdLst>
                    <a:gd name="T0" fmla="*/ 0 w 127"/>
                    <a:gd name="T1" fmla="*/ 2 h 24"/>
                    <a:gd name="T2" fmla="*/ 3 w 127"/>
                    <a:gd name="T3" fmla="*/ 2 h 24"/>
                    <a:gd name="T4" fmla="*/ 6 w 127"/>
                    <a:gd name="T5" fmla="*/ 0 h 24"/>
                    <a:gd name="T6" fmla="*/ 0 60000 65536"/>
                    <a:gd name="T7" fmla="*/ 0 60000 65536"/>
                    <a:gd name="T8" fmla="*/ 0 60000 65536"/>
                    <a:gd name="T9" fmla="*/ 0 w 127"/>
                    <a:gd name="T10" fmla="*/ 0 h 24"/>
                    <a:gd name="T11" fmla="*/ 127 w 127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7" h="24">
                      <a:moveTo>
                        <a:pt x="0" y="9"/>
                      </a:moveTo>
                      <a:lnTo>
                        <a:pt x="75" y="23"/>
                      </a:lnTo>
                      <a:lnTo>
                        <a:pt x="126" y="0"/>
                      </a:lnTo>
                    </a:path>
                  </a:pathLst>
                </a:custGeom>
                <a:noFill/>
                <a:ln w="19050" cap="rnd" cmpd="sng">
                  <a:solidFill>
                    <a:srgbClr val="081D5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5" name="Freeform 2429"/>
                <p:cNvSpPr>
                  <a:spLocks noChangeAspect="1"/>
                </p:cNvSpPr>
                <p:nvPr/>
              </p:nvSpPr>
              <p:spPr bwMode="auto">
                <a:xfrm>
                  <a:off x="2388" y="1260"/>
                  <a:ext cx="92" cy="17"/>
                </a:xfrm>
                <a:custGeom>
                  <a:avLst/>
                  <a:gdLst>
                    <a:gd name="T0" fmla="*/ 0 w 116"/>
                    <a:gd name="T1" fmla="*/ 2 h 22"/>
                    <a:gd name="T2" fmla="*/ 2 w 116"/>
                    <a:gd name="T3" fmla="*/ 2 h 22"/>
                    <a:gd name="T4" fmla="*/ 5 w 116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22"/>
                    <a:gd name="T11" fmla="*/ 116 w 116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22">
                      <a:moveTo>
                        <a:pt x="0" y="6"/>
                      </a:moveTo>
                      <a:lnTo>
                        <a:pt x="66" y="21"/>
                      </a:lnTo>
                      <a:lnTo>
                        <a:pt x="115" y="0"/>
                      </a:lnTo>
                    </a:path>
                  </a:pathLst>
                </a:custGeom>
                <a:noFill/>
                <a:ln w="19050" cap="rnd" cmpd="sng">
                  <a:solidFill>
                    <a:srgbClr val="081D5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6" name="Freeform 2430"/>
                <p:cNvSpPr>
                  <a:spLocks noChangeAspect="1"/>
                </p:cNvSpPr>
                <p:nvPr/>
              </p:nvSpPr>
              <p:spPr bwMode="auto">
                <a:xfrm>
                  <a:off x="2392" y="1206"/>
                  <a:ext cx="82" cy="14"/>
                </a:xfrm>
                <a:custGeom>
                  <a:avLst/>
                  <a:gdLst>
                    <a:gd name="T0" fmla="*/ 0 w 102"/>
                    <a:gd name="T1" fmla="*/ 2 h 18"/>
                    <a:gd name="T2" fmla="*/ 2 w 102"/>
                    <a:gd name="T3" fmla="*/ 2 h 18"/>
                    <a:gd name="T4" fmla="*/ 5 w 102"/>
                    <a:gd name="T5" fmla="*/ 0 h 18"/>
                    <a:gd name="T6" fmla="*/ 0 60000 65536"/>
                    <a:gd name="T7" fmla="*/ 0 60000 65536"/>
                    <a:gd name="T8" fmla="*/ 0 60000 65536"/>
                    <a:gd name="T9" fmla="*/ 0 w 102"/>
                    <a:gd name="T10" fmla="*/ 0 h 18"/>
                    <a:gd name="T11" fmla="*/ 102 w 102"/>
                    <a:gd name="T12" fmla="*/ 18 h 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2" h="18">
                      <a:moveTo>
                        <a:pt x="0" y="9"/>
                      </a:moveTo>
                      <a:lnTo>
                        <a:pt x="54" y="17"/>
                      </a:lnTo>
                      <a:lnTo>
                        <a:pt x="101" y="0"/>
                      </a:lnTo>
                    </a:path>
                  </a:pathLst>
                </a:custGeom>
                <a:noFill/>
                <a:ln w="19050" cap="rnd" cmpd="sng">
                  <a:solidFill>
                    <a:srgbClr val="081D5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7" name="Freeform 2431"/>
                <p:cNvSpPr>
                  <a:spLocks noChangeAspect="1"/>
                </p:cNvSpPr>
                <p:nvPr/>
              </p:nvSpPr>
              <p:spPr bwMode="auto">
                <a:xfrm>
                  <a:off x="2364" y="1419"/>
                  <a:ext cx="142" cy="112"/>
                </a:xfrm>
                <a:custGeom>
                  <a:avLst/>
                  <a:gdLst>
                    <a:gd name="T0" fmla="*/ 0 w 179"/>
                    <a:gd name="T1" fmla="*/ 5 h 140"/>
                    <a:gd name="T2" fmla="*/ 2 w 179"/>
                    <a:gd name="T3" fmla="*/ 2 h 140"/>
                    <a:gd name="T4" fmla="*/ 4 w 179"/>
                    <a:gd name="T5" fmla="*/ 6 h 140"/>
                    <a:gd name="T6" fmla="*/ 5 w 179"/>
                    <a:gd name="T7" fmla="*/ 0 h 140"/>
                    <a:gd name="T8" fmla="*/ 6 w 179"/>
                    <a:gd name="T9" fmla="*/ 4 h 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9"/>
                    <a:gd name="T16" fmla="*/ 0 h 140"/>
                    <a:gd name="T17" fmla="*/ 179 w 179"/>
                    <a:gd name="T18" fmla="*/ 140 h 1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9" h="140">
                      <a:moveTo>
                        <a:pt x="0" y="114"/>
                      </a:moveTo>
                      <a:lnTo>
                        <a:pt x="62" y="11"/>
                      </a:lnTo>
                      <a:lnTo>
                        <a:pt x="109" y="139"/>
                      </a:lnTo>
                      <a:lnTo>
                        <a:pt x="139" y="0"/>
                      </a:lnTo>
                      <a:lnTo>
                        <a:pt x="178" y="88"/>
                      </a:lnTo>
                    </a:path>
                  </a:pathLst>
                </a:custGeom>
                <a:noFill/>
                <a:ln w="19050" cap="rnd" cmpd="sng">
                  <a:solidFill>
                    <a:srgbClr val="081D5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8" name="Freeform 2432"/>
                <p:cNvSpPr>
                  <a:spLocks noChangeAspect="1"/>
                </p:cNvSpPr>
                <p:nvPr/>
              </p:nvSpPr>
              <p:spPr bwMode="auto">
                <a:xfrm>
                  <a:off x="2374" y="1366"/>
                  <a:ext cx="121" cy="64"/>
                </a:xfrm>
                <a:custGeom>
                  <a:avLst/>
                  <a:gdLst>
                    <a:gd name="T0" fmla="*/ 0 w 152"/>
                    <a:gd name="T1" fmla="*/ 3 h 80"/>
                    <a:gd name="T2" fmla="*/ 2 w 152"/>
                    <a:gd name="T3" fmla="*/ 2 h 80"/>
                    <a:gd name="T4" fmla="*/ 4 w 152"/>
                    <a:gd name="T5" fmla="*/ 4 h 80"/>
                    <a:gd name="T6" fmla="*/ 5 w 152"/>
                    <a:gd name="T7" fmla="*/ 0 h 80"/>
                    <a:gd name="T8" fmla="*/ 6 w 152"/>
                    <a:gd name="T9" fmla="*/ 2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80"/>
                    <a:gd name="T17" fmla="*/ 152 w 152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80">
                      <a:moveTo>
                        <a:pt x="0" y="70"/>
                      </a:moveTo>
                      <a:lnTo>
                        <a:pt x="51" y="4"/>
                      </a:lnTo>
                      <a:lnTo>
                        <a:pt x="89" y="79"/>
                      </a:lnTo>
                      <a:lnTo>
                        <a:pt x="119" y="0"/>
                      </a:lnTo>
                      <a:lnTo>
                        <a:pt x="151" y="53"/>
                      </a:lnTo>
                    </a:path>
                  </a:pathLst>
                </a:custGeom>
                <a:noFill/>
                <a:ln w="19050" cap="rnd" cmpd="sng">
                  <a:solidFill>
                    <a:srgbClr val="081D5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9" name="Freeform 2433"/>
                <p:cNvSpPr>
                  <a:spLocks noChangeAspect="1"/>
                </p:cNvSpPr>
                <p:nvPr/>
              </p:nvSpPr>
              <p:spPr bwMode="auto">
                <a:xfrm>
                  <a:off x="2378" y="1317"/>
                  <a:ext cx="111" cy="57"/>
                </a:xfrm>
                <a:custGeom>
                  <a:avLst/>
                  <a:gdLst>
                    <a:gd name="T0" fmla="*/ 0 w 139"/>
                    <a:gd name="T1" fmla="*/ 2 h 72"/>
                    <a:gd name="T2" fmla="*/ 2 w 139"/>
                    <a:gd name="T3" fmla="*/ 2 h 72"/>
                    <a:gd name="T4" fmla="*/ 4 w 139"/>
                    <a:gd name="T5" fmla="*/ 2 h 72"/>
                    <a:gd name="T6" fmla="*/ 5 w 139"/>
                    <a:gd name="T7" fmla="*/ 0 h 72"/>
                    <a:gd name="T8" fmla="*/ 6 w 139"/>
                    <a:gd name="T9" fmla="*/ 2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"/>
                    <a:gd name="T16" fmla="*/ 0 h 72"/>
                    <a:gd name="T17" fmla="*/ 139 w 139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" h="72">
                      <a:moveTo>
                        <a:pt x="0" y="54"/>
                      </a:moveTo>
                      <a:lnTo>
                        <a:pt x="47" y="2"/>
                      </a:lnTo>
                      <a:lnTo>
                        <a:pt x="79" y="71"/>
                      </a:lnTo>
                      <a:lnTo>
                        <a:pt x="104" y="0"/>
                      </a:lnTo>
                      <a:lnTo>
                        <a:pt x="138" y="47"/>
                      </a:lnTo>
                    </a:path>
                  </a:pathLst>
                </a:custGeom>
                <a:noFill/>
                <a:ln w="19050" cap="rnd" cmpd="sng">
                  <a:solidFill>
                    <a:srgbClr val="081D5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0" name="Freeform 2434"/>
                <p:cNvSpPr>
                  <a:spLocks noChangeAspect="1"/>
                </p:cNvSpPr>
                <p:nvPr/>
              </p:nvSpPr>
              <p:spPr bwMode="auto">
                <a:xfrm>
                  <a:off x="2385" y="1269"/>
                  <a:ext cx="97" cy="56"/>
                </a:xfrm>
                <a:custGeom>
                  <a:avLst/>
                  <a:gdLst>
                    <a:gd name="T0" fmla="*/ 0 w 122"/>
                    <a:gd name="T1" fmla="*/ 2 h 70"/>
                    <a:gd name="T2" fmla="*/ 2 w 122"/>
                    <a:gd name="T3" fmla="*/ 2 h 70"/>
                    <a:gd name="T4" fmla="*/ 3 w 122"/>
                    <a:gd name="T5" fmla="*/ 3 h 70"/>
                    <a:gd name="T6" fmla="*/ 4 w 122"/>
                    <a:gd name="T7" fmla="*/ 0 h 70"/>
                    <a:gd name="T8" fmla="*/ 5 w 122"/>
                    <a:gd name="T9" fmla="*/ 2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70"/>
                    <a:gd name="T17" fmla="*/ 122 w 122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70">
                      <a:moveTo>
                        <a:pt x="0" y="54"/>
                      </a:moveTo>
                      <a:lnTo>
                        <a:pt x="41" y="3"/>
                      </a:lnTo>
                      <a:lnTo>
                        <a:pt x="69" y="69"/>
                      </a:lnTo>
                      <a:lnTo>
                        <a:pt x="93" y="0"/>
                      </a:lnTo>
                      <a:lnTo>
                        <a:pt x="121" y="50"/>
                      </a:lnTo>
                    </a:path>
                  </a:pathLst>
                </a:custGeom>
                <a:noFill/>
                <a:ln w="19050" cap="rnd" cmpd="sng">
                  <a:solidFill>
                    <a:srgbClr val="081D5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1" name="Freeform 2435"/>
                <p:cNvSpPr>
                  <a:spLocks noChangeAspect="1"/>
                </p:cNvSpPr>
                <p:nvPr/>
              </p:nvSpPr>
              <p:spPr bwMode="auto">
                <a:xfrm>
                  <a:off x="2388" y="1213"/>
                  <a:ext cx="89" cy="63"/>
                </a:xfrm>
                <a:custGeom>
                  <a:avLst/>
                  <a:gdLst>
                    <a:gd name="T0" fmla="*/ 0 w 112"/>
                    <a:gd name="T1" fmla="*/ 3 h 78"/>
                    <a:gd name="T2" fmla="*/ 2 w 112"/>
                    <a:gd name="T3" fmla="*/ 0 h 78"/>
                    <a:gd name="T4" fmla="*/ 3 w 112"/>
                    <a:gd name="T5" fmla="*/ 4 h 78"/>
                    <a:gd name="T6" fmla="*/ 3 w 112"/>
                    <a:gd name="T7" fmla="*/ 2 h 78"/>
                    <a:gd name="T8" fmla="*/ 5 w 112"/>
                    <a:gd name="T9" fmla="*/ 3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78"/>
                    <a:gd name="T17" fmla="*/ 112 w 112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78">
                      <a:moveTo>
                        <a:pt x="0" y="64"/>
                      </a:moveTo>
                      <a:lnTo>
                        <a:pt x="36" y="0"/>
                      </a:lnTo>
                      <a:lnTo>
                        <a:pt x="64" y="77"/>
                      </a:lnTo>
                      <a:lnTo>
                        <a:pt x="79" y="2"/>
                      </a:lnTo>
                      <a:lnTo>
                        <a:pt x="111" y="60"/>
                      </a:lnTo>
                    </a:path>
                  </a:pathLst>
                </a:custGeom>
                <a:noFill/>
                <a:ln w="19050" cap="rnd" cmpd="sng">
                  <a:solidFill>
                    <a:srgbClr val="081D5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2" name="Freeform 2436"/>
                <p:cNvSpPr>
                  <a:spLocks noChangeAspect="1"/>
                </p:cNvSpPr>
                <p:nvPr/>
              </p:nvSpPr>
              <p:spPr bwMode="auto">
                <a:xfrm>
                  <a:off x="2376" y="1030"/>
                  <a:ext cx="104" cy="49"/>
                </a:xfrm>
                <a:custGeom>
                  <a:avLst/>
                  <a:gdLst>
                    <a:gd name="T0" fmla="*/ 0 w 131"/>
                    <a:gd name="T1" fmla="*/ 0 h 61"/>
                    <a:gd name="T2" fmla="*/ 5 w 131"/>
                    <a:gd name="T3" fmla="*/ 2 h 61"/>
                    <a:gd name="T4" fmla="*/ 3 w 131"/>
                    <a:gd name="T5" fmla="*/ 2 h 61"/>
                    <a:gd name="T6" fmla="*/ 2 w 131"/>
                    <a:gd name="T7" fmla="*/ 2 h 61"/>
                    <a:gd name="T8" fmla="*/ 0 w 131"/>
                    <a:gd name="T9" fmla="*/ 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1"/>
                    <a:gd name="T16" fmla="*/ 0 h 61"/>
                    <a:gd name="T17" fmla="*/ 131 w 131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1" h="61">
                      <a:moveTo>
                        <a:pt x="0" y="0"/>
                      </a:moveTo>
                      <a:lnTo>
                        <a:pt x="130" y="32"/>
                      </a:lnTo>
                      <a:lnTo>
                        <a:pt x="85" y="60"/>
                      </a:lnTo>
                      <a:lnTo>
                        <a:pt x="35" y="4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rnd" cmpd="sng">
                  <a:solidFill>
                    <a:srgbClr val="081D5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3" name="Freeform 2437"/>
                <p:cNvSpPr>
                  <a:spLocks noChangeAspect="1"/>
                </p:cNvSpPr>
                <p:nvPr/>
              </p:nvSpPr>
              <p:spPr bwMode="auto">
                <a:xfrm>
                  <a:off x="2374" y="1082"/>
                  <a:ext cx="112" cy="51"/>
                </a:xfrm>
                <a:custGeom>
                  <a:avLst/>
                  <a:gdLst>
                    <a:gd name="T0" fmla="*/ 0 w 140"/>
                    <a:gd name="T1" fmla="*/ 0 h 64"/>
                    <a:gd name="T2" fmla="*/ 6 w 140"/>
                    <a:gd name="T3" fmla="*/ 2 h 64"/>
                    <a:gd name="T4" fmla="*/ 5 w 140"/>
                    <a:gd name="T5" fmla="*/ 3 h 64"/>
                    <a:gd name="T6" fmla="*/ 2 w 140"/>
                    <a:gd name="T7" fmla="*/ 2 h 64"/>
                    <a:gd name="T8" fmla="*/ 0 w 140"/>
                    <a:gd name="T9" fmla="*/ 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0"/>
                    <a:gd name="T16" fmla="*/ 0 h 64"/>
                    <a:gd name="T17" fmla="*/ 140 w 14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0" h="64">
                      <a:moveTo>
                        <a:pt x="0" y="0"/>
                      </a:moveTo>
                      <a:lnTo>
                        <a:pt x="139" y="29"/>
                      </a:lnTo>
                      <a:lnTo>
                        <a:pt x="96" y="63"/>
                      </a:lnTo>
                      <a:lnTo>
                        <a:pt x="32" y="4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rnd" cmpd="sng">
                  <a:solidFill>
                    <a:srgbClr val="081D5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4" name="Freeform 2438"/>
                <p:cNvSpPr>
                  <a:spLocks noChangeAspect="1"/>
                </p:cNvSpPr>
                <p:nvPr/>
              </p:nvSpPr>
              <p:spPr bwMode="auto">
                <a:xfrm>
                  <a:off x="2374" y="1136"/>
                  <a:ext cx="120" cy="67"/>
                </a:xfrm>
                <a:custGeom>
                  <a:avLst/>
                  <a:gdLst>
                    <a:gd name="T0" fmla="*/ 0 w 150"/>
                    <a:gd name="T1" fmla="*/ 0 h 84"/>
                    <a:gd name="T2" fmla="*/ 6 w 150"/>
                    <a:gd name="T3" fmla="*/ 2 h 84"/>
                    <a:gd name="T4" fmla="*/ 5 w 150"/>
                    <a:gd name="T5" fmla="*/ 4 h 84"/>
                    <a:gd name="T6" fmla="*/ 2 w 150"/>
                    <a:gd name="T7" fmla="*/ 2 h 84"/>
                    <a:gd name="T8" fmla="*/ 0 w 150"/>
                    <a:gd name="T9" fmla="*/ 0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0"/>
                    <a:gd name="T16" fmla="*/ 0 h 84"/>
                    <a:gd name="T17" fmla="*/ 150 w 150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0" h="84">
                      <a:moveTo>
                        <a:pt x="0" y="0"/>
                      </a:moveTo>
                      <a:lnTo>
                        <a:pt x="149" y="28"/>
                      </a:lnTo>
                      <a:lnTo>
                        <a:pt x="115" y="83"/>
                      </a:lnTo>
                      <a:lnTo>
                        <a:pt x="26" y="4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rnd" cmpd="sng">
                  <a:solidFill>
                    <a:srgbClr val="081D5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5" name="Line 2439"/>
                <p:cNvSpPr>
                  <a:spLocks noChangeAspect="1" noChangeShapeType="1"/>
                </p:cNvSpPr>
                <p:nvPr/>
              </p:nvSpPr>
              <p:spPr bwMode="auto">
                <a:xfrm>
                  <a:off x="2454" y="1068"/>
                  <a:ext cx="10" cy="110"/>
                </a:xfrm>
                <a:prstGeom prst="line">
                  <a:avLst/>
                </a:prstGeom>
                <a:noFill/>
                <a:ln w="19050">
                  <a:solidFill>
                    <a:srgbClr val="081D5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6" name="Freeform 2440"/>
                <p:cNvSpPr>
                  <a:spLocks noChangeAspect="1"/>
                </p:cNvSpPr>
                <p:nvPr/>
              </p:nvSpPr>
              <p:spPr bwMode="auto">
                <a:xfrm>
                  <a:off x="2056" y="1029"/>
                  <a:ext cx="317" cy="551"/>
                </a:xfrm>
                <a:custGeom>
                  <a:avLst/>
                  <a:gdLst>
                    <a:gd name="T0" fmla="*/ 19 w 394"/>
                    <a:gd name="T1" fmla="*/ 0 h 619"/>
                    <a:gd name="T2" fmla="*/ 18 w 394"/>
                    <a:gd name="T3" fmla="*/ 15 h 619"/>
                    <a:gd name="T4" fmla="*/ 15 w 394"/>
                    <a:gd name="T5" fmla="*/ 34 h 619"/>
                    <a:gd name="T6" fmla="*/ 12 w 394"/>
                    <a:gd name="T7" fmla="*/ 54 h 619"/>
                    <a:gd name="T8" fmla="*/ 8 w 394"/>
                    <a:gd name="T9" fmla="*/ 77 h 619"/>
                    <a:gd name="T10" fmla="*/ 6 w 394"/>
                    <a:gd name="T11" fmla="*/ 90 h 619"/>
                    <a:gd name="T12" fmla="*/ 4 w 394"/>
                    <a:gd name="T13" fmla="*/ 105 h 619"/>
                    <a:gd name="T14" fmla="*/ 2 w 394"/>
                    <a:gd name="T15" fmla="*/ 112 h 619"/>
                    <a:gd name="T16" fmla="*/ 0 w 394"/>
                    <a:gd name="T17" fmla="*/ 120 h 6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94"/>
                    <a:gd name="T28" fmla="*/ 0 h 619"/>
                    <a:gd name="T29" fmla="*/ 394 w 394"/>
                    <a:gd name="T30" fmla="*/ 619 h 6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94" h="619">
                      <a:moveTo>
                        <a:pt x="393" y="0"/>
                      </a:moveTo>
                      <a:lnTo>
                        <a:pt x="356" y="76"/>
                      </a:lnTo>
                      <a:lnTo>
                        <a:pt x="307" y="172"/>
                      </a:lnTo>
                      <a:lnTo>
                        <a:pt x="246" y="279"/>
                      </a:lnTo>
                      <a:lnTo>
                        <a:pt x="181" y="390"/>
                      </a:lnTo>
                      <a:lnTo>
                        <a:pt x="133" y="462"/>
                      </a:lnTo>
                      <a:lnTo>
                        <a:pt x="83" y="537"/>
                      </a:lnTo>
                      <a:lnTo>
                        <a:pt x="54" y="567"/>
                      </a:lnTo>
                      <a:lnTo>
                        <a:pt x="0" y="618"/>
                      </a:lnTo>
                    </a:path>
                  </a:pathLst>
                </a:custGeom>
                <a:noFill/>
                <a:ln w="9525" cap="rnd" cmpd="sng">
                  <a:solidFill>
                    <a:srgbClr val="081D5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7" name="Freeform 2441"/>
                <p:cNvSpPr>
                  <a:spLocks noChangeAspect="1"/>
                </p:cNvSpPr>
                <p:nvPr/>
              </p:nvSpPr>
              <p:spPr bwMode="auto">
                <a:xfrm>
                  <a:off x="2091" y="1078"/>
                  <a:ext cx="286" cy="525"/>
                </a:xfrm>
                <a:custGeom>
                  <a:avLst/>
                  <a:gdLst>
                    <a:gd name="T0" fmla="*/ 18 w 355"/>
                    <a:gd name="T1" fmla="*/ 0 h 566"/>
                    <a:gd name="T2" fmla="*/ 15 w 355"/>
                    <a:gd name="T3" fmla="*/ 28 h 566"/>
                    <a:gd name="T4" fmla="*/ 12 w 355"/>
                    <a:gd name="T5" fmla="*/ 75 h 566"/>
                    <a:gd name="T6" fmla="*/ 10 w 355"/>
                    <a:gd name="T7" fmla="*/ 109 h 566"/>
                    <a:gd name="T8" fmla="*/ 6 w 355"/>
                    <a:gd name="T9" fmla="*/ 144 h 566"/>
                    <a:gd name="T10" fmla="*/ 4 w 355"/>
                    <a:gd name="T11" fmla="*/ 163 h 566"/>
                    <a:gd name="T12" fmla="*/ 2 w 355"/>
                    <a:gd name="T13" fmla="*/ 188 h 566"/>
                    <a:gd name="T14" fmla="*/ 0 w 355"/>
                    <a:gd name="T15" fmla="*/ 198 h 5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55"/>
                    <a:gd name="T25" fmla="*/ 0 h 566"/>
                    <a:gd name="T26" fmla="*/ 355 w 355"/>
                    <a:gd name="T27" fmla="*/ 566 h 5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55" h="566">
                      <a:moveTo>
                        <a:pt x="354" y="0"/>
                      </a:moveTo>
                      <a:lnTo>
                        <a:pt x="318" y="78"/>
                      </a:lnTo>
                      <a:lnTo>
                        <a:pt x="240" y="213"/>
                      </a:lnTo>
                      <a:lnTo>
                        <a:pt x="188" y="311"/>
                      </a:lnTo>
                      <a:lnTo>
                        <a:pt x="120" y="412"/>
                      </a:lnTo>
                      <a:lnTo>
                        <a:pt x="81" y="468"/>
                      </a:lnTo>
                      <a:lnTo>
                        <a:pt x="28" y="539"/>
                      </a:lnTo>
                      <a:lnTo>
                        <a:pt x="0" y="565"/>
                      </a:lnTo>
                    </a:path>
                  </a:pathLst>
                </a:custGeom>
                <a:noFill/>
                <a:ln w="9525" cap="rnd" cmpd="sng">
                  <a:solidFill>
                    <a:srgbClr val="081D5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8" name="Freeform 2442"/>
                <p:cNvSpPr>
                  <a:spLocks noChangeAspect="1"/>
                </p:cNvSpPr>
                <p:nvPr/>
              </p:nvSpPr>
              <p:spPr bwMode="auto">
                <a:xfrm>
                  <a:off x="2126" y="1136"/>
                  <a:ext cx="251" cy="480"/>
                </a:xfrm>
                <a:custGeom>
                  <a:avLst/>
                  <a:gdLst>
                    <a:gd name="T0" fmla="*/ 10 w 321"/>
                    <a:gd name="T1" fmla="*/ 0 h 507"/>
                    <a:gd name="T2" fmla="*/ 10 w 321"/>
                    <a:gd name="T3" fmla="*/ 24 h 507"/>
                    <a:gd name="T4" fmla="*/ 8 w 321"/>
                    <a:gd name="T5" fmla="*/ 54 h 507"/>
                    <a:gd name="T6" fmla="*/ 7 w 321"/>
                    <a:gd name="T7" fmla="*/ 83 h 507"/>
                    <a:gd name="T8" fmla="*/ 6 w 321"/>
                    <a:gd name="T9" fmla="*/ 121 h 507"/>
                    <a:gd name="T10" fmla="*/ 4 w 321"/>
                    <a:gd name="T11" fmla="*/ 153 h 507"/>
                    <a:gd name="T12" fmla="*/ 2 w 321"/>
                    <a:gd name="T13" fmla="*/ 187 h 507"/>
                    <a:gd name="T14" fmla="*/ 2 w 321"/>
                    <a:gd name="T15" fmla="*/ 204 h 507"/>
                    <a:gd name="T16" fmla="*/ 2 w 321"/>
                    <a:gd name="T17" fmla="*/ 228 h 507"/>
                    <a:gd name="T18" fmla="*/ 0 w 321"/>
                    <a:gd name="T19" fmla="*/ 235 h 50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21"/>
                    <a:gd name="T31" fmla="*/ 0 h 507"/>
                    <a:gd name="T32" fmla="*/ 321 w 321"/>
                    <a:gd name="T33" fmla="*/ 507 h 50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21" h="507">
                      <a:moveTo>
                        <a:pt x="320" y="0"/>
                      </a:moveTo>
                      <a:lnTo>
                        <a:pt x="293" y="51"/>
                      </a:lnTo>
                      <a:lnTo>
                        <a:pt x="258" y="116"/>
                      </a:lnTo>
                      <a:lnTo>
                        <a:pt x="222" y="181"/>
                      </a:lnTo>
                      <a:lnTo>
                        <a:pt x="177" y="260"/>
                      </a:lnTo>
                      <a:lnTo>
                        <a:pt x="132" y="331"/>
                      </a:lnTo>
                      <a:lnTo>
                        <a:pt x="83" y="401"/>
                      </a:lnTo>
                      <a:lnTo>
                        <a:pt x="55" y="440"/>
                      </a:lnTo>
                      <a:lnTo>
                        <a:pt x="16" y="491"/>
                      </a:lnTo>
                      <a:lnTo>
                        <a:pt x="0" y="506"/>
                      </a:lnTo>
                    </a:path>
                  </a:pathLst>
                </a:custGeom>
                <a:noFill/>
                <a:ln w="9525" cap="rnd" cmpd="sng">
                  <a:solidFill>
                    <a:srgbClr val="081D5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9" name="Freeform 2443"/>
                <p:cNvSpPr>
                  <a:spLocks noChangeAspect="1"/>
                </p:cNvSpPr>
                <p:nvPr/>
              </p:nvSpPr>
              <p:spPr bwMode="auto">
                <a:xfrm>
                  <a:off x="2155" y="1057"/>
                  <a:ext cx="327" cy="576"/>
                </a:xfrm>
                <a:custGeom>
                  <a:avLst/>
                  <a:gdLst>
                    <a:gd name="T0" fmla="*/ 44 w 381"/>
                    <a:gd name="T1" fmla="*/ 0 h 456"/>
                    <a:gd name="T2" fmla="*/ 40 w 381"/>
                    <a:gd name="T3" fmla="*/ 2314 h 456"/>
                    <a:gd name="T4" fmla="*/ 37 w 381"/>
                    <a:gd name="T5" fmla="*/ 4191 h 456"/>
                    <a:gd name="T6" fmla="*/ 29 w 381"/>
                    <a:gd name="T7" fmla="*/ 5891 h 456"/>
                    <a:gd name="T8" fmla="*/ 24 w 381"/>
                    <a:gd name="T9" fmla="*/ 7592 h 456"/>
                    <a:gd name="T10" fmla="*/ 14 w 381"/>
                    <a:gd name="T11" fmla="*/ 9586 h 456"/>
                    <a:gd name="T12" fmla="*/ 8 w 381"/>
                    <a:gd name="T13" fmla="*/ 10835 h 456"/>
                    <a:gd name="T14" fmla="*/ 3 w 381"/>
                    <a:gd name="T15" fmla="*/ 11718 h 456"/>
                    <a:gd name="T16" fmla="*/ 0 w 381"/>
                    <a:gd name="T17" fmla="*/ 11976 h 4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1"/>
                    <a:gd name="T28" fmla="*/ 0 h 456"/>
                    <a:gd name="T29" fmla="*/ 381 w 381"/>
                    <a:gd name="T30" fmla="*/ 456 h 4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1" h="456">
                      <a:moveTo>
                        <a:pt x="380" y="0"/>
                      </a:moveTo>
                      <a:lnTo>
                        <a:pt x="346" y="88"/>
                      </a:lnTo>
                      <a:lnTo>
                        <a:pt x="307" y="159"/>
                      </a:lnTo>
                      <a:lnTo>
                        <a:pt x="252" y="224"/>
                      </a:lnTo>
                      <a:lnTo>
                        <a:pt x="203" y="289"/>
                      </a:lnTo>
                      <a:lnTo>
                        <a:pt x="121" y="364"/>
                      </a:lnTo>
                      <a:lnTo>
                        <a:pt x="68" y="411"/>
                      </a:lnTo>
                      <a:lnTo>
                        <a:pt x="17" y="445"/>
                      </a:lnTo>
                      <a:lnTo>
                        <a:pt x="0" y="455"/>
                      </a:lnTo>
                    </a:path>
                  </a:pathLst>
                </a:custGeom>
                <a:noFill/>
                <a:ln w="9525" cap="rnd" cmpd="sng">
                  <a:solidFill>
                    <a:srgbClr val="081D5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0" name="Freeform 2444"/>
                <p:cNvSpPr>
                  <a:spLocks noChangeAspect="1"/>
                </p:cNvSpPr>
                <p:nvPr/>
              </p:nvSpPr>
              <p:spPr bwMode="auto">
                <a:xfrm>
                  <a:off x="2230" y="1155"/>
                  <a:ext cx="262" cy="516"/>
                </a:xfrm>
                <a:custGeom>
                  <a:avLst/>
                  <a:gdLst>
                    <a:gd name="T0" fmla="*/ 25 w 314"/>
                    <a:gd name="T1" fmla="*/ 0 h 475"/>
                    <a:gd name="T2" fmla="*/ 23 w 314"/>
                    <a:gd name="T3" fmla="*/ 270 h 475"/>
                    <a:gd name="T4" fmla="*/ 18 w 314"/>
                    <a:gd name="T5" fmla="*/ 559 h 475"/>
                    <a:gd name="T6" fmla="*/ 13 w 314"/>
                    <a:gd name="T7" fmla="*/ 811 h 475"/>
                    <a:gd name="T8" fmla="*/ 8 w 314"/>
                    <a:gd name="T9" fmla="*/ 1123 h 475"/>
                    <a:gd name="T10" fmla="*/ 4 w 314"/>
                    <a:gd name="T11" fmla="*/ 1368 h 475"/>
                    <a:gd name="T12" fmla="*/ 3 w 314"/>
                    <a:gd name="T13" fmla="*/ 1449 h 475"/>
                    <a:gd name="T14" fmla="*/ 0 w 314"/>
                    <a:gd name="T15" fmla="*/ 1508 h 4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14"/>
                    <a:gd name="T25" fmla="*/ 0 h 475"/>
                    <a:gd name="T26" fmla="*/ 314 w 314"/>
                    <a:gd name="T27" fmla="*/ 475 h 4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14" h="475">
                      <a:moveTo>
                        <a:pt x="313" y="0"/>
                      </a:moveTo>
                      <a:lnTo>
                        <a:pt x="276" y="86"/>
                      </a:lnTo>
                      <a:lnTo>
                        <a:pt x="217" y="176"/>
                      </a:lnTo>
                      <a:lnTo>
                        <a:pt x="161" y="255"/>
                      </a:lnTo>
                      <a:lnTo>
                        <a:pt x="101" y="353"/>
                      </a:lnTo>
                      <a:lnTo>
                        <a:pt x="49" y="429"/>
                      </a:lnTo>
                      <a:lnTo>
                        <a:pt x="20" y="455"/>
                      </a:lnTo>
                      <a:lnTo>
                        <a:pt x="0" y="474"/>
                      </a:lnTo>
                    </a:path>
                  </a:pathLst>
                </a:custGeom>
                <a:noFill/>
                <a:ln w="9525" cap="rnd" cmpd="sng">
                  <a:solidFill>
                    <a:srgbClr val="081D5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1" name="Freeform 2445"/>
                <p:cNvSpPr>
                  <a:spLocks noChangeAspect="1"/>
                </p:cNvSpPr>
                <p:nvPr/>
              </p:nvSpPr>
              <p:spPr bwMode="auto">
                <a:xfrm>
                  <a:off x="2191" y="1108"/>
                  <a:ext cx="295" cy="548"/>
                </a:xfrm>
                <a:custGeom>
                  <a:avLst/>
                  <a:gdLst>
                    <a:gd name="T0" fmla="*/ 19 w 364"/>
                    <a:gd name="T1" fmla="*/ 0 h 467"/>
                    <a:gd name="T2" fmla="*/ 15 w 364"/>
                    <a:gd name="T3" fmla="*/ 1008 h 467"/>
                    <a:gd name="T4" fmla="*/ 12 w 364"/>
                    <a:gd name="T5" fmla="*/ 2089 h 467"/>
                    <a:gd name="T6" fmla="*/ 6 w 364"/>
                    <a:gd name="T7" fmla="*/ 3146 h 467"/>
                    <a:gd name="T8" fmla="*/ 3 w 364"/>
                    <a:gd name="T9" fmla="*/ 3915 h 467"/>
                    <a:gd name="T10" fmla="*/ 0 w 364"/>
                    <a:gd name="T11" fmla="*/ 4376 h 46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4"/>
                    <a:gd name="T19" fmla="*/ 0 h 467"/>
                    <a:gd name="T20" fmla="*/ 364 w 364"/>
                    <a:gd name="T21" fmla="*/ 467 h 46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4" h="467">
                      <a:moveTo>
                        <a:pt x="363" y="0"/>
                      </a:moveTo>
                      <a:lnTo>
                        <a:pt x="305" y="107"/>
                      </a:lnTo>
                      <a:lnTo>
                        <a:pt x="221" y="223"/>
                      </a:lnTo>
                      <a:lnTo>
                        <a:pt x="130" y="336"/>
                      </a:lnTo>
                      <a:lnTo>
                        <a:pt x="62" y="417"/>
                      </a:lnTo>
                      <a:lnTo>
                        <a:pt x="0" y="466"/>
                      </a:lnTo>
                    </a:path>
                  </a:pathLst>
                </a:custGeom>
                <a:noFill/>
                <a:ln w="9525" cap="rnd" cmpd="sng">
                  <a:solidFill>
                    <a:srgbClr val="081D5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2" name="Freeform 2446"/>
                <p:cNvSpPr>
                  <a:spLocks noChangeAspect="1"/>
                </p:cNvSpPr>
                <p:nvPr/>
              </p:nvSpPr>
              <p:spPr bwMode="auto">
                <a:xfrm>
                  <a:off x="2372" y="988"/>
                  <a:ext cx="120" cy="40"/>
                </a:xfrm>
                <a:custGeom>
                  <a:avLst/>
                  <a:gdLst>
                    <a:gd name="T0" fmla="*/ 0 w 150"/>
                    <a:gd name="T1" fmla="*/ 2 h 50"/>
                    <a:gd name="T2" fmla="*/ 3 w 150"/>
                    <a:gd name="T3" fmla="*/ 2 h 50"/>
                    <a:gd name="T4" fmla="*/ 6 w 150"/>
                    <a:gd name="T5" fmla="*/ 2 h 50"/>
                    <a:gd name="T6" fmla="*/ 6 w 150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0"/>
                    <a:gd name="T13" fmla="*/ 0 h 50"/>
                    <a:gd name="T14" fmla="*/ 150 w 150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0" h="50">
                      <a:moveTo>
                        <a:pt x="0" y="49"/>
                      </a:moveTo>
                      <a:lnTo>
                        <a:pt x="73" y="27"/>
                      </a:lnTo>
                      <a:lnTo>
                        <a:pt x="134" y="6"/>
                      </a:lnTo>
                      <a:lnTo>
                        <a:pt x="149" y="0"/>
                      </a:lnTo>
                    </a:path>
                  </a:pathLst>
                </a:custGeom>
                <a:noFill/>
                <a:ln w="9525" cap="rnd" cmpd="sng">
                  <a:solidFill>
                    <a:srgbClr val="081D5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3" name="Freeform 2447"/>
                <p:cNvSpPr>
                  <a:spLocks noChangeAspect="1"/>
                </p:cNvSpPr>
                <p:nvPr/>
              </p:nvSpPr>
              <p:spPr bwMode="auto">
                <a:xfrm>
                  <a:off x="2479" y="1009"/>
                  <a:ext cx="119" cy="46"/>
                </a:xfrm>
                <a:custGeom>
                  <a:avLst/>
                  <a:gdLst>
                    <a:gd name="T0" fmla="*/ 0 w 149"/>
                    <a:gd name="T1" fmla="*/ 2 h 58"/>
                    <a:gd name="T2" fmla="*/ 3 w 149"/>
                    <a:gd name="T3" fmla="*/ 2 h 58"/>
                    <a:gd name="T4" fmla="*/ 5 w 149"/>
                    <a:gd name="T5" fmla="*/ 2 h 58"/>
                    <a:gd name="T6" fmla="*/ 6 w 149"/>
                    <a:gd name="T7" fmla="*/ 0 h 5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9"/>
                    <a:gd name="T13" fmla="*/ 0 h 58"/>
                    <a:gd name="T14" fmla="*/ 149 w 149"/>
                    <a:gd name="T15" fmla="*/ 58 h 5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9" h="58">
                      <a:moveTo>
                        <a:pt x="0" y="57"/>
                      </a:moveTo>
                      <a:lnTo>
                        <a:pt x="62" y="36"/>
                      </a:lnTo>
                      <a:lnTo>
                        <a:pt x="114" y="16"/>
                      </a:lnTo>
                      <a:lnTo>
                        <a:pt x="148" y="0"/>
                      </a:lnTo>
                    </a:path>
                  </a:pathLst>
                </a:custGeom>
                <a:noFill/>
                <a:ln w="9525" cap="rnd" cmpd="sng">
                  <a:solidFill>
                    <a:srgbClr val="081D5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4" name="Freeform 2448"/>
                <p:cNvSpPr>
                  <a:spLocks noChangeAspect="1"/>
                </p:cNvSpPr>
                <p:nvPr/>
              </p:nvSpPr>
              <p:spPr bwMode="auto">
                <a:xfrm>
                  <a:off x="2487" y="1045"/>
                  <a:ext cx="150" cy="63"/>
                </a:xfrm>
                <a:custGeom>
                  <a:avLst/>
                  <a:gdLst>
                    <a:gd name="T0" fmla="*/ 0 w 188"/>
                    <a:gd name="T1" fmla="*/ 3 h 80"/>
                    <a:gd name="T2" fmla="*/ 3 w 188"/>
                    <a:gd name="T3" fmla="*/ 2 h 80"/>
                    <a:gd name="T4" fmla="*/ 6 w 188"/>
                    <a:gd name="T5" fmla="*/ 2 h 80"/>
                    <a:gd name="T6" fmla="*/ 8 w 188"/>
                    <a:gd name="T7" fmla="*/ 0 h 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8"/>
                    <a:gd name="T13" fmla="*/ 0 h 80"/>
                    <a:gd name="T14" fmla="*/ 188 w 188"/>
                    <a:gd name="T15" fmla="*/ 80 h 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8" h="80">
                      <a:moveTo>
                        <a:pt x="0" y="79"/>
                      </a:moveTo>
                      <a:lnTo>
                        <a:pt x="76" y="49"/>
                      </a:lnTo>
                      <a:lnTo>
                        <a:pt x="142" y="20"/>
                      </a:lnTo>
                      <a:lnTo>
                        <a:pt x="187" y="0"/>
                      </a:lnTo>
                    </a:path>
                  </a:pathLst>
                </a:custGeom>
                <a:noFill/>
                <a:ln w="9525" cap="rnd" cmpd="sng">
                  <a:solidFill>
                    <a:srgbClr val="081D5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5" name="Freeform 2449"/>
                <p:cNvSpPr>
                  <a:spLocks noChangeAspect="1"/>
                </p:cNvSpPr>
                <p:nvPr/>
              </p:nvSpPr>
              <p:spPr bwMode="auto">
                <a:xfrm>
                  <a:off x="2493" y="1089"/>
                  <a:ext cx="164" cy="72"/>
                </a:xfrm>
                <a:custGeom>
                  <a:avLst/>
                  <a:gdLst>
                    <a:gd name="T0" fmla="*/ 0 w 206"/>
                    <a:gd name="T1" fmla="*/ 4 h 90"/>
                    <a:gd name="T2" fmla="*/ 4 w 206"/>
                    <a:gd name="T3" fmla="*/ 2 h 90"/>
                    <a:gd name="T4" fmla="*/ 6 w 206"/>
                    <a:gd name="T5" fmla="*/ 2 h 90"/>
                    <a:gd name="T6" fmla="*/ 9 w 206"/>
                    <a:gd name="T7" fmla="*/ 0 h 9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6"/>
                    <a:gd name="T13" fmla="*/ 0 h 90"/>
                    <a:gd name="T14" fmla="*/ 206 w 206"/>
                    <a:gd name="T15" fmla="*/ 90 h 9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6" h="90">
                      <a:moveTo>
                        <a:pt x="0" y="89"/>
                      </a:moveTo>
                      <a:lnTo>
                        <a:pt x="88" y="55"/>
                      </a:lnTo>
                      <a:lnTo>
                        <a:pt x="154" y="26"/>
                      </a:lnTo>
                      <a:lnTo>
                        <a:pt x="205" y="0"/>
                      </a:lnTo>
                    </a:path>
                  </a:pathLst>
                </a:custGeom>
                <a:noFill/>
                <a:ln w="9525" cap="rnd" cmpd="sng">
                  <a:solidFill>
                    <a:srgbClr val="081D5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6" name="Line 245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97" y="1181"/>
                  <a:ext cx="18" cy="34"/>
                </a:xfrm>
                <a:prstGeom prst="line">
                  <a:avLst/>
                </a:prstGeom>
                <a:noFill/>
                <a:ln w="19050">
                  <a:solidFill>
                    <a:srgbClr val="081D5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7" name="Line 245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06" y="1129"/>
                  <a:ext cx="33" cy="42"/>
                </a:xfrm>
                <a:prstGeom prst="line">
                  <a:avLst/>
                </a:prstGeom>
                <a:noFill/>
                <a:ln w="19050">
                  <a:solidFill>
                    <a:srgbClr val="081D5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8" name="Freeform 2452"/>
                <p:cNvSpPr>
                  <a:spLocks noChangeAspect="1"/>
                </p:cNvSpPr>
                <p:nvPr/>
              </p:nvSpPr>
              <p:spPr bwMode="auto">
                <a:xfrm>
                  <a:off x="2454" y="1160"/>
                  <a:ext cx="40" cy="19"/>
                </a:xfrm>
                <a:custGeom>
                  <a:avLst/>
                  <a:gdLst>
                    <a:gd name="T0" fmla="*/ 0 w 50"/>
                    <a:gd name="T1" fmla="*/ 2 h 24"/>
                    <a:gd name="T2" fmla="*/ 2 w 50"/>
                    <a:gd name="T3" fmla="*/ 2 h 24"/>
                    <a:gd name="T4" fmla="*/ 2 w 50"/>
                    <a:gd name="T5" fmla="*/ 0 h 24"/>
                    <a:gd name="T6" fmla="*/ 0 60000 65536"/>
                    <a:gd name="T7" fmla="*/ 0 60000 65536"/>
                    <a:gd name="T8" fmla="*/ 0 60000 65536"/>
                    <a:gd name="T9" fmla="*/ 0 w 50"/>
                    <a:gd name="T10" fmla="*/ 0 h 24"/>
                    <a:gd name="T11" fmla="*/ 50 w 50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" h="24">
                      <a:moveTo>
                        <a:pt x="0" y="23"/>
                      </a:moveTo>
                      <a:lnTo>
                        <a:pt x="19" y="14"/>
                      </a:lnTo>
                      <a:lnTo>
                        <a:pt x="49" y="0"/>
                      </a:lnTo>
                    </a:path>
                  </a:pathLst>
                </a:custGeom>
                <a:noFill/>
                <a:ln w="19050" cap="rnd" cmpd="sng">
                  <a:solidFill>
                    <a:srgbClr val="081D58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9" name="Line 2453"/>
                <p:cNvSpPr>
                  <a:spLocks noChangeAspect="1" noChangeShapeType="1"/>
                </p:cNvSpPr>
                <p:nvPr/>
              </p:nvSpPr>
              <p:spPr bwMode="auto">
                <a:xfrm>
                  <a:off x="2406" y="1130"/>
                  <a:ext cx="31" cy="56"/>
                </a:xfrm>
                <a:prstGeom prst="line">
                  <a:avLst/>
                </a:prstGeom>
                <a:noFill/>
                <a:ln w="19050">
                  <a:solidFill>
                    <a:srgbClr val="081D5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702" name="Gruppieren 2458"/>
          <p:cNvGrpSpPr/>
          <p:nvPr/>
        </p:nvGrpSpPr>
        <p:grpSpPr>
          <a:xfrm>
            <a:off x="539552" y="4293096"/>
            <a:ext cx="7461250" cy="1008063"/>
            <a:chOff x="566738" y="4102100"/>
            <a:chExt cx="7461250" cy="1008063"/>
          </a:xfrm>
          <a:solidFill>
            <a:schemeClr val="accent2"/>
          </a:solidFill>
        </p:grpSpPr>
        <p:sp>
          <p:nvSpPr>
            <p:cNvPr id="2454" name="Text Box 2454"/>
            <p:cNvSpPr txBox="1">
              <a:spLocks noChangeArrowheads="1"/>
            </p:cNvSpPr>
            <p:nvPr/>
          </p:nvSpPr>
          <p:spPr bwMode="auto">
            <a:xfrm>
              <a:off x="566738" y="4103688"/>
              <a:ext cx="7461250" cy="100647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588">
                <a:defRPr/>
              </a:pPr>
              <a:r>
                <a:rPr lang="en-US" sz="2000" b="1" dirty="0">
                  <a:solidFill>
                    <a:schemeClr val="bg1"/>
                  </a:solidFill>
                  <a:ea typeface="ＭＳ Ｐゴシック" pitchFamily="50" charset="-128"/>
                  <a:cs typeface="+mn-cs"/>
                </a:rPr>
                <a:t>Thermal spectrum reactor</a:t>
              </a:r>
              <a:br>
                <a:rPr lang="en-US" sz="2000" b="1" dirty="0">
                  <a:solidFill>
                    <a:schemeClr val="bg1"/>
                  </a:solidFill>
                  <a:ea typeface="ＭＳ Ｐゴシック" pitchFamily="50" charset="-128"/>
                  <a:cs typeface="+mn-cs"/>
                </a:rPr>
              </a:br>
              <a:r>
                <a:rPr lang="en-US" sz="2000" b="1" dirty="0">
                  <a:solidFill>
                    <a:schemeClr val="bg1"/>
                  </a:solidFill>
                  <a:ea typeface="ＭＳ Ｐゴシック" pitchFamily="50" charset="-128"/>
                  <a:cs typeface="+mn-cs"/>
                </a:rPr>
                <a:t>	</a:t>
              </a:r>
              <a:r>
                <a:rPr lang="en-US" sz="2000" dirty="0">
                  <a:solidFill>
                    <a:schemeClr val="bg1"/>
                  </a:solidFill>
                  <a:ea typeface="ＭＳ Ｐゴシック" pitchFamily="50" charset="-128"/>
                  <a:cs typeface="+mn-cs"/>
                </a:rPr>
                <a:t>JHR, </a:t>
              </a:r>
              <a:r>
                <a:rPr lang="en-US" sz="2000" dirty="0" err="1">
                  <a:solidFill>
                    <a:schemeClr val="bg1"/>
                  </a:solidFill>
                  <a:ea typeface="ＭＳ Ｐゴシック" pitchFamily="50" charset="-128"/>
                  <a:cs typeface="+mn-cs"/>
                </a:rPr>
                <a:t>Cadarache</a:t>
              </a:r>
              <a:endParaRPr lang="en-US" sz="2000" dirty="0">
                <a:solidFill>
                  <a:schemeClr val="bg1"/>
                </a:solidFill>
                <a:ea typeface="ＭＳ Ｐゴシック" pitchFamily="50" charset="-128"/>
                <a:cs typeface="+mn-cs"/>
              </a:endParaRPr>
            </a:p>
            <a:p>
              <a:pPr marL="1588">
                <a:defRPr/>
              </a:pPr>
              <a:r>
                <a:rPr lang="en-US" sz="2000" b="1" dirty="0">
                  <a:ea typeface="ＭＳ Ｐゴシック" pitchFamily="50" charset="-128"/>
                  <a:cs typeface="+mn-cs"/>
                </a:rPr>
                <a:t> </a:t>
              </a:r>
              <a:r>
                <a:rPr lang="en-US" sz="2000" dirty="0">
                  <a:ea typeface="ＭＳ Ｐゴシック" pitchFamily="50" charset="-128"/>
                  <a:cs typeface="+mn-cs"/>
                </a:rPr>
                <a:t>	</a:t>
              </a:r>
            </a:p>
          </p:txBody>
        </p:sp>
        <p:pic>
          <p:nvPicPr>
            <p:cNvPr id="2455" name="Picture 2455" descr="frankreich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76056" y="4365104"/>
              <a:ext cx="495300" cy="330200"/>
            </a:xfrm>
            <a:prstGeom prst="rect">
              <a:avLst/>
            </a:prstGeom>
            <a:grpFill/>
          </p:spPr>
        </p:pic>
        <p:pic>
          <p:nvPicPr>
            <p:cNvPr id="2456" name="Picture 245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5400000">
              <a:off x="6676231" y="4023519"/>
              <a:ext cx="966788" cy="112395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5370" name="Picture 26" descr="fastef_10_20100614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205038"/>
            <a:ext cx="59055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テキスト ボックス 14"/>
          <p:cNvSpPr txBox="1">
            <a:spLocks noChangeArrowheads="1"/>
          </p:cNvSpPr>
          <p:nvPr/>
        </p:nvSpPr>
        <p:spPr bwMode="auto">
          <a:xfrm>
            <a:off x="5795963" y="5661025"/>
            <a:ext cx="2520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A50021"/>
                </a:solidFill>
              </a:rPr>
              <a:t>after Möslang (ICFRM-15)</a:t>
            </a:r>
            <a:endParaRPr lang="ja-JP" altLang="en-US" sz="140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50292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Role of multiple-effect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R&amp;D and test facilities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88913" y="1371600"/>
            <a:ext cx="5091112" cy="4525963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000" b="1">
                <a:latin typeface="Arial" charset="0"/>
                <a:ea typeface="ＭＳ Ｐゴシック" charset="0"/>
              </a:rPr>
              <a:t>The performance and reliability of FW/blanket and tritium extraction systems must be understood, demonstrated and made predictable </a:t>
            </a:r>
          </a:p>
          <a:p>
            <a:pPr marL="290513" lvl="1"/>
            <a:r>
              <a:rPr lang="en-US" sz="1800">
                <a:latin typeface="Arial" charset="0"/>
                <a:ea typeface="ＭＳ Ｐゴシック" charset="0"/>
              </a:rPr>
              <a:t>with prototypic geometry, multi-</a:t>
            </a:r>
            <a:br>
              <a:rPr lang="en-US" sz="1800">
                <a:latin typeface="Arial" charset="0"/>
                <a:ea typeface="ＭＳ Ｐゴシック" charset="0"/>
              </a:rPr>
            </a:br>
            <a:r>
              <a:rPr lang="en-US" sz="1800">
                <a:latin typeface="Arial" charset="0"/>
                <a:ea typeface="ＭＳ Ｐゴシック" charset="0"/>
              </a:rPr>
              <a:t>material unit cells and mockups </a:t>
            </a:r>
          </a:p>
          <a:p>
            <a:pPr marL="290513" lvl="1"/>
            <a:r>
              <a:rPr lang="en-US" sz="1800">
                <a:latin typeface="Arial" charset="0"/>
                <a:ea typeface="ＭＳ Ｐゴシック" charset="0"/>
              </a:rPr>
              <a:t>under simulated combined loads </a:t>
            </a:r>
            <a:br>
              <a:rPr lang="en-US" sz="1800">
                <a:latin typeface="Arial" charset="0"/>
                <a:ea typeface="ＭＳ Ｐゴシック" charset="0"/>
              </a:rPr>
            </a:br>
            <a:r>
              <a:rPr lang="en-US" sz="1800">
                <a:latin typeface="Arial" charset="0"/>
                <a:ea typeface="ＭＳ Ｐゴシック" charset="0"/>
              </a:rPr>
              <a:t>(thermal, mechanical, chemical, nuclear </a:t>
            </a:r>
            <a:br>
              <a:rPr lang="en-US" sz="1800">
                <a:latin typeface="Arial" charset="0"/>
                <a:ea typeface="ＭＳ Ｐゴシック" charset="0"/>
              </a:rPr>
            </a:br>
            <a:r>
              <a:rPr lang="en-US" sz="1800">
                <a:latin typeface="Arial" charset="0"/>
                <a:ea typeface="ＭＳ Ｐゴシック" charset="0"/>
              </a:rPr>
              <a:t>and EM load conditions) where phenomena studied in separate effects tests can produce unanticipated synergistic effects</a:t>
            </a:r>
          </a:p>
          <a:p>
            <a:pPr marL="290513" lvl="1"/>
            <a:r>
              <a:rPr lang="en-US" sz="1800">
                <a:latin typeface="Arial" charset="0"/>
                <a:ea typeface="ＭＳ Ｐゴシック" charset="0"/>
              </a:rPr>
              <a:t>with development of coupled models and predictive capabilities that can simulate time-varying temperature, mass transport, and mechanical response of blanket components and systems</a:t>
            </a:r>
          </a:p>
          <a:p>
            <a:pPr marL="290513" lvl="1">
              <a:buFontTx/>
              <a:buNone/>
            </a:pPr>
            <a:endParaRPr lang="en-US" sz="2000" b="1">
              <a:latin typeface="Arial" charset="0"/>
              <a:ea typeface="ＭＳ Ｐゴシック" charset="0"/>
            </a:endParaRPr>
          </a:p>
          <a:p>
            <a:pPr marL="290513" lvl="1">
              <a:buFontTx/>
              <a:buNone/>
            </a:pPr>
            <a:endParaRPr lang="en-US" sz="2000" b="1">
              <a:latin typeface="Arial" charset="0"/>
              <a:ea typeface="ＭＳ Ｐゴシック" charset="0"/>
            </a:endParaRPr>
          </a:p>
          <a:p>
            <a:pPr marL="290513" lvl="1">
              <a:buFontTx/>
              <a:buNone/>
            </a:pPr>
            <a:endParaRPr lang="en-US" sz="2000" b="1">
              <a:latin typeface="Arial" charset="0"/>
              <a:ea typeface="ＭＳ Ｐゴシック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fld id="{BA4F2E0E-BE9D-E944-8D88-8DCC18E4DC72}" type="slidenum">
              <a:rPr lang="en-US" sz="1400">
                <a:cs typeface="Arial" charset="0"/>
              </a:rPr>
              <a:pPr algn="ctr" eaLnBrk="1" hangingPunct="1"/>
              <a:t>15</a:t>
            </a:fld>
            <a:endParaRPr lang="en-US" sz="1400">
              <a:cs typeface="Arial" charset="0"/>
            </a:endParaRPr>
          </a:p>
        </p:txBody>
      </p:sp>
      <p:pic>
        <p:nvPicPr>
          <p:cNvPr id="27652" name="Picture 12" descr="Eb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7410" r="5066"/>
          <a:stretch>
            <a:fillRect/>
          </a:stretch>
        </p:blipFill>
        <p:spPr bwMode="auto">
          <a:xfrm>
            <a:off x="4953000" y="180975"/>
            <a:ext cx="2743200" cy="334327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12" descr="J2 and Q-tor southw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80025" y="4183063"/>
            <a:ext cx="3505200" cy="260667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5029200" y="222250"/>
            <a:ext cx="2590800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1200">
                <a:solidFill>
                  <a:srgbClr val="000000"/>
                </a:solidFill>
                <a:cs typeface="Arial" charset="0"/>
              </a:rPr>
              <a:t>PMTF-1200 high heat flux facility</a:t>
            </a:r>
            <a:endParaRPr lang="en-US" sz="28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94538" y="1114425"/>
            <a:ext cx="1992312" cy="261937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10163" y="2692400"/>
            <a:ext cx="2555875" cy="167163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7657" name="Text Box 5"/>
          <p:cNvSpPr txBox="1">
            <a:spLocks noChangeArrowheads="1"/>
          </p:cNvSpPr>
          <p:nvPr/>
        </p:nvSpPr>
        <p:spPr bwMode="auto">
          <a:xfrm>
            <a:off x="5715000" y="2762250"/>
            <a:ext cx="2286000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1200">
                <a:solidFill>
                  <a:srgbClr val="000000"/>
                </a:solidFill>
                <a:cs typeface="Arial" charset="0"/>
              </a:rPr>
              <a:t>HFIR and ATR Test Reactors</a:t>
            </a:r>
            <a:endParaRPr lang="en-US" sz="2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58" name="Text Box 5"/>
          <p:cNvSpPr txBox="1">
            <a:spLocks noChangeArrowheads="1"/>
          </p:cNvSpPr>
          <p:nvPr/>
        </p:nvSpPr>
        <p:spPr bwMode="auto">
          <a:xfrm>
            <a:off x="6165850" y="4314825"/>
            <a:ext cx="2590800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1200">
                <a:solidFill>
                  <a:srgbClr val="000000"/>
                </a:solidFill>
                <a:cs typeface="Arial" charset="0"/>
              </a:rPr>
              <a:t>MTOR Thermofluid/MHD facility</a:t>
            </a:r>
            <a:endParaRPr lang="en-US" sz="28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Requires a handful of multiple effect facilities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400" b="1">
                <a:latin typeface="Arial" charset="0"/>
                <a:ea typeface="ＭＳ Ｐゴシック" charset="0"/>
              </a:rPr>
              <a:t>Blanket Thermomechanics Thermofluid Test Facility</a:t>
            </a:r>
            <a:r>
              <a:rPr lang="en-US" sz="2400">
                <a:latin typeface="Arial" charset="0"/>
                <a:ea typeface="ＭＳ Ｐゴシック" charset="0"/>
              </a:rPr>
              <a:t>  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simulated surface and volume heating, reactor like magnetic fields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test mockups and ancillary systems of prototypical size, scale, materials </a:t>
            </a:r>
          </a:p>
          <a:p>
            <a:r>
              <a:rPr lang="en-US" sz="2400" b="1">
                <a:latin typeface="Arial" charset="0"/>
                <a:ea typeface="ＭＳ Ｐゴシック" charset="0"/>
              </a:rPr>
              <a:t>Tritium Breeding and Extraction Facility</a:t>
            </a:r>
            <a:endParaRPr lang="en-US" sz="2400">
              <a:latin typeface="Arial" charset="0"/>
              <a:ea typeface="ＭＳ Ｐゴシック" charset="0"/>
            </a:endParaRP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unit cell mockups exposed to fission neutrons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PbLi loop coupled to ex-situ tritium processing and chemistry systems</a:t>
            </a:r>
          </a:p>
          <a:p>
            <a:r>
              <a:rPr lang="en-US" sz="2400" b="1">
                <a:latin typeface="Arial" charset="0"/>
                <a:ea typeface="ＭＳ Ｐゴシック" charset="0"/>
              </a:rPr>
              <a:t>Fuel Cycle Development Facility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DEMO relevant plasma exhaust pumping, processing and fueling techniques</a:t>
            </a:r>
          </a:p>
          <a:p>
            <a:r>
              <a:rPr lang="en-US" sz="2400" b="1">
                <a:latin typeface="Arial" charset="0"/>
                <a:ea typeface="ＭＳ Ｐゴシック" charset="0"/>
              </a:rPr>
              <a:t>Remote Handling Development Facility</a:t>
            </a:r>
            <a:endParaRPr lang="en-US" sz="2400">
              <a:latin typeface="Arial" charset="0"/>
              <a:ea typeface="ＭＳ Ｐゴシック" charset="0"/>
            </a:endParaRP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Develop, test, improve remote handling and maintenance systems and operations</a:t>
            </a:r>
          </a:p>
          <a:p>
            <a:pPr>
              <a:buFont typeface="Wingdings" charset="0"/>
              <a:buNone/>
            </a:pPr>
            <a:endParaRPr lang="en-US" sz="2400" b="1">
              <a:latin typeface="Arial" charset="0"/>
              <a:ea typeface="ＭＳ Ｐゴシック" charset="0"/>
            </a:endParaRPr>
          </a:p>
          <a:p>
            <a:endParaRPr lang="en-US" sz="3600">
              <a:latin typeface="Arial" charset="0"/>
              <a:ea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895C03A-6747-A842-AA05-9D8623C88535}" type="slidenum">
              <a:rPr lang="en-US" sz="1400">
                <a:solidFill>
                  <a:srgbClr val="000000"/>
                </a:solidFill>
                <a:cs typeface="Arial" charset="0"/>
              </a:rPr>
              <a:pPr eaLnBrk="1" hangingPunct="1"/>
              <a:t>16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ctr" anchorCtr="1"/>
          <a:lstStyle/>
          <a:p>
            <a:pPr marL="0" lvl="1" indent="0" algn="ctr"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l" rotWithShape="0">
                    <a:schemeClr val="accent6">
                      <a:alpha val="43000"/>
                    </a:schemeClr>
                  </a:outerShdw>
                </a:effectLst>
              </a:rPr>
              <a:t>Topic 2.</a:t>
            </a:r>
          </a:p>
          <a:p>
            <a:pPr marL="0" lvl="1" indent="0" algn="ctr"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l" rotWithShape="0">
                    <a:schemeClr val="accent6">
                      <a:alpha val="43000"/>
                    </a:schemeClr>
                  </a:outerShdw>
                </a:effectLst>
              </a:rPr>
              <a:t>Plasma Power Exhaust</a:t>
            </a:r>
          </a:p>
          <a:p>
            <a:pPr marL="0" lvl="1" indent="0" algn="ctr"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l" rotWithShape="0">
                    <a:schemeClr val="accent6">
                      <a:alpha val="43000"/>
                    </a:schemeClr>
                  </a:outerShdw>
                </a:effectLst>
              </a:rPr>
              <a:t>and Impurity Control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l" rotWithShape="0">
                  <a:schemeClr val="accent6"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7A11AE8-0AE5-7143-AF05-C9DEF22593C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Workshop Summary – Neilson / FPA Symposium, Washington / 5-6 Dec.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Topic </a:t>
            </a:r>
            <a:r>
              <a:rPr lang="en-US" sz="3600" dirty="0" smtClean="0"/>
              <a:t>2: Big </a:t>
            </a:r>
            <a:r>
              <a:rPr lang="en-US" sz="3600" dirty="0" smtClean="0"/>
              <a:t>picture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7A11AE8-0AE5-7143-AF05-C9DEF22593C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Workshop Summary – Neilson / FPA Symposium, Washington / 5-6 Dec. 2012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073727"/>
            <a:ext cx="8001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Large </a:t>
            </a:r>
            <a:r>
              <a:rPr lang="en-US" sz="2400" dirty="0" smtClean="0"/>
              <a:t>gaps in power exhaust requirements, e.g., in power density, pulse length, operating temp., between ITER and DEMO.</a:t>
            </a:r>
          </a:p>
          <a:p>
            <a:pPr marL="288925" indent="-288925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A self-consistent strategy must </a:t>
            </a:r>
            <a:r>
              <a:rPr lang="en-US" sz="2400" u="sng" dirty="0" smtClean="0"/>
              <a:t>integrate </a:t>
            </a:r>
            <a:r>
              <a:rPr lang="en-US" sz="2400" dirty="0" smtClean="0"/>
              <a:t>core plasma physics; power exhaust through edge, SOL, and divertor; PFC materials and heat removal technologies.</a:t>
            </a:r>
          </a:p>
          <a:p>
            <a:pPr marL="288925" indent="-288925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Needs more diagnostics, people, maybe even a dedicated machine (“Divertor Test </a:t>
            </a:r>
            <a:r>
              <a:rPr lang="en-US" sz="2400" dirty="0" err="1" smtClean="0"/>
              <a:t>Tokamak</a:t>
            </a:r>
            <a:r>
              <a:rPr lang="en-US" sz="2400" dirty="0" smtClean="0"/>
              <a:t>”).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Topic 2 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Plasma exhaust physics</a:t>
            </a:r>
          </a:p>
          <a:p>
            <a:r>
              <a:rPr lang="en-US" dirty="0" smtClean="0"/>
              <a:t>Reliable predictive numerical capability needs to be developed; none exists.</a:t>
            </a:r>
          </a:p>
          <a:p>
            <a:r>
              <a:rPr lang="en-US" dirty="0" smtClean="0"/>
              <a:t>ITER-like divertor geometries need continued assessment; alternatives, e.g., super-X and snowflake, need to be investigated. </a:t>
            </a:r>
          </a:p>
          <a:p>
            <a:r>
              <a:rPr lang="en-US" dirty="0" smtClean="0"/>
              <a:t>Better diagnostic coverage and more human resources are needed to accelerate progress.</a:t>
            </a:r>
          </a:p>
          <a:p>
            <a:pPr>
              <a:buNone/>
            </a:pPr>
            <a:r>
              <a:rPr lang="en-US" b="1" dirty="0" smtClean="0"/>
              <a:t>Plasma Facing Components (</a:t>
            </a:r>
            <a:r>
              <a:rPr lang="en-US" b="1" dirty="0" err="1" smtClean="0"/>
              <a:t>PFCs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Tungsten and steel are lead DEMO candidates.</a:t>
            </a:r>
          </a:p>
          <a:p>
            <a:r>
              <a:rPr lang="en-US" dirty="0" smtClean="0"/>
              <a:t>Tungsten improvement (fiber–reinforced composites, self-</a:t>
            </a:r>
            <a:r>
              <a:rPr lang="en-US" dirty="0" err="1" smtClean="0"/>
              <a:t>passivating</a:t>
            </a:r>
            <a:r>
              <a:rPr lang="en-US" dirty="0" smtClean="0"/>
              <a:t> alloys) are being developed to increase operating limits.</a:t>
            </a:r>
          </a:p>
          <a:p>
            <a:r>
              <a:rPr lang="en-US" dirty="0" smtClean="0"/>
              <a:t>Power density may be limited to 5 MW/m</a:t>
            </a:r>
            <a:r>
              <a:rPr lang="en-US" baseline="30000" dirty="0" smtClean="0"/>
              <a:t>2</a:t>
            </a:r>
            <a:r>
              <a:rPr lang="en-US" dirty="0" smtClean="0"/>
              <a:t> in a fully engineered component, even with innovative materials and heat removal technologies, under irradiated conditions.</a:t>
            </a:r>
          </a:p>
          <a:p>
            <a:r>
              <a:rPr lang="en-US" dirty="0" smtClean="0"/>
              <a:t>Lack of relevant irradiation sources and long time scales for existing sources are an issue.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7A11AE8-0AE5-7143-AF05-C9DEF22593C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Workshop Summary – Neilson / FPA Symposium, Washington / 5-6 Dec.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Topics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Context and </a:t>
            </a:r>
            <a:r>
              <a:rPr lang="en-US" sz="3600" dirty="0" smtClean="0"/>
              <a:t>background.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Workshop data</a:t>
            </a:r>
            <a:endParaRPr lang="en-US" sz="3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Workshop highlights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7A11AE8-0AE5-7143-AF05-C9DEF22593C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Workshop Summary – Neilson / FPA Symposium, Washington / 5-6 Dec.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ctr" anchorCtr="1"/>
          <a:lstStyle/>
          <a:p>
            <a:pPr marL="0" lvl="1" indent="0" algn="ctr"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l" rotWithShape="0">
                    <a:schemeClr val="accent6">
                      <a:alpha val="43000"/>
                    </a:schemeClr>
                  </a:outerShdw>
                </a:effectLst>
              </a:rPr>
              <a:t>The Roadmap?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l" rotWithShape="0">
                  <a:schemeClr val="accent6"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7A11AE8-0AE5-7143-AF05-C9DEF22593C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Workshop Summary – Neilson / FPA Symposium, Washington / 5-6 Dec.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xfrm>
            <a:off x="152400" y="6350"/>
            <a:ext cx="8712200" cy="615950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Large and Modest Facilities Are Needed to Develop Fusion</a:t>
            </a:r>
            <a:endParaRPr lang="en-US" sz="24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0722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183FF0-819F-484A-AE52-991443CD1D64}" type="slidenum">
              <a:rPr lang="en-US" sz="1800">
                <a:cs typeface="Arial" charset="0"/>
              </a:rPr>
              <a:pPr eaLnBrk="1" hangingPunct="1"/>
              <a:t>21</a:t>
            </a:fld>
            <a:endParaRPr lang="en-US" sz="1800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1328738" y="6472238"/>
            <a:ext cx="5124450" cy="219075"/>
          </a:xfrm>
        </p:spPr>
        <p:txBody>
          <a:bodyPr/>
          <a:lstStyle/>
          <a:p>
            <a:pPr>
              <a:defRPr/>
            </a:pPr>
            <a:r>
              <a:rPr lang="en-US"/>
              <a:t>DEMO Workshop Summary – Neilson / FPA Symposium, Washington / 5-6 Dec. 2012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27287" y="800098"/>
            <a:ext cx="6102904" cy="5537342"/>
            <a:chOff x="1413187" y="800098"/>
            <a:chExt cx="6102904" cy="5537342"/>
          </a:xfrm>
        </p:grpSpPr>
        <p:sp>
          <p:nvSpPr>
            <p:cNvPr id="10" name="Rectangle 9"/>
            <p:cNvSpPr/>
            <p:nvPr/>
          </p:nvSpPr>
          <p:spPr bwMode="auto">
            <a:xfrm>
              <a:off x="1413187" y="3506712"/>
              <a:ext cx="6102904" cy="28307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3975" dist="48387" dir="8100000" rotWithShape="0">
                <a:schemeClr val="accent6">
                  <a:lumMod val="50000"/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 anchorCtr="1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Arial"/>
                  <a:cs typeface="Arial"/>
                </a:rPr>
                <a:t>DEMO Science and Technology R&amp;D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797639" y="1294999"/>
              <a:ext cx="1450019" cy="77679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2225">
              <a:solidFill>
                <a:schemeClr val="accent6">
                  <a:lumMod val="50000"/>
                </a:schemeClr>
              </a:solidFill>
            </a:ln>
            <a:effectLst>
              <a:outerShdw blurRad="53975" dist="48387" dir="8100000" rotWithShape="0">
                <a:schemeClr val="accent6">
                  <a:lumMod val="50000"/>
                  <a:alpha val="38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ITER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713736" y="1294999"/>
              <a:ext cx="1450019" cy="77679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2225">
              <a:solidFill>
                <a:schemeClr val="accent6">
                  <a:lumMod val="50000"/>
                </a:schemeClr>
              </a:solidFill>
              <a:prstDash val="dash"/>
            </a:ln>
            <a:effectLst>
              <a:outerShdw blurRad="53975" dist="48387" dir="8100000" rotWithShape="0">
                <a:schemeClr val="accent6">
                  <a:lumMod val="50000"/>
                  <a:alpha val="38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 err="1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FNF(s</a:t>
              </a:r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)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629833" y="1294999"/>
              <a:ext cx="1450019" cy="77679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2225">
              <a:solidFill>
                <a:schemeClr val="accent6">
                  <a:lumMod val="50000"/>
                </a:schemeClr>
              </a:solidFill>
            </a:ln>
            <a:effectLst>
              <a:outerShdw blurRad="53975" dist="48387" dir="8100000" rotWithShape="0">
                <a:schemeClr val="accent6">
                  <a:lumMod val="50000"/>
                  <a:alpha val="38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DEMO</a:t>
              </a:r>
            </a:p>
          </p:txBody>
        </p:sp>
        <p:cxnSp>
          <p:nvCxnSpPr>
            <p:cNvPr id="11" name="Straight Arrow Connector 10"/>
            <p:cNvCxnSpPr>
              <a:cxnSpLocks/>
            </p:cNvCxnSpPr>
            <p:nvPr/>
          </p:nvCxnSpPr>
          <p:spPr bwMode="auto">
            <a:xfrm rot="16200000" flipV="1">
              <a:off x="2850090" y="2118727"/>
              <a:ext cx="383004" cy="21146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cxnSpLocks/>
            </p:cNvCxnSpPr>
            <p:nvPr/>
          </p:nvCxnSpPr>
          <p:spPr bwMode="auto">
            <a:xfrm rot="16200000" flipV="1">
              <a:off x="4819052" y="2118727"/>
              <a:ext cx="383004" cy="21146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cxnSpLocks/>
            </p:cNvCxnSpPr>
            <p:nvPr/>
          </p:nvCxnSpPr>
          <p:spPr bwMode="auto">
            <a:xfrm rot="5400000">
              <a:off x="3675436" y="2118727"/>
              <a:ext cx="383004" cy="21146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cxnSpLocks/>
            </p:cNvCxnSpPr>
            <p:nvPr/>
          </p:nvCxnSpPr>
          <p:spPr bwMode="auto">
            <a:xfrm rot="5400000">
              <a:off x="5544061" y="2118727"/>
              <a:ext cx="383004" cy="21146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cxnSpLocks/>
            </p:cNvCxnSpPr>
            <p:nvPr/>
          </p:nvCxnSpPr>
          <p:spPr bwMode="auto">
            <a:xfrm rot="10800000" flipV="1">
              <a:off x="2341396" y="3173335"/>
              <a:ext cx="447737" cy="333375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cxnSpLocks/>
            </p:cNvCxnSpPr>
            <p:nvPr/>
          </p:nvCxnSpPr>
          <p:spPr bwMode="auto">
            <a:xfrm rot="10800000" flipV="1">
              <a:off x="3907936" y="3173335"/>
              <a:ext cx="447737" cy="333375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cxnSpLocks/>
            </p:cNvCxnSpPr>
            <p:nvPr/>
          </p:nvCxnSpPr>
          <p:spPr bwMode="auto">
            <a:xfrm rot="10800000" flipV="1">
              <a:off x="5474474" y="3173335"/>
              <a:ext cx="447737" cy="333375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 bwMode="auto">
            <a:xfrm>
              <a:off x="1901212" y="2434299"/>
              <a:ext cx="5126854" cy="7250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8100000" algn="tl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600"/>
                </a:spcAft>
                <a:defRPr/>
              </a:pPr>
              <a:r>
                <a:rPr lang="en-US" sz="2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Fusion Knowledge Base</a:t>
              </a:r>
              <a:endParaRPr lang="en-US" sz="24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676400" y="3627580"/>
              <a:ext cx="5659796" cy="72740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2225">
              <a:solidFill>
                <a:schemeClr val="accent6">
                  <a:lumMod val="50000"/>
                </a:schemeClr>
              </a:solidFill>
            </a:ln>
            <a:effectLst>
              <a:outerShdw blurRad="53975" dist="48387" dir="8100000" rotWithShape="0">
                <a:schemeClr val="accent6">
                  <a:lumMod val="50000"/>
                  <a:alpha val="38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Large </a:t>
              </a:r>
              <a:r>
                <a:rPr lang="en-US" sz="2000" dirty="0" err="1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Mat’ls</a:t>
              </a:r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. Irradiation Facilities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1653310" y="4505071"/>
              <a:ext cx="5659796" cy="145473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2225">
              <a:solidFill>
                <a:schemeClr val="accent6">
                  <a:lumMod val="50000"/>
                </a:schemeClr>
              </a:solidFill>
            </a:ln>
            <a:effectLst>
              <a:outerShdw blurRad="53975" dist="48387" dir="8100000" rotWithShape="0">
                <a:schemeClr val="accent6">
                  <a:lumMod val="50000"/>
                  <a:alpha val="38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ITER TBM, Blanket </a:t>
              </a:r>
              <a:r>
                <a:rPr lang="en-US" sz="1400" dirty="0" err="1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Thermomechanics</a:t>
              </a:r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sz="1400" dirty="0" err="1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Thermofluid</a:t>
              </a:r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 Test Facility, Tritium Breeding and Extraction Facility, Fuel Cycle Development Facility, Divertor test facility, Linear PMI facilities, Non-nuclear </a:t>
              </a:r>
              <a:r>
                <a:rPr lang="en-US" sz="1400" dirty="0" err="1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tokamaks</a:t>
              </a:r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 and </a:t>
              </a:r>
              <a:r>
                <a:rPr lang="en-US" sz="1400" dirty="0" err="1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stellarators</a:t>
              </a:r>
              <a:endParaRPr lang="en-US" sz="1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901212" y="1235578"/>
              <a:ext cx="5515467" cy="1588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789133" y="800098"/>
              <a:ext cx="34813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Increasing System Integration</a:t>
              </a:r>
              <a:endParaRPr lang="en-US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96000" y="1295400"/>
            <a:ext cx="2667001" cy="2514599"/>
            <a:chOff x="6096000" y="1295400"/>
            <a:chExt cx="2667001" cy="2514599"/>
          </a:xfrm>
        </p:grpSpPr>
        <p:sp>
          <p:nvSpPr>
            <p:cNvPr id="26" name="TextBox 25"/>
            <p:cNvSpPr txBox="1"/>
            <p:nvPr/>
          </p:nvSpPr>
          <p:spPr>
            <a:xfrm>
              <a:off x="6629400" y="1295400"/>
              <a:ext cx="2133601" cy="18158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u="sng" dirty="0" smtClean="0"/>
                <a:t>Large Facilities</a:t>
              </a:r>
            </a:p>
            <a:p>
              <a:pPr algn="ctr"/>
              <a:r>
                <a:rPr lang="en-US" dirty="0" smtClean="0"/>
                <a:t>Will define the roadmap and timeline to fusion, once initiatives are taken</a:t>
              </a:r>
              <a:r>
                <a:rPr lang="en-US" sz="2000" dirty="0" smtClean="0"/>
                <a:t>.</a:t>
              </a:r>
              <a:endParaRPr lang="en-US" dirty="0" smtClean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10800000">
              <a:off x="6096000" y="1752601"/>
              <a:ext cx="533400" cy="9467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5866246" y="3046845"/>
              <a:ext cx="992909" cy="53340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611091" y="4174701"/>
            <a:ext cx="3151911" cy="1785104"/>
            <a:chOff x="5611091" y="4174701"/>
            <a:chExt cx="3151911" cy="1785104"/>
          </a:xfrm>
        </p:grpSpPr>
        <p:sp>
          <p:nvSpPr>
            <p:cNvPr id="34" name="TextBox 33"/>
            <p:cNvSpPr txBox="1"/>
            <p:nvPr/>
          </p:nvSpPr>
          <p:spPr>
            <a:xfrm>
              <a:off x="6629401" y="4174701"/>
              <a:ext cx="2133601" cy="178510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u="sng" dirty="0" smtClean="0"/>
                <a:t>Modest Facilities</a:t>
              </a:r>
            </a:p>
            <a:p>
              <a:pPr algn="ctr"/>
              <a:r>
                <a:rPr lang="en-US" dirty="0" smtClean="0"/>
                <a:t>More affordable opportunities to accelerate progress and collaboration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10800000" flipV="1">
              <a:off x="5611091" y="4851401"/>
              <a:ext cx="1018310" cy="29787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Workshop highlighted </a:t>
            </a:r>
            <a:r>
              <a:rPr lang="en-US" dirty="0" smtClean="0"/>
              <a:t>some themes that hint at characteristics of a </a:t>
            </a:r>
            <a:r>
              <a:rPr lang="en-US" smtClean="0"/>
              <a:t>DEMO </a:t>
            </a:r>
            <a:r>
              <a:rPr lang="en-US" smtClean="0"/>
              <a:t>program </a:t>
            </a:r>
            <a:r>
              <a:rPr lang="en-US" dirty="0" smtClean="0"/>
              <a:t>still in its early planning stages</a:t>
            </a:r>
            <a:r>
              <a:rPr lang="en-US" dirty="0" smtClean="0"/>
              <a:t>.</a:t>
            </a:r>
          </a:p>
          <a:p>
            <a:pPr marL="230188" indent="-230188"/>
            <a:r>
              <a:rPr lang="en-US" dirty="0" smtClean="0"/>
              <a:t>ITER a critical element.</a:t>
            </a:r>
          </a:p>
          <a:p>
            <a:pPr marL="230188" indent="-230188"/>
            <a:r>
              <a:rPr lang="en-US" dirty="0" smtClean="0"/>
              <a:t>The </a:t>
            </a:r>
            <a:r>
              <a:rPr lang="en-US" dirty="0" smtClean="0"/>
              <a:t>roadmap and</a:t>
            </a:r>
            <a:r>
              <a:rPr lang="en-US" dirty="0" smtClean="0"/>
              <a:t> modes </a:t>
            </a:r>
            <a:r>
              <a:rPr lang="en-US" dirty="0" smtClean="0"/>
              <a:t>of collaboration</a:t>
            </a:r>
            <a:r>
              <a:rPr lang="en-US" dirty="0" smtClean="0"/>
              <a:t> will become clearer as </a:t>
            </a:r>
            <a:r>
              <a:rPr lang="en-US" dirty="0" smtClean="0"/>
              <a:t>parties take initiatives to construct</a:t>
            </a:r>
            <a:r>
              <a:rPr lang="en-US" dirty="0" smtClean="0"/>
              <a:t> major facilities.</a:t>
            </a:r>
          </a:p>
          <a:p>
            <a:pPr marL="514351" lvl="1" indent="-230188"/>
            <a:r>
              <a:rPr lang="en-US" dirty="0" smtClean="0"/>
              <a:t>Integrated fusion nuclear facilities (FNF)</a:t>
            </a:r>
          </a:p>
          <a:p>
            <a:pPr marL="514351" lvl="1" indent="-230188"/>
            <a:r>
              <a:rPr lang="en-US" dirty="0" smtClean="0"/>
              <a:t>Fusion material irradiation facilities (FMIF)</a:t>
            </a:r>
          </a:p>
          <a:p>
            <a:pPr marL="230188" indent="-230188"/>
            <a:r>
              <a:rPr lang="en-US" dirty="0" smtClean="0"/>
              <a:t>Meanwhile, there are needs and ample opportunities </a:t>
            </a:r>
            <a:r>
              <a:rPr lang="en-US" dirty="0" smtClean="0"/>
              <a:t>to accelerate progress </a:t>
            </a:r>
            <a:r>
              <a:rPr lang="en-US" dirty="0" smtClean="0"/>
              <a:t>with smaller </a:t>
            </a:r>
            <a:r>
              <a:rPr lang="en-US" dirty="0" smtClean="0"/>
              <a:t>facilities and </a:t>
            </a:r>
            <a:r>
              <a:rPr lang="en-US" dirty="0" smtClean="0"/>
              <a:t>initiatives. </a:t>
            </a:r>
            <a:endParaRPr lang="en-US" dirty="0" smtClean="0"/>
          </a:p>
          <a:p>
            <a:pPr marL="230188" indent="-230188"/>
            <a:r>
              <a:rPr lang="en-US" dirty="0" smtClean="0"/>
              <a:t>Parties will </a:t>
            </a:r>
            <a:r>
              <a:rPr lang="en-US" dirty="0" smtClean="0"/>
              <a:t>continue to value international collaboration, given the breadth of expertise and the scale of facilities and activities required to develop fusion</a:t>
            </a:r>
            <a:r>
              <a:rPr lang="en-US" dirty="0" smtClean="0"/>
              <a:t>.</a:t>
            </a:r>
          </a:p>
          <a:p>
            <a:pPr marL="230188" indent="-230188"/>
            <a:r>
              <a:rPr lang="en-US" dirty="0" smtClean="0"/>
              <a:t>Next DEMO Workshop: 19-20 Nov. 2013, Vienna.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7A11AE8-0AE5-7143-AF05-C9DEF22593C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Workshop Summary – Neilson / FPA Symposium, Washington / 5-6 Dec.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1162050" y="12700"/>
            <a:ext cx="6838950" cy="615950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Arial" charset="0"/>
              </a:rPr>
              <a:t>Context: MFE in Transition</a:t>
            </a:r>
          </a:p>
        </p:txBody>
      </p:sp>
      <p:sp>
        <p:nvSpPr>
          <p:cNvPr id="23554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6989F6-5DD6-7A4C-BECF-4E5279A9A11D}" type="slidenum">
              <a:rPr lang="en-US" sz="1800">
                <a:cs typeface="Arial" charset="0"/>
              </a:rPr>
              <a:pPr eaLnBrk="1" hangingPunct="1"/>
              <a:t>3</a:t>
            </a:fld>
            <a:endParaRPr lang="en-US" sz="1800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1304925" y="6472238"/>
            <a:ext cx="5172075" cy="219075"/>
          </a:xfrm>
        </p:spPr>
        <p:txBody>
          <a:bodyPr/>
          <a:lstStyle/>
          <a:p>
            <a:pPr>
              <a:defRPr/>
            </a:pPr>
            <a:r>
              <a:rPr lang="en-US"/>
              <a:t>DEMO Workshop Summary – Neilson / FPA Symposium, Washington / 5-6 Dec. 2012</a:t>
            </a:r>
          </a:p>
        </p:txBody>
      </p:sp>
      <p:sp>
        <p:nvSpPr>
          <p:cNvPr id="23556" name="Content Placeholder 4"/>
          <p:cNvSpPr>
            <a:spLocks noGrp="1"/>
          </p:cNvSpPr>
          <p:nvPr>
            <p:ph sz="quarter" idx="13"/>
          </p:nvPr>
        </p:nvSpPr>
        <p:spPr bwMode="auto">
          <a:xfrm>
            <a:off x="339725" y="838200"/>
            <a:ext cx="8524875" cy="5562600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1" hangingPunct="1">
              <a:lnSpc>
                <a:spcPct val="115000"/>
              </a:lnSpc>
              <a:spcBef>
                <a:spcPts val="300"/>
              </a:spcBef>
              <a:buFont typeface="Arial" charset="0"/>
              <a:buNone/>
            </a:pPr>
            <a:r>
              <a:rPr lang="en-US" sz="2000" b="1" dirty="0">
                <a:latin typeface="Arial" charset="0"/>
                <a:ea typeface="ＭＳ Ｐゴシック" charset="0"/>
                <a:cs typeface="Arial" charset="0"/>
              </a:rPr>
              <a:t>ITER: Landmark accomplishments by the world MFE community:</a:t>
            </a:r>
          </a:p>
          <a:p>
            <a:pPr marL="0" indent="0" eaLnBrk="1" hangingPunct="1">
              <a:lnSpc>
                <a:spcPct val="115000"/>
              </a:lnSpc>
              <a:spcBef>
                <a:spcPts val="300"/>
              </a:spcBef>
              <a:buFont typeface="Wingdings" charset="0"/>
              <a:buChar char="ü"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Established ITER</a:t>
            </a:r>
            <a:r>
              <a:rPr lang="ja-JP" altLang="en-US" sz="2000" dirty="0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lang="en-US" altLang="ja-JP" sz="2000" dirty="0">
                <a:latin typeface="Arial" charset="0"/>
                <a:ea typeface="ＭＳ Ｐゴシック" charset="0"/>
                <a:cs typeface="Arial" charset="0"/>
              </a:rPr>
              <a:t> scientific &amp; technical (S&amp;T) basis.</a:t>
            </a:r>
          </a:p>
          <a:p>
            <a:pPr marL="0" indent="0" eaLnBrk="1" hangingPunct="1">
              <a:lnSpc>
                <a:spcPct val="115000"/>
              </a:lnSpc>
              <a:spcBef>
                <a:spcPts val="300"/>
              </a:spcBef>
              <a:buFont typeface="Wingdings" charset="0"/>
              <a:buChar char="ü"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Developed the design.</a:t>
            </a:r>
          </a:p>
          <a:p>
            <a:pPr marL="0" indent="0" eaLnBrk="1" hangingPunct="1">
              <a:lnSpc>
                <a:spcPct val="115000"/>
              </a:lnSpc>
              <a:spcBef>
                <a:spcPts val="300"/>
              </a:spcBef>
              <a:buFont typeface="Wingdings" charset="0"/>
              <a:buChar char="ü"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Formed an international project.</a:t>
            </a:r>
          </a:p>
          <a:p>
            <a:pPr marL="0" indent="0" eaLnBrk="1" hangingPunct="1">
              <a:lnSpc>
                <a:spcPct val="115000"/>
              </a:lnSpc>
              <a:spcBef>
                <a:spcPts val="300"/>
              </a:spcBef>
              <a:spcAft>
                <a:spcPts val="900"/>
              </a:spcAft>
              <a:buFont typeface="Wingdings" charset="0"/>
              <a:buChar char="ü"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Started construction.</a:t>
            </a:r>
          </a:p>
          <a:p>
            <a:pPr marL="0" indent="0" eaLnBrk="1" hangingPunct="1">
              <a:lnSpc>
                <a:spcPct val="115000"/>
              </a:lnSpc>
              <a:spcBef>
                <a:spcPts val="300"/>
              </a:spcBef>
              <a:spcAft>
                <a:spcPts val="900"/>
              </a:spcAft>
              <a:buNone/>
            </a:pPr>
            <a:r>
              <a:rPr lang="en-US" sz="2000" b="1" dirty="0">
                <a:latin typeface="Arial" charset="0"/>
                <a:ea typeface="ＭＳ Ｐゴシック" charset="0"/>
                <a:cs typeface="Arial" charset="0"/>
              </a:rPr>
              <a:t>With ITER, MFE R&amp;D has crossed a threshold to a </a:t>
            </a:r>
            <a:r>
              <a:rPr lang="en-US" sz="2000" b="1" dirty="0" err="1">
                <a:latin typeface="Arial" charset="0"/>
                <a:ea typeface="ＭＳ Ｐゴシック" charset="0"/>
                <a:cs typeface="Arial" charset="0"/>
              </a:rPr>
              <a:t>programme</a:t>
            </a:r>
            <a:r>
              <a:rPr lang="en-US" sz="2000" b="1" dirty="0">
                <a:latin typeface="Arial" charset="0"/>
                <a:ea typeface="ＭＳ Ｐゴシック" charset="0"/>
                <a:cs typeface="Arial" charset="0"/>
              </a:rPr>
              <a:t> increasingly focused on demonstrating electricity generation from fusion, or DEMO.</a:t>
            </a:r>
            <a:r>
              <a:rPr lang="en-US" sz="2000" b="1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115000"/>
              </a:lnSpc>
              <a:spcBef>
                <a:spcPts val="300"/>
              </a:spcBef>
              <a:spcAft>
                <a:spcPts val="900"/>
              </a:spcAft>
              <a:buNone/>
            </a:pPr>
            <a:r>
              <a:rPr lang="en-US" sz="2000" b="1" dirty="0" smtClean="0">
                <a:latin typeface="Arial" charset="0"/>
                <a:ea typeface="ＭＳ Ｐゴシック" charset="0"/>
                <a:cs typeface="Arial" charset="0"/>
              </a:rPr>
              <a:t>Making ITER succeed is the first big task of the new “DEMO era”</a:t>
            </a:r>
          </a:p>
          <a:p>
            <a:pPr marL="0" indent="0" eaLnBrk="1" hangingPunct="1">
              <a:lnSpc>
                <a:spcPct val="115000"/>
              </a:lnSpc>
              <a:spcBef>
                <a:spcPts val="300"/>
              </a:spcBef>
              <a:spcAft>
                <a:spcPts val="900"/>
              </a:spcAft>
              <a:buFont typeface="Arial" charset="0"/>
              <a:buNone/>
            </a:pPr>
            <a:r>
              <a:rPr lang="en-US" sz="2000" b="1" dirty="0" smtClean="0">
                <a:latin typeface="Arial" charset="0"/>
                <a:ea typeface="ＭＳ Ｐゴシック" charset="0"/>
                <a:cs typeface="Arial" charset="0"/>
              </a:rPr>
              <a:t>Several countries are planning major facilities and next steps beyond ITER on the path to DEMO</a:t>
            </a:r>
            <a:r>
              <a:rPr lang="en-US" sz="2000" b="1" dirty="0" smtClean="0"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indent="0" eaLnBrk="1" hangingPunct="1">
              <a:lnSpc>
                <a:spcPct val="115000"/>
              </a:lnSpc>
              <a:spcBef>
                <a:spcPts val="300"/>
              </a:spcBef>
              <a:spcAft>
                <a:spcPts val="900"/>
              </a:spcAft>
              <a:buFont typeface="Arial" charset="0"/>
              <a:buNone/>
            </a:pPr>
            <a:r>
              <a:rPr lang="en-US" sz="2000" b="1" dirty="0" smtClean="0">
                <a:latin typeface="Arial" charset="0"/>
                <a:ea typeface="ＭＳ Ｐゴシック" charset="0"/>
                <a:cs typeface="Arial" charset="0"/>
              </a:rPr>
              <a:t>IAEA launched the DEMO </a:t>
            </a:r>
            <a:r>
              <a:rPr lang="en-US" sz="2000" b="1" dirty="0" err="1" smtClean="0">
                <a:latin typeface="Arial" charset="0"/>
                <a:ea typeface="ＭＳ Ｐゴシック" charset="0"/>
                <a:cs typeface="Arial" charset="0"/>
              </a:rPr>
              <a:t>Programme</a:t>
            </a:r>
            <a:r>
              <a:rPr lang="en-US" sz="2000" b="1" dirty="0" smtClean="0">
                <a:latin typeface="Arial" charset="0"/>
                <a:ea typeface="ＭＳ Ｐゴシック" charset="0"/>
                <a:cs typeface="Arial" charset="0"/>
              </a:rPr>
              <a:t> Workshop series to promote international collaboration toward MFE DEMO.</a:t>
            </a:r>
            <a:endParaRPr lang="en-US" sz="2000" b="1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/>
          </p:nvPr>
        </p:nvSpPr>
        <p:spPr bwMode="auto">
          <a:xfrm>
            <a:off x="152400" y="71438"/>
            <a:ext cx="8763000" cy="614362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smtClean="0"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3200" baseline="30000" dirty="0" smtClean="0">
                <a:latin typeface="Arial" charset="0"/>
                <a:ea typeface="ＭＳ Ｐゴシック" charset="0"/>
                <a:cs typeface="Arial" charset="0"/>
              </a:rPr>
              <a:t>st</a:t>
            </a:r>
            <a:r>
              <a:rPr lang="en-US" sz="3200" dirty="0" smtClean="0">
                <a:latin typeface="Arial" charset="0"/>
                <a:ea typeface="ＭＳ Ｐゴシック" charset="0"/>
                <a:cs typeface="Arial" charset="0"/>
              </a:rPr>
              <a:t> IAEA DEMO </a:t>
            </a:r>
            <a:r>
              <a:rPr lang="en-US" sz="3200" dirty="0" err="1" smtClean="0">
                <a:latin typeface="Arial" charset="0"/>
                <a:ea typeface="ＭＳ Ｐゴシック" charset="0"/>
                <a:cs typeface="Arial" charset="0"/>
              </a:rPr>
              <a:t>Programme</a:t>
            </a:r>
            <a:r>
              <a:rPr lang="en-US" sz="3200" dirty="0" smtClean="0">
                <a:latin typeface="Arial" charset="0"/>
                <a:ea typeface="ＭＳ Ｐゴシック" charset="0"/>
                <a:cs typeface="Arial" charset="0"/>
              </a:rPr>
              <a:t> Workshop- Data</a:t>
            </a:r>
            <a:endParaRPr lang="en-US" sz="1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BA7EE7-7A59-7F48-9C29-6E9777BD050A}" type="slidenum">
              <a:rPr lang="en-US" sz="1800">
                <a:cs typeface="Arial" charset="0"/>
              </a:rPr>
              <a:pPr eaLnBrk="1" hangingPunct="1"/>
              <a:t>4</a:t>
            </a:fld>
            <a:endParaRPr lang="en-US" sz="1800">
              <a:cs typeface="Arial" charset="0"/>
            </a:endParaRPr>
          </a:p>
        </p:txBody>
      </p:sp>
      <p:sp>
        <p:nvSpPr>
          <p:cNvPr id="25603" name="Content Placeholder 4"/>
          <p:cNvSpPr>
            <a:spLocks noGrp="1"/>
          </p:cNvSpPr>
          <p:nvPr>
            <p:ph sz="quarter" idx="13"/>
          </p:nvPr>
        </p:nvSpPr>
        <p:spPr bwMode="auto">
          <a:xfrm>
            <a:off x="304800" y="838200"/>
            <a:ext cx="8559800" cy="5503863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60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+ registered attendees from 16 countries or international entities, including all ITER parties.</a:t>
            </a:r>
          </a:p>
          <a:p>
            <a:pPr eaLnBrk="1" hangingPunct="1">
              <a:spcAft>
                <a:spcPts val="600"/>
              </a:spcAft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3.5 days.  30 talks, 13 posters, 3 topic summaries, 1 general summary. Posted at: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  <a:hlinkClick r:id="rId2"/>
              </a:rPr>
              <a:t>http://advprojects.pppl.gov/roadmapping/iaeademo/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eaLnBrk="1" hangingPunct="1">
              <a:spcAft>
                <a:spcPts val="600"/>
              </a:spcAft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Workshop topics &amp; summarizers: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Fusion power extraction and tritium fuel cycle- M. </a:t>
            </a:r>
            <a:r>
              <a:rPr lang="en-US" dirty="0" err="1">
                <a:latin typeface="Arial" charset="0"/>
                <a:ea typeface="ＭＳ Ｐゴシック" charset="0"/>
                <a:cs typeface="Arial" charset="0"/>
              </a:rPr>
              <a:t>Abdou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, U.S.A.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Plasma power exhaust and impurity control- M. </a:t>
            </a:r>
            <a:r>
              <a:rPr lang="en-US" dirty="0" err="1">
                <a:latin typeface="Arial" charset="0"/>
                <a:ea typeface="ＭＳ Ｐゴシック" charset="0"/>
                <a:cs typeface="Arial" charset="0"/>
              </a:rPr>
              <a:t>Wischmeier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, Ger.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Magnetic configuration and operating scenario for a next-step fusion nuclear facility– T. Todd, UK.</a:t>
            </a:r>
            <a:endParaRPr lang="en-US" dirty="0" smtClean="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Summary for </a:t>
            </a:r>
            <a:r>
              <a:rPr lang="en-US" i="1" dirty="0" smtClean="0">
                <a:latin typeface="Arial" charset="0"/>
                <a:ea typeface="ＭＳ Ｐゴシック" charset="0"/>
                <a:cs typeface="Arial" charset="0"/>
              </a:rPr>
              <a:t>Nuclear Fusion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 in preparation.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DEMO Workshop Summary – Neilson / FPA Symposium, Washington / 5-6 Dec.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Object 2"/>
          <p:cNvGraphicFramePr>
            <a:graphicFrameLocks noChangeAspect="1"/>
          </p:cNvGraphicFramePr>
          <p:nvPr/>
        </p:nvGraphicFramePr>
        <p:xfrm>
          <a:off x="457200" y="1168400"/>
          <a:ext cx="8229600" cy="3287713"/>
        </p:xfrm>
        <a:graphic>
          <a:graphicData uri="http://schemas.openxmlformats.org/presentationml/2006/ole">
            <p:oleObj spid="_x0000_s26629" name="Document" r:id="rId3" imgW="18285714" imgH="7314286" progId="Word.Document.12">
              <p:embed/>
            </p:oleObj>
          </a:graphicData>
        </a:graphic>
      </p:graphicFrame>
      <p:sp>
        <p:nvSpPr>
          <p:cNvPr id="26626" name="Title 8"/>
          <p:cNvSpPr>
            <a:spLocks noGrp="1"/>
          </p:cNvSpPr>
          <p:nvPr>
            <p:ph type="title"/>
          </p:nvPr>
        </p:nvSpPr>
        <p:spPr bwMode="auto">
          <a:xfrm>
            <a:off x="457200" y="48348"/>
            <a:ext cx="8229600" cy="614362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An international Technical Program Committee shaped</a:t>
            </a:r>
            <a:br>
              <a:rPr lang="en-US" sz="24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the workshop goals and agenda.</a:t>
            </a:r>
          </a:p>
        </p:txBody>
      </p:sp>
      <p:sp>
        <p:nvSpPr>
          <p:cNvPr id="26627" name="Slide Number Placeholder 10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6B595A-9FDE-1A43-9304-EBFD77E52DFD}" type="slidenum">
              <a:rPr lang="en-US" sz="1800">
                <a:cs typeface="Arial" charset="0"/>
              </a:rPr>
              <a:pPr eaLnBrk="1" hangingPunct="1"/>
              <a:t>5</a:t>
            </a:fld>
            <a:endParaRPr lang="en-US" sz="1800">
              <a:cs typeface="Arial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DEMO Workshop Summary – Neilson / FPA Symposium, Washington / 5-6 Dec.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4880125" y="55751"/>
            <a:ext cx="2779895" cy="6313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 41"/>
          <p:cNvSpPr/>
          <p:nvPr/>
        </p:nvSpPr>
        <p:spPr>
          <a:xfrm>
            <a:off x="3559885" y="34742"/>
            <a:ext cx="1305695" cy="63132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2768997" y="43997"/>
            <a:ext cx="719709" cy="63132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 rot="16200000" flipV="1">
            <a:off x="4558671" y="3196199"/>
            <a:ext cx="6204857" cy="215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3143351" y="3232740"/>
            <a:ext cx="6204857" cy="215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1764231" y="3254595"/>
            <a:ext cx="6204857" cy="215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414393" y="3261938"/>
            <a:ext cx="6204857" cy="215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triped Right Arrow 4"/>
          <p:cNvSpPr/>
          <p:nvPr/>
        </p:nvSpPr>
        <p:spPr>
          <a:xfrm>
            <a:off x="969747" y="6357257"/>
            <a:ext cx="8229600" cy="484632"/>
          </a:xfrm>
          <a:prstGeom prst="stripedRightArrow">
            <a:avLst>
              <a:gd name="adj1" fmla="val 92512"/>
              <a:gd name="adj2" fmla="val 949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2010		2020		2030		2040		2050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1768" y="1052280"/>
            <a:ext cx="2159566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b="1" dirty="0" smtClean="0"/>
              <a:t>Plasma operation</a:t>
            </a:r>
          </a:p>
          <a:p>
            <a:pPr marL="342900" indent="-342900">
              <a:buAutoNum type="arabicPeriod"/>
            </a:pPr>
            <a:endParaRPr lang="en-GB" b="1" dirty="0" smtClean="0"/>
          </a:p>
          <a:p>
            <a:pPr marL="342900" indent="-342900">
              <a:buAutoNum type="arabicPeriod"/>
            </a:pPr>
            <a:endParaRPr lang="en-GB" b="1" dirty="0" smtClean="0"/>
          </a:p>
          <a:p>
            <a:pPr marL="342900" indent="-342900">
              <a:buAutoNum type="arabicPeriod"/>
            </a:pPr>
            <a:r>
              <a:rPr lang="en-GB" b="1" dirty="0" smtClean="0"/>
              <a:t>Heat exhaust</a:t>
            </a:r>
          </a:p>
          <a:p>
            <a:pPr marL="342900" indent="-342900">
              <a:buAutoNum type="arabicPeriod"/>
            </a:pPr>
            <a:endParaRPr lang="en-GB" b="1" dirty="0" smtClean="0"/>
          </a:p>
          <a:p>
            <a:pPr marL="342900" indent="-342900">
              <a:buAutoNum type="arabicPeriod"/>
            </a:pPr>
            <a:r>
              <a:rPr lang="en-GB" b="1" dirty="0" smtClean="0"/>
              <a:t>Materials</a:t>
            </a:r>
          </a:p>
          <a:p>
            <a:pPr marL="342900" indent="-342900">
              <a:buAutoNum type="arabicPeriod"/>
            </a:pPr>
            <a:endParaRPr lang="en-GB" b="1" dirty="0" smtClean="0"/>
          </a:p>
          <a:p>
            <a:pPr marL="342900" indent="-342900">
              <a:buAutoNum type="arabicPeriod"/>
            </a:pPr>
            <a:endParaRPr lang="en-GB" b="1" dirty="0" smtClean="0"/>
          </a:p>
          <a:p>
            <a:pPr marL="342900" indent="-342900">
              <a:buAutoNum type="arabicPeriod"/>
            </a:pPr>
            <a:r>
              <a:rPr lang="en-GB" b="1" dirty="0" smtClean="0"/>
              <a:t>Tritium breeding</a:t>
            </a:r>
          </a:p>
          <a:p>
            <a:pPr marL="342900" indent="-342900">
              <a:buAutoNum type="arabicPeriod"/>
            </a:pPr>
            <a:endParaRPr lang="en-GB" b="1" dirty="0" smtClean="0"/>
          </a:p>
          <a:p>
            <a:pPr marL="342900" indent="-342900">
              <a:buAutoNum type="arabicPeriod"/>
            </a:pPr>
            <a:endParaRPr lang="en-GB" b="1" dirty="0" smtClean="0"/>
          </a:p>
          <a:p>
            <a:pPr marL="342900" indent="-342900">
              <a:buAutoNum type="arabicPeriod"/>
            </a:pPr>
            <a:r>
              <a:rPr lang="en-GB" b="1" dirty="0" smtClean="0"/>
              <a:t>Safety</a:t>
            </a:r>
          </a:p>
          <a:p>
            <a:pPr marL="342900" indent="-342900">
              <a:buAutoNum type="arabicPeriod"/>
            </a:pPr>
            <a:endParaRPr lang="en-GB" b="1" dirty="0" smtClean="0"/>
          </a:p>
          <a:p>
            <a:pPr marL="342900" indent="-342900">
              <a:buAutoNum type="arabicPeriod"/>
            </a:pPr>
            <a:r>
              <a:rPr lang="en-GB" b="1" dirty="0" smtClean="0"/>
              <a:t>DEMO</a:t>
            </a:r>
          </a:p>
          <a:p>
            <a:pPr marL="342900" indent="-342900">
              <a:buAutoNum type="arabicPeriod"/>
            </a:pPr>
            <a:endParaRPr lang="en-GB" b="1" dirty="0" smtClean="0"/>
          </a:p>
          <a:p>
            <a:pPr marL="342900" indent="-342900">
              <a:buAutoNum type="arabicPeriod"/>
            </a:pPr>
            <a:r>
              <a:rPr lang="en-GB" b="1" dirty="0" smtClean="0"/>
              <a:t>Low cost</a:t>
            </a:r>
          </a:p>
          <a:p>
            <a:pPr marL="342900" indent="-342900">
              <a:buAutoNum type="arabicPeriod"/>
            </a:pPr>
            <a:endParaRPr lang="en-GB" b="1" dirty="0" smtClean="0"/>
          </a:p>
          <a:p>
            <a:pPr marL="342900" indent="-342900">
              <a:buAutoNum type="arabicPeriod"/>
            </a:pPr>
            <a:endParaRPr lang="en-GB" b="1" dirty="0" smtClean="0"/>
          </a:p>
          <a:p>
            <a:pPr marL="342900" indent="-342900">
              <a:buAutoNum type="arabicPeriod"/>
            </a:pPr>
            <a:r>
              <a:rPr lang="en-GB" b="1" dirty="0" err="1" smtClean="0"/>
              <a:t>Stellarator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17190" y="1289179"/>
            <a:ext cx="3785875" cy="190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normAutofit fontScale="47500" lnSpcReduction="20000"/>
          </a:bodyPr>
          <a:lstStyle/>
          <a:p>
            <a:r>
              <a:rPr lang="en-GB" sz="1600" b="1" dirty="0" smtClean="0"/>
              <a:t>Steady state</a:t>
            </a:r>
            <a:endParaRPr lang="en-GB" sz="1600" b="1" dirty="0"/>
          </a:p>
        </p:txBody>
      </p:sp>
      <p:pic>
        <p:nvPicPr>
          <p:cNvPr id="16" name="Picture 10" descr="CRYOSTAT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523" y="659961"/>
            <a:ext cx="144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j82-348c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7766" y="299961"/>
            <a:ext cx="70615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CRYOSTAT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5018" y="94850"/>
            <a:ext cx="144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394" y="1211391"/>
            <a:ext cx="852631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06304" y="2012035"/>
            <a:ext cx="2459276" cy="1908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normAutofit fontScale="47500" lnSpcReduction="20000"/>
          </a:bodyPr>
          <a:lstStyle/>
          <a:p>
            <a:r>
              <a:rPr lang="en-GB" sz="1600" b="1" dirty="0" smtClean="0"/>
              <a:t>Baseline</a:t>
            </a:r>
            <a:endParaRPr lang="en-GB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406303" y="2210400"/>
            <a:ext cx="2963983" cy="190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normAutofit fontScale="47500" lnSpcReduction="20000"/>
          </a:bodyPr>
          <a:lstStyle/>
          <a:p>
            <a:r>
              <a:rPr lang="en-GB" sz="1600" b="1" dirty="0" smtClean="0"/>
              <a:t>Advanced configuration and materials</a:t>
            </a:r>
            <a:endParaRPr lang="en-GB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17190" y="1113951"/>
            <a:ext cx="2448390" cy="1908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normAutofit fontScale="47500" lnSpcReduction="20000"/>
          </a:bodyPr>
          <a:lstStyle/>
          <a:p>
            <a:r>
              <a:rPr lang="en-GB" sz="1600" b="1" dirty="0" smtClean="0"/>
              <a:t>Inductive</a:t>
            </a:r>
            <a:endParaRPr lang="en-GB" sz="1600" b="1" dirty="0"/>
          </a:p>
        </p:txBody>
      </p:sp>
      <p:pic>
        <p:nvPicPr>
          <p:cNvPr id="27" name="Picture 10" descr="CRYOSTAT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3832" y="1423535"/>
            <a:ext cx="144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406303" y="2639483"/>
            <a:ext cx="5903126" cy="190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rmAutofit fontScale="47500" lnSpcReduction="20000"/>
          </a:bodyPr>
          <a:lstStyle/>
          <a:p>
            <a:endParaRPr lang="en-GB" sz="1600" b="1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407" y="2425623"/>
            <a:ext cx="109842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2417191" y="3343730"/>
            <a:ext cx="2459276" cy="190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normAutofit fontScale="47500" lnSpcReduction="20000"/>
          </a:bodyPr>
          <a:lstStyle/>
          <a:p>
            <a:r>
              <a:rPr lang="en-GB" sz="1600" b="1" dirty="0" smtClean="0"/>
              <a:t>ITER Test blanket programme</a:t>
            </a:r>
            <a:endParaRPr lang="en-GB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417190" y="3542095"/>
            <a:ext cx="2963983" cy="190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normAutofit fontScale="47500" lnSpcReduction="20000"/>
          </a:bodyPr>
          <a:lstStyle/>
          <a:p>
            <a:r>
              <a:rPr lang="en-GB" sz="1600" b="1" dirty="0" smtClean="0"/>
              <a:t>Parallel Blanket Concepts</a:t>
            </a:r>
            <a:endParaRPr lang="en-GB" sz="1600" b="1" dirty="0"/>
          </a:p>
        </p:txBody>
      </p:sp>
      <p:pic>
        <p:nvPicPr>
          <p:cNvPr id="32" name="Picture 10" descr="CRYOSTAT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5018" y="2854775"/>
            <a:ext cx="144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2417190" y="5259568"/>
            <a:ext cx="6726809" cy="190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rmAutofit fontScale="47500" lnSpcReduction="20000"/>
          </a:bodyPr>
          <a:lstStyle/>
          <a:p>
            <a:r>
              <a:rPr lang="en-GB" sz="1600" b="1" dirty="0" smtClean="0"/>
              <a:t>Low capital cost and long term technologies</a:t>
            </a:r>
            <a:endParaRPr lang="en-GB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406303" y="4159778"/>
            <a:ext cx="6726809" cy="19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normAutofit fontScale="47500" lnSpcReduction="20000"/>
          </a:bodyPr>
          <a:lstStyle/>
          <a:p>
            <a:endParaRPr lang="en-GB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417191" y="4743748"/>
            <a:ext cx="2483195" cy="190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rmAutofit fontScale="47500" lnSpcReduction="20000"/>
          </a:bodyPr>
          <a:lstStyle/>
          <a:p>
            <a:r>
              <a:rPr lang="en-GB" sz="1600" b="1" dirty="0" smtClean="0"/>
              <a:t>CDA +EDA</a:t>
            </a:r>
            <a:endParaRPr lang="en-GB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865580" y="4743748"/>
            <a:ext cx="1337485" cy="1908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rmAutofit fontScale="47500" lnSpcReduction="20000"/>
          </a:bodyPr>
          <a:lstStyle/>
          <a:p>
            <a:r>
              <a:rPr lang="en-GB" sz="1600" b="1" dirty="0" smtClean="0"/>
              <a:t>Construction</a:t>
            </a:r>
            <a:endParaRPr lang="en-GB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200905" y="4743748"/>
            <a:ext cx="2932207" cy="1908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rmAutofit fontScale="47500" lnSpcReduction="20000"/>
          </a:bodyPr>
          <a:lstStyle/>
          <a:p>
            <a:r>
              <a:rPr lang="en-GB" sz="1600" b="1" dirty="0" smtClean="0"/>
              <a:t>Operation</a:t>
            </a:r>
            <a:endParaRPr lang="en-GB" sz="1600" b="1" dirty="0"/>
          </a:p>
        </p:txBody>
      </p:sp>
      <p:cxnSp>
        <p:nvCxnSpPr>
          <p:cNvPr id="38" name="Straight Connector 37"/>
          <p:cNvCxnSpPr/>
          <p:nvPr/>
        </p:nvCxnSpPr>
        <p:spPr>
          <a:xfrm rot="16200000" flipV="1">
            <a:off x="-936801" y="3253749"/>
            <a:ext cx="6204857" cy="215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406303" y="6108907"/>
            <a:ext cx="6726809" cy="1908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normAutofit fontScale="47500" lnSpcReduction="20000"/>
          </a:bodyPr>
          <a:lstStyle/>
          <a:p>
            <a:r>
              <a:rPr lang="en-GB" sz="1600" b="1" dirty="0" err="1" smtClean="0"/>
              <a:t>Stellarator</a:t>
            </a:r>
            <a:r>
              <a:rPr lang="en-GB" sz="1600" b="1" dirty="0" smtClean="0"/>
              <a:t> optimization</a:t>
            </a:r>
            <a:endParaRPr lang="en-GB" sz="1600" b="1" dirty="0"/>
          </a:p>
        </p:txBody>
      </p:sp>
      <p:pic>
        <p:nvPicPr>
          <p:cNvPr id="40" name="Picture 10" descr="CRYOSTAT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407" y="4023745"/>
            <a:ext cx="144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5" descr="w7x-ts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7135" y="5721581"/>
            <a:ext cx="913393" cy="64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2640564" y="1435344"/>
            <a:ext cx="11533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smtClean="0"/>
              <a:t>European </a:t>
            </a:r>
            <a:r>
              <a:rPr lang="en-GB" sz="1000" b="1" dirty="0" smtClean="0"/>
              <a:t>MST+ IC</a:t>
            </a:r>
            <a:endParaRPr lang="en-GB" sz="1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979044" y="5739575"/>
            <a:ext cx="131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Burning Plasma</a:t>
            </a:r>
          </a:p>
          <a:p>
            <a:pPr algn="ctr"/>
            <a:r>
              <a:rPr lang="en-GB" sz="1400" dirty="0" err="1" smtClean="0"/>
              <a:t>Stellarator</a:t>
            </a:r>
            <a:endParaRPr lang="en-GB" sz="1400" dirty="0"/>
          </a:p>
        </p:txBody>
      </p:sp>
      <p:grpSp>
        <p:nvGrpSpPr>
          <p:cNvPr id="2" name="Group 49"/>
          <p:cNvGrpSpPr/>
          <p:nvPr/>
        </p:nvGrpSpPr>
        <p:grpSpPr>
          <a:xfrm>
            <a:off x="6753361" y="4171558"/>
            <a:ext cx="1813317" cy="583951"/>
            <a:chOff x="6753361" y="4171558"/>
            <a:chExt cx="1813317" cy="583951"/>
          </a:xfrm>
        </p:grpSpPr>
        <p:sp>
          <p:nvSpPr>
            <p:cNvPr id="47" name="Isosceles Triangle 46"/>
            <p:cNvSpPr/>
            <p:nvPr/>
          </p:nvSpPr>
          <p:spPr>
            <a:xfrm rot="10800000">
              <a:off x="6948818" y="4466357"/>
              <a:ext cx="345388" cy="289152"/>
            </a:xfrm>
            <a:prstGeom prst="triangle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753361" y="4171558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Fusion electricity</a:t>
              </a:r>
              <a:endParaRPr lang="en-GB" b="1" dirty="0"/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4495800" y="4114800"/>
            <a:ext cx="1642923" cy="646355"/>
            <a:chOff x="6156717" y="4109154"/>
            <a:chExt cx="1642923" cy="646355"/>
          </a:xfrm>
        </p:grpSpPr>
        <p:sp>
          <p:nvSpPr>
            <p:cNvPr id="52" name="Isosceles Triangle 51"/>
            <p:cNvSpPr/>
            <p:nvPr/>
          </p:nvSpPr>
          <p:spPr>
            <a:xfrm rot="10800000">
              <a:off x="6384378" y="4466357"/>
              <a:ext cx="345388" cy="289152"/>
            </a:xfrm>
            <a:prstGeom prst="triangl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156717" y="4109154"/>
              <a:ext cx="1642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DEMO decision</a:t>
              </a:r>
              <a:endParaRPr lang="en-GB" b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567112" y="55751"/>
            <a:ext cx="35660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b="1" dirty="0" smtClean="0"/>
              <a:t>EU Roadmap </a:t>
            </a:r>
            <a:r>
              <a:rPr lang="en-GB" sz="3200" b="1" dirty="0" smtClean="0"/>
              <a:t>in a </a:t>
            </a:r>
          </a:p>
          <a:p>
            <a:pPr algn="r"/>
            <a:r>
              <a:rPr lang="en-GB" sz="3200" b="1" dirty="0" smtClean="0"/>
              <a:t>nutshell</a:t>
            </a:r>
            <a:endParaRPr lang="en-GB" sz="3200" b="1" dirty="0"/>
          </a:p>
        </p:txBody>
      </p:sp>
      <p:cxnSp>
        <p:nvCxnSpPr>
          <p:cNvPr id="57" name="Straight Arrow Connector 56"/>
          <p:cNvCxnSpPr/>
          <p:nvPr/>
        </p:nvCxnSpPr>
        <p:spPr>
          <a:xfrm rot="5400000">
            <a:off x="3259950" y="2831567"/>
            <a:ext cx="3260612" cy="20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3486432" y="3787015"/>
            <a:ext cx="19134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4632515" y="5097058"/>
            <a:ext cx="3250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511636" y="1479979"/>
            <a:ext cx="247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MST = Mid-scale </a:t>
            </a:r>
            <a:r>
              <a:rPr lang="en-GB" sz="1200" b="1" dirty="0" err="1" smtClean="0"/>
              <a:t>tokamak</a:t>
            </a:r>
            <a:endParaRPr lang="en-GB" sz="1200" b="1" dirty="0" smtClean="0"/>
          </a:p>
          <a:p>
            <a:r>
              <a:rPr lang="en-GB" sz="1200" b="1" dirty="0" smtClean="0"/>
              <a:t>IC = International Collaboration</a:t>
            </a:r>
          </a:p>
          <a:p>
            <a:r>
              <a:rPr lang="en-GB" sz="1200" b="1" dirty="0" smtClean="0"/>
              <a:t>DTT = Divertor Test </a:t>
            </a:r>
            <a:r>
              <a:rPr lang="en-GB" sz="1200" b="1" dirty="0" err="1" smtClean="0"/>
              <a:t>Tokamak</a:t>
            </a:r>
            <a:endParaRPr lang="en-GB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640563" y="2294256"/>
            <a:ext cx="27406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European MST +linear plasma + DTT + IC</a:t>
            </a:r>
            <a:endParaRPr lang="en-GB" sz="1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159596" y="3636558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CFETR (CN)     </a:t>
            </a:r>
          </a:p>
          <a:p>
            <a:r>
              <a:rPr lang="en-GB" sz="1400" b="1" dirty="0" smtClean="0"/>
              <a:t>FNS (US)</a:t>
            </a:r>
            <a:endParaRPr lang="en-GB" sz="1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085273" y="623455"/>
            <a:ext cx="50532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25400" dist="38100" dir="81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EU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ctr" anchorCtr="1"/>
          <a:lstStyle/>
          <a:p>
            <a:pPr marL="0" lvl="1" indent="0" algn="ctr"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l" rotWithShape="0">
                    <a:schemeClr val="accent6">
                      <a:alpha val="43000"/>
                    </a:schemeClr>
                  </a:outerShdw>
                </a:effectLst>
              </a:rPr>
              <a:t>Topic 3.</a:t>
            </a:r>
          </a:p>
          <a:p>
            <a:pPr marL="0" lvl="1" indent="0" algn="ctr"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l" rotWithShape="0">
                    <a:schemeClr val="accent6">
                      <a:alpha val="43000"/>
                    </a:schemeClr>
                  </a:outerShdw>
                </a:effectLst>
              </a:rPr>
              <a:t>Magnetic Configuration</a:t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l" rotWithShape="0">
                    <a:schemeClr val="accent6">
                      <a:alpha val="43000"/>
                    </a:schemeClr>
                  </a:outerShdw>
                </a:effectLst>
              </a:rPr>
            </a:b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l" rotWithShape="0">
                    <a:schemeClr val="accent6">
                      <a:alpha val="43000"/>
                    </a:schemeClr>
                  </a:outerShdw>
                </a:effectLst>
              </a:rPr>
              <a:t>and Operating Scenario for a </a:t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l" rotWithShape="0">
                    <a:schemeClr val="accent6">
                      <a:alpha val="43000"/>
                    </a:schemeClr>
                  </a:outerShdw>
                </a:effectLst>
              </a:rPr>
            </a:b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l" rotWithShape="0">
                    <a:schemeClr val="accent6">
                      <a:alpha val="43000"/>
                    </a:schemeClr>
                  </a:outerShdw>
                </a:effectLst>
              </a:rPr>
              <a:t>Next-Step Fusion Nuclear Facility.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l" rotWithShape="0">
                  <a:schemeClr val="accent6"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7A11AE8-0AE5-7143-AF05-C9DEF22593C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Workshop Summary – Neilson / FPA Symposium, Washington / 5-6 Dec.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-18</a:t>
            </a:r>
            <a:r>
              <a:rPr lang="en-US" baseline="30000"/>
              <a:t>th</a:t>
            </a:r>
            <a:r>
              <a:rPr lang="en-US"/>
              <a:t> October  2012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IAEA DEMO Programme Workshop</a:t>
            </a:r>
          </a:p>
          <a:p>
            <a:r>
              <a:rPr lang="en-US"/>
              <a:t>UCLA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675687" cy="574675"/>
          </a:xfrm>
        </p:spPr>
        <p:txBody>
          <a:bodyPr/>
          <a:lstStyle/>
          <a:p>
            <a:r>
              <a:rPr lang="en-GB" sz="2900"/>
              <a:t>Definition of  Early DEMO</a:t>
            </a:r>
            <a:endParaRPr lang="en-US" sz="2900"/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323850" y="981075"/>
            <a:ext cx="4968875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b="1">
                <a:solidFill>
                  <a:srgbClr val="FF0000"/>
                </a:solidFill>
              </a:rPr>
              <a:t>‘Early DEMO’  </a:t>
            </a:r>
            <a:r>
              <a:rPr lang="en-US"/>
              <a:t>based on the expected performance of ITER with reasonable improvements in science and technology.</a:t>
            </a:r>
          </a:p>
          <a:p>
            <a:pPr marL="342900" indent="-342900">
              <a:buFontTx/>
              <a:buChar char="•"/>
            </a:pPr>
            <a:r>
              <a:rPr lang="en-US"/>
              <a:t>Typified by:</a:t>
            </a:r>
          </a:p>
          <a:p>
            <a:pPr marL="800100" lvl="1" indent="-342900">
              <a:buFontTx/>
              <a:buChar char="•"/>
            </a:pPr>
            <a:r>
              <a:rPr lang="en-US" b="1">
                <a:solidFill>
                  <a:srgbClr val="FF0000"/>
                </a:solidFill>
              </a:rPr>
              <a:t>a large, modest power density, long-pulse inductively supported plasma in a conventional plasma scenario.</a:t>
            </a:r>
          </a:p>
          <a:p>
            <a:pPr marL="342900" indent="-342900">
              <a:buFontTx/>
              <a:buChar char="•"/>
            </a:pPr>
            <a:r>
              <a:rPr lang="en-US"/>
              <a:t>Output of ‘PROCESS’ code (D Ward, R Kemp – CCFE) gives a ~ 2GW</a:t>
            </a:r>
            <a:r>
              <a:rPr lang="en-US" baseline="-25000"/>
              <a:t>th</a:t>
            </a:r>
            <a:r>
              <a:rPr lang="en-US"/>
              <a:t> machine with R~9m, </a:t>
            </a:r>
            <a:r>
              <a:rPr lang="en-US">
                <a:latin typeface="Symbol" pitchFamily="-84" charset="2"/>
              </a:rPr>
              <a:t>b</a:t>
            </a:r>
            <a:r>
              <a:rPr lang="en-US" baseline="-25000"/>
              <a:t>N </a:t>
            </a:r>
            <a:r>
              <a:rPr lang="en-US"/>
              <a:t>~2.</a:t>
            </a:r>
            <a:br>
              <a:rPr lang="en-US"/>
            </a:br>
            <a:r>
              <a:rPr lang="en-US"/>
              <a:t>The divertor (unshielded) power loading peak is ~ 13 MW.m</a:t>
            </a:r>
            <a:r>
              <a:rPr lang="en-US" baseline="30000"/>
              <a:t>-2</a:t>
            </a:r>
            <a:r>
              <a:rPr lang="en-US"/>
              <a:t> (plasma has 60% radiation</a:t>
            </a:r>
            <a:br>
              <a:rPr lang="en-US"/>
            </a:br>
            <a:r>
              <a:rPr lang="en-US">
                <a:sym typeface="Wingdings" pitchFamily="-84" charset="2"/>
              </a:rPr>
              <a:t> for a conservative estimate,we take</a:t>
            </a:r>
            <a:br>
              <a:rPr lang="en-US">
                <a:sym typeface="Wingdings" pitchFamily="-84" charset="2"/>
              </a:rPr>
            </a:br>
            <a:r>
              <a:rPr lang="en-US">
                <a:sym typeface="Wingdings" pitchFamily="-84" charset="2"/>
              </a:rPr>
              <a:t>≥ 20 MW.m</a:t>
            </a:r>
            <a:r>
              <a:rPr lang="en-US" baseline="30000">
                <a:sym typeface="Wingdings" pitchFamily="-84" charset="2"/>
              </a:rPr>
              <a:t>-2</a:t>
            </a:r>
            <a:r>
              <a:rPr lang="en-US">
                <a:sym typeface="Wingdings" pitchFamily="-84" charset="2"/>
              </a:rPr>
              <a:t>.</a:t>
            </a:r>
          </a:p>
          <a:p>
            <a:pPr marL="342900" indent="-342900">
              <a:buFontTx/>
              <a:buChar char="•"/>
            </a:pPr>
            <a:r>
              <a:rPr lang="en-US">
                <a:sym typeface="Wingdings" pitchFamily="-84" charset="2"/>
              </a:rPr>
              <a:t>Take neutron damage from latest, most sophisticated simulations.</a:t>
            </a: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580063" y="908050"/>
            <a:ext cx="3024187" cy="5400675"/>
            <a:chOff x="3470" y="572"/>
            <a:chExt cx="1769" cy="343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470" y="572"/>
              <a:ext cx="1769" cy="3430"/>
              <a:chOff x="3198" y="663"/>
              <a:chExt cx="2086" cy="3657"/>
            </a:xfrm>
          </p:grpSpPr>
          <p:pic>
            <p:nvPicPr>
              <p:cNvPr id="171012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98" y="663"/>
                <a:ext cx="2086" cy="3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71013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98" y="3940"/>
                <a:ext cx="2086" cy="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71015" name="Rectangle 7"/>
            <p:cNvSpPr>
              <a:spLocks noChangeArrowheads="1"/>
            </p:cNvSpPr>
            <p:nvPr/>
          </p:nvSpPr>
          <p:spPr bwMode="auto">
            <a:xfrm>
              <a:off x="4785" y="572"/>
              <a:ext cx="454" cy="34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784398" y="333375"/>
            <a:ext cx="616238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25400" dist="38100" dir="8100000" algn="tl" rotWithShape="0">
              <a:srgbClr val="000000">
                <a:alpha val="43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smtClean="0"/>
              <a:t>EU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圆角矩形 5"/>
          <p:cNvSpPr>
            <a:spLocks noChangeArrowheads="1"/>
          </p:cNvSpPr>
          <p:nvPr/>
        </p:nvSpPr>
        <p:spPr bwMode="auto">
          <a:xfrm>
            <a:off x="228600" y="609600"/>
            <a:ext cx="8686800" cy="594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lIns="91424" tIns="45712" rIns="91424" bIns="45712">
            <a:prstTxWarp prst="textNoShape">
              <a:avLst/>
            </a:prstTxWarp>
          </a:bodyPr>
          <a:lstStyle/>
          <a:p>
            <a:pPr algn="ctr"/>
            <a:r>
              <a:rPr lang="en-US" altLang="zh-CN" sz="2400" b="1" dirty="0" smtClean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The </a:t>
            </a:r>
            <a:r>
              <a:rPr lang="en-US" altLang="zh-CN" sz="2400" b="1" dirty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mission and design goal of </a:t>
            </a:r>
            <a:r>
              <a:rPr lang="en-US" altLang="zh-CN" sz="2400" b="1" dirty="0" smtClean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CFETR</a:t>
            </a:r>
          </a:p>
          <a:p>
            <a:pPr algn="ctr"/>
            <a:r>
              <a:rPr lang="en-US" altLang="zh-CN" b="1" dirty="0" smtClean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(China Fusion Engineering Test Reactor)</a:t>
            </a:r>
            <a:r>
              <a:rPr lang="en-US" altLang="zh-CN" sz="2400" b="1" dirty="0" smtClean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:</a:t>
            </a:r>
            <a:endParaRPr lang="en-US" altLang="zh-CN" sz="2400" b="1" dirty="0">
              <a:solidFill>
                <a:srgbClr val="000000"/>
              </a:solidFill>
              <a:ea typeface="Calibri" pitchFamily="-84" charset="0"/>
              <a:cs typeface="Calibri" pitchFamily="-84" charset="0"/>
            </a:endParaRPr>
          </a:p>
          <a:p>
            <a:pPr algn="ctr"/>
            <a:endParaRPr lang="en-US" altLang="zh-CN" sz="800" b="1" dirty="0">
              <a:solidFill>
                <a:srgbClr val="000000"/>
              </a:solidFill>
              <a:ea typeface="Calibri" pitchFamily="-84" charset="0"/>
              <a:cs typeface="Calibri" pitchFamily="-84" charset="0"/>
            </a:endParaRPr>
          </a:p>
          <a:p>
            <a:pPr marL="342900" indent="-342900">
              <a:lnSpc>
                <a:spcPct val="118000"/>
              </a:lnSpc>
              <a:buFontTx/>
              <a:buAutoNum type="arabicPeriod"/>
            </a:pPr>
            <a:r>
              <a:rPr lang="en-US" altLang="zh-CN" sz="2400" dirty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A good complementarities with ITER  </a:t>
            </a:r>
          </a:p>
          <a:p>
            <a:pPr marL="342900" indent="-342900">
              <a:lnSpc>
                <a:spcPct val="118000"/>
              </a:lnSpc>
              <a:buFontTx/>
              <a:buAutoNum type="arabicPeriod"/>
            </a:pPr>
            <a:r>
              <a:rPr lang="en-US" altLang="zh-CN" sz="2000" b="1" dirty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 Demonstration of fusion energy with a minim P</a:t>
            </a:r>
            <a:r>
              <a:rPr lang="en-US" altLang="zh-CN" sz="2000" b="1" baseline="-30000" dirty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f</a:t>
            </a:r>
            <a:r>
              <a:rPr lang="en-US" altLang="zh-CN" sz="2000" b="1" dirty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 = 50</a:t>
            </a:r>
            <a:r>
              <a:rPr lang="zh-CN" altLang="en-US" sz="2000" b="1" dirty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～</a:t>
            </a:r>
            <a:r>
              <a:rPr lang="en-US" altLang="zh-CN" sz="2000" b="1" dirty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200MW</a:t>
            </a:r>
            <a:r>
              <a:rPr lang="zh-CN" altLang="en-US" sz="2000" b="1" dirty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； </a:t>
            </a:r>
          </a:p>
          <a:p>
            <a:pPr marL="342900" indent="-342900">
              <a:lnSpc>
                <a:spcPct val="118000"/>
              </a:lnSpc>
              <a:buFontTx/>
              <a:buAutoNum type="arabicPeriod"/>
            </a:pPr>
            <a:r>
              <a:rPr lang="en-US" altLang="zh-CN" sz="2000" b="1" dirty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 Steady-state or long pulse operation with duty cycle time ≥ 0.3- 0.5</a:t>
            </a:r>
            <a:r>
              <a:rPr lang="zh-CN" altLang="en-US" sz="2000" b="1" dirty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；</a:t>
            </a:r>
          </a:p>
          <a:p>
            <a:pPr marL="342900" indent="-342900">
              <a:lnSpc>
                <a:spcPct val="118000"/>
              </a:lnSpc>
            </a:pPr>
            <a:r>
              <a:rPr lang="en-US" altLang="zh-CN" sz="2000" b="1" dirty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4.   Demonstration of full cycle of T self-sustained with TBR ≥ 1.2</a:t>
            </a:r>
          </a:p>
          <a:p>
            <a:pPr marL="342900" indent="-342900">
              <a:lnSpc>
                <a:spcPct val="118000"/>
              </a:lnSpc>
            </a:pPr>
            <a:r>
              <a:rPr lang="en-US" altLang="zh-CN" sz="2000" b="1" dirty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5.   Relay on the existing ITER physical ( </a:t>
            </a:r>
            <a:r>
              <a:rPr lang="en-US" altLang="zh-CN" sz="2000" b="1" dirty="0" err="1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k</a:t>
            </a:r>
            <a:r>
              <a:rPr lang="en-US" altLang="zh-CN" sz="2000" b="1" dirty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&lt;1.8, </a:t>
            </a:r>
            <a:r>
              <a:rPr lang="en-US" altLang="zh-CN" sz="2000" b="1" dirty="0" err="1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q</a:t>
            </a:r>
            <a:r>
              <a:rPr lang="en-US" altLang="zh-CN" sz="2000" b="1" dirty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&gt;3, H</a:t>
            </a:r>
            <a:r>
              <a:rPr lang="zh-CN" altLang="en-US" sz="2000" b="1" dirty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～</a:t>
            </a:r>
            <a:r>
              <a:rPr lang="en-US" altLang="zh-CN" sz="2000" b="1" dirty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1 ) and </a:t>
            </a:r>
          </a:p>
          <a:p>
            <a:pPr marL="342900" indent="-342900">
              <a:lnSpc>
                <a:spcPct val="118000"/>
              </a:lnSpc>
            </a:pPr>
            <a:r>
              <a:rPr lang="en-US" altLang="zh-CN" sz="2000" b="1" dirty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      technical bases (higher B</a:t>
            </a:r>
            <a:r>
              <a:rPr lang="en-US" altLang="zh-CN" sz="2000" b="1" baseline="-30000" dirty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T </a:t>
            </a:r>
            <a:r>
              <a:rPr lang="en-US" altLang="zh-CN" sz="2000" b="1" dirty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, diagnostic, H&amp;CD);</a:t>
            </a:r>
          </a:p>
          <a:p>
            <a:pPr marL="342900" indent="-342900">
              <a:lnSpc>
                <a:spcPct val="118000"/>
              </a:lnSpc>
            </a:pPr>
            <a:r>
              <a:rPr lang="en-US" altLang="zh-CN" sz="2000" b="1" dirty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6.   Exploring options for DEMO blanket &amp; divertor with an easy</a:t>
            </a:r>
          </a:p>
          <a:p>
            <a:pPr marL="342900" indent="-342900">
              <a:lnSpc>
                <a:spcPct val="118000"/>
              </a:lnSpc>
            </a:pPr>
            <a:r>
              <a:rPr lang="en-US" altLang="zh-CN" sz="2000" b="1" dirty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      changeable</a:t>
            </a:r>
            <a:r>
              <a:rPr lang="en-US" altLang="zh-CN" sz="2400" b="1" dirty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capability by RH.</a:t>
            </a:r>
          </a:p>
          <a:p>
            <a:pPr marL="342900" indent="-342900">
              <a:lnSpc>
                <a:spcPct val="118000"/>
              </a:lnSpc>
            </a:pPr>
            <a:r>
              <a:rPr lang="en-US" altLang="zh-CN" sz="2000" b="1" dirty="0">
                <a:solidFill>
                  <a:srgbClr val="000000"/>
                </a:solidFill>
                <a:ea typeface="Calibri" pitchFamily="-84" charset="0"/>
                <a:cs typeface="Calibri" pitchFamily="-84" charset="0"/>
              </a:rPr>
              <a:t>      </a:t>
            </a:r>
            <a:r>
              <a:rPr lang="en-US" altLang="zh-CN" sz="2000" b="1" dirty="0">
                <a:solidFill>
                  <a:srgbClr val="C00000"/>
                </a:solidFill>
                <a:ea typeface="Calibri" pitchFamily="-84" charset="0"/>
                <a:cs typeface="Calibri" pitchFamily="-84" charset="0"/>
              </a:rPr>
              <a:t>CFETR will be the important facility to bridge from ITER to </a:t>
            </a:r>
          </a:p>
          <a:p>
            <a:pPr marL="342900" indent="-342900">
              <a:lnSpc>
                <a:spcPct val="118000"/>
              </a:lnSpc>
            </a:pPr>
            <a:r>
              <a:rPr lang="en-US" altLang="zh-CN" sz="2000" b="1" dirty="0">
                <a:solidFill>
                  <a:srgbClr val="C00000"/>
                </a:solidFill>
                <a:ea typeface="Calibri" pitchFamily="-84" charset="0"/>
                <a:cs typeface="Calibri" pitchFamily="-84" charset="0"/>
              </a:rPr>
              <a:t>DEMO in China, which is necessary step to go to DEMO and </a:t>
            </a:r>
          </a:p>
          <a:p>
            <a:pPr marL="342900" indent="-342900">
              <a:lnSpc>
                <a:spcPct val="118000"/>
              </a:lnSpc>
            </a:pPr>
            <a:r>
              <a:rPr lang="en-US" altLang="zh-CN" sz="2000" b="1" dirty="0">
                <a:solidFill>
                  <a:srgbClr val="C00000"/>
                </a:solidFill>
                <a:ea typeface="Calibri" pitchFamily="-84" charset="0"/>
                <a:cs typeface="Calibri" pitchFamily="-84" charset="0"/>
              </a:rPr>
              <a:t>then the fusion power plant. </a:t>
            </a:r>
            <a:r>
              <a:rPr lang="en-US" altLang="zh-CN" sz="2000" dirty="0">
                <a:solidFill>
                  <a:srgbClr val="C00000"/>
                </a:solidFill>
              </a:rPr>
              <a:t>  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38915" name="矩形 3"/>
          <p:cNvSpPr>
            <a:spLocks noChangeArrowheads="1"/>
          </p:cNvSpPr>
          <p:nvPr/>
        </p:nvSpPr>
        <p:spPr bwMode="auto">
          <a:xfrm>
            <a:off x="304800" y="127000"/>
            <a:ext cx="853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altLang="zh-CN" sz="1600">
                <a:solidFill>
                  <a:schemeClr val="tx2"/>
                </a:solidFill>
              </a:rPr>
              <a:t>1</a:t>
            </a:r>
            <a:r>
              <a:rPr lang="en-US" altLang="zh-CN" sz="1600" baseline="30000">
                <a:solidFill>
                  <a:schemeClr val="tx2"/>
                </a:solidFill>
              </a:rPr>
              <a:t>th</a:t>
            </a:r>
            <a:r>
              <a:rPr lang="en-US" altLang="zh-CN" sz="1600">
                <a:solidFill>
                  <a:schemeClr val="tx2"/>
                </a:solidFill>
              </a:rPr>
              <a:t> IAEA-DEMO Program workshop</a:t>
            </a:r>
            <a:endParaRPr lang="zh-CN" altLang="en-US" sz="1600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84138"/>
            <a:ext cx="3905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84397" y="127000"/>
            <a:ext cx="985693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25400" dist="38100" dir="8100000" algn="tl" rotWithShape="0">
              <a:srgbClr val="000000">
                <a:alpha val="43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smtClean="0"/>
              <a:t>China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HN PPP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GHN PPPL.potx</Template>
  <TotalTime>353</TotalTime>
  <Words>1816</Words>
  <Application>Microsoft Macintosh PowerPoint</Application>
  <PresentationFormat>On-screen Show (4:3)</PresentationFormat>
  <Paragraphs>230</Paragraphs>
  <Slides>22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GHN PPPL</vt:lpstr>
      <vt:lpstr>1_Default Design</vt:lpstr>
      <vt:lpstr>Office テーマ</vt:lpstr>
      <vt:lpstr>Office Theme</vt:lpstr>
      <vt:lpstr>Office 主题</vt:lpstr>
      <vt:lpstr>Studio</vt:lpstr>
      <vt:lpstr>Blank Presentation</vt:lpstr>
      <vt:lpstr>Document</vt:lpstr>
      <vt:lpstr>Summary of the   1st IAEA DEMO Programme Workshop  UCLA, 15-18 October 2012</vt:lpstr>
      <vt:lpstr>Topics</vt:lpstr>
      <vt:lpstr>Context: MFE in Transition</vt:lpstr>
      <vt:lpstr>1st IAEA DEMO Programme Workshop- Data</vt:lpstr>
      <vt:lpstr>An international Technical Program Committee shaped the workshop goals and agenda.</vt:lpstr>
      <vt:lpstr>Slide 6</vt:lpstr>
      <vt:lpstr>Slide 7</vt:lpstr>
      <vt:lpstr>Definition of  Early DEMO</vt:lpstr>
      <vt:lpstr>Slide 9</vt:lpstr>
      <vt:lpstr>  </vt:lpstr>
      <vt:lpstr>Slide 11</vt:lpstr>
      <vt:lpstr>Slide 12</vt:lpstr>
      <vt:lpstr>Slide 13</vt:lpstr>
      <vt:lpstr>Slide 14</vt:lpstr>
      <vt:lpstr>Role of multiple-effect  R&amp;D and test facilities</vt:lpstr>
      <vt:lpstr>Requires a handful of multiple effect facilities</vt:lpstr>
      <vt:lpstr>Slide 17</vt:lpstr>
      <vt:lpstr>Topic 2: Big picture</vt:lpstr>
      <vt:lpstr>Topic 2 Summary</vt:lpstr>
      <vt:lpstr>Slide 20</vt:lpstr>
      <vt:lpstr>Large and Modest Facilities Are Needed to Develop Fusion</vt:lpstr>
      <vt:lpstr>Summary</vt:lpstr>
    </vt:vector>
  </TitlesOfParts>
  <Company>PPPL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the   1st IAEA DEMO Programme Workshop  UCLA, 15-18 October 2012</dc:title>
  <dc:creator>Hutch Neilson</dc:creator>
  <cp:lastModifiedBy>Hutch Neilson</cp:lastModifiedBy>
  <cp:revision>14</cp:revision>
  <cp:lastPrinted>2011-09-19T02:00:13Z</cp:lastPrinted>
  <dcterms:created xsi:type="dcterms:W3CDTF">2012-12-04T02:50:37Z</dcterms:created>
  <dcterms:modified xsi:type="dcterms:W3CDTF">2012-12-04T03:50:36Z</dcterms:modified>
</cp:coreProperties>
</file>