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Default Extension="doc" ContentType="application/msword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58" r:id="rId5"/>
    <p:sldId id="276" r:id="rId6"/>
    <p:sldId id="261" r:id="rId7"/>
    <p:sldId id="275" r:id="rId8"/>
    <p:sldId id="263" r:id="rId9"/>
    <p:sldId id="277" r:id="rId10"/>
    <p:sldId id="264" r:id="rId11"/>
    <p:sldId id="265" r:id="rId12"/>
    <p:sldId id="278" r:id="rId13"/>
    <p:sldId id="279" r:id="rId14"/>
    <p:sldId id="280" r:id="rId15"/>
    <p:sldId id="281" r:id="rId16"/>
    <p:sldId id="268" r:id="rId17"/>
    <p:sldId id="284" r:id="rId18"/>
    <p:sldId id="269" r:id="rId19"/>
    <p:sldId id="271" r:id="rId20"/>
    <p:sldId id="272" r:id="rId21"/>
    <p:sldId id="270" r:id="rId22"/>
    <p:sldId id="288" r:id="rId23"/>
    <p:sldId id="285" r:id="rId24"/>
    <p:sldId id="273" r:id="rId25"/>
    <p:sldId id="286" r:id="rId26"/>
    <p:sldId id="287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3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170EE-A1A0-F748-BB42-0DEC5B23A214}" type="datetimeFigureOut">
              <a:rPr lang="en-US" smtClean="0"/>
              <a:pPr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3B5B9-21A3-6342-A690-FCFC4339A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.doc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3.doc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4.doc"/><Relationship Id="rId4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6174"/>
            <a:ext cx="7772400" cy="1470025"/>
          </a:xfrm>
        </p:spPr>
        <p:txBody>
          <a:bodyPr/>
          <a:lstStyle/>
          <a:p>
            <a:r>
              <a:rPr lang="en-US" dirty="0" smtClean="0"/>
              <a:t>Fusion Activities at PPPL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S. Prager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FPA Meeting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December, 2012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97" y="6175375"/>
            <a:ext cx="258820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2149" y="5805488"/>
            <a:ext cx="895350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PPL_logo_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62" y="6091238"/>
            <a:ext cx="2847975" cy="56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Will </a:t>
            </a:r>
            <a:r>
              <a:rPr lang="en-US" sz="3600" dirty="0" err="1" smtClean="0"/>
              <a:t>collisionality</a:t>
            </a:r>
            <a:r>
              <a:rPr lang="en-US" sz="3600" dirty="0" smtClean="0"/>
              <a:t> scaling of the ST persist?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43" y="1031461"/>
            <a:ext cx="494665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198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NSTX-Upgrade will add substantial dynamic range to </a:t>
            </a:r>
            <a:r>
              <a:rPr lang="en-US" sz="2400" dirty="0" err="1" smtClean="0"/>
              <a:t>collisionality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2946536" y="1031461"/>
            <a:ext cx="1055608" cy="474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 FNSF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11125" y="1143000"/>
            <a:ext cx="9032875" cy="4525963"/>
          </a:xfrm>
        </p:spPr>
        <p:txBody>
          <a:bodyPr/>
          <a:lstStyle/>
          <a:p>
            <a:pPr>
              <a:buFont typeface="Arial" pitchFamily="-107" charset="0"/>
              <a:buNone/>
            </a:pP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		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	</a:t>
            </a:r>
          </a:p>
        </p:txBody>
      </p:sp>
      <p:pic>
        <p:nvPicPr>
          <p:cNvPr id="32774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1319212"/>
            <a:ext cx="3023137" cy="416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12"/>
          <p:cNvSpPr txBox="1">
            <a:spLocks noChangeArrowheads="1"/>
          </p:cNvSpPr>
          <p:nvPr/>
        </p:nvSpPr>
        <p:spPr bwMode="auto">
          <a:xfrm>
            <a:off x="542925" y="868362"/>
            <a:ext cx="7299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/>
              <a:t>new center stack					second neutral beam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NSTX- Upgrade</a:t>
            </a:r>
            <a:endParaRPr lang="en-US" sz="32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6" y="1600201"/>
            <a:ext cx="5028790" cy="388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15900" y="36513"/>
            <a:ext cx="8780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ts val="300"/>
              </a:spcBef>
              <a:spcAft>
                <a:spcPts val="300"/>
              </a:spcAft>
            </a:pPr>
            <a:r>
              <a:rPr lang="en-US" sz="2800" u="sng" dirty="0">
                <a:latin typeface="Calibri" charset="0"/>
              </a:rPr>
              <a:t>Second</a:t>
            </a:r>
            <a:r>
              <a:rPr lang="en-US" sz="2800" u="sng" dirty="0" smtClean="0">
                <a:latin typeface="Calibri" charset="0"/>
              </a:rPr>
              <a:t> neutral beam moved to NSTX cell</a:t>
            </a:r>
            <a:endParaRPr lang="en-US" sz="2800" u="sng" dirty="0">
              <a:latin typeface="Calibri" charset="0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1F5AF3B-FBEA-C64A-BCD9-C11EBF27595C}" type="slidenum">
              <a:rPr lang="en-US">
                <a:latin typeface="Calibri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13" descr="P1010531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95275" y="755650"/>
            <a:ext cx="2343150" cy="314483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4" descr="P1010546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2459038" y="1270000"/>
            <a:ext cx="2376487" cy="317341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5" descr="P1010558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579938" y="2366963"/>
            <a:ext cx="2390775" cy="318293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6" descr="P1010577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6627813" y="3478213"/>
            <a:ext cx="2379662" cy="3167062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613400" y="1270000"/>
            <a:ext cx="33829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Beam box = 40 tons</a:t>
            </a:r>
          </a:p>
          <a:p>
            <a:pPr marL="231775" indent="-231775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Lid = 14 tons</a:t>
            </a:r>
          </a:p>
          <a:p>
            <a:pPr marL="231775" indent="-231775">
              <a:buFont typeface="Arial" charset="0"/>
              <a:buChar char="•"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36525" y="4475163"/>
            <a:ext cx="4503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>
              <a:buFont typeface="Arial" charset="0"/>
              <a:buChar char="•"/>
            </a:pP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http://nstx-upgrade.pppl.gov/Engineering/NSTXU_Construction_Photos/CY2012/Oct2012/101612/P1010718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444500" y="631825"/>
            <a:ext cx="8154988" cy="6116638"/>
          </a:xfrm>
          <a:prstGeom prst="rect">
            <a:avLst/>
          </a:prstGeom>
          <a:solidFill>
            <a:srgbClr val="FFD5F3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12725" y="-76200"/>
            <a:ext cx="8686800" cy="760413"/>
          </a:xfrm>
        </p:spPr>
        <p:txBody>
          <a:bodyPr/>
          <a:lstStyle/>
          <a:p>
            <a:pPr eaLnBrk="1" hangingPunct="1">
              <a:tabLst>
                <a:tab pos="1828800" algn="l"/>
              </a:tabLst>
            </a:pPr>
            <a:r>
              <a:rPr lang="en-US" sz="2800" u="sng">
                <a:ea typeface="ＭＳ Ｐゴシック" charset="-128"/>
                <a:cs typeface="ＭＳ Ｐゴシック" charset="-128"/>
              </a:rPr>
              <a:t>NSTXU Test Cell - </a:t>
            </a:r>
            <a:r>
              <a:rPr lang="en-US" sz="3600" u="sng">
                <a:ea typeface="ＭＳ Ｐゴシック" charset="-128"/>
                <a:cs typeface="ＭＳ Ｐゴシック" charset="-128"/>
              </a:rPr>
              <a:t>Current</a:t>
            </a:r>
            <a:endParaRPr lang="en-US" sz="2800" u="sng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8" name="Straight Arrow Connector 13"/>
          <p:cNvCxnSpPr>
            <a:cxnSpLocks noChangeShapeType="1"/>
          </p:cNvCxnSpPr>
          <p:nvPr/>
        </p:nvCxnSpPr>
        <p:spPr bwMode="auto">
          <a:xfrm>
            <a:off x="1744663" y="1190625"/>
            <a:ext cx="1855787" cy="70167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212725" y="515938"/>
            <a:ext cx="1531938" cy="1046162"/>
          </a:xfrm>
          <a:prstGeom prst="ellipse">
            <a:avLst/>
          </a:prstGeom>
          <a:solidFill>
            <a:srgbClr val="FFD5F3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1400"/>
              <a:t>Second beamline in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-76200"/>
            <a:ext cx="914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u="sng">
                <a:latin typeface="Calibri" charset="0"/>
              </a:rPr>
              <a:t>Center Stack Fabrication &amp; Assembly Making Good Progress</a:t>
            </a:r>
          </a:p>
        </p:txBody>
      </p:sp>
      <p:pic>
        <p:nvPicPr>
          <p:cNvPr id="5" name="Picture 3" descr="C:\Users\rstrykow\Desktop\NSTX UPGRADE\photos\CS fabrication area\IMG_02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3525" y="3108325"/>
            <a:ext cx="38655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rstrykow\Desktop\NSTX UPGRADE\photos\TF soldering\solder bar 101 -03.JPG"/>
          <p:cNvPicPr>
            <a:picLocks noChangeAspect="1" noChangeArrowheads="1"/>
          </p:cNvPicPr>
          <p:nvPr/>
        </p:nvPicPr>
        <p:blipFill>
          <a:blip r:embed="rId3">
            <a:lum bright="22000"/>
          </a:blip>
          <a:srcRect/>
          <a:stretch>
            <a:fillRect/>
          </a:stretch>
        </p:blipFill>
        <p:spPr bwMode="auto">
          <a:xfrm>
            <a:off x="6042025" y="728663"/>
            <a:ext cx="2890838" cy="216693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7" name="Picture 20" descr="C:\Users\rstrykow\Desktop\NSTX UPGRADE\photos\CS fabrication area\lifting tf conductor from oven (post williams bake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2954338"/>
            <a:ext cx="239077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rstrykow\Desktop\NSTX UPGRADE\photos\TF quadrant mold\12E1012_0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9088" y="3041650"/>
            <a:ext cx="2316162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rstrykow\Desktop\NSTX UPGRADE\photos\FSW &amp; Machining\4-19-12 inspection\IMG_19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75" y="727075"/>
            <a:ext cx="298291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rstrykow\Desktop\NSTX UPGRADE\photos\TF soldering\solder bar 101 -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5463" y="844550"/>
            <a:ext cx="29019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762000"/>
            <a:ext cx="304958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Machined conductor</a:t>
            </a:r>
            <a:r>
              <a:rPr lang="en-US" sz="1400" dirty="0" smtClean="0">
                <a:latin typeface="Arial" charset="0"/>
                <a:ea typeface="+mn-ea"/>
                <a:cs typeface="+mn-cs"/>
              </a:rPr>
              <a:t> delivered</a:t>
            </a:r>
            <a:endParaRPr lang="en-US" sz="14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6050" y="2362200"/>
            <a:ext cx="24368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charset="0"/>
                <a:ea typeface="+mn-ea"/>
                <a:cs typeface="+mn-cs"/>
              </a:rPr>
              <a:t>Grinding of conductor, moved to oven to </a:t>
            </a:r>
            <a:r>
              <a:rPr lang="en-US" sz="1200" dirty="0" err="1" smtClean="0">
                <a:latin typeface="Arial" charset="0"/>
                <a:ea typeface="+mn-ea"/>
                <a:cs typeface="+mn-cs"/>
              </a:rPr>
              <a:t>bakeout</a:t>
            </a:r>
            <a:r>
              <a:rPr lang="en-US" sz="1200" dirty="0" smtClean="0">
                <a:latin typeface="Arial" charset="0"/>
                <a:ea typeface="+mn-ea"/>
                <a:cs typeface="+mn-cs"/>
              </a:rPr>
              <a:t> flux</a:t>
            </a: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5463" y="727075"/>
            <a:ext cx="2901950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Arial" charset="0"/>
                <a:ea typeface="+mn-ea"/>
                <a:cs typeface="+mn-cs"/>
              </a:rPr>
              <a:t>Cooling </a:t>
            </a:r>
            <a:r>
              <a:rPr lang="en-US" sz="1600" dirty="0" smtClean="0">
                <a:latin typeface="Arial" charset="0"/>
                <a:ea typeface="+mn-ea"/>
                <a:cs typeface="+mn-cs"/>
              </a:rPr>
              <a:t>tube </a:t>
            </a:r>
            <a:r>
              <a:rPr lang="en-US" sz="1600" dirty="0">
                <a:latin typeface="Arial" charset="0"/>
                <a:ea typeface="+mn-ea"/>
                <a:cs typeface="+mn-cs"/>
              </a:rPr>
              <a:t>soldered into conductor</a:t>
            </a:r>
            <a:r>
              <a:rPr lang="en-US" sz="1600" dirty="0" smtClean="0">
                <a:latin typeface="Arial" charset="0"/>
                <a:ea typeface="+mn-ea"/>
                <a:cs typeface="+mn-cs"/>
              </a:rPr>
              <a:t> </a:t>
            </a:r>
            <a:endParaRPr lang="en-US" sz="160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763" y="6153150"/>
            <a:ext cx="23907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charset="0"/>
                <a:ea typeface="+mn-ea"/>
                <a:cs typeface="+mn-cs"/>
              </a:rPr>
              <a:t>Conductor removed </a:t>
            </a:r>
            <a:r>
              <a:rPr lang="en-US" sz="1200" dirty="0">
                <a:latin typeface="Arial" charset="0"/>
                <a:ea typeface="+mn-ea"/>
                <a:cs typeface="+mn-cs"/>
              </a:rPr>
              <a:t>from oven after sandblasting and priming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5576" y="3108325"/>
            <a:ext cx="415448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Conductor</a:t>
            </a:r>
            <a:r>
              <a:rPr lang="en-US" sz="1400" dirty="0" smtClean="0">
                <a:latin typeface="Arial" charset="0"/>
                <a:ea typeface="+mn-ea"/>
                <a:cs typeface="+mn-cs"/>
              </a:rPr>
              <a:t>  </a:t>
            </a:r>
            <a:r>
              <a:rPr lang="en-US" sz="1400" dirty="0">
                <a:latin typeface="Arial" charset="0"/>
                <a:ea typeface="+mn-ea"/>
                <a:cs typeface="+mn-cs"/>
              </a:rPr>
              <a:t>wrapped with fiberglass insulation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9088" y="3108325"/>
            <a:ext cx="22637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Insulated </a:t>
            </a:r>
            <a:r>
              <a:rPr lang="en-US" sz="1400" dirty="0" smtClean="0">
                <a:latin typeface="Arial" charset="0"/>
                <a:ea typeface="+mn-ea"/>
                <a:cs typeface="+mn-cs"/>
              </a:rPr>
              <a:t>conductor </a:t>
            </a:r>
            <a:r>
              <a:rPr lang="en-US" sz="1400" dirty="0">
                <a:latin typeface="Arial" charset="0"/>
                <a:ea typeface="+mn-ea"/>
                <a:cs typeface="+mn-cs"/>
              </a:rPr>
              <a:t>placed into mold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6675" y="685800"/>
            <a:ext cx="2982913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84500" y="685800"/>
            <a:ext cx="2982913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042025" y="685800"/>
            <a:ext cx="2890838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1763" y="2990850"/>
            <a:ext cx="2390775" cy="38084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695575" y="3048000"/>
            <a:ext cx="3865563" cy="31813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669088" y="3048000"/>
            <a:ext cx="2355850" cy="37496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-76200"/>
            <a:ext cx="914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u="sng">
                <a:latin typeface="Calibri" charset="0"/>
              </a:rPr>
              <a:t>Center Stack Fabrication &amp; Assembly Making Good Progress</a:t>
            </a:r>
          </a:p>
        </p:txBody>
      </p:sp>
      <p:pic>
        <p:nvPicPr>
          <p:cNvPr id="5" name="Picture 3" descr="C:\Users\rstrykow\Desktop\NSTX UPGRADE\photos\CS fabrication area\IMG_02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3525" y="3108325"/>
            <a:ext cx="38655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rstrykow\Desktop\NSTX UPGRADE\photos\TF soldering\solder bar 101 -03.JPG"/>
          <p:cNvPicPr>
            <a:picLocks noChangeAspect="1" noChangeArrowheads="1"/>
          </p:cNvPicPr>
          <p:nvPr/>
        </p:nvPicPr>
        <p:blipFill>
          <a:blip r:embed="rId3">
            <a:lum bright="22000"/>
          </a:blip>
          <a:srcRect/>
          <a:stretch>
            <a:fillRect/>
          </a:stretch>
        </p:blipFill>
        <p:spPr bwMode="auto">
          <a:xfrm>
            <a:off x="6042025" y="728663"/>
            <a:ext cx="2890838" cy="216693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7" name="Picture 20" descr="C:\Users\rstrykow\Desktop\NSTX UPGRADE\photos\CS fabrication area\lifting tf conductor from oven (post williams bake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2954338"/>
            <a:ext cx="239077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rstrykow\Desktop\NSTX UPGRADE\photos\TF quadrant mold\12E1012_0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9088" y="3041650"/>
            <a:ext cx="2316162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rstrykow\Desktop\NSTX UPGRADE\photos\FSW &amp; Machining\4-19-12 inspection\IMG_19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75" y="727075"/>
            <a:ext cx="298291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rstrykow\Desktop\NSTX UPGRADE\photos\TF soldering\solder bar 101 -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5463" y="844550"/>
            <a:ext cx="29019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762000"/>
            <a:ext cx="304958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Machined conductor at Major Tool being prepared for shipment to PPPL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6050" y="2362200"/>
            <a:ext cx="24368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ea typeface="+mn-ea"/>
                <a:cs typeface="+mn-cs"/>
              </a:rPr>
              <a:t>Conductor after cooling tube installation and grinding</a:t>
            </a: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5463" y="727075"/>
            <a:ext cx="2901950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Arial" charset="0"/>
                <a:ea typeface="+mn-ea"/>
                <a:cs typeface="+mn-cs"/>
              </a:rPr>
              <a:t>Cooling tube being soldered into conductor at PPPL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763" y="6153150"/>
            <a:ext cx="23907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ea typeface="+mn-ea"/>
                <a:cs typeface="+mn-cs"/>
              </a:rPr>
              <a:t>Conductor being removed from oven after sandblasting and priming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5576" y="3108325"/>
            <a:ext cx="415448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Conductor being wrapped with fiberglass insulation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9088" y="3108325"/>
            <a:ext cx="22637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  <a:ea typeface="+mn-ea"/>
                <a:cs typeface="+mn-cs"/>
              </a:rPr>
              <a:t>Insulated conductor being placed into mold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6675" y="685800"/>
            <a:ext cx="2982913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84500" y="685800"/>
            <a:ext cx="2982913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042025" y="685800"/>
            <a:ext cx="2890838" cy="21685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1763" y="2990850"/>
            <a:ext cx="2390775" cy="38084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695575" y="3048000"/>
            <a:ext cx="3865563" cy="31813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669088" y="3048000"/>
            <a:ext cx="2355850" cy="37496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81043" y="2065130"/>
            <a:ext cx="6979479" cy="22086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Early finish date: September 2014</a:t>
            </a:r>
          </a:p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Funded mainly from ongoing PPPL budget</a:t>
            </a:r>
          </a:p>
          <a:p>
            <a:pPr algn="ctr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(shifting operations labor to assembly)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3449"/>
          </a:xfrm>
        </p:spPr>
        <p:txBody>
          <a:bodyPr>
            <a:norm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Scoping Studies </a:t>
            </a:r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of ST-</a:t>
            </a:r>
            <a:r>
              <a:rPr lang="en-US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FNSF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652"/>
            <a:ext cx="9000435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Assessing mission, performance, tritium breeding, magnet design,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power exhaust maintenance </a:t>
            </a:r>
            <a:r>
              <a:rPr lang="en-US" sz="2400" dirty="0" err="1" smtClean="0"/>
              <a:t>vs</a:t>
            </a:r>
            <a:r>
              <a:rPr lang="en-US" sz="2400" dirty="0" smtClean="0"/>
              <a:t> size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Dimensionless parameters close to NSTX-U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Extension of prior pilot plant studies</a:t>
            </a:r>
          </a:p>
          <a:p>
            <a:pPr marL="457200" indent="-457200">
              <a:lnSpc>
                <a:spcPct val="120000"/>
              </a:lnSpc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4374" t="17000" r="40625" b="3999"/>
          <a:stretch>
            <a:fillRect/>
          </a:stretch>
        </p:blipFill>
        <p:spPr bwMode="auto">
          <a:xfrm>
            <a:off x="5836120" y="1761712"/>
            <a:ext cx="3307880" cy="466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91016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522" y="165353"/>
            <a:ext cx="875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Liquid metals as the plasma-facing material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97793" y="1011739"/>
            <a:ext cx="89462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Liquid lithium (and other liquid metals)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 Self-regenerating (against continuous and transient erosion)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 No neutron damage, controllable heat removal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Highly absorbing: no influx to plasma, improved plasma confinement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957" y="5311913"/>
            <a:ext cx="839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 breakthrough solution if it can be proven to be feasible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" y="839924"/>
            <a:ext cx="8834043" cy="11580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595" i="1" dirty="0" smtClean="0">
                <a:solidFill>
                  <a:srgbClr val="0000FF"/>
                </a:solidFill>
              </a:rPr>
              <a:t>From atoms to </a:t>
            </a:r>
            <a:r>
              <a:rPr lang="en-US" sz="2595" i="1" dirty="0" err="1" smtClean="0">
                <a:solidFill>
                  <a:srgbClr val="0000FF"/>
                </a:solidFill>
              </a:rPr>
              <a:t>tokamaks</a:t>
            </a:r>
            <a:endParaRPr lang="en-US" sz="2595" i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595" i="1" dirty="0" smtClean="0">
                <a:solidFill>
                  <a:srgbClr val="0000FF"/>
                </a:solidFill>
              </a:rPr>
              <a:t>	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522017"/>
            <a:ext cx="86297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Assembling a program that includes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Theoretical materials science of liquids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Instrumentation for material characterization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Fluid dynamics of thin film flow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Studies in </a:t>
            </a:r>
            <a:r>
              <a:rPr lang="en-US" sz="2400" dirty="0" err="1" smtClean="0">
                <a:solidFill>
                  <a:srgbClr val="0000FF"/>
                </a:solidFill>
              </a:rPr>
              <a:t>tokamaks</a:t>
            </a:r>
            <a:r>
              <a:rPr lang="en-US" sz="2400" dirty="0" smtClean="0">
                <a:solidFill>
                  <a:srgbClr val="0000FF"/>
                </a:solidFill>
              </a:rPr>
              <a:t> (LTX, NSTX-U)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23539" y="1305207"/>
            <a:ext cx="947165" cy="20966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99449" y="6302178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91016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522" y="165353"/>
            <a:ext cx="875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Liquid metals as the plasma-facing material</a:t>
            </a:r>
            <a:endParaRPr lang="en-US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35" y="2827129"/>
            <a:ext cx="1694622" cy="2215259"/>
          </a:xfrm>
          <a:prstGeom prst="rect">
            <a:avLst/>
          </a:prstGeom>
        </p:spPr>
      </p:pic>
      <p:pic>
        <p:nvPicPr>
          <p:cNvPr id="18" name="Picture 7" descr="LTX-assy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9449" y="5042388"/>
            <a:ext cx="2186610" cy="163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-574260" y="5378848"/>
            <a:ext cx="326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Lithium </a:t>
            </a:r>
            <a:r>
              <a:rPr lang="en-US" dirty="0" err="1" smtClean="0"/>
              <a:t>Tokamak</a:t>
            </a:r>
            <a:endParaRPr lang="en-US" dirty="0" smtClean="0"/>
          </a:p>
          <a:p>
            <a:pPr algn="ctr"/>
            <a:r>
              <a:rPr lang="en-US" dirty="0" smtClean="0"/>
              <a:t>Experiment</a:t>
            </a:r>
          </a:p>
          <a:p>
            <a:pPr algn="ctr"/>
            <a:r>
              <a:rPr lang="en-US" dirty="0" smtClean="0"/>
              <a:t>(LTX)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29777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35383"/>
            <a:ext cx="8229600" cy="62004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PPPL contributions to ITER</a:t>
            </a:r>
            <a:endParaRPr lang="en-US" sz="36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84658"/>
            <a:ext cx="8686800" cy="5591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/>
              <a:t>Research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 focus of NSTX research, theory, and extensive collaborations on other </a:t>
            </a:r>
            <a:r>
              <a:rPr lang="en-US" sz="2400" dirty="0" err="1" smtClean="0"/>
              <a:t>tokamaks</a:t>
            </a:r>
            <a:r>
              <a:rPr lang="en-US" sz="2400" dirty="0" smtClean="0"/>
              <a:t>, domestic and international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(DIII-D, CMOD, EAST, JET, KSTAR)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400" dirty="0" smtClean="0"/>
          </a:p>
          <a:p>
            <a:r>
              <a:rPr lang="en-US" sz="2400" dirty="0" smtClean="0"/>
              <a:t>PPPL manages US diagnostic contributions and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construction of steady state electric power network</a:t>
            </a:r>
          </a:p>
          <a:p>
            <a:pPr>
              <a:buNone/>
            </a:pPr>
            <a:r>
              <a:rPr lang="en-US" sz="2400" dirty="0" smtClean="0"/>
              <a:t>  </a:t>
            </a:r>
          </a:p>
          <a:p>
            <a:pPr>
              <a:buNone/>
            </a:pPr>
            <a:r>
              <a:rPr lang="en-US" sz="2400" dirty="0" smtClean="0"/>
              <a:t>and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762" y="3145738"/>
            <a:ext cx="888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Construction Activities</a:t>
            </a:r>
            <a:endParaRPr 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93304" y="165652"/>
            <a:ext cx="6482522" cy="977348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78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Strategy in time of great uncertainty </a:t>
            </a:r>
            <a:br>
              <a:rPr lang="en-US" sz="2800" i="1" dirty="0" smtClean="0"/>
            </a:br>
            <a:r>
              <a:rPr lang="en-US" sz="2800" i="1" dirty="0" smtClean="0">
                <a:solidFill>
                  <a:srgbClr val="0000FF"/>
                </a:solidFill>
              </a:rPr>
              <a:t>in fusion budget and US fusion policy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 multiple fusion scientific ideas, maintain flexibility</a:t>
            </a:r>
          </a:p>
          <a:p>
            <a:endParaRPr lang="en-US" sz="2400" dirty="0" smtClean="0"/>
          </a:p>
          <a:p>
            <a:r>
              <a:rPr lang="en-US" sz="2400" dirty="0" smtClean="0"/>
              <a:t>Contribute to and prepare for ITER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8513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46050" y="123825"/>
            <a:ext cx="8229600" cy="674688"/>
          </a:xfrm>
        </p:spPr>
        <p:txBody>
          <a:bodyPr/>
          <a:lstStyle/>
          <a:p>
            <a:r>
              <a:rPr lang="en-US" sz="3200" dirty="0" smtClean="0"/>
              <a:t>PPPL </a:t>
            </a:r>
            <a:r>
              <a:rPr lang="en-US" sz="3200" dirty="0" smtClean="0"/>
              <a:t>playing </a:t>
            </a:r>
            <a:r>
              <a:rPr lang="en-US" sz="3200" dirty="0" smtClean="0"/>
              <a:t>role in ITER diagnostic design</a:t>
            </a:r>
          </a:p>
        </p:txBody>
      </p:sp>
      <p:pic>
        <p:nvPicPr>
          <p:cNvPr id="6" name="Content Placeholder 5" descr="USITER_EXPERT_REVIEW_2012FEB01_Global_Rev2.pdf"/>
          <p:cNvPicPr>
            <a:picLocks noGrp="1" noChangeAspect="1"/>
          </p:cNvPicPr>
          <p:nvPr>
            <p:ph idx="1"/>
          </p:nvPr>
        </p:nvPicPr>
        <p:blipFill>
          <a:blip r:embed="rId2"/>
          <a:srcRect l="800" t="37334" r="43800" b="10667"/>
          <a:stretch>
            <a:fillRect/>
          </a:stretch>
        </p:blipFill>
        <p:spPr>
          <a:xfrm>
            <a:off x="6708775" y="949325"/>
            <a:ext cx="2282825" cy="1608138"/>
          </a:xfrm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92700" y="798513"/>
            <a:ext cx="1768475" cy="2025650"/>
            <a:chOff x="5897217" y="1179443"/>
            <a:chExt cx="2875663" cy="2896643"/>
          </a:xfrm>
        </p:grpSpPr>
        <p:pic>
          <p:nvPicPr>
            <p:cNvPr id="8" name="Content Placeholder 5" descr="USITER_EXPERT_REVIEW_2012FEB01_Global_Rev2.pdf"/>
            <p:cNvPicPr>
              <a:picLocks noChangeAspect="1"/>
            </p:cNvPicPr>
            <p:nvPr/>
          </p:nvPicPr>
          <p:blipFill>
            <a:blip r:embed="rId3"/>
            <a:srcRect l="53799" t="17332" r="2800" b="18668"/>
            <a:stretch>
              <a:fillRect/>
            </a:stretch>
          </p:blipFill>
          <p:spPr bwMode="auto">
            <a:xfrm>
              <a:off x="6153863" y="1179443"/>
              <a:ext cx="2619017" cy="2896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897217" y="1179443"/>
              <a:ext cx="774416" cy="599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92100" y="949325"/>
            <a:ext cx="5408613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Design for diagnostic port plugs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>
              <a:latin typeface="Calibri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charset="0"/>
              </a:rPr>
              <a:t>Preliminary design of the diagnostic first wall.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186113"/>
            <a:ext cx="9144000" cy="798512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PPPL performing design for in-vessel coils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46050" y="3984625"/>
            <a:ext cx="8356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 Completed preliminary design, </a:t>
            </a:r>
          </a:p>
          <a:p>
            <a:pPr marL="0" lvl="1"/>
            <a:r>
              <a:rPr lang="en-US" sz="2400" dirty="0">
                <a:solidFill>
                  <a:srgbClr val="000000"/>
                </a:solidFill>
              </a:rPr>
              <a:t>   through US ITER Project Office</a:t>
            </a:r>
          </a:p>
          <a:p>
            <a:pPr marL="0" lvl="1"/>
            <a:endParaRPr lang="en-US" sz="2400" dirty="0">
              <a:solidFill>
                <a:srgbClr val="000000"/>
              </a:solidFill>
            </a:endParaRPr>
          </a:p>
          <a:p>
            <a:pPr marL="0" lvl="1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Performing </a:t>
            </a:r>
            <a:r>
              <a:rPr lang="en-US" sz="2400" dirty="0">
                <a:solidFill>
                  <a:srgbClr val="000000"/>
                </a:solidFill>
              </a:rPr>
              <a:t>the final design, </a:t>
            </a:r>
          </a:p>
          <a:p>
            <a:pPr marL="0" lvl="1"/>
            <a:r>
              <a:rPr lang="en-US" sz="2400" dirty="0">
                <a:solidFill>
                  <a:srgbClr val="000000"/>
                </a:solidFill>
              </a:rPr>
              <a:t>  under contract with China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lvl="1"/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132" y="4071629"/>
            <a:ext cx="4273867" cy="27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38546"/>
            <a:ext cx="8229600" cy="732556"/>
          </a:xfrm>
        </p:spPr>
        <p:txBody>
          <a:bodyPr>
            <a:normAutofit/>
          </a:bodyPr>
          <a:lstStyle/>
          <a:p>
            <a:r>
              <a:rPr lang="en-US" sz="3200" u="sng" dirty="0" err="1" smtClean="0"/>
              <a:t>Stellarator</a:t>
            </a:r>
            <a:r>
              <a:rPr lang="en-US" sz="3200" u="sng" dirty="0" smtClean="0"/>
              <a:t> research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8544" y="594010"/>
            <a:ext cx="79894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Critical for fusion: </a:t>
            </a:r>
          </a:p>
          <a:p>
            <a:r>
              <a:rPr lang="en-US" sz="2400" dirty="0" smtClean="0"/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steady-state, disruption-free,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	high gain plasma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	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8545" y="1670271"/>
            <a:ext cx="751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650151" y="594010"/>
          <a:ext cx="3493849" cy="1863625"/>
        </p:xfrm>
        <a:graphic>
          <a:graphicData uri="http://schemas.openxmlformats.org/presentationml/2006/ole">
            <p:oleObj spid="_x0000_s27650" name="Document" r:id="rId3" imgW="4852416" imgH="258470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38546"/>
            <a:ext cx="8229600" cy="732556"/>
          </a:xfrm>
        </p:spPr>
        <p:txBody>
          <a:bodyPr>
            <a:normAutofit/>
          </a:bodyPr>
          <a:lstStyle/>
          <a:p>
            <a:r>
              <a:rPr lang="en-US" sz="3200" u="sng" dirty="0" err="1" smtClean="0"/>
              <a:t>Stellarator</a:t>
            </a:r>
            <a:r>
              <a:rPr lang="en-US" sz="3200" u="sng" dirty="0" smtClean="0"/>
              <a:t> research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8544" y="594010"/>
            <a:ext cx="79894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Critical for fusion: </a:t>
            </a:r>
          </a:p>
          <a:p>
            <a:r>
              <a:rPr lang="en-US" sz="2400" dirty="0" smtClean="0"/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steady-state, disruption-free,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	high gain plasma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	</a:t>
            </a:r>
            <a:r>
              <a:rPr lang="en-US" sz="2400" dirty="0" smtClean="0"/>
              <a:t>(note: EU “early DEMO,” based on “realistic” parameters is 		     pulsed and very large, R= 9m, 2.4 hour pulse;</a:t>
            </a:r>
          </a:p>
          <a:p>
            <a:r>
              <a:rPr lang="en-US" sz="2400" dirty="0" smtClean="0"/>
              <a:t>		     too conservative?)</a:t>
            </a:r>
          </a:p>
          <a:p>
            <a:endParaRPr lang="en-US" sz="2400" dirty="0" smtClean="0"/>
          </a:p>
          <a:p>
            <a:r>
              <a:rPr lang="en-US" sz="2400" dirty="0" smtClean="0"/>
              <a:t>	must develop </a:t>
            </a:r>
            <a:r>
              <a:rPr lang="en-US" sz="2400" dirty="0" err="1" smtClean="0"/>
              <a:t>stellarator</a:t>
            </a:r>
            <a:r>
              <a:rPr lang="en-US" sz="2400" dirty="0" smtClean="0"/>
              <a:t> in parallel with the </a:t>
            </a:r>
            <a:r>
              <a:rPr lang="en-US" sz="2400" dirty="0" err="1" smtClean="0"/>
              <a:t>tokamak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8545" y="1670271"/>
            <a:ext cx="751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650151" y="594010"/>
          <a:ext cx="3493849" cy="1863625"/>
        </p:xfrm>
        <a:graphic>
          <a:graphicData uri="http://schemas.openxmlformats.org/presentationml/2006/ole">
            <p:oleObj spid="_x0000_s48130" name="Document" r:id="rId3" imgW="4852416" imgH="258470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38546"/>
            <a:ext cx="8229600" cy="732556"/>
          </a:xfrm>
        </p:spPr>
        <p:txBody>
          <a:bodyPr>
            <a:normAutofit/>
          </a:bodyPr>
          <a:lstStyle/>
          <a:p>
            <a:r>
              <a:rPr lang="en-US" sz="3200" u="sng" dirty="0" err="1" smtClean="0"/>
              <a:t>Stellarator</a:t>
            </a:r>
            <a:r>
              <a:rPr lang="en-US" sz="3200" u="sng" dirty="0" smtClean="0"/>
              <a:t> research</a:t>
            </a:r>
            <a:endParaRPr lang="en-US" sz="3200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6296" y="3411742"/>
            <a:ext cx="8229600" cy="4525963"/>
          </a:xfrm>
        </p:spPr>
        <p:txBody>
          <a:bodyPr/>
          <a:lstStyle/>
          <a:p>
            <a:r>
              <a:rPr lang="en-US" dirty="0" smtClean="0"/>
              <a:t>W7-X in Germany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spcBef>
                <a:spcPts val="1368"/>
              </a:spcBef>
            </a:pPr>
            <a:r>
              <a:rPr lang="en-US" dirty="0" smtClean="0"/>
              <a:t>LHD, Japan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8544" y="594010"/>
            <a:ext cx="5054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Critical for fusion: </a:t>
            </a:r>
          </a:p>
          <a:p>
            <a:r>
              <a:rPr lang="en-US" sz="2400" dirty="0" smtClean="0"/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steady-state, disruption-free,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	high gain plasma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545" y="1670271"/>
            <a:ext cx="751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41199" y="4060729"/>
            <a:ext cx="85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Providing magnetic trim coils,</a:t>
            </a:r>
          </a:p>
          <a:p>
            <a:r>
              <a:rPr lang="en-US" sz="2400" dirty="0" smtClean="0"/>
              <a:t>Prep for experiments in 2015</a:t>
            </a:r>
            <a:endParaRPr lang="en-US" sz="2400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192951" y="594010"/>
          <a:ext cx="3493849" cy="1863625"/>
        </p:xfrm>
        <a:graphic>
          <a:graphicData uri="http://schemas.openxmlformats.org/presentationml/2006/ole">
            <p:oleObj spid="_x0000_s44034" name="Document" r:id="rId3" imgW="4852416" imgH="2584704" progId="Word.Document.8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1199" y="2457635"/>
            <a:ext cx="7902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Pursuing through international collaboration</a:t>
            </a:r>
            <a:r>
              <a:rPr lang="en-US" sz="2400" dirty="0" smtClean="0">
                <a:solidFill>
                  <a:srgbClr val="0000FF"/>
                </a:solidFill>
              </a:rPr>
              <a:t> (transport and stability studies)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928" y="3024488"/>
            <a:ext cx="4905072" cy="38586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544" y="5795740"/>
            <a:ext cx="410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Spectroscopy, 3D modeling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Optimization Studies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247914" y="1380435"/>
            <a:ext cx="7034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3D shaping to minimize turbulent transport</a:t>
            </a:r>
          </a:p>
          <a:p>
            <a:pPr>
              <a:buFont typeface="Arial"/>
              <a:buChar char="•"/>
            </a:pP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 Methods to simplify 3D coils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30086" y="3735769"/>
            <a:ext cx="8404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Aimed to provide a vision for a US </a:t>
            </a:r>
            <a:r>
              <a:rPr lang="en-US" sz="2400" i="1" dirty="0" err="1" smtClean="0">
                <a:solidFill>
                  <a:srgbClr val="0000FF"/>
                </a:solidFill>
              </a:rPr>
              <a:t>stellarator</a:t>
            </a:r>
            <a:r>
              <a:rPr lang="en-US" sz="2400" i="1" dirty="0" smtClean="0">
                <a:solidFill>
                  <a:srgbClr val="0000FF"/>
                </a:solidFill>
              </a:rPr>
              <a:t> experiment, </a:t>
            </a:r>
          </a:p>
          <a:p>
            <a:r>
              <a:rPr lang="en-US" sz="2400" i="1" dirty="0" smtClean="0">
                <a:solidFill>
                  <a:srgbClr val="0000FF"/>
                </a:solidFill>
              </a:rPr>
              <a:t>needed to fill key gaps in world </a:t>
            </a:r>
            <a:r>
              <a:rPr lang="en-US" sz="2400" i="1" dirty="0" err="1" smtClean="0">
                <a:solidFill>
                  <a:srgbClr val="0000FF"/>
                </a:solidFill>
              </a:rPr>
              <a:t>stellarator</a:t>
            </a:r>
            <a:r>
              <a:rPr lang="en-US" sz="2400" i="1" dirty="0" smtClean="0">
                <a:solidFill>
                  <a:srgbClr val="0000FF"/>
                </a:solidFill>
              </a:rPr>
              <a:t>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478"/>
            <a:ext cx="8229600" cy="708232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PPPL activities in inertial fusion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435"/>
            <a:ext cx="8686800" cy="55548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Heavy ion fusion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Partner in HIF Virtual National Lab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	(with LBNL, LLNL)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Developed plasma source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for NDCX II at LBNL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r>
              <a:rPr lang="en-US" sz="2800" dirty="0" smtClean="0"/>
              <a:t>Developing x-ray spectroscopy (high resolution)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To be tested on Omega-EP, and used for reconnection studies</a:t>
            </a:r>
          </a:p>
          <a:p>
            <a:pPr>
              <a:buNone/>
            </a:pPr>
            <a:r>
              <a:rPr lang="en-US" sz="2800" dirty="0" smtClean="0"/>
              <a:t>	</a:t>
            </a:r>
          </a:p>
        </p:txBody>
      </p:sp>
      <p:pic>
        <p:nvPicPr>
          <p:cNvPr id="4" name="Picture 4" descr="http://newscenter.lbl.gov/soundslides/NDCX-II_slide_show/img/large/slide14-XBD201203-00100-05.TI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3954" y="872435"/>
            <a:ext cx="2401976" cy="318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8000"/>
            <a:ext cx="8978348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000" dirty="0" smtClean="0"/>
              <a:t>In ~ 2 </a:t>
            </a:r>
            <a:r>
              <a:rPr lang="en-US" sz="3000" dirty="0" smtClean="0"/>
              <a:t>years, the US will have a “new” magnetic fusion facility (NSTX-Upgrade)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	</a:t>
            </a:r>
            <a:r>
              <a:rPr lang="en-US" sz="3000" dirty="0" smtClean="0"/>
              <a:t>PPPL </a:t>
            </a:r>
            <a:r>
              <a:rPr lang="en-US" sz="3000" dirty="0" smtClean="0"/>
              <a:t>focus is on breakthroughs, breakouts, and ITER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NSTX-U will access next factor of 2 increase in performance to reduce extrapolation to ST-based FNSF/CTF/Pilot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5200" y="5449824"/>
            <a:ext cx="5410200" cy="1066800"/>
          </a:xfrm>
        </p:spPr>
        <p:txBody>
          <a:bodyPr>
            <a:normAutofit lnSpcReduction="10000"/>
          </a:bodyPr>
          <a:lstStyle/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Achievable confinement 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ramp-up and sustainment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Radiation-tolerant magnets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914400" y="4953000"/>
            <a:ext cx="3613150" cy="1365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7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807" y="990601"/>
            <a:ext cx="1081193" cy="1219199"/>
          </a:xfrm>
          <a:prstGeom prst="rect">
            <a:avLst/>
          </a:prstGeom>
          <a:noFill/>
        </p:spPr>
      </p:pic>
      <p:pic>
        <p:nvPicPr>
          <p:cNvPr id="8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90599"/>
            <a:ext cx="1143000" cy="12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6707338" y="1066800"/>
            <a:ext cx="1141262" cy="11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990600"/>
            <a:ext cx="10004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57200" y="5562600"/>
            <a:ext cx="2971800" cy="838200"/>
            <a:chOff x="228600" y="5562600"/>
            <a:chExt cx="2971800" cy="838200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</a:t>
              </a:r>
            </a:p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resolve for FNSF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4" name="Group 51"/>
          <p:cNvGraphicFramePr>
            <a:graphicFrameLocks noGrp="1"/>
          </p:cNvGraphicFramePr>
          <p:nvPr/>
        </p:nvGraphicFramePr>
        <p:xfrm>
          <a:off x="914399" y="2260188"/>
          <a:ext cx="7010401" cy="263788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05001"/>
                <a:gridCol w="868345"/>
                <a:gridCol w="1078523"/>
                <a:gridCol w="1848897"/>
                <a:gridCol w="1309635"/>
              </a:tblGrid>
              <a:tr h="54086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4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68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2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8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93304" y="165652"/>
            <a:ext cx="6482522" cy="977348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78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Strategy in time of great uncertainty </a:t>
            </a:r>
            <a:br>
              <a:rPr lang="en-US" sz="2800" i="1" dirty="0" smtClean="0"/>
            </a:br>
            <a:r>
              <a:rPr lang="en-US" sz="2800" i="1" dirty="0" smtClean="0">
                <a:solidFill>
                  <a:srgbClr val="0000FF"/>
                </a:solidFill>
              </a:rPr>
              <a:t>in fusion budget and US fusion policy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Develop multiple fusion scientific ideas, maintain flexibility</a:t>
            </a:r>
          </a:p>
          <a:p>
            <a:endParaRPr lang="en-US" sz="2400" dirty="0" smtClean="0"/>
          </a:p>
          <a:p>
            <a:r>
              <a:rPr lang="en-US" sz="2400" dirty="0" smtClean="0"/>
              <a:t>Contribute to and prepare for ITER</a:t>
            </a:r>
          </a:p>
          <a:p>
            <a:endParaRPr lang="en-US" sz="2400" dirty="0" smtClean="0"/>
          </a:p>
          <a:p>
            <a:r>
              <a:rPr lang="en-US" sz="2400" dirty="0" smtClean="0"/>
              <a:t>Focus on areas of breakthrough potential,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where the US can lead</a:t>
            </a:r>
          </a:p>
          <a:p>
            <a:endParaRPr lang="en-US" sz="2400" dirty="0" smtClean="0"/>
          </a:p>
          <a:p>
            <a:r>
              <a:rPr lang="en-US" sz="2400" dirty="0" smtClean="0"/>
              <a:t>Develop science to enable a breakout of US program into an energy development program</a:t>
            </a:r>
          </a:p>
          <a:p>
            <a:pPr>
              <a:buNone/>
            </a:pPr>
            <a:r>
              <a:rPr lang="en-US" sz="2400" dirty="0" smtClean="0"/>
              <a:t>	(establish readiness for various possible next facility steps for US – FNSF, deuterium PMI facility, </a:t>
            </a:r>
            <a:r>
              <a:rPr lang="en-US" sz="2400" dirty="0" err="1" smtClean="0"/>
              <a:t>stellarator</a:t>
            </a:r>
            <a:r>
              <a:rPr lang="en-US" sz="2400" dirty="0" smtClean="0"/>
              <a:t>…..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92163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>
                <a:ea typeface="ＭＳ Ｐゴシック" pitchFamily="-107" charset="-128"/>
                <a:cs typeface="ＭＳ Ｐゴシック" pitchFamily="-107" charset="-128"/>
              </a:rPr>
              <a:t>PPPL strategic elements for magnetic fusion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</a:br>
            <a:endParaRPr lang="en-US" sz="240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063625"/>
            <a:ext cx="8686800" cy="5075238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Advance the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spherical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tokamak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for multiple fusion applications</a:t>
            </a:r>
          </a:p>
          <a:p>
            <a:pPr>
              <a:spcBef>
                <a:spcPct val="0"/>
              </a:spcBef>
              <a:buFont typeface="Arial" pitchFamily="-107" charset="0"/>
              <a:buNone/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				</a:t>
            </a:r>
          </a:p>
          <a:p>
            <a:pPr>
              <a:spcBef>
                <a:spcPct val="0"/>
              </a:spcBef>
              <a:buFont typeface="Arial" pitchFamily="-107" charset="0"/>
              <a:buNone/>
            </a:pPr>
            <a:endParaRPr lang="en-US" sz="2000" dirty="0" smtClean="0"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Explore the physics and engineering science of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plasmas producing fusion power (ITER plus)</a:t>
            </a:r>
          </a:p>
          <a:p>
            <a:endParaRPr lang="en-US" sz="2400" dirty="0" smtClean="0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Develop solutions for the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plasma-material interface</a:t>
            </a:r>
          </a:p>
          <a:p>
            <a:endParaRPr lang="en-US" sz="2400" dirty="0" smtClean="0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Use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3D magnetic fields 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for steady-state, disruption-free plasma confinement</a:t>
            </a:r>
          </a:p>
          <a:p>
            <a:endParaRPr lang="en-US" sz="2400" dirty="0" smtClean="0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 sz="240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138863"/>
            <a:ext cx="8686800" cy="617538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 smtClean="0">
                <a:solidFill>
                  <a:srgbClr val="000000"/>
                </a:solidFill>
              </a:rPr>
              <a:t>Integrated Fusion Simulation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676901"/>
            <a:ext cx="4781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+mn-lt"/>
              </a:rPr>
              <a:t>Supporting</a:t>
            </a:r>
            <a:r>
              <a:rPr lang="en-US" i="1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program </a:t>
            </a:r>
            <a:r>
              <a:rPr lang="en-US" sz="2400" i="1" dirty="0" smtClean="0">
                <a:latin typeface="+mn-lt"/>
              </a:rPr>
              <a:t>element:</a:t>
            </a:r>
            <a:endParaRPr lang="en-US" sz="2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	Advance the spherical </a:t>
            </a:r>
            <a:r>
              <a:rPr lang="en-US" sz="3200" dirty="0" err="1" smtClean="0"/>
              <a:t>tokamak</a:t>
            </a:r>
            <a:r>
              <a:rPr lang="en-US" sz="3200" dirty="0" smtClean="0"/>
              <a:t> for multiple</a:t>
            </a:r>
            <a:br>
              <a:rPr lang="en-US" sz="3200" dirty="0" smtClean="0"/>
            </a:br>
            <a:r>
              <a:rPr lang="en-US" sz="3200" dirty="0" smtClean="0"/>
              <a:t>     fusion science applications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89038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lang="en-US" sz="4000" dirty="0" err="1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okamak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spherical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tokamak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03438"/>
            <a:ext cx="3886200" cy="297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798638"/>
            <a:ext cx="2610379" cy="328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56112" y="5082807"/>
            <a:ext cx="4535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alibri" pitchFamily="-107" charset="0"/>
              </a:rPr>
              <a:t>strongly curved magnetic field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6019800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alibri" pitchFamily="-107" charset="0"/>
              </a:rPr>
              <a:t>high plasma pressure,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Calibri" pitchFamily="-107" charset="0"/>
              </a:rPr>
              <a:t>and fairly compact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6200000" flipH="1" flipV="1">
            <a:off x="6254496" y="5716315"/>
            <a:ext cx="594360" cy="3017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National Spherical Torus Experiment (NSTX)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715963"/>
            <a:ext cx="4724400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898939"/>
            <a:ext cx="40370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3988" y="5521739"/>
            <a:ext cx="356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Compact, high normalized pressure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82550"/>
            <a:ext cx="8953500" cy="669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0" y="5654261"/>
            <a:ext cx="5801967" cy="1121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76957" y="5897217"/>
            <a:ext cx="2438400" cy="960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54628" y="4866061"/>
            <a:ext cx="1389371" cy="1909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7653" y="0"/>
            <a:ext cx="5256696" cy="1143000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NSTX Upgrade</a:t>
            </a:r>
            <a:br>
              <a:rPr lang="en-US" sz="3200" u="sng" dirty="0" smtClean="0"/>
            </a:br>
            <a:r>
              <a:rPr lang="en-US" sz="3200" dirty="0" smtClean="0"/>
              <a:t>(under construction)</a:t>
            </a:r>
            <a:r>
              <a:rPr lang="en-US" sz="2800" u="sng" dirty="0" smtClean="0"/>
              <a:t/>
            </a:r>
            <a:br>
              <a:rPr lang="en-US" sz="2800" u="sng" dirty="0" smtClean="0"/>
            </a:br>
            <a:endParaRPr lang="en-US" sz="2800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303337"/>
            <a:ext cx="8915400" cy="28114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Increase current</a:t>
            </a:r>
            <a:r>
              <a:rPr lang="en-US" dirty="0" smtClean="0"/>
              <a:t>,</a:t>
            </a:r>
            <a:r>
              <a:rPr lang="en-US" dirty="0" smtClean="0">
                <a:ea typeface="+mn-ea"/>
                <a:cs typeface="+mn-cs"/>
              </a:rPr>
              <a:t> plasma duration, heating and CD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		     			</a:t>
            </a:r>
            <a:r>
              <a:rPr lang="en-US" sz="2800" dirty="0" smtClean="0">
                <a:solidFill>
                  <a:srgbClr val="0000FF"/>
                </a:solidFill>
                <a:ea typeface="+mn-ea"/>
                <a:cs typeface="+mn-cs"/>
              </a:rPr>
              <a:t>1 MA to 2 MA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					</a:t>
            </a:r>
            <a:r>
              <a:rPr lang="en-US" sz="2800" dirty="0" err="1" smtClean="0">
                <a:solidFill>
                  <a:srgbClr val="0000FF"/>
                </a:solidFill>
              </a:rPr>
              <a:t>toroidal</a:t>
            </a:r>
            <a:r>
              <a:rPr lang="en-US" sz="2800" dirty="0" smtClean="0">
                <a:solidFill>
                  <a:srgbClr val="0000FF"/>
                </a:solidFill>
              </a:rPr>
              <a:t> magnetic field 0.5 T to 1 T</a:t>
            </a:r>
            <a:endParaRPr lang="en-US" sz="2800" dirty="0" smtClean="0">
              <a:solidFill>
                <a:srgbClr val="0000FF"/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0000FF"/>
                </a:solidFill>
                <a:ea typeface="+mn-ea"/>
                <a:cs typeface="+mn-cs"/>
              </a:rPr>
              <a:t>					1 sec to 5 sec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0000FF"/>
                </a:solidFill>
                <a:ea typeface="+mn-ea"/>
                <a:cs typeface="+mn-cs"/>
              </a:rPr>
              <a:t>					Beam heating power: 5 to 10 MW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0000FF"/>
                </a:solidFill>
                <a:ea typeface="+mn-ea"/>
                <a:cs typeface="+mn-cs"/>
              </a:rPr>
              <a:t>		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676400" y="4114800"/>
            <a:ext cx="746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>
              <a:latin typeface="Calibri" charset="0"/>
            </a:endParaRPr>
          </a:p>
          <a:p>
            <a:r>
              <a:rPr lang="en-US" sz="2400">
                <a:latin typeface="Calibri" charset="0"/>
              </a:rPr>
              <a:t>	 								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886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41148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Large advance in all NSTX missions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4724400"/>
            <a:ext cx="868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 Plasma-material interface: increases heat flux to ≥ ITER level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 Next step facilities: advances parameters toward the next steps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  New physics regimes: reduces </a:t>
            </a:r>
            <a:r>
              <a:rPr lang="en-US" sz="2400" dirty="0" err="1" smtClean="0">
                <a:solidFill>
                  <a:srgbClr val="0000FF"/>
                </a:solidFill>
              </a:rPr>
              <a:t>collisionality</a:t>
            </a:r>
            <a:r>
              <a:rPr lang="en-US" sz="2400" dirty="0" smtClean="0">
                <a:solidFill>
                  <a:srgbClr val="0000FF"/>
                </a:solidFill>
              </a:rPr>
              <a:t> ~ 6X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29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What determines confinement scaling?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65" y="860290"/>
            <a:ext cx="494665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193" y="5926038"/>
            <a:ext cx="1074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Favorable confinement trend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Microtearing</a:t>
            </a:r>
            <a:r>
              <a:rPr lang="en-US" sz="2400" dirty="0" smtClean="0">
                <a:solidFill>
                  <a:srgbClr val="FF0000"/>
                </a:solidFill>
              </a:rPr>
              <a:t> turbulence theory agrees with experiment (so far)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5535" y="4870269"/>
            <a:ext cx="1511318" cy="33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7092" y="4789465"/>
            <a:ext cx="327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Collisionality</a:t>
            </a:r>
            <a:r>
              <a:rPr lang="en-US" dirty="0" smtClean="0"/>
              <a:t> (       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9685" y="5158797"/>
            <a:ext cx="136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hotter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83225" y="4706938"/>
          <a:ext cx="338138" cy="452437"/>
        </p:xfrm>
        <a:graphic>
          <a:graphicData uri="http://schemas.openxmlformats.org/presentationml/2006/ole">
            <p:oleObj spid="_x0000_s34818" name="Equation" r:id="rId4" imgW="152400" imgH="203200" progId="Equation.3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10800000">
            <a:off x="4222422" y="5384586"/>
            <a:ext cx="717263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99927" y="1335234"/>
            <a:ext cx="2566926" cy="2105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1335234"/>
            <a:ext cx="244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Confinement quality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3299927" y="860290"/>
            <a:ext cx="1055608" cy="474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 FNSF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3922" y="4174377"/>
            <a:ext cx="1070147" cy="532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1249</Words>
  <Application>Microsoft Macintosh PowerPoint</Application>
  <PresentationFormat>On-screen Show (4:3)</PresentationFormat>
  <Paragraphs>242</Paragraphs>
  <Slides>28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Equation</vt:lpstr>
      <vt:lpstr>Document</vt:lpstr>
      <vt:lpstr>Fusion Activities at PPPL</vt:lpstr>
      <vt:lpstr>Strategy in time of great uncertainty  in fusion budget and US fusion policy</vt:lpstr>
      <vt:lpstr>Strategy in time of great uncertainty  in fusion budget and US fusion policy</vt:lpstr>
      <vt:lpstr>PPPL strategic elements for magnetic fusion </vt:lpstr>
      <vt:lpstr> Advance the spherical tokamak for multiple      fusion science applications</vt:lpstr>
      <vt:lpstr>National Spherical Torus Experiment (NSTX)</vt:lpstr>
      <vt:lpstr>Slide 7</vt:lpstr>
      <vt:lpstr>NSTX Upgrade (under construction) </vt:lpstr>
      <vt:lpstr>What determines confinement scaling?</vt:lpstr>
      <vt:lpstr>Will collisionality scaling of the ST persist?</vt:lpstr>
      <vt:lpstr>NSTX- Upgrade</vt:lpstr>
      <vt:lpstr>Slide 12</vt:lpstr>
      <vt:lpstr>NSTXU Test Cell - Current</vt:lpstr>
      <vt:lpstr>Slide 14</vt:lpstr>
      <vt:lpstr>Slide 15</vt:lpstr>
      <vt:lpstr>Scoping Studies of ST-FNSF</vt:lpstr>
      <vt:lpstr>Slide 17</vt:lpstr>
      <vt:lpstr>Slide 18</vt:lpstr>
      <vt:lpstr>PPPL contributions to ITER</vt:lpstr>
      <vt:lpstr>PPPL playing role in ITER diagnostic design</vt:lpstr>
      <vt:lpstr>Stellarator research</vt:lpstr>
      <vt:lpstr>Stellarator research</vt:lpstr>
      <vt:lpstr>Stellarator research</vt:lpstr>
      <vt:lpstr>Optimization Studies</vt:lpstr>
      <vt:lpstr>PPPL activities in inertial fusion</vt:lpstr>
      <vt:lpstr>Summary</vt:lpstr>
      <vt:lpstr>BACKUP SLIDES</vt:lpstr>
      <vt:lpstr>NSTX-U will access next factor of 2 increase in performance to reduce extrapolation to ST-based FNSF/CTF/Pilot</vt:lpstr>
    </vt:vector>
  </TitlesOfParts>
  <Company>PPPL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Fusion Activities at PPPL</dc:title>
  <dc:creator>Stewart Prager</dc:creator>
  <cp:lastModifiedBy>Stewart Prager</cp:lastModifiedBy>
  <cp:revision>6</cp:revision>
  <dcterms:created xsi:type="dcterms:W3CDTF">2012-12-05T13:09:48Z</dcterms:created>
  <dcterms:modified xsi:type="dcterms:W3CDTF">2012-12-05T13:46:55Z</dcterms:modified>
</cp:coreProperties>
</file>