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402" r:id="rId2"/>
    <p:sldId id="524" r:id="rId3"/>
    <p:sldId id="518" r:id="rId4"/>
    <p:sldId id="529" r:id="rId5"/>
    <p:sldId id="525" r:id="rId6"/>
    <p:sldId id="528" r:id="rId7"/>
    <p:sldId id="527" r:id="rId8"/>
    <p:sldId id="530" r:id="rId9"/>
    <p:sldId id="462" r:id="rId10"/>
  </p:sldIdLst>
  <p:sldSz cx="10058400" cy="7543800"/>
  <p:notesSz cx="6858000" cy="9296400"/>
  <p:defaultTextStyle>
    <a:defPPr>
      <a:defRPr lang="en-US"/>
    </a:defPPr>
    <a:lvl1pPr marL="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4F82BB"/>
    <a:srgbClr val="BF534E"/>
    <a:srgbClr val="97B456"/>
    <a:srgbClr val="FFFBCD"/>
    <a:srgbClr val="339933"/>
    <a:srgbClr val="00FF00"/>
    <a:srgbClr val="CCCCFF"/>
    <a:srgbClr val="99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7" autoAdjust="0"/>
    <p:restoredTop sz="95197" autoAdjust="0"/>
  </p:normalViewPr>
  <p:slideViewPr>
    <p:cSldViewPr snapToGrid="0">
      <p:cViewPr>
        <p:scale>
          <a:sx n="100" d="100"/>
          <a:sy n="100" d="100"/>
        </p:scale>
        <p:origin x="-756" y="-228"/>
      </p:cViewPr>
      <p:guideLst>
        <p:guide orient="horz" pos="3792"/>
        <p:guide pos="6189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/>
          <a:lstStyle>
            <a:lvl1pPr algn="r">
              <a:defRPr sz="1200"/>
            </a:lvl1pPr>
          </a:lstStyle>
          <a:p>
            <a:fld id="{CB398F28-82E4-2E46-9E64-DBCA968FCC09}" type="datetime1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 anchor="b"/>
          <a:lstStyle>
            <a:lvl1pPr algn="r">
              <a:defRPr sz="1200"/>
            </a:lvl1pPr>
          </a:lstStyle>
          <a:p>
            <a:fld id="{542F1E2B-2A28-384E-AD31-B3355F579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/>
          <a:lstStyle>
            <a:lvl1pPr algn="r">
              <a:defRPr sz="1200">
                <a:latin typeface="Arial"/>
              </a:defRPr>
            </a:lvl1pPr>
          </a:lstStyle>
          <a:p>
            <a:fld id="{5FDCEBFF-93E3-0141-B30C-0814CEE2E2B1}" type="datetime1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7" tIns="45183" rIns="90367" bIns="451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0367" tIns="45183" rIns="90367" bIns="4518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0367" tIns="45183" rIns="90367" bIns="45183" rtlCol="0" anchor="b"/>
          <a:lstStyle>
            <a:lvl1pPr algn="r">
              <a:defRPr sz="1200">
                <a:latin typeface="Arial"/>
              </a:defRPr>
            </a:lvl1pPr>
          </a:lstStyle>
          <a:p>
            <a:fld id="{206BB555-FBC0-CF49-905F-8961F2D434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5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2920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1pPr>
    <a:lvl2pPr marL="502920" algn="l" defTabSz="502920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2pPr>
    <a:lvl3pPr marL="1005840" algn="l" defTabSz="502920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3pPr>
    <a:lvl4pPr marL="1508760" algn="l" defTabSz="502920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4pPr>
    <a:lvl5pPr marL="2011680" algn="l" defTabSz="502920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5pPr>
    <a:lvl6pPr marL="251460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B555-FBC0-CF49-905F-8961F2D434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B555-FBC0-CF49-905F-8961F2D434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7CF6-44B3-0348-84EB-3FF8E65EEE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EFF9-780B-284A-BD10-F241E373F6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B555-FBC0-CF49-905F-8961F2D434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3238" y="2870200"/>
            <a:ext cx="9051925" cy="990600"/>
          </a:xfrm>
          <a:prstGeom prst="rect">
            <a:avLst/>
          </a:prstGeom>
          <a:effectLst>
            <a:outerShdw blurRad="38100" dist="38100" dir="2700000">
              <a:srgbClr val="000000">
                <a:alpha val="35000"/>
              </a:srgbClr>
            </a:outerShdw>
          </a:effectLst>
        </p:spPr>
        <p:txBody>
          <a:bodyPr vert="horz" anchor="t"/>
          <a:lstStyle>
            <a:lvl1pPr algn="ctr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42149"/>
            <a:ext cx="9052560" cy="848151"/>
          </a:xfrm>
          <a:prstGeom prst="rect">
            <a:avLst/>
          </a:prstGeom>
        </p:spPr>
        <p:txBody>
          <a:bodyPr lIns="100584" tIns="45702" rIns="100584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9935"/>
            <a:ext cx="9052560" cy="5660109"/>
          </a:xfrm>
          <a:prstGeom prst="rect">
            <a:avLst/>
          </a:prstGeom>
        </p:spPr>
        <p:txBody>
          <a:bodyPr lIns="100584" tIns="50292" rIns="91403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184375"/>
            <a:ext cx="2346960" cy="209248"/>
          </a:xfrm>
          <a:prstGeom prst="rect">
            <a:avLst/>
          </a:prstGeom>
        </p:spPr>
        <p:txBody>
          <a:bodyPr lIns="100544" tIns="50272" rIns="100544" bIns="50272"/>
          <a:lstStyle/>
          <a:p>
            <a:pPr defTabSz="502718"/>
            <a:r>
              <a:rPr lang="en-US" smtClean="0">
                <a:solidFill>
                  <a:prstClr val="black"/>
                </a:solidFill>
              </a:rPr>
              <a:t>P379539s2.ppt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184375"/>
            <a:ext cx="3185160" cy="209248"/>
          </a:xfrm>
          <a:prstGeom prst="rect">
            <a:avLst/>
          </a:prstGeom>
        </p:spPr>
        <p:txBody>
          <a:bodyPr lIns="100544" tIns="50272" rIns="100544" bIns="50272"/>
          <a:lstStyle/>
          <a:p>
            <a:pPr defTabSz="502718"/>
            <a:r>
              <a:rPr lang="en-US" smtClean="0">
                <a:solidFill>
                  <a:prstClr val="black"/>
                </a:solidFill>
              </a:rPr>
              <a:t>Anklam—The 34th Annual Meeting and Symposium Fusion Power Associates, December 10,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184375"/>
            <a:ext cx="2346960" cy="209248"/>
          </a:xfrm>
          <a:prstGeom prst="rect">
            <a:avLst/>
          </a:prstGeom>
        </p:spPr>
        <p:txBody>
          <a:bodyPr lIns="100544" tIns="50272" rIns="100544" bIns="50272"/>
          <a:lstStyle/>
          <a:p>
            <a:pPr defTabSz="502718"/>
            <a:fld id="{29A5B703-7C97-4004-8C65-16C43AD48E1B}" type="slidenum">
              <a:rPr lang="en-US" smtClean="0">
                <a:solidFill>
                  <a:prstClr val="black"/>
                </a:solidFill>
              </a:rPr>
              <a:pPr defTabSz="502718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42149"/>
            <a:ext cx="9052560" cy="848151"/>
          </a:xfrm>
          <a:prstGeom prst="rect">
            <a:avLst/>
          </a:prstGeom>
        </p:spPr>
        <p:txBody>
          <a:bodyPr lIns="100584" tIns="50292" rIns="100584" bIns="50292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006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6"/>
            <a:ext cx="7721600" cy="7747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09" y="1558819"/>
            <a:ext cx="7603291" cy="5223247"/>
          </a:xfrm>
          <a:prstGeom prst="rect">
            <a:avLst/>
          </a:prstGeom>
        </p:spPr>
        <p:txBody>
          <a:bodyPr/>
          <a:lstStyle>
            <a:lvl1pPr marL="169863" indent="-169863">
              <a:defRPr sz="1800" b="1" i="0">
                <a:latin typeface="Arial"/>
                <a:cs typeface="Arial"/>
              </a:defRPr>
            </a:lvl1pPr>
            <a:lvl2pPr marL="713232" indent="-310896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70432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920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Anklam—The 34th Annual Meeting and Symposium Fusion Power Associates, December 10,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920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P379539s2.ppt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um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6"/>
            <a:ext cx="7721600" cy="7747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09" y="1558819"/>
            <a:ext cx="4199691" cy="5223247"/>
          </a:xfrm>
          <a:prstGeom prst="rect">
            <a:avLst/>
          </a:prstGeom>
        </p:spPr>
        <p:txBody>
          <a:bodyPr/>
          <a:lstStyle>
            <a:lvl1pPr marL="169863" indent="-169863">
              <a:defRPr sz="1800" b="1" i="0">
                <a:latin typeface="Arial"/>
                <a:cs typeface="Arial"/>
              </a:defRPr>
            </a:lvl1pPr>
            <a:lvl2pPr marL="713232" indent="-310896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70432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Text Bo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6"/>
            <a:ext cx="7721600" cy="7747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920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Anklam—The 34th Annual Meeting and Symposium Fusion Power Associates, December 10,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920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P379539s2.ppt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920" rtl="0" eaLnBrk="1" latinLnBrk="0" hangingPunct="1">
              <a:defRPr lang="en-US" sz="700" b="1" i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  <a:prstGeom prst="rect">
            <a:avLst/>
          </a:prstGeom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  <a:prstGeom prst="rect">
            <a:avLst/>
          </a:prstGeom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920" rtl="0" eaLnBrk="1" latinLnBrk="0" hangingPunct="1">
              <a:defRPr lang="en-US" sz="700" b="1" i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P379539s2.ppt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White Bkg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920" rtl="0" eaLnBrk="1" latinLnBrk="0" hangingPunct="1">
              <a:defRPr lang="en-US" sz="700" b="1" i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Anklam—The 34th Annual Meeting and Symposium Fusion Power Associates, December 10, 2013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  <a:prstGeom prst="rect">
            <a:avLst/>
          </a:prstGeom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  <a:prstGeom prst="rect">
            <a:avLst/>
          </a:prstGeom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920" rtl="0" eaLnBrk="1" latinLnBrk="0" hangingPunct="1">
              <a:defRPr lang="en-US" sz="700" b="1" i="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P379539s2.ppt </a:t>
            </a:r>
            <a:endParaRPr lang="en-US" dirty="0"/>
          </a:p>
        </p:txBody>
      </p:sp>
      <p:pic>
        <p:nvPicPr>
          <p:cNvPr id="6" name="Picture 5" descr="LIFE Text-01.jpg"/>
          <p:cNvPicPr>
            <a:picLocks noChangeAspect="1"/>
          </p:cNvPicPr>
          <p:nvPr userDrawn="1"/>
        </p:nvPicPr>
        <p:blipFill>
          <a:blip r:embed="rId2"/>
          <a:srcRect l="83838" b="88253"/>
          <a:stretch>
            <a:fillRect/>
          </a:stretch>
        </p:blipFill>
        <p:spPr>
          <a:xfrm>
            <a:off x="8432800" y="3174"/>
            <a:ext cx="1625600" cy="88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C Screen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IC Screen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3999" y="7275772"/>
            <a:ext cx="696676" cy="221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2" tIns="45596" rIns="91182" bIns="45596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fld id="{BA90AE22-C484-8A45-9904-128E424EA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920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5357" y="7339950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4082" y="7339653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920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P379539s2.ppt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50292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502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16200"/>
            <a:ext cx="9051925" cy="1320801"/>
          </a:xfrm>
          <a:effectLst/>
        </p:spPr>
        <p:txBody>
          <a:bodyPr anchor="ctr"/>
          <a:lstStyle/>
          <a:p>
            <a:r>
              <a:rPr lang="en-US" dirty="0" smtClean="0"/>
              <a:t>Pathways to Fusion Beyond NIF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95194"/>
            <a:ext cx="10058400" cy="22990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800" b="1" dirty="0">
                <a:cs typeface="Arial"/>
              </a:rPr>
              <a:t>Presented </a:t>
            </a:r>
            <a:r>
              <a:rPr lang="en-US" sz="1800" b="1" dirty="0" smtClean="0">
                <a:cs typeface="Arial"/>
              </a:rPr>
              <a:t>at: </a:t>
            </a:r>
            <a:r>
              <a:rPr lang="en-US" sz="1800" b="1" dirty="0">
                <a:cs typeface="Arial"/>
              </a:rPr>
              <a:t/>
            </a:r>
            <a:br>
              <a:rPr lang="en-US" sz="1800" b="1" dirty="0">
                <a:cs typeface="Arial"/>
              </a:rPr>
            </a:br>
            <a:r>
              <a:rPr lang="en-US" sz="2400" b="1" dirty="0">
                <a:cs typeface="Arial"/>
              </a:rPr>
              <a:t>The </a:t>
            </a:r>
            <a:r>
              <a:rPr lang="en-US" sz="2400" b="1" dirty="0" smtClean="0">
                <a:cs typeface="Arial"/>
              </a:rPr>
              <a:t>34</a:t>
            </a:r>
            <a:r>
              <a:rPr lang="en-US" sz="2400" b="1" baseline="30000" dirty="0" smtClean="0">
                <a:cs typeface="Arial"/>
              </a:rPr>
              <a:t>th</a:t>
            </a:r>
            <a:r>
              <a:rPr lang="en-US" sz="2400" b="1" dirty="0" smtClean="0">
                <a:cs typeface="Arial"/>
              </a:rPr>
              <a:t> Annual Meeting and Symposium</a:t>
            </a:r>
            <a:r>
              <a:rPr lang="en-US" sz="2400" b="1" dirty="0">
                <a:cs typeface="Arial"/>
              </a:rPr>
              <a:t/>
            </a:r>
            <a:br>
              <a:rPr lang="en-US" sz="2400" b="1" dirty="0">
                <a:cs typeface="Arial"/>
              </a:rPr>
            </a:br>
            <a:r>
              <a:rPr lang="en-US" sz="2400" b="1" dirty="0" smtClean="0">
                <a:cs typeface="Arial"/>
              </a:rPr>
              <a:t>Fusion Power Associates</a:t>
            </a:r>
            <a:endParaRPr lang="en-US" sz="2400" b="1" dirty="0">
              <a:cs typeface="Arial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800" b="1" dirty="0" smtClean="0">
                <a:cs typeface="Arial"/>
              </a:rPr>
              <a:t>December 10, 2013</a:t>
            </a:r>
            <a:endParaRPr lang="en-US" sz="1800" b="1" dirty="0">
              <a:cs typeface="Arial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2400" b="1" dirty="0" smtClean="0"/>
              <a:t>Tom Anklam, Mike </a:t>
            </a:r>
            <a:r>
              <a:rPr lang="en-US" sz="2400" b="1" dirty="0"/>
              <a:t>Dunne, </a:t>
            </a:r>
            <a:r>
              <a:rPr lang="en-US" sz="2400" b="1" dirty="0" smtClean="0"/>
              <a:t>Ed Moses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800" b="1" dirty="0" smtClean="0">
                <a:cs typeface="Arial"/>
              </a:rPr>
              <a:t>Lawrence </a:t>
            </a:r>
            <a:r>
              <a:rPr lang="en-US" sz="1800" b="1" dirty="0">
                <a:cs typeface="Arial"/>
              </a:rPr>
              <a:t>Livermore National </a:t>
            </a:r>
            <a:r>
              <a:rPr lang="en-US" sz="1800" b="1" dirty="0" smtClean="0">
                <a:cs typeface="Arial"/>
              </a:rPr>
              <a:t>Laboratory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post-ignition steps on the path to commercial, inertial fusion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909" y="1558819"/>
            <a:ext cx="8695491" cy="5223247"/>
          </a:xfrm>
        </p:spPr>
        <p:txBody>
          <a:bodyPr/>
          <a:lstStyle/>
          <a:p>
            <a:r>
              <a:rPr lang="en-US" sz="2000" dirty="0" smtClean="0"/>
              <a:t>Adequate fusion gain for a power plant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Feasibility of low-cost, mass manufactured fuel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 Reliable, high average power driver</a:t>
            </a:r>
          </a:p>
          <a:p>
            <a:endParaRPr lang="en-US" sz="2000" dirty="0"/>
          </a:p>
          <a:p>
            <a:r>
              <a:rPr lang="en-US" sz="2000" dirty="0" smtClean="0"/>
              <a:t>Validated models for supporting technologies</a:t>
            </a:r>
          </a:p>
          <a:p>
            <a:pPr lvl="1"/>
            <a:r>
              <a:rPr lang="en-US" sz="2000" dirty="0" smtClean="0"/>
              <a:t> Chamber physics, Tritium production,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 Certification tests of fusion chamber structural materials</a:t>
            </a:r>
          </a:p>
          <a:p>
            <a:endParaRPr lang="en-US" sz="2000" dirty="0"/>
          </a:p>
          <a:p>
            <a:r>
              <a:rPr lang="en-US" sz="2000" dirty="0" smtClean="0"/>
              <a:t>Stakeholder education and early regulatory engagement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295784"/>
            <a:ext cx="4536729" cy="153432"/>
          </a:xfrm>
        </p:spPr>
        <p:txBody>
          <a:bodyPr/>
          <a:lstStyle/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P379539s2.ppt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3800" y="6378287"/>
            <a:ext cx="7607300" cy="646331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These efforts need to be done in the context of an integrated power plant design and economic modeling activity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7735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000" y="1689100"/>
            <a:ext cx="8674100" cy="5067300"/>
          </a:xfrm>
          <a:prstGeom prst="rect">
            <a:avLst/>
          </a:prstGeom>
          <a:solidFill>
            <a:schemeClr val="bg2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9333" y="1955800"/>
            <a:ext cx="6858000" cy="406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304146"/>
            <a:ext cx="8208420" cy="774702"/>
          </a:xfrm>
        </p:spPr>
        <p:txBody>
          <a:bodyPr/>
          <a:lstStyle/>
          <a:p>
            <a:r>
              <a:rPr lang="en-US" dirty="0" smtClean="0"/>
              <a:t>Systems analysis shows gain ~60 is good balance between economics and testability on NIF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P379539s2.ppt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001" y="1319769"/>
            <a:ext cx="8674099" cy="369332"/>
          </a:xfrm>
          <a:prstGeom prst="rect">
            <a:avLst/>
          </a:prstGeom>
          <a:solidFill>
            <a:srgbClr val="FFFBCD"/>
          </a:solidFill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Cost of electricity as a fusion gain and PRF </a:t>
            </a:r>
            <a:endParaRPr lang="en-U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00" y="1816100"/>
            <a:ext cx="8321040" cy="485241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295784"/>
            <a:ext cx="4536729" cy="153432"/>
          </a:xfrm>
        </p:spPr>
        <p:txBody>
          <a:bodyPr/>
          <a:lstStyle/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680" y="304161"/>
            <a:ext cx="6637854" cy="774703"/>
          </a:xfrm>
        </p:spPr>
        <p:txBody>
          <a:bodyPr/>
          <a:lstStyle/>
          <a:p>
            <a:pPr lvl="0"/>
            <a:r>
              <a:rPr lang="en-US" dirty="0" smtClean="0"/>
              <a:t>Low-cost, mass manufacture will require a completely different paradigm</a:t>
            </a:r>
            <a:endParaRPr lang="en-US" dirty="0"/>
          </a:p>
        </p:txBody>
      </p:sp>
      <p:pic>
        <p:nvPicPr>
          <p:cNvPr id="43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05990"/>
            <a:ext cx="4311491" cy="33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5107432" y="2526206"/>
            <a:ext cx="1493044" cy="2849704"/>
            <a:chOff x="3284206" y="3499022"/>
            <a:chExt cx="1356912" cy="2591488"/>
          </a:xfrm>
        </p:grpSpPr>
        <p:pic>
          <p:nvPicPr>
            <p:cNvPr id="4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86"/>
            <a:stretch>
              <a:fillRect/>
            </a:stretch>
          </p:blipFill>
          <p:spPr bwMode="auto">
            <a:xfrm>
              <a:off x="3294597" y="4123969"/>
              <a:ext cx="1346521" cy="19665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3284206" y="3499022"/>
              <a:ext cx="1356912" cy="646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2" tIns="45711" rIns="91422" bIns="45711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000" b="1" dirty="0"/>
                <a:t>Carbon Capsules</a:t>
              </a:r>
            </a:p>
          </p:txBody>
        </p:sp>
      </p:grpSp>
      <p:grpSp>
        <p:nvGrpSpPr>
          <p:cNvPr id="49" name="Group 29"/>
          <p:cNvGrpSpPr>
            <a:grpSpLocks/>
          </p:cNvGrpSpPr>
          <p:nvPr/>
        </p:nvGrpSpPr>
        <p:grpSpPr bwMode="auto">
          <a:xfrm>
            <a:off x="7185660" y="2519045"/>
            <a:ext cx="2331085" cy="2853373"/>
            <a:chOff x="1149350" y="4544442"/>
            <a:chExt cx="1886697" cy="2594042"/>
          </a:xfrm>
        </p:grpSpPr>
        <p:grpSp>
          <p:nvGrpSpPr>
            <p:cNvPr id="50" name="Group 13"/>
            <p:cNvGrpSpPr>
              <a:grpSpLocks/>
            </p:cNvGrpSpPr>
            <p:nvPr/>
          </p:nvGrpSpPr>
          <p:grpSpPr bwMode="auto">
            <a:xfrm>
              <a:off x="1155798" y="5194667"/>
              <a:ext cx="1876205" cy="1943817"/>
              <a:chOff x="872205" y="4565889"/>
              <a:chExt cx="2117143" cy="2193437"/>
            </a:xfrm>
          </p:grpSpPr>
          <p:pic>
            <p:nvPicPr>
              <p:cNvPr id="52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205" y="4565889"/>
                <a:ext cx="2117143" cy="1103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205" y="5655406"/>
                <a:ext cx="2117143" cy="1103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Box 25"/>
            <p:cNvSpPr txBox="1">
              <a:spLocks noChangeArrowheads="1"/>
            </p:cNvSpPr>
            <p:nvPr/>
          </p:nvSpPr>
          <p:spPr bwMode="auto">
            <a:xfrm>
              <a:off x="1149350" y="4544442"/>
              <a:ext cx="1886697" cy="646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2" tIns="45711" rIns="91422" bIns="45711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000" b="1" dirty="0"/>
                <a:t>Die-cast </a:t>
              </a:r>
              <a:r>
                <a:rPr lang="en-US" sz="2000" b="1" dirty="0" err="1"/>
                <a:t>hohlraum</a:t>
              </a:r>
              <a:r>
                <a:rPr lang="en-US" sz="2000" b="1" dirty="0"/>
                <a:t> parts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8" y="5775125"/>
            <a:ext cx="2112866" cy="3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1821" y="6546850"/>
            <a:ext cx="6874087" cy="646331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Collaboration with semi-conductor manufacturing community is proving valuable</a:t>
            </a:r>
            <a:endParaRPr lang="en-US" sz="1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P379539s2.ppt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295784"/>
            <a:ext cx="4536729" cy="153432"/>
          </a:xfrm>
        </p:spPr>
        <p:txBody>
          <a:bodyPr/>
          <a:lstStyle/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1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xtreme-light-infrastructure.eu/pictures/eli_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879" r="2172" b="1379"/>
          <a:stretch/>
        </p:blipFill>
        <p:spPr bwMode="auto">
          <a:xfrm>
            <a:off x="1" y="0"/>
            <a:ext cx="10058400" cy="75438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82" y="3589867"/>
            <a:ext cx="5035963" cy="239606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1732" y="465667"/>
            <a:ext cx="2887133" cy="11091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37252"/>
            <a:ext cx="2734733" cy="116125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456268" y="6131984"/>
            <a:ext cx="7061199" cy="1080296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30797" indent="0" defTabSz="50231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HAPLS project: </a:t>
            </a:r>
          </a:p>
          <a:p>
            <a:pPr marL="130797" indent="0" defTabSz="50231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Delivery of a laser system for a 10 Hz, 1 </a:t>
            </a:r>
            <a:r>
              <a:rPr lang="en-US" sz="1800" b="1" dirty="0" err="1"/>
              <a:t>Petawatt</a:t>
            </a:r>
            <a:r>
              <a:rPr lang="en-US" sz="1800" b="1" dirty="0"/>
              <a:t> user facility, incorporating a 200 J / 10 Hz DPSSL pump laser</a:t>
            </a: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6157153" y="462927"/>
            <a:ext cx="3588766" cy="1840006"/>
          </a:xfrm>
          <a:prstGeom prst="bevel">
            <a:avLst>
              <a:gd name="adj" fmla="val 4506"/>
            </a:avLst>
          </a:prstGeom>
          <a:solidFill>
            <a:schemeClr val="accent3">
              <a:lumMod val="40000"/>
              <a:lumOff val="60000"/>
              <a:alpha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LLNL diode-pumped laser technology is being integrated into the “ELI </a:t>
            </a:r>
            <a:r>
              <a:rPr lang="en-US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Beam lines</a:t>
            </a:r>
            <a:r>
              <a:rPr lang="en-US" b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” facility in Europe</a:t>
            </a:r>
            <a:endParaRPr lang="en-US" b="1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P379539s2.ppt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341494"/>
            <a:ext cx="4536729" cy="10772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Anklam—The 34th Annual Meeting and Symposium Fusion Power Associates, December 10,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>HAPLS leverages many elements of the LIFE design scaled down from multi-kJ operation</a:t>
            </a:r>
          </a:p>
        </p:txBody>
      </p:sp>
      <p:pic>
        <p:nvPicPr>
          <p:cNvPr id="104" name="Content Placeholder 19" descr="LIFE-Beam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32" y="1851761"/>
            <a:ext cx="8909611" cy="3281881"/>
          </a:xfrm>
          <a:prstGeom prst="rect">
            <a:avLst/>
          </a:prstGeom>
        </p:spPr>
      </p:pic>
      <p:sp>
        <p:nvSpPr>
          <p:cNvPr id="112" name="Line 47"/>
          <p:cNvSpPr>
            <a:spLocks noChangeShapeType="1"/>
          </p:cNvSpPr>
          <p:nvPr/>
        </p:nvSpPr>
        <p:spPr bwMode="auto">
          <a:xfrm flipV="1">
            <a:off x="1890292" y="3598051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 flipV="1">
            <a:off x="3213100" y="3607575"/>
            <a:ext cx="3564" cy="2694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48128" y="3626786"/>
            <a:ext cx="601288" cy="311320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 sz="1300" b="1" dirty="0"/>
              <a:t>Rotator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2683" y="3606584"/>
            <a:ext cx="234520" cy="203133"/>
          </a:xfrm>
          <a:prstGeom prst="rect">
            <a:avLst/>
          </a:prstGeom>
          <a:solidFill>
            <a:srgbClr val="E4E4E4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300" b="1" dirty="0">
                <a:latin typeface="Symbol" pitchFamily="18" charset="2"/>
              </a:rPr>
              <a:t>l</a:t>
            </a:r>
            <a:r>
              <a:rPr lang="en-US" sz="1300" b="1" dirty="0"/>
              <a:t>/4</a:t>
            </a:r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4479714" y="2535891"/>
            <a:ext cx="344593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 flipV="1">
            <a:off x="6426200" y="2787350"/>
            <a:ext cx="376098" cy="73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1890606" y="2601084"/>
            <a:ext cx="139700" cy="456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452879" y="3815360"/>
            <a:ext cx="917788" cy="2758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21" tIns="45662" rIns="91321" bIns="45662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500" b="1" dirty="0" smtClean="0">
                <a:latin typeface="Arial" pitchFamily="29" charset="0"/>
                <a:ea typeface="Arial" pitchFamily="29" charset="0"/>
                <a:cs typeface="Arial" pitchFamily="29" charset="0"/>
              </a:rPr>
              <a:t>Diodes</a:t>
            </a:r>
            <a:endParaRPr lang="en-US" sz="1500" b="1" dirty="0">
              <a:latin typeface="Arial" pitchFamily="29" charset="0"/>
              <a:ea typeface="Arial" pitchFamily="29" charset="0"/>
              <a:cs typeface="Arial" pitchFamily="29" charset="0"/>
            </a:endParaRPr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>
            <a:off x="2980267" y="2582458"/>
            <a:ext cx="214207" cy="4377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47433" y="3824674"/>
            <a:ext cx="927100" cy="2758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21" tIns="45662" rIns="91321" bIns="45662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500" b="1" dirty="0" smtClean="0">
                <a:latin typeface="Arial" pitchFamily="29" charset="0"/>
                <a:ea typeface="Arial" pitchFamily="29" charset="0"/>
                <a:cs typeface="Arial" pitchFamily="29" charset="0"/>
              </a:rPr>
              <a:t>Diodes</a:t>
            </a:r>
            <a:endParaRPr lang="en-US" sz="1500" b="1" dirty="0">
              <a:latin typeface="Arial" pitchFamily="29" charset="0"/>
              <a:ea typeface="Arial" pitchFamily="29" charset="0"/>
              <a:cs typeface="Arial" pitchFamily="29" charset="0"/>
            </a:endParaRPr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 flipH="1" flipV="1">
            <a:off x="1865196" y="4088233"/>
            <a:ext cx="87890" cy="2050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47"/>
          <p:cNvSpPr>
            <a:spLocks noChangeShapeType="1"/>
          </p:cNvSpPr>
          <p:nvPr/>
        </p:nvSpPr>
        <p:spPr bwMode="auto">
          <a:xfrm flipV="1">
            <a:off x="3111919" y="4091488"/>
            <a:ext cx="94400" cy="201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21" tIns="45662" rIns="91321" bIns="45662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NIF-0311-21189-23 (Primary) [2011-001691 Revision-0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93308" y="3504476"/>
            <a:ext cx="859997" cy="1303866"/>
          </a:xfrm>
          <a:prstGeom prst="rect">
            <a:avLst/>
          </a:prstGeom>
        </p:spPr>
      </p:pic>
      <p:pic>
        <p:nvPicPr>
          <p:cNvPr id="19" name="Picture 18" descr="NIF-0311-21189-15 (Primary) [2011-001695 Revision-0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32501" y="1315845"/>
            <a:ext cx="1086465" cy="1229360"/>
          </a:xfrm>
          <a:prstGeom prst="rect">
            <a:avLst/>
          </a:prstGeom>
        </p:spPr>
      </p:pic>
      <p:pic>
        <p:nvPicPr>
          <p:cNvPr id="20" name="Picture 19" descr="NIF-0311-21189-20 (Primary) [2011-001693 Revision-0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943320" y="4273773"/>
            <a:ext cx="1188129" cy="999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NIF-0311-21189-22 (Primary) [2011-001692 Revision-0]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003962" y="1269279"/>
            <a:ext cx="1022871" cy="13597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655103" y="5516268"/>
            <a:ext cx="8909522" cy="167636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mpd="sng"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4" tIns="50292" rIns="100584" bIns="50292" rtlCol="0" anchor="b">
            <a:prstTxWarp prst="textNoShape">
              <a:avLst/>
            </a:prstTxWarp>
          </a:bodyPr>
          <a:lstStyle/>
          <a:p>
            <a:pPr marL="314325" indent="-314325" defTabSz="913396" eaLnBrk="0" hangingPunct="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Diode pumps	           	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  high efficiency </a:t>
            </a:r>
          </a:p>
          <a:p>
            <a:pPr marL="314325" indent="-314325" defTabSz="913396" eaLnBrk="0" hangingPunct="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Helium cooled amps 	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  high repetition rate with low stress</a:t>
            </a:r>
            <a:endParaRPr lang="en-US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14325" indent="-314325" defTabSz="913396" eaLnBrk="0" hangingPunct="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Normal amp slabs      	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  compensated thermal birefringence, compact amp</a:t>
            </a:r>
          </a:p>
          <a:p>
            <a:pPr marL="314325" indent="-314325" defTabSz="913396" eaLnBrk="0" hangingPunct="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Passive switching     	  performs at repetition rate</a:t>
            </a:r>
          </a:p>
          <a:p>
            <a:pPr marL="314325" indent="-314325" defTabSz="913396" eaLnBrk="0" hangingPunct="0">
              <a:lnSpc>
                <a:spcPts val="206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Lower output fluence 	  less susceptible to optical damage</a:t>
            </a:r>
          </a:p>
        </p:txBody>
      </p:sp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</p:spPr>
        <p:txBody>
          <a:bodyPr/>
          <a:lstStyle/>
          <a:p>
            <a:r>
              <a:rPr lang="en-US" dirty="0" smtClean="0"/>
              <a:t>P379539s2.ppt </a:t>
            </a:r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</p:spPr>
        <p:txBody>
          <a:bodyPr/>
          <a:lstStyle/>
          <a:p>
            <a:fld id="{78DCE5C6-CC67-AD46-BF96-E669D46017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295784"/>
            <a:ext cx="4536729" cy="153432"/>
          </a:xfrm>
        </p:spPr>
        <p:txBody>
          <a:bodyPr/>
          <a:lstStyle/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69933" y="3623733"/>
            <a:ext cx="4487334" cy="317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8667" y="3750733"/>
            <a:ext cx="3860800" cy="2506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b="1317"/>
          <a:stretch>
            <a:fillRect/>
          </a:stretch>
        </p:blipFill>
        <p:spPr bwMode="auto">
          <a:xfrm>
            <a:off x="4976180" y="3589019"/>
            <a:ext cx="4478337" cy="3200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itle 6"/>
          <p:cNvSpPr>
            <a:spLocks noGrp="1"/>
          </p:cNvSpPr>
          <p:nvPr>
            <p:ph type="title"/>
          </p:nvPr>
        </p:nvSpPr>
        <p:spPr/>
        <p:txBody>
          <a:bodyPr lIns="91413" tIns="45706" rIns="91413" bIns="45706" anchor="t"/>
          <a:lstStyle/>
          <a:p>
            <a:pPr algn="l">
              <a:lnSpc>
                <a:spcPts val="3200"/>
              </a:lnSpc>
            </a:pPr>
            <a:r>
              <a:rPr lang="en-US" altLang="en-US" sz="2400" b="1" dirty="0" smtClean="0">
                <a:ea typeface="ヒラギノ角ゴ Pro W3" charset="-128"/>
              </a:rPr>
              <a:t/>
            </a:r>
            <a:br>
              <a:rPr lang="en-US" altLang="en-US" sz="2400" b="1" dirty="0" smtClean="0">
                <a:ea typeface="ヒラギノ角ゴ Pro W3" charset="-128"/>
              </a:rPr>
            </a:br>
            <a:r>
              <a:rPr lang="en-US" altLang="en-US" sz="2400" b="1" dirty="0" smtClean="0">
                <a:ea typeface="ヒラギノ角ゴ Pro W3" charset="-128"/>
              </a:rPr>
              <a:t>Optics durability will be key</a:t>
            </a:r>
            <a:endParaRPr lang="en-US" altLang="en-US" sz="2400" b="1" dirty="0">
              <a:ea typeface="ヒラギノ角ゴ Pro W3" charset="-128"/>
            </a:endParaRPr>
          </a:p>
        </p:txBody>
      </p:sp>
      <p:sp>
        <p:nvSpPr>
          <p:cNvPr id="8196" name="Content Placeholder 12"/>
          <p:cNvSpPr>
            <a:spLocks noGrp="1"/>
          </p:cNvSpPr>
          <p:nvPr>
            <p:ph idx="4294967295"/>
          </p:nvPr>
        </p:nvSpPr>
        <p:spPr>
          <a:xfrm>
            <a:off x="508000" y="1256241"/>
            <a:ext cx="9371013" cy="1808692"/>
          </a:xfrm>
          <a:prstGeom prst="rect">
            <a:avLst/>
          </a:prstGeom>
        </p:spPr>
        <p:txBody>
          <a:bodyPr lIns="91413" tIns="45706" rIns="91413" bIns="45706"/>
          <a:lstStyle/>
          <a:p>
            <a:pPr marL="0" indent="0">
              <a:buNone/>
            </a:pPr>
            <a:r>
              <a:rPr lang="en-US" altLang="en-US" sz="1800" b="1" u="sng" dirty="0" smtClean="0">
                <a:solidFill>
                  <a:srgbClr val="1A4986"/>
                </a:solidFill>
                <a:ea typeface="ヒラギノ角ゴ Pro W3" charset="-128"/>
              </a:rPr>
              <a:t>GOLD System under construction – </a:t>
            </a:r>
            <a:r>
              <a:rPr lang="en-US" altLang="en-US" sz="1800" b="1" u="sng" dirty="0" err="1" smtClean="0">
                <a:solidFill>
                  <a:srgbClr val="1A4986"/>
                </a:solidFill>
                <a:ea typeface="ヒラギノ角ゴ Pro W3" charset="-128"/>
              </a:rPr>
              <a:t>giga</a:t>
            </a:r>
            <a:r>
              <a:rPr lang="en-US" altLang="en-US" sz="1800" b="1" u="sng" dirty="0" smtClean="0">
                <a:solidFill>
                  <a:srgbClr val="1A4986"/>
                </a:solidFill>
                <a:ea typeface="ヒラギノ角ゴ Pro W3" charset="-128"/>
              </a:rPr>
              <a:t>-shot, multi-year test campaign</a:t>
            </a:r>
          </a:p>
          <a:p>
            <a:r>
              <a:rPr lang="en-US" altLang="en-US" sz="1800" b="1" dirty="0" smtClean="0">
                <a:solidFill>
                  <a:srgbClr val="1A4986"/>
                </a:solidFill>
                <a:ea typeface="ヒラギノ角ゴ Pro W3" charset="-128"/>
              </a:rPr>
              <a:t>120 </a:t>
            </a:r>
            <a:r>
              <a:rPr lang="en-US" altLang="en-US" sz="1800" b="1" dirty="0">
                <a:solidFill>
                  <a:srgbClr val="1A4986"/>
                </a:solidFill>
                <a:ea typeface="ヒラギノ角ゴ Pro W3" charset="-128"/>
              </a:rPr>
              <a:t>Hz, &gt;10 J operation</a:t>
            </a:r>
          </a:p>
          <a:p>
            <a:r>
              <a:rPr lang="en-US" altLang="en-US" sz="1800" b="1" dirty="0">
                <a:solidFill>
                  <a:srgbClr val="1A4986"/>
                </a:solidFill>
                <a:ea typeface="ヒラギノ角ゴ Pro W3" charset="-128"/>
              </a:rPr>
              <a:t>Low fluence design – providing a robust source to test optics </a:t>
            </a:r>
            <a:r>
              <a:rPr lang="en-US" altLang="en-US" sz="1800" b="1" dirty="0" smtClean="0">
                <a:solidFill>
                  <a:srgbClr val="1A4986"/>
                </a:solidFill>
                <a:ea typeface="ヒラギノ角ゴ Pro W3" charset="-128"/>
              </a:rPr>
              <a:t>under</a:t>
            </a:r>
            <a:br>
              <a:rPr lang="en-US" altLang="en-US" sz="1800" b="1" dirty="0" smtClean="0">
                <a:solidFill>
                  <a:srgbClr val="1A4986"/>
                </a:solidFill>
                <a:ea typeface="ヒラギノ角ゴ Pro W3" charset="-128"/>
              </a:rPr>
            </a:br>
            <a:r>
              <a:rPr lang="en-US" altLang="en-US" sz="1800" b="1" dirty="0" smtClean="0">
                <a:solidFill>
                  <a:srgbClr val="1A4986"/>
                </a:solidFill>
                <a:ea typeface="ヒラギノ角ゴ Pro W3" charset="-128"/>
              </a:rPr>
              <a:t>LIFE</a:t>
            </a:r>
            <a:r>
              <a:rPr lang="en-US" altLang="en-US" sz="1800" b="1" dirty="0">
                <a:solidFill>
                  <a:srgbClr val="1A4986"/>
                </a:solidFill>
                <a:ea typeface="ヒラギノ角ゴ Pro W3" charset="-128"/>
              </a:rPr>
              <a:t>-relevant conditions</a:t>
            </a:r>
          </a:p>
          <a:p>
            <a:r>
              <a:rPr lang="en-US" altLang="en-US" sz="1800" b="1" dirty="0">
                <a:solidFill>
                  <a:srgbClr val="1A4986"/>
                </a:solidFill>
                <a:ea typeface="ヒラギノ角ゴ Pro W3" charset="-128"/>
              </a:rPr>
              <a:t>Of immediate-term application to facilities such as ELI</a:t>
            </a:r>
          </a:p>
        </p:txBody>
      </p:sp>
      <p:pic>
        <p:nvPicPr>
          <p:cNvPr id="9" name="Picture 2" descr="C:\LIFE\GOLD\Pictures\130726\G2PF4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11392"/>
          <a:stretch>
            <a:fillRect/>
          </a:stretch>
        </p:blipFill>
        <p:spPr bwMode="auto">
          <a:xfrm>
            <a:off x="670560" y="3639594"/>
            <a:ext cx="3939540" cy="31498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70560" y="3249981"/>
            <a:ext cx="3939540" cy="378565"/>
          </a:xfrm>
          <a:prstGeom prst="rect">
            <a:avLst/>
          </a:prstGeom>
          <a:solidFill>
            <a:srgbClr val="FFFB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0584" tIns="50292" rIns="100584" bIns="50292">
            <a:spAutoFit/>
          </a:bodyPr>
          <a:lstStyle>
            <a:lvl1pPr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/>
              <a:t>100 </a:t>
            </a:r>
            <a:r>
              <a:rPr lang="en-US" altLang="en-US" sz="1800" dirty="0"/>
              <a:t>Hz </a:t>
            </a:r>
            <a:r>
              <a:rPr lang="en-US" altLang="en-US" sz="1800" dirty="0" smtClean="0"/>
              <a:t>amplifier front-end</a:t>
            </a:r>
            <a:endParaRPr lang="en-US" altLang="en-US" sz="18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976179" y="3249981"/>
            <a:ext cx="4478337" cy="378565"/>
          </a:xfrm>
          <a:prstGeom prst="rect">
            <a:avLst/>
          </a:prstGeom>
          <a:solidFill>
            <a:srgbClr val="FFFB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0584" tIns="50292" rIns="100584" bIns="50292">
            <a:spAutoFit/>
          </a:bodyPr>
          <a:lstStyle>
            <a:lvl1pPr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err="1" smtClean="0"/>
              <a:t>DPSSL</a:t>
            </a:r>
            <a:r>
              <a:rPr lang="en-US" altLang="en-US" sz="1800" dirty="0" smtClean="0"/>
              <a:t> performance to exceed kW</a:t>
            </a:r>
            <a:endParaRPr lang="en-US" altLang="en-US" sz="1800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</p:spPr>
        <p:txBody>
          <a:bodyPr/>
          <a:lstStyle/>
          <a:p>
            <a:r>
              <a:rPr lang="en-US" dirty="0" smtClean="0"/>
              <a:t>P379539s2.ppt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</p:spPr>
        <p:txBody>
          <a:bodyPr/>
          <a:lstStyle/>
          <a:p>
            <a:fld id="{78DCE5C6-CC67-AD46-BF96-E669D46017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295784"/>
            <a:ext cx="4536729" cy="153432"/>
          </a:xfrm>
        </p:spPr>
        <p:txBody>
          <a:bodyPr/>
          <a:lstStyle/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 bwMode="auto">
          <a:xfrm>
            <a:off x="719137" y="304800"/>
            <a:ext cx="8084893" cy="77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Technology development needs to be done in the context of an integrated plant design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4273" name="Rectangle 208"/>
          <p:cNvSpPr>
            <a:spLocks noChangeArrowheads="1"/>
          </p:cNvSpPr>
          <p:nvPr/>
        </p:nvSpPr>
        <p:spPr bwMode="auto">
          <a:xfrm>
            <a:off x="740401" y="4848225"/>
            <a:ext cx="3919537" cy="22923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93" tIns="45601" rIns="91193" bIns="45601" anchor="ctr"/>
          <a:lstStyle/>
          <a:p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1673851" y="5035550"/>
            <a:ext cx="1909762" cy="193675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3" tIns="45601" rIns="91193" bIns="4560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8" name="Rectangle 208"/>
          <p:cNvSpPr>
            <a:spLocks noChangeArrowheads="1"/>
          </p:cNvSpPr>
          <p:nvPr/>
        </p:nvSpPr>
        <p:spPr bwMode="auto">
          <a:xfrm>
            <a:off x="5394951" y="1854200"/>
            <a:ext cx="3919537" cy="22844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93" tIns="45601" rIns="91193" bIns="45601" anchor="ctr"/>
          <a:lstStyle/>
          <a:p>
            <a:endParaRPr lang="en-US" b="1"/>
          </a:p>
        </p:txBody>
      </p:sp>
      <p:sp>
        <p:nvSpPr>
          <p:cNvPr id="54279" name="Text Box 207"/>
          <p:cNvSpPr txBox="1">
            <a:spLocks noChangeArrowheads="1"/>
          </p:cNvSpPr>
          <p:nvPr/>
        </p:nvSpPr>
        <p:spPr bwMode="auto">
          <a:xfrm>
            <a:off x="5394951" y="1444625"/>
            <a:ext cx="3919537" cy="415925"/>
          </a:xfrm>
          <a:prstGeom prst="rect">
            <a:avLst/>
          </a:prstGeom>
          <a:solidFill>
            <a:srgbClr val="FFFB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82" tIns="45596" rIns="91182" bIns="45596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/>
              <a:t>Capital cost areas</a:t>
            </a:r>
          </a:p>
        </p:txBody>
      </p:sp>
      <p:sp>
        <p:nvSpPr>
          <p:cNvPr id="54280" name="Rectangle 208"/>
          <p:cNvSpPr>
            <a:spLocks noChangeArrowheads="1"/>
          </p:cNvSpPr>
          <p:nvPr/>
        </p:nvSpPr>
        <p:spPr bwMode="auto">
          <a:xfrm>
            <a:off x="740401" y="1854200"/>
            <a:ext cx="3919537" cy="22939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93" tIns="45601" rIns="91193" bIns="45601" anchor="ctr"/>
          <a:lstStyle/>
          <a:p>
            <a:endParaRPr lang="en-US" b="1"/>
          </a:p>
        </p:txBody>
      </p:sp>
      <p:sp>
        <p:nvSpPr>
          <p:cNvPr id="54281" name="Text Box 207"/>
          <p:cNvSpPr txBox="1">
            <a:spLocks noChangeArrowheads="1"/>
          </p:cNvSpPr>
          <p:nvPr/>
        </p:nvSpPr>
        <p:spPr bwMode="auto">
          <a:xfrm>
            <a:off x="740401" y="1454150"/>
            <a:ext cx="3919537" cy="414338"/>
          </a:xfrm>
          <a:prstGeom prst="rect">
            <a:avLst/>
          </a:prstGeom>
          <a:solidFill>
            <a:srgbClr val="FFFB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82" tIns="45596" rIns="91182" bIns="45596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 dirty="0"/>
              <a:t>Economic factors</a:t>
            </a:r>
          </a:p>
        </p:txBody>
      </p:sp>
      <p:sp>
        <p:nvSpPr>
          <p:cNvPr id="54282" name="Rectangle 208"/>
          <p:cNvSpPr>
            <a:spLocks noChangeArrowheads="1"/>
          </p:cNvSpPr>
          <p:nvPr/>
        </p:nvSpPr>
        <p:spPr bwMode="auto">
          <a:xfrm>
            <a:off x="5394951" y="4838700"/>
            <a:ext cx="3919537" cy="22939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93" tIns="45601" rIns="91193" bIns="45601" anchor="ctr"/>
          <a:lstStyle/>
          <a:p>
            <a:endParaRPr lang="en-US" b="1"/>
          </a:p>
        </p:txBody>
      </p:sp>
      <p:sp>
        <p:nvSpPr>
          <p:cNvPr id="54283" name="Text Box 207"/>
          <p:cNvSpPr txBox="1">
            <a:spLocks noChangeArrowheads="1"/>
          </p:cNvSpPr>
          <p:nvPr/>
        </p:nvSpPr>
        <p:spPr bwMode="auto">
          <a:xfrm>
            <a:off x="5394951" y="4437063"/>
            <a:ext cx="3919537" cy="415925"/>
          </a:xfrm>
          <a:prstGeom prst="rect">
            <a:avLst/>
          </a:prstGeom>
          <a:solidFill>
            <a:srgbClr val="FFFB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82" tIns="45596" rIns="91182" bIns="45596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/>
              <a:t>Technology investment impact</a:t>
            </a:r>
          </a:p>
        </p:txBody>
      </p:sp>
      <p:sp>
        <p:nvSpPr>
          <p:cNvPr id="54284" name="Text Box 207"/>
          <p:cNvSpPr txBox="1">
            <a:spLocks noChangeArrowheads="1"/>
          </p:cNvSpPr>
          <p:nvPr/>
        </p:nvSpPr>
        <p:spPr bwMode="auto">
          <a:xfrm>
            <a:off x="740401" y="4446588"/>
            <a:ext cx="3919537" cy="415925"/>
          </a:xfrm>
          <a:prstGeom prst="rect">
            <a:avLst/>
          </a:prstGeom>
          <a:solidFill>
            <a:srgbClr val="FFFB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82" tIns="45596" rIns="91182" bIns="45596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 b="1"/>
              <a:t>Statistical plant availability</a:t>
            </a:r>
          </a:p>
        </p:txBody>
      </p:sp>
      <p:pic>
        <p:nvPicPr>
          <p:cNvPr id="54285" name="Picture 22" descr="NIF-1110-20449s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9" t="64427" r="15596" b="5908"/>
          <a:stretch>
            <a:fillRect/>
          </a:stretch>
        </p:blipFill>
        <p:spPr bwMode="auto">
          <a:xfrm>
            <a:off x="6120438" y="4968875"/>
            <a:ext cx="2514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24" descr="NIF-1110-20449s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64412" r="60509" b="5988"/>
          <a:stretch>
            <a:fillRect/>
          </a:stretch>
        </p:blipFill>
        <p:spPr bwMode="auto">
          <a:xfrm>
            <a:off x="1683376" y="5035550"/>
            <a:ext cx="190817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234113" y="2184400"/>
            <a:ext cx="2790825" cy="1624013"/>
            <a:chOff x="1087527" y="2184877"/>
            <a:chExt cx="3224017" cy="1623820"/>
          </a:xfrm>
        </p:grpSpPr>
        <p:sp>
          <p:nvSpPr>
            <p:cNvPr id="28" name="Rectangle 27"/>
            <p:cNvSpPr/>
            <p:nvPr/>
          </p:nvSpPr>
          <p:spPr>
            <a:xfrm>
              <a:off x="1087527" y="2184877"/>
              <a:ext cx="3224017" cy="22222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7527" y="2651547"/>
              <a:ext cx="3224017" cy="22222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7527" y="3130915"/>
              <a:ext cx="3224017" cy="22222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87527" y="3586473"/>
              <a:ext cx="3224017" cy="22222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288" name="TextBox 26"/>
          <p:cNvSpPr txBox="1">
            <a:spLocks noChangeArrowheads="1"/>
          </p:cNvSpPr>
          <p:nvPr/>
        </p:nvSpPr>
        <p:spPr bwMode="auto">
          <a:xfrm>
            <a:off x="1456363" y="1922463"/>
            <a:ext cx="21685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93" tIns="45601" rIns="91193" bIns="45601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Capital cost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Availability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Reliability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Maintainability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Fuel/consumable costs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Licensing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Supply chain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Environmental cost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400" b="1" dirty="0"/>
              <a:t>Time to market</a:t>
            </a:r>
          </a:p>
        </p:txBody>
      </p:sp>
      <p:pic>
        <p:nvPicPr>
          <p:cNvPr id="54289" name="Picture 36" descr="Laser cost pie ch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4755" r="20969" b="11887"/>
          <a:stretch>
            <a:fillRect/>
          </a:stretch>
        </p:blipFill>
        <p:spPr bwMode="auto">
          <a:xfrm>
            <a:off x="5463198" y="1924665"/>
            <a:ext cx="3773518" cy="21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TextBox 23"/>
          <p:cNvSpPr txBox="1">
            <a:spLocks noChangeArrowheads="1"/>
          </p:cNvSpPr>
          <p:nvPr/>
        </p:nvSpPr>
        <p:spPr bwMode="auto">
          <a:xfrm>
            <a:off x="5383838" y="3797300"/>
            <a:ext cx="1481138" cy="311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202" tIns="45605" rIns="91202" bIns="45605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/>
              <a:t>Example: laser</a:t>
            </a:r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224082" y="7339653"/>
            <a:ext cx="2346960" cy="107722"/>
          </a:xfrm>
        </p:spPr>
        <p:txBody>
          <a:bodyPr/>
          <a:lstStyle/>
          <a:p>
            <a:r>
              <a:rPr lang="en-US" dirty="0" smtClean="0"/>
              <a:t>P379539s2.ppt </a:t>
            </a:r>
            <a:endParaRPr lang="en-US" dirty="0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15357" y="7339950"/>
            <a:ext cx="228602" cy="107722"/>
          </a:xfrm>
        </p:spPr>
        <p:txBody>
          <a:bodyPr/>
          <a:lstStyle/>
          <a:p>
            <a:fld id="{78DCE5C6-CC67-AD46-BF96-E669D46017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134" y="7295784"/>
            <a:ext cx="4536729" cy="153432"/>
          </a:xfrm>
        </p:spPr>
        <p:txBody>
          <a:bodyPr/>
          <a:lstStyle/>
          <a:p>
            <a:r>
              <a:rPr lang="en-US" smtClean="0"/>
              <a:t>Anklam—The 34th Annual Meeting and Symposium Fusion Power Associates, December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 txBox="1">
            <a:spLocks/>
          </p:cNvSpPr>
          <p:nvPr/>
        </p:nvSpPr>
        <p:spPr>
          <a:xfrm>
            <a:off x="224082" y="7339653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0" marR="0" lvl="0" indent="0" algn="l" defTabSz="502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NIF-1210-20668s2.ppt 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0" marR="0" lvl="0" indent="0" algn="ctr" defTabSz="502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Anklam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—PS&amp;A Review, January </a:t>
            </a:r>
            <a:r>
              <a:rPr lang="en-US" sz="700" b="1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2011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C2D0E3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39108</TotalTime>
  <Words>391</Words>
  <Application>Microsoft Office PowerPoint</Application>
  <PresentationFormat>Custom</PresentationFormat>
  <Paragraphs>88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Pathways to Fusion Beyond NIF</vt:lpstr>
      <vt:lpstr>Key post-ignition steps on the path to commercial, inertial fusion energy</vt:lpstr>
      <vt:lpstr>Systems analysis shows gain ~60 is good balance between economics and testability on NIF</vt:lpstr>
      <vt:lpstr>Low-cost, mass manufacture will require a completely different paradigm</vt:lpstr>
      <vt:lpstr>PowerPoint Presentation</vt:lpstr>
      <vt:lpstr> HAPLS leverages many elements of the LIFE design scaled down from multi-kJ operation</vt:lpstr>
      <vt:lpstr> Optics durability will be key</vt:lpstr>
      <vt:lpstr>Technology development needs to be done in the context of an integrated plant design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LLNL</dc:creator>
  <cp:lastModifiedBy>Anklam, Tom</cp:lastModifiedBy>
  <cp:revision>898</cp:revision>
  <cp:lastPrinted>2011-01-29T02:41:11Z</cp:lastPrinted>
  <dcterms:created xsi:type="dcterms:W3CDTF">2011-01-29T01:56:42Z</dcterms:created>
  <dcterms:modified xsi:type="dcterms:W3CDTF">2013-12-05T23:27:41Z</dcterms:modified>
</cp:coreProperties>
</file>