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48" r:id="rId1"/>
    <p:sldMasterId id="2147483660" r:id="rId2"/>
  </p:sldMasterIdLst>
  <p:notesMasterIdLst>
    <p:notesMasterId r:id="rId37"/>
  </p:notesMasterIdLst>
  <p:sldIdLst>
    <p:sldId id="363" r:id="rId3"/>
    <p:sldId id="390" r:id="rId4"/>
    <p:sldId id="361" r:id="rId5"/>
    <p:sldId id="401" r:id="rId6"/>
    <p:sldId id="409" r:id="rId7"/>
    <p:sldId id="407" r:id="rId8"/>
    <p:sldId id="484" r:id="rId9"/>
    <p:sldId id="406" r:id="rId10"/>
    <p:sldId id="419" r:id="rId11"/>
    <p:sldId id="410" r:id="rId12"/>
    <p:sldId id="442" r:id="rId13"/>
    <p:sldId id="463" r:id="rId14"/>
    <p:sldId id="443" r:id="rId15"/>
    <p:sldId id="362" r:id="rId16"/>
    <p:sldId id="430" r:id="rId17"/>
    <p:sldId id="413" r:id="rId18"/>
    <p:sldId id="465" r:id="rId19"/>
    <p:sldId id="415" r:id="rId20"/>
    <p:sldId id="423" r:id="rId21"/>
    <p:sldId id="445" r:id="rId22"/>
    <p:sldId id="476" r:id="rId23"/>
    <p:sldId id="475" r:id="rId24"/>
    <p:sldId id="483" r:id="rId25"/>
    <p:sldId id="477" r:id="rId26"/>
    <p:sldId id="473" r:id="rId27"/>
    <p:sldId id="472" r:id="rId28"/>
    <p:sldId id="470" r:id="rId29"/>
    <p:sldId id="467" r:id="rId30"/>
    <p:sldId id="468" r:id="rId31"/>
    <p:sldId id="424" r:id="rId32"/>
    <p:sldId id="425" r:id="rId33"/>
    <p:sldId id="479" r:id="rId34"/>
    <p:sldId id="462" r:id="rId35"/>
    <p:sldId id="405" r:id="rId36"/>
  </p:sldIdLst>
  <p:sldSz cx="9144000" cy="6858000" type="screen4x3"/>
  <p:notesSz cx="6797675" cy="992822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FF00FF"/>
    <a:srgbClr val="061284"/>
    <a:srgbClr val="7E0000"/>
    <a:srgbClr val="540000"/>
    <a:srgbClr val="820000"/>
    <a:srgbClr val="0000FF"/>
    <a:srgbClr val="D3E4FD"/>
    <a:srgbClr val="DDDDDD"/>
    <a:srgbClr val="E5F1FF"/>
    <a:srgbClr val="E1F3FF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6798" autoAdjust="0"/>
  </p:normalViewPr>
  <p:slideViewPr>
    <p:cSldViewPr>
      <p:cViewPr varScale="1">
        <p:scale>
          <a:sx n="95" d="100"/>
          <a:sy n="95" d="100"/>
        </p:scale>
        <p:origin x="-352" y="-112"/>
      </p:cViewPr>
      <p:guideLst>
        <p:guide orient="horz" pos="61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86" y="-96"/>
      </p:cViewPr>
      <p:guideLst>
        <p:guide orient="horz" pos="3128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cuments\&#48120;&#47000;&#51204;&#47029;&#44592;&#49696;&#48512;\&#54617;&#54924;&#48156;&#54364;\SOFT_27th_2012\K-DEMO%20betaN%20Bt%20&#48708;&#44368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autoTitleDeleted val="1"/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dPt>
            <c:idx val="0"/>
            <c:marker>
              <c:symbol val="circle"/>
              <c:size val="9"/>
            </c:marker>
          </c:dPt>
          <c:dPt>
            <c:idx val="1"/>
            <c:marker>
              <c:symbol val="circle"/>
              <c:size val="9"/>
            </c:marker>
          </c:dPt>
          <c:dPt>
            <c:idx val="2"/>
            <c:marker>
              <c:symbol val="circle"/>
              <c:size val="9"/>
            </c:marker>
          </c:dPt>
          <c:dPt>
            <c:idx val="3"/>
            <c:marker>
              <c:symbol val="x"/>
              <c:size val="9"/>
              <c:spPr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c:spPr>
            </c:marker>
          </c:dPt>
          <c:dPt>
            <c:idx val="4"/>
            <c:marker>
              <c:symbol val="square"/>
              <c:size val="8"/>
              <c:spPr>
                <a:solidFill>
                  <a:srgbClr val="1F497D">
                    <a:lumMod val="60000"/>
                    <a:lumOff val="40000"/>
                  </a:srgbClr>
                </a:solidFill>
                <a:ln>
                  <a:noFill/>
                </a:ln>
              </c:spPr>
            </c:marker>
          </c:dPt>
          <c:dPt>
            <c:idx val="5"/>
            <c:marker>
              <c:symbol val="square"/>
              <c:size val="9"/>
            </c:marker>
          </c:dPt>
          <c:dPt>
            <c:idx val="6"/>
            <c:marker>
              <c:symbol val="diamond"/>
              <c:size val="10"/>
            </c:marker>
          </c:dPt>
          <c:dPt>
            <c:idx val="7"/>
            <c:marker>
              <c:symbol val="triangle"/>
              <c:size val="9"/>
            </c:marker>
          </c:dPt>
          <c:xVal>
            <c:numRef>
              <c:f>Sheet1!$B$2:$B$9</c:f>
              <c:numCache>
                <c:formatCode>General</c:formatCode>
                <c:ptCount val="8"/>
                <c:pt idx="0">
                  <c:v>7.72</c:v>
                </c:pt>
                <c:pt idx="1">
                  <c:v>7.72</c:v>
                </c:pt>
                <c:pt idx="2">
                  <c:v>5.3</c:v>
                </c:pt>
                <c:pt idx="3">
                  <c:v>5.6</c:v>
                </c:pt>
                <c:pt idx="4">
                  <c:v>5.8</c:v>
                </c:pt>
                <c:pt idx="5">
                  <c:v>5.6</c:v>
                </c:pt>
                <c:pt idx="6">
                  <c:v>9.0</c:v>
                </c:pt>
                <c:pt idx="7">
                  <c:v>8.0</c:v>
                </c:pt>
              </c:numCache>
            </c:numRef>
          </c:xVal>
          <c:yVal>
            <c:numRef>
              <c:f>Sheet1!$C$2:$C$9</c:f>
              <c:numCache>
                <c:formatCode>General</c:formatCode>
                <c:ptCount val="8"/>
                <c:pt idx="0">
                  <c:v>1.8</c:v>
                </c:pt>
                <c:pt idx="1">
                  <c:v>4.2</c:v>
                </c:pt>
                <c:pt idx="2">
                  <c:v>2.6</c:v>
                </c:pt>
                <c:pt idx="3">
                  <c:v>5.5</c:v>
                </c:pt>
                <c:pt idx="4">
                  <c:v>5.8</c:v>
                </c:pt>
                <c:pt idx="5">
                  <c:v>4.5</c:v>
                </c:pt>
                <c:pt idx="6">
                  <c:v>3.2</c:v>
                </c:pt>
                <c:pt idx="7">
                  <c:v>5.0</c:v>
                </c:pt>
              </c:numCache>
            </c:numRef>
          </c:yVal>
        </c:ser>
        <c:axId val="1018344424"/>
        <c:axId val="1715508568"/>
      </c:scatterChart>
      <c:valAx>
        <c:axId val="1018344424"/>
        <c:scaling>
          <c:orientation val="minMax"/>
          <c:max val="12.0"/>
          <c:min val="4.0"/>
        </c:scaling>
        <c:axPos val="b"/>
        <c:title>
          <c:tx>
            <c:rich>
              <a:bodyPr/>
              <a:lstStyle/>
              <a:p>
                <a:pPr>
                  <a:defRPr lang="ko-KR" sz="2000"/>
                </a:pPr>
                <a:r>
                  <a:rPr lang="en-US" sz="2000"/>
                  <a:t>B</a:t>
                </a:r>
                <a:r>
                  <a:rPr lang="en-US" sz="2000" baseline="-25000"/>
                  <a:t>T</a:t>
                </a:r>
                <a:r>
                  <a:rPr lang="en-US" sz="2000"/>
                  <a:t>(T)</a:t>
                </a:r>
                <a:endParaRPr lang="ko-KR" sz="2000"/>
              </a:p>
            </c:rich>
          </c:tx>
          <c:layout>
            <c:manualLayout>
              <c:xMode val="edge"/>
              <c:yMode val="edge"/>
              <c:x val="0.468171264043829"/>
              <c:y val="0.918076384511347"/>
            </c:manualLayout>
          </c:layout>
        </c:title>
        <c:numFmt formatCode="General" sourceLinked="1"/>
        <c:majorTickMark val="in"/>
        <c:tickLblPos val="nextTo"/>
        <c:spPr>
          <a:ln w="15875"/>
        </c:spPr>
        <c:txPr>
          <a:bodyPr/>
          <a:lstStyle/>
          <a:p>
            <a:pPr>
              <a:defRPr lang="ko-KR" sz="2000"/>
            </a:pPr>
            <a:endParaRPr lang="en-US"/>
          </a:p>
        </c:txPr>
        <c:crossAx val="1715508568"/>
        <c:crosses val="autoZero"/>
        <c:crossBetween val="midCat"/>
      </c:valAx>
      <c:valAx>
        <c:axId val="1715508568"/>
        <c:scaling>
          <c:orientation val="minMax"/>
          <c:max val="8.0"/>
          <c:min val="0.0"/>
        </c:scaling>
        <c:axPos val="l"/>
        <c:title>
          <c:tx>
            <c:rich>
              <a:bodyPr/>
              <a:lstStyle/>
              <a:p>
                <a:pPr>
                  <a:defRPr lang="ko-KR" sz="2000"/>
                </a:pPr>
                <a:r>
                  <a:rPr lang="el-GR" sz="2000" dirty="0"/>
                  <a:t>β</a:t>
                </a:r>
                <a:r>
                  <a:rPr lang="en-US" sz="2000" baseline="-25000" dirty="0"/>
                  <a:t>N</a:t>
                </a:r>
                <a:endParaRPr lang="ko-KR" sz="2000" baseline="-25000" dirty="0"/>
              </a:p>
            </c:rich>
          </c:tx>
          <c:layout/>
        </c:title>
        <c:numFmt formatCode="General" sourceLinked="1"/>
        <c:majorTickMark val="in"/>
        <c:tickLblPos val="nextTo"/>
        <c:spPr>
          <a:ln w="15875"/>
        </c:spPr>
        <c:txPr>
          <a:bodyPr/>
          <a:lstStyle/>
          <a:p>
            <a:pPr>
              <a:defRPr lang="ko-KR" sz="2000"/>
            </a:pPr>
            <a:endParaRPr lang="en-US"/>
          </a:p>
        </c:txPr>
        <c:crossAx val="1018344424"/>
        <c:crosses val="autoZero"/>
        <c:crossBetween val="midCat"/>
      </c:valAx>
    </c:plotArea>
    <c:plotVisOnly val="1"/>
    <c:dispBlanksAs val="gap"/>
  </c:chart>
  <c:txPr>
    <a:bodyPr/>
    <a:lstStyle/>
    <a:p>
      <a:pPr>
        <a:defRPr sz="12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8DA09-69E8-48EA-889E-EFE4623A01F6}" type="datetimeFigureOut">
              <a:rPr lang="ko-KR" altLang="en-US" smtClean="0"/>
              <a:pPr/>
              <a:t>12/28/13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5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ABD38-8E58-48C1-A5BA-5D85382A30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73064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" name="날짜 개체 틀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833934-7AF3-40C0-8EAA-F1E9520B17C2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1pPr>
            <a:lvl2pPr marL="749116" indent="-288122" eaLnBrk="0" hangingPunct="0"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2pPr>
            <a:lvl3pPr marL="1152487" indent="-230497" eaLnBrk="0" hangingPunct="0"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3pPr>
            <a:lvl4pPr marL="1613482" indent="-230497" eaLnBrk="0" hangingPunct="0"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4pPr>
            <a:lvl5pPr marL="2074476" indent="-230497" eaLnBrk="0" hangingPunct="0"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5pPr>
            <a:lvl6pPr marL="2535471" indent="-230497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6pPr>
            <a:lvl7pPr marL="2996466" indent="-230497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7pPr>
            <a:lvl8pPr marL="3457461" indent="-230497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8pPr>
            <a:lvl9pPr marL="3918455" indent="-230497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9pPr>
          </a:lstStyle>
          <a:p>
            <a:pPr eaLnBrk="1" hangingPunct="1"/>
            <a:fld id="{0C916E1C-B373-443A-A1D9-9EF23FE540F1}" type="slidenum">
              <a:rPr lang="en-US" altLang="ko-KR" smtClean="0">
                <a:latin typeface="굴림" pitchFamily="50" charset="-127"/>
              </a:rPr>
              <a:pPr eaLnBrk="1" hangingPunct="1"/>
              <a:t>18</a:t>
            </a:fld>
            <a:endParaRPr lang="en-US" altLang="ko-KR" smtClean="0">
              <a:latin typeface="굴림" pitchFamily="50" charset="-127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ko-KR" dirty="0" smtClean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60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AD8E844-C061-4996-95D8-3F2941780333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" name="날짜 개체 틀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833934-7AF3-40C0-8EAA-F1E9520B17C2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" name="날짜 개체 틀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833934-7AF3-40C0-8EAA-F1E9520B17C2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ko-KR" dirty="0" smtClean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60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AD8E844-C061-4996-95D8-3F2941780333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91985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84308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>
                <a:solidFill>
                  <a:prstClr val="black"/>
                </a:solidFill>
              </a:rPr>
              <a:pPr/>
              <a:t>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1pPr>
            <a:lvl2pPr marL="749116" indent="-288122" eaLnBrk="0" hangingPunct="0"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2pPr>
            <a:lvl3pPr marL="1152487" indent="-230497" eaLnBrk="0" hangingPunct="0"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3pPr>
            <a:lvl4pPr marL="1613482" indent="-230497" eaLnBrk="0" hangingPunct="0"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4pPr>
            <a:lvl5pPr marL="2074476" indent="-230497" eaLnBrk="0" hangingPunct="0"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5pPr>
            <a:lvl6pPr marL="2535471" indent="-230497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6pPr>
            <a:lvl7pPr marL="2996466" indent="-230497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7pPr>
            <a:lvl8pPr marL="3457461" indent="-230497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8pPr>
            <a:lvl9pPr marL="3918455" indent="-230497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9pPr>
          </a:lstStyle>
          <a:p>
            <a:pPr eaLnBrk="1" hangingPunct="1"/>
            <a:fld id="{BED516B9-176C-45A7-9C06-026BBC184BB2}" type="slidenum">
              <a:rPr lang="en-US" altLang="ko-KR" smtClean="0">
                <a:latin typeface="굴림" pitchFamily="50" charset="-127"/>
              </a:rPr>
              <a:pPr eaLnBrk="1" hangingPunct="1"/>
              <a:t>9</a:t>
            </a:fld>
            <a:endParaRPr lang="en-US" altLang="ko-KR" dirty="0" smtClean="0">
              <a:latin typeface="굴림" pitchFamily="50" charset="-127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727CE0-E26B-4D05-A667-6D1D7B1B5F0A}" type="slidenum">
              <a:rPr lang="en-CA" altLang="ko-KR"/>
              <a:pPr/>
              <a:t>12</a:t>
            </a:fld>
            <a:endParaRPr lang="en-CA" altLang="ko-KR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1pPr>
            <a:lvl2pPr marL="749116" indent="-288122" eaLnBrk="0" hangingPunct="0"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2pPr>
            <a:lvl3pPr marL="1152487" indent="-230497" eaLnBrk="0" hangingPunct="0"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3pPr>
            <a:lvl4pPr marL="1613482" indent="-230497" eaLnBrk="0" hangingPunct="0"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4pPr>
            <a:lvl5pPr marL="2074476" indent="-230497" eaLnBrk="0" hangingPunct="0"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5pPr>
            <a:lvl6pPr marL="2535471" indent="-230497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6pPr>
            <a:lvl7pPr marL="2996466" indent="-230497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7pPr>
            <a:lvl8pPr marL="3457461" indent="-230497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8pPr>
            <a:lvl9pPr marL="3918455" indent="-230497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Impact" pitchFamily="34" charset="0"/>
                <a:ea typeface="굴림" pitchFamily="50" charset="-127"/>
              </a:defRPr>
            </a:lvl9pPr>
          </a:lstStyle>
          <a:p>
            <a:pPr eaLnBrk="1" hangingPunct="1"/>
            <a:fld id="{BED516B9-176C-45A7-9C06-026BBC184BB2}" type="slidenum">
              <a:rPr lang="en-US" altLang="ko-KR" smtClean="0">
                <a:latin typeface="굴림" pitchFamily="50" charset="-127"/>
              </a:rPr>
              <a:pPr eaLnBrk="1" hangingPunct="1"/>
              <a:t>13</a:t>
            </a:fld>
            <a:endParaRPr lang="en-US" altLang="ko-KR" smtClean="0">
              <a:latin typeface="굴림" pitchFamily="50" charset="-127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727CE0-E26B-4D05-A667-6D1D7B1B5F0A}" type="slidenum">
              <a:rPr lang="en-CA" altLang="ko-KR"/>
              <a:pPr/>
              <a:t>16</a:t>
            </a:fld>
            <a:endParaRPr lang="en-CA" altLang="ko-KR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727CE0-E26B-4D05-A667-6D1D7B1B5F0A}" type="slidenum">
              <a:rPr lang="en-CA" altLang="ko-KR"/>
              <a:pPr/>
              <a:t>17</a:t>
            </a:fld>
            <a:endParaRPr lang="en-CA" altLang="ko-KR" dirty="0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50799" y="6636762"/>
            <a:ext cx="421481" cy="195263"/>
          </a:xfrm>
        </p:spPr>
        <p:txBody>
          <a:bodyPr/>
          <a:lstStyle/>
          <a:p>
            <a:fld id="{A421D2B7-D60A-4E71-96CE-5C0E5070FAC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507207" y="6610349"/>
            <a:ext cx="5481609" cy="20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｜제</a:t>
            </a:r>
            <a:r>
              <a:rPr lang="en-US" altLang="ko-KR" smtClean="0"/>
              <a:t>2</a:t>
            </a:r>
            <a:r>
              <a:rPr lang="ko-KR" altLang="en-US" smtClean="0"/>
              <a:t>차 핵융합에너지개발 진흥기본계획</a:t>
            </a:r>
            <a:r>
              <a:rPr lang="en-US" altLang="ko-KR" smtClean="0"/>
              <a:t>(</a:t>
            </a:r>
            <a:r>
              <a:rPr lang="ko-KR" altLang="en-US" smtClean="0"/>
              <a:t>안</a:t>
            </a:r>
            <a:r>
              <a:rPr lang="en-US" altLang="ko-KR" smtClean="0"/>
              <a:t>)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D2B7-D60A-4E71-96CE-5C0E5070FAC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507207" y="6610349"/>
            <a:ext cx="5481609" cy="20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｜제</a:t>
            </a:r>
            <a:r>
              <a:rPr lang="en-US" altLang="ko-KR" smtClean="0"/>
              <a:t>2</a:t>
            </a:r>
            <a:r>
              <a:rPr lang="ko-KR" altLang="en-US" smtClean="0"/>
              <a:t>차 핵융합에너지개발 진흥기본계획</a:t>
            </a:r>
            <a:r>
              <a:rPr lang="en-US" altLang="ko-KR" smtClean="0"/>
              <a:t>(</a:t>
            </a:r>
            <a:r>
              <a:rPr lang="ko-KR" altLang="en-US" smtClean="0"/>
              <a:t>안</a:t>
            </a:r>
            <a:r>
              <a:rPr lang="en-US" altLang="ko-KR" smtClean="0"/>
              <a:t>)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D2B7-D60A-4E71-96CE-5C0E5070FAC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5762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052513"/>
            <a:ext cx="4038600" cy="507365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07365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2BE8A-20AA-4FCC-9C65-FEB4748F271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41269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｜제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2</a:t>
            </a:r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차 핵융합에너지개발 진흥기본계획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(</a:t>
            </a:r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안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)</a:t>
            </a:r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  <a:latin typeface="HY태고딕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50799" y="6636762"/>
            <a:ext cx="421481" cy="195263"/>
          </a:xfrm>
        </p:spPr>
        <p:txBody>
          <a:bodyPr/>
          <a:lstStyle/>
          <a:p>
            <a:fld id="{A421D2B7-D60A-4E71-96CE-5C0E5070FAC6}" type="slidenum"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96398540"/>
      </p:ext>
    </p:extLst>
  </p:cSld>
  <p:clrMapOvr>
    <a:masterClrMapping/>
  </p:clrMapOvr>
  <p:transition>
    <p:strips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｜제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2</a:t>
            </a:r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차 핵융합에너지개발 진흥기본계획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(</a:t>
            </a:r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안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)</a:t>
            </a:r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  <a:latin typeface="HY태고딕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D2B7-D60A-4E71-96CE-5C0E5070FAC6}" type="slidenum"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72944504"/>
      </p:ext>
    </p:extLst>
  </p:cSld>
  <p:clrMapOvr>
    <a:masterClrMapping/>
  </p:clrMapOvr>
  <p:transition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｜제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2</a:t>
            </a:r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차 핵융합에너지개발 진흥기본계획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(</a:t>
            </a:r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안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)</a:t>
            </a:r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  <a:latin typeface="HY태고딕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D2B7-D60A-4E71-96CE-5C0E5070FAC6}" type="slidenum"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44362068"/>
      </p:ext>
    </p:extLst>
  </p:cSld>
  <p:clrMapOvr>
    <a:masterClrMapping/>
  </p:clrMapOvr>
  <p:transition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｜제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2</a:t>
            </a:r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차 핵융합에너지개발 진흥기본계획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(</a:t>
            </a:r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안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)</a:t>
            </a:r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  <a:latin typeface="HY태고딕" pitchFamily="18" charset="-127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D2B7-D60A-4E71-96CE-5C0E5070FAC6}" type="slidenum"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72654072"/>
      </p:ext>
    </p:extLst>
  </p:cSld>
  <p:clrMapOvr>
    <a:masterClrMapping/>
  </p:clrMapOvr>
  <p:transition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｜제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2</a:t>
            </a:r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차 핵융합에너지개발 진흥기본계획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(</a:t>
            </a:r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안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)</a:t>
            </a:r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  <a:latin typeface="HY태고딕" pitchFamily="18" charset="-127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D2B7-D60A-4E71-96CE-5C0E5070FAC6}" type="slidenum"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78737238"/>
      </p:ext>
    </p:extLst>
  </p:cSld>
  <p:clrMapOvr>
    <a:masterClrMapping/>
  </p:clrMapOvr>
  <p:transition>
    <p:strips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｜제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2</a:t>
            </a:r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차 핵융합에너지개발 진흥기본계획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(</a:t>
            </a:r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안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)</a:t>
            </a:r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  <a:latin typeface="HY태고딕" pitchFamily="18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D2B7-D60A-4E71-96CE-5C0E5070FAC6}" type="slidenum"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96695595"/>
      </p:ext>
    </p:extLst>
  </p:cSld>
  <p:clrMapOvr>
    <a:masterClrMapping/>
  </p:clrMapOvr>
  <p:transition>
    <p:strips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｜제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2</a:t>
            </a:r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차 핵융합에너지개발 진흥기본계획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(</a:t>
            </a:r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안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)</a:t>
            </a:r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  <a:latin typeface="HY태고딕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D2B7-D60A-4E71-96CE-5C0E5070FAC6}" type="slidenum"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43496745"/>
      </p:ext>
    </p:extLst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D2B7-D60A-4E71-96CE-5C0E5070FAC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｜제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2</a:t>
            </a:r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차 핵융합에너지개발 진흥기본계획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(</a:t>
            </a:r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안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)</a:t>
            </a:r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  <a:latin typeface="HY태고딕" pitchFamily="18" charset="-127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D2B7-D60A-4E71-96CE-5C0E5070FAC6}" type="slidenum"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42432257"/>
      </p:ext>
    </p:extLst>
  </p:cSld>
  <p:clrMapOvr>
    <a:masterClrMapping/>
  </p:clrMapOvr>
  <p:transition>
    <p:strips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｜제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2</a:t>
            </a:r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차 핵융합에너지개발 진흥기본계획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(</a:t>
            </a:r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안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)</a:t>
            </a:r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  <a:latin typeface="HY태고딕" pitchFamily="18" charset="-127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D2B7-D60A-4E71-96CE-5C0E5070FAC6}" type="slidenum"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78893076"/>
      </p:ext>
    </p:extLst>
  </p:cSld>
  <p:clrMapOvr>
    <a:masterClrMapping/>
  </p:clrMapOvr>
  <p:transition>
    <p:strips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｜제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2</a:t>
            </a:r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차 핵융합에너지개발 진흥기본계획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(</a:t>
            </a:r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안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)</a:t>
            </a:r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  <a:latin typeface="HY태고딕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D2B7-D60A-4E71-96CE-5C0E5070FAC6}" type="slidenum"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9034201"/>
      </p:ext>
    </p:extLst>
  </p:cSld>
  <p:clrMapOvr>
    <a:masterClrMapping/>
  </p:clrMapOvr>
  <p:transition>
    <p:strips dir="r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｜제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2</a:t>
            </a:r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차 핵융합에너지개발 진흥기본계획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(</a:t>
            </a:r>
            <a:r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안</a:t>
            </a:r>
            <a:r>
              <a:rPr lang="en-US" altLang="ko-KR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)</a:t>
            </a:r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  <a:latin typeface="HY태고딕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D2B7-D60A-4E71-96CE-5C0E5070FAC6}" type="slidenum"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53738807"/>
      </p:ext>
    </p:extLst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D2B7-D60A-4E71-96CE-5C0E5070FAC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D2B7-D60A-4E71-96CE-5C0E5070FAC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D2B7-D60A-4E71-96CE-5C0E5070FAC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507207" y="6610349"/>
            <a:ext cx="5481609" cy="20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｜제</a:t>
            </a:r>
            <a:r>
              <a:rPr lang="en-US" altLang="ko-KR" smtClean="0"/>
              <a:t>2</a:t>
            </a:r>
            <a:r>
              <a:rPr lang="ko-KR" altLang="en-US" smtClean="0"/>
              <a:t>차 핵융합에너지개발 진흥기본계획</a:t>
            </a:r>
            <a:r>
              <a:rPr lang="en-US" altLang="ko-KR" smtClean="0"/>
              <a:t>(</a:t>
            </a:r>
            <a:r>
              <a:rPr lang="ko-KR" altLang="en-US" smtClean="0"/>
              <a:t>안</a:t>
            </a:r>
            <a:r>
              <a:rPr lang="en-US" altLang="ko-KR" smtClean="0"/>
              <a:t>)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D2B7-D60A-4E71-96CE-5C0E5070FAC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507207" y="6610349"/>
            <a:ext cx="5481609" cy="20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｜제</a:t>
            </a:r>
            <a:r>
              <a:rPr lang="en-US" altLang="ko-KR" smtClean="0"/>
              <a:t>2</a:t>
            </a:r>
            <a:r>
              <a:rPr lang="ko-KR" altLang="en-US" smtClean="0"/>
              <a:t>차 핵융합에너지개발 진흥기본계획</a:t>
            </a:r>
            <a:r>
              <a:rPr lang="en-US" altLang="ko-KR" smtClean="0"/>
              <a:t>(</a:t>
            </a:r>
            <a:r>
              <a:rPr lang="ko-KR" altLang="en-US" smtClean="0"/>
              <a:t>안</a:t>
            </a:r>
            <a:r>
              <a:rPr lang="en-US" altLang="ko-KR" smtClean="0"/>
              <a:t>)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D2B7-D60A-4E71-96CE-5C0E5070FAC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507207" y="6610349"/>
            <a:ext cx="5481609" cy="20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｜제</a:t>
            </a:r>
            <a:r>
              <a:rPr lang="en-US" altLang="ko-KR" smtClean="0"/>
              <a:t>2</a:t>
            </a:r>
            <a:r>
              <a:rPr lang="ko-KR" altLang="en-US" smtClean="0"/>
              <a:t>차 핵융합에너지개발 진흥기본계획</a:t>
            </a:r>
            <a:r>
              <a:rPr lang="en-US" altLang="ko-KR" smtClean="0"/>
              <a:t>(</a:t>
            </a:r>
            <a:r>
              <a:rPr lang="ko-KR" altLang="en-US" smtClean="0"/>
              <a:t>안</a:t>
            </a:r>
            <a:r>
              <a:rPr lang="en-US" altLang="ko-KR" smtClean="0"/>
              <a:t>)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D2B7-D60A-4E71-96CE-5C0E5070FAC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507207" y="6610349"/>
            <a:ext cx="5481609" cy="20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｜제</a:t>
            </a:r>
            <a:r>
              <a:rPr lang="en-US" altLang="ko-KR" smtClean="0"/>
              <a:t>2</a:t>
            </a:r>
            <a:r>
              <a:rPr lang="ko-KR" altLang="en-US" smtClean="0"/>
              <a:t>차 핵융합에너지개발 진흥기본계획</a:t>
            </a:r>
            <a:r>
              <a:rPr lang="en-US" altLang="ko-KR" smtClean="0"/>
              <a:t>(</a:t>
            </a:r>
            <a:r>
              <a:rPr lang="ko-KR" altLang="en-US" smtClean="0"/>
              <a:t>안</a:t>
            </a:r>
            <a:r>
              <a:rPr lang="en-US" altLang="ko-KR" smtClean="0"/>
              <a:t>)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D2B7-D60A-4E71-96CE-5C0E5070FAC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-job03\바탕 화면\알라딘\핵융합연PT111102\핵융합소스\내지1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C:\Documents and Settings\s-job03\바탕 화면\알라딘\핵융합연PT111102\핵융합소스\내지-3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1527175"/>
          </a:xfrm>
          <a:prstGeom prst="rect">
            <a:avLst/>
          </a:prstGeom>
          <a:noFill/>
        </p:spPr>
      </p:pic>
      <p:pic>
        <p:nvPicPr>
          <p:cNvPr id="2051" name="Picture 3" descr="C:\Documents and Settings\s-job03\바탕 화면\알라딘\핵융합연PT111102\핵융합소스\내지-2.png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6364288"/>
            <a:ext cx="9144000" cy="493712"/>
          </a:xfrm>
          <a:prstGeom prst="rect">
            <a:avLst/>
          </a:prstGeom>
          <a:noFill/>
        </p:spPr>
      </p:pic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69116" y="89133"/>
            <a:ext cx="8317684" cy="685800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50799" y="6619984"/>
            <a:ext cx="421481" cy="1952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defRPr>
            </a:lvl1pPr>
          </a:lstStyle>
          <a:p>
            <a:fld id="{A421D2B7-D60A-4E71-96CE-5C0E5070FAC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2053" name="Picture 5" descr="C:\Documents and Settings\s-job03\바탕 화면\알라딘\핵융합연PT111102\핵융합소스\국가핵융합연구소로고1.png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295758" y="6610341"/>
            <a:ext cx="1665278" cy="187757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ransition>
    <p:strips dir="rd"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1" hangingPunct="1">
        <a:spcBef>
          <a:spcPct val="0"/>
        </a:spcBef>
        <a:buNone/>
        <a:defRPr lang="ko-KR" altLang="en-US" sz="2800" b="1" kern="1200" spc="-70" baseline="0" dirty="0">
          <a:solidFill>
            <a:schemeClr val="bg1"/>
          </a:solidFill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latin typeface="HY헤드라인M" pitchFamily="18" charset="-127"/>
          <a:ea typeface="HY헤드라인M" pitchFamily="18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-job03\바탕 화면\알라딘\핵융합연PT111102\핵융합소스\내지1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C:\Documents and Settings\s-job03\바탕 화면\알라딘\핵융합연PT111102\핵융합소스\내지-3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527175"/>
          </a:xfrm>
          <a:prstGeom prst="rect">
            <a:avLst/>
          </a:prstGeom>
          <a:noFill/>
        </p:spPr>
      </p:pic>
      <p:pic>
        <p:nvPicPr>
          <p:cNvPr id="2051" name="Picture 3" descr="C:\Documents and Settings\s-job03\바탕 화면\알라딘\핵융합연PT111102\핵융합소스\내지-2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364288"/>
            <a:ext cx="9144000" cy="493712"/>
          </a:xfrm>
          <a:prstGeom prst="rect">
            <a:avLst/>
          </a:prstGeom>
          <a:noFill/>
        </p:spPr>
      </p:pic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69116" y="89133"/>
            <a:ext cx="8317684" cy="685800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507207" y="6610349"/>
            <a:ext cx="5481609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kern="1000" spc="-30" baseline="0">
                <a:solidFill>
                  <a:schemeClr val="tx1">
                    <a:lumMod val="85000"/>
                    <a:lumOff val="15000"/>
                  </a:schemeClr>
                </a:solidFill>
                <a:latin typeface="(한글 글꼴 사용)"/>
                <a:ea typeface="HY태고딕" pitchFamily="18" charset="-127"/>
              </a:defRPr>
            </a:lvl1pPr>
          </a:lstStyle>
          <a:p>
            <a:r>
              <a:rPr lang="ko-KR" alt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｜제</a:t>
            </a:r>
            <a:r>
              <a:rPr lang="en-US" altLang="ko-KR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2</a:t>
            </a:r>
            <a:r>
              <a:rPr lang="ko-KR" alt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차 핵융합에너지개발 진흥기본계획</a:t>
            </a:r>
            <a:r>
              <a:rPr lang="en-US" altLang="ko-KR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(</a:t>
            </a:r>
            <a:r>
              <a:rPr lang="ko-KR" alt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안</a:t>
            </a:r>
            <a:r>
              <a:rPr lang="en-US" altLang="ko-KR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Y태고딕" pitchFamily="18" charset="-127"/>
              </a:rPr>
              <a:t>)</a:t>
            </a:r>
            <a:endParaRPr lang="ko-KR" altLang="en-US" dirty="0">
              <a:solidFill>
                <a:prstClr val="black">
                  <a:lumMod val="85000"/>
                  <a:lumOff val="15000"/>
                </a:prstClr>
              </a:solidFill>
              <a:latin typeface="HY태고딕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50799" y="6619984"/>
            <a:ext cx="421481" cy="1952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defRPr>
            </a:lvl1pPr>
          </a:lstStyle>
          <a:p>
            <a:fld id="{A421D2B7-D60A-4E71-96CE-5C0E5070FAC6}" type="slidenum"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2053" name="Picture 5" descr="C:\Documents and Settings\s-job03\바탕 화면\알라딘\핵융합연PT111102\핵융합소스\국가핵융합연구소로고1.png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95758" y="6610341"/>
            <a:ext cx="1665278" cy="187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3669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rd"/>
  </p:transition>
  <p:hf hdr="0" dt="0"/>
  <p:txStyles>
    <p:titleStyle>
      <a:lvl1pPr algn="l" defTabSz="914400" rtl="0" eaLnBrk="1" latinLnBrk="1" hangingPunct="1">
        <a:spcBef>
          <a:spcPct val="0"/>
        </a:spcBef>
        <a:buNone/>
        <a:defRPr lang="ko-KR" altLang="en-US" sz="2800" b="1" kern="1200" spc="-70" baseline="0" dirty="0">
          <a:solidFill>
            <a:schemeClr val="bg1"/>
          </a:solidFill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latin typeface="HY헤드라인M" pitchFamily="18" charset="-127"/>
          <a:ea typeface="HY헤드라인M" pitchFamily="18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Relationship Id="rId3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s-job03\바탕 화면\알라딘\핵융합연PT111102\핵융합소스\cover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0"/>
            <a:ext cx="9144000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2008" y="548680"/>
            <a:ext cx="9036496" cy="1800200"/>
          </a:xfrm>
        </p:spPr>
        <p:txBody>
          <a:bodyPr lIns="0" tIns="0" rIns="0" bIns="0">
            <a:noAutofit/>
          </a:bodyPr>
          <a:lstStyle/>
          <a:p>
            <a:pPr algn="ctr">
              <a:spcBef>
                <a:spcPts val="0"/>
              </a:spcBef>
              <a:spcAft>
                <a:spcPts val="1000"/>
              </a:spcAft>
              <a:defRPr/>
            </a:pPr>
            <a:r>
              <a:rPr lang="en-US" altLang="ko-KR" sz="4000" dirty="0" smtClean="0">
                <a:solidFill>
                  <a:srgbClr val="061284"/>
                </a:solidFill>
                <a:effectLst/>
                <a:latin typeface="+mn-ea"/>
                <a:ea typeface="+mn-ea"/>
                <a:cs typeface="Arial" pitchFamily="34" charset="0"/>
              </a:rPr>
              <a:t>K-DEMO Design and R&amp;D Plan</a:t>
            </a:r>
            <a:endParaRPr lang="ko-KR" altLang="en-US" sz="4000" b="1" spc="-150" dirty="0">
              <a:ln w="12700">
                <a:solidFill>
                  <a:prstClr val="white"/>
                </a:solidFill>
              </a:ln>
              <a:solidFill>
                <a:srgbClr val="0066CC"/>
              </a:solidFill>
              <a:effectLst/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8" name="부제목 2"/>
          <p:cNvSpPr txBox="1">
            <a:spLocks/>
          </p:cNvSpPr>
          <p:nvPr/>
        </p:nvSpPr>
        <p:spPr>
          <a:xfrm>
            <a:off x="1331640" y="4941168"/>
            <a:ext cx="6696744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ko-KR" sz="2400" b="1" dirty="0" smtClean="0">
                <a:solidFill>
                  <a:srgbClr val="002060"/>
                </a:solidFill>
                <a:latin typeface="+mj-ea"/>
                <a:ea typeface="+mj-ea"/>
                <a:cs typeface="Times New Roman" pitchFamily="18" charset="0"/>
              </a:rPr>
              <a:t>December 10, 2013</a:t>
            </a:r>
          </a:p>
          <a:p>
            <a:pPr>
              <a:spcBef>
                <a:spcPts val="0"/>
              </a:spcBef>
            </a:pPr>
            <a:r>
              <a:rPr lang="en-US" altLang="ko-KR" sz="24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on behalf of  </a:t>
            </a:r>
            <a:r>
              <a:rPr lang="en-US" altLang="ko-KR" sz="2400" b="1" dirty="0" smtClean="0">
                <a:solidFill>
                  <a:srgbClr val="002060"/>
                </a:solidFill>
                <a:latin typeface="+mj-ea"/>
                <a:ea typeface="+mj-ea"/>
                <a:cs typeface="Times New Roman" pitchFamily="18" charset="0"/>
              </a:rPr>
              <a:t>K-DEMO Team</a:t>
            </a:r>
          </a:p>
          <a:p>
            <a:pPr>
              <a:spcBef>
                <a:spcPts val="0"/>
              </a:spcBef>
            </a:pPr>
            <a:r>
              <a:rPr lang="en-US" altLang="ko-KR" sz="2800" b="1" i="1" dirty="0" smtClean="0">
                <a:solidFill>
                  <a:srgbClr val="061284"/>
                </a:solidFill>
                <a:latin typeface="+mj-ea"/>
                <a:ea typeface="+mj-ea"/>
                <a:cs typeface="Times New Roman" pitchFamily="18" charset="0"/>
              </a:rPr>
              <a:t> </a:t>
            </a:r>
            <a:r>
              <a:rPr lang="en-US" altLang="ko-KR" sz="2800" b="1" dirty="0" smtClean="0">
                <a:solidFill>
                  <a:srgbClr val="061284"/>
                </a:solidFill>
                <a:latin typeface="+mj-ea"/>
                <a:ea typeface="+mj-ea"/>
                <a:cs typeface="Times New Roman" pitchFamily="18" charset="0"/>
              </a:rPr>
              <a:t>G. S. Lee</a:t>
            </a:r>
            <a:endParaRPr lang="en-US" altLang="ko-KR" sz="2800" b="1" dirty="0">
              <a:solidFill>
                <a:srgbClr val="061284"/>
              </a:solidFill>
              <a:latin typeface="+mj-ea"/>
              <a:ea typeface="+mj-ea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en-US" altLang="ko-KR" sz="24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Arial Unicode MS" pitchFamily="50" charset="-127"/>
            </a:endParaRPr>
          </a:p>
          <a:p>
            <a:pPr>
              <a:spcBef>
                <a:spcPts val="0"/>
              </a:spcBef>
            </a:pPr>
            <a:endParaRPr lang="en-US" altLang="ko-KR" sz="24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2" name="Picture 2" descr="C:\Documents and Settings\s-job03\바탕 화면\알라딘\핵융합연PT111102\핵융합소스\cover수정-1128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8817" y="1988840"/>
            <a:ext cx="7181575" cy="3486615"/>
          </a:xfrm>
          <a:prstGeom prst="rect">
            <a:avLst/>
          </a:prstGeom>
          <a:noFill/>
        </p:spPr>
      </p:pic>
      <p:pic>
        <p:nvPicPr>
          <p:cNvPr id="9" name="Picture 8" descr="nfri symb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294673"/>
            <a:ext cx="3312368" cy="3746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527685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차트 6"/>
          <p:cNvGraphicFramePr/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24475340"/>
              </p:ext>
            </p:extLst>
          </p:nvPr>
        </p:nvGraphicFramePr>
        <p:xfrm>
          <a:off x="1714525" y="1256658"/>
          <a:ext cx="5832648" cy="50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도넛 8"/>
          <p:cNvSpPr/>
          <p:nvPr/>
        </p:nvSpPr>
        <p:spPr>
          <a:xfrm>
            <a:off x="4529536" y="2912842"/>
            <a:ext cx="299396" cy="274652"/>
          </a:xfrm>
          <a:prstGeom prst="donu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도넛 9"/>
          <p:cNvSpPr/>
          <p:nvPr/>
        </p:nvSpPr>
        <p:spPr>
          <a:xfrm>
            <a:off x="4522837" y="3882042"/>
            <a:ext cx="299396" cy="274652"/>
          </a:xfrm>
          <a:prstGeom prst="donut">
            <a:avLst/>
          </a:prstGeom>
          <a:solidFill>
            <a:schemeClr val="accent6">
              <a:lumMod val="75000"/>
              <a:alpha val="47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1740" y="3852857"/>
            <a:ext cx="2814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C00000"/>
                </a:solidFill>
                <a:latin typeface="맑은 고딕"/>
              </a:rPr>
              <a:t>K-DEMO ( Stage I )</a:t>
            </a:r>
            <a:endParaRPr lang="ko-KR" altLang="en-US" b="1" dirty="0">
              <a:solidFill>
                <a:srgbClr val="C00000"/>
              </a:solidFill>
              <a:latin typeface="맑은 고딕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73908" y="2356233"/>
            <a:ext cx="1410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CREST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87336" y="2202489"/>
            <a:ext cx="165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ARIES-AT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76127" y="2928507"/>
            <a:ext cx="1611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PPCS-D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2637" y="3704929"/>
            <a:ext cx="78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ITER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82877" y="2552801"/>
            <a:ext cx="1892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ARIES-RS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14925" y="3416897"/>
            <a:ext cx="928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SSTR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01071" y="2864201"/>
            <a:ext cx="2692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C00000"/>
                </a:solidFill>
                <a:latin typeface="맑은 고딕"/>
              </a:rPr>
              <a:t>K-DEMO ( Stage II )</a:t>
            </a:r>
            <a:endParaRPr lang="ko-KR" altLang="en-US" b="1" dirty="0">
              <a:solidFill>
                <a:srgbClr val="C00000"/>
              </a:solidFill>
              <a:latin typeface="맑은 고딕"/>
            </a:endParaRPr>
          </a:p>
        </p:txBody>
      </p:sp>
      <p:sp>
        <p:nvSpPr>
          <p:cNvPr id="3" name="위쪽 화살표 2"/>
          <p:cNvSpPr/>
          <p:nvPr/>
        </p:nvSpPr>
        <p:spPr>
          <a:xfrm rot="4760055">
            <a:off x="5128678" y="1302261"/>
            <a:ext cx="502053" cy="4093544"/>
          </a:xfrm>
          <a:prstGeom prst="upArrow">
            <a:avLst>
              <a:gd name="adj1" fmla="val 50000"/>
              <a:gd name="adj2" fmla="val 116795"/>
            </a:avLst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위쪽 화살표 3"/>
          <p:cNvSpPr/>
          <p:nvPr/>
        </p:nvSpPr>
        <p:spPr>
          <a:xfrm rot="873047">
            <a:off x="3404535" y="1887019"/>
            <a:ext cx="496441" cy="1960056"/>
          </a:xfrm>
          <a:prstGeom prst="upArrow">
            <a:avLst>
              <a:gd name="adj1" fmla="val 50000"/>
              <a:gd name="adj2" fmla="val 90931"/>
            </a:avLst>
          </a:prstGeom>
          <a:solidFill>
            <a:srgbClr val="33A8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위로 구부러진 화살표 5"/>
          <p:cNvSpPr/>
          <p:nvPr/>
        </p:nvSpPr>
        <p:spPr>
          <a:xfrm rot="20075387">
            <a:off x="3456306" y="3411402"/>
            <a:ext cx="1680298" cy="712615"/>
          </a:xfrm>
          <a:prstGeom prst="curved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513132" y="116632"/>
            <a:ext cx="8451356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800" b="1" kern="1200" spc="-70" baseline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defRPr>
            </a:lvl1pPr>
          </a:lstStyle>
          <a:p>
            <a:r>
              <a:rPr lang="en-US" altLang="ko-KR" sz="3200" dirty="0" smtClean="0">
                <a:effectLst/>
                <a:latin typeface="+mj-ea"/>
                <a:ea typeface="+mj-ea"/>
              </a:rPr>
              <a:t>K-DEMO Operation Points in Two-stage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60232" y="3304502"/>
            <a:ext cx="1296144" cy="412530"/>
          </a:xfrm>
          <a:prstGeom prst="rect">
            <a:avLst/>
          </a:prstGeom>
          <a:noFill/>
        </p:spPr>
        <p:txBody>
          <a:bodyPr wrap="square" lIns="18000" tIns="18000" rIns="18000" bIns="18000" rtlCol="0" anchor="ctr" anchorCtr="0">
            <a:noAutofit/>
          </a:bodyPr>
          <a:lstStyle/>
          <a:p>
            <a:pPr algn="ctr"/>
            <a:r>
              <a:rPr lang="en-US" altLang="ko-KR" sz="1400" b="1" dirty="0" smtClean="0">
                <a:solidFill>
                  <a:srgbClr val="C00000"/>
                </a:solidFill>
                <a:latin typeface="+mj-ea"/>
                <a:ea typeface="+mj-ea"/>
              </a:rPr>
              <a:t>High-field Approach</a:t>
            </a:r>
            <a:endParaRPr lang="ko-KR" altLang="en-US" sz="1400" b="1" dirty="0" smtClean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66993" y="1649825"/>
            <a:ext cx="1296144" cy="412530"/>
          </a:xfrm>
          <a:prstGeom prst="rect">
            <a:avLst/>
          </a:prstGeom>
          <a:noFill/>
        </p:spPr>
        <p:txBody>
          <a:bodyPr wrap="square" lIns="18000" tIns="18000" rIns="18000" bIns="18000" rtlCol="0" anchor="ctr" anchorCtr="0">
            <a:noAutofit/>
          </a:bodyPr>
          <a:lstStyle/>
          <a:p>
            <a:pPr algn="ctr"/>
            <a:r>
              <a:rPr lang="en-US" altLang="ko-KR" sz="1400" b="1" dirty="0" smtClean="0">
                <a:solidFill>
                  <a:srgbClr val="C00000"/>
                </a:solidFill>
                <a:latin typeface="+mj-ea"/>
                <a:ea typeface="+mj-ea"/>
              </a:rPr>
              <a:t>High-beta Approach</a:t>
            </a:r>
            <a:endParaRPr lang="ko-KR" altLang="en-US" sz="1400" b="1" dirty="0" smtClean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0196262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r>
              <a:rPr lang="en-US" altLang="ko-KR" sz="3200" dirty="0" smtClean="0">
                <a:effectLst/>
                <a:latin typeface="+mj-ea"/>
                <a:ea typeface="+mj-ea"/>
              </a:rPr>
              <a:t>K-DEMO Design Parameters (Options)</a:t>
            </a:r>
            <a:endParaRPr lang="ko-KR" altLang="en-US" sz="3200" dirty="0">
              <a:effectLst/>
              <a:latin typeface="+mj-ea"/>
              <a:ea typeface="+mj-ea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53214242"/>
              </p:ext>
            </p:extLst>
          </p:nvPr>
        </p:nvGraphicFramePr>
        <p:xfrm>
          <a:off x="107504" y="1124744"/>
          <a:ext cx="8942576" cy="5616623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808312"/>
                <a:gridCol w="2042351"/>
                <a:gridCol w="1990098"/>
                <a:gridCol w="2101815"/>
              </a:tblGrid>
              <a:tr h="32029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dirty="0" smtClean="0">
                          <a:solidFill>
                            <a:srgbClr val="002060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Basic Parameter</a:t>
                      </a:r>
                      <a:endParaRPr lang="ko-KR" altLang="en-US" sz="1400" b="1" kern="1200" dirty="0">
                        <a:solidFill>
                          <a:srgbClr val="002060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dirty="0" smtClean="0">
                          <a:solidFill>
                            <a:srgbClr val="002060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Option I</a:t>
                      </a:r>
                      <a:endParaRPr lang="ko-KR" altLang="en-US" sz="1400" b="1" kern="1200" dirty="0">
                        <a:solidFill>
                          <a:srgbClr val="002060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dirty="0" smtClean="0">
                          <a:solidFill>
                            <a:srgbClr val="C00000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Option II</a:t>
                      </a:r>
                      <a:endParaRPr lang="ko-KR" altLang="en-US" sz="1400" b="1" kern="1200" dirty="0">
                        <a:solidFill>
                          <a:srgbClr val="C00000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Option III</a:t>
                      </a:r>
                      <a:endParaRPr lang="ko-KR" altLang="en-US" b="1" dirty="0">
                        <a:solidFill>
                          <a:srgbClr val="00206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</a:tr>
              <a:tr h="320297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rgbClr val="C00000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Major Radius</a:t>
                      </a:r>
                      <a:endParaRPr lang="ko-KR" altLang="en-US" sz="1400" b="0" kern="1200" dirty="0">
                        <a:solidFill>
                          <a:srgbClr val="C00000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6.0 m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6.8 m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7.3 m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</a:tr>
              <a:tr h="320297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rgbClr val="C00000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Minor Radius</a:t>
                      </a:r>
                      <a:endParaRPr lang="ko-KR" altLang="en-US" sz="1400" b="0" kern="1200" dirty="0">
                        <a:solidFill>
                          <a:srgbClr val="C00000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1.8 m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2.1 m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2.2 m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</a:tr>
              <a:tr h="320297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Elongation </a:t>
                      </a:r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  <a:sym typeface="Wingdings" pitchFamily="2" charset="2"/>
                        </a:rPr>
                        <a:t>(</a:t>
                      </a:r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k</a:t>
                      </a:r>
                      <a:r>
                        <a:rPr lang="en-US" altLang="ko-KR" sz="1400" baseline="-25000" dirty="0" smtClean="0"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95</a:t>
                      </a:r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  <a:sym typeface="Wingdings" pitchFamily="2" charset="2"/>
                        </a:rPr>
                        <a:t>)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1.8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20297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rgbClr val="C00000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Magnetic Field (B</a:t>
                      </a:r>
                      <a:r>
                        <a:rPr lang="en-US" altLang="ko-KR" sz="1400" b="0" kern="1200" baseline="-25000" dirty="0" smtClean="0">
                          <a:solidFill>
                            <a:srgbClr val="C00000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o</a:t>
                      </a:r>
                      <a:r>
                        <a:rPr lang="en-US" altLang="ko-KR" sz="1400" b="0" kern="1200" dirty="0" smtClean="0">
                          <a:solidFill>
                            <a:srgbClr val="C00000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)/Peak</a:t>
                      </a:r>
                      <a:r>
                        <a:rPr lang="en-US" altLang="ko-KR" sz="1400" b="0" kern="1200" baseline="0" dirty="0" smtClean="0">
                          <a:solidFill>
                            <a:srgbClr val="C00000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Field</a:t>
                      </a:r>
                      <a:endParaRPr lang="ko-KR" altLang="en-US" sz="1400" b="0" kern="1200" dirty="0">
                        <a:solidFill>
                          <a:srgbClr val="C00000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7.4 Tesla / ~ 16 Tesla</a:t>
                      </a:r>
                      <a:endParaRPr lang="ko-KR" altLang="en-US" sz="1400" b="0" kern="1200" dirty="0" smtClean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20297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Divertor Type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baseline="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Double Null (or Single Null)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20297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Bootstrap Current Fraction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~ 0.6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20297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Normalized beta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~ 4.0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00221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Safety</a:t>
                      </a:r>
                      <a:r>
                        <a:rPr lang="en-US" altLang="ko-KR" sz="1400" b="0" kern="1200" baseline="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Factor (q</a:t>
                      </a:r>
                      <a:r>
                        <a:rPr lang="en-US" altLang="ko-KR" sz="1400" b="0" kern="1200" baseline="-250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95</a:t>
                      </a:r>
                      <a:r>
                        <a:rPr lang="en-US" altLang="ko-KR" sz="1400" b="0" kern="1200" baseline="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) 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3.5~5.0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42204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Plasma</a:t>
                      </a:r>
                      <a:r>
                        <a:rPr lang="en-US" altLang="ko-KR" sz="1400" b="0" kern="1200" baseline="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Current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&gt; 10 MA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&gt; 12 MA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&gt; 13 MA</a:t>
                      </a:r>
                      <a:endParaRPr kumimoji="0" lang="ko-KR" alt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</a:tr>
              <a:tr h="142204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Total Fusion Power (Neutron)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1469 MW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2181 MW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2736 MW</a:t>
                      </a:r>
                      <a:endParaRPr kumimoji="0" lang="ko-KR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</a:tr>
              <a:tr h="142204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Q-value</a:t>
                      </a:r>
                      <a:r>
                        <a:rPr lang="en-US" altLang="ko-KR" sz="1400" b="0" kern="1200" baseline="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24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27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30</a:t>
                      </a:r>
                      <a:endParaRPr kumimoji="0" lang="ko-KR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</a:tr>
              <a:tr h="142204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Total H&amp;CD Power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140 MW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160 MW</a:t>
                      </a:r>
                      <a:r>
                        <a:rPr lang="en-US" altLang="ko-KR" sz="1400" dirty="0" smtClean="0"/>
                        <a:t> 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180 MW</a:t>
                      </a:r>
                      <a:endParaRPr lang="ko-KR" altLang="en-US" sz="1400" dirty="0"/>
                    </a:p>
                  </a:txBody>
                  <a:tcPr anchor="ctr"/>
                </a:tc>
              </a:tr>
              <a:tr h="142204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Thermodynamic Efficiency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0.35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42204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Gross Electric Power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690</a:t>
                      </a:r>
                      <a:r>
                        <a:rPr lang="en-US" altLang="ko-KR" sz="1400" b="0" kern="1200" baseline="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MW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1009 MW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1258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MW</a:t>
                      </a:r>
                      <a:endParaRPr kumimoji="0" lang="ko-KR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</a:tr>
              <a:tr h="142204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Recirculating Fraction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0.8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0.55</a:t>
                      </a:r>
                    </a:p>
                  </a:txBody>
                  <a:tcPr anchor="ctr"/>
                </a:tc>
              </a:tr>
              <a:tr h="1422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Recirculating Electric</a:t>
                      </a:r>
                      <a:r>
                        <a:rPr lang="en-US" altLang="ko-KR" sz="1400" b="0" kern="1200" baseline="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Power 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553 MW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605 MW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692 MW</a:t>
                      </a:r>
                      <a:endParaRPr kumimoji="0" lang="ko-KR" alt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</a:tr>
              <a:tr h="311048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Net Electric</a:t>
                      </a:r>
                      <a:r>
                        <a:rPr lang="en-US" altLang="ko-KR" sz="1400" b="0" kern="1200" baseline="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Power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138 MW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403 MW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566 MW</a:t>
                      </a:r>
                      <a:endParaRPr lang="ko-KR" altLang="en-US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0304758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276" y="116632"/>
            <a:ext cx="8713220" cy="685800"/>
          </a:xfrm>
        </p:spPr>
        <p:txBody>
          <a:bodyPr/>
          <a:lstStyle/>
          <a:p>
            <a:r>
              <a:rPr lang="en-US" sz="3200" dirty="0" smtClean="0">
                <a:effectLst/>
                <a:latin typeface="+mn-lt"/>
                <a:ea typeface="+mn-ea"/>
              </a:rPr>
              <a:t>K-DEMO</a:t>
            </a:r>
            <a:r>
              <a:rPr lang="en-US" sz="3200" b="0" dirty="0" smtClean="0">
                <a:effectLst/>
                <a:latin typeface="+mn-ea"/>
                <a:ea typeface="+mn-ea"/>
              </a:rPr>
              <a:t> </a:t>
            </a:r>
            <a:r>
              <a:rPr lang="en-US" sz="3200" dirty="0" smtClean="0">
                <a:effectLst/>
                <a:latin typeface="+mj-lt"/>
                <a:ea typeface="HY견고딕" pitchFamily="18" charset="-127"/>
              </a:rPr>
              <a:t>(Option </a:t>
            </a:r>
            <a:r>
              <a:rPr lang="en-US" sz="3200" dirty="0">
                <a:effectLst/>
                <a:latin typeface="+mj-lt"/>
                <a:ea typeface="HY견고딕" pitchFamily="18" charset="-127"/>
              </a:rPr>
              <a:t>2</a:t>
            </a:r>
            <a:r>
              <a:rPr lang="en-US" sz="3200" dirty="0" smtClean="0">
                <a:effectLst/>
                <a:latin typeface="+mj-lt"/>
                <a:ea typeface="HY견고딕" pitchFamily="18" charset="-127"/>
              </a:rPr>
              <a:t>) </a:t>
            </a:r>
            <a:r>
              <a:rPr lang="en-US" sz="3200" dirty="0" err="1" smtClean="0">
                <a:effectLst/>
                <a:latin typeface="+mj-lt"/>
                <a:ea typeface="+mn-ea"/>
              </a:rPr>
              <a:t>Tokamak</a:t>
            </a:r>
            <a:r>
              <a:rPr lang="en-US" sz="3200" dirty="0" smtClean="0">
                <a:effectLst/>
                <a:latin typeface="+mj-lt"/>
                <a:ea typeface="+mn-ea"/>
              </a:rPr>
              <a:t> Arrangement </a:t>
            </a:r>
            <a:endParaRPr lang="en-US" sz="3200" dirty="0">
              <a:effectLst/>
              <a:latin typeface="+mj-lt"/>
              <a:ea typeface="+mn-ea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9707" t="18155" r="18832" b="4716"/>
          <a:stretch/>
        </p:blipFill>
        <p:spPr bwMode="auto">
          <a:xfrm>
            <a:off x="1117685" y="1098376"/>
            <a:ext cx="7126723" cy="535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9788242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4958776"/>
              </p:ext>
            </p:extLst>
          </p:nvPr>
        </p:nvGraphicFramePr>
        <p:xfrm>
          <a:off x="107504" y="1556792"/>
          <a:ext cx="8968564" cy="439248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42685"/>
                <a:gridCol w="442685"/>
                <a:gridCol w="442685"/>
                <a:gridCol w="442685"/>
                <a:gridCol w="442685"/>
                <a:gridCol w="442685"/>
                <a:gridCol w="442685"/>
                <a:gridCol w="442685"/>
                <a:gridCol w="442685"/>
                <a:gridCol w="442685"/>
                <a:gridCol w="442685"/>
                <a:gridCol w="442685"/>
                <a:gridCol w="522335"/>
                <a:gridCol w="522334"/>
                <a:gridCol w="522335"/>
                <a:gridCol w="522336"/>
                <a:gridCol w="522335"/>
                <a:gridCol w="522334"/>
                <a:gridCol w="522335"/>
              </a:tblGrid>
              <a:tr h="691904"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2012.1~2012.12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2013.1~2013.12</a:t>
                      </a:r>
                      <a:endParaRPr lang="ko-KR" altLang="en-US" sz="14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2014.1~2014.12</a:t>
                      </a:r>
                      <a:endParaRPr lang="ko-KR" altLang="en-US" sz="14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2015.1~2017.12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2018.1~2021.12</a:t>
                      </a:r>
                      <a:endParaRPr lang="ko-KR" altLang="en-US" sz="14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700584"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5" name="직선 화살표 연결선 4"/>
          <p:cNvCxnSpPr/>
          <p:nvPr/>
        </p:nvCxnSpPr>
        <p:spPr bwMode="auto">
          <a:xfrm>
            <a:off x="118549" y="2564901"/>
            <a:ext cx="43204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528593" y="2400123"/>
            <a:ext cx="1140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Pre-study </a:t>
            </a:r>
            <a:endParaRPr lang="ko-KR" altLang="en-US" sz="1600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9" name="직선 화살표 연결선 8"/>
          <p:cNvCxnSpPr/>
          <p:nvPr/>
        </p:nvCxnSpPr>
        <p:spPr bwMode="auto">
          <a:xfrm>
            <a:off x="550597" y="2924941"/>
            <a:ext cx="43204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956036" y="2771869"/>
            <a:ext cx="176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Pre-study Report</a:t>
            </a:r>
            <a:endParaRPr lang="ko-KR" altLang="en-US" sz="1600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550597" y="3112014"/>
            <a:ext cx="4010016" cy="338554"/>
            <a:chOff x="550597" y="2679969"/>
            <a:chExt cx="4010016" cy="338554"/>
          </a:xfrm>
        </p:grpSpPr>
        <p:cxnSp>
          <p:nvCxnSpPr>
            <p:cNvPr id="11" name="직선 화살표 연결선 10"/>
            <p:cNvCxnSpPr/>
            <p:nvPr/>
          </p:nvCxnSpPr>
          <p:spPr bwMode="auto">
            <a:xfrm>
              <a:off x="550597" y="2849246"/>
              <a:ext cx="134105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1917774" y="2679969"/>
              <a:ext cx="26428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atin typeface="맑은 고딕" pitchFamily="50" charset="-127"/>
                  <a:ea typeface="맑은 고딕" pitchFamily="50" charset="-127"/>
                </a:rPr>
                <a:t>Design Parameter Options</a:t>
              </a:r>
              <a:endParaRPr lang="ko-KR" altLang="en-US" sz="1600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cxnSp>
        <p:nvCxnSpPr>
          <p:cNvPr id="15" name="직선 화살표 연결선 14"/>
          <p:cNvCxnSpPr>
            <a:endCxn id="17" idx="1"/>
          </p:cNvCxnSpPr>
          <p:nvPr/>
        </p:nvCxnSpPr>
        <p:spPr bwMode="auto">
          <a:xfrm>
            <a:off x="982645" y="3629632"/>
            <a:ext cx="269575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678395" y="3460355"/>
            <a:ext cx="3288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Physics &amp; Backup Study </a:t>
            </a:r>
            <a:r>
              <a:rPr lang="en-US" altLang="ko-KR" sz="1600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Phase I)</a:t>
            </a:r>
            <a:endParaRPr lang="ko-KR" altLang="en-US" sz="1600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8" name="직선 화살표 연결선 17"/>
          <p:cNvCxnSpPr/>
          <p:nvPr/>
        </p:nvCxnSpPr>
        <p:spPr bwMode="auto">
          <a:xfrm>
            <a:off x="1874041" y="4365101"/>
            <a:ext cx="265626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4559680" y="4185256"/>
            <a:ext cx="3618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Pre-Conceptual Design Study Report</a:t>
            </a:r>
            <a:endParaRPr lang="ko-KR" altLang="en-US" sz="1600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1" name="직선 화살표 연결선 20"/>
          <p:cNvCxnSpPr/>
          <p:nvPr/>
        </p:nvCxnSpPr>
        <p:spPr bwMode="auto">
          <a:xfrm>
            <a:off x="4530304" y="4725141"/>
            <a:ext cx="90579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357969" y="4540475"/>
            <a:ext cx="2382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Improvement of Report</a:t>
            </a:r>
            <a:endParaRPr lang="ko-KR" altLang="en-US" sz="1600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4" name="직선 화살표 연결선 23"/>
          <p:cNvCxnSpPr/>
          <p:nvPr/>
        </p:nvCxnSpPr>
        <p:spPr bwMode="auto">
          <a:xfrm>
            <a:off x="5422489" y="5085181"/>
            <a:ext cx="159778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147520" y="5106667"/>
            <a:ext cx="16237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    CDA Phase I</a:t>
            </a:r>
            <a:endParaRPr lang="ko-KR" altLang="en-US" sz="1600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7" name="직선 화살표 연결선 26"/>
          <p:cNvCxnSpPr/>
          <p:nvPr/>
        </p:nvCxnSpPr>
        <p:spPr bwMode="auto">
          <a:xfrm>
            <a:off x="6994145" y="5445221"/>
            <a:ext cx="21143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7026267" y="5466710"/>
            <a:ext cx="2082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CDA Phase II + CDR</a:t>
            </a:r>
            <a:endParaRPr lang="ko-KR" altLang="en-US" sz="1600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30" name="직선 화살표 연결선 29"/>
          <p:cNvCxnSpPr>
            <a:endCxn id="31" idx="1"/>
          </p:cNvCxnSpPr>
          <p:nvPr/>
        </p:nvCxnSpPr>
        <p:spPr bwMode="auto">
          <a:xfrm flipV="1">
            <a:off x="3638119" y="3989672"/>
            <a:ext cx="1784370" cy="153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5422489" y="3820395"/>
            <a:ext cx="3345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Physics &amp; Backup Study </a:t>
            </a:r>
            <a:r>
              <a:rPr lang="en-US" altLang="ko-KR" sz="1600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Phase II)</a:t>
            </a:r>
            <a:endParaRPr lang="ko-KR" altLang="en-US" sz="16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 bwMode="black">
          <a:xfrm>
            <a:off x="539552" y="65184"/>
            <a:ext cx="7715200" cy="771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3200" dirty="0" smtClean="0"/>
              <a:t>K-DEMO Design Integration Schedule</a:t>
            </a:r>
            <a:endParaRPr lang="ko-KR" altLang="en-US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5195345" y="4365104"/>
            <a:ext cx="240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★</a:t>
            </a:r>
            <a:endParaRPr lang="ko-KR" altLang="en-US" dirty="0">
              <a:solidFill>
                <a:srgbClr val="C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8820472" y="507589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★</a:t>
            </a:r>
            <a:endParaRPr lang="ko-KR" altLang="en-US" dirty="0">
              <a:solidFill>
                <a:srgbClr val="C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6754188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Documents and Settings\s-job03\바탕 화면\알라딘\핵융합연PT111102\핵융합소스\간지수정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735580" y="2325950"/>
            <a:ext cx="5715962" cy="164236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altLang="ko-KR" sz="3000" b="1" spc="-100" dirty="0" smtClean="0">
                <a:solidFill>
                  <a:srgbClr val="F34803"/>
                </a:solidFill>
                <a:latin typeface="+mj-ea"/>
                <a:ea typeface="+mj-ea"/>
              </a:rPr>
              <a:t>Major R&amp;D Issues :</a:t>
            </a:r>
          </a:p>
          <a:p>
            <a:pPr algn="ctr"/>
            <a:r>
              <a:rPr lang="en-US" altLang="ko-KR" sz="3000" b="1" spc="-100" dirty="0" smtClean="0">
                <a:solidFill>
                  <a:srgbClr val="F34803"/>
                </a:solidFill>
                <a:latin typeface="+mj-ea"/>
                <a:ea typeface="+mj-ea"/>
              </a:rPr>
              <a:t>Need Innovation, “Eureka” !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170056"/>
            <a:ext cx="8352927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b="1" dirty="0" smtClean="0">
                <a:solidFill>
                  <a:schemeClr val="bg1"/>
                </a:solidFill>
                <a:latin typeface="+mj-ea"/>
                <a:ea typeface="+mj-ea"/>
                <a:cs typeface="Arial" pitchFamily="34" charset="0"/>
              </a:rPr>
              <a:t>DEMO-relevant Physics &amp; Engineering Issues</a:t>
            </a:r>
          </a:p>
        </p:txBody>
      </p:sp>
      <p:sp>
        <p:nvSpPr>
          <p:cNvPr id="5" name="TextBox 22"/>
          <p:cNvSpPr txBox="1"/>
          <p:nvPr/>
        </p:nvSpPr>
        <p:spPr>
          <a:xfrm>
            <a:off x="323528" y="2564904"/>
            <a:ext cx="8568952" cy="3672408"/>
          </a:xfrm>
          <a:prstGeom prst="rect">
            <a:avLst/>
          </a:prstGeom>
          <a:noFill/>
        </p:spPr>
        <p:txBody>
          <a:bodyPr wrap="none" lIns="18000" tIns="18000" rIns="18000" bIns="18000" rtlCol="0" anchor="ctr" anchorCtr="0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1" dirty="0" smtClean="0">
                <a:solidFill>
                  <a:srgbClr val="061284"/>
                </a:solidFill>
                <a:ea typeface="나눔고딕" pitchFamily="50" charset="-127"/>
                <a:cs typeface="Arial" pitchFamily="34" charset="0"/>
              </a:rPr>
              <a:t>            </a:t>
            </a:r>
            <a:r>
              <a:rPr lang="en-US" altLang="ko-KR" sz="2000" b="1" dirty="0" smtClean="0">
                <a:solidFill>
                  <a:srgbClr val="061284"/>
                </a:solidFill>
                <a:ea typeface="나눔고딕" pitchFamily="50" charset="-127"/>
                <a:cs typeface="Arial" pitchFamily="34" charset="0"/>
              </a:rPr>
              <a:t>●</a:t>
            </a:r>
            <a:r>
              <a:rPr lang="en-US" altLang="ko-KR" sz="2400" b="1" dirty="0" smtClean="0">
                <a:solidFill>
                  <a:srgbClr val="061284"/>
                </a:solidFill>
                <a:ea typeface="나눔고딕" pitchFamily="50" charset="-127"/>
                <a:cs typeface="Arial" pitchFamily="34" charset="0"/>
              </a:rPr>
              <a:t> Beyond-ITER Physics Issues </a:t>
            </a:r>
            <a:endParaRPr lang="en-US" altLang="ko-KR" sz="800" b="1" dirty="0" smtClean="0">
              <a:solidFill>
                <a:srgbClr val="061284"/>
              </a:solidFill>
              <a:ea typeface="나눔고딕" pitchFamily="50" charset="-127"/>
              <a:cs typeface="Arial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ko-KR" sz="2400" dirty="0" err="1" smtClean="0">
                <a:latin typeface="Arial" pitchFamily="34" charset="0"/>
                <a:ea typeface="나눔고딕" pitchFamily="50" charset="-127"/>
                <a:cs typeface="Arial" pitchFamily="34" charset="0"/>
              </a:rPr>
              <a:t>Q</a:t>
            </a:r>
            <a:r>
              <a:rPr lang="en-US" altLang="ko-KR" sz="2000" dirty="0" err="1" smtClean="0">
                <a:latin typeface="Arial" pitchFamily="34" charset="0"/>
                <a:ea typeface="나눔고딕" pitchFamily="50" charset="-127"/>
                <a:cs typeface="Arial" pitchFamily="34" charset="0"/>
              </a:rPr>
              <a:t>eng</a:t>
            </a:r>
            <a:r>
              <a:rPr lang="en-US" altLang="ko-KR" sz="2400" dirty="0" smtClean="0">
                <a:latin typeface="Arial" pitchFamily="34" charset="0"/>
                <a:ea typeface="나눔고딕" pitchFamily="50" charset="-127"/>
                <a:cs typeface="Arial" pitchFamily="34" charset="0"/>
              </a:rPr>
              <a:t> ≥ 1 (</a:t>
            </a:r>
            <a:r>
              <a:rPr lang="el-GR" altLang="ko-KR" sz="3200" dirty="0" smtClean="0">
                <a:latin typeface="Times New Roman"/>
                <a:ea typeface="나눔고딕" pitchFamily="50" charset="-127"/>
                <a:cs typeface="Times New Roman"/>
              </a:rPr>
              <a:t>τ</a:t>
            </a:r>
            <a:r>
              <a:rPr lang="en-US" altLang="ko-KR" sz="1600" dirty="0" smtClean="0">
                <a:latin typeface="Times New Roman"/>
                <a:ea typeface="나눔고딕" pitchFamily="50" charset="-127"/>
                <a:cs typeface="Times New Roman"/>
              </a:rPr>
              <a:t>E</a:t>
            </a:r>
            <a:r>
              <a:rPr lang="en-US" altLang="ko-KR" sz="2400" dirty="0" smtClean="0">
                <a:latin typeface="Times New Roman"/>
                <a:ea typeface="나눔고딕" pitchFamily="50" charset="-127"/>
                <a:cs typeface="Times New Roman"/>
              </a:rPr>
              <a:t>  </a:t>
            </a:r>
            <a:r>
              <a:rPr lang="el-GR" altLang="ko-KR" sz="2400" dirty="0" smtClean="0">
                <a:latin typeface="Times New Roman"/>
                <a:ea typeface="나눔고딕" pitchFamily="50" charset="-127"/>
                <a:cs typeface="Times New Roman"/>
              </a:rPr>
              <a:t>β</a:t>
            </a:r>
            <a:r>
              <a:rPr lang="en-US" altLang="ko-KR" dirty="0" smtClean="0">
                <a:latin typeface="Times New Roman"/>
                <a:ea typeface="나눔고딕" pitchFamily="50" charset="-127"/>
                <a:cs typeface="Times New Roman"/>
              </a:rPr>
              <a:t>N …)     </a:t>
            </a:r>
            <a:r>
              <a:rPr lang="en-US" altLang="ko-KR" sz="2400" dirty="0" smtClean="0">
                <a:latin typeface="Arial" pitchFamily="34" charset="0"/>
                <a:ea typeface="+mj-ea"/>
                <a:cs typeface="Arial" pitchFamily="34" charset="0"/>
              </a:rPr>
              <a:t>??  Efficiency</a:t>
            </a:r>
            <a:endParaRPr lang="en-US" altLang="ko-KR" sz="2400" dirty="0">
              <a:latin typeface="Arial" pitchFamily="34" charset="0"/>
              <a:ea typeface="+mj-ea"/>
              <a:cs typeface="Arial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ko-KR" sz="2400" dirty="0" smtClean="0">
                <a:latin typeface="Arial" pitchFamily="34" charset="0"/>
                <a:ea typeface="나눔고딕" pitchFamily="50" charset="-127"/>
                <a:cs typeface="Arial" pitchFamily="34" charset="0"/>
              </a:rPr>
              <a:t>Heat and Particle Control    ?? Steady-State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ko-KR" sz="2400" dirty="0" smtClean="0">
                <a:latin typeface="Arial" pitchFamily="34" charset="0"/>
                <a:ea typeface="나눔고딕" pitchFamily="50" charset="-127"/>
                <a:cs typeface="Arial" pitchFamily="34" charset="0"/>
              </a:rPr>
              <a:t>Current Drive &amp; Bootstrap Current Control  ?? Steady-state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ko-KR" sz="2400" dirty="0" smtClean="0">
                <a:latin typeface="Arial" pitchFamily="34" charset="0"/>
                <a:ea typeface="나눔고딕" pitchFamily="50" charset="-127"/>
                <a:cs typeface="Arial" pitchFamily="34" charset="0"/>
              </a:rPr>
              <a:t>MHD Control (Disruption-free, ELMs, NTC …)   ?? Stable</a:t>
            </a:r>
          </a:p>
          <a:p>
            <a:pPr lvl="1"/>
            <a:endParaRPr lang="en-US" altLang="ko-KR" sz="1600" dirty="0" smtClean="0">
              <a:solidFill>
                <a:srgbClr val="00B050"/>
              </a:solidFill>
              <a:latin typeface="Arial" pitchFamily="34" charset="0"/>
              <a:ea typeface="나눔고딕" pitchFamily="50" charset="-127"/>
              <a:cs typeface="Arial" pitchFamily="34" charset="0"/>
            </a:endParaRPr>
          </a:p>
          <a:p>
            <a:pPr marL="800100" lvl="1" indent="-342900"/>
            <a:r>
              <a:rPr lang="en-US" altLang="ko-KR" sz="2000" b="1" dirty="0">
                <a:solidFill>
                  <a:srgbClr val="061284"/>
                </a:solidFill>
                <a:ea typeface="나눔고딕" pitchFamily="50" charset="-127"/>
                <a:cs typeface="Arial" pitchFamily="34" charset="0"/>
              </a:rPr>
              <a:t>●</a:t>
            </a:r>
            <a:r>
              <a:rPr lang="en-US" altLang="ko-KR" sz="2400" b="1" dirty="0">
                <a:solidFill>
                  <a:srgbClr val="061284"/>
                </a:solidFill>
                <a:ea typeface="나눔고딕" pitchFamily="50" charset="-127"/>
                <a:cs typeface="Arial" pitchFamily="34" charset="0"/>
              </a:rPr>
              <a:t> </a:t>
            </a:r>
            <a:r>
              <a:rPr lang="en-US" altLang="ko-KR" sz="2400" b="1" dirty="0" smtClean="0">
                <a:solidFill>
                  <a:srgbClr val="061284"/>
                </a:solidFill>
                <a:cs typeface="Arial" pitchFamily="34" charset="0"/>
              </a:rPr>
              <a:t>DEMO Engineering &amp; Technology Issues</a:t>
            </a:r>
          </a:p>
          <a:p>
            <a:pPr marL="800100" lvl="1" indent="-342900"/>
            <a:endParaRPr lang="en-US" altLang="ko-KR" sz="800" b="1" dirty="0" smtClean="0">
              <a:solidFill>
                <a:srgbClr val="061284"/>
              </a:solidFill>
              <a:cs typeface="Arial" pitchFamily="34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New </a:t>
            </a:r>
            <a:r>
              <a:rPr lang="en-US" altLang="ko-KR" sz="2400" dirty="0" err="1" smtClean="0">
                <a:latin typeface="Arial" pitchFamily="34" charset="0"/>
                <a:cs typeface="Arial" pitchFamily="34" charset="0"/>
              </a:rPr>
              <a:t>Divertor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 Concept and First-wall Materials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Tritium Breeding 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Fuel Cycle</a:t>
            </a:r>
            <a:endParaRPr lang="en-US" altLang="ko-KR" sz="2400" dirty="0">
              <a:latin typeface="Arial" pitchFamily="34" charset="0"/>
              <a:cs typeface="Arial" pitchFamily="34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Blanket &amp; Power 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C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onversion 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S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ystem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Safety and Licensing 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I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ssues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1052736"/>
            <a:ext cx="8712968" cy="1152128"/>
          </a:xfrm>
          <a:prstGeom prst="rect">
            <a:avLst/>
          </a:prstGeom>
          <a:noFill/>
        </p:spPr>
        <p:txBody>
          <a:bodyPr wrap="square" lIns="18000" tIns="18000" rIns="18000" bIns="18000" rtlCol="0" anchor="ctr" anchorCtr="0">
            <a:noAutofit/>
          </a:bodyPr>
          <a:lstStyle/>
          <a:p>
            <a:pPr algn="ctr"/>
            <a:r>
              <a:rPr lang="en-US" altLang="ko-KR" sz="2400" b="1" dirty="0" smtClean="0">
                <a:solidFill>
                  <a:srgbClr val="002060"/>
                </a:solidFill>
                <a:latin typeface="+mj-ea"/>
                <a:ea typeface="+mj-ea"/>
              </a:rPr>
              <a:t>Assumption :</a:t>
            </a:r>
            <a:r>
              <a:rPr lang="en-US" altLang="ko-KR" sz="2400" b="1" dirty="0" smtClean="0">
                <a:solidFill>
                  <a:srgbClr val="C00000"/>
                </a:solidFill>
                <a:latin typeface="+mj-ea"/>
                <a:ea typeface="+mj-ea"/>
              </a:rPr>
              <a:t> All ITER Physics Missions are Achieved!</a:t>
            </a:r>
          </a:p>
          <a:p>
            <a:pPr algn="ctr"/>
            <a:r>
              <a:rPr lang="en-US" altLang="ko-KR" sz="2400" b="1" dirty="0" smtClean="0">
                <a:solidFill>
                  <a:srgbClr val="002060"/>
                </a:solidFill>
                <a:latin typeface="+mj-ea"/>
                <a:ea typeface="+mj-ea"/>
              </a:rPr>
              <a:t>Metric :</a:t>
            </a:r>
            <a:r>
              <a:rPr lang="en-US" altLang="ko-KR" sz="2400" b="1" dirty="0" smtClean="0">
                <a:solidFill>
                  <a:srgbClr val="C00000"/>
                </a:solidFill>
                <a:latin typeface="+mj-ea"/>
                <a:ea typeface="+mj-ea"/>
              </a:rPr>
              <a:t> Efficient(Cost-effective), Safe(Licensing)</a:t>
            </a:r>
          </a:p>
          <a:p>
            <a:pPr algn="ctr"/>
            <a:r>
              <a:rPr lang="en-US" altLang="ko-KR" sz="2400" b="1" dirty="0" smtClean="0">
                <a:solidFill>
                  <a:srgbClr val="C00000"/>
                </a:solidFill>
                <a:latin typeface="+mj-ea"/>
                <a:ea typeface="+mj-ea"/>
              </a:rPr>
              <a:t>Reliability, Availability, Maintainability</a:t>
            </a:r>
            <a:endParaRPr lang="ko-KR" altLang="en-US" sz="2400" b="1" dirty="0" smtClean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1884750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89133"/>
            <a:ext cx="8604448" cy="685800"/>
          </a:xfrm>
        </p:spPr>
        <p:txBody>
          <a:bodyPr/>
          <a:lstStyle/>
          <a:p>
            <a:r>
              <a:rPr lang="en-US" sz="3200" dirty="0" smtClean="0">
                <a:effectLst/>
                <a:latin typeface="+mn-lt"/>
                <a:ea typeface="+mj-ea"/>
              </a:rPr>
              <a:t>TF New Coil Winding Scheme &amp; Structure</a:t>
            </a:r>
            <a:endParaRPr lang="en-US" sz="3200" dirty="0">
              <a:effectLst/>
              <a:latin typeface="+mn-lt"/>
              <a:ea typeface="+mj-ea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6658" t="23590" r="11720" b="12820"/>
          <a:stretch>
            <a:fillRect/>
          </a:stretch>
        </p:blipFill>
        <p:spPr bwMode="auto">
          <a:xfrm>
            <a:off x="179512" y="1632452"/>
            <a:ext cx="2736338" cy="245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8155" t="25641" r="38654" b="15897"/>
          <a:stretch>
            <a:fillRect/>
          </a:stretch>
        </p:blipFill>
        <p:spPr bwMode="auto">
          <a:xfrm>
            <a:off x="2915850" y="1112912"/>
            <a:ext cx="1917620" cy="352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0947" t="21538" r="25436" b="20000"/>
          <a:stretch>
            <a:fillRect/>
          </a:stretch>
        </p:blipFill>
        <p:spPr bwMode="auto">
          <a:xfrm>
            <a:off x="4897454" y="1184920"/>
            <a:ext cx="4139042" cy="329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963" t="44102" r="4988" b="35384"/>
          <a:stretch>
            <a:fillRect/>
          </a:stretch>
        </p:blipFill>
        <p:spPr bwMode="auto">
          <a:xfrm>
            <a:off x="490740" y="4869160"/>
            <a:ext cx="8153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6743667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5723964"/>
            <a:ext cx="8359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DEMO </a:t>
            </a:r>
            <a:r>
              <a:rPr lang="en-US" altLang="ko-KR" b="1" dirty="0">
                <a:latin typeface="맑은 고딕" pitchFamily="50" charset="-127"/>
                <a:ea typeface="맑은 고딕" pitchFamily="50" charset="-127"/>
              </a:rPr>
              <a:t>CS 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CICC (corner channel)                Small &amp; Large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TF CICC (spiral)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4" name="Picture 2" descr="D:\data\Meeting_conference\TRIP1305_Criotec_3527\photo\P10005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9576"/>
            <a:ext cx="4169664" cy="416966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ata\Meeting_conference\TRIP1305_Criotec_3527\photo\P10005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01661" y="1406636"/>
            <a:ext cx="4169664" cy="416966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89133"/>
            <a:ext cx="8317684" cy="685800"/>
          </a:xfrm>
        </p:spPr>
        <p:txBody>
          <a:bodyPr/>
          <a:lstStyle/>
          <a:p>
            <a:r>
              <a:rPr lang="en-US" altLang="ko-KR" sz="3200" dirty="0" smtClean="0">
                <a:effectLst/>
                <a:latin typeface="+mj-ea"/>
                <a:ea typeface="+mj-ea"/>
              </a:rPr>
              <a:t>Test Samples of New Conductor Concepts</a:t>
            </a:r>
            <a:endParaRPr lang="en-US" sz="3200" dirty="0">
              <a:effectLst/>
              <a:latin typeface="+mj-ea"/>
              <a:ea typeface="+mj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6135" y="5229200"/>
            <a:ext cx="147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ENEA/ICAS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5976" y="6093296"/>
            <a:ext cx="4608512" cy="432048"/>
          </a:xfrm>
          <a:prstGeom prst="rect">
            <a:avLst/>
          </a:prstGeom>
          <a:noFill/>
        </p:spPr>
        <p:txBody>
          <a:bodyPr wrap="square" lIns="18000" tIns="18000" rIns="18000" bIns="18000" rtlCol="0" anchor="ctr" anchorCtr="0">
            <a:noAutofit/>
          </a:bodyPr>
          <a:lstStyle/>
          <a:p>
            <a:r>
              <a:rPr lang="en-US" altLang="ko-KR" sz="10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2000" b="1" dirty="0" smtClean="0">
                <a:solidFill>
                  <a:srgbClr val="C00000"/>
                </a:solidFill>
                <a:latin typeface="+mj-ea"/>
                <a:ea typeface="+mj-ea"/>
              </a:rPr>
              <a:t>* Huge Cost Saving (No Radial Plate)</a:t>
            </a:r>
            <a:endParaRPr lang="ko-KR" altLang="en-US" sz="2000" b="1" dirty="0" smtClean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1333407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03584" y="116632"/>
            <a:ext cx="8244880" cy="576263"/>
          </a:xfrm>
        </p:spPr>
        <p:txBody>
          <a:bodyPr/>
          <a:lstStyle/>
          <a:p>
            <a:pPr eaLnBrk="1" hangingPunct="1"/>
            <a:r>
              <a:rPr lang="en-US" altLang="ko-KR" sz="3200" dirty="0" smtClean="0">
                <a:effectLst/>
                <a:latin typeface="+mj-ea"/>
                <a:ea typeface="+mj-ea"/>
              </a:rPr>
              <a:t>Concept of Vertical Maintenance &amp; RAMI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6933" t="21538" r="20399" b="923"/>
          <a:stretch>
            <a:fillRect/>
          </a:stretch>
        </p:blipFill>
        <p:spPr bwMode="auto">
          <a:xfrm>
            <a:off x="2271712" y="1505744"/>
            <a:ext cx="4470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5"/>
          <p:cNvCxnSpPr/>
          <p:nvPr/>
        </p:nvCxnSpPr>
        <p:spPr>
          <a:xfrm>
            <a:off x="2017712" y="4248944"/>
            <a:ext cx="2057400" cy="533400"/>
          </a:xfrm>
          <a:prstGeom prst="straightConnector1">
            <a:avLst/>
          </a:prstGeom>
          <a:ln w="158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70520" y="4057327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Blanket (350/450° C) </a:t>
            </a:r>
          </a:p>
        </p:txBody>
      </p:sp>
      <p:cxnSp>
        <p:nvCxnSpPr>
          <p:cNvPr id="15" name="Straight Arrow Connector 7"/>
          <p:cNvCxnSpPr/>
          <p:nvPr/>
        </p:nvCxnSpPr>
        <p:spPr>
          <a:xfrm flipV="1">
            <a:off x="2017712" y="4096544"/>
            <a:ext cx="1066800" cy="152400"/>
          </a:xfrm>
          <a:prstGeom prst="straightConnector1">
            <a:avLst/>
          </a:prstGeom>
          <a:ln w="158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8"/>
          <p:cNvCxnSpPr/>
          <p:nvPr/>
        </p:nvCxnSpPr>
        <p:spPr>
          <a:xfrm>
            <a:off x="1941512" y="3105944"/>
            <a:ext cx="981075" cy="381000"/>
          </a:xfrm>
          <a:prstGeom prst="straightConnector1">
            <a:avLst/>
          </a:prstGeom>
          <a:ln w="158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9"/>
          <p:cNvCxnSpPr/>
          <p:nvPr/>
        </p:nvCxnSpPr>
        <p:spPr>
          <a:xfrm flipV="1">
            <a:off x="2017712" y="2496344"/>
            <a:ext cx="1143000" cy="76200"/>
          </a:xfrm>
          <a:prstGeom prst="straightConnector1">
            <a:avLst/>
          </a:prstGeom>
          <a:ln w="158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2"/>
          <p:cNvSpPr txBox="1">
            <a:spLocks noChangeArrowheads="1"/>
          </p:cNvSpPr>
          <p:nvPr/>
        </p:nvSpPr>
        <p:spPr bwMode="auto">
          <a:xfrm>
            <a:off x="569912" y="2386807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sz="1400" b="1">
                <a:latin typeface="맑은 고딕" pitchFamily="50" charset="-127"/>
                <a:ea typeface="맑은 고딕" pitchFamily="50" charset="-127"/>
              </a:rPr>
              <a:t>VV (~150° C) </a:t>
            </a:r>
          </a:p>
        </p:txBody>
      </p:sp>
      <p:cxnSp>
        <p:nvCxnSpPr>
          <p:cNvPr id="19" name="Straight Arrow Connector 11"/>
          <p:cNvCxnSpPr/>
          <p:nvPr/>
        </p:nvCxnSpPr>
        <p:spPr>
          <a:xfrm>
            <a:off x="2170112" y="5391944"/>
            <a:ext cx="1524000" cy="228600"/>
          </a:xfrm>
          <a:prstGeom prst="straightConnector1">
            <a:avLst/>
          </a:prstGeom>
          <a:ln w="158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6"/>
          <p:cNvSpPr txBox="1">
            <a:spLocks noChangeArrowheads="1"/>
          </p:cNvSpPr>
          <p:nvPr/>
        </p:nvSpPr>
        <p:spPr bwMode="auto">
          <a:xfrm>
            <a:off x="188912" y="5087144"/>
            <a:ext cx="2057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sz="1400" b="1">
                <a:latin typeface="맑은 고딕" pitchFamily="50" charset="-127"/>
                <a:ea typeface="맑은 고딕" pitchFamily="50" charset="-127"/>
              </a:rPr>
              <a:t>Gravity support / coolant supply plenum</a:t>
            </a:r>
          </a:p>
        </p:txBody>
      </p:sp>
      <p:grpSp>
        <p:nvGrpSpPr>
          <p:cNvPr id="21" name="Group 34"/>
          <p:cNvGrpSpPr>
            <a:grpSpLocks/>
          </p:cNvGrpSpPr>
          <p:nvPr/>
        </p:nvGrpSpPr>
        <p:grpSpPr bwMode="auto">
          <a:xfrm>
            <a:off x="4379912" y="3105944"/>
            <a:ext cx="466725" cy="990600"/>
            <a:chOff x="6781800" y="2762250"/>
            <a:chExt cx="466725" cy="990600"/>
          </a:xfrm>
        </p:grpSpPr>
        <p:cxnSp>
          <p:nvCxnSpPr>
            <p:cNvPr id="22" name="Straight Arrow Connector 14"/>
            <p:cNvCxnSpPr/>
            <p:nvPr/>
          </p:nvCxnSpPr>
          <p:spPr>
            <a:xfrm flipV="1">
              <a:off x="7229475" y="2762250"/>
              <a:ext cx="19050" cy="990600"/>
            </a:xfrm>
            <a:prstGeom prst="straightConnector1">
              <a:avLst/>
            </a:prstGeom>
            <a:ln w="762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5"/>
            <p:cNvCxnSpPr/>
            <p:nvPr/>
          </p:nvCxnSpPr>
          <p:spPr>
            <a:xfrm flipH="1">
              <a:off x="6781800" y="3733800"/>
              <a:ext cx="45720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35"/>
          <p:cNvGrpSpPr>
            <a:grpSpLocks/>
          </p:cNvGrpSpPr>
          <p:nvPr/>
        </p:nvGrpSpPr>
        <p:grpSpPr bwMode="auto">
          <a:xfrm>
            <a:off x="3922712" y="2343944"/>
            <a:ext cx="762000" cy="762000"/>
            <a:chOff x="6477000" y="2971800"/>
            <a:chExt cx="762000" cy="762000"/>
          </a:xfrm>
        </p:grpSpPr>
        <p:cxnSp>
          <p:nvCxnSpPr>
            <p:cNvPr id="25" name="Straight Arrow Connector 17"/>
            <p:cNvCxnSpPr/>
            <p:nvPr/>
          </p:nvCxnSpPr>
          <p:spPr>
            <a:xfrm flipV="1">
              <a:off x="7219950" y="2971800"/>
              <a:ext cx="0" cy="762000"/>
            </a:xfrm>
            <a:prstGeom prst="straightConnector1">
              <a:avLst/>
            </a:prstGeom>
            <a:ln w="762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8"/>
            <p:cNvCxnSpPr/>
            <p:nvPr/>
          </p:nvCxnSpPr>
          <p:spPr>
            <a:xfrm flipH="1">
              <a:off x="6477000" y="3733800"/>
              <a:ext cx="76200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39"/>
          <p:cNvGrpSpPr>
            <a:grpSpLocks/>
          </p:cNvGrpSpPr>
          <p:nvPr/>
        </p:nvGrpSpPr>
        <p:grpSpPr bwMode="auto">
          <a:xfrm>
            <a:off x="3998912" y="4477544"/>
            <a:ext cx="762000" cy="762000"/>
            <a:chOff x="6477000" y="2971800"/>
            <a:chExt cx="762000" cy="762000"/>
          </a:xfrm>
        </p:grpSpPr>
        <p:cxnSp>
          <p:nvCxnSpPr>
            <p:cNvPr id="29" name="Straight Arrow Connector 20"/>
            <p:cNvCxnSpPr/>
            <p:nvPr/>
          </p:nvCxnSpPr>
          <p:spPr>
            <a:xfrm flipV="1">
              <a:off x="7219950" y="2971800"/>
              <a:ext cx="0" cy="762000"/>
            </a:xfrm>
            <a:prstGeom prst="straightConnector1">
              <a:avLst/>
            </a:prstGeom>
            <a:ln w="762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1"/>
            <p:cNvCxnSpPr/>
            <p:nvPr/>
          </p:nvCxnSpPr>
          <p:spPr>
            <a:xfrm flipH="1">
              <a:off x="6477000" y="3733800"/>
              <a:ext cx="76200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47"/>
          <p:cNvSpPr txBox="1">
            <a:spLocks noChangeArrowheads="1"/>
          </p:cNvSpPr>
          <p:nvPr/>
        </p:nvSpPr>
        <p:spPr bwMode="auto">
          <a:xfrm>
            <a:off x="6513512" y="1277144"/>
            <a:ext cx="1905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sz="1400" b="1">
                <a:latin typeface="맑은 고딕" pitchFamily="50" charset="-127"/>
                <a:ea typeface="맑은 고딕" pitchFamily="50" charset="-127"/>
              </a:rPr>
              <a:t>Internal VV maintenance space expanded</a:t>
            </a:r>
          </a:p>
        </p:txBody>
      </p:sp>
      <p:cxnSp>
        <p:nvCxnSpPr>
          <p:cNvPr id="33" name="Straight Arrow Connector 24"/>
          <p:cNvCxnSpPr/>
          <p:nvPr/>
        </p:nvCxnSpPr>
        <p:spPr>
          <a:xfrm flipH="1">
            <a:off x="5141912" y="1734344"/>
            <a:ext cx="1676400" cy="990600"/>
          </a:xfrm>
          <a:prstGeom prst="straightConnector1">
            <a:avLst/>
          </a:prstGeom>
          <a:ln w="158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55"/>
          <p:cNvSpPr txBox="1">
            <a:spLocks noChangeArrowheads="1"/>
          </p:cNvSpPr>
          <p:nvPr/>
        </p:nvSpPr>
        <p:spPr bwMode="auto">
          <a:xfrm>
            <a:off x="6437312" y="5620544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sz="1400" b="1">
                <a:latin typeface="맑은 고딕" pitchFamily="50" charset="-127"/>
                <a:ea typeface="맑은 고딕" pitchFamily="50" charset="-127"/>
              </a:rPr>
              <a:t>Coolant supply from below</a:t>
            </a:r>
          </a:p>
        </p:txBody>
      </p:sp>
      <p:cxnSp>
        <p:nvCxnSpPr>
          <p:cNvPr id="35" name="Straight Arrow Connector 28"/>
          <p:cNvCxnSpPr/>
          <p:nvPr/>
        </p:nvCxnSpPr>
        <p:spPr>
          <a:xfrm flipH="1">
            <a:off x="4608512" y="5925344"/>
            <a:ext cx="2057400" cy="76200"/>
          </a:xfrm>
          <a:prstGeom prst="straightConnector1">
            <a:avLst/>
          </a:prstGeom>
          <a:ln w="158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29"/>
          <p:cNvCxnSpPr/>
          <p:nvPr/>
        </p:nvCxnSpPr>
        <p:spPr bwMode="auto">
          <a:xfrm flipH="1">
            <a:off x="6056312" y="2932907"/>
            <a:ext cx="127635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0"/>
          <p:cNvCxnSpPr/>
          <p:nvPr/>
        </p:nvCxnSpPr>
        <p:spPr bwMode="auto">
          <a:xfrm flipH="1">
            <a:off x="5599112" y="3867944"/>
            <a:ext cx="152400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1"/>
          <p:cNvCxnSpPr/>
          <p:nvPr/>
        </p:nvCxnSpPr>
        <p:spPr bwMode="auto">
          <a:xfrm flipH="1">
            <a:off x="5675312" y="5239544"/>
            <a:ext cx="127635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54"/>
          <p:cNvSpPr txBox="1">
            <a:spLocks noChangeArrowheads="1"/>
          </p:cNvSpPr>
          <p:nvPr/>
        </p:nvSpPr>
        <p:spPr bwMode="auto">
          <a:xfrm>
            <a:off x="6589712" y="2359819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sz="1400" b="1">
                <a:latin typeface="맑은 고딕" pitchFamily="50" charset="-127"/>
                <a:ea typeface="맑은 고딕" pitchFamily="50" charset="-127"/>
              </a:rPr>
              <a:t>Horizontal assisted maintenance</a:t>
            </a:r>
          </a:p>
        </p:txBody>
      </p:sp>
      <p:sp>
        <p:nvSpPr>
          <p:cNvPr id="40" name="TextBox 54"/>
          <p:cNvSpPr txBox="1">
            <a:spLocks noChangeArrowheads="1"/>
          </p:cNvSpPr>
          <p:nvPr/>
        </p:nvSpPr>
        <p:spPr bwMode="auto">
          <a:xfrm>
            <a:off x="6894512" y="3410744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sz="1400" b="1">
                <a:latin typeface="맑은 고딕" pitchFamily="50" charset="-127"/>
                <a:ea typeface="맑은 고딕" pitchFamily="50" charset="-127"/>
              </a:rPr>
              <a:t>Horizontal assisted maintenance</a:t>
            </a:r>
          </a:p>
        </p:txBody>
      </p:sp>
      <p:cxnSp>
        <p:nvCxnSpPr>
          <p:cNvPr id="41" name="Straight Arrow Connector 34"/>
          <p:cNvCxnSpPr/>
          <p:nvPr/>
        </p:nvCxnSpPr>
        <p:spPr bwMode="auto">
          <a:xfrm>
            <a:off x="4608512" y="1124744"/>
            <a:ext cx="0" cy="990600"/>
          </a:xfrm>
          <a:prstGeom prst="straightConnector1">
            <a:avLst/>
          </a:prstGeom>
          <a:ln w="60325">
            <a:solidFill>
              <a:schemeClr val="tx1"/>
            </a:solidFill>
            <a:headEnd type="stealth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22"/>
          <p:cNvSpPr txBox="1">
            <a:spLocks noChangeArrowheads="1"/>
          </p:cNvSpPr>
          <p:nvPr/>
        </p:nvSpPr>
        <p:spPr bwMode="auto">
          <a:xfrm>
            <a:off x="341312" y="1734344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sz="1400" b="1">
                <a:latin typeface="맑은 고딕" pitchFamily="50" charset="-127"/>
                <a:ea typeface="맑은 고딕" pitchFamily="50" charset="-127"/>
              </a:rPr>
              <a:t>Enlarged TF</a:t>
            </a:r>
          </a:p>
        </p:txBody>
      </p:sp>
      <p:cxnSp>
        <p:nvCxnSpPr>
          <p:cNvPr id="43" name="Straight Arrow Connector 45"/>
          <p:cNvCxnSpPr/>
          <p:nvPr/>
        </p:nvCxnSpPr>
        <p:spPr>
          <a:xfrm>
            <a:off x="1789112" y="1962944"/>
            <a:ext cx="1295400" cy="228600"/>
          </a:xfrm>
          <a:prstGeom prst="straightConnector1">
            <a:avLst/>
          </a:prstGeom>
          <a:ln w="158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17"/>
          <p:cNvSpPr txBox="1">
            <a:spLocks noChangeArrowheads="1"/>
          </p:cNvSpPr>
          <p:nvPr/>
        </p:nvSpPr>
        <p:spPr bwMode="auto">
          <a:xfrm>
            <a:off x="112712" y="2801144"/>
            <a:ext cx="1905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Semi-permanent Inboard Shield structure (~350° C)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19302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Documents and Settings\s-job03\바탕 화면\알라딘\핵융합연PT111102\핵융합소스\간지수정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357554" y="2325950"/>
            <a:ext cx="5093988" cy="16103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ko-KR" altLang="en-US" sz="3000" spc="-100" dirty="0" smtClean="0">
                <a:solidFill>
                  <a:srgbClr val="F34803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lang="en-US" altLang="ko-KR" sz="3000" spc="-100" dirty="0" smtClean="0">
              <a:solidFill>
                <a:srgbClr val="F34803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3000" spc="-100" dirty="0">
                <a:solidFill>
                  <a:srgbClr val="F34803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000" spc="-100" dirty="0" smtClean="0">
                <a:solidFill>
                  <a:srgbClr val="F34803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000" b="1" spc="-100" dirty="0" smtClean="0">
                <a:solidFill>
                  <a:srgbClr val="F34803"/>
                </a:solidFill>
                <a:latin typeface="+mj-ea"/>
                <a:ea typeface="+mj-ea"/>
              </a:rPr>
              <a:t>DEMO Core Technology</a:t>
            </a:r>
          </a:p>
          <a:p>
            <a:r>
              <a:rPr lang="en-US" altLang="ko-KR" sz="3000" b="1" spc="-100" dirty="0">
                <a:solidFill>
                  <a:srgbClr val="F34803"/>
                </a:solidFill>
                <a:latin typeface="+mj-ea"/>
                <a:ea typeface="+mj-ea"/>
              </a:rPr>
              <a:t>  </a:t>
            </a:r>
            <a:r>
              <a:rPr lang="en-US" altLang="ko-KR" sz="3000" b="1" spc="-100" dirty="0" smtClean="0">
                <a:solidFill>
                  <a:srgbClr val="F34803"/>
                </a:solidFill>
                <a:latin typeface="+mj-ea"/>
                <a:ea typeface="+mj-ea"/>
              </a:rPr>
              <a:t>Development Plan</a:t>
            </a:r>
            <a:endParaRPr lang="ko-KR" altLang="en-US" sz="3000" b="1" spc="-100" dirty="0">
              <a:solidFill>
                <a:srgbClr val="F34803"/>
              </a:solidFill>
              <a:latin typeface="+mj-ea"/>
              <a:ea typeface="+mj-ea"/>
            </a:endParaRPr>
          </a:p>
          <a:p>
            <a:endParaRPr lang="en-US" altLang="ko-KR" sz="3000" spc="-100" dirty="0" smtClean="0">
              <a:solidFill>
                <a:srgbClr val="F34803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306660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236663" y="1547813"/>
            <a:ext cx="7215187" cy="4230687"/>
          </a:xfrm>
          <a:prstGeom prst="roundRect">
            <a:avLst>
              <a:gd name="adj" fmla="val 0"/>
            </a:avLst>
          </a:prstGeom>
          <a:solidFill>
            <a:srgbClr val="FFFFFF">
              <a:alpha val="70195"/>
            </a:srgbClr>
          </a:solidFill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2643" name="AutoShape 3"/>
          <p:cNvSpPr>
            <a:spLocks noChangeArrowheads="1"/>
          </p:cNvSpPr>
          <p:nvPr/>
        </p:nvSpPr>
        <p:spPr bwMode="auto">
          <a:xfrm>
            <a:off x="214313" y="1257300"/>
            <a:ext cx="8715375" cy="5286375"/>
          </a:xfrm>
          <a:prstGeom prst="roundRect">
            <a:avLst>
              <a:gd name="adj" fmla="val 2315"/>
            </a:avLst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ko-KR" sz="1600" b="1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508250" y="4471988"/>
            <a:ext cx="219075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1000" b="1" kern="0">
                <a:solidFill>
                  <a:srgbClr val="FFFFFF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PLT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2786063" y="4491038"/>
            <a:ext cx="117475" cy="128587"/>
          </a:xfrm>
          <a:prstGeom prst="ellipse">
            <a:avLst/>
          </a:prstGeom>
          <a:solidFill>
            <a:srgbClr val="996633"/>
          </a:solidFill>
          <a:ln w="4826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3470275" y="4746625"/>
            <a:ext cx="7112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1000" b="1" kern="0">
                <a:solidFill>
                  <a:srgbClr val="FFFFFF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ALCATOR C</a:t>
            </a: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3303588" y="4752975"/>
            <a:ext cx="119062" cy="130175"/>
          </a:xfrm>
          <a:prstGeom prst="ellipse">
            <a:avLst/>
          </a:prstGeom>
          <a:solidFill>
            <a:srgbClr val="996633"/>
          </a:solidFill>
          <a:ln w="4826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2976563" y="4194175"/>
            <a:ext cx="258762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1000" b="1" kern="0" dirty="0">
                <a:solidFill>
                  <a:srgbClr val="FFFFFF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PDX</a:t>
            </a: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3060700" y="4395788"/>
            <a:ext cx="119063" cy="130175"/>
          </a:xfrm>
          <a:prstGeom prst="ellipse">
            <a:avLst/>
          </a:prstGeom>
          <a:solidFill>
            <a:srgbClr val="996633"/>
          </a:solidFill>
          <a:ln w="4826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2650" name="Rectangle 13"/>
          <p:cNvSpPr>
            <a:spLocks noChangeArrowheads="1"/>
          </p:cNvSpPr>
          <p:nvPr/>
        </p:nvSpPr>
        <p:spPr bwMode="auto">
          <a:xfrm>
            <a:off x="3624263" y="4252913"/>
            <a:ext cx="2174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latinLnBrk="0" hangingPunct="0"/>
            <a:r>
              <a:rPr lang="en-US" altLang="ko-KR" sz="1000" b="1">
                <a:solidFill>
                  <a:srgbClr val="808080"/>
                </a:solidFill>
                <a:latin typeface="맑은 고딕" pitchFamily="50" charset="-127"/>
                <a:ea typeface="맑은 고딕" pitchFamily="50" charset="-127"/>
              </a:rPr>
              <a:t>DIII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3486150" y="3651250"/>
            <a:ext cx="301625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1000" b="1" kern="0">
                <a:solidFill>
                  <a:srgbClr val="FFFFFF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TFTR</a:t>
            </a: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3916363" y="3773488"/>
            <a:ext cx="117475" cy="130175"/>
          </a:xfrm>
          <a:prstGeom prst="ellipse">
            <a:avLst/>
          </a:prstGeom>
          <a:solidFill>
            <a:srgbClr val="996633"/>
          </a:solidFill>
          <a:ln w="4826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2653" name="Rectangle 16"/>
          <p:cNvSpPr>
            <a:spLocks noChangeArrowheads="1"/>
          </p:cNvSpPr>
          <p:nvPr/>
        </p:nvSpPr>
        <p:spPr bwMode="auto">
          <a:xfrm>
            <a:off x="4281488" y="4025900"/>
            <a:ext cx="398462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latinLnBrk="0" hangingPunct="0"/>
            <a:r>
              <a:rPr lang="en-US" altLang="ko-KR" sz="1100" b="1">
                <a:solidFill>
                  <a:srgbClr val="808080"/>
                </a:solidFill>
                <a:latin typeface="맑은 고딕" pitchFamily="50" charset="-127"/>
                <a:ea typeface="맑은 고딕" pitchFamily="50" charset="-127"/>
              </a:rPr>
              <a:t>DIII-D</a:t>
            </a: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4114800" y="4071938"/>
            <a:ext cx="117475" cy="128587"/>
          </a:xfrm>
          <a:prstGeom prst="ellipse">
            <a:avLst/>
          </a:prstGeom>
          <a:solidFill>
            <a:srgbClr val="996633"/>
          </a:solidFill>
          <a:ln w="4763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4271963" y="3686175"/>
            <a:ext cx="555625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1000" b="1" kern="0" dirty="0">
                <a:solidFill>
                  <a:srgbClr val="FFFFFF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JET/TFTR</a:t>
            </a:r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4114800" y="3713163"/>
            <a:ext cx="117475" cy="130175"/>
          </a:xfrm>
          <a:prstGeom prst="ellipse">
            <a:avLst/>
          </a:prstGeom>
          <a:solidFill>
            <a:srgbClr val="996633"/>
          </a:solidFill>
          <a:ln w="4826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4475163" y="3359150"/>
            <a:ext cx="198437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1000" b="1" kern="0">
                <a:solidFill>
                  <a:srgbClr val="FFFFFF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JET</a:t>
            </a:r>
          </a:p>
        </p:txBody>
      </p:sp>
      <p:sp>
        <p:nvSpPr>
          <p:cNvPr id="112658" name="Rectangle 21"/>
          <p:cNvSpPr>
            <a:spLocks noChangeArrowheads="1"/>
          </p:cNvSpPr>
          <p:nvPr/>
        </p:nvSpPr>
        <p:spPr bwMode="auto">
          <a:xfrm>
            <a:off x="4106292" y="2825750"/>
            <a:ext cx="3937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latinLnBrk="0" hangingPunct="0"/>
            <a:r>
              <a:rPr lang="en-US" altLang="ko-KR" sz="1400" dirty="0">
                <a:solidFill>
                  <a:srgbClr val="996633"/>
                </a:solidFill>
                <a:latin typeface="Franklin Gothic Demi" pitchFamily="34" charset="0"/>
                <a:ea typeface="맑은 고딕" pitchFamily="50" charset="-127"/>
                <a:cs typeface="Vrinda" pitchFamily="34" charset="0"/>
              </a:rPr>
              <a:t>TFTR</a:t>
            </a:r>
          </a:p>
        </p:txBody>
      </p:sp>
      <p:sp>
        <p:nvSpPr>
          <p:cNvPr id="112659" name="Rectangle 22"/>
          <p:cNvSpPr>
            <a:spLocks noChangeArrowheads="1"/>
          </p:cNvSpPr>
          <p:nvPr/>
        </p:nvSpPr>
        <p:spPr bwMode="auto">
          <a:xfrm>
            <a:off x="3851920" y="3068960"/>
            <a:ext cx="5286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latinLnBrk="0" hangingPunct="0"/>
            <a:r>
              <a:rPr lang="en-US" altLang="ko-KR" sz="1400" dirty="0">
                <a:solidFill>
                  <a:srgbClr val="996633"/>
                </a:solidFill>
                <a:latin typeface="Franklin Gothic Demi" pitchFamily="34" charset="0"/>
                <a:ea typeface="맑은 고딕" pitchFamily="50" charset="-127"/>
                <a:cs typeface="Vrinda" pitchFamily="34" charset="0"/>
              </a:rPr>
              <a:t>JT-60U</a:t>
            </a:r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 flipV="1">
            <a:off x="2212975" y="2990850"/>
            <a:ext cx="2578100" cy="24939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2395538" y="5283200"/>
            <a:ext cx="504825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700" b="1" kern="0">
                <a:solidFill>
                  <a:srgbClr val="FFFFFF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ALCATOR A</a:t>
            </a:r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V="1">
            <a:off x="7542213" y="2019300"/>
            <a:ext cx="787400" cy="215900"/>
          </a:xfrm>
          <a:prstGeom prst="line">
            <a:avLst/>
          </a:prstGeom>
          <a:noFill/>
          <a:ln w="25400">
            <a:solidFill>
              <a:srgbClr val="FA7D00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 flipV="1">
            <a:off x="4814888" y="2259013"/>
            <a:ext cx="2617787" cy="711200"/>
          </a:xfrm>
          <a:prstGeom prst="line">
            <a:avLst/>
          </a:prstGeom>
          <a:noFill/>
          <a:ln w="25400">
            <a:solidFill>
              <a:srgbClr val="FA7D00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443" name="Rectangle 30"/>
          <p:cNvSpPr>
            <a:spLocks noChangeArrowheads="1"/>
          </p:cNvSpPr>
          <p:nvPr/>
        </p:nvSpPr>
        <p:spPr bwMode="auto">
          <a:xfrm>
            <a:off x="1579563" y="5878513"/>
            <a:ext cx="3270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11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1970</a:t>
            </a:r>
          </a:p>
        </p:txBody>
      </p:sp>
      <p:sp>
        <p:nvSpPr>
          <p:cNvPr id="17444" name="Rectangle 31"/>
          <p:cNvSpPr>
            <a:spLocks noChangeArrowheads="1"/>
          </p:cNvSpPr>
          <p:nvPr/>
        </p:nvSpPr>
        <p:spPr bwMode="auto">
          <a:xfrm>
            <a:off x="2138363" y="5878513"/>
            <a:ext cx="3270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11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1975</a:t>
            </a:r>
          </a:p>
        </p:txBody>
      </p:sp>
      <p:sp>
        <p:nvSpPr>
          <p:cNvPr id="17445" name="Rectangle 32"/>
          <p:cNvSpPr>
            <a:spLocks noChangeArrowheads="1"/>
          </p:cNvSpPr>
          <p:nvPr/>
        </p:nvSpPr>
        <p:spPr bwMode="auto">
          <a:xfrm>
            <a:off x="2747963" y="5878513"/>
            <a:ext cx="3270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11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1980</a:t>
            </a:r>
          </a:p>
        </p:txBody>
      </p:sp>
      <p:sp>
        <p:nvSpPr>
          <p:cNvPr id="17446" name="Rectangle 33"/>
          <p:cNvSpPr>
            <a:spLocks noChangeArrowheads="1"/>
          </p:cNvSpPr>
          <p:nvPr/>
        </p:nvSpPr>
        <p:spPr bwMode="auto">
          <a:xfrm>
            <a:off x="3376613" y="5878513"/>
            <a:ext cx="3270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11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1985</a:t>
            </a:r>
          </a:p>
        </p:txBody>
      </p:sp>
      <p:sp>
        <p:nvSpPr>
          <p:cNvPr id="17447" name="Rectangle 34"/>
          <p:cNvSpPr>
            <a:spLocks noChangeArrowheads="1"/>
          </p:cNvSpPr>
          <p:nvPr/>
        </p:nvSpPr>
        <p:spPr bwMode="auto">
          <a:xfrm>
            <a:off x="3968750" y="5878513"/>
            <a:ext cx="3270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11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1990</a:t>
            </a:r>
          </a:p>
        </p:txBody>
      </p:sp>
      <p:sp>
        <p:nvSpPr>
          <p:cNvPr id="17448" name="Rectangle 35"/>
          <p:cNvSpPr>
            <a:spLocks noChangeArrowheads="1"/>
          </p:cNvSpPr>
          <p:nvPr/>
        </p:nvSpPr>
        <p:spPr bwMode="auto">
          <a:xfrm>
            <a:off x="4587875" y="5878513"/>
            <a:ext cx="3270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11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1995</a:t>
            </a:r>
          </a:p>
        </p:txBody>
      </p:sp>
      <p:sp>
        <p:nvSpPr>
          <p:cNvPr id="17449" name="Rectangle 36"/>
          <p:cNvSpPr>
            <a:spLocks noChangeArrowheads="1"/>
          </p:cNvSpPr>
          <p:nvPr/>
        </p:nvSpPr>
        <p:spPr bwMode="auto">
          <a:xfrm>
            <a:off x="5197475" y="5878513"/>
            <a:ext cx="3270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11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2000</a:t>
            </a:r>
          </a:p>
        </p:txBody>
      </p:sp>
      <p:sp>
        <p:nvSpPr>
          <p:cNvPr id="17450" name="Rectangle 37"/>
          <p:cNvSpPr>
            <a:spLocks noChangeArrowheads="1"/>
          </p:cNvSpPr>
          <p:nvPr/>
        </p:nvSpPr>
        <p:spPr bwMode="auto">
          <a:xfrm>
            <a:off x="5815013" y="5878513"/>
            <a:ext cx="3270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11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2005</a:t>
            </a:r>
          </a:p>
        </p:txBody>
      </p:sp>
      <p:sp>
        <p:nvSpPr>
          <p:cNvPr id="17451" name="Rectangle 38"/>
          <p:cNvSpPr>
            <a:spLocks noChangeArrowheads="1"/>
          </p:cNvSpPr>
          <p:nvPr/>
        </p:nvSpPr>
        <p:spPr bwMode="auto">
          <a:xfrm>
            <a:off x="6408738" y="5878513"/>
            <a:ext cx="3270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11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2010</a:t>
            </a:r>
          </a:p>
        </p:txBody>
      </p:sp>
      <p:sp>
        <p:nvSpPr>
          <p:cNvPr id="52" name="Rectangle 47"/>
          <p:cNvSpPr>
            <a:spLocks noChangeArrowheads="1"/>
          </p:cNvSpPr>
          <p:nvPr/>
        </p:nvSpPr>
        <p:spPr bwMode="auto">
          <a:xfrm>
            <a:off x="1236663" y="5008563"/>
            <a:ext cx="80962" cy="22225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3" name="Rectangle 48"/>
          <p:cNvSpPr>
            <a:spLocks noChangeArrowheads="1"/>
          </p:cNvSpPr>
          <p:nvPr/>
        </p:nvSpPr>
        <p:spPr bwMode="auto">
          <a:xfrm>
            <a:off x="1236663" y="4135438"/>
            <a:ext cx="80962" cy="25400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4" name="Rectangle 49"/>
          <p:cNvSpPr>
            <a:spLocks noChangeArrowheads="1"/>
          </p:cNvSpPr>
          <p:nvPr/>
        </p:nvSpPr>
        <p:spPr bwMode="auto">
          <a:xfrm>
            <a:off x="1236663" y="3263900"/>
            <a:ext cx="80962" cy="25400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5" name="Rectangle 50"/>
          <p:cNvSpPr>
            <a:spLocks noChangeArrowheads="1"/>
          </p:cNvSpPr>
          <p:nvPr/>
        </p:nvSpPr>
        <p:spPr bwMode="auto">
          <a:xfrm>
            <a:off x="1236663" y="2390775"/>
            <a:ext cx="80962" cy="25400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464" name="Text Box 51"/>
          <p:cNvSpPr txBox="1">
            <a:spLocks noChangeArrowheads="1"/>
          </p:cNvSpPr>
          <p:nvPr/>
        </p:nvSpPr>
        <p:spPr bwMode="auto">
          <a:xfrm>
            <a:off x="742950" y="4025900"/>
            <a:ext cx="500063" cy="2619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latinLnBrk="0" hangingPunct="0">
              <a:defRPr/>
            </a:pPr>
            <a:r>
              <a:rPr lang="en-US" altLang="ko-KR" sz="11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1KW</a:t>
            </a:r>
          </a:p>
        </p:txBody>
      </p:sp>
      <p:sp>
        <p:nvSpPr>
          <p:cNvPr id="17465" name="Text Box 52"/>
          <p:cNvSpPr txBox="1">
            <a:spLocks noChangeArrowheads="1"/>
          </p:cNvSpPr>
          <p:nvPr/>
        </p:nvSpPr>
        <p:spPr bwMode="auto">
          <a:xfrm>
            <a:off x="698500" y="3192463"/>
            <a:ext cx="544513" cy="2619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latinLnBrk="0" hangingPunct="0">
              <a:defRPr/>
            </a:pP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1MW</a:t>
            </a:r>
          </a:p>
        </p:txBody>
      </p:sp>
      <p:sp>
        <p:nvSpPr>
          <p:cNvPr id="17466" name="Text Box 53"/>
          <p:cNvSpPr txBox="1">
            <a:spLocks noChangeArrowheads="1"/>
          </p:cNvSpPr>
          <p:nvPr/>
        </p:nvSpPr>
        <p:spPr bwMode="auto">
          <a:xfrm>
            <a:off x="731838" y="2243138"/>
            <a:ext cx="511175" cy="2619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latinLnBrk="0" hangingPunct="0">
              <a:defRPr/>
            </a:pPr>
            <a:r>
              <a:rPr lang="en-US" altLang="ko-KR" sz="11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1GW</a:t>
            </a:r>
          </a:p>
        </p:txBody>
      </p:sp>
      <p:sp>
        <p:nvSpPr>
          <p:cNvPr id="17467" name="Text Box 54"/>
          <p:cNvSpPr txBox="1">
            <a:spLocks noChangeArrowheads="1"/>
          </p:cNvSpPr>
          <p:nvPr/>
        </p:nvSpPr>
        <p:spPr bwMode="auto">
          <a:xfrm>
            <a:off x="833438" y="4870450"/>
            <a:ext cx="409575" cy="260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latinLnBrk="0" hangingPunct="0">
              <a:defRPr/>
            </a:pPr>
            <a:r>
              <a:rPr lang="en-US" altLang="ko-KR" sz="11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1W</a:t>
            </a:r>
          </a:p>
        </p:txBody>
      </p:sp>
      <p:sp>
        <p:nvSpPr>
          <p:cNvPr id="60" name="Line 55"/>
          <p:cNvSpPr>
            <a:spLocks noChangeShapeType="1"/>
          </p:cNvSpPr>
          <p:nvPr/>
        </p:nvSpPr>
        <p:spPr bwMode="auto">
          <a:xfrm flipV="1">
            <a:off x="2212975" y="2990850"/>
            <a:ext cx="2578100" cy="2493963"/>
          </a:xfrm>
          <a:prstGeom prst="line">
            <a:avLst/>
          </a:prstGeom>
          <a:noFill/>
          <a:ln w="25400">
            <a:solidFill>
              <a:srgbClr val="FA7D00"/>
            </a:solidFill>
            <a:round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469" name="Rectangle 57"/>
          <p:cNvSpPr>
            <a:spLocks noChangeArrowheads="1"/>
          </p:cNvSpPr>
          <p:nvPr/>
        </p:nvSpPr>
        <p:spPr bwMode="auto">
          <a:xfrm>
            <a:off x="2987824" y="5261074"/>
            <a:ext cx="57943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1200" dirty="0">
                <a:solidFill>
                  <a:schemeClr val="tx2">
                    <a:lumMod val="50000"/>
                    <a:lumOff val="50000"/>
                  </a:schemeClr>
                </a:solidFill>
                <a:latin typeface="Franklin Gothic Demi" pitchFamily="34" charset="0"/>
                <a:ea typeface="맑은 고딕" pitchFamily="50" charset="-127"/>
              </a:rPr>
              <a:t>SNUT-79</a:t>
            </a:r>
          </a:p>
        </p:txBody>
      </p:sp>
      <p:sp>
        <p:nvSpPr>
          <p:cNvPr id="17471" name="Rectangle 61"/>
          <p:cNvSpPr>
            <a:spLocks noChangeArrowheads="1"/>
          </p:cNvSpPr>
          <p:nvPr/>
        </p:nvSpPr>
        <p:spPr bwMode="auto">
          <a:xfrm>
            <a:off x="7010400" y="5878513"/>
            <a:ext cx="3270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11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2015</a:t>
            </a:r>
          </a:p>
        </p:txBody>
      </p:sp>
      <p:sp>
        <p:nvSpPr>
          <p:cNvPr id="17473" name="Rectangle 63"/>
          <p:cNvSpPr>
            <a:spLocks noChangeArrowheads="1"/>
          </p:cNvSpPr>
          <p:nvPr/>
        </p:nvSpPr>
        <p:spPr bwMode="auto">
          <a:xfrm>
            <a:off x="7627938" y="5878513"/>
            <a:ext cx="3270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11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2020</a:t>
            </a:r>
          </a:p>
        </p:txBody>
      </p:sp>
      <p:sp>
        <p:nvSpPr>
          <p:cNvPr id="17475" name="Rectangle 65"/>
          <p:cNvSpPr>
            <a:spLocks noChangeArrowheads="1"/>
          </p:cNvSpPr>
          <p:nvPr/>
        </p:nvSpPr>
        <p:spPr bwMode="auto">
          <a:xfrm>
            <a:off x="8247063" y="5878513"/>
            <a:ext cx="3270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11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2040</a:t>
            </a:r>
          </a:p>
        </p:txBody>
      </p:sp>
      <p:sp>
        <p:nvSpPr>
          <p:cNvPr id="112687" name="Rectangle 66"/>
          <p:cNvSpPr>
            <a:spLocks noChangeArrowheads="1"/>
          </p:cNvSpPr>
          <p:nvPr/>
        </p:nvSpPr>
        <p:spPr bwMode="auto">
          <a:xfrm>
            <a:off x="4572000" y="2565028"/>
            <a:ext cx="2603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latinLnBrk="0" hangingPunct="0"/>
            <a:r>
              <a:rPr lang="en-US" altLang="ko-KR" sz="1400" dirty="0">
                <a:solidFill>
                  <a:srgbClr val="996633"/>
                </a:solidFill>
                <a:latin typeface="Franklin Gothic Demi" pitchFamily="34" charset="0"/>
                <a:ea typeface="맑은 고딕" pitchFamily="50" charset="-127"/>
                <a:cs typeface="Vrinda" pitchFamily="34" charset="0"/>
              </a:rPr>
              <a:t>JET</a:t>
            </a:r>
          </a:p>
        </p:txBody>
      </p:sp>
      <p:sp>
        <p:nvSpPr>
          <p:cNvPr id="112688" name="Rectangle 69"/>
          <p:cNvSpPr>
            <a:spLocks noChangeArrowheads="1"/>
          </p:cNvSpPr>
          <p:nvPr/>
        </p:nvSpPr>
        <p:spPr bwMode="auto">
          <a:xfrm>
            <a:off x="1438275" y="4910138"/>
            <a:ext cx="4968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latinLnBrk="0" hangingPunct="0"/>
            <a:r>
              <a:rPr lang="en-US" altLang="ko-KR" sz="1400">
                <a:solidFill>
                  <a:srgbClr val="996633"/>
                </a:solidFill>
                <a:latin typeface="Franklin Gothic Demi" pitchFamily="34" charset="0"/>
                <a:ea typeface="맑은 고딕" pitchFamily="50" charset="-127"/>
                <a:cs typeface="Vrinda" pitchFamily="34" charset="0"/>
              </a:rPr>
              <a:t>T-3</a:t>
            </a:r>
          </a:p>
        </p:txBody>
      </p:sp>
      <p:sp>
        <p:nvSpPr>
          <p:cNvPr id="112689" name="Rectangle 73"/>
          <p:cNvSpPr>
            <a:spLocks noChangeArrowheads="1"/>
          </p:cNvSpPr>
          <p:nvPr/>
        </p:nvSpPr>
        <p:spPr bwMode="auto">
          <a:xfrm>
            <a:off x="1416050" y="5113338"/>
            <a:ext cx="5286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latinLnBrk="0" hangingPunct="0"/>
            <a:r>
              <a:rPr lang="en-US" altLang="ko-KR" sz="1400">
                <a:solidFill>
                  <a:srgbClr val="996633"/>
                </a:solidFill>
                <a:latin typeface="Franklin Gothic Demi" pitchFamily="34" charset="0"/>
                <a:ea typeface="맑은 고딕" pitchFamily="50" charset="-127"/>
                <a:cs typeface="Vrinda" pitchFamily="34" charset="0"/>
              </a:rPr>
              <a:t>(1968)</a:t>
            </a:r>
          </a:p>
        </p:txBody>
      </p:sp>
      <p:sp>
        <p:nvSpPr>
          <p:cNvPr id="71" name="Rectangle 80"/>
          <p:cNvSpPr>
            <a:spLocks noChangeArrowheads="1"/>
          </p:cNvSpPr>
          <p:nvPr/>
        </p:nvSpPr>
        <p:spPr bwMode="auto">
          <a:xfrm>
            <a:off x="4344988" y="3389313"/>
            <a:ext cx="117475" cy="128587"/>
          </a:xfrm>
          <a:prstGeom prst="ellipse">
            <a:avLst/>
          </a:prstGeom>
          <a:solidFill>
            <a:srgbClr val="996633"/>
          </a:solidFill>
          <a:ln w="4826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2" name="Rectangle 81"/>
          <p:cNvSpPr>
            <a:spLocks noChangeArrowheads="1"/>
          </p:cNvSpPr>
          <p:nvPr/>
        </p:nvSpPr>
        <p:spPr bwMode="auto">
          <a:xfrm>
            <a:off x="3470275" y="4235450"/>
            <a:ext cx="117475" cy="128588"/>
          </a:xfrm>
          <a:prstGeom prst="ellipse">
            <a:avLst/>
          </a:prstGeom>
          <a:solidFill>
            <a:srgbClr val="996633"/>
          </a:solidFill>
          <a:ln w="4826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482" name="Rectangle 89"/>
          <p:cNvSpPr>
            <a:spLocks noChangeArrowheads="1"/>
          </p:cNvSpPr>
          <p:nvPr/>
        </p:nvSpPr>
        <p:spPr bwMode="auto">
          <a:xfrm>
            <a:off x="1030288" y="5878513"/>
            <a:ext cx="3270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11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1965</a:t>
            </a:r>
          </a:p>
        </p:txBody>
      </p:sp>
      <p:sp>
        <p:nvSpPr>
          <p:cNvPr id="75" name="Rectangle 90"/>
          <p:cNvSpPr>
            <a:spLocks noChangeArrowheads="1"/>
          </p:cNvSpPr>
          <p:nvPr/>
        </p:nvSpPr>
        <p:spPr bwMode="auto">
          <a:xfrm>
            <a:off x="2058988" y="5232400"/>
            <a:ext cx="17303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700" b="1" kern="0">
                <a:solidFill>
                  <a:srgbClr val="FFFFFF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ATC</a:t>
            </a:r>
          </a:p>
        </p:txBody>
      </p:sp>
      <p:sp>
        <p:nvSpPr>
          <p:cNvPr id="77" name="Rectangle 92"/>
          <p:cNvSpPr>
            <a:spLocks noChangeArrowheads="1"/>
          </p:cNvSpPr>
          <p:nvPr/>
        </p:nvSpPr>
        <p:spPr bwMode="auto">
          <a:xfrm>
            <a:off x="1236663" y="2671763"/>
            <a:ext cx="80962" cy="25400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8" name="Rectangle 93"/>
          <p:cNvSpPr>
            <a:spLocks noChangeArrowheads="1"/>
          </p:cNvSpPr>
          <p:nvPr/>
        </p:nvSpPr>
        <p:spPr bwMode="auto">
          <a:xfrm>
            <a:off x="1236663" y="2971800"/>
            <a:ext cx="80962" cy="25400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9" name="Rectangle 94"/>
          <p:cNvSpPr>
            <a:spLocks noChangeArrowheads="1"/>
          </p:cNvSpPr>
          <p:nvPr/>
        </p:nvSpPr>
        <p:spPr bwMode="auto">
          <a:xfrm>
            <a:off x="1236663" y="3573463"/>
            <a:ext cx="80962" cy="25400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0" name="Rectangle 95"/>
          <p:cNvSpPr>
            <a:spLocks noChangeArrowheads="1"/>
          </p:cNvSpPr>
          <p:nvPr/>
        </p:nvSpPr>
        <p:spPr bwMode="auto">
          <a:xfrm>
            <a:off x="1236663" y="3875088"/>
            <a:ext cx="80962" cy="25400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" name="Rectangle 96"/>
          <p:cNvSpPr>
            <a:spLocks noChangeArrowheads="1"/>
          </p:cNvSpPr>
          <p:nvPr/>
        </p:nvSpPr>
        <p:spPr bwMode="auto">
          <a:xfrm>
            <a:off x="1236663" y="4403725"/>
            <a:ext cx="80962" cy="23813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2" name="Rectangle 97"/>
          <p:cNvSpPr>
            <a:spLocks noChangeArrowheads="1"/>
          </p:cNvSpPr>
          <p:nvPr/>
        </p:nvSpPr>
        <p:spPr bwMode="auto">
          <a:xfrm>
            <a:off x="1236663" y="4705350"/>
            <a:ext cx="80962" cy="23813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3" name="Rectangle 98"/>
          <p:cNvSpPr>
            <a:spLocks noChangeArrowheads="1"/>
          </p:cNvSpPr>
          <p:nvPr/>
        </p:nvSpPr>
        <p:spPr bwMode="auto">
          <a:xfrm>
            <a:off x="1236663" y="5308600"/>
            <a:ext cx="80962" cy="25400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4" name="Rectangle 99"/>
          <p:cNvSpPr>
            <a:spLocks noChangeArrowheads="1"/>
          </p:cNvSpPr>
          <p:nvPr/>
        </p:nvSpPr>
        <p:spPr bwMode="auto">
          <a:xfrm>
            <a:off x="1236663" y="1801813"/>
            <a:ext cx="80962" cy="25400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5" name="Rectangle 100"/>
          <p:cNvSpPr>
            <a:spLocks noChangeArrowheads="1"/>
          </p:cNvSpPr>
          <p:nvPr/>
        </p:nvSpPr>
        <p:spPr bwMode="auto">
          <a:xfrm>
            <a:off x="1236663" y="2101850"/>
            <a:ext cx="80962" cy="25400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495" name="Rectangle 118"/>
          <p:cNvSpPr>
            <a:spLocks noChangeArrowheads="1"/>
          </p:cNvSpPr>
          <p:nvPr/>
        </p:nvSpPr>
        <p:spPr bwMode="auto">
          <a:xfrm>
            <a:off x="5045075" y="5051425"/>
            <a:ext cx="51117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1200">
                <a:solidFill>
                  <a:schemeClr val="tx2">
                    <a:lumMod val="50000"/>
                    <a:lumOff val="50000"/>
                  </a:schemeClr>
                </a:solidFill>
                <a:latin typeface="Franklin Gothic Demi" pitchFamily="34" charset="0"/>
                <a:ea typeface="맑은 고딕" pitchFamily="50" charset="-127"/>
              </a:rPr>
              <a:t>KAIST-T</a:t>
            </a:r>
          </a:p>
        </p:txBody>
      </p:sp>
      <p:sp>
        <p:nvSpPr>
          <p:cNvPr id="17496" name="Rectangle 119"/>
          <p:cNvSpPr>
            <a:spLocks noChangeArrowheads="1"/>
          </p:cNvSpPr>
          <p:nvPr/>
        </p:nvSpPr>
        <p:spPr bwMode="auto">
          <a:xfrm>
            <a:off x="5045075" y="5229225"/>
            <a:ext cx="3016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latinLnBrk="0" hangingPunct="0">
              <a:defRPr/>
            </a:pPr>
            <a:r>
              <a:rPr lang="en-US" altLang="ko-KR" sz="1200">
                <a:solidFill>
                  <a:schemeClr val="tx2">
                    <a:lumMod val="50000"/>
                    <a:lumOff val="50000"/>
                  </a:schemeClr>
                </a:solidFill>
                <a:latin typeface="Franklin Gothic Demi" pitchFamily="34" charset="0"/>
                <a:ea typeface="맑은 고딕" pitchFamily="50" charset="-127"/>
              </a:rPr>
              <a:t>KT-1</a:t>
            </a:r>
          </a:p>
        </p:txBody>
      </p:sp>
      <p:sp>
        <p:nvSpPr>
          <p:cNvPr id="89" name="Rectangle 121"/>
          <p:cNvSpPr>
            <a:spLocks noChangeArrowheads="1"/>
          </p:cNvSpPr>
          <p:nvPr/>
        </p:nvSpPr>
        <p:spPr bwMode="auto">
          <a:xfrm>
            <a:off x="5643563" y="1556792"/>
            <a:ext cx="2816869" cy="4216400"/>
          </a:xfrm>
          <a:prstGeom prst="rect">
            <a:avLst/>
          </a:prstGeom>
          <a:solidFill>
            <a:schemeClr val="bg1">
              <a:lumMod val="75000"/>
              <a:alpha val="49804"/>
            </a:schemeClr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2706" name="Text Box 82"/>
          <p:cNvSpPr txBox="1">
            <a:spLocks noChangeArrowheads="1"/>
          </p:cNvSpPr>
          <p:nvPr/>
        </p:nvSpPr>
        <p:spPr bwMode="auto">
          <a:xfrm>
            <a:off x="5716811" y="2708920"/>
            <a:ext cx="1087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0"/>
            <a:r>
              <a:rPr lang="en-US" altLang="ko-KR" sz="1400" dirty="0">
                <a:solidFill>
                  <a:srgbClr val="FA7D00"/>
                </a:solidFill>
                <a:latin typeface="Franklin Gothic Demi" pitchFamily="34" charset="0"/>
                <a:ea typeface="맑은 고딕" pitchFamily="50" charset="-127"/>
                <a:cs typeface="Vrinda" pitchFamily="34" charset="0"/>
              </a:rPr>
              <a:t>KSTAR</a:t>
            </a:r>
          </a:p>
        </p:txBody>
      </p:sp>
      <p:sp>
        <p:nvSpPr>
          <p:cNvPr id="112707" name="Rectangle 27"/>
          <p:cNvSpPr>
            <a:spLocks noChangeArrowheads="1"/>
          </p:cNvSpPr>
          <p:nvPr/>
        </p:nvSpPr>
        <p:spPr bwMode="auto">
          <a:xfrm>
            <a:off x="7299325" y="1772816"/>
            <a:ext cx="3619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latinLnBrk="0" hangingPunct="0"/>
            <a:r>
              <a:rPr lang="en-US" altLang="ko-KR" sz="1400" dirty="0">
                <a:solidFill>
                  <a:srgbClr val="FA7D00"/>
                </a:solidFill>
                <a:latin typeface="Franklin Gothic Demi" pitchFamily="34" charset="0"/>
                <a:ea typeface="맑은 고딕" pitchFamily="50" charset="-127"/>
                <a:cs typeface="Vrinda" pitchFamily="34" charset="0"/>
              </a:rPr>
              <a:t>ITER</a:t>
            </a:r>
          </a:p>
        </p:txBody>
      </p:sp>
      <p:sp>
        <p:nvSpPr>
          <p:cNvPr id="98" name="Rectangle 80"/>
          <p:cNvSpPr>
            <a:spLocks noChangeArrowheads="1"/>
          </p:cNvSpPr>
          <p:nvPr/>
        </p:nvSpPr>
        <p:spPr bwMode="auto">
          <a:xfrm>
            <a:off x="4889500" y="2708275"/>
            <a:ext cx="117475" cy="128588"/>
          </a:xfrm>
          <a:prstGeom prst="ellipse">
            <a:avLst/>
          </a:prstGeom>
          <a:solidFill>
            <a:srgbClr val="996633"/>
          </a:solidFill>
          <a:ln w="4826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9" name="Rectangle 80"/>
          <p:cNvSpPr>
            <a:spLocks noChangeArrowheads="1"/>
          </p:cNvSpPr>
          <p:nvPr/>
        </p:nvSpPr>
        <p:spPr bwMode="auto">
          <a:xfrm>
            <a:off x="4699000" y="3155950"/>
            <a:ext cx="117475" cy="128588"/>
          </a:xfrm>
          <a:prstGeom prst="ellipse">
            <a:avLst/>
          </a:prstGeom>
          <a:solidFill>
            <a:srgbClr val="996633"/>
          </a:solidFill>
          <a:ln w="4826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0" name="Rectangle 80"/>
          <p:cNvSpPr>
            <a:spLocks noChangeArrowheads="1"/>
          </p:cNvSpPr>
          <p:nvPr/>
        </p:nvSpPr>
        <p:spPr bwMode="auto">
          <a:xfrm>
            <a:off x="4579938" y="2905125"/>
            <a:ext cx="119062" cy="127000"/>
          </a:xfrm>
          <a:prstGeom prst="ellipse">
            <a:avLst/>
          </a:prstGeom>
          <a:solidFill>
            <a:srgbClr val="996633"/>
          </a:solidFill>
          <a:ln w="4826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1" name="Line 60"/>
          <p:cNvSpPr>
            <a:spLocks noChangeShapeType="1"/>
          </p:cNvSpPr>
          <p:nvPr/>
        </p:nvSpPr>
        <p:spPr bwMode="auto">
          <a:xfrm flipV="1">
            <a:off x="6369049" y="2306638"/>
            <a:ext cx="1063625" cy="830262"/>
          </a:xfrm>
          <a:prstGeom prst="line">
            <a:avLst/>
          </a:prstGeom>
          <a:noFill/>
          <a:ln w="38100">
            <a:solidFill>
              <a:srgbClr val="FA7D00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3" name="Rectangle 91"/>
          <p:cNvSpPr>
            <a:spLocks noChangeArrowheads="1"/>
          </p:cNvSpPr>
          <p:nvPr/>
        </p:nvSpPr>
        <p:spPr bwMode="auto">
          <a:xfrm>
            <a:off x="1631950" y="5407025"/>
            <a:ext cx="117475" cy="130175"/>
          </a:xfrm>
          <a:prstGeom prst="ellipse">
            <a:avLst/>
          </a:prstGeom>
          <a:solidFill>
            <a:srgbClr val="996633"/>
          </a:solidFill>
          <a:ln w="4826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2713" name="Rectangle 122"/>
          <p:cNvSpPr>
            <a:spLocks noChangeArrowheads="1"/>
          </p:cNvSpPr>
          <p:nvPr/>
        </p:nvSpPr>
        <p:spPr bwMode="auto">
          <a:xfrm>
            <a:off x="1839913" y="1631950"/>
            <a:ext cx="19875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rIns="72000">
            <a:spAutoFit/>
          </a:bodyPr>
          <a:lstStyle/>
          <a:p>
            <a:pPr>
              <a:lnSpc>
                <a:spcPct val="115000"/>
              </a:lnSpc>
              <a:buSzPct val="70000"/>
            </a:pPr>
            <a:r>
              <a:rPr lang="en-US" altLang="ko-KR" sz="12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Conventional Device (Cu)</a:t>
            </a:r>
          </a:p>
          <a:p>
            <a:pPr>
              <a:lnSpc>
                <a:spcPct val="115000"/>
              </a:lnSpc>
              <a:buSzPct val="70000"/>
            </a:pPr>
            <a:r>
              <a:rPr lang="en-US" altLang="ko-KR" sz="12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Superconducting Device</a:t>
            </a:r>
          </a:p>
        </p:txBody>
      </p:sp>
      <p:sp>
        <p:nvSpPr>
          <p:cNvPr id="109" name="오른쪽 화살표 108"/>
          <p:cNvSpPr/>
          <p:nvPr/>
        </p:nvSpPr>
        <p:spPr bwMode="auto">
          <a:xfrm>
            <a:off x="5643563" y="4017814"/>
            <a:ext cx="2816870" cy="995362"/>
          </a:xfrm>
          <a:prstGeom prst="rightArrow">
            <a:avLst>
              <a:gd name="adj1" fmla="val 50000"/>
              <a:gd name="adj2" fmla="val 52672"/>
            </a:avLst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latinLnBrk="0">
              <a:defRPr/>
            </a:pPr>
            <a:endParaRPr lang="ko-KR" altLang="en-US" b="1" kern="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2715" name="Rectangle 122"/>
          <p:cNvSpPr>
            <a:spLocks noChangeArrowheads="1"/>
          </p:cNvSpPr>
          <p:nvPr/>
        </p:nvSpPr>
        <p:spPr bwMode="auto">
          <a:xfrm>
            <a:off x="6012160" y="4243388"/>
            <a:ext cx="1722438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rIns="72000">
            <a:spAutoFit/>
          </a:bodyPr>
          <a:lstStyle/>
          <a:p>
            <a:pPr>
              <a:lnSpc>
                <a:spcPct val="115000"/>
              </a:lnSpc>
              <a:buSzPct val="70000"/>
            </a:pPr>
            <a:r>
              <a:rPr lang="en-US" altLang="ko-KR" sz="1400" b="1" dirty="0" smtClean="0">
                <a:solidFill>
                  <a:srgbClr val="C00000"/>
                </a:solidFill>
                <a:latin typeface="+mj-ea"/>
                <a:ea typeface="+mj-ea"/>
              </a:rPr>
              <a:t>Superconducting Device</a:t>
            </a:r>
            <a:endParaRPr lang="en-US" altLang="ko-KR" sz="1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11" name="Line 60"/>
          <p:cNvSpPr>
            <a:spLocks noChangeShapeType="1"/>
          </p:cNvSpPr>
          <p:nvPr/>
        </p:nvSpPr>
        <p:spPr bwMode="auto">
          <a:xfrm flipV="1">
            <a:off x="2978844" y="5229200"/>
            <a:ext cx="1881188" cy="339725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2" name="Line 60"/>
          <p:cNvSpPr>
            <a:spLocks noChangeShapeType="1"/>
          </p:cNvSpPr>
          <p:nvPr/>
        </p:nvSpPr>
        <p:spPr bwMode="auto">
          <a:xfrm flipV="1">
            <a:off x="4956175" y="3316288"/>
            <a:ext cx="1206500" cy="1855787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411" name="직사각형 117"/>
          <p:cNvSpPr>
            <a:spLocks noChangeArrowheads="1"/>
          </p:cNvSpPr>
          <p:nvPr/>
        </p:nvSpPr>
        <p:spPr bwMode="auto">
          <a:xfrm rot="16200000">
            <a:off x="-28575" y="3857625"/>
            <a:ext cx="132873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400" b="1" dirty="0">
                <a:solidFill>
                  <a:schemeClr val="bg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Fusion Power</a:t>
            </a:r>
            <a:endParaRPr lang="ko-KR" altLang="ko-KR" sz="1400" b="1" dirty="0">
              <a:solidFill>
                <a:schemeClr val="bg1">
                  <a:lumMod val="50000"/>
                </a:schemeClr>
              </a:solidFill>
              <a:latin typeface="맑은 고딕" pitchFamily="50" charset="-127"/>
              <a:ea typeface="맑은 고딕" pitchFamily="50" charset="-127"/>
              <a:cs typeface="Arial" charset="0"/>
            </a:endParaRPr>
          </a:p>
        </p:txBody>
      </p:sp>
      <p:sp>
        <p:nvSpPr>
          <p:cNvPr id="17412" name="직사각형 118"/>
          <p:cNvSpPr>
            <a:spLocks noChangeArrowheads="1"/>
          </p:cNvSpPr>
          <p:nvPr/>
        </p:nvSpPr>
        <p:spPr bwMode="auto">
          <a:xfrm>
            <a:off x="4471988" y="6051550"/>
            <a:ext cx="5445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400" b="1">
                <a:solidFill>
                  <a:schemeClr val="bg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Year</a:t>
            </a:r>
            <a:endParaRPr lang="ko-KR" altLang="ko-KR" sz="1400" b="1">
              <a:solidFill>
                <a:schemeClr val="bg1">
                  <a:lumMod val="50000"/>
                </a:schemeClr>
              </a:solidFill>
              <a:latin typeface="맑은 고딕" pitchFamily="50" charset="-127"/>
              <a:ea typeface="맑은 고딕" pitchFamily="50" charset="-127"/>
              <a:cs typeface="Arial" charset="0"/>
            </a:endParaRPr>
          </a:p>
        </p:txBody>
      </p:sp>
      <p:sp>
        <p:nvSpPr>
          <p:cNvPr id="112720" name="TextBox 2"/>
          <p:cNvSpPr txBox="1">
            <a:spLocks noChangeArrowheads="1"/>
          </p:cNvSpPr>
          <p:nvPr/>
        </p:nvSpPr>
        <p:spPr bwMode="auto">
          <a:xfrm>
            <a:off x="425896" y="116632"/>
            <a:ext cx="81785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kumimoji="0" lang="en-US" altLang="ko-KR" sz="2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3200" b="1" dirty="0" smtClean="0">
                <a:solidFill>
                  <a:schemeClr val="bg1"/>
                </a:solidFill>
                <a:latin typeface="+mn-lt"/>
                <a:ea typeface="HY헤드라인M" pitchFamily="18" charset="-127"/>
              </a:rPr>
              <a:t>Mid-Entry Strategy : Korea, Year 1995</a:t>
            </a:r>
            <a:endParaRPr kumimoji="0" lang="ko-KR" altLang="en-US" sz="3200" b="1" dirty="0">
              <a:solidFill>
                <a:schemeClr val="bg1"/>
              </a:solidFill>
              <a:latin typeface="+mn-lt"/>
              <a:ea typeface="HY헤드라인M" pitchFamily="18" charset="-127"/>
            </a:endParaRPr>
          </a:p>
        </p:txBody>
      </p:sp>
      <p:sp>
        <p:nvSpPr>
          <p:cNvPr id="108" name="타원 107"/>
          <p:cNvSpPr/>
          <p:nvPr/>
        </p:nvSpPr>
        <p:spPr>
          <a:xfrm>
            <a:off x="6176963" y="3094038"/>
            <a:ext cx="214312" cy="214312"/>
          </a:xfrm>
          <a:prstGeom prst="ellipse">
            <a:avLst/>
          </a:prstGeom>
          <a:solidFill>
            <a:srgbClr val="FA7D00"/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0" name="타원 109"/>
          <p:cNvSpPr/>
          <p:nvPr/>
        </p:nvSpPr>
        <p:spPr>
          <a:xfrm>
            <a:off x="7452320" y="2136155"/>
            <a:ext cx="212725" cy="21272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A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3" name="타원 112"/>
          <p:cNvSpPr/>
          <p:nvPr/>
        </p:nvSpPr>
        <p:spPr>
          <a:xfrm>
            <a:off x="8294688" y="1892300"/>
            <a:ext cx="214312" cy="214313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4" name="Rectangle 91"/>
          <p:cNvSpPr>
            <a:spLocks noChangeArrowheads="1"/>
          </p:cNvSpPr>
          <p:nvPr/>
        </p:nvSpPr>
        <p:spPr bwMode="auto">
          <a:xfrm>
            <a:off x="2294285" y="5373216"/>
            <a:ext cx="117475" cy="131763"/>
          </a:xfrm>
          <a:prstGeom prst="ellipse">
            <a:avLst/>
          </a:prstGeom>
          <a:solidFill>
            <a:srgbClr val="996633"/>
          </a:solidFill>
          <a:ln w="4826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5" name="Rectangle 91"/>
          <p:cNvSpPr>
            <a:spLocks noChangeArrowheads="1"/>
          </p:cNvSpPr>
          <p:nvPr/>
        </p:nvSpPr>
        <p:spPr bwMode="auto">
          <a:xfrm>
            <a:off x="2886075" y="5514975"/>
            <a:ext cx="119063" cy="131763"/>
          </a:xfrm>
          <a:prstGeom prst="ellipse">
            <a:avLst/>
          </a:prstGeom>
          <a:solidFill>
            <a:srgbClr val="CC6600"/>
          </a:solidFill>
          <a:ln w="4826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6" name="Rectangle 91"/>
          <p:cNvSpPr>
            <a:spLocks noChangeArrowheads="1"/>
          </p:cNvSpPr>
          <p:nvPr/>
        </p:nvSpPr>
        <p:spPr bwMode="auto">
          <a:xfrm>
            <a:off x="4886325" y="5114925"/>
            <a:ext cx="119063" cy="131763"/>
          </a:xfrm>
          <a:prstGeom prst="ellipse">
            <a:avLst/>
          </a:prstGeom>
          <a:solidFill>
            <a:srgbClr val="CC6600"/>
          </a:solidFill>
          <a:ln w="4826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7" name="Rectangle 80"/>
          <p:cNvSpPr>
            <a:spLocks noChangeArrowheads="1"/>
          </p:cNvSpPr>
          <p:nvPr/>
        </p:nvSpPr>
        <p:spPr bwMode="auto">
          <a:xfrm>
            <a:off x="1695450" y="1731963"/>
            <a:ext cx="130175" cy="128587"/>
          </a:xfrm>
          <a:prstGeom prst="ellipse">
            <a:avLst/>
          </a:prstGeom>
          <a:solidFill>
            <a:srgbClr val="996633"/>
          </a:solidFill>
          <a:ln w="4826">
            <a:noFill/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8" name="Rectangle 80"/>
          <p:cNvSpPr>
            <a:spLocks noChangeArrowheads="1"/>
          </p:cNvSpPr>
          <p:nvPr/>
        </p:nvSpPr>
        <p:spPr bwMode="auto">
          <a:xfrm>
            <a:off x="1695450" y="1941513"/>
            <a:ext cx="117475" cy="128587"/>
          </a:xfrm>
          <a:prstGeom prst="ellipse">
            <a:avLst/>
          </a:prstGeom>
          <a:solidFill>
            <a:srgbClr val="FA7D00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4" name="Rectangle 39"/>
          <p:cNvSpPr>
            <a:spLocks noChangeArrowheads="1"/>
          </p:cNvSpPr>
          <p:nvPr/>
        </p:nvSpPr>
        <p:spPr bwMode="auto">
          <a:xfrm>
            <a:off x="2320925" y="5718175"/>
            <a:ext cx="14288" cy="65088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5" name="Rectangle 40"/>
          <p:cNvSpPr>
            <a:spLocks noChangeArrowheads="1"/>
          </p:cNvSpPr>
          <p:nvPr/>
        </p:nvSpPr>
        <p:spPr bwMode="auto">
          <a:xfrm>
            <a:off x="2933700" y="5718175"/>
            <a:ext cx="14288" cy="65088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6" name="Rectangle 41"/>
          <p:cNvSpPr>
            <a:spLocks noChangeArrowheads="1"/>
          </p:cNvSpPr>
          <p:nvPr/>
        </p:nvSpPr>
        <p:spPr bwMode="auto">
          <a:xfrm>
            <a:off x="3546475" y="5718175"/>
            <a:ext cx="17463" cy="65088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7" name="Rectangle 42"/>
          <p:cNvSpPr>
            <a:spLocks noChangeArrowheads="1"/>
          </p:cNvSpPr>
          <p:nvPr/>
        </p:nvSpPr>
        <p:spPr bwMode="auto">
          <a:xfrm>
            <a:off x="4159250" y="5718175"/>
            <a:ext cx="14288" cy="65088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8" name="Rectangle 43"/>
          <p:cNvSpPr>
            <a:spLocks noChangeArrowheads="1"/>
          </p:cNvSpPr>
          <p:nvPr/>
        </p:nvSpPr>
        <p:spPr bwMode="auto">
          <a:xfrm>
            <a:off x="4770438" y="5718175"/>
            <a:ext cx="14287" cy="65088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9" name="Rectangle 44"/>
          <p:cNvSpPr>
            <a:spLocks noChangeArrowheads="1"/>
          </p:cNvSpPr>
          <p:nvPr/>
        </p:nvSpPr>
        <p:spPr bwMode="auto">
          <a:xfrm>
            <a:off x="5387975" y="5718175"/>
            <a:ext cx="14288" cy="6508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0" name="Rectangle 45"/>
          <p:cNvSpPr>
            <a:spLocks noChangeArrowheads="1"/>
          </p:cNvSpPr>
          <p:nvPr/>
        </p:nvSpPr>
        <p:spPr bwMode="auto">
          <a:xfrm>
            <a:off x="5999163" y="5718175"/>
            <a:ext cx="15875" cy="6508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1" name="Rectangle 46"/>
          <p:cNvSpPr>
            <a:spLocks noChangeArrowheads="1"/>
          </p:cNvSpPr>
          <p:nvPr/>
        </p:nvSpPr>
        <p:spPr bwMode="auto">
          <a:xfrm>
            <a:off x="6613525" y="5718175"/>
            <a:ext cx="15875" cy="6508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4" name="Rectangle 62"/>
          <p:cNvSpPr>
            <a:spLocks noChangeArrowheads="1"/>
          </p:cNvSpPr>
          <p:nvPr/>
        </p:nvSpPr>
        <p:spPr bwMode="auto">
          <a:xfrm>
            <a:off x="7215188" y="5718175"/>
            <a:ext cx="17462" cy="6508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6" name="Rectangle 64"/>
          <p:cNvSpPr>
            <a:spLocks noChangeArrowheads="1"/>
          </p:cNvSpPr>
          <p:nvPr/>
        </p:nvSpPr>
        <p:spPr bwMode="auto">
          <a:xfrm>
            <a:off x="7832725" y="5718175"/>
            <a:ext cx="17463" cy="65088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3" name="Rectangle 88"/>
          <p:cNvSpPr>
            <a:spLocks noChangeArrowheads="1"/>
          </p:cNvSpPr>
          <p:nvPr/>
        </p:nvSpPr>
        <p:spPr bwMode="auto">
          <a:xfrm>
            <a:off x="1784350" y="5730875"/>
            <a:ext cx="15875" cy="65088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6" name="Freeform 103"/>
          <p:cNvSpPr>
            <a:spLocks/>
          </p:cNvSpPr>
          <p:nvPr/>
        </p:nvSpPr>
        <p:spPr bwMode="auto">
          <a:xfrm>
            <a:off x="8097838" y="5608638"/>
            <a:ext cx="47625" cy="276225"/>
          </a:xfrm>
          <a:custGeom>
            <a:avLst/>
            <a:gdLst>
              <a:gd name="T0" fmla="*/ 47543594 w 41"/>
              <a:gd name="T1" fmla="*/ 0 h 136"/>
              <a:gd name="T2" fmla="*/ 1440351 w 41"/>
              <a:gd name="T3" fmla="*/ 204897346 h 136"/>
              <a:gd name="T4" fmla="*/ 59068800 w 41"/>
              <a:gd name="T5" fmla="*/ 375644456 h 136"/>
              <a:gd name="T6" fmla="*/ 1440351 w 41"/>
              <a:gd name="T7" fmla="*/ 580541867 h 136"/>
              <a:gd name="T8" fmla="*/ 0 60000 65536"/>
              <a:gd name="T9" fmla="*/ 0 60000 65536"/>
              <a:gd name="T10" fmla="*/ 0 60000 65536"/>
              <a:gd name="T11" fmla="*/ 0 60000 65536"/>
              <a:gd name="T12" fmla="*/ 0 w 41"/>
              <a:gd name="T13" fmla="*/ 0 h 136"/>
              <a:gd name="T14" fmla="*/ 41 w 41"/>
              <a:gd name="T15" fmla="*/ 136 h 1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" h="136">
                <a:moveTo>
                  <a:pt x="33" y="0"/>
                </a:moveTo>
                <a:cubicBezTo>
                  <a:pt x="28" y="9"/>
                  <a:pt x="0" y="33"/>
                  <a:pt x="1" y="48"/>
                </a:cubicBezTo>
                <a:cubicBezTo>
                  <a:pt x="2" y="63"/>
                  <a:pt x="41" y="73"/>
                  <a:pt x="41" y="88"/>
                </a:cubicBezTo>
                <a:cubicBezTo>
                  <a:pt x="41" y="103"/>
                  <a:pt x="9" y="126"/>
                  <a:pt x="1" y="136"/>
                </a:cubicBezTo>
              </a:path>
            </a:pathLst>
          </a:custGeom>
          <a:solidFill>
            <a:schemeClr val="bg2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2741" name="Text Box 22"/>
          <p:cNvSpPr txBox="1">
            <a:spLocks noChangeArrowheads="1"/>
          </p:cNvSpPr>
          <p:nvPr/>
        </p:nvSpPr>
        <p:spPr bwMode="auto">
          <a:xfrm>
            <a:off x="8815388" y="6383338"/>
            <a:ext cx="26035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fld id="{237375BB-6C17-4CE2-AE8E-C28722755E9B}" type="slidenum">
              <a:rPr kumimoji="0" lang="ko-KR" altLang="en-US" sz="1000" b="1">
                <a:solidFill>
                  <a:srgbClr val="FFFFFF"/>
                </a:solidFill>
                <a:latin typeface="Century Gothic" pitchFamily="34" charset="0"/>
                <a:ea typeface="HY헤드라인M" pitchFamily="18" charset="-127"/>
              </a:rPr>
              <a:pPr algn="ctr" eaLnBrk="1" hangingPunct="1">
                <a:lnSpc>
                  <a:spcPct val="90000"/>
                </a:lnSpc>
              </a:pPr>
              <a:t>2</a:t>
            </a:fld>
            <a:endParaRPr kumimoji="0" lang="en-US" altLang="ko-KR" sz="1000" b="1">
              <a:solidFill>
                <a:srgbClr val="FFFFFF"/>
              </a:solidFill>
              <a:latin typeface="Century Gothic" pitchFamily="34" charset="0"/>
              <a:ea typeface="HY헤드라인M" pitchFamily="18" charset="-127"/>
            </a:endParaRPr>
          </a:p>
        </p:txBody>
      </p:sp>
      <p:sp>
        <p:nvSpPr>
          <p:cNvPr id="102" name="Line 60"/>
          <p:cNvSpPr>
            <a:spLocks noChangeShapeType="1"/>
          </p:cNvSpPr>
          <p:nvPr/>
        </p:nvSpPr>
        <p:spPr bwMode="auto">
          <a:xfrm flipV="1">
            <a:off x="7684319" y="2019300"/>
            <a:ext cx="562744" cy="185564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latinLnBrk="0">
              <a:defRPr/>
            </a:pPr>
            <a:endParaRPr lang="ko-KR" altLang="en-US" b="1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2662" name="Rectangle 26"/>
          <p:cNvSpPr>
            <a:spLocks noChangeArrowheads="1"/>
          </p:cNvSpPr>
          <p:nvPr/>
        </p:nvSpPr>
        <p:spPr bwMode="auto">
          <a:xfrm>
            <a:off x="7971516" y="1641475"/>
            <a:ext cx="4889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latinLnBrk="0" hangingPunct="0"/>
            <a:r>
              <a:rPr lang="en-US" altLang="ko-KR" sz="1400" dirty="0" smtClean="0">
                <a:solidFill>
                  <a:srgbClr val="C00000"/>
                </a:solidFill>
                <a:latin typeface="Franklin Gothic Demi" pitchFamily="34" charset="0"/>
                <a:ea typeface="맑은 고딕" pitchFamily="50" charset="-127"/>
                <a:cs typeface="Vrinda" pitchFamily="34" charset="0"/>
              </a:rPr>
              <a:t>DEMO</a:t>
            </a:r>
            <a:endParaRPr lang="en-US" altLang="ko-KR" sz="1400" dirty="0">
              <a:solidFill>
                <a:srgbClr val="C00000"/>
              </a:solidFill>
              <a:latin typeface="Franklin Gothic Demi" pitchFamily="34" charset="0"/>
              <a:ea typeface="맑은 고딕" pitchFamily="50" charset="-127"/>
              <a:cs typeface="Vrind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14764" y="3256310"/>
            <a:ext cx="1525588" cy="316706"/>
          </a:xfrm>
          <a:prstGeom prst="rect">
            <a:avLst/>
          </a:prstGeom>
          <a:noFill/>
        </p:spPr>
        <p:txBody>
          <a:bodyPr wrap="square" lIns="18000" tIns="18000" rIns="18000" bIns="18000" rtlCol="0" anchor="ctr" anchorCtr="0">
            <a:noAutofit/>
          </a:bodyPr>
          <a:lstStyle/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+mj-ea"/>
                <a:ea typeface="+mj-ea"/>
              </a:rPr>
              <a:t>Fast Follower</a:t>
            </a:r>
            <a:endParaRPr lang="ko-KR" altLang="en-US" sz="1400" b="1" dirty="0" smtClean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8020048" y="2204864"/>
            <a:ext cx="1055690" cy="316706"/>
          </a:xfrm>
          <a:prstGeom prst="rect">
            <a:avLst/>
          </a:prstGeom>
          <a:noFill/>
        </p:spPr>
        <p:txBody>
          <a:bodyPr wrap="square" lIns="18000" tIns="18000" rIns="18000" bIns="18000" rtlCol="0" anchor="ctr" anchorCtr="0">
            <a:noAutofit/>
          </a:bodyPr>
          <a:lstStyle/>
          <a:p>
            <a:r>
              <a:rPr lang="en-US" altLang="ko-KR" sz="1400" b="1" dirty="0" smtClean="0">
                <a:solidFill>
                  <a:srgbClr val="C00000"/>
                </a:solidFill>
                <a:latin typeface="+mj-ea"/>
                <a:ea typeface="+mj-ea"/>
              </a:rPr>
              <a:t>First Mover</a:t>
            </a:r>
            <a:endParaRPr lang="ko-KR" altLang="en-US" sz="1400" b="1" dirty="0" smtClean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4552929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8" descr="링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6575" y="1229132"/>
            <a:ext cx="7245805" cy="477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136904" cy="792088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effectLst/>
                <a:latin typeface="+mj-ea"/>
                <a:ea typeface="+mj-ea"/>
              </a:rPr>
              <a:t>DEMO Core Technology Development Study </a:t>
            </a:r>
            <a:endParaRPr lang="ko-KR" altLang="en-US" dirty="0">
              <a:effectLst/>
              <a:latin typeface="+mj-ea"/>
              <a:ea typeface="+mj-ea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971600" y="1551255"/>
            <a:ext cx="2130544" cy="1373689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gradFill>
              <a:gsLst>
                <a:gs pos="21000">
                  <a:schemeClr val="bg1"/>
                </a:gs>
                <a:gs pos="60000">
                  <a:schemeClr val="tx2">
                    <a:alpha val="72000"/>
                    <a:lumMod val="16000"/>
                    <a:lumOff val="84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rtlCol="0" anchor="ctr" anchorCtr="0">
            <a:noAutofit/>
          </a:bodyPr>
          <a:lstStyle/>
          <a:p>
            <a:pPr algn="ctr"/>
            <a:r>
              <a:rPr lang="en-US" altLang="ko-KR" sz="1600" b="1" dirty="0" smtClean="0">
                <a:solidFill>
                  <a:srgbClr val="C00000"/>
                </a:solidFill>
                <a:latin typeface="+mj-ea"/>
                <a:ea typeface="+mj-ea"/>
                <a:cs typeface="Consolas" pitchFamily="49" charset="0"/>
              </a:rPr>
              <a:t>DEMO-relevant</a:t>
            </a:r>
          </a:p>
          <a:p>
            <a:pPr algn="ctr"/>
            <a:r>
              <a:rPr lang="en-US" altLang="ko-KR" sz="1600" b="1" dirty="0" smtClean="0">
                <a:solidFill>
                  <a:srgbClr val="C00000"/>
                </a:solidFill>
                <a:latin typeface="+mj-ea"/>
                <a:ea typeface="+mj-ea"/>
                <a:cs typeface="Consolas" pitchFamily="49" charset="0"/>
              </a:rPr>
              <a:t>Core Physics &amp;</a:t>
            </a:r>
          </a:p>
          <a:p>
            <a:pPr algn="ctr"/>
            <a:r>
              <a:rPr lang="en-US" altLang="ko-KR" sz="1600" b="1" dirty="0" smtClean="0">
                <a:solidFill>
                  <a:srgbClr val="C00000"/>
                </a:solidFill>
                <a:latin typeface="+mj-ea"/>
                <a:ea typeface="+mj-ea"/>
                <a:cs typeface="Consolas" pitchFamily="49" charset="0"/>
              </a:rPr>
              <a:t>Simulators</a:t>
            </a:r>
            <a:endParaRPr lang="en-US" altLang="ko-KR" sz="1600" dirty="0" smtClean="0">
              <a:solidFill>
                <a:srgbClr val="C00000"/>
              </a:solidFill>
              <a:latin typeface="+mj-ea"/>
              <a:ea typeface="+mj-ea"/>
              <a:cs typeface="Consolas" pitchFamily="49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059832" y="2732298"/>
            <a:ext cx="2880319" cy="1872209"/>
          </a:xfrm>
          <a:prstGeom prst="rect">
            <a:avLst/>
          </a:prstGeom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ko-KR" sz="2000" b="1" dirty="0" smtClean="0">
                <a:solidFill>
                  <a:srgbClr val="7E0000"/>
                </a:solidFill>
                <a:latin typeface="+mj-ea"/>
                <a:ea typeface="+mj-ea"/>
              </a:rPr>
              <a:t>Gap-Study based</a:t>
            </a:r>
            <a:endParaRPr lang="en-US" altLang="ko-KR" sz="2000" b="1" dirty="0">
              <a:solidFill>
                <a:srgbClr val="7E0000"/>
              </a:solidFill>
              <a:latin typeface="+mj-ea"/>
              <a:ea typeface="+mj-ea"/>
            </a:endParaRPr>
          </a:p>
          <a:p>
            <a:pPr algn="ctr"/>
            <a:r>
              <a:rPr lang="en-US" altLang="ko-KR" sz="2000" b="1" dirty="0" smtClean="0">
                <a:solidFill>
                  <a:srgbClr val="7E0000"/>
                </a:solidFill>
                <a:latin typeface="+mj-ea"/>
                <a:ea typeface="+mj-ea"/>
              </a:rPr>
              <a:t>Core Technology</a:t>
            </a:r>
          </a:p>
          <a:p>
            <a:pPr algn="ctr"/>
            <a:r>
              <a:rPr lang="en-US" altLang="ko-KR" sz="2000" b="1" dirty="0" smtClean="0">
                <a:solidFill>
                  <a:srgbClr val="7E0000"/>
                </a:solidFill>
                <a:latin typeface="+mj-ea"/>
                <a:ea typeface="+mj-ea"/>
              </a:rPr>
              <a:t>R&amp;D</a:t>
            </a:r>
            <a:r>
              <a:rPr lang="en-US" altLang="ko-KR" sz="2000" b="1" dirty="0">
                <a:solidFill>
                  <a:srgbClr val="7E0000"/>
                </a:solidFill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solidFill>
                  <a:srgbClr val="7E0000"/>
                </a:solidFill>
                <a:latin typeface="+mj-ea"/>
                <a:ea typeface="+mj-ea"/>
              </a:rPr>
              <a:t>Action Plan</a:t>
            </a:r>
            <a:endParaRPr lang="ko-KR" altLang="en-US" sz="2000" b="1" dirty="0">
              <a:solidFill>
                <a:srgbClr val="7E0000"/>
              </a:solidFill>
              <a:latin typeface="+mj-ea"/>
              <a:ea typeface="+mj-ea"/>
              <a:cs typeface="Consolas" pitchFamily="49" charset="0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3311860" y="1052736"/>
            <a:ext cx="2160240" cy="151477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gradFill>
              <a:gsLst>
                <a:gs pos="21000">
                  <a:schemeClr val="bg1"/>
                </a:gs>
                <a:gs pos="60000">
                  <a:schemeClr val="tx2">
                    <a:alpha val="72000"/>
                    <a:lumMod val="16000"/>
                    <a:lumOff val="84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rtlCol="0" anchor="ctr" anchorCtr="0">
            <a:noAutofit/>
          </a:bodyPr>
          <a:lstStyle/>
          <a:p>
            <a:pPr algn="ctr"/>
            <a:r>
              <a:rPr lang="en-US" altLang="ko-KR" sz="1600" b="1" dirty="0" smtClean="0">
                <a:solidFill>
                  <a:srgbClr val="C00000"/>
                </a:solidFill>
                <a:latin typeface="+mj-ea"/>
                <a:ea typeface="+mj-ea"/>
                <a:cs typeface="Consolas" pitchFamily="49" charset="0"/>
              </a:rPr>
              <a:t>System Integration</a:t>
            </a:r>
            <a:endParaRPr lang="en-US" altLang="ko-KR" sz="1600" dirty="0" smtClean="0">
              <a:solidFill>
                <a:srgbClr val="C00000"/>
              </a:solidFill>
              <a:latin typeface="+mj-ea"/>
              <a:ea typeface="+mj-ea"/>
              <a:cs typeface="Consolas" pitchFamily="49" charset="0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5684852" y="1431879"/>
            <a:ext cx="2055500" cy="1421057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gradFill>
              <a:gsLst>
                <a:gs pos="21000">
                  <a:schemeClr val="bg1"/>
                </a:gs>
                <a:gs pos="60000">
                  <a:schemeClr val="tx2">
                    <a:alpha val="72000"/>
                    <a:lumMod val="16000"/>
                    <a:lumOff val="84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rtlCol="0" anchor="ctr" anchorCtr="0">
            <a:noAutofit/>
          </a:bodyPr>
          <a:lstStyle/>
          <a:p>
            <a:pPr algn="ctr"/>
            <a:r>
              <a:rPr lang="en-US" altLang="ko-KR" sz="1600" b="1" dirty="0" smtClean="0">
                <a:solidFill>
                  <a:srgbClr val="C00000"/>
                </a:solidFill>
                <a:latin typeface="+mj-ea"/>
                <a:ea typeface="+mj-ea"/>
                <a:cs typeface="Consolas" pitchFamily="49" charset="0"/>
              </a:rPr>
              <a:t>Fusion Materials</a:t>
            </a:r>
            <a:endParaRPr lang="en-US" altLang="ko-KR" sz="1600" dirty="0" smtClean="0">
              <a:solidFill>
                <a:srgbClr val="C00000"/>
              </a:solidFill>
              <a:latin typeface="+mj-ea"/>
              <a:ea typeface="+mj-ea"/>
              <a:cs typeface="Consolas" pitchFamily="49" charset="0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6732240" y="2886443"/>
            <a:ext cx="2160240" cy="1550669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gradFill>
              <a:gsLst>
                <a:gs pos="21000">
                  <a:schemeClr val="bg1"/>
                </a:gs>
                <a:gs pos="60000">
                  <a:schemeClr val="tx2">
                    <a:alpha val="72000"/>
                    <a:lumMod val="16000"/>
                    <a:lumOff val="84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rtlCol="0" anchor="ctr" anchorCtr="0">
            <a:noAutofit/>
          </a:bodyPr>
          <a:lstStyle/>
          <a:p>
            <a:pPr algn="ctr"/>
            <a:r>
              <a:rPr lang="en-US" altLang="ko-KR" sz="1600" b="1" dirty="0" smtClean="0">
                <a:solidFill>
                  <a:srgbClr val="C00000"/>
                </a:solidFill>
                <a:latin typeface="+mj-ea"/>
                <a:ea typeface="+mj-ea"/>
                <a:cs typeface="Consolas" pitchFamily="49" charset="0"/>
              </a:rPr>
              <a:t>Superconducting</a:t>
            </a:r>
          </a:p>
          <a:p>
            <a:pPr algn="ctr"/>
            <a:r>
              <a:rPr lang="en-US" altLang="ko-KR" sz="1600" b="1" dirty="0" smtClean="0">
                <a:solidFill>
                  <a:srgbClr val="C00000"/>
                </a:solidFill>
                <a:latin typeface="+mj-ea"/>
                <a:ea typeface="+mj-ea"/>
                <a:cs typeface="Consolas" pitchFamily="49" charset="0"/>
              </a:rPr>
              <a:t>Magnet</a:t>
            </a:r>
            <a:endParaRPr lang="en-US" altLang="ko-KR" sz="1600" dirty="0" smtClean="0">
              <a:solidFill>
                <a:srgbClr val="C00000"/>
              </a:solidFill>
              <a:latin typeface="+mj-ea"/>
              <a:ea typeface="+mj-ea"/>
              <a:cs typeface="Consolas" pitchFamily="49" charset="0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179512" y="3171663"/>
            <a:ext cx="2088232" cy="1409465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gradFill>
              <a:gsLst>
                <a:gs pos="21000">
                  <a:schemeClr val="bg1"/>
                </a:gs>
                <a:gs pos="60000">
                  <a:schemeClr val="tx2">
                    <a:alpha val="72000"/>
                    <a:lumMod val="16000"/>
                    <a:lumOff val="84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rtlCol="0" anchor="ctr" anchorCtr="0">
            <a:noAutofit/>
          </a:bodyPr>
          <a:lstStyle/>
          <a:p>
            <a:pPr algn="ctr"/>
            <a:r>
              <a:rPr lang="en-US" altLang="ko-KR" sz="1600" b="1" dirty="0" smtClean="0">
                <a:solidFill>
                  <a:srgbClr val="C00000"/>
                </a:solidFill>
                <a:latin typeface="+mj-ea"/>
                <a:ea typeface="+mj-ea"/>
                <a:cs typeface="Consolas" pitchFamily="49" charset="0"/>
              </a:rPr>
              <a:t>Heating</a:t>
            </a:r>
            <a:r>
              <a:rPr lang="ko-KR" altLang="en-US" sz="1600" b="1" dirty="0" err="1" smtClean="0">
                <a:solidFill>
                  <a:srgbClr val="C00000"/>
                </a:solidFill>
                <a:latin typeface="+mj-ea"/>
                <a:ea typeface="+mj-ea"/>
                <a:cs typeface="Consolas" pitchFamily="49" charset="0"/>
              </a:rPr>
              <a:t>ㆍ</a:t>
            </a:r>
            <a:r>
              <a:rPr lang="en-US" altLang="ko-KR" sz="1600" b="1" dirty="0" smtClean="0">
                <a:solidFill>
                  <a:srgbClr val="C00000"/>
                </a:solidFill>
                <a:latin typeface="+mj-ea"/>
                <a:ea typeface="+mj-ea"/>
                <a:cs typeface="Consolas" pitchFamily="49" charset="0"/>
              </a:rPr>
              <a:t>CD</a:t>
            </a:r>
          </a:p>
          <a:p>
            <a:pPr algn="ctr"/>
            <a:r>
              <a:rPr lang="en-US" altLang="ko-KR" sz="1600" b="1" dirty="0" smtClean="0">
                <a:solidFill>
                  <a:srgbClr val="C00000"/>
                </a:solidFill>
                <a:latin typeface="+mj-ea"/>
                <a:ea typeface="+mj-ea"/>
                <a:cs typeface="Consolas" pitchFamily="49" charset="0"/>
              </a:rPr>
              <a:t>&amp; Diagnostics</a:t>
            </a:r>
            <a:endParaRPr lang="en-US" altLang="ko-KR" sz="1600" dirty="0" smtClean="0">
              <a:solidFill>
                <a:srgbClr val="C00000"/>
              </a:solidFill>
              <a:latin typeface="+mj-ea"/>
              <a:ea typeface="+mj-ea"/>
              <a:cs typeface="Consolas" pitchFamily="49" charset="0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5364088" y="4687837"/>
            <a:ext cx="2304256" cy="1405459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gradFill>
              <a:gsLst>
                <a:gs pos="21000">
                  <a:schemeClr val="bg1"/>
                </a:gs>
                <a:gs pos="60000">
                  <a:schemeClr val="tx2">
                    <a:alpha val="72000"/>
                    <a:lumMod val="16000"/>
                    <a:lumOff val="84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rtlCol="0" anchor="ctr" anchorCtr="0">
            <a:noAutofit/>
          </a:bodyPr>
          <a:lstStyle/>
          <a:p>
            <a:pPr algn="ctr"/>
            <a:r>
              <a:rPr lang="en-US" altLang="ko-KR" sz="1600" b="1" dirty="0" smtClean="0">
                <a:solidFill>
                  <a:srgbClr val="C00000"/>
                </a:solidFill>
                <a:latin typeface="+mj-ea"/>
                <a:ea typeface="+mj-ea"/>
                <a:cs typeface="Consolas" pitchFamily="49" charset="0"/>
              </a:rPr>
              <a:t>DEMO System</a:t>
            </a:r>
          </a:p>
          <a:p>
            <a:pPr algn="ctr"/>
            <a:r>
              <a:rPr lang="en-US" altLang="ko-KR" sz="1600" b="1" dirty="0" smtClean="0">
                <a:solidFill>
                  <a:srgbClr val="C00000"/>
                </a:solidFill>
                <a:latin typeface="+mj-ea"/>
                <a:ea typeface="+mj-ea"/>
                <a:cs typeface="Consolas" pitchFamily="49" charset="0"/>
              </a:rPr>
              <a:t>Engineering</a:t>
            </a:r>
            <a:endParaRPr lang="en-US" altLang="ko-KR" sz="1600" dirty="0" smtClean="0">
              <a:solidFill>
                <a:srgbClr val="C00000"/>
              </a:solidFill>
              <a:latin typeface="+mj-ea"/>
              <a:ea typeface="+mj-ea"/>
              <a:cs typeface="Consolas" pitchFamily="49" charset="0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1691680" y="4653136"/>
            <a:ext cx="2160240" cy="151477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gradFill>
              <a:gsLst>
                <a:gs pos="21000">
                  <a:schemeClr val="bg1"/>
                </a:gs>
                <a:gs pos="60000">
                  <a:schemeClr val="tx2">
                    <a:alpha val="72000"/>
                    <a:lumMod val="16000"/>
                    <a:lumOff val="84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rtlCol="0" anchor="ctr" anchorCtr="0">
            <a:noAutofit/>
          </a:bodyPr>
          <a:lstStyle/>
          <a:p>
            <a:pPr algn="ctr"/>
            <a:r>
              <a:rPr lang="en-US" altLang="ko-KR" sz="1600" b="1" dirty="0" smtClean="0">
                <a:solidFill>
                  <a:srgbClr val="C00000"/>
                </a:solidFill>
                <a:latin typeface="+mj-ea"/>
                <a:ea typeface="+mj-ea"/>
                <a:cs typeface="Consolas" pitchFamily="49" charset="0"/>
              </a:rPr>
              <a:t>Safety &amp; Licensing</a:t>
            </a:r>
            <a:endParaRPr lang="en-US" altLang="ko-KR" sz="1600" dirty="0" smtClean="0">
              <a:solidFill>
                <a:srgbClr val="C00000"/>
              </a:solidFill>
              <a:latin typeface="+mj-ea"/>
              <a:ea typeface="+mj-ea"/>
              <a:cs typeface="Consolas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6116675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7E0000"/>
                </a:solidFill>
                <a:latin typeface="+mj-ea"/>
                <a:ea typeface="+mj-ea"/>
              </a:rPr>
              <a:t>●</a:t>
            </a:r>
            <a:r>
              <a:rPr lang="en-US" altLang="ko-KR" b="1" dirty="0" smtClean="0">
                <a:solidFill>
                  <a:srgbClr val="7E0000"/>
                </a:solidFill>
                <a:latin typeface="+mj-ea"/>
                <a:ea typeface="+mj-ea"/>
              </a:rPr>
              <a:t> Key Metric : Reliability, Availability, Maintainability, Efficiency, Safety </a:t>
            </a:r>
            <a:endParaRPr lang="ko-KR" altLang="en-US" b="1" dirty="0">
              <a:solidFill>
                <a:srgbClr val="7E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2647669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51520" y="161895"/>
            <a:ext cx="856895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kumimoji="0" lang="en-US" altLang="ko-KR" sz="2800" b="1" dirty="0" smtClean="0">
                <a:solidFill>
                  <a:prstClr val="white"/>
                </a:solidFill>
                <a:latin typeface="+mj-ea"/>
                <a:ea typeface="+mj-ea"/>
                <a:cs typeface="Arial" pitchFamily="34" charset="0"/>
              </a:rPr>
              <a:t>K-DEMO Core Technology Development Plan </a:t>
            </a:r>
            <a:r>
              <a:rPr kumimoji="0" lang="ko-KR" altLang="en-US" sz="2800" b="1" dirty="0" smtClean="0">
                <a:solidFill>
                  <a:prstClr val="white"/>
                </a:solidFill>
                <a:latin typeface="+mj-ea"/>
                <a:ea typeface="+mj-ea"/>
                <a:cs typeface="Arial" pitchFamily="34" charset="0"/>
              </a:rPr>
              <a:t> </a:t>
            </a:r>
            <a:r>
              <a:rPr kumimoji="0" lang="en-US" altLang="ko-KR" sz="2800" b="1" dirty="0" smtClean="0">
                <a:solidFill>
                  <a:prstClr val="white"/>
                </a:solidFill>
                <a:latin typeface="+mj-ea"/>
                <a:ea typeface="+mj-ea"/>
                <a:cs typeface="Arial" pitchFamily="34" charset="0"/>
              </a:rPr>
              <a:t> </a:t>
            </a:r>
            <a:endParaRPr kumimoji="0" lang="ko-KR" altLang="en-US" sz="2800" b="1" dirty="0">
              <a:solidFill>
                <a:prstClr val="white"/>
              </a:solidFill>
              <a:latin typeface="+mj-ea"/>
              <a:ea typeface="+mj-ea"/>
              <a:cs typeface="Arial" pitchFamily="34" charset="0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29922133"/>
              </p:ext>
            </p:extLst>
          </p:nvPr>
        </p:nvGraphicFramePr>
        <p:xfrm>
          <a:off x="395536" y="3429000"/>
          <a:ext cx="8280920" cy="291422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54903"/>
                <a:gridCol w="2985657"/>
                <a:gridCol w="3240360"/>
              </a:tblGrid>
              <a:tr h="4830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</a:rPr>
                        <a:t>K-DEMO 3 Major Research Fields</a:t>
                      </a:r>
                      <a:endParaRPr lang="ko-KR" altLang="en-US" sz="1500" b="1" dirty="0">
                        <a:solidFill>
                          <a:srgbClr val="C00000"/>
                        </a:solidFill>
                        <a:latin typeface="Arial Narrow" pitchFamily="34" charset="0"/>
                        <a:ea typeface="+mn-ea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</a:rPr>
                        <a:t>K-DEMO </a:t>
                      </a:r>
                    </a:p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</a:rPr>
                        <a:t>7 Core Technologies</a:t>
                      </a:r>
                      <a:endParaRPr lang="ko-KR" altLang="en-US" sz="1500" b="1" dirty="0">
                        <a:solidFill>
                          <a:srgbClr val="C00000"/>
                        </a:solidFill>
                        <a:latin typeface="Arial Narrow" pitchFamily="34" charset="0"/>
                        <a:ea typeface="+mn-ea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</a:rPr>
                        <a:t>Major Research Facilities</a:t>
                      </a:r>
                      <a:endParaRPr lang="ko-KR" altLang="en-US" sz="1500" b="1" dirty="0">
                        <a:solidFill>
                          <a:srgbClr val="C00000"/>
                        </a:solidFill>
                        <a:latin typeface="Arial Narrow" pitchFamily="34" charset="0"/>
                        <a:ea typeface="+mn-ea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13964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061284"/>
                          </a:solidFill>
                          <a:latin typeface="Arial Narrow" pitchFamily="34" charset="0"/>
                          <a:ea typeface="+mn-ea"/>
                        </a:rPr>
                        <a:t>Design Basis Technology</a:t>
                      </a:r>
                      <a:endParaRPr lang="ko-KR" altLang="en-US" sz="1400" b="1" dirty="0">
                        <a:solidFill>
                          <a:srgbClr val="061284"/>
                        </a:solidFill>
                        <a:latin typeface="Arial Narrow" pitchFamily="34" charset="0"/>
                        <a:ea typeface="+mn-ea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err="1" smtClean="0">
                          <a:latin typeface="Arial Narrow" pitchFamily="34" charset="0"/>
                          <a:ea typeface="+mn-ea"/>
                        </a:rPr>
                        <a:t>Tokamak</a:t>
                      </a:r>
                      <a:r>
                        <a:rPr lang="en-US" altLang="ko-KR" sz="1400" b="1" dirty="0" smtClean="0">
                          <a:latin typeface="Arial Narrow" pitchFamily="34" charset="0"/>
                          <a:ea typeface="+mn-ea"/>
                        </a:rPr>
                        <a:t> Core Plasma Technology</a:t>
                      </a:r>
                      <a:endParaRPr lang="ko-KR" altLang="en-US" sz="1400" b="1" dirty="0" smtClean="0">
                        <a:latin typeface="Arial Narrow" pitchFamily="34" charset="0"/>
                        <a:ea typeface="+mn-ea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177800" indent="-177800" latinLnBrk="1">
                        <a:buFont typeface="Arial" pitchFamily="34" charset="0"/>
                        <a:buChar char="•"/>
                      </a:pPr>
                      <a:r>
                        <a:rPr lang="en-US" altLang="ko-KR" sz="1400" b="1" dirty="0" smtClean="0">
                          <a:solidFill>
                            <a:srgbClr val="061284"/>
                          </a:solidFill>
                          <a:latin typeface="Arial Narrow" pitchFamily="34" charset="0"/>
                          <a:ea typeface="+mn-ea"/>
                        </a:rPr>
                        <a:t>Extreme</a:t>
                      </a:r>
                      <a:r>
                        <a:rPr lang="en-US" altLang="ko-KR" sz="1400" b="1" baseline="0" dirty="0" smtClean="0">
                          <a:solidFill>
                            <a:srgbClr val="061284"/>
                          </a:solidFill>
                          <a:latin typeface="Arial Narrow" pitchFamily="34" charset="0"/>
                          <a:ea typeface="+mn-ea"/>
                        </a:rPr>
                        <a:t> Scale Simulation Center</a:t>
                      </a:r>
                      <a:endParaRPr lang="ko-KR" altLang="en-US" sz="1400" b="1" dirty="0">
                        <a:solidFill>
                          <a:srgbClr val="061284"/>
                        </a:solidFill>
                        <a:latin typeface="Arial Narrow" pitchFamily="34" charset="0"/>
                        <a:ea typeface="+mn-ea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819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</a:rPr>
                        <a:t>Reactor System Integration </a:t>
                      </a:r>
                      <a:r>
                        <a:rPr lang="en-US" altLang="ko-KR" sz="1400" b="1" dirty="0" smtClean="0">
                          <a:latin typeface="Arial Narrow" pitchFamily="34" charset="0"/>
                          <a:ea typeface="+mn-ea"/>
                        </a:rPr>
                        <a:t>Technology</a:t>
                      </a:r>
                      <a:endParaRPr lang="ko-KR" altLang="en-US" sz="1400" b="1" dirty="0">
                        <a:latin typeface="Arial Narrow" pitchFamily="34" charset="0"/>
                        <a:ea typeface="+mn-ea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964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latin typeface="Arial Narrow" pitchFamily="34" charset="0"/>
                          <a:ea typeface="+mn-ea"/>
                        </a:rPr>
                        <a:t>Safety and Licensing Technology</a:t>
                      </a:r>
                      <a:endParaRPr lang="ko-KR" altLang="en-US" sz="1400" b="1" dirty="0">
                        <a:latin typeface="Arial Narrow" pitchFamily="34" charset="0"/>
                        <a:ea typeface="+mn-ea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964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solidFill>
                            <a:srgbClr val="061284"/>
                          </a:solidFill>
                          <a:latin typeface="Arial Narrow" pitchFamily="34" charset="0"/>
                          <a:ea typeface="+mn-ea"/>
                        </a:rPr>
                        <a:t>Material Basis Technology</a:t>
                      </a:r>
                      <a:endParaRPr lang="ko-KR" altLang="en-US" sz="1400" b="1" dirty="0" smtClean="0">
                        <a:solidFill>
                          <a:srgbClr val="061284"/>
                        </a:solidFill>
                        <a:latin typeface="Arial Narrow" pitchFamily="34" charset="0"/>
                        <a:ea typeface="+mn-ea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latin typeface="Arial Narrow" pitchFamily="34" charset="0"/>
                          <a:ea typeface="+mn-ea"/>
                        </a:rPr>
                        <a:t>Fusion Materials Technology</a:t>
                      </a:r>
                      <a:endParaRPr lang="ko-KR" altLang="en-US" sz="1400" b="1" dirty="0" smtClean="0">
                        <a:latin typeface="Arial Narrow" pitchFamily="34" charset="0"/>
                        <a:ea typeface="+mn-ea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177800" indent="-177800" latinLnBrk="1">
                        <a:buFont typeface="Arial" pitchFamily="34" charset="0"/>
                        <a:buChar char="•"/>
                      </a:pPr>
                      <a:r>
                        <a:rPr lang="en-US" altLang="ko-KR" sz="1400" b="1" dirty="0" smtClean="0">
                          <a:solidFill>
                            <a:srgbClr val="061284"/>
                          </a:solidFill>
                          <a:latin typeface="Arial Narrow" pitchFamily="34" charset="0"/>
                          <a:ea typeface="+mn-ea"/>
                        </a:rPr>
                        <a:t>Fusion Materials Development Center</a:t>
                      </a:r>
                    </a:p>
                    <a:p>
                      <a:pPr marL="177800" indent="-177800" latinLnBrk="1">
                        <a:buFont typeface="Arial" pitchFamily="34" charset="0"/>
                        <a:buChar char="•"/>
                      </a:pPr>
                      <a:r>
                        <a:rPr lang="en-US" altLang="ko-KR" sz="1400" b="1" dirty="0" smtClean="0">
                          <a:solidFill>
                            <a:srgbClr val="061284"/>
                          </a:solidFill>
                          <a:latin typeface="Arial Narrow" pitchFamily="34" charset="0"/>
                          <a:ea typeface="+mn-ea"/>
                        </a:rPr>
                        <a:t>Fusion Neutron Irradiation</a:t>
                      </a:r>
                      <a:r>
                        <a:rPr lang="en-US" altLang="ko-KR" sz="1400" b="1" baseline="0" dirty="0" smtClean="0">
                          <a:solidFill>
                            <a:srgbClr val="061284"/>
                          </a:solidFill>
                          <a:latin typeface="Arial Narrow" pitchFamily="34" charset="0"/>
                          <a:ea typeface="+mn-ea"/>
                        </a:rPr>
                        <a:t> Test Facility</a:t>
                      </a:r>
                    </a:p>
                    <a:p>
                      <a:pPr marL="177800" indent="-177800" latinLnBrk="1">
                        <a:buFont typeface="Arial" pitchFamily="34" charset="0"/>
                        <a:buChar char="•"/>
                      </a:pPr>
                      <a:r>
                        <a:rPr lang="en-US" altLang="ko-KR" sz="1400" b="1" baseline="0" dirty="0" smtClean="0">
                          <a:solidFill>
                            <a:srgbClr val="061284"/>
                          </a:solidFill>
                          <a:latin typeface="Arial Narrow" pitchFamily="34" charset="0"/>
                          <a:ea typeface="+mn-ea"/>
                        </a:rPr>
                        <a:t>SC Conductor Test Facility</a:t>
                      </a:r>
                      <a:endParaRPr lang="ko-KR" altLang="en-US" sz="1400" b="1" dirty="0">
                        <a:solidFill>
                          <a:srgbClr val="061284"/>
                        </a:solidFill>
                        <a:latin typeface="Arial Narrow" pitchFamily="34" charset="0"/>
                        <a:ea typeface="+mn-ea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266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latin typeface="Arial Narrow" pitchFamily="34" charset="0"/>
                          <a:ea typeface="+mn-ea"/>
                        </a:rPr>
                        <a:t>SC Magnet Technology</a:t>
                      </a:r>
                      <a:endParaRPr lang="ko-KR" altLang="en-US" sz="1400" b="1" dirty="0" smtClean="0">
                        <a:latin typeface="Arial Narrow" pitchFamily="34" charset="0"/>
                        <a:ea typeface="+mn-ea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964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solidFill>
                            <a:srgbClr val="061284"/>
                          </a:solidFill>
                          <a:latin typeface="Arial Narrow" pitchFamily="34" charset="0"/>
                          <a:ea typeface="+mn-ea"/>
                        </a:rPr>
                        <a:t>Machine and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solidFill>
                            <a:srgbClr val="061284"/>
                          </a:solidFill>
                          <a:latin typeface="Arial Narrow" pitchFamily="34" charset="0"/>
                          <a:ea typeface="+mn-ea"/>
                        </a:rPr>
                        <a:t>System Engineering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solidFill>
                            <a:srgbClr val="061284"/>
                          </a:solidFill>
                          <a:latin typeface="Arial Narrow" pitchFamily="34" charset="0"/>
                          <a:ea typeface="+mn-ea"/>
                        </a:rPr>
                        <a:t>Basis Technology</a:t>
                      </a:r>
                      <a:endParaRPr lang="ko-KR" altLang="en-US" sz="1400" b="1" dirty="0" smtClean="0">
                        <a:solidFill>
                          <a:srgbClr val="061284"/>
                        </a:solidFill>
                        <a:latin typeface="Arial Narrow" pitchFamily="34" charset="0"/>
                        <a:ea typeface="+mn-ea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latin typeface="Arial Narrow" pitchFamily="34" charset="0"/>
                          <a:ea typeface="+mn-ea"/>
                        </a:rPr>
                        <a:t>H&amp;CD and Diagnostics Technology</a:t>
                      </a:r>
                      <a:endParaRPr lang="ko-KR" altLang="en-US" sz="1400" b="1" dirty="0" smtClean="0">
                        <a:latin typeface="Arial Narrow" pitchFamily="34" charset="0"/>
                        <a:ea typeface="+mn-ea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177800" indent="-177800" latinLnBrk="1">
                        <a:buFont typeface="Arial" pitchFamily="34" charset="0"/>
                        <a:buChar char="•"/>
                      </a:pPr>
                      <a:r>
                        <a:rPr lang="en-US" altLang="ko-KR" sz="1400" b="1" dirty="0" smtClean="0">
                          <a:solidFill>
                            <a:srgbClr val="061284"/>
                          </a:solidFill>
                          <a:latin typeface="Arial Narrow" pitchFamily="34" charset="0"/>
                          <a:ea typeface="+mn-ea"/>
                        </a:rPr>
                        <a:t>Blanket Test Facility</a:t>
                      </a:r>
                    </a:p>
                    <a:p>
                      <a:pPr marL="177800" indent="-177800" latinLnBrk="1">
                        <a:buFont typeface="Arial" pitchFamily="34" charset="0"/>
                        <a:buChar char="•"/>
                      </a:pPr>
                      <a:r>
                        <a:rPr lang="en-US" altLang="ko-KR" sz="1400" b="1" dirty="0" smtClean="0">
                          <a:solidFill>
                            <a:srgbClr val="061284"/>
                          </a:solidFill>
                          <a:latin typeface="Arial Narrow" pitchFamily="34" charset="0"/>
                          <a:ea typeface="+mn-ea"/>
                        </a:rPr>
                        <a:t>PMI Test Facility</a:t>
                      </a:r>
                      <a:endParaRPr lang="ko-KR" altLang="en-US" sz="1400" b="1" dirty="0">
                        <a:solidFill>
                          <a:srgbClr val="061284"/>
                        </a:solidFill>
                        <a:latin typeface="Arial Narrow" pitchFamily="34" charset="0"/>
                        <a:ea typeface="+mn-ea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266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</a:rPr>
                        <a:t>Heat</a:t>
                      </a:r>
                      <a:r>
                        <a:rPr lang="en-US" altLang="ko-KR" sz="1400" b="1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</a:rPr>
                        <a:t> Retrieval</a:t>
                      </a: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</a:rPr>
                        <a:t> </a:t>
                      </a:r>
                      <a:r>
                        <a:rPr lang="en-US" altLang="ko-KR" sz="1400" b="1" dirty="0" smtClean="0">
                          <a:latin typeface="Arial Narrow" pitchFamily="34" charset="0"/>
                          <a:ea typeface="+mn-ea"/>
                        </a:rPr>
                        <a:t>System Technology</a:t>
                      </a:r>
                      <a:endParaRPr lang="ko-KR" altLang="en-US" sz="1400" b="1" dirty="0" smtClean="0">
                        <a:latin typeface="Arial Narrow" pitchFamily="34" charset="0"/>
                        <a:ea typeface="+mn-ea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9" name="AutoShape 10"/>
          <p:cNvSpPr>
            <a:spLocks noChangeArrowheads="1"/>
          </p:cNvSpPr>
          <p:nvPr/>
        </p:nvSpPr>
        <p:spPr>
          <a:xfrm>
            <a:off x="395536" y="1134269"/>
            <a:ext cx="8352927" cy="2150715"/>
          </a:xfrm>
          <a:prstGeom prst="roundRect">
            <a:avLst>
              <a:gd name="adj" fmla="val 9558"/>
            </a:avLst>
          </a:prstGeom>
          <a:gradFill>
            <a:gsLst>
              <a:gs pos="10000">
                <a:schemeClr val="bg1">
                  <a:lumMod val="65000"/>
                </a:schemeClr>
              </a:gs>
              <a:gs pos="0">
                <a:schemeClr val="bg1"/>
              </a:gs>
              <a:gs pos="27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 w="19050" algn="ctr">
            <a:solidFill>
              <a:schemeClr val="bg1">
                <a:lumMod val="50000"/>
              </a:schemeClr>
            </a:solidFill>
            <a:round/>
          </a:ln>
          <a:effectLst>
            <a:outerShdw blurRad="50800" dist="50800" dir="2700000" algn="ctr" rotWithShape="0">
              <a:schemeClr val="tx1">
                <a:alpha val="30000"/>
              </a:schemeClr>
            </a:outerShdw>
          </a:effectLst>
        </p:spPr>
        <p:txBody>
          <a:bodyPr wrap="none" lIns="91428" tIns="45715" rIns="91428" bIns="45715" anchor="ctr"/>
          <a:lstStyle/>
          <a:p>
            <a:pPr defTabSz="257175">
              <a:spcAft>
                <a:spcPts val="1200"/>
              </a:spcAft>
              <a:buFontTx/>
              <a:buBlip>
                <a:blip r:embed="rId2"/>
              </a:buBlip>
              <a:tabLst>
                <a:tab pos="11029950" algn="l"/>
              </a:tabLst>
              <a:defRPr lang="ko-KR" altLang="en-US"/>
            </a:pP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Development of Core Technology </a:t>
            </a:r>
            <a:endParaRPr lang="en-US" altLang="ko-KR" b="1" dirty="0">
              <a:solidFill>
                <a:srgbClr val="C0000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ko-KR" b="1" dirty="0" smtClean="0">
                <a:solidFill>
                  <a:srgbClr val="C00000"/>
                </a:solidFill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3 Major </a:t>
            </a:r>
            <a:r>
              <a:rPr lang="en-US" altLang="ko-KR" b="1" dirty="0">
                <a:solidFill>
                  <a:srgbClr val="C00000"/>
                </a:solidFill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R</a:t>
            </a:r>
            <a:r>
              <a:rPr lang="en-US" altLang="ko-KR" b="1" dirty="0" smtClean="0">
                <a:solidFill>
                  <a:srgbClr val="C00000"/>
                </a:solidFill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esearch </a:t>
            </a:r>
            <a:r>
              <a:rPr lang="en-US" altLang="ko-KR" b="1" dirty="0">
                <a:solidFill>
                  <a:srgbClr val="C00000"/>
                </a:solidFill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F</a:t>
            </a:r>
            <a:r>
              <a:rPr lang="en-US" altLang="ko-KR" b="1" dirty="0" smtClean="0">
                <a:solidFill>
                  <a:srgbClr val="C00000"/>
                </a:solidFill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ields, </a:t>
            </a:r>
            <a:r>
              <a:rPr lang="en-US" altLang="ko-KR" b="1" dirty="0" smtClean="0">
                <a:solidFill>
                  <a:srgbClr val="061284"/>
                </a:solidFill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7 Core </a:t>
            </a:r>
            <a:r>
              <a:rPr lang="en-US" altLang="ko-KR" b="1" dirty="0">
                <a:solidFill>
                  <a:srgbClr val="061284"/>
                </a:solidFill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T</a:t>
            </a:r>
            <a:r>
              <a:rPr lang="en-US" altLang="ko-KR" b="1" dirty="0" smtClean="0">
                <a:solidFill>
                  <a:srgbClr val="061284"/>
                </a:solidFill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echnologies, 18 Detail </a:t>
            </a:r>
            <a:r>
              <a:rPr lang="en-US" altLang="ko-KR" b="1" dirty="0">
                <a:solidFill>
                  <a:srgbClr val="061284"/>
                </a:solidFill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T</a:t>
            </a:r>
            <a:r>
              <a:rPr lang="en-US" altLang="ko-KR" b="1" dirty="0" smtClean="0">
                <a:solidFill>
                  <a:srgbClr val="061284"/>
                </a:solidFill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echnologies</a:t>
            </a:r>
          </a:p>
          <a:p>
            <a:pPr>
              <a:spcAft>
                <a:spcPts val="600"/>
              </a:spcAft>
            </a:pPr>
            <a:r>
              <a:rPr lang="en-US" altLang="ko-KR" b="1" dirty="0">
                <a:solidFill>
                  <a:srgbClr val="C00000"/>
                </a:solidFill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 </a:t>
            </a:r>
            <a:r>
              <a:rPr lang="en-US" altLang="ko-KR" b="1" dirty="0" smtClean="0">
                <a:solidFill>
                  <a:srgbClr val="C00000"/>
                </a:solidFill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     </a:t>
            </a:r>
            <a:r>
              <a:rPr lang="en-US" altLang="ko-KR" b="1" dirty="0" smtClean="0">
                <a:solidFill>
                  <a:srgbClr val="061284"/>
                </a:solidFill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and</a:t>
            </a:r>
            <a:r>
              <a:rPr lang="en-US" altLang="ko-KR" b="1" dirty="0" smtClean="0">
                <a:solidFill>
                  <a:srgbClr val="C00000"/>
                </a:solidFill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 </a:t>
            </a:r>
            <a:r>
              <a:rPr lang="en-US" altLang="ko-KR" b="1" dirty="0">
                <a:solidFill>
                  <a:srgbClr val="C00000"/>
                </a:solidFill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6</a:t>
            </a:r>
            <a:r>
              <a:rPr lang="en-US" altLang="ko-KR" b="1" dirty="0" smtClean="0">
                <a:solidFill>
                  <a:srgbClr val="C00000"/>
                </a:solidFill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 </a:t>
            </a:r>
            <a:r>
              <a:rPr lang="en-US" altLang="ko-KR" b="1" dirty="0">
                <a:solidFill>
                  <a:srgbClr val="C00000"/>
                </a:solidFill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M</a:t>
            </a:r>
            <a:r>
              <a:rPr lang="en-US" altLang="ko-KR" b="1" dirty="0" smtClean="0">
                <a:solidFill>
                  <a:srgbClr val="C00000"/>
                </a:solidFill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ajor </a:t>
            </a:r>
            <a:r>
              <a:rPr lang="en-US" altLang="ko-KR" b="1" dirty="0">
                <a:solidFill>
                  <a:srgbClr val="C00000"/>
                </a:solidFill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R</a:t>
            </a:r>
            <a:r>
              <a:rPr lang="en-US" altLang="ko-KR" b="1" dirty="0" smtClean="0">
                <a:solidFill>
                  <a:srgbClr val="C00000"/>
                </a:solidFill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esearch </a:t>
            </a:r>
            <a:r>
              <a:rPr lang="en-US" altLang="ko-KR" b="1" dirty="0">
                <a:solidFill>
                  <a:srgbClr val="C00000"/>
                </a:solidFill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F</a:t>
            </a:r>
            <a:r>
              <a:rPr lang="en-US" altLang="ko-KR" b="1" dirty="0" smtClean="0">
                <a:solidFill>
                  <a:srgbClr val="C00000"/>
                </a:solidFill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acilities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ko-KR" sz="1600" b="1" dirty="0"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T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hrough the complete technical planning process with the full participation of experts</a:t>
            </a:r>
          </a:p>
          <a:p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      from all fields covering fusion, </a:t>
            </a:r>
            <a:r>
              <a:rPr lang="en-US" altLang="ko-KR" sz="1600" b="1" dirty="0"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fission, physics, computing, 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mechanics, material,</a:t>
            </a:r>
          </a:p>
          <a:p>
            <a:pPr>
              <a:spcAft>
                <a:spcPts val="600"/>
              </a:spcAft>
            </a:pP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      electrics, electronics, and so on.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5171191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79512" y="169476"/>
            <a:ext cx="89289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kumimoji="0" lang="en-US" altLang="ko-KR" sz="2800" b="1" dirty="0" smtClean="0">
                <a:solidFill>
                  <a:prstClr val="white"/>
                </a:solidFill>
                <a:latin typeface="+mj-ea"/>
                <a:ea typeface="+mj-ea"/>
                <a:cs typeface="Arial" pitchFamily="34" charset="0"/>
              </a:rPr>
              <a:t>K-DEMO Design </a:t>
            </a:r>
            <a:r>
              <a:rPr kumimoji="0" lang="en-US" altLang="ko-KR" sz="2800" b="1" dirty="0">
                <a:solidFill>
                  <a:prstClr val="white"/>
                </a:solidFill>
                <a:latin typeface="+mj-ea"/>
                <a:ea typeface="+mj-ea"/>
                <a:cs typeface="Arial" pitchFamily="34" charset="0"/>
              </a:rPr>
              <a:t>&amp;</a:t>
            </a:r>
            <a:r>
              <a:rPr kumimoji="0" lang="en-US" altLang="ko-KR" sz="2800" b="1" dirty="0" smtClean="0">
                <a:solidFill>
                  <a:prstClr val="white"/>
                </a:solidFill>
                <a:latin typeface="+mj-ea"/>
                <a:ea typeface="+mj-ea"/>
                <a:cs typeface="Arial" pitchFamily="34" charset="0"/>
              </a:rPr>
              <a:t> Core Technology Development</a:t>
            </a:r>
            <a:endParaRPr kumimoji="0" lang="ko-KR" altLang="en-US" sz="2800" b="1" dirty="0">
              <a:solidFill>
                <a:prstClr val="white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7" name="위쪽 화살표 6"/>
          <p:cNvSpPr/>
          <p:nvPr/>
        </p:nvSpPr>
        <p:spPr>
          <a:xfrm>
            <a:off x="4556297" y="3841557"/>
            <a:ext cx="923593" cy="436770"/>
          </a:xfrm>
          <a:prstGeom prst="upArrow">
            <a:avLst>
              <a:gd name="adj1" fmla="val 67406"/>
              <a:gd name="adj2" fmla="val 30181"/>
            </a:avLst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94000">
                <a:schemeClr val="accent4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 anchorCtr="0"/>
          <a:lstStyle/>
          <a:p>
            <a:pPr algn="ctr"/>
            <a:endParaRPr lang="en-US" altLang="ko-KR" sz="900" dirty="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8" name="위쪽 화살표 7"/>
          <p:cNvSpPr/>
          <p:nvPr/>
        </p:nvSpPr>
        <p:spPr>
          <a:xfrm>
            <a:off x="1884844" y="3841557"/>
            <a:ext cx="943681" cy="428768"/>
          </a:xfrm>
          <a:prstGeom prst="upArrow">
            <a:avLst>
              <a:gd name="adj1" fmla="val 67406"/>
              <a:gd name="adj2" fmla="val 30181"/>
            </a:avLst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 anchorCtr="0"/>
          <a:lstStyle/>
          <a:p>
            <a:pPr algn="ctr"/>
            <a:endParaRPr lang="en-US" altLang="ko-KR" sz="900" dirty="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9" name="위쪽 화살표 8"/>
          <p:cNvSpPr/>
          <p:nvPr/>
        </p:nvSpPr>
        <p:spPr>
          <a:xfrm>
            <a:off x="2257259" y="4723793"/>
            <a:ext cx="1067745" cy="419966"/>
          </a:xfrm>
          <a:prstGeom prst="upArrow">
            <a:avLst>
              <a:gd name="adj1" fmla="val 67406"/>
              <a:gd name="adj2" fmla="val 30181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94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 anchorCtr="0"/>
          <a:lstStyle/>
          <a:p>
            <a:pPr algn="ctr"/>
            <a:endParaRPr lang="en-US" altLang="ko-KR" sz="900" dirty="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0" name="위쪽 화살표 9"/>
          <p:cNvSpPr/>
          <p:nvPr/>
        </p:nvSpPr>
        <p:spPr>
          <a:xfrm>
            <a:off x="3829060" y="3841557"/>
            <a:ext cx="578858" cy="1440160"/>
          </a:xfrm>
          <a:prstGeom prst="upArrow">
            <a:avLst>
              <a:gd name="adj1" fmla="val 67406"/>
              <a:gd name="adj2" fmla="val 30181"/>
            </a:avLst>
          </a:prstGeom>
          <a:solidFill>
            <a:schemeClr val="bg2">
              <a:alpha val="50000"/>
            </a:schemeClr>
          </a:solidFill>
          <a:ln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 anchorCtr="0"/>
          <a:lstStyle/>
          <a:p>
            <a:pPr algn="ctr"/>
            <a:endParaRPr lang="en-US" altLang="ko-KR" sz="900" dirty="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444684" y="1537301"/>
            <a:ext cx="6344012" cy="2390826"/>
          </a:xfrm>
          <a:prstGeom prst="roundRect">
            <a:avLst>
              <a:gd name="adj" fmla="val 3226"/>
            </a:avLst>
          </a:prstGeom>
          <a:noFill/>
          <a:ln w="38100" cap="rnd">
            <a:solidFill>
              <a:schemeClr val="bg1">
                <a:lumMod val="65000"/>
              </a:schemeClr>
            </a:solidFill>
            <a:prstDash val="sysDot"/>
          </a:ln>
          <a:effectLst>
            <a:glow rad="101600">
              <a:srgbClr val="BCE7FA">
                <a:alpha val="2902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/>
          <a:lstStyle/>
          <a:p>
            <a:pPr algn="ctr"/>
            <a:r>
              <a:rPr lang="en-US" altLang="ko-KR" sz="1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K-DEMO </a:t>
            </a:r>
            <a:r>
              <a:rPr lang="en-US" altLang="ko-KR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Conceptual Design </a:t>
            </a:r>
            <a:r>
              <a:rPr lang="en-US" altLang="ko-KR" sz="1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&amp; Core </a:t>
            </a:r>
            <a:r>
              <a:rPr lang="en-US" altLang="ko-KR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Technology Development</a:t>
            </a:r>
            <a:endParaRPr lang="ko-KR" altLang="en-US" sz="16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3180988" y="1897341"/>
            <a:ext cx="3529270" cy="1891529"/>
          </a:xfrm>
          <a:prstGeom prst="roundRect">
            <a:avLst>
              <a:gd name="adj" fmla="val 9820"/>
            </a:avLst>
          </a:prstGeom>
          <a:gradFill flip="none" rotWithShape="1">
            <a:gsLst>
              <a:gs pos="8000">
                <a:schemeClr val="tx1">
                  <a:lumMod val="50000"/>
                  <a:lumOff val="50000"/>
                </a:schemeClr>
              </a:gs>
              <a:gs pos="0">
                <a:schemeClr val="bg1">
                  <a:alpha val="78000"/>
                </a:schemeClr>
              </a:gs>
              <a:gs pos="30000">
                <a:srgbClr val="DAE7EA">
                  <a:shade val="67500"/>
                  <a:satMod val="115000"/>
                  <a:alpha val="35000"/>
                </a:srgbClr>
              </a:gs>
              <a:gs pos="100000">
                <a:schemeClr val="bg1"/>
              </a:gs>
            </a:gsLst>
            <a:lin ang="5400000" scaled="0"/>
            <a:tileRect/>
          </a:gra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 anchorCtr="0"/>
          <a:lstStyle/>
          <a:p>
            <a:pPr algn="ctr"/>
            <a:r>
              <a:rPr lang="en-US" altLang="ko-K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Consolas" pitchFamily="49" charset="0"/>
              </a:rPr>
              <a:t>Key Technology Development Program</a:t>
            </a:r>
            <a:endParaRPr lang="ko-KR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j-ea"/>
              <a:cs typeface="Consolas" pitchFamily="49" charset="0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497995" y="1897341"/>
            <a:ext cx="2466969" cy="1891529"/>
          </a:xfrm>
          <a:prstGeom prst="roundRect">
            <a:avLst>
              <a:gd name="adj" fmla="val 9820"/>
            </a:avLst>
          </a:prstGeom>
          <a:gradFill flip="none" rotWithShape="1">
            <a:gsLst>
              <a:gs pos="8000">
                <a:schemeClr val="bg1">
                  <a:lumMod val="50000"/>
                </a:schemeClr>
              </a:gs>
              <a:gs pos="0">
                <a:schemeClr val="bg1">
                  <a:alpha val="78000"/>
                </a:schemeClr>
              </a:gs>
              <a:gs pos="30000">
                <a:srgbClr val="DAE7EA">
                  <a:shade val="67500"/>
                  <a:satMod val="115000"/>
                  <a:alpha val="35000"/>
                </a:srgbClr>
              </a:gs>
              <a:gs pos="100000">
                <a:schemeClr val="bg1"/>
              </a:gs>
            </a:gsLst>
            <a:lin ang="5400000" scaled="0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 anchorCtr="0"/>
          <a:lstStyle/>
          <a:p>
            <a:pPr algn="ctr"/>
            <a:r>
              <a:rPr lang="en-US" altLang="ko-K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Consolas" pitchFamily="49" charset="0"/>
              </a:rPr>
              <a:t>K-DEMO Conceptual Design</a:t>
            </a:r>
            <a:endParaRPr lang="ko-KR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j-ea"/>
              <a:cs typeface="Consolas" pitchFamily="49" charset="0"/>
            </a:endParaRPr>
          </a:p>
        </p:txBody>
      </p:sp>
      <p:sp>
        <p:nvSpPr>
          <p:cNvPr id="14" name="위쪽 화살표 13"/>
          <p:cNvSpPr/>
          <p:nvPr/>
        </p:nvSpPr>
        <p:spPr>
          <a:xfrm>
            <a:off x="5594103" y="3841557"/>
            <a:ext cx="799665" cy="578128"/>
          </a:xfrm>
          <a:prstGeom prst="upArrow">
            <a:avLst>
              <a:gd name="adj1" fmla="val 67406"/>
              <a:gd name="adj2" fmla="val 30181"/>
            </a:avLst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gradFill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 anchorCtr="0"/>
          <a:lstStyle/>
          <a:p>
            <a:pPr algn="ctr"/>
            <a:endParaRPr lang="en-US" altLang="ko-KR" sz="900" dirty="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5" name="위쪽 화살표 14"/>
          <p:cNvSpPr/>
          <p:nvPr/>
        </p:nvSpPr>
        <p:spPr>
          <a:xfrm>
            <a:off x="1020748" y="3841557"/>
            <a:ext cx="576063" cy="1234918"/>
          </a:xfrm>
          <a:prstGeom prst="upArrow">
            <a:avLst>
              <a:gd name="adj1" fmla="val 67406"/>
              <a:gd name="adj2" fmla="val 30181"/>
            </a:avLst>
          </a:prstGeom>
          <a:solidFill>
            <a:schemeClr val="bg2">
              <a:alpha val="50000"/>
            </a:schemeClr>
          </a:solidFill>
          <a:ln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 anchorCtr="0"/>
          <a:lstStyle/>
          <a:p>
            <a:pPr algn="ctr"/>
            <a:endParaRPr lang="en-US" altLang="ko-KR" sz="900" dirty="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  <p:cxnSp>
        <p:nvCxnSpPr>
          <p:cNvPr id="17" name="직선 화살표 연결선 81"/>
          <p:cNvCxnSpPr>
            <a:endCxn id="53" idx="2"/>
          </p:cNvCxnSpPr>
          <p:nvPr/>
        </p:nvCxnSpPr>
        <p:spPr>
          <a:xfrm>
            <a:off x="5364672" y="2530198"/>
            <a:ext cx="467536" cy="164491"/>
          </a:xfrm>
          <a:prstGeom prst="straightConnector1">
            <a:avLst/>
          </a:prstGeom>
          <a:ln w="12700">
            <a:solidFill>
              <a:srgbClr val="46C69B">
                <a:alpha val="75000"/>
              </a:srgbClr>
            </a:solidFill>
            <a:headEnd type="triangle" w="med" len="med"/>
            <a:tailEnd type="triangle" w="med" len="med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직선 화살표 연결선 81"/>
          <p:cNvCxnSpPr>
            <a:stCxn id="20" idx="3"/>
            <a:endCxn id="56" idx="0"/>
          </p:cNvCxnSpPr>
          <p:nvPr/>
        </p:nvCxnSpPr>
        <p:spPr>
          <a:xfrm flipH="1">
            <a:off x="4626040" y="2900514"/>
            <a:ext cx="129675" cy="208255"/>
          </a:xfrm>
          <a:prstGeom prst="straightConnector1">
            <a:avLst/>
          </a:prstGeom>
          <a:ln w="12700">
            <a:solidFill>
              <a:srgbClr val="46C69B">
                <a:alpha val="75000"/>
              </a:srgbClr>
            </a:solidFill>
            <a:headEnd type="triangle" w="med" len="med"/>
            <a:tailEnd type="triangle" w="med" len="med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직선 화살표 연결선 81"/>
          <p:cNvCxnSpPr>
            <a:endCxn id="54" idx="1"/>
          </p:cNvCxnSpPr>
          <p:nvPr/>
        </p:nvCxnSpPr>
        <p:spPr>
          <a:xfrm>
            <a:off x="5364672" y="2755942"/>
            <a:ext cx="557161" cy="351168"/>
          </a:xfrm>
          <a:prstGeom prst="straightConnector1">
            <a:avLst/>
          </a:prstGeom>
          <a:ln w="12700">
            <a:solidFill>
              <a:srgbClr val="46C69B">
                <a:alpha val="75000"/>
              </a:srgbClr>
            </a:solidFill>
            <a:headEnd type="triangle" w="med" len="med"/>
            <a:tailEnd type="triangle" w="med" len="med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타원 19"/>
          <p:cNvSpPr/>
          <p:nvPr/>
        </p:nvSpPr>
        <p:spPr>
          <a:xfrm>
            <a:off x="4650273" y="2285956"/>
            <a:ext cx="720000" cy="720000"/>
          </a:xfrm>
          <a:prstGeom prst="ellipse">
            <a:avLst/>
          </a:prstGeom>
          <a:gradFill>
            <a:gsLst>
              <a:gs pos="6000">
                <a:schemeClr val="bg1"/>
              </a:gs>
              <a:gs pos="91000">
                <a:schemeClr val="tx2">
                  <a:lumMod val="75000"/>
                  <a:alpha val="32000"/>
                </a:schemeClr>
              </a:gs>
              <a:gs pos="51000">
                <a:schemeClr val="tx2">
                  <a:lumMod val="75000"/>
                  <a:alpha val="16000"/>
                </a:schemeClr>
              </a:gs>
              <a:gs pos="100000">
                <a:schemeClr val="bg1">
                  <a:alpha val="16000"/>
                </a:schemeClr>
              </a:gs>
            </a:gsLst>
            <a:lin ang="2700000" scaled="0"/>
          </a:gradFill>
          <a:ln w="12700">
            <a:gradFill>
              <a:gsLst>
                <a:gs pos="21000">
                  <a:schemeClr val="bg1"/>
                </a:gs>
                <a:gs pos="60000">
                  <a:schemeClr val="tx2">
                    <a:alpha val="72000"/>
                    <a:lumMod val="16000"/>
                    <a:lumOff val="84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rtlCol="0" anchor="ctr" anchorCtr="0">
            <a:noAutofit/>
          </a:bodyPr>
          <a:lstStyle/>
          <a:p>
            <a:pPr algn="ctr"/>
            <a:r>
              <a:rPr lang="en-US" altLang="ko-KR" sz="1200" b="1" dirty="0" err="1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Tokamak</a:t>
            </a:r>
            <a:endParaRPr lang="en-US" altLang="ko-KR" sz="1200" b="1" dirty="0" smtClean="0">
              <a:solidFill>
                <a:schemeClr val="tx2">
                  <a:lumMod val="75000"/>
                </a:schemeClr>
              </a:solidFill>
              <a:latin typeface="Arial Narrow" pitchFamily="34" charset="0"/>
              <a:ea typeface="+mj-ea"/>
              <a:cs typeface="Consolas" pitchFamily="49" charset="0"/>
            </a:endParaRPr>
          </a:p>
          <a:p>
            <a:pPr algn="ctr"/>
            <a:r>
              <a:rPr lang="en-US" altLang="ko-KR" sz="12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Core</a:t>
            </a:r>
          </a:p>
          <a:p>
            <a:pPr algn="ctr"/>
            <a:r>
              <a:rPr lang="en-US" altLang="ko-KR" sz="12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Simulator</a:t>
            </a:r>
          </a:p>
        </p:txBody>
      </p:sp>
      <p:sp>
        <p:nvSpPr>
          <p:cNvPr id="26" name="타원 25"/>
          <p:cNvSpPr/>
          <p:nvPr/>
        </p:nvSpPr>
        <p:spPr>
          <a:xfrm>
            <a:off x="3635896" y="2386182"/>
            <a:ext cx="612000" cy="612000"/>
          </a:xfrm>
          <a:prstGeom prst="ellipse">
            <a:avLst/>
          </a:prstGeom>
          <a:gradFill>
            <a:gsLst>
              <a:gs pos="6000">
                <a:schemeClr val="bg1"/>
              </a:gs>
              <a:gs pos="91000">
                <a:schemeClr val="tx2">
                  <a:lumMod val="75000"/>
                  <a:alpha val="32000"/>
                </a:schemeClr>
              </a:gs>
              <a:gs pos="51000">
                <a:schemeClr val="tx2">
                  <a:lumMod val="75000"/>
                  <a:alpha val="16000"/>
                </a:schemeClr>
              </a:gs>
              <a:gs pos="100000">
                <a:schemeClr val="bg1">
                  <a:alpha val="16000"/>
                </a:schemeClr>
              </a:gs>
            </a:gsLst>
            <a:lin ang="2700000" scaled="0"/>
          </a:gradFill>
          <a:ln w="12700">
            <a:gradFill>
              <a:gsLst>
                <a:gs pos="21000">
                  <a:schemeClr val="bg1"/>
                </a:gs>
                <a:gs pos="60000">
                  <a:schemeClr val="tx2">
                    <a:alpha val="72000"/>
                    <a:lumMod val="16000"/>
                    <a:lumOff val="84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rtlCol="0" anchor="ctr" anchorCtr="0">
            <a:noAutofit/>
          </a:bodyPr>
          <a:lstStyle/>
          <a:p>
            <a:pPr algn="ctr"/>
            <a:r>
              <a:rPr lang="en-US" altLang="ko-KR" sz="11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Safety</a:t>
            </a:r>
            <a:endParaRPr lang="ko-KR" altLang="en-US" sz="1100" b="1" dirty="0" smtClean="0">
              <a:solidFill>
                <a:schemeClr val="tx2">
                  <a:lumMod val="75000"/>
                </a:schemeClr>
              </a:solidFill>
              <a:latin typeface="Arial Narrow" pitchFamily="34" charset="0"/>
              <a:ea typeface="+mj-ea"/>
              <a:cs typeface="Consolas" pitchFamily="49" charset="0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1375162" y="2641804"/>
            <a:ext cx="718097" cy="720080"/>
          </a:xfrm>
          <a:prstGeom prst="ellipse">
            <a:avLst/>
          </a:prstGeom>
          <a:gradFill>
            <a:gsLst>
              <a:gs pos="6000">
                <a:schemeClr val="bg1"/>
              </a:gs>
              <a:gs pos="91000">
                <a:schemeClr val="tx2">
                  <a:lumMod val="75000"/>
                  <a:alpha val="32000"/>
                </a:schemeClr>
              </a:gs>
              <a:gs pos="51000">
                <a:schemeClr val="tx2">
                  <a:lumMod val="75000"/>
                  <a:alpha val="16000"/>
                </a:schemeClr>
              </a:gs>
              <a:gs pos="100000">
                <a:schemeClr val="bg1">
                  <a:alpha val="16000"/>
                </a:schemeClr>
              </a:gs>
            </a:gsLst>
            <a:lin ang="2700000" scaled="0"/>
          </a:gradFill>
          <a:ln w="12700">
            <a:gradFill>
              <a:gsLst>
                <a:gs pos="21000">
                  <a:schemeClr val="bg1"/>
                </a:gs>
                <a:gs pos="60000">
                  <a:schemeClr val="tx2">
                    <a:alpha val="72000"/>
                    <a:lumMod val="16000"/>
                    <a:lumOff val="84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rtlCol="0" anchor="ctr" anchorCtr="0">
            <a:noAutofit/>
          </a:bodyPr>
          <a:lstStyle/>
          <a:p>
            <a:pPr algn="ctr"/>
            <a:r>
              <a:rPr lang="en-US" altLang="ko-KR" sz="1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Pre-</a:t>
            </a:r>
          </a:p>
          <a:p>
            <a:pPr algn="ctr"/>
            <a:r>
              <a:rPr lang="en-US" altLang="ko-KR" sz="1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Conceptual</a:t>
            </a:r>
          </a:p>
          <a:p>
            <a:pPr algn="ctr"/>
            <a:r>
              <a:rPr lang="en-US" altLang="ko-KR" sz="1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Study</a:t>
            </a:r>
            <a:br>
              <a:rPr lang="en-US" altLang="ko-KR" sz="1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</a:br>
            <a:r>
              <a:rPr lang="en-US" altLang="ko-KR" sz="1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(PCSR)</a:t>
            </a:r>
            <a:endParaRPr lang="ko-KR" altLang="en-US" sz="12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ea typeface="+mj-ea"/>
              <a:cs typeface="Consolas" pitchFamily="49" charset="0"/>
            </a:endParaRPr>
          </a:p>
        </p:txBody>
      </p:sp>
      <p:cxnSp>
        <p:nvCxnSpPr>
          <p:cNvPr id="31" name="직선 화살표 연결선 81"/>
          <p:cNvCxnSpPr>
            <a:endCxn id="42" idx="7"/>
          </p:cNvCxnSpPr>
          <p:nvPr/>
        </p:nvCxnSpPr>
        <p:spPr>
          <a:xfrm flipH="1">
            <a:off x="4158271" y="2755942"/>
            <a:ext cx="492002" cy="348661"/>
          </a:xfrm>
          <a:prstGeom prst="straightConnector1">
            <a:avLst/>
          </a:prstGeom>
          <a:ln w="12700">
            <a:solidFill>
              <a:srgbClr val="46C69B">
                <a:alpha val="75000"/>
              </a:srgbClr>
            </a:solidFill>
            <a:headEnd type="triangle" w="med" len="med"/>
            <a:tailEnd type="triangle" w="med" len="med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직선 화살표 연결선 81"/>
          <p:cNvCxnSpPr>
            <a:stCxn id="20" idx="5"/>
            <a:endCxn id="55" idx="0"/>
          </p:cNvCxnSpPr>
          <p:nvPr/>
        </p:nvCxnSpPr>
        <p:spPr>
          <a:xfrm>
            <a:off x="5264831" y="2900514"/>
            <a:ext cx="189233" cy="206650"/>
          </a:xfrm>
          <a:prstGeom prst="straightConnector1">
            <a:avLst/>
          </a:prstGeom>
          <a:ln w="12700">
            <a:solidFill>
              <a:srgbClr val="46C69B">
                <a:alpha val="75000"/>
              </a:srgbClr>
            </a:solidFill>
            <a:headEnd type="triangle" w="med" len="med"/>
            <a:tailEnd type="triangle" w="med" len="med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모서리가 둥근 직사각형 37"/>
          <p:cNvSpPr/>
          <p:nvPr/>
        </p:nvSpPr>
        <p:spPr>
          <a:xfrm>
            <a:off x="571448" y="4933776"/>
            <a:ext cx="3984849" cy="504222"/>
          </a:xfrm>
          <a:custGeom>
            <a:avLst/>
            <a:gdLst>
              <a:gd name="connsiteX0" fmla="*/ 0 w 1566635"/>
              <a:gd name="connsiteY0" fmla="*/ 379611 h 2283282"/>
              <a:gd name="connsiteX1" fmla="*/ 379611 w 1566635"/>
              <a:gd name="connsiteY1" fmla="*/ 0 h 2283282"/>
              <a:gd name="connsiteX2" fmla="*/ 1187024 w 1566635"/>
              <a:gd name="connsiteY2" fmla="*/ 0 h 2283282"/>
              <a:gd name="connsiteX3" fmla="*/ 1566635 w 1566635"/>
              <a:gd name="connsiteY3" fmla="*/ 379611 h 2283282"/>
              <a:gd name="connsiteX4" fmla="*/ 1566635 w 1566635"/>
              <a:gd name="connsiteY4" fmla="*/ 1903671 h 2283282"/>
              <a:gd name="connsiteX5" fmla="*/ 1187024 w 1566635"/>
              <a:gd name="connsiteY5" fmla="*/ 2283282 h 2283282"/>
              <a:gd name="connsiteX6" fmla="*/ 379611 w 1566635"/>
              <a:gd name="connsiteY6" fmla="*/ 2283282 h 2283282"/>
              <a:gd name="connsiteX7" fmla="*/ 0 w 1566635"/>
              <a:gd name="connsiteY7" fmla="*/ 1903671 h 2283282"/>
              <a:gd name="connsiteX8" fmla="*/ 0 w 1566635"/>
              <a:gd name="connsiteY8" fmla="*/ 379611 h 2283282"/>
              <a:gd name="connsiteX0" fmla="*/ 0 w 1566635"/>
              <a:gd name="connsiteY0" fmla="*/ 379611 h 2283282"/>
              <a:gd name="connsiteX1" fmla="*/ 379611 w 1566635"/>
              <a:gd name="connsiteY1" fmla="*/ 0 h 2283282"/>
              <a:gd name="connsiteX2" fmla="*/ 1187024 w 1566635"/>
              <a:gd name="connsiteY2" fmla="*/ 0 h 2283282"/>
              <a:gd name="connsiteX3" fmla="*/ 1566635 w 1566635"/>
              <a:gd name="connsiteY3" fmla="*/ 379611 h 2283282"/>
              <a:gd name="connsiteX4" fmla="*/ 1566635 w 1566635"/>
              <a:gd name="connsiteY4" fmla="*/ 1903671 h 2283282"/>
              <a:gd name="connsiteX5" fmla="*/ 1187024 w 1566635"/>
              <a:gd name="connsiteY5" fmla="*/ 2283282 h 2283282"/>
              <a:gd name="connsiteX6" fmla="*/ 0 w 1566635"/>
              <a:gd name="connsiteY6" fmla="*/ 1903671 h 2283282"/>
              <a:gd name="connsiteX7" fmla="*/ 0 w 1566635"/>
              <a:gd name="connsiteY7" fmla="*/ 379611 h 2283282"/>
              <a:gd name="connsiteX0" fmla="*/ 0 w 1566635"/>
              <a:gd name="connsiteY0" fmla="*/ 379611 h 1903671"/>
              <a:gd name="connsiteX1" fmla="*/ 379611 w 1566635"/>
              <a:gd name="connsiteY1" fmla="*/ 0 h 1903671"/>
              <a:gd name="connsiteX2" fmla="*/ 1187024 w 1566635"/>
              <a:gd name="connsiteY2" fmla="*/ 0 h 1903671"/>
              <a:gd name="connsiteX3" fmla="*/ 1566635 w 1566635"/>
              <a:gd name="connsiteY3" fmla="*/ 379611 h 1903671"/>
              <a:gd name="connsiteX4" fmla="*/ 1566635 w 1566635"/>
              <a:gd name="connsiteY4" fmla="*/ 1903671 h 1903671"/>
              <a:gd name="connsiteX5" fmla="*/ 0 w 1566635"/>
              <a:gd name="connsiteY5" fmla="*/ 1903671 h 1903671"/>
              <a:gd name="connsiteX6" fmla="*/ 0 w 1566635"/>
              <a:gd name="connsiteY6" fmla="*/ 379611 h 1903671"/>
              <a:gd name="connsiteX0" fmla="*/ 0 w 1566635"/>
              <a:gd name="connsiteY0" fmla="*/ 379611 h 1903671"/>
              <a:gd name="connsiteX1" fmla="*/ 379611 w 1566635"/>
              <a:gd name="connsiteY1" fmla="*/ 0 h 1903671"/>
              <a:gd name="connsiteX2" fmla="*/ 1187024 w 1566635"/>
              <a:gd name="connsiteY2" fmla="*/ 0 h 1903671"/>
              <a:gd name="connsiteX3" fmla="*/ 1566635 w 1566635"/>
              <a:gd name="connsiteY3" fmla="*/ 379611 h 1903671"/>
              <a:gd name="connsiteX4" fmla="*/ 1566635 w 1566635"/>
              <a:gd name="connsiteY4" fmla="*/ 1903671 h 1903671"/>
              <a:gd name="connsiteX5" fmla="*/ 0 w 1566635"/>
              <a:gd name="connsiteY5" fmla="*/ 1903671 h 1903671"/>
              <a:gd name="connsiteX6" fmla="*/ 0 w 1566635"/>
              <a:gd name="connsiteY6" fmla="*/ 379611 h 1903671"/>
              <a:gd name="connsiteX0" fmla="*/ 0 w 1566635"/>
              <a:gd name="connsiteY0" fmla="*/ 379611 h 1903671"/>
              <a:gd name="connsiteX1" fmla="*/ 379611 w 1566635"/>
              <a:gd name="connsiteY1" fmla="*/ 0 h 1903671"/>
              <a:gd name="connsiteX2" fmla="*/ 1187024 w 1566635"/>
              <a:gd name="connsiteY2" fmla="*/ 0 h 1903671"/>
              <a:gd name="connsiteX3" fmla="*/ 1566635 w 1566635"/>
              <a:gd name="connsiteY3" fmla="*/ 379611 h 1903671"/>
              <a:gd name="connsiteX4" fmla="*/ 1566635 w 1566635"/>
              <a:gd name="connsiteY4" fmla="*/ 1903671 h 1903671"/>
              <a:gd name="connsiteX5" fmla="*/ 0 w 1566635"/>
              <a:gd name="connsiteY5" fmla="*/ 1903671 h 1903671"/>
              <a:gd name="connsiteX6" fmla="*/ 0 w 1566635"/>
              <a:gd name="connsiteY6" fmla="*/ 379611 h 1903671"/>
              <a:gd name="connsiteX0" fmla="*/ 0 w 1566635"/>
              <a:gd name="connsiteY0" fmla="*/ 379611 h 1903671"/>
              <a:gd name="connsiteX1" fmla="*/ 1187024 w 1566635"/>
              <a:gd name="connsiteY1" fmla="*/ 0 h 1903671"/>
              <a:gd name="connsiteX2" fmla="*/ 1566635 w 1566635"/>
              <a:gd name="connsiteY2" fmla="*/ 379611 h 1903671"/>
              <a:gd name="connsiteX3" fmla="*/ 1566635 w 1566635"/>
              <a:gd name="connsiteY3" fmla="*/ 1903671 h 1903671"/>
              <a:gd name="connsiteX4" fmla="*/ 0 w 1566635"/>
              <a:gd name="connsiteY4" fmla="*/ 1903671 h 1903671"/>
              <a:gd name="connsiteX5" fmla="*/ 0 w 1566635"/>
              <a:gd name="connsiteY5" fmla="*/ 379611 h 1903671"/>
              <a:gd name="connsiteX0" fmla="*/ 0 w 1566635"/>
              <a:gd name="connsiteY0" fmla="*/ -1 h 1524059"/>
              <a:gd name="connsiteX1" fmla="*/ 1566635 w 1566635"/>
              <a:gd name="connsiteY1" fmla="*/ -1 h 1524059"/>
              <a:gd name="connsiteX2" fmla="*/ 1566635 w 1566635"/>
              <a:gd name="connsiteY2" fmla="*/ 1524059 h 1524059"/>
              <a:gd name="connsiteX3" fmla="*/ 0 w 1566635"/>
              <a:gd name="connsiteY3" fmla="*/ 1524059 h 1524059"/>
              <a:gd name="connsiteX4" fmla="*/ 0 w 1566635"/>
              <a:gd name="connsiteY4" fmla="*/ -1 h 1524059"/>
              <a:gd name="connsiteX0" fmla="*/ 0 w 1566635"/>
              <a:gd name="connsiteY0" fmla="*/ -1 h 1524059"/>
              <a:gd name="connsiteX1" fmla="*/ 1566635 w 1566635"/>
              <a:gd name="connsiteY1" fmla="*/ -1 h 1524059"/>
              <a:gd name="connsiteX2" fmla="*/ 1566635 w 1566635"/>
              <a:gd name="connsiteY2" fmla="*/ 1524059 h 1524059"/>
              <a:gd name="connsiteX3" fmla="*/ 0 w 1566635"/>
              <a:gd name="connsiteY3" fmla="*/ 1524059 h 1524059"/>
              <a:gd name="connsiteX4" fmla="*/ 0 w 1566635"/>
              <a:gd name="connsiteY4" fmla="*/ -1 h 1524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6635" h="1524059">
                <a:moveTo>
                  <a:pt x="0" y="-1"/>
                </a:moveTo>
                <a:lnTo>
                  <a:pt x="1566635" y="-1"/>
                </a:lnTo>
                <a:lnTo>
                  <a:pt x="1566635" y="1524059"/>
                </a:lnTo>
                <a:lnTo>
                  <a:pt x="0" y="1524059"/>
                </a:lnTo>
                <a:lnTo>
                  <a:pt x="0" y="-1"/>
                </a:lnTo>
                <a:close/>
              </a:path>
            </a:pathLst>
          </a:custGeom>
          <a:gradFill flip="none" rotWithShape="1">
            <a:gsLst>
              <a:gs pos="8000">
                <a:schemeClr val="bg2">
                  <a:lumMod val="50000"/>
                </a:schemeClr>
              </a:gs>
              <a:gs pos="0">
                <a:schemeClr val="bg1">
                  <a:alpha val="78000"/>
                </a:schemeClr>
              </a:gs>
              <a:gs pos="20000">
                <a:schemeClr val="bg2">
                  <a:lumMod val="7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</a:ln>
          <a:scene3d>
            <a:camera prst="orthographicFront"/>
            <a:lightRig rig="threePt" dir="t"/>
          </a:scene3d>
          <a:sp3d>
            <a:bevelT w="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0"/>
          <a:lstStyle/>
          <a:p>
            <a:pPr algn="ctr"/>
            <a:r>
              <a:rPr lang="en-US" altLang="ko-K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Consolas" pitchFamily="49" charset="0"/>
              </a:rPr>
              <a:t>KSTAR</a:t>
            </a:r>
            <a:endParaRPr lang="en-US" altLang="ko-KR" sz="2800" spc="-70" dirty="0" smtClean="0">
              <a:solidFill>
                <a:srgbClr val="C00000"/>
              </a:solidFill>
              <a:latin typeface="+mj-ea"/>
              <a:ea typeface="+mj-ea"/>
              <a:cs typeface="Consolas" pitchFamily="49" charset="0"/>
            </a:endParaRPr>
          </a:p>
        </p:txBody>
      </p:sp>
      <p:sp>
        <p:nvSpPr>
          <p:cNvPr id="34" name="모서리가 둥근 직사각형 37"/>
          <p:cNvSpPr/>
          <p:nvPr/>
        </p:nvSpPr>
        <p:spPr>
          <a:xfrm>
            <a:off x="1884845" y="4201597"/>
            <a:ext cx="3519542" cy="499335"/>
          </a:xfrm>
          <a:custGeom>
            <a:avLst/>
            <a:gdLst>
              <a:gd name="connsiteX0" fmla="*/ 0 w 1566635"/>
              <a:gd name="connsiteY0" fmla="*/ 379611 h 2283282"/>
              <a:gd name="connsiteX1" fmla="*/ 379611 w 1566635"/>
              <a:gd name="connsiteY1" fmla="*/ 0 h 2283282"/>
              <a:gd name="connsiteX2" fmla="*/ 1187024 w 1566635"/>
              <a:gd name="connsiteY2" fmla="*/ 0 h 2283282"/>
              <a:gd name="connsiteX3" fmla="*/ 1566635 w 1566635"/>
              <a:gd name="connsiteY3" fmla="*/ 379611 h 2283282"/>
              <a:gd name="connsiteX4" fmla="*/ 1566635 w 1566635"/>
              <a:gd name="connsiteY4" fmla="*/ 1903671 h 2283282"/>
              <a:gd name="connsiteX5" fmla="*/ 1187024 w 1566635"/>
              <a:gd name="connsiteY5" fmla="*/ 2283282 h 2283282"/>
              <a:gd name="connsiteX6" fmla="*/ 379611 w 1566635"/>
              <a:gd name="connsiteY6" fmla="*/ 2283282 h 2283282"/>
              <a:gd name="connsiteX7" fmla="*/ 0 w 1566635"/>
              <a:gd name="connsiteY7" fmla="*/ 1903671 h 2283282"/>
              <a:gd name="connsiteX8" fmla="*/ 0 w 1566635"/>
              <a:gd name="connsiteY8" fmla="*/ 379611 h 2283282"/>
              <a:gd name="connsiteX0" fmla="*/ 0 w 1566635"/>
              <a:gd name="connsiteY0" fmla="*/ 379611 h 2283282"/>
              <a:gd name="connsiteX1" fmla="*/ 379611 w 1566635"/>
              <a:gd name="connsiteY1" fmla="*/ 0 h 2283282"/>
              <a:gd name="connsiteX2" fmla="*/ 1187024 w 1566635"/>
              <a:gd name="connsiteY2" fmla="*/ 0 h 2283282"/>
              <a:gd name="connsiteX3" fmla="*/ 1566635 w 1566635"/>
              <a:gd name="connsiteY3" fmla="*/ 379611 h 2283282"/>
              <a:gd name="connsiteX4" fmla="*/ 1566635 w 1566635"/>
              <a:gd name="connsiteY4" fmla="*/ 1903671 h 2283282"/>
              <a:gd name="connsiteX5" fmla="*/ 1187024 w 1566635"/>
              <a:gd name="connsiteY5" fmla="*/ 2283282 h 2283282"/>
              <a:gd name="connsiteX6" fmla="*/ 0 w 1566635"/>
              <a:gd name="connsiteY6" fmla="*/ 1903671 h 2283282"/>
              <a:gd name="connsiteX7" fmla="*/ 0 w 1566635"/>
              <a:gd name="connsiteY7" fmla="*/ 379611 h 2283282"/>
              <a:gd name="connsiteX0" fmla="*/ 0 w 1566635"/>
              <a:gd name="connsiteY0" fmla="*/ 379611 h 1903671"/>
              <a:gd name="connsiteX1" fmla="*/ 379611 w 1566635"/>
              <a:gd name="connsiteY1" fmla="*/ 0 h 1903671"/>
              <a:gd name="connsiteX2" fmla="*/ 1187024 w 1566635"/>
              <a:gd name="connsiteY2" fmla="*/ 0 h 1903671"/>
              <a:gd name="connsiteX3" fmla="*/ 1566635 w 1566635"/>
              <a:gd name="connsiteY3" fmla="*/ 379611 h 1903671"/>
              <a:gd name="connsiteX4" fmla="*/ 1566635 w 1566635"/>
              <a:gd name="connsiteY4" fmla="*/ 1903671 h 1903671"/>
              <a:gd name="connsiteX5" fmla="*/ 0 w 1566635"/>
              <a:gd name="connsiteY5" fmla="*/ 1903671 h 1903671"/>
              <a:gd name="connsiteX6" fmla="*/ 0 w 1566635"/>
              <a:gd name="connsiteY6" fmla="*/ 379611 h 1903671"/>
              <a:gd name="connsiteX0" fmla="*/ 0 w 1566635"/>
              <a:gd name="connsiteY0" fmla="*/ 379611 h 1903671"/>
              <a:gd name="connsiteX1" fmla="*/ 379611 w 1566635"/>
              <a:gd name="connsiteY1" fmla="*/ 0 h 1903671"/>
              <a:gd name="connsiteX2" fmla="*/ 1187024 w 1566635"/>
              <a:gd name="connsiteY2" fmla="*/ 0 h 1903671"/>
              <a:gd name="connsiteX3" fmla="*/ 1566635 w 1566635"/>
              <a:gd name="connsiteY3" fmla="*/ 379611 h 1903671"/>
              <a:gd name="connsiteX4" fmla="*/ 1566635 w 1566635"/>
              <a:gd name="connsiteY4" fmla="*/ 1903671 h 1903671"/>
              <a:gd name="connsiteX5" fmla="*/ 0 w 1566635"/>
              <a:gd name="connsiteY5" fmla="*/ 1903671 h 1903671"/>
              <a:gd name="connsiteX6" fmla="*/ 0 w 1566635"/>
              <a:gd name="connsiteY6" fmla="*/ 379611 h 1903671"/>
              <a:gd name="connsiteX0" fmla="*/ 0 w 1566635"/>
              <a:gd name="connsiteY0" fmla="*/ 379611 h 1903671"/>
              <a:gd name="connsiteX1" fmla="*/ 379611 w 1566635"/>
              <a:gd name="connsiteY1" fmla="*/ 0 h 1903671"/>
              <a:gd name="connsiteX2" fmla="*/ 1187024 w 1566635"/>
              <a:gd name="connsiteY2" fmla="*/ 0 h 1903671"/>
              <a:gd name="connsiteX3" fmla="*/ 1566635 w 1566635"/>
              <a:gd name="connsiteY3" fmla="*/ 379611 h 1903671"/>
              <a:gd name="connsiteX4" fmla="*/ 1566635 w 1566635"/>
              <a:gd name="connsiteY4" fmla="*/ 1903671 h 1903671"/>
              <a:gd name="connsiteX5" fmla="*/ 0 w 1566635"/>
              <a:gd name="connsiteY5" fmla="*/ 1903671 h 1903671"/>
              <a:gd name="connsiteX6" fmla="*/ 0 w 1566635"/>
              <a:gd name="connsiteY6" fmla="*/ 379611 h 1903671"/>
              <a:gd name="connsiteX0" fmla="*/ 0 w 1566635"/>
              <a:gd name="connsiteY0" fmla="*/ 379611 h 1903671"/>
              <a:gd name="connsiteX1" fmla="*/ 1187024 w 1566635"/>
              <a:gd name="connsiteY1" fmla="*/ 0 h 1903671"/>
              <a:gd name="connsiteX2" fmla="*/ 1566635 w 1566635"/>
              <a:gd name="connsiteY2" fmla="*/ 379611 h 1903671"/>
              <a:gd name="connsiteX3" fmla="*/ 1566635 w 1566635"/>
              <a:gd name="connsiteY3" fmla="*/ 1903671 h 1903671"/>
              <a:gd name="connsiteX4" fmla="*/ 0 w 1566635"/>
              <a:gd name="connsiteY4" fmla="*/ 1903671 h 1903671"/>
              <a:gd name="connsiteX5" fmla="*/ 0 w 1566635"/>
              <a:gd name="connsiteY5" fmla="*/ 379611 h 1903671"/>
              <a:gd name="connsiteX0" fmla="*/ 0 w 1566635"/>
              <a:gd name="connsiteY0" fmla="*/ 0 h 1524060"/>
              <a:gd name="connsiteX1" fmla="*/ 1566635 w 1566635"/>
              <a:gd name="connsiteY1" fmla="*/ 0 h 1524060"/>
              <a:gd name="connsiteX2" fmla="*/ 1566635 w 1566635"/>
              <a:gd name="connsiteY2" fmla="*/ 1524060 h 1524060"/>
              <a:gd name="connsiteX3" fmla="*/ 0 w 1566635"/>
              <a:gd name="connsiteY3" fmla="*/ 1524060 h 1524060"/>
              <a:gd name="connsiteX4" fmla="*/ 0 w 1566635"/>
              <a:gd name="connsiteY4" fmla="*/ 0 h 1524060"/>
              <a:gd name="connsiteX0" fmla="*/ 0 w 1566635"/>
              <a:gd name="connsiteY0" fmla="*/ 0 h 1524060"/>
              <a:gd name="connsiteX1" fmla="*/ 1566635 w 1566635"/>
              <a:gd name="connsiteY1" fmla="*/ 0 h 1524060"/>
              <a:gd name="connsiteX2" fmla="*/ 1566635 w 1566635"/>
              <a:gd name="connsiteY2" fmla="*/ 1524060 h 1524060"/>
              <a:gd name="connsiteX3" fmla="*/ 0 w 1566635"/>
              <a:gd name="connsiteY3" fmla="*/ 1524060 h 1524060"/>
              <a:gd name="connsiteX4" fmla="*/ 0 w 1566635"/>
              <a:gd name="connsiteY4" fmla="*/ 0 h 152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6635" h="1524060">
                <a:moveTo>
                  <a:pt x="0" y="0"/>
                </a:moveTo>
                <a:lnTo>
                  <a:pt x="1566635" y="0"/>
                </a:lnTo>
                <a:lnTo>
                  <a:pt x="1566635" y="1524060"/>
                </a:lnTo>
                <a:lnTo>
                  <a:pt x="0" y="152406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8000">
                <a:schemeClr val="accent6">
                  <a:lumMod val="75000"/>
                </a:schemeClr>
              </a:gs>
              <a:gs pos="0">
                <a:schemeClr val="bg1">
                  <a:alpha val="78000"/>
                </a:schemeClr>
              </a:gs>
              <a:gs pos="2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0"/>
          <a:lstStyle/>
          <a:p>
            <a:pPr algn="ctr"/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Consolas" pitchFamily="49" charset="0"/>
              </a:rPr>
              <a:t>ITER</a:t>
            </a:r>
            <a:endParaRPr lang="en-US" altLang="ko-KR" sz="2800" spc="-70" dirty="0" smtClean="0">
              <a:solidFill>
                <a:srgbClr val="FFFF00"/>
              </a:solidFill>
              <a:latin typeface="+mj-ea"/>
              <a:ea typeface="+mj-ea"/>
              <a:cs typeface="Consolas" pitchFamily="49" charset="0"/>
            </a:endParaRPr>
          </a:p>
        </p:txBody>
      </p:sp>
      <p:sp>
        <p:nvSpPr>
          <p:cNvPr id="35" name="모서리가 둥근 직사각형 34"/>
          <p:cNvSpPr/>
          <p:nvPr/>
        </p:nvSpPr>
        <p:spPr>
          <a:xfrm>
            <a:off x="5479890" y="4201597"/>
            <a:ext cx="1201799" cy="1236401"/>
          </a:xfrm>
          <a:prstGeom prst="roundRect">
            <a:avLst>
              <a:gd name="adj" fmla="val 5385"/>
            </a:avLst>
          </a:prstGeom>
          <a:solidFill>
            <a:schemeClr val="accent2">
              <a:lumMod val="20000"/>
              <a:lumOff val="80000"/>
              <a:alpha val="54000"/>
            </a:schemeClr>
          </a:solidFill>
          <a:ln>
            <a:solidFill>
              <a:schemeClr val="accent2">
                <a:lumMod val="75000"/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 anchorCtr="0"/>
          <a:lstStyle/>
          <a:p>
            <a:pPr algn="ctr"/>
            <a:r>
              <a:rPr lang="en-US" altLang="ko-KR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International</a:t>
            </a:r>
          </a:p>
          <a:p>
            <a:pPr algn="ctr"/>
            <a:r>
              <a:rPr lang="en-US" altLang="ko-KR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Related Facilities</a:t>
            </a:r>
            <a:endParaRPr lang="en-US" altLang="ko-KR" sz="13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  <a:ea typeface="+mj-ea"/>
              <a:cs typeface="Consolas" pitchFamily="49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altLang="ko-KR" sz="1000" b="1" spc="-70" dirty="0" smtClean="0">
                <a:solidFill>
                  <a:schemeClr val="tx2"/>
                </a:solidFill>
                <a:latin typeface="Arial Narrow" pitchFamily="34" charset="0"/>
                <a:ea typeface="+mj-ea"/>
                <a:cs typeface="Consolas" pitchFamily="49" charset="0"/>
              </a:rPr>
              <a:t>JET, EAST …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altLang="ko-KR" sz="1000" b="1" spc="-70" dirty="0" smtClean="0">
                <a:solidFill>
                  <a:schemeClr val="tx2"/>
                </a:solidFill>
                <a:latin typeface="Arial Narrow" pitchFamily="34" charset="0"/>
                <a:ea typeface="+mj-ea"/>
                <a:cs typeface="Consolas" pitchFamily="49" charset="0"/>
              </a:rPr>
              <a:t>PPPL, ORNL, KIT …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altLang="ko-KR" sz="1000" b="1" spc="-70" dirty="0" smtClean="0">
                <a:solidFill>
                  <a:schemeClr val="tx2"/>
                </a:solidFill>
                <a:latin typeface="Arial Narrow" pitchFamily="34" charset="0"/>
                <a:ea typeface="+mj-ea"/>
                <a:cs typeface="Consolas" pitchFamily="49" charset="0"/>
              </a:rPr>
              <a:t>IFMIF, KOMAC …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altLang="ko-KR" sz="1000" b="1" spc="-70" dirty="0" smtClean="0">
                <a:solidFill>
                  <a:schemeClr val="tx2"/>
                </a:solidFill>
                <a:latin typeface="Arial Narrow" pitchFamily="34" charset="0"/>
                <a:ea typeface="+mj-ea"/>
                <a:cs typeface="Consolas" pitchFamily="49" charset="0"/>
              </a:rPr>
              <a:t>(JT-60SA, CFETR …)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altLang="ko-KR" sz="1000" b="1" spc="-70" dirty="0" smtClean="0">
                <a:solidFill>
                  <a:schemeClr val="tx2"/>
                </a:solidFill>
                <a:latin typeface="Arial Narrow" pitchFamily="34" charset="0"/>
                <a:ea typeface="+mj-ea"/>
                <a:cs typeface="Consolas" pitchFamily="49" charset="0"/>
              </a:rPr>
              <a:t>…</a:t>
            </a:r>
          </a:p>
        </p:txBody>
      </p:sp>
      <p:sp>
        <p:nvSpPr>
          <p:cNvPr id="36" name="위쪽 화살표 35"/>
          <p:cNvSpPr/>
          <p:nvPr/>
        </p:nvSpPr>
        <p:spPr>
          <a:xfrm>
            <a:off x="4646905" y="4723792"/>
            <a:ext cx="688790" cy="762901"/>
          </a:xfrm>
          <a:prstGeom prst="upArrow">
            <a:avLst>
              <a:gd name="adj1" fmla="val 67406"/>
              <a:gd name="adj2" fmla="val 13353"/>
            </a:avLst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gradFill>
              <a:gsLst>
                <a:gs pos="0">
                  <a:schemeClr val="accent5">
                    <a:lumMod val="75000"/>
                  </a:schemeClr>
                </a:gs>
                <a:gs pos="50000">
                  <a:schemeClr val="accent5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37" name="모서리가 둥근 직사각형 36"/>
          <p:cNvSpPr/>
          <p:nvPr/>
        </p:nvSpPr>
        <p:spPr>
          <a:xfrm>
            <a:off x="571448" y="5463833"/>
            <a:ext cx="6217248" cy="701471"/>
          </a:xfrm>
          <a:prstGeom prst="roundRect">
            <a:avLst>
              <a:gd name="adj" fmla="val 9820"/>
            </a:avLst>
          </a:prstGeom>
          <a:gradFill flip="none" rotWithShape="1">
            <a:gsLst>
              <a:gs pos="13000">
                <a:schemeClr val="accent5">
                  <a:lumMod val="75000"/>
                  <a:alpha val="65000"/>
                </a:schemeClr>
              </a:gs>
              <a:gs pos="57000">
                <a:schemeClr val="accent5">
                  <a:lumMod val="75000"/>
                </a:schemeClr>
              </a:gs>
              <a:gs pos="0">
                <a:schemeClr val="bg1">
                  <a:alpha val="78000"/>
                </a:schemeClr>
              </a:gs>
              <a:gs pos="89000">
                <a:schemeClr val="accent5">
                  <a:lumMod val="50000"/>
                  <a:alpha val="88000"/>
                </a:schemeClr>
              </a:gs>
              <a:gs pos="100000">
                <a:schemeClr val="bg1">
                  <a:alpha val="69000"/>
                </a:schemeClr>
              </a:gs>
            </a:gsLst>
            <a:lin ang="5400000" scaled="0"/>
            <a:tileRect/>
          </a:gradFill>
          <a:ln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50000">
                  <a:schemeClr val="accent5">
                    <a:lumMod val="50000"/>
                    <a:alpha val="81000"/>
                  </a:schemeClr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0"/>
          <a:lstStyle/>
          <a:p>
            <a:pPr algn="ctr"/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Consolas" pitchFamily="49" charset="0"/>
              </a:rPr>
              <a:t>Fusion Basic Research and HR Development Program</a:t>
            </a:r>
            <a:endParaRPr lang="ko-KR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j-ea"/>
              <a:cs typeface="Consolas" pitchFamily="49" charset="0"/>
            </a:endParaRPr>
          </a:p>
        </p:txBody>
      </p:sp>
      <p:sp>
        <p:nvSpPr>
          <p:cNvPr id="38" name="왼쪽/오른쪽 화살표 37"/>
          <p:cNvSpPr/>
          <p:nvPr/>
        </p:nvSpPr>
        <p:spPr>
          <a:xfrm>
            <a:off x="2864078" y="2913180"/>
            <a:ext cx="778242" cy="191258"/>
          </a:xfrm>
          <a:prstGeom prst="leftRightArrow">
            <a:avLst>
              <a:gd name="adj1" fmla="val 52614"/>
              <a:gd name="adj2" fmla="val 50000"/>
            </a:avLst>
          </a:prstGeom>
          <a:gradFill flip="none" rotWithShape="1">
            <a:gsLst>
              <a:gs pos="0">
                <a:schemeClr val="accent6">
                  <a:lumMod val="68000"/>
                  <a:lumOff val="32000"/>
                </a:schemeClr>
              </a:gs>
              <a:gs pos="50000">
                <a:srgbClr val="9CB86E"/>
              </a:gs>
              <a:gs pos="100000">
                <a:srgbClr val="156B1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타원 38"/>
          <p:cNvSpPr/>
          <p:nvPr/>
        </p:nvSpPr>
        <p:spPr>
          <a:xfrm>
            <a:off x="2169233" y="2641804"/>
            <a:ext cx="718097" cy="720080"/>
          </a:xfrm>
          <a:prstGeom prst="ellipse">
            <a:avLst/>
          </a:prstGeom>
          <a:gradFill>
            <a:gsLst>
              <a:gs pos="6000">
                <a:schemeClr val="bg1"/>
              </a:gs>
              <a:gs pos="91000">
                <a:schemeClr val="tx2">
                  <a:lumMod val="75000"/>
                  <a:alpha val="32000"/>
                </a:schemeClr>
              </a:gs>
              <a:gs pos="51000">
                <a:schemeClr val="tx2">
                  <a:lumMod val="75000"/>
                  <a:alpha val="16000"/>
                </a:schemeClr>
              </a:gs>
              <a:gs pos="100000">
                <a:schemeClr val="bg1">
                  <a:alpha val="16000"/>
                </a:schemeClr>
              </a:gs>
            </a:gsLst>
            <a:lin ang="2700000" scaled="0"/>
          </a:gradFill>
          <a:ln w="12700">
            <a:gradFill>
              <a:gsLst>
                <a:gs pos="21000">
                  <a:schemeClr val="bg1"/>
                </a:gs>
                <a:gs pos="60000">
                  <a:schemeClr val="tx2">
                    <a:alpha val="72000"/>
                    <a:lumMod val="16000"/>
                    <a:lumOff val="84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rtlCol="0" anchor="ctr" anchorCtr="0">
            <a:noAutofit/>
          </a:bodyPr>
          <a:lstStyle/>
          <a:p>
            <a:pPr algn="ctr"/>
            <a:r>
              <a:rPr lang="en-US" altLang="ko-KR" sz="1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Conceptual</a:t>
            </a:r>
          </a:p>
          <a:p>
            <a:pPr algn="ctr"/>
            <a:r>
              <a:rPr lang="en-US" altLang="ko-KR" sz="1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Design</a:t>
            </a:r>
            <a:br>
              <a:rPr lang="en-US" altLang="ko-KR" sz="1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</a:br>
            <a:r>
              <a:rPr lang="en-US" altLang="ko-KR" sz="1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(CDR)</a:t>
            </a:r>
            <a:endParaRPr lang="ko-KR" altLang="en-US" sz="12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ea typeface="+mj-ea"/>
              <a:cs typeface="Consolas" pitchFamily="49" charset="0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571448" y="2641804"/>
            <a:ext cx="718097" cy="720080"/>
          </a:xfrm>
          <a:prstGeom prst="ellipse">
            <a:avLst/>
          </a:prstGeom>
          <a:gradFill>
            <a:gsLst>
              <a:gs pos="6000">
                <a:schemeClr val="bg1"/>
              </a:gs>
              <a:gs pos="91000">
                <a:schemeClr val="tx2">
                  <a:lumMod val="75000"/>
                  <a:alpha val="32000"/>
                </a:schemeClr>
              </a:gs>
              <a:gs pos="51000">
                <a:schemeClr val="tx2">
                  <a:lumMod val="75000"/>
                  <a:alpha val="16000"/>
                </a:schemeClr>
              </a:gs>
              <a:gs pos="100000">
                <a:schemeClr val="bg1">
                  <a:alpha val="16000"/>
                </a:schemeClr>
              </a:gs>
            </a:gsLst>
            <a:lin ang="2700000" scaled="0"/>
          </a:gradFill>
          <a:ln w="12700">
            <a:gradFill>
              <a:gsLst>
                <a:gs pos="21000">
                  <a:schemeClr val="bg1"/>
                </a:gs>
                <a:gs pos="60000">
                  <a:schemeClr val="tx2">
                    <a:alpha val="72000"/>
                    <a:lumMod val="16000"/>
                    <a:lumOff val="84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rtlCol="0" anchor="ctr" anchorCtr="0">
            <a:noAutofit/>
          </a:bodyPr>
          <a:lstStyle/>
          <a:p>
            <a:pPr algn="ctr"/>
            <a:r>
              <a:rPr lang="en-US" altLang="ko-KR" sz="1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Concept</a:t>
            </a:r>
          </a:p>
          <a:p>
            <a:pPr algn="ctr"/>
            <a:r>
              <a:rPr lang="en-US" altLang="ko-KR" sz="1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Definition</a:t>
            </a:r>
            <a:br>
              <a:rPr lang="en-US" altLang="ko-KR" sz="1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</a:br>
            <a:r>
              <a:rPr lang="en-US" altLang="ko-KR" sz="1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(DRD)</a:t>
            </a:r>
            <a:endParaRPr lang="ko-KR" altLang="en-US" sz="12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ea typeface="+mj-ea"/>
              <a:cs typeface="Consolas" pitchFamily="49" charset="0"/>
            </a:endParaRPr>
          </a:p>
        </p:txBody>
      </p:sp>
      <p:sp>
        <p:nvSpPr>
          <p:cNvPr id="2" name="이등변 삼각형 1"/>
          <p:cNvSpPr/>
          <p:nvPr/>
        </p:nvSpPr>
        <p:spPr>
          <a:xfrm rot="5400000">
            <a:off x="5053195" y="3337500"/>
            <a:ext cx="4320480" cy="720082"/>
          </a:xfrm>
          <a:prstGeom prst="triangle">
            <a:avLst/>
          </a:prstGeom>
          <a:gradFill flip="none" rotWithShape="1">
            <a:gsLst>
              <a:gs pos="48300">
                <a:srgbClr val="8CA5C4"/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7596336" y="1537301"/>
            <a:ext cx="1224136" cy="4320480"/>
          </a:xfrm>
          <a:prstGeom prst="rect">
            <a:avLst/>
          </a:prstGeom>
          <a:gradFill flip="none" rotWithShape="1">
            <a:gsLst>
              <a:gs pos="0">
                <a:srgbClr val="CC0000"/>
              </a:gs>
              <a:gs pos="100000">
                <a:srgbClr val="990000"/>
              </a:gs>
            </a:gsLst>
            <a:lin ang="5400000" scaled="1"/>
            <a:tileRect/>
          </a:gradFill>
          <a:ln>
            <a:noFill/>
          </a:ln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69850"/>
            <a:bevelB w="44450" h="69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latin typeface="Arial Narrow" pitchFamily="34" charset="0"/>
              </a:rPr>
              <a:t>Engineering Design</a:t>
            </a:r>
          </a:p>
          <a:p>
            <a:pPr algn="ctr"/>
            <a:r>
              <a:rPr lang="en-US" altLang="ko-KR" sz="1600" b="1" dirty="0" smtClean="0">
                <a:latin typeface="Arial Narrow" pitchFamily="34" charset="0"/>
              </a:rPr>
              <a:t>&amp; Construction </a:t>
            </a:r>
          </a:p>
          <a:p>
            <a:pPr algn="ctr"/>
            <a:r>
              <a:rPr lang="en-US" altLang="ko-KR" sz="1600" b="1" dirty="0" smtClean="0">
                <a:latin typeface="Arial Narrow" pitchFamily="34" charset="0"/>
              </a:rPr>
              <a:t>of </a:t>
            </a:r>
          </a:p>
          <a:p>
            <a:pPr algn="ctr"/>
            <a:r>
              <a:rPr lang="en-US" altLang="ko-KR" sz="1600" b="1" dirty="0" smtClean="0">
                <a:latin typeface="Arial Narrow" pitchFamily="34" charset="0"/>
              </a:rPr>
              <a:t>K-DEMO</a:t>
            </a:r>
            <a:endParaRPr lang="ko-KR" altLang="en-US" sz="1600" b="1" dirty="0">
              <a:latin typeface="Arial Narrow" pitchFamily="34" charset="0"/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3635896" y="3014978"/>
            <a:ext cx="612000" cy="612000"/>
          </a:xfrm>
          <a:prstGeom prst="ellipse">
            <a:avLst/>
          </a:prstGeom>
          <a:gradFill>
            <a:gsLst>
              <a:gs pos="6000">
                <a:schemeClr val="bg1"/>
              </a:gs>
              <a:gs pos="91000">
                <a:schemeClr val="tx2">
                  <a:lumMod val="75000"/>
                  <a:alpha val="32000"/>
                </a:schemeClr>
              </a:gs>
              <a:gs pos="51000">
                <a:schemeClr val="tx2">
                  <a:lumMod val="75000"/>
                  <a:alpha val="16000"/>
                </a:schemeClr>
              </a:gs>
              <a:gs pos="100000">
                <a:schemeClr val="bg1">
                  <a:alpha val="16000"/>
                </a:schemeClr>
              </a:gs>
            </a:gsLst>
            <a:lin ang="2700000" scaled="0"/>
          </a:gradFill>
          <a:ln w="12700">
            <a:gradFill>
              <a:gsLst>
                <a:gs pos="21000">
                  <a:schemeClr val="bg1"/>
                </a:gs>
                <a:gs pos="60000">
                  <a:schemeClr val="tx2">
                    <a:alpha val="72000"/>
                    <a:lumMod val="16000"/>
                    <a:lumOff val="84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rtlCol="0" anchor="ctr" anchorCtr="0">
            <a:noAutofit/>
          </a:bodyPr>
          <a:lstStyle/>
          <a:p>
            <a:pPr algn="ctr"/>
            <a:r>
              <a:rPr lang="en-US" altLang="ko-KR" sz="11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System</a:t>
            </a:r>
          </a:p>
          <a:p>
            <a:pPr algn="ctr"/>
            <a:r>
              <a:rPr lang="en-US" altLang="ko-KR" sz="11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Integration</a:t>
            </a:r>
          </a:p>
        </p:txBody>
      </p:sp>
      <p:sp>
        <p:nvSpPr>
          <p:cNvPr id="53" name="타원 52"/>
          <p:cNvSpPr/>
          <p:nvPr/>
        </p:nvSpPr>
        <p:spPr>
          <a:xfrm>
            <a:off x="5832208" y="2388689"/>
            <a:ext cx="612000" cy="612000"/>
          </a:xfrm>
          <a:prstGeom prst="ellipse">
            <a:avLst/>
          </a:prstGeom>
          <a:gradFill>
            <a:gsLst>
              <a:gs pos="6000">
                <a:schemeClr val="bg1"/>
              </a:gs>
              <a:gs pos="91000">
                <a:schemeClr val="tx2">
                  <a:lumMod val="75000"/>
                  <a:alpha val="32000"/>
                </a:schemeClr>
              </a:gs>
              <a:gs pos="51000">
                <a:schemeClr val="tx2">
                  <a:lumMod val="75000"/>
                  <a:alpha val="16000"/>
                </a:schemeClr>
              </a:gs>
              <a:gs pos="100000">
                <a:schemeClr val="bg1">
                  <a:alpha val="16000"/>
                </a:schemeClr>
              </a:gs>
            </a:gsLst>
            <a:lin ang="2700000" scaled="0"/>
          </a:gradFill>
          <a:ln w="12700">
            <a:gradFill>
              <a:gsLst>
                <a:gs pos="21000">
                  <a:schemeClr val="bg1"/>
                </a:gs>
                <a:gs pos="60000">
                  <a:schemeClr val="tx2">
                    <a:alpha val="72000"/>
                    <a:lumMod val="16000"/>
                    <a:lumOff val="84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rtlCol="0" anchor="ctr" anchorCtr="0">
            <a:noAutofit/>
          </a:bodyPr>
          <a:lstStyle/>
          <a:p>
            <a:pPr algn="ctr"/>
            <a:r>
              <a:rPr lang="en-US" altLang="ko-KR" sz="11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Fusion</a:t>
            </a:r>
          </a:p>
          <a:p>
            <a:pPr algn="ctr"/>
            <a:r>
              <a:rPr lang="en-US" altLang="ko-KR" sz="11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Materials</a:t>
            </a:r>
            <a:endParaRPr lang="ko-KR" altLang="en-US" sz="1100" b="1" dirty="0" smtClean="0">
              <a:solidFill>
                <a:schemeClr val="tx2">
                  <a:lumMod val="75000"/>
                </a:schemeClr>
              </a:solidFill>
              <a:latin typeface="Arial Narrow" pitchFamily="34" charset="0"/>
              <a:ea typeface="+mj-ea"/>
              <a:cs typeface="Consolas" pitchFamily="49" charset="0"/>
            </a:endParaRPr>
          </a:p>
        </p:txBody>
      </p:sp>
      <p:sp>
        <p:nvSpPr>
          <p:cNvPr id="54" name="타원 53"/>
          <p:cNvSpPr/>
          <p:nvPr/>
        </p:nvSpPr>
        <p:spPr>
          <a:xfrm>
            <a:off x="5832208" y="3017485"/>
            <a:ext cx="612000" cy="612000"/>
          </a:xfrm>
          <a:prstGeom prst="ellipse">
            <a:avLst/>
          </a:prstGeom>
          <a:gradFill>
            <a:gsLst>
              <a:gs pos="6000">
                <a:schemeClr val="bg1"/>
              </a:gs>
              <a:gs pos="91000">
                <a:schemeClr val="tx2">
                  <a:lumMod val="75000"/>
                  <a:alpha val="32000"/>
                </a:schemeClr>
              </a:gs>
              <a:gs pos="51000">
                <a:schemeClr val="tx2">
                  <a:lumMod val="75000"/>
                  <a:alpha val="16000"/>
                </a:schemeClr>
              </a:gs>
              <a:gs pos="100000">
                <a:schemeClr val="bg1">
                  <a:alpha val="16000"/>
                </a:schemeClr>
              </a:gs>
            </a:gsLst>
            <a:lin ang="2700000" scaled="0"/>
          </a:gradFill>
          <a:ln w="12700">
            <a:gradFill>
              <a:gsLst>
                <a:gs pos="21000">
                  <a:schemeClr val="bg1"/>
                </a:gs>
                <a:gs pos="60000">
                  <a:schemeClr val="tx2">
                    <a:alpha val="72000"/>
                    <a:lumMod val="16000"/>
                    <a:lumOff val="84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rtlCol="0" anchor="ctr" anchorCtr="0">
            <a:noAutofit/>
          </a:bodyPr>
          <a:lstStyle/>
          <a:p>
            <a:pPr algn="ctr"/>
            <a:r>
              <a:rPr lang="en-US" altLang="ko-KR" sz="11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Fusion</a:t>
            </a:r>
          </a:p>
          <a:p>
            <a:pPr algn="ctr"/>
            <a:r>
              <a:rPr lang="en-US" altLang="ko-KR" sz="11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System</a:t>
            </a:r>
          </a:p>
          <a:p>
            <a:pPr algn="ctr"/>
            <a:r>
              <a:rPr lang="en-US" altLang="ko-KR" sz="11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Eng.</a:t>
            </a:r>
            <a:endParaRPr lang="ko-KR" altLang="en-US" sz="1100" b="1" dirty="0" smtClean="0">
              <a:solidFill>
                <a:schemeClr val="tx2">
                  <a:lumMod val="75000"/>
                </a:schemeClr>
              </a:solidFill>
              <a:latin typeface="Arial Narrow" pitchFamily="34" charset="0"/>
              <a:ea typeface="+mj-ea"/>
              <a:cs typeface="Consolas" pitchFamily="49" charset="0"/>
            </a:endParaRPr>
          </a:p>
        </p:txBody>
      </p:sp>
      <p:sp>
        <p:nvSpPr>
          <p:cNvPr id="55" name="타원 54"/>
          <p:cNvSpPr/>
          <p:nvPr/>
        </p:nvSpPr>
        <p:spPr>
          <a:xfrm>
            <a:off x="5148064" y="3107164"/>
            <a:ext cx="612000" cy="612000"/>
          </a:xfrm>
          <a:prstGeom prst="ellipse">
            <a:avLst/>
          </a:prstGeom>
          <a:gradFill>
            <a:gsLst>
              <a:gs pos="6000">
                <a:schemeClr val="bg1"/>
              </a:gs>
              <a:gs pos="91000">
                <a:schemeClr val="tx2">
                  <a:lumMod val="75000"/>
                  <a:alpha val="32000"/>
                </a:schemeClr>
              </a:gs>
              <a:gs pos="51000">
                <a:schemeClr val="tx2">
                  <a:lumMod val="75000"/>
                  <a:alpha val="16000"/>
                </a:schemeClr>
              </a:gs>
              <a:gs pos="100000">
                <a:schemeClr val="bg1">
                  <a:alpha val="16000"/>
                </a:schemeClr>
              </a:gs>
            </a:gsLst>
            <a:lin ang="2700000" scaled="0"/>
          </a:gradFill>
          <a:ln w="12700">
            <a:gradFill>
              <a:gsLst>
                <a:gs pos="21000">
                  <a:schemeClr val="bg1"/>
                </a:gs>
                <a:gs pos="60000">
                  <a:schemeClr val="tx2">
                    <a:alpha val="72000"/>
                    <a:lumMod val="16000"/>
                    <a:lumOff val="84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rtlCol="0" anchor="ctr" anchorCtr="0">
            <a:noAutofit/>
          </a:bodyPr>
          <a:lstStyle/>
          <a:p>
            <a:pPr algn="ctr"/>
            <a:r>
              <a:rPr lang="en-US" altLang="ko-KR" sz="11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HCD &amp;</a:t>
            </a:r>
          </a:p>
          <a:p>
            <a:pPr algn="ctr"/>
            <a:r>
              <a:rPr lang="en-US" altLang="ko-KR" sz="11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Diag.</a:t>
            </a:r>
            <a:endParaRPr lang="ko-KR" altLang="en-US" sz="1100" b="1" dirty="0" smtClean="0">
              <a:solidFill>
                <a:schemeClr val="tx2">
                  <a:lumMod val="75000"/>
                </a:schemeClr>
              </a:solidFill>
              <a:latin typeface="Arial Narrow" pitchFamily="34" charset="0"/>
              <a:ea typeface="+mj-ea"/>
              <a:cs typeface="Consolas" pitchFamily="49" charset="0"/>
            </a:endParaRPr>
          </a:p>
        </p:txBody>
      </p:sp>
      <p:sp>
        <p:nvSpPr>
          <p:cNvPr id="56" name="타원 55"/>
          <p:cNvSpPr/>
          <p:nvPr/>
        </p:nvSpPr>
        <p:spPr>
          <a:xfrm>
            <a:off x="4320040" y="3108769"/>
            <a:ext cx="612000" cy="612000"/>
          </a:xfrm>
          <a:prstGeom prst="ellipse">
            <a:avLst/>
          </a:prstGeom>
          <a:gradFill>
            <a:gsLst>
              <a:gs pos="6000">
                <a:schemeClr val="bg1"/>
              </a:gs>
              <a:gs pos="91000">
                <a:schemeClr val="tx2">
                  <a:lumMod val="75000"/>
                  <a:alpha val="32000"/>
                </a:schemeClr>
              </a:gs>
              <a:gs pos="51000">
                <a:schemeClr val="tx2">
                  <a:lumMod val="75000"/>
                  <a:alpha val="16000"/>
                </a:schemeClr>
              </a:gs>
              <a:gs pos="100000">
                <a:schemeClr val="bg1">
                  <a:alpha val="16000"/>
                </a:schemeClr>
              </a:gs>
            </a:gsLst>
            <a:lin ang="2700000" scaled="0"/>
          </a:gradFill>
          <a:ln w="12700">
            <a:gradFill>
              <a:gsLst>
                <a:gs pos="21000">
                  <a:schemeClr val="bg1"/>
                </a:gs>
                <a:gs pos="60000">
                  <a:schemeClr val="tx2">
                    <a:alpha val="72000"/>
                    <a:lumMod val="16000"/>
                    <a:lumOff val="84000"/>
                  </a:schemeClr>
                </a:gs>
                <a:gs pos="100000">
                  <a:schemeClr val="bg1"/>
                </a:gs>
              </a:gsLst>
              <a:lin ang="2700000" scaled="0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rtlCol="0" anchor="ctr" anchorCtr="0">
            <a:noAutofit/>
          </a:bodyPr>
          <a:lstStyle/>
          <a:p>
            <a:pPr algn="ctr"/>
            <a:r>
              <a:rPr lang="en-US" altLang="ko-KR" sz="11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SC</a:t>
            </a:r>
          </a:p>
          <a:p>
            <a:pPr algn="ctr"/>
            <a:r>
              <a:rPr lang="en-US" altLang="ko-KR" sz="11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+mj-ea"/>
                <a:cs typeface="Consolas" pitchFamily="49" charset="0"/>
              </a:rPr>
              <a:t>Magnet</a:t>
            </a:r>
            <a:endParaRPr lang="ko-KR" altLang="en-US" sz="1100" b="1" dirty="0" smtClean="0">
              <a:solidFill>
                <a:schemeClr val="tx2">
                  <a:lumMod val="75000"/>
                </a:schemeClr>
              </a:solidFill>
              <a:latin typeface="Arial Narrow" pitchFamily="34" charset="0"/>
              <a:ea typeface="+mj-ea"/>
              <a:cs typeface="Consolas" pitchFamily="49" charset="0"/>
            </a:endParaRPr>
          </a:p>
        </p:txBody>
      </p:sp>
      <p:cxnSp>
        <p:nvCxnSpPr>
          <p:cNvPr id="71" name="직선 화살표 연결선 81"/>
          <p:cNvCxnSpPr>
            <a:endCxn id="26" idx="6"/>
          </p:cNvCxnSpPr>
          <p:nvPr/>
        </p:nvCxnSpPr>
        <p:spPr>
          <a:xfrm flipH="1">
            <a:off x="4247896" y="2530198"/>
            <a:ext cx="416809" cy="161984"/>
          </a:xfrm>
          <a:prstGeom prst="straightConnector1">
            <a:avLst/>
          </a:prstGeom>
          <a:ln w="12700">
            <a:solidFill>
              <a:srgbClr val="46C69B">
                <a:alpha val="75000"/>
              </a:srgbClr>
            </a:solidFill>
            <a:headEnd type="triangle" w="med" len="med"/>
            <a:tailEnd type="triangle" w="med" len="med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8932604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154"/>
          <p:cNvSpPr txBox="1">
            <a:spLocks noChangeArrowheads="1"/>
          </p:cNvSpPr>
          <p:nvPr/>
        </p:nvSpPr>
        <p:spPr bwMode="auto">
          <a:xfrm>
            <a:off x="140270" y="116632"/>
            <a:ext cx="89682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kumimoji="0" lang="en-US" altLang="ko-KR" sz="3200" b="1" dirty="0" smtClean="0">
                <a:solidFill>
                  <a:srgbClr val="FFFFFF"/>
                </a:solidFill>
                <a:latin typeface="+mj-ea"/>
                <a:ea typeface="+mj-ea"/>
              </a:rPr>
              <a:t>Nation-wide DEMO R&amp;D Center Planning </a:t>
            </a:r>
            <a:endParaRPr kumimoji="0" lang="en-US" altLang="ko-KR" sz="3200" b="1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grpSp>
        <p:nvGrpSpPr>
          <p:cNvPr id="73" name="Group 29"/>
          <p:cNvGrpSpPr>
            <a:grpSpLocks/>
          </p:cNvGrpSpPr>
          <p:nvPr/>
        </p:nvGrpSpPr>
        <p:grpSpPr bwMode="auto">
          <a:xfrm>
            <a:off x="-253054" y="4259477"/>
            <a:ext cx="9666108" cy="2337880"/>
            <a:chOff x="-3084" y="2737"/>
            <a:chExt cx="7262" cy="1066"/>
          </a:xfrm>
        </p:grpSpPr>
        <p:pic>
          <p:nvPicPr>
            <p:cNvPr id="74" name="Picture 30" descr="킨스소개3-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84" y="3409"/>
              <a:ext cx="3841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Rectangle 31"/>
            <p:cNvSpPr>
              <a:spLocks noChangeArrowheads="1"/>
            </p:cNvSpPr>
            <p:nvPr/>
          </p:nvSpPr>
          <p:spPr bwMode="auto">
            <a:xfrm>
              <a:off x="-2718" y="3482"/>
              <a:ext cx="3529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" tIns="3600" rIns="3600" bIns="3600" anchor="ctr"/>
            <a:lstStyle/>
            <a:p>
              <a:pPr defTabSz="914133" fontAlgn="auto" latinLnBrk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tabLst>
                  <a:tab pos="63482" algn="l"/>
                </a:tabLst>
                <a:defRPr/>
              </a:pPr>
              <a:r>
                <a:rPr kumimoji="0" lang="ko-KR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b="1" spc="-151" dirty="0" smtClean="0">
                  <a:solidFill>
                    <a:srgbClr val="58595B"/>
                  </a:solidFill>
                  <a:latin typeface="맑은 고딕" pitchFamily="50" charset="-127"/>
                  <a:ea typeface="맑은 고딕" pitchFamily="50" charset="-127"/>
                </a:rPr>
                <a:t>High Enthalpy Plasma Application R&amp;D Center </a:t>
              </a:r>
              <a:endParaRPr lang="en-US" altLang="zh-CN" b="1" spc="-151" dirty="0">
                <a:solidFill>
                  <a:srgbClr val="58595B"/>
                </a:solidFill>
                <a:latin typeface="맑은 고딕" pitchFamily="50" charset="-127"/>
                <a:ea typeface="맑은 고딕" pitchFamily="50" charset="-127"/>
                <a:cs typeface="맑은 고딕" pitchFamily="18" charset="0"/>
              </a:endParaRPr>
            </a:p>
            <a:p>
              <a:pPr defTabSz="914133" fontAlgn="auto" latinLnBrk="0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tabLst>
                  <a:tab pos="63482" algn="l"/>
                </a:tabLst>
                <a:defRPr/>
              </a:pPr>
              <a:r>
                <a:rPr lang="en-US" altLang="zh-CN" b="1" spc="-151" dirty="0">
                  <a:latin typeface="맑은 고딕" pitchFamily="50" charset="-127"/>
                  <a:ea typeface="맑은 고딕" pitchFamily="50" charset="-127"/>
                </a:rPr>
                <a:t>	</a:t>
              </a:r>
              <a:r>
                <a:rPr lang="en-US" altLang="zh-CN" b="1" spc="-151" dirty="0" smtClean="0">
                  <a:solidFill>
                    <a:srgbClr val="58595B"/>
                  </a:solidFill>
                  <a:latin typeface="맑은 고딕" pitchFamily="50" charset="-127"/>
                  <a:ea typeface="맑은 고딕" pitchFamily="50" charset="-127"/>
                </a:rPr>
                <a:t>- Plasma-Material Interaction Test Facility etc.</a:t>
              </a:r>
              <a:endParaRPr lang="en-US" altLang="zh-CN" b="1" spc="-151" dirty="0">
                <a:solidFill>
                  <a:srgbClr val="58595B"/>
                </a:solidFill>
                <a:latin typeface="맑은 고딕" pitchFamily="50" charset="-127"/>
                <a:ea typeface="맑은 고딕" pitchFamily="50" charset="-127"/>
                <a:cs typeface="맑은 고딕" pitchFamily="18" charset="0"/>
              </a:endParaRPr>
            </a:p>
          </p:txBody>
        </p:sp>
        <p:pic>
          <p:nvPicPr>
            <p:cNvPr id="27" name="Picture 30" descr="킨스소개3-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37"/>
              <a:ext cx="3841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31"/>
            <p:cNvSpPr>
              <a:spLocks noChangeArrowheads="1"/>
            </p:cNvSpPr>
            <p:nvPr/>
          </p:nvSpPr>
          <p:spPr bwMode="auto">
            <a:xfrm>
              <a:off x="649" y="2825"/>
              <a:ext cx="3529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" tIns="3600" rIns="3600" bIns="3600" anchor="ctr"/>
            <a:lstStyle/>
            <a:p>
              <a:pPr defTabSz="914133" fontAlgn="auto" latinLnBrk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tabLst>
                  <a:tab pos="63482" algn="l"/>
                </a:tabLst>
                <a:defRPr/>
              </a:pPr>
              <a:r>
                <a:rPr kumimoji="0" lang="ko-KR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b="1" spc="-151" dirty="0">
                  <a:solidFill>
                    <a:srgbClr val="58595B"/>
                  </a:solidFill>
                  <a:latin typeface="맑은 고딕" pitchFamily="50" charset="-127"/>
                  <a:ea typeface="맑은 고딕" pitchFamily="50" charset="-127"/>
                </a:rPr>
                <a:t>E</a:t>
              </a:r>
              <a:r>
                <a:rPr lang="en-US" altLang="ko-KR" b="1" spc="-151" dirty="0" smtClean="0">
                  <a:solidFill>
                    <a:srgbClr val="58595B"/>
                  </a:solidFill>
                  <a:latin typeface="맑은 고딕" pitchFamily="50" charset="-127"/>
                  <a:ea typeface="맑은 고딕" pitchFamily="50" charset="-127"/>
                </a:rPr>
                <a:t>xtreme Environment Material R&amp;D Hub </a:t>
              </a:r>
              <a:endParaRPr lang="en-US" altLang="zh-CN" b="1" spc="-151" dirty="0">
                <a:solidFill>
                  <a:srgbClr val="58595B"/>
                </a:solidFill>
                <a:latin typeface="맑은 고딕" pitchFamily="50" charset="-127"/>
                <a:ea typeface="맑은 고딕" pitchFamily="50" charset="-127"/>
                <a:cs typeface="맑은 고딕" pitchFamily="18" charset="0"/>
              </a:endParaRPr>
            </a:p>
            <a:p>
              <a:pPr defTabSz="914133" fontAlgn="auto" latinLnBrk="0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tabLst>
                  <a:tab pos="63482" algn="l"/>
                </a:tabLst>
                <a:defRPr/>
              </a:pPr>
              <a:r>
                <a:rPr lang="en-US" altLang="zh-CN" b="1" spc="-151" dirty="0">
                  <a:latin typeface="맑은 고딕" pitchFamily="50" charset="-127"/>
                  <a:ea typeface="맑은 고딕" pitchFamily="50" charset="-127"/>
                </a:rPr>
                <a:t>	</a:t>
              </a:r>
              <a:r>
                <a:rPr lang="en-US" altLang="zh-CN" b="1" spc="-151" dirty="0" smtClean="0">
                  <a:solidFill>
                    <a:srgbClr val="58595B"/>
                  </a:solidFill>
                  <a:latin typeface="맑은 고딕" pitchFamily="50" charset="-127"/>
                  <a:ea typeface="맑은 고딕" pitchFamily="50" charset="-127"/>
                </a:rPr>
                <a:t>- Fusion Reactor Materials R&amp;D</a:t>
              </a:r>
              <a:endParaRPr lang="en-US" altLang="zh-CN" b="1" spc="-151" dirty="0">
                <a:solidFill>
                  <a:srgbClr val="58595B"/>
                </a:solidFill>
                <a:latin typeface="맑은 고딕" pitchFamily="50" charset="-127"/>
                <a:ea typeface="맑은 고딕" pitchFamily="50" charset="-127"/>
                <a:cs typeface="맑은 고딕" pitchFamily="18" charset="0"/>
              </a:endParaRPr>
            </a:p>
          </p:txBody>
        </p:sp>
      </p:grpSp>
      <p:grpSp>
        <p:nvGrpSpPr>
          <p:cNvPr id="76" name="Group 33"/>
          <p:cNvGrpSpPr>
            <a:grpSpLocks/>
          </p:cNvGrpSpPr>
          <p:nvPr/>
        </p:nvGrpSpPr>
        <p:grpSpPr bwMode="auto">
          <a:xfrm>
            <a:off x="2699793" y="4985251"/>
            <a:ext cx="4320479" cy="892021"/>
            <a:chOff x="0" y="3113"/>
            <a:chExt cx="3841" cy="394"/>
          </a:xfrm>
        </p:grpSpPr>
        <p:pic>
          <p:nvPicPr>
            <p:cNvPr id="77" name="Picture 34" descr="킨스소개3-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13"/>
              <a:ext cx="3841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Rectangle 35"/>
            <p:cNvSpPr>
              <a:spLocks noChangeArrowheads="1"/>
            </p:cNvSpPr>
            <p:nvPr/>
          </p:nvSpPr>
          <p:spPr bwMode="auto">
            <a:xfrm>
              <a:off x="278" y="3159"/>
              <a:ext cx="3529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" tIns="3600" rIns="3600" bIns="3600" anchor="ctr"/>
            <a:lstStyle/>
            <a:p>
              <a:pPr defTabSz="914133" fontAlgn="auto" latinLnBrk="0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tabLst>
                  <a:tab pos="63482" algn="l"/>
                </a:tabLst>
                <a:defRPr/>
              </a:pPr>
              <a:r>
                <a:rPr lang="en-US" altLang="zh-CN" b="1" spc="-151" dirty="0" smtClean="0">
                  <a:solidFill>
                    <a:srgbClr val="58595B"/>
                  </a:solidFill>
                  <a:latin typeface="맑은 고딕" pitchFamily="50" charset="-127"/>
                  <a:ea typeface="맑은 고딕" pitchFamily="50" charset="-127"/>
                  <a:cs typeface="맑은 고딕" pitchFamily="18" charset="0"/>
                </a:rPr>
                <a:t>Advanced Magnetic Field Center</a:t>
              </a:r>
              <a:endParaRPr lang="en-US" altLang="zh-CN" b="1" spc="-151" dirty="0">
                <a:solidFill>
                  <a:srgbClr val="58595B"/>
                </a:solidFill>
                <a:latin typeface="맑은 고딕" pitchFamily="50" charset="-127"/>
                <a:ea typeface="맑은 고딕" pitchFamily="50" charset="-127"/>
                <a:cs typeface="맑은 고딕" pitchFamily="18" charset="0"/>
              </a:endParaRPr>
            </a:p>
            <a:p>
              <a:pPr defTabSz="914133" fontAlgn="auto" latinLnBrk="0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tabLst>
                  <a:tab pos="63482" algn="l"/>
                </a:tabLst>
                <a:defRPr/>
              </a:pPr>
              <a:r>
                <a:rPr lang="en-US" altLang="zh-CN" b="1" spc="-151" dirty="0" smtClean="0">
                  <a:solidFill>
                    <a:srgbClr val="58595B"/>
                  </a:solidFill>
                  <a:latin typeface="맑은 고딕" pitchFamily="50" charset="-127"/>
                  <a:ea typeface="맑은 고딕" pitchFamily="50" charset="-127"/>
                  <a:cs typeface="맑은 고딕" pitchFamily="18" charset="0"/>
                </a:rPr>
                <a:t>- Superconductor Magnet Test Facility</a:t>
              </a:r>
              <a:endParaRPr lang="en-US" altLang="zh-CN" b="1" spc="-151" dirty="0">
                <a:solidFill>
                  <a:srgbClr val="58595B"/>
                </a:solidFill>
                <a:latin typeface="맑은 고딕" pitchFamily="50" charset="-127"/>
                <a:ea typeface="맑은 고딕" pitchFamily="50" charset="-127"/>
                <a:cs typeface="맑은 고딕" pitchFamily="18" charset="0"/>
              </a:endParaRPr>
            </a:p>
          </p:txBody>
        </p:sp>
      </p:grpSp>
      <p:grpSp>
        <p:nvGrpSpPr>
          <p:cNvPr id="3" name="그룹 2"/>
          <p:cNvGrpSpPr>
            <a:grpSpLocks noChangeAspect="1"/>
          </p:cNvGrpSpPr>
          <p:nvPr/>
        </p:nvGrpSpPr>
        <p:grpSpPr>
          <a:xfrm>
            <a:off x="3002811" y="1124748"/>
            <a:ext cx="3410995" cy="2569929"/>
            <a:chOff x="3923928" y="1628800"/>
            <a:chExt cx="5256584" cy="3960440"/>
          </a:xfrm>
        </p:grpSpPr>
        <p:grpSp>
          <p:nvGrpSpPr>
            <p:cNvPr id="15" name="그룹 14"/>
            <p:cNvGrpSpPr/>
            <p:nvPr/>
          </p:nvGrpSpPr>
          <p:grpSpPr>
            <a:xfrm>
              <a:off x="3923928" y="1628800"/>
              <a:ext cx="5256584" cy="3960440"/>
              <a:chOff x="704528" y="620688"/>
              <a:chExt cx="5256584" cy="3960440"/>
            </a:xfrm>
          </p:grpSpPr>
          <p:pic>
            <p:nvPicPr>
              <p:cNvPr id="16" name="_x248316880" descr="EMB00001ff4445c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 l="8483" t="10800" r="3052" b="39701"/>
              <a:stretch/>
            </p:blipFill>
            <p:spPr bwMode="auto">
              <a:xfrm>
                <a:off x="704528" y="620688"/>
                <a:ext cx="5256584" cy="3960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모서리가 둥근 직사각형 16"/>
              <p:cNvSpPr/>
              <p:nvPr/>
            </p:nvSpPr>
            <p:spPr>
              <a:xfrm>
                <a:off x="3656856" y="2352689"/>
                <a:ext cx="936104" cy="432771"/>
              </a:xfrm>
              <a:prstGeom prst="roundRec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800" dirty="0" smtClean="0">
                    <a:solidFill>
                      <a:schemeClr val="bg1"/>
                    </a:solidFill>
                  </a:rPr>
                  <a:t>연구부지</a:t>
                </a:r>
                <a:endParaRPr lang="en-US" altLang="ko-KR" sz="800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altLang="ko-KR" sz="800" dirty="0" smtClean="0">
                    <a:solidFill>
                      <a:schemeClr val="bg1"/>
                    </a:solidFill>
                  </a:rPr>
                  <a:t>(</a:t>
                </a:r>
                <a:r>
                  <a:rPr lang="ko-KR" altLang="en-US" sz="800" dirty="0" smtClean="0">
                    <a:solidFill>
                      <a:schemeClr val="bg1"/>
                    </a:solidFill>
                  </a:rPr>
                  <a:t>고자기장센터 후보지</a:t>
                </a:r>
                <a:r>
                  <a:rPr lang="en-US" altLang="ko-KR" sz="800" dirty="0" smtClean="0">
                    <a:solidFill>
                      <a:schemeClr val="bg1"/>
                    </a:solidFill>
                  </a:rPr>
                  <a:t>)</a:t>
                </a:r>
                <a:endParaRPr lang="ko-KR" altLang="en-US" sz="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자유형 17"/>
            <p:cNvSpPr/>
            <p:nvPr/>
          </p:nvSpPr>
          <p:spPr>
            <a:xfrm>
              <a:off x="6678240" y="2807568"/>
              <a:ext cx="264160" cy="1087120"/>
            </a:xfrm>
            <a:custGeom>
              <a:avLst/>
              <a:gdLst>
                <a:gd name="connsiteX0" fmla="*/ 0 w 264160"/>
                <a:gd name="connsiteY0" fmla="*/ 0 h 1087120"/>
                <a:gd name="connsiteX1" fmla="*/ 205740 w 264160"/>
                <a:gd name="connsiteY1" fmla="*/ 388620 h 1087120"/>
                <a:gd name="connsiteX2" fmla="*/ 264160 w 264160"/>
                <a:gd name="connsiteY2" fmla="*/ 1087120 h 108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4160" h="1087120">
                  <a:moveTo>
                    <a:pt x="0" y="0"/>
                  </a:moveTo>
                  <a:cubicBezTo>
                    <a:pt x="80856" y="103716"/>
                    <a:pt x="161713" y="207433"/>
                    <a:pt x="205740" y="388620"/>
                  </a:cubicBezTo>
                  <a:cubicBezTo>
                    <a:pt x="249767" y="569807"/>
                    <a:pt x="256963" y="828463"/>
                    <a:pt x="264160" y="108712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자유형 18"/>
            <p:cNvSpPr/>
            <p:nvPr/>
          </p:nvSpPr>
          <p:spPr>
            <a:xfrm>
              <a:off x="6670620" y="2752375"/>
              <a:ext cx="855980" cy="353644"/>
            </a:xfrm>
            <a:custGeom>
              <a:avLst/>
              <a:gdLst>
                <a:gd name="connsiteX0" fmla="*/ 0 w 855980"/>
                <a:gd name="connsiteY0" fmla="*/ 30768 h 340648"/>
                <a:gd name="connsiteX1" fmla="*/ 91440 w 855980"/>
                <a:gd name="connsiteY1" fmla="*/ 2828 h 340648"/>
                <a:gd name="connsiteX2" fmla="*/ 203200 w 855980"/>
                <a:gd name="connsiteY2" fmla="*/ 91728 h 340648"/>
                <a:gd name="connsiteX3" fmla="*/ 396240 w 855980"/>
                <a:gd name="connsiteY3" fmla="*/ 127288 h 340648"/>
                <a:gd name="connsiteX4" fmla="*/ 505460 w 855980"/>
                <a:gd name="connsiteY4" fmla="*/ 274608 h 340648"/>
                <a:gd name="connsiteX5" fmla="*/ 855980 w 855980"/>
                <a:gd name="connsiteY5" fmla="*/ 340648 h 340648"/>
                <a:gd name="connsiteX0" fmla="*/ 0 w 855980"/>
                <a:gd name="connsiteY0" fmla="*/ 29619 h 339499"/>
                <a:gd name="connsiteX1" fmla="*/ 91440 w 855980"/>
                <a:gd name="connsiteY1" fmla="*/ 1679 h 339499"/>
                <a:gd name="connsiteX2" fmla="*/ 226060 w 855980"/>
                <a:gd name="connsiteY2" fmla="*/ 71529 h 339499"/>
                <a:gd name="connsiteX3" fmla="*/ 396240 w 855980"/>
                <a:gd name="connsiteY3" fmla="*/ 126139 h 339499"/>
                <a:gd name="connsiteX4" fmla="*/ 505460 w 855980"/>
                <a:gd name="connsiteY4" fmla="*/ 273459 h 339499"/>
                <a:gd name="connsiteX5" fmla="*/ 855980 w 855980"/>
                <a:gd name="connsiteY5" fmla="*/ 339499 h 339499"/>
                <a:gd name="connsiteX0" fmla="*/ 0 w 855980"/>
                <a:gd name="connsiteY0" fmla="*/ 44183 h 354063"/>
                <a:gd name="connsiteX1" fmla="*/ 100965 w 855980"/>
                <a:gd name="connsiteY1" fmla="*/ 1003 h 354063"/>
                <a:gd name="connsiteX2" fmla="*/ 226060 w 855980"/>
                <a:gd name="connsiteY2" fmla="*/ 86093 h 354063"/>
                <a:gd name="connsiteX3" fmla="*/ 396240 w 855980"/>
                <a:gd name="connsiteY3" fmla="*/ 140703 h 354063"/>
                <a:gd name="connsiteX4" fmla="*/ 505460 w 855980"/>
                <a:gd name="connsiteY4" fmla="*/ 288023 h 354063"/>
                <a:gd name="connsiteX5" fmla="*/ 855980 w 855980"/>
                <a:gd name="connsiteY5" fmla="*/ 354063 h 354063"/>
                <a:gd name="connsiteX0" fmla="*/ 0 w 855980"/>
                <a:gd name="connsiteY0" fmla="*/ 43829 h 353709"/>
                <a:gd name="connsiteX1" fmla="*/ 100965 w 855980"/>
                <a:gd name="connsiteY1" fmla="*/ 649 h 353709"/>
                <a:gd name="connsiteX2" fmla="*/ 231775 w 855980"/>
                <a:gd name="connsiteY2" fmla="*/ 76214 h 353709"/>
                <a:gd name="connsiteX3" fmla="*/ 396240 w 855980"/>
                <a:gd name="connsiteY3" fmla="*/ 140349 h 353709"/>
                <a:gd name="connsiteX4" fmla="*/ 505460 w 855980"/>
                <a:gd name="connsiteY4" fmla="*/ 287669 h 353709"/>
                <a:gd name="connsiteX5" fmla="*/ 855980 w 855980"/>
                <a:gd name="connsiteY5" fmla="*/ 353709 h 353709"/>
                <a:gd name="connsiteX0" fmla="*/ 0 w 855980"/>
                <a:gd name="connsiteY0" fmla="*/ 43829 h 353709"/>
                <a:gd name="connsiteX1" fmla="*/ 100965 w 855980"/>
                <a:gd name="connsiteY1" fmla="*/ 649 h 353709"/>
                <a:gd name="connsiteX2" fmla="*/ 231775 w 855980"/>
                <a:gd name="connsiteY2" fmla="*/ 76214 h 353709"/>
                <a:gd name="connsiteX3" fmla="*/ 426720 w 855980"/>
                <a:gd name="connsiteY3" fmla="*/ 138444 h 353709"/>
                <a:gd name="connsiteX4" fmla="*/ 505460 w 855980"/>
                <a:gd name="connsiteY4" fmla="*/ 287669 h 353709"/>
                <a:gd name="connsiteX5" fmla="*/ 855980 w 855980"/>
                <a:gd name="connsiteY5" fmla="*/ 353709 h 353709"/>
                <a:gd name="connsiteX0" fmla="*/ 0 w 855980"/>
                <a:gd name="connsiteY0" fmla="*/ 43829 h 353709"/>
                <a:gd name="connsiteX1" fmla="*/ 100965 w 855980"/>
                <a:gd name="connsiteY1" fmla="*/ 649 h 353709"/>
                <a:gd name="connsiteX2" fmla="*/ 231775 w 855980"/>
                <a:gd name="connsiteY2" fmla="*/ 76214 h 353709"/>
                <a:gd name="connsiteX3" fmla="*/ 426720 w 855980"/>
                <a:gd name="connsiteY3" fmla="*/ 138444 h 353709"/>
                <a:gd name="connsiteX4" fmla="*/ 505460 w 855980"/>
                <a:gd name="connsiteY4" fmla="*/ 287669 h 353709"/>
                <a:gd name="connsiteX5" fmla="*/ 855980 w 855980"/>
                <a:gd name="connsiteY5" fmla="*/ 353709 h 353709"/>
                <a:gd name="connsiteX0" fmla="*/ 0 w 855980"/>
                <a:gd name="connsiteY0" fmla="*/ 43764 h 353644"/>
                <a:gd name="connsiteX1" fmla="*/ 100965 w 855980"/>
                <a:gd name="connsiteY1" fmla="*/ 584 h 353644"/>
                <a:gd name="connsiteX2" fmla="*/ 252730 w 855980"/>
                <a:gd name="connsiteY2" fmla="*/ 74244 h 353644"/>
                <a:gd name="connsiteX3" fmla="*/ 426720 w 855980"/>
                <a:gd name="connsiteY3" fmla="*/ 138379 h 353644"/>
                <a:gd name="connsiteX4" fmla="*/ 505460 w 855980"/>
                <a:gd name="connsiteY4" fmla="*/ 287604 h 353644"/>
                <a:gd name="connsiteX5" fmla="*/ 855980 w 855980"/>
                <a:gd name="connsiteY5" fmla="*/ 353644 h 353644"/>
                <a:gd name="connsiteX0" fmla="*/ 0 w 855980"/>
                <a:gd name="connsiteY0" fmla="*/ 43764 h 353644"/>
                <a:gd name="connsiteX1" fmla="*/ 100965 w 855980"/>
                <a:gd name="connsiteY1" fmla="*/ 584 h 353644"/>
                <a:gd name="connsiteX2" fmla="*/ 252730 w 855980"/>
                <a:gd name="connsiteY2" fmla="*/ 74244 h 353644"/>
                <a:gd name="connsiteX3" fmla="*/ 426720 w 855980"/>
                <a:gd name="connsiteY3" fmla="*/ 138379 h 353644"/>
                <a:gd name="connsiteX4" fmla="*/ 549275 w 855980"/>
                <a:gd name="connsiteY4" fmla="*/ 276174 h 353644"/>
                <a:gd name="connsiteX5" fmla="*/ 855980 w 855980"/>
                <a:gd name="connsiteY5" fmla="*/ 353644 h 353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5980" h="353644">
                  <a:moveTo>
                    <a:pt x="0" y="43764"/>
                  </a:moveTo>
                  <a:cubicBezTo>
                    <a:pt x="28786" y="24714"/>
                    <a:pt x="58843" y="-4496"/>
                    <a:pt x="100965" y="584"/>
                  </a:cubicBezTo>
                  <a:cubicBezTo>
                    <a:pt x="143087" y="5664"/>
                    <a:pt x="164148" y="47468"/>
                    <a:pt x="252730" y="74244"/>
                  </a:cubicBezTo>
                  <a:cubicBezTo>
                    <a:pt x="341312" y="101020"/>
                    <a:pt x="377296" y="104724"/>
                    <a:pt x="426720" y="138379"/>
                  </a:cubicBezTo>
                  <a:cubicBezTo>
                    <a:pt x="476144" y="172034"/>
                    <a:pt x="477732" y="240297"/>
                    <a:pt x="549275" y="276174"/>
                  </a:cubicBezTo>
                  <a:cubicBezTo>
                    <a:pt x="620818" y="312051"/>
                    <a:pt x="719031" y="338404"/>
                    <a:pt x="855980" y="353644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0" name="직선 연결선 19"/>
            <p:cNvCxnSpPr>
              <a:stCxn id="19" idx="5"/>
            </p:cNvCxnSpPr>
            <p:nvPr/>
          </p:nvCxnSpPr>
          <p:spPr>
            <a:xfrm>
              <a:off x="7526600" y="3106019"/>
              <a:ext cx="65926" cy="10695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>
              <a:off x="7592526" y="3203121"/>
              <a:ext cx="3810" cy="15387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>
              <a:off x="7596336" y="3356992"/>
              <a:ext cx="144016" cy="21983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>
              <a:off x="7740352" y="3573739"/>
              <a:ext cx="144016" cy="24644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자유형 23"/>
            <p:cNvSpPr/>
            <p:nvPr/>
          </p:nvSpPr>
          <p:spPr>
            <a:xfrm>
              <a:off x="6944940" y="3818488"/>
              <a:ext cx="942340" cy="152114"/>
            </a:xfrm>
            <a:custGeom>
              <a:avLst/>
              <a:gdLst>
                <a:gd name="connsiteX0" fmla="*/ 0 w 942340"/>
                <a:gd name="connsiteY0" fmla="*/ 76200 h 152114"/>
                <a:gd name="connsiteX1" fmla="*/ 574040 w 942340"/>
                <a:gd name="connsiteY1" fmla="*/ 149860 h 152114"/>
                <a:gd name="connsiteX2" fmla="*/ 942340 w 942340"/>
                <a:gd name="connsiteY2" fmla="*/ 0 h 15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2340" h="152114">
                  <a:moveTo>
                    <a:pt x="0" y="76200"/>
                  </a:moveTo>
                  <a:cubicBezTo>
                    <a:pt x="208491" y="119380"/>
                    <a:pt x="416983" y="162560"/>
                    <a:pt x="574040" y="149860"/>
                  </a:cubicBezTo>
                  <a:cubicBezTo>
                    <a:pt x="731097" y="137160"/>
                    <a:pt x="836718" y="68580"/>
                    <a:pt x="942340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7" name="그림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7503" y="1073153"/>
            <a:ext cx="2816066" cy="32275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4300411"/>
            <a:ext cx="1944216" cy="366254"/>
          </a:xfrm>
          <a:prstGeom prst="rect">
            <a:avLst/>
          </a:prstGeom>
          <a:noFill/>
        </p:spPr>
        <p:txBody>
          <a:bodyPr wrap="square" lIns="18000" tIns="18000" rIns="18000" bIns="18000" rtlCol="0" anchor="ctr" anchorCtr="0">
            <a:noAutofit/>
          </a:bodyPr>
          <a:lstStyle/>
          <a:p>
            <a:pPr algn="ctr"/>
            <a:r>
              <a:rPr lang="en-US" altLang="ko-KR" sz="14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Chonbuk</a:t>
            </a:r>
            <a:r>
              <a:rPr lang="en-US" altLang="ko-KR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 Province</a:t>
            </a:r>
            <a:endParaRPr lang="ko-KR" altLang="en-US" sz="1400" b="1" dirty="0" smtClean="0"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40251" y="4017830"/>
            <a:ext cx="1944216" cy="366254"/>
          </a:xfrm>
          <a:prstGeom prst="rect">
            <a:avLst/>
          </a:prstGeom>
          <a:noFill/>
        </p:spPr>
        <p:txBody>
          <a:bodyPr wrap="square" lIns="18000" tIns="18000" rIns="18000" bIns="18000" rtlCol="0" anchor="ctr" anchorCtr="0">
            <a:noAutofit/>
          </a:bodyPr>
          <a:lstStyle/>
          <a:p>
            <a:pPr algn="ctr"/>
            <a:r>
              <a:rPr lang="en-US" altLang="ko-KR" sz="14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Busan</a:t>
            </a:r>
            <a:r>
              <a:rPr lang="en-US" altLang="ko-KR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 Province</a:t>
            </a:r>
            <a:endParaRPr lang="ko-KR" altLang="en-US" sz="1400" b="1" dirty="0" smtClean="0"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39482" y="3680457"/>
            <a:ext cx="1539805" cy="366254"/>
          </a:xfrm>
          <a:prstGeom prst="rect">
            <a:avLst/>
          </a:prstGeom>
          <a:noFill/>
        </p:spPr>
        <p:txBody>
          <a:bodyPr wrap="square" lIns="18000" tIns="18000" rIns="18000" bIns="18000" rtlCol="0" anchor="ctr" anchorCtr="0">
            <a:noAutofit/>
          </a:bodyPr>
          <a:lstStyle/>
          <a:p>
            <a:pPr algn="ctr"/>
            <a:r>
              <a:rPr lang="en-US" altLang="ko-KR" sz="14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Daegu</a:t>
            </a:r>
            <a:r>
              <a:rPr lang="en-US" altLang="ko-KR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 Province</a:t>
            </a:r>
            <a:endParaRPr lang="ko-KR" altLang="en-US" sz="1400" b="1" dirty="0" smtClean="0"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31580"/>
            <a:ext cx="2529840" cy="319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4276433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16024" y="116632"/>
            <a:ext cx="70922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kumimoji="0" lang="en-US" altLang="ko-KR" sz="3200" b="1" dirty="0" smtClean="0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altLang="ko-KR" sz="3200" b="1" dirty="0" smtClean="0">
                <a:solidFill>
                  <a:prstClr val="white"/>
                </a:solidFill>
                <a:latin typeface="+mj-ea"/>
                <a:ea typeface="+mj-ea"/>
                <a:cs typeface="Arial" pitchFamily="34" charset="0"/>
              </a:rPr>
              <a:t>Proposed Key Facility</a:t>
            </a:r>
            <a:endParaRPr kumimoji="0" lang="ko-KR" altLang="en-US" sz="3200" b="1" dirty="0">
              <a:solidFill>
                <a:prstClr val="white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>
          <a:xfrm>
            <a:off x="296986" y="2989332"/>
            <a:ext cx="8550026" cy="1512168"/>
          </a:xfrm>
          <a:prstGeom prst="roundRect">
            <a:avLst>
              <a:gd name="adj" fmla="val 9558"/>
            </a:avLst>
          </a:prstGeom>
          <a:gradFill>
            <a:gsLst>
              <a:gs pos="10000">
                <a:schemeClr val="bg1">
                  <a:lumMod val="65000"/>
                </a:schemeClr>
              </a:gs>
              <a:gs pos="0">
                <a:schemeClr val="bg1"/>
              </a:gs>
              <a:gs pos="27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 w="19050" algn="ctr">
            <a:solidFill>
              <a:schemeClr val="bg1">
                <a:lumMod val="50000"/>
              </a:schemeClr>
            </a:solidFill>
            <a:round/>
          </a:ln>
          <a:effectLst>
            <a:outerShdw blurRad="50800" dist="50800" dir="2700000" algn="ctr" rotWithShape="0">
              <a:schemeClr val="tx1">
                <a:alpha val="30000"/>
              </a:schemeClr>
            </a:outerShdw>
          </a:effectLst>
        </p:spPr>
        <p:txBody>
          <a:bodyPr wrap="none" lIns="91428" tIns="45715" rIns="91428" bIns="45715" anchor="ctr"/>
          <a:lstStyle/>
          <a:p>
            <a:pPr>
              <a:spcBef>
                <a:spcPct val="6000"/>
              </a:spcBef>
              <a:spcAft>
                <a:spcPct val="28000"/>
              </a:spcAft>
              <a:buFontTx/>
              <a:buBlip>
                <a:blip r:embed="rId2"/>
              </a:buBlip>
              <a:defRPr lang="ko-KR" altLang="en-US"/>
            </a:pPr>
            <a:r>
              <a:rPr lang="en-US" altLang="ko-KR" b="1" dirty="0" smtClean="0"/>
              <a:t> </a:t>
            </a:r>
            <a:r>
              <a:rPr lang="en-US" altLang="ko-KR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Fast Neutron Irradiation Facility</a:t>
            </a:r>
            <a:endParaRPr lang="en-US" altLang="ko-KR" b="1" dirty="0">
              <a:solidFill>
                <a:srgbClr val="C0000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ko-KR" sz="1600" b="1" u="sng" dirty="0" smtClean="0">
                <a:latin typeface="Arial Narrow" pitchFamily="34" charset="0"/>
                <a:ea typeface="맑은 고딕" pitchFamily="50" charset="-127"/>
              </a:rPr>
              <a:t>International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</a:rPr>
              <a:t>:  IFMIF 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sym typeface="Symbol"/>
              </a:rPr>
              <a:t>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 Started as Broad Approach</a:t>
            </a:r>
            <a:r>
              <a:rPr lang="ko-KR" altLang="en-US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 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(</a:t>
            </a:r>
            <a:r>
              <a:rPr lang="en-US" altLang="ko-KR" sz="1600" b="1" dirty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EU, 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JA) 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sym typeface="Symbol"/>
              </a:rPr>
              <a:t></a:t>
            </a:r>
            <a:r>
              <a:rPr lang="ko-KR" altLang="en-US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 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EVEDA &amp;</a:t>
            </a:r>
            <a:r>
              <a:rPr lang="ko-KR" altLang="en-US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 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Searching for Post-BA </a:t>
            </a:r>
            <a:r>
              <a:rPr lang="en-US" altLang="ko-KR" sz="1600" b="1" dirty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P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lan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ko-KR" sz="1600" b="1" u="sng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Domestic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:        KOMAC with capability of neutron irradiation</a:t>
            </a:r>
          </a:p>
          <a:p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sym typeface="Symbol"/>
              </a:rPr>
              <a:t>                                 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 Limited function for Fusion </a:t>
            </a:r>
            <a:r>
              <a:rPr lang="en-US" altLang="ko-KR" sz="1600" b="1" dirty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M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aterial </a:t>
            </a:r>
            <a:r>
              <a:rPr lang="en-US" altLang="ko-KR" sz="1600" b="1" dirty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T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est </a:t>
            </a:r>
            <a:r>
              <a:rPr lang="en-US" altLang="ko-KR" sz="1600" b="1" dirty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F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acility</a:t>
            </a:r>
            <a:endParaRPr lang="en-US" altLang="ko-KR" sz="1600" b="1" dirty="0">
              <a:latin typeface="Arial Narrow" pitchFamily="34" charset="0"/>
              <a:ea typeface="맑은 고딕" pitchFamily="50" charset="-127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ko-KR" sz="1600" b="1" u="sng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Strategic </a:t>
            </a:r>
            <a:r>
              <a:rPr lang="en-US" altLang="ko-KR" sz="1600" b="1" u="sng" dirty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C</a:t>
            </a:r>
            <a:r>
              <a:rPr lang="en-US" altLang="ko-KR" sz="1600" b="1" u="sng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ollaboration Possibility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: IFMIF-based Neutron Source (DONES …)</a:t>
            </a:r>
            <a:endParaRPr lang="ko-KR" altLang="en-US" sz="1600" b="1" dirty="0">
              <a:latin typeface="Arial Narrow" pitchFamily="34" charset="0"/>
              <a:ea typeface="맑은 고딕" pitchFamily="50" charset="-127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>
          <a:xfrm>
            <a:off x="3446412" y="4645516"/>
            <a:ext cx="5400600" cy="1792580"/>
          </a:xfrm>
          <a:prstGeom prst="roundRect">
            <a:avLst>
              <a:gd name="adj" fmla="val 9558"/>
            </a:avLst>
          </a:prstGeom>
          <a:gradFill>
            <a:gsLst>
              <a:gs pos="10000">
                <a:schemeClr val="bg1">
                  <a:lumMod val="65000"/>
                </a:schemeClr>
              </a:gs>
              <a:gs pos="0">
                <a:schemeClr val="bg1"/>
              </a:gs>
              <a:gs pos="27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 w="19050" algn="ctr">
            <a:solidFill>
              <a:schemeClr val="bg1">
                <a:lumMod val="50000"/>
              </a:schemeClr>
            </a:solidFill>
            <a:round/>
          </a:ln>
          <a:effectLst>
            <a:outerShdw blurRad="50800" dist="50800" dir="2700000" algn="ctr" rotWithShape="0">
              <a:schemeClr val="tx1">
                <a:alpha val="30000"/>
              </a:schemeClr>
            </a:outerShdw>
          </a:effectLst>
        </p:spPr>
        <p:txBody>
          <a:bodyPr wrap="none" lIns="91428" tIns="45715" rIns="91428" bIns="45715" anchor="ctr"/>
          <a:lstStyle/>
          <a:p>
            <a:pPr>
              <a:spcBef>
                <a:spcPct val="6000"/>
              </a:spcBef>
              <a:spcAft>
                <a:spcPct val="28000"/>
              </a:spcAft>
              <a:buFontTx/>
              <a:buBlip>
                <a:blip r:embed="rId2"/>
              </a:buBlip>
              <a:defRPr lang="ko-KR" altLang="en-US"/>
            </a:pPr>
            <a:r>
              <a:rPr lang="en-US" altLang="ko-KR" b="1" dirty="0" smtClean="0"/>
              <a:t> </a:t>
            </a:r>
            <a:r>
              <a:rPr lang="en-US" altLang="ko-KR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Extreme Scale</a:t>
            </a:r>
            <a:r>
              <a:rPr lang="ko-KR" altLang="en-US" b="1" dirty="0" smtClean="0">
                <a:solidFill>
                  <a:srgbClr val="C0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rgbClr val="C0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Simulation Center</a:t>
            </a:r>
            <a:endParaRPr lang="en-US" altLang="ko-KR" b="1" dirty="0">
              <a:solidFill>
                <a:srgbClr val="C0000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ko-KR" sz="1600" b="1" u="sng" dirty="0" smtClean="0">
                <a:latin typeface="Arial Narrow" pitchFamily="34" charset="0"/>
                <a:ea typeface="맑은 고딕" pitchFamily="50" charset="-127"/>
              </a:rPr>
              <a:t>International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</a:rPr>
              <a:t>:  </a:t>
            </a:r>
            <a:r>
              <a:rPr lang="en-US" altLang="ko-KR" sz="1600" b="1" dirty="0" err="1" smtClean="0">
                <a:latin typeface="Arial Narrow" pitchFamily="34" charset="0"/>
                <a:ea typeface="맑은 고딕" pitchFamily="50" charset="-127"/>
              </a:rPr>
              <a:t>SciDAC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</a:rPr>
              <a:t> </a:t>
            </a:r>
            <a:r>
              <a:rPr lang="en-US" altLang="ko-KR" sz="1600" b="1" dirty="0">
                <a:latin typeface="Arial Narrow" pitchFamily="34" charset="0"/>
                <a:ea typeface="맑은 고딕" pitchFamily="50" charset="-127"/>
                <a:sym typeface="Symbol"/>
              </a:rPr>
              <a:t>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 </a:t>
            </a:r>
            <a:r>
              <a:rPr lang="en-US" altLang="ko-KR" sz="1600" b="1" dirty="0" err="1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Exascale</a:t>
            </a:r>
            <a:r>
              <a:rPr lang="ko-KR" altLang="en-US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  </a:t>
            </a:r>
            <a:r>
              <a:rPr lang="en-US" altLang="ko-KR" sz="1600" b="1" dirty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S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imulation</a:t>
            </a:r>
            <a:r>
              <a:rPr lang="ko-KR" altLang="en-US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 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(USA)</a:t>
            </a:r>
            <a:endParaRPr lang="en-US" altLang="ko-KR" sz="1600" b="1" dirty="0">
              <a:latin typeface="Arial Narrow" pitchFamily="34" charset="0"/>
              <a:ea typeface="맑은 고딕" pitchFamily="50" charset="-127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ko-KR" sz="1600" b="1" u="sng" dirty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Domestic 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:       Extreme Scale Simulation Center</a:t>
            </a:r>
          </a:p>
          <a:p>
            <a:r>
              <a:rPr lang="en-US" altLang="ko-KR" sz="1600" b="1" dirty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 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                               for fusion and extreme material research</a:t>
            </a:r>
            <a:endParaRPr lang="en-US" altLang="ko-KR" sz="1600" b="1" dirty="0">
              <a:latin typeface="Arial Narrow" pitchFamily="34" charset="0"/>
              <a:ea typeface="맑은 고딕" pitchFamily="50" charset="-127"/>
              <a:sym typeface="Wingdings" pitchFamily="2" charset="2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Math. and S/W development for extreme simulation</a:t>
            </a:r>
            <a:endParaRPr lang="en-US" altLang="ko-KR" sz="1600" b="1" dirty="0">
              <a:latin typeface="Arial Narrow" pitchFamily="34" charset="0"/>
              <a:ea typeface="맑은 고딕" pitchFamily="50" charset="-127"/>
              <a:sym typeface="Wingdings" pitchFamily="2" charset="2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</a:rPr>
              <a:t>Fusion center for bridging science, engineering and ICT</a:t>
            </a:r>
            <a:endParaRPr lang="en-US" altLang="ko-KR" sz="1600" b="1" dirty="0">
              <a:latin typeface="Arial Narrow" pitchFamily="34" charset="0"/>
              <a:ea typeface="맑은 고딕" pitchFamily="50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57436" y="4645516"/>
            <a:ext cx="2918420" cy="1807820"/>
            <a:chOff x="312478" y="4407026"/>
            <a:chExt cx="2918420" cy="1981922"/>
          </a:xfrm>
        </p:grpSpPr>
        <p:pic>
          <p:nvPicPr>
            <p:cNvPr id="1026" name="Picture 2" descr="C:\Users\IMKihak\Pictures\mainpag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28" y="4407026"/>
              <a:ext cx="2899370" cy="1966682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50800" dir="2700000" algn="ctr" rotWithShape="0">
                <a:schemeClr val="tx1">
                  <a:alpha val="30000"/>
                </a:scheme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모서리가 둥근 직사각형 1"/>
            <p:cNvSpPr/>
            <p:nvPr/>
          </p:nvSpPr>
          <p:spPr>
            <a:xfrm>
              <a:off x="312478" y="4407026"/>
              <a:ext cx="2918420" cy="1981922"/>
            </a:xfrm>
            <a:prstGeom prst="roundRect">
              <a:avLst>
                <a:gd name="adj" fmla="val 2920"/>
              </a:avLst>
            </a:prstGeom>
            <a:noFill/>
            <a:ln w="38100">
              <a:solidFill>
                <a:schemeClr val="accent3">
                  <a:lumMod val="75000"/>
                </a:schemeClr>
              </a:solidFill>
            </a:ln>
            <a:effectLst>
              <a:outerShdw blurRad="50800" dist="76200" dir="2700000" algn="tl" rotWithShape="0">
                <a:schemeClr val="accent3">
                  <a:lumMod val="50000"/>
                  <a:alpha val="30000"/>
                </a:schemeClr>
              </a:outerShdw>
            </a:effectLst>
            <a:scene3d>
              <a:camera prst="orthographicFront"/>
              <a:lightRig rig="soft" dir="t"/>
            </a:scene3d>
            <a:sp3d prstMaterial="matte">
              <a:bevelT w="12700" h="25400"/>
              <a:bevelB w="127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AutoShape 10"/>
          <p:cNvSpPr>
            <a:spLocks noChangeArrowheads="1"/>
          </p:cNvSpPr>
          <p:nvPr/>
        </p:nvSpPr>
        <p:spPr>
          <a:xfrm>
            <a:off x="296986" y="1117124"/>
            <a:ext cx="8550026" cy="1728192"/>
          </a:xfrm>
          <a:prstGeom prst="roundRect">
            <a:avLst>
              <a:gd name="adj" fmla="val 9558"/>
            </a:avLst>
          </a:prstGeom>
          <a:gradFill>
            <a:gsLst>
              <a:gs pos="10000">
                <a:schemeClr val="bg1">
                  <a:lumMod val="65000"/>
                </a:schemeClr>
              </a:gs>
              <a:gs pos="0">
                <a:schemeClr val="bg1"/>
              </a:gs>
              <a:gs pos="27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 w="19050" algn="ctr">
            <a:solidFill>
              <a:schemeClr val="bg1">
                <a:lumMod val="50000"/>
              </a:schemeClr>
            </a:solidFill>
            <a:round/>
          </a:ln>
          <a:effectLst>
            <a:outerShdw blurRad="50800" dist="50800" dir="2700000" algn="ctr" rotWithShape="0">
              <a:schemeClr val="tx1">
                <a:alpha val="30000"/>
              </a:schemeClr>
            </a:outerShdw>
          </a:effectLst>
        </p:spPr>
        <p:txBody>
          <a:bodyPr wrap="none" lIns="91428" tIns="45715" rIns="91428" bIns="45715" anchor="ctr"/>
          <a:lstStyle/>
          <a:p>
            <a:pPr>
              <a:spcBef>
                <a:spcPct val="6000"/>
              </a:spcBef>
              <a:spcAft>
                <a:spcPct val="28000"/>
              </a:spcAft>
              <a:buFontTx/>
              <a:buBlip>
                <a:blip r:embed="rId2"/>
              </a:buBlip>
              <a:defRPr lang="ko-KR" altLang="en-US"/>
            </a:pPr>
            <a:r>
              <a:rPr lang="en-US" altLang="ko-KR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World-class Material Research Cluster</a:t>
            </a:r>
          </a:p>
          <a:p>
            <a:pPr marL="285750" indent="-285750">
              <a:buFont typeface="Wingdings" pitchFamily="2" charset="2"/>
              <a:buChar char="Ø"/>
              <a:defRPr lang="ko-KR" altLang="en-US"/>
            </a:pPr>
            <a:r>
              <a:rPr lang="en-US" altLang="ko-KR" sz="1600" b="1" dirty="0" smtClean="0">
                <a:solidFill>
                  <a:prstClr val="black"/>
                </a:solidFill>
                <a:latin typeface="Arial Narrow" pitchFamily="34" charset="0"/>
              </a:rPr>
              <a:t>Establishment of world-class material research basis and global collaboration hub</a:t>
            </a:r>
          </a:p>
          <a:p>
            <a:pPr>
              <a:defRPr lang="ko-KR" altLang="en-US"/>
            </a:pPr>
            <a:r>
              <a:rPr lang="en-US" altLang="ko-KR" sz="1600" b="1" dirty="0" smtClean="0">
                <a:solidFill>
                  <a:prstClr val="black"/>
                </a:solidFill>
                <a:latin typeface="Arial Narrow" pitchFamily="34" charset="0"/>
              </a:rPr>
              <a:t>      to establish the next-generation strategic hub for future high-tech material development</a:t>
            </a:r>
          </a:p>
          <a:p>
            <a:pPr marL="742950" lvl="1" indent="-285750">
              <a:buFont typeface="Wingdings" pitchFamily="2" charset="2"/>
              <a:buChar char="ü"/>
              <a:defRPr lang="ko-KR" altLang="en-US"/>
            </a:pPr>
            <a:r>
              <a:rPr lang="en-US" altLang="ko-KR" sz="1600" b="1" dirty="0" smtClean="0">
                <a:solidFill>
                  <a:prstClr val="black"/>
                </a:solidFill>
                <a:latin typeface="Arial Narrow" pitchFamily="34" charset="0"/>
              </a:rPr>
              <a:t>Development of </a:t>
            </a:r>
            <a:r>
              <a:rPr lang="en-US" altLang="ko-KR" sz="1600" b="1" dirty="0" err="1" smtClean="0">
                <a:solidFill>
                  <a:prstClr val="black"/>
                </a:solidFill>
                <a:latin typeface="Arial Narrow" pitchFamily="34" charset="0"/>
              </a:rPr>
              <a:t>SiC</a:t>
            </a:r>
            <a:r>
              <a:rPr lang="en-US" altLang="ko-KR" sz="1600" b="1" dirty="0" smtClean="0">
                <a:solidFill>
                  <a:prstClr val="black"/>
                </a:solidFill>
                <a:latin typeface="Arial Narrow" pitchFamily="34" charset="0"/>
              </a:rPr>
              <a:t>-based material, </a:t>
            </a:r>
            <a:r>
              <a:rPr lang="en-US" altLang="ko-KR" sz="1600" b="1" dirty="0">
                <a:solidFill>
                  <a:prstClr val="black"/>
                </a:solidFill>
                <a:latin typeface="Arial Narrow" pitchFamily="34" charset="0"/>
              </a:rPr>
              <a:t>f</a:t>
            </a:r>
            <a:r>
              <a:rPr lang="en-US" altLang="ko-KR" sz="1600" b="1" dirty="0" smtClean="0">
                <a:solidFill>
                  <a:prstClr val="black"/>
                </a:solidFill>
                <a:latin typeface="Arial Narrow" pitchFamily="34" charset="0"/>
              </a:rPr>
              <a:t>uture structural material (ex: RAFM)</a:t>
            </a:r>
          </a:p>
          <a:p>
            <a:pPr marL="742950" lvl="1" indent="-285750">
              <a:buFont typeface="Wingdings" pitchFamily="2" charset="2"/>
              <a:buChar char="ü"/>
              <a:defRPr lang="ko-KR" altLang="en-US"/>
            </a:pPr>
            <a:r>
              <a:rPr lang="en-US" altLang="ko-KR" sz="1600" b="1" dirty="0" smtClean="0">
                <a:solidFill>
                  <a:prstClr val="black"/>
                </a:solidFill>
                <a:latin typeface="Arial Narrow" pitchFamily="34" charset="0"/>
              </a:rPr>
              <a:t>Extension of </a:t>
            </a:r>
            <a:r>
              <a:rPr lang="en-US" altLang="ko-KR" sz="1600" b="1" dirty="0">
                <a:solidFill>
                  <a:prstClr val="black"/>
                </a:solidFill>
                <a:latin typeface="Arial Narrow" pitchFamily="34" charset="0"/>
              </a:rPr>
              <a:t>100 MeV – </a:t>
            </a:r>
            <a:r>
              <a:rPr lang="en-US" altLang="ko-KR" sz="1600" b="1" dirty="0" smtClean="0">
                <a:solidFill>
                  <a:prstClr val="black"/>
                </a:solidFill>
                <a:latin typeface="Arial Narrow" pitchFamily="34" charset="0"/>
              </a:rPr>
              <a:t>KOMAC</a:t>
            </a:r>
            <a:r>
              <a:rPr lang="en-US" altLang="ko-KR" sz="1600" b="1" dirty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 (proton accelerator</a:t>
            </a:r>
            <a:r>
              <a:rPr lang="en-US" altLang="ko-KR" sz="1600" b="1" dirty="0" smtClean="0">
                <a:latin typeface="Arial Narrow" pitchFamily="34" charset="0"/>
                <a:ea typeface="맑은 고딕" pitchFamily="50" charset="-127"/>
                <a:sym typeface="Wingdings" pitchFamily="2" charset="2"/>
              </a:rPr>
              <a:t>) </a:t>
            </a:r>
            <a:r>
              <a:rPr lang="en-US" altLang="ko-KR" sz="1600" b="1" dirty="0" smtClean="0">
                <a:solidFill>
                  <a:prstClr val="black"/>
                </a:solidFill>
                <a:latin typeface="Arial Narrow" pitchFamily="34" charset="0"/>
              </a:rPr>
              <a:t> for </a:t>
            </a:r>
            <a:r>
              <a:rPr lang="en-US" altLang="ko-KR" sz="1600" b="1" dirty="0">
                <a:solidFill>
                  <a:prstClr val="black"/>
                </a:solidFill>
                <a:latin typeface="Arial Narrow" pitchFamily="34" charset="0"/>
              </a:rPr>
              <a:t>n</a:t>
            </a:r>
            <a:r>
              <a:rPr lang="en-US" altLang="ko-KR" sz="1600" b="1" dirty="0" smtClean="0">
                <a:solidFill>
                  <a:prstClr val="black"/>
                </a:solidFill>
                <a:latin typeface="Arial Narrow" pitchFamily="34" charset="0"/>
              </a:rPr>
              <a:t>eutron irradiation test, </a:t>
            </a:r>
          </a:p>
          <a:p>
            <a:pPr lvl="1">
              <a:defRPr lang="ko-KR" altLang="en-US"/>
            </a:pPr>
            <a:r>
              <a:rPr lang="en-US" altLang="ko-KR" sz="1600" b="1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altLang="ko-KR" sz="1600" b="1" dirty="0" smtClean="0">
                <a:solidFill>
                  <a:prstClr val="black"/>
                </a:solidFill>
                <a:latin typeface="Arial Narrow" pitchFamily="34" charset="0"/>
              </a:rPr>
              <a:t>     and 400 </a:t>
            </a:r>
            <a:r>
              <a:rPr lang="en-US" altLang="ko-KR" sz="1600" b="1" dirty="0" err="1" smtClean="0">
                <a:solidFill>
                  <a:prstClr val="black"/>
                </a:solidFill>
                <a:latin typeface="Arial Narrow" pitchFamily="34" charset="0"/>
              </a:rPr>
              <a:t>keV</a:t>
            </a:r>
            <a:r>
              <a:rPr lang="en-US" altLang="ko-KR" sz="1600" b="1" dirty="0" smtClean="0">
                <a:solidFill>
                  <a:prstClr val="black"/>
                </a:solidFill>
                <a:latin typeface="Arial Narrow" pitchFamily="34" charset="0"/>
              </a:rPr>
              <a:t> TEM for ion-beam irradiation in-situ investigation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8886840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89133"/>
            <a:ext cx="8317684" cy="685800"/>
          </a:xfrm>
        </p:spPr>
        <p:txBody>
          <a:bodyPr/>
          <a:lstStyle/>
          <a:p>
            <a:r>
              <a:rPr lang="en-US" altLang="ko-KR" sz="3200" dirty="0" smtClean="0">
                <a:effectLst/>
                <a:latin typeface="+mj-ea"/>
                <a:ea typeface="+mj-ea"/>
              </a:rPr>
              <a:t>PMI Test Facility</a:t>
            </a:r>
            <a:endParaRPr lang="ko-KR" altLang="en-US" sz="3200" dirty="0">
              <a:effectLst/>
              <a:latin typeface="+mj-ea"/>
              <a:ea typeface="+mj-ea"/>
            </a:endParaRPr>
          </a:p>
        </p:txBody>
      </p:sp>
      <p:pic>
        <p:nvPicPr>
          <p:cNvPr id="5" name="_x272315712" descr="EMB0000024827f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680520" cy="307005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30812" y="6093296"/>
            <a:ext cx="3605684" cy="360040"/>
          </a:xfrm>
          <a:prstGeom prst="rect">
            <a:avLst/>
          </a:prstGeom>
          <a:noFill/>
        </p:spPr>
        <p:txBody>
          <a:bodyPr wrap="square" lIns="18000" tIns="18000" rIns="18000" bIns="18000" rtlCol="0" anchor="ctr" anchorCtr="0">
            <a:noAutofit/>
          </a:bodyPr>
          <a:lstStyle/>
          <a:p>
            <a:pPr algn="ctr"/>
            <a:r>
              <a:rPr lang="en-US" altLang="ko-KR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MAGNUM-PSI (Cf.)</a:t>
            </a:r>
            <a:endParaRPr lang="ko-KR" altLang="en-US" sz="1400" b="1" dirty="0" smtClean="0"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</p:txBody>
      </p:sp>
      <p:pic>
        <p:nvPicPr>
          <p:cNvPr id="7" name="_x272316992" descr="EMB0000024827f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93096"/>
            <a:ext cx="3328791" cy="174917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_x272319312" descr="EMB0000024827c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39661"/>
            <a:ext cx="2808312" cy="232138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4478424"/>
            <a:ext cx="5832648" cy="1758888"/>
          </a:xfrm>
          <a:prstGeom prst="rect">
            <a:avLst/>
          </a:prstGeom>
          <a:noFill/>
        </p:spPr>
        <p:txBody>
          <a:bodyPr wrap="square" lIns="18000" tIns="18000" rIns="18000" bIns="18000" rtlCol="0" anchor="ctr" anchorCtr="0">
            <a:noAutofit/>
          </a:bodyPr>
          <a:lstStyle/>
          <a:p>
            <a:r>
              <a:rPr lang="en-US" altLang="ko-KR" dirty="0" smtClean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en-US" altLang="ko-KR" sz="1400" dirty="0" smtClean="0">
                <a:solidFill>
                  <a:srgbClr val="C00000"/>
                </a:solidFill>
                <a:latin typeface="+mj-ea"/>
                <a:ea typeface="+mj-ea"/>
              </a:rPr>
              <a:t>●</a:t>
            </a:r>
            <a:r>
              <a:rPr lang="en-US" altLang="ko-KR" dirty="0" smtClean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en-US" altLang="ko-KR" b="1" dirty="0" smtClean="0">
                <a:solidFill>
                  <a:srgbClr val="C00000"/>
                </a:solidFill>
                <a:latin typeface="+mj-ea"/>
                <a:ea typeface="+mj-ea"/>
              </a:rPr>
              <a:t>400kW High-Temperature Plasma Test Facility</a:t>
            </a:r>
          </a:p>
          <a:p>
            <a:endParaRPr lang="en-US" altLang="ko-KR" b="1" dirty="0">
              <a:solidFill>
                <a:srgbClr val="C00000"/>
              </a:solidFill>
              <a:latin typeface="+mj-ea"/>
              <a:ea typeface="+mj-ea"/>
            </a:endParaRPr>
          </a:p>
          <a:p>
            <a:r>
              <a:rPr lang="en-US" altLang="ko-KR" b="1" dirty="0" smtClean="0">
                <a:solidFill>
                  <a:srgbClr val="002060"/>
                </a:solidFill>
                <a:latin typeface="+mj-ea"/>
                <a:ea typeface="+mj-ea"/>
              </a:rPr>
              <a:t>  - Upgrade Plasma Facility for PMI Test</a:t>
            </a:r>
          </a:p>
          <a:p>
            <a:r>
              <a:rPr lang="en-US" altLang="ko-KR" b="1" dirty="0">
                <a:solidFill>
                  <a:srgbClr val="002060"/>
                </a:solidFill>
                <a:latin typeface="+mj-ea"/>
                <a:ea typeface="+mj-ea"/>
              </a:rPr>
              <a:t> </a:t>
            </a:r>
            <a:r>
              <a:rPr lang="en-US" altLang="ko-KR" b="1" dirty="0" smtClean="0">
                <a:solidFill>
                  <a:srgbClr val="002060"/>
                </a:solidFill>
                <a:latin typeface="+mj-ea"/>
                <a:ea typeface="+mj-ea"/>
              </a:rPr>
              <a:t> - Additional, Blanket Test Facility</a:t>
            </a:r>
            <a:endParaRPr lang="ko-KR" altLang="en-US" b="1" dirty="0" smtClean="0">
              <a:solidFill>
                <a:srgbClr val="00206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527239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 smtClean="0">
                <a:effectLst/>
                <a:latin typeface="맑은 고딕" pitchFamily="50" charset="-127"/>
                <a:ea typeface="맑은 고딕" pitchFamily="50" charset="-127"/>
              </a:rPr>
              <a:t>Superconducting Test Facility </a:t>
            </a:r>
            <a:endParaRPr lang="ko-KR" altLang="en-US" sz="3200" b="1" dirty="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5192" y="1196752"/>
            <a:ext cx="5698976" cy="5073650"/>
          </a:xfrm>
        </p:spPr>
        <p:txBody>
          <a:bodyPr>
            <a:normAutofit lnSpcReduction="10000"/>
          </a:bodyPr>
          <a:lstStyle/>
          <a:p>
            <a:r>
              <a:rPr lang="en-US" altLang="ko-KR" b="1" dirty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SUCCEX</a:t>
            </a:r>
          </a:p>
          <a:p>
            <a:pPr lvl="1"/>
            <a:r>
              <a:rPr lang="en-US" altLang="ko-KR" sz="2600" b="1" dirty="0">
                <a:solidFill>
                  <a:srgbClr val="002060"/>
                </a:solidFill>
                <a:effectLst/>
                <a:latin typeface="맑은 고딕" pitchFamily="50" charset="-127"/>
                <a:ea typeface="맑은 고딕" pitchFamily="50" charset="-127"/>
              </a:rPr>
              <a:t>B</a:t>
            </a:r>
            <a:r>
              <a:rPr lang="en-US" altLang="ko-KR" sz="2600" b="1" dirty="0" smtClean="0">
                <a:solidFill>
                  <a:srgbClr val="002060"/>
                </a:solidFill>
                <a:effectLst/>
                <a:latin typeface="맑은 고딕" pitchFamily="50" charset="-127"/>
                <a:ea typeface="맑은 고딕" pitchFamily="50" charset="-127"/>
              </a:rPr>
              <a:t>ackground </a:t>
            </a:r>
            <a:r>
              <a:rPr lang="en-US" altLang="ko-KR" sz="2600" b="1" dirty="0">
                <a:solidFill>
                  <a:srgbClr val="002060"/>
                </a:solidFill>
                <a:effectLst/>
                <a:latin typeface="맑은 고딕" pitchFamily="50" charset="-127"/>
                <a:ea typeface="맑은 고딕" pitchFamily="50" charset="-127"/>
              </a:rPr>
              <a:t>field </a:t>
            </a:r>
            <a:r>
              <a:rPr lang="en-US" altLang="ko-KR" sz="2600" b="1">
                <a:solidFill>
                  <a:srgbClr val="002060"/>
                </a:solidFill>
                <a:effectLst/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2600" b="1" smtClean="0">
                <a:solidFill>
                  <a:srgbClr val="002060"/>
                </a:solidFill>
                <a:effectLst/>
                <a:latin typeface="맑은 고딕" pitchFamily="50" charset="-127"/>
                <a:ea typeface="맑은 고딕" pitchFamily="50" charset="-127"/>
              </a:rPr>
              <a:t>16 </a:t>
            </a:r>
            <a:r>
              <a:rPr lang="en-US" altLang="ko-KR" sz="2600" b="1" dirty="0" smtClean="0">
                <a:solidFill>
                  <a:srgbClr val="002060"/>
                </a:solidFill>
                <a:effectLst/>
                <a:latin typeface="맑은 고딕" pitchFamily="50" charset="-127"/>
                <a:ea typeface="맑은 고딕" pitchFamily="50" charset="-127"/>
              </a:rPr>
              <a:t>Tesla</a:t>
            </a:r>
          </a:p>
          <a:p>
            <a:pPr lvl="1"/>
            <a:r>
              <a:rPr lang="en-US" altLang="ko-KR" sz="2000" b="1" dirty="0" smtClean="0">
                <a:effectLst/>
                <a:latin typeface="맑은 고딕" pitchFamily="50" charset="-127"/>
                <a:ea typeface="맑은 고딕" pitchFamily="50" charset="-127"/>
              </a:rPr>
              <a:t>Split-pair 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S</a:t>
            </a:r>
            <a:r>
              <a:rPr lang="en-US" altLang="ko-KR" sz="2000" b="1" dirty="0" smtClean="0">
                <a:effectLst/>
                <a:latin typeface="맑은 고딕" pitchFamily="50" charset="-127"/>
                <a:ea typeface="맑은 고딕" pitchFamily="50" charset="-127"/>
              </a:rPr>
              <a:t>olenoid 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M</a:t>
            </a:r>
            <a:r>
              <a:rPr lang="en-US" altLang="ko-KR" sz="2000" b="1" dirty="0" smtClean="0">
                <a:effectLst/>
                <a:latin typeface="맑은 고딕" pitchFamily="50" charset="-127"/>
                <a:ea typeface="맑은 고딕" pitchFamily="50" charset="-127"/>
              </a:rPr>
              <a:t>agnet 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S</a:t>
            </a:r>
            <a:r>
              <a:rPr lang="en-US" altLang="ko-KR" sz="2000" b="1" dirty="0" smtClean="0">
                <a:effectLst/>
                <a:latin typeface="맑은 고딕" pitchFamily="50" charset="-127"/>
                <a:ea typeface="맑은 고딕" pitchFamily="50" charset="-127"/>
              </a:rPr>
              <a:t>ystem</a:t>
            </a:r>
          </a:p>
          <a:p>
            <a:pPr lvl="1"/>
            <a:r>
              <a:rPr lang="en-US" altLang="ko-KR" sz="2000" b="1" dirty="0" smtClean="0">
                <a:effectLst/>
                <a:latin typeface="맑은 고딕" pitchFamily="50" charset="-127"/>
                <a:ea typeface="맑은 고딕" pitchFamily="50" charset="-127"/>
              </a:rPr>
              <a:t>Inner-bore 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S</a:t>
            </a:r>
            <a:r>
              <a:rPr lang="en-US" altLang="ko-KR" sz="2000" b="1" dirty="0" smtClean="0">
                <a:effectLst/>
                <a:latin typeface="맑은 고딕" pitchFamily="50" charset="-127"/>
                <a:ea typeface="맑은 고딕" pitchFamily="50" charset="-127"/>
              </a:rPr>
              <a:t>ize </a:t>
            </a:r>
            <a:r>
              <a:rPr lang="en-US" altLang="ko-KR" sz="2000" b="1" dirty="0">
                <a:effectLst/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2000" b="1" dirty="0" smtClean="0">
                <a:effectLst/>
                <a:latin typeface="맑은 고딕" pitchFamily="50" charset="-127"/>
                <a:ea typeface="맑은 고딕" pitchFamily="50" charset="-127"/>
              </a:rPr>
              <a:t>~ 1 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ko-KR" sz="2600" b="1" dirty="0">
                <a:solidFill>
                  <a:srgbClr val="002060"/>
                </a:solidFill>
                <a:effectLst/>
                <a:latin typeface="맑은 고딕" pitchFamily="50" charset="-127"/>
                <a:ea typeface="맑은 고딕" pitchFamily="50" charset="-127"/>
              </a:rPr>
              <a:t>Test Mode </a:t>
            </a:r>
            <a:r>
              <a:rPr lang="en-US" altLang="ko-KR" sz="2600" b="1" dirty="0" smtClean="0">
                <a:solidFill>
                  <a:srgbClr val="002060"/>
                </a:solidFill>
                <a:effectLst/>
                <a:latin typeface="맑은 고딕" pitchFamily="50" charset="-127"/>
                <a:ea typeface="맑은 고딕" pitchFamily="50" charset="-127"/>
              </a:rPr>
              <a:t>:</a:t>
            </a:r>
            <a:endParaRPr lang="en-US" altLang="ko-KR" sz="2600" b="1" dirty="0">
              <a:solidFill>
                <a:srgbClr val="002060"/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altLang="ko-KR" b="1" dirty="0">
                <a:effectLst/>
                <a:latin typeface="맑은 고딕" pitchFamily="50" charset="-127"/>
                <a:ea typeface="맑은 고딕" pitchFamily="50" charset="-127"/>
              </a:rPr>
              <a:t>Semi-circle type conductor sample test </a:t>
            </a:r>
            <a:r>
              <a:rPr lang="en-US" altLang="ko-KR" b="1" dirty="0" smtClean="0">
                <a:effectLst/>
                <a:latin typeface="맑은 고딕" pitchFamily="50" charset="-127"/>
                <a:ea typeface="맑은 고딕" pitchFamily="50" charset="-127"/>
              </a:rPr>
              <a:t>mode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ko-KR" b="1" dirty="0" smtClean="0">
                <a:effectLst/>
                <a:latin typeface="맑은 고딕" pitchFamily="50" charset="-127"/>
                <a:ea typeface="맑은 고딕" pitchFamily="50" charset="-127"/>
              </a:rPr>
              <a:t>Sultan-like </a:t>
            </a:r>
            <a:r>
              <a:rPr lang="en-US" altLang="ko-KR" b="1" dirty="0">
                <a:effectLst/>
                <a:latin typeface="맑은 고딕" pitchFamily="50" charset="-127"/>
                <a:ea typeface="맑은 고딕" pitchFamily="50" charset="-127"/>
              </a:rPr>
              <a:t>sample test mode</a:t>
            </a:r>
          </a:p>
          <a:p>
            <a:pPr lvl="1"/>
            <a:endParaRPr lang="en-US" altLang="ko-KR" b="1" dirty="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457200" lvl="1" indent="0">
              <a:buNone/>
            </a:pPr>
            <a:r>
              <a:rPr lang="en-US" altLang="ko-KR" sz="1900" b="1" dirty="0" smtClean="0">
                <a:effectLst/>
                <a:latin typeface="맑은 고딕" pitchFamily="50" charset="-127"/>
                <a:ea typeface="맑은 고딕" pitchFamily="50" charset="-127"/>
              </a:rPr>
              <a:t>                       (Cf.) SULTAN</a:t>
            </a:r>
          </a:p>
          <a:p>
            <a:pPr marL="914400" lvl="2" indent="0">
              <a:buNone/>
            </a:pPr>
            <a:r>
              <a:rPr lang="en-US" altLang="ko-KR" sz="19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900" b="1" dirty="0" smtClean="0">
                <a:latin typeface="맑은 고딕" pitchFamily="50" charset="-127"/>
                <a:ea typeface="맑은 고딕" pitchFamily="50" charset="-127"/>
              </a:rPr>
              <a:t>                </a:t>
            </a:r>
            <a:r>
              <a:rPr lang="en-US" altLang="ko-KR" sz="1900" b="1" dirty="0" smtClean="0">
                <a:effectLst/>
                <a:latin typeface="맑은 고딕" pitchFamily="50" charset="-127"/>
                <a:ea typeface="맑은 고딕" pitchFamily="50" charset="-127"/>
              </a:rPr>
              <a:t>Background field : 11 Tesla</a:t>
            </a:r>
          </a:p>
          <a:p>
            <a:pPr marL="914400" lvl="2" indent="0">
              <a:buNone/>
            </a:pPr>
            <a:r>
              <a:rPr lang="en-US" altLang="ko-KR" sz="1900" b="1" dirty="0" smtClean="0">
                <a:effectLst/>
                <a:latin typeface="맑은 고딕" pitchFamily="50" charset="-127"/>
                <a:ea typeface="맑은 고딕" pitchFamily="50" charset="-127"/>
              </a:rPr>
              <a:t>                 100 </a:t>
            </a:r>
            <a:r>
              <a:rPr lang="en-US" altLang="ko-KR" sz="1900" b="1" dirty="0">
                <a:effectLst/>
                <a:latin typeface="맑은 고딕" pitchFamily="50" charset="-127"/>
                <a:ea typeface="맑은 고딕" pitchFamily="50" charset="-127"/>
              </a:rPr>
              <a:t>kA </a:t>
            </a:r>
            <a:r>
              <a:rPr lang="en-US" altLang="ko-KR" sz="1900" b="1" dirty="0" smtClean="0">
                <a:latin typeface="맑은 고딕" pitchFamily="50" charset="-127"/>
                <a:ea typeface="맑은 고딕" pitchFamily="50" charset="-127"/>
              </a:rPr>
              <a:t>SC</a:t>
            </a:r>
            <a:r>
              <a:rPr lang="en-US" altLang="ko-KR" sz="1900" b="1" dirty="0" smtClean="0"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900" b="1" dirty="0">
                <a:latin typeface="맑은 고딕" pitchFamily="50" charset="-127"/>
                <a:ea typeface="맑은 고딕" pitchFamily="50" charset="-127"/>
              </a:rPr>
              <a:t>T</a:t>
            </a:r>
            <a:r>
              <a:rPr lang="en-US" altLang="ko-KR" sz="1900" b="1" dirty="0" smtClean="0">
                <a:effectLst/>
                <a:latin typeface="맑은 고딕" pitchFamily="50" charset="-127"/>
                <a:ea typeface="맑은 고딕" pitchFamily="50" charset="-127"/>
              </a:rPr>
              <a:t>ransformer    </a:t>
            </a:r>
          </a:p>
          <a:p>
            <a:pPr marL="354013" lvl="2" indent="0">
              <a:buNone/>
            </a:pPr>
            <a:r>
              <a:rPr lang="en-US" altLang="ko-KR" sz="1900" b="1" dirty="0"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900" b="1" dirty="0" smtClean="0">
                <a:effectLst/>
                <a:latin typeface="맑은 고딕" pitchFamily="50" charset="-127"/>
                <a:ea typeface="맑은 고딕" pitchFamily="50" charset="-127"/>
              </a:rPr>
              <a:t>                       for the short sample test</a:t>
            </a:r>
          </a:p>
          <a:p>
            <a:pPr marL="176213" lvl="1" indent="0">
              <a:buNone/>
            </a:pPr>
            <a:endParaRPr lang="en-US" altLang="ko-KR" b="1" dirty="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6213" lvl="1" indent="0">
              <a:buNone/>
            </a:pPr>
            <a:endParaRPr lang="en-US" altLang="ko-KR" b="1" dirty="0">
              <a:effectLst/>
              <a:latin typeface="맑은 고딕" pitchFamily="50" charset="-127"/>
              <a:ea typeface="맑은 고딕" pitchFamily="50" charset="-127"/>
            </a:endParaRPr>
          </a:p>
          <a:p>
            <a:pPr lvl="1">
              <a:buFont typeface="Arial" pitchFamily="34" charset="0"/>
              <a:buChar char="•"/>
            </a:pPr>
            <a:endParaRPr lang="en-US" altLang="ko-KR" b="1" dirty="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lvl="1"/>
            <a:endParaRPr lang="ko-KR" altLang="en-US" b="1" dirty="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194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146096" y="1340768"/>
            <a:ext cx="2848924" cy="453650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6296" y="5939988"/>
            <a:ext cx="113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SULTAN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Picture 2" descr="http://irfu.cea.fr/Images/astImg/3056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8053" y="4221088"/>
            <a:ext cx="2165715" cy="215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8023909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571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98899054"/>
              </p:ext>
            </p:extLst>
          </p:nvPr>
        </p:nvGraphicFramePr>
        <p:xfrm>
          <a:off x="4355976" y="1052513"/>
          <a:ext cx="4419692" cy="2726400"/>
        </p:xfrm>
        <a:graphic>
          <a:graphicData uri="http://schemas.openxmlformats.org/drawingml/2006/table">
            <a:tbl>
              <a:tblPr/>
              <a:tblGrid>
                <a:gridCol w="1943489"/>
                <a:gridCol w="1213434"/>
                <a:gridCol w="1262769"/>
              </a:tblGrid>
              <a:tr h="27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Energy (MeV)</a:t>
                      </a:r>
                    </a:p>
                  </a:txBody>
                  <a:tcPr marL="66462" marR="66462" marT="18000" marB="18000" anchor="ctr" horzOverflow="overflow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20</a:t>
                      </a:r>
                    </a:p>
                  </a:txBody>
                  <a:tcPr marL="66462" marR="66462" marT="18000" marB="18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100</a:t>
                      </a:r>
                    </a:p>
                  </a:txBody>
                  <a:tcPr marL="66462" marR="66462" marT="18000" marB="18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Peak Current (mA)</a:t>
                      </a:r>
                    </a:p>
                  </a:txBody>
                  <a:tcPr marL="66462" marR="66462" marT="18000" marB="18000" anchor="ctr" horzOverflow="overflow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0.1 ~ 20</a:t>
                      </a:r>
                    </a:p>
                  </a:txBody>
                  <a:tcPr marL="66462" marR="66462" marT="18000" marB="18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0.1 ~ 20</a:t>
                      </a:r>
                    </a:p>
                  </a:txBody>
                  <a:tcPr marL="66462" marR="66462" marT="18000" marB="18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Max. Duty</a:t>
                      </a: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 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(%)</a:t>
                      </a:r>
                    </a:p>
                  </a:txBody>
                  <a:tcPr marL="66462" marR="66462" marT="18000" marB="18000" anchor="ctr" horzOverflow="overflow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24</a:t>
                      </a:r>
                      <a:r>
                        <a:rPr kumimoji="1" lang="en-US" altLang="ko-KR" sz="1600" b="1" i="0" u="none" strike="noStrike" cap="none" normalizeH="0" baseline="4000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*</a:t>
                      </a:r>
                    </a:p>
                  </a:txBody>
                  <a:tcPr marL="66462" marR="66462" marT="18000" marB="18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8</a:t>
                      </a:r>
                    </a:p>
                  </a:txBody>
                  <a:tcPr marL="66462" marR="66462" marT="18000" marB="18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Max. Ave. Current</a:t>
                      </a: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 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(mA)</a:t>
                      </a:r>
                    </a:p>
                  </a:txBody>
                  <a:tcPr marL="66462" marR="66462" marT="18000" marB="18000" anchor="ctr" horzOverflow="overflow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 4.8</a:t>
                      </a:r>
                    </a:p>
                  </a:txBody>
                  <a:tcPr marL="66462" marR="66462" marT="18000" marB="18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1.6</a:t>
                      </a:r>
                    </a:p>
                  </a:txBody>
                  <a:tcPr marL="66462" marR="66462" marT="18000" marB="18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Pulse Width (</a:t>
                      </a:r>
                      <a:r>
                        <a:rPr kumimoji="1" lang="en-US" altLang="ko-K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ms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)</a:t>
                      </a:r>
                    </a:p>
                  </a:txBody>
                  <a:tcPr marL="66462" marR="66462" marT="18000" marB="18000" anchor="ctr" horzOverflow="overflow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0.05 ~ 2</a:t>
                      </a:r>
                    </a:p>
                  </a:txBody>
                  <a:tcPr marL="66462" marR="66462" marT="18000" marB="18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0.05 ~ 1.33</a:t>
                      </a:r>
                    </a:p>
                  </a:txBody>
                  <a:tcPr marL="66462" marR="66462" marT="18000" marB="18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Max. Repetition Rate (Hz)</a:t>
                      </a:r>
                    </a:p>
                  </a:txBody>
                  <a:tcPr marL="66462" marR="66462" marT="18000" marB="18000" anchor="ctr" horzOverflow="overflow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120</a:t>
                      </a:r>
                    </a:p>
                  </a:txBody>
                  <a:tcPr marL="66462" marR="66462" marT="18000" marB="18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60</a:t>
                      </a:r>
                    </a:p>
                  </a:txBody>
                  <a:tcPr marL="66462" marR="66462" marT="18000" marB="18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Max. Beam Power (kW)</a:t>
                      </a:r>
                    </a:p>
                  </a:txBody>
                  <a:tcPr marL="66462" marR="66462" marT="18000" marB="18000" anchor="ctr" horzOverflow="overflow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96</a:t>
                      </a:r>
                    </a:p>
                  </a:txBody>
                  <a:tcPr marL="66462" marR="66462" marT="18000" marB="18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160</a:t>
                      </a:r>
                    </a:p>
                  </a:txBody>
                  <a:tcPr marL="66462" marR="66462" marT="18000" marB="18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Emittance</a:t>
                      </a: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 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(mm-</a:t>
                      </a:r>
                      <a:r>
                        <a:rPr kumimoji="1" lang="en-US" altLang="ko-K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mrad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)</a:t>
                      </a:r>
                    </a:p>
                  </a:txBody>
                  <a:tcPr marL="66462" marR="66462" marT="18000" marB="18000" anchor="ctr" horzOverflow="overflow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0.22(x), 0.25(y)</a:t>
                      </a:r>
                    </a:p>
                  </a:txBody>
                  <a:tcPr marL="66462" marR="66462" marT="18000" marB="18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0.3 / 0.3</a:t>
                      </a:r>
                    </a:p>
                  </a:txBody>
                  <a:tcPr marL="66462" marR="66462" marT="18000" marB="18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61481" name="제목 1"/>
          <p:cNvSpPr>
            <a:spLocks noGrp="1"/>
          </p:cNvSpPr>
          <p:nvPr>
            <p:ph type="title"/>
          </p:nvPr>
        </p:nvSpPr>
        <p:spPr bwMode="auto">
          <a:xfrm>
            <a:off x="272262" y="188640"/>
            <a:ext cx="7324074" cy="490066"/>
          </a:xfrm>
          <a:effectLst>
            <a:outerShdw dist="31751" dir="2700000" algn="tl" rotWithShape="0">
              <a:schemeClr val="tx1"/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altLang="ko-KR" dirty="0" smtClean="0"/>
              <a:t> </a:t>
            </a:r>
            <a:r>
              <a:rPr lang="en-US" altLang="ko-KR" sz="3200" dirty="0" smtClean="0">
                <a:effectLst/>
                <a:latin typeface="+mj-ea"/>
                <a:ea typeface="+mj-ea"/>
              </a:rPr>
              <a:t>20 &amp; 100 MeV KOMAC Proton </a:t>
            </a:r>
            <a:r>
              <a:rPr lang="en-US" altLang="ko-KR" sz="3200" dirty="0" err="1" smtClean="0">
                <a:effectLst/>
                <a:latin typeface="+mj-ea"/>
                <a:ea typeface="+mj-ea"/>
              </a:rPr>
              <a:t>Linac</a:t>
            </a:r>
            <a:endParaRPr lang="ko-KR" altLang="en-US" sz="3200" dirty="0" smtClean="0">
              <a:solidFill>
                <a:srgbClr val="FF0000"/>
              </a:solidFill>
              <a:effectLst/>
              <a:latin typeface="+mj-ea"/>
              <a:ea typeface="+mj-ea"/>
            </a:endParaRPr>
          </a:p>
        </p:txBody>
      </p:sp>
      <p:pic>
        <p:nvPicPr>
          <p:cNvPr id="26" name="Picture 2" descr="가속기동절개그림_MeV별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l="2447" t="6266" r="1634" b="22414"/>
          <a:stretch/>
        </p:blipFill>
        <p:spPr bwMode="auto">
          <a:xfrm>
            <a:off x="179512" y="3643139"/>
            <a:ext cx="8708780" cy="317023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/>
        </p:spPr>
      </p:pic>
      <p:sp>
        <p:nvSpPr>
          <p:cNvPr id="10282" name="모서리가 둥근 직사각형 1"/>
          <p:cNvSpPr>
            <a:spLocks noChangeArrowheads="1"/>
          </p:cNvSpPr>
          <p:nvPr/>
        </p:nvSpPr>
        <p:spPr bwMode="auto">
          <a:xfrm>
            <a:off x="6395674" y="4591893"/>
            <a:ext cx="1296865" cy="252412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latinLnBrk="0" hangingPunct="0">
              <a:lnSpc>
                <a:spcPct val="80000"/>
              </a:lnSpc>
            </a:pPr>
            <a:r>
              <a:rPr kumimoji="0" lang="en-US" altLang="ko-KR" sz="1400" b="1">
                <a:solidFill>
                  <a:srgbClr val="FFFFFF"/>
                </a:solidFill>
                <a:latin typeface="Arial Narrow" pitchFamily="34" charset="0"/>
                <a:ea typeface="HY헤드라인M" pitchFamily="18" charset="-127"/>
              </a:rPr>
              <a:t>50 keV Injector</a:t>
            </a:r>
            <a:endParaRPr kumimoji="0" lang="ko-KR" altLang="en-US" sz="1400" b="1">
              <a:solidFill>
                <a:srgbClr val="FFFFFF"/>
              </a:solidFill>
              <a:latin typeface="Arial Narrow" pitchFamily="34" charset="0"/>
              <a:ea typeface="HY헤드라인M" pitchFamily="18" charset="-127"/>
            </a:endParaRPr>
          </a:p>
        </p:txBody>
      </p:sp>
      <p:sp>
        <p:nvSpPr>
          <p:cNvPr id="10283" name="모서리가 둥근 직사각형 29"/>
          <p:cNvSpPr>
            <a:spLocks noChangeArrowheads="1"/>
          </p:cNvSpPr>
          <p:nvPr/>
        </p:nvSpPr>
        <p:spPr bwMode="auto">
          <a:xfrm>
            <a:off x="6096735" y="5157044"/>
            <a:ext cx="1030165" cy="250825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latinLnBrk="0" hangingPunct="0">
              <a:lnSpc>
                <a:spcPct val="80000"/>
              </a:lnSpc>
            </a:pPr>
            <a:r>
              <a:rPr kumimoji="0" lang="en-US" altLang="ko-KR" sz="1400" b="1">
                <a:solidFill>
                  <a:srgbClr val="FFFFFF"/>
                </a:solidFill>
                <a:latin typeface="Arial Narrow" pitchFamily="34" charset="0"/>
                <a:ea typeface="HY헤드라인M" pitchFamily="18" charset="-127"/>
              </a:rPr>
              <a:t>3 MeV RFQ</a:t>
            </a:r>
            <a:endParaRPr kumimoji="0" lang="ko-KR" altLang="en-US" sz="1400" b="1">
              <a:solidFill>
                <a:srgbClr val="FFFFFF"/>
              </a:solidFill>
              <a:latin typeface="Arial Narrow" pitchFamily="34" charset="0"/>
              <a:ea typeface="HY헤드라인M" pitchFamily="18" charset="-127"/>
            </a:endParaRPr>
          </a:p>
        </p:txBody>
      </p:sp>
      <p:sp>
        <p:nvSpPr>
          <p:cNvPr id="10284" name="모서리가 둥근 직사각형 30"/>
          <p:cNvSpPr>
            <a:spLocks noChangeArrowheads="1"/>
          </p:cNvSpPr>
          <p:nvPr/>
        </p:nvSpPr>
        <p:spPr bwMode="auto">
          <a:xfrm>
            <a:off x="5073897" y="4591893"/>
            <a:ext cx="1063869" cy="252412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latinLnBrk="0" hangingPunct="0">
              <a:lnSpc>
                <a:spcPct val="80000"/>
              </a:lnSpc>
            </a:pPr>
            <a:r>
              <a:rPr kumimoji="0" lang="en-US" altLang="ko-KR" sz="1400" b="1">
                <a:solidFill>
                  <a:srgbClr val="FFFFFF"/>
                </a:solidFill>
                <a:latin typeface="Arial Narrow" pitchFamily="34" charset="0"/>
                <a:ea typeface="HY헤드라인M" pitchFamily="18" charset="-127"/>
              </a:rPr>
              <a:t>20 MeV DTL</a:t>
            </a:r>
            <a:endParaRPr kumimoji="0" lang="ko-KR" altLang="en-US" sz="1400" b="1">
              <a:solidFill>
                <a:srgbClr val="FFFFFF"/>
              </a:solidFill>
              <a:latin typeface="Arial Narrow" pitchFamily="34" charset="0"/>
              <a:ea typeface="HY헤드라인M" pitchFamily="18" charset="-127"/>
            </a:endParaRPr>
          </a:p>
        </p:txBody>
      </p:sp>
      <p:sp>
        <p:nvSpPr>
          <p:cNvPr id="10285" name="모서리가 둥근 직사각형 31"/>
          <p:cNvSpPr>
            <a:spLocks noChangeArrowheads="1"/>
          </p:cNvSpPr>
          <p:nvPr/>
        </p:nvSpPr>
        <p:spPr bwMode="auto">
          <a:xfrm>
            <a:off x="2906592" y="4606181"/>
            <a:ext cx="1162050" cy="252413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latinLnBrk="0" hangingPunct="0">
              <a:lnSpc>
                <a:spcPct val="80000"/>
              </a:lnSpc>
            </a:pPr>
            <a:r>
              <a:rPr kumimoji="0" lang="en-US" altLang="ko-KR" sz="1400" b="1">
                <a:solidFill>
                  <a:srgbClr val="FFFFFF"/>
                </a:solidFill>
                <a:latin typeface="Arial Narrow" pitchFamily="34" charset="0"/>
                <a:ea typeface="HY헤드라인M" pitchFamily="18" charset="-127"/>
              </a:rPr>
              <a:t>100 MeV DTL</a:t>
            </a:r>
            <a:endParaRPr kumimoji="0" lang="ko-KR" altLang="en-US" sz="1400" b="1">
              <a:solidFill>
                <a:srgbClr val="FFFFFF"/>
              </a:solidFill>
              <a:latin typeface="Arial Narrow" pitchFamily="34" charset="0"/>
              <a:ea typeface="HY헤드라인M" pitchFamily="18" charset="-127"/>
            </a:endParaRPr>
          </a:p>
        </p:txBody>
      </p:sp>
      <p:sp>
        <p:nvSpPr>
          <p:cNvPr id="10286" name="모서리가 둥근 직사각형 32"/>
          <p:cNvSpPr>
            <a:spLocks noChangeArrowheads="1"/>
          </p:cNvSpPr>
          <p:nvPr/>
        </p:nvSpPr>
        <p:spPr bwMode="auto">
          <a:xfrm>
            <a:off x="4568338" y="6374655"/>
            <a:ext cx="996462" cy="433388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latinLnBrk="0" hangingPunct="0">
              <a:lnSpc>
                <a:spcPct val="80000"/>
              </a:lnSpc>
            </a:pPr>
            <a:r>
              <a:rPr kumimoji="0" lang="en-US" altLang="ko-KR" sz="1400" b="1">
                <a:solidFill>
                  <a:srgbClr val="FFFFFF"/>
                </a:solidFill>
                <a:latin typeface="Arial Narrow" pitchFamily="34" charset="0"/>
                <a:ea typeface="HY헤드라인M" pitchFamily="18" charset="-127"/>
              </a:rPr>
              <a:t>20 MeV Beamlines</a:t>
            </a:r>
            <a:endParaRPr kumimoji="0" lang="ko-KR" altLang="en-US" sz="1400" b="1">
              <a:solidFill>
                <a:srgbClr val="FFFFFF"/>
              </a:solidFill>
              <a:latin typeface="Arial Narrow" pitchFamily="34" charset="0"/>
              <a:ea typeface="HY헤드라인M" pitchFamily="18" charset="-127"/>
            </a:endParaRPr>
          </a:p>
        </p:txBody>
      </p:sp>
      <p:sp>
        <p:nvSpPr>
          <p:cNvPr id="10287" name="모서리가 둥근 직사각형 33"/>
          <p:cNvSpPr>
            <a:spLocks noChangeArrowheads="1"/>
          </p:cNvSpPr>
          <p:nvPr/>
        </p:nvSpPr>
        <p:spPr bwMode="auto">
          <a:xfrm>
            <a:off x="1908666" y="6374655"/>
            <a:ext cx="997926" cy="433388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latinLnBrk="0" hangingPunct="0">
              <a:lnSpc>
                <a:spcPct val="80000"/>
              </a:lnSpc>
            </a:pPr>
            <a:r>
              <a:rPr kumimoji="0" lang="en-US" altLang="ko-KR" sz="1400" b="1">
                <a:solidFill>
                  <a:srgbClr val="FFFFFF"/>
                </a:solidFill>
                <a:latin typeface="Arial Narrow" pitchFamily="34" charset="0"/>
                <a:ea typeface="HY헤드라인M" pitchFamily="18" charset="-127"/>
              </a:rPr>
              <a:t>100 MeV Beamlines</a:t>
            </a:r>
            <a:endParaRPr kumimoji="0" lang="ko-KR" altLang="en-US" sz="1400" b="1">
              <a:solidFill>
                <a:srgbClr val="FFFFFF"/>
              </a:solidFill>
              <a:latin typeface="Arial Narrow" pitchFamily="34" charset="0"/>
              <a:ea typeface="HY헤드라인M" pitchFamily="18" charset="-127"/>
            </a:endParaRPr>
          </a:p>
        </p:txBody>
      </p:sp>
      <p:sp>
        <p:nvSpPr>
          <p:cNvPr id="10288" name="모서리가 둥근 직사각형 31"/>
          <p:cNvSpPr>
            <a:spLocks noChangeArrowheads="1"/>
          </p:cNvSpPr>
          <p:nvPr/>
        </p:nvSpPr>
        <p:spPr bwMode="auto">
          <a:xfrm>
            <a:off x="1225796" y="4534743"/>
            <a:ext cx="814754" cy="252412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latinLnBrk="0" hangingPunct="0">
              <a:lnSpc>
                <a:spcPct val="80000"/>
              </a:lnSpc>
            </a:pPr>
            <a:r>
              <a:rPr kumimoji="0" lang="en-US" altLang="ko-KR" sz="1400" b="1" dirty="0">
                <a:solidFill>
                  <a:srgbClr val="FFFFFF"/>
                </a:solidFill>
                <a:latin typeface="Arial Narrow" pitchFamily="34" charset="0"/>
                <a:ea typeface="HY헤드라인M" pitchFamily="18" charset="-127"/>
              </a:rPr>
              <a:t>SRF TB</a:t>
            </a:r>
          </a:p>
        </p:txBody>
      </p:sp>
      <p:sp>
        <p:nvSpPr>
          <p:cNvPr id="10289" name="모서리가 둥근 직사각형 31"/>
          <p:cNvSpPr>
            <a:spLocks noChangeArrowheads="1"/>
          </p:cNvSpPr>
          <p:nvPr/>
        </p:nvSpPr>
        <p:spPr bwMode="auto">
          <a:xfrm>
            <a:off x="4018820" y="5052268"/>
            <a:ext cx="729762" cy="252412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latinLnBrk="0" hangingPunct="0">
              <a:lnSpc>
                <a:spcPct val="80000"/>
              </a:lnSpc>
            </a:pPr>
            <a:r>
              <a:rPr kumimoji="0" lang="en-US" altLang="ko-KR" sz="1200" b="1" dirty="0" smtClean="0">
                <a:solidFill>
                  <a:srgbClr val="FFFFFF"/>
                </a:solidFill>
                <a:latin typeface="Arial Narrow" pitchFamily="34" charset="0"/>
                <a:ea typeface="HY헤드라인M" pitchFamily="18" charset="-127"/>
              </a:rPr>
              <a:t>RI</a:t>
            </a:r>
            <a:endParaRPr kumimoji="0" lang="en-US" altLang="ko-KR" sz="1200" b="1" dirty="0">
              <a:solidFill>
                <a:srgbClr val="FFFFFF"/>
              </a:solidFill>
              <a:latin typeface="Arial Narrow" pitchFamily="34" charset="0"/>
              <a:ea typeface="HY헤드라인M" pitchFamily="18" charset="-127"/>
            </a:endParaRPr>
          </a:p>
        </p:txBody>
      </p:sp>
      <p:sp>
        <p:nvSpPr>
          <p:cNvPr id="10291" name="모서리가 둥근 직사각형 31"/>
          <p:cNvSpPr>
            <a:spLocks noChangeArrowheads="1"/>
          </p:cNvSpPr>
          <p:nvPr/>
        </p:nvSpPr>
        <p:spPr bwMode="auto">
          <a:xfrm>
            <a:off x="5239484" y="5052268"/>
            <a:ext cx="864000" cy="252412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latinLnBrk="0" hangingPunct="0">
              <a:lnSpc>
                <a:spcPct val="80000"/>
              </a:lnSpc>
            </a:pPr>
            <a:r>
              <a:rPr kumimoji="0" lang="en-US" altLang="ko-KR" sz="1200" b="1" dirty="0" smtClean="0">
                <a:solidFill>
                  <a:srgbClr val="FFFFFF"/>
                </a:solidFill>
                <a:latin typeface="Arial Narrow" pitchFamily="34" charset="0"/>
                <a:ea typeface="HY헤드라인M" pitchFamily="18" charset="-127"/>
              </a:rPr>
              <a:t>Semiconductor</a:t>
            </a:r>
            <a:endParaRPr kumimoji="0" lang="en-US" altLang="ko-KR" sz="1200" b="1" dirty="0">
              <a:solidFill>
                <a:srgbClr val="FFFFFF"/>
              </a:solidFill>
              <a:latin typeface="Arial Narrow" pitchFamily="34" charset="0"/>
              <a:ea typeface="HY헤드라인M" pitchFamily="18" charset="-127"/>
            </a:endParaRPr>
          </a:p>
        </p:txBody>
      </p:sp>
      <p:sp>
        <p:nvSpPr>
          <p:cNvPr id="10292" name="모서리가 둥근 직사각형 31"/>
          <p:cNvSpPr>
            <a:spLocks noChangeArrowheads="1"/>
          </p:cNvSpPr>
          <p:nvPr/>
        </p:nvSpPr>
        <p:spPr bwMode="auto">
          <a:xfrm>
            <a:off x="5280516" y="5692029"/>
            <a:ext cx="731227" cy="3240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latinLnBrk="0" hangingPunct="0">
              <a:lnSpc>
                <a:spcPct val="70000"/>
              </a:lnSpc>
            </a:pPr>
            <a:r>
              <a:rPr kumimoji="0" lang="en-US" altLang="ko-KR" sz="1200" b="1" dirty="0" smtClean="0">
                <a:solidFill>
                  <a:srgbClr val="FFFFFF"/>
                </a:solidFill>
                <a:latin typeface="Arial Narrow" pitchFamily="34" charset="0"/>
                <a:ea typeface="HY헤드라인M" pitchFamily="18" charset="-127"/>
              </a:rPr>
              <a:t>Life-Medical App.</a:t>
            </a:r>
            <a:endParaRPr kumimoji="0" lang="en-US" altLang="ko-KR" sz="1200" b="1" dirty="0">
              <a:solidFill>
                <a:srgbClr val="FFFFFF"/>
              </a:solidFill>
              <a:latin typeface="Arial Narrow" pitchFamily="34" charset="0"/>
              <a:ea typeface="HY헤드라인M" pitchFamily="18" charset="-127"/>
            </a:endParaRPr>
          </a:p>
        </p:txBody>
      </p:sp>
      <p:sp>
        <p:nvSpPr>
          <p:cNvPr id="10293" name="모서리가 둥근 직사각형 31"/>
          <p:cNvSpPr>
            <a:spLocks noChangeArrowheads="1"/>
          </p:cNvSpPr>
          <p:nvPr/>
        </p:nvSpPr>
        <p:spPr bwMode="auto">
          <a:xfrm>
            <a:off x="4666519" y="6052393"/>
            <a:ext cx="814754" cy="252412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latinLnBrk="0" hangingPunct="0">
              <a:lnSpc>
                <a:spcPct val="80000"/>
              </a:lnSpc>
            </a:pPr>
            <a:r>
              <a:rPr kumimoji="0" lang="en-US" altLang="ko-KR" sz="1200" b="1" dirty="0" smtClean="0">
                <a:solidFill>
                  <a:srgbClr val="FFFFFF"/>
                </a:solidFill>
                <a:latin typeface="Arial Narrow" pitchFamily="34" charset="0"/>
                <a:ea typeface="HY헤드라인M" pitchFamily="18" charset="-127"/>
              </a:rPr>
              <a:t>Materials</a:t>
            </a:r>
            <a:endParaRPr kumimoji="0" lang="en-US" altLang="ko-KR" sz="1200" b="1" dirty="0">
              <a:solidFill>
                <a:srgbClr val="FFFFFF"/>
              </a:solidFill>
              <a:latin typeface="Arial Narrow" pitchFamily="34" charset="0"/>
              <a:ea typeface="HY헤드라인M" pitchFamily="18" charset="-127"/>
            </a:endParaRPr>
          </a:p>
        </p:txBody>
      </p:sp>
      <p:sp>
        <p:nvSpPr>
          <p:cNvPr id="10294" name="모서리가 둥근 직사각형 31"/>
          <p:cNvSpPr>
            <a:spLocks noChangeArrowheads="1"/>
          </p:cNvSpPr>
          <p:nvPr/>
        </p:nvSpPr>
        <p:spPr bwMode="auto">
          <a:xfrm>
            <a:off x="4011493" y="5692029"/>
            <a:ext cx="731227" cy="3240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latinLnBrk="0" hangingPunct="0">
              <a:lnSpc>
                <a:spcPct val="70000"/>
              </a:lnSpc>
            </a:pPr>
            <a:r>
              <a:rPr kumimoji="0" lang="en-US" altLang="ko-KR" sz="1200" b="1" dirty="0" smtClean="0">
                <a:solidFill>
                  <a:srgbClr val="FFFFFF"/>
                </a:solidFill>
                <a:latin typeface="Arial Narrow" pitchFamily="34" charset="0"/>
                <a:ea typeface="HY헤드라인M" pitchFamily="18" charset="-127"/>
              </a:rPr>
              <a:t>Basic Science</a:t>
            </a:r>
            <a:endParaRPr kumimoji="0" lang="en-US" altLang="ko-KR" sz="1200" b="1" dirty="0">
              <a:solidFill>
                <a:srgbClr val="FFFFFF"/>
              </a:solidFill>
              <a:latin typeface="Arial Narrow" pitchFamily="34" charset="0"/>
              <a:ea typeface="HY헤드라인M" pitchFamily="18" charset="-127"/>
            </a:endParaRPr>
          </a:p>
        </p:txBody>
      </p:sp>
      <p:sp>
        <p:nvSpPr>
          <p:cNvPr id="10295" name="모서리가 둥근 직사각형 31"/>
          <p:cNvSpPr>
            <a:spLocks noChangeArrowheads="1"/>
          </p:cNvSpPr>
          <p:nvPr/>
        </p:nvSpPr>
        <p:spPr bwMode="auto">
          <a:xfrm>
            <a:off x="2906593" y="5052268"/>
            <a:ext cx="731227" cy="252412"/>
          </a:xfrm>
          <a:prstGeom prst="roundRect">
            <a:avLst>
              <a:gd name="adj" fmla="val 16667"/>
            </a:avLst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latinLnBrk="0" hangingPunct="0">
              <a:lnSpc>
                <a:spcPct val="80000"/>
              </a:lnSpc>
            </a:pPr>
            <a:r>
              <a:rPr kumimoji="0" lang="en-US" altLang="ko-KR" sz="1200" b="1" dirty="0" smtClean="0">
                <a:solidFill>
                  <a:srgbClr val="FFFFFF"/>
                </a:solidFill>
                <a:latin typeface="Arial Narrow" pitchFamily="34" charset="0"/>
                <a:ea typeface="HY헤드라인M" pitchFamily="18" charset="-127"/>
              </a:rPr>
              <a:t>RI</a:t>
            </a:r>
            <a:endParaRPr kumimoji="0" lang="en-US" altLang="ko-KR" sz="1200" b="1" dirty="0">
              <a:solidFill>
                <a:srgbClr val="FFFFFF"/>
              </a:solidFill>
              <a:latin typeface="Arial Narrow" pitchFamily="34" charset="0"/>
              <a:ea typeface="HY헤드라인M" pitchFamily="18" charset="-127"/>
            </a:endParaRPr>
          </a:p>
        </p:txBody>
      </p:sp>
      <p:sp>
        <p:nvSpPr>
          <p:cNvPr id="10296" name="모서리가 둥근 직사각형 31"/>
          <p:cNvSpPr>
            <a:spLocks noChangeArrowheads="1"/>
          </p:cNvSpPr>
          <p:nvPr/>
        </p:nvSpPr>
        <p:spPr bwMode="auto">
          <a:xfrm>
            <a:off x="2711697" y="5692029"/>
            <a:ext cx="864577" cy="324000"/>
          </a:xfrm>
          <a:prstGeom prst="roundRect">
            <a:avLst>
              <a:gd name="adj" fmla="val 16667"/>
            </a:avLst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latinLnBrk="0" hangingPunct="0">
              <a:lnSpc>
                <a:spcPct val="80000"/>
              </a:lnSpc>
            </a:pPr>
            <a:r>
              <a:rPr kumimoji="0" lang="en-US" altLang="ko-KR" sz="1200" b="1" dirty="0" smtClean="0">
                <a:solidFill>
                  <a:srgbClr val="FFFFFF"/>
                </a:solidFill>
                <a:latin typeface="Arial Narrow" pitchFamily="34" charset="0"/>
                <a:ea typeface="HY헤드라인M" pitchFamily="18" charset="-127"/>
              </a:rPr>
              <a:t>Medical App. </a:t>
            </a:r>
            <a:endParaRPr kumimoji="0" lang="en-US" altLang="ko-KR" sz="1200" b="1" dirty="0">
              <a:solidFill>
                <a:srgbClr val="FFFFFF"/>
              </a:solidFill>
              <a:latin typeface="Arial Narrow" pitchFamily="34" charset="0"/>
              <a:ea typeface="HY헤드라인M" pitchFamily="18" charset="-127"/>
            </a:endParaRPr>
          </a:p>
        </p:txBody>
      </p:sp>
      <p:sp>
        <p:nvSpPr>
          <p:cNvPr id="10297" name="모서리가 둥근 직사각형 31"/>
          <p:cNvSpPr>
            <a:spLocks noChangeArrowheads="1"/>
          </p:cNvSpPr>
          <p:nvPr/>
        </p:nvSpPr>
        <p:spPr bwMode="auto">
          <a:xfrm>
            <a:off x="1426554" y="5052268"/>
            <a:ext cx="729762" cy="324000"/>
          </a:xfrm>
          <a:prstGeom prst="roundRect">
            <a:avLst>
              <a:gd name="adj" fmla="val 16667"/>
            </a:avLst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latinLnBrk="0" hangingPunct="0">
              <a:lnSpc>
                <a:spcPct val="70000"/>
              </a:lnSpc>
            </a:pPr>
            <a:r>
              <a:rPr kumimoji="0" lang="en-US" altLang="ko-KR" sz="1200" b="1" dirty="0" smtClean="0">
                <a:solidFill>
                  <a:srgbClr val="FFFFFF"/>
                </a:solidFill>
                <a:latin typeface="Arial Narrow" pitchFamily="34" charset="0"/>
                <a:ea typeface="HY헤드라인M" pitchFamily="18" charset="-127"/>
              </a:rPr>
              <a:t>Neutron Source</a:t>
            </a:r>
            <a:endParaRPr kumimoji="0" lang="en-US" altLang="ko-KR" sz="1200" b="1" dirty="0">
              <a:solidFill>
                <a:srgbClr val="FFFFFF"/>
              </a:solidFill>
              <a:latin typeface="Arial Narrow" pitchFamily="34" charset="0"/>
              <a:ea typeface="HY헤드라인M" pitchFamily="18" charset="-127"/>
            </a:endParaRPr>
          </a:p>
        </p:txBody>
      </p:sp>
      <p:sp>
        <p:nvSpPr>
          <p:cNvPr id="10298" name="모서리가 둥근 직사각형 31"/>
          <p:cNvSpPr>
            <a:spLocks noChangeArrowheads="1"/>
          </p:cNvSpPr>
          <p:nvPr/>
        </p:nvSpPr>
        <p:spPr bwMode="auto">
          <a:xfrm>
            <a:off x="1093432" y="5692030"/>
            <a:ext cx="947119" cy="360000"/>
          </a:xfrm>
          <a:prstGeom prst="roundRect">
            <a:avLst>
              <a:gd name="adj" fmla="val 16667"/>
            </a:avLst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latinLnBrk="0" hangingPunct="0">
              <a:lnSpc>
                <a:spcPct val="80000"/>
              </a:lnSpc>
            </a:pPr>
            <a:r>
              <a:rPr kumimoji="0" lang="en-US" altLang="ko-KR" sz="1200" b="1" dirty="0" smtClean="0">
                <a:solidFill>
                  <a:srgbClr val="FFFFFF"/>
                </a:solidFill>
                <a:latin typeface="Arial Narrow" pitchFamily="34" charset="0"/>
                <a:ea typeface="HY헤드라인M" pitchFamily="18" charset="-127"/>
              </a:rPr>
              <a:t>Basic Science</a:t>
            </a:r>
            <a:endParaRPr kumimoji="0" lang="en-US" altLang="ko-KR" sz="1200" b="1" dirty="0">
              <a:solidFill>
                <a:srgbClr val="FFFFFF"/>
              </a:solidFill>
              <a:latin typeface="Arial Narrow" pitchFamily="34" charset="0"/>
              <a:ea typeface="HY헤드라인M" pitchFamily="18" charset="-127"/>
            </a:endParaRPr>
          </a:p>
          <a:p>
            <a:pPr algn="ctr" eaLnBrk="0" latinLnBrk="0" hangingPunct="0">
              <a:lnSpc>
                <a:spcPct val="80000"/>
              </a:lnSpc>
            </a:pPr>
            <a:r>
              <a:rPr kumimoji="0" lang="en-US" altLang="ko-KR" sz="1200" b="1" dirty="0" smtClean="0">
                <a:solidFill>
                  <a:srgbClr val="FFFFFF"/>
                </a:solidFill>
                <a:latin typeface="Arial Narrow" pitchFamily="34" charset="0"/>
                <a:ea typeface="HY헤드라인M" pitchFamily="18" charset="-127"/>
              </a:rPr>
              <a:t>Aerospace App.</a:t>
            </a:r>
            <a:endParaRPr kumimoji="0" lang="en-US" altLang="ko-KR" sz="1200" b="1" dirty="0">
              <a:solidFill>
                <a:srgbClr val="FFFFFF"/>
              </a:solidFill>
              <a:latin typeface="Arial Narrow" pitchFamily="34" charset="0"/>
              <a:ea typeface="HY헤드라인M" pitchFamily="18" charset="-127"/>
            </a:endParaRPr>
          </a:p>
        </p:txBody>
      </p:sp>
      <p:sp>
        <p:nvSpPr>
          <p:cNvPr id="10299" name="모서리가 둥근 직사각형 31"/>
          <p:cNvSpPr>
            <a:spLocks noChangeArrowheads="1"/>
          </p:cNvSpPr>
          <p:nvPr/>
        </p:nvSpPr>
        <p:spPr bwMode="auto">
          <a:xfrm>
            <a:off x="2000984" y="6052393"/>
            <a:ext cx="814754" cy="324000"/>
          </a:xfrm>
          <a:prstGeom prst="roundRect">
            <a:avLst>
              <a:gd name="adj" fmla="val 16667"/>
            </a:avLst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latinLnBrk="0" hangingPunct="0">
              <a:lnSpc>
                <a:spcPct val="80000"/>
              </a:lnSpc>
            </a:pPr>
            <a:r>
              <a:rPr kumimoji="0" lang="en-US" altLang="ko-KR" sz="1200" b="1" dirty="0" smtClean="0">
                <a:solidFill>
                  <a:srgbClr val="FFFFFF"/>
                </a:solidFill>
                <a:latin typeface="Arial Narrow" pitchFamily="34" charset="0"/>
                <a:ea typeface="HY헤드라인M" pitchFamily="18" charset="-127"/>
              </a:rPr>
              <a:t>Nuclear Materials</a:t>
            </a:r>
            <a:endParaRPr kumimoji="0" lang="ko-KR" altLang="en-US" sz="1200" b="1" dirty="0">
              <a:solidFill>
                <a:srgbClr val="FFFFFF"/>
              </a:solidFill>
              <a:latin typeface="Arial Narrow" pitchFamily="34" charset="0"/>
              <a:ea typeface="HY헤드라인M" pitchFamily="18" charset="-127"/>
            </a:endParaRPr>
          </a:p>
        </p:txBody>
      </p:sp>
      <p:graphicFrame>
        <p:nvGraphicFramePr>
          <p:cNvPr id="24" name="Group 558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01171116"/>
              </p:ext>
            </p:extLst>
          </p:nvPr>
        </p:nvGraphicFramePr>
        <p:xfrm>
          <a:off x="384587" y="1268760"/>
          <a:ext cx="3755365" cy="2212848"/>
        </p:xfrm>
        <a:graphic>
          <a:graphicData uri="http://schemas.openxmlformats.org/drawingml/2006/table">
            <a:tbl>
              <a:tblPr/>
              <a:tblGrid>
                <a:gridCol w="3755365"/>
              </a:tblGrid>
              <a:tr h="24097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  <a:cs typeface="Arial" charset="0"/>
                        </a:rPr>
                        <a:t>Features of 100 MeV linac</a:t>
                      </a:r>
                    </a:p>
                  </a:txBody>
                  <a:tcPr marL="84406" marR="84406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</a:tr>
              <a:tr h="119918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216000" marR="0" lvl="0" indent="-21600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50 keV Injector (Ion source + LEBT)</a:t>
                      </a:r>
                    </a:p>
                    <a:p>
                      <a:pPr marL="216000" marR="0" lvl="0" indent="-21600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3 MeV RFQ  (4-vane type)</a:t>
                      </a:r>
                    </a:p>
                    <a:p>
                      <a:pPr marL="216000" marR="0" lvl="0" indent="-21600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20 &amp; 100 MeV DTL</a:t>
                      </a:r>
                    </a:p>
                    <a:p>
                      <a:pPr marL="216000" marR="0" lvl="0" indent="-21600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RF Frequency: 350 MHz</a:t>
                      </a:r>
                    </a:p>
                    <a:p>
                      <a:pPr marL="216000" marR="0" lvl="0" indent="-21600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Beam Extractions @ 20 or 100 MeV </a:t>
                      </a:r>
                    </a:p>
                    <a:p>
                      <a:pPr marL="216000" marR="0" lvl="0" indent="-21600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 Narrow" pitchFamily="34" charset="0"/>
                          <a:ea typeface="HY헤드라인M" pitchFamily="18" charset="-127"/>
                        </a:rPr>
                        <a:t>5 Beamlines for 20 MeV &amp; 100 MeV</a:t>
                      </a:r>
                    </a:p>
                  </a:txBody>
                  <a:tcPr marL="84406" marR="84406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1947211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제목 34"/>
          <p:cNvSpPr txBox="1">
            <a:spLocks/>
          </p:cNvSpPr>
          <p:nvPr/>
        </p:nvSpPr>
        <p:spPr bwMode="auto">
          <a:xfrm>
            <a:off x="323528" y="44624"/>
            <a:ext cx="839013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l"/>
            <a:r>
              <a:rPr lang="en-US" altLang="ko-KR" sz="3200" b="1" dirty="0" smtClean="0">
                <a:solidFill>
                  <a:schemeClr val="bg1"/>
                </a:solidFill>
                <a:latin typeface="+mj-ea"/>
              </a:rPr>
              <a:t>Neutron Energy Spectrum in KOMAC </a:t>
            </a:r>
            <a:endParaRPr lang="ko-KR" altLang="en-US" sz="3200" b="1" dirty="0" smtClean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6" name="모서리가 둥근 직사각형 5"/>
          <p:cNvSpPr/>
          <p:nvPr/>
        </p:nvSpPr>
        <p:spPr bwMode="auto">
          <a:xfrm>
            <a:off x="3069585" y="1000178"/>
            <a:ext cx="4065147" cy="6255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6675" tIns="66675" rIns="66675" bIns="66675" spcCol="1270" anchor="ctr"/>
          <a:lstStyle/>
          <a:p>
            <a:pPr algn="ctr" defTabSz="1555750">
              <a:lnSpc>
                <a:spcPct val="90000"/>
              </a:lnSpc>
              <a:spcAft>
                <a:spcPct val="35000"/>
              </a:spcAft>
              <a:defRPr/>
            </a:pPr>
            <a:endParaRPr lang="ko-KR" altLang="en-US" sz="3500"/>
          </a:p>
        </p:txBody>
      </p:sp>
      <p:pic>
        <p:nvPicPr>
          <p:cNvPr id="27" name="_x286211888" descr="EMB0000082006d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47042" y="1879133"/>
            <a:ext cx="4080942" cy="34220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_x286209888" descr="EMB0000082006d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600109" y="2060848"/>
            <a:ext cx="4304882" cy="324036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517232"/>
            <a:ext cx="4248472" cy="576064"/>
          </a:xfrm>
          <a:prstGeom prst="rect">
            <a:avLst/>
          </a:prstGeom>
          <a:noFill/>
        </p:spPr>
        <p:txBody>
          <a:bodyPr wrap="square" lIns="18000" tIns="18000" rIns="18000" bIns="18000" rtlCol="0" anchor="ctr" anchorCtr="0">
            <a:noAutofit/>
          </a:bodyPr>
          <a:lstStyle/>
          <a:p>
            <a:pPr algn="ctr"/>
            <a:r>
              <a:rPr lang="en-US" altLang="ko-KR" sz="1400" dirty="0" smtClean="0">
                <a:latin typeface="+mn-ea"/>
              </a:rPr>
              <a:t>(Ref.)</a:t>
            </a:r>
            <a:r>
              <a:rPr lang="de-DE" altLang="ko-KR" sz="1400" dirty="0" smtClean="0">
                <a:latin typeface="+mn-ea"/>
              </a:rPr>
              <a:t> </a:t>
            </a:r>
            <a:r>
              <a:rPr lang="de-DE" altLang="ko-KR" sz="1400" dirty="0">
                <a:latin typeface="+mn-ea"/>
              </a:rPr>
              <a:t>Institute </a:t>
            </a:r>
            <a:r>
              <a:rPr lang="de-DE" altLang="ko-KR" sz="1400" dirty="0" smtClean="0">
                <a:latin typeface="+mn-ea"/>
              </a:rPr>
              <a:t>for Materials Research, KIT</a:t>
            </a:r>
          </a:p>
          <a:p>
            <a:pPr algn="ctr"/>
            <a:r>
              <a:rPr lang="de-DE" altLang="ko-KR" sz="1400" dirty="0" smtClean="0">
                <a:latin typeface="+mn-ea"/>
              </a:rPr>
              <a:t>I </a:t>
            </a:r>
            <a:r>
              <a:rPr lang="de-DE" altLang="ko-KR" sz="1400" dirty="0">
                <a:latin typeface="+mn-ea"/>
              </a:rPr>
              <a:t>A. </a:t>
            </a:r>
            <a:r>
              <a:rPr lang="de-DE" altLang="ko-KR" sz="1400" dirty="0" smtClean="0">
                <a:latin typeface="+mn-ea"/>
              </a:rPr>
              <a:t>Möslang</a:t>
            </a:r>
            <a:endParaRPr lang="ko-KR" altLang="en-US" sz="1400" dirty="0" smtClean="0">
              <a:latin typeface="+mn-e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0032" y="5515407"/>
            <a:ext cx="4248472" cy="576064"/>
          </a:xfrm>
          <a:prstGeom prst="rect">
            <a:avLst/>
          </a:prstGeom>
          <a:noFill/>
        </p:spPr>
        <p:txBody>
          <a:bodyPr wrap="square" lIns="18000" tIns="18000" rIns="18000" bIns="18000" rtlCol="0" anchor="ctr" anchorCtr="0">
            <a:noAutofit/>
          </a:bodyPr>
          <a:lstStyle/>
          <a:p>
            <a:pPr algn="ctr"/>
            <a:r>
              <a:rPr lang="en-US" altLang="ko-KR" sz="1400" b="1" dirty="0" smtClean="0">
                <a:solidFill>
                  <a:srgbClr val="002060"/>
                </a:solidFill>
                <a:latin typeface="+mn-ea"/>
              </a:rPr>
              <a:t>Neutron Energy Spectrum in KOMAC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3030" y="1196752"/>
            <a:ext cx="8330634" cy="576064"/>
          </a:xfrm>
          <a:prstGeom prst="rect">
            <a:avLst/>
          </a:prstGeom>
          <a:noFill/>
        </p:spPr>
        <p:txBody>
          <a:bodyPr wrap="square" lIns="18000" tIns="18000" rIns="18000" bIns="18000" rtlCol="0" anchor="ctr" anchorCtr="0">
            <a:noAutofit/>
          </a:bodyPr>
          <a:lstStyle/>
          <a:p>
            <a:r>
              <a:rPr lang="en-US" altLang="ko-KR" sz="1600" b="1" dirty="0" smtClean="0">
                <a:solidFill>
                  <a:srgbClr val="002060"/>
                </a:solidFill>
                <a:latin typeface="+mn-ea"/>
              </a:rPr>
              <a:t>Fusion Neutron similar Spectrum by Pulse-type </a:t>
            </a:r>
            <a:r>
              <a:rPr lang="en-US" altLang="ko-KR" sz="1600" b="1" dirty="0">
                <a:solidFill>
                  <a:srgbClr val="002060"/>
                </a:solidFill>
                <a:latin typeface="+mn-ea"/>
              </a:rPr>
              <a:t>Proton </a:t>
            </a:r>
            <a:r>
              <a:rPr lang="en-US" altLang="ko-KR" sz="1600" b="1" dirty="0" smtClean="0">
                <a:solidFill>
                  <a:srgbClr val="002060"/>
                </a:solidFill>
                <a:latin typeface="+mn-ea"/>
              </a:rPr>
              <a:t>beam</a:t>
            </a:r>
            <a:r>
              <a:rPr lang="ko-KR" altLang="en-US" sz="1600" b="1" dirty="0">
                <a:solidFill>
                  <a:srgbClr val="002060"/>
                </a:solidFill>
                <a:latin typeface="+mn-ea"/>
              </a:rPr>
              <a:t> </a:t>
            </a:r>
            <a:r>
              <a:rPr lang="en-US" altLang="ko-KR" sz="1600" b="1" dirty="0" smtClean="0">
                <a:solidFill>
                  <a:srgbClr val="002060"/>
                </a:solidFill>
                <a:latin typeface="+mn-ea"/>
              </a:rPr>
              <a:t>on</a:t>
            </a:r>
            <a:r>
              <a:rPr lang="ko-KR" altLang="en-US" sz="1600" b="1" dirty="0" smtClean="0">
                <a:solidFill>
                  <a:srgbClr val="002060"/>
                </a:solidFill>
                <a:latin typeface="+mn-ea"/>
              </a:rPr>
              <a:t> </a:t>
            </a:r>
            <a:r>
              <a:rPr lang="en-US" altLang="ko-KR" sz="1600" b="1" dirty="0" smtClean="0">
                <a:solidFill>
                  <a:srgbClr val="002060"/>
                </a:solidFill>
                <a:latin typeface="+mn-ea"/>
              </a:rPr>
              <a:t>Be-target</a:t>
            </a:r>
            <a:r>
              <a:rPr lang="ko-KR" altLang="en-US" sz="1600" b="1" dirty="0" smtClean="0">
                <a:solidFill>
                  <a:srgbClr val="002060"/>
                </a:solidFill>
                <a:latin typeface="+mn-ea"/>
              </a:rPr>
              <a:t> </a:t>
            </a:r>
            <a:r>
              <a:rPr lang="en-US" altLang="ko-KR" sz="1600" b="1" dirty="0" smtClean="0">
                <a:solidFill>
                  <a:srgbClr val="002060"/>
                </a:solidFill>
                <a:latin typeface="+mn-ea"/>
              </a:rPr>
              <a:t>(&gt;</a:t>
            </a:r>
            <a:r>
              <a:rPr lang="en-US" altLang="ko-KR" sz="1600" b="1" dirty="0">
                <a:solidFill>
                  <a:srgbClr val="002060"/>
                </a:solidFill>
                <a:latin typeface="+mn-ea"/>
              </a:rPr>
              <a:t>1dpa/y)</a:t>
            </a:r>
            <a:endParaRPr lang="ko-KR" altLang="en-US" sz="16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899592" y="1879133"/>
            <a:ext cx="3528392" cy="3257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1462127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제목 34"/>
          <p:cNvSpPr txBox="1">
            <a:spLocks/>
          </p:cNvSpPr>
          <p:nvPr/>
        </p:nvSpPr>
        <p:spPr bwMode="auto">
          <a:xfrm>
            <a:off x="216024" y="44624"/>
            <a:ext cx="882047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l"/>
            <a:r>
              <a:rPr lang="en-US" altLang="ko-KR" sz="3200" b="1" dirty="0" smtClean="0">
                <a:solidFill>
                  <a:schemeClr val="bg1"/>
                </a:solidFill>
                <a:latin typeface="+mj-ea"/>
              </a:rPr>
              <a:t>Fusion Neutron Irradiation Test in KOMAC </a:t>
            </a:r>
            <a:endParaRPr lang="ko-KR" altLang="en-US" sz="3200" b="1" dirty="0" smtClean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6" name="모서리가 둥근 직사각형 5"/>
          <p:cNvSpPr/>
          <p:nvPr/>
        </p:nvSpPr>
        <p:spPr bwMode="auto">
          <a:xfrm>
            <a:off x="3069585" y="1000178"/>
            <a:ext cx="4065147" cy="6255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6675" tIns="66675" rIns="66675" bIns="66675" spcCol="1270" anchor="ctr"/>
          <a:lstStyle/>
          <a:p>
            <a:pPr algn="ctr" defTabSz="1555750">
              <a:lnSpc>
                <a:spcPct val="90000"/>
              </a:lnSpc>
              <a:spcAft>
                <a:spcPct val="35000"/>
              </a:spcAft>
              <a:defRPr/>
            </a:pPr>
            <a:endParaRPr lang="ko-KR" altLang="en-US" sz="3500"/>
          </a:p>
        </p:txBody>
      </p:sp>
      <p:pic>
        <p:nvPicPr>
          <p:cNvPr id="1025" name="_x286212288" descr="EMB0000082006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70602" y="1456433"/>
            <a:ext cx="7717822" cy="449284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979712" y="5373216"/>
            <a:ext cx="3240360" cy="864096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12700" h="25400"/>
            <a:bevelB w="127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979712" y="5517232"/>
            <a:ext cx="3168352" cy="576064"/>
          </a:xfrm>
          <a:prstGeom prst="rect">
            <a:avLst/>
          </a:prstGeom>
          <a:noFill/>
        </p:spPr>
        <p:txBody>
          <a:bodyPr wrap="square" lIns="18000" tIns="18000" rIns="18000" bIns="18000" rtlCol="0" anchor="ctr" anchorCtr="0">
            <a:noAutofit/>
          </a:bodyPr>
          <a:lstStyle/>
          <a:p>
            <a:pPr algn="ctr"/>
            <a:r>
              <a:rPr lang="en-US" altLang="ko-KR" sz="16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Neutron Irradiation Test Lab.</a:t>
            </a:r>
          </a:p>
          <a:p>
            <a:pPr algn="ctr"/>
            <a:r>
              <a:rPr lang="en-US" altLang="ko-KR" sz="1400" b="1" dirty="0" smtClean="0">
                <a:solidFill>
                  <a:srgbClr val="C00000"/>
                </a:solidFill>
                <a:latin typeface="+mj-ea"/>
                <a:ea typeface="+mj-ea"/>
              </a:rPr>
              <a:t>(20MeV Proton, Helium ion, H+ ions Tri-ion Test)</a:t>
            </a:r>
            <a:endParaRPr lang="ko-KR" altLang="en-US" sz="1400" b="1" dirty="0" smtClean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79512" y="2996952"/>
            <a:ext cx="792088" cy="50405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12700" h="25400"/>
            <a:bevelB w="127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51520" y="2996952"/>
            <a:ext cx="720080" cy="504056"/>
          </a:xfrm>
          <a:prstGeom prst="rect">
            <a:avLst/>
          </a:prstGeom>
          <a:noFill/>
        </p:spPr>
        <p:txBody>
          <a:bodyPr wrap="square" lIns="18000" tIns="18000" rIns="18000" bIns="18000" rtlCol="0" anchor="ctr" anchorCtr="0">
            <a:noAutofit/>
          </a:bodyPr>
          <a:lstStyle/>
          <a:p>
            <a:pPr algn="ctr"/>
            <a:r>
              <a:rPr lang="en-US" altLang="ko-KR" sz="14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PIE</a:t>
            </a:r>
            <a:endParaRPr lang="ko-KR" altLang="en-US" sz="1400" b="1" dirty="0" smtClean="0">
              <a:solidFill>
                <a:srgbClr val="C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084168" y="1456433"/>
            <a:ext cx="936104" cy="38839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12700" h="25400"/>
            <a:bevelB w="127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228184" y="1456433"/>
            <a:ext cx="720080" cy="388391"/>
          </a:xfrm>
          <a:prstGeom prst="rect">
            <a:avLst/>
          </a:prstGeom>
          <a:noFill/>
        </p:spPr>
        <p:txBody>
          <a:bodyPr wrap="square" lIns="18000" tIns="18000" rIns="18000" bIns="18000" rtlCol="0" anchor="ctr" anchorCtr="0">
            <a:noAutofit/>
          </a:bodyPr>
          <a:lstStyle/>
          <a:p>
            <a:pPr algn="ctr"/>
            <a:r>
              <a:rPr lang="en-US" altLang="ko-KR" sz="105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나눔고딕" pitchFamily="50" charset="-127"/>
                <a:ea typeface="나눔고딕" pitchFamily="50" charset="-127"/>
              </a:rPr>
              <a:t>Ion Source</a:t>
            </a:r>
            <a:endParaRPr lang="ko-KR" altLang="en-US" sz="1050" b="1" dirty="0" smtClean="0">
              <a:solidFill>
                <a:prstClr val="black">
                  <a:lumMod val="75000"/>
                  <a:lumOff val="2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" name="그림 14" descr="가속기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3645024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9139239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Documents and Settings\s-job03\바탕 화면\알라딘\핵융합연PT111102\핵융합소스\간지수정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75856" y="2325950"/>
            <a:ext cx="5093988" cy="16103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ko-KR" altLang="en-US" sz="3000" spc="-100" dirty="0" smtClean="0">
                <a:solidFill>
                  <a:srgbClr val="F34803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000" b="1" spc="-100" dirty="0" smtClean="0">
                <a:solidFill>
                  <a:srgbClr val="F34803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Fusion Energy Development</a:t>
            </a:r>
          </a:p>
          <a:p>
            <a:r>
              <a:rPr lang="en-US" altLang="ko-KR" sz="3000" b="1" spc="-100" dirty="0">
                <a:solidFill>
                  <a:srgbClr val="F34803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 </a:t>
            </a:r>
            <a:r>
              <a:rPr lang="en-US" altLang="ko-KR" sz="3000" b="1" spc="-100" dirty="0" smtClean="0">
                <a:solidFill>
                  <a:srgbClr val="F34803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Roadmap in Korea</a:t>
            </a:r>
            <a:endParaRPr lang="ko-KR" altLang="en-US" sz="3000" b="1" spc="-100" dirty="0" smtClean="0">
              <a:solidFill>
                <a:srgbClr val="F34803"/>
              </a:solidFill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Documents and Settings\s-job03\바탕 화면\알라딘\핵융합연PT111102\핵융합소스\간지수정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75856" y="2325950"/>
            <a:ext cx="5093988" cy="16103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ko-KR" altLang="en-US" sz="3000" spc="-100" dirty="0" smtClean="0">
                <a:solidFill>
                  <a:srgbClr val="F34803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lang="en-US" altLang="ko-KR" sz="3000" spc="-100" dirty="0" smtClean="0">
              <a:solidFill>
                <a:srgbClr val="F34803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3000" spc="-100" dirty="0">
                <a:solidFill>
                  <a:srgbClr val="F34803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000" spc="-100" dirty="0" smtClean="0">
                <a:solidFill>
                  <a:srgbClr val="F34803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000" b="1" spc="-100" dirty="0" smtClean="0">
                <a:solidFill>
                  <a:srgbClr val="F34803"/>
                </a:solidFill>
                <a:latin typeface="Arial" pitchFamily="34" charset="0"/>
                <a:ea typeface="+mj-ea"/>
                <a:cs typeface="Arial" pitchFamily="34" charset="0"/>
              </a:rPr>
              <a:t>Developing New Way to </a:t>
            </a:r>
          </a:p>
          <a:p>
            <a:r>
              <a:rPr lang="en-US" altLang="ko-KR" sz="3000" b="1" spc="-100" dirty="0">
                <a:solidFill>
                  <a:srgbClr val="F34803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altLang="ko-KR" sz="3000" b="1" spc="-100" dirty="0" smtClean="0">
                <a:solidFill>
                  <a:srgbClr val="F34803"/>
                </a:solidFill>
                <a:latin typeface="Arial" pitchFamily="34" charset="0"/>
                <a:ea typeface="+mj-ea"/>
                <a:cs typeface="Arial" pitchFamily="34" charset="0"/>
              </a:rPr>
              <a:t>“International Collaboration”</a:t>
            </a:r>
            <a:endParaRPr lang="ko-KR" altLang="en-US" sz="3000" b="1" spc="-100" dirty="0">
              <a:solidFill>
                <a:srgbClr val="F34803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endParaRPr lang="en-US" altLang="ko-KR" sz="3000" spc="-100" dirty="0" smtClean="0">
              <a:solidFill>
                <a:srgbClr val="F34803"/>
              </a:solidFill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7537643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51520" y="116632"/>
            <a:ext cx="8783633" cy="584775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r>
              <a:rPr lang="en-US" altLang="ko-KR" sz="3200" b="1" dirty="0" smtClean="0">
                <a:solidFill>
                  <a:schemeClr val="bg1"/>
                </a:solidFill>
                <a:ea typeface="+mj-ea"/>
                <a:cs typeface="Arial" pitchFamily="34" charset="0"/>
              </a:rPr>
              <a:t>International DEMO R&amp;D Programs</a:t>
            </a:r>
            <a:endParaRPr lang="en-US" altLang="ko-KR" sz="2800" b="1" dirty="0" smtClean="0">
              <a:solidFill>
                <a:schemeClr val="bg1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23528" y="1196752"/>
            <a:ext cx="8424936" cy="401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ko-KR" sz="2800" b="1" dirty="0" err="1" smtClean="0">
                <a:solidFill>
                  <a:srgbClr val="4F81BD">
                    <a:lumMod val="50000"/>
                  </a:srgbClr>
                </a:solidFill>
              </a:rPr>
              <a:t>Divertor</a:t>
            </a:r>
            <a:r>
              <a:rPr lang="en-US" altLang="ko-KR" sz="2800" b="1" dirty="0" smtClean="0">
                <a:solidFill>
                  <a:srgbClr val="4F81BD">
                    <a:lumMod val="50000"/>
                  </a:srgbClr>
                </a:solidFill>
              </a:rPr>
              <a:t> Issues</a:t>
            </a:r>
            <a:r>
              <a:rPr lang="ko-KR" altLang="en-US" sz="2800" dirty="0" smtClean="0">
                <a:solidFill>
                  <a:prstClr val="black"/>
                </a:solidFill>
              </a:rPr>
              <a:t> </a:t>
            </a:r>
            <a:endParaRPr lang="en-US" altLang="ko-KR" sz="2800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en-US" altLang="ko-KR" sz="900" dirty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ko-KR" sz="2400" b="1" dirty="0" smtClean="0">
                <a:solidFill>
                  <a:srgbClr val="4F81BD">
                    <a:lumMod val="50000"/>
                  </a:srgbClr>
                </a:solidFill>
              </a:rPr>
              <a:t>Physics, Technology and Engineering Issues</a:t>
            </a:r>
          </a:p>
          <a:p>
            <a:pPr lvl="0">
              <a:spcBef>
                <a:spcPct val="20000"/>
              </a:spcBef>
            </a:pPr>
            <a:endParaRPr lang="en-US" altLang="ko-KR" sz="800" b="1" dirty="0" smtClean="0">
              <a:solidFill>
                <a:srgbClr val="4F81BD">
                  <a:lumMod val="50000"/>
                </a:srgbClr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ko-KR" sz="2800" b="1" dirty="0" smtClean="0">
                <a:solidFill>
                  <a:srgbClr val="4F81BD">
                    <a:lumMod val="50000"/>
                  </a:srgbClr>
                </a:solidFill>
              </a:rPr>
              <a:t>Current Drive and Technology Issues</a:t>
            </a:r>
            <a:endParaRPr lang="en-US" altLang="ko-KR" sz="28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en-US" altLang="ko-KR" sz="800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ko-KR" sz="2800" b="1" dirty="0" smtClean="0">
                <a:solidFill>
                  <a:srgbClr val="4F81BD">
                    <a:lumMod val="50000"/>
                  </a:srgbClr>
                </a:solidFill>
              </a:rPr>
              <a:t>Blanket and Tritium Issues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ko-KR" sz="2800" b="1" dirty="0" smtClean="0">
                <a:solidFill>
                  <a:srgbClr val="4F81BD">
                    <a:lumMod val="50000"/>
                  </a:srgbClr>
                </a:solidFill>
              </a:rPr>
              <a:t>Materials Issues (+ IFMIF)</a:t>
            </a:r>
          </a:p>
          <a:p>
            <a:pPr lvl="0">
              <a:spcBef>
                <a:spcPct val="20000"/>
              </a:spcBef>
            </a:pPr>
            <a:r>
              <a:rPr lang="en-US" altLang="ko-KR" sz="2800" b="1" dirty="0">
                <a:solidFill>
                  <a:srgbClr val="4F81BD">
                    <a:lumMod val="50000"/>
                  </a:srgbClr>
                </a:solidFill>
              </a:rPr>
              <a:t> </a:t>
            </a:r>
            <a:r>
              <a:rPr lang="en-US" altLang="ko-KR" sz="2800" b="1" dirty="0" smtClean="0">
                <a:solidFill>
                  <a:srgbClr val="4F81BD">
                    <a:lumMod val="50000"/>
                  </a:srgbClr>
                </a:solidFill>
              </a:rPr>
              <a:t>  …</a:t>
            </a:r>
            <a:endParaRPr lang="en-US" altLang="ko-KR" sz="28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altLang="ko-KR" sz="2800" dirty="0">
              <a:solidFill>
                <a:prstClr val="black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1560" y="4855681"/>
            <a:ext cx="5040560" cy="174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07B41"/>
              </a:buClr>
              <a:defRPr/>
            </a:pPr>
            <a:r>
              <a:rPr lang="ko-KR" altLang="en-US" sz="2400" b="1" spc="-100" dirty="0" smtClean="0">
                <a:solidFill>
                  <a:srgbClr val="C00000"/>
                </a:solidFill>
                <a:latin typeface="+mj-ea"/>
                <a:ea typeface="+mj-ea"/>
              </a:rPr>
              <a:t>▶ </a:t>
            </a:r>
            <a:r>
              <a:rPr lang="en-US" altLang="ko-KR" sz="2400" b="1" spc="-100" dirty="0" smtClean="0">
                <a:solidFill>
                  <a:srgbClr val="C00000"/>
                </a:solidFill>
                <a:latin typeface="+mj-ea"/>
                <a:ea typeface="+mj-ea"/>
              </a:rPr>
              <a:t>Forming Separate R&amp;D            Consortium for Major Issues</a:t>
            </a:r>
          </a:p>
          <a:p>
            <a:pPr marL="342900" indent="-342900">
              <a:spcBef>
                <a:spcPct val="20000"/>
              </a:spcBef>
              <a:buClr>
                <a:srgbClr val="307B41"/>
              </a:buClr>
              <a:defRPr/>
            </a:pPr>
            <a:r>
              <a:rPr lang="en-US" altLang="ko-KR" sz="2400" b="1" spc="-100" dirty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en-US" altLang="ko-KR" sz="2400" b="1" spc="-100" dirty="0" smtClean="0">
                <a:solidFill>
                  <a:srgbClr val="C00000"/>
                </a:solidFill>
                <a:latin typeface="+mj-ea"/>
                <a:ea typeface="+mj-ea"/>
              </a:rPr>
              <a:t>  ⇒ Different Approach from ITER</a:t>
            </a:r>
            <a:endParaRPr lang="en-US" altLang="ko-KR" sz="2400" b="1" spc="-100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9" name="평행 사변형 8"/>
          <p:cNvSpPr/>
          <p:nvPr/>
        </p:nvSpPr>
        <p:spPr>
          <a:xfrm>
            <a:off x="6106968" y="2996952"/>
            <a:ext cx="2000264" cy="357190"/>
          </a:xfrm>
          <a:prstGeom prst="parallelogram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E4E4E4"/>
            </a:solidFill>
          </a:ln>
          <a:effectLst>
            <a:outerShdw blurRad="1143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DEMO R&amp;D Consortium</a:t>
            </a:r>
            <a:endParaRPr lang="ko-KR" altLang="en-US" sz="1200" b="1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5845269" y="3354142"/>
            <a:ext cx="3119219" cy="3071834"/>
          </a:xfrm>
          <a:prstGeom prst="roundRect">
            <a:avLst>
              <a:gd name="adj" fmla="val 4463"/>
            </a:avLst>
          </a:prstGeom>
          <a:solidFill>
            <a:schemeClr val="bg1">
              <a:lumMod val="95000"/>
            </a:schemeClr>
          </a:solidFill>
          <a:ln w="28575">
            <a:solidFill>
              <a:srgbClr val="E6E6E6"/>
            </a:solidFill>
          </a:ln>
          <a:effectLst>
            <a:outerShdw blurRad="139700" dist="165100" dir="786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003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직선 연결선 10"/>
          <p:cNvCxnSpPr/>
          <p:nvPr/>
        </p:nvCxnSpPr>
        <p:spPr>
          <a:xfrm rot="10800000" flipV="1">
            <a:off x="5892654" y="4751398"/>
            <a:ext cx="1500198" cy="214314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 rot="5400000">
            <a:off x="7301448" y="4017052"/>
            <a:ext cx="825752" cy="642940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 rot="16200000" flipV="1">
            <a:off x="7071382" y="5072869"/>
            <a:ext cx="1285884" cy="642941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타원형 설명선 13"/>
          <p:cNvSpPr/>
          <p:nvPr/>
        </p:nvSpPr>
        <p:spPr>
          <a:xfrm>
            <a:off x="6126846" y="3689767"/>
            <a:ext cx="837378" cy="837378"/>
          </a:xfrm>
          <a:prstGeom prst="wedgeEllipseCallout">
            <a:avLst>
              <a:gd name="adj1" fmla="val 97916"/>
              <a:gd name="adj2" fmla="val 74260"/>
            </a:avLst>
          </a:prstGeom>
        </p:spPr>
        <p:style>
          <a:lnRef idx="0">
            <a:schemeClr val="accent1"/>
          </a:lnRef>
          <a:fillRef idx="1002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ko-KR" sz="1100" b="1" spc="-200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Participant</a:t>
            </a:r>
          </a:p>
          <a:p>
            <a:pPr algn="ctr"/>
            <a:r>
              <a:rPr lang="en-US" altLang="ko-KR" sz="1100" b="1" spc="-200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Team</a:t>
            </a:r>
            <a:endParaRPr lang="en-US" altLang="ko-KR" sz="1100" spc="-200" dirty="0" smtClean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타원형 설명선 14"/>
          <p:cNvSpPr/>
          <p:nvPr/>
        </p:nvSpPr>
        <p:spPr>
          <a:xfrm>
            <a:off x="8097293" y="4660082"/>
            <a:ext cx="805696" cy="805696"/>
          </a:xfrm>
          <a:prstGeom prst="wedgeEllipseCallout">
            <a:avLst>
              <a:gd name="adj1" fmla="val -115192"/>
              <a:gd name="adj2" fmla="val -38948"/>
            </a:avLst>
          </a:prstGeom>
        </p:spPr>
        <p:style>
          <a:lnRef idx="0">
            <a:schemeClr val="accent1"/>
          </a:lnRef>
          <a:fillRef idx="1002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ko-KR" sz="900" b="1" spc="-200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Participant</a:t>
            </a:r>
          </a:p>
          <a:p>
            <a:pPr algn="ctr"/>
            <a:r>
              <a:rPr lang="en-US" altLang="ko-KR" sz="900" b="1" spc="-200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Team</a:t>
            </a:r>
            <a:endParaRPr lang="en-US" altLang="ko-KR" sz="900" spc="-200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타원형 설명선 15"/>
          <p:cNvSpPr/>
          <p:nvPr/>
        </p:nvSpPr>
        <p:spPr>
          <a:xfrm>
            <a:off x="6291465" y="5209843"/>
            <a:ext cx="775879" cy="775879"/>
          </a:xfrm>
          <a:prstGeom prst="wedgeEllipseCallout">
            <a:avLst>
              <a:gd name="adj1" fmla="val 76790"/>
              <a:gd name="adj2" fmla="val -94967"/>
            </a:avLst>
          </a:prstGeom>
        </p:spPr>
        <p:style>
          <a:lnRef idx="0">
            <a:schemeClr val="accent1"/>
          </a:lnRef>
          <a:fillRef idx="1003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lvl="0" algn="ctr"/>
            <a:r>
              <a:rPr lang="en-US" altLang="ko-KR" sz="1100" b="1" spc="-200" dirty="0" smtClean="0">
                <a:ln w="31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Participant</a:t>
            </a:r>
          </a:p>
          <a:p>
            <a:pPr lvl="0" algn="ctr"/>
            <a:r>
              <a:rPr lang="en-US" altLang="ko-KR" sz="1100" b="1" spc="-200" dirty="0" smtClean="0">
                <a:ln w="31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Team</a:t>
            </a:r>
            <a:endParaRPr lang="en-US" altLang="ko-KR" sz="1100" spc="-200" dirty="0">
              <a:ln w="31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prstClr val="white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6821348" y="4179894"/>
            <a:ext cx="1214446" cy="1214446"/>
          </a:xfrm>
          <a:prstGeom prst="ellipse">
            <a:avLst/>
          </a:prstGeom>
        </p:spPr>
        <p:style>
          <a:lnRef idx="0">
            <a:schemeClr val="accent3"/>
          </a:lnRef>
          <a:fillRef idx="1002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ko-KR" sz="2000" b="1" spc="-300" dirty="0" smtClean="0"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LEAD</a:t>
            </a:r>
          </a:p>
          <a:p>
            <a:pPr algn="ctr"/>
            <a:r>
              <a:rPr lang="en-US" altLang="ko-KR" sz="2000" b="1" spc="-300" dirty="0" smtClean="0"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Team</a:t>
            </a:r>
            <a:endParaRPr lang="ko-KR" altLang="en-US" sz="2000" b="1" spc="-300" dirty="0"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7668344" y="5625304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ko-KR" altLang="en-US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7750042" y="3639894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ko-KR" altLang="en-US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5868144" y="4679960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ko-KR" altLang="en-US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2078399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5364088" y="4877548"/>
            <a:ext cx="2592288" cy="122413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latinLnBrk="0" hangingPunct="0"/>
            <a:r>
              <a:rPr lang="en-US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JRF</a:t>
            </a:r>
          </a:p>
          <a:p>
            <a:pPr algn="r" eaLnBrk="0" latinLnBrk="0" hangingPunct="0"/>
            <a:r>
              <a:rPr lang="en-US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(JA/EU-CN-KO Agreement</a:t>
            </a:r>
          </a:p>
          <a:p>
            <a:pPr algn="r" eaLnBrk="0" latinLnBrk="0" hangingPunct="0"/>
            <a:r>
              <a:rPr lang="en-US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with US, IN, RF)</a:t>
            </a:r>
            <a:endParaRPr lang="ko-KR" alt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4532650" y="4797152"/>
            <a:ext cx="1584176" cy="151216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latinLnBrk="0" hangingPunct="0"/>
            <a:endParaRPr lang="en-US" altLang="ko-KR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eaLnBrk="0" latinLnBrk="0" hangingPunct="0"/>
            <a:endParaRPr lang="en-US" altLang="ko-KR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eaLnBrk="0" latinLnBrk="0" hangingPunct="0"/>
            <a:endParaRPr lang="en-US" altLang="ko-KR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eaLnBrk="0" latinLnBrk="0" hangingPunct="0"/>
            <a:endParaRPr lang="en-US" altLang="ko-KR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95536" y="-99392"/>
            <a:ext cx="8568952" cy="1077218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r>
              <a:rPr lang="en-US" altLang="ko-KR" sz="3200" b="1" dirty="0" smtClean="0">
                <a:solidFill>
                  <a:schemeClr val="bg1"/>
                </a:solidFill>
                <a:ea typeface="+mj-ea"/>
                <a:cs typeface="Arial" pitchFamily="34" charset="0"/>
              </a:rPr>
              <a:t>Joint Research Framework for </a:t>
            </a:r>
            <a:r>
              <a:rPr lang="en-US" altLang="ko-KR" sz="3200" b="1" dirty="0">
                <a:solidFill>
                  <a:schemeClr val="bg1"/>
                </a:solidFill>
                <a:ea typeface="+mj-ea"/>
                <a:cs typeface="Arial" pitchFamily="34" charset="0"/>
              </a:rPr>
              <a:t>S</a:t>
            </a:r>
            <a:r>
              <a:rPr lang="en-US" altLang="ko-KR" sz="3200" b="1" dirty="0" smtClean="0">
                <a:solidFill>
                  <a:schemeClr val="bg1"/>
                </a:solidFill>
                <a:ea typeface="+mj-ea"/>
                <a:cs typeface="Arial" pitchFamily="34" charset="0"/>
              </a:rPr>
              <a:t>teady-state Advanced Physics </a:t>
            </a:r>
            <a:r>
              <a:rPr lang="en-US" altLang="ko-KR" sz="2800" b="1" dirty="0" smtClean="0">
                <a:solidFill>
                  <a:schemeClr val="bg1"/>
                </a:solidFill>
                <a:ea typeface="+mj-ea"/>
                <a:cs typeface="Arial" pitchFamily="34" charset="0"/>
              </a:rPr>
              <a:t>(Example)</a:t>
            </a:r>
          </a:p>
        </p:txBody>
      </p:sp>
      <p:sp>
        <p:nvSpPr>
          <p:cNvPr id="4" name="모서리가 둥근 직사각형 3"/>
          <p:cNvSpPr/>
          <p:nvPr/>
        </p:nvSpPr>
        <p:spPr>
          <a:xfrm>
            <a:off x="1115616" y="1488978"/>
            <a:ext cx="2664296" cy="12241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latinLnBrk="0" hangingPunct="0"/>
            <a:r>
              <a:rPr lang="en-US" altLang="ko-KR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ITER Project</a:t>
            </a:r>
          </a:p>
          <a:p>
            <a:pPr algn="ctr" eaLnBrk="0" latinLnBrk="0" hangingPunct="0"/>
            <a:r>
              <a:rPr lang="en-US" altLang="ko-KR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(JIA)</a:t>
            </a:r>
            <a:endParaRPr lang="ko-KR" alt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5004048" y="3145162"/>
            <a:ext cx="2880320" cy="12241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latinLnBrk="0" hangingPunct="0"/>
            <a:r>
              <a:rPr lang="en-US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</a:t>
            </a:r>
          </a:p>
          <a:p>
            <a:pPr algn="ctr" eaLnBrk="0" latinLnBrk="0" hangingPunct="0"/>
            <a:r>
              <a:rPr lang="en-US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(JA-EU Agreement)</a:t>
            </a:r>
            <a:endParaRPr lang="ko-KR" alt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4788024" y="4941168"/>
            <a:ext cx="1080120" cy="55848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eaLnBrk="0" latinLnBrk="0" hangingPunct="0"/>
            <a:r>
              <a:rPr lang="en-US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JA/EU</a:t>
            </a:r>
          </a:p>
          <a:p>
            <a:pPr algn="ctr" eaLnBrk="0" latinLnBrk="0" hangingPunct="0"/>
            <a:r>
              <a:rPr lang="en-US" altLang="ko-KR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(JT60-SA)</a:t>
            </a:r>
            <a:endParaRPr lang="ko-KR" altLang="en-US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4572000" y="5405874"/>
            <a:ext cx="864096" cy="5760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eaLnBrk="0" latinLnBrk="0" hangingPunct="0"/>
            <a:r>
              <a:rPr lang="en-US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CN</a:t>
            </a:r>
          </a:p>
          <a:p>
            <a:pPr algn="ctr" eaLnBrk="0" latinLnBrk="0" hangingPunct="0"/>
            <a:r>
              <a:rPr lang="en-US" altLang="ko-KR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(EAST)</a:t>
            </a:r>
            <a:endParaRPr lang="ko-KR" altLang="en-US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5292080" y="5405874"/>
            <a:ext cx="792088" cy="57606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eaLnBrk="0" latinLnBrk="0" hangingPunct="0"/>
            <a:r>
              <a:rPr lang="en-US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</a:t>
            </a:r>
          </a:p>
          <a:p>
            <a:pPr algn="ctr" eaLnBrk="0" latinLnBrk="0" hangingPunct="0"/>
            <a:r>
              <a:rPr lang="en-US" altLang="ko-KR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(KSTAR)</a:t>
            </a:r>
            <a:endParaRPr lang="ko-KR" altLang="en-US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직선 화살표 연결선 2"/>
          <p:cNvCxnSpPr>
            <a:cxnSpLocks noChangeShapeType="1"/>
          </p:cNvCxnSpPr>
          <p:nvPr/>
        </p:nvCxnSpPr>
        <p:spPr bwMode="auto">
          <a:xfrm flipV="1">
            <a:off x="2475380" y="2713114"/>
            <a:ext cx="0" cy="1080000"/>
          </a:xfrm>
          <a:prstGeom prst="straightConnector1">
            <a:avLst/>
          </a:prstGeom>
          <a:noFill/>
          <a:ln w="38100" algn="ctr">
            <a:solidFill>
              <a:srgbClr val="6699FF"/>
            </a:solidFill>
            <a:round/>
            <a:headEnd/>
            <a:tailEnd type="arrow" w="med" len="med"/>
          </a:ln>
        </p:spPr>
      </p:cxnSp>
      <p:cxnSp>
        <p:nvCxnSpPr>
          <p:cNvPr id="14" name="직선 화살표 연결선 2"/>
          <p:cNvCxnSpPr>
            <a:cxnSpLocks noChangeShapeType="1"/>
          </p:cNvCxnSpPr>
          <p:nvPr/>
        </p:nvCxnSpPr>
        <p:spPr bwMode="auto">
          <a:xfrm flipV="1">
            <a:off x="2461996" y="3828390"/>
            <a:ext cx="0" cy="1692000"/>
          </a:xfrm>
          <a:prstGeom prst="straightConnector1">
            <a:avLst/>
          </a:prstGeom>
          <a:noFill/>
          <a:ln w="38100" algn="ctr">
            <a:solidFill>
              <a:srgbClr val="6699FF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16" name="직선 연결선 15"/>
          <p:cNvCxnSpPr/>
          <p:nvPr/>
        </p:nvCxnSpPr>
        <p:spPr>
          <a:xfrm>
            <a:off x="2475380" y="3779850"/>
            <a:ext cx="252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2483768" y="5521426"/>
            <a:ext cx="2052000" cy="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2"/>
          <p:cNvCxnSpPr>
            <a:cxnSpLocks noChangeShapeType="1"/>
            <a:stCxn id="21" idx="1"/>
            <a:endCxn id="4" idx="3"/>
          </p:cNvCxnSpPr>
          <p:nvPr/>
        </p:nvCxnSpPr>
        <p:spPr bwMode="auto">
          <a:xfrm flipH="1" flipV="1">
            <a:off x="3779912" y="2101046"/>
            <a:ext cx="1224136" cy="4194"/>
          </a:xfrm>
          <a:prstGeom prst="straightConnector1">
            <a:avLst/>
          </a:prstGeom>
          <a:noFill/>
          <a:ln w="38100" algn="ctr">
            <a:solidFill>
              <a:srgbClr val="6699FF"/>
            </a:solidFill>
            <a:round/>
            <a:headEnd/>
            <a:tailEnd type="arrow" w="med" len="med"/>
          </a:ln>
        </p:spPr>
      </p:cxnSp>
      <p:sp>
        <p:nvSpPr>
          <p:cNvPr id="21" name="모서리가 둥근 직사각형 20"/>
          <p:cNvSpPr/>
          <p:nvPr/>
        </p:nvSpPr>
        <p:spPr>
          <a:xfrm>
            <a:off x="5004048" y="1781204"/>
            <a:ext cx="3600400" cy="64807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latinLnBrk="0" hangingPunct="0"/>
            <a:r>
              <a:rPr lang="en-US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ITER Members</a:t>
            </a:r>
          </a:p>
          <a:p>
            <a:pPr algn="ctr" eaLnBrk="0" latinLnBrk="0" hangingPunct="0"/>
            <a:r>
              <a:rPr lang="en-US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CN, EU, IN, JA, KO, RF, US</a:t>
            </a:r>
            <a:endParaRPr lang="ko-KR" alt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83768" y="5157192"/>
            <a:ext cx="2053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Associate Program</a:t>
            </a:r>
            <a:endParaRPr lang="ko-KR" alt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99792" y="3361186"/>
            <a:ext cx="1975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Broader Approach</a:t>
            </a:r>
            <a:endParaRPr lang="ko-KR" altLang="en-US" sz="16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8316416" y="2429276"/>
            <a:ext cx="0" cy="30664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>
            <a:endCxn id="6" idx="3"/>
          </p:cNvCxnSpPr>
          <p:nvPr/>
        </p:nvCxnSpPr>
        <p:spPr>
          <a:xfrm flipH="1" flipV="1">
            <a:off x="7956376" y="5489616"/>
            <a:ext cx="360040" cy="61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55576" y="6093296"/>
            <a:ext cx="8136904" cy="471398"/>
          </a:xfrm>
          <a:prstGeom prst="rect">
            <a:avLst/>
          </a:prstGeom>
          <a:noFill/>
        </p:spPr>
        <p:txBody>
          <a:bodyPr wrap="square" lIns="18000" tIns="18000" rIns="18000" bIns="18000" rtlCol="0" anchor="ctr" anchorCtr="0">
            <a:noAutofit/>
          </a:bodyPr>
          <a:lstStyle/>
          <a:p>
            <a:r>
              <a:rPr lang="ko-KR" altLang="en-US" sz="2000" dirty="0" smtClean="0">
                <a:solidFill>
                  <a:srgbClr val="C00000"/>
                </a:solidFill>
                <a:latin typeface="+mj-ea"/>
                <a:ea typeface="+mj-ea"/>
              </a:rPr>
              <a:t>★ </a:t>
            </a:r>
            <a:r>
              <a:rPr lang="en-US" altLang="ko-KR" b="1" dirty="0" smtClean="0">
                <a:solidFill>
                  <a:srgbClr val="C00000"/>
                </a:solidFill>
                <a:latin typeface="+mj-ea"/>
                <a:ea typeface="+mj-ea"/>
              </a:rPr>
              <a:t>KSTAR-Upgrade is planned for K-DEMO, when ITER in full Operation.</a:t>
            </a:r>
            <a:r>
              <a:rPr lang="en-US" altLang="ko-KR" dirty="0" smtClean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ko-KR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</a:rPr>
              <a:t>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3300754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 rotWithShape="1">
          <a:blip r:embed="rId2" cstate="print"/>
          <a:srcRect t="25561" b="29148"/>
          <a:stretch/>
        </p:blipFill>
        <p:spPr bwMode="auto">
          <a:xfrm>
            <a:off x="0" y="219311"/>
            <a:ext cx="9144000" cy="3713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251520" y="5805264"/>
            <a:ext cx="8712968" cy="86409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</a:rPr>
              <a:t>Seek </a:t>
            </a:r>
            <a:r>
              <a:rPr lang="en-GB" sz="2000" b="1" dirty="0" smtClean="0">
                <a:solidFill>
                  <a:srgbClr val="C00000"/>
                </a:solidFill>
              </a:rPr>
              <a:t>Possibility to build CW 14MeV Neutron Source (such as DONES) 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b="1" dirty="0" smtClean="0">
                <a:solidFill>
                  <a:srgbClr val="C00000"/>
                </a:solidFill>
              </a:rPr>
              <a:t>   with Post-BA Collaboration.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346665" y="2699234"/>
            <a:ext cx="2497143" cy="166587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588225" y="3691618"/>
            <a:ext cx="1584175" cy="211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 bwMode="auto">
          <a:xfrm>
            <a:off x="3542767" y="3315935"/>
            <a:ext cx="2109353" cy="19852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254" t="23508" r="84784" b="66791"/>
          <a:stretch/>
        </p:blipFill>
        <p:spPr bwMode="auto">
          <a:xfrm>
            <a:off x="7200800" y="219311"/>
            <a:ext cx="1907704" cy="104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1375001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8" name="Picture 51" descr="지도구분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96988"/>
            <a:ext cx="3779912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6199" name="Group 48"/>
          <p:cNvGrpSpPr>
            <a:grpSpLocks/>
          </p:cNvGrpSpPr>
          <p:nvPr/>
        </p:nvGrpSpPr>
        <p:grpSpPr bwMode="auto">
          <a:xfrm>
            <a:off x="6012160" y="4077072"/>
            <a:ext cx="303213" cy="301625"/>
            <a:chOff x="4195" y="1531"/>
            <a:chExt cx="191" cy="190"/>
          </a:xfrm>
        </p:grpSpPr>
        <p:sp>
          <p:nvSpPr>
            <p:cNvPr id="30" name="Oval 20"/>
            <p:cNvSpPr>
              <a:spLocks noChangeArrowheads="1"/>
            </p:cNvSpPr>
            <p:nvPr/>
          </p:nvSpPr>
          <p:spPr bwMode="auto">
            <a:xfrm>
              <a:off x="4195" y="1531"/>
              <a:ext cx="191" cy="190"/>
            </a:xfrm>
            <a:prstGeom prst="ellipse">
              <a:avLst/>
            </a:prstGeom>
            <a:solidFill>
              <a:srgbClr val="FFCC66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endParaRPr kumimoji="0" lang="ko-KR" altLang="ko-KR" sz="2300">
                <a:solidFill>
                  <a:srgbClr val="000000"/>
                </a:solidFill>
                <a:latin typeface="굴림"/>
                <a:ea typeface="HY헤드라인M" pitchFamily="18" charset="-127"/>
              </a:endParaRPr>
            </a:p>
          </p:txBody>
        </p:sp>
        <p:grpSp>
          <p:nvGrpSpPr>
            <p:cNvPr id="136222" name="Group 22"/>
            <p:cNvGrpSpPr>
              <a:grpSpLocks/>
            </p:cNvGrpSpPr>
            <p:nvPr/>
          </p:nvGrpSpPr>
          <p:grpSpPr bwMode="auto">
            <a:xfrm>
              <a:off x="4242" y="1568"/>
              <a:ext cx="111" cy="109"/>
              <a:chOff x="4135" y="1829"/>
              <a:chExt cx="84" cy="83"/>
            </a:xfrm>
          </p:grpSpPr>
          <p:sp>
            <p:nvSpPr>
              <p:cNvPr id="32" name="Oval 23"/>
              <p:cNvSpPr>
                <a:spLocks noChangeArrowheads="1"/>
              </p:cNvSpPr>
              <p:nvPr/>
            </p:nvSpPr>
            <p:spPr bwMode="auto">
              <a:xfrm>
                <a:off x="4135" y="1829"/>
                <a:ext cx="84" cy="83"/>
              </a:xfrm>
              <a:prstGeom prst="ellipse">
                <a:avLst/>
              </a:prstGeom>
              <a:gradFill rotWithShape="1">
                <a:gsLst>
                  <a:gs pos="0">
                    <a:srgbClr val="742400"/>
                  </a:gs>
                  <a:gs pos="50000">
                    <a:srgbClr val="FD6927"/>
                  </a:gs>
                  <a:gs pos="100000">
                    <a:srgbClr val="742400"/>
                  </a:gs>
                </a:gsLst>
                <a:lin ang="0" scaled="1"/>
              </a:gradFill>
              <a:ln w="12700" algn="ctr">
                <a:solidFill>
                  <a:srgbClr val="C83F0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endParaRPr kumimoji="0" lang="ko-KR" altLang="ko-KR" sz="2300">
                  <a:solidFill>
                    <a:srgbClr val="000000"/>
                  </a:solidFill>
                  <a:latin typeface="굴림"/>
                  <a:ea typeface="HY헤드라인M" pitchFamily="18" charset="-127"/>
                </a:endParaRPr>
              </a:p>
            </p:txBody>
          </p:sp>
          <p:sp>
            <p:nvSpPr>
              <p:cNvPr id="33" name="Oval 24"/>
              <p:cNvSpPr>
                <a:spLocks noChangeArrowheads="1"/>
              </p:cNvSpPr>
              <p:nvPr/>
            </p:nvSpPr>
            <p:spPr bwMode="auto">
              <a:xfrm>
                <a:off x="4149" y="1837"/>
                <a:ext cx="57" cy="5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67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endParaRPr kumimoji="0" lang="ko-KR" altLang="ko-KR" sz="2300">
                  <a:solidFill>
                    <a:srgbClr val="000000"/>
                  </a:solidFill>
                  <a:latin typeface="굴림"/>
                  <a:ea typeface="HY헤드라인M" pitchFamily="18" charset="-127"/>
                </a:endParaRPr>
              </a:p>
            </p:txBody>
          </p:sp>
        </p:grpSp>
      </p:grpSp>
      <p:pic>
        <p:nvPicPr>
          <p:cNvPr id="136200" name="Picture 53" descr="발전소영문명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184673" y="4797425"/>
            <a:ext cx="496887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1" name="Picture 54" descr="발전소영문명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551140" y="5460206"/>
            <a:ext cx="11811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2" name="Picture 55" descr="발전소영문명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609873" y="2205038"/>
            <a:ext cx="690562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3" name="Picture 56" descr="발전소영문명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140968"/>
            <a:ext cx="49847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포인트가 5개인 별 35"/>
          <p:cNvSpPr/>
          <p:nvPr/>
        </p:nvSpPr>
        <p:spPr>
          <a:xfrm>
            <a:off x="6801960" y="3689350"/>
            <a:ext cx="276225" cy="274638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48264" y="3400425"/>
            <a:ext cx="1500198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1600" b="1" i="1" spc="50" dirty="0">
                <a:ln w="11430"/>
                <a:solidFill>
                  <a:srgbClr val="CC6600"/>
                </a:solidFill>
                <a:latin typeface="Arial Black" pitchFamily="34" charset="0"/>
                <a:ea typeface="HY울릉도B" pitchFamily="18" charset="-127"/>
              </a:rPr>
              <a:t> </a:t>
            </a:r>
            <a:r>
              <a:rPr lang="en-US" altLang="ko-KR" sz="1600" b="1" i="1" spc="50" dirty="0" smtClean="0">
                <a:ln w="11430"/>
                <a:solidFill>
                  <a:srgbClr val="CC6600"/>
                </a:solidFill>
                <a:latin typeface="Arial Black" pitchFamily="34" charset="0"/>
                <a:ea typeface="HY울릉도B" pitchFamily="18" charset="-127"/>
              </a:rPr>
              <a:t>ISBB</a:t>
            </a:r>
            <a:endParaRPr lang="ko-KR" altLang="en-US" sz="1600" b="1" i="1" spc="50" dirty="0">
              <a:ln w="11430"/>
              <a:solidFill>
                <a:srgbClr val="CC6600"/>
              </a:solidFill>
              <a:latin typeface="Arial Black" pitchFamily="34" charset="0"/>
              <a:ea typeface="HY울릉도B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80112" y="4458598"/>
            <a:ext cx="2000264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1600" b="1" i="1" spc="50" dirty="0" err="1">
                <a:ln w="11430"/>
                <a:solidFill>
                  <a:srgbClr val="CC6600"/>
                </a:solidFill>
                <a:latin typeface="Arial Black" pitchFamily="34" charset="0"/>
                <a:ea typeface="HY울릉도B" pitchFamily="18" charset="-127"/>
              </a:rPr>
              <a:t>Saemangeum</a:t>
            </a:r>
            <a:endParaRPr lang="ko-KR" altLang="en-US" sz="1600" b="1" i="1" spc="50" dirty="0">
              <a:ln w="11430"/>
              <a:solidFill>
                <a:srgbClr val="CC6600"/>
              </a:solidFill>
              <a:latin typeface="Arial Black" pitchFamily="34" charset="0"/>
              <a:ea typeface="HY울릉도B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824330" y="4276732"/>
            <a:ext cx="1500198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1600" b="1" i="1" spc="50" dirty="0" err="1">
                <a:ln w="11430"/>
                <a:solidFill>
                  <a:srgbClr val="CC6600"/>
                </a:solidFill>
                <a:latin typeface="Arial Black" pitchFamily="34" charset="0"/>
                <a:ea typeface="HY울릉도B" pitchFamily="18" charset="-127"/>
              </a:rPr>
              <a:t>Wolsong</a:t>
            </a:r>
            <a:endParaRPr lang="ko-KR" altLang="en-US" sz="1600" b="1" i="1" spc="50" dirty="0">
              <a:ln w="11430"/>
              <a:solidFill>
                <a:srgbClr val="CC6600"/>
              </a:solidFill>
              <a:latin typeface="Arial Black" pitchFamily="34" charset="0"/>
              <a:ea typeface="HY울릉도B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62103" y="3677850"/>
            <a:ext cx="1500198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1600" b="1" i="1" spc="50" dirty="0" err="1">
                <a:ln w="11430"/>
                <a:solidFill>
                  <a:srgbClr val="C00000"/>
                </a:solidFill>
                <a:latin typeface="Arial Black" pitchFamily="34" charset="0"/>
                <a:ea typeface="HY울릉도B" pitchFamily="18" charset="-127"/>
              </a:rPr>
              <a:t>Daeduck</a:t>
            </a:r>
            <a:endParaRPr lang="ko-KR" altLang="en-US" sz="1600" b="1" i="1" spc="50" dirty="0">
              <a:ln w="11430"/>
              <a:solidFill>
                <a:srgbClr val="C00000"/>
              </a:solidFill>
              <a:latin typeface="Arial Black" pitchFamily="34" charset="0"/>
              <a:ea typeface="HY울릉도B" pitchFamily="18" charset="-127"/>
            </a:endParaRPr>
          </a:p>
        </p:txBody>
      </p:sp>
      <p:grpSp>
        <p:nvGrpSpPr>
          <p:cNvPr id="136210" name="Group 48"/>
          <p:cNvGrpSpPr>
            <a:grpSpLocks/>
          </p:cNvGrpSpPr>
          <p:nvPr/>
        </p:nvGrpSpPr>
        <p:grpSpPr bwMode="auto">
          <a:xfrm>
            <a:off x="8351360" y="4068763"/>
            <a:ext cx="303213" cy="301625"/>
            <a:chOff x="4195" y="1531"/>
            <a:chExt cx="191" cy="190"/>
          </a:xfrm>
        </p:grpSpPr>
        <p:sp>
          <p:nvSpPr>
            <p:cNvPr id="43" name="Oval 20"/>
            <p:cNvSpPr>
              <a:spLocks noChangeArrowheads="1"/>
            </p:cNvSpPr>
            <p:nvPr/>
          </p:nvSpPr>
          <p:spPr bwMode="auto">
            <a:xfrm>
              <a:off x="4195" y="1531"/>
              <a:ext cx="191" cy="190"/>
            </a:xfrm>
            <a:prstGeom prst="ellipse">
              <a:avLst/>
            </a:prstGeom>
            <a:solidFill>
              <a:srgbClr val="FFCC66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endParaRPr kumimoji="0" lang="ko-KR" altLang="ko-KR" sz="2300">
                <a:solidFill>
                  <a:srgbClr val="000000"/>
                </a:solidFill>
                <a:latin typeface="굴림"/>
                <a:ea typeface="HY헤드라인M" pitchFamily="18" charset="-127"/>
              </a:endParaRPr>
            </a:p>
          </p:txBody>
        </p:sp>
        <p:grpSp>
          <p:nvGrpSpPr>
            <p:cNvPr id="136218" name="Group 22"/>
            <p:cNvGrpSpPr>
              <a:grpSpLocks/>
            </p:cNvGrpSpPr>
            <p:nvPr/>
          </p:nvGrpSpPr>
          <p:grpSpPr bwMode="auto">
            <a:xfrm>
              <a:off x="4242" y="1568"/>
              <a:ext cx="111" cy="109"/>
              <a:chOff x="4135" y="1829"/>
              <a:chExt cx="84" cy="83"/>
            </a:xfrm>
          </p:grpSpPr>
          <p:sp>
            <p:nvSpPr>
              <p:cNvPr id="45" name="Oval 23"/>
              <p:cNvSpPr>
                <a:spLocks noChangeArrowheads="1"/>
              </p:cNvSpPr>
              <p:nvPr/>
            </p:nvSpPr>
            <p:spPr bwMode="auto">
              <a:xfrm>
                <a:off x="4135" y="1829"/>
                <a:ext cx="84" cy="83"/>
              </a:xfrm>
              <a:prstGeom prst="ellipse">
                <a:avLst/>
              </a:prstGeom>
              <a:gradFill rotWithShape="1">
                <a:gsLst>
                  <a:gs pos="0">
                    <a:srgbClr val="742400"/>
                  </a:gs>
                  <a:gs pos="50000">
                    <a:srgbClr val="FD6927"/>
                  </a:gs>
                  <a:gs pos="100000">
                    <a:srgbClr val="742400"/>
                  </a:gs>
                </a:gsLst>
                <a:lin ang="0" scaled="1"/>
              </a:gradFill>
              <a:ln w="12700" algn="ctr">
                <a:solidFill>
                  <a:srgbClr val="C83F0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endParaRPr kumimoji="0" lang="ko-KR" altLang="ko-KR" sz="2300">
                  <a:solidFill>
                    <a:srgbClr val="000000"/>
                  </a:solidFill>
                  <a:latin typeface="굴림"/>
                  <a:ea typeface="HY헤드라인M" pitchFamily="18" charset="-127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auto">
              <a:xfrm>
                <a:off x="4149" y="1837"/>
                <a:ext cx="57" cy="5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67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endParaRPr kumimoji="0" lang="ko-KR" altLang="ko-KR" sz="2300">
                  <a:solidFill>
                    <a:srgbClr val="000000"/>
                  </a:solidFill>
                  <a:latin typeface="굴림"/>
                  <a:ea typeface="HY헤드라인M" pitchFamily="18" charset="-127"/>
                </a:endParaRPr>
              </a:p>
            </p:txBody>
          </p:sp>
        </p:grpSp>
      </p:grpSp>
      <p:grpSp>
        <p:nvGrpSpPr>
          <p:cNvPr id="136211" name="Group 48"/>
          <p:cNvGrpSpPr>
            <a:grpSpLocks/>
          </p:cNvGrpSpPr>
          <p:nvPr/>
        </p:nvGrpSpPr>
        <p:grpSpPr bwMode="auto">
          <a:xfrm>
            <a:off x="6789068" y="3429000"/>
            <a:ext cx="303212" cy="301625"/>
            <a:chOff x="4195" y="1531"/>
            <a:chExt cx="191" cy="190"/>
          </a:xfrm>
        </p:grpSpPr>
        <p:sp>
          <p:nvSpPr>
            <p:cNvPr id="48" name="Oval 20"/>
            <p:cNvSpPr>
              <a:spLocks noChangeArrowheads="1"/>
            </p:cNvSpPr>
            <p:nvPr/>
          </p:nvSpPr>
          <p:spPr bwMode="auto">
            <a:xfrm>
              <a:off x="4195" y="1531"/>
              <a:ext cx="191" cy="190"/>
            </a:xfrm>
            <a:prstGeom prst="ellipse">
              <a:avLst/>
            </a:prstGeom>
            <a:solidFill>
              <a:srgbClr val="FFCC66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endParaRPr kumimoji="0" lang="ko-KR" altLang="ko-KR" sz="2300">
                <a:solidFill>
                  <a:srgbClr val="000000"/>
                </a:solidFill>
                <a:latin typeface="굴림"/>
                <a:ea typeface="HY헤드라인M" pitchFamily="18" charset="-127"/>
              </a:endParaRPr>
            </a:p>
          </p:txBody>
        </p:sp>
        <p:grpSp>
          <p:nvGrpSpPr>
            <p:cNvPr id="136214" name="Group 22"/>
            <p:cNvGrpSpPr>
              <a:grpSpLocks/>
            </p:cNvGrpSpPr>
            <p:nvPr/>
          </p:nvGrpSpPr>
          <p:grpSpPr bwMode="auto">
            <a:xfrm>
              <a:off x="4242" y="1568"/>
              <a:ext cx="111" cy="109"/>
              <a:chOff x="4135" y="1829"/>
              <a:chExt cx="84" cy="83"/>
            </a:xfrm>
          </p:grpSpPr>
          <p:sp>
            <p:nvSpPr>
              <p:cNvPr id="50" name="Oval 23"/>
              <p:cNvSpPr>
                <a:spLocks noChangeArrowheads="1"/>
              </p:cNvSpPr>
              <p:nvPr/>
            </p:nvSpPr>
            <p:spPr bwMode="auto">
              <a:xfrm>
                <a:off x="4135" y="1829"/>
                <a:ext cx="84" cy="83"/>
              </a:xfrm>
              <a:prstGeom prst="ellipse">
                <a:avLst/>
              </a:prstGeom>
              <a:gradFill rotWithShape="1">
                <a:gsLst>
                  <a:gs pos="0">
                    <a:srgbClr val="742400"/>
                  </a:gs>
                  <a:gs pos="50000">
                    <a:srgbClr val="FD6927"/>
                  </a:gs>
                  <a:gs pos="100000">
                    <a:srgbClr val="742400"/>
                  </a:gs>
                </a:gsLst>
                <a:lin ang="0" scaled="1"/>
              </a:gradFill>
              <a:ln w="12700" algn="ctr">
                <a:solidFill>
                  <a:srgbClr val="C83F0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endParaRPr kumimoji="0" lang="ko-KR" altLang="ko-KR" sz="2300">
                  <a:solidFill>
                    <a:srgbClr val="000000"/>
                  </a:solidFill>
                  <a:latin typeface="굴림"/>
                  <a:ea typeface="HY헤드라인M" pitchFamily="18" charset="-127"/>
                </a:endParaRPr>
              </a:p>
            </p:txBody>
          </p:sp>
          <p:sp>
            <p:nvSpPr>
              <p:cNvPr id="51" name="Oval 24"/>
              <p:cNvSpPr>
                <a:spLocks noChangeArrowheads="1"/>
              </p:cNvSpPr>
              <p:nvPr/>
            </p:nvSpPr>
            <p:spPr bwMode="auto">
              <a:xfrm>
                <a:off x="4149" y="1837"/>
                <a:ext cx="57" cy="5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67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endParaRPr kumimoji="0" lang="ko-KR" altLang="ko-KR" sz="2300">
                  <a:solidFill>
                    <a:srgbClr val="000000"/>
                  </a:solidFill>
                  <a:latin typeface="굴림"/>
                  <a:ea typeface="HY헤드라인M" pitchFamily="18" charset="-127"/>
                </a:endParaRPr>
              </a:p>
            </p:txBody>
          </p:sp>
        </p:grpSp>
      </p:grpSp>
      <p:sp>
        <p:nvSpPr>
          <p:cNvPr id="136212" name="Text Box 22"/>
          <p:cNvSpPr txBox="1">
            <a:spLocks noChangeArrowheads="1"/>
          </p:cNvSpPr>
          <p:nvPr/>
        </p:nvSpPr>
        <p:spPr bwMode="auto">
          <a:xfrm>
            <a:off x="8815388" y="6383338"/>
            <a:ext cx="26035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fld id="{6BBA9C91-E4F9-4857-9471-08ADA81E3483}" type="slidenum">
              <a:rPr kumimoji="0" lang="ko-KR" altLang="en-US" sz="1000" b="1">
                <a:solidFill>
                  <a:srgbClr val="FFFFFF"/>
                </a:solidFill>
                <a:latin typeface="Century Gothic" pitchFamily="34" charset="0"/>
                <a:ea typeface="HY헤드라인M" pitchFamily="18" charset="-127"/>
              </a:rPr>
              <a:pPr algn="ctr" eaLnBrk="1" hangingPunct="1">
                <a:lnSpc>
                  <a:spcPct val="90000"/>
                </a:lnSpc>
              </a:pPr>
              <a:t>34</a:t>
            </a:fld>
            <a:endParaRPr kumimoji="0" lang="en-US" altLang="ko-KR" sz="1000" b="1">
              <a:solidFill>
                <a:srgbClr val="FFFFFF"/>
              </a:solidFill>
              <a:latin typeface="Century Gothic" pitchFamily="34" charset="0"/>
              <a:ea typeface="HY헤드라인M" pitchFamily="18" charset="-127"/>
            </a:endParaRPr>
          </a:p>
        </p:txBody>
      </p:sp>
      <p:sp>
        <p:nvSpPr>
          <p:cNvPr id="42" name="TextBox 154"/>
          <p:cNvSpPr txBox="1">
            <a:spLocks noChangeArrowheads="1"/>
          </p:cNvSpPr>
          <p:nvPr/>
        </p:nvSpPr>
        <p:spPr bwMode="auto">
          <a:xfrm>
            <a:off x="505890" y="116632"/>
            <a:ext cx="78105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kumimoji="0" lang="en-US" altLang="ko-KR" sz="3200" b="1" dirty="0" smtClean="0">
                <a:solidFill>
                  <a:srgbClr val="FFFFFF"/>
                </a:solidFill>
                <a:latin typeface="+mj-ea"/>
                <a:ea typeface="+mj-ea"/>
              </a:rPr>
              <a:t>K-DEMO R&amp;D and Construction Siting  </a:t>
            </a:r>
            <a:endParaRPr kumimoji="0" lang="en-US" altLang="ko-KR" sz="3200" b="1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pic>
        <p:nvPicPr>
          <p:cNvPr id="44" name="Picture 45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5536" y="1700808"/>
            <a:ext cx="5140325" cy="70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8" name="Group 48"/>
          <p:cNvGrpSpPr>
            <a:grpSpLocks/>
          </p:cNvGrpSpPr>
          <p:nvPr/>
        </p:nvGrpSpPr>
        <p:grpSpPr bwMode="auto">
          <a:xfrm>
            <a:off x="7956376" y="4941168"/>
            <a:ext cx="303213" cy="301625"/>
            <a:chOff x="4195" y="1531"/>
            <a:chExt cx="191" cy="190"/>
          </a:xfrm>
        </p:grpSpPr>
        <p:sp>
          <p:nvSpPr>
            <p:cNvPr id="65" name="Oval 20"/>
            <p:cNvSpPr>
              <a:spLocks noChangeArrowheads="1"/>
            </p:cNvSpPr>
            <p:nvPr/>
          </p:nvSpPr>
          <p:spPr bwMode="auto">
            <a:xfrm>
              <a:off x="4195" y="1531"/>
              <a:ext cx="191" cy="190"/>
            </a:xfrm>
            <a:prstGeom prst="ellipse">
              <a:avLst/>
            </a:prstGeom>
            <a:solidFill>
              <a:srgbClr val="FFCC66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endParaRPr kumimoji="0" lang="ko-KR" altLang="ko-KR" sz="2300">
                <a:solidFill>
                  <a:srgbClr val="000000"/>
                </a:solidFill>
                <a:latin typeface="굴림"/>
                <a:ea typeface="HY헤드라인M" pitchFamily="18" charset="-127"/>
              </a:endParaRPr>
            </a:p>
          </p:txBody>
        </p:sp>
        <p:grpSp>
          <p:nvGrpSpPr>
            <p:cNvPr id="66" name="Group 22"/>
            <p:cNvGrpSpPr>
              <a:grpSpLocks/>
            </p:cNvGrpSpPr>
            <p:nvPr/>
          </p:nvGrpSpPr>
          <p:grpSpPr bwMode="auto">
            <a:xfrm>
              <a:off x="4242" y="1568"/>
              <a:ext cx="111" cy="109"/>
              <a:chOff x="4135" y="1829"/>
              <a:chExt cx="84" cy="83"/>
            </a:xfrm>
          </p:grpSpPr>
          <p:sp>
            <p:nvSpPr>
              <p:cNvPr id="67" name="Oval 23"/>
              <p:cNvSpPr>
                <a:spLocks noChangeArrowheads="1"/>
              </p:cNvSpPr>
              <p:nvPr/>
            </p:nvSpPr>
            <p:spPr bwMode="auto">
              <a:xfrm>
                <a:off x="4135" y="1829"/>
                <a:ext cx="84" cy="83"/>
              </a:xfrm>
              <a:prstGeom prst="ellipse">
                <a:avLst/>
              </a:prstGeom>
              <a:gradFill rotWithShape="1">
                <a:gsLst>
                  <a:gs pos="0">
                    <a:srgbClr val="742400"/>
                  </a:gs>
                  <a:gs pos="50000">
                    <a:srgbClr val="FD6927"/>
                  </a:gs>
                  <a:gs pos="100000">
                    <a:srgbClr val="742400"/>
                  </a:gs>
                </a:gsLst>
                <a:lin ang="0" scaled="1"/>
              </a:gradFill>
              <a:ln w="12700" algn="ctr">
                <a:solidFill>
                  <a:srgbClr val="C83F0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endParaRPr kumimoji="0" lang="ko-KR" altLang="ko-KR" sz="2300">
                  <a:solidFill>
                    <a:srgbClr val="000000"/>
                  </a:solidFill>
                  <a:latin typeface="굴림"/>
                  <a:ea typeface="HY헤드라인M" pitchFamily="18" charset="-127"/>
                </a:endParaRPr>
              </a:p>
            </p:txBody>
          </p:sp>
          <p:sp>
            <p:nvSpPr>
              <p:cNvPr id="68" name="Oval 24"/>
              <p:cNvSpPr>
                <a:spLocks noChangeArrowheads="1"/>
              </p:cNvSpPr>
              <p:nvPr/>
            </p:nvSpPr>
            <p:spPr bwMode="auto">
              <a:xfrm>
                <a:off x="4149" y="1837"/>
                <a:ext cx="57" cy="5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67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endParaRPr kumimoji="0" lang="ko-KR" altLang="ko-KR" sz="2300">
                  <a:solidFill>
                    <a:srgbClr val="000000"/>
                  </a:solidFill>
                  <a:latin typeface="굴림"/>
                  <a:ea typeface="HY헤드라인M" pitchFamily="18" charset="-127"/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7663240" y="5157192"/>
            <a:ext cx="1085224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1600" b="1" i="1" spc="50" dirty="0" err="1" smtClean="0">
                <a:ln w="11430"/>
                <a:solidFill>
                  <a:srgbClr val="CC6600"/>
                </a:solidFill>
                <a:latin typeface="Arial Black" pitchFamily="34" charset="0"/>
                <a:ea typeface="HY울릉도B" pitchFamily="18" charset="-127"/>
              </a:rPr>
              <a:t>Kijang</a:t>
            </a:r>
            <a:endParaRPr lang="ko-KR" altLang="en-US" sz="1600" b="1" i="1" spc="50" dirty="0">
              <a:ln w="11430"/>
              <a:solidFill>
                <a:srgbClr val="CC6600"/>
              </a:solidFill>
              <a:latin typeface="Arial Black" pitchFamily="34" charset="0"/>
              <a:ea typeface="HY울릉도B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899592" y="1838290"/>
            <a:ext cx="417646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33" fontAlgn="auto" latinLnBrk="0">
              <a:lnSpc>
                <a:spcPts val="2698"/>
              </a:lnSpc>
              <a:spcBef>
                <a:spcPts val="0"/>
              </a:spcBef>
              <a:spcAft>
                <a:spcPts val="0"/>
              </a:spcAft>
              <a:tabLst>
                <a:tab pos="76176" algn="l"/>
                <a:tab pos="520548" algn="l"/>
                <a:tab pos="5827599" algn="l"/>
              </a:tabLst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맑은 고딕" pitchFamily="18" charset="0"/>
                <a:cs typeface="맑은 고딕" pitchFamily="18" charset="0"/>
              </a:rPr>
              <a:t>Perfect Location for </a:t>
            </a:r>
            <a:r>
              <a:rPr lang="en-US" altLang="zh-CN" sz="2400" b="1" dirty="0" smtClean="0">
                <a:solidFill>
                  <a:srgbClr val="C00000"/>
                </a:solidFill>
                <a:latin typeface="맑은 고딕" pitchFamily="18" charset="0"/>
                <a:cs typeface="맑은 고딕" pitchFamily="18" charset="0"/>
              </a:rPr>
              <a:t>DEMO</a:t>
            </a:r>
            <a:endParaRPr lang="en-US" altLang="zh-CN" sz="2400" b="1" dirty="0">
              <a:solidFill>
                <a:srgbClr val="C00000"/>
              </a:solidFill>
              <a:latin typeface="맑은 고딕" pitchFamily="18" charset="0"/>
              <a:cs typeface="맑은 고딕" pitchFamily="18" charset="0"/>
            </a:endParaRPr>
          </a:p>
        </p:txBody>
      </p:sp>
      <p:grpSp>
        <p:nvGrpSpPr>
          <p:cNvPr id="70" name="Group 28"/>
          <p:cNvGrpSpPr>
            <a:grpSpLocks/>
          </p:cNvGrpSpPr>
          <p:nvPr/>
        </p:nvGrpSpPr>
        <p:grpSpPr bwMode="auto">
          <a:xfrm>
            <a:off x="395537" y="2564904"/>
            <a:ext cx="5112567" cy="838152"/>
            <a:chOff x="0" y="3113"/>
            <a:chExt cx="3841" cy="394"/>
          </a:xfrm>
        </p:grpSpPr>
        <p:pic>
          <p:nvPicPr>
            <p:cNvPr id="71" name="Picture 25" descr="킨스소개3-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13"/>
              <a:ext cx="3841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Rectangle 26"/>
            <p:cNvSpPr>
              <a:spLocks noChangeArrowheads="1"/>
            </p:cNvSpPr>
            <p:nvPr/>
          </p:nvSpPr>
          <p:spPr bwMode="auto">
            <a:xfrm>
              <a:off x="278" y="3159"/>
              <a:ext cx="3529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" tIns="3600" rIns="3600" bIns="3600" anchor="ctr"/>
            <a:lstStyle/>
            <a:p>
              <a:pPr defTabSz="914133" fontAlgn="auto" latinLnBrk="0">
                <a:lnSpc>
                  <a:spcPts val="2098"/>
                </a:lnSpc>
                <a:spcBef>
                  <a:spcPts val="0"/>
                </a:spcBef>
                <a:spcAft>
                  <a:spcPts val="0"/>
                </a:spcAft>
                <a:tabLst>
                  <a:tab pos="76176" algn="l"/>
                  <a:tab pos="520548" algn="l"/>
                  <a:tab pos="5827599" algn="l"/>
                </a:tabLst>
                <a:defRPr/>
              </a:pPr>
              <a:r>
                <a:rPr kumimoji="0" lang="ko-KR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zh-CN" b="1" dirty="0">
                  <a:solidFill>
                    <a:srgbClr val="58595B"/>
                  </a:solidFill>
                  <a:latin typeface="맑은 고딕" pitchFamily="18" charset="0"/>
                  <a:cs typeface="맑은 고딕" pitchFamily="18" charset="0"/>
                </a:rPr>
                <a:t>Heavy water </a:t>
              </a:r>
              <a:r>
                <a:rPr lang="en-US" altLang="zh-CN" b="1" dirty="0" smtClean="0">
                  <a:solidFill>
                    <a:srgbClr val="58595B"/>
                  </a:solidFill>
                  <a:latin typeface="맑은 고딕" pitchFamily="18" charset="0"/>
                  <a:cs typeface="맑은 고딕" pitchFamily="18" charset="0"/>
                </a:rPr>
                <a:t>reactors </a:t>
              </a:r>
              <a:r>
                <a:rPr lang="en-US" altLang="zh-CN" b="1" dirty="0">
                  <a:solidFill>
                    <a:srgbClr val="58595B"/>
                  </a:solidFill>
                  <a:latin typeface="맑은 고딕" pitchFamily="18" charset="0"/>
                  <a:cs typeface="맑은 고딕" pitchFamily="18" charset="0"/>
                </a:rPr>
                <a:t>producing</a:t>
              </a:r>
            </a:p>
            <a:p>
              <a:pPr defTabSz="914133" fontAlgn="auto" latinLnBrk="0">
                <a:lnSpc>
                  <a:spcPts val="2098"/>
                </a:lnSpc>
                <a:spcBef>
                  <a:spcPts val="0"/>
                </a:spcBef>
                <a:spcAft>
                  <a:spcPts val="0"/>
                </a:spcAft>
                <a:tabLst>
                  <a:tab pos="76176" algn="l"/>
                  <a:tab pos="520548" algn="l"/>
                  <a:tab pos="5827599" algn="l"/>
                </a:tabLst>
                <a:defRPr/>
              </a:pPr>
              <a:r>
                <a:rPr lang="en-US" altLang="zh-CN" b="1" dirty="0">
                  <a:solidFill>
                    <a:srgbClr val="58595B"/>
                  </a:solidFill>
                  <a:latin typeface="맑은 고딕" pitchFamily="18" charset="0"/>
                  <a:cs typeface="맑은 고딕" pitchFamily="18" charset="0"/>
                </a:rPr>
                <a:t> a large supply of tritium</a:t>
              </a:r>
            </a:p>
          </p:txBody>
        </p:sp>
      </p:grpSp>
      <p:grpSp>
        <p:nvGrpSpPr>
          <p:cNvPr id="73" name="Group 29"/>
          <p:cNvGrpSpPr>
            <a:grpSpLocks/>
          </p:cNvGrpSpPr>
          <p:nvPr/>
        </p:nvGrpSpPr>
        <p:grpSpPr bwMode="auto">
          <a:xfrm>
            <a:off x="395537" y="3501008"/>
            <a:ext cx="5112567" cy="864096"/>
            <a:chOff x="0" y="3113"/>
            <a:chExt cx="3841" cy="394"/>
          </a:xfrm>
        </p:grpSpPr>
        <p:pic>
          <p:nvPicPr>
            <p:cNvPr id="74" name="Picture 30" descr="킨스소개3-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13"/>
              <a:ext cx="3841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Rectangle 31"/>
            <p:cNvSpPr>
              <a:spLocks noChangeArrowheads="1"/>
            </p:cNvSpPr>
            <p:nvPr/>
          </p:nvSpPr>
          <p:spPr bwMode="auto">
            <a:xfrm>
              <a:off x="278" y="3185"/>
              <a:ext cx="3529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" tIns="3600" rIns="3600" bIns="3600" anchor="ctr"/>
            <a:lstStyle/>
            <a:p>
              <a:pPr defTabSz="914133" fontAlgn="auto" latinLnBrk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tabLst>
                  <a:tab pos="63482" algn="l"/>
                </a:tabLst>
                <a:defRPr/>
              </a:pPr>
              <a:r>
                <a:rPr kumimoji="0" lang="ko-KR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zh-CN" b="1" spc="-151" dirty="0" smtClean="0">
                  <a:solidFill>
                    <a:srgbClr val="58595B"/>
                  </a:solidFill>
                  <a:latin typeface="맑은 고딕" pitchFamily="50" charset="-127"/>
                  <a:ea typeface="맑은 고딕" pitchFamily="50" charset="-127"/>
                  <a:cs typeface="맑은 고딕" pitchFamily="18" charset="0"/>
                </a:rPr>
                <a:t>Low </a:t>
              </a:r>
              <a:r>
                <a:rPr lang="en-US" altLang="zh-CN" b="1" spc="-151" dirty="0">
                  <a:solidFill>
                    <a:srgbClr val="58595B"/>
                  </a:solidFill>
                  <a:latin typeface="맑은 고딕" pitchFamily="50" charset="-127"/>
                  <a:ea typeface="맑은 고딕" pitchFamily="50" charset="-127"/>
                  <a:cs typeface="맑은 고딕" pitchFamily="18" charset="0"/>
                </a:rPr>
                <a:t>to intermediate-level radioactive</a:t>
              </a:r>
            </a:p>
            <a:p>
              <a:pPr defTabSz="914133" fontAlgn="auto" latinLnBrk="0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tabLst>
                  <a:tab pos="63482" algn="l"/>
                </a:tabLst>
                <a:defRPr/>
              </a:pPr>
              <a:r>
                <a:rPr lang="en-US" altLang="zh-CN" b="1" spc="-151" dirty="0">
                  <a:latin typeface="맑은 고딕" pitchFamily="50" charset="-127"/>
                  <a:ea typeface="맑은 고딕" pitchFamily="50" charset="-127"/>
                </a:rPr>
                <a:t>	</a:t>
              </a:r>
              <a:r>
                <a:rPr lang="en-US" altLang="zh-CN" b="1" spc="-151" dirty="0">
                  <a:solidFill>
                    <a:srgbClr val="58595B"/>
                  </a:solidFill>
                  <a:latin typeface="맑은 고딕" pitchFamily="50" charset="-127"/>
                  <a:ea typeface="맑은 고딕" pitchFamily="50" charset="-127"/>
                  <a:cs typeface="맑은 고딕" pitchFamily="18" charset="0"/>
                </a:rPr>
                <a:t>waste repository site nearby</a:t>
              </a:r>
            </a:p>
          </p:txBody>
        </p:sp>
      </p:grpSp>
      <p:grpSp>
        <p:nvGrpSpPr>
          <p:cNvPr id="76" name="Group 33"/>
          <p:cNvGrpSpPr>
            <a:grpSpLocks/>
          </p:cNvGrpSpPr>
          <p:nvPr/>
        </p:nvGrpSpPr>
        <p:grpSpPr bwMode="auto">
          <a:xfrm>
            <a:off x="395536" y="4387701"/>
            <a:ext cx="5112567" cy="892021"/>
            <a:chOff x="0" y="3113"/>
            <a:chExt cx="3841" cy="394"/>
          </a:xfrm>
        </p:grpSpPr>
        <p:pic>
          <p:nvPicPr>
            <p:cNvPr id="77" name="Picture 34" descr="킨스소개3-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13"/>
              <a:ext cx="3841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Rectangle 35"/>
            <p:cNvSpPr>
              <a:spLocks noChangeArrowheads="1"/>
            </p:cNvSpPr>
            <p:nvPr/>
          </p:nvSpPr>
          <p:spPr bwMode="auto">
            <a:xfrm>
              <a:off x="278" y="3159"/>
              <a:ext cx="3529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" tIns="3600" rIns="3600" bIns="3600" anchor="ctr"/>
            <a:lstStyle/>
            <a:p>
              <a:pPr defTabSz="914133" fontAlgn="auto" latinLnBrk="0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tabLst>
                  <a:tab pos="63482" algn="l"/>
                </a:tabLst>
                <a:defRPr/>
              </a:pPr>
              <a:r>
                <a:rPr lang="en-US" altLang="zh-CN" b="1" spc="-151" dirty="0">
                  <a:solidFill>
                    <a:srgbClr val="58595B"/>
                  </a:solidFill>
                  <a:latin typeface="맑은 고딕" pitchFamily="50" charset="-127"/>
                  <a:ea typeface="맑은 고딕" pitchFamily="50" charset="-127"/>
                  <a:cs typeface="맑은 고딕" pitchFamily="18" charset="0"/>
                </a:rPr>
                <a:t>Equipped with large-capacity power</a:t>
              </a:r>
            </a:p>
            <a:p>
              <a:pPr defTabSz="914133" fontAlgn="auto" latinLnBrk="0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tabLst>
                  <a:tab pos="63482" algn="l"/>
                </a:tabLst>
                <a:defRPr/>
              </a:pPr>
              <a:r>
                <a:rPr lang="en-US" altLang="zh-CN" b="1" spc="-151" dirty="0">
                  <a:solidFill>
                    <a:srgbClr val="58595B"/>
                  </a:solidFill>
                  <a:latin typeface="맑은 고딕" pitchFamily="50" charset="-127"/>
                  <a:ea typeface="맑은 고딕" pitchFamily="50" charset="-127"/>
                  <a:cs typeface="맑은 고딕" pitchFamily="18" charset="0"/>
                </a:rPr>
                <a:t>transmission facilities for </a:t>
              </a:r>
              <a:r>
                <a:rPr lang="en-US" altLang="zh-CN" b="1" spc="-151" dirty="0" smtClean="0">
                  <a:solidFill>
                    <a:srgbClr val="58595B"/>
                  </a:solidFill>
                  <a:latin typeface="맑은 고딕" pitchFamily="50" charset="-127"/>
                  <a:ea typeface="맑은 고딕" pitchFamily="50" charset="-127"/>
                  <a:cs typeface="맑은 고딕" pitchFamily="18" charset="0"/>
                </a:rPr>
                <a:t>testing</a:t>
              </a:r>
              <a:endParaRPr lang="en-US" altLang="zh-CN" b="1" spc="-151" dirty="0">
                <a:solidFill>
                  <a:srgbClr val="58595B"/>
                </a:solidFill>
                <a:latin typeface="맑은 고딕" pitchFamily="50" charset="-127"/>
                <a:ea typeface="맑은 고딕" pitchFamily="50" charset="-127"/>
                <a:cs typeface="맑은 고딕" pitchFamily="18" charset="0"/>
              </a:endParaRP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9892612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761753" y="1196752"/>
            <a:ext cx="7842695" cy="2141984"/>
          </a:xfrm>
          <a:prstGeom prst="roundRect">
            <a:avLst>
              <a:gd name="adj" fmla="val 10158"/>
            </a:avLst>
          </a:prstGeom>
          <a:solidFill>
            <a:schemeClr val="bg2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4" tIns="45711" rIns="91424" bIns="45711" anchor="ctr"/>
          <a:lstStyle/>
          <a:p>
            <a:pPr marL="173004" indent="-173004" defTabSz="914222" fontAlgn="auto" latinLnBrk="0">
              <a:spcBef>
                <a:spcPts val="1200"/>
              </a:spcBef>
              <a:spcAft>
                <a:spcPts val="0"/>
              </a:spcAft>
              <a:buClr>
                <a:srgbClr val="000000">
                  <a:lumMod val="85000"/>
                  <a:lumOff val="15000"/>
                </a:srgbClr>
              </a:buClr>
              <a:buSzPct val="80000"/>
              <a:buFont typeface="Wingdings" pitchFamily="2" charset="2"/>
              <a:buChar char="§"/>
              <a:defRPr/>
            </a:pPr>
            <a:r>
              <a:rPr kumimoji="0" lang="en-US" altLang="ko-KR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To establish </a:t>
            </a:r>
            <a:r>
              <a:rPr kumimoji="0" lang="en-US" altLang="ko-KR" b="1" kern="0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a long-term and sustainable legal </a:t>
            </a:r>
            <a:r>
              <a:rPr kumimoji="0" lang="en-US" altLang="ko-KR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framework for fusion energy development phases.</a:t>
            </a:r>
          </a:p>
          <a:p>
            <a:pPr marL="173004" indent="-173004" defTabSz="914222" fontAlgn="auto" latinLnBrk="0">
              <a:spcBef>
                <a:spcPts val="1200"/>
              </a:spcBef>
              <a:spcAft>
                <a:spcPts val="0"/>
              </a:spcAft>
              <a:buClr>
                <a:srgbClr val="000000">
                  <a:lumMod val="85000"/>
                  <a:lumOff val="15000"/>
                </a:srgbClr>
              </a:buClr>
              <a:buSzPct val="80000"/>
              <a:buFont typeface="Wingdings" pitchFamily="2" charset="2"/>
              <a:buChar char="§"/>
              <a:defRPr/>
            </a:pPr>
            <a:r>
              <a:rPr kumimoji="0" lang="en-US" altLang="ko-KR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To</a:t>
            </a:r>
            <a:r>
              <a:rPr kumimoji="0" lang="en-US" altLang="ko-KR" b="1" kern="0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b="1" kern="0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promote industries and institutes </a:t>
            </a:r>
            <a:r>
              <a:rPr kumimoji="0" lang="en-US" altLang="ko-KR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participating </a:t>
            </a:r>
            <a:r>
              <a:rPr kumimoji="0" lang="en-US" altLang="ko-KR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fusion energy development by </a:t>
            </a:r>
            <a:r>
              <a:rPr kumimoji="0" lang="en-US" altLang="ko-KR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support </a:t>
            </a:r>
            <a:r>
              <a:rPr kumimoji="0" lang="en-US" altLang="ko-KR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and benefit.</a:t>
            </a:r>
          </a:p>
          <a:p>
            <a:pPr marL="173004" indent="-173004" defTabSz="914222" fontAlgn="auto" latinLnBrk="0">
              <a:spcBef>
                <a:spcPts val="1200"/>
              </a:spcBef>
              <a:spcAft>
                <a:spcPts val="0"/>
              </a:spcAft>
              <a:buClr>
                <a:srgbClr val="000000">
                  <a:lumMod val="85000"/>
                  <a:lumOff val="15000"/>
                </a:srgbClr>
              </a:buClr>
              <a:buSzPct val="80000"/>
              <a:buFont typeface="Wingdings" pitchFamily="2" charset="2"/>
              <a:buChar char="§"/>
              <a:defRPr/>
            </a:pPr>
            <a:r>
              <a:rPr kumimoji="0" lang="en-US" altLang="ko-KR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The</a:t>
            </a:r>
            <a:r>
              <a:rPr kumimoji="0" lang="en-US" altLang="ko-KR" b="1" kern="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b="1" kern="0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first country in the world </a:t>
            </a:r>
            <a:r>
              <a:rPr kumimoji="0" lang="en-US" altLang="ko-KR" b="1" kern="0" dirty="0" smtClean="0">
                <a:latin typeface="맑은 고딕" pitchFamily="50" charset="-127"/>
                <a:ea typeface="맑은 고딕" pitchFamily="50" charset="-127"/>
                <a:cs typeface="Arial" charset="0"/>
              </a:rPr>
              <a:t>that</a:t>
            </a:r>
            <a:r>
              <a:rPr kumimoji="0" lang="en-US" altLang="ko-KR" b="1" kern="0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prepared </a:t>
            </a:r>
            <a:r>
              <a:rPr kumimoji="0" lang="en-US" altLang="ko-KR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a legal foundation in fusion energy development.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35496" y="3607023"/>
            <a:ext cx="8938169" cy="2701925"/>
          </a:xfrm>
          <a:prstGeom prst="roundRect">
            <a:avLst>
              <a:gd name="adj" fmla="val 10158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4" tIns="45711" rIns="91424" bIns="45711" anchor="ctr"/>
          <a:lstStyle/>
          <a:p>
            <a:pPr marL="173004" indent="-173004" defTabSz="914222" fontAlgn="auto" latinLnBrk="0">
              <a:spcBef>
                <a:spcPts val="1200"/>
              </a:spcBef>
              <a:spcAft>
                <a:spcPts val="0"/>
              </a:spcAft>
              <a:buClr>
                <a:srgbClr val="000000">
                  <a:lumMod val="85000"/>
                  <a:lumOff val="15000"/>
                </a:srgbClr>
              </a:buClr>
              <a:buSzPct val="80000"/>
              <a:defRPr/>
            </a:pPr>
            <a:endParaRPr kumimoji="0" lang="en-US" altLang="ko-KR" kern="0" dirty="0">
              <a:solidFill>
                <a:srgbClr val="000000">
                  <a:lumMod val="95000"/>
                  <a:lumOff val="5000"/>
                </a:srgbClr>
              </a:solidFill>
              <a:latin typeface="Arial" charset="0"/>
              <a:ea typeface="맑은 고딕" pitchFamily="50" charset="-127"/>
              <a:cs typeface="Arial" charset="0"/>
            </a:endParaRPr>
          </a:p>
        </p:txBody>
      </p:sp>
      <p:pic>
        <p:nvPicPr>
          <p:cNvPr id="7" name="Picture 16" descr="진흥법가결이미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00" y="3933056"/>
            <a:ext cx="2457450" cy="2058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27"/>
          <p:cNvSpPr txBox="1">
            <a:spLocks noChangeArrowheads="1"/>
          </p:cNvSpPr>
          <p:nvPr/>
        </p:nvSpPr>
        <p:spPr bwMode="auto">
          <a:xfrm>
            <a:off x="259333" y="4099148"/>
            <a:ext cx="61848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1" rIns="91424" bIns="45711">
            <a:spAutoFit/>
          </a:bodyPr>
          <a:lstStyle/>
          <a:p>
            <a:pPr marL="173004" indent="-173004" defTabSz="914133" fontAlgn="auto" latinLnBrk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kumimoji="0" lang="en-US" altLang="ko-KR" sz="1600" b="1" dirty="0">
                <a:solidFill>
                  <a:srgbClr val="061284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1995. 12 </a:t>
            </a:r>
            <a:r>
              <a:rPr kumimoji="0" lang="en-US" altLang="ko-KR" sz="1600" b="1" dirty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: </a:t>
            </a:r>
            <a:r>
              <a:rPr kumimoji="0" lang="en-US" altLang="ko-KR" sz="1600" b="1" dirty="0">
                <a:latin typeface="맑은 고딕" pitchFamily="50" charset="-127"/>
                <a:ea typeface="맑은 고딕" pitchFamily="50" charset="-127"/>
                <a:cs typeface="Arial" charset="0"/>
              </a:rPr>
              <a:t>National Fusion R&amp;D Master Plan</a:t>
            </a:r>
          </a:p>
          <a:p>
            <a:pPr marL="173004" indent="-173004" defTabSz="914133" fontAlgn="auto" latinLnBrk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kumimoji="0" lang="en-US" altLang="ko-KR" sz="1600" b="1" dirty="0">
                <a:solidFill>
                  <a:srgbClr val="061284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2005. 12 </a:t>
            </a:r>
            <a:r>
              <a:rPr kumimoji="0" lang="en-US" altLang="ko-KR" sz="1600" b="1" dirty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: </a:t>
            </a:r>
            <a:r>
              <a:rPr kumimoji="0" lang="en-US" altLang="ko-KR" sz="1600" b="1" dirty="0">
                <a:latin typeface="맑은 고딕" pitchFamily="50" charset="-127"/>
                <a:ea typeface="맑은 고딕" pitchFamily="50" charset="-127"/>
                <a:cs typeface="Arial" charset="0"/>
              </a:rPr>
              <a:t>National Fusion Energy </a:t>
            </a:r>
            <a:r>
              <a:rPr kumimoji="0" lang="en-US" altLang="ko-KR" sz="1600" b="1" dirty="0" smtClean="0">
                <a:latin typeface="맑은 고딕" pitchFamily="50" charset="-127"/>
                <a:ea typeface="맑은 고딕" pitchFamily="50" charset="-127"/>
                <a:cs typeface="Arial" charset="0"/>
              </a:rPr>
              <a:t>Development </a:t>
            </a:r>
            <a:r>
              <a:rPr kumimoji="0" lang="en-US" altLang="ko-KR" sz="1600" b="1" dirty="0">
                <a:latin typeface="맑은 고딕" pitchFamily="50" charset="-127"/>
                <a:ea typeface="맑은 고딕" pitchFamily="50" charset="-127"/>
                <a:cs typeface="Arial" charset="0"/>
              </a:rPr>
              <a:t>Plan</a:t>
            </a:r>
          </a:p>
          <a:p>
            <a:pPr marL="173004" indent="-173004" defTabSz="914133" fontAlgn="auto" latinLnBrk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kumimoji="0" lang="en-US" altLang="ko-KR" sz="1600" b="1" dirty="0">
              <a:latin typeface="맑은 고딕" pitchFamily="50" charset="-127"/>
              <a:ea typeface="맑은 고딕" pitchFamily="50" charset="-127"/>
              <a:cs typeface="Arial" charset="0"/>
            </a:endParaRPr>
          </a:p>
          <a:p>
            <a:pPr marL="173004" indent="-173004" defTabSz="914133" fontAlgn="auto" latinLnBrk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kumimoji="0" lang="en-US" altLang="ko-KR" sz="1600" b="1" dirty="0">
                <a:solidFill>
                  <a:srgbClr val="061284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2007.   3 </a:t>
            </a:r>
            <a:r>
              <a:rPr kumimoji="0" lang="en-US" altLang="ko-KR" sz="1600" b="1" dirty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: </a:t>
            </a:r>
            <a:r>
              <a:rPr kumimoji="0" lang="en-US" altLang="ko-KR" sz="16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Fusion Energy Development Promotion Law</a:t>
            </a:r>
          </a:p>
          <a:p>
            <a:pPr marL="173004" indent="-173004" defTabSz="914133" fontAlgn="auto" latinLnBrk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kumimoji="0" lang="en-US" altLang="ko-KR" sz="1600" b="1" dirty="0">
                <a:solidFill>
                  <a:srgbClr val="061284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2007.   4 </a:t>
            </a:r>
            <a:r>
              <a:rPr kumimoji="0" lang="en-US" altLang="ko-KR" sz="1600" b="1" dirty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: </a:t>
            </a:r>
            <a:r>
              <a:rPr kumimoji="0" lang="en-US" altLang="ko-KR" sz="16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Ratification of ITER Implementation Agreement </a:t>
            </a:r>
          </a:p>
          <a:p>
            <a:pPr marL="173004" indent="-173004" defTabSz="914133" fontAlgn="auto" latinLnBrk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kumimoji="0" lang="en-US" altLang="ko-KR" sz="1600" b="1" dirty="0">
                <a:solidFill>
                  <a:srgbClr val="061284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2007.   8 </a:t>
            </a:r>
            <a:r>
              <a:rPr kumimoji="0" lang="en-US" altLang="ko-KR" sz="1600" b="1" dirty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: </a:t>
            </a:r>
            <a:r>
              <a:rPr kumimoji="0" lang="en-US" altLang="ko-KR" sz="1600" b="1" dirty="0">
                <a:latin typeface="맑은 고딕" pitchFamily="50" charset="-127"/>
                <a:ea typeface="맑은 고딕" pitchFamily="50" charset="-127"/>
                <a:cs typeface="Arial" charset="0"/>
              </a:rPr>
              <a:t>Framework Plan of Fusion Energy Development</a:t>
            </a:r>
          </a:p>
          <a:p>
            <a:pPr defTabSz="914133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b="1" dirty="0">
                <a:latin typeface="맑은 고딕" pitchFamily="50" charset="-127"/>
                <a:ea typeface="맑은 고딕" pitchFamily="50" charset="-127"/>
                <a:cs typeface="Arial" charset="0"/>
              </a:rPr>
              <a:t>                 </a:t>
            </a:r>
            <a:r>
              <a:rPr kumimoji="0" lang="en-US" altLang="ko-KR" sz="1600" b="1" dirty="0" smtClean="0">
                <a:latin typeface="맑은 고딕" pitchFamily="50" charset="-127"/>
                <a:ea typeface="맑은 고딕" pitchFamily="50" charset="-127"/>
                <a:cs typeface="Arial" charset="0"/>
              </a:rPr>
              <a:t>(</a:t>
            </a:r>
            <a:r>
              <a:rPr lang="en-US" altLang="ko-KR" sz="1600" b="1" dirty="0">
                <a:latin typeface="맑은 고딕" pitchFamily="50" charset="-127"/>
                <a:ea typeface="맑은 고딕" pitchFamily="50" charset="-127"/>
                <a:cs typeface="Arial" charset="0"/>
              </a:rPr>
              <a:t>F</a:t>
            </a:r>
            <a:r>
              <a:rPr kumimoji="0" lang="en-US" altLang="ko-KR" sz="1600" b="1" dirty="0" smtClean="0">
                <a:latin typeface="맑은 고딕" pitchFamily="50" charset="-127"/>
                <a:ea typeface="맑은 고딕" pitchFamily="50" charset="-127"/>
                <a:cs typeface="Arial" charset="0"/>
              </a:rPr>
              <a:t>irst 5-Year National </a:t>
            </a:r>
            <a:r>
              <a:rPr kumimoji="0" lang="en-US" altLang="ko-KR" sz="1600" b="1" dirty="0">
                <a:latin typeface="맑은 고딕" pitchFamily="50" charset="-127"/>
                <a:ea typeface="맑은 고딕" pitchFamily="50" charset="-127"/>
                <a:cs typeface="Arial" charset="0"/>
              </a:rPr>
              <a:t>Plan)</a:t>
            </a:r>
          </a:p>
          <a:p>
            <a:pPr marL="173004" indent="-173004" defTabSz="914133" fontAlgn="auto" latinLnBrk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kumimoji="0" lang="en-US" altLang="ko-KR" sz="1600" b="1" dirty="0">
                <a:solidFill>
                  <a:srgbClr val="061284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2012.   1 </a:t>
            </a:r>
            <a:r>
              <a:rPr kumimoji="0" lang="en-US" altLang="ko-KR" sz="1600" b="1" dirty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: </a:t>
            </a:r>
            <a:r>
              <a:rPr kumimoji="0" lang="en-US" altLang="ko-KR" sz="1600" b="1" dirty="0" smtClean="0">
                <a:latin typeface="맑은 고딕" pitchFamily="50" charset="-127"/>
                <a:ea typeface="맑은 고딕" pitchFamily="50" charset="-127"/>
                <a:cs typeface="Arial" charset="0"/>
              </a:rPr>
              <a:t>The </a:t>
            </a:r>
            <a:r>
              <a:rPr kumimoji="0" lang="en-US" altLang="ko-KR" sz="16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2</a:t>
            </a:r>
            <a:r>
              <a:rPr kumimoji="0" lang="en-US" altLang="ko-KR" sz="1600" b="1" baseline="30000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nd</a:t>
            </a:r>
            <a:r>
              <a:rPr kumimoji="0" lang="en-US" altLang="ko-KR" sz="16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 5-year National </a:t>
            </a:r>
            <a:r>
              <a:rPr lang="en-US" altLang="ko-KR" sz="16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P</a:t>
            </a:r>
            <a:r>
              <a:rPr kumimoji="0" lang="en-US" altLang="ko-KR" sz="16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lan has </a:t>
            </a:r>
            <a:r>
              <a:rPr lang="en-US" altLang="ko-KR" sz="16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started.</a:t>
            </a:r>
            <a:endParaRPr kumimoji="0" lang="en-US" altLang="ko-KR" sz="1600" b="1" dirty="0">
              <a:solidFill>
                <a:srgbClr val="C00000"/>
              </a:solidFill>
              <a:latin typeface="맑은 고딕" pitchFamily="50" charset="-127"/>
              <a:ea typeface="맑은 고딕" pitchFamily="50" charset="-127"/>
              <a:cs typeface="Arial" charset="0"/>
            </a:endParaRPr>
          </a:p>
        </p:txBody>
      </p:sp>
      <p:sp>
        <p:nvSpPr>
          <p:cNvPr id="9" name="직사각형 20"/>
          <p:cNvSpPr>
            <a:spLocks noChangeArrowheads="1"/>
          </p:cNvSpPr>
          <p:nvPr/>
        </p:nvSpPr>
        <p:spPr bwMode="auto">
          <a:xfrm>
            <a:off x="259333" y="3565748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>
            <a:spAutoFit/>
          </a:bodyPr>
          <a:lstStyle/>
          <a:p>
            <a:pPr latinLnBrk="0">
              <a:spcAft>
                <a:spcPct val="30000"/>
              </a:spcAft>
              <a:buFont typeface="Wingdings" pitchFamily="2" charset="2"/>
              <a:buChar char="§"/>
            </a:pPr>
            <a:r>
              <a:rPr kumimoji="0" lang="en-US" altLang="ko-KR"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000" b="1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History of the FEDPL</a:t>
            </a:r>
            <a:endParaRPr kumimoji="0" lang="ko-KR" altLang="ko-KR" sz="2000" b="1">
              <a:solidFill>
                <a:srgbClr val="C00000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467544" y="332656"/>
            <a:ext cx="7667868" cy="31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45706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latinLnBrk="0" hangingPunct="1">
              <a:lnSpc>
                <a:spcPts val="2100"/>
              </a:lnSpc>
            </a:pPr>
            <a:r>
              <a:rPr kumimoji="0" lang="en-US" altLang="ko-KR" sz="28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Fusion Energy Development Promotion </a:t>
            </a:r>
            <a:r>
              <a:rPr kumimoji="0" lang="en-US" altLang="ko-KR" sz="2800" b="1" dirty="0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Law</a:t>
            </a:r>
            <a:endParaRPr kumimoji="0" lang="en-US" altLang="zh-CN" sz="2800" b="1" dirty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2357160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Documents and Settings\s-job03\바탕 화면\자료\피티자료모음\화살표png\화살표c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111" y="1747020"/>
            <a:ext cx="3302192" cy="817884"/>
          </a:xfrm>
          <a:prstGeom prst="rect">
            <a:avLst/>
          </a:prstGeom>
          <a:noFill/>
        </p:spPr>
      </p:pic>
      <p:sp>
        <p:nvSpPr>
          <p:cNvPr id="44" name="모서리가 둥근 직사각형 43"/>
          <p:cNvSpPr/>
          <p:nvPr/>
        </p:nvSpPr>
        <p:spPr>
          <a:xfrm>
            <a:off x="1617730" y="2043105"/>
            <a:ext cx="7072362" cy="2760617"/>
          </a:xfrm>
          <a:prstGeom prst="roundRect">
            <a:avLst>
              <a:gd name="adj" fmla="val 1457"/>
            </a:avLst>
          </a:prstGeom>
          <a:solidFill>
            <a:schemeClr val="bg1">
              <a:alpha val="90000"/>
            </a:schemeClr>
          </a:solidFill>
          <a:ln w="12700"/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3" name="Picture 2" descr="C:\Documents and Settings\s-job03\바탕 화면\알라딘\핵융합연PT111102\핵융합소스\비전단계수정.png"/>
          <p:cNvPicPr>
            <a:picLocks noChangeAspect="1" noChangeArrowheads="1"/>
          </p:cNvPicPr>
          <p:nvPr/>
        </p:nvPicPr>
        <p:blipFill>
          <a:blip r:embed="rId4" cstate="print"/>
          <a:srcRect t="18459" b="30865"/>
          <a:stretch>
            <a:fillRect/>
          </a:stretch>
        </p:blipFill>
        <p:spPr bwMode="auto">
          <a:xfrm>
            <a:off x="393326" y="2040374"/>
            <a:ext cx="8331603" cy="27717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579" name="Picture 3" descr="C:\Documents and Settings\s-job03\바탕 화면\알라딘\핵융합연PT111102\핵융합소스\비전단계-0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3285" y="4923994"/>
            <a:ext cx="8328646" cy="16556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24578" name="Picture 2" descr="C:\Documents and Settings\s-job03\바탕 화면\알라딘\핵융합연PT111102\핵융합소스\비전단계수정.png"/>
          <p:cNvPicPr>
            <a:picLocks noChangeAspect="1" noChangeArrowheads="1"/>
          </p:cNvPicPr>
          <p:nvPr/>
        </p:nvPicPr>
        <p:blipFill>
          <a:blip r:embed="rId4" cstate="print"/>
          <a:srcRect b="85285"/>
          <a:stretch>
            <a:fillRect/>
          </a:stretch>
        </p:blipFill>
        <p:spPr bwMode="auto">
          <a:xfrm>
            <a:off x="393326" y="1043921"/>
            <a:ext cx="8331603" cy="804878"/>
          </a:xfrm>
          <a:prstGeom prst="rect">
            <a:avLst/>
          </a:prstGeom>
          <a:noFill/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92" y="89133"/>
            <a:ext cx="8757128" cy="685800"/>
          </a:xfrm>
        </p:spPr>
        <p:txBody>
          <a:bodyPr/>
          <a:lstStyle/>
          <a:p>
            <a:r>
              <a:rPr lang="en-US" altLang="en-US" spc="-160" dirty="0" smtClean="0">
                <a:effectLst/>
                <a:latin typeface="+mn-lt"/>
              </a:rPr>
              <a:t>Vision and Goal of Fusion Energy Development Policy</a:t>
            </a:r>
            <a:endParaRPr lang="ko-KR" altLang="en-US" spc="-160" dirty="0">
              <a:effectLst/>
              <a:latin typeface="+mn-lt"/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1732734" y="3022819"/>
            <a:ext cx="2207895" cy="1257300"/>
          </a:xfrm>
          <a:prstGeom prst="rect">
            <a:avLst/>
          </a:prstGeom>
        </p:spPr>
        <p:txBody>
          <a:bodyPr wrap="square" lIns="54000" tIns="3600" rIns="3600" bIns="3600" anchor="ctr" anchorCtr="0">
            <a:noAutofit/>
          </a:bodyPr>
          <a:lstStyle/>
          <a:p>
            <a:pPr marL="90000" indent="-90000">
              <a:lnSpc>
                <a:spcPts val="1000"/>
              </a:lnSpc>
              <a:buFont typeface="Wingdings" pitchFamily="2" charset="2"/>
              <a:buChar char="§"/>
            </a:pPr>
            <a:r>
              <a:rPr lang="en-US" altLang="ko-KR" sz="1000" b="1" spc="-50" dirty="0">
                <a:latin typeface="맑은 고딕" pitchFamily="50" charset="-127"/>
                <a:ea typeface="맑은 고딕" pitchFamily="50" charset="-127"/>
              </a:rPr>
              <a:t>Acquisition of operating technology for the </a:t>
            </a:r>
            <a:r>
              <a:rPr lang="en-US" altLang="ko-KR" sz="1000" b="1" spc="-50" dirty="0" smtClean="0">
                <a:latin typeface="맑은 고딕" pitchFamily="50" charset="-127"/>
                <a:ea typeface="맑은 고딕" pitchFamily="50" charset="-127"/>
              </a:rPr>
              <a:t>KSTAR</a:t>
            </a:r>
          </a:p>
          <a:p>
            <a:pPr marL="90000" indent="-90000">
              <a:lnSpc>
                <a:spcPts val="1000"/>
              </a:lnSpc>
              <a:buFont typeface="Wingdings" pitchFamily="2" charset="2"/>
              <a:buChar char="§"/>
            </a:pPr>
            <a:endParaRPr lang="en-US" altLang="ko-KR" sz="1000" b="1" spc="-50" dirty="0" smtClean="0">
              <a:latin typeface="맑은 고딕" pitchFamily="50" charset="-127"/>
              <a:ea typeface="맑은 고딕" pitchFamily="50" charset="-127"/>
            </a:endParaRPr>
          </a:p>
          <a:p>
            <a:pPr marL="90000" indent="-90000">
              <a:lnSpc>
                <a:spcPts val="1000"/>
              </a:lnSpc>
              <a:buFont typeface="Wingdings" pitchFamily="2" charset="2"/>
              <a:buChar char="§"/>
            </a:pPr>
            <a:r>
              <a:rPr lang="en-US" altLang="ko-KR" sz="1000" b="1" spc="-50" dirty="0" smtClean="0">
                <a:latin typeface="맑은 고딕" pitchFamily="50" charset="-127"/>
                <a:ea typeface="맑은 고딕" pitchFamily="50" charset="-127"/>
              </a:rPr>
              <a:t>Participation in the international joint construction of ITER </a:t>
            </a:r>
          </a:p>
          <a:p>
            <a:pPr marL="90000" indent="-90000">
              <a:lnSpc>
                <a:spcPts val="1000"/>
              </a:lnSpc>
              <a:buFont typeface="Wingdings" pitchFamily="2" charset="2"/>
              <a:buChar char="§"/>
            </a:pPr>
            <a:endParaRPr lang="en-US" altLang="ko-KR" sz="1000" b="1" spc="-50" dirty="0" smtClean="0">
              <a:latin typeface="맑은 고딕" pitchFamily="50" charset="-127"/>
              <a:ea typeface="맑은 고딕" pitchFamily="50" charset="-127"/>
            </a:endParaRPr>
          </a:p>
          <a:p>
            <a:pPr marL="90000" indent="-90000">
              <a:lnSpc>
                <a:spcPts val="1000"/>
              </a:lnSpc>
              <a:buFont typeface="Wingdings" pitchFamily="2" charset="2"/>
              <a:buChar char="§"/>
            </a:pPr>
            <a:r>
              <a:rPr lang="en-US" altLang="ko-KR" sz="1000" b="1" spc="-50" dirty="0">
                <a:latin typeface="맑은 고딕" pitchFamily="50" charset="-127"/>
                <a:ea typeface="맑은 고딕" pitchFamily="50" charset="-127"/>
              </a:rPr>
              <a:t>Establishment of a system for the development of </a:t>
            </a:r>
            <a:r>
              <a:rPr lang="en-US" altLang="ko-KR" sz="1000" b="1" spc="-50" dirty="0" smtClean="0">
                <a:latin typeface="맑은 고딕" pitchFamily="50" charset="-127"/>
                <a:ea typeface="맑은 고딕" pitchFamily="50" charset="-127"/>
              </a:rPr>
              <a:t>fusion </a:t>
            </a:r>
            <a:r>
              <a:rPr lang="en-US" altLang="ko-KR" sz="1000" b="1" spc="-50" dirty="0">
                <a:latin typeface="맑은 고딕" pitchFamily="50" charset="-127"/>
                <a:ea typeface="맑은 고딕" pitchFamily="50" charset="-127"/>
              </a:rPr>
              <a:t>reactor engineering </a:t>
            </a:r>
            <a:r>
              <a:rPr lang="en-US" altLang="ko-KR" sz="1000" b="1" spc="-50" dirty="0" smtClean="0">
                <a:latin typeface="맑은 고딕" pitchFamily="50" charset="-127"/>
                <a:ea typeface="맑은 고딕" pitchFamily="50" charset="-127"/>
              </a:rPr>
              <a:t>technology</a:t>
            </a:r>
          </a:p>
        </p:txBody>
      </p:sp>
      <p:sp>
        <p:nvSpPr>
          <p:cNvPr id="7" name="모서리가 둥근 직사각형 81"/>
          <p:cNvSpPr/>
          <p:nvPr/>
        </p:nvSpPr>
        <p:spPr>
          <a:xfrm>
            <a:off x="1720335" y="2463088"/>
            <a:ext cx="2211150" cy="491151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" tIns="3600" rIns="3600" bIns="360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100" b="1" dirty="0">
                <a:solidFill>
                  <a:schemeClr val="tx1"/>
                </a:solidFill>
                <a:latin typeface="+mj-ea"/>
              </a:rPr>
              <a:t>Establishment of a </a:t>
            </a:r>
            <a:r>
              <a:rPr lang="en-US" altLang="ko-KR" sz="1100" b="1" dirty="0">
                <a:solidFill>
                  <a:schemeClr val="tx1"/>
                </a:solidFill>
              </a:rPr>
              <a:t>foundation</a:t>
            </a:r>
            <a:r>
              <a:rPr lang="en-US" altLang="ko-KR" sz="1100" b="1" dirty="0">
                <a:solidFill>
                  <a:schemeClr val="tx1"/>
                </a:solidFill>
                <a:latin typeface="+mj-ea"/>
              </a:rPr>
              <a:t> for </a:t>
            </a:r>
            <a:r>
              <a:rPr lang="en-US" altLang="ko-KR" sz="1100" b="1" dirty="0" smtClean="0">
                <a:solidFill>
                  <a:schemeClr val="tx1"/>
                </a:solidFill>
                <a:latin typeface="+mj-ea"/>
              </a:rPr>
              <a:t>fusion </a:t>
            </a:r>
            <a:r>
              <a:rPr lang="en-US" altLang="ko-KR" sz="1100" b="1" dirty="0">
                <a:solidFill>
                  <a:schemeClr val="tx1"/>
                </a:solidFill>
                <a:latin typeface="+mj-ea"/>
              </a:rPr>
              <a:t>energy development</a:t>
            </a:r>
            <a:endParaRPr lang="ko-KR" altLang="en-US" sz="1100" b="1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13" name="모서리가 둥근 직사각형 81"/>
          <p:cNvSpPr/>
          <p:nvPr/>
        </p:nvSpPr>
        <p:spPr>
          <a:xfrm>
            <a:off x="1711765" y="1121805"/>
            <a:ext cx="6883160" cy="593650"/>
          </a:xfrm>
          <a:prstGeom prst="roundRect">
            <a:avLst>
              <a:gd name="adj" fmla="val 0"/>
            </a:avLst>
          </a:prstGeom>
          <a:noFill/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" tIns="3600" rIns="3600" bIns="360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600" b="1" dirty="0" smtClean="0">
                <a:solidFill>
                  <a:srgbClr val="C00000"/>
                </a:solidFill>
                <a:latin typeface="+mj-ea"/>
              </a:rPr>
              <a:t>Secure sustainable </a:t>
            </a:r>
            <a:r>
              <a:rPr lang="en-US" altLang="ko-KR" sz="1600" b="1" dirty="0">
                <a:solidFill>
                  <a:srgbClr val="C00000"/>
                </a:solidFill>
                <a:latin typeface="+mj-ea"/>
              </a:rPr>
              <a:t>new energy </a:t>
            </a:r>
            <a:r>
              <a:rPr lang="en-US" altLang="ko-KR" sz="1600" b="1" dirty="0" smtClean="0">
                <a:solidFill>
                  <a:srgbClr val="C00000"/>
                </a:solidFill>
                <a:latin typeface="+mj-ea"/>
              </a:rPr>
              <a:t>source by technological development and </a:t>
            </a:r>
            <a:r>
              <a:rPr lang="en-US" altLang="ko-KR" sz="1600" b="1" dirty="0">
                <a:solidFill>
                  <a:srgbClr val="C00000"/>
                </a:solidFill>
                <a:latin typeface="+mj-ea"/>
              </a:rPr>
              <a:t>the commercialization of </a:t>
            </a:r>
            <a:r>
              <a:rPr lang="en-US" altLang="ko-KR" sz="1600" b="1" dirty="0" smtClean="0">
                <a:solidFill>
                  <a:srgbClr val="C00000"/>
                </a:solidFill>
                <a:latin typeface="+mj-ea"/>
              </a:rPr>
              <a:t>fusion </a:t>
            </a:r>
            <a:r>
              <a:rPr lang="en-US" altLang="ko-KR" sz="1600" b="1" dirty="0">
                <a:solidFill>
                  <a:srgbClr val="C00000"/>
                </a:solidFill>
                <a:latin typeface="+mj-ea"/>
              </a:rPr>
              <a:t>energy</a:t>
            </a:r>
            <a:endParaRPr lang="ko-KR" altLang="en-US" sz="1600" b="1" dirty="0">
              <a:solidFill>
                <a:srgbClr val="C00000"/>
              </a:solidFill>
              <a:latin typeface="+mj-ea"/>
            </a:endParaRPr>
          </a:p>
        </p:txBody>
      </p:sp>
      <p:sp>
        <p:nvSpPr>
          <p:cNvPr id="14" name="모서리가 둥근 직사각형 81"/>
          <p:cNvSpPr/>
          <p:nvPr/>
        </p:nvSpPr>
        <p:spPr>
          <a:xfrm>
            <a:off x="465909" y="1105988"/>
            <a:ext cx="1005840" cy="609467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" tIns="3600" rIns="3600" bIns="360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600" b="1" dirty="0" smtClean="0">
                <a:solidFill>
                  <a:schemeClr val="bg1"/>
                </a:solidFill>
                <a:latin typeface="+mj-ea"/>
                <a:ea typeface="+mj-ea"/>
              </a:rPr>
              <a:t>Vision</a:t>
            </a:r>
            <a:endParaRPr lang="ko-KR" altLang="en-US" sz="1600" b="1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모서리가 둥근 직사각형 81"/>
          <p:cNvSpPr/>
          <p:nvPr/>
        </p:nvSpPr>
        <p:spPr>
          <a:xfrm>
            <a:off x="465909" y="2097328"/>
            <a:ext cx="1005840" cy="306336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" tIns="3600" rIns="3600" bIns="360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rPr>
              <a:t>Phase</a:t>
            </a:r>
            <a:endParaRPr lang="ko-KR" altLang="en-US" sz="1200" b="1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모서리가 둥근 직사각형 81"/>
          <p:cNvSpPr/>
          <p:nvPr/>
        </p:nvSpPr>
        <p:spPr>
          <a:xfrm>
            <a:off x="465909" y="2455666"/>
            <a:ext cx="1005840" cy="489706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" tIns="3600" rIns="3600" bIns="360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rPr>
              <a:t>Policy Goal</a:t>
            </a:r>
            <a:endParaRPr lang="ko-KR" altLang="en-US" sz="1200" b="1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모서리가 둥근 직사각형 81"/>
          <p:cNvSpPr/>
          <p:nvPr/>
        </p:nvSpPr>
        <p:spPr>
          <a:xfrm>
            <a:off x="465909" y="3000625"/>
            <a:ext cx="1005840" cy="1269850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" tIns="3600" rIns="3600" bIns="3600" rtlCol="0" anchor="ctr" anchorCtr="0">
            <a:noAutofit/>
          </a:bodyPr>
          <a:lstStyle/>
          <a:p>
            <a:pPr algn="ctr"/>
            <a:r>
              <a: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rPr>
              <a:t>Basic Directions</a:t>
            </a:r>
            <a:endParaRPr lang="ko-KR" altLang="en-US" sz="1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모서리가 둥근 직사각형 81"/>
          <p:cNvSpPr/>
          <p:nvPr/>
        </p:nvSpPr>
        <p:spPr>
          <a:xfrm>
            <a:off x="465909" y="4319901"/>
            <a:ext cx="1005840" cy="492238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" tIns="3600" rIns="3600" bIns="360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100" b="1" dirty="0" smtClean="0">
                <a:solidFill>
                  <a:schemeClr val="bg1"/>
                </a:solidFill>
                <a:latin typeface="+mj-ea"/>
                <a:ea typeface="+mj-ea"/>
              </a:rPr>
              <a:t>Basic Promotion Plan</a:t>
            </a:r>
            <a:endParaRPr lang="ko-KR" altLang="en-US" sz="11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모서리가 둥근 직사각형 81"/>
          <p:cNvSpPr/>
          <p:nvPr/>
        </p:nvSpPr>
        <p:spPr>
          <a:xfrm>
            <a:off x="465909" y="5521236"/>
            <a:ext cx="1005840" cy="931818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" tIns="3600" rIns="3600" bIns="360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rPr>
              <a:t>Primary Strategy for Plan-2</a:t>
            </a:r>
            <a:endParaRPr lang="ko-KR" altLang="en-US" sz="1200" b="1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모서리가 둥근 직사각형 81"/>
          <p:cNvSpPr/>
          <p:nvPr/>
        </p:nvSpPr>
        <p:spPr>
          <a:xfrm>
            <a:off x="1720335" y="4332985"/>
            <a:ext cx="2211150" cy="387093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" tIns="3600" rIns="3600" bIns="360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200" b="1" spc="-50" dirty="0" smtClean="0">
                <a:solidFill>
                  <a:srgbClr val="034B9B"/>
                </a:solidFill>
                <a:latin typeface="맑은 고딕" pitchFamily="50" charset="-127"/>
                <a:ea typeface="맑은 고딕" pitchFamily="50" charset="-127"/>
              </a:rPr>
              <a:t>Basic Promotion </a:t>
            </a:r>
            <a:r>
              <a:rPr lang="en-US" altLang="ko-KR" sz="1200" b="1" spc="-50" dirty="0">
                <a:solidFill>
                  <a:srgbClr val="034B9B"/>
                </a:solidFill>
                <a:latin typeface="맑은 고딕" pitchFamily="50" charset="-127"/>
                <a:ea typeface="맑은 고딕" pitchFamily="50" charset="-127"/>
              </a:rPr>
              <a:t>P</a:t>
            </a:r>
            <a:r>
              <a:rPr lang="en-US" altLang="ko-KR" sz="1200" b="1" spc="-50" dirty="0" smtClean="0">
                <a:solidFill>
                  <a:srgbClr val="034B9B"/>
                </a:solidFill>
                <a:latin typeface="맑은 고딕" pitchFamily="50" charset="-127"/>
                <a:ea typeface="맑은 고딕" pitchFamily="50" charset="-127"/>
              </a:rPr>
              <a:t>lan 1 (’07~‘11)</a:t>
            </a:r>
            <a:endParaRPr lang="ko-KR" altLang="en-US" sz="1200" b="1" spc="-50" dirty="0">
              <a:solidFill>
                <a:srgbClr val="034B9B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" name="모서리가 둥근 직사각형 81"/>
          <p:cNvSpPr/>
          <p:nvPr/>
        </p:nvSpPr>
        <p:spPr>
          <a:xfrm>
            <a:off x="1711765" y="5563826"/>
            <a:ext cx="6883160" cy="916942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" tIns="3600" rIns="3600" bIns="3600" rtlCol="0" anchor="ctr" anchorCtr="0">
            <a:noAutofit/>
          </a:bodyPr>
          <a:lstStyle/>
          <a:p>
            <a:pPr marL="539750" lvl="0" indent="-182563">
              <a:lnSpc>
                <a:spcPts val="1100"/>
              </a:lnSpc>
              <a:buBlip>
                <a:blip r:embed="rId6"/>
              </a:buBlip>
            </a:pPr>
            <a:r>
              <a:rPr lang="en-US" altLang="ko-KR" sz="1300" b="1" dirty="0" smtClean="0">
                <a:solidFill>
                  <a:srgbClr val="0000FF"/>
                </a:solidFill>
                <a:latin typeface="+mj-ea"/>
                <a:ea typeface="+mj-ea"/>
              </a:rPr>
              <a:t>Attainment of KSTAR high-performance plasma and</a:t>
            </a:r>
            <a:r>
              <a:rPr lang="ko-KR" altLang="en-US" sz="1300" b="1" dirty="0" smtClean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ko-KR" sz="1300" b="1" dirty="0" smtClean="0">
                <a:solidFill>
                  <a:srgbClr val="0000FF"/>
                </a:solidFill>
                <a:latin typeface="+mj-ea"/>
                <a:ea typeface="+mj-ea"/>
              </a:rPr>
              <a:t>development of DEMO basic technology</a:t>
            </a:r>
          </a:p>
          <a:p>
            <a:pPr marL="539750" lvl="0" indent="-182563">
              <a:lnSpc>
                <a:spcPts val="1100"/>
              </a:lnSpc>
              <a:buBlip>
                <a:blip r:embed="rId6"/>
              </a:buBlip>
            </a:pPr>
            <a:r>
              <a:rPr lang="en-US" altLang="ko-KR" sz="1300" b="1" dirty="0" smtClean="0">
                <a:solidFill>
                  <a:srgbClr val="0000FF"/>
                </a:solidFill>
                <a:latin typeface="+mj-ea"/>
                <a:ea typeface="+mj-ea"/>
              </a:rPr>
              <a:t>Basic research in fusion and cultivation of man power</a:t>
            </a:r>
          </a:p>
          <a:p>
            <a:pPr marL="539750" lvl="0" indent="-182563">
              <a:lnSpc>
                <a:spcPts val="1100"/>
              </a:lnSpc>
              <a:buBlip>
                <a:blip r:embed="rId6"/>
              </a:buBlip>
            </a:pPr>
            <a:r>
              <a:rPr lang="en-US" altLang="ko-KR" sz="1300" b="1" dirty="0" smtClean="0">
                <a:solidFill>
                  <a:srgbClr val="0000FF"/>
                </a:solidFill>
                <a:latin typeface="+mj-ea"/>
                <a:ea typeface="+mj-ea"/>
              </a:rPr>
              <a:t>International cooperation and improvement of status in ITER operations</a:t>
            </a:r>
          </a:p>
          <a:p>
            <a:pPr marL="539750" lvl="0" indent="-182563">
              <a:lnSpc>
                <a:spcPts val="1100"/>
              </a:lnSpc>
              <a:buBlip>
                <a:blip r:embed="rId6"/>
              </a:buBlip>
            </a:pPr>
            <a:r>
              <a:rPr lang="en-US" altLang="ko-KR" sz="1300" b="1" dirty="0" smtClean="0">
                <a:solidFill>
                  <a:srgbClr val="0000FF"/>
                </a:solidFill>
                <a:latin typeface="+mj-ea"/>
                <a:ea typeface="+mj-ea"/>
              </a:rPr>
              <a:t>Commercialization of fusion/plasma technology and promotion of social acceptance</a:t>
            </a:r>
            <a:endParaRPr lang="ko-KR" altLang="en-US" sz="1300" b="1" dirty="0" smtClean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22" name="모서리가 둥근 직사각형 81"/>
          <p:cNvSpPr/>
          <p:nvPr/>
        </p:nvSpPr>
        <p:spPr>
          <a:xfrm>
            <a:off x="1726091" y="2106037"/>
            <a:ext cx="2187106" cy="306336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" tIns="3600" rIns="3600" bIns="360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3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Phase 1 (’07~’11)</a:t>
            </a:r>
            <a:endParaRPr lang="ko-KR" altLang="en-US" sz="13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Rectangle 12"/>
          <p:cNvSpPr/>
          <p:nvPr/>
        </p:nvSpPr>
        <p:spPr>
          <a:xfrm>
            <a:off x="4055896" y="3022819"/>
            <a:ext cx="2207895" cy="1257300"/>
          </a:xfrm>
          <a:prstGeom prst="rect">
            <a:avLst/>
          </a:prstGeom>
        </p:spPr>
        <p:txBody>
          <a:bodyPr wrap="square" lIns="54000" tIns="3600" rIns="3600" bIns="3600" anchor="ctr" anchorCtr="0">
            <a:noAutofit/>
          </a:bodyPr>
          <a:lstStyle/>
          <a:p>
            <a:pPr marL="90000" indent="-90000">
              <a:lnSpc>
                <a:spcPts val="1000"/>
              </a:lnSpc>
              <a:buFont typeface="Wingdings" pitchFamily="2" charset="2"/>
              <a:buChar char="§"/>
            </a:pPr>
            <a:r>
              <a:rPr lang="en-US" altLang="ko-KR" sz="1100" b="1" spc="-100" dirty="0">
                <a:solidFill>
                  <a:srgbClr val="002060"/>
                </a:solidFill>
                <a:ea typeface="맑은 고딕" pitchFamily="50" charset="-127"/>
              </a:rPr>
              <a:t>H</a:t>
            </a:r>
            <a:r>
              <a:rPr lang="en-US" altLang="ko-KR" sz="1100" b="1" spc="-100" dirty="0" smtClean="0">
                <a:solidFill>
                  <a:srgbClr val="002060"/>
                </a:solidFill>
                <a:ea typeface="맑은 고딕" pitchFamily="50" charset="-127"/>
              </a:rPr>
              <a:t>igh-performance plasma </a:t>
            </a:r>
            <a:r>
              <a:rPr lang="en-US" altLang="ko-KR" sz="1100" b="1" spc="-100" dirty="0">
                <a:solidFill>
                  <a:srgbClr val="002060"/>
                </a:solidFill>
                <a:ea typeface="맑은 고딕" pitchFamily="50" charset="-127"/>
              </a:rPr>
              <a:t> </a:t>
            </a:r>
            <a:r>
              <a:rPr lang="en-US" altLang="ko-KR" sz="1100" b="1" spc="-100" dirty="0" smtClean="0">
                <a:solidFill>
                  <a:srgbClr val="002060"/>
                </a:solidFill>
                <a:ea typeface="맑은 고딕" pitchFamily="50" charset="-127"/>
              </a:rPr>
              <a:t>operation in KSTAR for preparations for </a:t>
            </a:r>
            <a:r>
              <a:rPr lang="en-US" altLang="ko-KR" sz="1100" b="1" spc="-100" dirty="0">
                <a:solidFill>
                  <a:srgbClr val="002060"/>
                </a:solidFill>
                <a:ea typeface="맑은 고딕" pitchFamily="50" charset="-127"/>
              </a:rPr>
              <a:t>t</a:t>
            </a:r>
            <a:r>
              <a:rPr lang="en-US" altLang="ko-KR" sz="1100" b="1" spc="-100" dirty="0" smtClean="0">
                <a:solidFill>
                  <a:srgbClr val="002060"/>
                </a:solidFill>
                <a:ea typeface="맑은 고딕" pitchFamily="50" charset="-127"/>
              </a:rPr>
              <a:t>he </a:t>
            </a:r>
            <a:r>
              <a:rPr lang="en-US" altLang="ko-KR" sz="1100" b="1" spc="-100" dirty="0">
                <a:solidFill>
                  <a:srgbClr val="002060"/>
                </a:solidFill>
                <a:ea typeface="맑은 고딕" pitchFamily="50" charset="-127"/>
              </a:rPr>
              <a:t> </a:t>
            </a:r>
            <a:r>
              <a:rPr lang="en-US" altLang="ko-KR" sz="1100" b="1" spc="-100" dirty="0" smtClean="0">
                <a:solidFill>
                  <a:srgbClr val="002060"/>
                </a:solidFill>
                <a:ea typeface="맑은 고딕" pitchFamily="50" charset="-127"/>
              </a:rPr>
              <a:t>ITER Operation</a:t>
            </a:r>
          </a:p>
          <a:p>
            <a:pPr marL="90000" indent="-90000">
              <a:lnSpc>
                <a:spcPts val="1000"/>
              </a:lnSpc>
              <a:buFont typeface="Wingdings" pitchFamily="2" charset="2"/>
              <a:buChar char="§"/>
            </a:pPr>
            <a:endParaRPr lang="en-US" altLang="ko-KR" sz="1100" b="1" spc="-100" dirty="0" smtClean="0">
              <a:solidFill>
                <a:srgbClr val="002060"/>
              </a:solidFill>
              <a:ea typeface="맑은 고딕" pitchFamily="50" charset="-127"/>
            </a:endParaRPr>
          </a:p>
          <a:p>
            <a:pPr marL="90000" indent="-90000">
              <a:lnSpc>
                <a:spcPts val="1000"/>
              </a:lnSpc>
              <a:buFont typeface="Wingdings" pitchFamily="2" charset="2"/>
              <a:buChar char="§"/>
            </a:pPr>
            <a:r>
              <a:rPr lang="en-US" altLang="ko-KR" sz="1100" b="1" spc="-50" dirty="0" smtClean="0">
                <a:solidFill>
                  <a:srgbClr val="002060"/>
                </a:solidFill>
                <a:ea typeface="맑은 고딕" pitchFamily="50" charset="-127"/>
              </a:rPr>
              <a:t>Completion </a:t>
            </a:r>
            <a:r>
              <a:rPr lang="en-US" altLang="ko-KR" sz="1100" b="1" spc="-50" dirty="0">
                <a:solidFill>
                  <a:srgbClr val="002060"/>
                </a:solidFill>
                <a:ea typeface="맑은 고딕" pitchFamily="50" charset="-127"/>
              </a:rPr>
              <a:t>of ITER and acquisition of core </a:t>
            </a:r>
            <a:r>
              <a:rPr lang="en-US" altLang="ko-KR" sz="1100" b="1" spc="-50" dirty="0" smtClean="0">
                <a:solidFill>
                  <a:srgbClr val="002060"/>
                </a:solidFill>
                <a:ea typeface="맑은 고딕" pitchFamily="50" charset="-127"/>
              </a:rPr>
              <a:t>technology</a:t>
            </a:r>
          </a:p>
          <a:p>
            <a:pPr marL="90000" indent="-90000">
              <a:lnSpc>
                <a:spcPts val="1000"/>
              </a:lnSpc>
              <a:buFont typeface="Wingdings" pitchFamily="2" charset="2"/>
              <a:buChar char="§"/>
            </a:pPr>
            <a:endParaRPr lang="en-US" altLang="ko-KR" sz="1100" b="1" spc="-50" dirty="0" smtClean="0">
              <a:solidFill>
                <a:srgbClr val="002060"/>
              </a:solidFill>
              <a:ea typeface="맑은 고딕" pitchFamily="50" charset="-127"/>
            </a:endParaRPr>
          </a:p>
          <a:p>
            <a:pPr marL="90000" indent="-90000">
              <a:lnSpc>
                <a:spcPts val="1000"/>
              </a:lnSpc>
              <a:buFont typeface="Wingdings" pitchFamily="2" charset="2"/>
              <a:buChar char="§"/>
            </a:pPr>
            <a:r>
              <a:rPr lang="en-US" altLang="ko-KR" sz="1200" b="1" spc="-150" dirty="0" smtClean="0">
                <a:solidFill>
                  <a:srgbClr val="C00000"/>
                </a:solidFill>
                <a:ea typeface="맑은 고딕" pitchFamily="50" charset="-127"/>
              </a:rPr>
              <a:t>Development of core technology for the design of DEMO</a:t>
            </a:r>
          </a:p>
        </p:txBody>
      </p:sp>
      <p:sp>
        <p:nvSpPr>
          <p:cNvPr id="24" name="모서리가 둥근 직사각형 81"/>
          <p:cNvSpPr/>
          <p:nvPr/>
        </p:nvSpPr>
        <p:spPr>
          <a:xfrm>
            <a:off x="4043497" y="2463088"/>
            <a:ext cx="2211150" cy="491151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" tIns="3600" rIns="3600" bIns="360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400" b="1" dirty="0" smtClean="0">
                <a:solidFill>
                  <a:srgbClr val="FF0000"/>
                </a:solidFill>
                <a:ea typeface="HY헤드라인M" pitchFamily="18" charset="-127"/>
              </a:rPr>
              <a:t>Development of Core </a:t>
            </a:r>
            <a:r>
              <a:rPr lang="en-US" altLang="ko-KR" sz="1400" b="1" dirty="0">
                <a:solidFill>
                  <a:srgbClr val="FF0000"/>
                </a:solidFill>
                <a:ea typeface="HY헤드라인M" pitchFamily="18" charset="-127"/>
              </a:rPr>
              <a:t>T</a:t>
            </a:r>
            <a:r>
              <a:rPr lang="en-US" altLang="ko-KR" sz="1400" b="1" dirty="0" smtClean="0">
                <a:solidFill>
                  <a:srgbClr val="FF0000"/>
                </a:solidFill>
                <a:ea typeface="HY헤드라인M" pitchFamily="18" charset="-127"/>
              </a:rPr>
              <a:t>echnology for DEMO</a:t>
            </a:r>
            <a:endParaRPr lang="ko-KR" altLang="en-US" sz="1400" b="1" dirty="0">
              <a:solidFill>
                <a:srgbClr val="FF0000"/>
              </a:solidFill>
              <a:ea typeface="HY헤드라인M" pitchFamily="18" charset="-127"/>
            </a:endParaRPr>
          </a:p>
        </p:txBody>
      </p:sp>
      <p:sp>
        <p:nvSpPr>
          <p:cNvPr id="25" name="모서리가 둥근 직사각형 81"/>
          <p:cNvSpPr/>
          <p:nvPr/>
        </p:nvSpPr>
        <p:spPr>
          <a:xfrm>
            <a:off x="4043497" y="4332985"/>
            <a:ext cx="1085852" cy="387093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" tIns="3600" rIns="3600" bIns="360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100" b="1" spc="-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Basic Promotion Plan 2 (‘12~‘16)</a:t>
            </a:r>
            <a:endParaRPr lang="ko-KR" altLang="en-US" sz="1100" b="1" spc="-5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6" name="모서리가 둥근 직사각형 81"/>
          <p:cNvSpPr/>
          <p:nvPr/>
        </p:nvSpPr>
        <p:spPr>
          <a:xfrm>
            <a:off x="4049253" y="2106037"/>
            <a:ext cx="2187106" cy="306336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" tIns="3600" rIns="3600" bIns="360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3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Phase 2 (’12~’21)</a:t>
            </a:r>
            <a:endParaRPr lang="ko-KR" altLang="en-US" sz="13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7" name="Rectangle 12"/>
          <p:cNvSpPr/>
          <p:nvPr/>
        </p:nvSpPr>
        <p:spPr>
          <a:xfrm>
            <a:off x="6379042" y="3022819"/>
            <a:ext cx="2207895" cy="1257300"/>
          </a:xfrm>
          <a:prstGeom prst="rect">
            <a:avLst/>
          </a:prstGeom>
        </p:spPr>
        <p:txBody>
          <a:bodyPr wrap="square" lIns="54000" tIns="3600" rIns="3600" bIns="3600" anchor="ctr" anchorCtr="0">
            <a:noAutofit/>
          </a:bodyPr>
          <a:lstStyle/>
          <a:p>
            <a:pPr marL="90000" indent="-90000">
              <a:lnSpc>
                <a:spcPts val="1000"/>
              </a:lnSpc>
              <a:spcAft>
                <a:spcPts val="300"/>
              </a:spcAft>
              <a:buFont typeface="Wingdings" pitchFamily="2" charset="2"/>
              <a:buChar char="§"/>
            </a:pPr>
            <a:r>
              <a:rPr lang="en-US" altLang="ko-KR" sz="1000" spc="-5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000" b="1" spc="-70" dirty="0" smtClean="0">
                <a:latin typeface="맑은 고딕" pitchFamily="50" charset="-127"/>
                <a:ea typeface="맑은 고딕" pitchFamily="50" charset="-127"/>
              </a:rPr>
              <a:t>DEMO design, construction, and demonstration of electricity production</a:t>
            </a:r>
          </a:p>
          <a:p>
            <a:pPr marL="90000" indent="-90000">
              <a:lnSpc>
                <a:spcPts val="1000"/>
              </a:lnSpc>
              <a:spcAft>
                <a:spcPts val="300"/>
              </a:spcAft>
              <a:buFont typeface="Wingdings" pitchFamily="2" charset="2"/>
              <a:buChar char="§"/>
            </a:pPr>
            <a:r>
              <a:rPr lang="en-US" altLang="ko-KR" sz="1000" spc="-70" dirty="0" smtClean="0">
                <a:latin typeface="맑은 고딕" pitchFamily="50" charset="-127"/>
                <a:ea typeface="맑은 고딕" pitchFamily="50" charset="-127"/>
              </a:rPr>
              <a:t> Undertaking </a:t>
            </a:r>
            <a:r>
              <a:rPr lang="en-US" altLang="ko-KR" sz="1000" spc="-70" dirty="0">
                <a:latin typeface="맑은 고딕" pitchFamily="50" charset="-127"/>
                <a:ea typeface="맑은 고딕" pitchFamily="50" charset="-127"/>
              </a:rPr>
              <a:t>of a  key role in ITER </a:t>
            </a:r>
            <a:r>
              <a:rPr lang="en-US" altLang="ko-KR" sz="1000" spc="-70" dirty="0" smtClean="0">
                <a:latin typeface="맑은 고딕" pitchFamily="50" charset="-127"/>
                <a:ea typeface="맑은 고딕" pitchFamily="50" charset="-127"/>
              </a:rPr>
              <a:t>operations</a:t>
            </a:r>
          </a:p>
          <a:p>
            <a:pPr marL="90000" indent="-90000">
              <a:lnSpc>
                <a:spcPts val="1000"/>
              </a:lnSpc>
              <a:spcAft>
                <a:spcPts val="300"/>
              </a:spcAft>
              <a:buFont typeface="Wingdings" pitchFamily="2" charset="2"/>
              <a:buChar char="§"/>
            </a:pPr>
            <a:r>
              <a:rPr lang="en-US" altLang="ko-KR" sz="1000" spc="-80" dirty="0" smtClean="0">
                <a:latin typeface="맑은 고딕" pitchFamily="50" charset="-127"/>
                <a:ea typeface="맑은 고딕" pitchFamily="50" charset="-127"/>
              </a:rPr>
              <a:t>Completion of reactor core and system design of the  fusion power reactor </a:t>
            </a:r>
          </a:p>
          <a:p>
            <a:pPr marL="90000" indent="-90000">
              <a:lnSpc>
                <a:spcPts val="1000"/>
              </a:lnSpc>
              <a:buFont typeface="Wingdings" pitchFamily="2" charset="2"/>
              <a:buChar char="§"/>
            </a:pPr>
            <a:r>
              <a:rPr lang="en-US" altLang="ko-KR" sz="1000" spc="-80" dirty="0" smtClean="0">
                <a:latin typeface="맑은 고딕" pitchFamily="50" charset="-127"/>
                <a:ea typeface="맑은 고딕" pitchFamily="50" charset="-127"/>
              </a:rPr>
              <a:t>Commercialization of fusion technology</a:t>
            </a:r>
            <a:endParaRPr lang="ko-KR" altLang="en-US" sz="1000" spc="-8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" name="모서리가 둥근 직사각형 81"/>
          <p:cNvSpPr/>
          <p:nvPr/>
        </p:nvSpPr>
        <p:spPr>
          <a:xfrm>
            <a:off x="6366643" y="2463088"/>
            <a:ext cx="2211150" cy="491151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" tIns="3600" rIns="3600" bIns="360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050" b="1" dirty="0" smtClean="0">
                <a:solidFill>
                  <a:schemeClr val="tx1"/>
                </a:solidFill>
                <a:ea typeface="HY헤드라인M" pitchFamily="18" charset="-127"/>
              </a:rPr>
              <a:t>Construction of DEMO by acquiring construction capability of fusion power plants</a:t>
            </a:r>
            <a:endParaRPr lang="ko-KR" altLang="en-US" sz="1050" b="1" dirty="0">
              <a:solidFill>
                <a:schemeClr val="tx1"/>
              </a:solidFill>
              <a:ea typeface="HY헤드라인M" pitchFamily="18" charset="-127"/>
            </a:endParaRPr>
          </a:p>
        </p:txBody>
      </p:sp>
      <p:sp>
        <p:nvSpPr>
          <p:cNvPr id="30" name="모서리가 둥근 직사각형 81"/>
          <p:cNvSpPr/>
          <p:nvPr/>
        </p:nvSpPr>
        <p:spPr>
          <a:xfrm>
            <a:off x="6372399" y="2106037"/>
            <a:ext cx="2187106" cy="306336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" tIns="3600" rIns="3600" bIns="360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3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Phase 3 (’22~’36)</a:t>
            </a:r>
            <a:endParaRPr lang="ko-KR" altLang="en-US" sz="13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2" name="모서리가 둥근 직사각형 81"/>
          <p:cNvSpPr/>
          <p:nvPr/>
        </p:nvSpPr>
        <p:spPr>
          <a:xfrm>
            <a:off x="5184589" y="4332985"/>
            <a:ext cx="1085852" cy="387093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" tIns="3600" rIns="3600" bIns="360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050" b="1" spc="-50" dirty="0" smtClean="0">
                <a:solidFill>
                  <a:srgbClr val="034B9B"/>
                </a:solidFill>
                <a:latin typeface="맑은 고딕" pitchFamily="50" charset="-127"/>
                <a:ea typeface="맑은 고딕" pitchFamily="50" charset="-127"/>
              </a:rPr>
              <a:t>Basic Promotion Plan 3 (‘17~‘21)</a:t>
            </a:r>
            <a:endParaRPr lang="ko-KR" altLang="en-US" sz="1050" b="1" spc="-50" dirty="0">
              <a:solidFill>
                <a:srgbClr val="034B9B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4" name="모서리가 둥근 직사각형 81"/>
          <p:cNvSpPr/>
          <p:nvPr/>
        </p:nvSpPr>
        <p:spPr>
          <a:xfrm>
            <a:off x="6357107" y="4332985"/>
            <a:ext cx="722962" cy="387093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" tIns="3600" rIns="3600" bIns="360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900" b="1" spc="-50" dirty="0" smtClean="0">
                <a:solidFill>
                  <a:srgbClr val="034B9B"/>
                </a:solidFill>
                <a:latin typeface="맑은 고딕" pitchFamily="50" charset="-127"/>
                <a:ea typeface="맑은 고딕" pitchFamily="50" charset="-127"/>
              </a:rPr>
              <a:t>Basic promotion plan 4</a:t>
            </a:r>
            <a:r>
              <a:rPr lang="ko-KR" altLang="en-US" sz="900" b="1" spc="-50" dirty="0" smtClean="0">
                <a:solidFill>
                  <a:srgbClr val="034B9B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900" b="1" spc="-50" dirty="0" smtClean="0">
                <a:solidFill>
                  <a:srgbClr val="034B9B"/>
                </a:solidFill>
                <a:latin typeface="맑은 고딕" pitchFamily="50" charset="-127"/>
                <a:ea typeface="맑은 고딕" pitchFamily="50" charset="-127"/>
              </a:rPr>
              <a:t>(‘22~‘26)</a:t>
            </a:r>
            <a:endParaRPr lang="ko-KR" altLang="en-US" sz="900" b="1" spc="-50" dirty="0" smtClean="0">
              <a:solidFill>
                <a:srgbClr val="034B9B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5" name="모서리가 둥근 직사각형 81"/>
          <p:cNvSpPr/>
          <p:nvPr/>
        </p:nvSpPr>
        <p:spPr>
          <a:xfrm>
            <a:off x="7100043" y="4332985"/>
            <a:ext cx="722962" cy="387093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" tIns="3600" rIns="3600" bIns="360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900" b="1" spc="-50" dirty="0" smtClean="0">
                <a:solidFill>
                  <a:srgbClr val="034B9B"/>
                </a:solidFill>
                <a:latin typeface="맑은 고딕" pitchFamily="50" charset="-127"/>
                <a:ea typeface="맑은 고딕" pitchFamily="50" charset="-127"/>
              </a:rPr>
              <a:t>Basic promotion plan 5 (‘27~‘31)</a:t>
            </a:r>
            <a:endParaRPr lang="ko-KR" altLang="en-US" sz="900" b="1" spc="-50" dirty="0" smtClean="0">
              <a:solidFill>
                <a:srgbClr val="034B9B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6" name="모서리가 둥근 직사각형 81"/>
          <p:cNvSpPr/>
          <p:nvPr/>
        </p:nvSpPr>
        <p:spPr>
          <a:xfrm>
            <a:off x="7860119" y="4332985"/>
            <a:ext cx="722962" cy="387093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" tIns="3600" rIns="3600" bIns="360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900" b="1" spc="-50" dirty="0" smtClean="0">
                <a:solidFill>
                  <a:srgbClr val="034B9B"/>
                </a:solidFill>
                <a:latin typeface="맑은 고딕" pitchFamily="50" charset="-127"/>
                <a:ea typeface="맑은 고딕" pitchFamily="50" charset="-127"/>
              </a:rPr>
              <a:t>Basic promotion plan 6</a:t>
            </a:r>
            <a:r>
              <a:rPr lang="ko-KR" altLang="en-US" sz="900" b="1" spc="-50" dirty="0" smtClean="0">
                <a:solidFill>
                  <a:srgbClr val="034B9B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900" b="1" spc="-50" dirty="0" smtClean="0">
                <a:solidFill>
                  <a:srgbClr val="034B9B"/>
                </a:solidFill>
                <a:latin typeface="맑은 고딕" pitchFamily="50" charset="-127"/>
                <a:ea typeface="맑은 고딕" pitchFamily="50" charset="-127"/>
              </a:rPr>
              <a:t>(‘32~‘36)</a:t>
            </a:r>
            <a:endParaRPr lang="ko-KR" altLang="en-US" sz="900" b="1" spc="-50" dirty="0" smtClean="0">
              <a:solidFill>
                <a:srgbClr val="034B9B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3979819" y="4284614"/>
            <a:ext cx="1192306" cy="499771"/>
          </a:xfrm>
          <a:prstGeom prst="rect">
            <a:avLst/>
          </a:prstGeom>
          <a:noFill/>
          <a:ln w="25400">
            <a:solidFill>
              <a:srgbClr val="EA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48" name="모서리가 둥근 직사각형 81"/>
          <p:cNvSpPr/>
          <p:nvPr/>
        </p:nvSpPr>
        <p:spPr>
          <a:xfrm>
            <a:off x="465909" y="4994759"/>
            <a:ext cx="1005840" cy="419971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" tIns="3600" rIns="3600" bIns="360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200" b="1" dirty="0" smtClean="0">
                <a:solidFill>
                  <a:schemeClr val="bg1"/>
                </a:solidFill>
                <a:latin typeface="+mj-ea"/>
                <a:ea typeface="+mj-ea"/>
              </a:rPr>
              <a:t>Policy Goal for Plan-2</a:t>
            </a:r>
            <a:endParaRPr lang="ko-KR" altLang="en-US" sz="1200" b="1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9" name="모서리가 둥근 직사각형 81"/>
          <p:cNvSpPr/>
          <p:nvPr/>
        </p:nvSpPr>
        <p:spPr>
          <a:xfrm>
            <a:off x="1711765" y="4994759"/>
            <a:ext cx="6883160" cy="413266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" tIns="3600" rIns="3600" bIns="3600" rtlCol="0" anchor="ctr" anchorCtr="0">
            <a:noAutofit/>
          </a:bodyPr>
          <a:lstStyle/>
          <a:p>
            <a:pPr algn="ctr"/>
            <a:r>
              <a:rPr lang="en-US" altLang="ko-KR" b="1" dirty="0" smtClean="0">
                <a:solidFill>
                  <a:srgbClr val="C00000"/>
                </a:solidFill>
                <a:latin typeface="+mj-ea"/>
                <a:ea typeface="+mj-ea"/>
              </a:rPr>
              <a:t>R&amp;D for DEMO </a:t>
            </a:r>
            <a:r>
              <a:rPr lang="en-US" altLang="ko-KR" b="1" dirty="0">
                <a:solidFill>
                  <a:srgbClr val="C00000"/>
                </a:solidFill>
                <a:latin typeface="+mj-ea"/>
                <a:ea typeface="+mj-ea"/>
              </a:rPr>
              <a:t>T</a:t>
            </a:r>
            <a:r>
              <a:rPr lang="en-US" altLang="ko-KR" b="1" dirty="0" smtClean="0">
                <a:solidFill>
                  <a:srgbClr val="C00000"/>
                </a:solidFill>
                <a:latin typeface="+mj-ea"/>
                <a:ea typeface="+mj-ea"/>
              </a:rPr>
              <a:t>echnology based on KSTAR and</a:t>
            </a:r>
            <a:r>
              <a:rPr lang="ko-KR" altLang="en-US" b="1" dirty="0" smtClean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en-US" altLang="ko-KR" b="1" dirty="0" smtClean="0">
                <a:solidFill>
                  <a:srgbClr val="C00000"/>
                </a:solidFill>
                <a:latin typeface="+mj-ea"/>
                <a:ea typeface="+mj-ea"/>
              </a:rPr>
              <a:t>ITER</a:t>
            </a:r>
            <a:endParaRPr lang="ko-KR" altLang="en-US" b="1" dirty="0" smtClean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50" name="이등변 삼각형 49"/>
          <p:cNvSpPr/>
          <p:nvPr/>
        </p:nvSpPr>
        <p:spPr>
          <a:xfrm rot="10800000">
            <a:off x="3923928" y="4581128"/>
            <a:ext cx="1291014" cy="360040"/>
          </a:xfrm>
          <a:prstGeom prst="triangle">
            <a:avLst>
              <a:gd name="adj" fmla="val 5000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accent6">
                  <a:lumMod val="75000"/>
                </a:schemeClr>
              </a:gs>
            </a:gsLst>
            <a:lin ang="5400000" scaled="1"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37" name="직사각형 36"/>
          <p:cNvSpPr/>
          <p:nvPr/>
        </p:nvSpPr>
        <p:spPr>
          <a:xfrm>
            <a:off x="7146532" y="6579596"/>
            <a:ext cx="1979712" cy="260648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12700" h="25400"/>
            <a:bevelB w="127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9922192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69116" y="89133"/>
            <a:ext cx="8576450" cy="685800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800" b="1" kern="1200" spc="-70" baseline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defRPr>
            </a:lvl1pPr>
          </a:lstStyle>
          <a:p>
            <a:r>
              <a:rPr lang="en-US" altLang="ko-KR" spc="0" dirty="0" smtClean="0">
                <a:effectLst/>
                <a:latin typeface="+mj-ea"/>
                <a:ea typeface="+mj-ea"/>
              </a:rPr>
              <a:t>Korean Fusion </a:t>
            </a:r>
            <a:r>
              <a:rPr lang="en-US" altLang="ko-KR" spc="0" dirty="0">
                <a:effectLst/>
                <a:latin typeface="+mj-ea"/>
                <a:ea typeface="+mj-ea"/>
              </a:rPr>
              <a:t>Energy Development Roadmap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209858" y="1124744"/>
            <a:ext cx="8865883" cy="5616624"/>
            <a:chOff x="209858" y="1124744"/>
            <a:chExt cx="8865883" cy="5616624"/>
          </a:xfrm>
        </p:grpSpPr>
        <p:sp>
          <p:nvSpPr>
            <p:cNvPr id="5" name="Text Box 22"/>
            <p:cNvSpPr txBox="1">
              <a:spLocks noChangeArrowheads="1"/>
            </p:cNvSpPr>
            <p:nvPr/>
          </p:nvSpPr>
          <p:spPr bwMode="auto">
            <a:xfrm>
              <a:off x="8815391" y="6311333"/>
              <a:ext cx="260350" cy="188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fld id="{6ABE2DAC-B487-433D-9671-6C65411C0C39}" type="slidenum">
                <a:rPr kumimoji="0" lang="ko-KR" altLang="en-US" sz="1000" b="1">
                  <a:solidFill>
                    <a:srgbClr val="FFFFFF"/>
                  </a:solidFill>
                  <a:latin typeface="Century Gothic" pitchFamily="34" charset="0"/>
                  <a:ea typeface="HY헤드라인M" pitchFamily="18" charset="-127"/>
                </a:rPr>
                <a:pPr algn="ctr" eaLnBrk="1" hangingPunct="1">
                  <a:lnSpc>
                    <a:spcPct val="90000"/>
                  </a:lnSpc>
                </a:pPr>
                <a:t>6</a:t>
              </a:fld>
              <a:endParaRPr kumimoji="0" lang="en-US" altLang="ko-KR" sz="1000" b="1" dirty="0">
                <a:solidFill>
                  <a:srgbClr val="FFFFFF"/>
                </a:solidFill>
                <a:latin typeface="Century Gothic" pitchFamily="34" charset="0"/>
                <a:ea typeface="HY헤드라인M" pitchFamily="18" charset="-127"/>
              </a:endParaRPr>
            </a:p>
          </p:txBody>
        </p:sp>
        <p:pic>
          <p:nvPicPr>
            <p:cNvPr id="8" name="_x184933256" descr="EMB00000c6c2e3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858" y="1124744"/>
              <a:ext cx="8826638" cy="496855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위쪽 화살표 8"/>
            <p:cNvSpPr/>
            <p:nvPr/>
          </p:nvSpPr>
          <p:spPr>
            <a:xfrm flipH="1">
              <a:off x="6084168" y="5877272"/>
              <a:ext cx="216024" cy="216024"/>
            </a:xfrm>
            <a:prstGeom prst="upArrow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soft" dir="t"/>
            </a:scene3d>
            <a:sp3d prstMaterial="matte">
              <a:bevelT w="12700" h="25400"/>
              <a:bevelB w="127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위쪽 화살표 9"/>
            <p:cNvSpPr/>
            <p:nvPr/>
          </p:nvSpPr>
          <p:spPr>
            <a:xfrm flipH="1">
              <a:off x="6948264" y="5877272"/>
              <a:ext cx="216024" cy="216024"/>
            </a:xfrm>
            <a:prstGeom prst="upArrow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soft" dir="t"/>
            </a:scene3d>
            <a:sp3d prstMaterial="matte">
              <a:bevelT w="12700" h="25400"/>
              <a:bevelB w="127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위쪽 화살표 10"/>
            <p:cNvSpPr/>
            <p:nvPr/>
          </p:nvSpPr>
          <p:spPr>
            <a:xfrm flipH="1">
              <a:off x="8316416" y="5877272"/>
              <a:ext cx="216024" cy="216024"/>
            </a:xfrm>
            <a:prstGeom prst="upArrow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soft" dir="t"/>
            </a:scene3d>
            <a:sp3d prstMaterial="matte">
              <a:bevelT w="12700" h="25400"/>
              <a:bevelB w="127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위쪽 화살표 11"/>
            <p:cNvSpPr/>
            <p:nvPr/>
          </p:nvSpPr>
          <p:spPr>
            <a:xfrm flipH="1">
              <a:off x="5004048" y="5877272"/>
              <a:ext cx="216024" cy="216024"/>
            </a:xfrm>
            <a:prstGeom prst="upArrow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soft" dir="t"/>
            </a:scene3d>
            <a:sp3d prstMaterial="matte">
              <a:bevelT w="12700" h="25400"/>
              <a:bevelB w="127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31640" y="5733256"/>
              <a:ext cx="2592288" cy="432048"/>
            </a:xfrm>
            <a:prstGeom prst="rect">
              <a:avLst/>
            </a:prstGeom>
            <a:noFill/>
          </p:spPr>
          <p:txBody>
            <a:bodyPr wrap="square" lIns="18000" tIns="18000" rIns="18000" bIns="18000" rtlCol="0" anchor="ctr" anchorCtr="0">
              <a:no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C00000"/>
                  </a:solidFill>
                  <a:latin typeface="+mj-ea"/>
                  <a:ea typeface="+mj-ea"/>
                </a:rPr>
                <a:t>“</a:t>
              </a:r>
              <a:r>
                <a:rPr lang="en-US" altLang="ko-KR" sz="2000" b="1" dirty="0" smtClean="0">
                  <a:solidFill>
                    <a:srgbClr val="C00000"/>
                  </a:solidFill>
                  <a:latin typeface="+mj-ea"/>
                  <a:ea typeface="+mj-ea"/>
                </a:rPr>
                <a:t>Key Milestones</a:t>
              </a:r>
              <a:r>
                <a:rPr lang="en-US" altLang="ko-KR" b="1" dirty="0" smtClean="0">
                  <a:solidFill>
                    <a:srgbClr val="C00000"/>
                  </a:solidFill>
                  <a:latin typeface="+mj-ea"/>
                  <a:ea typeface="+mj-ea"/>
                </a:rPr>
                <a:t>”</a:t>
              </a:r>
              <a:endParaRPr lang="ko-KR" altLang="en-US" b="1" dirty="0" smtClean="0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위쪽 화살표 13"/>
            <p:cNvSpPr/>
            <p:nvPr/>
          </p:nvSpPr>
          <p:spPr>
            <a:xfrm flipH="1">
              <a:off x="4572000" y="5877272"/>
              <a:ext cx="216024" cy="216024"/>
            </a:xfrm>
            <a:prstGeom prst="upArrow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soft" dir="t"/>
            </a:scene3d>
            <a:sp3d prstMaterial="matte">
              <a:bevelT w="12700" h="25400"/>
              <a:bevelB w="127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728735" y="6165304"/>
              <a:ext cx="1059289" cy="334941"/>
            </a:xfrm>
            <a:prstGeom prst="rect">
              <a:avLst/>
            </a:prstGeom>
            <a:noFill/>
          </p:spPr>
          <p:txBody>
            <a:bodyPr wrap="square" lIns="18000" tIns="18000" rIns="18000" bIns="18000" rtlCol="0" anchor="ctr" anchorCtr="0">
              <a:noAutofit/>
            </a:bodyPr>
            <a:lstStyle/>
            <a:p>
              <a:pPr algn="ctr"/>
              <a:r>
                <a:rPr lang="en-US" altLang="ko-KR" sz="1000" b="1" dirty="0" smtClean="0">
                  <a:solidFill>
                    <a:srgbClr val="C00000"/>
                  </a:solidFill>
                  <a:latin typeface="나눔고딕" pitchFamily="50" charset="-127"/>
                  <a:ea typeface="나눔고딕" pitchFamily="50" charset="-127"/>
                </a:rPr>
                <a:t>Pre-Conceptual Design Study</a:t>
              </a:r>
              <a:endParaRPr lang="ko-KR" altLang="en-US" sz="10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16016" y="6118395"/>
              <a:ext cx="864096" cy="550965"/>
            </a:xfrm>
            <a:prstGeom prst="rect">
              <a:avLst/>
            </a:prstGeom>
            <a:noFill/>
          </p:spPr>
          <p:txBody>
            <a:bodyPr wrap="square" lIns="18000" tIns="18000" rIns="18000" bIns="18000" rtlCol="0" anchor="ctr" anchorCtr="0">
              <a:no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rgbClr val="C00000"/>
                  </a:solidFill>
                  <a:latin typeface="나눔고딕" pitchFamily="50" charset="-127"/>
                  <a:ea typeface="나눔고딕" pitchFamily="50" charset="-127"/>
                </a:rPr>
                <a:t>DEMO R&amp;D  Launch &amp; CDA</a:t>
              </a:r>
              <a:endParaRPr lang="ko-KR" altLang="en-US" sz="11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52120" y="6165304"/>
              <a:ext cx="864096" cy="334941"/>
            </a:xfrm>
            <a:prstGeom prst="rect">
              <a:avLst/>
            </a:prstGeom>
            <a:noFill/>
          </p:spPr>
          <p:txBody>
            <a:bodyPr wrap="square" lIns="18000" tIns="18000" rIns="18000" bIns="18000" rtlCol="0" anchor="ctr" anchorCtr="0">
              <a:no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rgbClr val="C00000"/>
                  </a:solidFill>
                  <a:latin typeface="나눔고딕" pitchFamily="50" charset="-127"/>
                  <a:ea typeface="나눔고딕" pitchFamily="50" charset="-127"/>
                </a:rPr>
                <a:t>DEMO EDA Start</a:t>
              </a:r>
              <a:endParaRPr lang="ko-KR" altLang="en-US" sz="11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72200" y="6073771"/>
              <a:ext cx="1243058" cy="667597"/>
            </a:xfrm>
            <a:prstGeom prst="rect">
              <a:avLst/>
            </a:prstGeom>
            <a:noFill/>
          </p:spPr>
          <p:txBody>
            <a:bodyPr wrap="square" lIns="18000" tIns="18000" rIns="18000" bIns="18000" rtlCol="0" anchor="ctr" anchorCtr="0">
              <a:no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rgbClr val="C00000"/>
                  </a:solidFill>
                  <a:latin typeface="나눔고딕" pitchFamily="50" charset="-127"/>
                  <a:ea typeface="나눔고딕" pitchFamily="50" charset="-127"/>
                </a:rPr>
                <a:t>DEMO Final Design &amp; Constr. Start</a:t>
              </a:r>
              <a:endParaRPr lang="ko-KR" altLang="en-US" sz="11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15258" y="6165304"/>
              <a:ext cx="1421238" cy="334941"/>
            </a:xfrm>
            <a:prstGeom prst="rect">
              <a:avLst/>
            </a:prstGeom>
            <a:noFill/>
          </p:spPr>
          <p:txBody>
            <a:bodyPr wrap="square" lIns="18000" tIns="18000" rIns="18000" bIns="18000" rtlCol="0" anchor="ctr" anchorCtr="0">
              <a:noAutofit/>
            </a:bodyPr>
            <a:lstStyle/>
            <a:p>
              <a:pPr algn="ctr"/>
              <a:r>
                <a:rPr lang="en-US" altLang="ko-KR" sz="1200" b="1" dirty="0" smtClean="0">
                  <a:solidFill>
                    <a:srgbClr val="C00000"/>
                  </a:solidFill>
                  <a:latin typeface="나눔고딕" pitchFamily="50" charset="-127"/>
                  <a:ea typeface="나눔고딕" pitchFamily="50" charset="-127"/>
                </a:rPr>
                <a:t>DEMO Phase-1 Construction Finish</a:t>
              </a:r>
              <a:endParaRPr lang="ko-KR" altLang="en-US" sz="12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5102840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69116" y="89133"/>
            <a:ext cx="8576450" cy="685800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800" b="1" kern="1200" spc="-70" baseline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defRPr>
            </a:lvl1pPr>
          </a:lstStyle>
          <a:p>
            <a:r>
              <a:rPr lang="en-US" altLang="ko-KR" spc="0" dirty="0" smtClean="0">
                <a:effectLst/>
                <a:latin typeface="+mj-ea"/>
                <a:ea typeface="+mj-ea"/>
              </a:rPr>
              <a:t>The First Fusion Energy Session in WEC2013</a:t>
            </a:r>
            <a:endParaRPr lang="en-US" altLang="ko-KR" spc="0" dirty="0">
              <a:effectLst/>
              <a:latin typeface="+mj-ea"/>
              <a:ea typeface="+mj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55575" y="2204864"/>
            <a:ext cx="7949579" cy="3960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1196752"/>
            <a:ext cx="8208912" cy="864096"/>
          </a:xfrm>
          <a:prstGeom prst="rect">
            <a:avLst/>
          </a:prstGeom>
          <a:noFill/>
        </p:spPr>
        <p:txBody>
          <a:bodyPr wrap="square" lIns="18000" tIns="18000" rIns="18000" bIns="18000" rtlCol="0" anchor="ctr" anchorCtr="0">
            <a:noAutofit/>
          </a:bodyPr>
          <a:lstStyle/>
          <a:p>
            <a:r>
              <a:rPr lang="en-US" altLang="ko-KR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</a:rPr>
              <a:t>The 22</a:t>
            </a:r>
            <a:r>
              <a:rPr lang="en-US" altLang="ko-KR" sz="2000" baseline="30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</a:rPr>
              <a:t>nd</a:t>
            </a:r>
            <a:r>
              <a:rPr lang="en-US" altLang="ko-KR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</a:rPr>
              <a:t> World Energy Congress in </a:t>
            </a:r>
            <a:r>
              <a:rPr lang="en-US" altLang="ko-KR" sz="20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</a:rPr>
              <a:t>Daegu</a:t>
            </a:r>
            <a:r>
              <a:rPr lang="en-US" altLang="ko-KR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</a:rPr>
              <a:t>, Korea (October 14, 2013)</a:t>
            </a:r>
          </a:p>
          <a:p>
            <a:r>
              <a:rPr lang="en-US" altLang="ko-KR" sz="2000" b="1" dirty="0" smtClean="0">
                <a:solidFill>
                  <a:srgbClr val="C00000"/>
                </a:solidFill>
                <a:latin typeface="+mj-ea"/>
                <a:ea typeface="+mj-ea"/>
              </a:rPr>
              <a:t> “Fusion: Betting on a different future?” </a:t>
            </a:r>
            <a:endParaRPr lang="ko-KR" altLang="en-US" sz="2000" b="1" dirty="0" smtClean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2819506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-job03\바탕 화면\알라딘\핵융합연PT111102\핵융합소스\간지수정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734322" y="2325950"/>
            <a:ext cx="5717220" cy="167911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altLang="ko-KR" sz="3000" b="1" spc="-100" dirty="0" smtClean="0">
                <a:solidFill>
                  <a:srgbClr val="F34803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K-DEMO </a:t>
            </a:r>
            <a:r>
              <a:rPr lang="en-US" altLang="ko-KR" sz="3000" b="1" spc="-100" dirty="0">
                <a:solidFill>
                  <a:srgbClr val="F34803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C</a:t>
            </a:r>
            <a:r>
              <a:rPr lang="en-US" altLang="ko-KR" sz="3000" b="1" spc="-100" dirty="0" smtClean="0">
                <a:solidFill>
                  <a:srgbClr val="F34803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onceptual     </a:t>
            </a:r>
          </a:p>
          <a:p>
            <a:pPr algn="ctr"/>
            <a:r>
              <a:rPr lang="en-US" altLang="ko-KR" sz="3000" b="1" spc="-100" dirty="0" smtClean="0">
                <a:solidFill>
                  <a:srgbClr val="F34803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Design Activity</a:t>
            </a:r>
            <a:endParaRPr lang="ko-KR" altLang="en-US" sz="3000" b="1" spc="-100" dirty="0" smtClean="0">
              <a:solidFill>
                <a:srgbClr val="F34803"/>
              </a:solidFill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6588057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89133"/>
            <a:ext cx="8451356" cy="685800"/>
          </a:xfrm>
        </p:spPr>
        <p:txBody>
          <a:bodyPr/>
          <a:lstStyle/>
          <a:p>
            <a:pPr eaLnBrk="1" hangingPunct="1"/>
            <a:r>
              <a:rPr lang="en-US" altLang="ko-KR" sz="3200" dirty="0" smtClean="0">
                <a:effectLst/>
                <a:latin typeface="+mj-ea"/>
                <a:ea typeface="+mj-ea"/>
              </a:rPr>
              <a:t>K-DEMO Pre-conceptual Baseline Selection 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idx="1"/>
          </p:nvPr>
        </p:nvSpPr>
        <p:spPr>
          <a:xfrm>
            <a:off x="179512" y="1412776"/>
            <a:ext cx="8856984" cy="4824536"/>
          </a:xfrm>
        </p:spPr>
        <p:txBody>
          <a:bodyPr/>
          <a:lstStyle/>
          <a:p>
            <a:pPr eaLnBrk="1" hangingPunct="1"/>
            <a:r>
              <a:rPr lang="en-US" altLang="ko-KR" sz="2000" b="1" dirty="0" smtClean="0">
                <a:solidFill>
                  <a:srgbClr val="061284"/>
                </a:solidFill>
                <a:latin typeface="맑은 고딕" pitchFamily="50" charset="-127"/>
                <a:ea typeface="맑은 고딕" pitchFamily="50" charset="-127"/>
              </a:rPr>
              <a:t>Natural Path: KSTAR </a:t>
            </a:r>
            <a:r>
              <a:rPr lang="en-US" altLang="ko-KR" sz="2000" b="1" dirty="0">
                <a:solidFill>
                  <a:srgbClr val="061284"/>
                </a:solidFill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 ITER  K-DEMO  Fusion Power Plant</a:t>
            </a:r>
            <a:endParaRPr lang="en-US" altLang="ko-KR" sz="2000" b="1" dirty="0">
              <a:solidFill>
                <a:srgbClr val="061284"/>
              </a:solidFill>
              <a:latin typeface="맑은 고딕" pitchFamily="50" charset="-127"/>
              <a:ea typeface="맑은 고딕" pitchFamily="50" charset="-127"/>
            </a:endParaRPr>
          </a:p>
          <a:p>
            <a:pPr lvl="1" eaLnBrk="1" hangingPunct="1"/>
            <a:r>
              <a:rPr lang="en-US" altLang="ko-KR" sz="1800" dirty="0">
                <a:latin typeface="맑은 고딕" pitchFamily="50" charset="-127"/>
                <a:ea typeface="맑은 고딕" pitchFamily="50" charset="-127"/>
              </a:rPr>
              <a:t>KSTAR is for the </a:t>
            </a:r>
            <a:r>
              <a:rPr lang="en-US" altLang="ko-KR" sz="1800" dirty="0" smtClean="0">
                <a:latin typeface="맑은 고딕" pitchFamily="50" charset="-127"/>
                <a:ea typeface="맑은 고딕" pitchFamily="50" charset="-127"/>
              </a:rPr>
              <a:t>Steady-state Advanced Physics Research</a:t>
            </a:r>
            <a:endParaRPr lang="en-US" altLang="ko-KR" sz="1800" dirty="0">
              <a:latin typeface="맑은 고딕" pitchFamily="50" charset="-127"/>
              <a:ea typeface="맑은 고딕" pitchFamily="50" charset="-127"/>
            </a:endParaRPr>
          </a:p>
          <a:p>
            <a:pPr lvl="1" eaLnBrk="1" hangingPunct="1"/>
            <a:r>
              <a:rPr lang="en-US" altLang="ko-KR" sz="1800" dirty="0">
                <a:latin typeface="맑은 고딕" pitchFamily="50" charset="-127"/>
                <a:ea typeface="맑은 고딕" pitchFamily="50" charset="-127"/>
              </a:rPr>
              <a:t>ITER is for the </a:t>
            </a:r>
            <a:r>
              <a:rPr lang="en-US" altLang="ko-KR" sz="1800" dirty="0" smtClean="0">
                <a:latin typeface="맑은 고딕" pitchFamily="50" charset="-127"/>
                <a:ea typeface="맑은 고딕" pitchFamily="50" charset="-127"/>
              </a:rPr>
              <a:t>Burning Plasma Physics &amp; Fusion Engineering</a:t>
            </a:r>
            <a:endParaRPr lang="en-US" altLang="ko-KR" sz="1800" dirty="0">
              <a:latin typeface="맑은 고딕" pitchFamily="50" charset="-127"/>
              <a:ea typeface="맑은 고딕" pitchFamily="50" charset="-127"/>
            </a:endParaRPr>
          </a:p>
          <a:p>
            <a:pPr lvl="1" eaLnBrk="1" hangingPunct="1"/>
            <a:r>
              <a:rPr lang="en-US" altLang="ko-KR" sz="2000" dirty="0">
                <a:solidFill>
                  <a:srgbClr val="061284"/>
                </a:solidFill>
                <a:latin typeface="맑은 고딕" pitchFamily="50" charset="-127"/>
                <a:ea typeface="맑은 고딕" pitchFamily="50" charset="-127"/>
              </a:rPr>
              <a:t>K-DEMO is for the </a:t>
            </a:r>
            <a:r>
              <a:rPr lang="en-US" altLang="ko-KR" sz="2000" dirty="0" smtClean="0">
                <a:solidFill>
                  <a:srgbClr val="061284"/>
                </a:solidFill>
                <a:latin typeface="맑은 고딕" pitchFamily="50" charset="-127"/>
                <a:ea typeface="맑은 고딕" pitchFamily="50" charset="-127"/>
              </a:rPr>
              <a:t>Demonstration </a:t>
            </a:r>
            <a:r>
              <a:rPr lang="en-US" altLang="ko-KR" sz="2000" dirty="0">
                <a:solidFill>
                  <a:srgbClr val="061284"/>
                </a:solidFill>
                <a:latin typeface="맑은 고딕" pitchFamily="50" charset="-127"/>
                <a:ea typeface="맑은 고딕" pitchFamily="50" charset="-127"/>
              </a:rPr>
              <a:t>of Fusion </a:t>
            </a:r>
            <a:r>
              <a:rPr lang="en-US" altLang="ko-KR" sz="2000" dirty="0" smtClean="0">
                <a:solidFill>
                  <a:srgbClr val="061284"/>
                </a:solidFill>
                <a:latin typeface="맑은 고딕" pitchFamily="50" charset="-127"/>
                <a:ea typeface="맑은 고딕" pitchFamily="50" charset="-127"/>
              </a:rPr>
              <a:t>Energy</a:t>
            </a:r>
          </a:p>
          <a:p>
            <a:pPr lvl="1" eaLnBrk="1" hangingPunct="1"/>
            <a:endParaRPr lang="en-US" altLang="ko-KR" sz="800" dirty="0"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eaLnBrk="1" hangingPunct="1"/>
            <a:r>
              <a:rPr lang="en-US" altLang="ko-KR" sz="2000" b="1" dirty="0">
                <a:solidFill>
                  <a:srgbClr val="061284"/>
                </a:solidFill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Size of </a:t>
            </a:r>
            <a:r>
              <a:rPr lang="en-US" altLang="ko-KR" sz="2000" b="1" dirty="0" smtClean="0">
                <a:solidFill>
                  <a:srgbClr val="061284"/>
                </a:solidFill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K-DEMO : Similar Size of ITER (engineering approach)</a:t>
            </a:r>
            <a:endParaRPr lang="en-US" altLang="ko-KR" sz="2000" b="1" dirty="0">
              <a:solidFill>
                <a:srgbClr val="061284"/>
              </a:solidFill>
              <a:latin typeface="맑은 고딕" pitchFamily="50" charset="-127"/>
              <a:ea typeface="맑은 고딕" pitchFamily="50" charset="-127"/>
              <a:sym typeface="Wingdings" pitchFamily="2" charset="2"/>
            </a:endParaRPr>
          </a:p>
          <a:p>
            <a:pPr lvl="1" eaLnBrk="1" hangingPunct="1"/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Larger </a:t>
            </a:r>
            <a:r>
              <a:rPr lang="en-US" altLang="ko-KR" sz="1600" dirty="0" err="1" smtClean="0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Tokamak</a:t>
            </a: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 : too </a:t>
            </a:r>
            <a:r>
              <a:rPr lang="en-US" altLang="ko-KR" sz="1600" dirty="0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many engineering </a:t>
            </a: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constraints, power plant consideration</a:t>
            </a:r>
            <a:endParaRPr lang="en-US" altLang="ko-KR" sz="1600" dirty="0">
              <a:latin typeface="맑은 고딕" pitchFamily="50" charset="-127"/>
              <a:ea typeface="맑은 고딕" pitchFamily="50" charset="-127"/>
              <a:sym typeface="Wingdings" pitchFamily="2" charset="2"/>
            </a:endParaRPr>
          </a:p>
          <a:p>
            <a:pPr lvl="1" eaLnBrk="1" hangingPunct="1"/>
            <a:r>
              <a:rPr lang="en-US" altLang="ko-KR" sz="1600" dirty="0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S</a:t>
            </a: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maller </a:t>
            </a:r>
            <a:r>
              <a:rPr lang="en-US" altLang="ko-KR" sz="1600" dirty="0" err="1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Tokamak</a:t>
            </a:r>
            <a:r>
              <a:rPr lang="en-US" altLang="ko-KR" sz="1600" dirty="0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 :</a:t>
            </a: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 </a:t>
            </a:r>
            <a:r>
              <a:rPr lang="en-US" altLang="ko-KR" sz="1600" dirty="0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Net power is too small for a power </a:t>
            </a: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plant, heat removal issue</a:t>
            </a:r>
          </a:p>
          <a:p>
            <a:pPr lvl="1" eaLnBrk="1" hangingPunct="1"/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Higher B-field using high-current density Nb3Sn SC cable technology</a:t>
            </a:r>
          </a:p>
          <a:p>
            <a:pPr lvl="1" eaLnBrk="1" hangingPunct="1"/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Major Issues : </a:t>
            </a:r>
            <a:r>
              <a:rPr lang="en-US" altLang="ko-KR" sz="1600" dirty="0" err="1" smtClean="0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Divertor</a:t>
            </a: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, Current Drive, Blanket, etc. </a:t>
            </a:r>
            <a:r>
              <a:rPr lang="en-US" altLang="ko-KR" sz="2000" b="1" dirty="0" smtClean="0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⇒ </a:t>
            </a:r>
            <a:r>
              <a:rPr lang="en-US" altLang="ko-KR" sz="18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Gap Study for R&amp;D</a:t>
            </a:r>
            <a:endParaRPr lang="en-US" altLang="ko-KR" sz="1800" b="1" dirty="0">
              <a:solidFill>
                <a:srgbClr val="C00000"/>
              </a:solidFill>
              <a:latin typeface="맑은 고딕" pitchFamily="50" charset="-127"/>
              <a:ea typeface="맑은 고딕" pitchFamily="50" charset="-127"/>
              <a:sym typeface="Wingdings" pitchFamily="2" charset="2"/>
            </a:endParaRPr>
          </a:p>
          <a:p>
            <a:pPr marL="457200" lvl="1" indent="0" eaLnBrk="1" hangingPunct="1">
              <a:buNone/>
            </a:pPr>
            <a:endParaRPr lang="en-US" altLang="ko-KR" sz="800" b="1" dirty="0">
              <a:solidFill>
                <a:srgbClr val="C00000"/>
              </a:solidFill>
              <a:latin typeface="맑은 고딕" pitchFamily="50" charset="-127"/>
              <a:ea typeface="맑은 고딕" pitchFamily="50" charset="-127"/>
              <a:sym typeface="Wingdings" pitchFamily="2" charset="2"/>
            </a:endParaRPr>
          </a:p>
          <a:p>
            <a:r>
              <a:rPr lang="en-US" altLang="ko-KR" sz="22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Selection of “Two-Staged Approach”</a:t>
            </a:r>
          </a:p>
          <a:p>
            <a:pPr lvl="1"/>
            <a:r>
              <a:rPr lang="en-US" altLang="ko-KR" sz="1800" dirty="0" smtClean="0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Stage-1 : Material Validation, Component Testing, Licensing </a:t>
            </a:r>
          </a:p>
          <a:p>
            <a:pPr lvl="1"/>
            <a:r>
              <a:rPr lang="en-US" altLang="ko-KR" sz="1800" dirty="0" smtClean="0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Stage-2 : Fuel-cycle &amp; RAMI Validation, Electricity Generation, Higher-</a:t>
            </a:r>
            <a:r>
              <a:rPr lang="en-US" altLang="ko-KR" sz="1800" dirty="0" err="1" smtClean="0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Q</a:t>
            </a:r>
            <a:r>
              <a:rPr lang="en-US" altLang="ko-KR" sz="1400" dirty="0" err="1" smtClean="0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eng</a:t>
            </a:r>
            <a:endParaRPr lang="en-US" altLang="ko-KR" sz="1400" dirty="0">
              <a:latin typeface="맑은 고딕" pitchFamily="50" charset="-127"/>
              <a:ea typeface="맑은 고딕" pitchFamily="50" charset="-127"/>
              <a:sym typeface="Wingdings" pitchFamily="2" charset="2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4989374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08CD4"/>
        </a:solidFill>
        <a:ln>
          <a:noFill/>
        </a:ln>
        <a:effectLst>
          <a:outerShdw blurRad="50800" dist="25400" dir="2700000" algn="tl" rotWithShape="0">
            <a:prstClr val="black">
              <a:alpha val="30000"/>
            </a:prstClr>
          </a:outerShdw>
        </a:effectLst>
        <a:scene3d>
          <a:camera prst="orthographicFront"/>
          <a:lightRig rig="soft" dir="t"/>
        </a:scene3d>
        <a:sp3d prstMaterial="matte">
          <a:bevelT w="12700" h="25400"/>
          <a:bevelB w="12700" h="25400"/>
        </a:sp3d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18000" tIns="18000" rIns="18000" bIns="18000" rtlCol="0" anchor="ctr" anchorCtr="0">
        <a:noAutofit/>
      </a:bodyPr>
      <a:lstStyle>
        <a:defPPr algn="ctr">
          <a:defRPr sz="1050" dirty="0" smtClean="0">
            <a:solidFill>
              <a:prstClr val="black">
                <a:lumMod val="75000"/>
                <a:lumOff val="25000"/>
              </a:prstClr>
            </a:solidFill>
            <a:latin typeface="나눔고딕" pitchFamily="50" charset="-127"/>
            <a:ea typeface="나눔고딕" pitchFamily="50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08CD4"/>
        </a:solidFill>
        <a:ln>
          <a:noFill/>
        </a:ln>
        <a:effectLst>
          <a:outerShdw blurRad="50800" dist="25400" dir="2700000" algn="tl" rotWithShape="0">
            <a:prstClr val="black">
              <a:alpha val="30000"/>
            </a:prstClr>
          </a:outerShdw>
        </a:effectLst>
        <a:scene3d>
          <a:camera prst="orthographicFront"/>
          <a:lightRig rig="soft" dir="t"/>
        </a:scene3d>
        <a:sp3d prstMaterial="matte">
          <a:bevelT w="12700" h="25400"/>
          <a:bevelB w="12700" h="25400"/>
        </a:sp3d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18000" tIns="18000" rIns="18000" bIns="18000" rtlCol="0" anchor="ctr" anchorCtr="0">
        <a:noAutofit/>
      </a:bodyPr>
      <a:lstStyle>
        <a:defPPr algn="ctr">
          <a:defRPr sz="1050" dirty="0" smtClean="0">
            <a:solidFill>
              <a:prstClr val="black">
                <a:lumMod val="75000"/>
                <a:lumOff val="25000"/>
              </a:prstClr>
            </a:solidFill>
            <a:latin typeface="나눔고딕" pitchFamily="50" charset="-127"/>
            <a:ea typeface="나눔고딕" pitchFamily="50" charset="-127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11505</TotalTime>
  <Words>2461</Words>
  <Application>Microsoft Macintosh PowerPoint</Application>
  <PresentationFormat>On-screen Show (4:3)</PresentationFormat>
  <Paragraphs>533</Paragraphs>
  <Slides>34</Slides>
  <Notes>14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테마</vt:lpstr>
      <vt:lpstr>1_Office 테마</vt:lpstr>
      <vt:lpstr>K-DEMO Design and R&amp;D Plan</vt:lpstr>
      <vt:lpstr>Slide 2</vt:lpstr>
      <vt:lpstr>Slide 3</vt:lpstr>
      <vt:lpstr>Slide 4</vt:lpstr>
      <vt:lpstr>Vision and Goal of Fusion Energy Development Policy</vt:lpstr>
      <vt:lpstr>Slide 6</vt:lpstr>
      <vt:lpstr>Slide 7</vt:lpstr>
      <vt:lpstr>Slide 8</vt:lpstr>
      <vt:lpstr>K-DEMO Pre-conceptual Baseline Selection </vt:lpstr>
      <vt:lpstr>Slide 10</vt:lpstr>
      <vt:lpstr> K-DEMO Design Parameters (Options)</vt:lpstr>
      <vt:lpstr>K-DEMO (Option 2) Tokamak Arrangement </vt:lpstr>
      <vt:lpstr>Slide 13</vt:lpstr>
      <vt:lpstr>Slide 14</vt:lpstr>
      <vt:lpstr>Slide 15</vt:lpstr>
      <vt:lpstr>TF New Coil Winding Scheme &amp; Structure</vt:lpstr>
      <vt:lpstr>Test Samples of New Conductor Concepts</vt:lpstr>
      <vt:lpstr>Concept of Vertical Maintenance &amp; RAMI</vt:lpstr>
      <vt:lpstr>Slide 19</vt:lpstr>
      <vt:lpstr>DEMO Core Technology Development Study </vt:lpstr>
      <vt:lpstr>Slide 21</vt:lpstr>
      <vt:lpstr>Slide 22</vt:lpstr>
      <vt:lpstr>Slide 23</vt:lpstr>
      <vt:lpstr>Slide 24</vt:lpstr>
      <vt:lpstr>PMI Test Facility</vt:lpstr>
      <vt:lpstr>Superconducting Test Facility </vt:lpstr>
      <vt:lpstr> 20 &amp; 100 MeV KOMAC Proton Linac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>샘디자인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s-job03</dc:creator>
  <cp:lastModifiedBy>Dale Meade</cp:lastModifiedBy>
  <cp:revision>2461</cp:revision>
  <cp:lastPrinted>2013-12-03T04:43:33Z</cp:lastPrinted>
  <dcterms:created xsi:type="dcterms:W3CDTF">2013-12-28T16:57:38Z</dcterms:created>
  <dcterms:modified xsi:type="dcterms:W3CDTF">2013-12-28T16:58:07Z</dcterms:modified>
</cp:coreProperties>
</file>