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3" r:id="rId1"/>
  </p:sldMasterIdLst>
  <p:notesMasterIdLst>
    <p:notesMasterId r:id="rId7"/>
  </p:notesMasterIdLst>
  <p:handoutMasterIdLst>
    <p:handoutMasterId r:id="rId8"/>
  </p:handoutMasterIdLst>
  <p:sldIdLst>
    <p:sldId id="530" r:id="rId2"/>
    <p:sldId id="532" r:id="rId3"/>
    <p:sldId id="531" r:id="rId4"/>
    <p:sldId id="526" r:id="rId5"/>
    <p:sldId id="529" r:id="rId6"/>
  </p:sldIdLst>
  <p:sldSz cx="9144000" cy="6858000" type="screen4x3"/>
  <p:notesSz cx="6858000" cy="9144000"/>
  <p:defaultTextStyle>
    <a:defPPr>
      <a:defRPr lang="en-US"/>
    </a:defPPr>
    <a:lvl1pPr marL="0" algn="l" defTabSz="4570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39" algn="l" defTabSz="4570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079" algn="l" defTabSz="4570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19" algn="l" defTabSz="4570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159" algn="l" defTabSz="4570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199" algn="l" defTabSz="4570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237" algn="l" defTabSz="4570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278" algn="l" defTabSz="4570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316" algn="l" defTabSz="4570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FF66"/>
    <a:srgbClr val="FFFF99"/>
    <a:srgbClr val="FF00FF"/>
    <a:srgbClr val="30A6CD"/>
    <a:srgbClr val="9D8C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54" autoAdjust="0"/>
    <p:restoredTop sz="94660"/>
  </p:normalViewPr>
  <p:slideViewPr>
    <p:cSldViewPr snapToGrid="0" snapToObjects="1">
      <p:cViewPr>
        <p:scale>
          <a:sx n="121" d="100"/>
          <a:sy n="121" d="100"/>
        </p:scale>
        <p:origin x="-1080" y="3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handoutMaster" Target="handoutMasters/handoutMaster1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2E8FA7-2F4C-5D49-9BA4-AF921E49AE74}" type="datetime1">
              <a:rPr lang="en-US" smtClean="0"/>
              <a:pPr/>
              <a:t>12/9/13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337E74-6FDC-BA4C-B798-CEB3174D95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824310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26B0FB-EA67-3A40-825F-8F252A860502}" type="datetime1">
              <a:rPr lang="en-US" smtClean="0"/>
              <a:pPr/>
              <a:t>12/9/13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2C66A3-1D14-8C46-8C0C-97773EFB71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711255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4570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39" algn="l" defTabSz="4570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79" algn="l" defTabSz="4570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19" algn="l" defTabSz="4570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59" algn="l" defTabSz="4570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199" algn="l" defTabSz="4570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237" algn="l" defTabSz="4570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278" algn="l" defTabSz="4570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316" algn="l" defTabSz="4570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98F5D3-2042-364F-8C19-BFBDBBD46B02}" type="slidenum">
              <a:rPr lang="en-US"/>
              <a:pPr/>
              <a:t>3</a:t>
            </a:fld>
            <a:endParaRPr lang="en-US"/>
          </a:p>
        </p:txBody>
      </p:sp>
      <p:sp>
        <p:nvSpPr>
          <p:cNvPr id="22531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253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5" Type="http://schemas.openxmlformats.org/officeDocument/2006/relationships/image" Target="../media/image1.png"/><Relationship Id="rId6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8.png"/><Relationship Id="rId6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2.png"/><Relationship Id="rId5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0" y="0"/>
            <a:ext cx="9144000" cy="159385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4" rIns="91407" bIns="4570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4" rIns="91407" bIns="4570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ectangle 21"/>
          <p:cNvSpPr/>
          <p:nvPr userDrawn="1"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4" rIns="91407" bIns="4570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TextBox 22"/>
          <p:cNvSpPr txBox="1"/>
          <p:nvPr userDrawn="1"/>
        </p:nvSpPr>
        <p:spPr>
          <a:xfrm>
            <a:off x="3131178" y="6172202"/>
            <a:ext cx="5562600" cy="400097"/>
          </a:xfrm>
          <a:prstGeom prst="rect">
            <a:avLst/>
          </a:prstGeom>
          <a:noFill/>
        </p:spPr>
        <p:txBody>
          <a:bodyPr lIns="91407" tIns="45704" rIns="91407" bIns="45704">
            <a:spAutoFit/>
          </a:bodyPr>
          <a:lstStyle/>
          <a:p>
            <a:pPr algn="r">
              <a:defRPr/>
            </a:pPr>
            <a:r>
              <a:rPr lang="en-US" sz="1000" baseline="30000" dirty="0">
                <a:latin typeface="Arial" pitchFamily="-112" charset="0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pic>
        <p:nvPicPr>
          <p:cNvPr id="24" name="Picture 13" descr="NNSAlogo_Blac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itle 1"/>
          <p:cNvSpPr>
            <a:spLocks noGrp="1"/>
          </p:cNvSpPr>
          <p:nvPr>
            <p:ph type="ctrTitle"/>
          </p:nvPr>
        </p:nvSpPr>
        <p:spPr>
          <a:xfrm>
            <a:off x="920646" y="3517300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3044355" y="4430697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039" indent="0" algn="ctr">
              <a:buNone/>
              <a:defRPr/>
            </a:lvl2pPr>
            <a:lvl3pPr marL="914079" indent="0" algn="ctr">
              <a:buNone/>
              <a:defRPr/>
            </a:lvl3pPr>
            <a:lvl4pPr marL="1371119" indent="0" algn="ctr">
              <a:buNone/>
              <a:defRPr/>
            </a:lvl4pPr>
            <a:lvl5pPr marL="1828159" indent="0" algn="ctr">
              <a:buNone/>
              <a:defRPr/>
            </a:lvl5pPr>
            <a:lvl6pPr marL="2285199" indent="0" algn="ctr">
              <a:buNone/>
              <a:defRPr/>
            </a:lvl6pPr>
            <a:lvl7pPr marL="2742237" indent="0" algn="ctr">
              <a:buNone/>
              <a:defRPr/>
            </a:lvl7pPr>
            <a:lvl8pPr marL="3199278" indent="0" algn="ctr">
              <a:buNone/>
              <a:defRPr/>
            </a:lvl8pPr>
            <a:lvl9pPr marL="365631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30" name="Picture 6" descr="SNL_Stacked_White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533562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7" descr="SNL_Motto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227138" y="711359"/>
            <a:ext cx="539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fld id="{B1A6A220-763A-1840-B61C-60E52C039DBC}" type="datetime1">
              <a:rPr lang="en-US" smtClean="0"/>
              <a:t>12/9/13</a:t>
            </a:fld>
            <a:endParaRPr lang="en-US"/>
          </a:p>
        </p:txBody>
      </p:sp>
      <p:pic>
        <p:nvPicPr>
          <p:cNvPr id="36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380069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5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pic>
        <p:nvPicPr>
          <p:cNvPr id="4" name="Picture 3" descr="ArcsAndSparks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4" y="1702128"/>
            <a:ext cx="3216415" cy="2128195"/>
          </a:xfrm>
          <a:prstGeom prst="rect">
            <a:avLst/>
          </a:prstGeom>
        </p:spPr>
      </p:pic>
      <p:pic>
        <p:nvPicPr>
          <p:cNvPr id="5" name="Picture 4" descr="MagLIFconceptBasic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9" y="3928602"/>
            <a:ext cx="3317878" cy="18397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9" indent="0">
              <a:buNone/>
              <a:defRPr sz="2000" b="1"/>
            </a:lvl2pPr>
            <a:lvl3pPr marL="914079" indent="0">
              <a:buNone/>
              <a:defRPr sz="1800" b="1"/>
            </a:lvl3pPr>
            <a:lvl4pPr marL="1371119" indent="0">
              <a:buNone/>
              <a:defRPr sz="1600" b="1"/>
            </a:lvl4pPr>
            <a:lvl5pPr marL="1828159" indent="0">
              <a:buNone/>
              <a:defRPr sz="1600" b="1"/>
            </a:lvl5pPr>
            <a:lvl6pPr marL="2285199" indent="0">
              <a:buNone/>
              <a:defRPr sz="1600" b="1"/>
            </a:lvl6pPr>
            <a:lvl7pPr marL="2742237" indent="0">
              <a:buNone/>
              <a:defRPr sz="1600" b="1"/>
            </a:lvl7pPr>
            <a:lvl8pPr marL="3199278" indent="0">
              <a:buNone/>
              <a:defRPr sz="1600" b="1"/>
            </a:lvl8pPr>
            <a:lvl9pPr marL="365631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9" indent="0">
              <a:buNone/>
              <a:defRPr sz="2000" b="1"/>
            </a:lvl2pPr>
            <a:lvl3pPr marL="914079" indent="0">
              <a:buNone/>
              <a:defRPr sz="1800" b="1"/>
            </a:lvl3pPr>
            <a:lvl4pPr marL="1371119" indent="0">
              <a:buNone/>
              <a:defRPr sz="1600" b="1"/>
            </a:lvl4pPr>
            <a:lvl5pPr marL="1828159" indent="0">
              <a:buNone/>
              <a:defRPr sz="1600" b="1"/>
            </a:lvl5pPr>
            <a:lvl6pPr marL="2285199" indent="0">
              <a:buNone/>
              <a:defRPr sz="1600" b="1"/>
            </a:lvl6pPr>
            <a:lvl7pPr marL="2742237" indent="0">
              <a:buNone/>
              <a:defRPr sz="1600" b="1"/>
            </a:lvl7pPr>
            <a:lvl8pPr marL="3199278" indent="0">
              <a:buNone/>
              <a:defRPr sz="1600" b="1"/>
            </a:lvl8pPr>
            <a:lvl9pPr marL="365631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3DCAED-1F94-E24D-A160-3CE6E674A870}" type="datetime1">
              <a:rPr lang="en-US" smtClean="0"/>
              <a:t>12/9/13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3E4E50-B60B-2348-866E-9A59D4409887}" type="datetime1">
              <a:rPr lang="en-US" smtClean="0"/>
              <a:t>12/9/13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65B0B6-9B45-434D-AC23-0F0036D7326B}" type="datetime1">
              <a:rPr lang="en-US" smtClean="0"/>
              <a:t>12/9/13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9" indent="0">
              <a:buNone/>
              <a:defRPr sz="1200"/>
            </a:lvl2pPr>
            <a:lvl3pPr marL="914079" indent="0">
              <a:buNone/>
              <a:defRPr sz="1000"/>
            </a:lvl3pPr>
            <a:lvl4pPr marL="1371119" indent="0">
              <a:buNone/>
              <a:defRPr sz="900"/>
            </a:lvl4pPr>
            <a:lvl5pPr marL="1828159" indent="0">
              <a:buNone/>
              <a:defRPr sz="900"/>
            </a:lvl5pPr>
            <a:lvl6pPr marL="2285199" indent="0">
              <a:buNone/>
              <a:defRPr sz="900"/>
            </a:lvl6pPr>
            <a:lvl7pPr marL="2742237" indent="0">
              <a:buNone/>
              <a:defRPr sz="900"/>
            </a:lvl7pPr>
            <a:lvl8pPr marL="3199278" indent="0">
              <a:buNone/>
              <a:defRPr sz="900"/>
            </a:lvl8pPr>
            <a:lvl9pPr marL="365631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BF7EB7-6EB6-5F40-A147-966D37957040}" type="datetime1">
              <a:rPr lang="en-US" smtClean="0"/>
              <a:t>12/9/13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0E4600-0381-4CF3-88F2-7ED7D2E3F9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9" indent="0">
              <a:buNone/>
              <a:defRPr sz="2800"/>
            </a:lvl2pPr>
            <a:lvl3pPr marL="914079" indent="0">
              <a:buNone/>
              <a:defRPr sz="2400"/>
            </a:lvl3pPr>
            <a:lvl4pPr marL="1371119" indent="0">
              <a:buNone/>
              <a:defRPr sz="2000"/>
            </a:lvl4pPr>
            <a:lvl5pPr marL="1828159" indent="0">
              <a:buNone/>
              <a:defRPr sz="2000"/>
            </a:lvl5pPr>
            <a:lvl6pPr marL="2285199" indent="0">
              <a:buNone/>
              <a:defRPr sz="2000"/>
            </a:lvl6pPr>
            <a:lvl7pPr marL="2742237" indent="0">
              <a:buNone/>
              <a:defRPr sz="2000"/>
            </a:lvl7pPr>
            <a:lvl8pPr marL="3199278" indent="0">
              <a:buNone/>
              <a:defRPr sz="2000"/>
            </a:lvl8pPr>
            <a:lvl9pPr marL="3656316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39" indent="0">
              <a:buNone/>
              <a:defRPr sz="1200"/>
            </a:lvl2pPr>
            <a:lvl3pPr marL="914079" indent="0">
              <a:buNone/>
              <a:defRPr sz="1000"/>
            </a:lvl3pPr>
            <a:lvl4pPr marL="1371119" indent="0">
              <a:buNone/>
              <a:defRPr sz="900"/>
            </a:lvl4pPr>
            <a:lvl5pPr marL="1828159" indent="0">
              <a:buNone/>
              <a:defRPr sz="900"/>
            </a:lvl5pPr>
            <a:lvl6pPr marL="2285199" indent="0">
              <a:buNone/>
              <a:defRPr sz="900"/>
            </a:lvl6pPr>
            <a:lvl7pPr marL="2742237" indent="0">
              <a:buNone/>
              <a:defRPr sz="900"/>
            </a:lvl7pPr>
            <a:lvl8pPr marL="3199278" indent="0">
              <a:buNone/>
              <a:defRPr sz="900"/>
            </a:lvl8pPr>
            <a:lvl9pPr marL="365631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3CCFCF-69DD-9A46-98ED-E755976DB368}" type="datetime1">
              <a:rPr lang="en-US" smtClean="0"/>
              <a:t>12/9/13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445505-65B9-4F4E-AFFC-F49964D804C6}" type="datetime1">
              <a:rPr lang="en-US" smtClean="0"/>
              <a:t>12/9/13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BC01EB-0AFE-2A4C-98F1-5D54FFD8FCD7}" type="datetime1">
              <a:rPr lang="en-US" smtClean="0"/>
              <a:t>12/9/13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DAAC8DE-AA4D-3B41-95FB-24B4E0B0FD20}" type="datetime1">
              <a:rPr lang="en-US" smtClean="0"/>
              <a:t>12/9/13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59385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4" rIns="91407" bIns="4570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4" rIns="91407" bIns="4570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4" rIns="91407" bIns="4570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131178" y="6172202"/>
            <a:ext cx="5562600" cy="400097"/>
          </a:xfrm>
          <a:prstGeom prst="rect">
            <a:avLst/>
          </a:prstGeom>
          <a:noFill/>
        </p:spPr>
        <p:txBody>
          <a:bodyPr lIns="91407" tIns="45704" rIns="91407" bIns="45704">
            <a:spAutoFit/>
          </a:bodyPr>
          <a:lstStyle/>
          <a:p>
            <a:pPr algn="r">
              <a:defRPr/>
            </a:pPr>
            <a:r>
              <a:rPr lang="en-US" sz="1000" baseline="30000" dirty="0">
                <a:latin typeface="Arial" pitchFamily="-112" charset="0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676633"/>
            <a:ext cx="3768892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4" rIns="91407" bIns="45704"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52060" y="1676633"/>
            <a:ext cx="2286000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4" rIns="91407" bIns="45704"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226864" y="1676633"/>
            <a:ext cx="2917136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4" rIns="91407" bIns="45704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517300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5" y="4430697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039" indent="0" algn="ctr">
              <a:buNone/>
              <a:defRPr/>
            </a:lvl2pPr>
            <a:lvl3pPr marL="914079" indent="0" algn="ctr">
              <a:buNone/>
              <a:defRPr/>
            </a:lvl3pPr>
            <a:lvl4pPr marL="1371119" indent="0" algn="ctr">
              <a:buNone/>
              <a:defRPr/>
            </a:lvl4pPr>
            <a:lvl5pPr marL="1828159" indent="0" algn="ctr">
              <a:buNone/>
              <a:defRPr/>
            </a:lvl5pPr>
            <a:lvl6pPr marL="2285199" indent="0" algn="ctr">
              <a:buNone/>
              <a:defRPr/>
            </a:lvl6pPr>
            <a:lvl7pPr marL="2742237" indent="0" algn="ctr">
              <a:buNone/>
              <a:defRPr/>
            </a:lvl7pPr>
            <a:lvl8pPr marL="3199278" indent="0" algn="ctr">
              <a:buNone/>
              <a:defRPr/>
            </a:lvl8pPr>
            <a:lvl9pPr marL="365631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533562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227138" y="711359"/>
            <a:ext cx="539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fld id="{57AC76FA-05E0-BA4F-A77E-9091FDADD2A1}" type="datetime1">
              <a:rPr lang="en-US" smtClean="0"/>
              <a:t>12/9/13</a:t>
            </a:fld>
            <a:endParaRPr lang="en-US"/>
          </a:p>
        </p:txBody>
      </p:sp>
      <p:pic>
        <p:nvPicPr>
          <p:cNvPr id="20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380069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5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0" y="3"/>
            <a:ext cx="9144000" cy="6612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4" rIns="91407" bIns="45704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4" rIns="91407" bIns="4570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4" rIns="91407" bIns="4570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131178" y="6172202"/>
            <a:ext cx="5562600" cy="400097"/>
          </a:xfrm>
          <a:prstGeom prst="rect">
            <a:avLst/>
          </a:prstGeom>
          <a:noFill/>
        </p:spPr>
        <p:txBody>
          <a:bodyPr lIns="91407" tIns="45704" rIns="91407" bIns="45704">
            <a:spAutoFit/>
          </a:bodyPr>
          <a:lstStyle/>
          <a:p>
            <a:pPr algn="r">
              <a:defRPr/>
            </a:pPr>
            <a:r>
              <a:rPr lang="en-US" sz="1000" baseline="30000" dirty="0">
                <a:latin typeface="Arial" pitchFamily="-112" charset="0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456268"/>
            <a:ext cx="3768892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4" rIns="91407" bIns="45704"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52060" y="1456268"/>
            <a:ext cx="2286000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4" rIns="91407" bIns="45704"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226864" y="1456268"/>
            <a:ext cx="2917136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4" rIns="91407" bIns="45704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678173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5" y="4591567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039" indent="0" algn="ctr">
              <a:buNone/>
              <a:defRPr/>
            </a:lvl2pPr>
            <a:lvl3pPr marL="914079" indent="0" algn="ctr">
              <a:buNone/>
              <a:defRPr/>
            </a:lvl3pPr>
            <a:lvl4pPr marL="1371119" indent="0" algn="ctr">
              <a:buNone/>
              <a:defRPr/>
            </a:lvl4pPr>
            <a:lvl5pPr marL="1828159" indent="0" algn="ctr">
              <a:buNone/>
              <a:defRPr/>
            </a:lvl5pPr>
            <a:lvl6pPr marL="2285199" indent="0" algn="ctr">
              <a:buNone/>
              <a:defRPr/>
            </a:lvl6pPr>
            <a:lvl7pPr marL="2742237" indent="0" algn="ctr">
              <a:buNone/>
              <a:defRPr/>
            </a:lvl7pPr>
            <a:lvl8pPr marL="3199278" indent="0" algn="ctr">
              <a:buNone/>
              <a:defRPr/>
            </a:lvl8pPr>
            <a:lvl9pPr marL="365631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533562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1227748" y="601288"/>
            <a:ext cx="539310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fld id="{29B3CD7E-A7BE-024B-9053-A3C79D1C6523}" type="datetime1">
              <a:rPr lang="en-US" smtClean="0"/>
              <a:t>12/9/13</a:t>
            </a:fld>
            <a:endParaRPr lang="en-US"/>
          </a:p>
        </p:txBody>
      </p:sp>
      <p:pic>
        <p:nvPicPr>
          <p:cNvPr id="33" name="Picture 8" descr="SNL_color_stack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934201" y="408002"/>
            <a:ext cx="1524000" cy="669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tangle 35"/>
          <p:cNvSpPr/>
          <p:nvPr userDrawn="1"/>
        </p:nvSpPr>
        <p:spPr>
          <a:xfrm>
            <a:off x="0" y="3369734"/>
            <a:ext cx="9144000" cy="397933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4" rIns="91407" bIns="45704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7" name="Picture 12" descr="NNSAlogo_Black.jp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 bwMode="auto">
          <a:xfrm>
            <a:off x="1380069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5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0" y="3"/>
            <a:ext cx="9144000" cy="6612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4" rIns="91407" bIns="45704"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 userDrawn="1"/>
        </p:nvSpPr>
        <p:spPr>
          <a:xfrm>
            <a:off x="0" y="3369734"/>
            <a:ext cx="9144000" cy="3089807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4" rIns="91407" bIns="4570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30A6C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4" rIns="91407" bIns="4570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4" rIns="91407" bIns="4570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131178" y="6172202"/>
            <a:ext cx="5562600" cy="400097"/>
          </a:xfrm>
          <a:prstGeom prst="rect">
            <a:avLst/>
          </a:prstGeom>
          <a:noFill/>
        </p:spPr>
        <p:txBody>
          <a:bodyPr lIns="91407" tIns="45704" rIns="91407" bIns="45704">
            <a:spAutoFit/>
          </a:bodyPr>
          <a:lstStyle/>
          <a:p>
            <a:pPr algn="r">
              <a:defRPr/>
            </a:pPr>
            <a:r>
              <a:rPr lang="en-US" sz="1000" baseline="30000" dirty="0">
                <a:latin typeface="Arial" pitchFamily="-112" charset="0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pic>
        <p:nvPicPr>
          <p:cNvPr id="15" name="Picture 12" descr="NNSAlogo_Blac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380069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456268"/>
            <a:ext cx="3768892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4" rIns="91407" bIns="45704"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52060" y="1456268"/>
            <a:ext cx="2286000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4" rIns="91407" bIns="45704"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226864" y="1456268"/>
            <a:ext cx="2917136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4" rIns="91407" bIns="45704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678173"/>
            <a:ext cx="7772400" cy="898198"/>
          </a:xfr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5" y="4591567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039" indent="0" algn="ctr">
              <a:buNone/>
              <a:defRPr/>
            </a:lvl2pPr>
            <a:lvl3pPr marL="914079" indent="0" algn="ctr">
              <a:buNone/>
              <a:defRPr/>
            </a:lvl3pPr>
            <a:lvl4pPr marL="1371119" indent="0" algn="ctr">
              <a:buNone/>
              <a:defRPr/>
            </a:lvl4pPr>
            <a:lvl5pPr marL="1828159" indent="0" algn="ctr">
              <a:buNone/>
              <a:defRPr/>
            </a:lvl5pPr>
            <a:lvl6pPr marL="2285199" indent="0" algn="ctr">
              <a:buNone/>
              <a:defRPr/>
            </a:lvl6pPr>
            <a:lvl7pPr marL="2742237" indent="0" algn="ctr">
              <a:buNone/>
              <a:defRPr/>
            </a:lvl7pPr>
            <a:lvl8pPr marL="3199278" indent="0" algn="ctr">
              <a:buNone/>
              <a:defRPr/>
            </a:lvl8pPr>
            <a:lvl9pPr marL="365631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533562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227748" y="601288"/>
            <a:ext cx="539310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fld id="{82370D92-88CD-1847-AC55-11DFFA22C6B4}" type="datetime1">
              <a:rPr lang="en-US" smtClean="0"/>
              <a:t>12/9/13</a:t>
            </a:fld>
            <a:endParaRPr lang="en-US"/>
          </a:p>
        </p:txBody>
      </p:sp>
      <p:pic>
        <p:nvPicPr>
          <p:cNvPr id="33" name="Picture 8" descr="SNL_color_stack.pn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6934201" y="408002"/>
            <a:ext cx="1524000" cy="669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5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4" y="0"/>
            <a:ext cx="91439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4" rIns="91407" bIns="45704"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 userDrawn="1"/>
        </p:nvSpPr>
        <p:spPr>
          <a:xfrm>
            <a:off x="2" y="4040487"/>
            <a:ext cx="2484223" cy="2817515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4" rIns="91407" bIns="4570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" y="0"/>
            <a:ext cx="2484223" cy="893232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4" rIns="91407" bIns="4570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806435" y="2"/>
            <a:ext cx="337567" cy="6857999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4" rIns="91407" bIns="45704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2703737" y="6264799"/>
            <a:ext cx="5562600" cy="400097"/>
          </a:xfrm>
          <a:prstGeom prst="rect">
            <a:avLst/>
          </a:prstGeom>
          <a:noFill/>
        </p:spPr>
        <p:txBody>
          <a:bodyPr lIns="91407" tIns="45704" rIns="91407" bIns="45704">
            <a:spAutoFit/>
          </a:bodyPr>
          <a:lstStyle/>
          <a:p>
            <a:pPr algn="l">
              <a:defRPr/>
            </a:pPr>
            <a:r>
              <a:rPr lang="en-US" sz="1000" baseline="30000" dirty="0">
                <a:latin typeface="Arial" pitchFamily="-112" charset="0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" y="989097"/>
            <a:ext cx="1359657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4" rIns="91407" bIns="45704" rtlCol="0" anchor="ctr"/>
          <a:lstStyle/>
          <a:p>
            <a:pPr algn="ctr"/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14505" y="1250965"/>
            <a:ext cx="5971187" cy="1233338"/>
          </a:xfrm>
        </p:spPr>
        <p:txBody>
          <a:bodyPr/>
          <a:lstStyle>
            <a:lvl1pPr algn="l">
              <a:lnSpc>
                <a:spcPts val="3800"/>
              </a:lnSpc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14505" y="2588981"/>
            <a:ext cx="5641337" cy="593737"/>
          </a:xfrm>
        </p:spPr>
        <p:txBody>
          <a:bodyPr/>
          <a:lstStyle>
            <a:lvl1pPr marL="0" indent="0" algn="l">
              <a:buNone/>
              <a:defRPr/>
            </a:lvl1pPr>
            <a:lvl2pPr marL="457039" indent="0" algn="ctr">
              <a:buNone/>
              <a:defRPr/>
            </a:lvl2pPr>
            <a:lvl3pPr marL="914079" indent="0" algn="ctr">
              <a:buNone/>
              <a:defRPr/>
            </a:lvl3pPr>
            <a:lvl4pPr marL="1371119" indent="0" algn="ctr">
              <a:buNone/>
              <a:defRPr/>
            </a:lvl4pPr>
            <a:lvl5pPr marL="1828159" indent="0" algn="ctr">
              <a:buNone/>
              <a:defRPr/>
            </a:lvl5pPr>
            <a:lvl6pPr marL="2285199" indent="0" algn="ctr">
              <a:buNone/>
              <a:defRPr/>
            </a:lvl6pPr>
            <a:lvl7pPr marL="2742237" indent="0" algn="ctr">
              <a:buNone/>
              <a:defRPr/>
            </a:lvl7pPr>
            <a:lvl8pPr marL="3199278" indent="0" algn="ctr">
              <a:buNone/>
              <a:defRPr/>
            </a:lvl8pPr>
            <a:lvl9pPr marL="3656316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57199" y="433900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298048" y="5157321"/>
            <a:ext cx="970718" cy="1453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3" descr="NNSAlogo_Black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763683" y="5932869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714502" y="26517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fld id="{61CCBA4C-E686-8E4A-9245-92F3CFCFB962}" type="datetime1">
              <a:rPr lang="en-US" smtClean="0"/>
              <a:t>12/9/13</a:t>
            </a:fld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0" y="2484303"/>
            <a:ext cx="2484222" cy="14679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4" rIns="91407" bIns="45704"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1472394" y="989097"/>
            <a:ext cx="1011831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4" rIns="91407" bIns="45704" rtlCol="0" anchor="ctr"/>
          <a:lstStyle/>
          <a:p>
            <a:pPr algn="ctr"/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1" name="Rectangle 30"/>
          <p:cNvSpPr/>
          <p:nvPr userDrawn="1"/>
        </p:nvSpPr>
        <p:spPr>
          <a:xfrm>
            <a:off x="8693778" y="2"/>
            <a:ext cx="77764" cy="6857999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4" rIns="91407" bIns="45704"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3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4039703" y="5921223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8522" y="6519335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4" y="0"/>
            <a:ext cx="91439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4" rIns="91407" bIns="45704"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 userDrawn="1"/>
        </p:nvSpPr>
        <p:spPr>
          <a:xfrm>
            <a:off x="4572002" y="0"/>
            <a:ext cx="4572001" cy="2817515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4" rIns="91407" bIns="4570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2" y="5964768"/>
            <a:ext cx="4572001" cy="893232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4" rIns="91407" bIns="4570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572004" y="2908379"/>
            <a:ext cx="1359657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4" rIns="91407" bIns="45704" rtlCol="0" anchor="ctr"/>
          <a:lstStyle/>
          <a:p>
            <a:pPr algn="ctr"/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193248" y="1488545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 userDrawn="1"/>
        </p:nvSpPr>
        <p:spPr>
          <a:xfrm>
            <a:off x="4572000" y="4403587"/>
            <a:ext cx="4572000" cy="14679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4" rIns="91407" bIns="45704"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6044394" y="2908379"/>
            <a:ext cx="3099609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4" rIns="91407" bIns="45704" rtlCol="0" anchor="ctr"/>
          <a:lstStyle/>
          <a:p>
            <a:pPr algn="ctr"/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10800000">
            <a:off x="112657" y="2"/>
            <a:ext cx="337567" cy="6857999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4" rIns="91407" bIns="45704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700353" y="6375408"/>
            <a:ext cx="3761580" cy="502689"/>
          </a:xfrm>
          <a:prstGeom prst="rect">
            <a:avLst/>
          </a:prstGeom>
          <a:noFill/>
        </p:spPr>
        <p:txBody>
          <a:bodyPr wrap="square" lIns="91407" tIns="45704" rIns="91407" bIns="45704">
            <a:spAutoFit/>
          </a:bodyPr>
          <a:lstStyle/>
          <a:p>
            <a:pPr algn="l">
              <a:defRPr/>
            </a:pPr>
            <a:r>
              <a:rPr lang="en-US" sz="1000" baseline="30000" dirty="0">
                <a:latin typeface="Arial" pitchFamily="-112" charset="0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2421" y="1250965"/>
            <a:ext cx="3789515" cy="1233338"/>
          </a:xfrm>
        </p:spPr>
        <p:txBody>
          <a:bodyPr/>
          <a:lstStyle>
            <a:lvl1pPr algn="l">
              <a:lnSpc>
                <a:spcPts val="3800"/>
              </a:lnSpc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2421" y="2588978"/>
            <a:ext cx="3586315" cy="1085555"/>
          </a:xfrm>
        </p:spPr>
        <p:txBody>
          <a:bodyPr/>
          <a:lstStyle>
            <a:lvl1pPr marL="0" indent="0" algn="l">
              <a:buNone/>
              <a:defRPr/>
            </a:lvl1pPr>
            <a:lvl2pPr marL="457039" indent="0" algn="ctr">
              <a:buNone/>
              <a:defRPr/>
            </a:lvl2pPr>
            <a:lvl3pPr marL="914079" indent="0" algn="ctr">
              <a:buNone/>
              <a:defRPr/>
            </a:lvl3pPr>
            <a:lvl4pPr marL="1371119" indent="0" algn="ctr">
              <a:buNone/>
              <a:defRPr/>
            </a:lvl4pPr>
            <a:lvl5pPr marL="1828159" indent="0" algn="ctr">
              <a:buNone/>
              <a:defRPr/>
            </a:lvl5pPr>
            <a:lvl6pPr marL="2285199" indent="0" algn="ctr">
              <a:buNone/>
              <a:defRPr/>
            </a:lvl6pPr>
            <a:lvl7pPr marL="2742237" indent="0" algn="ctr">
              <a:buNone/>
              <a:defRPr/>
            </a:lvl7pPr>
            <a:lvl8pPr marL="3199278" indent="0" algn="ctr">
              <a:buNone/>
              <a:defRPr/>
            </a:lvl8pPr>
            <a:lvl9pPr marL="3656316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7" name="Picture 13" descr="NNSAlogo_Black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01957" y="6051407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2418" y="265178"/>
            <a:ext cx="1029382" cy="285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fld id="{99417383-C23D-224E-900E-4202C4E5E80F}" type="datetime1">
              <a:rPr lang="en-US" smtClean="0"/>
              <a:t>12/9/13</a:t>
            </a:fld>
            <a:endParaRPr lang="en-US" dirty="0"/>
          </a:p>
        </p:txBody>
      </p:sp>
      <p:sp>
        <p:nvSpPr>
          <p:cNvPr id="31" name="Rectangle 30"/>
          <p:cNvSpPr/>
          <p:nvPr userDrawn="1"/>
        </p:nvSpPr>
        <p:spPr>
          <a:xfrm rot="10800000">
            <a:off x="1" y="2"/>
            <a:ext cx="77764" cy="6857999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4" rIns="91407" bIns="45704"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3" name="Picture 12" descr="NNSAlogo_Black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2077977" y="6039761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SNL_motto_2 lines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995332" y="1586654"/>
            <a:ext cx="1935484" cy="394494"/>
          </a:xfrm>
          <a:prstGeom prst="rect">
            <a:avLst/>
          </a:prstGeom>
        </p:spPr>
      </p:pic>
      <p:sp>
        <p:nvSpPr>
          <p:cNvPr id="1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13597" y="6519335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2300" y="6166934"/>
            <a:ext cx="2133600" cy="476250"/>
          </a:xfrm>
          <a:ln/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fld id="{6D35BB06-740F-EE49-B14A-A822E6FE4297}" type="datetime1">
              <a:rPr lang="en-US" smtClean="0"/>
              <a:t>12/9/13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5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9" indent="0">
              <a:buNone/>
              <a:defRPr sz="1800"/>
            </a:lvl2pPr>
            <a:lvl3pPr marL="914079" indent="0">
              <a:buNone/>
              <a:defRPr sz="1600"/>
            </a:lvl3pPr>
            <a:lvl4pPr marL="1371119" indent="0">
              <a:buNone/>
              <a:defRPr sz="1400"/>
            </a:lvl4pPr>
            <a:lvl5pPr marL="1828159" indent="0">
              <a:buNone/>
              <a:defRPr sz="1400"/>
            </a:lvl5pPr>
            <a:lvl6pPr marL="2285199" indent="0">
              <a:buNone/>
              <a:defRPr sz="1400"/>
            </a:lvl6pPr>
            <a:lvl7pPr marL="2742237" indent="0">
              <a:buNone/>
              <a:defRPr sz="1400"/>
            </a:lvl7pPr>
            <a:lvl8pPr marL="3199278" indent="0">
              <a:buNone/>
              <a:defRPr sz="1400"/>
            </a:lvl8pPr>
            <a:lvl9pPr marL="365631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E19C7B-CD71-AB41-938B-DA835247051A}" type="datetime1">
              <a:rPr lang="en-US" smtClean="0"/>
              <a:t>12/9/13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B2B7F5-4246-594F-852C-2C6D4CDE13BF}" type="datetime1">
              <a:rPr lang="en-US" smtClean="0"/>
              <a:t>12/9/13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4" rIns="91407" bIns="4570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4" rIns="91407" bIns="45704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28" name="Picture 8" descr="SNL_color_stack.png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001000" y="228603"/>
            <a:ext cx="936625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"/>
            <a:ext cx="8229600" cy="99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8742"/>
            <a:ext cx="8229600" cy="484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9274" y="6166934"/>
            <a:ext cx="1490926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"/>
                <a:cs typeface="Calibri"/>
              </a:defRPr>
            </a:lvl1pPr>
          </a:lstStyle>
          <a:p>
            <a:fld id="{9CBCD74C-8FF9-E740-B67C-AB27B50CC07E}" type="datetime1">
              <a:rPr lang="en-US" smtClean="0"/>
              <a:t>12/9/13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5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153150"/>
            <a:ext cx="609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/>
                <a:cs typeface="Calibri"/>
              </a:defRPr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98" r:id="rId2"/>
    <p:sldLayoutId id="2147483796" r:id="rId3"/>
    <p:sldLayoutId id="2147483799" r:id="rId4"/>
    <p:sldLayoutId id="2147483797" r:id="rId5"/>
    <p:sldLayoutId id="2147483800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/>
          <a:ea typeface="ＭＳ Ｐゴシック" charset="-128"/>
          <a:cs typeface="Calibri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5pPr>
      <a:lvl6pPr marL="45703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07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11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15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780" indent="-342780" algn="l" rtl="0" eaLnBrk="1" fontAlgn="base" hangingPunct="1">
        <a:spcBef>
          <a:spcPct val="20000"/>
        </a:spcBef>
        <a:spcAft>
          <a:spcPct val="0"/>
        </a:spcAft>
        <a:buClr>
          <a:srgbClr val="102E54"/>
        </a:buClr>
        <a:buFont typeface="Wingdings" pitchFamily="-111" charset="2"/>
        <a:buChar char="§"/>
        <a:defRPr sz="2400">
          <a:solidFill>
            <a:schemeClr val="tx1"/>
          </a:solidFill>
          <a:latin typeface="Calibri"/>
          <a:ea typeface="ＭＳ Ｐゴシック" charset="-128"/>
          <a:cs typeface="Calibri"/>
        </a:defRPr>
      </a:lvl1pPr>
      <a:lvl2pPr marL="742689" indent="-28565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Wingdings" pitchFamily="-111" charset="2"/>
        <a:buChar char="§"/>
        <a:defRPr sz="20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2pPr>
      <a:lvl3pPr marL="1142599" indent="-228519" algn="l" rtl="0" eaLnBrk="1" fontAlgn="base" hangingPunct="1">
        <a:spcBef>
          <a:spcPct val="20000"/>
        </a:spcBef>
        <a:spcAft>
          <a:spcPct val="0"/>
        </a:spcAft>
        <a:buClr>
          <a:srgbClr val="9E8C78"/>
        </a:buClr>
        <a:buFont typeface="Wingdings" pitchFamily="-111" charset="2"/>
        <a:buChar char="§"/>
        <a:defRPr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3pPr>
      <a:lvl4pPr marL="1599638" indent="-228519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4pPr>
      <a:lvl5pPr marL="2056678" indent="-228519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5pPr>
      <a:lvl6pPr marL="2513718" indent="-228519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0758" indent="-228519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7797" indent="-228519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4837" indent="-228519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9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9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9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59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99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37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78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16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8484" y="3517300"/>
            <a:ext cx="5334561" cy="898198"/>
          </a:xfrm>
        </p:spPr>
        <p:txBody>
          <a:bodyPr/>
          <a:lstStyle/>
          <a:p>
            <a:r>
              <a:rPr lang="en-US" dirty="0" smtClean="0"/>
              <a:t>Update on Magnetized Liner Inertial Fusion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Mark Herrmann</a:t>
            </a:r>
          </a:p>
          <a:p>
            <a:r>
              <a:rPr lang="en-US" dirty="0" smtClean="0"/>
              <a:t>Director</a:t>
            </a:r>
          </a:p>
          <a:p>
            <a:r>
              <a:rPr lang="en-US" dirty="0" smtClean="0"/>
              <a:t>Pulsed Power Sciences 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238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6350" y="10496"/>
            <a:ext cx="7991042" cy="1143000"/>
          </a:xfrm>
        </p:spPr>
        <p:txBody>
          <a:bodyPr/>
          <a:lstStyle/>
          <a:p>
            <a:pPr algn="l"/>
            <a:r>
              <a:rPr lang="en-US" sz="2000" dirty="0" smtClean="0">
                <a:cs typeface="ＭＳ Ｐゴシック" charset="-128"/>
              </a:rPr>
              <a:t>The Z facility is the world’s largest pulsed power driver. It is used extensively for NNSA’s stockpile stewardship program to study dynamic material properties, radiation effects, and fusion.</a:t>
            </a:r>
            <a:endParaRPr lang="en-US" sz="2000" dirty="0" smtClean="0">
              <a:cs typeface="ＭＳ Ｐゴシック" charset="-128"/>
            </a:endParaRPr>
          </a:p>
        </p:txBody>
      </p:sp>
      <p:pic>
        <p:nvPicPr>
          <p:cNvPr id="13315" name="Picture 5" descr="IMG_0235"/>
          <p:cNvPicPr>
            <a:picLocks noChangeAspect="1" noChangeArrowheads="1"/>
          </p:cNvPicPr>
          <p:nvPr/>
        </p:nvPicPr>
        <p:blipFill>
          <a:blip r:embed="rId2"/>
          <a:srcRect t="5719"/>
          <a:stretch>
            <a:fillRect/>
          </a:stretch>
        </p:blipFill>
        <p:spPr bwMode="auto">
          <a:xfrm>
            <a:off x="6350" y="1112838"/>
            <a:ext cx="9144000" cy="574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AutoShape 7"/>
          <p:cNvSpPr>
            <a:spLocks noChangeArrowheads="1"/>
          </p:cNvSpPr>
          <p:nvPr/>
        </p:nvSpPr>
        <p:spPr bwMode="auto">
          <a:xfrm>
            <a:off x="4763" y="4864100"/>
            <a:ext cx="5253038" cy="1993900"/>
          </a:xfrm>
          <a:prstGeom prst="wedgeRectCallout">
            <a:avLst>
              <a:gd name="adj1" fmla="val -49727"/>
              <a:gd name="adj2" fmla="val 23005"/>
            </a:avLst>
          </a:prstGeom>
          <a:solidFill>
            <a:srgbClr val="FEFFCD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85597" tIns="42798" rIns="85597" bIns="42798" anchor="ctr">
            <a:prstTxWarp prst="textNoShape">
              <a:avLst/>
            </a:prstTxWarp>
          </a:bodyPr>
          <a:lstStyle/>
          <a:p>
            <a:pPr algn="ctr" defTabSz="855663" eaLnBrk="0" hangingPunct="0">
              <a:lnSpc>
                <a:spcPct val="120000"/>
              </a:lnSpc>
            </a:pPr>
            <a:r>
              <a:rPr lang="en-US" sz="2000" dirty="0">
                <a:solidFill>
                  <a:srgbClr val="000000"/>
                </a:solidFill>
              </a:rPr>
              <a:t>22 MJ stored </a:t>
            </a:r>
            <a:r>
              <a:rPr lang="en-US" sz="2000" dirty="0" smtClean="0">
                <a:solidFill>
                  <a:srgbClr val="000000"/>
                </a:solidFill>
              </a:rPr>
              <a:t>energy</a:t>
            </a:r>
          </a:p>
          <a:p>
            <a:pPr algn="ctr" defTabSz="855663" eaLnBrk="0" hangingPunct="0">
              <a:lnSpc>
                <a:spcPct val="120000"/>
              </a:lnSpc>
            </a:pPr>
            <a:r>
              <a:rPr lang="en-US" sz="2000" dirty="0" smtClean="0">
                <a:solidFill>
                  <a:srgbClr val="000000"/>
                </a:solidFill>
              </a:rPr>
              <a:t>3MJ delivered to the load</a:t>
            </a:r>
            <a:endParaRPr lang="en-US" sz="2000" dirty="0">
              <a:solidFill>
                <a:srgbClr val="000000"/>
              </a:solidFill>
            </a:endParaRPr>
          </a:p>
          <a:p>
            <a:pPr algn="ctr" defTabSz="855663" eaLnBrk="0" hangingPunct="0">
              <a:lnSpc>
                <a:spcPct val="120000"/>
              </a:lnSpc>
            </a:pPr>
            <a:r>
              <a:rPr lang="en-US" sz="2000" dirty="0">
                <a:solidFill>
                  <a:srgbClr val="000000"/>
                </a:solidFill>
              </a:rPr>
              <a:t>26 MA peak </a:t>
            </a:r>
            <a:r>
              <a:rPr lang="en-US" sz="2000" dirty="0" smtClean="0">
                <a:solidFill>
                  <a:srgbClr val="000000"/>
                </a:solidFill>
              </a:rPr>
              <a:t>current</a:t>
            </a:r>
          </a:p>
          <a:p>
            <a:pPr algn="ctr" defTabSz="855663">
              <a:lnSpc>
                <a:spcPct val="120000"/>
              </a:lnSpc>
            </a:pPr>
            <a:r>
              <a:rPr lang="en-US" sz="2000" dirty="0" smtClean="0">
                <a:solidFill>
                  <a:srgbClr val="000000"/>
                </a:solidFill>
              </a:rPr>
              <a:t>5 – 50 </a:t>
            </a:r>
            <a:r>
              <a:rPr lang="en-US" sz="2000" dirty="0" err="1" smtClean="0">
                <a:solidFill>
                  <a:srgbClr val="000000"/>
                </a:solidFill>
              </a:rPr>
              <a:t>Megagauss</a:t>
            </a:r>
            <a:r>
              <a:rPr lang="en-US" sz="2000" dirty="0" smtClean="0">
                <a:solidFill>
                  <a:srgbClr val="000000"/>
                </a:solidFill>
              </a:rPr>
              <a:t> (1-100 </a:t>
            </a:r>
            <a:r>
              <a:rPr lang="en-US" sz="2000" dirty="0" err="1" smtClean="0">
                <a:solidFill>
                  <a:srgbClr val="000000"/>
                </a:solidFill>
              </a:rPr>
              <a:t>Megabar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</a:p>
          <a:p>
            <a:pPr algn="ctr" defTabSz="855663" eaLnBrk="0" hangingPunct="0">
              <a:lnSpc>
                <a:spcPct val="120000"/>
              </a:lnSpc>
            </a:pPr>
            <a:r>
              <a:rPr lang="en-US" sz="2000" dirty="0">
                <a:solidFill>
                  <a:srgbClr val="000000"/>
                </a:solidFill>
              </a:rPr>
              <a:t>100</a:t>
            </a:r>
            <a:r>
              <a:rPr lang="en-US" sz="2000" dirty="0" smtClean="0">
                <a:solidFill>
                  <a:srgbClr val="000000"/>
                </a:solidFill>
              </a:rPr>
              <a:t>-600 </a:t>
            </a:r>
            <a:r>
              <a:rPr lang="en-US" sz="2000" dirty="0">
                <a:solidFill>
                  <a:srgbClr val="000000"/>
                </a:solidFill>
              </a:rPr>
              <a:t>ns pulse length</a:t>
            </a:r>
            <a:endParaRPr lang="en-US" sz="2000" baseline="30000" dirty="0">
              <a:solidFill>
                <a:srgbClr val="000000"/>
              </a:solidFill>
            </a:endParaRPr>
          </a:p>
        </p:txBody>
      </p:sp>
      <p:sp>
        <p:nvSpPr>
          <p:cNvPr id="14341" name="Rectangle 4"/>
          <p:cNvSpPr>
            <a:spLocks noChangeArrowheads="1"/>
          </p:cNvSpPr>
          <p:nvPr/>
        </p:nvSpPr>
        <p:spPr bwMode="auto">
          <a:xfrm>
            <a:off x="6937370" y="1109663"/>
            <a:ext cx="2206630" cy="451406"/>
          </a:xfrm>
          <a:prstGeom prst="rect">
            <a:avLst/>
          </a:prstGeom>
          <a:solidFill>
            <a:srgbClr val="FEFFC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855663" eaLnBrk="0" hangingPunct="0">
              <a:lnSpc>
                <a:spcPct val="120000"/>
              </a:lnSpc>
            </a:pPr>
            <a:r>
              <a:rPr lang="en-US" sz="2000" dirty="0" smtClean="0">
                <a:solidFill>
                  <a:srgbClr val="000000"/>
                </a:solidFill>
              </a:rPr>
              <a:t>Tank~10,000 </a:t>
            </a:r>
            <a:r>
              <a:rPr lang="en-US" sz="2000" dirty="0">
                <a:solidFill>
                  <a:srgbClr val="000000"/>
                </a:solidFill>
              </a:rPr>
              <a:t>ft</a:t>
            </a:r>
            <a:r>
              <a:rPr lang="en-US" sz="2000" baseline="30000" dirty="0">
                <a:solidFill>
                  <a:srgbClr val="00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37667245"/>
      </p:ext>
    </p:extLst>
  </p:cSld>
  <p:clrMapOvr>
    <a:masterClrMapping/>
  </p:clrMapOvr>
  <p:transition xmlns:p14="http://schemas.microsoft.com/office/powerpoint/2010/main" advTm="113556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1027"/>
          <p:cNvSpPr>
            <a:spLocks noGrp="1" noChangeArrowheads="1"/>
          </p:cNvSpPr>
          <p:nvPr>
            <p:ph type="title"/>
          </p:nvPr>
        </p:nvSpPr>
        <p:spPr>
          <a:xfrm>
            <a:off x="95250" y="0"/>
            <a:ext cx="7981950" cy="1030287"/>
          </a:xfrm>
        </p:spPr>
        <p:txBody>
          <a:bodyPr/>
          <a:lstStyle/>
          <a:p>
            <a:pPr eaLnBrk="1" hangingPunct="1"/>
            <a:r>
              <a:rPr lang="en-US" sz="2700" b="1" dirty="0"/>
              <a:t>We are pursuing </a:t>
            </a:r>
            <a:r>
              <a:rPr lang="en-US" sz="2700" b="1" dirty="0" smtClean="0">
                <a:solidFill>
                  <a:srgbClr val="FF0000"/>
                </a:solidFill>
              </a:rPr>
              <a:t>Mag</a:t>
            </a:r>
            <a:r>
              <a:rPr lang="en-US" sz="2700" b="1" dirty="0" smtClean="0"/>
              <a:t>netized </a:t>
            </a:r>
            <a:r>
              <a:rPr lang="en-US" sz="2700" b="1" dirty="0">
                <a:solidFill>
                  <a:srgbClr val="FF0000"/>
                </a:solidFill>
              </a:rPr>
              <a:t>L</a:t>
            </a:r>
            <a:r>
              <a:rPr lang="en-US" sz="2700" b="1" dirty="0"/>
              <a:t>iner </a:t>
            </a:r>
            <a:r>
              <a:rPr lang="en-US" sz="2700" b="1" dirty="0">
                <a:solidFill>
                  <a:srgbClr val="FF0000"/>
                </a:solidFill>
              </a:rPr>
              <a:t>I</a:t>
            </a:r>
            <a:r>
              <a:rPr lang="en-US" sz="2700" b="1" dirty="0"/>
              <a:t>nertial </a:t>
            </a:r>
            <a:r>
              <a:rPr lang="en-US" sz="2700" b="1" dirty="0" smtClean="0">
                <a:solidFill>
                  <a:srgbClr val="FF0000"/>
                </a:solidFill>
              </a:rPr>
              <a:t>F</a:t>
            </a:r>
            <a:r>
              <a:rPr lang="en-US" sz="2700" b="1" dirty="0" smtClean="0"/>
              <a:t>usion (</a:t>
            </a:r>
            <a:r>
              <a:rPr lang="en-US" sz="2700" b="1" dirty="0" smtClean="0">
                <a:solidFill>
                  <a:srgbClr val="FF0000"/>
                </a:solidFill>
              </a:rPr>
              <a:t>MagLIF</a:t>
            </a:r>
            <a:r>
              <a:rPr lang="en-US" sz="2700" b="1" dirty="0"/>
              <a:t>)* </a:t>
            </a:r>
            <a:r>
              <a:rPr lang="en-US" sz="2700" b="1" dirty="0" smtClean="0"/>
              <a:t>on Z</a:t>
            </a:r>
            <a:endParaRPr lang="en-US" sz="2700" b="1" dirty="0"/>
          </a:p>
        </p:txBody>
      </p:sp>
      <p:sp>
        <p:nvSpPr>
          <p:cNvPr id="21524" name="Rectangle 1043"/>
          <p:cNvSpPr>
            <a:spLocks noGrp="1" noChangeArrowheads="1"/>
          </p:cNvSpPr>
          <p:nvPr>
            <p:ph type="body" idx="1"/>
          </p:nvPr>
        </p:nvSpPr>
        <p:spPr>
          <a:xfrm>
            <a:off x="3338513" y="1022339"/>
            <a:ext cx="5719762" cy="5378462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1800" b="1" dirty="0" smtClean="0"/>
              <a:t>The magnetic field directly drives a solid liner containing fusion fuel.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1800" b="1" dirty="0" smtClean="0"/>
              <a:t>An </a:t>
            </a:r>
            <a:r>
              <a:rPr lang="en-US" sz="1800" b="1" dirty="0"/>
              <a:t>initial </a:t>
            </a:r>
            <a:r>
              <a:rPr lang="en-US" sz="1800" b="1" dirty="0" smtClean="0"/>
              <a:t>30 </a:t>
            </a:r>
            <a:r>
              <a:rPr lang="en-US" sz="1800" b="1" dirty="0"/>
              <a:t>T axial magnetic field is applied</a:t>
            </a:r>
          </a:p>
          <a:p>
            <a:pPr lvl="1">
              <a:lnSpc>
                <a:spcPct val="90000"/>
              </a:lnSpc>
              <a:spcBef>
                <a:spcPts val="1200"/>
              </a:spcBef>
            </a:pPr>
            <a:r>
              <a:rPr lang="en-US" sz="1800" dirty="0"/>
              <a:t>Inhibits thermal conduction </a:t>
            </a:r>
            <a:r>
              <a:rPr lang="en-US" sz="1800" dirty="0" smtClean="0"/>
              <a:t>losses</a:t>
            </a:r>
          </a:p>
          <a:p>
            <a:pPr lvl="1">
              <a:lnSpc>
                <a:spcPct val="90000"/>
              </a:lnSpc>
              <a:spcBef>
                <a:spcPts val="1200"/>
              </a:spcBef>
            </a:pPr>
            <a:r>
              <a:rPr lang="en-US" sz="1800" dirty="0" smtClean="0"/>
              <a:t>Enhances </a:t>
            </a:r>
            <a:r>
              <a:rPr lang="el-GR" sz="1800" dirty="0" smtClean="0"/>
              <a:t>α</a:t>
            </a:r>
            <a:r>
              <a:rPr lang="en-US" sz="1800" dirty="0" smtClean="0"/>
              <a:t>-particle energy deposition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1800" b="1" dirty="0" smtClean="0"/>
              <a:t>During </a:t>
            </a:r>
            <a:r>
              <a:rPr lang="en-US" sz="1800" b="1" dirty="0"/>
              <a:t>implosion, the fuel is heated using the </a:t>
            </a:r>
            <a:br>
              <a:rPr lang="en-US" sz="1800" b="1" dirty="0"/>
            </a:br>
            <a:r>
              <a:rPr lang="en-US" sz="1800" b="1" dirty="0"/>
              <a:t>Z-Beamlet laser </a:t>
            </a:r>
            <a:r>
              <a:rPr lang="en-US" sz="1800" b="1" dirty="0" smtClean="0"/>
              <a:t>(about 6 kJ)</a:t>
            </a:r>
            <a:endParaRPr lang="en-US" sz="1800" b="1" dirty="0"/>
          </a:p>
          <a:p>
            <a:pPr lvl="1">
              <a:lnSpc>
                <a:spcPct val="90000"/>
              </a:lnSpc>
              <a:spcBef>
                <a:spcPts val="1200"/>
              </a:spcBef>
            </a:pPr>
            <a:r>
              <a:rPr lang="en-US" sz="1800" dirty="0" smtClean="0"/>
              <a:t>For ignition on Z (with DT), preheating </a:t>
            </a:r>
            <a:r>
              <a:rPr lang="en-US" sz="1800" dirty="0"/>
              <a:t>reduces </a:t>
            </a:r>
            <a:r>
              <a:rPr lang="en-US" sz="1800" dirty="0" smtClean="0"/>
              <a:t>the required compression from 40 to ~25, and the implosion velocity from 350 km/s to ~ 100 km/s.</a:t>
            </a:r>
            <a:endParaRPr lang="en-US" sz="1800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1800" b="1" dirty="0" smtClean="0"/>
              <a:t>~50-250 kJ energy in fuel; 0.2-1.4% of capacitor bank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1800" b="1" dirty="0" smtClean="0"/>
              <a:t>The required stagnation </a:t>
            </a:r>
            <a:r>
              <a:rPr lang="en-US" sz="1800" b="1" dirty="0"/>
              <a:t>pressure </a:t>
            </a:r>
            <a:r>
              <a:rPr lang="en-US" sz="1800" b="1" dirty="0" smtClean="0"/>
              <a:t>is reduced from</a:t>
            </a:r>
            <a:br>
              <a:rPr lang="en-US" sz="1800" b="1" dirty="0" smtClean="0"/>
            </a:br>
            <a:r>
              <a:rPr lang="en-US" sz="1800" b="1" dirty="0" smtClean="0"/>
              <a:t>300 Gbar (hot-spot ignition) to ~5 Gbar.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1800" b="1" dirty="0" smtClean="0"/>
              <a:t>Our goal on Z is to achieve 100 kJ of fusion yield with DT fuel</a:t>
            </a:r>
            <a:endParaRPr lang="en-US" sz="1800" b="1" dirty="0"/>
          </a:p>
        </p:txBody>
      </p:sp>
      <p:pic>
        <p:nvPicPr>
          <p:cNvPr id="22" name="Picture 26" descr="mag liner_ asm-t2"/>
          <p:cNvPicPr preferRelativeResize="0"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6485" y="4805350"/>
            <a:ext cx="785813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5" descr="mag liner_ asm-t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449" y="1189026"/>
            <a:ext cx="1279525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 Box 27"/>
          <p:cNvSpPr txBox="1">
            <a:spLocks noChangeArrowheads="1"/>
          </p:cNvSpPr>
          <p:nvPr/>
        </p:nvSpPr>
        <p:spPr bwMode="auto">
          <a:xfrm>
            <a:off x="2149474" y="2103427"/>
            <a:ext cx="865188" cy="6462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87" tIns="45693" rIns="91387" bIns="45693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b="1" dirty="0"/>
              <a:t>axial magnetic</a:t>
            </a:r>
          </a:p>
          <a:p>
            <a:pPr eaLnBrk="0" hangingPunct="0"/>
            <a:r>
              <a:rPr lang="en-US" sz="1200" b="1" dirty="0"/>
              <a:t>field</a:t>
            </a:r>
            <a:endParaRPr lang="en-US" b="1" dirty="0"/>
          </a:p>
        </p:txBody>
      </p:sp>
      <p:sp>
        <p:nvSpPr>
          <p:cNvPr id="25" name="Rectangle 28"/>
          <p:cNvSpPr>
            <a:spLocks noChangeArrowheads="1"/>
          </p:cNvSpPr>
          <p:nvPr/>
        </p:nvSpPr>
        <p:spPr bwMode="auto">
          <a:xfrm>
            <a:off x="1589" y="1765288"/>
            <a:ext cx="86201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387" tIns="45693" rIns="91387" bIns="45693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b="1"/>
              <a:t>cold DT</a:t>
            </a:r>
            <a:br>
              <a:rPr lang="en-US" sz="1200" b="1"/>
            </a:br>
            <a:r>
              <a:rPr lang="en-US" sz="1200" b="1"/>
              <a:t>gas (fuel)</a:t>
            </a:r>
            <a:endParaRPr lang="en-US" sz="1400" b="1"/>
          </a:p>
        </p:txBody>
      </p:sp>
      <p:sp>
        <p:nvSpPr>
          <p:cNvPr id="26" name="Line 29"/>
          <p:cNvSpPr>
            <a:spLocks noChangeShapeType="1"/>
          </p:cNvSpPr>
          <p:nvPr/>
        </p:nvSpPr>
        <p:spPr bwMode="auto">
          <a:xfrm flipH="1" flipV="1">
            <a:off x="1665288" y="2179626"/>
            <a:ext cx="517525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91387" tIns="45693" rIns="91387" bIns="4569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Line 30"/>
          <p:cNvSpPr>
            <a:spLocks noChangeShapeType="1"/>
          </p:cNvSpPr>
          <p:nvPr/>
        </p:nvSpPr>
        <p:spPr bwMode="auto">
          <a:xfrm>
            <a:off x="779467" y="2090729"/>
            <a:ext cx="712787" cy="88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91387" tIns="45693" rIns="91387" bIns="4569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31"/>
          <p:cNvSpPr>
            <a:spLocks noChangeArrowheads="1"/>
          </p:cNvSpPr>
          <p:nvPr/>
        </p:nvSpPr>
        <p:spPr bwMode="auto">
          <a:xfrm>
            <a:off x="2187574" y="1100126"/>
            <a:ext cx="92868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387" tIns="45693" rIns="91387" bIns="45693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b="1"/>
              <a:t>azimuthal </a:t>
            </a:r>
          </a:p>
          <a:p>
            <a:pPr eaLnBrk="0" hangingPunct="0"/>
            <a:r>
              <a:rPr lang="en-US" sz="1200" b="1"/>
              <a:t>drive field</a:t>
            </a:r>
            <a:endParaRPr lang="en-US" sz="1400" b="1"/>
          </a:p>
        </p:txBody>
      </p:sp>
      <p:sp>
        <p:nvSpPr>
          <p:cNvPr id="29" name="Line 32"/>
          <p:cNvSpPr>
            <a:spLocks noChangeShapeType="1"/>
          </p:cNvSpPr>
          <p:nvPr/>
        </p:nvSpPr>
        <p:spPr bwMode="auto">
          <a:xfrm flipH="1">
            <a:off x="2025649" y="1341426"/>
            <a:ext cx="2286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91387" tIns="45693" rIns="91387" bIns="4569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Rectangle 33"/>
          <p:cNvSpPr>
            <a:spLocks noChangeArrowheads="1"/>
          </p:cNvSpPr>
          <p:nvPr/>
        </p:nvSpPr>
        <p:spPr bwMode="auto">
          <a:xfrm>
            <a:off x="252417" y="936613"/>
            <a:ext cx="1245747" cy="2769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387" tIns="45693" rIns="91387" bIns="45693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b="1" dirty="0"/>
              <a:t>l</a:t>
            </a:r>
            <a:r>
              <a:rPr lang="en-US" sz="1200" b="1" dirty="0" smtClean="0"/>
              <a:t>iner </a:t>
            </a:r>
            <a:r>
              <a:rPr lang="en-US" sz="1200" b="1" dirty="0"/>
              <a:t>(Al or Be)</a:t>
            </a:r>
          </a:p>
        </p:txBody>
      </p:sp>
      <p:sp>
        <p:nvSpPr>
          <p:cNvPr id="31" name="Line 34"/>
          <p:cNvSpPr>
            <a:spLocks noChangeShapeType="1"/>
          </p:cNvSpPr>
          <p:nvPr/>
        </p:nvSpPr>
        <p:spPr bwMode="auto">
          <a:xfrm>
            <a:off x="806449" y="1189026"/>
            <a:ext cx="3048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91387" tIns="45693" rIns="91387" bIns="4569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Rectangle 38"/>
          <p:cNvSpPr>
            <a:spLocks noChangeArrowheads="1"/>
          </p:cNvSpPr>
          <p:nvPr/>
        </p:nvSpPr>
        <p:spPr bwMode="auto">
          <a:xfrm>
            <a:off x="1470028" y="4967272"/>
            <a:ext cx="10826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387" tIns="45693" rIns="91387" bIns="45693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b="1" dirty="0"/>
              <a:t>compressed</a:t>
            </a:r>
          </a:p>
          <a:p>
            <a:pPr eaLnBrk="0" hangingPunct="0"/>
            <a:r>
              <a:rPr lang="en-US" sz="1200" b="1" dirty="0"/>
              <a:t>axial field</a:t>
            </a:r>
            <a:endParaRPr lang="en-US" sz="1400" b="1" dirty="0"/>
          </a:p>
        </p:txBody>
      </p:sp>
      <p:sp>
        <p:nvSpPr>
          <p:cNvPr id="33" name="Line 39"/>
          <p:cNvSpPr>
            <a:spLocks noChangeShapeType="1"/>
          </p:cNvSpPr>
          <p:nvPr/>
        </p:nvSpPr>
        <p:spPr bwMode="auto">
          <a:xfrm>
            <a:off x="2297110" y="5308589"/>
            <a:ext cx="477838" cy="227013"/>
          </a:xfrm>
          <a:prstGeom prst="line">
            <a:avLst/>
          </a:prstGeom>
          <a:noFill/>
          <a:ln w="12700">
            <a:solidFill>
              <a:srgbClr val="FF99CC"/>
            </a:solidFill>
            <a:round/>
            <a:headEnd/>
            <a:tailEnd type="triangle" w="med" len="med"/>
          </a:ln>
        </p:spPr>
        <p:txBody>
          <a:bodyPr wrap="none" lIns="91387" tIns="45693" rIns="91387" bIns="45693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4" name="Picture 24" descr="mag liner_ asm-t1"/>
          <p:cNvPicPr preferRelativeResize="0"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6638" y="2978139"/>
            <a:ext cx="1316037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Rectangle 35"/>
          <p:cNvSpPr>
            <a:spLocks noChangeArrowheads="1"/>
          </p:cNvSpPr>
          <p:nvPr/>
        </p:nvSpPr>
        <p:spPr bwMode="auto">
          <a:xfrm>
            <a:off x="1907645" y="2978139"/>
            <a:ext cx="5826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387" tIns="45693" rIns="91387" bIns="45693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b="1" dirty="0"/>
              <a:t> laser</a:t>
            </a:r>
          </a:p>
          <a:p>
            <a:pPr eaLnBrk="0" hangingPunct="0"/>
            <a:r>
              <a:rPr lang="en-US" sz="1200" b="1" dirty="0"/>
              <a:t>beam</a:t>
            </a:r>
            <a:endParaRPr lang="en-US" sz="1400" b="1" dirty="0"/>
          </a:p>
        </p:txBody>
      </p:sp>
      <p:sp>
        <p:nvSpPr>
          <p:cNvPr id="36" name="Rectangle 36"/>
          <p:cNvSpPr>
            <a:spLocks noChangeArrowheads="1"/>
          </p:cNvSpPr>
          <p:nvPr/>
        </p:nvSpPr>
        <p:spPr bwMode="auto">
          <a:xfrm>
            <a:off x="836086" y="3197217"/>
            <a:ext cx="932861" cy="4616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387" tIns="45693" rIns="91387" bIns="45693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b="1" dirty="0"/>
              <a:t>preheated </a:t>
            </a:r>
          </a:p>
          <a:p>
            <a:pPr eaLnBrk="0" hangingPunct="0"/>
            <a:r>
              <a:rPr lang="en-US" sz="1200" b="1" dirty="0"/>
              <a:t>fuel</a:t>
            </a:r>
            <a:endParaRPr lang="en-US" sz="1400" b="1" dirty="0"/>
          </a:p>
        </p:txBody>
      </p:sp>
      <p:sp>
        <p:nvSpPr>
          <p:cNvPr id="37" name="Line 37"/>
          <p:cNvSpPr>
            <a:spLocks noChangeShapeType="1"/>
          </p:cNvSpPr>
          <p:nvPr/>
        </p:nvSpPr>
        <p:spPr bwMode="auto">
          <a:xfrm>
            <a:off x="1301224" y="3533764"/>
            <a:ext cx="595313" cy="6159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91387" tIns="45693" rIns="91387" bIns="4569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TextBox 11"/>
          <p:cNvSpPr txBox="1">
            <a:spLocks noChangeArrowheads="1"/>
          </p:cNvSpPr>
          <p:nvPr/>
        </p:nvSpPr>
        <p:spPr bwMode="auto">
          <a:xfrm>
            <a:off x="187857" y="6486525"/>
            <a:ext cx="6300641" cy="4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7" tIns="45693" rIns="91387" bIns="45693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*S.A. Slutz </a:t>
            </a:r>
            <a:r>
              <a:rPr lang="en-US" sz="2000" b="1" i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et al.</a:t>
            </a:r>
            <a:r>
              <a:rPr lang="en-US" sz="20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, Phys. Plasmas 17, 056303 (2010).  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192205" y="3654417"/>
            <a:ext cx="0" cy="1152877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21992" y="4080505"/>
            <a:ext cx="819573" cy="369277"/>
          </a:xfrm>
          <a:prstGeom prst="rect">
            <a:avLst/>
          </a:prstGeom>
          <a:noFill/>
        </p:spPr>
        <p:txBody>
          <a:bodyPr wrap="none" lIns="91387" tIns="45693" rIns="91387" bIns="45693" rtlCol="0">
            <a:spAutoFit/>
          </a:bodyPr>
          <a:lstStyle/>
          <a:p>
            <a:r>
              <a:rPr lang="en-US" dirty="0" smtClean="0"/>
              <a:t>~1 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97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934"/>
    </mc:Choice>
    <mc:Fallback xmlns="">
      <p:transition xmlns:p14="http://schemas.microsoft.com/office/powerpoint/2010/main" spd="slow" advTm="13093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9" y="15528"/>
            <a:ext cx="8133831" cy="1107573"/>
          </a:xfrm>
        </p:spPr>
        <p:txBody>
          <a:bodyPr/>
          <a:lstStyle/>
          <a:p>
            <a:r>
              <a:rPr lang="en-US" sz="2400" b="1" dirty="0" smtClean="0"/>
              <a:t>We had an exciting year for magnetically-driven implosions on Z—we completed our first fully-integrated Magnetized Liner Inertial Fusion (MagLIF) experiments and measured neutrons!</a:t>
            </a:r>
            <a:endParaRPr lang="en-US" sz="24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4" r="4854"/>
          <a:stretch/>
        </p:blipFill>
        <p:spPr bwMode="auto">
          <a:xfrm>
            <a:off x="73464" y="1364685"/>
            <a:ext cx="2136923" cy="20084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MagLIFconceptBasi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44" y="4541167"/>
            <a:ext cx="3434535" cy="190439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495" y="3495437"/>
            <a:ext cx="21754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Developed experimental platform </a:t>
            </a:r>
            <a:br>
              <a:rPr lang="en-US" sz="1600" b="1" dirty="0" smtClean="0"/>
            </a:br>
            <a:r>
              <a:rPr lang="en-US" sz="1600" b="1" dirty="0" smtClean="0"/>
              <a:t>(Dec. </a:t>
            </a:r>
            <a:r>
              <a:rPr lang="fr-FR" sz="1600" b="1" dirty="0" smtClean="0"/>
              <a:t>’</a:t>
            </a:r>
            <a:r>
              <a:rPr lang="en-US" sz="1600" b="1" dirty="0" smtClean="0"/>
              <a:t>12-Feb. </a:t>
            </a:r>
            <a:r>
              <a:rPr lang="fr-FR" sz="1600" b="1" dirty="0" smtClean="0"/>
              <a:t>’</a:t>
            </a:r>
            <a:r>
              <a:rPr lang="en-US" sz="1600" b="1" dirty="0" smtClean="0"/>
              <a:t>13)</a:t>
            </a:r>
            <a:endParaRPr lang="en-US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010885" y="3491905"/>
            <a:ext cx="25083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Commissioned 10 T </a:t>
            </a:r>
            <a:br>
              <a:rPr lang="en-US" sz="1600" b="1" dirty="0" smtClean="0"/>
            </a:br>
            <a:r>
              <a:rPr lang="en-US" sz="1600" b="1" dirty="0" smtClean="0"/>
              <a:t>ABZ system; 1</a:t>
            </a:r>
            <a:r>
              <a:rPr lang="en-US" sz="1600" b="1" baseline="30000" dirty="0" smtClean="0"/>
              <a:t>st</a:t>
            </a:r>
            <a:r>
              <a:rPr lang="en-US" sz="1600" b="1" dirty="0" smtClean="0"/>
              <a:t> axially-magnetized liner implosions (Feb. </a:t>
            </a:r>
            <a:r>
              <a:rPr lang="fr-FR" sz="1600" b="1" dirty="0" smtClean="0"/>
              <a:t>’</a:t>
            </a:r>
            <a:r>
              <a:rPr lang="en-US" sz="1600" b="1" dirty="0" smtClean="0"/>
              <a:t>13)</a:t>
            </a:r>
            <a:endParaRPr lang="en-US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360135" y="3484941"/>
            <a:ext cx="2257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Commissioned new Final Optics Assembly and 2 kJ preheating (Aug. </a:t>
            </a:r>
            <a:r>
              <a:rPr lang="fr-FR" sz="1600" b="1" dirty="0" smtClean="0"/>
              <a:t>’</a:t>
            </a:r>
            <a:r>
              <a:rPr lang="en-US" sz="1600" b="1" dirty="0" smtClean="0"/>
              <a:t>13)</a:t>
            </a:r>
            <a:endParaRPr lang="en-US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418250" y="3482868"/>
            <a:ext cx="2833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1st successful integrated MagLIF experiments </a:t>
            </a:r>
            <a:br>
              <a:rPr lang="en-US" sz="1600" b="1" dirty="0" smtClean="0"/>
            </a:br>
            <a:r>
              <a:rPr lang="en-US" sz="1600" b="1" dirty="0" smtClean="0"/>
              <a:t>(Nov.-Dec. ‘13)</a:t>
            </a:r>
            <a:endParaRPr lang="en-US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-31485" y="6511623"/>
            <a:ext cx="87693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* YOC based on pre-shot calculations not yet adjusted to reflect actual experimental conditions</a:t>
            </a:r>
            <a:endParaRPr lang="en-US" sz="1600" dirty="0"/>
          </a:p>
        </p:txBody>
      </p:sp>
      <p:pic>
        <p:nvPicPr>
          <p:cNvPr id="3" name="Picture 2" descr="MagnetizedUnmagnetizedComparis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372" y="1123101"/>
            <a:ext cx="1605771" cy="2422743"/>
          </a:xfrm>
          <a:prstGeom prst="rect">
            <a:avLst/>
          </a:prstGeom>
        </p:spPr>
      </p:pic>
      <p:pic>
        <p:nvPicPr>
          <p:cNvPr id="7" name="Picture 6" descr="FOAgraphic_Cropp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783" y="1234832"/>
            <a:ext cx="1993447" cy="225707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072164" y="4609707"/>
            <a:ext cx="2018342" cy="1815882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/>
              <a:t>Integrated Experiment Setup</a:t>
            </a:r>
          </a:p>
          <a:p>
            <a:pPr algn="ctr"/>
            <a:r>
              <a:rPr lang="en-US" sz="1600" b="1" dirty="0" smtClean="0"/>
              <a:t>D2 fill</a:t>
            </a:r>
          </a:p>
          <a:p>
            <a:pPr algn="ctr"/>
            <a:r>
              <a:rPr lang="en-US" sz="1600" b="1" dirty="0" smtClean="0"/>
              <a:t>CH-coated Be liner</a:t>
            </a:r>
          </a:p>
          <a:p>
            <a:pPr algn="ctr"/>
            <a:r>
              <a:rPr lang="en-US" sz="1600" b="1" dirty="0" smtClean="0"/>
              <a:t>10 T Axial Field</a:t>
            </a:r>
          </a:p>
          <a:p>
            <a:pPr algn="ctr"/>
            <a:r>
              <a:rPr lang="en-US" sz="1600" b="1" dirty="0" smtClean="0"/>
              <a:t>2-2.5 kJ preheat</a:t>
            </a:r>
          </a:p>
          <a:p>
            <a:pPr algn="ctr"/>
            <a:r>
              <a:rPr lang="en-US" sz="1600" b="1" dirty="0" smtClean="0"/>
              <a:t>20 MA current</a:t>
            </a:r>
            <a:endParaRPr lang="en-US" sz="1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144955" y="4606575"/>
            <a:ext cx="2954425" cy="1846659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/>
              <a:t>Integrated Experiment </a:t>
            </a:r>
            <a:r>
              <a:rPr lang="en-US" b="1" u="sng" dirty="0" smtClean="0"/>
              <a:t>Preliminary Results</a:t>
            </a:r>
          </a:p>
          <a:p>
            <a:pPr algn="ctr"/>
            <a:r>
              <a:rPr lang="en-US" sz="1600" b="1" dirty="0"/>
              <a:t>T</a:t>
            </a:r>
            <a:r>
              <a:rPr lang="en-US" sz="1600" b="1" baseline="-25000" dirty="0"/>
              <a:t>i</a:t>
            </a:r>
            <a:r>
              <a:rPr lang="en-US" sz="1600" b="1" dirty="0"/>
              <a:t>~</a:t>
            </a:r>
            <a:r>
              <a:rPr lang="en-US" sz="1600" b="1" dirty="0" smtClean="0"/>
              <a:t>2 keV</a:t>
            </a:r>
            <a:endParaRPr lang="en-US" sz="1600" b="1" dirty="0" smtClean="0"/>
          </a:p>
          <a:p>
            <a:pPr algn="ctr"/>
            <a:r>
              <a:rPr lang="en-US" sz="1600" b="1" dirty="0" smtClean="0"/>
              <a:t>~150 </a:t>
            </a:r>
            <a:r>
              <a:rPr lang="en-US" sz="1600" b="1" dirty="0">
                <a:latin typeface="Symbol" charset="2"/>
                <a:cs typeface="Symbol" charset="2"/>
              </a:rPr>
              <a:t>m</a:t>
            </a:r>
            <a:r>
              <a:rPr lang="en-US" sz="1600" b="1" dirty="0"/>
              <a:t>m </a:t>
            </a:r>
            <a:r>
              <a:rPr lang="en-US" sz="1600" b="1" dirty="0" smtClean="0"/>
              <a:t>diameter emission </a:t>
            </a:r>
          </a:p>
          <a:p>
            <a:pPr algn="ctr"/>
            <a:r>
              <a:rPr lang="en-US" sz="1600" b="1" dirty="0" smtClean="0"/>
              <a:t>over </a:t>
            </a:r>
            <a:r>
              <a:rPr lang="en-US" sz="1600" b="1" dirty="0" smtClean="0"/>
              <a:t>&gt;5 </a:t>
            </a:r>
            <a:r>
              <a:rPr lang="en-US" sz="1600" b="1" dirty="0" smtClean="0"/>
              <a:t>mm height</a:t>
            </a:r>
            <a:endParaRPr lang="en-US" sz="1600" b="1" dirty="0" smtClean="0"/>
          </a:p>
          <a:p>
            <a:pPr algn="ctr"/>
            <a:r>
              <a:rPr lang="en-US" sz="1600" b="1" dirty="0" smtClean="0"/>
              <a:t>~5e11 </a:t>
            </a:r>
            <a:r>
              <a:rPr lang="en-US" sz="1600" b="1" dirty="0" smtClean="0"/>
              <a:t>DD yield </a:t>
            </a:r>
            <a:r>
              <a:rPr lang="en-US" sz="1600" b="1" dirty="0"/>
              <a:t>(</a:t>
            </a:r>
            <a:r>
              <a:rPr lang="en-US" sz="1600" b="1" dirty="0" smtClean="0"/>
              <a:t>~</a:t>
            </a:r>
            <a:r>
              <a:rPr lang="en-US" sz="1600" b="1" dirty="0"/>
              <a:t>1</a:t>
            </a:r>
            <a:r>
              <a:rPr lang="en-US" sz="1600" b="1" dirty="0" smtClean="0"/>
              <a:t> </a:t>
            </a:r>
            <a:r>
              <a:rPr lang="en-US" sz="1600" b="1" dirty="0" smtClean="0"/>
              <a:t>%YOC</a:t>
            </a:r>
            <a:r>
              <a:rPr lang="en-US" sz="1600" b="1" baseline="-25000" dirty="0" smtClean="0"/>
              <a:t>2D</a:t>
            </a:r>
            <a:r>
              <a:rPr lang="en-US" sz="1600" b="1" baseline="30000" dirty="0"/>
              <a:t>*</a:t>
            </a:r>
            <a:r>
              <a:rPr lang="en-US" sz="1600" b="1" dirty="0" smtClean="0"/>
              <a:t>)</a:t>
            </a:r>
          </a:p>
          <a:p>
            <a:pPr algn="ctr"/>
            <a:r>
              <a:rPr lang="en-US" sz="1600" b="1" dirty="0" smtClean="0"/>
              <a:t>~1.5e9 </a:t>
            </a:r>
            <a:r>
              <a:rPr lang="en-US" sz="1600" b="1" dirty="0" smtClean="0"/>
              <a:t>DT yield (</a:t>
            </a:r>
            <a:r>
              <a:rPr lang="en-US" sz="1600" b="1" dirty="0" smtClean="0"/>
              <a:t>B contrib</a:t>
            </a:r>
            <a:r>
              <a:rPr lang="en-US" sz="1600" b="1" dirty="0" smtClean="0"/>
              <a:t>.?)</a:t>
            </a:r>
            <a:endParaRPr lang="en-US" sz="1600" b="1" dirty="0"/>
          </a:p>
        </p:txBody>
      </p:sp>
      <p:pic>
        <p:nvPicPr>
          <p:cNvPr id="10" name="Picture 9" descr="z2584_Ar_imager_forDa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164" y="1224336"/>
            <a:ext cx="1098046" cy="234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553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14" y="3"/>
            <a:ext cx="8497886" cy="991675"/>
          </a:xfrm>
        </p:spPr>
        <p:txBody>
          <a:bodyPr/>
          <a:lstStyle/>
          <a:p>
            <a:r>
              <a:rPr lang="en-US" sz="2800" b="1" dirty="0" smtClean="0"/>
              <a:t>Our path to assessing MagLIF </a:t>
            </a:r>
            <a:r>
              <a:rPr lang="en-US" sz="2800" b="1" dirty="0"/>
              <a:t>in 2014-</a:t>
            </a:r>
            <a:r>
              <a:rPr lang="en-US" sz="2800" b="1" dirty="0" smtClean="0"/>
              <a:t>2015 builds on increasing understanding and improving capabilities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017359"/>
            <a:ext cx="3704829" cy="923330"/>
          </a:xfrm>
          <a:prstGeom prst="rect">
            <a:avLst/>
          </a:prstGeom>
          <a:solidFill>
            <a:srgbClr val="FFFF99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Improve experimental capabilities to support ~100 kJ DT yield experiments on Z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032152" y="1032541"/>
            <a:ext cx="3883248" cy="646331"/>
          </a:xfrm>
          <a:prstGeom prst="rect">
            <a:avLst/>
          </a:prstGeom>
          <a:solidFill>
            <a:srgbClr val="FFFF99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Continue to advance our understanding of liner implosions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97642" y="3501675"/>
            <a:ext cx="2938674" cy="923330"/>
          </a:xfrm>
          <a:prstGeom prst="rect">
            <a:avLst/>
          </a:prstGeom>
          <a:solidFill>
            <a:srgbClr val="FFFF99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Understand the physics of target magnetization and fuel preheating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121690" y="3940372"/>
            <a:ext cx="3481150" cy="646331"/>
          </a:xfrm>
          <a:prstGeom prst="rect">
            <a:avLst/>
          </a:prstGeom>
          <a:solidFill>
            <a:srgbClr val="FFFF99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Performing and diagnosing integrated implosions</a:t>
            </a:r>
            <a:endParaRPr lang="en-US" b="1" dirty="0"/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188914" y="2019976"/>
            <a:ext cx="4250583" cy="1559256"/>
          </a:xfrm>
          <a:prstGeom prst="rect">
            <a:avLst/>
          </a:prstGeom>
        </p:spPr>
        <p:txBody>
          <a:bodyPr/>
          <a:lstStyle>
            <a:lvl1pPr marL="342780" indent="-34278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689" indent="-2856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2599" indent="-22851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599638" indent="-228519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6678" indent="-22851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3718" indent="-22851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0758" indent="-22851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7797" indent="-22851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4837" indent="-22851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r>
              <a:rPr lang="en-US" sz="1800" b="1" dirty="0" smtClean="0"/>
              <a:t>Increase current from 20 MA to 25 MA</a:t>
            </a:r>
          </a:p>
          <a:p>
            <a:r>
              <a:rPr lang="en-US" sz="1800" b="1" dirty="0" smtClean="0"/>
              <a:t>Increase </a:t>
            </a:r>
            <a:r>
              <a:rPr lang="en-US" sz="1800" b="1" dirty="0" err="1" smtClean="0"/>
              <a:t>Bfield</a:t>
            </a:r>
            <a:r>
              <a:rPr lang="en-US" sz="1800" b="1" dirty="0" smtClean="0"/>
              <a:t> from 10 T to 30 T</a:t>
            </a:r>
          </a:p>
          <a:p>
            <a:r>
              <a:rPr lang="en-US" sz="1800" b="1" dirty="0" smtClean="0"/>
              <a:t>Increase laser energy from 2 kJ to &gt;6 kJ</a:t>
            </a:r>
          </a:p>
          <a:p>
            <a:r>
              <a:rPr lang="en-US" sz="1800" b="1" dirty="0" smtClean="0"/>
              <a:t>Begin designs for DT capabilities on Z</a:t>
            </a:r>
            <a:endParaRPr lang="en-US" sz="1800" b="1" dirty="0"/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4617917" y="1678872"/>
            <a:ext cx="4413477" cy="2165571"/>
          </a:xfrm>
          <a:prstGeom prst="rect">
            <a:avLst/>
          </a:prstGeom>
        </p:spPr>
        <p:txBody>
          <a:bodyPr/>
          <a:lstStyle>
            <a:lvl1pPr marL="342780" indent="-34278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689" indent="-2856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2599" indent="-22851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599638" indent="-228519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6678" indent="-22851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3718" indent="-22851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0758" indent="-22851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7797" indent="-22851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4837" indent="-22851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r>
              <a:rPr lang="en-US" sz="1800" b="1" dirty="0" smtClean="0"/>
              <a:t>Have a large database of radiography-based acceleration instability studies with images up to convergence ratio of 8</a:t>
            </a:r>
          </a:p>
          <a:p>
            <a:r>
              <a:rPr lang="en-US" sz="1800" b="1" dirty="0" smtClean="0"/>
              <a:t>Will begin working on deceleration instability studies in 2014</a:t>
            </a:r>
          </a:p>
          <a:p>
            <a:r>
              <a:rPr lang="en-US" sz="1800" b="1" dirty="0" smtClean="0"/>
              <a:t>Developing methods to measure liner implosion symmetry</a:t>
            </a:r>
            <a:endParaRPr lang="en-US" sz="1800" b="1" dirty="0"/>
          </a:p>
        </p:txBody>
      </p:sp>
      <p:sp>
        <p:nvSpPr>
          <p:cNvPr id="12" name="Content Placeholder 4"/>
          <p:cNvSpPr txBox="1">
            <a:spLocks/>
          </p:cNvSpPr>
          <p:nvPr/>
        </p:nvSpPr>
        <p:spPr>
          <a:xfrm>
            <a:off x="188914" y="4401790"/>
            <a:ext cx="4345041" cy="1632698"/>
          </a:xfrm>
          <a:prstGeom prst="rect">
            <a:avLst/>
          </a:prstGeom>
        </p:spPr>
        <p:txBody>
          <a:bodyPr/>
          <a:lstStyle>
            <a:lvl1pPr marL="342780" indent="-34278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689" indent="-2856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2599" indent="-22851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599638" indent="-228519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6678" indent="-22851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3718" indent="-22851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0758" indent="-22851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7797" indent="-22851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4837" indent="-22851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r>
              <a:rPr lang="en-US" sz="1800" b="1" dirty="0" smtClean="0"/>
              <a:t>Understand and measure efficacy of magnetic flux compression by the liner implosion (e.g., Nernst effect)</a:t>
            </a:r>
          </a:p>
          <a:p>
            <a:r>
              <a:rPr lang="en-US" sz="1800" b="1" dirty="0" smtClean="0"/>
              <a:t>Understand the efficacy of heat loss suppression (</a:t>
            </a:r>
            <a:r>
              <a:rPr lang="en-US" sz="1800" b="1" dirty="0" err="1" smtClean="0"/>
              <a:t>Braginskii</a:t>
            </a:r>
            <a:r>
              <a:rPr lang="en-US" sz="1800" b="1" dirty="0" smtClean="0"/>
              <a:t> transport valid?)</a:t>
            </a:r>
          </a:p>
          <a:p>
            <a:r>
              <a:rPr lang="en-US" sz="1800" b="1" dirty="0"/>
              <a:t>Understand laser-plasma coupling efficiency and dynamics</a:t>
            </a:r>
          </a:p>
          <a:p>
            <a:endParaRPr lang="en-US" sz="1800" b="1" dirty="0"/>
          </a:p>
        </p:txBody>
      </p:sp>
      <p:sp>
        <p:nvSpPr>
          <p:cNvPr id="13" name="Content Placeholder 4"/>
          <p:cNvSpPr txBox="1">
            <a:spLocks/>
          </p:cNvSpPr>
          <p:nvPr/>
        </p:nvSpPr>
        <p:spPr>
          <a:xfrm>
            <a:off x="4628415" y="4624255"/>
            <a:ext cx="4402979" cy="1883432"/>
          </a:xfrm>
          <a:prstGeom prst="rect">
            <a:avLst/>
          </a:prstGeom>
        </p:spPr>
        <p:txBody>
          <a:bodyPr/>
          <a:lstStyle>
            <a:lvl1pPr marL="342780" indent="-34278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689" indent="-2856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2599" indent="-22851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599638" indent="-228519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6678" indent="-22851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3718" indent="-22851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0758" indent="-22851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7797" indent="-22851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4837" indent="-22851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r>
              <a:rPr lang="en-US" sz="1800" b="1" dirty="0" smtClean="0"/>
              <a:t>Apply diagnostics to understand stagnation conditions</a:t>
            </a:r>
          </a:p>
          <a:p>
            <a:r>
              <a:rPr lang="en-US" sz="1800" b="1" dirty="0" smtClean="0"/>
              <a:t>Study the implosion performance with changing inputs</a:t>
            </a:r>
          </a:p>
          <a:p>
            <a:r>
              <a:rPr lang="en-US" sz="1800" b="1" dirty="0" smtClean="0"/>
              <a:t>Begin exploring non-laser-based methods for preheating to couple &gt;10 kJ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692546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andia_CorpPresentation_Template1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Sandia_CorpPresentation_Template1.thmx</Template>
  <TotalTime>25810</TotalTime>
  <Words>497</Words>
  <Application>Microsoft Macintosh PowerPoint</Application>
  <PresentationFormat>On-screen Show (4:3)</PresentationFormat>
  <Paragraphs>72</Paragraphs>
  <Slides>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Sandia_CorpPresentation_Template1</vt:lpstr>
      <vt:lpstr>Update on Magnetized Liner Inertial Fusion</vt:lpstr>
      <vt:lpstr>The Z facility is the world’s largest pulsed power driver. It is used extensively for NNSA’s stockpile stewardship program to study dynamic material properties, radiation effects, and fusion.</vt:lpstr>
      <vt:lpstr>We are pursuing Magnetized Liner Inertial Fusion (MagLIF)* on Z</vt:lpstr>
      <vt:lpstr>We had an exciting year for magnetically-driven implosions on Z—we completed our first fully-integrated Magnetized Liner Inertial Fusion (MagLIF) experiments and measured neutrons!</vt:lpstr>
      <vt:lpstr>Our path to assessing MagLIF in 2014-2015 builds on increasing understanding and improving capabilities</vt:lpstr>
    </vt:vector>
  </TitlesOfParts>
  <Company>Sandia National Labs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Vittitow, Michael P</dc:creator>
  <cp:lastModifiedBy>Mark Herrmann</cp:lastModifiedBy>
  <cp:revision>406</cp:revision>
  <cp:lastPrinted>2013-11-06T00:08:48Z</cp:lastPrinted>
  <dcterms:created xsi:type="dcterms:W3CDTF">2011-10-20T16:23:56Z</dcterms:created>
  <dcterms:modified xsi:type="dcterms:W3CDTF">2013-12-10T12:03:13Z</dcterms:modified>
</cp:coreProperties>
</file>