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3"/>
  </p:notesMasterIdLst>
  <p:sldIdLst>
    <p:sldId id="257" r:id="rId2"/>
    <p:sldId id="278" r:id="rId3"/>
    <p:sldId id="287" r:id="rId4"/>
    <p:sldId id="280" r:id="rId5"/>
    <p:sldId id="288" r:id="rId6"/>
    <p:sldId id="286" r:id="rId7"/>
    <p:sldId id="284" r:id="rId8"/>
    <p:sldId id="285" r:id="rId9"/>
    <p:sldId id="274" r:id="rId10"/>
    <p:sldId id="271" r:id="rId11"/>
    <p:sldId id="290" r:id="rId12"/>
    <p:sldId id="272" r:id="rId13"/>
    <p:sldId id="275" r:id="rId14"/>
    <p:sldId id="291" r:id="rId15"/>
    <p:sldId id="292" r:id="rId16"/>
    <p:sldId id="293" r:id="rId17"/>
    <p:sldId id="279" r:id="rId18"/>
    <p:sldId id="294" r:id="rId19"/>
    <p:sldId id="281" r:id="rId20"/>
    <p:sldId id="282" r:id="rId21"/>
    <p:sldId id="269" r:id="rId22"/>
  </p:sldIdLst>
  <p:sldSz cx="9144000" cy="6858000" type="screen4x3"/>
  <p:notesSz cx="69977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00009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1" autoAdjust="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23FA54F7-82D0-444B-B6D0-21C9113A479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D84F522C-A091-41C7-9E83-DD7164FE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Fusion is important today</a:t>
            </a:r>
            <a:r>
              <a:rPr lang="en-US" baseline="0" dirty="0" smtClean="0"/>
              <a:t>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01C38-23B4-4FB6-91A5-C99A2AB36B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0"/>
            <a:ext cx="762000" cy="3352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Content Placeholder 6" descr="ASP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565525"/>
            <a:ext cx="7778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52400" y="4953000"/>
            <a:ext cx="762000" cy="190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095D39-05C8-40D8-B3E4-EBACF3EC2D44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3B4F-13C0-48AD-924A-FFE50905F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28750"/>
            <a:ext cx="2082800" cy="1524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668588" y="1417638"/>
            <a:ext cx="6475412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21DC1-A8D2-4041-8B64-D5AF6C911AC9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5365-1E54-497C-8EF5-D9498ACCB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D30AB-A1C2-416C-92F1-46B8AA1CC96F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8A01-905A-4E27-8316-49784F8FE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28750"/>
            <a:ext cx="2082800" cy="1524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668588" y="1417638"/>
            <a:ext cx="6475412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70690-4DE2-453C-B029-269182C551EC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24CCA-97FA-4C8E-BA87-EFD631E64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28750"/>
            <a:ext cx="2082800" cy="1524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668588" y="1417638"/>
            <a:ext cx="6475412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0ABB6-FD77-460B-AD9D-E41DCEE552FF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59ECB-1B17-4FA9-B9BC-EE98AF0C4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428750"/>
            <a:ext cx="2082800" cy="1524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668588" y="1417638"/>
            <a:ext cx="6475412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F03FA-3D6B-4C6F-B8C7-F8C23D618889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8E879-A4A8-4577-96B4-8E4670986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28750"/>
            <a:ext cx="2082800" cy="1524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668588" y="1417638"/>
            <a:ext cx="6475412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1F7A5-DBB4-4FA4-8E15-52DD72B62A8F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72FF-3F16-492A-988E-BD2F23824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28750"/>
            <a:ext cx="2082800" cy="1524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668588" y="1417638"/>
            <a:ext cx="6475412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AFB12-0267-4833-91F9-AD73181CBBA5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1293-2725-417B-A810-D3ABDB28A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44274C-5370-4490-A6A4-F4CCD366085B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299C-1508-4CE6-891C-3DCAD1A6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428750"/>
            <a:ext cx="723900" cy="17145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79525" y="1417638"/>
            <a:ext cx="2185988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3A189-3E3B-4B00-A656-D2BC4C3E9F87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CEAC7-4FB5-4805-B572-0F9D1F6F5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88" y="4719638"/>
            <a:ext cx="2084388" cy="1524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679700" y="4710113"/>
            <a:ext cx="6475413" cy="180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F010E-66DC-402D-9604-E36F97EDF8C8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75D1-34BA-4A0F-ABA7-2753E22F7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FE5E054-B122-48CE-9CB7-7CB82EAE23C5}" type="datetimeFigureOut">
              <a:rPr lang="en-US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65C2D17-6486-468F-883D-B1FA17E1B7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Footer image.g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075" y="6407150"/>
            <a:ext cx="2667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holland@americansecurityproject.org" TargetMode="External"/><Relationship Id="rId2" Type="http://schemas.openxmlformats.org/officeDocument/2006/relationships/hyperlink" Target="http://americansecurityproject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ergy.aol.com/2011/09/20/fusion-for-the-future/" TargetMode="External"/><Relationship Id="rId13" Type="http://schemas.openxmlformats.org/officeDocument/2006/relationships/hyperlink" Target="http://www.scribd.com/doc/96014736/Fusion-Status-ITER-Materials-Developing-a-Vendor-Base-for-Fusion-Commercialization" TargetMode="External"/><Relationship Id="rId18" Type="http://schemas.openxmlformats.org/officeDocument/2006/relationships/image" Target="../media/image47.jpeg"/><Relationship Id="rId3" Type="http://schemas.openxmlformats.org/officeDocument/2006/relationships/hyperlink" Target="http://www.scribd.com/doc/81617220/Fusion-Fact-Sheet" TargetMode="External"/><Relationship Id="rId7" Type="http://schemas.openxmlformats.org/officeDocument/2006/relationships/hyperlink" Target="http://energy.aol.com/2012/08/03/through-innovation-and-investment-the-u-s-can-lead-in-next-gen/" TargetMode="External"/><Relationship Id="rId12" Type="http://schemas.openxmlformats.org/officeDocument/2006/relationships/hyperlink" Target="http://www.scribd.com/doc/96013738/The-Path-to-Net-Electricity-for-Magnetic-Fusion" TargetMode="External"/><Relationship Id="rId17" Type="http://schemas.openxmlformats.org/officeDocument/2006/relationships/hyperlink" Target="http://www.engineeringchallenges.org/" TargetMode="External"/><Relationship Id="rId2" Type="http://schemas.openxmlformats.org/officeDocument/2006/relationships/hyperlink" Target="http://www.scribd.com/doc/81617208/Fusion-2020-White-Paper" TargetMode="External"/><Relationship Id="rId16" Type="http://schemas.openxmlformats.org/officeDocument/2006/relationships/hyperlink" Target="https://lasers.llnl.gov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americansecurityproject.org/blog/2012/the-national-ignition-facility-shows-what-american-science-can-do/" TargetMode="External"/><Relationship Id="rId11" Type="http://schemas.openxmlformats.org/officeDocument/2006/relationships/hyperlink" Target="http://www.scribd.com/doc/81616775/Technology-From-Fusion-Research-Benefits-Today1" TargetMode="External"/><Relationship Id="rId5" Type="http://schemas.openxmlformats.org/officeDocument/2006/relationships/hyperlink" Target="http://americansecurityproject.org/issues/climate-energy-and-security/energy/fusion2020/about/fusions-reach-across-america/" TargetMode="External"/><Relationship Id="rId15" Type="http://schemas.openxmlformats.org/officeDocument/2006/relationships/hyperlink" Target="http://www.pppl.gov/" TargetMode="External"/><Relationship Id="rId10" Type="http://schemas.openxmlformats.org/officeDocument/2006/relationships/hyperlink" Target="http://www.scribd.com/doc/96037518/Accelerating-Progress-in-Magnetic-Fusion-Energy" TargetMode="External"/><Relationship Id="rId4" Type="http://schemas.openxmlformats.org/officeDocument/2006/relationships/hyperlink" Target="http://americansecurityproject.org/featured-items/2012/inertial-confinement-fusion-at-the-national-ignition-facility/" TargetMode="External"/><Relationship Id="rId9" Type="http://schemas.openxmlformats.org/officeDocument/2006/relationships/hyperlink" Target="http://www.scribd.com/doc/96030034/Magnetic-fusion-energy-Status-and-challenges" TargetMode="External"/><Relationship Id="rId14" Type="http://schemas.openxmlformats.org/officeDocument/2006/relationships/hyperlink" Target="http://www.scribd.com/doc/96714641/Dennis-Whyte-Small-Fusion-Reacto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securityproject.org/issues/climate-energy-and-security/energy/fusion2020/about/fusions-reach-across-ameri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2988" y="3648075"/>
            <a:ext cx="8101012" cy="1320800"/>
          </a:xfrm>
          <a:prstGeom prst="rect">
            <a:avLst/>
          </a:prstGeom>
          <a:solidFill>
            <a:srgbClr val="0B2E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60045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Fusion Power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599" y="5105400"/>
            <a:ext cx="6619875" cy="1752600"/>
          </a:xfrm>
        </p:spPr>
        <p:txBody>
          <a:bodyPr/>
          <a:lstStyle/>
          <a:p>
            <a:r>
              <a:rPr lang="en-US" sz="3600" b="1" cap="small" dirty="0" smtClean="0">
                <a:solidFill>
                  <a:schemeClr val="tx1"/>
                </a:solidFill>
              </a:rPr>
              <a:t>ASP’s Next Steps on Fusion Power</a:t>
            </a:r>
            <a:endParaRPr lang="en-US" sz="48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065" y="438148"/>
            <a:ext cx="3049967" cy="295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05299" y="1362075"/>
            <a:ext cx="4638675" cy="3648075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6" y="1914525"/>
            <a:ext cx="4248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/>
              <a:t>Strategic Aims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i="1" dirty="0" smtClean="0"/>
              <a:t>Show fusion as a mainstream energy choice</a:t>
            </a:r>
            <a:endParaRPr lang="en-US" i="1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i="1" dirty="0"/>
              <a:t>Promote the 10 year plan </a:t>
            </a:r>
            <a:endParaRPr lang="en-US" i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i="1" dirty="0" smtClean="0"/>
              <a:t>Build </a:t>
            </a:r>
            <a:r>
              <a:rPr lang="en-US" i="1" dirty="0"/>
              <a:t>political and decision making constituency for </a:t>
            </a:r>
            <a:r>
              <a:rPr lang="en-US" i="1" dirty="0" smtClean="0"/>
              <a:t>fusion </a:t>
            </a:r>
            <a:r>
              <a:rPr lang="en-US" i="1" dirty="0"/>
              <a:t>power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i="1" dirty="0" smtClean="0"/>
              <a:t>Short-term </a:t>
            </a:r>
            <a:r>
              <a:rPr lang="en-US" i="1" dirty="0"/>
              <a:t>budget strategy (MIT)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14350"/>
            <a:ext cx="3981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Next Steps</a:t>
            </a:r>
          </a:p>
        </p:txBody>
      </p:sp>
      <p:pic>
        <p:nvPicPr>
          <p:cNvPr id="17" name="Picture 2" descr="P:\ASP External Relations\Projects\Climate and Energy\Fusion\Fusion WP 2013\Pictures\nif-1209-180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0" y="1600200"/>
            <a:ext cx="4247303" cy="31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10075" y="1752600"/>
            <a:ext cx="4533899" cy="3257550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6" y="1914525"/>
            <a:ext cx="3895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Energy Choices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Continue to discuss fusion as part of America’s energy future and choices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American Competitiveness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Continue to discuss fusion as best </a:t>
            </a:r>
            <a:r>
              <a:rPr lang="en-US" sz="1600" dirty="0" smtClean="0"/>
              <a:t>example </a:t>
            </a:r>
            <a:r>
              <a:rPr lang="en-US" sz="1600" dirty="0"/>
              <a:t>on why we are falling behind </a:t>
            </a:r>
            <a:r>
              <a:rPr lang="en-US" sz="1600" dirty="0" smtClean="0"/>
              <a:t>in competitiveness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Fusion’s Impact</a:t>
            </a:r>
            <a:endParaRPr lang="en-US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Continue to discuss and demonstrate the reality of </a:t>
            </a:r>
            <a:r>
              <a:rPr lang="en-US" sz="1600" dirty="0" smtClean="0"/>
              <a:t>fusion and its current and future impacts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14350"/>
            <a:ext cx="7219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Next Steps: Mainstreaming Fusion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629" y="2057401"/>
            <a:ext cx="4024221" cy="26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76749" y="1648496"/>
            <a:ext cx="4029075" cy="3114004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108" y="1914525"/>
            <a:ext cx="41181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b="1" dirty="0" smtClean="0"/>
              <a:t>Fusion Power: </a:t>
            </a:r>
            <a:r>
              <a:rPr lang="en-US" b="1" dirty="0" smtClean="0"/>
              <a:t>10 </a:t>
            </a:r>
            <a:r>
              <a:rPr lang="en-US" b="1" dirty="0"/>
              <a:t>Year Plan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Promote ASP’s 10 year plan </a:t>
            </a:r>
            <a:r>
              <a:rPr lang="en-US" sz="1600" dirty="0" smtClean="0"/>
              <a:t>further with Key Stakeholders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Host Capitol Hill Event with VIPs (early Spring?)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b="1" dirty="0" smtClean="0"/>
              <a:t>ITER: An Example of Successful International Collaboration</a:t>
            </a:r>
            <a:endParaRPr lang="en-US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Host Capitol Hill Briefing with representatives of all 7 ITER countries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Show how important ITER is for International engagement 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Other</a:t>
            </a:r>
            <a:endParaRPr lang="en-US" b="1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Work to bring outside  groups (other key institutions, policy makers etc.) to meet with key stakeholders</a:t>
            </a:r>
            <a:endParaRPr lang="en-US" dirty="0" smtClean="0"/>
          </a:p>
          <a:p>
            <a:endParaRPr lang="en-US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514350"/>
            <a:ext cx="6505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2014 Next Steps - Tactics</a:t>
            </a:r>
            <a:endParaRPr lang="en-US" sz="32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668" y="2028874"/>
            <a:ext cx="3605823" cy="25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10076" y="1914525"/>
            <a:ext cx="4648200" cy="3305176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84" y="2295525"/>
            <a:ext cx="4174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ASP </a:t>
            </a:r>
            <a:r>
              <a:rPr lang="en-US" b="1" dirty="0" smtClean="0"/>
              <a:t>Reports</a:t>
            </a:r>
            <a:endParaRPr lang="en-US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Expand on 10 Year plan recommendations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Fact sheets on the National Labs and individual progress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Discussion of the challenges that we can overcome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ASP Events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Events on the above papers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Annual Fusion event on the Hill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514350"/>
            <a:ext cx="85058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Next Steps:  Build Constituency for Fusion Power</a:t>
            </a:r>
          </a:p>
        </p:txBody>
      </p:sp>
      <p:pic>
        <p:nvPicPr>
          <p:cNvPr id="8" name="Picture 2" descr="P:\ASP External Relations\Projects\Climate and Energy\Fusion\Fusion WP 2013\Pictures\NSTX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541" y="2295525"/>
            <a:ext cx="4188609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784" y="1666875"/>
            <a:ext cx="272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ASP Reports &amp; Events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79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457950" y="4081460"/>
            <a:ext cx="2324100" cy="2119314"/>
          </a:xfrm>
          <a:prstGeom prst="rect">
            <a:avLst/>
          </a:prstGeom>
          <a:solidFill>
            <a:srgbClr val="0B2E7B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1600" smtClean="0">
              <a:solidFill>
                <a:schemeClr val="bg1"/>
              </a:solidFill>
            </a:endParaRPr>
          </a:p>
          <a:p>
            <a:pPr defTabSz="914400"/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57950" y="1243010"/>
            <a:ext cx="2181226" cy="2033590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81" y="2230456"/>
            <a:ext cx="64228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ASP Blog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Frequent blogs </a:t>
            </a:r>
            <a:r>
              <a:rPr lang="en-US" sz="1600" dirty="0"/>
              <a:t>on fusion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Amplify positive </a:t>
            </a:r>
            <a:r>
              <a:rPr lang="en-US" sz="1600" dirty="0"/>
              <a:t>fusion news stories on ASP’s blog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Facebook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Expand the ASP fusion </a:t>
            </a:r>
            <a:r>
              <a:rPr lang="en-US" sz="1600" dirty="0" err="1"/>
              <a:t>facebook</a:t>
            </a:r>
            <a:r>
              <a:rPr lang="en-US" sz="1600" dirty="0"/>
              <a:t> account and followers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Twitter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Expand the ASP fusion twitter account and followers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Use of SEO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Create and use SEO to push up ASP fusion page on </a:t>
            </a:r>
            <a:r>
              <a:rPr lang="en-US" sz="1600" dirty="0" smtClean="0"/>
              <a:t>Google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YouTube and other Videos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Investigate the best way of creating fusion educational videos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Interactive Space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Host interactive discussion boards and other tools on fusion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Other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Use other key social media tools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514350"/>
            <a:ext cx="85058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Next Steps:  Build Constituency for Fusion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75" y="171450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ASP Social Media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3212" y="1416066"/>
            <a:ext cx="18097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3212" y="4213233"/>
            <a:ext cx="1895476" cy="17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81" y="2230456"/>
            <a:ext cx="7632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Background Briefings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Conduct series of background briefs with appropriate journalists and opinion writers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On the record Quotes and Statements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Offer quotes and commentary on fusion and related subjects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Editorial Board Briefings and Packages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Arrange a series of editorial board briefs with key individuals and ASP board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Distribute a full editorial board package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Op-eds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Write and place a series of </a:t>
            </a:r>
            <a:r>
              <a:rPr lang="en-US" sz="1600" dirty="0" err="1"/>
              <a:t>opeds</a:t>
            </a:r>
            <a:r>
              <a:rPr lang="en-US" sz="1600" dirty="0"/>
              <a:t> on fusion and related subjects – authored by Board members, Consensus members and ASP staff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LTEs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Respond to fusion news stories with Letters to the Editor– authored by Board members, Consensus members and ASP staff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514350"/>
            <a:ext cx="85058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Next Steps:  Build Constituency for Fusion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75" y="171450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ASP Traditional Media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92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05375" y="1899166"/>
            <a:ext cx="4152901" cy="2739509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81" y="2230456"/>
            <a:ext cx="48321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b="1" dirty="0" smtClean="0"/>
              <a:t>Key </a:t>
            </a:r>
            <a:r>
              <a:rPr lang="en-US" b="1" dirty="0"/>
              <a:t>Member and Staff Briefings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ASP staff and board briefing key members and their staff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Continue to build and maintain relationships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Build on AGU-ASP Congressional Partnership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b="1" dirty="0" smtClean="0"/>
              <a:t>Establish </a:t>
            </a:r>
            <a:r>
              <a:rPr lang="en-US" b="1" dirty="0"/>
              <a:t>Fusion Caucus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Build momentum for caucus in House for fusion. Regular meetings for members to discuss fusion program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ASP to provide “secretariat” services to the caucus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b="1" dirty="0" smtClean="0"/>
              <a:t>Committee </a:t>
            </a:r>
            <a:r>
              <a:rPr lang="en-US" b="1" dirty="0"/>
              <a:t>Hearing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/>
              <a:t>A hearing in authorization committee to elevate conversation of fusion </a:t>
            </a:r>
            <a:r>
              <a:rPr lang="en-US" sz="1600" dirty="0" smtClean="0"/>
              <a:t>power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/>
              <a:t>Site </a:t>
            </a:r>
            <a:r>
              <a:rPr lang="en-US" b="1" dirty="0"/>
              <a:t>Visits</a:t>
            </a:r>
          </a:p>
          <a:p>
            <a:pPr marL="1085850" lvl="1" indent="-285750">
              <a:buFont typeface="Arial" pitchFamily="34" charset="0"/>
              <a:buChar char="•"/>
            </a:pPr>
            <a:r>
              <a:rPr lang="en-US" sz="1600" dirty="0"/>
              <a:t>Organize site visits to fusion facilities for members and staff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514350"/>
            <a:ext cx="85058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Next Steps:  Build Constituency for Fusion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75" y="171450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Congressional Outreach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976" y="2066714"/>
            <a:ext cx="3656201" cy="23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33850" y="1447800"/>
            <a:ext cx="4924425" cy="3771901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514350"/>
            <a:ext cx="80295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Next Steps: </a:t>
            </a:r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Budget Strategy</a:t>
            </a:r>
            <a:endParaRPr lang="en-US" sz="32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4" y="1672948"/>
            <a:ext cx="3902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nl-NL" b="1" err="1" smtClean="0"/>
              <a:t>Placing</a:t>
            </a:r>
            <a:r>
              <a:rPr lang="nl-NL" b="1" smtClean="0"/>
              <a:t> </a:t>
            </a:r>
            <a:r>
              <a:rPr lang="nl-NL" b="1" smtClean="0"/>
              <a:t>budgets in </a:t>
            </a:r>
            <a:r>
              <a:rPr lang="nl-NL" b="1" dirty="0" err="1" smtClean="0"/>
              <a:t>an</a:t>
            </a:r>
            <a:r>
              <a:rPr lang="nl-NL" b="1" dirty="0" smtClean="0"/>
              <a:t> overall </a:t>
            </a:r>
            <a:r>
              <a:rPr lang="nl-NL" b="1" dirty="0" err="1" smtClean="0"/>
              <a:t>fusion</a:t>
            </a:r>
            <a:r>
              <a:rPr lang="nl-NL" b="1" dirty="0" smtClean="0"/>
              <a:t> push / plan context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l-NL" b="1" dirty="0" smtClean="0"/>
              <a:t>Keep </a:t>
            </a:r>
            <a:r>
              <a:rPr lang="nl-NL" b="1" dirty="0"/>
              <a:t>MIT </a:t>
            </a:r>
            <a:r>
              <a:rPr lang="nl-NL" b="1" dirty="0" smtClean="0"/>
              <a:t>Open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nl-NL" dirty="0" smtClean="0"/>
              <a:t>Putting </a:t>
            </a:r>
            <a:r>
              <a:rPr lang="nl-NL" dirty="0" err="1"/>
              <a:t>MIT’s</a:t>
            </a:r>
            <a:r>
              <a:rPr lang="nl-NL" dirty="0"/>
              <a:t> </a:t>
            </a:r>
            <a:r>
              <a:rPr lang="nl-NL" dirty="0" err="1"/>
              <a:t>Alcator</a:t>
            </a:r>
            <a:r>
              <a:rPr lang="nl-NL" dirty="0"/>
              <a:t> C-</a:t>
            </a:r>
            <a:r>
              <a:rPr lang="nl-NL" dirty="0" err="1"/>
              <a:t>Mod</a:t>
            </a:r>
            <a:r>
              <a:rPr lang="nl-NL" dirty="0"/>
              <a:t> in context: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closing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harm</a:t>
            </a:r>
            <a:r>
              <a:rPr lang="nl-NL" dirty="0"/>
              <a:t> the </a:t>
            </a:r>
            <a:r>
              <a:rPr lang="nl-NL" dirty="0" err="1"/>
              <a:t>future</a:t>
            </a:r>
            <a:r>
              <a:rPr lang="nl-NL" dirty="0"/>
              <a:t> of </a:t>
            </a:r>
            <a:r>
              <a:rPr lang="nl-NL" dirty="0" err="1"/>
              <a:t>America’s</a:t>
            </a:r>
            <a:r>
              <a:rPr lang="nl-NL" dirty="0"/>
              <a:t> </a:t>
            </a:r>
            <a:r>
              <a:rPr lang="nl-NL" dirty="0" err="1"/>
              <a:t>fusion</a:t>
            </a:r>
            <a:r>
              <a:rPr lang="nl-NL" dirty="0"/>
              <a:t> </a:t>
            </a:r>
            <a:r>
              <a:rPr lang="nl-NL" dirty="0" smtClean="0"/>
              <a:t>program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nl-NL" dirty="0" smtClean="0"/>
              <a:t>More </a:t>
            </a:r>
            <a:r>
              <a:rPr lang="nl-NL" dirty="0"/>
              <a:t>funding will ensure a ‘bigger pie’ for both ITER and domestic program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8" name="Picture 2" descr="http://americansecurityproject.org/wp-content/uploads/2013/04/alc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1783318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7456" y="4840843"/>
            <a:ext cx="239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MIT’s </a:t>
            </a:r>
            <a:r>
              <a:rPr lang="en-US" dirty="0" err="1" smtClean="0">
                <a:solidFill>
                  <a:schemeClr val="bg1"/>
                </a:solidFill>
              </a:rPr>
              <a:t>Alcator</a:t>
            </a:r>
            <a:r>
              <a:rPr lang="en-US" dirty="0" smtClean="0">
                <a:solidFill>
                  <a:schemeClr val="bg1"/>
                </a:solidFill>
              </a:rPr>
              <a:t> C-Mod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95450" y="3495675"/>
            <a:ext cx="6924675" cy="2686050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514350"/>
            <a:ext cx="80295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Science and Fusion Community </a:t>
            </a:r>
            <a:r>
              <a:rPr lang="en-US" sz="3200" dirty="0">
                <a:solidFill>
                  <a:srgbClr val="000090"/>
                </a:solidFill>
                <a:ea typeface="ＭＳ Ｐゴシック" pitchFamily="-84" charset="-128"/>
              </a:rPr>
              <a:t>Outreach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4" y="1596708"/>
            <a:ext cx="9058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Media Monitor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Issue </a:t>
            </a:r>
            <a:r>
              <a:rPr lang="en-US" sz="2000" b="1" dirty="0" smtClean="0"/>
              <a:t>Briefs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AGU </a:t>
            </a:r>
            <a:r>
              <a:rPr lang="en-US" sz="2000" b="1" dirty="0" smtClean="0"/>
              <a:t>and ASP Partnership – explaining science policy on the Hill and to the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Outreach to fusion </a:t>
            </a:r>
            <a:r>
              <a:rPr lang="en-US" sz="2000" b="1" dirty="0" smtClean="0"/>
              <a:t>scientists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4" y="3679917"/>
            <a:ext cx="6296025" cy="22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Security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15325" cy="4772025"/>
          </a:xfrm>
        </p:spPr>
        <p:txBody>
          <a:bodyPr/>
          <a:lstStyle/>
          <a:p>
            <a:r>
              <a:rPr lang="en-US" dirty="0" smtClean="0"/>
              <a:t>Why ASP?</a:t>
            </a:r>
          </a:p>
          <a:p>
            <a:pPr lvl="1"/>
            <a:r>
              <a:rPr lang="en-US" sz="1600" dirty="0" smtClean="0"/>
              <a:t>ASP is a non-partisan </a:t>
            </a:r>
            <a:r>
              <a:rPr lang="en-US" sz="1600" dirty="0"/>
              <a:t>public policy </a:t>
            </a:r>
            <a:r>
              <a:rPr lang="en-US" sz="1600" dirty="0" smtClean="0"/>
              <a:t>research and advocacy. </a:t>
            </a:r>
          </a:p>
          <a:p>
            <a:pPr lvl="1"/>
            <a:r>
              <a:rPr lang="en-US" sz="1600" dirty="0" smtClean="0"/>
              <a:t>ASP works on a </a:t>
            </a:r>
            <a:r>
              <a:rPr lang="en-US" sz="1600" dirty="0"/>
              <a:t>range of national security </a:t>
            </a:r>
            <a:r>
              <a:rPr lang="en-US" sz="1600" dirty="0" smtClean="0"/>
              <a:t>issues.</a:t>
            </a:r>
          </a:p>
          <a:p>
            <a:pPr lvl="1"/>
            <a:r>
              <a:rPr lang="en-US" sz="1600" dirty="0" smtClean="0"/>
              <a:t>ASP promotes informed debate </a:t>
            </a:r>
            <a:r>
              <a:rPr lang="en-US" sz="1600" dirty="0"/>
              <a:t>about the appropriate use of American </a:t>
            </a:r>
            <a:r>
              <a:rPr lang="en-US" sz="1600" dirty="0" smtClean="0"/>
              <a:t>power.</a:t>
            </a:r>
          </a:p>
          <a:p>
            <a:pPr lvl="1"/>
            <a:r>
              <a:rPr lang="en-US" sz="1600" dirty="0" smtClean="0"/>
              <a:t>ASP provides long-term, strategic </a:t>
            </a:r>
            <a:r>
              <a:rPr lang="en-US" sz="1600" dirty="0"/>
              <a:t>responses to </a:t>
            </a:r>
            <a:r>
              <a:rPr lang="en-US" sz="1600" dirty="0" smtClean="0"/>
              <a:t>21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Century challenges.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Why </a:t>
            </a:r>
            <a:r>
              <a:rPr lang="en-US" dirty="0" smtClean="0">
                <a:solidFill>
                  <a:prstClr val="black"/>
                </a:solidFill>
              </a:rPr>
              <a:t>Fusion Power?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1600" dirty="0" smtClean="0"/>
              <a:t>Fusion is clean, safe, secure, and abundant source of energy.</a:t>
            </a:r>
          </a:p>
          <a:p>
            <a:pPr lvl="1"/>
            <a:r>
              <a:rPr lang="en-US" sz="1600" dirty="0" smtClean="0"/>
              <a:t>Fusion will establish new high-tech industry – creating spin off innovation.</a:t>
            </a:r>
          </a:p>
          <a:p>
            <a:pPr lvl="1"/>
            <a:r>
              <a:rPr lang="en-US" sz="1600" dirty="0" smtClean="0"/>
              <a:t>Fusion will revolutionize energy system and help solve climate change.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Why </a:t>
            </a:r>
            <a:r>
              <a:rPr lang="en-US" dirty="0" smtClean="0">
                <a:solidFill>
                  <a:prstClr val="black"/>
                </a:solidFill>
              </a:rPr>
              <a:t>Now?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1600" dirty="0" smtClean="0"/>
              <a:t>Solutions needed for long-term energy security and climate change.</a:t>
            </a:r>
          </a:p>
          <a:p>
            <a:pPr lvl="1"/>
            <a:r>
              <a:rPr lang="en-US" sz="1600" dirty="0" smtClean="0"/>
              <a:t>U.S. at a crossroads. Other countries investing in fusion power, U.S. cutting budgets.</a:t>
            </a:r>
          </a:p>
        </p:txBody>
      </p:sp>
    </p:spTree>
    <p:extLst>
      <p:ext uri="{BB962C8B-B14F-4D97-AF65-F5344CB8AC3E}">
        <p14:creationId xmlns:p14="http://schemas.microsoft.com/office/powerpoint/2010/main" val="11528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-1" y="171450"/>
            <a:ext cx="8315325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>Why is ASP working on Fusion?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95450" y="4314825"/>
            <a:ext cx="5819775" cy="1914525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75" y="1622425"/>
            <a:ext cx="81629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b="1" dirty="0" smtClean="0"/>
              <a:t>Climate change a national security threat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b="1" dirty="0" smtClean="0"/>
              <a:t>Need clean </a:t>
            </a:r>
            <a:r>
              <a:rPr lang="en-US" b="1" dirty="0" err="1" smtClean="0"/>
              <a:t>baseload</a:t>
            </a:r>
            <a:r>
              <a:rPr lang="en-US" b="1" dirty="0" smtClean="0"/>
              <a:t> power</a:t>
            </a:r>
            <a:endParaRPr lang="en-US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b="1" dirty="0" smtClean="0"/>
              <a:t>Current energy technologies insufficient or have downsides </a:t>
            </a:r>
            <a:r>
              <a:rPr lang="en-US" dirty="0" smtClean="0"/>
              <a:t> </a:t>
            </a:r>
          </a:p>
          <a:p>
            <a:pPr marL="742950" lvl="1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400" dirty="0" smtClean="0"/>
              <a:t>Renewables important, but slow to scale up</a:t>
            </a:r>
          </a:p>
          <a:p>
            <a:pPr marL="742950" lvl="1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400" dirty="0" smtClean="0"/>
              <a:t>Fossil fuels both dirty and finite</a:t>
            </a:r>
          </a:p>
          <a:p>
            <a:pPr marL="742950" lvl="1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400" dirty="0" smtClean="0"/>
              <a:t>Nuclear fission uses uranium; weapons and waste concerns</a:t>
            </a:r>
          </a:p>
          <a:p>
            <a:pPr marL="742950" lvl="1" indent="-285750">
              <a:spcAft>
                <a:spcPts val="1800"/>
              </a:spcAft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42" name="Picture 2" descr="P:\ASP External Relations\Projects\Climate and Energy\Fusion\Fusion WP 2013\Pictures\Render_Powerstation-720x2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880" y="4446894"/>
            <a:ext cx="5451963" cy="16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://americansecurityproject.org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	Main </a:t>
            </a:r>
            <a:r>
              <a:rPr lang="en-US" sz="2400" dirty="0"/>
              <a:t>Office Number: </a:t>
            </a:r>
            <a:r>
              <a:rPr lang="en-US" sz="2400" dirty="0" smtClean="0"/>
              <a:t>202.347.4267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Senior Energy &amp; Climate Change Fellow Andrew Holland: </a:t>
            </a:r>
            <a:r>
              <a:rPr lang="en-US" sz="2400" dirty="0" smtClean="0">
                <a:hlinkClick r:id="rId3"/>
              </a:rPr>
              <a:t>aholland@americansecurityproject.org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4420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65550" y="273050"/>
            <a:ext cx="5111750" cy="595947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ASP’s Work on Fusion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2"/>
              </a:rPr>
              <a:t>Fusion Energy: An Opportunity for American Leadership and Security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3"/>
              </a:rPr>
              <a:t>Fusion Fact Sheet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4"/>
              </a:rPr>
              <a:t>Factsheet: Inertial Confinement Fusion at the National Ignition Facility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5"/>
              </a:rPr>
              <a:t>Map: Fusion’s Reach Across America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6"/>
              </a:rPr>
              <a:t>The National Ignition Facility Shows What American Science Can Do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7"/>
              </a:rPr>
              <a:t>Through Innovation and Investment, the U.S. Can Lead on Next-Generation Energy, 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Nuclear Fusion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8"/>
              </a:rPr>
              <a:t>Fusion for the Future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Other Work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9"/>
              </a:rPr>
              <a:t>Magnetic Fusion Energy: Status and Challenges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0"/>
              </a:rPr>
              <a:t>Accelerating Progress in Magnetic Fusion Energy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1"/>
              </a:rPr>
              <a:t>Technology from Fusion Research Benefits Today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2"/>
              </a:rPr>
              <a:t>The Path to Net Electricity for Magnetic Fusion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3"/>
              </a:rPr>
              <a:t>Fusion Status ITER Materials – Developing a Vendor Base for Fusion Commercialization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4"/>
              </a:rPr>
              <a:t>Small Fusion Reactors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5"/>
              </a:rPr>
              <a:t>Princeton Plasma Physics Laboratory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6"/>
              </a:rPr>
              <a:t>The National Ignition Facility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hlinkClick r:id="rId17"/>
              </a:rPr>
              <a:t>Academy of Engineering – Challenges for the Future</a:t>
            </a:r>
            <a:endParaRPr lang="en-US" sz="1350" dirty="0" smtClean="0">
              <a:solidFill>
                <a:schemeClr val="bg1"/>
              </a:solidFill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2223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FURTHER </a:t>
            </a:r>
            <a:br>
              <a:rPr lang="en-US" sz="3600" dirty="0" smtClean="0"/>
            </a:br>
            <a:r>
              <a:rPr lang="en-US" sz="3600" dirty="0" smtClean="0"/>
              <a:t>READING</a:t>
            </a:r>
            <a:br>
              <a:rPr lang="en-US" sz="3600" dirty="0" smtClean="0"/>
            </a:br>
            <a:r>
              <a:rPr lang="en-US" altLang="ja-JP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altLang="ja-JP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627" y="4921075"/>
            <a:ext cx="350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www.americansecurityproject.org</a:t>
            </a:r>
            <a:r>
              <a:rPr lang="en-US" sz="1500" i="1" dirty="0" smtClean="0"/>
              <a:t> </a:t>
            </a:r>
            <a:endParaRPr lang="en-US" sz="15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04" y="2809875"/>
            <a:ext cx="272186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>Why Fusion?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33450" y="3524250"/>
            <a:ext cx="7077075" cy="2781300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75" y="1622425"/>
            <a:ext cx="816292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b="1" dirty="0" smtClean="0"/>
              <a:t>Fusion is Clean </a:t>
            </a:r>
            <a:r>
              <a:rPr lang="en-US" dirty="0" smtClean="0"/>
              <a:t>– no greenhouse gases or pollutants emitted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b="1" dirty="0" smtClean="0"/>
              <a:t>Fusion is Safe </a:t>
            </a:r>
            <a:r>
              <a:rPr lang="en-US" dirty="0" smtClean="0"/>
              <a:t>– no chain reaction </a:t>
            </a:r>
            <a:endParaRPr lang="en-US" dirty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b="1" dirty="0" smtClean="0"/>
              <a:t>Fusion is Secure </a:t>
            </a:r>
            <a:r>
              <a:rPr lang="en-US" dirty="0" smtClean="0"/>
              <a:t>– no long-lived radioactive waste 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b="1" dirty="0" smtClean="0"/>
              <a:t>Fusion is Abundant </a:t>
            </a:r>
            <a:r>
              <a:rPr lang="en-US" dirty="0" smtClean="0"/>
              <a:t>– produced from virtually inexhaustible supply of hydrogen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7" y="3820318"/>
            <a:ext cx="6143625" cy="22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1840" y="909405"/>
            <a:ext cx="1699395" cy="169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5183" y="922041"/>
            <a:ext cx="1822699" cy="18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2606" y="4678392"/>
            <a:ext cx="1744018" cy="16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4937" y="2179443"/>
            <a:ext cx="1306996" cy="16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6457950" cy="116205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90"/>
                </a:solidFill>
                <a:ea typeface="ＭＳ Ｐゴシック" pitchFamily="-84" charset="-128"/>
              </a:rPr>
              <a:t>ASP’s </a:t>
            </a:r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>Work </a:t>
            </a:r>
            <a:r>
              <a:rPr lang="en-US" sz="3600" dirty="0">
                <a:solidFill>
                  <a:srgbClr val="000090"/>
                </a:solidFill>
                <a:ea typeface="ＭＳ Ｐゴシック" pitchFamily="-84" charset="-128"/>
              </a:rPr>
              <a:t>on </a:t>
            </a:r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>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325755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725" y="1666875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Publications:</a:t>
            </a:r>
            <a:endParaRPr lang="en-US" b="1" dirty="0"/>
          </a:p>
        </p:txBody>
      </p:sp>
      <p:pic>
        <p:nvPicPr>
          <p:cNvPr id="1026" name="Picture 2" descr="Fusion Cover no lo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37" y="2036207"/>
            <a:ext cx="1062550" cy="13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3729" y="1937020"/>
            <a:ext cx="119446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6231" y="1906574"/>
            <a:ext cx="123530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587" y="4349440"/>
            <a:ext cx="12678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1736" y="2960407"/>
            <a:ext cx="1341377" cy="17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4937" y="4499162"/>
            <a:ext cx="1302320" cy="16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americansecurityproject.org/wp-content/uploads/2011/09/FUSION-BENEFITS-IMAGE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060" y="3762592"/>
            <a:ext cx="1457804" cy="18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8717" y="4803033"/>
            <a:ext cx="1218428" cy="15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588" y="1684183"/>
            <a:ext cx="1299573" cy="12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7257" y="3690072"/>
            <a:ext cx="1324973" cy="13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6457950" cy="116205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90"/>
                </a:solidFill>
                <a:ea typeface="ＭＳ Ｐゴシック" pitchFamily="-84" charset="-128"/>
              </a:rPr>
              <a:t>ASP’s Work on Fusion</a:t>
            </a: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687" y="2037383"/>
            <a:ext cx="38719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/>
              <a:t>In the </a:t>
            </a:r>
            <a:r>
              <a:rPr lang="en-US" sz="2800" b="1" dirty="0" smtClean="0"/>
              <a:t>Media: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endParaRPr lang="en-US" b="1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325755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339" y="2683222"/>
            <a:ext cx="2524125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496" y="3257550"/>
            <a:ext cx="1770914" cy="498070"/>
          </a:xfrm>
          <a:prstGeom prst="rect">
            <a:avLst/>
          </a:prstGeom>
        </p:spPr>
      </p:pic>
      <p:pic>
        <p:nvPicPr>
          <p:cNvPr id="8" name="Picture 6" descr="http://www.millconsult.com/wp-content/uploads/2010/02/the-hill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28" y="3997856"/>
            <a:ext cx="2016125" cy="3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5248258"/>
            <a:ext cx="1979005" cy="63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212" y="3317470"/>
            <a:ext cx="3190875" cy="87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08" y="5485827"/>
            <a:ext cx="2575776" cy="5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76" y="4662460"/>
            <a:ext cx="3190875" cy="585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781" y="4361461"/>
            <a:ext cx="1624012" cy="8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56087" y="1571625"/>
            <a:ext cx="4735513" cy="3667125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6457950" cy="116205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90"/>
                </a:solidFill>
                <a:ea typeface="ＭＳ Ｐゴシック" pitchFamily="-84" charset="-128"/>
              </a:rPr>
              <a:t>ASP’s </a:t>
            </a:r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>Work </a:t>
            </a:r>
            <a:r>
              <a:rPr lang="en-US" sz="3600" dirty="0">
                <a:solidFill>
                  <a:srgbClr val="000090"/>
                </a:solidFill>
                <a:ea typeface="ＭＳ Ｐゴシック" pitchFamily="-84" charset="-128"/>
              </a:rPr>
              <a:t>on </a:t>
            </a:r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>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999" y="1908691"/>
            <a:ext cx="37623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i="1" dirty="0" smtClean="0">
                <a:solidFill>
                  <a:sysClr val="windowText" lastClr="000000"/>
                </a:solidFill>
              </a:rPr>
              <a:t>Over the last </a:t>
            </a:r>
            <a:r>
              <a:rPr lang="en-US" sz="2000" b="1" i="1" dirty="0" smtClean="0">
                <a:solidFill>
                  <a:sysClr val="windowText" lastClr="000000"/>
                </a:solidFill>
              </a:rPr>
              <a:t>24 </a:t>
            </a:r>
            <a:r>
              <a:rPr lang="en-US" sz="2000" b="1" i="1" dirty="0" smtClean="0">
                <a:solidFill>
                  <a:sysClr val="windowText" lastClr="000000"/>
                </a:solidFill>
              </a:rPr>
              <a:t>months, ASP has focused heavily on fusion power</a:t>
            </a:r>
            <a:endParaRPr lang="en-US" sz="2000" b="1" i="1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/>
              <a:t>Main publication, “Fusion Power -  A 10 Year Plan to Energy Security”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/>
              <a:t>Launched on Capitol Hill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/>
              <a:t>Over 2,200 reads on </a:t>
            </a:r>
            <a:r>
              <a:rPr lang="en-US" dirty="0" err="1" smtClean="0"/>
              <a:t>Scribd</a:t>
            </a:r>
            <a:endParaRPr lang="en-US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 smtClean="0"/>
              <a:t>Congressman Rush Holt distributed report to staff, saying “Read this”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5750" y="325755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224" y="1908691"/>
            <a:ext cx="4381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850"/>
            <a:ext cx="6105525" cy="11620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  <a:ea typeface="ＭＳ Ｐゴシック" pitchFamily="-84" charset="-128"/>
              </a:rPr>
              <a:t>ASP’s </a:t>
            </a:r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>Work </a:t>
            </a:r>
            <a:r>
              <a:rPr lang="en-US" sz="3600" dirty="0">
                <a:solidFill>
                  <a:srgbClr val="000090"/>
                </a:solidFill>
                <a:ea typeface="ＭＳ Ｐゴシック" pitchFamily="-84" charset="-128"/>
              </a:rPr>
              <a:t>on Fusion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8300"/>
            <a:ext cx="3008313" cy="4487863"/>
          </a:xfrm>
        </p:spPr>
        <p:txBody>
          <a:bodyPr>
            <a:normAutofit fontScale="92500"/>
          </a:bodyPr>
          <a:lstStyle/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ASP produced an interactive map that depicts nationwide footprint for fusion industry</a:t>
            </a:r>
            <a:br>
              <a:rPr lang="en-US" sz="1900" dirty="0" smtClean="0"/>
            </a:b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Fusion touches </a:t>
            </a:r>
            <a:r>
              <a:rPr lang="en-US" sz="1500" b="1" dirty="0" smtClean="0"/>
              <a:t>47 out of 50 </a:t>
            </a:r>
            <a:r>
              <a:rPr lang="en-US" sz="1500" dirty="0" smtClean="0"/>
              <a:t>states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Over </a:t>
            </a:r>
            <a:r>
              <a:rPr lang="en-US" sz="1500" b="1" dirty="0" smtClean="0"/>
              <a:t>775 research institutions </a:t>
            </a:r>
            <a:r>
              <a:rPr lang="en-US" sz="1500" dirty="0" smtClean="0"/>
              <a:t>and businesses supporting fusion research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At least </a:t>
            </a:r>
            <a:r>
              <a:rPr lang="en-US" sz="1500" b="1" dirty="0" smtClean="0"/>
              <a:t>1,200 direct research positions</a:t>
            </a:r>
            <a:r>
              <a:rPr lang="en-US" sz="1500" dirty="0" smtClean="0"/>
              <a:t> in the fusion industry – with countless more supporting positions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Key States: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/>
              <a:t>California: </a:t>
            </a:r>
            <a:r>
              <a:rPr lang="en-US" sz="1500" dirty="0" smtClean="0"/>
              <a:t>At least 168 affiliated institutions and businesses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/>
              <a:t>Tennessee: </a:t>
            </a:r>
            <a:r>
              <a:rPr lang="en-US" sz="1500" dirty="0" smtClean="0"/>
              <a:t>At least 108</a:t>
            </a:r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/>
              <a:t>Massachusetts: </a:t>
            </a:r>
            <a:r>
              <a:rPr lang="en-US" sz="1500" dirty="0" smtClean="0"/>
              <a:t>At least 95</a:t>
            </a:r>
          </a:p>
          <a:p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59310"/>
            <a:ext cx="5111750" cy="5747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Full interactive map available on </a:t>
            </a:r>
            <a:r>
              <a:rPr lang="en-US" sz="2000" u="sng" dirty="0">
                <a:hlinkClick r:id="rId3"/>
              </a:rPr>
              <a:t>ASP web </a:t>
            </a:r>
            <a:r>
              <a:rPr lang="en-US" sz="2000" u="sng" dirty="0" smtClean="0">
                <a:hlinkClick r:id="rId3"/>
              </a:rPr>
              <a:t>site</a:t>
            </a:r>
            <a:r>
              <a:rPr lang="en-US" sz="2000" baseline="30000" dirty="0" smtClean="0">
                <a:hlinkClick r:id="rId3"/>
              </a:rPr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1915702"/>
            <a:ext cx="5569176" cy="34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747779" y="3838575"/>
            <a:ext cx="2262871" cy="2781299"/>
          </a:xfrm>
          <a:prstGeom prst="rect">
            <a:avLst/>
          </a:prstGeom>
          <a:solidFill>
            <a:srgbClr val="0B2E7B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1600" smtClean="0">
              <a:solidFill>
                <a:schemeClr val="bg1"/>
              </a:solidFill>
            </a:endParaRPr>
          </a:p>
          <a:p>
            <a:pPr defTabSz="914400"/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33397" y="1571625"/>
            <a:ext cx="2190749" cy="2543176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-1" y="171450"/>
            <a:ext cx="8696325" cy="11620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Two of ASP’s Key </a:t>
            </a:r>
            <a:r>
              <a:rPr lang="en-US" sz="3200" dirty="0" err="1" smtClean="0">
                <a:solidFill>
                  <a:srgbClr val="000090"/>
                </a:solidFill>
                <a:ea typeface="ＭＳ Ｐゴシック" pitchFamily="-84" charset="-128"/>
              </a:rPr>
              <a:t>OpEds</a:t>
            </a:r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 on Fusion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999" y="1908691"/>
            <a:ext cx="376237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i="1" dirty="0" smtClean="0">
                <a:solidFill>
                  <a:sysClr val="windowText" lastClr="000000"/>
                </a:solidFill>
              </a:rPr>
              <a:t>Forbes</a:t>
            </a:r>
            <a:endParaRPr lang="en-US" sz="1600" b="1" i="1" dirty="0" smtClean="0">
              <a:solidFill>
                <a:sysClr val="windowText" lastClr="000000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dirty="0"/>
              <a:t>“A Challenge to America: Develop Fusion Power Within a Decade</a:t>
            </a:r>
            <a:r>
              <a:rPr lang="en-US" dirty="0" smtClean="0"/>
              <a:t>” – </a:t>
            </a:r>
            <a:r>
              <a:rPr lang="en-US" sz="1600" i="1" dirty="0" smtClean="0">
                <a:solidFill>
                  <a:sysClr val="windowText" lastClr="000000"/>
                </a:solidFill>
              </a:rPr>
              <a:t>By </a:t>
            </a:r>
            <a:r>
              <a:rPr lang="en-US" sz="1600" i="1" dirty="0">
                <a:solidFill>
                  <a:sysClr val="windowText" lastClr="000000"/>
                </a:solidFill>
              </a:rPr>
              <a:t>Senator Gary Hart and Norm Augustine</a:t>
            </a:r>
            <a:endParaRPr lang="en-US" sz="1600" i="1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5750" y="325755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708" y="1762125"/>
            <a:ext cx="167673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0220" y="4054984"/>
            <a:ext cx="1857987" cy="24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" y="3900488"/>
            <a:ext cx="34427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The Hill</a:t>
            </a:r>
          </a:p>
          <a:p>
            <a:endParaRPr lang="en-US" b="1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“The Research and Development Gap” – </a:t>
            </a:r>
            <a:r>
              <a:rPr lang="en-US" sz="1600" i="1" dirty="0" smtClean="0"/>
              <a:t>By Norm Augustine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329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752475"/>
            <a:ext cx="4476750" cy="11620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  <a:t/>
            </a:r>
            <a:b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</a:rPr>
            </a:br>
            <a:endParaRPr lang="en-US" sz="3600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137" y="1676400"/>
            <a:ext cx="4754563" cy="4514850"/>
          </a:xfrm>
          <a:solidFill>
            <a:srgbClr val="0B2E7B"/>
          </a:solidFill>
          <a:ln w="38100" cap="flat">
            <a:solidFill>
              <a:schemeClr val="bg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altLang="ja-JP" sz="1600" dirty="0" smtClean="0">
              <a:solidFill>
                <a:schemeClr val="bg1"/>
              </a:solidFill>
              <a:ea typeface="ＭＳ Ｐゴシック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14350"/>
            <a:ext cx="7019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90"/>
                </a:solidFill>
                <a:ea typeface="ＭＳ Ｐゴシック" pitchFamily="-84" charset="-128"/>
              </a:rPr>
              <a:t>ASP Events on Fusion</a:t>
            </a:r>
            <a:endParaRPr lang="en-US" sz="3200" i="1" dirty="0" smtClean="0">
              <a:solidFill>
                <a:srgbClr val="000090"/>
              </a:solidFill>
              <a:ea typeface="ＭＳ Ｐゴシック" pitchFamily="-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9225" y="1638300"/>
            <a:ext cx="32575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/>
              <a:t>“Fusion Power – A 10 Year Plan to Energy Security” – </a:t>
            </a:r>
            <a:r>
              <a:rPr lang="en-US" sz="1200" i="1" dirty="0" smtClean="0"/>
              <a:t>March 13, 2013, with Rep. Zoe Lofgren; Vice Admiral Lee Gunn, USN (Ret.); Dr. Stewart </a:t>
            </a:r>
            <a:r>
              <a:rPr lang="en-US" sz="1200" i="1" dirty="0" err="1" smtClean="0"/>
              <a:t>Prager</a:t>
            </a:r>
            <a:r>
              <a:rPr lang="en-US" sz="1200" i="1" dirty="0" smtClean="0"/>
              <a:t>; Andrew Holland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/>
              <a:t>“</a:t>
            </a:r>
            <a:r>
              <a:rPr lang="en-US" sz="1400" b="1" dirty="0"/>
              <a:t>Science and National Security Forum” </a:t>
            </a:r>
            <a:r>
              <a:rPr lang="en-US" sz="1400" dirty="0"/>
              <a:t>– </a:t>
            </a:r>
            <a:r>
              <a:rPr lang="en-US" sz="1200" i="1" dirty="0"/>
              <a:t>September 19, 2012, cohosted with American Geophysical Union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/>
              <a:t>“Magnetic Fusion – Steps to Commercialization” </a:t>
            </a:r>
            <a:r>
              <a:rPr lang="en-US" sz="1400" dirty="0" smtClean="0"/>
              <a:t>– </a:t>
            </a:r>
            <a:r>
              <a:rPr lang="en-US" sz="1200" i="1" dirty="0" smtClean="0"/>
              <a:t>June 5, 2012, with Gen. Les Lyles and former Rep. Bart Gordon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/>
              <a:t>“The Research and Development Gap” </a:t>
            </a:r>
            <a:r>
              <a:rPr lang="en-US" sz="1400" dirty="0" smtClean="0"/>
              <a:t>– </a:t>
            </a:r>
            <a:r>
              <a:rPr lang="en-US" sz="1200" i="1" dirty="0" smtClean="0"/>
              <a:t>January 20, 2012, with Norm Augustine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/>
              <a:t>“Fusion Energy – An Opportunity for American Leadership and Security” </a:t>
            </a:r>
            <a:r>
              <a:rPr lang="en-US" sz="1400" dirty="0" smtClean="0"/>
              <a:t>– </a:t>
            </a:r>
            <a:r>
              <a:rPr lang="en-US" sz="1200" i="1" dirty="0" smtClean="0"/>
              <a:t>August 3, 2011, Hill Briefing with Rep. Rush Holt, </a:t>
            </a:r>
            <a:r>
              <a:rPr lang="en-US" sz="1200" i="1" dirty="0" err="1" smtClean="0"/>
              <a:t>LtGen</a:t>
            </a:r>
            <a:r>
              <a:rPr lang="en-US" sz="1200" i="1" dirty="0" smtClean="0"/>
              <a:t> Dan </a:t>
            </a:r>
            <a:r>
              <a:rPr lang="en-US" sz="1200" i="1" dirty="0" err="1" smtClean="0"/>
              <a:t>Christman</a:t>
            </a:r>
            <a:r>
              <a:rPr lang="en-US" sz="1200" i="1" dirty="0" smtClean="0"/>
              <a:t>, Dr. Stewart </a:t>
            </a:r>
            <a:r>
              <a:rPr lang="en-US" sz="1200" i="1" dirty="0" err="1" smtClean="0"/>
              <a:t>Prager</a:t>
            </a:r>
            <a:r>
              <a:rPr lang="en-US" sz="1200" i="1" dirty="0" smtClean="0"/>
              <a:t>, and Dr. Ed Moses</a:t>
            </a:r>
            <a:endParaRPr lang="en-US" sz="1200" i="1" dirty="0"/>
          </a:p>
        </p:txBody>
      </p:sp>
      <p:pic>
        <p:nvPicPr>
          <p:cNvPr id="3074" name="Picture 2" descr="http://americansecurityproject.org/wp-content/uploads/2012/06/MRW_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60" y="1914525"/>
            <a:ext cx="2003807" cy="13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mericansecurityproject.org/wp-content/uploads/2012/01/MRW_0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540" y="1911905"/>
            <a:ext cx="131372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mericansecurityproject.org/wp-content/uploads/2012/09/MRW_0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48" y="3352050"/>
            <a:ext cx="1262301" cy="8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mericansecurityproject.org/wp-content/uploads/2013/03/lofgr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3323" y="4622145"/>
            <a:ext cx="1413681" cy="13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arm9.staticflickr.com/8507/8554306239_83d401f727_z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446" y="4505324"/>
            <a:ext cx="761467" cy="12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ee-Gunn.jpg (334×500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1063" y="3352050"/>
            <a:ext cx="878202" cy="11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rager.jpg (334×50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167" y="3965299"/>
            <a:ext cx="1337094" cy="20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3527</TotalTime>
  <Words>1221</Words>
  <Application>Microsoft Office PowerPoint</Application>
  <PresentationFormat>On-screen Show (4:3)</PresentationFormat>
  <Paragraphs>188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Office Theme</vt:lpstr>
      <vt:lpstr>Fusion Power</vt:lpstr>
      <vt:lpstr>Why is ASP working on Fusion?</vt:lpstr>
      <vt:lpstr>Why Fusion?</vt:lpstr>
      <vt:lpstr>ASP’s Work on Fusion</vt:lpstr>
      <vt:lpstr>ASP’s Work on Fusion</vt:lpstr>
      <vt:lpstr>ASP’s Work on Fusion</vt:lpstr>
      <vt:lpstr>ASP’s Work on Fusion</vt:lpstr>
      <vt:lpstr>Two of ASP’s Key OpEds on Fusion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The American Security Project</vt:lpstr>
      <vt:lpstr>Contact Information</vt:lpstr>
      <vt:lpstr>FURTHER  READING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Hamill</dc:creator>
  <cp:lastModifiedBy>Andrew Holland</cp:lastModifiedBy>
  <cp:revision>241</cp:revision>
  <dcterms:created xsi:type="dcterms:W3CDTF">2011-03-09T16:38:51Z</dcterms:created>
  <dcterms:modified xsi:type="dcterms:W3CDTF">2013-12-09T19:20:31Z</dcterms:modified>
</cp:coreProperties>
</file>