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83" r:id="rId2"/>
    <p:sldId id="310" r:id="rId3"/>
    <p:sldId id="286" r:id="rId4"/>
    <p:sldId id="292" r:id="rId5"/>
    <p:sldId id="294" r:id="rId6"/>
    <p:sldId id="296" r:id="rId7"/>
    <p:sldId id="293" r:id="rId8"/>
    <p:sldId id="285" r:id="rId9"/>
    <p:sldId id="291" r:id="rId10"/>
    <p:sldId id="282" r:id="rId11"/>
    <p:sldId id="281" r:id="rId12"/>
    <p:sldId id="295" r:id="rId13"/>
    <p:sldId id="311" r:id="rId14"/>
    <p:sldId id="297" r:id="rId15"/>
    <p:sldId id="299" r:id="rId16"/>
    <p:sldId id="306" r:id="rId17"/>
    <p:sldId id="308" r:id="rId18"/>
    <p:sldId id="274" r:id="rId1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33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6FF96"/>
    <a:srgbClr val="AAFFB2"/>
    <a:srgbClr val="0EFDFF"/>
    <a:srgbClr val="A2FFFD"/>
    <a:srgbClr val="FFF99D"/>
    <a:srgbClr val="FCD6FF"/>
    <a:srgbClr val="F198FF"/>
    <a:srgbClr val="FFECB1"/>
    <a:srgbClr val="DDD7FF"/>
    <a:srgbClr val="A8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69" autoAdjust="0"/>
  </p:normalViewPr>
  <p:slideViewPr>
    <p:cSldViewPr snapToGrid="0" snapToObjects="1" showGuides="1">
      <p:cViewPr varScale="1">
        <p:scale>
          <a:sx n="88" d="100"/>
          <a:sy n="88" d="100"/>
        </p:scale>
        <p:origin x="77" y="221"/>
      </p:cViewPr>
      <p:guideLst>
        <p:guide orient="horz" pos="1733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6ABE4-5199-1F42-AA3A-6AF7225172E6}" type="datetimeFigureOut">
              <a:rPr kumimoji="1" lang="ja-JP" altLang="en-US" smtClean="0"/>
              <a:t>2013/12/10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036FB-AEFC-A541-A218-3E46612FF4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040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876CB-B218-4C38-AF7E-9F0A9B15DD4B}" type="slidenum">
              <a:rPr lang="ja-JP" altLang="en-US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618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9D8-B51C-024F-81D8-8EE6CD498338}" type="datetimeFigureOut">
              <a:rPr kumimoji="1" lang="ja-JP" altLang="en-US" smtClean="0"/>
              <a:t>2013/12/10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D78D-BF0D-FC4A-A18A-4B24B165A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56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9D8-B51C-024F-81D8-8EE6CD498338}" type="datetimeFigureOut">
              <a:rPr kumimoji="1" lang="ja-JP" altLang="en-US" smtClean="0"/>
              <a:t>2013/12/10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D78D-BF0D-FC4A-A18A-4B24B165A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69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9D8-B51C-024F-81D8-8EE6CD498338}" type="datetimeFigureOut">
              <a:rPr kumimoji="1" lang="ja-JP" altLang="en-US" smtClean="0"/>
              <a:t>2013/12/10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D78D-BF0D-FC4A-A18A-4B24B165A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82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9D8-B51C-024F-81D8-8EE6CD498338}" type="datetimeFigureOut">
              <a:rPr kumimoji="1" lang="ja-JP" altLang="en-US" smtClean="0"/>
              <a:t>2013/12/10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D78D-BF0D-FC4A-A18A-4B24B165A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35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9D8-B51C-024F-81D8-8EE6CD498338}" type="datetimeFigureOut">
              <a:rPr kumimoji="1" lang="ja-JP" altLang="en-US" smtClean="0"/>
              <a:t>2013/12/10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D78D-BF0D-FC4A-A18A-4B24B165A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94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9D8-B51C-024F-81D8-8EE6CD498338}" type="datetimeFigureOut">
              <a:rPr kumimoji="1" lang="ja-JP" altLang="en-US" smtClean="0"/>
              <a:t>2013/12/10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D78D-BF0D-FC4A-A18A-4B24B165A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48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9D8-B51C-024F-81D8-8EE6CD498338}" type="datetimeFigureOut">
              <a:rPr kumimoji="1" lang="ja-JP" altLang="en-US" smtClean="0"/>
              <a:t>2013/12/10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D78D-BF0D-FC4A-A18A-4B24B165A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9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9D8-B51C-024F-81D8-8EE6CD498338}" type="datetimeFigureOut">
              <a:rPr kumimoji="1" lang="ja-JP" altLang="en-US" smtClean="0"/>
              <a:t>2013/12/10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D78D-BF0D-FC4A-A18A-4B24B165A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69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9D8-B51C-024F-81D8-8EE6CD498338}" type="datetimeFigureOut">
              <a:rPr kumimoji="1" lang="ja-JP" altLang="en-US" smtClean="0"/>
              <a:t>2013/12/10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D78D-BF0D-FC4A-A18A-4B24B165A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50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9D8-B51C-024F-81D8-8EE6CD498338}" type="datetimeFigureOut">
              <a:rPr kumimoji="1" lang="ja-JP" altLang="en-US" smtClean="0"/>
              <a:t>2013/12/10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D78D-BF0D-FC4A-A18A-4B24B165A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67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9D8-B51C-024F-81D8-8EE6CD498338}" type="datetimeFigureOut">
              <a:rPr kumimoji="1" lang="ja-JP" altLang="en-US" smtClean="0"/>
              <a:t>2013/12/10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D78D-BF0D-FC4A-A18A-4B24B165A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09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FC9D8-B51C-024F-81D8-8EE6CD498338}" type="datetimeFigureOut">
              <a:rPr kumimoji="1" lang="ja-JP" altLang="en-US" smtClean="0"/>
              <a:t>2013/12/10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9D78D-BF0D-FC4A-A18A-4B24B165A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49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b="1" dirty="0"/>
              <a:t>Activities and Strategy in Japan on Fusion Technology for DEMO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Hiroshi </a:t>
            </a:r>
            <a:r>
              <a:rPr kumimoji="1" lang="en-US" altLang="ja-JP" dirty="0" err="1" smtClean="0"/>
              <a:t>Horiike</a:t>
            </a:r>
            <a:endParaRPr kumimoji="1" lang="en-US" altLang="ja-JP" dirty="0" smtClean="0"/>
          </a:p>
          <a:p>
            <a:r>
              <a:rPr lang="en-US" altLang="ja-JP" dirty="0" smtClean="0"/>
              <a:t>Osaka University</a:t>
            </a:r>
          </a:p>
          <a:p>
            <a:r>
              <a:rPr lang="en-US" altLang="ja-JP" dirty="0" smtClean="0"/>
              <a:t>Graduate School of Engineering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55970" y="374468"/>
            <a:ext cx="2626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Fusion Power Associates</a:t>
            </a:r>
          </a:p>
          <a:p>
            <a:r>
              <a:rPr kumimoji="1" lang="en-US" altLang="ja-JP" dirty="0" smtClean="0"/>
              <a:t>34th Meeting </a:t>
            </a:r>
            <a:r>
              <a:rPr lang="en-US" altLang="ja-JP" dirty="0" smtClean="0"/>
              <a:t>10/12/2013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33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9386" y="2188805"/>
            <a:ext cx="5720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Arial Rounded MT Bold"/>
                <a:ea typeface="ＤＦＰ太丸ゴシック体"/>
                <a:cs typeface="Arial Rounded MT Bold"/>
              </a:rPr>
              <a:t>②Neutron Source &amp; Irradiation Room </a:t>
            </a:r>
            <a:endParaRPr lang="ja-JP" altLang="en-US" sz="2400" dirty="0">
              <a:solidFill>
                <a:srgbClr val="FF0000"/>
              </a:solidFill>
              <a:latin typeface="Arial Rounded MT Bold"/>
              <a:ea typeface="ＤＦＰ太丸ゴシック体"/>
              <a:cs typeface="Arial Rounded MT Bold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90768" y="3018296"/>
            <a:ext cx="7202897" cy="13234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l"/>
              <a:defRPr/>
            </a:pPr>
            <a:r>
              <a:rPr lang="en-US" altLang="ja-JP" sz="2000" b="1" dirty="0" smtClean="0">
                <a:latin typeface="Arial"/>
                <a:ea typeface="ＤＦＰ太丸ゴシック体"/>
                <a:cs typeface="Arial"/>
              </a:rPr>
              <a:t>Strengthen technical basis for IFMIF construction</a:t>
            </a:r>
          </a:p>
          <a:p>
            <a:pPr marL="285750" indent="-285750">
              <a:buFont typeface="Wingdings" charset="2"/>
              <a:buChar char="l"/>
              <a:defRPr/>
            </a:pPr>
            <a:r>
              <a:rPr lang="en-US" altLang="ja-JP" sz="2000" b="1" dirty="0" smtClean="0">
                <a:latin typeface="Arial"/>
                <a:ea typeface="ＤＦＰ太丸ゴシック体"/>
                <a:cs typeface="Arial"/>
              </a:rPr>
              <a:t>Confirm integrity of blanket function and Test materials under fusion reactor relevant condition. </a:t>
            </a:r>
          </a:p>
          <a:p>
            <a:pPr marL="285750" indent="-285750">
              <a:buFont typeface="Wingdings" charset="2"/>
              <a:buChar char="l"/>
              <a:defRPr/>
            </a:pPr>
            <a:r>
              <a:rPr lang="en-US" altLang="ja-JP" sz="2000" b="1" dirty="0" smtClean="0">
                <a:latin typeface="Arial"/>
                <a:ea typeface="ＤＦＰ太丸ゴシック体"/>
                <a:cs typeface="Arial"/>
              </a:rPr>
              <a:t>Database to DEMO reactor technology 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1895" y="2710519"/>
            <a:ext cx="8547143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Proto-type Accelerator and Li target loop will be combined and expanded in </a:t>
            </a:r>
            <a:r>
              <a:rPr lang="en-US" altLang="ja-JP" sz="1400" dirty="0" err="1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Rokkasho</a:t>
            </a:r>
            <a:r>
              <a:rPr lang="en-US" altLang="ja-JP" sz="14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 site</a:t>
            </a:r>
            <a:endParaRPr kumimoji="1" lang="ja-JP" altLang="en-US" sz="1400" dirty="0">
              <a:solidFill>
                <a:srgbClr val="0000FF"/>
              </a:solidFill>
            </a:endParaRPr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390768" y="1314795"/>
            <a:ext cx="8630108" cy="67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  <a:buFont typeface="Wingdings" charset="2"/>
              <a:buChar char="l"/>
            </a:pPr>
            <a:r>
              <a:rPr lang="en-US" altLang="ja-JP" sz="2000" b="1" dirty="0" smtClean="0">
                <a:latin typeface="Arial"/>
                <a:ea typeface="ＤＦＰ太丸ゴシック体"/>
                <a:cs typeface="Arial"/>
              </a:rPr>
              <a:t>Validation tests for full size TBM fabrication &amp; its licensing</a:t>
            </a:r>
          </a:p>
          <a:p>
            <a:pPr>
              <a:lnSpc>
                <a:spcPct val="95000"/>
              </a:lnSpc>
              <a:buFont typeface="Wingdings" charset="2"/>
              <a:buChar char="l"/>
            </a:pPr>
            <a:r>
              <a:rPr lang="en-US" altLang="ja-JP" sz="2000" b="1" dirty="0" smtClean="0">
                <a:latin typeface="Arial"/>
                <a:ea typeface="ＤＦＰ太丸ゴシック体"/>
                <a:cs typeface="Arial"/>
              </a:rPr>
              <a:t>Establish DEMO Blanket concept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59386" y="881996"/>
            <a:ext cx="4321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  <a:latin typeface="Arial Rounded MT Bold"/>
                <a:ea typeface="ＤＦＰ太丸ゴシック体"/>
                <a:cs typeface="Arial Rounded MT Bold"/>
              </a:rPr>
              <a:t>① Blanket Cold Test Facility</a:t>
            </a:r>
            <a:endParaRPr lang="ja-JP" altLang="en-US" sz="2400" dirty="0">
              <a:solidFill>
                <a:srgbClr val="0000FF"/>
              </a:solidFill>
              <a:latin typeface="Arial Rounded MT Bold"/>
              <a:ea typeface="ＤＦＰ太丸ゴシック体"/>
              <a:cs typeface="Arial Rounded MT Bold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59386" y="4570427"/>
            <a:ext cx="2390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Arial Rounded MT Bold"/>
                <a:ea typeface="ＤＦＰ太丸ゴシック体"/>
                <a:cs typeface="Arial Rounded MT Bold"/>
              </a:rPr>
              <a:t>③Tritium Plant </a:t>
            </a:r>
            <a:endParaRPr lang="ja-JP" altLang="en-US" sz="2400" dirty="0">
              <a:solidFill>
                <a:srgbClr val="FF0000"/>
              </a:solidFill>
              <a:latin typeface="Arial Rounded MT Bold"/>
              <a:ea typeface="ＤＦＰ太丸ゴシック体"/>
              <a:cs typeface="Arial Rounded MT Bold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90768" y="5046445"/>
            <a:ext cx="8681051" cy="13234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l"/>
              <a:defRPr/>
            </a:pPr>
            <a:r>
              <a:rPr lang="en-US" altLang="ja-JP" sz="2000" b="1" dirty="0" smtClean="0">
                <a:solidFill>
                  <a:srgbClr val="000000"/>
                </a:solidFill>
                <a:latin typeface="Arial"/>
                <a:ea typeface="ＤＦＰ太丸ゴシック体"/>
                <a:cs typeface="Arial"/>
              </a:rPr>
              <a:t>Tritium </a:t>
            </a:r>
            <a:r>
              <a:rPr lang="en-US" altLang="ja-JP" sz="2000" b="1" dirty="0">
                <a:solidFill>
                  <a:srgbClr val="000000"/>
                </a:solidFill>
                <a:latin typeface="Arial"/>
                <a:ea typeface="ＤＦＰ太丸ゴシック体"/>
                <a:cs typeface="Arial"/>
              </a:rPr>
              <a:t>recovery generated in Li </a:t>
            </a:r>
            <a:r>
              <a:rPr lang="en-US" altLang="ja-JP" sz="2000" b="1" dirty="0" smtClean="0">
                <a:solidFill>
                  <a:srgbClr val="000000"/>
                </a:solidFill>
                <a:latin typeface="Arial"/>
                <a:ea typeface="ＤＦＰ太丸ゴシック体"/>
                <a:cs typeface="Arial"/>
              </a:rPr>
              <a:t>target</a:t>
            </a:r>
            <a:endParaRPr lang="en-US" altLang="ja-JP" sz="2000" b="1" dirty="0" smtClean="0">
              <a:latin typeface="Arial"/>
              <a:ea typeface="ＤＦＰ太丸ゴシック体"/>
              <a:cs typeface="Arial"/>
            </a:endParaRPr>
          </a:p>
          <a:p>
            <a:pPr marL="285750" indent="-285750">
              <a:buFont typeface="Wingdings" charset="2"/>
              <a:buChar char="l"/>
              <a:defRPr/>
            </a:pPr>
            <a:r>
              <a:rPr lang="en-US" altLang="ja-JP" sz="2000" b="1" dirty="0" smtClean="0">
                <a:solidFill>
                  <a:srgbClr val="000000"/>
                </a:solidFill>
                <a:latin typeface="Arial"/>
                <a:ea typeface="ＤＦＰ太丸ゴシック体"/>
                <a:cs typeface="Arial"/>
              </a:rPr>
              <a:t>Safety </a:t>
            </a:r>
            <a:r>
              <a:rPr lang="en-US" altLang="ja-JP" sz="2000" b="1" dirty="0">
                <a:solidFill>
                  <a:srgbClr val="000000"/>
                </a:solidFill>
                <a:latin typeface="Arial"/>
                <a:ea typeface="ＤＦＰ太丸ゴシック体"/>
                <a:cs typeface="Arial"/>
              </a:rPr>
              <a:t>confinement of Radio isotopes in RI test complex buildings</a:t>
            </a:r>
          </a:p>
          <a:p>
            <a:pPr marL="285750" indent="-285750">
              <a:buFont typeface="Wingdings" charset="2"/>
              <a:buChar char="l"/>
              <a:defRPr/>
            </a:pPr>
            <a:r>
              <a:rPr lang="en-US" altLang="ja-JP" sz="2000" b="1" dirty="0" smtClean="0">
                <a:solidFill>
                  <a:srgbClr val="000000"/>
                </a:solidFill>
                <a:latin typeface="Arial"/>
                <a:ea typeface="ＤＦＰ太丸ゴシック体"/>
                <a:cs typeface="Arial"/>
              </a:rPr>
              <a:t>Integrated </a:t>
            </a:r>
            <a:r>
              <a:rPr lang="en-US" altLang="ja-JP" sz="2000" b="1" dirty="0">
                <a:solidFill>
                  <a:srgbClr val="000000"/>
                </a:solidFill>
                <a:latin typeface="Arial"/>
                <a:ea typeface="ＤＦＰ太丸ゴシック体"/>
                <a:cs typeface="Arial"/>
              </a:rPr>
              <a:t>tritium processing R&amp;D for DEMO </a:t>
            </a:r>
            <a:endParaRPr lang="en-US" altLang="ja-JP" sz="2000" b="1" dirty="0" smtClean="0">
              <a:solidFill>
                <a:srgbClr val="000000"/>
              </a:solidFill>
              <a:latin typeface="Arial"/>
              <a:ea typeface="ＤＦＰ太丸ゴシック体"/>
              <a:cs typeface="Arial"/>
            </a:endParaRPr>
          </a:p>
          <a:p>
            <a:pPr>
              <a:defRPr/>
            </a:pPr>
            <a:r>
              <a:rPr lang="en-US" altLang="ja-JP" sz="2000" b="1" dirty="0">
                <a:solidFill>
                  <a:srgbClr val="000000"/>
                </a:solidFill>
                <a:latin typeface="Arial"/>
                <a:ea typeface="ＤＦＰ太丸ゴシック体"/>
                <a:cs typeface="Arial"/>
              </a:rPr>
              <a:t> </a:t>
            </a:r>
            <a:r>
              <a:rPr lang="en-US" altLang="ja-JP" sz="2000" b="1" dirty="0" smtClean="0">
                <a:solidFill>
                  <a:srgbClr val="000000"/>
                </a:solidFill>
                <a:latin typeface="Arial"/>
                <a:ea typeface="ＤＦＰ太丸ゴシック体"/>
                <a:cs typeface="Arial"/>
              </a:rPr>
              <a:t>    (</a:t>
            </a:r>
            <a:r>
              <a:rPr lang="en-US" altLang="ja-JP" sz="2000" b="1" dirty="0">
                <a:solidFill>
                  <a:srgbClr val="000000"/>
                </a:solidFill>
                <a:latin typeface="Arial"/>
                <a:ea typeface="ＤＦＰ太丸ゴシック体"/>
                <a:cs typeface="Arial"/>
              </a:rPr>
              <a:t>and test stand for ITER</a:t>
            </a:r>
            <a:r>
              <a:rPr lang="en-US" altLang="ja-JP" sz="2000" b="1" dirty="0" smtClean="0">
                <a:solidFill>
                  <a:srgbClr val="000000"/>
                </a:solidFill>
                <a:latin typeface="Arial"/>
                <a:ea typeface="ＤＦＰ太丸ゴシック体"/>
                <a:cs typeface="Arial"/>
              </a:rPr>
              <a:t>)</a:t>
            </a:r>
            <a:endParaRPr lang="en-US" altLang="ja-JP" sz="2000" b="1" dirty="0">
              <a:solidFill>
                <a:srgbClr val="000000"/>
              </a:solidFill>
              <a:latin typeface="Arial"/>
              <a:ea typeface="ＤＦＰ太丸ゴシック体"/>
              <a:cs typeface="Arial"/>
            </a:endParaRPr>
          </a:p>
        </p:txBody>
      </p:sp>
      <p:sp>
        <p:nvSpPr>
          <p:cNvPr id="13" name="Rectangle 178"/>
          <p:cNvSpPr>
            <a:spLocks noGrp="1" noChangeArrowheads="1"/>
          </p:cNvSpPr>
          <p:nvPr/>
        </p:nvSpPr>
        <p:spPr bwMode="auto">
          <a:xfrm>
            <a:off x="365891" y="138078"/>
            <a:ext cx="8557860" cy="54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altLang="ja-JP" sz="3200" dirty="0" smtClean="0">
                <a:latin typeface="Arial Rounded MT Bold"/>
                <a:ea typeface="ＤＦＰ太丸ゴシック体"/>
                <a:cs typeface="Arial Rounded MT Bold"/>
              </a:rPr>
              <a:t>Facilities of Fusion Demo Frontier Project</a:t>
            </a:r>
            <a:endParaRPr lang="en-GB" altLang="ja-JP" sz="3200" dirty="0">
              <a:latin typeface="Arial Rounded MT Bold"/>
              <a:ea typeface="ＤＦＰ太丸ゴシック体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65365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240144" y="1254617"/>
            <a:ext cx="7852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Arial Rounded MT Bold"/>
                <a:ea typeface="ＤＦＰ太丸ゴシック体"/>
                <a:cs typeface="Arial Rounded MT Bold"/>
              </a:rPr>
              <a:t>④ </a:t>
            </a:r>
            <a:r>
              <a:rPr lang="en-US" altLang="ja-JP" sz="24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Irradiated TBM Storage/Disassembling Facility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249768" y="2592800"/>
            <a:ext cx="5959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⑤ Remote Maintenance R&amp;D Facility</a:t>
            </a:r>
            <a:endParaRPr lang="ja-JP" altLang="en-US" sz="2400" dirty="0">
              <a:solidFill>
                <a:srgbClr val="0000F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9" name="Text Box 39"/>
          <p:cNvSpPr txBox="1">
            <a:spLocks noChangeArrowheads="1"/>
          </p:cNvSpPr>
          <p:nvPr/>
        </p:nvSpPr>
        <p:spPr bwMode="auto">
          <a:xfrm>
            <a:off x="359953" y="1641753"/>
            <a:ext cx="8630108" cy="67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  <a:buFont typeface="Wingdings" charset="2"/>
              <a:buChar char="l"/>
            </a:pPr>
            <a:r>
              <a:rPr lang="en-US" altLang="ja-JP" sz="2000" b="1" dirty="0" smtClean="0">
                <a:latin typeface="Arial"/>
                <a:ea typeface="ＤＦＰ太丸ゴシック体"/>
                <a:cs typeface="Arial"/>
              </a:rPr>
              <a:t>Receive TBMs after ITER test, PIE, Storage</a:t>
            </a:r>
          </a:p>
          <a:p>
            <a:pPr>
              <a:lnSpc>
                <a:spcPct val="95000"/>
              </a:lnSpc>
              <a:buFont typeface="Wingdings" charset="2"/>
              <a:buChar char="l"/>
            </a:pPr>
            <a:r>
              <a:rPr lang="en-US" altLang="ja-JP" sz="2000" b="1" dirty="0" smtClean="0">
                <a:latin typeface="Arial"/>
                <a:ea typeface="ＤＦＰ太丸ゴシック体"/>
                <a:cs typeface="Arial"/>
              </a:rPr>
              <a:t>Large activated components disassembly </a:t>
            </a: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321466" y="3015977"/>
            <a:ext cx="8630108" cy="67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  <a:buFont typeface="Wingdings" charset="2"/>
              <a:buChar char="l"/>
            </a:pPr>
            <a:r>
              <a:rPr lang="en-US" altLang="ja-JP" sz="2000" b="1" dirty="0" smtClean="0">
                <a:latin typeface="Arial"/>
                <a:ea typeface="ＤＦＰ太丸ゴシック体"/>
                <a:cs typeface="Arial"/>
              </a:rPr>
              <a:t>Install &amp; remove large blanket module and transportation </a:t>
            </a:r>
          </a:p>
          <a:p>
            <a:pPr>
              <a:lnSpc>
                <a:spcPct val="95000"/>
              </a:lnSpc>
              <a:buFont typeface="Wingdings" charset="2"/>
              <a:buChar char="l"/>
            </a:pPr>
            <a:r>
              <a:rPr lang="en-US" altLang="ja-JP" sz="2000" b="1" dirty="0" smtClean="0">
                <a:latin typeface="Arial"/>
                <a:ea typeface="ＤＦＰ太丸ゴシック体"/>
                <a:cs typeface="Arial"/>
              </a:rPr>
              <a:t>Remote maintenance of large </a:t>
            </a:r>
            <a:r>
              <a:rPr lang="en-US" altLang="ja-JP" sz="2000" b="1" dirty="0" err="1" smtClean="0">
                <a:latin typeface="Arial"/>
                <a:ea typeface="ＤＦＰ太丸ゴシック体"/>
                <a:cs typeface="Arial"/>
              </a:rPr>
              <a:t>conpornents</a:t>
            </a:r>
            <a:endParaRPr lang="en-US" altLang="ja-JP" sz="2000" b="1" dirty="0" smtClean="0">
              <a:latin typeface="Arial"/>
              <a:ea typeface="ＤＦＰ太丸ゴシック体"/>
              <a:cs typeface="Arial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59386" y="3949130"/>
            <a:ext cx="4867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008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⑥⑦ </a:t>
            </a:r>
            <a:r>
              <a:rPr lang="en-US" altLang="ja-JP" sz="2400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Green </a:t>
            </a:r>
            <a:r>
              <a:rPr lang="en-US" altLang="ja-JP" sz="2400" dirty="0">
                <a:solidFill>
                  <a:srgbClr val="008000"/>
                </a:solidFill>
                <a:latin typeface="Arial Rounded MT Bold"/>
                <a:cs typeface="Arial Rounded MT Bold"/>
              </a:rPr>
              <a:t>Innovation</a:t>
            </a:r>
            <a:r>
              <a:rPr lang="en-US" altLang="ja-JP" sz="2400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 Facilities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240144" y="5317952"/>
            <a:ext cx="7026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Arial Rounded MT Bold"/>
                <a:ea typeface="ＤＦＰ太丸ゴシック体"/>
                <a:cs typeface="Arial Rounded MT Bold"/>
              </a:rPr>
              <a:t>⑧</a:t>
            </a:r>
            <a:r>
              <a:rPr lang="ja-JP" altLang="en-US" sz="2400" dirty="0" smtClean="0">
                <a:solidFill>
                  <a:srgbClr val="FF0000"/>
                </a:solidFill>
                <a:latin typeface="Arial Rounded MT Bold"/>
                <a:ea typeface="ＤＦＰ太丸ゴシック体"/>
                <a:cs typeface="Arial Rounded MT Bold"/>
              </a:rPr>
              <a:t>３</a:t>
            </a:r>
            <a:r>
              <a:rPr lang="en-US" altLang="ja-JP" sz="2400" dirty="0" smtClean="0">
                <a:solidFill>
                  <a:srgbClr val="FF0000"/>
                </a:solidFill>
                <a:latin typeface="Arial Rounded MT Bold"/>
                <a:ea typeface="ＤＦＰ太丸ゴシック体"/>
                <a:cs typeface="Arial Rounded MT Bold"/>
              </a:rPr>
              <a:t>R Facility for Radioactive Waste Handling</a:t>
            </a:r>
            <a:endParaRPr lang="ja-JP" altLang="en-US" sz="2400" dirty="0">
              <a:solidFill>
                <a:srgbClr val="FF0000"/>
              </a:solidFill>
              <a:latin typeface="Arial Rounded MT Bold"/>
              <a:ea typeface="ＤＦＰ太丸ゴシック体"/>
              <a:cs typeface="Arial Rounded MT Bold"/>
            </a:endParaRPr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321466" y="4362685"/>
            <a:ext cx="8790060" cy="67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  <a:buFont typeface="Wingdings" charset="2"/>
              <a:buChar char="l"/>
            </a:pPr>
            <a:r>
              <a:rPr lang="en-US" altLang="ja-JP" sz="2000" b="1" dirty="0">
                <a:latin typeface="Arial"/>
                <a:ea typeface="ＤＦＰ太丸ゴシック体"/>
                <a:cs typeface="Arial"/>
              </a:rPr>
              <a:t>Lithium for tritium </a:t>
            </a:r>
            <a:r>
              <a:rPr lang="en-US" altLang="ja-JP" sz="2000" b="1" dirty="0" smtClean="0">
                <a:latin typeface="Arial"/>
                <a:ea typeface="ＤＦＰ太丸ゴシック体"/>
                <a:cs typeface="Arial"/>
              </a:rPr>
              <a:t>breeder in fusion reactor &amp; Lithium </a:t>
            </a:r>
            <a:r>
              <a:rPr lang="en-US" altLang="ja-JP" sz="2000" b="1" dirty="0">
                <a:latin typeface="Arial"/>
                <a:ea typeface="ＤＦＰ太丸ゴシック体"/>
                <a:cs typeface="Arial"/>
              </a:rPr>
              <a:t>for large cell </a:t>
            </a:r>
            <a:endParaRPr lang="en-US" altLang="ja-JP" sz="2000" b="1" dirty="0" smtClean="0">
              <a:latin typeface="Arial"/>
              <a:ea typeface="ＤＦＰ太丸ゴシック体"/>
              <a:cs typeface="Arial"/>
            </a:endParaRPr>
          </a:p>
          <a:p>
            <a:pPr>
              <a:lnSpc>
                <a:spcPct val="95000"/>
              </a:lnSpc>
              <a:buFont typeface="Wingdings" charset="2"/>
              <a:buChar char="l"/>
            </a:pPr>
            <a:r>
              <a:rPr lang="en-US" altLang="ja-JP" sz="2000" b="1" dirty="0">
                <a:latin typeface="Arial"/>
                <a:ea typeface="ＤＦＰ太丸ゴシック体"/>
                <a:cs typeface="Arial"/>
              </a:rPr>
              <a:t>R&amp;D for Lithium recovery, purification, accountancy, storage</a:t>
            </a:r>
            <a:endParaRPr lang="en-US" altLang="ja-JP" sz="2000" b="1" dirty="0" smtClean="0">
              <a:latin typeface="Arial"/>
              <a:ea typeface="ＤＦＰ太丸ゴシック体"/>
              <a:cs typeface="Arial"/>
            </a:endParaRPr>
          </a:p>
        </p:txBody>
      </p:sp>
      <p:sp>
        <p:nvSpPr>
          <p:cNvPr id="26" name="Text Box 39"/>
          <p:cNvSpPr txBox="1">
            <a:spLocks noChangeArrowheads="1"/>
          </p:cNvSpPr>
          <p:nvPr/>
        </p:nvSpPr>
        <p:spPr bwMode="auto">
          <a:xfrm>
            <a:off x="321466" y="5744035"/>
            <a:ext cx="8790060" cy="67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  <a:buFont typeface="Wingdings" charset="2"/>
              <a:buChar char="l"/>
            </a:pPr>
            <a:r>
              <a:rPr lang="en-US" altLang="ja-JP" sz="2000" b="1" dirty="0" smtClean="0">
                <a:latin typeface="Arial"/>
                <a:ea typeface="ＤＦＰ太丸ゴシック体"/>
                <a:cs typeface="Arial"/>
              </a:rPr>
              <a:t>R&amp;D for </a:t>
            </a:r>
            <a:r>
              <a:rPr lang="en-US" altLang="ja-JP" sz="2000" b="1" u="sng" dirty="0" smtClean="0">
                <a:latin typeface="Arial"/>
                <a:ea typeface="ＤＦＰ太丸ゴシック体"/>
                <a:cs typeface="Arial"/>
              </a:rPr>
              <a:t>Reduce</a:t>
            </a:r>
            <a:r>
              <a:rPr lang="en-US" altLang="ja-JP" sz="2000" b="1" dirty="0" smtClean="0">
                <a:latin typeface="Arial"/>
                <a:ea typeface="ＤＦＰ太丸ゴシック体"/>
                <a:cs typeface="Arial"/>
              </a:rPr>
              <a:t> environmental influence</a:t>
            </a:r>
          </a:p>
          <a:p>
            <a:pPr>
              <a:lnSpc>
                <a:spcPct val="95000"/>
              </a:lnSpc>
              <a:buFont typeface="Wingdings" charset="2"/>
              <a:buChar char="l"/>
            </a:pPr>
            <a:r>
              <a:rPr lang="en-US" altLang="ja-JP" sz="2000" b="1" dirty="0">
                <a:latin typeface="Arial"/>
                <a:ea typeface="ＤＦＰ太丸ゴシック体"/>
                <a:cs typeface="Arial"/>
              </a:rPr>
              <a:t>R&amp;D </a:t>
            </a:r>
            <a:r>
              <a:rPr lang="en-US" altLang="ja-JP" sz="2000" b="1" dirty="0" smtClean="0">
                <a:latin typeface="Arial"/>
                <a:ea typeface="ＤＦＰ太丸ゴシック体"/>
                <a:cs typeface="Arial"/>
              </a:rPr>
              <a:t>for </a:t>
            </a:r>
            <a:r>
              <a:rPr lang="en-US" altLang="ja-JP" sz="2000" b="1" u="sng" dirty="0" smtClean="0">
                <a:latin typeface="Arial"/>
                <a:ea typeface="ＤＦＰ太丸ゴシック体"/>
                <a:cs typeface="Arial"/>
              </a:rPr>
              <a:t>Reuse</a:t>
            </a:r>
            <a:r>
              <a:rPr lang="en-US" altLang="ja-JP" sz="2000" b="1" dirty="0" smtClean="0">
                <a:latin typeface="Arial"/>
                <a:ea typeface="ＤＦＰ太丸ゴシック体"/>
                <a:cs typeface="Arial"/>
              </a:rPr>
              <a:t> &amp; </a:t>
            </a:r>
            <a:r>
              <a:rPr lang="en-US" altLang="ja-JP" sz="2000" b="1" u="sng" dirty="0" smtClean="0">
                <a:latin typeface="Arial"/>
                <a:ea typeface="ＤＦＰ太丸ゴシック体"/>
                <a:cs typeface="Arial"/>
              </a:rPr>
              <a:t>Recycle</a:t>
            </a:r>
            <a:r>
              <a:rPr lang="en-US" altLang="ja-JP" sz="2000" b="1" dirty="0" smtClean="0">
                <a:latin typeface="Arial"/>
                <a:ea typeface="ＤＦＰ太丸ゴシック体"/>
                <a:cs typeface="Arial"/>
              </a:rPr>
              <a:t> of Li / Be materials &amp; other components </a:t>
            </a:r>
          </a:p>
        </p:txBody>
      </p:sp>
      <p:sp>
        <p:nvSpPr>
          <p:cNvPr id="17" name="Rectangle 178"/>
          <p:cNvSpPr>
            <a:spLocks noGrp="1" noChangeArrowheads="1"/>
          </p:cNvSpPr>
          <p:nvPr/>
        </p:nvSpPr>
        <p:spPr bwMode="auto">
          <a:xfrm>
            <a:off x="365891" y="313246"/>
            <a:ext cx="8557860" cy="54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altLang="ja-JP" sz="3200" dirty="0" smtClean="0">
                <a:latin typeface="Arial Rounded MT Bold"/>
                <a:ea typeface="ＤＦＰ太丸ゴシック体"/>
                <a:cs typeface="Arial Rounded MT Bold"/>
              </a:rPr>
              <a:t>Facilities of Fusion Demo Frontier Project</a:t>
            </a:r>
            <a:endParaRPr lang="en-GB" altLang="ja-JP" sz="3200" dirty="0">
              <a:latin typeface="Arial Rounded MT Bold"/>
              <a:ea typeface="ＤＦＰ太丸ゴシック体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0449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445" y="71475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Function of the Design Activity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2004" y="2276922"/>
            <a:ext cx="8607196" cy="38364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ja-JP" dirty="0"/>
              <a:t>D</a:t>
            </a:r>
            <a:r>
              <a:rPr lang="en-US" altLang="ja-JP" dirty="0" smtClean="0"/>
              <a:t>esign and R&amp;D for DEMO consists of these phases.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Through these phases we have to,</a:t>
            </a:r>
          </a:p>
          <a:p>
            <a:pPr marL="0" indent="0">
              <a:buNone/>
            </a:pPr>
            <a:r>
              <a:rPr lang="en-US" altLang="ja-JP" dirty="0" smtClean="0"/>
              <a:t> 1. develop technological bases and select one out of various options to prepare fabrication and construction of DEMO,</a:t>
            </a:r>
          </a:p>
          <a:p>
            <a:pPr marL="0" indent="0">
              <a:buNone/>
            </a:pPr>
            <a:r>
              <a:rPr lang="en-US" altLang="ja-JP" dirty="0" smtClean="0"/>
              <a:t> 2. complete conceptual design of major elements and fix the specifications of DEMO,</a:t>
            </a:r>
          </a:p>
          <a:p>
            <a:pPr marL="0" indent="0">
              <a:buNone/>
            </a:pPr>
            <a:r>
              <a:rPr lang="en-US" altLang="ja-JP" dirty="0" smtClean="0"/>
              <a:t> 3. prepare all information for </a:t>
            </a:r>
            <a:r>
              <a:rPr lang="en-US" altLang="ja-JP" u="sng" dirty="0" smtClean="0"/>
              <a:t>decision making</a:t>
            </a:r>
            <a:r>
              <a:rPr lang="en-US" altLang="ja-JP" dirty="0" smtClean="0"/>
              <a:t> on transitions from CDA to EDA, and EDA to construction, and</a:t>
            </a:r>
          </a:p>
          <a:p>
            <a:pPr marL="0" indent="0">
              <a:buNone/>
            </a:pPr>
            <a:r>
              <a:rPr lang="en-US" altLang="ja-JP" dirty="0" smtClean="0"/>
              <a:t> 4. </a:t>
            </a:r>
            <a:r>
              <a:rPr lang="en-US" altLang="ja-JP" dirty="0"/>
              <a:t>a</a:t>
            </a:r>
            <a:r>
              <a:rPr lang="en-US" altLang="ja-JP" dirty="0" smtClean="0"/>
              <a:t>ccount significance of DEMO and fusion energy, safety and environmental conformity.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These jobs have to be executed by a design team. </a:t>
            </a:r>
          </a:p>
        </p:txBody>
      </p:sp>
      <p:sp>
        <p:nvSpPr>
          <p:cNvPr id="6" name="二等辺三角形 5"/>
          <p:cNvSpPr/>
          <p:nvPr/>
        </p:nvSpPr>
        <p:spPr>
          <a:xfrm>
            <a:off x="1219200" y="1332411"/>
            <a:ext cx="2360023" cy="357052"/>
          </a:xfrm>
          <a:prstGeom prst="triangle">
            <a:avLst>
              <a:gd name="adj" fmla="val 10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579223" y="1332411"/>
            <a:ext cx="2342606" cy="357052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921829" y="1214475"/>
            <a:ext cx="3048000" cy="4749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28206" y="1724298"/>
            <a:ext cx="616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Conceptual design</a:t>
            </a:r>
            <a:r>
              <a:rPr kumimoji="1" lang="en-US" altLang="ja-JP" dirty="0" smtClean="0"/>
              <a:t>         engineering design               Construction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89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89"/>
            <a:ext cx="9144000" cy="686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90710" cy="1143000"/>
          </a:xfrm>
        </p:spPr>
        <p:txBody>
          <a:bodyPr>
            <a:noAutofit/>
          </a:bodyPr>
          <a:lstStyle/>
          <a:p>
            <a:pPr algn="l"/>
            <a:r>
              <a:rPr lang="en-US" altLang="ja-JP" sz="3600" dirty="0" smtClean="0"/>
              <a:t>Conceptual design, engineering design/R&amp;D and the core design team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5280" y="1591056"/>
            <a:ext cx="8704217" cy="2911275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Core design team implemented in BA, will be grown up to full team.</a:t>
            </a:r>
          </a:p>
          <a:p>
            <a:r>
              <a:rPr kumimoji="1" lang="en-US" altLang="ja-JP" dirty="0" smtClean="0"/>
              <a:t>This team will control whole activities about DEMO design and R&amp;Ds executed by partakers. </a:t>
            </a:r>
          </a:p>
          <a:p>
            <a:r>
              <a:rPr lang="en-US" altLang="ja-JP" dirty="0" smtClean="0"/>
              <a:t>It is expected to narrow down concepts to one, to manage R&amp;D activities, and to prepare numerical tools in phases followed.  </a:t>
            </a:r>
          </a:p>
          <a:p>
            <a:r>
              <a:rPr lang="en-US" altLang="ja-JP" dirty="0" smtClean="0"/>
              <a:t>Cultivation of  human resources for future is a large mission for them.</a:t>
            </a:r>
          </a:p>
          <a:p>
            <a:r>
              <a:rPr lang="en-US" altLang="ja-JP" dirty="0"/>
              <a:t>T</a:t>
            </a:r>
            <a:r>
              <a:rPr lang="en-US" altLang="ja-JP" dirty="0" smtClean="0"/>
              <a:t>he team</a:t>
            </a:r>
            <a:r>
              <a:rPr kumimoji="1" lang="en-US" altLang="ja-JP" dirty="0" smtClean="0"/>
              <a:t> grows up to the strong head</a:t>
            </a:r>
            <a:r>
              <a:rPr lang="ja-JP" altLang="en-US" dirty="0" smtClean="0"/>
              <a:t> </a:t>
            </a:r>
            <a:r>
              <a:rPr lang="en-US" altLang="ja-JP" dirty="0" smtClean="0"/>
              <a:t>quarter with larger responsibility for management of the whole processes in EDA/R&amp;D phase.</a:t>
            </a:r>
          </a:p>
        </p:txBody>
      </p:sp>
    </p:spTree>
    <p:extLst>
      <p:ext uri="{BB962C8B-B14F-4D97-AF65-F5344CB8AC3E}">
        <p14:creationId xmlns:p14="http://schemas.microsoft.com/office/powerpoint/2010/main" val="26906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32936"/>
            <a:ext cx="8094372" cy="755672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dirty="0" smtClean="0"/>
              <a:t>Key points</a:t>
            </a:r>
            <a:r>
              <a:rPr kumimoji="1" lang="en-US" altLang="ja-JP" sz="3600" dirty="0" smtClean="0"/>
              <a:t> of the DEMO design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515" y="1260042"/>
            <a:ext cx="8778976" cy="3477421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/>
              <a:t>Multi-purpose </a:t>
            </a:r>
            <a:r>
              <a:rPr lang="en-US" altLang="ja-JP" dirty="0" smtClean="0"/>
              <a:t>application of DEMO, not only electricity generation but </a:t>
            </a:r>
            <a:r>
              <a:rPr lang="en-US" altLang="ja-JP" dirty="0"/>
              <a:t>chemical </a:t>
            </a:r>
            <a:r>
              <a:rPr lang="en-US" altLang="ja-JP" dirty="0" smtClean="0"/>
              <a:t>application or </a:t>
            </a:r>
            <a:r>
              <a:rPr lang="en-US" altLang="ja-JP" dirty="0"/>
              <a:t>nuclear </a:t>
            </a:r>
            <a:r>
              <a:rPr lang="en-US" altLang="ja-JP" dirty="0" smtClean="0"/>
              <a:t>transmutation may be studied.</a:t>
            </a:r>
          </a:p>
          <a:p>
            <a:r>
              <a:rPr lang="en-US" altLang="ja-JP" dirty="0" smtClean="0"/>
              <a:t>Physical difficulty in the design must not </a:t>
            </a:r>
            <a:r>
              <a:rPr lang="en-US" altLang="ja-JP" dirty="0"/>
              <a:t>be solved by technological difficulty. Technological issues have to be solved by physics invention, so as to suppress </a:t>
            </a:r>
            <a:r>
              <a:rPr lang="en-US" altLang="ja-JP" dirty="0" smtClean="0"/>
              <a:t>cost </a:t>
            </a:r>
            <a:r>
              <a:rPr lang="en-US" altLang="ja-JP" dirty="0"/>
              <a:t>overrun</a:t>
            </a:r>
            <a:r>
              <a:rPr lang="en-US" altLang="ja-JP" dirty="0" smtClean="0"/>
              <a:t>. </a:t>
            </a:r>
            <a:r>
              <a:rPr lang="en-US" altLang="ja-JP" dirty="0" smtClean="0"/>
              <a:t>  e.g. </a:t>
            </a:r>
            <a:r>
              <a:rPr lang="en-US" altLang="ja-JP" dirty="0" smtClean="0"/>
              <a:t>TFC and VV </a:t>
            </a:r>
            <a:r>
              <a:rPr lang="en-US" altLang="ja-JP" dirty="0" smtClean="0"/>
              <a:t>for</a:t>
            </a:r>
            <a:r>
              <a:rPr lang="en-US" altLang="ja-JP" dirty="0" smtClean="0"/>
              <a:t> </a:t>
            </a:r>
            <a:r>
              <a:rPr lang="en-US" altLang="ja-JP" dirty="0" smtClean="0"/>
              <a:t>ITER </a:t>
            </a:r>
          </a:p>
          <a:p>
            <a:r>
              <a:rPr lang="en-US" altLang="ja-JP" dirty="0" smtClean="0"/>
              <a:t>The design has to be optimized on </a:t>
            </a:r>
            <a:r>
              <a:rPr lang="en-US" altLang="ja-JP" dirty="0"/>
              <a:t>the viewpoint </a:t>
            </a:r>
            <a:r>
              <a:rPr lang="en-US" altLang="ja-JP" dirty="0" smtClean="0"/>
              <a:t>of, physics,</a:t>
            </a:r>
            <a:r>
              <a:rPr lang="ja-JP" altLang="en-US" dirty="0"/>
              <a:t> </a:t>
            </a:r>
            <a:r>
              <a:rPr lang="en-US" altLang="ja-JP" dirty="0" smtClean="0"/>
              <a:t>fabrication </a:t>
            </a:r>
            <a:r>
              <a:rPr lang="en-US" altLang="ja-JP" dirty="0"/>
              <a:t>technology, </a:t>
            </a:r>
            <a:r>
              <a:rPr lang="en-US" altLang="ja-JP" dirty="0" smtClean="0"/>
              <a:t>work </a:t>
            </a:r>
            <a:r>
              <a:rPr lang="en-US" altLang="ja-JP" dirty="0"/>
              <a:t>machines </a:t>
            </a:r>
            <a:r>
              <a:rPr lang="en-US" altLang="ja-JP" dirty="0" smtClean="0"/>
              <a:t>available in industries, skilled engineering designers, </a:t>
            </a:r>
            <a:r>
              <a:rPr lang="en-US" altLang="ja-JP" dirty="0"/>
              <a:t>good weld workers, </a:t>
            </a:r>
            <a:r>
              <a:rPr lang="en-US" altLang="ja-JP" dirty="0" smtClean="0"/>
              <a:t>materials with good availability and workability, </a:t>
            </a:r>
            <a:r>
              <a:rPr lang="en-US" altLang="ja-JP" dirty="0"/>
              <a:t>and radio active </a:t>
            </a:r>
            <a:r>
              <a:rPr lang="en-US" altLang="ja-JP" dirty="0" smtClean="0"/>
              <a:t>wastes.</a:t>
            </a:r>
          </a:p>
          <a:p>
            <a:r>
              <a:rPr lang="en-US" altLang="ja-JP" dirty="0" smtClean="0"/>
              <a:t>In </a:t>
            </a:r>
            <a:r>
              <a:rPr lang="en-US" altLang="ja-JP" dirty="0"/>
              <a:t>this context, the nuclear power </a:t>
            </a:r>
            <a:r>
              <a:rPr lang="en-US" altLang="ja-JP" dirty="0" smtClean="0"/>
              <a:t>industries </a:t>
            </a:r>
            <a:r>
              <a:rPr lang="en-US" altLang="ja-JP" dirty="0"/>
              <a:t>and human resources </a:t>
            </a:r>
            <a:r>
              <a:rPr lang="en-US" altLang="ja-JP" dirty="0" smtClean="0"/>
              <a:t>employed there will conduct crucial role for </a:t>
            </a:r>
            <a:r>
              <a:rPr lang="en-US" altLang="ja-JP" dirty="0"/>
              <a:t>DEMO realization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6355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39070" cy="678399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Conclusion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4015" y="969136"/>
            <a:ext cx="8532255" cy="4534682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 smtClean="0"/>
              <a:t>Three recommendations proposed on 2008 from the fusion energy forum Japan</a:t>
            </a:r>
            <a:r>
              <a:rPr lang="en-US" altLang="ja-JP" dirty="0" smtClean="0"/>
              <a:t>. Those are, road map to DEMO, cultivation of human resources, and challenging issues excluded from ITER and BA.</a:t>
            </a:r>
          </a:p>
          <a:p>
            <a:r>
              <a:rPr lang="en-US" altLang="ja-JP" dirty="0" smtClean="0"/>
              <a:t>Proposed were, start of the conceptual design and the team, design concept consistent with RH, DEMO-TBM scenario, fuel technology of tritium and lithium, Q=1 class plasma device, and coordination with industry technology.</a:t>
            </a:r>
          </a:p>
          <a:p>
            <a:r>
              <a:rPr lang="en-US" altLang="ja-JP" dirty="0" smtClean="0"/>
              <a:t>The recommendations strongly insist importance of human resources and industry contribution to the fusion development.</a:t>
            </a:r>
          </a:p>
          <a:p>
            <a:r>
              <a:rPr lang="en-US" altLang="ja-JP" dirty="0" smtClean="0"/>
              <a:t>They insist importance of optimization of physical issues to technological issues, in order to come to agreement with the performance and cost.</a:t>
            </a:r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09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7047" y="1417638"/>
            <a:ext cx="8377707" cy="421043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Thank you very much for your attention.</a:t>
            </a:r>
            <a:br>
              <a:rPr kumimoji="1"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3100" dirty="0" smtClean="0"/>
              <a:t>Thank you very much for you and ANS support and aid to the Fukushima Daiichi Nuclear Plant Accident and post-accident managements. </a:t>
            </a:r>
            <a:endParaRPr kumimoji="1" lang="ja-JP" altLang="en-US" sz="3100" dirty="0"/>
          </a:p>
        </p:txBody>
      </p:sp>
    </p:spTree>
    <p:extLst>
      <p:ext uri="{BB962C8B-B14F-4D97-AF65-F5344CB8AC3E}">
        <p14:creationId xmlns:p14="http://schemas.microsoft.com/office/powerpoint/2010/main" val="271838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 flipH="1">
            <a:off x="5967031" y="1215032"/>
            <a:ext cx="3174700" cy="2155825"/>
          </a:xfrm>
          <a:prstGeom prst="rightArrowCallout">
            <a:avLst>
              <a:gd name="adj1" fmla="val 22241"/>
              <a:gd name="adj2" fmla="val 25000"/>
              <a:gd name="adj3" fmla="val 18550"/>
              <a:gd name="adj4" fmla="val 82370"/>
            </a:avLst>
          </a:prstGeom>
          <a:gradFill rotWithShape="0">
            <a:gsLst>
              <a:gs pos="0">
                <a:srgbClr val="FF0000"/>
              </a:gs>
              <a:gs pos="100000">
                <a:srgbClr val="FFA1B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9012" rIns="0" bIns="9012" anchor="ctr"/>
          <a:lstStyle/>
          <a:p>
            <a:endParaRPr lang="ja-JP" altLang="en-US">
              <a:latin typeface="Arial Rounded MT Bold"/>
              <a:cs typeface="Arial Rounded MT Bold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" y="1215032"/>
            <a:ext cx="3179994" cy="2155825"/>
          </a:xfrm>
          <a:prstGeom prst="rightArrowCallout">
            <a:avLst>
              <a:gd name="adj1" fmla="val 25037"/>
              <a:gd name="adj2" fmla="val 25000"/>
              <a:gd name="adj3" fmla="val 19366"/>
              <a:gd name="adj4" fmla="val 85060"/>
            </a:avLst>
          </a:prstGeom>
          <a:gradFill rotWithShape="0">
            <a:gsLst>
              <a:gs pos="0">
                <a:srgbClr val="FF0000"/>
              </a:gs>
              <a:gs pos="100000">
                <a:srgbClr val="FFA1B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9012" rIns="0" bIns="9012" anchor="ctr"/>
          <a:lstStyle/>
          <a:p>
            <a:endParaRPr lang="ja-JP" altLang="en-US">
              <a:latin typeface="Arial Rounded MT Bold"/>
              <a:cs typeface="Arial Rounded MT Bold"/>
            </a:endParaRPr>
          </a:p>
        </p:txBody>
      </p:sp>
      <p:pic>
        <p:nvPicPr>
          <p:cNvPr id="6" name="Picture 4" descr="SSTR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27" y="1116607"/>
            <a:ext cx="2659013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" y="2583457"/>
            <a:ext cx="9141730" cy="4292600"/>
          </a:xfrm>
          <a:prstGeom prst="upArrowCallout">
            <a:avLst>
              <a:gd name="adj1" fmla="val 21453"/>
              <a:gd name="adj2" fmla="val 16571"/>
              <a:gd name="adj3" fmla="val 7032"/>
              <a:gd name="adj4" fmla="val 89787"/>
            </a:avLst>
          </a:prstGeom>
          <a:gradFill rotWithShape="0">
            <a:gsLst>
              <a:gs pos="0">
                <a:srgbClr val="FFA1BD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9012" rIns="0" bIns="9012" anchor="ctr"/>
          <a:lstStyle/>
          <a:p>
            <a:endParaRPr lang="ja-JP" altLang="en-US">
              <a:latin typeface="Arial Rounded MT Bold"/>
              <a:cs typeface="Arial Rounded MT Bold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883162" y="3178770"/>
            <a:ext cx="3346108" cy="2462212"/>
          </a:xfrm>
          <a:prstGeom prst="roundRect">
            <a:avLst>
              <a:gd name="adj" fmla="val 1112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ja-JP" sz="1200" b="0" i="0">
              <a:latin typeface="Arial Rounded MT Bold"/>
              <a:cs typeface="Arial Rounded MT Bold"/>
            </a:endParaRPr>
          </a:p>
          <a:p>
            <a:pPr algn="ctr"/>
            <a:endParaRPr lang="ja-JP" altLang="en-US" sz="1200" i="0">
              <a:latin typeface="Arial Rounded MT Bold"/>
              <a:cs typeface="Arial Rounded MT Bold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29573" y="3152801"/>
            <a:ext cx="1702233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defTabSz="1423988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defTabSz="1423988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defTabSz="1423988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defTabSz="1423988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defTabSz="1423988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defTabSz="1423988" fontAlgn="base">
              <a:spcBef>
                <a:spcPct val="0"/>
              </a:spcBef>
              <a:spcAft>
                <a:spcPct val="0"/>
              </a:spcAft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defTabSz="1423988" fontAlgn="base">
              <a:spcBef>
                <a:spcPct val="0"/>
              </a:spcBef>
              <a:spcAft>
                <a:spcPct val="0"/>
              </a:spcAft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defTabSz="1423988" fontAlgn="base">
              <a:spcBef>
                <a:spcPct val="0"/>
              </a:spcBef>
              <a:spcAft>
                <a:spcPct val="0"/>
              </a:spcAft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defTabSz="1423988" fontAlgn="base">
              <a:spcBef>
                <a:spcPct val="0"/>
              </a:spcBef>
              <a:spcAft>
                <a:spcPct val="0"/>
              </a:spcAft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altLang="ja-JP" sz="1400" b="0" dirty="0">
                <a:solidFill>
                  <a:srgbClr val="FF0000"/>
                </a:solidFill>
                <a:latin typeface="Arial Rounded MT Bold"/>
                <a:cs typeface="Arial Rounded MT Bold"/>
              </a:rPr>
              <a:t>ITER </a:t>
            </a:r>
            <a:r>
              <a:rPr lang="en-US" altLang="ja-JP" sz="1400" b="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Team Japan</a:t>
            </a:r>
            <a:endParaRPr lang="en-US" altLang="ja-JP" sz="1400" b="0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5219871" y="2820648"/>
            <a:ext cx="0" cy="23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9012" rIns="0" bIns="9012" anchor="ctr">
            <a:spAutoFit/>
          </a:bodyPr>
          <a:lstStyle/>
          <a:p>
            <a:pPr algn="ctr"/>
            <a:endParaRPr kumimoji="0" lang="ja-JP" altLang="en-US" sz="1400" i="0">
              <a:latin typeface="Arial Rounded MT Bold"/>
              <a:cs typeface="Arial Rounded MT Bold"/>
            </a:endParaRP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184594" y="5739407"/>
            <a:ext cx="8772545" cy="11049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ja-JP" sz="1200" b="0" i="0">
              <a:latin typeface="Arial Rounded MT Bold"/>
              <a:cs typeface="Arial Rounded MT Bold"/>
            </a:endParaRPr>
          </a:p>
          <a:p>
            <a:pPr algn="ctr"/>
            <a:endParaRPr lang="ja-JP" altLang="en-US" sz="1200" i="0">
              <a:latin typeface="Arial Rounded MT Bold"/>
              <a:cs typeface="Arial Rounded MT Bold"/>
            </a:endParaRP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6616035" y="1386219"/>
            <a:ext cx="2492001" cy="5421312"/>
          </a:xfrm>
          <a:prstGeom prst="roundRect">
            <a:avLst>
              <a:gd name="adj" fmla="val 6440"/>
            </a:avLst>
          </a:prstGeom>
          <a:gradFill rotWithShape="1">
            <a:gsLst>
              <a:gs pos="0">
                <a:srgbClr val="FFF99D"/>
              </a:gs>
              <a:gs pos="100000">
                <a:srgbClr val="00FFFF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600">
              <a:latin typeface="Arial Rounded MT Bold"/>
              <a:cs typeface="Arial Rounded MT Bold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6712617" y="1447224"/>
            <a:ext cx="224452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kumimoji="0" lang="en-US" altLang="ja-JP" sz="1400" i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Fusion Demo </a:t>
            </a:r>
            <a:r>
              <a:rPr kumimoji="0" lang="en-US" altLang="ja-JP" sz="1400" i="1" dirty="0">
                <a:solidFill>
                  <a:srgbClr val="FF0000"/>
                </a:solidFill>
                <a:latin typeface="Arial Rounded MT Bold"/>
                <a:cs typeface="Arial Rounded MT Bold"/>
              </a:rPr>
              <a:t>Frontier</a:t>
            </a:r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83508" y="1367432"/>
            <a:ext cx="2471490" cy="5481638"/>
          </a:xfrm>
          <a:prstGeom prst="roundRect">
            <a:avLst>
              <a:gd name="adj" fmla="val 6440"/>
            </a:avLst>
          </a:prstGeom>
          <a:gradFill rotWithShape="1">
            <a:gsLst>
              <a:gs pos="0">
                <a:srgbClr val="FFF99D"/>
              </a:gs>
              <a:gs pos="100000">
                <a:srgbClr val="00FFFF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>
              <a:latin typeface="Arial Rounded MT Bold"/>
              <a:cs typeface="Arial Rounded MT Bold"/>
            </a:endParaRPr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2511047" y="3902670"/>
            <a:ext cx="366255" cy="685800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Arial Rounded MT Bold"/>
              <a:cs typeface="Arial Rounded MT Bold"/>
            </a:endParaRPr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6232200" y="4023320"/>
            <a:ext cx="398486" cy="685800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Arial Rounded MT Bold"/>
              <a:cs typeface="Arial Rounded MT Bold"/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2440726" y="5752107"/>
            <a:ext cx="186058" cy="10795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Arial Rounded MT Bold"/>
              <a:cs typeface="Arial Rounded MT Bold"/>
            </a:endParaRP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6586735" y="5752107"/>
            <a:ext cx="172872" cy="107473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Arial Rounded MT Bold"/>
              <a:cs typeface="Arial Rounded MT Bold"/>
            </a:endParaRPr>
          </a:p>
        </p:txBody>
      </p:sp>
      <p:pic>
        <p:nvPicPr>
          <p:cNvPr id="149" name="Picture 157" descr="IFMIF"/>
          <p:cNvPicPr>
            <a:picLocks noChangeAspect="1" noChangeArrowheads="1"/>
          </p:cNvPicPr>
          <p:nvPr/>
        </p:nvPicPr>
        <p:blipFill>
          <a:blip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747" y="5610741"/>
            <a:ext cx="1327309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9" name="Text Box 3"/>
          <p:cNvSpPr txBox="1">
            <a:spLocks noChangeArrowheads="1"/>
          </p:cNvSpPr>
          <p:nvPr/>
        </p:nvSpPr>
        <p:spPr bwMode="auto">
          <a:xfrm>
            <a:off x="3263502" y="1131526"/>
            <a:ext cx="1021119" cy="3571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13" tIns="24426" rIns="12213" bIns="24426">
            <a:spAutoFit/>
          </a:bodyPr>
          <a:lstStyle>
            <a:lvl1pPr defTabSz="966788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defTabSz="966788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defTabSz="966788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defTabSz="966788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000" dirty="0">
                <a:solidFill>
                  <a:srgbClr val="FF0000"/>
                </a:solidFill>
                <a:latin typeface="Arial Rounded MT Bold"/>
                <a:cs typeface="Arial Rounded MT Bold"/>
              </a:rPr>
              <a:t>DEMO</a:t>
            </a:r>
            <a:endParaRPr lang="en-US" altLang="ja-JP" sz="2000" b="0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41" name="Text Box 23"/>
          <p:cNvSpPr txBox="1">
            <a:spLocks noChangeArrowheads="1"/>
          </p:cNvSpPr>
          <p:nvPr/>
        </p:nvSpPr>
        <p:spPr bwMode="auto">
          <a:xfrm>
            <a:off x="47032" y="1397595"/>
            <a:ext cx="25682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altLang="ja-JP" sz="1400" b="0" dirty="0" smtClean="0">
                <a:solidFill>
                  <a:srgbClr val="FF0214"/>
                </a:solidFill>
                <a:latin typeface="Arial Rounded MT Bold"/>
                <a:cs typeface="Arial Rounded MT Bold"/>
              </a:rPr>
              <a:t>Advanced Plasma Platform</a:t>
            </a:r>
            <a:endParaRPr lang="en-US" altLang="ja-JP" sz="1400" b="0" dirty="0">
              <a:solidFill>
                <a:srgbClr val="FF0214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52" name="Text Box 73"/>
          <p:cNvSpPr txBox="1">
            <a:spLocks noChangeArrowheads="1"/>
          </p:cNvSpPr>
          <p:nvPr/>
        </p:nvSpPr>
        <p:spPr bwMode="auto">
          <a:xfrm>
            <a:off x="3179995" y="5752107"/>
            <a:ext cx="2470025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defTabSz="1423988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defTabSz="1423988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defTabSz="1423988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defTabSz="1423988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defTabSz="1423988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defTabSz="1423988" fontAlgn="base">
              <a:spcBef>
                <a:spcPct val="0"/>
              </a:spcBef>
              <a:spcAft>
                <a:spcPct val="0"/>
              </a:spcAft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defTabSz="1423988" fontAlgn="base">
              <a:spcBef>
                <a:spcPct val="0"/>
              </a:spcBef>
              <a:spcAft>
                <a:spcPct val="0"/>
              </a:spcAft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defTabSz="1423988" fontAlgn="base">
              <a:spcBef>
                <a:spcPct val="0"/>
              </a:spcBef>
              <a:spcAft>
                <a:spcPct val="0"/>
              </a:spcAft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defTabSz="1423988" fontAlgn="base">
              <a:spcBef>
                <a:spcPct val="0"/>
              </a:spcBef>
              <a:spcAft>
                <a:spcPct val="0"/>
              </a:spcAft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1400" dirty="0">
                <a:solidFill>
                  <a:srgbClr val="FF0000"/>
                </a:solidFill>
                <a:latin typeface="Arial Rounded MT Bold"/>
                <a:cs typeface="Arial Rounded MT Bold"/>
              </a:rPr>
              <a:t>Broader </a:t>
            </a:r>
            <a:r>
              <a:rPr lang="en-US" altLang="ja-JP" sz="14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Approach</a:t>
            </a:r>
            <a:endParaRPr lang="en-US" altLang="ja-JP" sz="1400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354" name="Picture 365" descr="EU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986" y="5794970"/>
            <a:ext cx="377975" cy="271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" name="Picture 366" descr="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966" y="5772745"/>
            <a:ext cx="401416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6" name="Rectangle 76"/>
          <p:cNvSpPr>
            <a:spLocks noChangeArrowheads="1"/>
          </p:cNvSpPr>
          <p:nvPr/>
        </p:nvSpPr>
        <p:spPr bwMode="auto">
          <a:xfrm>
            <a:off x="3246329" y="6122196"/>
            <a:ext cx="2398092" cy="6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9012" rIns="0" bIns="9012" anchor="ctr">
            <a:spAutoFit/>
          </a:bodyPr>
          <a:lstStyle/>
          <a:p>
            <a:r>
              <a:rPr lang="ja-JP" altLang="en-US" sz="1400" dirty="0" smtClean="0">
                <a:solidFill>
                  <a:srgbClr val="FF011C"/>
                </a:solidFill>
                <a:latin typeface="Arial Rounded MT Bold"/>
                <a:cs typeface="Arial Rounded MT Bold"/>
              </a:rPr>
              <a:t>・</a:t>
            </a:r>
            <a:r>
              <a:rPr lang="en-US" altLang="ja-JP" sz="1400" dirty="0" smtClean="0">
                <a:solidFill>
                  <a:srgbClr val="FF011C"/>
                </a:solidFill>
                <a:latin typeface="Arial Rounded MT Bold"/>
                <a:cs typeface="Arial Rounded MT Bold"/>
              </a:rPr>
              <a:t>IFERC</a:t>
            </a:r>
            <a:endParaRPr lang="en-US" altLang="ja-JP" sz="1400" dirty="0">
              <a:solidFill>
                <a:srgbClr val="FF011C"/>
              </a:solidFill>
              <a:latin typeface="Arial Rounded MT Bold"/>
              <a:cs typeface="Arial Rounded MT Bold"/>
            </a:endParaRPr>
          </a:p>
          <a:p>
            <a:r>
              <a:rPr lang="ja-JP" altLang="en-US" sz="1400" dirty="0">
                <a:solidFill>
                  <a:srgbClr val="FF011C"/>
                </a:solidFill>
                <a:latin typeface="Arial Rounded MT Bold"/>
                <a:cs typeface="Arial Rounded MT Bold"/>
              </a:rPr>
              <a:t>・</a:t>
            </a:r>
            <a:r>
              <a:rPr lang="en-US" altLang="ja-JP" sz="1400" dirty="0">
                <a:solidFill>
                  <a:srgbClr val="FF011C"/>
                </a:solidFill>
                <a:latin typeface="Arial Rounded MT Bold"/>
                <a:cs typeface="Arial Rounded MT Bold"/>
              </a:rPr>
              <a:t>IFMIF-EVEDA</a:t>
            </a:r>
          </a:p>
          <a:p>
            <a:r>
              <a:rPr lang="ja-JP" altLang="en-US" sz="1400" dirty="0">
                <a:solidFill>
                  <a:srgbClr val="FF011C"/>
                </a:solidFill>
                <a:latin typeface="Arial Rounded MT Bold"/>
                <a:cs typeface="Arial Rounded MT Bold"/>
              </a:rPr>
              <a:t>・</a:t>
            </a:r>
            <a:r>
              <a:rPr lang="en-US" altLang="ja-JP" sz="1400" dirty="0">
                <a:solidFill>
                  <a:srgbClr val="FF011C"/>
                </a:solidFill>
                <a:latin typeface="Arial Rounded MT Bold"/>
                <a:cs typeface="Arial Rounded MT Bold"/>
              </a:rPr>
              <a:t>Satellite Tokamak JT-60SA</a:t>
            </a:r>
          </a:p>
        </p:txBody>
      </p:sp>
      <p:sp>
        <p:nvSpPr>
          <p:cNvPr id="357" name="Rectangle 13"/>
          <p:cNvSpPr>
            <a:spLocks noChangeArrowheads="1"/>
          </p:cNvSpPr>
          <p:nvPr/>
        </p:nvSpPr>
        <p:spPr bwMode="auto">
          <a:xfrm>
            <a:off x="6759607" y="1941941"/>
            <a:ext cx="230508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0" lang="en-US" altLang="ja-JP" sz="1400" dirty="0">
                <a:latin typeface="Arial Rounded MT Bold"/>
                <a:cs typeface="Arial Rounded MT Bold"/>
              </a:rPr>
              <a:t>Establish </a:t>
            </a:r>
            <a:r>
              <a:rPr kumimoji="0" lang="en-US" altLang="ja-JP" sz="1400" dirty="0" smtClean="0">
                <a:latin typeface="Arial Rounded MT Bold"/>
                <a:cs typeface="Arial Rounded MT Bold"/>
              </a:rPr>
              <a:t>Technological Basis </a:t>
            </a:r>
            <a:r>
              <a:rPr kumimoji="0" lang="en-US" altLang="ja-JP" sz="1400" dirty="0">
                <a:latin typeface="Arial Rounded MT Bold"/>
                <a:cs typeface="Arial Rounded MT Bold"/>
              </a:rPr>
              <a:t>for DEMO  </a:t>
            </a:r>
          </a:p>
        </p:txBody>
      </p:sp>
      <p:sp>
        <p:nvSpPr>
          <p:cNvPr id="360" name="Oval 371"/>
          <p:cNvSpPr>
            <a:spLocks noChangeArrowheads="1"/>
          </p:cNvSpPr>
          <p:nvPr/>
        </p:nvSpPr>
        <p:spPr bwMode="auto">
          <a:xfrm>
            <a:off x="6771798" y="2619434"/>
            <a:ext cx="14438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Arial Rounded MT Bold"/>
              <a:cs typeface="Arial Rounded MT Bold"/>
            </a:endParaRPr>
          </a:p>
        </p:txBody>
      </p:sp>
      <p:sp>
        <p:nvSpPr>
          <p:cNvPr id="361" name="Oval 372"/>
          <p:cNvSpPr>
            <a:spLocks noChangeArrowheads="1"/>
          </p:cNvSpPr>
          <p:nvPr/>
        </p:nvSpPr>
        <p:spPr bwMode="auto">
          <a:xfrm>
            <a:off x="6771798" y="2900608"/>
            <a:ext cx="14438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Arial Rounded MT Bold"/>
              <a:cs typeface="Arial Rounded MT Bold"/>
            </a:endParaRPr>
          </a:p>
        </p:txBody>
      </p:sp>
      <p:sp>
        <p:nvSpPr>
          <p:cNvPr id="362" name="Oval 373"/>
          <p:cNvSpPr>
            <a:spLocks noChangeArrowheads="1"/>
          </p:cNvSpPr>
          <p:nvPr/>
        </p:nvSpPr>
        <p:spPr bwMode="auto">
          <a:xfrm>
            <a:off x="6771798" y="3290974"/>
            <a:ext cx="14438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Arial Rounded MT Bold"/>
              <a:cs typeface="Arial Rounded MT Bold"/>
            </a:endParaRPr>
          </a:p>
        </p:txBody>
      </p:sp>
      <p:sp>
        <p:nvSpPr>
          <p:cNvPr id="363" name="Oval 374"/>
          <p:cNvSpPr>
            <a:spLocks noChangeArrowheads="1"/>
          </p:cNvSpPr>
          <p:nvPr/>
        </p:nvSpPr>
        <p:spPr bwMode="auto">
          <a:xfrm>
            <a:off x="6771798" y="3693520"/>
            <a:ext cx="14438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Arial Rounded MT Bold"/>
              <a:cs typeface="Arial Rounded MT Bold"/>
            </a:endParaRPr>
          </a:p>
        </p:txBody>
      </p:sp>
      <p:sp>
        <p:nvSpPr>
          <p:cNvPr id="366" name="Rectangle 377"/>
          <p:cNvSpPr>
            <a:spLocks noChangeArrowheads="1"/>
          </p:cNvSpPr>
          <p:nvPr/>
        </p:nvSpPr>
        <p:spPr bwMode="auto">
          <a:xfrm>
            <a:off x="6771798" y="4581139"/>
            <a:ext cx="2318451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sz="1100" i="1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・</a:t>
            </a:r>
            <a:r>
              <a:rPr lang="en-US" altLang="ja-JP" sz="1100" i="1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TBM Development</a:t>
            </a:r>
          </a:p>
          <a:p>
            <a:r>
              <a:rPr lang="ja-JP" altLang="en-US" sz="1100" i="1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・</a:t>
            </a:r>
            <a:r>
              <a:rPr lang="en-US" altLang="ja-JP" sz="1100" i="1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Blanket Cold Test Facility</a:t>
            </a:r>
          </a:p>
          <a:p>
            <a:r>
              <a:rPr lang="ja-JP" altLang="en-US" sz="1100" i="1" dirty="0">
                <a:solidFill>
                  <a:srgbClr val="0000FF"/>
                </a:solidFill>
                <a:latin typeface="Arial Rounded MT Bold"/>
                <a:cs typeface="Arial Rounded MT Bold"/>
              </a:rPr>
              <a:t>・</a:t>
            </a:r>
            <a:r>
              <a:rPr lang="en-US" altLang="ja-JP" sz="1100" i="1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Neutron Source and </a:t>
            </a:r>
          </a:p>
          <a:p>
            <a:r>
              <a:rPr lang="en-US" altLang="ja-JP" sz="1100" i="1" dirty="0">
                <a:solidFill>
                  <a:srgbClr val="0000FF"/>
                </a:solidFill>
                <a:latin typeface="Arial Rounded MT Bold"/>
                <a:cs typeface="Arial Rounded MT Bold"/>
              </a:rPr>
              <a:t> </a:t>
            </a:r>
            <a:r>
              <a:rPr lang="en-US" altLang="ja-JP" sz="1100" i="1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 Irradiation Facility</a:t>
            </a:r>
            <a:endParaRPr lang="en-US" altLang="ja-JP" sz="1100" i="1" dirty="0">
              <a:solidFill>
                <a:srgbClr val="0000FF"/>
              </a:solidFill>
              <a:latin typeface="Arial Rounded MT Bold"/>
              <a:cs typeface="Arial Rounded MT Bold"/>
            </a:endParaRPr>
          </a:p>
          <a:p>
            <a:r>
              <a:rPr lang="ja-JP" altLang="en-US" sz="1100" i="1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・</a:t>
            </a:r>
            <a:r>
              <a:rPr lang="en-US" altLang="ja-JP" sz="1100" i="1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Others</a:t>
            </a:r>
            <a:endParaRPr lang="en-US" altLang="ja-JP" sz="1100" i="1" dirty="0">
              <a:solidFill>
                <a:srgbClr val="0000FF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370" name="Picture 137" descr="jt60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11" y="5009067"/>
            <a:ext cx="1925433" cy="164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1" name="Rectangle 357"/>
          <p:cNvSpPr>
            <a:spLocks noChangeArrowheads="1"/>
          </p:cNvSpPr>
          <p:nvPr/>
        </p:nvSpPr>
        <p:spPr bwMode="auto">
          <a:xfrm>
            <a:off x="264496" y="6595127"/>
            <a:ext cx="20583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latin typeface="Arial Rounded MT Bold"/>
                <a:cs typeface="Arial Rounded MT Bold"/>
              </a:rPr>
              <a:t>Satellite Tokamak(JT-60SA)</a:t>
            </a:r>
            <a:endParaRPr lang="en-US" altLang="ja-JP" sz="1100" dirty="0">
              <a:latin typeface="Arial Rounded MT Bold"/>
              <a:cs typeface="Arial Rounded MT Bold"/>
            </a:endParaRPr>
          </a:p>
        </p:txBody>
      </p:sp>
      <p:grpSp>
        <p:nvGrpSpPr>
          <p:cNvPr id="382" name="図形グループ 381"/>
          <p:cNvGrpSpPr/>
          <p:nvPr/>
        </p:nvGrpSpPr>
        <p:grpSpPr>
          <a:xfrm>
            <a:off x="3434282" y="4272571"/>
            <a:ext cx="2341234" cy="1339596"/>
            <a:chOff x="2975459" y="3785195"/>
            <a:chExt cx="3057498" cy="1749425"/>
          </a:xfrm>
        </p:grpSpPr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2975459" y="4702770"/>
              <a:ext cx="3057498" cy="36353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4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821" y="11429"/>
                  </a:moveTo>
                  <a:cubicBezTo>
                    <a:pt x="3802" y="11220"/>
                    <a:pt x="3793" y="11010"/>
                    <a:pt x="3793" y="10800"/>
                  </a:cubicBezTo>
                  <a:cubicBezTo>
                    <a:pt x="3793" y="6930"/>
                    <a:pt x="6930" y="3793"/>
                    <a:pt x="10800" y="3793"/>
                  </a:cubicBezTo>
                  <a:cubicBezTo>
                    <a:pt x="14669" y="3793"/>
                    <a:pt x="17807" y="6930"/>
                    <a:pt x="17807" y="10800"/>
                  </a:cubicBezTo>
                  <a:cubicBezTo>
                    <a:pt x="17806" y="11010"/>
                    <a:pt x="17797" y="11220"/>
                    <a:pt x="17778" y="11429"/>
                  </a:cubicBezTo>
                  <a:lnTo>
                    <a:pt x="21556" y="11770"/>
                  </a:lnTo>
                  <a:cubicBezTo>
                    <a:pt x="21585" y="11448"/>
                    <a:pt x="21600" y="1112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24"/>
                    <a:pt x="14" y="11448"/>
                    <a:pt x="43" y="11770"/>
                  </a:cubicBezTo>
                  <a:lnTo>
                    <a:pt x="3821" y="11429"/>
                  </a:lnTo>
                  <a:close/>
                </a:path>
              </a:pathLst>
            </a:custGeom>
            <a:gradFill rotWithShape="0">
              <a:gsLst>
                <a:gs pos="0">
                  <a:srgbClr val="1CF5FF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Arial Rounded MT Bold"/>
                <a:cs typeface="Arial Rounded MT Bold"/>
              </a:endParaRPr>
            </a:p>
          </p:txBody>
        </p:sp>
        <p:pic>
          <p:nvPicPr>
            <p:cNvPr id="340" name="図 1" descr="media_photos_09透過済.png"/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0578" y="3785195"/>
              <a:ext cx="1727259" cy="174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3" name="AutoShape 10"/>
            <p:cNvSpPr>
              <a:spLocks noChangeArrowheads="1"/>
            </p:cNvSpPr>
            <p:nvPr/>
          </p:nvSpPr>
          <p:spPr bwMode="auto">
            <a:xfrm flipV="1">
              <a:off x="2975459" y="4702770"/>
              <a:ext cx="3057498" cy="36353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74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821" y="11429"/>
                  </a:moveTo>
                  <a:cubicBezTo>
                    <a:pt x="3802" y="11220"/>
                    <a:pt x="3793" y="11010"/>
                    <a:pt x="3793" y="10800"/>
                  </a:cubicBezTo>
                  <a:cubicBezTo>
                    <a:pt x="3793" y="6930"/>
                    <a:pt x="6930" y="3793"/>
                    <a:pt x="10800" y="3793"/>
                  </a:cubicBezTo>
                  <a:cubicBezTo>
                    <a:pt x="14669" y="3793"/>
                    <a:pt x="17807" y="6930"/>
                    <a:pt x="17807" y="10800"/>
                  </a:cubicBezTo>
                  <a:cubicBezTo>
                    <a:pt x="17806" y="11010"/>
                    <a:pt x="17797" y="11220"/>
                    <a:pt x="17778" y="11429"/>
                  </a:cubicBezTo>
                  <a:lnTo>
                    <a:pt x="21556" y="11770"/>
                  </a:lnTo>
                  <a:cubicBezTo>
                    <a:pt x="21585" y="11448"/>
                    <a:pt x="21600" y="1112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124"/>
                    <a:pt x="14" y="11448"/>
                    <a:pt x="43" y="11770"/>
                  </a:cubicBezTo>
                  <a:lnTo>
                    <a:pt x="3821" y="11429"/>
                  </a:lnTo>
                  <a:close/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1CF5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latin typeface="Arial Rounded MT Bold"/>
                <a:cs typeface="Arial Rounded MT Bold"/>
              </a:endParaRPr>
            </a:p>
          </p:txBody>
        </p:sp>
        <p:pic>
          <p:nvPicPr>
            <p:cNvPr id="374" name="Picture 11" descr="EU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652" y="4994427"/>
              <a:ext cx="492247" cy="333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5" name="Picture 12" descr="J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6463" y="4977685"/>
              <a:ext cx="520083" cy="364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6" name="Picture 13" descr="US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3582" y="4801624"/>
              <a:ext cx="319375" cy="252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7" name="Picture 14" descr="K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1943" y="4973498"/>
              <a:ext cx="390755" cy="308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" name="Picture 15" descr="R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459" y="4775795"/>
              <a:ext cx="319375" cy="252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" name="Picture 16" descr="Cai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409" y="4439245"/>
              <a:ext cx="3193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0" name="Picture 1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117" y="4434482"/>
              <a:ext cx="34428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4" name="Text Box 7"/>
          <p:cNvSpPr txBox="1">
            <a:spLocks noChangeArrowheads="1"/>
          </p:cNvSpPr>
          <p:nvPr/>
        </p:nvSpPr>
        <p:spPr bwMode="auto">
          <a:xfrm>
            <a:off x="3081265" y="3398805"/>
            <a:ext cx="2935960" cy="62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defTabSz="1423988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defTabSz="1423988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defTabSz="1423988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defTabSz="1423988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defTabSz="1423988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defTabSz="1423988" fontAlgn="base">
              <a:spcBef>
                <a:spcPct val="0"/>
              </a:spcBef>
              <a:spcAft>
                <a:spcPct val="0"/>
              </a:spcAft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defTabSz="1423988" fontAlgn="base">
              <a:spcBef>
                <a:spcPct val="0"/>
              </a:spcBef>
              <a:spcAft>
                <a:spcPct val="0"/>
              </a:spcAft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defTabSz="1423988" fontAlgn="base">
              <a:spcBef>
                <a:spcPct val="0"/>
              </a:spcBef>
              <a:spcAft>
                <a:spcPct val="0"/>
              </a:spcAft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defTabSz="1423988" fontAlgn="base">
              <a:spcBef>
                <a:spcPct val="0"/>
              </a:spcBef>
              <a:spcAft>
                <a:spcPct val="0"/>
              </a:spcAft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1200" b="0" i="0" dirty="0" smtClean="0">
                <a:latin typeface="Arial Rounded MT Bold"/>
                <a:cs typeface="Arial Rounded MT Bold"/>
              </a:rPr>
              <a:t>JADA Activities in ITER site in  addition</a:t>
            </a:r>
          </a:p>
          <a:p>
            <a:pPr algn="ctr"/>
            <a:r>
              <a:rPr lang="en-US" altLang="ja-JP" sz="1200" b="0" i="0" dirty="0" smtClean="0">
                <a:latin typeface="Arial Rounded MT Bold"/>
                <a:cs typeface="Arial Rounded MT Bold"/>
              </a:rPr>
              <a:t>to those in Naka site, to accumulate data required for Demo</a:t>
            </a:r>
            <a:endParaRPr lang="en-US" altLang="ja-JP" sz="1200" b="0" i="0" dirty="0">
              <a:latin typeface="Arial Rounded MT Bold"/>
              <a:cs typeface="Arial Rounded MT Bold"/>
            </a:endParaRPr>
          </a:p>
        </p:txBody>
      </p:sp>
      <p:sp>
        <p:nvSpPr>
          <p:cNvPr id="385" name="Text Box 7"/>
          <p:cNvSpPr txBox="1">
            <a:spLocks noChangeArrowheads="1"/>
          </p:cNvSpPr>
          <p:nvPr/>
        </p:nvSpPr>
        <p:spPr bwMode="auto">
          <a:xfrm>
            <a:off x="2944692" y="3900913"/>
            <a:ext cx="1493957" cy="53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defTabSz="1423988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defTabSz="1423988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defTabSz="1423988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defTabSz="1423988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defTabSz="1423988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defTabSz="1423988" fontAlgn="base">
              <a:spcBef>
                <a:spcPct val="0"/>
              </a:spcBef>
              <a:spcAft>
                <a:spcPct val="0"/>
              </a:spcAft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defTabSz="1423988" fontAlgn="base">
              <a:spcBef>
                <a:spcPct val="0"/>
              </a:spcBef>
              <a:spcAft>
                <a:spcPct val="0"/>
              </a:spcAft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defTabSz="1423988" fontAlgn="base">
              <a:spcBef>
                <a:spcPct val="0"/>
              </a:spcBef>
              <a:spcAft>
                <a:spcPct val="0"/>
              </a:spcAft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defTabSz="1423988" fontAlgn="base">
              <a:spcBef>
                <a:spcPct val="0"/>
              </a:spcBef>
              <a:spcAft>
                <a:spcPct val="0"/>
              </a:spcAft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altLang="ja-JP" sz="1000" b="0" i="0" dirty="0" smtClean="0">
                <a:latin typeface="Arial Rounded MT Bold"/>
                <a:cs typeface="Arial Rounded MT Bold"/>
              </a:rPr>
              <a:t>Assemble Phase</a:t>
            </a:r>
          </a:p>
          <a:p>
            <a:r>
              <a:rPr lang="ja-JP" altLang="en-US" sz="1000" b="0" i="0" dirty="0" smtClean="0">
                <a:latin typeface="Arial Rounded MT Bold"/>
                <a:cs typeface="Arial Rounded MT Bold"/>
              </a:rPr>
              <a:t>・</a:t>
            </a:r>
            <a:r>
              <a:rPr lang="en-US" altLang="ja-JP" sz="1000" b="0" i="0" dirty="0" smtClean="0">
                <a:latin typeface="Arial Rounded MT Bold"/>
                <a:cs typeface="Arial Rounded MT Bold"/>
              </a:rPr>
              <a:t>JAEA staffs</a:t>
            </a:r>
          </a:p>
          <a:p>
            <a:r>
              <a:rPr lang="ja-JP" altLang="en-US" sz="1000" b="0" i="0" dirty="0">
                <a:latin typeface="Arial Rounded MT Bold"/>
                <a:cs typeface="Arial Rounded MT Bold"/>
              </a:rPr>
              <a:t>・</a:t>
            </a:r>
            <a:r>
              <a:rPr lang="en-US" altLang="ja-JP" sz="1000" b="0" i="0" dirty="0" smtClean="0">
                <a:latin typeface="Arial Rounded MT Bold"/>
                <a:cs typeface="Arial Rounded MT Bold"/>
              </a:rPr>
              <a:t>Industrial Companies</a:t>
            </a:r>
            <a:endParaRPr lang="en-US" altLang="ja-JP" sz="1000" b="0" i="0" dirty="0">
              <a:latin typeface="Arial Rounded MT Bold"/>
              <a:cs typeface="Arial Rounded MT Bold"/>
            </a:endParaRPr>
          </a:p>
        </p:txBody>
      </p:sp>
      <p:sp>
        <p:nvSpPr>
          <p:cNvPr id="386" name="Text Box 7"/>
          <p:cNvSpPr txBox="1">
            <a:spLocks noChangeArrowheads="1"/>
          </p:cNvSpPr>
          <p:nvPr/>
        </p:nvSpPr>
        <p:spPr bwMode="auto">
          <a:xfrm>
            <a:off x="4795015" y="3950861"/>
            <a:ext cx="1424000" cy="53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defTabSz="1423988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defTabSz="1423988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defTabSz="1423988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defTabSz="1423988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defTabSz="1423988"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defTabSz="1423988" fontAlgn="base">
              <a:spcBef>
                <a:spcPct val="0"/>
              </a:spcBef>
              <a:spcAft>
                <a:spcPct val="0"/>
              </a:spcAft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defTabSz="1423988" fontAlgn="base">
              <a:spcBef>
                <a:spcPct val="0"/>
              </a:spcBef>
              <a:spcAft>
                <a:spcPct val="0"/>
              </a:spcAft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defTabSz="1423988" fontAlgn="base">
              <a:spcBef>
                <a:spcPct val="0"/>
              </a:spcBef>
              <a:spcAft>
                <a:spcPct val="0"/>
              </a:spcAft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defTabSz="1423988" fontAlgn="base">
              <a:spcBef>
                <a:spcPct val="0"/>
              </a:spcBef>
              <a:spcAft>
                <a:spcPct val="0"/>
              </a:spcAft>
              <a:defRPr kumimoji="1" sz="2400" b="1" i="1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altLang="ja-JP" sz="1000" b="0" i="0" dirty="0" smtClean="0">
                <a:latin typeface="Arial Rounded MT Bold"/>
                <a:cs typeface="Arial Rounded MT Bold"/>
              </a:rPr>
              <a:t>Operation Phase</a:t>
            </a:r>
          </a:p>
          <a:p>
            <a:r>
              <a:rPr lang="ja-JP" altLang="en-US" sz="1000" b="0" i="0" dirty="0">
                <a:latin typeface="Arial Rounded MT Bold"/>
                <a:cs typeface="Arial Rounded MT Bold"/>
              </a:rPr>
              <a:t>・</a:t>
            </a:r>
            <a:r>
              <a:rPr lang="en-US" altLang="ja-JP" sz="1000" b="0" i="0" dirty="0" smtClean="0">
                <a:latin typeface="Arial Rounded MT Bold"/>
                <a:cs typeface="Arial Rounded MT Bold"/>
              </a:rPr>
              <a:t>JAEA staffs</a:t>
            </a:r>
          </a:p>
          <a:p>
            <a:r>
              <a:rPr lang="ja-JP" altLang="en-US" sz="1000" b="0" i="0" dirty="0">
                <a:latin typeface="Arial Rounded MT Bold"/>
                <a:cs typeface="Arial Rounded MT Bold"/>
              </a:rPr>
              <a:t>・</a:t>
            </a:r>
            <a:r>
              <a:rPr lang="en-US" altLang="ja-JP" sz="1000" b="0" i="0" dirty="0" smtClean="0">
                <a:latin typeface="Arial Rounded MT Bold"/>
                <a:cs typeface="Arial Rounded MT Bold"/>
              </a:rPr>
              <a:t>JA Res. Institutes</a:t>
            </a:r>
            <a:endParaRPr lang="en-US" altLang="ja-JP" sz="1000" b="0" i="0" dirty="0">
              <a:latin typeface="Arial Rounded MT Bold"/>
              <a:cs typeface="Arial Rounded MT Bold"/>
            </a:endParaRPr>
          </a:p>
        </p:txBody>
      </p:sp>
      <p:sp>
        <p:nvSpPr>
          <p:cNvPr id="387" name="正方形/長方形 386"/>
          <p:cNvSpPr/>
          <p:nvPr/>
        </p:nvSpPr>
        <p:spPr>
          <a:xfrm>
            <a:off x="6913927" y="2824844"/>
            <a:ext cx="2049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latin typeface="Arial Rounded MT Bold"/>
                <a:cs typeface="Arial Rounded MT Bold"/>
              </a:rPr>
              <a:t>Cold Tests </a:t>
            </a:r>
            <a:r>
              <a:rPr lang="en-US" altLang="ja-JP" sz="1200" dirty="0">
                <a:latin typeface="Arial Rounded MT Bold"/>
                <a:cs typeface="Arial Rounded MT Bold"/>
              </a:rPr>
              <a:t>of </a:t>
            </a:r>
            <a:r>
              <a:rPr lang="en-US" altLang="ja-JP" sz="1200" dirty="0" smtClean="0">
                <a:latin typeface="Arial Rounded MT Bold"/>
                <a:cs typeface="Arial Rounded MT Bold"/>
              </a:rPr>
              <a:t>Blanket </a:t>
            </a:r>
          </a:p>
          <a:p>
            <a:r>
              <a:rPr lang="en-US" altLang="ja-JP" sz="1200" dirty="0">
                <a:latin typeface="Arial Rounded MT Bold"/>
                <a:cs typeface="Arial Rounded MT Bold"/>
              </a:rPr>
              <a:t> </a:t>
            </a:r>
            <a:r>
              <a:rPr lang="en-US" altLang="ja-JP" sz="1200" dirty="0" smtClean="0">
                <a:latin typeface="Arial Rounded MT Bold"/>
                <a:cs typeface="Arial Rounded MT Bold"/>
              </a:rPr>
              <a:t> &amp; </a:t>
            </a:r>
            <a:r>
              <a:rPr lang="en-US" altLang="ja-JP" sz="1200" dirty="0">
                <a:latin typeface="Arial Rounded MT Bold"/>
                <a:cs typeface="Arial Rounded MT Bold"/>
              </a:rPr>
              <a:t>Material R&amp;D </a:t>
            </a:r>
            <a:endParaRPr lang="ja-JP" altLang="en-US" sz="1200" dirty="0"/>
          </a:p>
        </p:txBody>
      </p:sp>
      <p:sp>
        <p:nvSpPr>
          <p:cNvPr id="388" name="正方形/長方形 387"/>
          <p:cNvSpPr/>
          <p:nvPr/>
        </p:nvSpPr>
        <p:spPr>
          <a:xfrm>
            <a:off x="6925346" y="2551633"/>
            <a:ext cx="12035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latin typeface="Arial Rounded MT Bold"/>
                <a:cs typeface="Arial Rounded MT Bold"/>
              </a:rPr>
              <a:t>DEMO CDA</a:t>
            </a:r>
            <a:endParaRPr lang="ja-JP" altLang="en-US" sz="1200" dirty="0"/>
          </a:p>
        </p:txBody>
      </p:sp>
      <p:sp>
        <p:nvSpPr>
          <p:cNvPr id="389" name="正方形/長方形 388"/>
          <p:cNvSpPr/>
          <p:nvPr/>
        </p:nvSpPr>
        <p:spPr>
          <a:xfrm>
            <a:off x="6920738" y="3237481"/>
            <a:ext cx="1595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latin typeface="Arial Rounded MT Bold"/>
                <a:cs typeface="Arial Rounded MT Bold"/>
              </a:rPr>
              <a:t>RI </a:t>
            </a:r>
            <a:r>
              <a:rPr lang="en-US" altLang="ja-JP" sz="1200" dirty="0" smtClean="0">
                <a:latin typeface="Arial Rounded MT Bold"/>
                <a:cs typeface="Arial Rounded MT Bold"/>
              </a:rPr>
              <a:t>Tests </a:t>
            </a:r>
            <a:r>
              <a:rPr lang="en-US" altLang="ja-JP" sz="1200" dirty="0">
                <a:latin typeface="Arial Rounded MT Bold"/>
                <a:cs typeface="Arial Rounded MT Bold"/>
              </a:rPr>
              <a:t>of Blanket </a:t>
            </a:r>
            <a:endParaRPr lang="en-US" altLang="ja-JP" sz="1200" dirty="0" smtClean="0">
              <a:latin typeface="Arial Rounded MT Bold"/>
              <a:cs typeface="Arial Rounded MT Bold"/>
            </a:endParaRPr>
          </a:p>
          <a:p>
            <a:r>
              <a:rPr lang="en-US" altLang="ja-JP" sz="1200" dirty="0">
                <a:latin typeface="Arial Rounded MT Bold"/>
                <a:cs typeface="Arial Rounded MT Bold"/>
              </a:rPr>
              <a:t> </a:t>
            </a:r>
            <a:r>
              <a:rPr lang="en-US" altLang="ja-JP" sz="1200" dirty="0" smtClean="0">
                <a:latin typeface="Arial Rounded MT Bold"/>
                <a:cs typeface="Arial Rounded MT Bold"/>
              </a:rPr>
              <a:t> &amp; </a:t>
            </a:r>
            <a:r>
              <a:rPr lang="en-US" altLang="ja-JP" sz="1200" dirty="0">
                <a:latin typeface="Arial Rounded MT Bold"/>
                <a:cs typeface="Arial Rounded MT Bold"/>
              </a:rPr>
              <a:t>Material R&amp;D </a:t>
            </a:r>
            <a:endParaRPr lang="ja-JP" altLang="en-US" sz="1200" dirty="0"/>
          </a:p>
        </p:txBody>
      </p:sp>
      <p:sp>
        <p:nvSpPr>
          <p:cNvPr id="390" name="正方形/長方形 389"/>
          <p:cNvSpPr/>
          <p:nvPr/>
        </p:nvSpPr>
        <p:spPr>
          <a:xfrm>
            <a:off x="6902971" y="3630893"/>
            <a:ext cx="1825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latin typeface="Arial Rounded MT Bold"/>
                <a:cs typeface="Arial Rounded MT Bold"/>
              </a:rPr>
              <a:t>Li </a:t>
            </a:r>
            <a:r>
              <a:rPr lang="en-US" altLang="ja-JP" sz="1200" dirty="0">
                <a:latin typeface="Arial Rounded MT Bold"/>
                <a:cs typeface="Arial Rounded MT Bold"/>
              </a:rPr>
              <a:t>recovery R&amp;D </a:t>
            </a:r>
            <a:endParaRPr lang="en-US" altLang="ja-JP" sz="1200" dirty="0" smtClean="0">
              <a:latin typeface="Arial Rounded MT Bold"/>
              <a:cs typeface="Arial Rounded MT Bold"/>
            </a:endParaRPr>
          </a:p>
          <a:p>
            <a:r>
              <a:rPr lang="en-US" altLang="ja-JP" sz="1200" dirty="0" smtClean="0">
                <a:latin typeface="Arial Rounded MT Bold"/>
                <a:cs typeface="Arial Rounded MT Bold"/>
              </a:rPr>
              <a:t>and </a:t>
            </a:r>
            <a:r>
              <a:rPr lang="en-US" altLang="ja-JP" sz="1200" dirty="0">
                <a:latin typeface="Arial Rounded MT Bold"/>
                <a:cs typeface="Arial Rounded MT Bold"/>
              </a:rPr>
              <a:t>Pilot </a:t>
            </a:r>
            <a:r>
              <a:rPr lang="en-US" altLang="ja-JP" sz="1200" dirty="0" smtClean="0">
                <a:latin typeface="Arial Rounded MT Bold"/>
                <a:cs typeface="Arial Rounded MT Bold"/>
              </a:rPr>
              <a:t>plant</a:t>
            </a:r>
            <a:endParaRPr lang="en-US" altLang="ja-JP" sz="1200" dirty="0">
              <a:latin typeface="Arial Rounded MT Bold"/>
              <a:cs typeface="Arial Rounded MT Bold"/>
            </a:endParaRPr>
          </a:p>
        </p:txBody>
      </p:sp>
      <p:sp>
        <p:nvSpPr>
          <p:cNvPr id="391" name="Oval 371"/>
          <p:cNvSpPr>
            <a:spLocks noChangeArrowheads="1"/>
          </p:cNvSpPr>
          <p:nvPr/>
        </p:nvSpPr>
        <p:spPr bwMode="auto">
          <a:xfrm>
            <a:off x="184400" y="2610362"/>
            <a:ext cx="14438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Arial Rounded MT Bold"/>
              <a:cs typeface="Arial Rounded MT Bold"/>
            </a:endParaRPr>
          </a:p>
        </p:txBody>
      </p:sp>
      <p:sp>
        <p:nvSpPr>
          <p:cNvPr id="392" name="正方形/長方形 391"/>
          <p:cNvSpPr/>
          <p:nvPr/>
        </p:nvSpPr>
        <p:spPr>
          <a:xfrm>
            <a:off x="337947" y="2542561"/>
            <a:ext cx="1846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latin typeface="Arial Rounded MT Bold"/>
                <a:cs typeface="Arial Rounded MT Bold"/>
              </a:rPr>
              <a:t>Plasma Research for</a:t>
            </a:r>
          </a:p>
          <a:p>
            <a:r>
              <a:rPr lang="en-US" altLang="ja-JP" sz="1200" dirty="0" smtClean="0">
                <a:latin typeface="Arial Rounded MT Bold"/>
                <a:cs typeface="Arial Rounded MT Bold"/>
              </a:rPr>
              <a:t>supporting ITER and</a:t>
            </a:r>
          </a:p>
          <a:p>
            <a:r>
              <a:rPr lang="en-US" altLang="ja-JP" sz="1200" dirty="0" smtClean="0">
                <a:latin typeface="Arial Rounded MT Bold"/>
                <a:cs typeface="Arial Rounded MT Bold"/>
              </a:rPr>
              <a:t>for Demo Design</a:t>
            </a:r>
            <a:endParaRPr lang="ja-JP" altLang="en-US" sz="1200" dirty="0"/>
          </a:p>
        </p:txBody>
      </p:sp>
      <p:sp>
        <p:nvSpPr>
          <p:cNvPr id="393" name="Oval 371"/>
          <p:cNvSpPr>
            <a:spLocks noChangeArrowheads="1"/>
          </p:cNvSpPr>
          <p:nvPr/>
        </p:nvSpPr>
        <p:spPr bwMode="auto">
          <a:xfrm>
            <a:off x="182490" y="3730004"/>
            <a:ext cx="14438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Arial Rounded MT Bold"/>
              <a:cs typeface="Arial Rounded MT Bold"/>
            </a:endParaRPr>
          </a:p>
        </p:txBody>
      </p:sp>
      <p:sp>
        <p:nvSpPr>
          <p:cNvPr id="394" name="正方形/長方形 393"/>
          <p:cNvSpPr/>
          <p:nvPr/>
        </p:nvSpPr>
        <p:spPr>
          <a:xfrm>
            <a:off x="336037" y="3662203"/>
            <a:ext cx="2055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latin typeface="Arial Rounded MT Bold"/>
                <a:cs typeface="Arial Rounded MT Bold"/>
              </a:rPr>
              <a:t>R&amp;D under core plasma environment</a:t>
            </a:r>
          </a:p>
        </p:txBody>
      </p:sp>
      <p:sp>
        <p:nvSpPr>
          <p:cNvPr id="395" name="正方形/長方形 394"/>
          <p:cNvSpPr/>
          <p:nvPr/>
        </p:nvSpPr>
        <p:spPr>
          <a:xfrm>
            <a:off x="388483" y="3175776"/>
            <a:ext cx="20522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i="1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Steady-state, High </a:t>
            </a:r>
            <a:r>
              <a:rPr lang="en-US" altLang="ja-JP" sz="1100" i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b</a:t>
            </a:r>
            <a:r>
              <a:rPr lang="en-US" altLang="ja-JP" sz="1100" i="1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, </a:t>
            </a:r>
          </a:p>
          <a:p>
            <a:r>
              <a:rPr lang="en-US" altLang="ja-JP" sz="1100" i="1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Div. contr., Impurity Contr.</a:t>
            </a:r>
            <a:endParaRPr lang="ja-JP" altLang="en-US" sz="1100" i="1" dirty="0">
              <a:solidFill>
                <a:srgbClr val="0000FF"/>
              </a:solidFill>
            </a:endParaRPr>
          </a:p>
        </p:txBody>
      </p:sp>
      <p:sp>
        <p:nvSpPr>
          <p:cNvPr id="396" name="正方形/長方形 395"/>
          <p:cNvSpPr/>
          <p:nvPr/>
        </p:nvSpPr>
        <p:spPr>
          <a:xfrm>
            <a:off x="399454" y="4126722"/>
            <a:ext cx="20522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i="1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Remote Handling, Fuelling, </a:t>
            </a:r>
          </a:p>
          <a:p>
            <a:r>
              <a:rPr lang="en-US" altLang="ja-JP" sz="1100" i="1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Advanced Divertor, Safety</a:t>
            </a:r>
            <a:endParaRPr lang="ja-JP" altLang="en-US" sz="1100" i="1" dirty="0">
              <a:solidFill>
                <a:srgbClr val="0000FF"/>
              </a:solidFill>
            </a:endParaRPr>
          </a:p>
        </p:txBody>
      </p:sp>
      <p:pic>
        <p:nvPicPr>
          <p:cNvPr id="399" name="Picture 16" descr="demo_r10-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617" y="5505775"/>
            <a:ext cx="749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3" name="Oval 374"/>
          <p:cNvSpPr>
            <a:spLocks noChangeArrowheads="1"/>
          </p:cNvSpPr>
          <p:nvPr/>
        </p:nvSpPr>
        <p:spPr bwMode="auto">
          <a:xfrm>
            <a:off x="6761838" y="4115058"/>
            <a:ext cx="14438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Arial Rounded MT Bold"/>
              <a:cs typeface="Arial Rounded MT Bold"/>
            </a:endParaRPr>
          </a:p>
        </p:txBody>
      </p:sp>
      <p:sp>
        <p:nvSpPr>
          <p:cNvPr id="404" name="正方形/長方形 403"/>
          <p:cNvSpPr/>
          <p:nvPr/>
        </p:nvSpPr>
        <p:spPr>
          <a:xfrm>
            <a:off x="6893011" y="4052431"/>
            <a:ext cx="18257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latin typeface="Arial Rounded MT Bold"/>
                <a:cs typeface="Arial Rounded MT Bold"/>
              </a:rPr>
              <a:t>Others</a:t>
            </a:r>
            <a:endParaRPr lang="en-US" altLang="ja-JP" sz="1200" dirty="0">
              <a:latin typeface="Arial Rounded MT Bold"/>
              <a:cs typeface="Arial Rounded MT Bold"/>
            </a:endParaRPr>
          </a:p>
        </p:txBody>
      </p:sp>
      <p:sp>
        <p:nvSpPr>
          <p:cNvPr id="406" name="Rectangle 13"/>
          <p:cNvSpPr>
            <a:spLocks noChangeArrowheads="1"/>
          </p:cNvSpPr>
          <p:nvPr/>
        </p:nvSpPr>
        <p:spPr bwMode="auto">
          <a:xfrm>
            <a:off x="167968" y="1906326"/>
            <a:ext cx="23050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1400" dirty="0" smtClean="0">
                <a:latin typeface="Arial Rounded MT Bold"/>
                <a:cs typeface="Arial Rounded MT Bold"/>
              </a:rPr>
              <a:t>Support ITER and</a:t>
            </a:r>
          </a:p>
          <a:p>
            <a:pPr algn="ctr"/>
            <a:r>
              <a:rPr kumimoji="0" lang="en-US" altLang="ja-JP" sz="1400" dirty="0" smtClean="0">
                <a:latin typeface="Arial Rounded MT Bold"/>
                <a:cs typeface="Arial Rounded MT Bold"/>
              </a:rPr>
              <a:t>Challenge to DEMO </a:t>
            </a:r>
            <a:endParaRPr kumimoji="0" lang="en-US" altLang="ja-JP" sz="1400" dirty="0">
              <a:latin typeface="Arial Rounded MT Bold"/>
              <a:cs typeface="Arial Rounded MT Bold"/>
            </a:endParaRPr>
          </a:p>
        </p:txBody>
      </p:sp>
      <p:sp>
        <p:nvSpPr>
          <p:cNvPr id="407" name="正方形/長方形 406"/>
          <p:cNvSpPr/>
          <p:nvPr/>
        </p:nvSpPr>
        <p:spPr>
          <a:xfrm>
            <a:off x="4705897" y="3149668"/>
            <a:ext cx="137217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ja-JP" altLang="en-US" sz="1400" i="1" dirty="0" smtClean="0">
                <a:solidFill>
                  <a:srgbClr val="000000"/>
                </a:solidFill>
                <a:latin typeface="Arial Rounded MT Bold"/>
                <a:ea typeface="ＤＦＰ太丸ゴシック体"/>
                <a:cs typeface="Arial Rounded MT Bold"/>
              </a:rPr>
              <a:t>＠</a:t>
            </a:r>
            <a:r>
              <a:rPr lang="en-US" altLang="ja-JP" sz="1400" i="1" dirty="0" err="1" smtClean="0">
                <a:solidFill>
                  <a:srgbClr val="000000"/>
                </a:solidFill>
                <a:latin typeface="Arial Rounded MT Bold"/>
                <a:ea typeface="ＤＦＰ太丸ゴシック体"/>
                <a:cs typeface="Arial Rounded MT Bold"/>
              </a:rPr>
              <a:t>Cadarache</a:t>
            </a:r>
            <a:endParaRPr lang="ja-JP" altLang="en-US" sz="1400" i="1" dirty="0">
              <a:solidFill>
                <a:srgbClr val="000000"/>
              </a:solidFill>
              <a:latin typeface="Arial Rounded MT Bold"/>
              <a:ea typeface="ＤＦＰ太丸ゴシック体"/>
              <a:cs typeface="Arial Rounded MT Bold"/>
            </a:endParaRPr>
          </a:p>
        </p:txBody>
      </p:sp>
      <p:sp>
        <p:nvSpPr>
          <p:cNvPr id="408" name="正方形/長方形 407"/>
          <p:cNvSpPr/>
          <p:nvPr/>
        </p:nvSpPr>
        <p:spPr>
          <a:xfrm>
            <a:off x="822030" y="1634164"/>
            <a:ext cx="86135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ja-JP" altLang="en-US" sz="1400" i="1" dirty="0" smtClean="0">
                <a:solidFill>
                  <a:srgbClr val="000000"/>
                </a:solidFill>
                <a:latin typeface="Arial Rounded MT Bold"/>
                <a:ea typeface="ＤＦＰ太丸ゴシック体"/>
                <a:cs typeface="Arial Rounded MT Bold"/>
              </a:rPr>
              <a:t>＠</a:t>
            </a:r>
            <a:r>
              <a:rPr lang="en-US" altLang="ja-JP" sz="1400" i="1" dirty="0" smtClean="0">
                <a:solidFill>
                  <a:srgbClr val="000000"/>
                </a:solidFill>
                <a:latin typeface="Arial Rounded MT Bold"/>
                <a:ea typeface="ＤＦＰ太丸ゴシック体"/>
                <a:cs typeface="Arial Rounded MT Bold"/>
              </a:rPr>
              <a:t>Naka</a:t>
            </a:r>
            <a:endParaRPr lang="ja-JP" altLang="en-US" sz="1400" i="1" dirty="0">
              <a:solidFill>
                <a:srgbClr val="000000"/>
              </a:solidFill>
              <a:latin typeface="Arial Rounded MT Bold"/>
              <a:ea typeface="ＤＦＰ太丸ゴシック体"/>
              <a:cs typeface="Arial Rounded MT Bold"/>
            </a:endParaRPr>
          </a:p>
        </p:txBody>
      </p:sp>
      <p:sp>
        <p:nvSpPr>
          <p:cNvPr id="409" name="正方形/長方形 408"/>
          <p:cNvSpPr/>
          <p:nvPr/>
        </p:nvSpPr>
        <p:spPr>
          <a:xfrm>
            <a:off x="7145118" y="1678558"/>
            <a:ext cx="126847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ja-JP" altLang="en-US" sz="1400" i="1" dirty="0" smtClean="0">
                <a:solidFill>
                  <a:srgbClr val="000000"/>
                </a:solidFill>
                <a:latin typeface="Arial Rounded MT Bold"/>
                <a:ea typeface="ＤＦＰ太丸ゴシック体"/>
                <a:cs typeface="Arial Rounded MT Bold"/>
              </a:rPr>
              <a:t>＠</a:t>
            </a:r>
            <a:r>
              <a:rPr lang="en-US" altLang="ja-JP" sz="1400" i="1" dirty="0" err="1" smtClean="0">
                <a:solidFill>
                  <a:srgbClr val="000000"/>
                </a:solidFill>
                <a:latin typeface="Arial Rounded MT Bold"/>
                <a:ea typeface="ＤＦＰ太丸ゴシック体"/>
                <a:cs typeface="Arial Rounded MT Bold"/>
              </a:rPr>
              <a:t>Rokkasho</a:t>
            </a:r>
            <a:endParaRPr lang="ja-JP" altLang="en-US" sz="1400" i="1" dirty="0">
              <a:solidFill>
                <a:srgbClr val="000000"/>
              </a:solidFill>
              <a:latin typeface="Arial Rounded MT Bold"/>
              <a:ea typeface="ＤＦＰ太丸ゴシック体"/>
              <a:cs typeface="Arial Rounded MT Bold"/>
            </a:endParaRPr>
          </a:p>
        </p:txBody>
      </p:sp>
      <p:sp>
        <p:nvSpPr>
          <p:cNvPr id="410" name="Rectangle 178"/>
          <p:cNvSpPr>
            <a:spLocks noGrp="1" noChangeArrowheads="1"/>
          </p:cNvSpPr>
          <p:nvPr/>
        </p:nvSpPr>
        <p:spPr bwMode="auto">
          <a:xfrm>
            <a:off x="0" y="297807"/>
            <a:ext cx="9090249" cy="44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GB" altLang="ja-JP" sz="3600" dirty="0" smtClean="0">
                <a:latin typeface="Arial Rounded MT Bold"/>
                <a:ea typeface="ＤＦＰ太丸ゴシック体"/>
                <a:cs typeface="Arial Rounded MT Bold"/>
              </a:rPr>
              <a:t>Three major resources for Demo Realization</a:t>
            </a:r>
            <a:endParaRPr lang="en-GB" altLang="ja-JP" sz="3600" dirty="0">
              <a:latin typeface="Arial Rounded MT Bold"/>
              <a:ea typeface="ＤＦＰ太丸ゴシック体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3104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CV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861458"/>
            <a:ext cx="8460378" cy="3381102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 smtClean="0"/>
              <a:t>1976-86 : Ion source and injector R&amp;D for JT-60</a:t>
            </a:r>
          </a:p>
          <a:p>
            <a:r>
              <a:rPr lang="en-US" altLang="ja-JP" dirty="0" smtClean="0"/>
              <a:t>1987-92: JT-60U project manager</a:t>
            </a:r>
          </a:p>
          <a:p>
            <a:r>
              <a:rPr kumimoji="1" lang="en-US" altLang="ja-JP" dirty="0" smtClean="0"/>
              <a:t>1992 </a:t>
            </a:r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: </a:t>
            </a:r>
            <a:r>
              <a:rPr kumimoji="1" lang="en-US" altLang="ja-JP" dirty="0" smtClean="0"/>
              <a:t>ITER-EDA</a:t>
            </a:r>
          </a:p>
          <a:p>
            <a:r>
              <a:rPr lang="en-US" altLang="ja-JP" dirty="0" smtClean="0"/>
              <a:t>1993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: </a:t>
            </a:r>
            <a:r>
              <a:rPr lang="en-US" altLang="ja-JP" dirty="0" smtClean="0"/>
              <a:t>Assoc. Prof. Osaka Univ. Dept. Nuclear Engineering</a:t>
            </a:r>
          </a:p>
          <a:p>
            <a:r>
              <a:rPr lang="en-US" altLang="ja-JP" dirty="0" smtClean="0"/>
              <a:t>1996-</a:t>
            </a:r>
            <a:r>
              <a:rPr lang="ja-JP" altLang="en-US" dirty="0" smtClean="0"/>
              <a:t>　</a:t>
            </a:r>
            <a:r>
              <a:rPr lang="en-US" altLang="ja-JP" dirty="0" smtClean="0"/>
              <a:t> </a:t>
            </a:r>
            <a:r>
              <a:rPr lang="en-US" altLang="ja-JP" dirty="0" smtClean="0"/>
              <a:t>:Professor Osaka Univ</a:t>
            </a:r>
            <a:r>
              <a:rPr kumimoji="1" lang="en-US" altLang="ja-JP" dirty="0" smtClean="0"/>
              <a:t>.</a:t>
            </a:r>
            <a:r>
              <a:rPr lang="en-US" altLang="ja-JP" dirty="0" smtClean="0"/>
              <a:t>  Dept. </a:t>
            </a:r>
            <a:r>
              <a:rPr lang="en-US" altLang="ja-JP" dirty="0"/>
              <a:t>Nuclear Engineering</a:t>
            </a:r>
            <a:endParaRPr kumimoji="1" lang="en-US" altLang="ja-JP" dirty="0" smtClean="0"/>
          </a:p>
          <a:p>
            <a:r>
              <a:rPr lang="en-US" altLang="ja-JP" dirty="0" smtClean="0"/>
              <a:t>2001-05</a:t>
            </a:r>
            <a:r>
              <a:rPr lang="en-US" altLang="ja-JP" dirty="0" smtClean="0"/>
              <a:t>: Liquid Lithium Target R&amp;D for IFMIF-KEP</a:t>
            </a:r>
          </a:p>
          <a:p>
            <a:r>
              <a:rPr lang="en-US" altLang="ja-JP" dirty="0" smtClean="0"/>
              <a:t>2007-14: Liquid Lithium Target R&amp;D for IFMIF-EVEDA</a:t>
            </a:r>
          </a:p>
          <a:p>
            <a:r>
              <a:rPr lang="en-US" altLang="ja-JP" dirty="0" smtClean="0"/>
              <a:t>2008,9 </a:t>
            </a:r>
            <a:r>
              <a:rPr lang="ja-JP" altLang="en-US" dirty="0"/>
              <a:t> </a:t>
            </a:r>
            <a:r>
              <a:rPr lang="en-US" altLang="ja-JP" dirty="0" smtClean="0"/>
              <a:t>: </a:t>
            </a:r>
            <a:r>
              <a:rPr lang="en-US" altLang="ja-JP" dirty="0" smtClean="0"/>
              <a:t>Briscoe Panel member</a:t>
            </a:r>
          </a:p>
          <a:p>
            <a:r>
              <a:rPr lang="en-US" altLang="ja-JP" dirty="0" smtClean="0"/>
              <a:t>2008- </a:t>
            </a:r>
            <a:r>
              <a:rPr lang="ja-JP" altLang="en-US" dirty="0" smtClean="0"/>
              <a:t>　</a:t>
            </a:r>
            <a:r>
              <a:rPr lang="en-US" altLang="ja-JP" dirty="0" smtClean="0"/>
              <a:t>:</a:t>
            </a:r>
            <a:r>
              <a:rPr lang="en-US" altLang="ja-JP" dirty="0" smtClean="0"/>
              <a:t>Chairman on ITER-BA Technical Promotion Committee</a:t>
            </a:r>
          </a:p>
          <a:p>
            <a:r>
              <a:rPr lang="en-US" altLang="ja-JP" dirty="0" smtClean="0"/>
              <a:t>2013,14 </a:t>
            </a:r>
            <a:r>
              <a:rPr lang="en-US" altLang="ja-JP" dirty="0" smtClean="0"/>
              <a:t>:President, Atomic Energy Society Japan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02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347652"/>
            <a:ext cx="8917577" cy="5061857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/>
              <a:t>P</a:t>
            </a:r>
            <a:r>
              <a:rPr lang="en-US" altLang="ja-JP" dirty="0" smtClean="0"/>
              <a:t>urpose </a:t>
            </a:r>
            <a:r>
              <a:rPr lang="en-US" altLang="ja-JP" dirty="0"/>
              <a:t>of ITER and </a:t>
            </a:r>
            <a:r>
              <a:rPr lang="en-US" altLang="ja-JP" dirty="0" smtClean="0"/>
              <a:t>BA (broader </a:t>
            </a:r>
            <a:r>
              <a:rPr lang="en-US" altLang="ja-JP" dirty="0"/>
              <a:t>approach </a:t>
            </a:r>
            <a:r>
              <a:rPr lang="en-US" altLang="ja-JP" dirty="0" smtClean="0"/>
              <a:t>project) is </a:t>
            </a:r>
            <a:r>
              <a:rPr lang="en-US" altLang="ja-JP" dirty="0"/>
              <a:t>in </a:t>
            </a:r>
            <a:r>
              <a:rPr lang="en-US" altLang="ja-JP" dirty="0" smtClean="0"/>
              <a:t>early realization of DEMO. </a:t>
            </a:r>
          </a:p>
          <a:p>
            <a:r>
              <a:rPr lang="en-US" altLang="ja-JP" dirty="0"/>
              <a:t>D</a:t>
            </a:r>
            <a:r>
              <a:rPr lang="en-US" altLang="ja-JP" dirty="0" smtClean="0"/>
              <a:t>eep comprehension of DEMO is important for the successful realization, with using ITER and satellite machines like JT-60SA. And preliminary </a:t>
            </a:r>
            <a:r>
              <a:rPr lang="en-US" altLang="ja-JP" dirty="0"/>
              <a:t>design activity i</a:t>
            </a:r>
            <a:r>
              <a:rPr lang="en-US" altLang="ja-JP" dirty="0" smtClean="0"/>
              <a:t>s initiated in BA.</a:t>
            </a:r>
          </a:p>
          <a:p>
            <a:r>
              <a:rPr lang="en-US" altLang="ja-JP" dirty="0" smtClean="0"/>
              <a:t>Comprehension of most optimal way to the goal</a:t>
            </a:r>
            <a:r>
              <a:rPr lang="en-US" altLang="ja-JP" dirty="0"/>
              <a:t> </a:t>
            </a:r>
            <a:r>
              <a:rPr lang="en-US" altLang="ja-JP" dirty="0" smtClean="0"/>
              <a:t>is important, and it helps smooth transition </a:t>
            </a:r>
            <a:r>
              <a:rPr lang="en-US" altLang="ja-JP" dirty="0"/>
              <a:t>from </a:t>
            </a:r>
            <a:r>
              <a:rPr lang="en-US" altLang="ja-JP" dirty="0" smtClean="0"/>
              <a:t>conceptual design activity to engineering </a:t>
            </a:r>
            <a:r>
              <a:rPr lang="en-US" altLang="ja-JP" dirty="0"/>
              <a:t>design </a:t>
            </a:r>
            <a:r>
              <a:rPr lang="en-US" altLang="ja-JP" dirty="0" smtClean="0"/>
              <a:t>activity, with </a:t>
            </a:r>
            <a:r>
              <a:rPr lang="en-US" altLang="ja-JP" dirty="0"/>
              <a:t>utilizing the human resources and experiences </a:t>
            </a:r>
            <a:r>
              <a:rPr lang="en-US" altLang="ja-JP" dirty="0" smtClean="0"/>
              <a:t>stocked in </a:t>
            </a:r>
            <a:r>
              <a:rPr lang="en-US" altLang="ja-JP" dirty="0"/>
              <a:t>ITER and the satellite projects</a:t>
            </a:r>
            <a:r>
              <a:rPr lang="en-US" altLang="ja-JP" dirty="0" smtClean="0"/>
              <a:t>.</a:t>
            </a:r>
          </a:p>
          <a:p>
            <a:r>
              <a:rPr lang="en-US" altLang="ja-JP" sz="2600" dirty="0"/>
              <a:t>Especially important is before late 2020’s, in parallel with the DT plasma campaign at ITER, a single integrated scientifically and technologically secure development plan to DEMO has to be agreed and attained. </a:t>
            </a:r>
          </a:p>
          <a:p>
            <a:r>
              <a:rPr lang="en-US" altLang="ja-JP" sz="2600" dirty="0"/>
              <a:t>Value of the fusion energy, as an answer for environmental and energy issues, and continuous human resources development, have to be explained clearly on this phase</a:t>
            </a:r>
            <a:r>
              <a:rPr lang="en-US" altLang="ja-JP" sz="2600" dirty="0" smtClean="0"/>
              <a:t>.</a:t>
            </a:r>
          </a:p>
          <a:p>
            <a:pPr marL="0" indent="0">
              <a:buNone/>
            </a:pPr>
            <a:r>
              <a:rPr lang="en-US" altLang="ja-JP" dirty="0" smtClean="0"/>
              <a:t>The fusion energy forum Japan gathered up three recommendations on 2007 – 2009,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1)road </a:t>
            </a:r>
            <a:r>
              <a:rPr lang="en-US" altLang="ja-JP" dirty="0"/>
              <a:t>map to DEMO,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en-US" altLang="ja-JP" dirty="0" smtClean="0"/>
              <a:t> 2)cultivation </a:t>
            </a:r>
            <a:r>
              <a:rPr lang="en-US" altLang="ja-JP" dirty="0"/>
              <a:t>of human resources on fusion road map, and</a:t>
            </a:r>
          </a:p>
          <a:p>
            <a:pPr marL="0" indent="0">
              <a:buNone/>
            </a:pPr>
            <a:r>
              <a:rPr lang="en-US" altLang="ja-JP" dirty="0"/>
              <a:t>     </a:t>
            </a:r>
            <a:r>
              <a:rPr lang="en-US" altLang="ja-JP" dirty="0" smtClean="0"/>
              <a:t>  3)challenging </a:t>
            </a:r>
            <a:r>
              <a:rPr lang="en-US" altLang="ja-JP" dirty="0"/>
              <a:t>issues excluded from ITER and BA. </a:t>
            </a:r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64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0" y="335812"/>
            <a:ext cx="8419595" cy="62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10"/>
          <p:cNvGrpSpPr>
            <a:grpSpLocks/>
          </p:cNvGrpSpPr>
          <p:nvPr/>
        </p:nvGrpSpPr>
        <p:grpSpPr bwMode="auto">
          <a:xfrm>
            <a:off x="111370" y="548681"/>
            <a:ext cx="8697058" cy="117475"/>
            <a:chOff x="100" y="557"/>
            <a:chExt cx="5935" cy="74"/>
          </a:xfrm>
        </p:grpSpPr>
        <p:sp>
          <p:nvSpPr>
            <p:cNvPr id="57" name="Rectangle 8"/>
            <p:cNvSpPr>
              <a:spLocks noChangeArrowheads="1"/>
            </p:cNvSpPr>
            <p:nvPr/>
          </p:nvSpPr>
          <p:spPr bwMode="gray">
            <a:xfrm>
              <a:off x="101" y="557"/>
              <a:ext cx="5934" cy="27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5960" tIns="37979" rIns="75960" bIns="37979" anchor="ctr"/>
            <a:lstStyle/>
            <a:p>
              <a:pPr algn="ctr" defTabSz="722313">
                <a:defRPr/>
              </a:pPr>
              <a:endParaRPr lang="ja-JP" altLang="ja-JP" sz="2000">
                <a:solidFill>
                  <a:srgbClr val="000000"/>
                </a:solidFill>
                <a:latin typeface="ＭＳ Ｐゴシック" pitchFamily="50" charset="-128"/>
              </a:endParaRPr>
            </a:p>
          </p:txBody>
        </p:sp>
        <p:sp>
          <p:nvSpPr>
            <p:cNvPr id="58" name="Rectangle 9"/>
            <p:cNvSpPr>
              <a:spLocks noChangeArrowheads="1"/>
            </p:cNvSpPr>
            <p:nvPr/>
          </p:nvSpPr>
          <p:spPr bwMode="gray">
            <a:xfrm>
              <a:off x="100" y="590"/>
              <a:ext cx="5916" cy="41"/>
            </a:xfrm>
            <a:prstGeom prst="rect">
              <a:avLst/>
            </a:prstGeom>
            <a:gradFill rotWithShape="0">
              <a:gsLst>
                <a:gs pos="0">
                  <a:srgbClr val="0705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5960" tIns="37979" rIns="75960" bIns="37979" anchor="ctr"/>
            <a:lstStyle/>
            <a:p>
              <a:pPr algn="ctr" defTabSz="722313">
                <a:defRPr/>
              </a:pPr>
              <a:endParaRPr lang="ja-JP" altLang="ja-JP" sz="2000">
                <a:solidFill>
                  <a:srgbClr val="000000"/>
                </a:solidFill>
                <a:latin typeface="ＭＳ Ｐゴシック" pitchFamily="50" charset="-128"/>
              </a:endParaRPr>
            </a:p>
          </p:txBody>
        </p:sp>
      </p:grpSp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8418513" y="620715"/>
            <a:ext cx="762000" cy="6237287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87279" tIns="43640" rIns="87279" bIns="43640" anchor="ctr"/>
          <a:lstStyle/>
          <a:p>
            <a:endParaRPr lang="ja-JP" altLang="en-US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6299200" y="620715"/>
            <a:ext cx="2160588" cy="6237287"/>
          </a:xfrm>
          <a:prstGeom prst="rect">
            <a:avLst/>
          </a:prstGeom>
          <a:solidFill>
            <a:srgbClr val="FF99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87279" tIns="43640" rIns="87279" bIns="43640" anchor="ctr"/>
          <a:lstStyle/>
          <a:p>
            <a:endParaRPr lang="ja-JP" altLang="en-US" dirty="0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1941514" y="633415"/>
            <a:ext cx="4340225" cy="6251575"/>
          </a:xfrm>
          <a:prstGeom prst="rect">
            <a:avLst/>
          </a:prstGeom>
          <a:solidFill>
            <a:srgbClr val="FF99CC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87279" tIns="43640" rIns="87279" bIns="43640" anchor="ctr"/>
          <a:lstStyle/>
          <a:p>
            <a:endParaRPr lang="ja-JP" altLang="en-US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588" y="620715"/>
            <a:ext cx="1935162" cy="6237287"/>
          </a:xfrm>
          <a:prstGeom prst="rect">
            <a:avLst/>
          </a:prstGeom>
          <a:solidFill>
            <a:srgbClr val="FF99CC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87279" tIns="43640" rIns="87279" bIns="43640" anchor="ctr"/>
          <a:lstStyle/>
          <a:p>
            <a:endParaRPr lang="ja-JP" altLang="en-US" dirty="0"/>
          </a:p>
        </p:txBody>
      </p:sp>
      <p:sp>
        <p:nvSpPr>
          <p:cNvPr id="3078" name="AutoShape 51"/>
          <p:cNvSpPr>
            <a:spLocks noChangeArrowheads="1"/>
          </p:cNvSpPr>
          <p:nvPr/>
        </p:nvSpPr>
        <p:spPr bwMode="auto">
          <a:xfrm rot="16200000" flipV="1">
            <a:off x="5553076" y="3663951"/>
            <a:ext cx="1833562" cy="16398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12158 h 21600"/>
              <a:gd name="T14" fmla="*/ 599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370" y="0"/>
                </a:lnTo>
                <a:lnTo>
                  <a:pt x="15370" y="3147"/>
                </a:lnTo>
                <a:lnTo>
                  <a:pt x="12427" y="3147"/>
                </a:lnTo>
                <a:cubicBezTo>
                  <a:pt x="5564" y="3147"/>
                  <a:pt x="0" y="7181"/>
                  <a:pt x="0" y="12158"/>
                </a:cubicBezTo>
                <a:lnTo>
                  <a:pt x="0" y="21600"/>
                </a:lnTo>
                <a:lnTo>
                  <a:pt x="5994" y="21600"/>
                </a:lnTo>
                <a:lnTo>
                  <a:pt x="5994" y="12158"/>
                </a:lnTo>
                <a:cubicBezTo>
                  <a:pt x="5994" y="10420"/>
                  <a:pt x="8874" y="9011"/>
                  <a:pt x="12427" y="9011"/>
                </a:cubicBezTo>
                <a:lnTo>
                  <a:pt x="15370" y="9011"/>
                </a:lnTo>
                <a:lnTo>
                  <a:pt x="15370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CCFFFF"/>
              </a:gs>
              <a:gs pos="100000">
                <a:srgbClr val="0066FF"/>
              </a:gs>
            </a:gsLst>
            <a:lin ang="18900000" scaled="1"/>
          </a:gradFill>
          <a:ln w="3175">
            <a:solidFill>
              <a:srgbClr val="99CCFF"/>
            </a:solidFill>
            <a:miter lim="800000"/>
            <a:headEnd/>
            <a:tailEnd/>
          </a:ln>
        </p:spPr>
        <p:txBody>
          <a:bodyPr vert="eaVert" wrap="none" lIns="87279" tIns="43640" rIns="87279" bIns="43640" anchor="ctr"/>
          <a:lstStyle/>
          <a:p>
            <a:endParaRPr lang="ja-JP" altLang="en-US"/>
          </a:p>
        </p:txBody>
      </p:sp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6411913" y="1106488"/>
            <a:ext cx="1831975" cy="2089150"/>
          </a:xfrm>
          <a:prstGeom prst="rect">
            <a:avLst/>
          </a:prstGeom>
          <a:gradFill rotWithShape="1">
            <a:gsLst>
              <a:gs pos="0">
                <a:srgbClr val="A0F9FF"/>
              </a:gs>
              <a:gs pos="100000">
                <a:srgbClr val="FFFFFF"/>
              </a:gs>
            </a:gsLst>
            <a:lin ang="16200000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/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正方形/長方形 4"/>
          <p:cNvSpPr>
            <a:spLocks noChangeArrowheads="1"/>
          </p:cNvSpPr>
          <p:nvPr/>
        </p:nvSpPr>
        <p:spPr bwMode="auto">
          <a:xfrm>
            <a:off x="68263" y="2549822"/>
            <a:ext cx="1768475" cy="2319338"/>
          </a:xfrm>
          <a:prstGeom prst="rect">
            <a:avLst/>
          </a:prstGeom>
          <a:gradFill rotWithShape="1">
            <a:gsLst>
              <a:gs pos="0">
                <a:srgbClr val="A0F9FF"/>
              </a:gs>
              <a:gs pos="100000">
                <a:srgbClr val="FFFFFF"/>
              </a:gs>
            </a:gsLst>
            <a:lin ang="16200000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/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正方形/長方形 5"/>
          <p:cNvSpPr>
            <a:spLocks noChangeArrowheads="1"/>
          </p:cNvSpPr>
          <p:nvPr/>
        </p:nvSpPr>
        <p:spPr bwMode="auto">
          <a:xfrm>
            <a:off x="1998663" y="1449390"/>
            <a:ext cx="4202112" cy="2289175"/>
          </a:xfrm>
          <a:prstGeom prst="rect">
            <a:avLst/>
          </a:prstGeom>
          <a:gradFill rotWithShape="1">
            <a:gsLst>
              <a:gs pos="0">
                <a:srgbClr val="A0F9FF"/>
              </a:gs>
              <a:gs pos="100000">
                <a:srgbClr val="FFFFFF"/>
              </a:gs>
            </a:gsLst>
            <a:lin ang="16200000"/>
          </a:gradFill>
          <a:ln w="28575">
            <a:solidFill>
              <a:schemeClr val="tx1"/>
            </a:solidFill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/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82" name="テキスト ボックス 7"/>
          <p:cNvSpPr txBox="1">
            <a:spLocks noChangeArrowheads="1"/>
          </p:cNvSpPr>
          <p:nvPr/>
        </p:nvSpPr>
        <p:spPr bwMode="auto">
          <a:xfrm>
            <a:off x="0" y="2500467"/>
            <a:ext cx="19415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2400" dirty="0">
                <a:latin typeface="ＭＳ Ｐゴシック" pitchFamily="50" charset="-128"/>
              </a:rPr>
              <a:t>　　</a:t>
            </a:r>
            <a:r>
              <a:rPr lang="en-US" altLang="ja-JP" sz="2400" b="1" dirty="0">
                <a:solidFill>
                  <a:srgbClr val="0000FF"/>
                </a:solidFill>
                <a:latin typeface="ＭＳ Ｐゴシック" pitchFamily="50" charset="-128"/>
              </a:rPr>
              <a:t>JT-</a:t>
            </a:r>
            <a:r>
              <a:rPr lang="en-US" altLang="ja-JP" sz="2400" b="1" dirty="0" smtClean="0">
                <a:solidFill>
                  <a:srgbClr val="0000FF"/>
                </a:solidFill>
                <a:latin typeface="ＭＳ Ｐゴシック" pitchFamily="50" charset="-128"/>
              </a:rPr>
              <a:t>60</a:t>
            </a:r>
            <a:endParaRPr lang="en-US" altLang="ja-JP" sz="1100" dirty="0">
              <a:latin typeface="ＭＳ Ｐゴシック" pitchFamily="50" charset="-128"/>
            </a:endParaRPr>
          </a:p>
          <a:p>
            <a:pPr eaLnBrk="1" hangingPunct="1"/>
            <a:r>
              <a:rPr lang="en-US" altLang="ja-JP" sz="1800" b="1" dirty="0" smtClean="0">
                <a:latin typeface="ＭＳ Ｐゴシック" pitchFamily="50" charset="-128"/>
              </a:rPr>
              <a:t>520million ℃</a:t>
            </a:r>
          </a:p>
          <a:p>
            <a:pPr eaLnBrk="1" hangingPunct="1"/>
            <a:r>
              <a:rPr lang="en-US" altLang="ja-JP" sz="1800" b="1" dirty="0" smtClean="0">
                <a:latin typeface="ＭＳ Ｐゴシック" pitchFamily="50" charset="-128"/>
              </a:rPr>
              <a:t>World Record</a:t>
            </a:r>
            <a:endParaRPr lang="en-US" altLang="ja-JP" sz="1800" b="1" dirty="0">
              <a:latin typeface="ＭＳ Ｐゴシック" pitchFamily="50" charset="-128"/>
            </a:endParaRPr>
          </a:p>
        </p:txBody>
      </p:sp>
      <p:sp>
        <p:nvSpPr>
          <p:cNvPr id="3084" name="テキスト ボックス 10"/>
          <p:cNvSpPr txBox="1">
            <a:spLocks noChangeArrowheads="1"/>
          </p:cNvSpPr>
          <p:nvPr/>
        </p:nvSpPr>
        <p:spPr bwMode="auto">
          <a:xfrm>
            <a:off x="36512" y="1392302"/>
            <a:ext cx="18684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="1" dirty="0" smtClean="0">
                <a:solidFill>
                  <a:srgbClr val="FF0000"/>
                </a:solidFill>
                <a:latin typeface="ＭＳ Ｐゴシック" pitchFamily="50" charset="-128"/>
              </a:rPr>
              <a:t>Fusion Core Plasma</a:t>
            </a:r>
            <a:r>
              <a:rPr lang="en-US" altLang="ja-JP" sz="2000" b="1" dirty="0">
                <a:solidFill>
                  <a:srgbClr val="FF0000"/>
                </a:solidFill>
                <a:latin typeface="ＭＳ Ｐゴシック" pitchFamily="50" charset="-128"/>
              </a:rPr>
              <a:t> </a:t>
            </a:r>
            <a:r>
              <a:rPr lang="en-US" altLang="ja-JP" sz="2000" b="1" dirty="0" smtClean="0">
                <a:solidFill>
                  <a:srgbClr val="FF0000"/>
                </a:solidFill>
                <a:latin typeface="ＭＳ Ｐゴシック" pitchFamily="50" charset="-128"/>
              </a:rPr>
              <a:t>Research</a:t>
            </a:r>
            <a:endParaRPr lang="ja-JP" altLang="en-US" sz="2000" b="1" dirty="0">
              <a:solidFill>
                <a:srgbClr val="FF0000"/>
              </a:solidFill>
              <a:latin typeface="ＭＳ Ｐゴシック" pitchFamily="50" charset="-128"/>
            </a:endParaRPr>
          </a:p>
        </p:txBody>
      </p:sp>
      <p:sp>
        <p:nvSpPr>
          <p:cNvPr id="3085" name="テキスト ボックス 13"/>
          <p:cNvSpPr txBox="1">
            <a:spLocks noChangeArrowheads="1"/>
          </p:cNvSpPr>
          <p:nvPr/>
        </p:nvSpPr>
        <p:spPr bwMode="auto">
          <a:xfrm>
            <a:off x="6772275" y="1106489"/>
            <a:ext cx="1010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400" b="1" dirty="0" smtClean="0">
                <a:solidFill>
                  <a:srgbClr val="0000FF"/>
                </a:solidFill>
                <a:latin typeface="ＭＳ Ｐゴシック" pitchFamily="50" charset="-128"/>
              </a:rPr>
              <a:t>DEMO</a:t>
            </a:r>
            <a:endParaRPr lang="ja-JP" altLang="en-US" sz="2400" b="1" dirty="0">
              <a:solidFill>
                <a:srgbClr val="0000FF"/>
              </a:solidFill>
              <a:latin typeface="ＭＳ Ｐゴシック" pitchFamily="50" charset="-128"/>
            </a:endParaRPr>
          </a:p>
        </p:txBody>
      </p:sp>
      <p:sp>
        <p:nvSpPr>
          <p:cNvPr id="154" name="右矢印 153"/>
          <p:cNvSpPr>
            <a:spLocks noChangeArrowheads="1"/>
          </p:cNvSpPr>
          <p:nvPr/>
        </p:nvSpPr>
        <p:spPr bwMode="auto">
          <a:xfrm rot="20378888">
            <a:off x="619126" y="2482850"/>
            <a:ext cx="8148638" cy="661988"/>
          </a:xfrm>
          <a:prstGeom prst="rightArrow">
            <a:avLst>
              <a:gd name="adj1" fmla="val 50000"/>
              <a:gd name="adj2" fmla="val 663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087" name="Picture 216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1579563"/>
            <a:ext cx="15367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8" name="AutoShape 204"/>
          <p:cNvSpPr>
            <a:spLocks noChangeArrowheads="1"/>
          </p:cNvSpPr>
          <p:nvPr/>
        </p:nvSpPr>
        <p:spPr bwMode="auto">
          <a:xfrm>
            <a:off x="3563939" y="3132140"/>
            <a:ext cx="2632075" cy="3206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870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821" y="11429"/>
                </a:moveTo>
                <a:cubicBezTo>
                  <a:pt x="3802" y="11220"/>
                  <a:pt x="3793" y="11010"/>
                  <a:pt x="3793" y="10800"/>
                </a:cubicBezTo>
                <a:cubicBezTo>
                  <a:pt x="3793" y="6930"/>
                  <a:pt x="6930" y="3793"/>
                  <a:pt x="10800" y="3793"/>
                </a:cubicBezTo>
                <a:cubicBezTo>
                  <a:pt x="14669" y="3793"/>
                  <a:pt x="17807" y="6930"/>
                  <a:pt x="17807" y="10800"/>
                </a:cubicBezTo>
                <a:cubicBezTo>
                  <a:pt x="17807" y="11010"/>
                  <a:pt x="17797" y="11220"/>
                  <a:pt x="17778" y="11429"/>
                </a:cubicBezTo>
                <a:lnTo>
                  <a:pt x="21556" y="11770"/>
                </a:lnTo>
                <a:cubicBezTo>
                  <a:pt x="21585" y="11448"/>
                  <a:pt x="21600" y="1112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1124"/>
                  <a:pt x="14" y="11448"/>
                  <a:pt x="43" y="11770"/>
                </a:cubicBezTo>
                <a:lnTo>
                  <a:pt x="3821" y="11429"/>
                </a:lnTo>
                <a:close/>
              </a:path>
            </a:pathLst>
          </a:custGeom>
          <a:gradFill rotWithShape="0">
            <a:gsLst>
              <a:gs pos="0">
                <a:srgbClr val="1CF5FF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9" name="AutoShape 206"/>
          <p:cNvSpPr>
            <a:spLocks noChangeArrowheads="1"/>
          </p:cNvSpPr>
          <p:nvPr/>
        </p:nvSpPr>
        <p:spPr bwMode="auto">
          <a:xfrm flipV="1">
            <a:off x="3563939" y="3141665"/>
            <a:ext cx="2630487" cy="3206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870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821" y="11429"/>
                </a:moveTo>
                <a:cubicBezTo>
                  <a:pt x="3802" y="11220"/>
                  <a:pt x="3793" y="11010"/>
                  <a:pt x="3793" y="10800"/>
                </a:cubicBezTo>
                <a:cubicBezTo>
                  <a:pt x="3793" y="6930"/>
                  <a:pt x="6930" y="3793"/>
                  <a:pt x="10800" y="3793"/>
                </a:cubicBezTo>
                <a:cubicBezTo>
                  <a:pt x="14669" y="3793"/>
                  <a:pt x="17807" y="6930"/>
                  <a:pt x="17807" y="10800"/>
                </a:cubicBezTo>
                <a:cubicBezTo>
                  <a:pt x="17807" y="11010"/>
                  <a:pt x="17797" y="11220"/>
                  <a:pt x="17778" y="11429"/>
                </a:cubicBezTo>
                <a:lnTo>
                  <a:pt x="21556" y="11770"/>
                </a:lnTo>
                <a:cubicBezTo>
                  <a:pt x="21585" y="11448"/>
                  <a:pt x="21600" y="1112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1124"/>
                  <a:pt x="14" y="11448"/>
                  <a:pt x="43" y="11770"/>
                </a:cubicBezTo>
                <a:lnTo>
                  <a:pt x="3821" y="11429"/>
                </a:lnTo>
                <a:close/>
              </a:path>
            </a:pathLst>
          </a:custGeom>
          <a:gradFill rotWithShape="0">
            <a:gsLst>
              <a:gs pos="0">
                <a:schemeClr val="tx1"/>
              </a:gs>
              <a:gs pos="100000">
                <a:srgbClr val="1CF5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3090" name="Picture 209" descr="US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1" y="3333750"/>
            <a:ext cx="360363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10" descr="K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3170240"/>
            <a:ext cx="360362" cy="223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11" descr="R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1" y="3162300"/>
            <a:ext cx="361950" cy="22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2" descr="Cai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9" y="2855913"/>
            <a:ext cx="357187" cy="220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1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2852740"/>
            <a:ext cx="39052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9"/>
          <p:cNvPicPr preferRelativeResize="0"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9" y="3588047"/>
            <a:ext cx="15906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円/楕円 167"/>
          <p:cNvSpPr>
            <a:spLocks noChangeArrowheads="1"/>
          </p:cNvSpPr>
          <p:nvPr/>
        </p:nvSpPr>
        <p:spPr bwMode="auto">
          <a:xfrm>
            <a:off x="8478034" y="154313"/>
            <a:ext cx="576262" cy="2255335"/>
          </a:xfrm>
          <a:prstGeom prst="ellipse">
            <a:avLst/>
          </a:prstGeom>
          <a:solidFill>
            <a:srgbClr val="FFD3F9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ja-JP" altLang="en-US" sz="28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6" name="角丸四角形 185"/>
          <p:cNvSpPr>
            <a:spLocks noChangeArrowheads="1"/>
          </p:cNvSpPr>
          <p:nvPr/>
        </p:nvSpPr>
        <p:spPr bwMode="auto">
          <a:xfrm>
            <a:off x="34925" y="715963"/>
            <a:ext cx="1905000" cy="396875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2857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99" name="テキスト ボックス 58"/>
          <p:cNvSpPr txBox="1">
            <a:spLocks noChangeArrowheads="1"/>
          </p:cNvSpPr>
          <p:nvPr/>
        </p:nvSpPr>
        <p:spPr bwMode="auto">
          <a:xfrm>
            <a:off x="247070" y="722313"/>
            <a:ext cx="15295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b="1" dirty="0" smtClean="0">
                <a:latin typeface="ＭＳ Ｐゴシック" pitchFamily="50" charset="-128"/>
              </a:rPr>
              <a:t>Test Facility</a:t>
            </a:r>
            <a:endParaRPr lang="ja-JP" altLang="en-US" sz="2000" b="1" dirty="0">
              <a:latin typeface="ＭＳ Ｐゴシック" pitchFamily="50" charset="-128"/>
            </a:endParaRPr>
          </a:p>
        </p:txBody>
      </p:sp>
      <p:sp>
        <p:nvSpPr>
          <p:cNvPr id="188" name="角丸四角形 187"/>
          <p:cNvSpPr>
            <a:spLocks noChangeArrowheads="1"/>
          </p:cNvSpPr>
          <p:nvPr/>
        </p:nvSpPr>
        <p:spPr bwMode="auto">
          <a:xfrm>
            <a:off x="2524126" y="711200"/>
            <a:ext cx="2438861" cy="369888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2857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ja-JP" altLang="en-US" sz="1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101" name="テキスト ボックス 61"/>
          <p:cNvSpPr txBox="1">
            <a:spLocks noChangeArrowheads="1"/>
          </p:cNvSpPr>
          <p:nvPr/>
        </p:nvSpPr>
        <p:spPr bwMode="auto">
          <a:xfrm>
            <a:off x="2657787" y="692150"/>
            <a:ext cx="22723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b="1" dirty="0" smtClean="0">
                <a:latin typeface="ＭＳ Ｐゴシック" pitchFamily="50" charset="-128"/>
              </a:rPr>
              <a:t>Experimental Reactor</a:t>
            </a:r>
            <a:endParaRPr lang="ja-JP" altLang="en-US" sz="2000" b="1" dirty="0">
              <a:latin typeface="ＭＳ Ｐゴシック" pitchFamily="50" charset="-128"/>
            </a:endParaRPr>
          </a:p>
        </p:txBody>
      </p:sp>
      <p:sp>
        <p:nvSpPr>
          <p:cNvPr id="190" name="角丸四角形 189"/>
          <p:cNvSpPr>
            <a:spLocks noChangeArrowheads="1"/>
          </p:cNvSpPr>
          <p:nvPr/>
        </p:nvSpPr>
        <p:spPr bwMode="auto">
          <a:xfrm>
            <a:off x="6372226" y="714376"/>
            <a:ext cx="1871663" cy="366713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2857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ja-JP" alt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103" name="テキスト ボックス 63"/>
          <p:cNvSpPr txBox="1">
            <a:spLocks noChangeArrowheads="1"/>
          </p:cNvSpPr>
          <p:nvPr/>
        </p:nvSpPr>
        <p:spPr bwMode="auto">
          <a:xfrm>
            <a:off x="6405564" y="690563"/>
            <a:ext cx="1838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b="1" dirty="0" smtClean="0">
                <a:latin typeface="ＭＳ Ｐゴシック" pitchFamily="50" charset="-128"/>
              </a:rPr>
              <a:t>Demo Reactor</a:t>
            </a:r>
            <a:endParaRPr lang="ja-JP" altLang="en-US" sz="2000" b="1" dirty="0">
              <a:latin typeface="ＭＳ Ｐゴシック" pitchFamily="50" charset="-128"/>
            </a:endParaRPr>
          </a:p>
        </p:txBody>
      </p:sp>
      <p:sp>
        <p:nvSpPr>
          <p:cNvPr id="3104" name="Text Box 10"/>
          <p:cNvSpPr txBox="1">
            <a:spLocks noChangeArrowheads="1"/>
          </p:cNvSpPr>
          <p:nvPr/>
        </p:nvSpPr>
        <p:spPr bwMode="auto">
          <a:xfrm>
            <a:off x="6543675" y="2614615"/>
            <a:ext cx="161448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165225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defTabSz="1165225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defTabSz="1165225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defTabSz="1165225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defTabSz="1165225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algn="ctr" defTabSz="11652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algn="ctr" defTabSz="11652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algn="ctr" defTabSz="11652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algn="ctr" defTabSz="116522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="1" dirty="0" smtClean="0">
                <a:solidFill>
                  <a:srgbClr val="FF0000"/>
                </a:solidFill>
                <a:latin typeface="ＭＳ Ｐゴシック" pitchFamily="50" charset="-128"/>
              </a:rPr>
              <a:t>Electricity </a:t>
            </a:r>
          </a:p>
          <a:p>
            <a:pPr eaLnBrk="1" hangingPunct="1"/>
            <a:r>
              <a:rPr lang="en-US" altLang="ja-JP" sz="2000" b="1" dirty="0" smtClean="0">
                <a:solidFill>
                  <a:srgbClr val="FF0000"/>
                </a:solidFill>
                <a:latin typeface="ＭＳ Ｐゴシック" pitchFamily="50" charset="-128"/>
              </a:rPr>
              <a:t>Generation</a:t>
            </a:r>
            <a:endParaRPr lang="ja-JP" altLang="en-US" sz="2000" b="1" dirty="0">
              <a:solidFill>
                <a:srgbClr val="FF0000"/>
              </a:solidFill>
              <a:latin typeface="ＭＳ Ｐゴシック" pitchFamily="50" charset="-128"/>
            </a:endParaRPr>
          </a:p>
        </p:txBody>
      </p:sp>
      <p:sp>
        <p:nvSpPr>
          <p:cNvPr id="3105" name="テキスト ボックス 10"/>
          <p:cNvSpPr txBox="1">
            <a:spLocks noChangeArrowheads="1"/>
          </p:cNvSpPr>
          <p:nvPr/>
        </p:nvSpPr>
        <p:spPr bwMode="auto">
          <a:xfrm>
            <a:off x="2201030" y="1883583"/>
            <a:ext cx="19840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7313" indent="-87313" defTabSz="879475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defTabSz="879475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defTabSz="879475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defTabSz="879475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defTabSz="879475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algn="ctr" defTabSz="87947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algn="ctr" defTabSz="87947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algn="ctr" defTabSz="87947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algn="ctr" defTabSz="879475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ja-JP" sz="2000" b="1" dirty="0" smtClean="0">
                <a:solidFill>
                  <a:srgbClr val="FF0000"/>
                </a:solidFill>
                <a:latin typeface="ＭＳ Ｐゴシック" pitchFamily="50" charset="-128"/>
              </a:rPr>
              <a:t>0.5GW of Fusion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ja-JP" sz="2000" b="1" dirty="0" smtClean="0">
                <a:solidFill>
                  <a:srgbClr val="FF0000"/>
                </a:solidFill>
                <a:latin typeface="ＭＳ Ｐゴシック" pitchFamily="50" charset="-128"/>
              </a:rPr>
              <a:t>Energy Production</a:t>
            </a:r>
            <a:endParaRPr lang="ja-JP" altLang="en-US" sz="2000" b="1" dirty="0">
              <a:solidFill>
                <a:srgbClr val="FF0000"/>
              </a:solidFill>
              <a:latin typeface="ＭＳ Ｐゴシック" pitchFamily="50" charset="-128"/>
            </a:endParaRPr>
          </a:p>
        </p:txBody>
      </p:sp>
      <p:pic>
        <p:nvPicPr>
          <p:cNvPr id="3106" name="図 188" descr="media_photos_09透過済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2070102"/>
            <a:ext cx="1397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7" name="Picture 207" descr="EU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3300415"/>
            <a:ext cx="557212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208" descr="JA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9" y="3290890"/>
            <a:ext cx="587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9" name="テキスト ボックス 2"/>
          <p:cNvSpPr txBox="1">
            <a:spLocks noChangeArrowheads="1"/>
          </p:cNvSpPr>
          <p:nvPr/>
        </p:nvSpPr>
        <p:spPr bwMode="auto">
          <a:xfrm>
            <a:off x="2299633" y="2531654"/>
            <a:ext cx="13815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800" b="1" dirty="0" smtClean="0">
                <a:latin typeface="+mj-ea"/>
                <a:ea typeface="+mj-ea"/>
              </a:rPr>
              <a:t>【</a:t>
            </a:r>
            <a:r>
              <a:rPr lang="en-US" altLang="ja-JP" sz="1800" b="1" dirty="0" err="1" smtClean="0">
                <a:latin typeface="+mj-ea"/>
              </a:rPr>
              <a:t>Cadarache</a:t>
            </a:r>
            <a:r>
              <a:rPr lang="en-US" altLang="ja-JP" sz="1800" b="1" dirty="0" smtClean="0">
                <a:latin typeface="+mj-ea"/>
                <a:ea typeface="+mj-ea"/>
              </a:rPr>
              <a:t>】</a:t>
            </a:r>
            <a:endParaRPr lang="ja-JP" altLang="en-US" sz="1800" b="1" dirty="0">
              <a:latin typeface="+mj-ea"/>
              <a:ea typeface="+mj-ea"/>
            </a:endParaRPr>
          </a:p>
        </p:txBody>
      </p:sp>
      <p:sp>
        <p:nvSpPr>
          <p:cNvPr id="3110" name="AutoShape 15"/>
          <p:cNvSpPr>
            <a:spLocks noChangeArrowheads="1"/>
          </p:cNvSpPr>
          <p:nvPr/>
        </p:nvSpPr>
        <p:spPr bwMode="auto">
          <a:xfrm>
            <a:off x="1936751" y="4221163"/>
            <a:ext cx="4257675" cy="2582862"/>
          </a:xfrm>
          <a:prstGeom prst="flowChartAlternateProcess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ja-JP" altLang="en-US" sz="1000"/>
          </a:p>
        </p:txBody>
      </p:sp>
      <p:sp>
        <p:nvSpPr>
          <p:cNvPr id="3111" name="Rectangle 33"/>
          <p:cNvSpPr>
            <a:spLocks noChangeArrowheads="1"/>
          </p:cNvSpPr>
          <p:nvPr/>
        </p:nvSpPr>
        <p:spPr bwMode="auto">
          <a:xfrm>
            <a:off x="2622619" y="4569657"/>
            <a:ext cx="3430587" cy="31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9" tIns="43640" rIns="87279" bIns="43640">
            <a:spAutoFit/>
          </a:bodyPr>
          <a:lstStyle/>
          <a:p>
            <a:pPr marL="439738" indent="-439738" algn="l" defTabSz="879475">
              <a:lnSpc>
                <a:spcPct val="80000"/>
              </a:lnSpc>
            </a:pPr>
            <a:r>
              <a:rPr lang="en-US" altLang="ja-JP" sz="1800" b="1" dirty="0" smtClean="0">
                <a:latin typeface="+mn-ea"/>
                <a:ea typeface="+mn-ea"/>
              </a:rPr>
              <a:t>Establish Basis for DEMO</a:t>
            </a:r>
            <a:endParaRPr lang="ja-JP" altLang="en-US" sz="1800" b="1" dirty="0">
              <a:latin typeface="+mn-ea"/>
              <a:ea typeface="+mn-ea"/>
            </a:endParaRPr>
          </a:p>
        </p:txBody>
      </p:sp>
      <p:sp>
        <p:nvSpPr>
          <p:cNvPr id="198" name="Text Box 34"/>
          <p:cNvSpPr txBox="1">
            <a:spLocks noChangeArrowheads="1"/>
          </p:cNvSpPr>
          <p:nvPr/>
        </p:nvSpPr>
        <p:spPr bwMode="auto">
          <a:xfrm>
            <a:off x="2068514" y="4221163"/>
            <a:ext cx="317023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9" tIns="43640" rIns="87279" bIns="43640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kumimoji="0" lang="en-US" altLang="ja-JP" sz="1900" b="1" dirty="0" smtClean="0">
                <a:solidFill>
                  <a:srgbClr val="00008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</a:rPr>
              <a:t>Broader Approach</a:t>
            </a:r>
            <a:endParaRPr kumimoji="0" lang="ja-JP" altLang="en-US" sz="1900" b="1" dirty="0" smtClean="0">
              <a:solidFill>
                <a:srgbClr val="00008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ＭＳ Ｐゴシック" charset="0"/>
            </a:endParaRPr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1809751" y="6246814"/>
            <a:ext cx="2036763" cy="56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9" tIns="43640" rIns="87279" bIns="4364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ja-JP" sz="1800" b="1" dirty="0" smtClean="0">
                <a:solidFill>
                  <a:schemeClr val="accent2"/>
                </a:solidFill>
                <a:latin typeface="+mj-ea"/>
                <a:ea typeface="+mj-ea"/>
              </a:rPr>
              <a:t>Satellite Tokamak</a:t>
            </a:r>
            <a:endParaRPr lang="ja-JP" altLang="en-US" sz="1800" b="1" dirty="0">
              <a:solidFill>
                <a:schemeClr val="accent2"/>
              </a:solidFill>
              <a:latin typeface="+mj-ea"/>
              <a:ea typeface="+mj-ea"/>
            </a:endParaRPr>
          </a:p>
          <a:p>
            <a:pPr>
              <a:lnSpc>
                <a:spcPct val="85000"/>
              </a:lnSpc>
            </a:pPr>
            <a:r>
              <a:rPr lang="ja-JP" altLang="en-US" sz="1800" b="1" dirty="0">
                <a:solidFill>
                  <a:schemeClr val="accent2"/>
                </a:solidFill>
                <a:latin typeface="+mj-ea"/>
                <a:ea typeface="+mj-ea"/>
              </a:rPr>
              <a:t>（</a:t>
            </a:r>
            <a:r>
              <a:rPr lang="en-US" altLang="ja-JP" sz="1800" b="1" dirty="0">
                <a:solidFill>
                  <a:schemeClr val="accent2"/>
                </a:solidFill>
                <a:latin typeface="+mj-ea"/>
                <a:ea typeface="+mj-ea"/>
              </a:rPr>
              <a:t>JT-60SA</a:t>
            </a:r>
            <a:r>
              <a:rPr lang="ja-JP" altLang="en-US" sz="1800" b="1" dirty="0">
                <a:solidFill>
                  <a:schemeClr val="accent2"/>
                </a:solidFill>
                <a:latin typeface="+mj-ea"/>
                <a:ea typeface="+mj-ea"/>
              </a:rPr>
              <a:t>）</a:t>
            </a:r>
          </a:p>
        </p:txBody>
      </p:sp>
      <p:sp>
        <p:nvSpPr>
          <p:cNvPr id="3114" name="Text Box 44"/>
          <p:cNvSpPr txBox="1">
            <a:spLocks noChangeArrowheads="1"/>
          </p:cNvSpPr>
          <p:nvPr/>
        </p:nvSpPr>
        <p:spPr bwMode="auto">
          <a:xfrm>
            <a:off x="2471738" y="4857750"/>
            <a:ext cx="876300" cy="254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17181" tIns="10309" rIns="17181" bIns="10309"/>
          <a:lstStyle>
            <a:lvl1pPr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400" b="1" dirty="0" smtClean="0">
                <a:solidFill>
                  <a:srgbClr val="663300"/>
                </a:solidFill>
                <a:latin typeface="ＭＳ Ｐゴシック" pitchFamily="50" charset="-128"/>
              </a:rPr>
              <a:t>【Naka】</a:t>
            </a:r>
            <a:endParaRPr kumimoji="0" lang="ja-JP" altLang="ja-JP" sz="1400" b="1" dirty="0">
              <a:solidFill>
                <a:srgbClr val="663300"/>
              </a:solidFill>
              <a:latin typeface="ＭＳ Ｐゴシック" pitchFamily="50" charset="-128"/>
            </a:endParaRPr>
          </a:p>
          <a:p>
            <a:pPr eaLnBrk="1" hangingPunct="1"/>
            <a:endParaRPr kumimoji="0" lang="ja-JP" altLang="ja-JP" sz="1400" b="1" dirty="0">
              <a:solidFill>
                <a:srgbClr val="663300"/>
              </a:solidFill>
              <a:latin typeface="ＭＳ Ｐゴシック" pitchFamily="50" charset="-128"/>
            </a:endParaRPr>
          </a:p>
        </p:txBody>
      </p:sp>
      <p:sp>
        <p:nvSpPr>
          <p:cNvPr id="3115" name="Titre 1"/>
          <p:cNvSpPr>
            <a:spLocks noChangeArrowheads="1"/>
          </p:cNvSpPr>
          <p:nvPr/>
        </p:nvSpPr>
        <p:spPr bwMode="auto">
          <a:xfrm>
            <a:off x="3732214" y="6246813"/>
            <a:ext cx="23526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79475"/>
            <a:r>
              <a:rPr lang="en-US" altLang="ja-JP" sz="1800" b="1" dirty="0" smtClean="0">
                <a:solidFill>
                  <a:schemeClr val="tx2"/>
                </a:solidFill>
                <a:latin typeface="+mj-ea"/>
                <a:ea typeface="+mj-ea"/>
              </a:rPr>
              <a:t>International Fusion Energy Research Center</a:t>
            </a:r>
            <a:endParaRPr lang="en-GB" altLang="en-US" sz="18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3116" name="図 202" descr="名称未設定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39" y="4800601"/>
            <a:ext cx="20828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7" name="Picture 137" descr="jt60sa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37" y="4991788"/>
            <a:ext cx="161131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8" name="Rectangle 43"/>
          <p:cNvSpPr>
            <a:spLocks noChangeArrowheads="1"/>
          </p:cNvSpPr>
          <p:nvPr/>
        </p:nvSpPr>
        <p:spPr bwMode="auto">
          <a:xfrm>
            <a:off x="4686301" y="4854648"/>
            <a:ext cx="1233487" cy="30357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9" tIns="43640" rIns="87279" bIns="43640">
            <a:spAutoFit/>
          </a:bodyPr>
          <a:lstStyle/>
          <a:p>
            <a:r>
              <a:rPr lang="en-US" altLang="ja-JP" sz="1400" b="1" dirty="0" smtClean="0">
                <a:solidFill>
                  <a:srgbClr val="663300"/>
                </a:solidFill>
                <a:latin typeface="ＭＳ Ｐゴシック" pitchFamily="50" charset="-128"/>
              </a:rPr>
              <a:t>【</a:t>
            </a:r>
            <a:r>
              <a:rPr lang="en-US" altLang="ja-JP" sz="1400" b="1" dirty="0" err="1" smtClean="0">
                <a:solidFill>
                  <a:srgbClr val="663300"/>
                </a:solidFill>
                <a:latin typeface="ＭＳ Ｐゴシック" pitchFamily="50" charset="-128"/>
              </a:rPr>
              <a:t>Rokkasho</a:t>
            </a:r>
            <a:r>
              <a:rPr lang="en-US" altLang="ja-JP" sz="1400" b="1" dirty="0" smtClean="0">
                <a:solidFill>
                  <a:srgbClr val="663300"/>
                </a:solidFill>
                <a:latin typeface="ＭＳ Ｐゴシック" pitchFamily="50" charset="-128"/>
              </a:rPr>
              <a:t>】</a:t>
            </a:r>
            <a:endParaRPr lang="en-US" altLang="ja-JP" sz="1400" b="1" dirty="0">
              <a:solidFill>
                <a:srgbClr val="663300"/>
              </a:solidFill>
              <a:latin typeface="ＭＳ Ｐゴシック" pitchFamily="50" charset="-128"/>
            </a:endParaRPr>
          </a:p>
        </p:txBody>
      </p:sp>
      <p:pic>
        <p:nvPicPr>
          <p:cNvPr id="3119" name="Picture 214" descr="EU1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1" y="4279900"/>
            <a:ext cx="3603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0" name="Picture 215" descr="JA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6" y="4276727"/>
            <a:ext cx="360363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1" name="テキスト ボックス 12"/>
          <p:cNvSpPr txBox="1">
            <a:spLocks noChangeArrowheads="1"/>
          </p:cNvSpPr>
          <p:nvPr/>
        </p:nvSpPr>
        <p:spPr bwMode="auto">
          <a:xfrm>
            <a:off x="2149476" y="1412777"/>
            <a:ext cx="3935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 b="1" dirty="0" smtClean="0">
                <a:solidFill>
                  <a:srgbClr val="0000FF"/>
                </a:solidFill>
                <a:latin typeface="ＭＳ Ｐゴシック" pitchFamily="50" charset="-128"/>
              </a:rPr>
              <a:t>ITER</a:t>
            </a:r>
            <a:endParaRPr lang="en-US" altLang="ja-JP" sz="2000" b="1" dirty="0">
              <a:solidFill>
                <a:srgbClr val="0000FF"/>
              </a:solidFill>
              <a:latin typeface="ＭＳ Ｐゴシック" pitchFamily="50" charset="-128"/>
            </a:endParaRPr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323851" y="-26988"/>
            <a:ext cx="83931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3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0"/>
                <a:ea typeface="ＭＳ Ｐゴシック" charset="0"/>
              </a:rPr>
              <a:t>Road to Fusion Energy Realization</a:t>
            </a:r>
            <a:endParaRPr lang="en-US" altLang="ja-JP" sz="3600" b="1" dirty="0">
              <a:effectLst>
                <a:outerShdw blurRad="38100" dist="38100" dir="2700000" algn="tl">
                  <a:srgbClr val="DDDDDD"/>
                </a:outerShdw>
              </a:effectLst>
              <a:latin typeface="ＭＳ Ｐゴシック" charset="0"/>
              <a:ea typeface="ＭＳ Ｐゴシック" charset="0"/>
            </a:endParaRPr>
          </a:p>
        </p:txBody>
      </p:sp>
      <p:sp>
        <p:nvSpPr>
          <p:cNvPr id="3" name="円形吹き出し 2"/>
          <p:cNvSpPr/>
          <p:nvPr/>
        </p:nvSpPr>
        <p:spPr>
          <a:xfrm>
            <a:off x="7094539" y="4483102"/>
            <a:ext cx="1725612" cy="1120775"/>
          </a:xfrm>
          <a:prstGeom prst="wedgeEllipseCallout">
            <a:avLst>
              <a:gd name="adj1" fmla="val -62021"/>
              <a:gd name="adj2" fmla="val -3813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3124" name="Text Box 36"/>
          <p:cNvSpPr txBox="1">
            <a:spLocks noChangeArrowheads="1"/>
          </p:cNvSpPr>
          <p:nvPr/>
        </p:nvSpPr>
        <p:spPr bwMode="auto">
          <a:xfrm>
            <a:off x="7196623" y="4683270"/>
            <a:ext cx="16144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800" b="1" dirty="0" smtClean="0">
                <a:solidFill>
                  <a:srgbClr val="FF0000"/>
                </a:solidFill>
                <a:latin typeface="ＭＳ Ｐゴシック" pitchFamily="50" charset="-128"/>
              </a:rPr>
              <a:t>Accelerate </a:t>
            </a:r>
          </a:p>
          <a:p>
            <a:pPr eaLnBrk="1" hangingPunct="1"/>
            <a:r>
              <a:rPr kumimoji="0" lang="en-US" altLang="ja-JP" sz="1800" b="1" dirty="0" smtClean="0">
                <a:solidFill>
                  <a:srgbClr val="FF0000"/>
                </a:solidFill>
                <a:latin typeface="ＭＳ Ｐゴシック" pitchFamily="50" charset="-128"/>
              </a:rPr>
              <a:t>   DEMO</a:t>
            </a:r>
            <a:endParaRPr kumimoji="0" lang="ja-JP" altLang="en-US" sz="1800" b="1" dirty="0">
              <a:solidFill>
                <a:srgbClr val="FF0000"/>
              </a:solidFill>
              <a:latin typeface="ＭＳ Ｐゴシック" pitchFamily="50" charset="-128"/>
            </a:endParaRPr>
          </a:p>
        </p:txBody>
      </p:sp>
      <p:sp>
        <p:nvSpPr>
          <p:cNvPr id="4" name="円形吹き出し 3"/>
          <p:cNvSpPr/>
          <p:nvPr/>
        </p:nvSpPr>
        <p:spPr>
          <a:xfrm>
            <a:off x="4060826" y="3716340"/>
            <a:ext cx="2024063" cy="504825"/>
          </a:xfrm>
          <a:prstGeom prst="wedgeEllipseCallout">
            <a:avLst>
              <a:gd name="adj1" fmla="val -69029"/>
              <a:gd name="adj2" fmla="val -4984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3126" name="Text Box 36"/>
          <p:cNvSpPr txBox="1">
            <a:spLocks noChangeArrowheads="1"/>
          </p:cNvSpPr>
          <p:nvPr/>
        </p:nvSpPr>
        <p:spPr bwMode="auto">
          <a:xfrm>
            <a:off x="4067175" y="3779840"/>
            <a:ext cx="213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800" b="1" dirty="0" smtClean="0">
                <a:solidFill>
                  <a:srgbClr val="FF0000"/>
                </a:solidFill>
                <a:latin typeface="ＭＳ Ｐゴシック" pitchFamily="50" charset="-128"/>
              </a:rPr>
              <a:t>Support ITER</a:t>
            </a:r>
            <a:endParaRPr kumimoji="0" lang="ja-JP" altLang="en-US" sz="1800" b="1" dirty="0">
              <a:solidFill>
                <a:srgbClr val="FF0000"/>
              </a:solidFill>
              <a:latin typeface="ＭＳ Ｐゴシック" pitchFamily="50" charset="-128"/>
            </a:endParaRPr>
          </a:p>
        </p:txBody>
      </p:sp>
      <p:sp>
        <p:nvSpPr>
          <p:cNvPr id="3127" name="AutoShape 37"/>
          <p:cNvSpPr>
            <a:spLocks noChangeArrowheads="1"/>
          </p:cNvSpPr>
          <p:nvPr/>
        </p:nvSpPr>
        <p:spPr bwMode="auto">
          <a:xfrm>
            <a:off x="3048001" y="3573465"/>
            <a:ext cx="803275" cy="674687"/>
          </a:xfrm>
          <a:prstGeom prst="upDownArrow">
            <a:avLst>
              <a:gd name="adj1" fmla="val 50000"/>
              <a:gd name="adj2" fmla="val 20000"/>
            </a:avLst>
          </a:prstGeom>
          <a:gradFill rotWithShape="1">
            <a:gsLst>
              <a:gs pos="0">
                <a:srgbClr val="0066FF"/>
              </a:gs>
              <a:gs pos="50000">
                <a:srgbClr val="CCFFFF"/>
              </a:gs>
              <a:gs pos="100000">
                <a:srgbClr val="0066FF"/>
              </a:gs>
            </a:gsLst>
            <a:lin ang="5400000" scaled="1"/>
          </a:gradFill>
          <a:ln w="3175">
            <a:solidFill>
              <a:srgbClr val="99CCFF"/>
            </a:solidFill>
            <a:miter lim="800000"/>
            <a:headEnd/>
            <a:tailEnd/>
          </a:ln>
        </p:spPr>
        <p:txBody>
          <a:bodyPr vert="eaVert" wrap="none" lIns="87279" tIns="43640" rIns="87279" bIns="43640" anchor="ctr"/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396264" y="884471"/>
            <a:ext cx="9094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Real</a:t>
            </a:r>
          </a:p>
          <a:p>
            <a:r>
              <a:rPr lang="en-US" altLang="ja-JP" sz="2000" b="1" dirty="0" smtClean="0"/>
              <a:t>Fusion</a:t>
            </a:r>
          </a:p>
          <a:p>
            <a:r>
              <a:rPr kumimoji="1" lang="en-US" altLang="ja-JP" sz="2000" b="1" dirty="0" smtClean="0"/>
              <a:t>Energy</a:t>
            </a:r>
            <a:endParaRPr kumimoji="1" lang="ja-JP" altLang="en-US" sz="2000" b="1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0" y="4890691"/>
            <a:ext cx="1243169" cy="108333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52983" y="6037264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LHD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169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757605" y="1860551"/>
            <a:ext cx="4393223" cy="111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38" name="AutoShape 18"/>
          <p:cNvSpPr>
            <a:spLocks noChangeArrowheads="1"/>
          </p:cNvSpPr>
          <p:nvPr/>
        </p:nvSpPr>
        <p:spPr bwMode="auto">
          <a:xfrm>
            <a:off x="3115408" y="1935163"/>
            <a:ext cx="2864827" cy="4779962"/>
          </a:xfrm>
          <a:prstGeom prst="roundRect">
            <a:avLst>
              <a:gd name="adj" fmla="val 4282"/>
            </a:avLst>
          </a:prstGeom>
          <a:solidFill>
            <a:srgbClr val="00FFFF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31831" y="1516063"/>
            <a:ext cx="716574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51236" y="1662113"/>
            <a:ext cx="1018227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1600" b="1">
                <a:solidFill>
                  <a:srgbClr val="C00000"/>
                </a:solidFill>
              </a:rPr>
              <a:t>Rokkasho</a:t>
            </a:r>
            <a:endParaRPr lang="ja-JP" altLang="en-US" sz="1600" b="1">
              <a:solidFill>
                <a:srgbClr val="C00000"/>
              </a:solidFill>
            </a:endParaRPr>
          </a:p>
        </p:txBody>
      </p:sp>
      <p:sp>
        <p:nvSpPr>
          <p:cNvPr id="14341" name="AutoShape 18"/>
          <p:cNvSpPr>
            <a:spLocks noChangeArrowheads="1"/>
          </p:cNvSpPr>
          <p:nvPr/>
        </p:nvSpPr>
        <p:spPr bwMode="auto">
          <a:xfrm>
            <a:off x="6129705" y="1963739"/>
            <a:ext cx="2864826" cy="4752975"/>
          </a:xfrm>
          <a:prstGeom prst="roundRect">
            <a:avLst>
              <a:gd name="adj" fmla="val 4282"/>
            </a:avLst>
          </a:prstGeom>
          <a:solidFill>
            <a:srgbClr val="FFFE69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4342" name="AutoShape 18"/>
          <p:cNvSpPr>
            <a:spLocks noChangeArrowheads="1"/>
          </p:cNvSpPr>
          <p:nvPr/>
        </p:nvSpPr>
        <p:spPr bwMode="auto">
          <a:xfrm>
            <a:off x="101112" y="1935163"/>
            <a:ext cx="2864826" cy="4779962"/>
          </a:xfrm>
          <a:prstGeom prst="roundRect">
            <a:avLst>
              <a:gd name="adj" fmla="val 4282"/>
            </a:avLst>
          </a:prstGeom>
          <a:solidFill>
            <a:srgbClr val="FFFE69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4343" name="Rectangle 123"/>
          <p:cNvSpPr>
            <a:spLocks noChangeArrowheads="1"/>
          </p:cNvSpPr>
          <p:nvPr/>
        </p:nvSpPr>
        <p:spPr bwMode="auto">
          <a:xfrm>
            <a:off x="168520" y="2001838"/>
            <a:ext cx="2677257" cy="646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ja-JP" sz="1800" b="1" dirty="0" err="1" smtClean="0">
                <a:latin typeface="Arial" pitchFamily="34" charset="0"/>
              </a:rPr>
              <a:t>Intn’l</a:t>
            </a:r>
            <a:r>
              <a:rPr lang="en-US" altLang="ja-JP" sz="1800" b="1" dirty="0" smtClean="0">
                <a:latin typeface="Arial" pitchFamily="34" charset="0"/>
              </a:rPr>
              <a:t> </a:t>
            </a:r>
            <a:r>
              <a:rPr lang="en-US" altLang="ja-JP" sz="1800" b="1" dirty="0">
                <a:latin typeface="Arial" pitchFamily="34" charset="0"/>
              </a:rPr>
              <a:t>Fusion Energy Res. Center </a:t>
            </a:r>
            <a:r>
              <a:rPr lang="ja-JP" altLang="en-US" sz="1800" dirty="0">
                <a:latin typeface="HGPｺﾞｼｯｸE" pitchFamily="50" charset="-128"/>
                <a:ea typeface="HGPｺﾞｼｯｸE" pitchFamily="50" charset="-128"/>
              </a:rPr>
              <a:t>（</a:t>
            </a:r>
            <a:r>
              <a:rPr lang="en-US" altLang="ja-JP" sz="1800" dirty="0">
                <a:latin typeface="HGPｺﾞｼｯｸE" pitchFamily="50" charset="-128"/>
                <a:ea typeface="HGPｺﾞｼｯｸE" pitchFamily="50" charset="-128"/>
              </a:rPr>
              <a:t>IFERC</a:t>
            </a:r>
            <a:r>
              <a:rPr lang="ja-JP" altLang="en-US" sz="1800" dirty="0">
                <a:latin typeface="HGPｺﾞｼｯｸE" pitchFamily="50" charset="-128"/>
                <a:ea typeface="HGPｺﾞｼｯｸE" pitchFamily="50" charset="-128"/>
              </a:rPr>
              <a:t>）</a:t>
            </a:r>
          </a:p>
        </p:txBody>
      </p:sp>
      <p:sp>
        <p:nvSpPr>
          <p:cNvPr id="14344" name="Rectangle 123"/>
          <p:cNvSpPr>
            <a:spLocks noChangeArrowheads="1"/>
          </p:cNvSpPr>
          <p:nvPr/>
        </p:nvSpPr>
        <p:spPr bwMode="auto">
          <a:xfrm>
            <a:off x="3216520" y="2006600"/>
            <a:ext cx="2649415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ja-JP" sz="1800">
                <a:latin typeface="HGPｺﾞｼｯｸE" pitchFamily="50" charset="-128"/>
                <a:ea typeface="HGPｺﾞｼｯｸE" pitchFamily="50" charset="-128"/>
              </a:rPr>
              <a:t>IFMIF/EVEDA</a:t>
            </a:r>
            <a:endParaRPr lang="ja-JP" altLang="en-US" sz="180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4345" name="Rectangle 123"/>
          <p:cNvSpPr>
            <a:spLocks noChangeArrowheads="1"/>
          </p:cNvSpPr>
          <p:nvPr/>
        </p:nvSpPr>
        <p:spPr bwMode="auto">
          <a:xfrm>
            <a:off x="6273312" y="2073276"/>
            <a:ext cx="2579077" cy="64611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ja-JP" sz="1800" b="1" dirty="0" smtClean="0">
                <a:latin typeface="Arial" pitchFamily="34" charset="0"/>
              </a:rPr>
              <a:t>Satellite Tokamak</a:t>
            </a:r>
            <a:endParaRPr lang="en-US" altLang="ja-JP" b="1" dirty="0">
              <a:latin typeface="Arial" pitchFamily="34" charset="0"/>
            </a:endParaRPr>
          </a:p>
          <a:p>
            <a:pPr eaLnBrk="0" hangingPunct="0"/>
            <a:r>
              <a:rPr lang="ja-JP" altLang="en-US" sz="1800" dirty="0" smtClean="0">
                <a:latin typeface="HGPｺﾞｼｯｸE" pitchFamily="50" charset="-128"/>
                <a:ea typeface="HGPｺﾞｼｯｸE" pitchFamily="50" charset="-128"/>
              </a:rPr>
              <a:t>（</a:t>
            </a:r>
            <a:r>
              <a:rPr lang="en-US" altLang="ja-JP" sz="1800" dirty="0">
                <a:latin typeface="HGPｺﾞｼｯｸE" pitchFamily="50" charset="-128"/>
                <a:ea typeface="HGPｺﾞｼｯｸE" pitchFamily="50" charset="-128"/>
              </a:rPr>
              <a:t>JT-60SA</a:t>
            </a:r>
            <a:r>
              <a:rPr lang="ja-JP" altLang="en-US" sz="1800" dirty="0">
                <a:latin typeface="HGPｺﾞｼｯｸE" pitchFamily="50" charset="-128"/>
                <a:ea typeface="HGPｺﾞｼｯｸE" pitchFamily="50" charset="-128"/>
              </a:rPr>
              <a:t>）</a:t>
            </a:r>
          </a:p>
        </p:txBody>
      </p:sp>
      <p:sp>
        <p:nvSpPr>
          <p:cNvPr id="17" name="Rectangle 129"/>
          <p:cNvSpPr>
            <a:spLocks noChangeArrowheads="1"/>
          </p:cNvSpPr>
          <p:nvPr/>
        </p:nvSpPr>
        <p:spPr bwMode="auto">
          <a:xfrm>
            <a:off x="675543" y="2705100"/>
            <a:ext cx="1802096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>
                <a:solidFill>
                  <a:srgbClr val="0000FF"/>
                </a:solidFill>
              </a:rPr>
              <a:t>Demo Design, R&amp;D</a:t>
            </a:r>
            <a:endParaRPr lang="ja-JP" altLang="en-US" sz="1600" b="1">
              <a:solidFill>
                <a:srgbClr val="0000FF"/>
              </a:solidFill>
            </a:endParaRPr>
          </a:p>
        </p:txBody>
      </p:sp>
      <p:sp>
        <p:nvSpPr>
          <p:cNvPr id="14347" name="Rectangle 130"/>
          <p:cNvSpPr>
            <a:spLocks noChangeArrowheads="1"/>
          </p:cNvSpPr>
          <p:nvPr/>
        </p:nvSpPr>
        <p:spPr bwMode="auto">
          <a:xfrm>
            <a:off x="376605" y="4579939"/>
            <a:ext cx="23241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ja-JP" b="1">
                <a:solidFill>
                  <a:srgbClr val="0000FF"/>
                </a:solidFill>
              </a:rPr>
              <a:t>ITER Remote Experimentation</a:t>
            </a:r>
            <a:endParaRPr lang="en-US" altLang="ja-JP" b="1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14348" name="Rectangle 132"/>
          <p:cNvSpPr>
            <a:spLocks noChangeArrowheads="1"/>
          </p:cNvSpPr>
          <p:nvPr/>
        </p:nvSpPr>
        <p:spPr bwMode="auto">
          <a:xfrm>
            <a:off x="3541091" y="4216401"/>
            <a:ext cx="2064989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Engineering </a:t>
            </a:r>
            <a:r>
              <a:rPr lang="en-US" altLang="ja-JP" b="1" dirty="0">
                <a:solidFill>
                  <a:srgbClr val="0000FF"/>
                </a:solidFill>
              </a:rPr>
              <a:t>Design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20" name="Rectangle 133"/>
          <p:cNvSpPr>
            <a:spLocks noChangeArrowheads="1"/>
          </p:cNvSpPr>
          <p:nvPr/>
        </p:nvSpPr>
        <p:spPr bwMode="auto">
          <a:xfrm>
            <a:off x="3578470" y="2676525"/>
            <a:ext cx="2098203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1600" b="1">
                <a:solidFill>
                  <a:srgbClr val="0000FF"/>
                </a:solidFill>
              </a:rPr>
              <a:t>Engineering Validation</a:t>
            </a:r>
            <a:endParaRPr lang="en-US" altLang="en-US" sz="1600" b="1">
              <a:solidFill>
                <a:srgbClr val="0000FF"/>
              </a:solidFill>
            </a:endParaRPr>
          </a:p>
        </p:txBody>
      </p:sp>
      <p:sp>
        <p:nvSpPr>
          <p:cNvPr id="21" name="Rectangle 134"/>
          <p:cNvSpPr>
            <a:spLocks noChangeArrowheads="1"/>
          </p:cNvSpPr>
          <p:nvPr/>
        </p:nvSpPr>
        <p:spPr bwMode="auto">
          <a:xfrm>
            <a:off x="5980235" y="2857636"/>
            <a:ext cx="3243196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ja-JP" b="1" dirty="0">
                <a:solidFill>
                  <a:srgbClr val="0000FF"/>
                </a:solidFill>
                <a:latin typeface="+mn-ea"/>
                <a:ea typeface="+mn-ea"/>
              </a:rPr>
              <a:t>Research for Supporting  </a:t>
            </a:r>
            <a:r>
              <a:rPr lang="ja-JP" altLang="en-US" b="1" dirty="0">
                <a:solidFill>
                  <a:srgbClr val="0000FF"/>
                </a:solidFill>
                <a:latin typeface="+mn-ea"/>
                <a:ea typeface="+mn-ea"/>
              </a:rPr>
              <a:t>ＩＴＥＲ</a:t>
            </a:r>
          </a:p>
        </p:txBody>
      </p:sp>
      <p:sp>
        <p:nvSpPr>
          <p:cNvPr id="22" name="Rectangle 135"/>
          <p:cNvSpPr>
            <a:spLocks noChangeArrowheads="1"/>
          </p:cNvSpPr>
          <p:nvPr/>
        </p:nvSpPr>
        <p:spPr bwMode="auto">
          <a:xfrm>
            <a:off x="6342185" y="3963552"/>
            <a:ext cx="245012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ja-JP" b="1" dirty="0">
                <a:solidFill>
                  <a:srgbClr val="0000FF"/>
                </a:solidFill>
              </a:rPr>
              <a:t>Challenging Research for DEMO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23" name="Text Box 136"/>
          <p:cNvSpPr txBox="1">
            <a:spLocks noChangeArrowheads="1"/>
          </p:cNvSpPr>
          <p:nvPr/>
        </p:nvSpPr>
        <p:spPr bwMode="auto">
          <a:xfrm>
            <a:off x="7278566" y="1636714"/>
            <a:ext cx="61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1600" b="1">
                <a:solidFill>
                  <a:srgbClr val="C00000"/>
                </a:solidFill>
              </a:rPr>
              <a:t>Naka</a:t>
            </a:r>
            <a:endParaRPr lang="ja-JP" altLang="en-US" sz="1600" b="1">
              <a:solidFill>
                <a:srgbClr val="C00000"/>
              </a:solidFill>
            </a:endParaRPr>
          </a:p>
        </p:txBody>
      </p:sp>
      <p:pic>
        <p:nvPicPr>
          <p:cNvPr id="14353" name="Picture 137" descr="jt60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39" y="4989514"/>
            <a:ext cx="2181958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4" b="20328"/>
          <a:stretch>
            <a:fillRect/>
          </a:stretch>
        </p:blipFill>
        <p:spPr bwMode="auto">
          <a:xfrm>
            <a:off x="442546" y="5800725"/>
            <a:ext cx="2129204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31"/>
          <p:cNvSpPr>
            <a:spLocks noChangeArrowheads="1"/>
          </p:cNvSpPr>
          <p:nvPr/>
        </p:nvSpPr>
        <p:spPr bwMode="auto">
          <a:xfrm>
            <a:off x="391259" y="5386389"/>
            <a:ext cx="2450992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>
                <a:solidFill>
                  <a:srgbClr val="0000FF"/>
                </a:solidFill>
              </a:rPr>
              <a:t>Supercomputer simulation</a:t>
            </a:r>
            <a:endParaRPr lang="ja-JP" altLang="en-US" sz="1600" b="1">
              <a:solidFill>
                <a:srgbClr val="0000FF"/>
              </a:solidFill>
            </a:endParaRPr>
          </a:p>
        </p:txBody>
      </p:sp>
      <p:sp>
        <p:nvSpPr>
          <p:cNvPr id="14356" name="Text Box 5"/>
          <p:cNvSpPr txBox="1">
            <a:spLocks noChangeArrowheads="1"/>
          </p:cNvSpPr>
          <p:nvPr/>
        </p:nvSpPr>
        <p:spPr bwMode="auto">
          <a:xfrm>
            <a:off x="202223" y="968376"/>
            <a:ext cx="8650166" cy="646113"/>
          </a:xfrm>
          <a:prstGeom prst="rect">
            <a:avLst/>
          </a:prstGeom>
          <a:solidFill>
            <a:srgbClr val="FFCC99">
              <a:alpha val="79999"/>
            </a:srgbClr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925" indent="-34925"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1800">
                <a:latin typeface="HGPｺﾞｼｯｸE" pitchFamily="50" charset="-128"/>
                <a:ea typeface="HGPｺﾞｼｯｸE" pitchFamily="50" charset="-128"/>
              </a:rPr>
              <a:t>■Three Projects for early realization of DEMO under JA-EU Collaboration</a:t>
            </a:r>
            <a:r>
              <a:rPr lang="ja-JP" altLang="en-US" sz="1800">
                <a:latin typeface="HGPｺﾞｼｯｸE" pitchFamily="50" charset="-128"/>
                <a:ea typeface="HGPｺﾞｼｯｸE" pitchFamily="50" charset="-128"/>
              </a:rPr>
              <a:t>　　　</a:t>
            </a:r>
            <a:endParaRPr lang="en-US" altLang="ja-JP" sz="1800">
              <a:latin typeface="HGPｺﾞｼｯｸE" pitchFamily="50" charset="-128"/>
              <a:ea typeface="HGPｺﾞｼｯｸE" pitchFamily="50" charset="-128"/>
            </a:endParaRPr>
          </a:p>
          <a:p>
            <a:pPr algn="l"/>
            <a:r>
              <a:rPr lang="en-US" altLang="ja-JP" sz="1800">
                <a:latin typeface="HGPｺﾞｼｯｸE" pitchFamily="50" charset="-128"/>
                <a:ea typeface="HGPｺﾞｼｯｸE" pitchFamily="50" charset="-128"/>
              </a:rPr>
              <a:t>■10 Years Period from Jun. 2007</a:t>
            </a:r>
          </a:p>
        </p:txBody>
      </p:sp>
      <p:sp>
        <p:nvSpPr>
          <p:cNvPr id="14357" name="Rectangle 19"/>
          <p:cNvSpPr>
            <a:spLocks noChangeArrowheads="1"/>
          </p:cNvSpPr>
          <p:nvPr/>
        </p:nvSpPr>
        <p:spPr bwMode="auto">
          <a:xfrm>
            <a:off x="3503736" y="4708526"/>
            <a:ext cx="2171700" cy="1755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4358" name="グループ化 1261"/>
          <p:cNvGrpSpPr>
            <a:grpSpLocks/>
          </p:cNvGrpSpPr>
          <p:nvPr/>
        </p:nvGrpSpPr>
        <p:grpSpPr bwMode="auto">
          <a:xfrm>
            <a:off x="3634154" y="4738688"/>
            <a:ext cx="1814146" cy="1670050"/>
            <a:chOff x="4233863" y="5187950"/>
            <a:chExt cx="1379537" cy="1281112"/>
          </a:xfrm>
        </p:grpSpPr>
        <p:grpSp>
          <p:nvGrpSpPr>
            <p:cNvPr id="14371" name="Group 20"/>
            <p:cNvGrpSpPr>
              <a:grpSpLocks noChangeAspect="1"/>
            </p:cNvGrpSpPr>
            <p:nvPr/>
          </p:nvGrpSpPr>
          <p:grpSpPr bwMode="auto">
            <a:xfrm>
              <a:off x="4948238" y="5308600"/>
              <a:ext cx="322262" cy="1160462"/>
              <a:chOff x="0" y="0"/>
              <a:chExt cx="875" cy="2745"/>
            </a:xfrm>
          </p:grpSpPr>
          <p:sp>
            <p:nvSpPr>
              <p:cNvPr id="14922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73" y="2003"/>
                <a:ext cx="72" cy="52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23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73" y="0"/>
                <a:ext cx="272" cy="20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2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199" y="7817"/>
                      <a:pt x="16199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CCFFCC"/>
              </a:solidFill>
              <a:ln w="9525" cmpd="sng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24" name="AutoShape 23"/>
              <p:cNvSpPr>
                <a:spLocks noChangeAspect="1" noChangeArrowheads="1"/>
              </p:cNvSpPr>
              <p:nvPr/>
            </p:nvSpPr>
            <p:spPr bwMode="auto">
              <a:xfrm rot="7058787">
                <a:off x="264" y="5"/>
                <a:ext cx="115" cy="135"/>
              </a:xfrm>
              <a:prstGeom prst="triangle">
                <a:avLst>
                  <a:gd name="adj" fmla="val 50000"/>
                </a:avLst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14925" name="Group 24"/>
              <p:cNvGrpSpPr>
                <a:grpSpLocks noChangeAspect="1"/>
              </p:cNvGrpSpPr>
              <p:nvPr/>
            </p:nvGrpSpPr>
            <p:grpSpPr bwMode="auto">
              <a:xfrm>
                <a:off x="414" y="1360"/>
                <a:ext cx="284" cy="162"/>
                <a:chOff x="0" y="0"/>
                <a:chExt cx="774" cy="464"/>
              </a:xfrm>
            </p:grpSpPr>
            <p:sp>
              <p:nvSpPr>
                <p:cNvPr id="14971" name="AutoShape 25"/>
                <p:cNvSpPr>
                  <a:spLocks noChangeAspect="1" noChangeArrowheads="1"/>
                </p:cNvSpPr>
                <p:nvPr/>
              </p:nvSpPr>
              <p:spPr bwMode="auto">
                <a:xfrm rot="17760000" flipH="1">
                  <a:off x="-34" y="32"/>
                  <a:ext cx="290" cy="223"/>
                </a:xfrm>
                <a:prstGeom prst="rightArrow">
                  <a:avLst>
                    <a:gd name="adj1" fmla="val 50000"/>
                    <a:gd name="adj2" fmla="val 67051"/>
                  </a:avLst>
                </a:prstGeom>
                <a:solidFill>
                  <a:srgbClr val="FEFEBA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4972" name="AutoShape 26"/>
                <p:cNvSpPr>
                  <a:spLocks noChangeAspect="1" noChangeArrowheads="1"/>
                </p:cNvSpPr>
                <p:nvPr/>
              </p:nvSpPr>
              <p:spPr bwMode="auto">
                <a:xfrm rot="17760000" flipH="1">
                  <a:off x="224" y="118"/>
                  <a:ext cx="290" cy="223"/>
                </a:xfrm>
                <a:prstGeom prst="rightArrow">
                  <a:avLst>
                    <a:gd name="adj1" fmla="val 50000"/>
                    <a:gd name="adj2" fmla="val 67051"/>
                  </a:avLst>
                </a:prstGeom>
                <a:solidFill>
                  <a:srgbClr val="FEFEBA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4973" name="AutoShape 27"/>
                <p:cNvSpPr>
                  <a:spLocks noChangeAspect="1" noChangeArrowheads="1"/>
                </p:cNvSpPr>
                <p:nvPr/>
              </p:nvSpPr>
              <p:spPr bwMode="auto">
                <a:xfrm rot="17760000" flipH="1">
                  <a:off x="506" y="193"/>
                  <a:ext cx="290" cy="223"/>
                </a:xfrm>
                <a:prstGeom prst="rightArrow">
                  <a:avLst>
                    <a:gd name="adj1" fmla="val 50000"/>
                    <a:gd name="adj2" fmla="val 67051"/>
                  </a:avLst>
                </a:prstGeom>
                <a:solidFill>
                  <a:srgbClr val="FEFEBA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4926" name="Group 28"/>
              <p:cNvGrpSpPr>
                <a:grpSpLocks noChangeAspect="1"/>
              </p:cNvGrpSpPr>
              <p:nvPr/>
            </p:nvGrpSpPr>
            <p:grpSpPr bwMode="auto">
              <a:xfrm>
                <a:off x="408" y="152"/>
                <a:ext cx="287" cy="237"/>
                <a:chOff x="0" y="0"/>
                <a:chExt cx="895" cy="505"/>
              </a:xfrm>
            </p:grpSpPr>
            <p:sp>
              <p:nvSpPr>
                <p:cNvPr id="14968" name="AutoShape 29"/>
                <p:cNvSpPr>
                  <a:spLocks noChangeAspect="1" noChangeArrowheads="1"/>
                </p:cNvSpPr>
                <p:nvPr/>
              </p:nvSpPr>
              <p:spPr bwMode="auto">
                <a:xfrm rot="3840000">
                  <a:off x="-36" y="37"/>
                  <a:ext cx="296" cy="215"/>
                </a:xfrm>
                <a:prstGeom prst="rightArrow">
                  <a:avLst>
                    <a:gd name="adj1" fmla="val 50000"/>
                    <a:gd name="adj2" fmla="val 67053"/>
                  </a:avLst>
                </a:prstGeom>
                <a:solidFill>
                  <a:srgbClr val="DBFFB8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4969" name="AutoShape 30"/>
                <p:cNvSpPr>
                  <a:spLocks noChangeAspect="1" noChangeArrowheads="1"/>
                </p:cNvSpPr>
                <p:nvPr/>
              </p:nvSpPr>
              <p:spPr bwMode="auto">
                <a:xfrm rot="3840000">
                  <a:off x="327" y="165"/>
                  <a:ext cx="296" cy="215"/>
                </a:xfrm>
                <a:prstGeom prst="rightArrow">
                  <a:avLst>
                    <a:gd name="adj1" fmla="val 50000"/>
                    <a:gd name="adj2" fmla="val 67053"/>
                  </a:avLst>
                </a:prstGeom>
                <a:solidFill>
                  <a:srgbClr val="DBFFB8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4970" name="AutoShape 31"/>
                <p:cNvSpPr>
                  <a:spLocks noChangeAspect="1" noChangeArrowheads="1"/>
                </p:cNvSpPr>
                <p:nvPr/>
              </p:nvSpPr>
              <p:spPr bwMode="auto">
                <a:xfrm rot="3840000">
                  <a:off x="619" y="241"/>
                  <a:ext cx="304" cy="215"/>
                </a:xfrm>
                <a:prstGeom prst="rightArrow">
                  <a:avLst>
                    <a:gd name="adj1" fmla="val 50000"/>
                    <a:gd name="adj2" fmla="val 67052"/>
                  </a:avLst>
                </a:prstGeom>
                <a:solidFill>
                  <a:srgbClr val="DBFFB8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4927" name="Oval 32"/>
              <p:cNvSpPr>
                <a:spLocks noChangeAspect="1" noChangeArrowheads="1"/>
              </p:cNvSpPr>
              <p:nvPr/>
            </p:nvSpPr>
            <p:spPr bwMode="auto">
              <a:xfrm flipV="1">
                <a:off x="3" y="1999"/>
                <a:ext cx="211" cy="1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28" name="Line 3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" y="1924"/>
                <a:ext cx="2" cy="4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29" name="Line 3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19" y="1917"/>
                <a:ext cx="4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30" name="Oval 35"/>
              <p:cNvSpPr>
                <a:spLocks noChangeAspect="1" noChangeArrowheads="1"/>
              </p:cNvSpPr>
              <p:nvPr/>
            </p:nvSpPr>
            <p:spPr bwMode="auto">
              <a:xfrm flipV="1">
                <a:off x="3" y="1949"/>
                <a:ext cx="211" cy="1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31" name="Oval 36"/>
              <p:cNvSpPr>
                <a:spLocks noChangeAspect="1" noChangeArrowheads="1"/>
              </p:cNvSpPr>
              <p:nvPr/>
            </p:nvSpPr>
            <p:spPr bwMode="auto">
              <a:xfrm flipV="1">
                <a:off x="5" y="1902"/>
                <a:ext cx="214" cy="1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32" name="Oval 37"/>
              <p:cNvSpPr>
                <a:spLocks noChangeAspect="1" noChangeArrowheads="1"/>
              </p:cNvSpPr>
              <p:nvPr/>
            </p:nvSpPr>
            <p:spPr bwMode="auto">
              <a:xfrm flipV="1">
                <a:off x="5" y="1850"/>
                <a:ext cx="214" cy="1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33" name="Oval 38"/>
              <p:cNvSpPr>
                <a:spLocks noChangeAspect="1" noChangeArrowheads="1"/>
              </p:cNvSpPr>
              <p:nvPr/>
            </p:nvSpPr>
            <p:spPr bwMode="auto">
              <a:xfrm flipV="1">
                <a:off x="5" y="1785"/>
                <a:ext cx="214" cy="1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34" name="Oval 39"/>
              <p:cNvSpPr>
                <a:spLocks noChangeAspect="1" noChangeArrowheads="1"/>
              </p:cNvSpPr>
              <p:nvPr/>
            </p:nvSpPr>
            <p:spPr bwMode="auto">
              <a:xfrm flipV="1">
                <a:off x="0" y="1735"/>
                <a:ext cx="212" cy="1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35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472" y="1573"/>
                <a:ext cx="79" cy="97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36" name="その他"/>
              <p:cNvSpPr>
                <a:spLocks noChangeAspect="1"/>
              </p:cNvSpPr>
              <p:nvPr/>
            </p:nvSpPr>
            <p:spPr bwMode="auto">
              <a:xfrm>
                <a:off x="707" y="1228"/>
                <a:ext cx="108" cy="143"/>
              </a:xfrm>
              <a:custGeom>
                <a:avLst/>
                <a:gdLst>
                  <a:gd name="T0" fmla="*/ 0 w 171"/>
                  <a:gd name="T1" fmla="*/ 19 h 233"/>
                  <a:gd name="T2" fmla="*/ 2 w 171"/>
                  <a:gd name="T3" fmla="*/ 19 h 233"/>
                  <a:gd name="T4" fmla="*/ 3 w 171"/>
                  <a:gd name="T5" fmla="*/ 20 h 233"/>
                  <a:gd name="T6" fmla="*/ 5 w 171"/>
                  <a:gd name="T7" fmla="*/ 20 h 233"/>
                  <a:gd name="T8" fmla="*/ 6 w 171"/>
                  <a:gd name="T9" fmla="*/ 19 h 233"/>
                  <a:gd name="T10" fmla="*/ 8 w 171"/>
                  <a:gd name="T11" fmla="*/ 20 h 233"/>
                  <a:gd name="T12" fmla="*/ 11 w 171"/>
                  <a:gd name="T13" fmla="*/ 16 h 233"/>
                  <a:gd name="T14" fmla="*/ 14 w 171"/>
                  <a:gd name="T15" fmla="*/ 9 h 233"/>
                  <a:gd name="T16" fmla="*/ 16 w 171"/>
                  <a:gd name="T17" fmla="*/ 4 h 233"/>
                  <a:gd name="T18" fmla="*/ 17 w 171"/>
                  <a:gd name="T19" fmla="*/ 1 h 233"/>
                  <a:gd name="T20" fmla="*/ 13 w 171"/>
                  <a:gd name="T21" fmla="*/ 1 h 233"/>
                  <a:gd name="T22" fmla="*/ 13 w 171"/>
                  <a:gd name="T23" fmla="*/ 0 h 233"/>
                  <a:gd name="T24" fmla="*/ 10 w 171"/>
                  <a:gd name="T25" fmla="*/ 1 h 233"/>
                  <a:gd name="T26" fmla="*/ 7 w 171"/>
                  <a:gd name="T27" fmla="*/ 1 h 233"/>
                  <a:gd name="T28" fmla="*/ 1 w 171"/>
                  <a:gd name="T29" fmla="*/ 17 h 233"/>
                  <a:gd name="T30" fmla="*/ 0 w 171"/>
                  <a:gd name="T31" fmla="*/ 19 h 23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1"/>
                  <a:gd name="T49" fmla="*/ 0 h 233"/>
                  <a:gd name="T50" fmla="*/ 171 w 171"/>
                  <a:gd name="T51" fmla="*/ 233 h 23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1" h="233">
                    <a:moveTo>
                      <a:pt x="0" y="215"/>
                    </a:moveTo>
                    <a:lnTo>
                      <a:pt x="15" y="215"/>
                    </a:lnTo>
                    <a:lnTo>
                      <a:pt x="26" y="228"/>
                    </a:lnTo>
                    <a:lnTo>
                      <a:pt x="48" y="223"/>
                    </a:lnTo>
                    <a:lnTo>
                      <a:pt x="59" y="219"/>
                    </a:lnTo>
                    <a:lnTo>
                      <a:pt x="74" y="232"/>
                    </a:lnTo>
                    <a:lnTo>
                      <a:pt x="114" y="181"/>
                    </a:lnTo>
                    <a:lnTo>
                      <a:pt x="141" y="97"/>
                    </a:lnTo>
                    <a:lnTo>
                      <a:pt x="159" y="46"/>
                    </a:lnTo>
                    <a:lnTo>
                      <a:pt x="170" y="17"/>
                    </a:lnTo>
                    <a:lnTo>
                      <a:pt x="133" y="8"/>
                    </a:lnTo>
                    <a:lnTo>
                      <a:pt x="122" y="0"/>
                    </a:lnTo>
                    <a:lnTo>
                      <a:pt x="100" y="8"/>
                    </a:lnTo>
                    <a:lnTo>
                      <a:pt x="70" y="17"/>
                    </a:lnTo>
                    <a:lnTo>
                      <a:pt x="3" y="194"/>
                    </a:lnTo>
                    <a:lnTo>
                      <a:pt x="0" y="215"/>
                    </a:lnTo>
                  </a:path>
                </a:pathLst>
              </a:custGeom>
              <a:gradFill rotWithShape="0">
                <a:gsLst>
                  <a:gs pos="0">
                    <a:srgbClr val="414C37"/>
                  </a:gs>
                  <a:gs pos="100000">
                    <a:srgbClr val="DBFFB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37" name="その他"/>
              <p:cNvSpPr>
                <a:spLocks noChangeAspect="1"/>
              </p:cNvSpPr>
              <p:nvPr/>
            </p:nvSpPr>
            <p:spPr bwMode="auto">
              <a:xfrm>
                <a:off x="720" y="514"/>
                <a:ext cx="155" cy="725"/>
              </a:xfrm>
              <a:custGeom>
                <a:avLst/>
                <a:gdLst>
                  <a:gd name="T0" fmla="*/ 0 w 182"/>
                  <a:gd name="T1" fmla="*/ 12 h 839"/>
                  <a:gd name="T2" fmla="*/ 17 w 182"/>
                  <a:gd name="T3" fmla="*/ 11 h 839"/>
                  <a:gd name="T4" fmla="*/ 27 w 182"/>
                  <a:gd name="T5" fmla="*/ 3 h 839"/>
                  <a:gd name="T6" fmla="*/ 37 w 182"/>
                  <a:gd name="T7" fmla="*/ 0 h 839"/>
                  <a:gd name="T8" fmla="*/ 48 w 182"/>
                  <a:gd name="T9" fmla="*/ 37 h 839"/>
                  <a:gd name="T10" fmla="*/ 59 w 182"/>
                  <a:gd name="T11" fmla="*/ 63 h 839"/>
                  <a:gd name="T12" fmla="*/ 65 w 182"/>
                  <a:gd name="T13" fmla="*/ 92 h 839"/>
                  <a:gd name="T14" fmla="*/ 72 w 182"/>
                  <a:gd name="T15" fmla="*/ 132 h 839"/>
                  <a:gd name="T16" fmla="*/ 76 w 182"/>
                  <a:gd name="T17" fmla="*/ 158 h 839"/>
                  <a:gd name="T18" fmla="*/ 80 w 182"/>
                  <a:gd name="T19" fmla="*/ 194 h 839"/>
                  <a:gd name="T20" fmla="*/ 81 w 182"/>
                  <a:gd name="T21" fmla="*/ 232 h 839"/>
                  <a:gd name="T22" fmla="*/ 77 w 182"/>
                  <a:gd name="T23" fmla="*/ 264 h 839"/>
                  <a:gd name="T24" fmla="*/ 73 w 182"/>
                  <a:gd name="T25" fmla="*/ 298 h 839"/>
                  <a:gd name="T26" fmla="*/ 71 w 182"/>
                  <a:gd name="T27" fmla="*/ 326 h 839"/>
                  <a:gd name="T28" fmla="*/ 62 w 182"/>
                  <a:gd name="T29" fmla="*/ 360 h 839"/>
                  <a:gd name="T30" fmla="*/ 52 w 182"/>
                  <a:gd name="T31" fmla="*/ 403 h 839"/>
                  <a:gd name="T32" fmla="*/ 40 w 182"/>
                  <a:gd name="T33" fmla="*/ 404 h 839"/>
                  <a:gd name="T34" fmla="*/ 31 w 182"/>
                  <a:gd name="T35" fmla="*/ 398 h 839"/>
                  <a:gd name="T36" fmla="*/ 13 w 182"/>
                  <a:gd name="T37" fmla="*/ 404 h 839"/>
                  <a:gd name="T38" fmla="*/ 13 w 182"/>
                  <a:gd name="T39" fmla="*/ 404 h 839"/>
                  <a:gd name="T40" fmla="*/ 23 w 182"/>
                  <a:gd name="T41" fmla="*/ 356 h 839"/>
                  <a:gd name="T42" fmla="*/ 36 w 182"/>
                  <a:gd name="T43" fmla="*/ 307 h 839"/>
                  <a:gd name="T44" fmla="*/ 41 w 182"/>
                  <a:gd name="T45" fmla="*/ 260 h 839"/>
                  <a:gd name="T46" fmla="*/ 41 w 182"/>
                  <a:gd name="T47" fmla="*/ 215 h 839"/>
                  <a:gd name="T48" fmla="*/ 38 w 182"/>
                  <a:gd name="T49" fmla="*/ 170 h 839"/>
                  <a:gd name="T50" fmla="*/ 33 w 182"/>
                  <a:gd name="T51" fmla="*/ 111 h 839"/>
                  <a:gd name="T52" fmla="*/ 14 w 182"/>
                  <a:gd name="T53" fmla="*/ 53 h 839"/>
                  <a:gd name="T54" fmla="*/ 0 w 182"/>
                  <a:gd name="T55" fmla="*/ 12 h 83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2"/>
                  <a:gd name="T85" fmla="*/ 0 h 839"/>
                  <a:gd name="T86" fmla="*/ 182 w 182"/>
                  <a:gd name="T87" fmla="*/ 839 h 83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2" h="839">
                    <a:moveTo>
                      <a:pt x="0" y="24"/>
                    </a:moveTo>
                    <a:lnTo>
                      <a:pt x="38" y="23"/>
                    </a:lnTo>
                    <a:lnTo>
                      <a:pt x="62" y="6"/>
                    </a:lnTo>
                    <a:lnTo>
                      <a:pt x="81" y="0"/>
                    </a:lnTo>
                    <a:lnTo>
                      <a:pt x="108" y="78"/>
                    </a:lnTo>
                    <a:lnTo>
                      <a:pt x="132" y="131"/>
                    </a:lnTo>
                    <a:lnTo>
                      <a:pt x="145" y="191"/>
                    </a:lnTo>
                    <a:lnTo>
                      <a:pt x="161" y="274"/>
                    </a:lnTo>
                    <a:lnTo>
                      <a:pt x="169" y="327"/>
                    </a:lnTo>
                    <a:lnTo>
                      <a:pt x="179" y="401"/>
                    </a:lnTo>
                    <a:lnTo>
                      <a:pt x="182" y="482"/>
                    </a:lnTo>
                    <a:lnTo>
                      <a:pt x="172" y="550"/>
                    </a:lnTo>
                    <a:lnTo>
                      <a:pt x="164" y="619"/>
                    </a:lnTo>
                    <a:lnTo>
                      <a:pt x="158" y="675"/>
                    </a:lnTo>
                    <a:lnTo>
                      <a:pt x="140" y="749"/>
                    </a:lnTo>
                    <a:lnTo>
                      <a:pt x="116" y="835"/>
                    </a:lnTo>
                    <a:lnTo>
                      <a:pt x="89" y="839"/>
                    </a:lnTo>
                    <a:lnTo>
                      <a:pt x="67" y="826"/>
                    </a:lnTo>
                    <a:lnTo>
                      <a:pt x="29" y="838"/>
                    </a:lnTo>
                    <a:lnTo>
                      <a:pt x="53" y="740"/>
                    </a:lnTo>
                    <a:lnTo>
                      <a:pt x="80" y="638"/>
                    </a:lnTo>
                    <a:lnTo>
                      <a:pt x="92" y="539"/>
                    </a:lnTo>
                    <a:lnTo>
                      <a:pt x="92" y="446"/>
                    </a:lnTo>
                    <a:lnTo>
                      <a:pt x="86" y="353"/>
                    </a:lnTo>
                    <a:lnTo>
                      <a:pt x="74" y="230"/>
                    </a:lnTo>
                    <a:lnTo>
                      <a:pt x="32" y="11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ap="rnd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38" name="その他"/>
              <p:cNvSpPr>
                <a:spLocks noChangeAspect="1"/>
              </p:cNvSpPr>
              <p:nvPr/>
            </p:nvSpPr>
            <p:spPr bwMode="auto">
              <a:xfrm>
                <a:off x="491" y="327"/>
                <a:ext cx="211" cy="98"/>
              </a:xfrm>
              <a:custGeom>
                <a:avLst/>
                <a:gdLst>
                  <a:gd name="T0" fmla="*/ 0 w 338"/>
                  <a:gd name="T1" fmla="*/ 4 h 157"/>
                  <a:gd name="T2" fmla="*/ 4 w 338"/>
                  <a:gd name="T3" fmla="*/ 7 h 157"/>
                  <a:gd name="T4" fmla="*/ 6 w 338"/>
                  <a:gd name="T5" fmla="*/ 7 h 157"/>
                  <a:gd name="T6" fmla="*/ 11 w 338"/>
                  <a:gd name="T7" fmla="*/ 4 h 157"/>
                  <a:gd name="T8" fmla="*/ 15 w 338"/>
                  <a:gd name="T9" fmla="*/ 7 h 157"/>
                  <a:gd name="T10" fmla="*/ 18 w 338"/>
                  <a:gd name="T11" fmla="*/ 11 h 157"/>
                  <a:gd name="T12" fmla="*/ 20 w 338"/>
                  <a:gd name="T13" fmla="*/ 11 h 157"/>
                  <a:gd name="T14" fmla="*/ 24 w 338"/>
                  <a:gd name="T15" fmla="*/ 15 h 157"/>
                  <a:gd name="T16" fmla="*/ 27 w 338"/>
                  <a:gd name="T17" fmla="*/ 14 h 157"/>
                  <a:gd name="T18" fmla="*/ 32 w 338"/>
                  <a:gd name="T19" fmla="*/ 12 h 157"/>
                  <a:gd name="T20" fmla="*/ 27 w 338"/>
                  <a:gd name="T21" fmla="*/ 9 h 157"/>
                  <a:gd name="T22" fmla="*/ 26 w 338"/>
                  <a:gd name="T23" fmla="*/ 9 h 157"/>
                  <a:gd name="T24" fmla="*/ 24 w 338"/>
                  <a:gd name="T25" fmla="*/ 7 h 157"/>
                  <a:gd name="T26" fmla="*/ 22 w 338"/>
                  <a:gd name="T27" fmla="*/ 7 h 157"/>
                  <a:gd name="T28" fmla="*/ 21 w 338"/>
                  <a:gd name="T29" fmla="*/ 8 h 157"/>
                  <a:gd name="T30" fmla="*/ 20 w 338"/>
                  <a:gd name="T31" fmla="*/ 6 h 157"/>
                  <a:gd name="T32" fmla="*/ 18 w 338"/>
                  <a:gd name="T33" fmla="*/ 6 h 157"/>
                  <a:gd name="T34" fmla="*/ 18 w 338"/>
                  <a:gd name="T35" fmla="*/ 4 h 157"/>
                  <a:gd name="T36" fmla="*/ 16 w 338"/>
                  <a:gd name="T37" fmla="*/ 6 h 157"/>
                  <a:gd name="T38" fmla="*/ 14 w 338"/>
                  <a:gd name="T39" fmla="*/ 3 h 157"/>
                  <a:gd name="T40" fmla="*/ 11 w 338"/>
                  <a:gd name="T41" fmla="*/ 2 h 157"/>
                  <a:gd name="T42" fmla="*/ 9 w 338"/>
                  <a:gd name="T43" fmla="*/ 2 h 157"/>
                  <a:gd name="T44" fmla="*/ 7 w 338"/>
                  <a:gd name="T45" fmla="*/ 1 h 157"/>
                  <a:gd name="T46" fmla="*/ 4 w 338"/>
                  <a:gd name="T47" fmla="*/ 0 h 157"/>
                  <a:gd name="T48" fmla="*/ 2 w 338"/>
                  <a:gd name="T49" fmla="*/ 1 h 157"/>
                  <a:gd name="T50" fmla="*/ 1 w 338"/>
                  <a:gd name="T51" fmla="*/ 1 h 157"/>
                  <a:gd name="T52" fmla="*/ 0 w 338"/>
                  <a:gd name="T53" fmla="*/ 2 h 157"/>
                  <a:gd name="T54" fmla="*/ 0 w 338"/>
                  <a:gd name="T55" fmla="*/ 4 h 15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38"/>
                  <a:gd name="T85" fmla="*/ 0 h 157"/>
                  <a:gd name="T86" fmla="*/ 338 w 338"/>
                  <a:gd name="T87" fmla="*/ 157 h 15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38" h="157">
                    <a:moveTo>
                      <a:pt x="0" y="42"/>
                    </a:moveTo>
                    <a:lnTo>
                      <a:pt x="44" y="80"/>
                    </a:lnTo>
                    <a:lnTo>
                      <a:pt x="67" y="72"/>
                    </a:lnTo>
                    <a:lnTo>
                      <a:pt x="111" y="47"/>
                    </a:lnTo>
                    <a:lnTo>
                      <a:pt x="155" y="80"/>
                    </a:lnTo>
                    <a:lnTo>
                      <a:pt x="189" y="118"/>
                    </a:lnTo>
                    <a:lnTo>
                      <a:pt x="215" y="110"/>
                    </a:lnTo>
                    <a:lnTo>
                      <a:pt x="248" y="156"/>
                    </a:lnTo>
                    <a:lnTo>
                      <a:pt x="293" y="148"/>
                    </a:lnTo>
                    <a:lnTo>
                      <a:pt x="337" y="131"/>
                    </a:lnTo>
                    <a:lnTo>
                      <a:pt x="293" y="101"/>
                    </a:lnTo>
                    <a:lnTo>
                      <a:pt x="270" y="93"/>
                    </a:lnTo>
                    <a:lnTo>
                      <a:pt x="252" y="80"/>
                    </a:lnTo>
                    <a:lnTo>
                      <a:pt x="237" y="80"/>
                    </a:lnTo>
                    <a:lnTo>
                      <a:pt x="226" y="85"/>
                    </a:lnTo>
                    <a:lnTo>
                      <a:pt x="211" y="67"/>
                    </a:lnTo>
                    <a:lnTo>
                      <a:pt x="196" y="67"/>
                    </a:lnTo>
                    <a:lnTo>
                      <a:pt x="193" y="51"/>
                    </a:lnTo>
                    <a:lnTo>
                      <a:pt x="166" y="59"/>
                    </a:lnTo>
                    <a:lnTo>
                      <a:pt x="144" y="34"/>
                    </a:lnTo>
                    <a:lnTo>
                      <a:pt x="115" y="25"/>
                    </a:lnTo>
                    <a:lnTo>
                      <a:pt x="100" y="21"/>
                    </a:lnTo>
                    <a:lnTo>
                      <a:pt x="74" y="4"/>
                    </a:lnTo>
                    <a:lnTo>
                      <a:pt x="44" y="0"/>
                    </a:lnTo>
                    <a:lnTo>
                      <a:pt x="30" y="4"/>
                    </a:lnTo>
                    <a:lnTo>
                      <a:pt x="11" y="13"/>
                    </a:lnTo>
                    <a:lnTo>
                      <a:pt x="0" y="21"/>
                    </a:lnTo>
                    <a:lnTo>
                      <a:pt x="0" y="42"/>
                    </a:lnTo>
                  </a:path>
                </a:pathLst>
              </a:custGeom>
              <a:gradFill rotWithShape="0">
                <a:gsLst>
                  <a:gs pos="0">
                    <a:srgbClr val="DBFFB8"/>
                  </a:gs>
                  <a:gs pos="100000">
                    <a:srgbClr val="414C37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39" name="その他"/>
              <p:cNvSpPr>
                <a:spLocks noChangeAspect="1"/>
              </p:cNvSpPr>
              <p:nvPr/>
            </p:nvSpPr>
            <p:spPr bwMode="auto">
              <a:xfrm>
                <a:off x="716" y="511"/>
                <a:ext cx="155" cy="728"/>
              </a:xfrm>
              <a:custGeom>
                <a:avLst/>
                <a:gdLst>
                  <a:gd name="T0" fmla="*/ 0 w 249"/>
                  <a:gd name="T1" fmla="*/ 3 h 1191"/>
                  <a:gd name="T2" fmla="*/ 3 w 249"/>
                  <a:gd name="T3" fmla="*/ 4 h 1191"/>
                  <a:gd name="T4" fmla="*/ 6 w 249"/>
                  <a:gd name="T5" fmla="*/ 2 h 1191"/>
                  <a:gd name="T6" fmla="*/ 8 w 249"/>
                  <a:gd name="T7" fmla="*/ 1 h 1191"/>
                  <a:gd name="T8" fmla="*/ 11 w 249"/>
                  <a:gd name="T9" fmla="*/ 0 h 1191"/>
                  <a:gd name="T10" fmla="*/ 13 w 249"/>
                  <a:gd name="T11" fmla="*/ 6 h 1191"/>
                  <a:gd name="T12" fmla="*/ 15 w 249"/>
                  <a:gd name="T13" fmla="*/ 11 h 1191"/>
                  <a:gd name="T14" fmla="*/ 16 w 249"/>
                  <a:gd name="T15" fmla="*/ 14 h 1191"/>
                  <a:gd name="T16" fmla="*/ 17 w 249"/>
                  <a:gd name="T17" fmla="*/ 18 h 1191"/>
                  <a:gd name="T18" fmla="*/ 18 w 249"/>
                  <a:gd name="T19" fmla="*/ 21 h 1191"/>
                  <a:gd name="T20" fmla="*/ 20 w 249"/>
                  <a:gd name="T21" fmla="*/ 28 h 1191"/>
                  <a:gd name="T22" fmla="*/ 21 w 249"/>
                  <a:gd name="T23" fmla="*/ 33 h 1191"/>
                  <a:gd name="T24" fmla="*/ 22 w 249"/>
                  <a:gd name="T25" fmla="*/ 39 h 1191"/>
                  <a:gd name="T26" fmla="*/ 23 w 249"/>
                  <a:gd name="T27" fmla="*/ 42 h 1191"/>
                  <a:gd name="T28" fmla="*/ 22 w 249"/>
                  <a:gd name="T29" fmla="*/ 46 h 1191"/>
                  <a:gd name="T30" fmla="*/ 22 w 249"/>
                  <a:gd name="T31" fmla="*/ 56 h 1191"/>
                  <a:gd name="T32" fmla="*/ 23 w 249"/>
                  <a:gd name="T33" fmla="*/ 61 h 1191"/>
                  <a:gd name="T34" fmla="*/ 21 w 249"/>
                  <a:gd name="T35" fmla="*/ 72 h 1191"/>
                  <a:gd name="T36" fmla="*/ 21 w 249"/>
                  <a:gd name="T37" fmla="*/ 78 h 1191"/>
                  <a:gd name="T38" fmla="*/ 21 w 249"/>
                  <a:gd name="T39" fmla="*/ 81 h 1191"/>
                  <a:gd name="T40" fmla="*/ 15 w 249"/>
                  <a:gd name="T41" fmla="*/ 101 h 1191"/>
                  <a:gd name="T42" fmla="*/ 11 w 249"/>
                  <a:gd name="T43" fmla="*/ 101 h 1191"/>
                  <a:gd name="T44" fmla="*/ 9 w 249"/>
                  <a:gd name="T45" fmla="*/ 100 h 1191"/>
                  <a:gd name="T46" fmla="*/ 6 w 249"/>
                  <a:gd name="T47" fmla="*/ 101 h 1191"/>
                  <a:gd name="T48" fmla="*/ 2 w 249"/>
                  <a:gd name="T49" fmla="*/ 101 h 1191"/>
                  <a:gd name="T50" fmla="*/ 1 w 249"/>
                  <a:gd name="T51" fmla="*/ 3 h 11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49"/>
                  <a:gd name="T79" fmla="*/ 0 h 1191"/>
                  <a:gd name="T80" fmla="*/ 249 w 249"/>
                  <a:gd name="T81" fmla="*/ 1191 h 11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49" h="1191">
                    <a:moveTo>
                      <a:pt x="0" y="34"/>
                    </a:moveTo>
                    <a:lnTo>
                      <a:pt x="33" y="42"/>
                    </a:lnTo>
                    <a:lnTo>
                      <a:pt x="60" y="29"/>
                    </a:lnTo>
                    <a:lnTo>
                      <a:pt x="89" y="17"/>
                    </a:lnTo>
                    <a:lnTo>
                      <a:pt x="118" y="0"/>
                    </a:lnTo>
                    <a:lnTo>
                      <a:pt x="137" y="76"/>
                    </a:lnTo>
                    <a:lnTo>
                      <a:pt x="159" y="131"/>
                    </a:lnTo>
                    <a:lnTo>
                      <a:pt x="174" y="165"/>
                    </a:lnTo>
                    <a:lnTo>
                      <a:pt x="188" y="211"/>
                    </a:lnTo>
                    <a:lnTo>
                      <a:pt x="196" y="253"/>
                    </a:lnTo>
                    <a:lnTo>
                      <a:pt x="215" y="325"/>
                    </a:lnTo>
                    <a:lnTo>
                      <a:pt x="222" y="384"/>
                    </a:lnTo>
                    <a:lnTo>
                      <a:pt x="233" y="452"/>
                    </a:lnTo>
                    <a:lnTo>
                      <a:pt x="244" y="494"/>
                    </a:lnTo>
                    <a:lnTo>
                      <a:pt x="240" y="544"/>
                    </a:lnTo>
                    <a:lnTo>
                      <a:pt x="237" y="654"/>
                    </a:lnTo>
                    <a:lnTo>
                      <a:pt x="248" y="709"/>
                    </a:lnTo>
                    <a:lnTo>
                      <a:pt x="229" y="844"/>
                    </a:lnTo>
                    <a:lnTo>
                      <a:pt x="222" y="915"/>
                    </a:lnTo>
                    <a:lnTo>
                      <a:pt x="218" y="953"/>
                    </a:lnTo>
                    <a:lnTo>
                      <a:pt x="159" y="1190"/>
                    </a:lnTo>
                    <a:lnTo>
                      <a:pt x="122" y="1181"/>
                    </a:lnTo>
                    <a:lnTo>
                      <a:pt x="96" y="1169"/>
                    </a:lnTo>
                    <a:lnTo>
                      <a:pt x="67" y="1186"/>
                    </a:lnTo>
                    <a:lnTo>
                      <a:pt x="30" y="1190"/>
                    </a:lnTo>
                    <a:lnTo>
                      <a:pt x="15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40" name="その他"/>
              <p:cNvSpPr>
                <a:spLocks noChangeAspect="1"/>
              </p:cNvSpPr>
              <p:nvPr/>
            </p:nvSpPr>
            <p:spPr bwMode="auto">
              <a:xfrm>
                <a:off x="483" y="1179"/>
                <a:ext cx="267" cy="199"/>
              </a:xfrm>
              <a:custGeom>
                <a:avLst/>
                <a:gdLst>
                  <a:gd name="T0" fmla="*/ 7 w 430"/>
                  <a:gd name="T1" fmla="*/ 0 h 330"/>
                  <a:gd name="T2" fmla="*/ 0 w 430"/>
                  <a:gd name="T3" fmla="*/ 14 h 330"/>
                  <a:gd name="T4" fmla="*/ 0 w 430"/>
                  <a:gd name="T5" fmla="*/ 18 h 330"/>
                  <a:gd name="T6" fmla="*/ 1 w 430"/>
                  <a:gd name="T7" fmla="*/ 20 h 330"/>
                  <a:gd name="T8" fmla="*/ 10 w 430"/>
                  <a:gd name="T9" fmla="*/ 20 h 330"/>
                  <a:gd name="T10" fmla="*/ 11 w 430"/>
                  <a:gd name="T11" fmla="*/ 22 h 330"/>
                  <a:gd name="T12" fmla="*/ 14 w 430"/>
                  <a:gd name="T13" fmla="*/ 24 h 330"/>
                  <a:gd name="T14" fmla="*/ 14 w 430"/>
                  <a:gd name="T15" fmla="*/ 25 h 330"/>
                  <a:gd name="T16" fmla="*/ 16 w 430"/>
                  <a:gd name="T17" fmla="*/ 25 h 330"/>
                  <a:gd name="T18" fmla="*/ 19 w 430"/>
                  <a:gd name="T19" fmla="*/ 25 h 330"/>
                  <a:gd name="T20" fmla="*/ 20 w 430"/>
                  <a:gd name="T21" fmla="*/ 24 h 330"/>
                  <a:gd name="T22" fmla="*/ 22 w 430"/>
                  <a:gd name="T23" fmla="*/ 23 h 330"/>
                  <a:gd name="T24" fmla="*/ 24 w 430"/>
                  <a:gd name="T25" fmla="*/ 23 h 330"/>
                  <a:gd name="T26" fmla="*/ 27 w 430"/>
                  <a:gd name="T27" fmla="*/ 24 h 330"/>
                  <a:gd name="T28" fmla="*/ 27 w 430"/>
                  <a:gd name="T29" fmla="*/ 25 h 330"/>
                  <a:gd name="T30" fmla="*/ 28 w 430"/>
                  <a:gd name="T31" fmla="*/ 26 h 330"/>
                  <a:gd name="T32" fmla="*/ 29 w 430"/>
                  <a:gd name="T33" fmla="*/ 26 h 330"/>
                  <a:gd name="T34" fmla="*/ 31 w 430"/>
                  <a:gd name="T35" fmla="*/ 26 h 330"/>
                  <a:gd name="T36" fmla="*/ 33 w 430"/>
                  <a:gd name="T37" fmla="*/ 24 h 330"/>
                  <a:gd name="T38" fmla="*/ 39 w 430"/>
                  <a:gd name="T39" fmla="*/ 8 h 330"/>
                  <a:gd name="T40" fmla="*/ 39 w 430"/>
                  <a:gd name="T41" fmla="*/ 8 h 3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0"/>
                  <a:gd name="T64" fmla="*/ 0 h 330"/>
                  <a:gd name="T65" fmla="*/ 430 w 430"/>
                  <a:gd name="T66" fmla="*/ 330 h 3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0" h="330">
                    <a:moveTo>
                      <a:pt x="81" y="0"/>
                    </a:moveTo>
                    <a:lnTo>
                      <a:pt x="0" y="181"/>
                    </a:lnTo>
                    <a:lnTo>
                      <a:pt x="0" y="224"/>
                    </a:lnTo>
                    <a:lnTo>
                      <a:pt x="11" y="249"/>
                    </a:lnTo>
                    <a:lnTo>
                      <a:pt x="103" y="249"/>
                    </a:lnTo>
                    <a:lnTo>
                      <a:pt x="122" y="278"/>
                    </a:lnTo>
                    <a:lnTo>
                      <a:pt x="152" y="291"/>
                    </a:lnTo>
                    <a:lnTo>
                      <a:pt x="155" y="312"/>
                    </a:lnTo>
                    <a:lnTo>
                      <a:pt x="177" y="308"/>
                    </a:lnTo>
                    <a:lnTo>
                      <a:pt x="207" y="312"/>
                    </a:lnTo>
                    <a:lnTo>
                      <a:pt x="218" y="300"/>
                    </a:lnTo>
                    <a:lnTo>
                      <a:pt x="244" y="287"/>
                    </a:lnTo>
                    <a:lnTo>
                      <a:pt x="263" y="287"/>
                    </a:lnTo>
                    <a:lnTo>
                      <a:pt x="288" y="291"/>
                    </a:lnTo>
                    <a:lnTo>
                      <a:pt x="296" y="316"/>
                    </a:lnTo>
                    <a:lnTo>
                      <a:pt x="303" y="329"/>
                    </a:lnTo>
                    <a:lnTo>
                      <a:pt x="314" y="329"/>
                    </a:lnTo>
                    <a:lnTo>
                      <a:pt x="340" y="329"/>
                    </a:lnTo>
                    <a:lnTo>
                      <a:pt x="355" y="300"/>
                    </a:lnTo>
                    <a:lnTo>
                      <a:pt x="429" y="101"/>
                    </a:lnTo>
                    <a:lnTo>
                      <a:pt x="429" y="105"/>
                    </a:lnTo>
                  </a:path>
                </a:pathLst>
              </a:custGeom>
              <a:solidFill>
                <a:srgbClr val="DBFFB8"/>
              </a:solidFill>
              <a:ln w="12700" cap="rnd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41" name="その他"/>
              <p:cNvSpPr>
                <a:spLocks noChangeAspect="1"/>
              </p:cNvSpPr>
              <p:nvPr/>
            </p:nvSpPr>
            <p:spPr bwMode="auto">
              <a:xfrm>
                <a:off x="461" y="334"/>
                <a:ext cx="237" cy="184"/>
              </a:xfrm>
              <a:custGeom>
                <a:avLst/>
                <a:gdLst>
                  <a:gd name="T0" fmla="*/ 1 w 375"/>
                  <a:gd name="T1" fmla="*/ 0 h 297"/>
                  <a:gd name="T2" fmla="*/ 0 w 375"/>
                  <a:gd name="T3" fmla="*/ 5 h 297"/>
                  <a:gd name="T4" fmla="*/ 6 w 375"/>
                  <a:gd name="T5" fmla="*/ 17 h 297"/>
                  <a:gd name="T6" fmla="*/ 13 w 375"/>
                  <a:gd name="T7" fmla="*/ 17 h 297"/>
                  <a:gd name="T8" fmla="*/ 16 w 375"/>
                  <a:gd name="T9" fmla="*/ 17 h 297"/>
                  <a:gd name="T10" fmla="*/ 20 w 375"/>
                  <a:gd name="T11" fmla="*/ 19 h 297"/>
                  <a:gd name="T12" fmla="*/ 21 w 375"/>
                  <a:gd name="T13" fmla="*/ 20 h 297"/>
                  <a:gd name="T14" fmla="*/ 25 w 375"/>
                  <a:gd name="T15" fmla="*/ 21 h 297"/>
                  <a:gd name="T16" fmla="*/ 28 w 375"/>
                  <a:gd name="T17" fmla="*/ 20 h 297"/>
                  <a:gd name="T18" fmla="*/ 32 w 375"/>
                  <a:gd name="T19" fmla="*/ 22 h 297"/>
                  <a:gd name="T20" fmla="*/ 33 w 375"/>
                  <a:gd name="T21" fmla="*/ 24 h 297"/>
                  <a:gd name="T22" fmla="*/ 35 w 375"/>
                  <a:gd name="T23" fmla="*/ 26 h 297"/>
                  <a:gd name="T24" fmla="*/ 37 w 375"/>
                  <a:gd name="T25" fmla="*/ 27 h 297"/>
                  <a:gd name="T26" fmla="*/ 33 w 375"/>
                  <a:gd name="T27" fmla="*/ 17 h 297"/>
                  <a:gd name="T28" fmla="*/ 30 w 375"/>
                  <a:gd name="T29" fmla="*/ 12 h 297"/>
                  <a:gd name="T30" fmla="*/ 25 w 375"/>
                  <a:gd name="T31" fmla="*/ 8 h 297"/>
                  <a:gd name="T32" fmla="*/ 25 w 375"/>
                  <a:gd name="T33" fmla="*/ 9 h 297"/>
                  <a:gd name="T34" fmla="*/ 21 w 375"/>
                  <a:gd name="T35" fmla="*/ 7 h 297"/>
                  <a:gd name="T36" fmla="*/ 18 w 375"/>
                  <a:gd name="T37" fmla="*/ 6 h 297"/>
                  <a:gd name="T38" fmla="*/ 17 w 375"/>
                  <a:gd name="T39" fmla="*/ 4 h 297"/>
                  <a:gd name="T40" fmla="*/ 15 w 375"/>
                  <a:gd name="T41" fmla="*/ 2 h 297"/>
                  <a:gd name="T42" fmla="*/ 13 w 375"/>
                  <a:gd name="T43" fmla="*/ 4 h 297"/>
                  <a:gd name="T44" fmla="*/ 11 w 375"/>
                  <a:gd name="T45" fmla="*/ 6 h 297"/>
                  <a:gd name="T46" fmla="*/ 8 w 375"/>
                  <a:gd name="T47" fmla="*/ 6 h 297"/>
                  <a:gd name="T48" fmla="*/ 7 w 375"/>
                  <a:gd name="T49" fmla="*/ 4 h 297"/>
                  <a:gd name="T50" fmla="*/ 4 w 375"/>
                  <a:gd name="T51" fmla="*/ 2 h 297"/>
                  <a:gd name="T52" fmla="*/ 1 w 375"/>
                  <a:gd name="T53" fmla="*/ 0 h 29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75"/>
                  <a:gd name="T82" fmla="*/ 0 h 297"/>
                  <a:gd name="T83" fmla="*/ 375 w 375"/>
                  <a:gd name="T84" fmla="*/ 297 h 29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75" h="297">
                    <a:moveTo>
                      <a:pt x="8" y="0"/>
                    </a:moveTo>
                    <a:lnTo>
                      <a:pt x="0" y="55"/>
                    </a:lnTo>
                    <a:lnTo>
                      <a:pt x="56" y="182"/>
                    </a:lnTo>
                    <a:lnTo>
                      <a:pt x="126" y="182"/>
                    </a:lnTo>
                    <a:lnTo>
                      <a:pt x="160" y="194"/>
                    </a:lnTo>
                    <a:lnTo>
                      <a:pt x="193" y="212"/>
                    </a:lnTo>
                    <a:lnTo>
                      <a:pt x="215" y="225"/>
                    </a:lnTo>
                    <a:lnTo>
                      <a:pt x="252" y="229"/>
                    </a:lnTo>
                    <a:lnTo>
                      <a:pt x="278" y="225"/>
                    </a:lnTo>
                    <a:lnTo>
                      <a:pt x="311" y="237"/>
                    </a:lnTo>
                    <a:lnTo>
                      <a:pt x="333" y="263"/>
                    </a:lnTo>
                    <a:lnTo>
                      <a:pt x="348" y="283"/>
                    </a:lnTo>
                    <a:lnTo>
                      <a:pt x="374" y="296"/>
                    </a:lnTo>
                    <a:lnTo>
                      <a:pt x="322" y="182"/>
                    </a:lnTo>
                    <a:lnTo>
                      <a:pt x="296" y="136"/>
                    </a:lnTo>
                    <a:lnTo>
                      <a:pt x="255" y="89"/>
                    </a:lnTo>
                    <a:lnTo>
                      <a:pt x="241" y="98"/>
                    </a:lnTo>
                    <a:lnTo>
                      <a:pt x="207" y="80"/>
                    </a:lnTo>
                    <a:lnTo>
                      <a:pt x="182" y="60"/>
                    </a:lnTo>
                    <a:lnTo>
                      <a:pt x="167" y="47"/>
                    </a:lnTo>
                    <a:lnTo>
                      <a:pt x="148" y="25"/>
                    </a:lnTo>
                    <a:lnTo>
                      <a:pt x="130" y="38"/>
                    </a:lnTo>
                    <a:lnTo>
                      <a:pt x="104" y="60"/>
                    </a:lnTo>
                    <a:lnTo>
                      <a:pt x="85" y="63"/>
                    </a:lnTo>
                    <a:lnTo>
                      <a:pt x="67" y="47"/>
                    </a:lnTo>
                    <a:lnTo>
                      <a:pt x="44" y="2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DBFFB8"/>
              </a:solidFill>
              <a:ln w="12700" cap="rnd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42" name="その他"/>
              <p:cNvSpPr>
                <a:spLocks noChangeAspect="1"/>
              </p:cNvSpPr>
              <p:nvPr/>
            </p:nvSpPr>
            <p:spPr bwMode="auto">
              <a:xfrm>
                <a:off x="483" y="447"/>
                <a:ext cx="315" cy="796"/>
              </a:xfrm>
              <a:custGeom>
                <a:avLst/>
                <a:gdLst>
                  <a:gd name="T0" fmla="*/ 0 w 366"/>
                  <a:gd name="T1" fmla="*/ 0 h 921"/>
                  <a:gd name="T2" fmla="*/ 22 w 366"/>
                  <a:gd name="T3" fmla="*/ 0 h 921"/>
                  <a:gd name="T4" fmla="*/ 30 w 366"/>
                  <a:gd name="T5" fmla="*/ 0 h 921"/>
                  <a:gd name="T6" fmla="*/ 42 w 366"/>
                  <a:gd name="T7" fmla="*/ 4 h 921"/>
                  <a:gd name="T8" fmla="*/ 53 w 366"/>
                  <a:gd name="T9" fmla="*/ 12 h 921"/>
                  <a:gd name="T10" fmla="*/ 67 w 366"/>
                  <a:gd name="T11" fmla="*/ 16 h 921"/>
                  <a:gd name="T12" fmla="*/ 87 w 366"/>
                  <a:gd name="T13" fmla="*/ 14 h 921"/>
                  <a:gd name="T14" fmla="*/ 98 w 366"/>
                  <a:gd name="T15" fmla="*/ 19 h 921"/>
                  <a:gd name="T16" fmla="*/ 103 w 366"/>
                  <a:gd name="T17" fmla="*/ 27 h 921"/>
                  <a:gd name="T18" fmla="*/ 110 w 366"/>
                  <a:gd name="T19" fmla="*/ 35 h 921"/>
                  <a:gd name="T20" fmla="*/ 122 w 366"/>
                  <a:gd name="T21" fmla="*/ 41 h 921"/>
                  <a:gd name="T22" fmla="*/ 126 w 366"/>
                  <a:gd name="T23" fmla="*/ 49 h 921"/>
                  <a:gd name="T24" fmla="*/ 130 w 366"/>
                  <a:gd name="T25" fmla="*/ 53 h 921"/>
                  <a:gd name="T26" fmla="*/ 142 w 366"/>
                  <a:gd name="T27" fmla="*/ 81 h 921"/>
                  <a:gd name="T28" fmla="*/ 154 w 366"/>
                  <a:gd name="T29" fmla="*/ 115 h 921"/>
                  <a:gd name="T30" fmla="*/ 158 w 366"/>
                  <a:gd name="T31" fmla="*/ 135 h 921"/>
                  <a:gd name="T32" fmla="*/ 163 w 366"/>
                  <a:gd name="T33" fmla="*/ 148 h 921"/>
                  <a:gd name="T34" fmla="*/ 167 w 366"/>
                  <a:gd name="T35" fmla="*/ 170 h 921"/>
                  <a:gd name="T36" fmla="*/ 169 w 366"/>
                  <a:gd name="T37" fmla="*/ 197 h 921"/>
                  <a:gd name="T38" fmla="*/ 173 w 366"/>
                  <a:gd name="T39" fmla="*/ 261 h 921"/>
                  <a:gd name="T40" fmla="*/ 171 w 366"/>
                  <a:gd name="T41" fmla="*/ 294 h 921"/>
                  <a:gd name="T42" fmla="*/ 168 w 366"/>
                  <a:gd name="T43" fmla="*/ 322 h 921"/>
                  <a:gd name="T44" fmla="*/ 167 w 366"/>
                  <a:gd name="T45" fmla="*/ 337 h 921"/>
                  <a:gd name="T46" fmla="*/ 164 w 366"/>
                  <a:gd name="T47" fmla="*/ 353 h 921"/>
                  <a:gd name="T48" fmla="*/ 162 w 366"/>
                  <a:gd name="T49" fmla="*/ 368 h 921"/>
                  <a:gd name="T50" fmla="*/ 158 w 366"/>
                  <a:gd name="T51" fmla="*/ 383 h 921"/>
                  <a:gd name="T52" fmla="*/ 141 w 366"/>
                  <a:gd name="T53" fmla="*/ 444 h 921"/>
                  <a:gd name="T54" fmla="*/ 130 w 366"/>
                  <a:gd name="T55" fmla="*/ 443 h 921"/>
                  <a:gd name="T56" fmla="*/ 120 w 366"/>
                  <a:gd name="T57" fmla="*/ 438 h 921"/>
                  <a:gd name="T58" fmla="*/ 98 w 366"/>
                  <a:gd name="T59" fmla="*/ 437 h 921"/>
                  <a:gd name="T60" fmla="*/ 84 w 366"/>
                  <a:gd name="T61" fmla="*/ 438 h 921"/>
                  <a:gd name="T62" fmla="*/ 67 w 366"/>
                  <a:gd name="T63" fmla="*/ 427 h 921"/>
                  <a:gd name="T64" fmla="*/ 49 w 366"/>
                  <a:gd name="T65" fmla="*/ 421 h 921"/>
                  <a:gd name="T66" fmla="*/ 38 w 366"/>
                  <a:gd name="T67" fmla="*/ 411 h 921"/>
                  <a:gd name="T68" fmla="*/ 16 w 366"/>
                  <a:gd name="T69" fmla="*/ 401 h 921"/>
                  <a:gd name="T70" fmla="*/ 18 w 366"/>
                  <a:gd name="T71" fmla="*/ 392 h 921"/>
                  <a:gd name="T72" fmla="*/ 29 w 366"/>
                  <a:gd name="T73" fmla="*/ 368 h 921"/>
                  <a:gd name="T74" fmla="*/ 30 w 366"/>
                  <a:gd name="T75" fmla="*/ 345 h 921"/>
                  <a:gd name="T76" fmla="*/ 34 w 366"/>
                  <a:gd name="T77" fmla="*/ 327 h 921"/>
                  <a:gd name="T78" fmla="*/ 40 w 366"/>
                  <a:gd name="T79" fmla="*/ 309 h 921"/>
                  <a:gd name="T80" fmla="*/ 42 w 366"/>
                  <a:gd name="T81" fmla="*/ 282 h 921"/>
                  <a:gd name="T82" fmla="*/ 43 w 366"/>
                  <a:gd name="T83" fmla="*/ 269 h 921"/>
                  <a:gd name="T84" fmla="*/ 46 w 366"/>
                  <a:gd name="T85" fmla="*/ 257 h 921"/>
                  <a:gd name="T86" fmla="*/ 46 w 366"/>
                  <a:gd name="T87" fmla="*/ 154 h 921"/>
                  <a:gd name="T88" fmla="*/ 42 w 366"/>
                  <a:gd name="T89" fmla="*/ 140 h 921"/>
                  <a:gd name="T90" fmla="*/ 40 w 366"/>
                  <a:gd name="T91" fmla="*/ 125 h 921"/>
                  <a:gd name="T92" fmla="*/ 34 w 366"/>
                  <a:gd name="T93" fmla="*/ 92 h 921"/>
                  <a:gd name="T94" fmla="*/ 32 w 366"/>
                  <a:gd name="T95" fmla="*/ 81 h 921"/>
                  <a:gd name="T96" fmla="*/ 15 w 366"/>
                  <a:gd name="T97" fmla="*/ 22 h 921"/>
                  <a:gd name="T98" fmla="*/ 0 w 366"/>
                  <a:gd name="T99" fmla="*/ 0 h 9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66"/>
                  <a:gd name="T151" fmla="*/ 0 h 921"/>
                  <a:gd name="T152" fmla="*/ 366 w 366"/>
                  <a:gd name="T153" fmla="*/ 921 h 9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66" h="921">
                    <a:moveTo>
                      <a:pt x="0" y="0"/>
                    </a:moveTo>
                    <a:lnTo>
                      <a:pt x="48" y="0"/>
                    </a:lnTo>
                    <a:lnTo>
                      <a:pt x="65" y="0"/>
                    </a:lnTo>
                    <a:lnTo>
                      <a:pt x="89" y="9"/>
                    </a:lnTo>
                    <a:lnTo>
                      <a:pt x="113" y="24"/>
                    </a:lnTo>
                    <a:lnTo>
                      <a:pt x="143" y="33"/>
                    </a:lnTo>
                    <a:lnTo>
                      <a:pt x="183" y="30"/>
                    </a:lnTo>
                    <a:lnTo>
                      <a:pt x="208" y="39"/>
                    </a:lnTo>
                    <a:lnTo>
                      <a:pt x="218" y="57"/>
                    </a:lnTo>
                    <a:lnTo>
                      <a:pt x="234" y="75"/>
                    </a:lnTo>
                    <a:lnTo>
                      <a:pt x="259" y="86"/>
                    </a:lnTo>
                    <a:lnTo>
                      <a:pt x="267" y="102"/>
                    </a:lnTo>
                    <a:lnTo>
                      <a:pt x="275" y="110"/>
                    </a:lnTo>
                    <a:lnTo>
                      <a:pt x="301" y="169"/>
                    </a:lnTo>
                    <a:lnTo>
                      <a:pt x="326" y="238"/>
                    </a:lnTo>
                    <a:lnTo>
                      <a:pt x="334" y="280"/>
                    </a:lnTo>
                    <a:lnTo>
                      <a:pt x="345" y="307"/>
                    </a:lnTo>
                    <a:lnTo>
                      <a:pt x="353" y="354"/>
                    </a:lnTo>
                    <a:lnTo>
                      <a:pt x="358" y="410"/>
                    </a:lnTo>
                    <a:lnTo>
                      <a:pt x="366" y="541"/>
                    </a:lnTo>
                    <a:lnTo>
                      <a:pt x="361" y="609"/>
                    </a:lnTo>
                    <a:lnTo>
                      <a:pt x="355" y="668"/>
                    </a:lnTo>
                    <a:lnTo>
                      <a:pt x="353" y="699"/>
                    </a:lnTo>
                    <a:lnTo>
                      <a:pt x="347" y="731"/>
                    </a:lnTo>
                    <a:lnTo>
                      <a:pt x="342" y="763"/>
                    </a:lnTo>
                    <a:lnTo>
                      <a:pt x="334" y="793"/>
                    </a:lnTo>
                    <a:lnTo>
                      <a:pt x="299" y="921"/>
                    </a:lnTo>
                    <a:lnTo>
                      <a:pt x="277" y="918"/>
                    </a:lnTo>
                    <a:lnTo>
                      <a:pt x="253" y="909"/>
                    </a:lnTo>
                    <a:lnTo>
                      <a:pt x="208" y="906"/>
                    </a:lnTo>
                    <a:lnTo>
                      <a:pt x="179" y="910"/>
                    </a:lnTo>
                    <a:lnTo>
                      <a:pt x="143" y="886"/>
                    </a:lnTo>
                    <a:lnTo>
                      <a:pt x="104" y="871"/>
                    </a:lnTo>
                    <a:lnTo>
                      <a:pt x="80" y="853"/>
                    </a:lnTo>
                    <a:lnTo>
                      <a:pt x="35" y="832"/>
                    </a:lnTo>
                    <a:lnTo>
                      <a:pt x="38" y="811"/>
                    </a:lnTo>
                    <a:lnTo>
                      <a:pt x="62" y="763"/>
                    </a:lnTo>
                    <a:lnTo>
                      <a:pt x="65" y="716"/>
                    </a:lnTo>
                    <a:lnTo>
                      <a:pt x="73" y="677"/>
                    </a:lnTo>
                    <a:lnTo>
                      <a:pt x="83" y="641"/>
                    </a:lnTo>
                    <a:lnTo>
                      <a:pt x="89" y="583"/>
                    </a:lnTo>
                    <a:lnTo>
                      <a:pt x="91" y="556"/>
                    </a:lnTo>
                    <a:lnTo>
                      <a:pt x="97" y="532"/>
                    </a:lnTo>
                    <a:lnTo>
                      <a:pt x="97" y="318"/>
                    </a:lnTo>
                    <a:lnTo>
                      <a:pt x="89" y="291"/>
                    </a:lnTo>
                    <a:lnTo>
                      <a:pt x="86" y="259"/>
                    </a:lnTo>
                    <a:lnTo>
                      <a:pt x="70" y="193"/>
                    </a:lnTo>
                    <a:lnTo>
                      <a:pt x="67" y="169"/>
                    </a:lnTo>
                    <a:lnTo>
                      <a:pt x="32" y="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CCFF"/>
              </a:solidFill>
              <a:ln w="12700" cap="rnd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43" name="その他"/>
              <p:cNvSpPr>
                <a:spLocks noChangeAspect="1"/>
              </p:cNvSpPr>
              <p:nvPr/>
            </p:nvSpPr>
            <p:spPr bwMode="auto">
              <a:xfrm>
                <a:off x="655" y="402"/>
                <a:ext cx="112" cy="139"/>
              </a:xfrm>
              <a:custGeom>
                <a:avLst/>
                <a:gdLst>
                  <a:gd name="T0" fmla="*/ 9 w 182"/>
                  <a:gd name="T1" fmla="*/ 20 h 225"/>
                  <a:gd name="T2" fmla="*/ 6 w 182"/>
                  <a:gd name="T3" fmla="*/ 15 h 225"/>
                  <a:gd name="T4" fmla="*/ 4 w 182"/>
                  <a:gd name="T5" fmla="*/ 12 h 225"/>
                  <a:gd name="T6" fmla="*/ 2 w 182"/>
                  <a:gd name="T7" fmla="*/ 7 h 225"/>
                  <a:gd name="T8" fmla="*/ 0 w 182"/>
                  <a:gd name="T9" fmla="*/ 2 h 225"/>
                  <a:gd name="T10" fmla="*/ 6 w 182"/>
                  <a:gd name="T11" fmla="*/ 0 h 225"/>
                  <a:gd name="T12" fmla="*/ 9 w 182"/>
                  <a:gd name="T13" fmla="*/ 4 h 225"/>
                  <a:gd name="T14" fmla="*/ 12 w 182"/>
                  <a:gd name="T15" fmla="*/ 9 h 225"/>
                  <a:gd name="T16" fmla="*/ 13 w 182"/>
                  <a:gd name="T17" fmla="*/ 12 h 225"/>
                  <a:gd name="T18" fmla="*/ 15 w 182"/>
                  <a:gd name="T19" fmla="*/ 15 h 225"/>
                  <a:gd name="T20" fmla="*/ 16 w 182"/>
                  <a:gd name="T21" fmla="*/ 17 h 225"/>
                  <a:gd name="T22" fmla="*/ 14 w 182"/>
                  <a:gd name="T23" fmla="*/ 19 h 225"/>
                  <a:gd name="T24" fmla="*/ 13 w 182"/>
                  <a:gd name="T25" fmla="*/ 20 h 225"/>
                  <a:gd name="T26" fmla="*/ 10 w 182"/>
                  <a:gd name="T27" fmla="*/ 20 h 225"/>
                  <a:gd name="T28" fmla="*/ 9 w 182"/>
                  <a:gd name="T29" fmla="*/ 20 h 2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2"/>
                  <a:gd name="T46" fmla="*/ 0 h 225"/>
                  <a:gd name="T47" fmla="*/ 182 w 182"/>
                  <a:gd name="T48" fmla="*/ 225 h 2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2" h="225">
                    <a:moveTo>
                      <a:pt x="96" y="220"/>
                    </a:moveTo>
                    <a:lnTo>
                      <a:pt x="70" y="169"/>
                    </a:lnTo>
                    <a:lnTo>
                      <a:pt x="48" y="127"/>
                    </a:lnTo>
                    <a:lnTo>
                      <a:pt x="26" y="84"/>
                    </a:lnTo>
                    <a:lnTo>
                      <a:pt x="0" y="33"/>
                    </a:lnTo>
                    <a:lnTo>
                      <a:pt x="74" y="0"/>
                    </a:lnTo>
                    <a:lnTo>
                      <a:pt x="100" y="51"/>
                    </a:lnTo>
                    <a:lnTo>
                      <a:pt x="133" y="97"/>
                    </a:lnTo>
                    <a:lnTo>
                      <a:pt x="148" y="140"/>
                    </a:lnTo>
                    <a:lnTo>
                      <a:pt x="166" y="169"/>
                    </a:lnTo>
                    <a:lnTo>
                      <a:pt x="181" y="195"/>
                    </a:lnTo>
                    <a:lnTo>
                      <a:pt x="162" y="211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96" y="220"/>
                    </a:lnTo>
                  </a:path>
                </a:pathLst>
              </a:custGeom>
              <a:gradFill rotWithShape="0">
                <a:gsLst>
                  <a:gs pos="0">
                    <a:srgbClr val="DBFFB8"/>
                  </a:gs>
                  <a:gs pos="100000">
                    <a:srgbClr val="414C3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44" name="その他"/>
              <p:cNvSpPr>
                <a:spLocks noChangeAspect="1"/>
              </p:cNvSpPr>
              <p:nvPr/>
            </p:nvSpPr>
            <p:spPr bwMode="auto">
              <a:xfrm>
                <a:off x="556" y="575"/>
                <a:ext cx="228" cy="522"/>
              </a:xfrm>
              <a:custGeom>
                <a:avLst/>
                <a:gdLst>
                  <a:gd name="T0" fmla="*/ 16 w 267"/>
                  <a:gd name="T1" fmla="*/ 111 h 606"/>
                  <a:gd name="T2" fmla="*/ 16 w 267"/>
                  <a:gd name="T3" fmla="*/ 158 h 606"/>
                  <a:gd name="T4" fmla="*/ 17 w 267"/>
                  <a:gd name="T5" fmla="*/ 196 h 606"/>
                  <a:gd name="T6" fmla="*/ 11 w 267"/>
                  <a:gd name="T7" fmla="*/ 224 h 606"/>
                  <a:gd name="T8" fmla="*/ 7 w 267"/>
                  <a:gd name="T9" fmla="*/ 253 h 606"/>
                  <a:gd name="T10" fmla="*/ 108 w 267"/>
                  <a:gd name="T11" fmla="*/ 288 h 606"/>
                  <a:gd name="T12" fmla="*/ 114 w 267"/>
                  <a:gd name="T13" fmla="*/ 265 h 606"/>
                  <a:gd name="T14" fmla="*/ 118 w 267"/>
                  <a:gd name="T15" fmla="*/ 238 h 606"/>
                  <a:gd name="T16" fmla="*/ 120 w 267"/>
                  <a:gd name="T17" fmla="*/ 208 h 606"/>
                  <a:gd name="T18" fmla="*/ 122 w 267"/>
                  <a:gd name="T19" fmla="*/ 186 h 606"/>
                  <a:gd name="T20" fmla="*/ 122 w 267"/>
                  <a:gd name="T21" fmla="*/ 153 h 606"/>
                  <a:gd name="T22" fmla="*/ 118 w 267"/>
                  <a:gd name="T23" fmla="*/ 120 h 606"/>
                  <a:gd name="T24" fmla="*/ 117 w 267"/>
                  <a:gd name="T25" fmla="*/ 89 h 606"/>
                  <a:gd name="T26" fmla="*/ 104 w 267"/>
                  <a:gd name="T27" fmla="*/ 43 h 606"/>
                  <a:gd name="T28" fmla="*/ 90 w 267"/>
                  <a:gd name="T29" fmla="*/ 10 h 606"/>
                  <a:gd name="T30" fmla="*/ 0 w 267"/>
                  <a:gd name="T31" fmla="*/ 0 h 606"/>
                  <a:gd name="T32" fmla="*/ 8 w 267"/>
                  <a:gd name="T33" fmla="*/ 39 h 606"/>
                  <a:gd name="T34" fmla="*/ 14 w 267"/>
                  <a:gd name="T35" fmla="*/ 72 h 606"/>
                  <a:gd name="T36" fmla="*/ 16 w 267"/>
                  <a:gd name="T37" fmla="*/ 111 h 60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7"/>
                  <a:gd name="T58" fmla="*/ 0 h 606"/>
                  <a:gd name="T59" fmla="*/ 267 w 267"/>
                  <a:gd name="T60" fmla="*/ 606 h 60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7" h="606">
                    <a:moveTo>
                      <a:pt x="36" y="234"/>
                    </a:moveTo>
                    <a:lnTo>
                      <a:pt x="36" y="333"/>
                    </a:lnTo>
                    <a:lnTo>
                      <a:pt x="39" y="411"/>
                    </a:lnTo>
                    <a:lnTo>
                      <a:pt x="24" y="474"/>
                    </a:lnTo>
                    <a:lnTo>
                      <a:pt x="15" y="534"/>
                    </a:lnTo>
                    <a:lnTo>
                      <a:pt x="237" y="606"/>
                    </a:lnTo>
                    <a:lnTo>
                      <a:pt x="252" y="558"/>
                    </a:lnTo>
                    <a:lnTo>
                      <a:pt x="261" y="501"/>
                    </a:lnTo>
                    <a:lnTo>
                      <a:pt x="264" y="438"/>
                    </a:lnTo>
                    <a:lnTo>
                      <a:pt x="267" y="392"/>
                    </a:lnTo>
                    <a:lnTo>
                      <a:pt x="267" y="324"/>
                    </a:lnTo>
                    <a:lnTo>
                      <a:pt x="261" y="252"/>
                    </a:lnTo>
                    <a:lnTo>
                      <a:pt x="258" y="186"/>
                    </a:lnTo>
                    <a:lnTo>
                      <a:pt x="231" y="90"/>
                    </a:lnTo>
                    <a:lnTo>
                      <a:pt x="198" y="21"/>
                    </a:lnTo>
                    <a:lnTo>
                      <a:pt x="0" y="0"/>
                    </a:lnTo>
                    <a:lnTo>
                      <a:pt x="18" y="81"/>
                    </a:lnTo>
                    <a:lnTo>
                      <a:pt x="30" y="153"/>
                    </a:lnTo>
                    <a:lnTo>
                      <a:pt x="36" y="234"/>
                    </a:lnTo>
                    <a:close/>
                  </a:path>
                </a:pathLst>
              </a:custGeom>
              <a:solidFill>
                <a:srgbClr val="DBFFB8"/>
              </a:solidFill>
              <a:ln w="12700" cap="rnd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45" name="その他"/>
              <p:cNvSpPr>
                <a:spLocks noChangeAspect="1"/>
              </p:cNvSpPr>
              <p:nvPr/>
            </p:nvSpPr>
            <p:spPr bwMode="auto">
              <a:xfrm>
                <a:off x="612" y="759"/>
                <a:ext cx="151" cy="128"/>
              </a:xfrm>
              <a:custGeom>
                <a:avLst/>
                <a:gdLst>
                  <a:gd name="T0" fmla="*/ 0 w 242"/>
                  <a:gd name="T1" fmla="*/ 0 h 204"/>
                  <a:gd name="T2" fmla="*/ 0 w 242"/>
                  <a:gd name="T3" fmla="*/ 14 h 204"/>
                  <a:gd name="T4" fmla="*/ 23 w 242"/>
                  <a:gd name="T5" fmla="*/ 19 h 204"/>
                  <a:gd name="T6" fmla="*/ 23 w 242"/>
                  <a:gd name="T7" fmla="*/ 4 h 204"/>
                  <a:gd name="T8" fmla="*/ 0 w 242"/>
                  <a:gd name="T9" fmla="*/ 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204"/>
                  <a:gd name="T17" fmla="*/ 242 w 242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204">
                    <a:moveTo>
                      <a:pt x="0" y="0"/>
                    </a:moveTo>
                    <a:lnTo>
                      <a:pt x="0" y="148"/>
                    </a:lnTo>
                    <a:lnTo>
                      <a:pt x="241" y="203"/>
                    </a:lnTo>
                    <a:lnTo>
                      <a:pt x="241" y="4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C0128"/>
              </a:solidFill>
              <a:ln w="12700" cap="rnd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46" name="その他"/>
              <p:cNvSpPr>
                <a:spLocks noChangeAspect="1"/>
              </p:cNvSpPr>
              <p:nvPr/>
            </p:nvSpPr>
            <p:spPr bwMode="auto">
              <a:xfrm>
                <a:off x="707" y="1235"/>
                <a:ext cx="108" cy="135"/>
              </a:xfrm>
              <a:custGeom>
                <a:avLst/>
                <a:gdLst>
                  <a:gd name="T0" fmla="*/ 0 w 171"/>
                  <a:gd name="T1" fmla="*/ 18 h 221"/>
                  <a:gd name="T2" fmla="*/ 3 w 171"/>
                  <a:gd name="T3" fmla="*/ 17 h 221"/>
                  <a:gd name="T4" fmla="*/ 3 w 171"/>
                  <a:gd name="T5" fmla="*/ 19 h 221"/>
                  <a:gd name="T6" fmla="*/ 4 w 171"/>
                  <a:gd name="T7" fmla="*/ 18 h 221"/>
                  <a:gd name="T8" fmla="*/ 7 w 171"/>
                  <a:gd name="T9" fmla="*/ 18 h 221"/>
                  <a:gd name="T10" fmla="*/ 8 w 171"/>
                  <a:gd name="T11" fmla="*/ 19 h 221"/>
                  <a:gd name="T12" fmla="*/ 11 w 171"/>
                  <a:gd name="T13" fmla="*/ 14 h 221"/>
                  <a:gd name="T14" fmla="*/ 14 w 171"/>
                  <a:gd name="T15" fmla="*/ 10 h 221"/>
                  <a:gd name="T16" fmla="*/ 17 w 171"/>
                  <a:gd name="T17" fmla="*/ 0 h 2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1"/>
                  <a:gd name="T28" fmla="*/ 0 h 221"/>
                  <a:gd name="T29" fmla="*/ 171 w 171"/>
                  <a:gd name="T30" fmla="*/ 221 h 2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1" h="221">
                    <a:moveTo>
                      <a:pt x="0" y="207"/>
                    </a:moveTo>
                    <a:lnTo>
                      <a:pt x="22" y="203"/>
                    </a:lnTo>
                    <a:lnTo>
                      <a:pt x="26" y="220"/>
                    </a:lnTo>
                    <a:lnTo>
                      <a:pt x="44" y="211"/>
                    </a:lnTo>
                    <a:lnTo>
                      <a:pt x="67" y="207"/>
                    </a:lnTo>
                    <a:lnTo>
                      <a:pt x="78" y="220"/>
                    </a:lnTo>
                    <a:lnTo>
                      <a:pt x="111" y="169"/>
                    </a:lnTo>
                    <a:lnTo>
                      <a:pt x="137" y="114"/>
                    </a:lnTo>
                    <a:lnTo>
                      <a:pt x="17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47" name="その他"/>
              <p:cNvSpPr>
                <a:spLocks noChangeAspect="1"/>
              </p:cNvSpPr>
              <p:nvPr/>
            </p:nvSpPr>
            <p:spPr bwMode="auto">
              <a:xfrm>
                <a:off x="466" y="330"/>
                <a:ext cx="233" cy="116"/>
              </a:xfrm>
              <a:custGeom>
                <a:avLst/>
                <a:gdLst>
                  <a:gd name="T0" fmla="*/ 4 w 374"/>
                  <a:gd name="T1" fmla="*/ 17 h 187"/>
                  <a:gd name="T2" fmla="*/ 0 w 374"/>
                  <a:gd name="T3" fmla="*/ 6 h 187"/>
                  <a:gd name="T4" fmla="*/ 1 w 374"/>
                  <a:gd name="T5" fmla="*/ 1 h 187"/>
                  <a:gd name="T6" fmla="*/ 1 w 374"/>
                  <a:gd name="T7" fmla="*/ 1 h 187"/>
                  <a:gd name="T8" fmla="*/ 2 w 374"/>
                  <a:gd name="T9" fmla="*/ 2 h 187"/>
                  <a:gd name="T10" fmla="*/ 6 w 374"/>
                  <a:gd name="T11" fmla="*/ 6 h 187"/>
                  <a:gd name="T12" fmla="*/ 8 w 374"/>
                  <a:gd name="T13" fmla="*/ 7 h 187"/>
                  <a:gd name="T14" fmla="*/ 10 w 374"/>
                  <a:gd name="T15" fmla="*/ 6 h 187"/>
                  <a:gd name="T16" fmla="*/ 11 w 374"/>
                  <a:gd name="T17" fmla="*/ 6 h 187"/>
                  <a:gd name="T18" fmla="*/ 12 w 374"/>
                  <a:gd name="T19" fmla="*/ 4 h 187"/>
                  <a:gd name="T20" fmla="*/ 14 w 374"/>
                  <a:gd name="T21" fmla="*/ 4 h 187"/>
                  <a:gd name="T22" fmla="*/ 16 w 374"/>
                  <a:gd name="T23" fmla="*/ 5 h 187"/>
                  <a:gd name="T24" fmla="*/ 18 w 374"/>
                  <a:gd name="T25" fmla="*/ 7 h 187"/>
                  <a:gd name="T26" fmla="*/ 20 w 374"/>
                  <a:gd name="T27" fmla="*/ 9 h 187"/>
                  <a:gd name="T28" fmla="*/ 21 w 374"/>
                  <a:gd name="T29" fmla="*/ 10 h 187"/>
                  <a:gd name="T30" fmla="*/ 23 w 374"/>
                  <a:gd name="T31" fmla="*/ 9 h 187"/>
                  <a:gd name="T32" fmla="*/ 25 w 374"/>
                  <a:gd name="T33" fmla="*/ 11 h 187"/>
                  <a:gd name="T34" fmla="*/ 26 w 374"/>
                  <a:gd name="T35" fmla="*/ 13 h 187"/>
                  <a:gd name="T36" fmla="*/ 29 w 374"/>
                  <a:gd name="T37" fmla="*/ 14 h 187"/>
                  <a:gd name="T38" fmla="*/ 35 w 374"/>
                  <a:gd name="T39" fmla="*/ 12 h 187"/>
                  <a:gd name="T40" fmla="*/ 30 w 374"/>
                  <a:gd name="T41" fmla="*/ 9 h 187"/>
                  <a:gd name="T42" fmla="*/ 26 w 374"/>
                  <a:gd name="T43" fmla="*/ 7 h 187"/>
                  <a:gd name="T44" fmla="*/ 25 w 374"/>
                  <a:gd name="T45" fmla="*/ 7 h 187"/>
                  <a:gd name="T46" fmla="*/ 23 w 374"/>
                  <a:gd name="T47" fmla="*/ 6 h 187"/>
                  <a:gd name="T48" fmla="*/ 22 w 374"/>
                  <a:gd name="T49" fmla="*/ 6 h 187"/>
                  <a:gd name="T50" fmla="*/ 22 w 374"/>
                  <a:gd name="T51" fmla="*/ 4 h 187"/>
                  <a:gd name="T52" fmla="*/ 19 w 374"/>
                  <a:gd name="T53" fmla="*/ 5 h 187"/>
                  <a:gd name="T54" fmla="*/ 18 w 374"/>
                  <a:gd name="T55" fmla="*/ 4 h 187"/>
                  <a:gd name="T56" fmla="*/ 17 w 374"/>
                  <a:gd name="T57" fmla="*/ 2 h 187"/>
                  <a:gd name="T58" fmla="*/ 16 w 374"/>
                  <a:gd name="T59" fmla="*/ 2 h 187"/>
                  <a:gd name="T60" fmla="*/ 14 w 374"/>
                  <a:gd name="T61" fmla="*/ 2 h 187"/>
                  <a:gd name="T62" fmla="*/ 13 w 374"/>
                  <a:gd name="T63" fmla="*/ 1 h 187"/>
                  <a:gd name="T64" fmla="*/ 12 w 374"/>
                  <a:gd name="T65" fmla="*/ 1 h 187"/>
                  <a:gd name="T66" fmla="*/ 11 w 374"/>
                  <a:gd name="T67" fmla="*/ 0 h 187"/>
                  <a:gd name="T68" fmla="*/ 9 w 374"/>
                  <a:gd name="T69" fmla="*/ 0 h 187"/>
                  <a:gd name="T70" fmla="*/ 7 w 374"/>
                  <a:gd name="T71" fmla="*/ 0 h 187"/>
                  <a:gd name="T72" fmla="*/ 6 w 374"/>
                  <a:gd name="T73" fmla="*/ 1 h 187"/>
                  <a:gd name="T74" fmla="*/ 4 w 374"/>
                  <a:gd name="T75" fmla="*/ 1 h 187"/>
                  <a:gd name="T76" fmla="*/ 4 w 374"/>
                  <a:gd name="T77" fmla="*/ 2 h 187"/>
                  <a:gd name="T78" fmla="*/ 4 w 374"/>
                  <a:gd name="T79" fmla="*/ 4 h 18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74"/>
                  <a:gd name="T121" fmla="*/ 0 h 187"/>
                  <a:gd name="T122" fmla="*/ 374 w 374"/>
                  <a:gd name="T123" fmla="*/ 187 h 18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74" h="187">
                    <a:moveTo>
                      <a:pt x="51" y="186"/>
                    </a:moveTo>
                    <a:lnTo>
                      <a:pt x="0" y="68"/>
                    </a:lnTo>
                    <a:lnTo>
                      <a:pt x="3" y="9"/>
                    </a:lnTo>
                    <a:lnTo>
                      <a:pt x="11" y="13"/>
                    </a:lnTo>
                    <a:lnTo>
                      <a:pt x="26" y="25"/>
                    </a:lnTo>
                    <a:lnTo>
                      <a:pt x="67" y="59"/>
                    </a:lnTo>
                    <a:lnTo>
                      <a:pt x="89" y="72"/>
                    </a:lnTo>
                    <a:lnTo>
                      <a:pt x="103" y="63"/>
                    </a:lnTo>
                    <a:lnTo>
                      <a:pt x="118" y="59"/>
                    </a:lnTo>
                    <a:lnTo>
                      <a:pt x="125" y="47"/>
                    </a:lnTo>
                    <a:lnTo>
                      <a:pt x="148" y="38"/>
                    </a:lnTo>
                    <a:lnTo>
                      <a:pt x="166" y="55"/>
                    </a:lnTo>
                    <a:lnTo>
                      <a:pt x="192" y="76"/>
                    </a:lnTo>
                    <a:lnTo>
                      <a:pt x="214" y="97"/>
                    </a:lnTo>
                    <a:lnTo>
                      <a:pt x="229" y="106"/>
                    </a:lnTo>
                    <a:lnTo>
                      <a:pt x="251" y="101"/>
                    </a:lnTo>
                    <a:lnTo>
                      <a:pt x="262" y="119"/>
                    </a:lnTo>
                    <a:lnTo>
                      <a:pt x="281" y="144"/>
                    </a:lnTo>
                    <a:lnTo>
                      <a:pt x="303" y="148"/>
                    </a:lnTo>
                    <a:lnTo>
                      <a:pt x="373" y="127"/>
                    </a:lnTo>
                    <a:lnTo>
                      <a:pt x="318" y="93"/>
                    </a:lnTo>
                    <a:lnTo>
                      <a:pt x="281" y="76"/>
                    </a:lnTo>
                    <a:lnTo>
                      <a:pt x="262" y="81"/>
                    </a:lnTo>
                    <a:lnTo>
                      <a:pt x="251" y="63"/>
                    </a:lnTo>
                    <a:lnTo>
                      <a:pt x="236" y="63"/>
                    </a:lnTo>
                    <a:lnTo>
                      <a:pt x="233" y="51"/>
                    </a:lnTo>
                    <a:lnTo>
                      <a:pt x="203" y="55"/>
                    </a:lnTo>
                    <a:lnTo>
                      <a:pt x="196" y="43"/>
                    </a:lnTo>
                    <a:lnTo>
                      <a:pt x="184" y="30"/>
                    </a:lnTo>
                    <a:lnTo>
                      <a:pt x="173" y="30"/>
                    </a:lnTo>
                    <a:lnTo>
                      <a:pt x="151" y="21"/>
                    </a:lnTo>
                    <a:lnTo>
                      <a:pt x="137" y="17"/>
                    </a:lnTo>
                    <a:lnTo>
                      <a:pt x="125" y="9"/>
                    </a:lnTo>
                    <a:lnTo>
                      <a:pt x="111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59" y="5"/>
                    </a:lnTo>
                    <a:lnTo>
                      <a:pt x="48" y="9"/>
                    </a:lnTo>
                    <a:lnTo>
                      <a:pt x="40" y="21"/>
                    </a:lnTo>
                    <a:lnTo>
                      <a:pt x="44" y="4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48" name="その他"/>
              <p:cNvSpPr>
                <a:spLocks noChangeAspect="1"/>
              </p:cNvSpPr>
              <p:nvPr/>
            </p:nvSpPr>
            <p:spPr bwMode="auto">
              <a:xfrm>
                <a:off x="698" y="406"/>
                <a:ext cx="73" cy="116"/>
              </a:xfrm>
              <a:custGeom>
                <a:avLst/>
                <a:gdLst>
                  <a:gd name="T0" fmla="*/ 0 w 112"/>
                  <a:gd name="T1" fmla="*/ 0 h 191"/>
                  <a:gd name="T2" fmla="*/ 5 w 112"/>
                  <a:gd name="T3" fmla="*/ 5 h 191"/>
                  <a:gd name="T4" fmla="*/ 8 w 112"/>
                  <a:gd name="T5" fmla="*/ 10 h 191"/>
                  <a:gd name="T6" fmla="*/ 10 w 112"/>
                  <a:gd name="T7" fmla="*/ 12 h 191"/>
                  <a:gd name="T8" fmla="*/ 13 w 112"/>
                  <a:gd name="T9" fmla="*/ 16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91"/>
                  <a:gd name="T17" fmla="*/ 112 w 112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91">
                    <a:moveTo>
                      <a:pt x="0" y="0"/>
                    </a:moveTo>
                    <a:lnTo>
                      <a:pt x="41" y="67"/>
                    </a:lnTo>
                    <a:lnTo>
                      <a:pt x="71" y="114"/>
                    </a:lnTo>
                    <a:lnTo>
                      <a:pt x="85" y="148"/>
                    </a:lnTo>
                    <a:lnTo>
                      <a:pt x="111" y="19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49" name="AutoShape 54"/>
              <p:cNvSpPr>
                <a:spLocks noChangeAspect="1" noChangeArrowheads="1"/>
              </p:cNvSpPr>
              <p:nvPr/>
            </p:nvSpPr>
            <p:spPr bwMode="auto">
              <a:xfrm rot="10800000">
                <a:off x="272" y="2430"/>
                <a:ext cx="280" cy="2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199" y="7817"/>
                      <a:pt x="16199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 cmpd="sng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50" name="AutoShape 55"/>
              <p:cNvSpPr>
                <a:spLocks noChangeAspect="1" noChangeArrowheads="1"/>
              </p:cNvSpPr>
              <p:nvPr/>
            </p:nvSpPr>
            <p:spPr bwMode="auto">
              <a:xfrm rot="10800000">
                <a:off x="73" y="2430"/>
                <a:ext cx="276" cy="2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199" y="7817"/>
                      <a:pt x="16199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 cmpd="sng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14951" name="Group 56"/>
              <p:cNvGrpSpPr>
                <a:grpSpLocks noChangeAspect="1"/>
              </p:cNvGrpSpPr>
              <p:nvPr/>
            </p:nvGrpSpPr>
            <p:grpSpPr bwMode="auto">
              <a:xfrm>
                <a:off x="192" y="2486"/>
                <a:ext cx="249" cy="259"/>
                <a:chOff x="0" y="0"/>
                <a:chExt cx="438" cy="501"/>
              </a:xfrm>
            </p:grpSpPr>
            <p:sp>
              <p:nvSpPr>
                <p:cNvPr id="14963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0"/>
                  <a:ext cx="424" cy="501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964" name="Line 5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7" y="0"/>
                  <a:ext cx="403" cy="17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965" name="Line 59"/>
                <p:cNvSpPr>
                  <a:spLocks noChangeAspect="1" noChangeShapeType="1"/>
                </p:cNvSpPr>
                <p:nvPr/>
              </p:nvSpPr>
              <p:spPr bwMode="auto">
                <a:xfrm>
                  <a:off x="0" y="0"/>
                  <a:ext cx="424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966" name="Line 6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" y="310"/>
                  <a:ext cx="403" cy="1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967" name="Line 61"/>
                <p:cNvSpPr>
                  <a:spLocks noChangeAspect="1" noChangeShapeType="1"/>
                </p:cNvSpPr>
                <p:nvPr/>
              </p:nvSpPr>
              <p:spPr bwMode="auto">
                <a:xfrm>
                  <a:off x="14" y="310"/>
                  <a:ext cx="424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14952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182" y="2585"/>
                <a:ext cx="257" cy="6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53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72" y="103"/>
                <a:ext cx="77" cy="171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54" name="AutoShape 64"/>
              <p:cNvSpPr>
                <a:spLocks noChangeAspect="1" noChangeArrowheads="1"/>
              </p:cNvSpPr>
              <p:nvPr/>
            </p:nvSpPr>
            <p:spPr bwMode="auto">
              <a:xfrm>
                <a:off x="353" y="1521"/>
                <a:ext cx="315" cy="222"/>
              </a:xfrm>
              <a:prstGeom prst="can">
                <a:avLst>
                  <a:gd name="adj" fmla="val 25000"/>
                </a:avLst>
              </a:prstGeom>
              <a:solidFill>
                <a:srgbClr val="FF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14955" name="Group 65"/>
              <p:cNvGrpSpPr>
                <a:grpSpLocks noChangeAspect="1"/>
              </p:cNvGrpSpPr>
              <p:nvPr/>
            </p:nvGrpSpPr>
            <p:grpSpPr bwMode="auto">
              <a:xfrm>
                <a:off x="598" y="913"/>
                <a:ext cx="156" cy="141"/>
                <a:chOff x="0" y="0"/>
                <a:chExt cx="183" cy="161"/>
              </a:xfrm>
            </p:grpSpPr>
            <p:sp>
              <p:nvSpPr>
                <p:cNvPr id="14960" name="AutoShape 66"/>
                <p:cNvSpPr>
                  <a:spLocks noChangeAspect="1" noChangeArrowheads="1"/>
                </p:cNvSpPr>
                <p:nvPr/>
              </p:nvSpPr>
              <p:spPr bwMode="auto">
                <a:xfrm rot="16758324" flipH="1">
                  <a:off x="-36" y="37"/>
                  <a:ext cx="120" cy="46"/>
                </a:xfrm>
                <a:prstGeom prst="rightArrow">
                  <a:avLst>
                    <a:gd name="adj1" fmla="val 50000"/>
                    <a:gd name="adj2" fmla="val 125012"/>
                  </a:avLst>
                </a:prstGeom>
                <a:solidFill>
                  <a:srgbClr val="FFFF99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4961" name="AutoShape 67"/>
                <p:cNvSpPr>
                  <a:spLocks noChangeAspect="1" noChangeArrowheads="1"/>
                </p:cNvSpPr>
                <p:nvPr/>
              </p:nvSpPr>
              <p:spPr bwMode="auto">
                <a:xfrm rot="16758324" flipH="1">
                  <a:off x="30" y="58"/>
                  <a:ext cx="124" cy="51"/>
                </a:xfrm>
                <a:prstGeom prst="rightArrow">
                  <a:avLst>
                    <a:gd name="adj1" fmla="val 50000"/>
                    <a:gd name="adj2" fmla="val 125013"/>
                  </a:avLst>
                </a:prstGeom>
                <a:solidFill>
                  <a:srgbClr val="FFFF99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4962" name="AutoShape 68"/>
                <p:cNvSpPr>
                  <a:spLocks noChangeAspect="1" noChangeArrowheads="1"/>
                </p:cNvSpPr>
                <p:nvPr/>
              </p:nvSpPr>
              <p:spPr bwMode="auto">
                <a:xfrm rot="16758324" flipH="1">
                  <a:off x="101" y="80"/>
                  <a:ext cx="120" cy="46"/>
                </a:xfrm>
                <a:prstGeom prst="rightArrow">
                  <a:avLst>
                    <a:gd name="adj1" fmla="val 50000"/>
                    <a:gd name="adj2" fmla="val 125012"/>
                  </a:avLst>
                </a:prstGeom>
                <a:solidFill>
                  <a:srgbClr val="FFFF99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4956" name="Group 69"/>
              <p:cNvGrpSpPr>
                <a:grpSpLocks noChangeAspect="1"/>
              </p:cNvGrpSpPr>
              <p:nvPr/>
            </p:nvGrpSpPr>
            <p:grpSpPr bwMode="auto">
              <a:xfrm>
                <a:off x="590" y="636"/>
                <a:ext cx="155" cy="119"/>
                <a:chOff x="0" y="0"/>
                <a:chExt cx="179" cy="137"/>
              </a:xfrm>
            </p:grpSpPr>
            <p:sp>
              <p:nvSpPr>
                <p:cNvPr id="14957" name="AutoShape 70"/>
                <p:cNvSpPr>
                  <a:spLocks noChangeAspect="1" noChangeArrowheads="1"/>
                </p:cNvSpPr>
                <p:nvPr/>
              </p:nvSpPr>
              <p:spPr bwMode="auto">
                <a:xfrm rot="15594012" flipH="1">
                  <a:off x="-38" y="37"/>
                  <a:ext cx="121" cy="45"/>
                </a:xfrm>
                <a:prstGeom prst="rightArrow">
                  <a:avLst>
                    <a:gd name="adj1" fmla="val 50000"/>
                    <a:gd name="adj2" fmla="val 132229"/>
                  </a:avLst>
                </a:prstGeom>
                <a:solidFill>
                  <a:srgbClr val="FFFF99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4958" name="AutoShape 71"/>
                <p:cNvSpPr>
                  <a:spLocks noChangeAspect="1" noChangeArrowheads="1"/>
                </p:cNvSpPr>
                <p:nvPr/>
              </p:nvSpPr>
              <p:spPr bwMode="auto">
                <a:xfrm rot="15597039" flipH="1">
                  <a:off x="22" y="37"/>
                  <a:ext cx="121" cy="45"/>
                </a:xfrm>
                <a:prstGeom prst="rightArrow">
                  <a:avLst>
                    <a:gd name="adj1" fmla="val 50000"/>
                    <a:gd name="adj2" fmla="val 129365"/>
                  </a:avLst>
                </a:prstGeom>
                <a:solidFill>
                  <a:srgbClr val="FFFF99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4959" name="AutoShape 72"/>
                <p:cNvSpPr>
                  <a:spLocks noChangeAspect="1" noChangeArrowheads="1"/>
                </p:cNvSpPr>
                <p:nvPr/>
              </p:nvSpPr>
              <p:spPr bwMode="auto">
                <a:xfrm rot="15594012" flipH="1">
                  <a:off x="87" y="45"/>
                  <a:ext cx="121" cy="45"/>
                </a:xfrm>
                <a:prstGeom prst="rightArrow">
                  <a:avLst>
                    <a:gd name="adj1" fmla="val 50000"/>
                    <a:gd name="adj2" fmla="val 132229"/>
                  </a:avLst>
                </a:prstGeom>
                <a:solidFill>
                  <a:srgbClr val="FFFF99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4372" name="Group 73"/>
            <p:cNvGrpSpPr>
              <a:grpSpLocks noChangeAspect="1"/>
            </p:cNvGrpSpPr>
            <p:nvPr/>
          </p:nvGrpSpPr>
          <p:grpSpPr bwMode="auto">
            <a:xfrm>
              <a:off x="5419725" y="5513387"/>
              <a:ext cx="193675" cy="296863"/>
              <a:chOff x="0" y="0"/>
              <a:chExt cx="1071" cy="1418"/>
            </a:xfrm>
          </p:grpSpPr>
          <p:sp>
            <p:nvSpPr>
              <p:cNvPr id="14852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0" y="1327"/>
                <a:ext cx="1071" cy="91"/>
              </a:xfrm>
              <a:prstGeom prst="parallelogram">
                <a:avLst>
                  <a:gd name="adj" fmla="val 296955"/>
                </a:avLst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853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9" y="91"/>
                <a:ext cx="808" cy="1327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854" name="その他"/>
              <p:cNvSpPr>
                <a:spLocks noChangeAspect="1"/>
              </p:cNvSpPr>
              <p:nvPr/>
            </p:nvSpPr>
            <p:spPr bwMode="auto">
              <a:xfrm>
                <a:off x="808" y="0"/>
                <a:ext cx="263" cy="1418"/>
              </a:xfrm>
              <a:custGeom>
                <a:avLst/>
                <a:gdLst>
                  <a:gd name="T0" fmla="*/ 288 w 257"/>
                  <a:gd name="T1" fmla="*/ 0 h 1416"/>
                  <a:gd name="T2" fmla="*/ 288 w 257"/>
                  <a:gd name="T3" fmla="*/ 1337 h 1416"/>
                  <a:gd name="T4" fmla="*/ 0 w 257"/>
                  <a:gd name="T5" fmla="*/ 1426 h 1416"/>
                  <a:gd name="T6" fmla="*/ 0 w 257"/>
                  <a:gd name="T7" fmla="*/ 91 h 1416"/>
                  <a:gd name="T8" fmla="*/ 288 w 257"/>
                  <a:gd name="T9" fmla="*/ 0 h 14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7"/>
                  <a:gd name="T16" fmla="*/ 0 h 1416"/>
                  <a:gd name="T17" fmla="*/ 257 w 257"/>
                  <a:gd name="T18" fmla="*/ 1416 h 14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7" h="1416">
                    <a:moveTo>
                      <a:pt x="257" y="0"/>
                    </a:moveTo>
                    <a:lnTo>
                      <a:pt x="257" y="1327"/>
                    </a:lnTo>
                    <a:lnTo>
                      <a:pt x="0" y="1416"/>
                    </a:lnTo>
                    <a:lnTo>
                      <a:pt x="0" y="91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855" name="AutoShape 77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071" cy="91"/>
              </a:xfrm>
              <a:prstGeom prst="parallelogram">
                <a:avLst>
                  <a:gd name="adj" fmla="val 296955"/>
                </a:avLst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856" name="その他"/>
              <p:cNvSpPr>
                <a:spLocks noChangeAspect="1"/>
              </p:cNvSpPr>
              <p:nvPr/>
            </p:nvSpPr>
            <p:spPr bwMode="auto">
              <a:xfrm>
                <a:off x="79" y="23"/>
                <a:ext cx="781" cy="1327"/>
              </a:xfrm>
              <a:custGeom>
                <a:avLst/>
                <a:gdLst>
                  <a:gd name="T0" fmla="*/ 282 w 781"/>
                  <a:gd name="T1" fmla="*/ 63 h 1324"/>
                  <a:gd name="T2" fmla="*/ 59 w 781"/>
                  <a:gd name="T3" fmla="*/ 138 h 1324"/>
                  <a:gd name="T4" fmla="*/ 18 w 781"/>
                  <a:gd name="T5" fmla="*/ 236 h 1324"/>
                  <a:gd name="T6" fmla="*/ 6 w 781"/>
                  <a:gd name="T7" fmla="*/ 705 h 1324"/>
                  <a:gd name="T8" fmla="*/ 52 w 781"/>
                  <a:gd name="T9" fmla="*/ 1242 h 1324"/>
                  <a:gd name="T10" fmla="*/ 114 w 781"/>
                  <a:gd name="T11" fmla="*/ 1295 h 1324"/>
                  <a:gd name="T12" fmla="*/ 368 w 781"/>
                  <a:gd name="T13" fmla="*/ 1302 h 1324"/>
                  <a:gd name="T14" fmla="*/ 716 w 781"/>
                  <a:gd name="T15" fmla="*/ 1262 h 1324"/>
                  <a:gd name="T16" fmla="*/ 760 w 781"/>
                  <a:gd name="T17" fmla="*/ 1144 h 1324"/>
                  <a:gd name="T18" fmla="*/ 724 w 781"/>
                  <a:gd name="T19" fmla="*/ 772 h 1324"/>
                  <a:gd name="T20" fmla="*/ 762 w 781"/>
                  <a:gd name="T21" fmla="*/ 421 h 1324"/>
                  <a:gd name="T22" fmla="*/ 690 w 781"/>
                  <a:gd name="T23" fmla="*/ 59 h 1324"/>
                  <a:gd name="T24" fmla="*/ 282 w 781"/>
                  <a:gd name="T25" fmla="*/ 63 h 13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81"/>
                  <a:gd name="T40" fmla="*/ 0 h 1324"/>
                  <a:gd name="T41" fmla="*/ 781 w 781"/>
                  <a:gd name="T42" fmla="*/ 1324 h 13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81" h="1324">
                    <a:moveTo>
                      <a:pt x="282" y="63"/>
                    </a:moveTo>
                    <a:cubicBezTo>
                      <a:pt x="177" y="76"/>
                      <a:pt x="103" y="110"/>
                      <a:pt x="59" y="138"/>
                    </a:cubicBezTo>
                    <a:cubicBezTo>
                      <a:pt x="15" y="166"/>
                      <a:pt x="27" y="138"/>
                      <a:pt x="18" y="231"/>
                    </a:cubicBezTo>
                    <a:cubicBezTo>
                      <a:pt x="9" y="324"/>
                      <a:pt x="0" y="529"/>
                      <a:pt x="6" y="695"/>
                    </a:cubicBezTo>
                    <a:cubicBezTo>
                      <a:pt x="12" y="861"/>
                      <a:pt x="34" y="1130"/>
                      <a:pt x="52" y="1227"/>
                    </a:cubicBezTo>
                    <a:cubicBezTo>
                      <a:pt x="70" y="1324"/>
                      <a:pt x="61" y="1270"/>
                      <a:pt x="114" y="1280"/>
                    </a:cubicBezTo>
                    <a:cubicBezTo>
                      <a:pt x="167" y="1290"/>
                      <a:pt x="268" y="1292"/>
                      <a:pt x="368" y="1287"/>
                    </a:cubicBezTo>
                    <a:cubicBezTo>
                      <a:pt x="468" y="1282"/>
                      <a:pt x="651" y="1273"/>
                      <a:pt x="716" y="1247"/>
                    </a:cubicBezTo>
                    <a:cubicBezTo>
                      <a:pt x="781" y="1221"/>
                      <a:pt x="759" y="1210"/>
                      <a:pt x="760" y="1129"/>
                    </a:cubicBezTo>
                    <a:cubicBezTo>
                      <a:pt x="761" y="1048"/>
                      <a:pt x="724" y="881"/>
                      <a:pt x="724" y="762"/>
                    </a:cubicBezTo>
                    <a:cubicBezTo>
                      <a:pt x="724" y="643"/>
                      <a:pt x="768" y="533"/>
                      <a:pt x="762" y="416"/>
                    </a:cubicBezTo>
                    <a:cubicBezTo>
                      <a:pt x="756" y="299"/>
                      <a:pt x="771" y="118"/>
                      <a:pt x="690" y="59"/>
                    </a:cubicBezTo>
                    <a:cubicBezTo>
                      <a:pt x="609" y="0"/>
                      <a:pt x="387" y="50"/>
                      <a:pt x="282" y="63"/>
                    </a:cubicBezTo>
                    <a:close/>
                  </a:path>
                </a:pathLst>
              </a:custGeom>
              <a:solidFill>
                <a:srgbClr val="CCFF99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14857" name="Group 79"/>
              <p:cNvGrpSpPr>
                <a:grpSpLocks noChangeAspect="1"/>
              </p:cNvGrpSpPr>
              <p:nvPr/>
            </p:nvGrpSpPr>
            <p:grpSpPr bwMode="auto">
              <a:xfrm>
                <a:off x="249" y="111"/>
                <a:ext cx="507" cy="1185"/>
                <a:chOff x="0" y="0"/>
                <a:chExt cx="507" cy="1185"/>
              </a:xfrm>
            </p:grpSpPr>
            <p:grpSp>
              <p:nvGrpSpPr>
                <p:cNvPr id="14858" name="Group 80"/>
                <p:cNvGrpSpPr>
                  <a:grpSpLocks noChangeAspect="1"/>
                </p:cNvGrpSpPr>
                <p:nvPr/>
              </p:nvGrpSpPr>
              <p:grpSpPr bwMode="auto">
                <a:xfrm>
                  <a:off x="230" y="0"/>
                  <a:ext cx="277" cy="1149"/>
                  <a:chOff x="0" y="0"/>
                  <a:chExt cx="277" cy="1149"/>
                </a:xfrm>
              </p:grpSpPr>
              <p:sp>
                <p:nvSpPr>
                  <p:cNvPr id="14907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258" y="882"/>
                    <a:ext cx="18" cy="265"/>
                  </a:xfrm>
                  <a:custGeom>
                    <a:avLst/>
                    <a:gdLst>
                      <a:gd name="T0" fmla="*/ 0 w 17"/>
                      <a:gd name="T1" fmla="*/ 13 h 267"/>
                      <a:gd name="T2" fmla="*/ 0 w 17"/>
                      <a:gd name="T3" fmla="*/ 257 h 267"/>
                      <a:gd name="T4" fmla="*/ 22 w 17"/>
                      <a:gd name="T5" fmla="*/ 243 h 267"/>
                      <a:gd name="T6" fmla="*/ 22 w 17"/>
                      <a:gd name="T7" fmla="*/ 0 h 267"/>
                      <a:gd name="T8" fmla="*/ 0 w 17"/>
                      <a:gd name="T9" fmla="*/ 13 h 2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67"/>
                      <a:gd name="T17" fmla="*/ 17 w 17"/>
                      <a:gd name="T18" fmla="*/ 267 h 2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67">
                        <a:moveTo>
                          <a:pt x="0" y="13"/>
                        </a:moveTo>
                        <a:lnTo>
                          <a:pt x="0" y="267"/>
                        </a:lnTo>
                        <a:lnTo>
                          <a:pt x="17" y="253"/>
                        </a:lnTo>
                        <a:lnTo>
                          <a:pt x="17" y="0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BC9696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908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97" y="276"/>
                    <a:ext cx="79" cy="622"/>
                  </a:xfrm>
                  <a:custGeom>
                    <a:avLst/>
                    <a:gdLst>
                      <a:gd name="T0" fmla="*/ 50 w 79"/>
                      <a:gd name="T1" fmla="*/ 0 h 623"/>
                      <a:gd name="T2" fmla="*/ 31 w 79"/>
                      <a:gd name="T3" fmla="*/ 12 h 623"/>
                      <a:gd name="T4" fmla="*/ 24 w 79"/>
                      <a:gd name="T5" fmla="*/ 29 h 623"/>
                      <a:gd name="T6" fmla="*/ 14 w 79"/>
                      <a:gd name="T7" fmla="*/ 55 h 623"/>
                      <a:gd name="T8" fmla="*/ 8 w 79"/>
                      <a:gd name="T9" fmla="*/ 76 h 623"/>
                      <a:gd name="T10" fmla="*/ 2 w 79"/>
                      <a:gd name="T11" fmla="*/ 108 h 623"/>
                      <a:gd name="T12" fmla="*/ 0 w 79"/>
                      <a:gd name="T13" fmla="*/ 128 h 623"/>
                      <a:gd name="T14" fmla="*/ 0 w 79"/>
                      <a:gd name="T15" fmla="*/ 501 h 623"/>
                      <a:gd name="T16" fmla="*/ 6 w 79"/>
                      <a:gd name="T17" fmla="*/ 519 h 623"/>
                      <a:gd name="T18" fmla="*/ 9 w 79"/>
                      <a:gd name="T19" fmla="*/ 541 h 623"/>
                      <a:gd name="T20" fmla="*/ 15 w 79"/>
                      <a:gd name="T21" fmla="*/ 560 h 623"/>
                      <a:gd name="T22" fmla="*/ 24 w 79"/>
                      <a:gd name="T23" fmla="*/ 579 h 623"/>
                      <a:gd name="T24" fmla="*/ 30 w 79"/>
                      <a:gd name="T25" fmla="*/ 594 h 623"/>
                      <a:gd name="T26" fmla="*/ 36 w 79"/>
                      <a:gd name="T27" fmla="*/ 602 h 623"/>
                      <a:gd name="T28" fmla="*/ 44 w 79"/>
                      <a:gd name="T29" fmla="*/ 607 h 623"/>
                      <a:gd name="T30" fmla="*/ 62 w 79"/>
                      <a:gd name="T31" fmla="*/ 618 h 623"/>
                      <a:gd name="T32" fmla="*/ 79 w 79"/>
                      <a:gd name="T33" fmla="*/ 601 h 623"/>
                      <a:gd name="T34" fmla="*/ 67 w 79"/>
                      <a:gd name="T35" fmla="*/ 594 h 623"/>
                      <a:gd name="T36" fmla="*/ 54 w 79"/>
                      <a:gd name="T37" fmla="*/ 585 h 623"/>
                      <a:gd name="T38" fmla="*/ 43 w 79"/>
                      <a:gd name="T39" fmla="*/ 576 h 623"/>
                      <a:gd name="T40" fmla="*/ 34 w 79"/>
                      <a:gd name="T41" fmla="*/ 563 h 623"/>
                      <a:gd name="T42" fmla="*/ 27 w 79"/>
                      <a:gd name="T43" fmla="*/ 536 h 623"/>
                      <a:gd name="T44" fmla="*/ 22 w 79"/>
                      <a:gd name="T45" fmla="*/ 522 h 623"/>
                      <a:gd name="T46" fmla="*/ 16 w 79"/>
                      <a:gd name="T47" fmla="*/ 488 h 623"/>
                      <a:gd name="T48" fmla="*/ 15 w 79"/>
                      <a:gd name="T49" fmla="*/ 477 h 623"/>
                      <a:gd name="T50" fmla="*/ 15 w 79"/>
                      <a:gd name="T51" fmla="*/ 107 h 623"/>
                      <a:gd name="T52" fmla="*/ 19 w 79"/>
                      <a:gd name="T53" fmla="*/ 91 h 623"/>
                      <a:gd name="T54" fmla="*/ 20 w 79"/>
                      <a:gd name="T55" fmla="*/ 72 h 623"/>
                      <a:gd name="T56" fmla="*/ 24 w 79"/>
                      <a:gd name="T57" fmla="*/ 54 h 623"/>
                      <a:gd name="T58" fmla="*/ 28 w 79"/>
                      <a:gd name="T59" fmla="*/ 37 h 623"/>
                      <a:gd name="T60" fmla="*/ 33 w 79"/>
                      <a:gd name="T61" fmla="*/ 26 h 623"/>
                      <a:gd name="T62" fmla="*/ 40 w 79"/>
                      <a:gd name="T63" fmla="*/ 12 h 623"/>
                      <a:gd name="T64" fmla="*/ 50 w 79"/>
                      <a:gd name="T65" fmla="*/ 0 h 62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79"/>
                      <a:gd name="T100" fmla="*/ 0 h 623"/>
                      <a:gd name="T101" fmla="*/ 79 w 79"/>
                      <a:gd name="T102" fmla="*/ 623 h 62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79" h="623">
                        <a:moveTo>
                          <a:pt x="50" y="0"/>
                        </a:moveTo>
                        <a:lnTo>
                          <a:pt x="31" y="12"/>
                        </a:lnTo>
                        <a:lnTo>
                          <a:pt x="24" y="29"/>
                        </a:lnTo>
                        <a:lnTo>
                          <a:pt x="14" y="55"/>
                        </a:lnTo>
                        <a:lnTo>
                          <a:pt x="8" y="76"/>
                        </a:lnTo>
                        <a:lnTo>
                          <a:pt x="2" y="108"/>
                        </a:lnTo>
                        <a:lnTo>
                          <a:pt x="0" y="128"/>
                        </a:lnTo>
                        <a:lnTo>
                          <a:pt x="0" y="506"/>
                        </a:lnTo>
                        <a:lnTo>
                          <a:pt x="6" y="524"/>
                        </a:lnTo>
                        <a:lnTo>
                          <a:pt x="9" y="546"/>
                        </a:lnTo>
                        <a:lnTo>
                          <a:pt x="15" y="565"/>
                        </a:lnTo>
                        <a:lnTo>
                          <a:pt x="24" y="584"/>
                        </a:lnTo>
                        <a:lnTo>
                          <a:pt x="30" y="599"/>
                        </a:lnTo>
                        <a:lnTo>
                          <a:pt x="36" y="607"/>
                        </a:lnTo>
                        <a:lnTo>
                          <a:pt x="44" y="612"/>
                        </a:lnTo>
                        <a:lnTo>
                          <a:pt x="62" y="623"/>
                        </a:lnTo>
                        <a:lnTo>
                          <a:pt x="79" y="606"/>
                        </a:lnTo>
                        <a:lnTo>
                          <a:pt x="67" y="599"/>
                        </a:lnTo>
                        <a:lnTo>
                          <a:pt x="54" y="590"/>
                        </a:lnTo>
                        <a:lnTo>
                          <a:pt x="43" y="581"/>
                        </a:lnTo>
                        <a:lnTo>
                          <a:pt x="34" y="568"/>
                        </a:lnTo>
                        <a:lnTo>
                          <a:pt x="27" y="541"/>
                        </a:lnTo>
                        <a:lnTo>
                          <a:pt x="22" y="527"/>
                        </a:lnTo>
                        <a:lnTo>
                          <a:pt x="16" y="493"/>
                        </a:lnTo>
                        <a:lnTo>
                          <a:pt x="15" y="482"/>
                        </a:lnTo>
                        <a:lnTo>
                          <a:pt x="15" y="107"/>
                        </a:lnTo>
                        <a:lnTo>
                          <a:pt x="19" y="91"/>
                        </a:lnTo>
                        <a:lnTo>
                          <a:pt x="20" y="72"/>
                        </a:lnTo>
                        <a:lnTo>
                          <a:pt x="24" y="54"/>
                        </a:lnTo>
                        <a:lnTo>
                          <a:pt x="28" y="37"/>
                        </a:lnTo>
                        <a:lnTo>
                          <a:pt x="33" y="26"/>
                        </a:lnTo>
                        <a:lnTo>
                          <a:pt x="40" y="12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BC9696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909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258" y="3"/>
                    <a:ext cx="18" cy="265"/>
                  </a:xfrm>
                  <a:custGeom>
                    <a:avLst/>
                    <a:gdLst>
                      <a:gd name="T0" fmla="*/ 0 w 18"/>
                      <a:gd name="T1" fmla="*/ 17 h 269"/>
                      <a:gd name="T2" fmla="*/ 0 w 18"/>
                      <a:gd name="T3" fmla="*/ 249 h 269"/>
                      <a:gd name="T4" fmla="*/ 18 w 18"/>
                      <a:gd name="T5" fmla="*/ 232 h 269"/>
                      <a:gd name="T6" fmla="*/ 18 w 18"/>
                      <a:gd name="T7" fmla="*/ 0 h 269"/>
                      <a:gd name="T8" fmla="*/ 0 w 18"/>
                      <a:gd name="T9" fmla="*/ 17 h 2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269"/>
                      <a:gd name="T17" fmla="*/ 18 w 18"/>
                      <a:gd name="T18" fmla="*/ 269 h 2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269">
                        <a:moveTo>
                          <a:pt x="0" y="17"/>
                        </a:moveTo>
                        <a:lnTo>
                          <a:pt x="0" y="269"/>
                        </a:lnTo>
                        <a:lnTo>
                          <a:pt x="18" y="252"/>
                        </a:lnTo>
                        <a:lnTo>
                          <a:pt x="18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765E5E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910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-5" y="18"/>
                    <a:ext cx="263" cy="1130"/>
                  </a:xfrm>
                  <a:custGeom>
                    <a:avLst/>
                    <a:gdLst>
                      <a:gd name="T0" fmla="*/ 0 w 257"/>
                      <a:gd name="T1" fmla="*/ 2 h 1135"/>
                      <a:gd name="T2" fmla="*/ 0 w 257"/>
                      <a:gd name="T3" fmla="*/ 251 h 1135"/>
                      <a:gd name="T4" fmla="*/ 19 w 257"/>
                      <a:gd name="T5" fmla="*/ 254 h 1135"/>
                      <a:gd name="T6" fmla="*/ 44 w 257"/>
                      <a:gd name="T7" fmla="*/ 271 h 1135"/>
                      <a:gd name="T8" fmla="*/ 56 w 257"/>
                      <a:gd name="T9" fmla="*/ 292 h 1135"/>
                      <a:gd name="T10" fmla="*/ 60 w 257"/>
                      <a:gd name="T11" fmla="*/ 309 h 1135"/>
                      <a:gd name="T12" fmla="*/ 71 w 257"/>
                      <a:gd name="T13" fmla="*/ 328 h 1135"/>
                      <a:gd name="T14" fmla="*/ 75 w 257"/>
                      <a:gd name="T15" fmla="*/ 345 h 1135"/>
                      <a:gd name="T16" fmla="*/ 75 w 257"/>
                      <a:gd name="T17" fmla="*/ 378 h 1135"/>
                      <a:gd name="T18" fmla="*/ 75 w 257"/>
                      <a:gd name="T19" fmla="*/ 733 h 1135"/>
                      <a:gd name="T20" fmla="*/ 71 w 257"/>
                      <a:gd name="T21" fmla="*/ 760 h 1135"/>
                      <a:gd name="T22" fmla="*/ 71 w 257"/>
                      <a:gd name="T23" fmla="*/ 784 h 1135"/>
                      <a:gd name="T24" fmla="*/ 60 w 257"/>
                      <a:gd name="T25" fmla="*/ 800 h 1135"/>
                      <a:gd name="T26" fmla="*/ 56 w 257"/>
                      <a:gd name="T27" fmla="*/ 822 h 1135"/>
                      <a:gd name="T28" fmla="*/ 48 w 257"/>
                      <a:gd name="T29" fmla="*/ 836 h 1135"/>
                      <a:gd name="T30" fmla="*/ 39 w 257"/>
                      <a:gd name="T31" fmla="*/ 851 h 1135"/>
                      <a:gd name="T32" fmla="*/ 27 w 257"/>
                      <a:gd name="T33" fmla="*/ 860 h 1135"/>
                      <a:gd name="T34" fmla="*/ 0 w 257"/>
                      <a:gd name="T35" fmla="*/ 865 h 1135"/>
                      <a:gd name="T36" fmla="*/ 0 w 257"/>
                      <a:gd name="T37" fmla="*/ 1110 h 1135"/>
                      <a:gd name="T38" fmla="*/ 288 w 257"/>
                      <a:gd name="T39" fmla="*/ 1110 h 1135"/>
                      <a:gd name="T40" fmla="*/ 288 w 257"/>
                      <a:gd name="T41" fmla="*/ 860 h 1135"/>
                      <a:gd name="T42" fmla="*/ 260 w 257"/>
                      <a:gd name="T43" fmla="*/ 846 h 1135"/>
                      <a:gd name="T44" fmla="*/ 245 w 257"/>
                      <a:gd name="T45" fmla="*/ 824 h 1135"/>
                      <a:gd name="T46" fmla="*/ 232 w 257"/>
                      <a:gd name="T47" fmla="*/ 798 h 1135"/>
                      <a:gd name="T48" fmla="*/ 224 w 257"/>
                      <a:gd name="T49" fmla="*/ 769 h 1135"/>
                      <a:gd name="T50" fmla="*/ 222 w 257"/>
                      <a:gd name="T51" fmla="*/ 748 h 1135"/>
                      <a:gd name="T52" fmla="*/ 222 w 257"/>
                      <a:gd name="T53" fmla="*/ 733 h 1135"/>
                      <a:gd name="T54" fmla="*/ 222 w 257"/>
                      <a:gd name="T55" fmla="*/ 378 h 1135"/>
                      <a:gd name="T56" fmla="*/ 224 w 257"/>
                      <a:gd name="T57" fmla="*/ 345 h 1135"/>
                      <a:gd name="T58" fmla="*/ 229 w 257"/>
                      <a:gd name="T59" fmla="*/ 326 h 1135"/>
                      <a:gd name="T60" fmla="*/ 236 w 257"/>
                      <a:gd name="T61" fmla="*/ 302 h 1135"/>
                      <a:gd name="T62" fmla="*/ 245 w 257"/>
                      <a:gd name="T63" fmla="*/ 283 h 1135"/>
                      <a:gd name="T64" fmla="*/ 254 w 257"/>
                      <a:gd name="T65" fmla="*/ 268 h 1135"/>
                      <a:gd name="T66" fmla="*/ 273 w 257"/>
                      <a:gd name="T67" fmla="*/ 256 h 1135"/>
                      <a:gd name="T68" fmla="*/ 288 w 257"/>
                      <a:gd name="T69" fmla="*/ 251 h 1135"/>
                      <a:gd name="T70" fmla="*/ 288 w 257"/>
                      <a:gd name="T71" fmla="*/ 0 h 1135"/>
                      <a:gd name="T72" fmla="*/ 0 w 257"/>
                      <a:gd name="T73" fmla="*/ 2 h 1135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257"/>
                      <a:gd name="T112" fmla="*/ 0 h 1135"/>
                      <a:gd name="T113" fmla="*/ 257 w 257"/>
                      <a:gd name="T114" fmla="*/ 1135 h 1135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257" h="1135">
                        <a:moveTo>
                          <a:pt x="0" y="2"/>
                        </a:moveTo>
                        <a:lnTo>
                          <a:pt x="0" y="256"/>
                        </a:lnTo>
                        <a:lnTo>
                          <a:pt x="19" y="259"/>
                        </a:lnTo>
                        <a:lnTo>
                          <a:pt x="39" y="276"/>
                        </a:lnTo>
                        <a:lnTo>
                          <a:pt x="51" y="297"/>
                        </a:lnTo>
                        <a:lnTo>
                          <a:pt x="55" y="314"/>
                        </a:lnTo>
                        <a:lnTo>
                          <a:pt x="63" y="333"/>
                        </a:lnTo>
                        <a:lnTo>
                          <a:pt x="65" y="355"/>
                        </a:lnTo>
                        <a:lnTo>
                          <a:pt x="65" y="388"/>
                        </a:lnTo>
                        <a:lnTo>
                          <a:pt x="65" y="748"/>
                        </a:lnTo>
                        <a:lnTo>
                          <a:pt x="63" y="775"/>
                        </a:lnTo>
                        <a:lnTo>
                          <a:pt x="63" y="801"/>
                        </a:lnTo>
                        <a:lnTo>
                          <a:pt x="55" y="820"/>
                        </a:lnTo>
                        <a:lnTo>
                          <a:pt x="51" y="842"/>
                        </a:lnTo>
                        <a:lnTo>
                          <a:pt x="43" y="856"/>
                        </a:lnTo>
                        <a:lnTo>
                          <a:pt x="34" y="871"/>
                        </a:lnTo>
                        <a:lnTo>
                          <a:pt x="22" y="880"/>
                        </a:lnTo>
                        <a:lnTo>
                          <a:pt x="0" y="885"/>
                        </a:lnTo>
                        <a:lnTo>
                          <a:pt x="0" y="1135"/>
                        </a:lnTo>
                        <a:lnTo>
                          <a:pt x="257" y="1135"/>
                        </a:lnTo>
                        <a:lnTo>
                          <a:pt x="257" y="880"/>
                        </a:lnTo>
                        <a:lnTo>
                          <a:pt x="231" y="866"/>
                        </a:lnTo>
                        <a:lnTo>
                          <a:pt x="219" y="844"/>
                        </a:lnTo>
                        <a:lnTo>
                          <a:pt x="207" y="818"/>
                        </a:lnTo>
                        <a:lnTo>
                          <a:pt x="199" y="784"/>
                        </a:lnTo>
                        <a:lnTo>
                          <a:pt x="197" y="763"/>
                        </a:lnTo>
                        <a:lnTo>
                          <a:pt x="197" y="748"/>
                        </a:lnTo>
                        <a:lnTo>
                          <a:pt x="197" y="388"/>
                        </a:lnTo>
                        <a:lnTo>
                          <a:pt x="199" y="355"/>
                        </a:lnTo>
                        <a:lnTo>
                          <a:pt x="204" y="331"/>
                        </a:lnTo>
                        <a:lnTo>
                          <a:pt x="211" y="307"/>
                        </a:lnTo>
                        <a:lnTo>
                          <a:pt x="219" y="288"/>
                        </a:lnTo>
                        <a:lnTo>
                          <a:pt x="226" y="273"/>
                        </a:lnTo>
                        <a:lnTo>
                          <a:pt x="243" y="261"/>
                        </a:lnTo>
                        <a:lnTo>
                          <a:pt x="257" y="256"/>
                        </a:lnTo>
                        <a:lnTo>
                          <a:pt x="257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D3A9A9"/>
                      </a:gs>
                      <a:gs pos="50000">
                        <a:srgbClr val="FFCCCC"/>
                      </a:gs>
                      <a:gs pos="100000">
                        <a:srgbClr val="D3A9A9"/>
                      </a:gs>
                    </a:gsLst>
                    <a:lin ang="5400000" scaled="1"/>
                  </a:gradFill>
                  <a:ln w="3175" cmpd="sng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911" name="Oval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5" y="94"/>
                    <a:ext cx="123" cy="1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912" name="Oval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5" y="943"/>
                    <a:ext cx="123" cy="1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913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206" y="268"/>
                    <a:ext cx="61" cy="614"/>
                  </a:xfrm>
                  <a:custGeom>
                    <a:avLst/>
                    <a:gdLst>
                      <a:gd name="T0" fmla="*/ 56 w 58"/>
                      <a:gd name="T1" fmla="*/ 0 h 610"/>
                      <a:gd name="T2" fmla="*/ 39 w 58"/>
                      <a:gd name="T3" fmla="*/ 8 h 610"/>
                      <a:gd name="T4" fmla="*/ 25 w 58"/>
                      <a:gd name="T5" fmla="*/ 27 h 610"/>
                      <a:gd name="T6" fmla="*/ 15 w 58"/>
                      <a:gd name="T7" fmla="*/ 48 h 610"/>
                      <a:gd name="T8" fmla="*/ 5 w 58"/>
                      <a:gd name="T9" fmla="*/ 70 h 610"/>
                      <a:gd name="T10" fmla="*/ 0 w 58"/>
                      <a:gd name="T11" fmla="*/ 116 h 610"/>
                      <a:gd name="T12" fmla="*/ 0 w 58"/>
                      <a:gd name="T13" fmla="*/ 137 h 610"/>
                      <a:gd name="T14" fmla="*/ 0 w 58"/>
                      <a:gd name="T15" fmla="*/ 507 h 610"/>
                      <a:gd name="T16" fmla="*/ 3 w 58"/>
                      <a:gd name="T17" fmla="*/ 524 h 610"/>
                      <a:gd name="T18" fmla="*/ 8 w 58"/>
                      <a:gd name="T19" fmla="*/ 558 h 610"/>
                      <a:gd name="T20" fmla="*/ 20 w 58"/>
                      <a:gd name="T21" fmla="*/ 575 h 610"/>
                      <a:gd name="T22" fmla="*/ 25 w 58"/>
                      <a:gd name="T23" fmla="*/ 592 h 610"/>
                      <a:gd name="T24" fmla="*/ 35 w 58"/>
                      <a:gd name="T25" fmla="*/ 606 h 610"/>
                      <a:gd name="T26" fmla="*/ 49 w 58"/>
                      <a:gd name="T27" fmla="*/ 616 h 610"/>
                      <a:gd name="T28" fmla="*/ 74 w 58"/>
                      <a:gd name="T29" fmla="*/ 630 h 61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8"/>
                      <a:gd name="T46" fmla="*/ 0 h 610"/>
                      <a:gd name="T47" fmla="*/ 58 w 58"/>
                      <a:gd name="T48" fmla="*/ 610 h 61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8" h="610">
                        <a:moveTo>
                          <a:pt x="44" y="0"/>
                        </a:moveTo>
                        <a:lnTo>
                          <a:pt x="29" y="8"/>
                        </a:lnTo>
                        <a:lnTo>
                          <a:pt x="20" y="27"/>
                        </a:lnTo>
                        <a:lnTo>
                          <a:pt x="10" y="48"/>
                        </a:lnTo>
                        <a:lnTo>
                          <a:pt x="5" y="70"/>
                        </a:lnTo>
                        <a:lnTo>
                          <a:pt x="0" y="111"/>
                        </a:lnTo>
                        <a:lnTo>
                          <a:pt x="0" y="132"/>
                        </a:lnTo>
                        <a:lnTo>
                          <a:pt x="0" y="492"/>
                        </a:lnTo>
                        <a:lnTo>
                          <a:pt x="3" y="509"/>
                        </a:lnTo>
                        <a:lnTo>
                          <a:pt x="8" y="538"/>
                        </a:lnTo>
                        <a:lnTo>
                          <a:pt x="15" y="555"/>
                        </a:lnTo>
                        <a:lnTo>
                          <a:pt x="20" y="572"/>
                        </a:lnTo>
                        <a:lnTo>
                          <a:pt x="27" y="586"/>
                        </a:lnTo>
                        <a:lnTo>
                          <a:pt x="39" y="596"/>
                        </a:lnTo>
                        <a:lnTo>
                          <a:pt x="58" y="61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914" name="Line 8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58" y="882"/>
                    <a:ext cx="18" cy="15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915" name="Line 8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50" y="253"/>
                    <a:ext cx="26" cy="23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916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-5" y="3"/>
                    <a:ext cx="281" cy="15"/>
                  </a:xfrm>
                  <a:custGeom>
                    <a:avLst/>
                    <a:gdLst>
                      <a:gd name="T0" fmla="*/ 301 w 276"/>
                      <a:gd name="T1" fmla="*/ 0 h 18"/>
                      <a:gd name="T2" fmla="*/ 16 w 276"/>
                      <a:gd name="T3" fmla="*/ 0 h 18"/>
                      <a:gd name="T4" fmla="*/ 0 w 276"/>
                      <a:gd name="T5" fmla="*/ 7 h 18"/>
                      <a:gd name="T6" fmla="*/ 281 w 276"/>
                      <a:gd name="T7" fmla="*/ 7 h 18"/>
                      <a:gd name="T8" fmla="*/ 301 w 276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6"/>
                      <a:gd name="T16" fmla="*/ 0 h 18"/>
                      <a:gd name="T17" fmla="*/ 276 w 276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6" h="18">
                        <a:moveTo>
                          <a:pt x="276" y="0"/>
                        </a:moveTo>
                        <a:lnTo>
                          <a:pt x="16" y="0"/>
                        </a:lnTo>
                        <a:lnTo>
                          <a:pt x="0" y="18"/>
                        </a:lnTo>
                        <a:lnTo>
                          <a:pt x="256" y="18"/>
                        </a:lnTo>
                        <a:lnTo>
                          <a:pt x="276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765E5E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3175" cmpd="sng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917" name="Line 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76" y="3"/>
                    <a:ext cx="0" cy="25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918" name="Line 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76" y="882"/>
                    <a:ext cx="0" cy="25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919" name="Line 9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58" y="1133"/>
                    <a:ext cx="18" cy="15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920" name="AutoShape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5" y="94"/>
                    <a:ext cx="61" cy="114"/>
                  </a:xfrm>
                  <a:prstGeom prst="moon">
                    <a:avLst>
                      <a:gd name="adj" fmla="val 30356"/>
                    </a:avLst>
                  </a:prstGeom>
                  <a:gradFill rotWithShape="0">
                    <a:gsLst>
                      <a:gs pos="0">
                        <a:srgbClr val="765E5E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317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921" name="AutoShape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5" y="943"/>
                    <a:ext cx="61" cy="121"/>
                  </a:xfrm>
                  <a:prstGeom prst="moon">
                    <a:avLst>
                      <a:gd name="adj" fmla="val 30356"/>
                    </a:avLst>
                  </a:prstGeom>
                  <a:gradFill rotWithShape="0">
                    <a:gsLst>
                      <a:gs pos="0">
                        <a:srgbClr val="765E5E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317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4859" name="Group 96"/>
                <p:cNvGrpSpPr>
                  <a:grpSpLocks noChangeAspect="1"/>
                </p:cNvGrpSpPr>
                <p:nvPr/>
              </p:nvGrpSpPr>
              <p:grpSpPr bwMode="auto">
                <a:xfrm>
                  <a:off x="151" y="12"/>
                  <a:ext cx="277" cy="1149"/>
                  <a:chOff x="0" y="0"/>
                  <a:chExt cx="277" cy="1149"/>
                </a:xfrm>
              </p:grpSpPr>
              <p:sp>
                <p:nvSpPr>
                  <p:cNvPr id="14892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258" y="886"/>
                    <a:ext cx="18" cy="265"/>
                  </a:xfrm>
                  <a:custGeom>
                    <a:avLst/>
                    <a:gdLst>
                      <a:gd name="T0" fmla="*/ 0 w 17"/>
                      <a:gd name="T1" fmla="*/ 13 h 267"/>
                      <a:gd name="T2" fmla="*/ 0 w 17"/>
                      <a:gd name="T3" fmla="*/ 257 h 267"/>
                      <a:gd name="T4" fmla="*/ 22 w 17"/>
                      <a:gd name="T5" fmla="*/ 243 h 267"/>
                      <a:gd name="T6" fmla="*/ 22 w 17"/>
                      <a:gd name="T7" fmla="*/ 0 h 267"/>
                      <a:gd name="T8" fmla="*/ 0 w 17"/>
                      <a:gd name="T9" fmla="*/ 13 h 2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67"/>
                      <a:gd name="T17" fmla="*/ 17 w 17"/>
                      <a:gd name="T18" fmla="*/ 267 h 2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67">
                        <a:moveTo>
                          <a:pt x="0" y="13"/>
                        </a:moveTo>
                        <a:lnTo>
                          <a:pt x="0" y="267"/>
                        </a:lnTo>
                        <a:lnTo>
                          <a:pt x="17" y="253"/>
                        </a:lnTo>
                        <a:lnTo>
                          <a:pt x="17" y="0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BC9696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93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97" y="279"/>
                    <a:ext cx="79" cy="622"/>
                  </a:xfrm>
                  <a:custGeom>
                    <a:avLst/>
                    <a:gdLst>
                      <a:gd name="T0" fmla="*/ 50 w 79"/>
                      <a:gd name="T1" fmla="*/ 0 h 623"/>
                      <a:gd name="T2" fmla="*/ 31 w 79"/>
                      <a:gd name="T3" fmla="*/ 12 h 623"/>
                      <a:gd name="T4" fmla="*/ 24 w 79"/>
                      <a:gd name="T5" fmla="*/ 29 h 623"/>
                      <a:gd name="T6" fmla="*/ 14 w 79"/>
                      <a:gd name="T7" fmla="*/ 55 h 623"/>
                      <a:gd name="T8" fmla="*/ 8 w 79"/>
                      <a:gd name="T9" fmla="*/ 76 h 623"/>
                      <a:gd name="T10" fmla="*/ 2 w 79"/>
                      <a:gd name="T11" fmla="*/ 108 h 623"/>
                      <a:gd name="T12" fmla="*/ 0 w 79"/>
                      <a:gd name="T13" fmla="*/ 128 h 623"/>
                      <a:gd name="T14" fmla="*/ 0 w 79"/>
                      <a:gd name="T15" fmla="*/ 501 h 623"/>
                      <a:gd name="T16" fmla="*/ 6 w 79"/>
                      <a:gd name="T17" fmla="*/ 519 h 623"/>
                      <a:gd name="T18" fmla="*/ 9 w 79"/>
                      <a:gd name="T19" fmla="*/ 541 h 623"/>
                      <a:gd name="T20" fmla="*/ 15 w 79"/>
                      <a:gd name="T21" fmla="*/ 560 h 623"/>
                      <a:gd name="T22" fmla="*/ 24 w 79"/>
                      <a:gd name="T23" fmla="*/ 579 h 623"/>
                      <a:gd name="T24" fmla="*/ 30 w 79"/>
                      <a:gd name="T25" fmla="*/ 594 h 623"/>
                      <a:gd name="T26" fmla="*/ 36 w 79"/>
                      <a:gd name="T27" fmla="*/ 602 h 623"/>
                      <a:gd name="T28" fmla="*/ 44 w 79"/>
                      <a:gd name="T29" fmla="*/ 607 h 623"/>
                      <a:gd name="T30" fmla="*/ 62 w 79"/>
                      <a:gd name="T31" fmla="*/ 618 h 623"/>
                      <a:gd name="T32" fmla="*/ 79 w 79"/>
                      <a:gd name="T33" fmla="*/ 601 h 623"/>
                      <a:gd name="T34" fmla="*/ 67 w 79"/>
                      <a:gd name="T35" fmla="*/ 594 h 623"/>
                      <a:gd name="T36" fmla="*/ 54 w 79"/>
                      <a:gd name="T37" fmla="*/ 585 h 623"/>
                      <a:gd name="T38" fmla="*/ 43 w 79"/>
                      <a:gd name="T39" fmla="*/ 576 h 623"/>
                      <a:gd name="T40" fmla="*/ 34 w 79"/>
                      <a:gd name="T41" fmla="*/ 563 h 623"/>
                      <a:gd name="T42" fmla="*/ 27 w 79"/>
                      <a:gd name="T43" fmla="*/ 536 h 623"/>
                      <a:gd name="T44" fmla="*/ 22 w 79"/>
                      <a:gd name="T45" fmla="*/ 522 h 623"/>
                      <a:gd name="T46" fmla="*/ 16 w 79"/>
                      <a:gd name="T47" fmla="*/ 488 h 623"/>
                      <a:gd name="T48" fmla="*/ 15 w 79"/>
                      <a:gd name="T49" fmla="*/ 477 h 623"/>
                      <a:gd name="T50" fmla="*/ 15 w 79"/>
                      <a:gd name="T51" fmla="*/ 107 h 623"/>
                      <a:gd name="T52" fmla="*/ 19 w 79"/>
                      <a:gd name="T53" fmla="*/ 91 h 623"/>
                      <a:gd name="T54" fmla="*/ 20 w 79"/>
                      <a:gd name="T55" fmla="*/ 72 h 623"/>
                      <a:gd name="T56" fmla="*/ 24 w 79"/>
                      <a:gd name="T57" fmla="*/ 54 h 623"/>
                      <a:gd name="T58" fmla="*/ 28 w 79"/>
                      <a:gd name="T59" fmla="*/ 37 h 623"/>
                      <a:gd name="T60" fmla="*/ 33 w 79"/>
                      <a:gd name="T61" fmla="*/ 26 h 623"/>
                      <a:gd name="T62" fmla="*/ 40 w 79"/>
                      <a:gd name="T63" fmla="*/ 12 h 623"/>
                      <a:gd name="T64" fmla="*/ 50 w 79"/>
                      <a:gd name="T65" fmla="*/ 0 h 62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79"/>
                      <a:gd name="T100" fmla="*/ 0 h 623"/>
                      <a:gd name="T101" fmla="*/ 79 w 79"/>
                      <a:gd name="T102" fmla="*/ 623 h 62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79" h="623">
                        <a:moveTo>
                          <a:pt x="50" y="0"/>
                        </a:moveTo>
                        <a:lnTo>
                          <a:pt x="31" y="12"/>
                        </a:lnTo>
                        <a:lnTo>
                          <a:pt x="24" y="29"/>
                        </a:lnTo>
                        <a:lnTo>
                          <a:pt x="14" y="55"/>
                        </a:lnTo>
                        <a:lnTo>
                          <a:pt x="8" y="76"/>
                        </a:lnTo>
                        <a:lnTo>
                          <a:pt x="2" y="108"/>
                        </a:lnTo>
                        <a:lnTo>
                          <a:pt x="0" y="128"/>
                        </a:lnTo>
                        <a:lnTo>
                          <a:pt x="0" y="506"/>
                        </a:lnTo>
                        <a:lnTo>
                          <a:pt x="6" y="524"/>
                        </a:lnTo>
                        <a:lnTo>
                          <a:pt x="9" y="546"/>
                        </a:lnTo>
                        <a:lnTo>
                          <a:pt x="15" y="565"/>
                        </a:lnTo>
                        <a:lnTo>
                          <a:pt x="24" y="584"/>
                        </a:lnTo>
                        <a:lnTo>
                          <a:pt x="30" y="599"/>
                        </a:lnTo>
                        <a:lnTo>
                          <a:pt x="36" y="607"/>
                        </a:lnTo>
                        <a:lnTo>
                          <a:pt x="44" y="612"/>
                        </a:lnTo>
                        <a:lnTo>
                          <a:pt x="62" y="623"/>
                        </a:lnTo>
                        <a:lnTo>
                          <a:pt x="79" y="606"/>
                        </a:lnTo>
                        <a:lnTo>
                          <a:pt x="67" y="599"/>
                        </a:lnTo>
                        <a:lnTo>
                          <a:pt x="54" y="590"/>
                        </a:lnTo>
                        <a:lnTo>
                          <a:pt x="43" y="581"/>
                        </a:lnTo>
                        <a:lnTo>
                          <a:pt x="34" y="568"/>
                        </a:lnTo>
                        <a:lnTo>
                          <a:pt x="27" y="541"/>
                        </a:lnTo>
                        <a:lnTo>
                          <a:pt x="22" y="527"/>
                        </a:lnTo>
                        <a:lnTo>
                          <a:pt x="16" y="493"/>
                        </a:lnTo>
                        <a:lnTo>
                          <a:pt x="15" y="482"/>
                        </a:lnTo>
                        <a:lnTo>
                          <a:pt x="15" y="107"/>
                        </a:lnTo>
                        <a:lnTo>
                          <a:pt x="19" y="91"/>
                        </a:lnTo>
                        <a:lnTo>
                          <a:pt x="20" y="72"/>
                        </a:lnTo>
                        <a:lnTo>
                          <a:pt x="24" y="54"/>
                        </a:lnTo>
                        <a:lnTo>
                          <a:pt x="28" y="37"/>
                        </a:lnTo>
                        <a:lnTo>
                          <a:pt x="33" y="26"/>
                        </a:lnTo>
                        <a:lnTo>
                          <a:pt x="40" y="12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BC9696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94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258" y="6"/>
                    <a:ext cx="18" cy="265"/>
                  </a:xfrm>
                  <a:custGeom>
                    <a:avLst/>
                    <a:gdLst>
                      <a:gd name="T0" fmla="*/ 0 w 18"/>
                      <a:gd name="T1" fmla="*/ 17 h 269"/>
                      <a:gd name="T2" fmla="*/ 0 w 18"/>
                      <a:gd name="T3" fmla="*/ 249 h 269"/>
                      <a:gd name="T4" fmla="*/ 18 w 18"/>
                      <a:gd name="T5" fmla="*/ 232 h 269"/>
                      <a:gd name="T6" fmla="*/ 18 w 18"/>
                      <a:gd name="T7" fmla="*/ 0 h 269"/>
                      <a:gd name="T8" fmla="*/ 0 w 18"/>
                      <a:gd name="T9" fmla="*/ 17 h 2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269"/>
                      <a:gd name="T17" fmla="*/ 18 w 18"/>
                      <a:gd name="T18" fmla="*/ 269 h 2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269">
                        <a:moveTo>
                          <a:pt x="0" y="17"/>
                        </a:moveTo>
                        <a:lnTo>
                          <a:pt x="0" y="269"/>
                        </a:lnTo>
                        <a:lnTo>
                          <a:pt x="18" y="252"/>
                        </a:lnTo>
                        <a:lnTo>
                          <a:pt x="18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765E5E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95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-5" y="21"/>
                    <a:ext cx="263" cy="1130"/>
                  </a:xfrm>
                  <a:custGeom>
                    <a:avLst/>
                    <a:gdLst>
                      <a:gd name="T0" fmla="*/ 0 w 257"/>
                      <a:gd name="T1" fmla="*/ 2 h 1135"/>
                      <a:gd name="T2" fmla="*/ 0 w 257"/>
                      <a:gd name="T3" fmla="*/ 251 h 1135"/>
                      <a:gd name="T4" fmla="*/ 19 w 257"/>
                      <a:gd name="T5" fmla="*/ 254 h 1135"/>
                      <a:gd name="T6" fmla="*/ 44 w 257"/>
                      <a:gd name="T7" fmla="*/ 271 h 1135"/>
                      <a:gd name="T8" fmla="*/ 56 w 257"/>
                      <a:gd name="T9" fmla="*/ 292 h 1135"/>
                      <a:gd name="T10" fmla="*/ 60 w 257"/>
                      <a:gd name="T11" fmla="*/ 309 h 1135"/>
                      <a:gd name="T12" fmla="*/ 71 w 257"/>
                      <a:gd name="T13" fmla="*/ 328 h 1135"/>
                      <a:gd name="T14" fmla="*/ 75 w 257"/>
                      <a:gd name="T15" fmla="*/ 345 h 1135"/>
                      <a:gd name="T16" fmla="*/ 75 w 257"/>
                      <a:gd name="T17" fmla="*/ 378 h 1135"/>
                      <a:gd name="T18" fmla="*/ 75 w 257"/>
                      <a:gd name="T19" fmla="*/ 733 h 1135"/>
                      <a:gd name="T20" fmla="*/ 71 w 257"/>
                      <a:gd name="T21" fmla="*/ 760 h 1135"/>
                      <a:gd name="T22" fmla="*/ 71 w 257"/>
                      <a:gd name="T23" fmla="*/ 784 h 1135"/>
                      <a:gd name="T24" fmla="*/ 60 w 257"/>
                      <a:gd name="T25" fmla="*/ 800 h 1135"/>
                      <a:gd name="T26" fmla="*/ 56 w 257"/>
                      <a:gd name="T27" fmla="*/ 822 h 1135"/>
                      <a:gd name="T28" fmla="*/ 48 w 257"/>
                      <a:gd name="T29" fmla="*/ 836 h 1135"/>
                      <a:gd name="T30" fmla="*/ 39 w 257"/>
                      <a:gd name="T31" fmla="*/ 851 h 1135"/>
                      <a:gd name="T32" fmla="*/ 27 w 257"/>
                      <a:gd name="T33" fmla="*/ 860 h 1135"/>
                      <a:gd name="T34" fmla="*/ 0 w 257"/>
                      <a:gd name="T35" fmla="*/ 865 h 1135"/>
                      <a:gd name="T36" fmla="*/ 0 w 257"/>
                      <a:gd name="T37" fmla="*/ 1110 h 1135"/>
                      <a:gd name="T38" fmla="*/ 288 w 257"/>
                      <a:gd name="T39" fmla="*/ 1110 h 1135"/>
                      <a:gd name="T40" fmla="*/ 288 w 257"/>
                      <a:gd name="T41" fmla="*/ 860 h 1135"/>
                      <a:gd name="T42" fmla="*/ 260 w 257"/>
                      <a:gd name="T43" fmla="*/ 846 h 1135"/>
                      <a:gd name="T44" fmla="*/ 245 w 257"/>
                      <a:gd name="T45" fmla="*/ 824 h 1135"/>
                      <a:gd name="T46" fmla="*/ 232 w 257"/>
                      <a:gd name="T47" fmla="*/ 798 h 1135"/>
                      <a:gd name="T48" fmla="*/ 224 w 257"/>
                      <a:gd name="T49" fmla="*/ 769 h 1135"/>
                      <a:gd name="T50" fmla="*/ 222 w 257"/>
                      <a:gd name="T51" fmla="*/ 748 h 1135"/>
                      <a:gd name="T52" fmla="*/ 222 w 257"/>
                      <a:gd name="T53" fmla="*/ 733 h 1135"/>
                      <a:gd name="T54" fmla="*/ 222 w 257"/>
                      <a:gd name="T55" fmla="*/ 378 h 1135"/>
                      <a:gd name="T56" fmla="*/ 224 w 257"/>
                      <a:gd name="T57" fmla="*/ 345 h 1135"/>
                      <a:gd name="T58" fmla="*/ 229 w 257"/>
                      <a:gd name="T59" fmla="*/ 326 h 1135"/>
                      <a:gd name="T60" fmla="*/ 236 w 257"/>
                      <a:gd name="T61" fmla="*/ 302 h 1135"/>
                      <a:gd name="T62" fmla="*/ 245 w 257"/>
                      <a:gd name="T63" fmla="*/ 283 h 1135"/>
                      <a:gd name="T64" fmla="*/ 254 w 257"/>
                      <a:gd name="T65" fmla="*/ 268 h 1135"/>
                      <a:gd name="T66" fmla="*/ 273 w 257"/>
                      <a:gd name="T67" fmla="*/ 256 h 1135"/>
                      <a:gd name="T68" fmla="*/ 288 w 257"/>
                      <a:gd name="T69" fmla="*/ 251 h 1135"/>
                      <a:gd name="T70" fmla="*/ 288 w 257"/>
                      <a:gd name="T71" fmla="*/ 0 h 1135"/>
                      <a:gd name="T72" fmla="*/ 0 w 257"/>
                      <a:gd name="T73" fmla="*/ 2 h 1135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257"/>
                      <a:gd name="T112" fmla="*/ 0 h 1135"/>
                      <a:gd name="T113" fmla="*/ 257 w 257"/>
                      <a:gd name="T114" fmla="*/ 1135 h 1135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257" h="1135">
                        <a:moveTo>
                          <a:pt x="0" y="2"/>
                        </a:moveTo>
                        <a:lnTo>
                          <a:pt x="0" y="256"/>
                        </a:lnTo>
                        <a:lnTo>
                          <a:pt x="19" y="259"/>
                        </a:lnTo>
                        <a:lnTo>
                          <a:pt x="39" y="276"/>
                        </a:lnTo>
                        <a:lnTo>
                          <a:pt x="51" y="297"/>
                        </a:lnTo>
                        <a:lnTo>
                          <a:pt x="55" y="314"/>
                        </a:lnTo>
                        <a:lnTo>
                          <a:pt x="63" y="333"/>
                        </a:lnTo>
                        <a:lnTo>
                          <a:pt x="65" y="355"/>
                        </a:lnTo>
                        <a:lnTo>
                          <a:pt x="65" y="388"/>
                        </a:lnTo>
                        <a:lnTo>
                          <a:pt x="65" y="748"/>
                        </a:lnTo>
                        <a:lnTo>
                          <a:pt x="63" y="775"/>
                        </a:lnTo>
                        <a:lnTo>
                          <a:pt x="63" y="801"/>
                        </a:lnTo>
                        <a:lnTo>
                          <a:pt x="55" y="820"/>
                        </a:lnTo>
                        <a:lnTo>
                          <a:pt x="51" y="842"/>
                        </a:lnTo>
                        <a:lnTo>
                          <a:pt x="43" y="856"/>
                        </a:lnTo>
                        <a:lnTo>
                          <a:pt x="34" y="871"/>
                        </a:lnTo>
                        <a:lnTo>
                          <a:pt x="22" y="880"/>
                        </a:lnTo>
                        <a:lnTo>
                          <a:pt x="0" y="885"/>
                        </a:lnTo>
                        <a:lnTo>
                          <a:pt x="0" y="1135"/>
                        </a:lnTo>
                        <a:lnTo>
                          <a:pt x="257" y="1135"/>
                        </a:lnTo>
                        <a:lnTo>
                          <a:pt x="257" y="880"/>
                        </a:lnTo>
                        <a:lnTo>
                          <a:pt x="231" y="866"/>
                        </a:lnTo>
                        <a:lnTo>
                          <a:pt x="219" y="844"/>
                        </a:lnTo>
                        <a:lnTo>
                          <a:pt x="207" y="818"/>
                        </a:lnTo>
                        <a:lnTo>
                          <a:pt x="199" y="784"/>
                        </a:lnTo>
                        <a:lnTo>
                          <a:pt x="197" y="763"/>
                        </a:lnTo>
                        <a:lnTo>
                          <a:pt x="197" y="748"/>
                        </a:lnTo>
                        <a:lnTo>
                          <a:pt x="197" y="388"/>
                        </a:lnTo>
                        <a:lnTo>
                          <a:pt x="199" y="355"/>
                        </a:lnTo>
                        <a:lnTo>
                          <a:pt x="204" y="331"/>
                        </a:lnTo>
                        <a:lnTo>
                          <a:pt x="211" y="307"/>
                        </a:lnTo>
                        <a:lnTo>
                          <a:pt x="219" y="288"/>
                        </a:lnTo>
                        <a:lnTo>
                          <a:pt x="226" y="273"/>
                        </a:lnTo>
                        <a:lnTo>
                          <a:pt x="243" y="261"/>
                        </a:lnTo>
                        <a:lnTo>
                          <a:pt x="257" y="256"/>
                        </a:lnTo>
                        <a:lnTo>
                          <a:pt x="257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D3A9A9"/>
                      </a:gs>
                      <a:gs pos="50000">
                        <a:srgbClr val="FFCCCC"/>
                      </a:gs>
                      <a:gs pos="100000">
                        <a:srgbClr val="D3A9A9"/>
                      </a:gs>
                    </a:gsLst>
                    <a:lin ang="5400000" scaled="1"/>
                  </a:gradFill>
                  <a:ln w="3175" cmpd="sng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96" name="Oval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5" y="104"/>
                    <a:ext cx="123" cy="1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97" name="Oval 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5" y="946"/>
                    <a:ext cx="123" cy="1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98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206" y="271"/>
                    <a:ext cx="61" cy="614"/>
                  </a:xfrm>
                  <a:custGeom>
                    <a:avLst/>
                    <a:gdLst>
                      <a:gd name="T0" fmla="*/ 56 w 58"/>
                      <a:gd name="T1" fmla="*/ 0 h 610"/>
                      <a:gd name="T2" fmla="*/ 39 w 58"/>
                      <a:gd name="T3" fmla="*/ 8 h 610"/>
                      <a:gd name="T4" fmla="*/ 25 w 58"/>
                      <a:gd name="T5" fmla="*/ 27 h 610"/>
                      <a:gd name="T6" fmla="*/ 15 w 58"/>
                      <a:gd name="T7" fmla="*/ 48 h 610"/>
                      <a:gd name="T8" fmla="*/ 5 w 58"/>
                      <a:gd name="T9" fmla="*/ 70 h 610"/>
                      <a:gd name="T10" fmla="*/ 0 w 58"/>
                      <a:gd name="T11" fmla="*/ 116 h 610"/>
                      <a:gd name="T12" fmla="*/ 0 w 58"/>
                      <a:gd name="T13" fmla="*/ 137 h 610"/>
                      <a:gd name="T14" fmla="*/ 0 w 58"/>
                      <a:gd name="T15" fmla="*/ 507 h 610"/>
                      <a:gd name="T16" fmla="*/ 3 w 58"/>
                      <a:gd name="T17" fmla="*/ 524 h 610"/>
                      <a:gd name="T18" fmla="*/ 8 w 58"/>
                      <a:gd name="T19" fmla="*/ 558 h 610"/>
                      <a:gd name="T20" fmla="*/ 20 w 58"/>
                      <a:gd name="T21" fmla="*/ 575 h 610"/>
                      <a:gd name="T22" fmla="*/ 25 w 58"/>
                      <a:gd name="T23" fmla="*/ 592 h 610"/>
                      <a:gd name="T24" fmla="*/ 35 w 58"/>
                      <a:gd name="T25" fmla="*/ 606 h 610"/>
                      <a:gd name="T26" fmla="*/ 49 w 58"/>
                      <a:gd name="T27" fmla="*/ 616 h 610"/>
                      <a:gd name="T28" fmla="*/ 74 w 58"/>
                      <a:gd name="T29" fmla="*/ 630 h 61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8"/>
                      <a:gd name="T46" fmla="*/ 0 h 610"/>
                      <a:gd name="T47" fmla="*/ 58 w 58"/>
                      <a:gd name="T48" fmla="*/ 610 h 61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8" h="610">
                        <a:moveTo>
                          <a:pt x="44" y="0"/>
                        </a:moveTo>
                        <a:lnTo>
                          <a:pt x="29" y="8"/>
                        </a:lnTo>
                        <a:lnTo>
                          <a:pt x="20" y="27"/>
                        </a:lnTo>
                        <a:lnTo>
                          <a:pt x="10" y="48"/>
                        </a:lnTo>
                        <a:lnTo>
                          <a:pt x="5" y="70"/>
                        </a:lnTo>
                        <a:lnTo>
                          <a:pt x="0" y="111"/>
                        </a:lnTo>
                        <a:lnTo>
                          <a:pt x="0" y="132"/>
                        </a:lnTo>
                        <a:lnTo>
                          <a:pt x="0" y="492"/>
                        </a:lnTo>
                        <a:lnTo>
                          <a:pt x="3" y="509"/>
                        </a:lnTo>
                        <a:lnTo>
                          <a:pt x="8" y="538"/>
                        </a:lnTo>
                        <a:lnTo>
                          <a:pt x="15" y="555"/>
                        </a:lnTo>
                        <a:lnTo>
                          <a:pt x="20" y="572"/>
                        </a:lnTo>
                        <a:lnTo>
                          <a:pt x="27" y="586"/>
                        </a:lnTo>
                        <a:lnTo>
                          <a:pt x="39" y="596"/>
                        </a:lnTo>
                        <a:lnTo>
                          <a:pt x="58" y="61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99" name="Line 10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58" y="886"/>
                    <a:ext cx="18" cy="15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900" name="Line 10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50" y="264"/>
                    <a:ext cx="26" cy="23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901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-5" y="6"/>
                    <a:ext cx="281" cy="15"/>
                  </a:xfrm>
                  <a:custGeom>
                    <a:avLst/>
                    <a:gdLst>
                      <a:gd name="T0" fmla="*/ 301 w 276"/>
                      <a:gd name="T1" fmla="*/ 0 h 18"/>
                      <a:gd name="T2" fmla="*/ 16 w 276"/>
                      <a:gd name="T3" fmla="*/ 0 h 18"/>
                      <a:gd name="T4" fmla="*/ 0 w 276"/>
                      <a:gd name="T5" fmla="*/ 7 h 18"/>
                      <a:gd name="T6" fmla="*/ 281 w 276"/>
                      <a:gd name="T7" fmla="*/ 7 h 18"/>
                      <a:gd name="T8" fmla="*/ 301 w 276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6"/>
                      <a:gd name="T16" fmla="*/ 0 h 18"/>
                      <a:gd name="T17" fmla="*/ 276 w 276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6" h="18">
                        <a:moveTo>
                          <a:pt x="276" y="0"/>
                        </a:moveTo>
                        <a:lnTo>
                          <a:pt x="16" y="0"/>
                        </a:lnTo>
                        <a:lnTo>
                          <a:pt x="0" y="18"/>
                        </a:lnTo>
                        <a:lnTo>
                          <a:pt x="256" y="18"/>
                        </a:lnTo>
                        <a:lnTo>
                          <a:pt x="276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765E5E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3175" cmpd="sng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902" name="Line 10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76" y="13"/>
                    <a:ext cx="0" cy="25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903" name="Line 10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76" y="886"/>
                    <a:ext cx="0" cy="25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904" name="Line 10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58" y="1136"/>
                    <a:ext cx="18" cy="15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905" name="AutoShape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5" y="104"/>
                    <a:ext cx="61" cy="114"/>
                  </a:xfrm>
                  <a:prstGeom prst="moon">
                    <a:avLst>
                      <a:gd name="adj" fmla="val 30356"/>
                    </a:avLst>
                  </a:prstGeom>
                  <a:gradFill rotWithShape="0">
                    <a:gsLst>
                      <a:gs pos="0">
                        <a:srgbClr val="765E5E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317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906" name="AutoShape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5" y="946"/>
                    <a:ext cx="61" cy="121"/>
                  </a:xfrm>
                  <a:prstGeom prst="moon">
                    <a:avLst>
                      <a:gd name="adj" fmla="val 30356"/>
                    </a:avLst>
                  </a:prstGeom>
                  <a:gradFill rotWithShape="0">
                    <a:gsLst>
                      <a:gs pos="0">
                        <a:srgbClr val="765E5E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317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4860" name="Group 112"/>
                <p:cNvGrpSpPr>
                  <a:grpSpLocks noChangeAspect="1"/>
                </p:cNvGrpSpPr>
                <p:nvPr/>
              </p:nvGrpSpPr>
              <p:grpSpPr bwMode="auto">
                <a:xfrm>
                  <a:off x="72" y="24"/>
                  <a:ext cx="277" cy="1149"/>
                  <a:chOff x="0" y="0"/>
                  <a:chExt cx="277" cy="1149"/>
                </a:xfrm>
              </p:grpSpPr>
              <p:sp>
                <p:nvSpPr>
                  <p:cNvPr id="14877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258" y="881"/>
                    <a:ext cx="18" cy="265"/>
                  </a:xfrm>
                  <a:custGeom>
                    <a:avLst/>
                    <a:gdLst>
                      <a:gd name="T0" fmla="*/ 0 w 17"/>
                      <a:gd name="T1" fmla="*/ 13 h 267"/>
                      <a:gd name="T2" fmla="*/ 0 w 17"/>
                      <a:gd name="T3" fmla="*/ 257 h 267"/>
                      <a:gd name="T4" fmla="*/ 22 w 17"/>
                      <a:gd name="T5" fmla="*/ 243 h 267"/>
                      <a:gd name="T6" fmla="*/ 22 w 17"/>
                      <a:gd name="T7" fmla="*/ 0 h 267"/>
                      <a:gd name="T8" fmla="*/ 0 w 17"/>
                      <a:gd name="T9" fmla="*/ 13 h 2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67"/>
                      <a:gd name="T17" fmla="*/ 17 w 17"/>
                      <a:gd name="T18" fmla="*/ 267 h 2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67">
                        <a:moveTo>
                          <a:pt x="0" y="13"/>
                        </a:moveTo>
                        <a:lnTo>
                          <a:pt x="0" y="267"/>
                        </a:lnTo>
                        <a:lnTo>
                          <a:pt x="17" y="253"/>
                        </a:lnTo>
                        <a:lnTo>
                          <a:pt x="17" y="0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BC9696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78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97" y="274"/>
                    <a:ext cx="79" cy="622"/>
                  </a:xfrm>
                  <a:custGeom>
                    <a:avLst/>
                    <a:gdLst>
                      <a:gd name="T0" fmla="*/ 50 w 79"/>
                      <a:gd name="T1" fmla="*/ 0 h 623"/>
                      <a:gd name="T2" fmla="*/ 31 w 79"/>
                      <a:gd name="T3" fmla="*/ 12 h 623"/>
                      <a:gd name="T4" fmla="*/ 24 w 79"/>
                      <a:gd name="T5" fmla="*/ 29 h 623"/>
                      <a:gd name="T6" fmla="*/ 14 w 79"/>
                      <a:gd name="T7" fmla="*/ 55 h 623"/>
                      <a:gd name="T8" fmla="*/ 8 w 79"/>
                      <a:gd name="T9" fmla="*/ 76 h 623"/>
                      <a:gd name="T10" fmla="*/ 2 w 79"/>
                      <a:gd name="T11" fmla="*/ 108 h 623"/>
                      <a:gd name="T12" fmla="*/ 0 w 79"/>
                      <a:gd name="T13" fmla="*/ 128 h 623"/>
                      <a:gd name="T14" fmla="*/ 0 w 79"/>
                      <a:gd name="T15" fmla="*/ 501 h 623"/>
                      <a:gd name="T16" fmla="*/ 6 w 79"/>
                      <a:gd name="T17" fmla="*/ 519 h 623"/>
                      <a:gd name="T18" fmla="*/ 9 w 79"/>
                      <a:gd name="T19" fmla="*/ 541 h 623"/>
                      <a:gd name="T20" fmla="*/ 15 w 79"/>
                      <a:gd name="T21" fmla="*/ 560 h 623"/>
                      <a:gd name="T22" fmla="*/ 24 w 79"/>
                      <a:gd name="T23" fmla="*/ 579 h 623"/>
                      <a:gd name="T24" fmla="*/ 30 w 79"/>
                      <a:gd name="T25" fmla="*/ 594 h 623"/>
                      <a:gd name="T26" fmla="*/ 36 w 79"/>
                      <a:gd name="T27" fmla="*/ 602 h 623"/>
                      <a:gd name="T28" fmla="*/ 44 w 79"/>
                      <a:gd name="T29" fmla="*/ 607 h 623"/>
                      <a:gd name="T30" fmla="*/ 62 w 79"/>
                      <a:gd name="T31" fmla="*/ 618 h 623"/>
                      <a:gd name="T32" fmla="*/ 79 w 79"/>
                      <a:gd name="T33" fmla="*/ 601 h 623"/>
                      <a:gd name="T34" fmla="*/ 67 w 79"/>
                      <a:gd name="T35" fmla="*/ 594 h 623"/>
                      <a:gd name="T36" fmla="*/ 54 w 79"/>
                      <a:gd name="T37" fmla="*/ 585 h 623"/>
                      <a:gd name="T38" fmla="*/ 43 w 79"/>
                      <a:gd name="T39" fmla="*/ 576 h 623"/>
                      <a:gd name="T40" fmla="*/ 34 w 79"/>
                      <a:gd name="T41" fmla="*/ 563 h 623"/>
                      <a:gd name="T42" fmla="*/ 27 w 79"/>
                      <a:gd name="T43" fmla="*/ 536 h 623"/>
                      <a:gd name="T44" fmla="*/ 22 w 79"/>
                      <a:gd name="T45" fmla="*/ 522 h 623"/>
                      <a:gd name="T46" fmla="*/ 16 w 79"/>
                      <a:gd name="T47" fmla="*/ 488 h 623"/>
                      <a:gd name="T48" fmla="*/ 15 w 79"/>
                      <a:gd name="T49" fmla="*/ 477 h 623"/>
                      <a:gd name="T50" fmla="*/ 15 w 79"/>
                      <a:gd name="T51" fmla="*/ 107 h 623"/>
                      <a:gd name="T52" fmla="*/ 19 w 79"/>
                      <a:gd name="T53" fmla="*/ 91 h 623"/>
                      <a:gd name="T54" fmla="*/ 20 w 79"/>
                      <a:gd name="T55" fmla="*/ 72 h 623"/>
                      <a:gd name="T56" fmla="*/ 24 w 79"/>
                      <a:gd name="T57" fmla="*/ 54 h 623"/>
                      <a:gd name="T58" fmla="*/ 28 w 79"/>
                      <a:gd name="T59" fmla="*/ 37 h 623"/>
                      <a:gd name="T60" fmla="*/ 33 w 79"/>
                      <a:gd name="T61" fmla="*/ 26 h 623"/>
                      <a:gd name="T62" fmla="*/ 40 w 79"/>
                      <a:gd name="T63" fmla="*/ 12 h 623"/>
                      <a:gd name="T64" fmla="*/ 50 w 79"/>
                      <a:gd name="T65" fmla="*/ 0 h 62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79"/>
                      <a:gd name="T100" fmla="*/ 0 h 623"/>
                      <a:gd name="T101" fmla="*/ 79 w 79"/>
                      <a:gd name="T102" fmla="*/ 623 h 62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79" h="623">
                        <a:moveTo>
                          <a:pt x="50" y="0"/>
                        </a:moveTo>
                        <a:lnTo>
                          <a:pt x="31" y="12"/>
                        </a:lnTo>
                        <a:lnTo>
                          <a:pt x="24" y="29"/>
                        </a:lnTo>
                        <a:lnTo>
                          <a:pt x="14" y="55"/>
                        </a:lnTo>
                        <a:lnTo>
                          <a:pt x="8" y="76"/>
                        </a:lnTo>
                        <a:lnTo>
                          <a:pt x="2" y="108"/>
                        </a:lnTo>
                        <a:lnTo>
                          <a:pt x="0" y="128"/>
                        </a:lnTo>
                        <a:lnTo>
                          <a:pt x="0" y="506"/>
                        </a:lnTo>
                        <a:lnTo>
                          <a:pt x="6" y="524"/>
                        </a:lnTo>
                        <a:lnTo>
                          <a:pt x="9" y="546"/>
                        </a:lnTo>
                        <a:lnTo>
                          <a:pt x="15" y="565"/>
                        </a:lnTo>
                        <a:lnTo>
                          <a:pt x="24" y="584"/>
                        </a:lnTo>
                        <a:lnTo>
                          <a:pt x="30" y="599"/>
                        </a:lnTo>
                        <a:lnTo>
                          <a:pt x="36" y="607"/>
                        </a:lnTo>
                        <a:lnTo>
                          <a:pt x="44" y="612"/>
                        </a:lnTo>
                        <a:lnTo>
                          <a:pt x="62" y="623"/>
                        </a:lnTo>
                        <a:lnTo>
                          <a:pt x="79" y="606"/>
                        </a:lnTo>
                        <a:lnTo>
                          <a:pt x="67" y="599"/>
                        </a:lnTo>
                        <a:lnTo>
                          <a:pt x="54" y="590"/>
                        </a:lnTo>
                        <a:lnTo>
                          <a:pt x="43" y="581"/>
                        </a:lnTo>
                        <a:lnTo>
                          <a:pt x="34" y="568"/>
                        </a:lnTo>
                        <a:lnTo>
                          <a:pt x="27" y="541"/>
                        </a:lnTo>
                        <a:lnTo>
                          <a:pt x="22" y="527"/>
                        </a:lnTo>
                        <a:lnTo>
                          <a:pt x="16" y="493"/>
                        </a:lnTo>
                        <a:lnTo>
                          <a:pt x="15" y="482"/>
                        </a:lnTo>
                        <a:lnTo>
                          <a:pt x="15" y="107"/>
                        </a:lnTo>
                        <a:lnTo>
                          <a:pt x="19" y="91"/>
                        </a:lnTo>
                        <a:lnTo>
                          <a:pt x="20" y="72"/>
                        </a:lnTo>
                        <a:lnTo>
                          <a:pt x="24" y="54"/>
                        </a:lnTo>
                        <a:lnTo>
                          <a:pt x="28" y="37"/>
                        </a:lnTo>
                        <a:lnTo>
                          <a:pt x="33" y="26"/>
                        </a:lnTo>
                        <a:lnTo>
                          <a:pt x="40" y="12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BC9696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79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258" y="1"/>
                    <a:ext cx="18" cy="265"/>
                  </a:xfrm>
                  <a:custGeom>
                    <a:avLst/>
                    <a:gdLst>
                      <a:gd name="T0" fmla="*/ 0 w 18"/>
                      <a:gd name="T1" fmla="*/ 17 h 269"/>
                      <a:gd name="T2" fmla="*/ 0 w 18"/>
                      <a:gd name="T3" fmla="*/ 249 h 269"/>
                      <a:gd name="T4" fmla="*/ 18 w 18"/>
                      <a:gd name="T5" fmla="*/ 232 h 269"/>
                      <a:gd name="T6" fmla="*/ 18 w 18"/>
                      <a:gd name="T7" fmla="*/ 0 h 269"/>
                      <a:gd name="T8" fmla="*/ 0 w 18"/>
                      <a:gd name="T9" fmla="*/ 17 h 2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269"/>
                      <a:gd name="T17" fmla="*/ 18 w 18"/>
                      <a:gd name="T18" fmla="*/ 269 h 2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269">
                        <a:moveTo>
                          <a:pt x="0" y="17"/>
                        </a:moveTo>
                        <a:lnTo>
                          <a:pt x="0" y="269"/>
                        </a:lnTo>
                        <a:lnTo>
                          <a:pt x="18" y="252"/>
                        </a:lnTo>
                        <a:lnTo>
                          <a:pt x="18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765E5E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80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-5" y="17"/>
                    <a:ext cx="263" cy="1130"/>
                  </a:xfrm>
                  <a:custGeom>
                    <a:avLst/>
                    <a:gdLst>
                      <a:gd name="T0" fmla="*/ 0 w 257"/>
                      <a:gd name="T1" fmla="*/ 2 h 1135"/>
                      <a:gd name="T2" fmla="*/ 0 w 257"/>
                      <a:gd name="T3" fmla="*/ 251 h 1135"/>
                      <a:gd name="T4" fmla="*/ 19 w 257"/>
                      <a:gd name="T5" fmla="*/ 254 h 1135"/>
                      <a:gd name="T6" fmla="*/ 44 w 257"/>
                      <a:gd name="T7" fmla="*/ 271 h 1135"/>
                      <a:gd name="T8" fmla="*/ 56 w 257"/>
                      <a:gd name="T9" fmla="*/ 292 h 1135"/>
                      <a:gd name="T10" fmla="*/ 60 w 257"/>
                      <a:gd name="T11" fmla="*/ 309 h 1135"/>
                      <a:gd name="T12" fmla="*/ 71 w 257"/>
                      <a:gd name="T13" fmla="*/ 328 h 1135"/>
                      <a:gd name="T14" fmla="*/ 75 w 257"/>
                      <a:gd name="T15" fmla="*/ 345 h 1135"/>
                      <a:gd name="T16" fmla="*/ 75 w 257"/>
                      <a:gd name="T17" fmla="*/ 378 h 1135"/>
                      <a:gd name="T18" fmla="*/ 75 w 257"/>
                      <a:gd name="T19" fmla="*/ 733 h 1135"/>
                      <a:gd name="T20" fmla="*/ 71 w 257"/>
                      <a:gd name="T21" fmla="*/ 760 h 1135"/>
                      <a:gd name="T22" fmla="*/ 71 w 257"/>
                      <a:gd name="T23" fmla="*/ 784 h 1135"/>
                      <a:gd name="T24" fmla="*/ 60 w 257"/>
                      <a:gd name="T25" fmla="*/ 800 h 1135"/>
                      <a:gd name="T26" fmla="*/ 56 w 257"/>
                      <a:gd name="T27" fmla="*/ 822 h 1135"/>
                      <a:gd name="T28" fmla="*/ 48 w 257"/>
                      <a:gd name="T29" fmla="*/ 836 h 1135"/>
                      <a:gd name="T30" fmla="*/ 39 w 257"/>
                      <a:gd name="T31" fmla="*/ 851 h 1135"/>
                      <a:gd name="T32" fmla="*/ 27 w 257"/>
                      <a:gd name="T33" fmla="*/ 860 h 1135"/>
                      <a:gd name="T34" fmla="*/ 0 w 257"/>
                      <a:gd name="T35" fmla="*/ 865 h 1135"/>
                      <a:gd name="T36" fmla="*/ 0 w 257"/>
                      <a:gd name="T37" fmla="*/ 1110 h 1135"/>
                      <a:gd name="T38" fmla="*/ 288 w 257"/>
                      <a:gd name="T39" fmla="*/ 1110 h 1135"/>
                      <a:gd name="T40" fmla="*/ 288 w 257"/>
                      <a:gd name="T41" fmla="*/ 860 h 1135"/>
                      <a:gd name="T42" fmla="*/ 260 w 257"/>
                      <a:gd name="T43" fmla="*/ 846 h 1135"/>
                      <a:gd name="T44" fmla="*/ 245 w 257"/>
                      <a:gd name="T45" fmla="*/ 824 h 1135"/>
                      <a:gd name="T46" fmla="*/ 232 w 257"/>
                      <a:gd name="T47" fmla="*/ 798 h 1135"/>
                      <a:gd name="T48" fmla="*/ 224 w 257"/>
                      <a:gd name="T49" fmla="*/ 769 h 1135"/>
                      <a:gd name="T50" fmla="*/ 222 w 257"/>
                      <a:gd name="T51" fmla="*/ 748 h 1135"/>
                      <a:gd name="T52" fmla="*/ 222 w 257"/>
                      <a:gd name="T53" fmla="*/ 733 h 1135"/>
                      <a:gd name="T54" fmla="*/ 222 w 257"/>
                      <a:gd name="T55" fmla="*/ 378 h 1135"/>
                      <a:gd name="T56" fmla="*/ 224 w 257"/>
                      <a:gd name="T57" fmla="*/ 345 h 1135"/>
                      <a:gd name="T58" fmla="*/ 229 w 257"/>
                      <a:gd name="T59" fmla="*/ 326 h 1135"/>
                      <a:gd name="T60" fmla="*/ 236 w 257"/>
                      <a:gd name="T61" fmla="*/ 302 h 1135"/>
                      <a:gd name="T62" fmla="*/ 245 w 257"/>
                      <a:gd name="T63" fmla="*/ 283 h 1135"/>
                      <a:gd name="T64" fmla="*/ 254 w 257"/>
                      <a:gd name="T65" fmla="*/ 268 h 1135"/>
                      <a:gd name="T66" fmla="*/ 273 w 257"/>
                      <a:gd name="T67" fmla="*/ 256 h 1135"/>
                      <a:gd name="T68" fmla="*/ 288 w 257"/>
                      <a:gd name="T69" fmla="*/ 251 h 1135"/>
                      <a:gd name="T70" fmla="*/ 288 w 257"/>
                      <a:gd name="T71" fmla="*/ 0 h 1135"/>
                      <a:gd name="T72" fmla="*/ 0 w 257"/>
                      <a:gd name="T73" fmla="*/ 2 h 1135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257"/>
                      <a:gd name="T112" fmla="*/ 0 h 1135"/>
                      <a:gd name="T113" fmla="*/ 257 w 257"/>
                      <a:gd name="T114" fmla="*/ 1135 h 1135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257" h="1135">
                        <a:moveTo>
                          <a:pt x="0" y="2"/>
                        </a:moveTo>
                        <a:lnTo>
                          <a:pt x="0" y="256"/>
                        </a:lnTo>
                        <a:lnTo>
                          <a:pt x="19" y="259"/>
                        </a:lnTo>
                        <a:lnTo>
                          <a:pt x="39" y="276"/>
                        </a:lnTo>
                        <a:lnTo>
                          <a:pt x="51" y="297"/>
                        </a:lnTo>
                        <a:lnTo>
                          <a:pt x="55" y="314"/>
                        </a:lnTo>
                        <a:lnTo>
                          <a:pt x="63" y="333"/>
                        </a:lnTo>
                        <a:lnTo>
                          <a:pt x="65" y="355"/>
                        </a:lnTo>
                        <a:lnTo>
                          <a:pt x="65" y="388"/>
                        </a:lnTo>
                        <a:lnTo>
                          <a:pt x="65" y="748"/>
                        </a:lnTo>
                        <a:lnTo>
                          <a:pt x="63" y="775"/>
                        </a:lnTo>
                        <a:lnTo>
                          <a:pt x="63" y="801"/>
                        </a:lnTo>
                        <a:lnTo>
                          <a:pt x="55" y="820"/>
                        </a:lnTo>
                        <a:lnTo>
                          <a:pt x="51" y="842"/>
                        </a:lnTo>
                        <a:lnTo>
                          <a:pt x="43" y="856"/>
                        </a:lnTo>
                        <a:lnTo>
                          <a:pt x="34" y="871"/>
                        </a:lnTo>
                        <a:lnTo>
                          <a:pt x="22" y="880"/>
                        </a:lnTo>
                        <a:lnTo>
                          <a:pt x="0" y="885"/>
                        </a:lnTo>
                        <a:lnTo>
                          <a:pt x="0" y="1135"/>
                        </a:lnTo>
                        <a:lnTo>
                          <a:pt x="257" y="1135"/>
                        </a:lnTo>
                        <a:lnTo>
                          <a:pt x="257" y="880"/>
                        </a:lnTo>
                        <a:lnTo>
                          <a:pt x="231" y="866"/>
                        </a:lnTo>
                        <a:lnTo>
                          <a:pt x="219" y="844"/>
                        </a:lnTo>
                        <a:lnTo>
                          <a:pt x="207" y="818"/>
                        </a:lnTo>
                        <a:lnTo>
                          <a:pt x="199" y="784"/>
                        </a:lnTo>
                        <a:lnTo>
                          <a:pt x="197" y="763"/>
                        </a:lnTo>
                        <a:lnTo>
                          <a:pt x="197" y="748"/>
                        </a:lnTo>
                        <a:lnTo>
                          <a:pt x="197" y="388"/>
                        </a:lnTo>
                        <a:lnTo>
                          <a:pt x="199" y="355"/>
                        </a:lnTo>
                        <a:lnTo>
                          <a:pt x="204" y="331"/>
                        </a:lnTo>
                        <a:lnTo>
                          <a:pt x="211" y="307"/>
                        </a:lnTo>
                        <a:lnTo>
                          <a:pt x="219" y="288"/>
                        </a:lnTo>
                        <a:lnTo>
                          <a:pt x="226" y="273"/>
                        </a:lnTo>
                        <a:lnTo>
                          <a:pt x="243" y="261"/>
                        </a:lnTo>
                        <a:lnTo>
                          <a:pt x="257" y="256"/>
                        </a:lnTo>
                        <a:lnTo>
                          <a:pt x="257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D3A9A9"/>
                      </a:gs>
                      <a:gs pos="50000">
                        <a:srgbClr val="FFCCCC"/>
                      </a:gs>
                      <a:gs pos="100000">
                        <a:srgbClr val="D3A9A9"/>
                      </a:gs>
                    </a:gsLst>
                    <a:lin ang="5400000" scaled="1"/>
                  </a:gradFill>
                  <a:ln w="3175" cmpd="sng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81" name="Oval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5" y="92"/>
                    <a:ext cx="123" cy="1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82" name="Oval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5" y="942"/>
                    <a:ext cx="123" cy="1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83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206" y="267"/>
                    <a:ext cx="61" cy="614"/>
                  </a:xfrm>
                  <a:custGeom>
                    <a:avLst/>
                    <a:gdLst>
                      <a:gd name="T0" fmla="*/ 56 w 58"/>
                      <a:gd name="T1" fmla="*/ 0 h 610"/>
                      <a:gd name="T2" fmla="*/ 39 w 58"/>
                      <a:gd name="T3" fmla="*/ 8 h 610"/>
                      <a:gd name="T4" fmla="*/ 25 w 58"/>
                      <a:gd name="T5" fmla="*/ 27 h 610"/>
                      <a:gd name="T6" fmla="*/ 15 w 58"/>
                      <a:gd name="T7" fmla="*/ 48 h 610"/>
                      <a:gd name="T8" fmla="*/ 5 w 58"/>
                      <a:gd name="T9" fmla="*/ 70 h 610"/>
                      <a:gd name="T10" fmla="*/ 0 w 58"/>
                      <a:gd name="T11" fmla="*/ 116 h 610"/>
                      <a:gd name="T12" fmla="*/ 0 w 58"/>
                      <a:gd name="T13" fmla="*/ 137 h 610"/>
                      <a:gd name="T14" fmla="*/ 0 w 58"/>
                      <a:gd name="T15" fmla="*/ 507 h 610"/>
                      <a:gd name="T16" fmla="*/ 3 w 58"/>
                      <a:gd name="T17" fmla="*/ 524 h 610"/>
                      <a:gd name="T18" fmla="*/ 8 w 58"/>
                      <a:gd name="T19" fmla="*/ 558 h 610"/>
                      <a:gd name="T20" fmla="*/ 20 w 58"/>
                      <a:gd name="T21" fmla="*/ 575 h 610"/>
                      <a:gd name="T22" fmla="*/ 25 w 58"/>
                      <a:gd name="T23" fmla="*/ 592 h 610"/>
                      <a:gd name="T24" fmla="*/ 35 w 58"/>
                      <a:gd name="T25" fmla="*/ 606 h 610"/>
                      <a:gd name="T26" fmla="*/ 49 w 58"/>
                      <a:gd name="T27" fmla="*/ 616 h 610"/>
                      <a:gd name="T28" fmla="*/ 74 w 58"/>
                      <a:gd name="T29" fmla="*/ 630 h 61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8"/>
                      <a:gd name="T46" fmla="*/ 0 h 610"/>
                      <a:gd name="T47" fmla="*/ 58 w 58"/>
                      <a:gd name="T48" fmla="*/ 610 h 61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8" h="610">
                        <a:moveTo>
                          <a:pt x="44" y="0"/>
                        </a:moveTo>
                        <a:lnTo>
                          <a:pt x="29" y="8"/>
                        </a:lnTo>
                        <a:lnTo>
                          <a:pt x="20" y="27"/>
                        </a:lnTo>
                        <a:lnTo>
                          <a:pt x="10" y="48"/>
                        </a:lnTo>
                        <a:lnTo>
                          <a:pt x="5" y="70"/>
                        </a:lnTo>
                        <a:lnTo>
                          <a:pt x="0" y="111"/>
                        </a:lnTo>
                        <a:lnTo>
                          <a:pt x="0" y="132"/>
                        </a:lnTo>
                        <a:lnTo>
                          <a:pt x="0" y="492"/>
                        </a:lnTo>
                        <a:lnTo>
                          <a:pt x="3" y="509"/>
                        </a:lnTo>
                        <a:lnTo>
                          <a:pt x="8" y="538"/>
                        </a:lnTo>
                        <a:lnTo>
                          <a:pt x="15" y="555"/>
                        </a:lnTo>
                        <a:lnTo>
                          <a:pt x="20" y="572"/>
                        </a:lnTo>
                        <a:lnTo>
                          <a:pt x="27" y="586"/>
                        </a:lnTo>
                        <a:lnTo>
                          <a:pt x="39" y="596"/>
                        </a:lnTo>
                        <a:lnTo>
                          <a:pt x="58" y="61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84" name="Line 12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58" y="881"/>
                    <a:ext cx="18" cy="15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85" name="Line 12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50" y="252"/>
                    <a:ext cx="26" cy="23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86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-5" y="1"/>
                    <a:ext cx="281" cy="15"/>
                  </a:xfrm>
                  <a:custGeom>
                    <a:avLst/>
                    <a:gdLst>
                      <a:gd name="T0" fmla="*/ 301 w 276"/>
                      <a:gd name="T1" fmla="*/ 0 h 18"/>
                      <a:gd name="T2" fmla="*/ 16 w 276"/>
                      <a:gd name="T3" fmla="*/ 0 h 18"/>
                      <a:gd name="T4" fmla="*/ 0 w 276"/>
                      <a:gd name="T5" fmla="*/ 7 h 18"/>
                      <a:gd name="T6" fmla="*/ 281 w 276"/>
                      <a:gd name="T7" fmla="*/ 7 h 18"/>
                      <a:gd name="T8" fmla="*/ 301 w 276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6"/>
                      <a:gd name="T16" fmla="*/ 0 h 18"/>
                      <a:gd name="T17" fmla="*/ 276 w 276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6" h="18">
                        <a:moveTo>
                          <a:pt x="276" y="0"/>
                        </a:moveTo>
                        <a:lnTo>
                          <a:pt x="16" y="0"/>
                        </a:lnTo>
                        <a:lnTo>
                          <a:pt x="0" y="18"/>
                        </a:lnTo>
                        <a:lnTo>
                          <a:pt x="256" y="18"/>
                        </a:lnTo>
                        <a:lnTo>
                          <a:pt x="276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765E5E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3175" cmpd="sng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87" name="Line 1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76" y="1"/>
                    <a:ext cx="0" cy="25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88" name="Line 1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76" y="881"/>
                    <a:ext cx="0" cy="25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89" name="Line 1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58" y="1131"/>
                    <a:ext cx="18" cy="15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90" name="AutoShap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5" y="92"/>
                    <a:ext cx="61" cy="114"/>
                  </a:xfrm>
                  <a:prstGeom prst="moon">
                    <a:avLst>
                      <a:gd name="adj" fmla="val 30356"/>
                    </a:avLst>
                  </a:prstGeom>
                  <a:gradFill rotWithShape="0">
                    <a:gsLst>
                      <a:gs pos="0">
                        <a:srgbClr val="765E5E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317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91" name="AutoShape 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5" y="942"/>
                    <a:ext cx="61" cy="121"/>
                  </a:xfrm>
                  <a:prstGeom prst="moon">
                    <a:avLst>
                      <a:gd name="adj" fmla="val 30356"/>
                    </a:avLst>
                  </a:prstGeom>
                  <a:gradFill rotWithShape="0">
                    <a:gsLst>
                      <a:gs pos="0">
                        <a:srgbClr val="765E5E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317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4861" name="Group 128"/>
                <p:cNvGrpSpPr>
                  <a:grpSpLocks noChangeAspect="1"/>
                </p:cNvGrpSpPr>
                <p:nvPr/>
              </p:nvGrpSpPr>
              <p:grpSpPr bwMode="auto">
                <a:xfrm>
                  <a:off x="0" y="36"/>
                  <a:ext cx="277" cy="1149"/>
                  <a:chOff x="0" y="0"/>
                  <a:chExt cx="277" cy="1149"/>
                </a:xfrm>
              </p:grpSpPr>
              <p:sp>
                <p:nvSpPr>
                  <p:cNvPr id="14862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260" y="884"/>
                    <a:ext cx="18" cy="265"/>
                  </a:xfrm>
                  <a:custGeom>
                    <a:avLst/>
                    <a:gdLst>
                      <a:gd name="T0" fmla="*/ 0 w 17"/>
                      <a:gd name="T1" fmla="*/ 13 h 267"/>
                      <a:gd name="T2" fmla="*/ 0 w 17"/>
                      <a:gd name="T3" fmla="*/ 257 h 267"/>
                      <a:gd name="T4" fmla="*/ 22 w 17"/>
                      <a:gd name="T5" fmla="*/ 243 h 267"/>
                      <a:gd name="T6" fmla="*/ 22 w 17"/>
                      <a:gd name="T7" fmla="*/ 0 h 267"/>
                      <a:gd name="T8" fmla="*/ 0 w 17"/>
                      <a:gd name="T9" fmla="*/ 13 h 2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67"/>
                      <a:gd name="T17" fmla="*/ 17 w 17"/>
                      <a:gd name="T18" fmla="*/ 267 h 2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67">
                        <a:moveTo>
                          <a:pt x="0" y="13"/>
                        </a:moveTo>
                        <a:lnTo>
                          <a:pt x="0" y="267"/>
                        </a:lnTo>
                        <a:lnTo>
                          <a:pt x="17" y="253"/>
                        </a:lnTo>
                        <a:lnTo>
                          <a:pt x="17" y="0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BC9696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63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99" y="278"/>
                    <a:ext cx="79" cy="622"/>
                  </a:xfrm>
                  <a:custGeom>
                    <a:avLst/>
                    <a:gdLst>
                      <a:gd name="T0" fmla="*/ 50 w 79"/>
                      <a:gd name="T1" fmla="*/ 0 h 623"/>
                      <a:gd name="T2" fmla="*/ 31 w 79"/>
                      <a:gd name="T3" fmla="*/ 12 h 623"/>
                      <a:gd name="T4" fmla="*/ 24 w 79"/>
                      <a:gd name="T5" fmla="*/ 29 h 623"/>
                      <a:gd name="T6" fmla="*/ 14 w 79"/>
                      <a:gd name="T7" fmla="*/ 55 h 623"/>
                      <a:gd name="T8" fmla="*/ 8 w 79"/>
                      <a:gd name="T9" fmla="*/ 76 h 623"/>
                      <a:gd name="T10" fmla="*/ 2 w 79"/>
                      <a:gd name="T11" fmla="*/ 108 h 623"/>
                      <a:gd name="T12" fmla="*/ 0 w 79"/>
                      <a:gd name="T13" fmla="*/ 128 h 623"/>
                      <a:gd name="T14" fmla="*/ 0 w 79"/>
                      <a:gd name="T15" fmla="*/ 501 h 623"/>
                      <a:gd name="T16" fmla="*/ 6 w 79"/>
                      <a:gd name="T17" fmla="*/ 519 h 623"/>
                      <a:gd name="T18" fmla="*/ 9 w 79"/>
                      <a:gd name="T19" fmla="*/ 541 h 623"/>
                      <a:gd name="T20" fmla="*/ 15 w 79"/>
                      <a:gd name="T21" fmla="*/ 560 h 623"/>
                      <a:gd name="T22" fmla="*/ 24 w 79"/>
                      <a:gd name="T23" fmla="*/ 579 h 623"/>
                      <a:gd name="T24" fmla="*/ 30 w 79"/>
                      <a:gd name="T25" fmla="*/ 594 h 623"/>
                      <a:gd name="T26" fmla="*/ 36 w 79"/>
                      <a:gd name="T27" fmla="*/ 602 h 623"/>
                      <a:gd name="T28" fmla="*/ 44 w 79"/>
                      <a:gd name="T29" fmla="*/ 607 h 623"/>
                      <a:gd name="T30" fmla="*/ 62 w 79"/>
                      <a:gd name="T31" fmla="*/ 618 h 623"/>
                      <a:gd name="T32" fmla="*/ 79 w 79"/>
                      <a:gd name="T33" fmla="*/ 601 h 623"/>
                      <a:gd name="T34" fmla="*/ 67 w 79"/>
                      <a:gd name="T35" fmla="*/ 594 h 623"/>
                      <a:gd name="T36" fmla="*/ 54 w 79"/>
                      <a:gd name="T37" fmla="*/ 585 h 623"/>
                      <a:gd name="T38" fmla="*/ 43 w 79"/>
                      <a:gd name="T39" fmla="*/ 576 h 623"/>
                      <a:gd name="T40" fmla="*/ 34 w 79"/>
                      <a:gd name="T41" fmla="*/ 563 h 623"/>
                      <a:gd name="T42" fmla="*/ 27 w 79"/>
                      <a:gd name="T43" fmla="*/ 536 h 623"/>
                      <a:gd name="T44" fmla="*/ 22 w 79"/>
                      <a:gd name="T45" fmla="*/ 522 h 623"/>
                      <a:gd name="T46" fmla="*/ 16 w 79"/>
                      <a:gd name="T47" fmla="*/ 488 h 623"/>
                      <a:gd name="T48" fmla="*/ 15 w 79"/>
                      <a:gd name="T49" fmla="*/ 477 h 623"/>
                      <a:gd name="T50" fmla="*/ 15 w 79"/>
                      <a:gd name="T51" fmla="*/ 107 h 623"/>
                      <a:gd name="T52" fmla="*/ 19 w 79"/>
                      <a:gd name="T53" fmla="*/ 91 h 623"/>
                      <a:gd name="T54" fmla="*/ 20 w 79"/>
                      <a:gd name="T55" fmla="*/ 72 h 623"/>
                      <a:gd name="T56" fmla="*/ 24 w 79"/>
                      <a:gd name="T57" fmla="*/ 54 h 623"/>
                      <a:gd name="T58" fmla="*/ 28 w 79"/>
                      <a:gd name="T59" fmla="*/ 37 h 623"/>
                      <a:gd name="T60" fmla="*/ 33 w 79"/>
                      <a:gd name="T61" fmla="*/ 26 h 623"/>
                      <a:gd name="T62" fmla="*/ 40 w 79"/>
                      <a:gd name="T63" fmla="*/ 12 h 623"/>
                      <a:gd name="T64" fmla="*/ 50 w 79"/>
                      <a:gd name="T65" fmla="*/ 0 h 62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79"/>
                      <a:gd name="T100" fmla="*/ 0 h 623"/>
                      <a:gd name="T101" fmla="*/ 79 w 79"/>
                      <a:gd name="T102" fmla="*/ 623 h 62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79" h="623">
                        <a:moveTo>
                          <a:pt x="50" y="0"/>
                        </a:moveTo>
                        <a:lnTo>
                          <a:pt x="31" y="12"/>
                        </a:lnTo>
                        <a:lnTo>
                          <a:pt x="24" y="29"/>
                        </a:lnTo>
                        <a:lnTo>
                          <a:pt x="14" y="55"/>
                        </a:lnTo>
                        <a:lnTo>
                          <a:pt x="8" y="76"/>
                        </a:lnTo>
                        <a:lnTo>
                          <a:pt x="2" y="108"/>
                        </a:lnTo>
                        <a:lnTo>
                          <a:pt x="0" y="128"/>
                        </a:lnTo>
                        <a:lnTo>
                          <a:pt x="0" y="506"/>
                        </a:lnTo>
                        <a:lnTo>
                          <a:pt x="6" y="524"/>
                        </a:lnTo>
                        <a:lnTo>
                          <a:pt x="9" y="546"/>
                        </a:lnTo>
                        <a:lnTo>
                          <a:pt x="15" y="565"/>
                        </a:lnTo>
                        <a:lnTo>
                          <a:pt x="24" y="584"/>
                        </a:lnTo>
                        <a:lnTo>
                          <a:pt x="30" y="599"/>
                        </a:lnTo>
                        <a:lnTo>
                          <a:pt x="36" y="607"/>
                        </a:lnTo>
                        <a:lnTo>
                          <a:pt x="44" y="612"/>
                        </a:lnTo>
                        <a:lnTo>
                          <a:pt x="62" y="623"/>
                        </a:lnTo>
                        <a:lnTo>
                          <a:pt x="79" y="606"/>
                        </a:lnTo>
                        <a:lnTo>
                          <a:pt x="67" y="599"/>
                        </a:lnTo>
                        <a:lnTo>
                          <a:pt x="54" y="590"/>
                        </a:lnTo>
                        <a:lnTo>
                          <a:pt x="43" y="581"/>
                        </a:lnTo>
                        <a:lnTo>
                          <a:pt x="34" y="568"/>
                        </a:lnTo>
                        <a:lnTo>
                          <a:pt x="27" y="541"/>
                        </a:lnTo>
                        <a:lnTo>
                          <a:pt x="22" y="527"/>
                        </a:lnTo>
                        <a:lnTo>
                          <a:pt x="16" y="493"/>
                        </a:lnTo>
                        <a:lnTo>
                          <a:pt x="15" y="482"/>
                        </a:lnTo>
                        <a:lnTo>
                          <a:pt x="15" y="107"/>
                        </a:lnTo>
                        <a:lnTo>
                          <a:pt x="19" y="91"/>
                        </a:lnTo>
                        <a:lnTo>
                          <a:pt x="20" y="72"/>
                        </a:lnTo>
                        <a:lnTo>
                          <a:pt x="24" y="54"/>
                        </a:lnTo>
                        <a:lnTo>
                          <a:pt x="28" y="37"/>
                        </a:lnTo>
                        <a:lnTo>
                          <a:pt x="33" y="26"/>
                        </a:lnTo>
                        <a:lnTo>
                          <a:pt x="40" y="12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BC9696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64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260" y="5"/>
                    <a:ext cx="18" cy="265"/>
                  </a:xfrm>
                  <a:custGeom>
                    <a:avLst/>
                    <a:gdLst>
                      <a:gd name="T0" fmla="*/ 0 w 18"/>
                      <a:gd name="T1" fmla="*/ 17 h 269"/>
                      <a:gd name="T2" fmla="*/ 0 w 18"/>
                      <a:gd name="T3" fmla="*/ 249 h 269"/>
                      <a:gd name="T4" fmla="*/ 18 w 18"/>
                      <a:gd name="T5" fmla="*/ 232 h 269"/>
                      <a:gd name="T6" fmla="*/ 18 w 18"/>
                      <a:gd name="T7" fmla="*/ 0 h 269"/>
                      <a:gd name="T8" fmla="*/ 0 w 18"/>
                      <a:gd name="T9" fmla="*/ 17 h 2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269"/>
                      <a:gd name="T17" fmla="*/ 18 w 18"/>
                      <a:gd name="T18" fmla="*/ 269 h 2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269">
                        <a:moveTo>
                          <a:pt x="0" y="17"/>
                        </a:moveTo>
                        <a:lnTo>
                          <a:pt x="0" y="269"/>
                        </a:lnTo>
                        <a:lnTo>
                          <a:pt x="18" y="252"/>
                        </a:lnTo>
                        <a:lnTo>
                          <a:pt x="18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765E5E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65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-3" y="20"/>
                    <a:ext cx="263" cy="1130"/>
                  </a:xfrm>
                  <a:custGeom>
                    <a:avLst/>
                    <a:gdLst>
                      <a:gd name="T0" fmla="*/ 0 w 257"/>
                      <a:gd name="T1" fmla="*/ 2 h 1135"/>
                      <a:gd name="T2" fmla="*/ 0 w 257"/>
                      <a:gd name="T3" fmla="*/ 251 h 1135"/>
                      <a:gd name="T4" fmla="*/ 19 w 257"/>
                      <a:gd name="T5" fmla="*/ 254 h 1135"/>
                      <a:gd name="T6" fmla="*/ 44 w 257"/>
                      <a:gd name="T7" fmla="*/ 271 h 1135"/>
                      <a:gd name="T8" fmla="*/ 56 w 257"/>
                      <a:gd name="T9" fmla="*/ 292 h 1135"/>
                      <a:gd name="T10" fmla="*/ 60 w 257"/>
                      <a:gd name="T11" fmla="*/ 309 h 1135"/>
                      <a:gd name="T12" fmla="*/ 71 w 257"/>
                      <a:gd name="T13" fmla="*/ 328 h 1135"/>
                      <a:gd name="T14" fmla="*/ 75 w 257"/>
                      <a:gd name="T15" fmla="*/ 345 h 1135"/>
                      <a:gd name="T16" fmla="*/ 75 w 257"/>
                      <a:gd name="T17" fmla="*/ 378 h 1135"/>
                      <a:gd name="T18" fmla="*/ 75 w 257"/>
                      <a:gd name="T19" fmla="*/ 733 h 1135"/>
                      <a:gd name="T20" fmla="*/ 71 w 257"/>
                      <a:gd name="T21" fmla="*/ 760 h 1135"/>
                      <a:gd name="T22" fmla="*/ 71 w 257"/>
                      <a:gd name="T23" fmla="*/ 784 h 1135"/>
                      <a:gd name="T24" fmla="*/ 60 w 257"/>
                      <a:gd name="T25" fmla="*/ 800 h 1135"/>
                      <a:gd name="T26" fmla="*/ 56 w 257"/>
                      <a:gd name="T27" fmla="*/ 822 h 1135"/>
                      <a:gd name="T28" fmla="*/ 48 w 257"/>
                      <a:gd name="T29" fmla="*/ 836 h 1135"/>
                      <a:gd name="T30" fmla="*/ 39 w 257"/>
                      <a:gd name="T31" fmla="*/ 851 h 1135"/>
                      <a:gd name="T32" fmla="*/ 27 w 257"/>
                      <a:gd name="T33" fmla="*/ 860 h 1135"/>
                      <a:gd name="T34" fmla="*/ 0 w 257"/>
                      <a:gd name="T35" fmla="*/ 865 h 1135"/>
                      <a:gd name="T36" fmla="*/ 0 w 257"/>
                      <a:gd name="T37" fmla="*/ 1110 h 1135"/>
                      <a:gd name="T38" fmla="*/ 288 w 257"/>
                      <a:gd name="T39" fmla="*/ 1110 h 1135"/>
                      <a:gd name="T40" fmla="*/ 288 w 257"/>
                      <a:gd name="T41" fmla="*/ 860 h 1135"/>
                      <a:gd name="T42" fmla="*/ 260 w 257"/>
                      <a:gd name="T43" fmla="*/ 846 h 1135"/>
                      <a:gd name="T44" fmla="*/ 245 w 257"/>
                      <a:gd name="T45" fmla="*/ 824 h 1135"/>
                      <a:gd name="T46" fmla="*/ 232 w 257"/>
                      <a:gd name="T47" fmla="*/ 798 h 1135"/>
                      <a:gd name="T48" fmla="*/ 224 w 257"/>
                      <a:gd name="T49" fmla="*/ 769 h 1135"/>
                      <a:gd name="T50" fmla="*/ 222 w 257"/>
                      <a:gd name="T51" fmla="*/ 748 h 1135"/>
                      <a:gd name="T52" fmla="*/ 222 w 257"/>
                      <a:gd name="T53" fmla="*/ 733 h 1135"/>
                      <a:gd name="T54" fmla="*/ 222 w 257"/>
                      <a:gd name="T55" fmla="*/ 378 h 1135"/>
                      <a:gd name="T56" fmla="*/ 224 w 257"/>
                      <a:gd name="T57" fmla="*/ 345 h 1135"/>
                      <a:gd name="T58" fmla="*/ 229 w 257"/>
                      <a:gd name="T59" fmla="*/ 326 h 1135"/>
                      <a:gd name="T60" fmla="*/ 236 w 257"/>
                      <a:gd name="T61" fmla="*/ 302 h 1135"/>
                      <a:gd name="T62" fmla="*/ 245 w 257"/>
                      <a:gd name="T63" fmla="*/ 283 h 1135"/>
                      <a:gd name="T64" fmla="*/ 254 w 257"/>
                      <a:gd name="T65" fmla="*/ 268 h 1135"/>
                      <a:gd name="T66" fmla="*/ 273 w 257"/>
                      <a:gd name="T67" fmla="*/ 256 h 1135"/>
                      <a:gd name="T68" fmla="*/ 288 w 257"/>
                      <a:gd name="T69" fmla="*/ 251 h 1135"/>
                      <a:gd name="T70" fmla="*/ 288 w 257"/>
                      <a:gd name="T71" fmla="*/ 0 h 1135"/>
                      <a:gd name="T72" fmla="*/ 0 w 257"/>
                      <a:gd name="T73" fmla="*/ 2 h 1135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257"/>
                      <a:gd name="T112" fmla="*/ 0 h 1135"/>
                      <a:gd name="T113" fmla="*/ 257 w 257"/>
                      <a:gd name="T114" fmla="*/ 1135 h 1135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257" h="1135">
                        <a:moveTo>
                          <a:pt x="0" y="2"/>
                        </a:moveTo>
                        <a:lnTo>
                          <a:pt x="0" y="256"/>
                        </a:lnTo>
                        <a:lnTo>
                          <a:pt x="19" y="259"/>
                        </a:lnTo>
                        <a:lnTo>
                          <a:pt x="39" y="276"/>
                        </a:lnTo>
                        <a:lnTo>
                          <a:pt x="51" y="297"/>
                        </a:lnTo>
                        <a:lnTo>
                          <a:pt x="55" y="314"/>
                        </a:lnTo>
                        <a:lnTo>
                          <a:pt x="63" y="333"/>
                        </a:lnTo>
                        <a:lnTo>
                          <a:pt x="65" y="355"/>
                        </a:lnTo>
                        <a:lnTo>
                          <a:pt x="65" y="388"/>
                        </a:lnTo>
                        <a:lnTo>
                          <a:pt x="65" y="748"/>
                        </a:lnTo>
                        <a:lnTo>
                          <a:pt x="63" y="775"/>
                        </a:lnTo>
                        <a:lnTo>
                          <a:pt x="63" y="801"/>
                        </a:lnTo>
                        <a:lnTo>
                          <a:pt x="55" y="820"/>
                        </a:lnTo>
                        <a:lnTo>
                          <a:pt x="51" y="842"/>
                        </a:lnTo>
                        <a:lnTo>
                          <a:pt x="43" y="856"/>
                        </a:lnTo>
                        <a:lnTo>
                          <a:pt x="34" y="871"/>
                        </a:lnTo>
                        <a:lnTo>
                          <a:pt x="22" y="880"/>
                        </a:lnTo>
                        <a:lnTo>
                          <a:pt x="0" y="885"/>
                        </a:lnTo>
                        <a:lnTo>
                          <a:pt x="0" y="1135"/>
                        </a:lnTo>
                        <a:lnTo>
                          <a:pt x="257" y="1135"/>
                        </a:lnTo>
                        <a:lnTo>
                          <a:pt x="257" y="880"/>
                        </a:lnTo>
                        <a:lnTo>
                          <a:pt x="231" y="866"/>
                        </a:lnTo>
                        <a:lnTo>
                          <a:pt x="219" y="844"/>
                        </a:lnTo>
                        <a:lnTo>
                          <a:pt x="207" y="818"/>
                        </a:lnTo>
                        <a:lnTo>
                          <a:pt x="199" y="784"/>
                        </a:lnTo>
                        <a:lnTo>
                          <a:pt x="197" y="763"/>
                        </a:lnTo>
                        <a:lnTo>
                          <a:pt x="197" y="748"/>
                        </a:lnTo>
                        <a:lnTo>
                          <a:pt x="197" y="388"/>
                        </a:lnTo>
                        <a:lnTo>
                          <a:pt x="199" y="355"/>
                        </a:lnTo>
                        <a:lnTo>
                          <a:pt x="204" y="331"/>
                        </a:lnTo>
                        <a:lnTo>
                          <a:pt x="211" y="307"/>
                        </a:lnTo>
                        <a:lnTo>
                          <a:pt x="219" y="288"/>
                        </a:lnTo>
                        <a:lnTo>
                          <a:pt x="226" y="273"/>
                        </a:lnTo>
                        <a:lnTo>
                          <a:pt x="243" y="261"/>
                        </a:lnTo>
                        <a:lnTo>
                          <a:pt x="257" y="256"/>
                        </a:lnTo>
                        <a:lnTo>
                          <a:pt x="257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D3A9A9"/>
                      </a:gs>
                      <a:gs pos="50000">
                        <a:srgbClr val="FFCCCC"/>
                      </a:gs>
                      <a:gs pos="100000">
                        <a:srgbClr val="D3A9A9"/>
                      </a:gs>
                    </a:gsLst>
                    <a:lin ang="5400000" scaled="1"/>
                  </a:gradFill>
                  <a:ln w="3175" cmpd="sng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66" name="Oval 1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7" y="103"/>
                    <a:ext cx="123" cy="1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67" name="Oval 1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7" y="945"/>
                    <a:ext cx="123" cy="1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68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207" y="270"/>
                    <a:ext cx="61" cy="614"/>
                  </a:xfrm>
                  <a:custGeom>
                    <a:avLst/>
                    <a:gdLst>
                      <a:gd name="T0" fmla="*/ 56 w 58"/>
                      <a:gd name="T1" fmla="*/ 0 h 610"/>
                      <a:gd name="T2" fmla="*/ 39 w 58"/>
                      <a:gd name="T3" fmla="*/ 8 h 610"/>
                      <a:gd name="T4" fmla="*/ 25 w 58"/>
                      <a:gd name="T5" fmla="*/ 27 h 610"/>
                      <a:gd name="T6" fmla="*/ 15 w 58"/>
                      <a:gd name="T7" fmla="*/ 48 h 610"/>
                      <a:gd name="T8" fmla="*/ 5 w 58"/>
                      <a:gd name="T9" fmla="*/ 70 h 610"/>
                      <a:gd name="T10" fmla="*/ 0 w 58"/>
                      <a:gd name="T11" fmla="*/ 116 h 610"/>
                      <a:gd name="T12" fmla="*/ 0 w 58"/>
                      <a:gd name="T13" fmla="*/ 137 h 610"/>
                      <a:gd name="T14" fmla="*/ 0 w 58"/>
                      <a:gd name="T15" fmla="*/ 507 h 610"/>
                      <a:gd name="T16" fmla="*/ 3 w 58"/>
                      <a:gd name="T17" fmla="*/ 524 h 610"/>
                      <a:gd name="T18" fmla="*/ 8 w 58"/>
                      <a:gd name="T19" fmla="*/ 558 h 610"/>
                      <a:gd name="T20" fmla="*/ 20 w 58"/>
                      <a:gd name="T21" fmla="*/ 575 h 610"/>
                      <a:gd name="T22" fmla="*/ 25 w 58"/>
                      <a:gd name="T23" fmla="*/ 592 h 610"/>
                      <a:gd name="T24" fmla="*/ 35 w 58"/>
                      <a:gd name="T25" fmla="*/ 606 h 610"/>
                      <a:gd name="T26" fmla="*/ 49 w 58"/>
                      <a:gd name="T27" fmla="*/ 616 h 610"/>
                      <a:gd name="T28" fmla="*/ 74 w 58"/>
                      <a:gd name="T29" fmla="*/ 630 h 61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8"/>
                      <a:gd name="T46" fmla="*/ 0 h 610"/>
                      <a:gd name="T47" fmla="*/ 58 w 58"/>
                      <a:gd name="T48" fmla="*/ 610 h 61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8" h="610">
                        <a:moveTo>
                          <a:pt x="44" y="0"/>
                        </a:moveTo>
                        <a:lnTo>
                          <a:pt x="29" y="8"/>
                        </a:lnTo>
                        <a:lnTo>
                          <a:pt x="20" y="27"/>
                        </a:lnTo>
                        <a:lnTo>
                          <a:pt x="10" y="48"/>
                        </a:lnTo>
                        <a:lnTo>
                          <a:pt x="5" y="70"/>
                        </a:lnTo>
                        <a:lnTo>
                          <a:pt x="0" y="111"/>
                        </a:lnTo>
                        <a:lnTo>
                          <a:pt x="0" y="132"/>
                        </a:lnTo>
                        <a:lnTo>
                          <a:pt x="0" y="492"/>
                        </a:lnTo>
                        <a:lnTo>
                          <a:pt x="3" y="509"/>
                        </a:lnTo>
                        <a:lnTo>
                          <a:pt x="8" y="538"/>
                        </a:lnTo>
                        <a:lnTo>
                          <a:pt x="15" y="555"/>
                        </a:lnTo>
                        <a:lnTo>
                          <a:pt x="20" y="572"/>
                        </a:lnTo>
                        <a:lnTo>
                          <a:pt x="27" y="586"/>
                        </a:lnTo>
                        <a:lnTo>
                          <a:pt x="39" y="596"/>
                        </a:lnTo>
                        <a:lnTo>
                          <a:pt x="58" y="61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69" name="Line 13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60" y="884"/>
                    <a:ext cx="18" cy="15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70" name="Line 13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51" y="262"/>
                    <a:ext cx="26" cy="23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71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-3" y="5"/>
                    <a:ext cx="281" cy="15"/>
                  </a:xfrm>
                  <a:custGeom>
                    <a:avLst/>
                    <a:gdLst>
                      <a:gd name="T0" fmla="*/ 301 w 276"/>
                      <a:gd name="T1" fmla="*/ 0 h 18"/>
                      <a:gd name="T2" fmla="*/ 16 w 276"/>
                      <a:gd name="T3" fmla="*/ 0 h 18"/>
                      <a:gd name="T4" fmla="*/ 0 w 276"/>
                      <a:gd name="T5" fmla="*/ 7 h 18"/>
                      <a:gd name="T6" fmla="*/ 281 w 276"/>
                      <a:gd name="T7" fmla="*/ 7 h 18"/>
                      <a:gd name="T8" fmla="*/ 301 w 276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6"/>
                      <a:gd name="T16" fmla="*/ 0 h 18"/>
                      <a:gd name="T17" fmla="*/ 276 w 276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6" h="18">
                        <a:moveTo>
                          <a:pt x="276" y="0"/>
                        </a:moveTo>
                        <a:lnTo>
                          <a:pt x="16" y="0"/>
                        </a:lnTo>
                        <a:lnTo>
                          <a:pt x="0" y="18"/>
                        </a:lnTo>
                        <a:lnTo>
                          <a:pt x="256" y="18"/>
                        </a:lnTo>
                        <a:lnTo>
                          <a:pt x="276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765E5E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3175" cmpd="sng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72" name="Line 1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78" y="12"/>
                    <a:ext cx="0" cy="25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73" name="Line 1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78" y="884"/>
                    <a:ext cx="0" cy="25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74" name="Line 14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60" y="1135"/>
                    <a:ext cx="18" cy="15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75" name="AutoShape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7" y="103"/>
                    <a:ext cx="61" cy="114"/>
                  </a:xfrm>
                  <a:prstGeom prst="moon">
                    <a:avLst>
                      <a:gd name="adj" fmla="val 30356"/>
                    </a:avLst>
                  </a:prstGeom>
                  <a:gradFill rotWithShape="0">
                    <a:gsLst>
                      <a:gs pos="0">
                        <a:srgbClr val="765E5E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317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76" name="AutoShape 1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7" y="945"/>
                    <a:ext cx="61" cy="121"/>
                  </a:xfrm>
                  <a:prstGeom prst="moon">
                    <a:avLst>
                      <a:gd name="adj" fmla="val 30356"/>
                    </a:avLst>
                  </a:prstGeom>
                  <a:gradFill rotWithShape="0">
                    <a:gsLst>
                      <a:gs pos="0">
                        <a:srgbClr val="765E5E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317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</p:grpSp>
        </p:grpSp>
        <p:grpSp>
          <p:nvGrpSpPr>
            <p:cNvPr id="14373" name="Group 144"/>
            <p:cNvGrpSpPr>
              <a:grpSpLocks/>
            </p:cNvGrpSpPr>
            <p:nvPr/>
          </p:nvGrpSpPr>
          <p:grpSpPr bwMode="auto">
            <a:xfrm>
              <a:off x="5200650" y="6013450"/>
              <a:ext cx="158750" cy="290512"/>
              <a:chOff x="0" y="0"/>
              <a:chExt cx="719" cy="1263"/>
            </a:xfrm>
          </p:grpSpPr>
          <p:grpSp>
            <p:nvGrpSpPr>
              <p:cNvPr id="14762" name="Group 145"/>
              <p:cNvGrpSpPr>
                <a:grpSpLocks/>
              </p:cNvGrpSpPr>
              <p:nvPr/>
            </p:nvGrpSpPr>
            <p:grpSpPr bwMode="auto">
              <a:xfrm>
                <a:off x="538" y="259"/>
                <a:ext cx="181" cy="936"/>
                <a:chOff x="0" y="0"/>
                <a:chExt cx="181" cy="936"/>
              </a:xfrm>
            </p:grpSpPr>
            <p:grpSp>
              <p:nvGrpSpPr>
                <p:cNvPr id="14834" name="Group 146"/>
                <p:cNvGrpSpPr>
                  <a:grpSpLocks/>
                </p:cNvGrpSpPr>
                <p:nvPr/>
              </p:nvGrpSpPr>
              <p:grpSpPr bwMode="auto">
                <a:xfrm>
                  <a:off x="1" y="0"/>
                  <a:ext cx="179" cy="443"/>
                  <a:chOff x="0" y="0"/>
                  <a:chExt cx="179" cy="443"/>
                </a:xfrm>
              </p:grpSpPr>
              <p:sp>
                <p:nvSpPr>
                  <p:cNvPr id="14843" name="その他"/>
                  <p:cNvSpPr>
                    <a:spLocks/>
                  </p:cNvSpPr>
                  <p:nvPr/>
                </p:nvSpPr>
                <p:spPr bwMode="auto">
                  <a:xfrm>
                    <a:off x="166" y="3"/>
                    <a:ext cx="14" cy="173"/>
                  </a:xfrm>
                  <a:custGeom>
                    <a:avLst/>
                    <a:gdLst>
                      <a:gd name="T0" fmla="*/ 0 w 18"/>
                      <a:gd name="T1" fmla="*/ 2 h 269"/>
                      <a:gd name="T2" fmla="*/ 0 w 18"/>
                      <a:gd name="T3" fmla="*/ 30 h 269"/>
                      <a:gd name="T4" fmla="*/ 5 w 18"/>
                      <a:gd name="T5" fmla="*/ 28 h 269"/>
                      <a:gd name="T6" fmla="*/ 5 w 18"/>
                      <a:gd name="T7" fmla="*/ 0 h 269"/>
                      <a:gd name="T8" fmla="*/ 0 w 18"/>
                      <a:gd name="T9" fmla="*/ 2 h 2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269"/>
                      <a:gd name="T17" fmla="*/ 18 w 18"/>
                      <a:gd name="T18" fmla="*/ 269 h 2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269">
                        <a:moveTo>
                          <a:pt x="0" y="17"/>
                        </a:moveTo>
                        <a:lnTo>
                          <a:pt x="0" y="269"/>
                        </a:lnTo>
                        <a:lnTo>
                          <a:pt x="18" y="252"/>
                        </a:lnTo>
                        <a:lnTo>
                          <a:pt x="18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765E5E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44" name="その他"/>
                  <p:cNvSpPr>
                    <a:spLocks/>
                  </p:cNvSpPr>
                  <p:nvPr/>
                </p:nvSpPr>
                <p:spPr bwMode="auto">
                  <a:xfrm>
                    <a:off x="101" y="176"/>
                    <a:ext cx="65" cy="269"/>
                  </a:xfrm>
                  <a:custGeom>
                    <a:avLst/>
                    <a:gdLst>
                      <a:gd name="T0" fmla="*/ 0 w 60"/>
                      <a:gd name="T1" fmla="*/ 273 h 268"/>
                      <a:gd name="T2" fmla="*/ 2 w 60"/>
                      <a:gd name="T3" fmla="*/ 231 h 268"/>
                      <a:gd name="T4" fmla="*/ 11 w 60"/>
                      <a:gd name="T5" fmla="*/ 201 h 268"/>
                      <a:gd name="T6" fmla="*/ 14 w 60"/>
                      <a:gd name="T7" fmla="*/ 185 h 268"/>
                      <a:gd name="T8" fmla="*/ 30 w 60"/>
                      <a:gd name="T9" fmla="*/ 168 h 268"/>
                      <a:gd name="T10" fmla="*/ 30 w 60"/>
                      <a:gd name="T11" fmla="*/ 68 h 268"/>
                      <a:gd name="T12" fmla="*/ 47 w 60"/>
                      <a:gd name="T13" fmla="*/ 42 h 268"/>
                      <a:gd name="T14" fmla="*/ 55 w 60"/>
                      <a:gd name="T15" fmla="*/ 25 h 268"/>
                      <a:gd name="T16" fmla="*/ 65 w 60"/>
                      <a:gd name="T17" fmla="*/ 11 h 268"/>
                      <a:gd name="T18" fmla="*/ 75 w 60"/>
                      <a:gd name="T19" fmla="*/ 4 h 268"/>
                      <a:gd name="T20" fmla="*/ 89 w 60"/>
                      <a:gd name="T21" fmla="*/ 0 h 268"/>
                      <a:gd name="T22" fmla="*/ 76 w 60"/>
                      <a:gd name="T23" fmla="*/ 12 h 268"/>
                      <a:gd name="T24" fmla="*/ 65 w 60"/>
                      <a:gd name="T25" fmla="*/ 24 h 268"/>
                      <a:gd name="T26" fmla="*/ 58 w 60"/>
                      <a:gd name="T27" fmla="*/ 36 h 268"/>
                      <a:gd name="T28" fmla="*/ 51 w 60"/>
                      <a:gd name="T29" fmla="*/ 47 h 268"/>
                      <a:gd name="T30" fmla="*/ 40 w 60"/>
                      <a:gd name="T31" fmla="*/ 66 h 268"/>
                      <a:gd name="T32" fmla="*/ 37 w 60"/>
                      <a:gd name="T33" fmla="*/ 166 h 268"/>
                      <a:gd name="T34" fmla="*/ 29 w 60"/>
                      <a:gd name="T35" fmla="*/ 175 h 268"/>
                      <a:gd name="T36" fmla="*/ 20 w 60"/>
                      <a:gd name="T37" fmla="*/ 191 h 268"/>
                      <a:gd name="T38" fmla="*/ 18 w 60"/>
                      <a:gd name="T39" fmla="*/ 203 h 268"/>
                      <a:gd name="T40" fmla="*/ 14 w 60"/>
                      <a:gd name="T41" fmla="*/ 214 h 268"/>
                      <a:gd name="T42" fmla="*/ 12 w 60"/>
                      <a:gd name="T43" fmla="*/ 229 h 268"/>
                      <a:gd name="T44" fmla="*/ 4 w 60"/>
                      <a:gd name="T45" fmla="*/ 243 h 268"/>
                      <a:gd name="T46" fmla="*/ 4 w 60"/>
                      <a:gd name="T47" fmla="*/ 257 h 268"/>
                      <a:gd name="T48" fmla="*/ 0 w 60"/>
                      <a:gd name="T49" fmla="*/ 273 h 268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60"/>
                      <a:gd name="T76" fmla="*/ 0 h 268"/>
                      <a:gd name="T77" fmla="*/ 60 w 60"/>
                      <a:gd name="T78" fmla="*/ 268 h 268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60" h="268">
                        <a:moveTo>
                          <a:pt x="0" y="268"/>
                        </a:moveTo>
                        <a:lnTo>
                          <a:pt x="2" y="226"/>
                        </a:lnTo>
                        <a:lnTo>
                          <a:pt x="6" y="196"/>
                        </a:lnTo>
                        <a:lnTo>
                          <a:pt x="9" y="180"/>
                        </a:lnTo>
                        <a:lnTo>
                          <a:pt x="20" y="163"/>
                        </a:lnTo>
                        <a:lnTo>
                          <a:pt x="20" y="68"/>
                        </a:lnTo>
                        <a:lnTo>
                          <a:pt x="31" y="42"/>
                        </a:lnTo>
                        <a:lnTo>
                          <a:pt x="37" y="25"/>
                        </a:lnTo>
                        <a:lnTo>
                          <a:pt x="43" y="11"/>
                        </a:lnTo>
                        <a:lnTo>
                          <a:pt x="50" y="4"/>
                        </a:lnTo>
                        <a:lnTo>
                          <a:pt x="60" y="0"/>
                        </a:lnTo>
                        <a:lnTo>
                          <a:pt x="51" y="12"/>
                        </a:lnTo>
                        <a:lnTo>
                          <a:pt x="43" y="24"/>
                        </a:lnTo>
                        <a:lnTo>
                          <a:pt x="39" y="36"/>
                        </a:lnTo>
                        <a:lnTo>
                          <a:pt x="34" y="47"/>
                        </a:lnTo>
                        <a:lnTo>
                          <a:pt x="27" y="66"/>
                        </a:lnTo>
                        <a:lnTo>
                          <a:pt x="25" y="161"/>
                        </a:lnTo>
                        <a:lnTo>
                          <a:pt x="19" y="170"/>
                        </a:lnTo>
                        <a:lnTo>
                          <a:pt x="14" y="186"/>
                        </a:lnTo>
                        <a:lnTo>
                          <a:pt x="13" y="198"/>
                        </a:lnTo>
                        <a:lnTo>
                          <a:pt x="9" y="209"/>
                        </a:lnTo>
                        <a:lnTo>
                          <a:pt x="7" y="224"/>
                        </a:lnTo>
                        <a:lnTo>
                          <a:pt x="4" y="238"/>
                        </a:lnTo>
                        <a:lnTo>
                          <a:pt x="4" y="252"/>
                        </a:lnTo>
                        <a:lnTo>
                          <a:pt x="0" y="26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BC9696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6350" cap="flat" cmpd="sng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45" name="その他"/>
                  <p:cNvSpPr>
                    <a:spLocks/>
                  </p:cNvSpPr>
                  <p:nvPr/>
                </p:nvSpPr>
                <p:spPr bwMode="auto">
                  <a:xfrm>
                    <a:off x="0" y="17"/>
                    <a:ext cx="165" cy="428"/>
                  </a:xfrm>
                  <a:custGeom>
                    <a:avLst/>
                    <a:gdLst>
                      <a:gd name="T0" fmla="*/ 0 w 165"/>
                      <a:gd name="T1" fmla="*/ 1 h 432"/>
                      <a:gd name="T2" fmla="*/ 0 w 165"/>
                      <a:gd name="T3" fmla="*/ 157 h 432"/>
                      <a:gd name="T4" fmla="*/ 8 w 165"/>
                      <a:gd name="T5" fmla="*/ 159 h 432"/>
                      <a:gd name="T6" fmla="*/ 19 w 165"/>
                      <a:gd name="T7" fmla="*/ 160 h 432"/>
                      <a:gd name="T8" fmla="*/ 26 w 165"/>
                      <a:gd name="T9" fmla="*/ 164 h 432"/>
                      <a:gd name="T10" fmla="*/ 33 w 165"/>
                      <a:gd name="T11" fmla="*/ 178 h 432"/>
                      <a:gd name="T12" fmla="*/ 37 w 165"/>
                      <a:gd name="T13" fmla="*/ 188 h 432"/>
                      <a:gd name="T14" fmla="*/ 43 w 165"/>
                      <a:gd name="T15" fmla="*/ 199 h 432"/>
                      <a:gd name="T16" fmla="*/ 45 w 165"/>
                      <a:gd name="T17" fmla="*/ 211 h 432"/>
                      <a:gd name="T18" fmla="*/ 49 w 165"/>
                      <a:gd name="T19" fmla="*/ 222 h 432"/>
                      <a:gd name="T20" fmla="*/ 49 w 165"/>
                      <a:gd name="T21" fmla="*/ 305 h 432"/>
                      <a:gd name="T22" fmla="*/ 55 w 165"/>
                      <a:gd name="T23" fmla="*/ 311 h 432"/>
                      <a:gd name="T24" fmla="*/ 61 w 165"/>
                      <a:gd name="T25" fmla="*/ 328 h 432"/>
                      <a:gd name="T26" fmla="*/ 63 w 165"/>
                      <a:gd name="T27" fmla="*/ 341 h 432"/>
                      <a:gd name="T28" fmla="*/ 67 w 165"/>
                      <a:gd name="T29" fmla="*/ 352 h 432"/>
                      <a:gd name="T30" fmla="*/ 69 w 165"/>
                      <a:gd name="T31" fmla="*/ 366 h 432"/>
                      <a:gd name="T32" fmla="*/ 70 w 165"/>
                      <a:gd name="T33" fmla="*/ 375 h 432"/>
                      <a:gd name="T34" fmla="*/ 70 w 165"/>
                      <a:gd name="T35" fmla="*/ 387 h 432"/>
                      <a:gd name="T36" fmla="*/ 70 w 165"/>
                      <a:gd name="T37" fmla="*/ 401 h 432"/>
                      <a:gd name="T38" fmla="*/ 70 w 165"/>
                      <a:gd name="T39" fmla="*/ 411 h 432"/>
                      <a:gd name="T40" fmla="*/ 80 w 165"/>
                      <a:gd name="T41" fmla="*/ 402 h 432"/>
                      <a:gd name="T42" fmla="*/ 86 w 165"/>
                      <a:gd name="T43" fmla="*/ 411 h 432"/>
                      <a:gd name="T44" fmla="*/ 94 w 165"/>
                      <a:gd name="T45" fmla="*/ 402 h 432"/>
                      <a:gd name="T46" fmla="*/ 102 w 165"/>
                      <a:gd name="T47" fmla="*/ 412 h 432"/>
                      <a:gd name="T48" fmla="*/ 102 w 165"/>
                      <a:gd name="T49" fmla="*/ 393 h 432"/>
                      <a:gd name="T50" fmla="*/ 103 w 165"/>
                      <a:gd name="T51" fmla="*/ 375 h 432"/>
                      <a:gd name="T52" fmla="*/ 104 w 165"/>
                      <a:gd name="T53" fmla="*/ 362 h 432"/>
                      <a:gd name="T54" fmla="*/ 106 w 165"/>
                      <a:gd name="T55" fmla="*/ 344 h 432"/>
                      <a:gd name="T56" fmla="*/ 111 w 165"/>
                      <a:gd name="T57" fmla="*/ 327 h 432"/>
                      <a:gd name="T58" fmla="*/ 116 w 165"/>
                      <a:gd name="T59" fmla="*/ 319 h 432"/>
                      <a:gd name="T60" fmla="*/ 122 w 165"/>
                      <a:gd name="T61" fmla="*/ 309 h 432"/>
                      <a:gd name="T62" fmla="*/ 122 w 165"/>
                      <a:gd name="T63" fmla="*/ 222 h 432"/>
                      <a:gd name="T64" fmla="*/ 128 w 165"/>
                      <a:gd name="T65" fmla="*/ 207 h 432"/>
                      <a:gd name="T66" fmla="*/ 132 w 165"/>
                      <a:gd name="T67" fmla="*/ 198 h 432"/>
                      <a:gd name="T68" fmla="*/ 135 w 165"/>
                      <a:gd name="T69" fmla="*/ 187 h 432"/>
                      <a:gd name="T70" fmla="*/ 140 w 165"/>
                      <a:gd name="T71" fmla="*/ 175 h 432"/>
                      <a:gd name="T72" fmla="*/ 144 w 165"/>
                      <a:gd name="T73" fmla="*/ 166 h 432"/>
                      <a:gd name="T74" fmla="*/ 150 w 165"/>
                      <a:gd name="T75" fmla="*/ 160 h 432"/>
                      <a:gd name="T76" fmla="*/ 165 w 165"/>
                      <a:gd name="T77" fmla="*/ 157 h 432"/>
                      <a:gd name="T78" fmla="*/ 165 w 165"/>
                      <a:gd name="T79" fmla="*/ 0 h 432"/>
                      <a:gd name="T80" fmla="*/ 0 w 165"/>
                      <a:gd name="T81" fmla="*/ 1 h 432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65"/>
                      <a:gd name="T124" fmla="*/ 0 h 432"/>
                      <a:gd name="T125" fmla="*/ 165 w 165"/>
                      <a:gd name="T126" fmla="*/ 432 h 432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65" h="432">
                        <a:moveTo>
                          <a:pt x="0" y="1"/>
                        </a:moveTo>
                        <a:lnTo>
                          <a:pt x="0" y="163"/>
                        </a:lnTo>
                        <a:lnTo>
                          <a:pt x="8" y="166"/>
                        </a:lnTo>
                        <a:lnTo>
                          <a:pt x="19" y="169"/>
                        </a:lnTo>
                        <a:lnTo>
                          <a:pt x="26" y="174"/>
                        </a:lnTo>
                        <a:lnTo>
                          <a:pt x="33" y="188"/>
                        </a:lnTo>
                        <a:lnTo>
                          <a:pt x="37" y="198"/>
                        </a:lnTo>
                        <a:lnTo>
                          <a:pt x="43" y="209"/>
                        </a:lnTo>
                        <a:lnTo>
                          <a:pt x="45" y="221"/>
                        </a:lnTo>
                        <a:lnTo>
                          <a:pt x="49" y="232"/>
                        </a:lnTo>
                        <a:lnTo>
                          <a:pt x="49" y="320"/>
                        </a:lnTo>
                        <a:lnTo>
                          <a:pt x="55" y="326"/>
                        </a:lnTo>
                        <a:lnTo>
                          <a:pt x="61" y="343"/>
                        </a:lnTo>
                        <a:lnTo>
                          <a:pt x="63" y="356"/>
                        </a:lnTo>
                        <a:lnTo>
                          <a:pt x="67" y="367"/>
                        </a:lnTo>
                        <a:lnTo>
                          <a:pt x="69" y="383"/>
                        </a:lnTo>
                        <a:lnTo>
                          <a:pt x="70" y="395"/>
                        </a:lnTo>
                        <a:lnTo>
                          <a:pt x="70" y="407"/>
                        </a:lnTo>
                        <a:lnTo>
                          <a:pt x="70" y="421"/>
                        </a:lnTo>
                        <a:lnTo>
                          <a:pt x="70" y="431"/>
                        </a:lnTo>
                        <a:lnTo>
                          <a:pt x="80" y="422"/>
                        </a:lnTo>
                        <a:lnTo>
                          <a:pt x="86" y="431"/>
                        </a:lnTo>
                        <a:lnTo>
                          <a:pt x="94" y="422"/>
                        </a:lnTo>
                        <a:lnTo>
                          <a:pt x="102" y="432"/>
                        </a:lnTo>
                        <a:lnTo>
                          <a:pt x="102" y="413"/>
                        </a:lnTo>
                        <a:lnTo>
                          <a:pt x="103" y="394"/>
                        </a:lnTo>
                        <a:lnTo>
                          <a:pt x="104" y="377"/>
                        </a:lnTo>
                        <a:lnTo>
                          <a:pt x="106" y="359"/>
                        </a:lnTo>
                        <a:lnTo>
                          <a:pt x="111" y="342"/>
                        </a:lnTo>
                        <a:lnTo>
                          <a:pt x="116" y="334"/>
                        </a:lnTo>
                        <a:lnTo>
                          <a:pt x="122" y="324"/>
                        </a:lnTo>
                        <a:lnTo>
                          <a:pt x="122" y="232"/>
                        </a:lnTo>
                        <a:lnTo>
                          <a:pt x="128" y="217"/>
                        </a:lnTo>
                        <a:lnTo>
                          <a:pt x="132" y="208"/>
                        </a:lnTo>
                        <a:lnTo>
                          <a:pt x="135" y="197"/>
                        </a:lnTo>
                        <a:lnTo>
                          <a:pt x="140" y="185"/>
                        </a:lnTo>
                        <a:lnTo>
                          <a:pt x="144" y="176"/>
                        </a:lnTo>
                        <a:lnTo>
                          <a:pt x="150" y="168"/>
                        </a:lnTo>
                        <a:lnTo>
                          <a:pt x="165" y="162"/>
                        </a:lnTo>
                        <a:lnTo>
                          <a:pt x="165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D3A9A9"/>
                      </a:gs>
                      <a:gs pos="100000">
                        <a:srgbClr val="FFCCCC"/>
                      </a:gs>
                    </a:gsLst>
                    <a:lin ang="5400000" scaled="1"/>
                  </a:gradFill>
                  <a:ln w="6350" cap="flat" cmpd="sng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46" name="Oval 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" y="58"/>
                    <a:ext cx="72" cy="83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47" name="その他"/>
                  <p:cNvSpPr>
                    <a:spLocks/>
                  </p:cNvSpPr>
                  <p:nvPr/>
                </p:nvSpPr>
                <p:spPr bwMode="auto">
                  <a:xfrm>
                    <a:off x="0" y="3"/>
                    <a:ext cx="180" cy="14"/>
                  </a:xfrm>
                  <a:custGeom>
                    <a:avLst/>
                    <a:gdLst>
                      <a:gd name="T0" fmla="*/ 33 w 276"/>
                      <a:gd name="T1" fmla="*/ 0 h 18"/>
                      <a:gd name="T2" fmla="*/ 2 w 276"/>
                      <a:gd name="T3" fmla="*/ 0 h 18"/>
                      <a:gd name="T4" fmla="*/ 0 w 276"/>
                      <a:gd name="T5" fmla="*/ 5 h 18"/>
                      <a:gd name="T6" fmla="*/ 30 w 276"/>
                      <a:gd name="T7" fmla="*/ 5 h 18"/>
                      <a:gd name="T8" fmla="*/ 33 w 276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6"/>
                      <a:gd name="T16" fmla="*/ 0 h 18"/>
                      <a:gd name="T17" fmla="*/ 276 w 276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6" h="18">
                        <a:moveTo>
                          <a:pt x="276" y="0"/>
                        </a:moveTo>
                        <a:lnTo>
                          <a:pt x="16" y="0"/>
                        </a:lnTo>
                        <a:lnTo>
                          <a:pt x="0" y="18"/>
                        </a:lnTo>
                        <a:lnTo>
                          <a:pt x="256" y="18"/>
                        </a:lnTo>
                        <a:lnTo>
                          <a:pt x="276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765E5E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6350" cmpd="sng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48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180" y="3"/>
                    <a:ext cx="0" cy="166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49" name="AutoShape 153"/>
                  <p:cNvSpPr>
                    <a:spLocks noChangeArrowheads="1"/>
                  </p:cNvSpPr>
                  <p:nvPr/>
                </p:nvSpPr>
                <p:spPr bwMode="auto">
                  <a:xfrm>
                    <a:off x="51" y="58"/>
                    <a:ext cx="36" cy="83"/>
                  </a:xfrm>
                  <a:prstGeom prst="moon">
                    <a:avLst>
                      <a:gd name="adj" fmla="val 30356"/>
                    </a:avLst>
                  </a:prstGeom>
                  <a:gradFill rotWithShape="0">
                    <a:gsLst>
                      <a:gs pos="0">
                        <a:srgbClr val="765E5E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6350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50" name="その他"/>
                  <p:cNvSpPr>
                    <a:spLocks/>
                  </p:cNvSpPr>
                  <p:nvPr/>
                </p:nvSpPr>
                <p:spPr bwMode="auto">
                  <a:xfrm>
                    <a:off x="101" y="176"/>
                    <a:ext cx="65" cy="269"/>
                  </a:xfrm>
                  <a:custGeom>
                    <a:avLst/>
                    <a:gdLst>
                      <a:gd name="T0" fmla="*/ 0 w 60"/>
                      <a:gd name="T1" fmla="*/ 281 h 266"/>
                      <a:gd name="T2" fmla="*/ 11 w 60"/>
                      <a:gd name="T3" fmla="*/ 275 h 266"/>
                      <a:gd name="T4" fmla="*/ 4 w 60"/>
                      <a:gd name="T5" fmla="*/ 256 h 266"/>
                      <a:gd name="T6" fmla="*/ 11 w 60"/>
                      <a:gd name="T7" fmla="*/ 239 h 266"/>
                      <a:gd name="T8" fmla="*/ 14 w 60"/>
                      <a:gd name="T9" fmla="*/ 217 h 266"/>
                      <a:gd name="T10" fmla="*/ 17 w 60"/>
                      <a:gd name="T11" fmla="*/ 203 h 266"/>
                      <a:gd name="T12" fmla="*/ 20 w 60"/>
                      <a:gd name="T13" fmla="*/ 191 h 266"/>
                      <a:gd name="T14" fmla="*/ 29 w 60"/>
                      <a:gd name="T15" fmla="*/ 178 h 266"/>
                      <a:gd name="T16" fmla="*/ 39 w 60"/>
                      <a:gd name="T17" fmla="*/ 167 h 266"/>
                      <a:gd name="T18" fmla="*/ 40 w 60"/>
                      <a:gd name="T19" fmla="*/ 67 h 266"/>
                      <a:gd name="T20" fmla="*/ 48 w 60"/>
                      <a:gd name="T21" fmla="*/ 57 h 266"/>
                      <a:gd name="T22" fmla="*/ 55 w 60"/>
                      <a:gd name="T23" fmla="*/ 38 h 266"/>
                      <a:gd name="T24" fmla="*/ 64 w 60"/>
                      <a:gd name="T25" fmla="*/ 25 h 266"/>
                      <a:gd name="T26" fmla="*/ 72 w 60"/>
                      <a:gd name="T27" fmla="*/ 13 h 266"/>
                      <a:gd name="T28" fmla="*/ 78 w 60"/>
                      <a:gd name="T29" fmla="*/ 4 h 266"/>
                      <a:gd name="T30" fmla="*/ 89 w 60"/>
                      <a:gd name="T31" fmla="*/ 0 h 26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60"/>
                      <a:gd name="T49" fmla="*/ 0 h 266"/>
                      <a:gd name="T50" fmla="*/ 60 w 60"/>
                      <a:gd name="T51" fmla="*/ 266 h 26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60" h="266">
                        <a:moveTo>
                          <a:pt x="0" y="266"/>
                        </a:moveTo>
                        <a:lnTo>
                          <a:pt x="6" y="260"/>
                        </a:lnTo>
                        <a:lnTo>
                          <a:pt x="4" y="241"/>
                        </a:lnTo>
                        <a:lnTo>
                          <a:pt x="6" y="224"/>
                        </a:lnTo>
                        <a:lnTo>
                          <a:pt x="9" y="207"/>
                        </a:lnTo>
                        <a:lnTo>
                          <a:pt x="12" y="193"/>
                        </a:lnTo>
                        <a:lnTo>
                          <a:pt x="14" y="181"/>
                        </a:lnTo>
                        <a:lnTo>
                          <a:pt x="19" y="168"/>
                        </a:lnTo>
                        <a:lnTo>
                          <a:pt x="26" y="157"/>
                        </a:lnTo>
                        <a:lnTo>
                          <a:pt x="27" y="62"/>
                        </a:lnTo>
                        <a:lnTo>
                          <a:pt x="32" y="52"/>
                        </a:lnTo>
                        <a:lnTo>
                          <a:pt x="37" y="38"/>
                        </a:lnTo>
                        <a:lnTo>
                          <a:pt x="42" y="25"/>
                        </a:lnTo>
                        <a:lnTo>
                          <a:pt x="48" y="13"/>
                        </a:lnTo>
                        <a:lnTo>
                          <a:pt x="52" y="4"/>
                        </a:lnTo>
                        <a:lnTo>
                          <a:pt x="60" y="0"/>
                        </a:lnTo>
                      </a:path>
                    </a:pathLst>
                  </a:custGeom>
                  <a:noFill/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51" name="Line 1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6" y="169"/>
                    <a:ext cx="14" cy="7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4835" name="Group 156"/>
                <p:cNvGrpSpPr>
                  <a:grpSpLocks/>
                </p:cNvGrpSpPr>
                <p:nvPr/>
              </p:nvGrpSpPr>
              <p:grpSpPr bwMode="auto">
                <a:xfrm>
                  <a:off x="0" y="494"/>
                  <a:ext cx="181" cy="442"/>
                  <a:chOff x="0" y="0"/>
                  <a:chExt cx="181" cy="442"/>
                </a:xfrm>
              </p:grpSpPr>
              <p:sp>
                <p:nvSpPr>
                  <p:cNvPr id="14836" name="その他"/>
                  <p:cNvSpPr>
                    <a:spLocks/>
                  </p:cNvSpPr>
                  <p:nvPr/>
                </p:nvSpPr>
                <p:spPr bwMode="auto">
                  <a:xfrm>
                    <a:off x="95" y="-1"/>
                    <a:ext cx="86" cy="442"/>
                  </a:xfrm>
                  <a:custGeom>
                    <a:avLst/>
                    <a:gdLst>
                      <a:gd name="T0" fmla="*/ 0 w 85"/>
                      <a:gd name="T1" fmla="*/ 0 h 437"/>
                      <a:gd name="T2" fmla="*/ 6 w 85"/>
                      <a:gd name="T3" fmla="*/ 9 h 437"/>
                      <a:gd name="T4" fmla="*/ 7 w 85"/>
                      <a:gd name="T5" fmla="*/ 21 h 437"/>
                      <a:gd name="T6" fmla="*/ 7 w 85"/>
                      <a:gd name="T7" fmla="*/ 39 h 437"/>
                      <a:gd name="T8" fmla="*/ 9 w 85"/>
                      <a:gd name="T9" fmla="*/ 63 h 437"/>
                      <a:gd name="T10" fmla="*/ 12 w 85"/>
                      <a:gd name="T11" fmla="*/ 81 h 437"/>
                      <a:gd name="T12" fmla="*/ 15 w 85"/>
                      <a:gd name="T13" fmla="*/ 95 h 437"/>
                      <a:gd name="T14" fmla="*/ 23 w 85"/>
                      <a:gd name="T15" fmla="*/ 115 h 437"/>
                      <a:gd name="T16" fmla="*/ 25 w 85"/>
                      <a:gd name="T17" fmla="*/ 214 h 437"/>
                      <a:gd name="T18" fmla="*/ 29 w 85"/>
                      <a:gd name="T19" fmla="*/ 225 h 437"/>
                      <a:gd name="T20" fmla="*/ 31 w 85"/>
                      <a:gd name="T21" fmla="*/ 241 h 437"/>
                      <a:gd name="T22" fmla="*/ 39 w 85"/>
                      <a:gd name="T23" fmla="*/ 255 h 437"/>
                      <a:gd name="T24" fmla="*/ 42 w 85"/>
                      <a:gd name="T25" fmla="*/ 266 h 437"/>
                      <a:gd name="T26" fmla="*/ 54 w 85"/>
                      <a:gd name="T27" fmla="*/ 275 h 437"/>
                      <a:gd name="T28" fmla="*/ 59 w 85"/>
                      <a:gd name="T29" fmla="*/ 284 h 437"/>
                      <a:gd name="T30" fmla="*/ 75 w 85"/>
                      <a:gd name="T31" fmla="*/ 290 h 437"/>
                      <a:gd name="T32" fmla="*/ 75 w 85"/>
                      <a:gd name="T33" fmla="*/ 462 h 437"/>
                      <a:gd name="T34" fmla="*/ 90 w 85"/>
                      <a:gd name="T35" fmla="*/ 455 h 437"/>
                      <a:gd name="T36" fmla="*/ 89 w 85"/>
                      <a:gd name="T37" fmla="*/ 284 h 437"/>
                      <a:gd name="T38" fmla="*/ 60 w 85"/>
                      <a:gd name="T39" fmla="*/ 272 h 437"/>
                      <a:gd name="T40" fmla="*/ 56 w 85"/>
                      <a:gd name="T41" fmla="*/ 255 h 437"/>
                      <a:gd name="T42" fmla="*/ 48 w 85"/>
                      <a:gd name="T43" fmla="*/ 239 h 437"/>
                      <a:gd name="T44" fmla="*/ 31 w 85"/>
                      <a:gd name="T45" fmla="*/ 214 h 437"/>
                      <a:gd name="T46" fmla="*/ 34 w 85"/>
                      <a:gd name="T47" fmla="*/ 113 h 437"/>
                      <a:gd name="T48" fmla="*/ 25 w 85"/>
                      <a:gd name="T49" fmla="*/ 103 h 437"/>
                      <a:gd name="T50" fmla="*/ 18 w 85"/>
                      <a:gd name="T51" fmla="*/ 89 h 437"/>
                      <a:gd name="T52" fmla="*/ 15 w 85"/>
                      <a:gd name="T53" fmla="*/ 77 h 437"/>
                      <a:gd name="T54" fmla="*/ 12 w 85"/>
                      <a:gd name="T55" fmla="*/ 28 h 437"/>
                      <a:gd name="T56" fmla="*/ 12 w 85"/>
                      <a:gd name="T57" fmla="*/ 12 h 437"/>
                      <a:gd name="T58" fmla="*/ 0 w 85"/>
                      <a:gd name="T59" fmla="*/ 0 h 437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85"/>
                      <a:gd name="T91" fmla="*/ 0 h 437"/>
                      <a:gd name="T92" fmla="*/ 85 w 85"/>
                      <a:gd name="T93" fmla="*/ 437 h 437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85" h="437">
                        <a:moveTo>
                          <a:pt x="0" y="0"/>
                        </a:moveTo>
                        <a:lnTo>
                          <a:pt x="6" y="9"/>
                        </a:lnTo>
                        <a:lnTo>
                          <a:pt x="7" y="21"/>
                        </a:lnTo>
                        <a:lnTo>
                          <a:pt x="7" y="39"/>
                        </a:lnTo>
                        <a:lnTo>
                          <a:pt x="9" y="58"/>
                        </a:lnTo>
                        <a:lnTo>
                          <a:pt x="12" y="76"/>
                        </a:lnTo>
                        <a:lnTo>
                          <a:pt x="15" y="90"/>
                        </a:lnTo>
                        <a:lnTo>
                          <a:pt x="23" y="110"/>
                        </a:lnTo>
                        <a:lnTo>
                          <a:pt x="25" y="204"/>
                        </a:lnTo>
                        <a:lnTo>
                          <a:pt x="29" y="213"/>
                        </a:lnTo>
                        <a:lnTo>
                          <a:pt x="31" y="226"/>
                        </a:lnTo>
                        <a:lnTo>
                          <a:pt x="39" y="240"/>
                        </a:lnTo>
                        <a:lnTo>
                          <a:pt x="42" y="251"/>
                        </a:lnTo>
                        <a:lnTo>
                          <a:pt x="49" y="260"/>
                        </a:lnTo>
                        <a:lnTo>
                          <a:pt x="54" y="269"/>
                        </a:lnTo>
                        <a:lnTo>
                          <a:pt x="70" y="275"/>
                        </a:lnTo>
                        <a:lnTo>
                          <a:pt x="70" y="437"/>
                        </a:lnTo>
                        <a:lnTo>
                          <a:pt x="85" y="430"/>
                        </a:lnTo>
                        <a:lnTo>
                          <a:pt x="84" y="269"/>
                        </a:lnTo>
                        <a:lnTo>
                          <a:pt x="55" y="257"/>
                        </a:lnTo>
                        <a:lnTo>
                          <a:pt x="51" y="240"/>
                        </a:lnTo>
                        <a:lnTo>
                          <a:pt x="43" y="224"/>
                        </a:lnTo>
                        <a:lnTo>
                          <a:pt x="31" y="204"/>
                        </a:lnTo>
                        <a:lnTo>
                          <a:pt x="34" y="108"/>
                        </a:lnTo>
                        <a:lnTo>
                          <a:pt x="25" y="98"/>
                        </a:lnTo>
                        <a:lnTo>
                          <a:pt x="18" y="84"/>
                        </a:lnTo>
                        <a:lnTo>
                          <a:pt x="15" y="72"/>
                        </a:lnTo>
                        <a:lnTo>
                          <a:pt x="12" y="28"/>
                        </a:lnTo>
                        <a:lnTo>
                          <a:pt x="12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BC9696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6350" cap="flat" cmpd="sng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37" name="その他"/>
                  <p:cNvSpPr>
                    <a:spLocks/>
                  </p:cNvSpPr>
                  <p:nvPr/>
                </p:nvSpPr>
                <p:spPr bwMode="auto">
                  <a:xfrm>
                    <a:off x="1" y="-1"/>
                    <a:ext cx="165" cy="442"/>
                  </a:xfrm>
                  <a:custGeom>
                    <a:avLst/>
                    <a:gdLst>
                      <a:gd name="T0" fmla="*/ 97 w 167"/>
                      <a:gd name="T1" fmla="*/ 10 h 442"/>
                      <a:gd name="T2" fmla="*/ 91 w 167"/>
                      <a:gd name="T3" fmla="*/ 1 h 442"/>
                      <a:gd name="T4" fmla="*/ 83 w 167"/>
                      <a:gd name="T5" fmla="*/ 7 h 442"/>
                      <a:gd name="T6" fmla="*/ 76 w 167"/>
                      <a:gd name="T7" fmla="*/ 0 h 442"/>
                      <a:gd name="T8" fmla="*/ 66 w 167"/>
                      <a:gd name="T9" fmla="*/ 10 h 442"/>
                      <a:gd name="T10" fmla="*/ 67 w 167"/>
                      <a:gd name="T11" fmla="*/ 26 h 442"/>
                      <a:gd name="T12" fmla="*/ 67 w 167"/>
                      <a:gd name="T13" fmla="*/ 46 h 442"/>
                      <a:gd name="T14" fmla="*/ 66 w 167"/>
                      <a:gd name="T15" fmla="*/ 59 h 442"/>
                      <a:gd name="T16" fmla="*/ 65 w 167"/>
                      <a:gd name="T17" fmla="*/ 68 h 442"/>
                      <a:gd name="T18" fmla="*/ 63 w 167"/>
                      <a:gd name="T19" fmla="*/ 78 h 442"/>
                      <a:gd name="T20" fmla="*/ 58 w 167"/>
                      <a:gd name="T21" fmla="*/ 92 h 442"/>
                      <a:gd name="T22" fmla="*/ 55 w 167"/>
                      <a:gd name="T23" fmla="*/ 104 h 442"/>
                      <a:gd name="T24" fmla="*/ 53 w 167"/>
                      <a:gd name="T25" fmla="*/ 112 h 442"/>
                      <a:gd name="T26" fmla="*/ 45 w 167"/>
                      <a:gd name="T27" fmla="*/ 122 h 442"/>
                      <a:gd name="T28" fmla="*/ 45 w 167"/>
                      <a:gd name="T29" fmla="*/ 206 h 442"/>
                      <a:gd name="T30" fmla="*/ 41 w 167"/>
                      <a:gd name="T31" fmla="*/ 220 h 442"/>
                      <a:gd name="T32" fmla="*/ 41 w 167"/>
                      <a:gd name="T33" fmla="*/ 230 h 442"/>
                      <a:gd name="T34" fmla="*/ 38 w 167"/>
                      <a:gd name="T35" fmla="*/ 242 h 442"/>
                      <a:gd name="T36" fmla="*/ 34 w 167"/>
                      <a:gd name="T37" fmla="*/ 257 h 442"/>
                      <a:gd name="T38" fmla="*/ 29 w 167"/>
                      <a:gd name="T39" fmla="*/ 265 h 442"/>
                      <a:gd name="T40" fmla="*/ 22 w 167"/>
                      <a:gd name="T41" fmla="*/ 271 h 442"/>
                      <a:gd name="T42" fmla="*/ 10 w 167"/>
                      <a:gd name="T43" fmla="*/ 275 h 442"/>
                      <a:gd name="T44" fmla="*/ 0 w 167"/>
                      <a:gd name="T45" fmla="*/ 276 h 442"/>
                      <a:gd name="T46" fmla="*/ 0 w 167"/>
                      <a:gd name="T47" fmla="*/ 442 h 442"/>
                      <a:gd name="T48" fmla="*/ 157 w 167"/>
                      <a:gd name="T49" fmla="*/ 442 h 442"/>
                      <a:gd name="T50" fmla="*/ 157 w 167"/>
                      <a:gd name="T51" fmla="*/ 276 h 442"/>
                      <a:gd name="T52" fmla="*/ 140 w 167"/>
                      <a:gd name="T53" fmla="*/ 271 h 442"/>
                      <a:gd name="T54" fmla="*/ 134 w 167"/>
                      <a:gd name="T55" fmla="*/ 260 h 442"/>
                      <a:gd name="T56" fmla="*/ 126 w 167"/>
                      <a:gd name="T57" fmla="*/ 241 h 442"/>
                      <a:gd name="T58" fmla="*/ 122 w 167"/>
                      <a:gd name="T59" fmla="*/ 221 h 442"/>
                      <a:gd name="T60" fmla="*/ 117 w 167"/>
                      <a:gd name="T61" fmla="*/ 206 h 442"/>
                      <a:gd name="T62" fmla="*/ 117 w 167"/>
                      <a:gd name="T63" fmla="*/ 116 h 442"/>
                      <a:gd name="T64" fmla="*/ 112 w 167"/>
                      <a:gd name="T65" fmla="*/ 104 h 442"/>
                      <a:gd name="T66" fmla="*/ 108 w 167"/>
                      <a:gd name="T67" fmla="*/ 96 h 442"/>
                      <a:gd name="T68" fmla="*/ 105 w 167"/>
                      <a:gd name="T69" fmla="*/ 85 h 442"/>
                      <a:gd name="T70" fmla="*/ 101 w 167"/>
                      <a:gd name="T71" fmla="*/ 68 h 442"/>
                      <a:gd name="T72" fmla="*/ 100 w 167"/>
                      <a:gd name="T73" fmla="*/ 53 h 442"/>
                      <a:gd name="T74" fmla="*/ 99 w 167"/>
                      <a:gd name="T75" fmla="*/ 30 h 442"/>
                      <a:gd name="T76" fmla="*/ 97 w 167"/>
                      <a:gd name="T77" fmla="*/ 10 h 442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167"/>
                      <a:gd name="T118" fmla="*/ 0 h 442"/>
                      <a:gd name="T119" fmla="*/ 167 w 167"/>
                      <a:gd name="T120" fmla="*/ 442 h 442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167" h="442">
                        <a:moveTo>
                          <a:pt x="102" y="10"/>
                        </a:moveTo>
                        <a:lnTo>
                          <a:pt x="96" y="1"/>
                        </a:lnTo>
                        <a:lnTo>
                          <a:pt x="88" y="7"/>
                        </a:lnTo>
                        <a:lnTo>
                          <a:pt x="81" y="0"/>
                        </a:lnTo>
                        <a:lnTo>
                          <a:pt x="71" y="10"/>
                        </a:lnTo>
                        <a:lnTo>
                          <a:pt x="72" y="26"/>
                        </a:lnTo>
                        <a:lnTo>
                          <a:pt x="72" y="46"/>
                        </a:lnTo>
                        <a:lnTo>
                          <a:pt x="71" y="59"/>
                        </a:lnTo>
                        <a:lnTo>
                          <a:pt x="70" y="68"/>
                        </a:lnTo>
                        <a:lnTo>
                          <a:pt x="68" y="78"/>
                        </a:lnTo>
                        <a:lnTo>
                          <a:pt x="63" y="92"/>
                        </a:lnTo>
                        <a:lnTo>
                          <a:pt x="60" y="104"/>
                        </a:lnTo>
                        <a:lnTo>
                          <a:pt x="58" y="112"/>
                        </a:lnTo>
                        <a:lnTo>
                          <a:pt x="50" y="122"/>
                        </a:lnTo>
                        <a:lnTo>
                          <a:pt x="50" y="206"/>
                        </a:lnTo>
                        <a:lnTo>
                          <a:pt x="46" y="220"/>
                        </a:lnTo>
                        <a:lnTo>
                          <a:pt x="44" y="230"/>
                        </a:lnTo>
                        <a:lnTo>
                          <a:pt x="38" y="242"/>
                        </a:lnTo>
                        <a:lnTo>
                          <a:pt x="34" y="257"/>
                        </a:lnTo>
                        <a:lnTo>
                          <a:pt x="29" y="265"/>
                        </a:lnTo>
                        <a:lnTo>
                          <a:pt x="22" y="271"/>
                        </a:lnTo>
                        <a:lnTo>
                          <a:pt x="10" y="275"/>
                        </a:lnTo>
                        <a:lnTo>
                          <a:pt x="0" y="276"/>
                        </a:lnTo>
                        <a:lnTo>
                          <a:pt x="0" y="442"/>
                        </a:lnTo>
                        <a:lnTo>
                          <a:pt x="167" y="442"/>
                        </a:lnTo>
                        <a:lnTo>
                          <a:pt x="167" y="276"/>
                        </a:lnTo>
                        <a:lnTo>
                          <a:pt x="150" y="271"/>
                        </a:lnTo>
                        <a:lnTo>
                          <a:pt x="144" y="260"/>
                        </a:lnTo>
                        <a:lnTo>
                          <a:pt x="136" y="241"/>
                        </a:lnTo>
                        <a:lnTo>
                          <a:pt x="129" y="221"/>
                        </a:lnTo>
                        <a:lnTo>
                          <a:pt x="122" y="206"/>
                        </a:lnTo>
                        <a:lnTo>
                          <a:pt x="122" y="116"/>
                        </a:lnTo>
                        <a:lnTo>
                          <a:pt x="117" y="104"/>
                        </a:lnTo>
                        <a:lnTo>
                          <a:pt x="113" y="96"/>
                        </a:lnTo>
                        <a:lnTo>
                          <a:pt x="110" y="85"/>
                        </a:lnTo>
                        <a:lnTo>
                          <a:pt x="106" y="68"/>
                        </a:lnTo>
                        <a:lnTo>
                          <a:pt x="105" y="53"/>
                        </a:lnTo>
                        <a:lnTo>
                          <a:pt x="104" y="30"/>
                        </a:lnTo>
                        <a:lnTo>
                          <a:pt x="102" y="1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CCCC"/>
                      </a:gs>
                      <a:gs pos="100000">
                        <a:srgbClr val="D3A9A9"/>
                      </a:gs>
                    </a:gsLst>
                    <a:lin ang="5400000" scaled="1"/>
                  </a:gradFill>
                  <a:ln w="6350" cap="flat" cmpd="sng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38" name="Oval 1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" y="310"/>
                    <a:ext cx="72" cy="76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39" name="AutoShape 160"/>
                  <p:cNvSpPr>
                    <a:spLocks noChangeArrowheads="1"/>
                  </p:cNvSpPr>
                  <p:nvPr/>
                </p:nvSpPr>
                <p:spPr bwMode="auto">
                  <a:xfrm>
                    <a:off x="52" y="310"/>
                    <a:ext cx="36" cy="76"/>
                  </a:xfrm>
                  <a:prstGeom prst="moon">
                    <a:avLst>
                      <a:gd name="adj" fmla="val 30356"/>
                    </a:avLst>
                  </a:prstGeom>
                  <a:gradFill rotWithShape="0">
                    <a:gsLst>
                      <a:gs pos="0">
                        <a:srgbClr val="765E5E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6350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40" name="その他"/>
                  <p:cNvSpPr>
                    <a:spLocks/>
                  </p:cNvSpPr>
                  <p:nvPr/>
                </p:nvSpPr>
                <p:spPr bwMode="auto">
                  <a:xfrm>
                    <a:off x="109" y="13"/>
                    <a:ext cx="72" cy="428"/>
                  </a:xfrm>
                  <a:custGeom>
                    <a:avLst/>
                    <a:gdLst>
                      <a:gd name="T0" fmla="*/ 55 w 73"/>
                      <a:gd name="T1" fmla="*/ 428 h 428"/>
                      <a:gd name="T2" fmla="*/ 68 w 73"/>
                      <a:gd name="T3" fmla="*/ 419 h 428"/>
                      <a:gd name="T4" fmla="*/ 68 w 73"/>
                      <a:gd name="T5" fmla="*/ 260 h 428"/>
                      <a:gd name="T6" fmla="*/ 53 w 73"/>
                      <a:gd name="T7" fmla="*/ 253 h 428"/>
                      <a:gd name="T8" fmla="*/ 41 w 73"/>
                      <a:gd name="T9" fmla="*/ 246 h 428"/>
                      <a:gd name="T10" fmla="*/ 36 w 73"/>
                      <a:gd name="T11" fmla="*/ 230 h 428"/>
                      <a:gd name="T12" fmla="*/ 33 w 73"/>
                      <a:gd name="T13" fmla="*/ 212 h 428"/>
                      <a:gd name="T14" fmla="*/ 22 w 73"/>
                      <a:gd name="T15" fmla="*/ 193 h 428"/>
                      <a:gd name="T16" fmla="*/ 22 w 73"/>
                      <a:gd name="T17" fmla="*/ 101 h 428"/>
                      <a:gd name="T18" fmla="*/ 16 w 73"/>
                      <a:gd name="T19" fmla="*/ 91 h 428"/>
                      <a:gd name="T20" fmla="*/ 10 w 73"/>
                      <a:gd name="T21" fmla="*/ 78 h 428"/>
                      <a:gd name="T22" fmla="*/ 5 w 73"/>
                      <a:gd name="T23" fmla="*/ 66 h 428"/>
                      <a:gd name="T24" fmla="*/ 4 w 73"/>
                      <a:gd name="T25" fmla="*/ 54 h 428"/>
                      <a:gd name="T26" fmla="*/ 3 w 73"/>
                      <a:gd name="T27" fmla="*/ 37 h 428"/>
                      <a:gd name="T28" fmla="*/ 1 w 73"/>
                      <a:gd name="T29" fmla="*/ 18 h 428"/>
                      <a:gd name="T30" fmla="*/ 0 w 73"/>
                      <a:gd name="T31" fmla="*/ 0 h 42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73"/>
                      <a:gd name="T49" fmla="*/ 0 h 428"/>
                      <a:gd name="T50" fmla="*/ 73 w 73"/>
                      <a:gd name="T51" fmla="*/ 428 h 42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73" h="428">
                        <a:moveTo>
                          <a:pt x="60" y="428"/>
                        </a:moveTo>
                        <a:lnTo>
                          <a:pt x="73" y="419"/>
                        </a:lnTo>
                        <a:lnTo>
                          <a:pt x="73" y="260"/>
                        </a:lnTo>
                        <a:lnTo>
                          <a:pt x="58" y="253"/>
                        </a:lnTo>
                        <a:lnTo>
                          <a:pt x="46" y="246"/>
                        </a:lnTo>
                        <a:lnTo>
                          <a:pt x="40" y="230"/>
                        </a:lnTo>
                        <a:lnTo>
                          <a:pt x="33" y="212"/>
                        </a:lnTo>
                        <a:lnTo>
                          <a:pt x="22" y="193"/>
                        </a:lnTo>
                        <a:lnTo>
                          <a:pt x="22" y="101"/>
                        </a:lnTo>
                        <a:lnTo>
                          <a:pt x="16" y="91"/>
                        </a:lnTo>
                        <a:lnTo>
                          <a:pt x="10" y="78"/>
                        </a:lnTo>
                        <a:lnTo>
                          <a:pt x="5" y="66"/>
                        </a:lnTo>
                        <a:lnTo>
                          <a:pt x="4" y="54"/>
                        </a:lnTo>
                        <a:lnTo>
                          <a:pt x="3" y="37"/>
                        </a:lnTo>
                        <a:lnTo>
                          <a:pt x="1" y="1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 cmpd="sng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41" name="Line 1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7" y="268"/>
                    <a:ext cx="14" cy="7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42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102" y="6"/>
                    <a:ext cx="7" cy="7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14763" name="AutoShape 164"/>
              <p:cNvSpPr>
                <a:spLocks noChangeArrowheads="1"/>
              </p:cNvSpPr>
              <p:nvPr/>
            </p:nvSpPr>
            <p:spPr bwMode="auto">
              <a:xfrm>
                <a:off x="316" y="628"/>
                <a:ext cx="194" cy="2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40 w 21600"/>
                  <a:gd name="T13" fmla="*/ 5376 h 21600"/>
                  <a:gd name="T14" fmla="*/ 18928 w 21600"/>
                  <a:gd name="T15" fmla="*/ 1622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CC6600"/>
              </a:solidFill>
              <a:ln w="9525" cmpd="sng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14764" name="Group 165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315" cy="1263"/>
                <a:chOff x="0" y="0"/>
                <a:chExt cx="315" cy="1263"/>
              </a:xfrm>
            </p:grpSpPr>
            <p:sp>
              <p:nvSpPr>
                <p:cNvPr id="14765" name="その他"/>
                <p:cNvSpPr>
                  <a:spLocks noChangeAspect="1"/>
                </p:cNvSpPr>
                <p:nvPr/>
              </p:nvSpPr>
              <p:spPr bwMode="auto">
                <a:xfrm>
                  <a:off x="0" y="186"/>
                  <a:ext cx="309" cy="90"/>
                </a:xfrm>
                <a:custGeom>
                  <a:avLst/>
                  <a:gdLst>
                    <a:gd name="T0" fmla="*/ 55 w 476"/>
                    <a:gd name="T1" fmla="*/ 1 h 140"/>
                    <a:gd name="T2" fmla="*/ 49 w 476"/>
                    <a:gd name="T3" fmla="*/ 1 h 140"/>
                    <a:gd name="T4" fmla="*/ 45 w 476"/>
                    <a:gd name="T5" fmla="*/ 1 h 140"/>
                    <a:gd name="T6" fmla="*/ 42 w 476"/>
                    <a:gd name="T7" fmla="*/ 1 h 140"/>
                    <a:gd name="T8" fmla="*/ 38 w 476"/>
                    <a:gd name="T9" fmla="*/ 1 h 140"/>
                    <a:gd name="T10" fmla="*/ 34 w 476"/>
                    <a:gd name="T11" fmla="*/ 0 h 140"/>
                    <a:gd name="T12" fmla="*/ 32 w 476"/>
                    <a:gd name="T13" fmla="*/ 0 h 140"/>
                    <a:gd name="T14" fmla="*/ 29 w 476"/>
                    <a:gd name="T15" fmla="*/ 1 h 140"/>
                    <a:gd name="T16" fmla="*/ 27 w 476"/>
                    <a:gd name="T17" fmla="*/ 1 h 140"/>
                    <a:gd name="T18" fmla="*/ 25 w 476"/>
                    <a:gd name="T19" fmla="*/ 2 h 140"/>
                    <a:gd name="T20" fmla="*/ 20 w 476"/>
                    <a:gd name="T21" fmla="*/ 2 h 140"/>
                    <a:gd name="T22" fmla="*/ 16 w 476"/>
                    <a:gd name="T23" fmla="*/ 1 h 140"/>
                    <a:gd name="T24" fmla="*/ 14 w 476"/>
                    <a:gd name="T25" fmla="*/ 1 h 140"/>
                    <a:gd name="T26" fmla="*/ 12 w 476"/>
                    <a:gd name="T27" fmla="*/ 2 h 140"/>
                    <a:gd name="T28" fmla="*/ 10 w 476"/>
                    <a:gd name="T29" fmla="*/ 3 h 140"/>
                    <a:gd name="T30" fmla="*/ 9 w 476"/>
                    <a:gd name="T31" fmla="*/ 3 h 140"/>
                    <a:gd name="T32" fmla="*/ 8 w 476"/>
                    <a:gd name="T33" fmla="*/ 5 h 140"/>
                    <a:gd name="T34" fmla="*/ 8 w 476"/>
                    <a:gd name="T35" fmla="*/ 6 h 140"/>
                    <a:gd name="T36" fmla="*/ 7 w 476"/>
                    <a:gd name="T37" fmla="*/ 8 h 140"/>
                    <a:gd name="T38" fmla="*/ 6 w 476"/>
                    <a:gd name="T39" fmla="*/ 9 h 140"/>
                    <a:gd name="T40" fmla="*/ 6 w 476"/>
                    <a:gd name="T41" fmla="*/ 10 h 140"/>
                    <a:gd name="T42" fmla="*/ 5 w 476"/>
                    <a:gd name="T43" fmla="*/ 11 h 140"/>
                    <a:gd name="T44" fmla="*/ 0 w 476"/>
                    <a:gd name="T45" fmla="*/ 14 h 140"/>
                    <a:gd name="T46" fmla="*/ 5 w 476"/>
                    <a:gd name="T47" fmla="*/ 14 h 140"/>
                    <a:gd name="T48" fmla="*/ 10 w 476"/>
                    <a:gd name="T49" fmla="*/ 12 h 140"/>
                    <a:gd name="T50" fmla="*/ 15 w 476"/>
                    <a:gd name="T51" fmla="*/ 12 h 140"/>
                    <a:gd name="T52" fmla="*/ 18 w 476"/>
                    <a:gd name="T53" fmla="*/ 12 h 140"/>
                    <a:gd name="T54" fmla="*/ 21 w 476"/>
                    <a:gd name="T55" fmla="*/ 13 h 140"/>
                    <a:gd name="T56" fmla="*/ 24 w 476"/>
                    <a:gd name="T57" fmla="*/ 14 h 140"/>
                    <a:gd name="T58" fmla="*/ 28 w 476"/>
                    <a:gd name="T59" fmla="*/ 15 h 140"/>
                    <a:gd name="T60" fmla="*/ 31 w 476"/>
                    <a:gd name="T61" fmla="*/ 15 h 140"/>
                    <a:gd name="T62" fmla="*/ 36 w 476"/>
                    <a:gd name="T63" fmla="*/ 15 h 140"/>
                    <a:gd name="T64" fmla="*/ 41 w 476"/>
                    <a:gd name="T65" fmla="*/ 15 h 140"/>
                    <a:gd name="T66" fmla="*/ 44 w 476"/>
                    <a:gd name="T67" fmla="*/ 14 h 140"/>
                    <a:gd name="T68" fmla="*/ 45 w 476"/>
                    <a:gd name="T69" fmla="*/ 12 h 140"/>
                    <a:gd name="T70" fmla="*/ 47 w 476"/>
                    <a:gd name="T71" fmla="*/ 10 h 140"/>
                    <a:gd name="T72" fmla="*/ 48 w 476"/>
                    <a:gd name="T73" fmla="*/ 7 h 140"/>
                    <a:gd name="T74" fmla="*/ 49 w 476"/>
                    <a:gd name="T75" fmla="*/ 5 h 140"/>
                    <a:gd name="T76" fmla="*/ 51 w 476"/>
                    <a:gd name="T77" fmla="*/ 3 h 140"/>
                    <a:gd name="T78" fmla="*/ 55 w 476"/>
                    <a:gd name="T79" fmla="*/ 1 h 14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76"/>
                    <a:gd name="T121" fmla="*/ 0 h 140"/>
                    <a:gd name="T122" fmla="*/ 476 w 476"/>
                    <a:gd name="T123" fmla="*/ 140 h 14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76" h="140">
                      <a:moveTo>
                        <a:pt x="476" y="10"/>
                      </a:moveTo>
                      <a:lnTo>
                        <a:pt x="426" y="12"/>
                      </a:lnTo>
                      <a:lnTo>
                        <a:pt x="389" y="13"/>
                      </a:lnTo>
                      <a:lnTo>
                        <a:pt x="360" y="9"/>
                      </a:lnTo>
                      <a:lnTo>
                        <a:pt x="327" y="2"/>
                      </a:lnTo>
                      <a:lnTo>
                        <a:pt x="299" y="0"/>
                      </a:lnTo>
                      <a:lnTo>
                        <a:pt x="279" y="0"/>
                      </a:lnTo>
                      <a:lnTo>
                        <a:pt x="249" y="4"/>
                      </a:lnTo>
                      <a:lnTo>
                        <a:pt x="234" y="12"/>
                      </a:lnTo>
                      <a:lnTo>
                        <a:pt x="215" y="18"/>
                      </a:lnTo>
                      <a:lnTo>
                        <a:pt x="171" y="18"/>
                      </a:lnTo>
                      <a:lnTo>
                        <a:pt x="141" y="13"/>
                      </a:lnTo>
                      <a:lnTo>
                        <a:pt x="119" y="7"/>
                      </a:lnTo>
                      <a:lnTo>
                        <a:pt x="102" y="15"/>
                      </a:lnTo>
                      <a:lnTo>
                        <a:pt x="88" y="22"/>
                      </a:lnTo>
                      <a:lnTo>
                        <a:pt x="78" y="28"/>
                      </a:lnTo>
                      <a:lnTo>
                        <a:pt x="68" y="40"/>
                      </a:lnTo>
                      <a:lnTo>
                        <a:pt x="64" y="57"/>
                      </a:lnTo>
                      <a:lnTo>
                        <a:pt x="62" y="70"/>
                      </a:lnTo>
                      <a:lnTo>
                        <a:pt x="59" y="81"/>
                      </a:lnTo>
                      <a:lnTo>
                        <a:pt x="51" y="93"/>
                      </a:lnTo>
                      <a:lnTo>
                        <a:pt x="44" y="102"/>
                      </a:lnTo>
                      <a:lnTo>
                        <a:pt x="0" y="126"/>
                      </a:lnTo>
                      <a:lnTo>
                        <a:pt x="41" y="120"/>
                      </a:lnTo>
                      <a:lnTo>
                        <a:pt x="92" y="110"/>
                      </a:lnTo>
                      <a:lnTo>
                        <a:pt x="130" y="105"/>
                      </a:lnTo>
                      <a:lnTo>
                        <a:pt x="159" y="108"/>
                      </a:lnTo>
                      <a:lnTo>
                        <a:pt x="188" y="115"/>
                      </a:lnTo>
                      <a:lnTo>
                        <a:pt x="210" y="128"/>
                      </a:lnTo>
                      <a:lnTo>
                        <a:pt x="240" y="140"/>
                      </a:lnTo>
                      <a:lnTo>
                        <a:pt x="269" y="140"/>
                      </a:lnTo>
                      <a:lnTo>
                        <a:pt x="306" y="139"/>
                      </a:lnTo>
                      <a:lnTo>
                        <a:pt x="352" y="130"/>
                      </a:lnTo>
                      <a:lnTo>
                        <a:pt x="380" y="126"/>
                      </a:lnTo>
                      <a:lnTo>
                        <a:pt x="394" y="111"/>
                      </a:lnTo>
                      <a:lnTo>
                        <a:pt x="408" y="86"/>
                      </a:lnTo>
                      <a:lnTo>
                        <a:pt x="416" y="63"/>
                      </a:lnTo>
                      <a:lnTo>
                        <a:pt x="425" y="46"/>
                      </a:lnTo>
                      <a:lnTo>
                        <a:pt x="440" y="30"/>
                      </a:lnTo>
                      <a:lnTo>
                        <a:pt x="476" y="1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766" name="その他"/>
                <p:cNvSpPr>
                  <a:spLocks noChangeAspect="1"/>
                </p:cNvSpPr>
                <p:nvPr/>
              </p:nvSpPr>
              <p:spPr bwMode="auto">
                <a:xfrm>
                  <a:off x="194" y="345"/>
                  <a:ext cx="79" cy="14"/>
                </a:xfrm>
                <a:custGeom>
                  <a:avLst/>
                  <a:gdLst>
                    <a:gd name="T0" fmla="*/ 0 w 120"/>
                    <a:gd name="T1" fmla="*/ 5 h 18"/>
                    <a:gd name="T2" fmla="*/ 6 w 120"/>
                    <a:gd name="T3" fmla="*/ 0 h 18"/>
                    <a:gd name="T4" fmla="*/ 9 w 120"/>
                    <a:gd name="T5" fmla="*/ 2 h 18"/>
                    <a:gd name="T6" fmla="*/ 14 w 120"/>
                    <a:gd name="T7" fmla="*/ 3 h 18"/>
                    <a:gd name="T8" fmla="*/ 0 w 120"/>
                    <a:gd name="T9" fmla="*/ 5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"/>
                    <a:gd name="T16" fmla="*/ 0 h 18"/>
                    <a:gd name="T17" fmla="*/ 120 w 120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" h="18">
                      <a:moveTo>
                        <a:pt x="0" y="18"/>
                      </a:moveTo>
                      <a:lnTo>
                        <a:pt x="48" y="0"/>
                      </a:lnTo>
                      <a:lnTo>
                        <a:pt x="78" y="3"/>
                      </a:lnTo>
                      <a:lnTo>
                        <a:pt x="120" y="12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767" name="その他"/>
                <p:cNvSpPr>
                  <a:spLocks noChangeAspect="1"/>
                </p:cNvSpPr>
                <p:nvPr/>
              </p:nvSpPr>
              <p:spPr bwMode="auto">
                <a:xfrm>
                  <a:off x="93" y="345"/>
                  <a:ext cx="93" cy="14"/>
                </a:xfrm>
                <a:custGeom>
                  <a:avLst/>
                  <a:gdLst>
                    <a:gd name="T0" fmla="*/ 0 w 139"/>
                    <a:gd name="T1" fmla="*/ 10 h 15"/>
                    <a:gd name="T2" fmla="*/ 5 w 139"/>
                    <a:gd name="T3" fmla="*/ 5 h 15"/>
                    <a:gd name="T4" fmla="*/ 9 w 139"/>
                    <a:gd name="T5" fmla="*/ 0 h 15"/>
                    <a:gd name="T6" fmla="*/ 13 w 139"/>
                    <a:gd name="T7" fmla="*/ 5 h 15"/>
                    <a:gd name="T8" fmla="*/ 18 w 139"/>
                    <a:gd name="T9" fmla="*/ 7 h 15"/>
                    <a:gd name="T10" fmla="*/ 0 w 139"/>
                    <a:gd name="T11" fmla="*/ 1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15"/>
                    <a:gd name="T20" fmla="*/ 139 w 139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15">
                      <a:moveTo>
                        <a:pt x="0" y="15"/>
                      </a:moveTo>
                      <a:lnTo>
                        <a:pt x="36" y="5"/>
                      </a:lnTo>
                      <a:lnTo>
                        <a:pt x="69" y="0"/>
                      </a:lnTo>
                      <a:lnTo>
                        <a:pt x="101" y="5"/>
                      </a:lnTo>
                      <a:lnTo>
                        <a:pt x="139" y="12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768" name="Rectangle 169"/>
                <p:cNvSpPr>
                  <a:spLocks noChangeAspect="1" noChangeArrowheads="1"/>
                </p:cNvSpPr>
                <p:nvPr/>
              </p:nvSpPr>
              <p:spPr bwMode="auto">
                <a:xfrm>
                  <a:off x="50" y="359"/>
                  <a:ext cx="230" cy="179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769" name="その他"/>
                <p:cNvSpPr>
                  <a:spLocks noChangeAspect="1"/>
                </p:cNvSpPr>
                <p:nvPr/>
              </p:nvSpPr>
              <p:spPr bwMode="auto">
                <a:xfrm>
                  <a:off x="0" y="193"/>
                  <a:ext cx="316" cy="338"/>
                </a:xfrm>
                <a:custGeom>
                  <a:avLst/>
                  <a:gdLst>
                    <a:gd name="T0" fmla="*/ 0 w 480"/>
                    <a:gd name="T1" fmla="*/ 13 h 527"/>
                    <a:gd name="T2" fmla="*/ 0 w 480"/>
                    <a:gd name="T3" fmla="*/ 30 h 527"/>
                    <a:gd name="T4" fmla="*/ 2 w 480"/>
                    <a:gd name="T5" fmla="*/ 30 h 527"/>
                    <a:gd name="T6" fmla="*/ 4 w 480"/>
                    <a:gd name="T7" fmla="*/ 28 h 527"/>
                    <a:gd name="T8" fmla="*/ 5 w 480"/>
                    <a:gd name="T9" fmla="*/ 27 h 527"/>
                    <a:gd name="T10" fmla="*/ 7 w 480"/>
                    <a:gd name="T11" fmla="*/ 27 h 527"/>
                    <a:gd name="T12" fmla="*/ 9 w 480"/>
                    <a:gd name="T13" fmla="*/ 28 h 527"/>
                    <a:gd name="T14" fmla="*/ 13 w 480"/>
                    <a:gd name="T15" fmla="*/ 28 h 527"/>
                    <a:gd name="T16" fmla="*/ 17 w 480"/>
                    <a:gd name="T17" fmla="*/ 28 h 527"/>
                    <a:gd name="T18" fmla="*/ 24 w 480"/>
                    <a:gd name="T19" fmla="*/ 26 h 527"/>
                    <a:gd name="T20" fmla="*/ 28 w 480"/>
                    <a:gd name="T21" fmla="*/ 26 h 527"/>
                    <a:gd name="T22" fmla="*/ 33 w 480"/>
                    <a:gd name="T23" fmla="*/ 27 h 527"/>
                    <a:gd name="T24" fmla="*/ 36 w 480"/>
                    <a:gd name="T25" fmla="*/ 27 h 527"/>
                    <a:gd name="T26" fmla="*/ 40 w 480"/>
                    <a:gd name="T27" fmla="*/ 27 h 527"/>
                    <a:gd name="T28" fmla="*/ 43 w 480"/>
                    <a:gd name="T29" fmla="*/ 26 h 527"/>
                    <a:gd name="T30" fmla="*/ 47 w 480"/>
                    <a:gd name="T31" fmla="*/ 26 h 527"/>
                    <a:gd name="T32" fmla="*/ 54 w 480"/>
                    <a:gd name="T33" fmla="*/ 28 h 527"/>
                    <a:gd name="T34" fmla="*/ 54 w 480"/>
                    <a:gd name="T35" fmla="*/ 57 h 527"/>
                    <a:gd name="T36" fmla="*/ 59 w 480"/>
                    <a:gd name="T37" fmla="*/ 52 h 527"/>
                    <a:gd name="T38" fmla="*/ 59 w 480"/>
                    <a:gd name="T39" fmla="*/ 0 h 527"/>
                    <a:gd name="T40" fmla="*/ 56 w 480"/>
                    <a:gd name="T41" fmla="*/ 2 h 527"/>
                    <a:gd name="T42" fmla="*/ 53 w 480"/>
                    <a:gd name="T43" fmla="*/ 4 h 527"/>
                    <a:gd name="T44" fmla="*/ 52 w 480"/>
                    <a:gd name="T45" fmla="*/ 6 h 527"/>
                    <a:gd name="T46" fmla="*/ 51 w 480"/>
                    <a:gd name="T47" fmla="*/ 9 h 527"/>
                    <a:gd name="T48" fmla="*/ 49 w 480"/>
                    <a:gd name="T49" fmla="*/ 12 h 527"/>
                    <a:gd name="T50" fmla="*/ 48 w 480"/>
                    <a:gd name="T51" fmla="*/ 12 h 527"/>
                    <a:gd name="T52" fmla="*/ 45 w 480"/>
                    <a:gd name="T53" fmla="*/ 13 h 527"/>
                    <a:gd name="T54" fmla="*/ 43 w 480"/>
                    <a:gd name="T55" fmla="*/ 13 h 527"/>
                    <a:gd name="T56" fmla="*/ 40 w 480"/>
                    <a:gd name="T57" fmla="*/ 13 h 527"/>
                    <a:gd name="T58" fmla="*/ 36 w 480"/>
                    <a:gd name="T59" fmla="*/ 14 h 527"/>
                    <a:gd name="T60" fmla="*/ 33 w 480"/>
                    <a:gd name="T61" fmla="*/ 14 h 527"/>
                    <a:gd name="T62" fmla="*/ 30 w 480"/>
                    <a:gd name="T63" fmla="*/ 14 h 527"/>
                    <a:gd name="T64" fmla="*/ 27 w 480"/>
                    <a:gd name="T65" fmla="*/ 13 h 527"/>
                    <a:gd name="T66" fmla="*/ 25 w 480"/>
                    <a:gd name="T67" fmla="*/ 12 h 527"/>
                    <a:gd name="T68" fmla="*/ 22 w 480"/>
                    <a:gd name="T69" fmla="*/ 11 h 527"/>
                    <a:gd name="T70" fmla="*/ 20 w 480"/>
                    <a:gd name="T71" fmla="*/ 11 h 527"/>
                    <a:gd name="T72" fmla="*/ 16 w 480"/>
                    <a:gd name="T73" fmla="*/ 11 h 527"/>
                    <a:gd name="T74" fmla="*/ 12 w 480"/>
                    <a:gd name="T75" fmla="*/ 11 h 527"/>
                    <a:gd name="T76" fmla="*/ 9 w 480"/>
                    <a:gd name="T77" fmla="*/ 12 h 527"/>
                    <a:gd name="T78" fmla="*/ 5 w 480"/>
                    <a:gd name="T79" fmla="*/ 12 h 527"/>
                    <a:gd name="T80" fmla="*/ 2 w 480"/>
                    <a:gd name="T81" fmla="*/ 12 h 527"/>
                    <a:gd name="T82" fmla="*/ 0 w 480"/>
                    <a:gd name="T83" fmla="*/ 13 h 52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80"/>
                    <a:gd name="T127" fmla="*/ 0 h 527"/>
                    <a:gd name="T128" fmla="*/ 480 w 480"/>
                    <a:gd name="T129" fmla="*/ 527 h 52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80" h="527">
                      <a:moveTo>
                        <a:pt x="0" y="119"/>
                      </a:moveTo>
                      <a:lnTo>
                        <a:pt x="0" y="274"/>
                      </a:lnTo>
                      <a:lnTo>
                        <a:pt x="16" y="269"/>
                      </a:lnTo>
                      <a:lnTo>
                        <a:pt x="29" y="258"/>
                      </a:lnTo>
                      <a:lnTo>
                        <a:pt x="38" y="248"/>
                      </a:lnTo>
                      <a:lnTo>
                        <a:pt x="57" y="248"/>
                      </a:lnTo>
                      <a:lnTo>
                        <a:pt x="77" y="260"/>
                      </a:lnTo>
                      <a:lnTo>
                        <a:pt x="104" y="261"/>
                      </a:lnTo>
                      <a:lnTo>
                        <a:pt x="142" y="253"/>
                      </a:lnTo>
                      <a:lnTo>
                        <a:pt x="189" y="239"/>
                      </a:lnTo>
                      <a:lnTo>
                        <a:pt x="227" y="239"/>
                      </a:lnTo>
                      <a:lnTo>
                        <a:pt x="265" y="250"/>
                      </a:lnTo>
                      <a:lnTo>
                        <a:pt x="293" y="250"/>
                      </a:lnTo>
                      <a:lnTo>
                        <a:pt x="323" y="245"/>
                      </a:lnTo>
                      <a:lnTo>
                        <a:pt x="344" y="240"/>
                      </a:lnTo>
                      <a:lnTo>
                        <a:pt x="382" y="242"/>
                      </a:lnTo>
                      <a:lnTo>
                        <a:pt x="435" y="256"/>
                      </a:lnTo>
                      <a:lnTo>
                        <a:pt x="435" y="527"/>
                      </a:lnTo>
                      <a:lnTo>
                        <a:pt x="480" y="476"/>
                      </a:lnTo>
                      <a:lnTo>
                        <a:pt x="480" y="0"/>
                      </a:lnTo>
                      <a:lnTo>
                        <a:pt x="453" y="15"/>
                      </a:lnTo>
                      <a:lnTo>
                        <a:pt x="430" y="37"/>
                      </a:lnTo>
                      <a:lnTo>
                        <a:pt x="419" y="61"/>
                      </a:lnTo>
                      <a:lnTo>
                        <a:pt x="409" y="85"/>
                      </a:lnTo>
                      <a:lnTo>
                        <a:pt x="397" y="104"/>
                      </a:lnTo>
                      <a:lnTo>
                        <a:pt x="389" y="112"/>
                      </a:lnTo>
                      <a:lnTo>
                        <a:pt x="369" y="120"/>
                      </a:lnTo>
                      <a:lnTo>
                        <a:pt x="349" y="120"/>
                      </a:lnTo>
                      <a:lnTo>
                        <a:pt x="317" y="125"/>
                      </a:lnTo>
                      <a:lnTo>
                        <a:pt x="289" y="128"/>
                      </a:lnTo>
                      <a:lnTo>
                        <a:pt x="264" y="132"/>
                      </a:lnTo>
                      <a:lnTo>
                        <a:pt x="243" y="130"/>
                      </a:lnTo>
                      <a:lnTo>
                        <a:pt x="222" y="124"/>
                      </a:lnTo>
                      <a:lnTo>
                        <a:pt x="200" y="112"/>
                      </a:lnTo>
                      <a:lnTo>
                        <a:pt x="174" y="103"/>
                      </a:lnTo>
                      <a:lnTo>
                        <a:pt x="157" y="98"/>
                      </a:lnTo>
                      <a:lnTo>
                        <a:pt x="128" y="98"/>
                      </a:lnTo>
                      <a:lnTo>
                        <a:pt x="94" y="101"/>
                      </a:lnTo>
                      <a:lnTo>
                        <a:pt x="67" y="104"/>
                      </a:lnTo>
                      <a:lnTo>
                        <a:pt x="40" y="111"/>
                      </a:lnTo>
                      <a:lnTo>
                        <a:pt x="17" y="116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CC"/>
                    </a:gs>
                    <a:gs pos="100000">
                      <a:srgbClr val="ACAC8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770" name="その他"/>
                <p:cNvSpPr>
                  <a:spLocks noChangeAspect="1"/>
                </p:cNvSpPr>
                <p:nvPr/>
              </p:nvSpPr>
              <p:spPr bwMode="auto">
                <a:xfrm>
                  <a:off x="50" y="939"/>
                  <a:ext cx="237" cy="179"/>
                </a:xfrm>
                <a:custGeom>
                  <a:avLst/>
                  <a:gdLst>
                    <a:gd name="T0" fmla="*/ 0 w 360"/>
                    <a:gd name="T1" fmla="*/ 1 h 277"/>
                    <a:gd name="T2" fmla="*/ 1 w 360"/>
                    <a:gd name="T3" fmla="*/ 3 h 277"/>
                    <a:gd name="T4" fmla="*/ 41 w 360"/>
                    <a:gd name="T5" fmla="*/ 3 h 277"/>
                    <a:gd name="T6" fmla="*/ 41 w 360"/>
                    <a:gd name="T7" fmla="*/ 31 h 277"/>
                    <a:gd name="T8" fmla="*/ 44 w 360"/>
                    <a:gd name="T9" fmla="*/ 28 h 277"/>
                    <a:gd name="T10" fmla="*/ 45 w 360"/>
                    <a:gd name="T11" fmla="*/ 0 h 277"/>
                    <a:gd name="T12" fmla="*/ 0 w 360"/>
                    <a:gd name="T13" fmla="*/ 1 h 2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0"/>
                    <a:gd name="T22" fmla="*/ 0 h 277"/>
                    <a:gd name="T23" fmla="*/ 360 w 360"/>
                    <a:gd name="T24" fmla="*/ 277 h 27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0" h="277">
                      <a:moveTo>
                        <a:pt x="0" y="1"/>
                      </a:moveTo>
                      <a:lnTo>
                        <a:pt x="2" y="22"/>
                      </a:lnTo>
                      <a:lnTo>
                        <a:pt x="336" y="22"/>
                      </a:lnTo>
                      <a:lnTo>
                        <a:pt x="336" y="277"/>
                      </a:lnTo>
                      <a:lnTo>
                        <a:pt x="359" y="253"/>
                      </a:lnTo>
                      <a:lnTo>
                        <a:pt x="36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771" name="AutoShape 172"/>
                <p:cNvSpPr>
                  <a:spLocks noChangeAspect="1" noChangeArrowheads="1"/>
                </p:cNvSpPr>
                <p:nvPr/>
              </p:nvSpPr>
              <p:spPr bwMode="auto">
                <a:xfrm>
                  <a:off x="50" y="904"/>
                  <a:ext cx="266" cy="35"/>
                </a:xfrm>
                <a:prstGeom prst="parallelogram">
                  <a:avLst>
                    <a:gd name="adj" fmla="val 99222"/>
                  </a:avLst>
                </a:prstGeom>
                <a:gradFill rotWithShape="0">
                  <a:gsLst>
                    <a:gs pos="0">
                      <a:srgbClr val="76765E"/>
                    </a:gs>
                    <a:gs pos="100000">
                      <a:srgbClr val="FFFFCC"/>
                    </a:gs>
                  </a:gsLst>
                  <a:lin ang="0" scaled="1"/>
                </a:gra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4772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50" y="939"/>
                  <a:ext cx="0" cy="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grpSp>
              <p:nvGrpSpPr>
                <p:cNvPr id="14773" name="Group 174"/>
                <p:cNvGrpSpPr>
                  <a:grpSpLocks noChangeAspect="1"/>
                </p:cNvGrpSpPr>
                <p:nvPr/>
              </p:nvGrpSpPr>
              <p:grpSpPr bwMode="auto">
                <a:xfrm>
                  <a:off x="73" y="363"/>
                  <a:ext cx="180" cy="747"/>
                  <a:chOff x="0" y="0"/>
                  <a:chExt cx="277" cy="1149"/>
                </a:xfrm>
              </p:grpSpPr>
              <p:sp>
                <p:nvSpPr>
                  <p:cNvPr id="14819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253" y="885"/>
                    <a:ext cx="22" cy="265"/>
                  </a:xfrm>
                  <a:custGeom>
                    <a:avLst/>
                    <a:gdLst>
                      <a:gd name="T0" fmla="*/ 0 w 17"/>
                      <a:gd name="T1" fmla="*/ 13 h 267"/>
                      <a:gd name="T2" fmla="*/ 0 w 17"/>
                      <a:gd name="T3" fmla="*/ 257 h 267"/>
                      <a:gd name="T4" fmla="*/ 61 w 17"/>
                      <a:gd name="T5" fmla="*/ 243 h 267"/>
                      <a:gd name="T6" fmla="*/ 61 w 17"/>
                      <a:gd name="T7" fmla="*/ 0 h 267"/>
                      <a:gd name="T8" fmla="*/ 0 w 17"/>
                      <a:gd name="T9" fmla="*/ 13 h 2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67"/>
                      <a:gd name="T17" fmla="*/ 17 w 17"/>
                      <a:gd name="T18" fmla="*/ 267 h 2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67">
                        <a:moveTo>
                          <a:pt x="0" y="13"/>
                        </a:moveTo>
                        <a:lnTo>
                          <a:pt x="0" y="267"/>
                        </a:lnTo>
                        <a:lnTo>
                          <a:pt x="17" y="253"/>
                        </a:lnTo>
                        <a:lnTo>
                          <a:pt x="17" y="0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BC9696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6350" cap="flat" cmpd="sng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20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97" y="280"/>
                    <a:ext cx="77" cy="616"/>
                  </a:xfrm>
                  <a:custGeom>
                    <a:avLst/>
                    <a:gdLst>
                      <a:gd name="T0" fmla="*/ 45 w 79"/>
                      <a:gd name="T1" fmla="*/ 0 h 623"/>
                      <a:gd name="T2" fmla="*/ 26 w 79"/>
                      <a:gd name="T3" fmla="*/ 12 h 623"/>
                      <a:gd name="T4" fmla="*/ 19 w 79"/>
                      <a:gd name="T5" fmla="*/ 29 h 623"/>
                      <a:gd name="T6" fmla="*/ 14 w 79"/>
                      <a:gd name="T7" fmla="*/ 50 h 623"/>
                      <a:gd name="T8" fmla="*/ 8 w 79"/>
                      <a:gd name="T9" fmla="*/ 71 h 623"/>
                      <a:gd name="T10" fmla="*/ 2 w 79"/>
                      <a:gd name="T11" fmla="*/ 103 h 623"/>
                      <a:gd name="T12" fmla="*/ 0 w 79"/>
                      <a:gd name="T13" fmla="*/ 123 h 623"/>
                      <a:gd name="T14" fmla="*/ 0 w 79"/>
                      <a:gd name="T15" fmla="*/ 478 h 623"/>
                      <a:gd name="T16" fmla="*/ 6 w 79"/>
                      <a:gd name="T17" fmla="*/ 494 h 623"/>
                      <a:gd name="T18" fmla="*/ 9 w 79"/>
                      <a:gd name="T19" fmla="*/ 516 h 623"/>
                      <a:gd name="T20" fmla="*/ 15 w 79"/>
                      <a:gd name="T21" fmla="*/ 535 h 623"/>
                      <a:gd name="T22" fmla="*/ 19 w 79"/>
                      <a:gd name="T23" fmla="*/ 553 h 623"/>
                      <a:gd name="T24" fmla="*/ 25 w 79"/>
                      <a:gd name="T25" fmla="*/ 566 h 623"/>
                      <a:gd name="T26" fmla="*/ 31 w 79"/>
                      <a:gd name="T27" fmla="*/ 572 h 623"/>
                      <a:gd name="T28" fmla="*/ 39 w 79"/>
                      <a:gd name="T29" fmla="*/ 577 h 623"/>
                      <a:gd name="T30" fmla="*/ 55 w 79"/>
                      <a:gd name="T31" fmla="*/ 588 h 623"/>
                      <a:gd name="T32" fmla="*/ 69 w 79"/>
                      <a:gd name="T33" fmla="*/ 572 h 623"/>
                      <a:gd name="T34" fmla="*/ 58 w 79"/>
                      <a:gd name="T35" fmla="*/ 566 h 623"/>
                      <a:gd name="T36" fmla="*/ 49 w 79"/>
                      <a:gd name="T37" fmla="*/ 558 h 623"/>
                      <a:gd name="T38" fmla="*/ 38 w 79"/>
                      <a:gd name="T39" fmla="*/ 550 h 623"/>
                      <a:gd name="T40" fmla="*/ 29 w 79"/>
                      <a:gd name="T41" fmla="*/ 538 h 623"/>
                      <a:gd name="T42" fmla="*/ 22 w 79"/>
                      <a:gd name="T43" fmla="*/ 511 h 623"/>
                      <a:gd name="T44" fmla="*/ 19 w 79"/>
                      <a:gd name="T45" fmla="*/ 497 h 623"/>
                      <a:gd name="T46" fmla="*/ 16 w 79"/>
                      <a:gd name="T47" fmla="*/ 467 h 623"/>
                      <a:gd name="T48" fmla="*/ 15 w 79"/>
                      <a:gd name="T49" fmla="*/ 457 h 623"/>
                      <a:gd name="T50" fmla="*/ 15 w 79"/>
                      <a:gd name="T51" fmla="*/ 102 h 623"/>
                      <a:gd name="T52" fmla="*/ 19 w 79"/>
                      <a:gd name="T53" fmla="*/ 86 h 623"/>
                      <a:gd name="T54" fmla="*/ 19 w 79"/>
                      <a:gd name="T55" fmla="*/ 67 h 623"/>
                      <a:gd name="T56" fmla="*/ 19 w 79"/>
                      <a:gd name="T57" fmla="*/ 49 h 623"/>
                      <a:gd name="T58" fmla="*/ 23 w 79"/>
                      <a:gd name="T59" fmla="*/ 37 h 623"/>
                      <a:gd name="T60" fmla="*/ 28 w 79"/>
                      <a:gd name="T61" fmla="*/ 26 h 623"/>
                      <a:gd name="T62" fmla="*/ 35 w 79"/>
                      <a:gd name="T63" fmla="*/ 12 h 623"/>
                      <a:gd name="T64" fmla="*/ 45 w 79"/>
                      <a:gd name="T65" fmla="*/ 0 h 62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79"/>
                      <a:gd name="T100" fmla="*/ 0 h 623"/>
                      <a:gd name="T101" fmla="*/ 79 w 79"/>
                      <a:gd name="T102" fmla="*/ 623 h 62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79" h="623">
                        <a:moveTo>
                          <a:pt x="50" y="0"/>
                        </a:moveTo>
                        <a:lnTo>
                          <a:pt x="31" y="12"/>
                        </a:lnTo>
                        <a:lnTo>
                          <a:pt x="24" y="29"/>
                        </a:lnTo>
                        <a:lnTo>
                          <a:pt x="14" y="55"/>
                        </a:lnTo>
                        <a:lnTo>
                          <a:pt x="8" y="76"/>
                        </a:lnTo>
                        <a:lnTo>
                          <a:pt x="2" y="108"/>
                        </a:lnTo>
                        <a:lnTo>
                          <a:pt x="0" y="128"/>
                        </a:lnTo>
                        <a:lnTo>
                          <a:pt x="0" y="506"/>
                        </a:lnTo>
                        <a:lnTo>
                          <a:pt x="6" y="524"/>
                        </a:lnTo>
                        <a:lnTo>
                          <a:pt x="9" y="546"/>
                        </a:lnTo>
                        <a:lnTo>
                          <a:pt x="15" y="565"/>
                        </a:lnTo>
                        <a:lnTo>
                          <a:pt x="24" y="584"/>
                        </a:lnTo>
                        <a:lnTo>
                          <a:pt x="30" y="599"/>
                        </a:lnTo>
                        <a:lnTo>
                          <a:pt x="36" y="607"/>
                        </a:lnTo>
                        <a:lnTo>
                          <a:pt x="44" y="612"/>
                        </a:lnTo>
                        <a:lnTo>
                          <a:pt x="62" y="623"/>
                        </a:lnTo>
                        <a:lnTo>
                          <a:pt x="79" y="606"/>
                        </a:lnTo>
                        <a:lnTo>
                          <a:pt x="67" y="599"/>
                        </a:lnTo>
                        <a:lnTo>
                          <a:pt x="54" y="590"/>
                        </a:lnTo>
                        <a:lnTo>
                          <a:pt x="43" y="581"/>
                        </a:lnTo>
                        <a:lnTo>
                          <a:pt x="34" y="568"/>
                        </a:lnTo>
                        <a:lnTo>
                          <a:pt x="27" y="541"/>
                        </a:lnTo>
                        <a:lnTo>
                          <a:pt x="22" y="527"/>
                        </a:lnTo>
                        <a:lnTo>
                          <a:pt x="16" y="493"/>
                        </a:lnTo>
                        <a:lnTo>
                          <a:pt x="15" y="482"/>
                        </a:lnTo>
                        <a:lnTo>
                          <a:pt x="15" y="107"/>
                        </a:lnTo>
                        <a:lnTo>
                          <a:pt x="19" y="91"/>
                        </a:lnTo>
                        <a:lnTo>
                          <a:pt x="20" y="72"/>
                        </a:lnTo>
                        <a:lnTo>
                          <a:pt x="24" y="54"/>
                        </a:lnTo>
                        <a:lnTo>
                          <a:pt x="28" y="37"/>
                        </a:lnTo>
                        <a:lnTo>
                          <a:pt x="33" y="26"/>
                        </a:lnTo>
                        <a:lnTo>
                          <a:pt x="40" y="12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BC9696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6350" cap="flat" cmpd="sng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21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253" y="4"/>
                    <a:ext cx="22" cy="265"/>
                  </a:xfrm>
                  <a:custGeom>
                    <a:avLst/>
                    <a:gdLst>
                      <a:gd name="T0" fmla="*/ 0 w 18"/>
                      <a:gd name="T1" fmla="*/ 17 h 269"/>
                      <a:gd name="T2" fmla="*/ 0 w 18"/>
                      <a:gd name="T3" fmla="*/ 249 h 269"/>
                      <a:gd name="T4" fmla="*/ 49 w 18"/>
                      <a:gd name="T5" fmla="*/ 232 h 269"/>
                      <a:gd name="T6" fmla="*/ 49 w 18"/>
                      <a:gd name="T7" fmla="*/ 0 h 269"/>
                      <a:gd name="T8" fmla="*/ 0 w 18"/>
                      <a:gd name="T9" fmla="*/ 17 h 2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269"/>
                      <a:gd name="T17" fmla="*/ 18 w 18"/>
                      <a:gd name="T18" fmla="*/ 269 h 2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269">
                        <a:moveTo>
                          <a:pt x="0" y="17"/>
                        </a:moveTo>
                        <a:lnTo>
                          <a:pt x="0" y="269"/>
                        </a:lnTo>
                        <a:lnTo>
                          <a:pt x="18" y="252"/>
                        </a:lnTo>
                        <a:lnTo>
                          <a:pt x="18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765E5E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6350" cap="flat" cmpd="sng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22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-2" y="15"/>
                    <a:ext cx="254" cy="1136"/>
                  </a:xfrm>
                  <a:custGeom>
                    <a:avLst/>
                    <a:gdLst>
                      <a:gd name="T0" fmla="*/ 0 w 257"/>
                      <a:gd name="T1" fmla="*/ 2 h 1135"/>
                      <a:gd name="T2" fmla="*/ 0 w 257"/>
                      <a:gd name="T3" fmla="*/ 256 h 1135"/>
                      <a:gd name="T4" fmla="*/ 19 w 257"/>
                      <a:gd name="T5" fmla="*/ 259 h 1135"/>
                      <a:gd name="T6" fmla="*/ 39 w 257"/>
                      <a:gd name="T7" fmla="*/ 276 h 1135"/>
                      <a:gd name="T8" fmla="*/ 46 w 257"/>
                      <a:gd name="T9" fmla="*/ 297 h 1135"/>
                      <a:gd name="T10" fmla="*/ 50 w 257"/>
                      <a:gd name="T11" fmla="*/ 314 h 1135"/>
                      <a:gd name="T12" fmla="*/ 58 w 257"/>
                      <a:gd name="T13" fmla="*/ 333 h 1135"/>
                      <a:gd name="T14" fmla="*/ 60 w 257"/>
                      <a:gd name="T15" fmla="*/ 355 h 1135"/>
                      <a:gd name="T16" fmla="*/ 60 w 257"/>
                      <a:gd name="T17" fmla="*/ 388 h 1135"/>
                      <a:gd name="T18" fmla="*/ 60 w 257"/>
                      <a:gd name="T19" fmla="*/ 753 h 1135"/>
                      <a:gd name="T20" fmla="*/ 58 w 257"/>
                      <a:gd name="T21" fmla="*/ 780 h 1135"/>
                      <a:gd name="T22" fmla="*/ 58 w 257"/>
                      <a:gd name="T23" fmla="*/ 806 h 1135"/>
                      <a:gd name="T24" fmla="*/ 50 w 257"/>
                      <a:gd name="T25" fmla="*/ 825 h 1135"/>
                      <a:gd name="T26" fmla="*/ 46 w 257"/>
                      <a:gd name="T27" fmla="*/ 847 h 1135"/>
                      <a:gd name="T28" fmla="*/ 42 w 257"/>
                      <a:gd name="T29" fmla="*/ 861 h 1135"/>
                      <a:gd name="T30" fmla="*/ 34 w 257"/>
                      <a:gd name="T31" fmla="*/ 876 h 1135"/>
                      <a:gd name="T32" fmla="*/ 22 w 257"/>
                      <a:gd name="T33" fmla="*/ 885 h 1135"/>
                      <a:gd name="T34" fmla="*/ 0 w 257"/>
                      <a:gd name="T35" fmla="*/ 890 h 1135"/>
                      <a:gd name="T36" fmla="*/ 0 w 257"/>
                      <a:gd name="T37" fmla="*/ 1140 h 1135"/>
                      <a:gd name="T38" fmla="*/ 242 w 257"/>
                      <a:gd name="T39" fmla="*/ 1140 h 1135"/>
                      <a:gd name="T40" fmla="*/ 242 w 257"/>
                      <a:gd name="T41" fmla="*/ 885 h 1135"/>
                      <a:gd name="T42" fmla="*/ 216 w 257"/>
                      <a:gd name="T43" fmla="*/ 871 h 1135"/>
                      <a:gd name="T44" fmla="*/ 207 w 257"/>
                      <a:gd name="T45" fmla="*/ 849 h 1135"/>
                      <a:gd name="T46" fmla="*/ 197 w 257"/>
                      <a:gd name="T47" fmla="*/ 823 h 1135"/>
                      <a:gd name="T48" fmla="*/ 189 w 257"/>
                      <a:gd name="T49" fmla="*/ 789 h 1135"/>
                      <a:gd name="T50" fmla="*/ 187 w 257"/>
                      <a:gd name="T51" fmla="*/ 768 h 1135"/>
                      <a:gd name="T52" fmla="*/ 187 w 257"/>
                      <a:gd name="T53" fmla="*/ 753 h 1135"/>
                      <a:gd name="T54" fmla="*/ 187 w 257"/>
                      <a:gd name="T55" fmla="*/ 388 h 1135"/>
                      <a:gd name="T56" fmla="*/ 189 w 257"/>
                      <a:gd name="T57" fmla="*/ 355 h 1135"/>
                      <a:gd name="T58" fmla="*/ 194 w 257"/>
                      <a:gd name="T59" fmla="*/ 331 h 1135"/>
                      <a:gd name="T60" fmla="*/ 201 w 257"/>
                      <a:gd name="T61" fmla="*/ 307 h 1135"/>
                      <a:gd name="T62" fmla="*/ 207 w 257"/>
                      <a:gd name="T63" fmla="*/ 288 h 1135"/>
                      <a:gd name="T64" fmla="*/ 212 w 257"/>
                      <a:gd name="T65" fmla="*/ 273 h 1135"/>
                      <a:gd name="T66" fmla="*/ 228 w 257"/>
                      <a:gd name="T67" fmla="*/ 261 h 1135"/>
                      <a:gd name="T68" fmla="*/ 242 w 257"/>
                      <a:gd name="T69" fmla="*/ 256 h 1135"/>
                      <a:gd name="T70" fmla="*/ 242 w 257"/>
                      <a:gd name="T71" fmla="*/ 0 h 1135"/>
                      <a:gd name="T72" fmla="*/ 0 w 257"/>
                      <a:gd name="T73" fmla="*/ 2 h 1135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257"/>
                      <a:gd name="T112" fmla="*/ 0 h 1135"/>
                      <a:gd name="T113" fmla="*/ 257 w 257"/>
                      <a:gd name="T114" fmla="*/ 1135 h 1135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257" h="1135">
                        <a:moveTo>
                          <a:pt x="0" y="2"/>
                        </a:moveTo>
                        <a:lnTo>
                          <a:pt x="0" y="256"/>
                        </a:lnTo>
                        <a:lnTo>
                          <a:pt x="19" y="259"/>
                        </a:lnTo>
                        <a:lnTo>
                          <a:pt x="39" y="276"/>
                        </a:lnTo>
                        <a:lnTo>
                          <a:pt x="51" y="297"/>
                        </a:lnTo>
                        <a:lnTo>
                          <a:pt x="55" y="314"/>
                        </a:lnTo>
                        <a:lnTo>
                          <a:pt x="63" y="333"/>
                        </a:lnTo>
                        <a:lnTo>
                          <a:pt x="65" y="355"/>
                        </a:lnTo>
                        <a:lnTo>
                          <a:pt x="65" y="388"/>
                        </a:lnTo>
                        <a:lnTo>
                          <a:pt x="65" y="748"/>
                        </a:lnTo>
                        <a:lnTo>
                          <a:pt x="63" y="775"/>
                        </a:lnTo>
                        <a:lnTo>
                          <a:pt x="63" y="801"/>
                        </a:lnTo>
                        <a:lnTo>
                          <a:pt x="55" y="820"/>
                        </a:lnTo>
                        <a:lnTo>
                          <a:pt x="51" y="842"/>
                        </a:lnTo>
                        <a:lnTo>
                          <a:pt x="43" y="856"/>
                        </a:lnTo>
                        <a:lnTo>
                          <a:pt x="34" y="871"/>
                        </a:lnTo>
                        <a:lnTo>
                          <a:pt x="22" y="880"/>
                        </a:lnTo>
                        <a:lnTo>
                          <a:pt x="0" y="885"/>
                        </a:lnTo>
                        <a:lnTo>
                          <a:pt x="0" y="1135"/>
                        </a:lnTo>
                        <a:lnTo>
                          <a:pt x="257" y="1135"/>
                        </a:lnTo>
                        <a:lnTo>
                          <a:pt x="257" y="880"/>
                        </a:lnTo>
                        <a:lnTo>
                          <a:pt x="231" y="866"/>
                        </a:lnTo>
                        <a:lnTo>
                          <a:pt x="219" y="844"/>
                        </a:lnTo>
                        <a:lnTo>
                          <a:pt x="207" y="818"/>
                        </a:lnTo>
                        <a:lnTo>
                          <a:pt x="199" y="784"/>
                        </a:lnTo>
                        <a:lnTo>
                          <a:pt x="197" y="763"/>
                        </a:lnTo>
                        <a:lnTo>
                          <a:pt x="197" y="748"/>
                        </a:lnTo>
                        <a:lnTo>
                          <a:pt x="197" y="388"/>
                        </a:lnTo>
                        <a:lnTo>
                          <a:pt x="199" y="355"/>
                        </a:lnTo>
                        <a:lnTo>
                          <a:pt x="204" y="331"/>
                        </a:lnTo>
                        <a:lnTo>
                          <a:pt x="211" y="307"/>
                        </a:lnTo>
                        <a:lnTo>
                          <a:pt x="219" y="288"/>
                        </a:lnTo>
                        <a:lnTo>
                          <a:pt x="226" y="273"/>
                        </a:lnTo>
                        <a:lnTo>
                          <a:pt x="243" y="261"/>
                        </a:lnTo>
                        <a:lnTo>
                          <a:pt x="257" y="256"/>
                        </a:lnTo>
                        <a:lnTo>
                          <a:pt x="257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D3A9A9"/>
                      </a:gs>
                      <a:gs pos="50000">
                        <a:srgbClr val="FFCCCC"/>
                      </a:gs>
                      <a:gs pos="100000">
                        <a:srgbClr val="D3A9A9"/>
                      </a:gs>
                    </a:gsLst>
                    <a:lin ang="5400000" scaled="1"/>
                  </a:gradFill>
                  <a:ln w="6350" cmpd="sng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23" name="Oval 1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5" y="89"/>
                    <a:ext cx="122" cy="127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24" name="Oval 1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5" y="949"/>
                    <a:ext cx="122" cy="117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25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209" y="270"/>
                    <a:ext cx="55" cy="616"/>
                  </a:xfrm>
                  <a:custGeom>
                    <a:avLst/>
                    <a:gdLst>
                      <a:gd name="T0" fmla="*/ 34 w 58"/>
                      <a:gd name="T1" fmla="*/ 0 h 610"/>
                      <a:gd name="T2" fmla="*/ 24 w 58"/>
                      <a:gd name="T3" fmla="*/ 8 h 610"/>
                      <a:gd name="T4" fmla="*/ 15 w 58"/>
                      <a:gd name="T5" fmla="*/ 27 h 610"/>
                      <a:gd name="T6" fmla="*/ 9 w 58"/>
                      <a:gd name="T7" fmla="*/ 48 h 610"/>
                      <a:gd name="T8" fmla="*/ 5 w 58"/>
                      <a:gd name="T9" fmla="*/ 75 h 610"/>
                      <a:gd name="T10" fmla="*/ 0 w 58"/>
                      <a:gd name="T11" fmla="*/ 116 h 610"/>
                      <a:gd name="T12" fmla="*/ 0 w 58"/>
                      <a:gd name="T13" fmla="*/ 137 h 610"/>
                      <a:gd name="T14" fmla="*/ 0 w 58"/>
                      <a:gd name="T15" fmla="*/ 517 h 610"/>
                      <a:gd name="T16" fmla="*/ 3 w 58"/>
                      <a:gd name="T17" fmla="*/ 534 h 610"/>
                      <a:gd name="T18" fmla="*/ 8 w 58"/>
                      <a:gd name="T19" fmla="*/ 563 h 610"/>
                      <a:gd name="T20" fmla="*/ 10 w 58"/>
                      <a:gd name="T21" fmla="*/ 584 h 610"/>
                      <a:gd name="T22" fmla="*/ 15 w 58"/>
                      <a:gd name="T23" fmla="*/ 602 h 610"/>
                      <a:gd name="T24" fmla="*/ 22 w 58"/>
                      <a:gd name="T25" fmla="*/ 616 h 610"/>
                      <a:gd name="T26" fmla="*/ 29 w 58"/>
                      <a:gd name="T27" fmla="*/ 626 h 610"/>
                      <a:gd name="T28" fmla="*/ 44 w 58"/>
                      <a:gd name="T29" fmla="*/ 640 h 61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8"/>
                      <a:gd name="T46" fmla="*/ 0 h 610"/>
                      <a:gd name="T47" fmla="*/ 58 w 58"/>
                      <a:gd name="T48" fmla="*/ 610 h 61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8" h="610">
                        <a:moveTo>
                          <a:pt x="44" y="0"/>
                        </a:moveTo>
                        <a:lnTo>
                          <a:pt x="29" y="8"/>
                        </a:lnTo>
                        <a:lnTo>
                          <a:pt x="20" y="27"/>
                        </a:lnTo>
                        <a:lnTo>
                          <a:pt x="10" y="48"/>
                        </a:lnTo>
                        <a:lnTo>
                          <a:pt x="5" y="70"/>
                        </a:lnTo>
                        <a:lnTo>
                          <a:pt x="0" y="111"/>
                        </a:lnTo>
                        <a:lnTo>
                          <a:pt x="0" y="132"/>
                        </a:lnTo>
                        <a:lnTo>
                          <a:pt x="0" y="492"/>
                        </a:lnTo>
                        <a:lnTo>
                          <a:pt x="3" y="509"/>
                        </a:lnTo>
                        <a:lnTo>
                          <a:pt x="8" y="538"/>
                        </a:lnTo>
                        <a:lnTo>
                          <a:pt x="15" y="555"/>
                        </a:lnTo>
                        <a:lnTo>
                          <a:pt x="20" y="572"/>
                        </a:lnTo>
                        <a:lnTo>
                          <a:pt x="27" y="586"/>
                        </a:lnTo>
                        <a:lnTo>
                          <a:pt x="39" y="596"/>
                        </a:lnTo>
                        <a:lnTo>
                          <a:pt x="58" y="610"/>
                        </a:lnTo>
                      </a:path>
                    </a:pathLst>
                  </a:custGeom>
                  <a:noFill/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26" name="Line 18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53" y="885"/>
                    <a:ext cx="22" cy="11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27" name="Line 18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53" y="259"/>
                    <a:ext cx="22" cy="21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28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-2" y="4"/>
                    <a:ext cx="277" cy="21"/>
                  </a:xfrm>
                  <a:custGeom>
                    <a:avLst/>
                    <a:gdLst>
                      <a:gd name="T0" fmla="*/ 281 w 276"/>
                      <a:gd name="T1" fmla="*/ 0 h 18"/>
                      <a:gd name="T2" fmla="*/ 16 w 276"/>
                      <a:gd name="T3" fmla="*/ 0 h 18"/>
                      <a:gd name="T4" fmla="*/ 0 w 276"/>
                      <a:gd name="T5" fmla="*/ 39 h 18"/>
                      <a:gd name="T6" fmla="*/ 261 w 276"/>
                      <a:gd name="T7" fmla="*/ 39 h 18"/>
                      <a:gd name="T8" fmla="*/ 281 w 276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6"/>
                      <a:gd name="T16" fmla="*/ 0 h 18"/>
                      <a:gd name="T17" fmla="*/ 276 w 276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6" h="18">
                        <a:moveTo>
                          <a:pt x="276" y="0"/>
                        </a:moveTo>
                        <a:lnTo>
                          <a:pt x="16" y="0"/>
                        </a:lnTo>
                        <a:lnTo>
                          <a:pt x="0" y="18"/>
                        </a:lnTo>
                        <a:lnTo>
                          <a:pt x="256" y="18"/>
                        </a:lnTo>
                        <a:lnTo>
                          <a:pt x="276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765E5E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6350" cmpd="sng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29" name="Line 1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75" y="4"/>
                    <a:ext cx="0" cy="25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30" name="Line 1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75" y="885"/>
                    <a:ext cx="0" cy="25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31" name="Line 18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53" y="1130"/>
                    <a:ext cx="22" cy="21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32" name="AutoShape 1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5" y="89"/>
                    <a:ext cx="66" cy="127"/>
                  </a:xfrm>
                  <a:prstGeom prst="moon">
                    <a:avLst>
                      <a:gd name="adj" fmla="val 30356"/>
                    </a:avLst>
                  </a:prstGeom>
                  <a:gradFill rotWithShape="0">
                    <a:gsLst>
                      <a:gs pos="0">
                        <a:srgbClr val="765E5E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6350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33" name="AutoShape 1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5" y="949"/>
                    <a:ext cx="55" cy="117"/>
                  </a:xfrm>
                  <a:prstGeom prst="moon">
                    <a:avLst>
                      <a:gd name="adj" fmla="val 30356"/>
                    </a:avLst>
                  </a:prstGeom>
                  <a:gradFill rotWithShape="0">
                    <a:gsLst>
                      <a:gs pos="0">
                        <a:srgbClr val="765E5E"/>
                      </a:gs>
                      <a:gs pos="100000">
                        <a:srgbClr val="FFCCCC"/>
                      </a:gs>
                    </a:gsLst>
                    <a:lin ang="0" scaled="1"/>
                  </a:gradFill>
                  <a:ln w="6350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14774" name="その他"/>
                <p:cNvSpPr>
                  <a:spLocks noChangeAspect="1"/>
                </p:cNvSpPr>
                <p:nvPr/>
              </p:nvSpPr>
              <p:spPr bwMode="auto">
                <a:xfrm>
                  <a:off x="0" y="352"/>
                  <a:ext cx="50" cy="14"/>
                </a:xfrm>
                <a:custGeom>
                  <a:avLst/>
                  <a:gdLst>
                    <a:gd name="T0" fmla="*/ 12 w 72"/>
                    <a:gd name="T1" fmla="*/ 1 h 28"/>
                    <a:gd name="T2" fmla="*/ 7 w 72"/>
                    <a:gd name="T3" fmla="*/ 1 h 28"/>
                    <a:gd name="T4" fmla="*/ 4 w 72"/>
                    <a:gd name="T5" fmla="*/ 1 h 28"/>
                    <a:gd name="T6" fmla="*/ 0 w 72"/>
                    <a:gd name="T7" fmla="*/ 1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"/>
                    <a:gd name="T13" fmla="*/ 0 h 28"/>
                    <a:gd name="T14" fmla="*/ 72 w 72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" h="28">
                      <a:moveTo>
                        <a:pt x="72" y="8"/>
                      </a:moveTo>
                      <a:cubicBezTo>
                        <a:pt x="62" y="4"/>
                        <a:pt x="53" y="0"/>
                        <a:pt x="45" y="2"/>
                      </a:cubicBezTo>
                      <a:cubicBezTo>
                        <a:pt x="37" y="4"/>
                        <a:pt x="31" y="16"/>
                        <a:pt x="24" y="20"/>
                      </a:cubicBezTo>
                      <a:cubicBezTo>
                        <a:pt x="17" y="24"/>
                        <a:pt x="8" y="26"/>
                        <a:pt x="0" y="28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775" name="その他"/>
                <p:cNvSpPr>
                  <a:spLocks noChangeAspect="1"/>
                </p:cNvSpPr>
                <p:nvPr/>
              </p:nvSpPr>
              <p:spPr bwMode="auto">
                <a:xfrm>
                  <a:off x="50" y="345"/>
                  <a:ext cx="230" cy="14"/>
                </a:xfrm>
                <a:custGeom>
                  <a:avLst/>
                  <a:gdLst>
                    <a:gd name="T0" fmla="*/ 0 w 360"/>
                    <a:gd name="T1" fmla="*/ 1 h 25"/>
                    <a:gd name="T2" fmla="*/ 4 w 360"/>
                    <a:gd name="T3" fmla="*/ 1 h 25"/>
                    <a:gd name="T4" fmla="*/ 15 w 360"/>
                    <a:gd name="T5" fmla="*/ 1 h 25"/>
                    <a:gd name="T6" fmla="*/ 23 w 360"/>
                    <a:gd name="T7" fmla="*/ 1 h 25"/>
                    <a:gd name="T8" fmla="*/ 30 w 360"/>
                    <a:gd name="T9" fmla="*/ 1 h 25"/>
                    <a:gd name="T10" fmla="*/ 38 w 360"/>
                    <a:gd name="T11" fmla="*/ 1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60"/>
                    <a:gd name="T19" fmla="*/ 0 h 25"/>
                    <a:gd name="T20" fmla="*/ 360 w 360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60" h="25">
                      <a:moveTo>
                        <a:pt x="0" y="18"/>
                      </a:moveTo>
                      <a:cubicBezTo>
                        <a:pt x="8" y="21"/>
                        <a:pt x="17" y="25"/>
                        <a:pt x="40" y="22"/>
                      </a:cubicBezTo>
                      <a:cubicBezTo>
                        <a:pt x="63" y="19"/>
                        <a:pt x="107" y="2"/>
                        <a:pt x="136" y="1"/>
                      </a:cubicBezTo>
                      <a:cubicBezTo>
                        <a:pt x="165" y="0"/>
                        <a:pt x="193" y="15"/>
                        <a:pt x="217" y="15"/>
                      </a:cubicBezTo>
                      <a:cubicBezTo>
                        <a:pt x="241" y="15"/>
                        <a:pt x="254" y="1"/>
                        <a:pt x="278" y="2"/>
                      </a:cubicBezTo>
                      <a:cubicBezTo>
                        <a:pt x="302" y="3"/>
                        <a:pt x="331" y="11"/>
                        <a:pt x="360" y="2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grpSp>
              <p:nvGrpSpPr>
                <p:cNvPr id="14776" name="Group 192"/>
                <p:cNvGrpSpPr>
                  <a:grpSpLocks noChangeAspect="1"/>
                </p:cNvGrpSpPr>
                <p:nvPr/>
              </p:nvGrpSpPr>
              <p:grpSpPr bwMode="auto">
                <a:xfrm>
                  <a:off x="1" y="181"/>
                  <a:ext cx="311" cy="96"/>
                  <a:chOff x="0" y="0"/>
                  <a:chExt cx="479" cy="147"/>
                </a:xfrm>
              </p:grpSpPr>
              <p:sp>
                <p:nvSpPr>
                  <p:cNvPr id="14815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-2" y="103"/>
                    <a:ext cx="365" cy="42"/>
                  </a:xfrm>
                  <a:custGeom>
                    <a:avLst/>
                    <a:gdLst>
                      <a:gd name="T0" fmla="*/ 0 w 359"/>
                      <a:gd name="T1" fmla="*/ 32 h 40"/>
                      <a:gd name="T2" fmla="*/ 162 w 359"/>
                      <a:gd name="T3" fmla="*/ 2 h 40"/>
                      <a:gd name="T4" fmla="*/ 265 w 359"/>
                      <a:gd name="T5" fmla="*/ 46 h 40"/>
                      <a:gd name="T6" fmla="*/ 389 w 359"/>
                      <a:gd name="T7" fmla="*/ 3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59"/>
                      <a:gd name="T13" fmla="*/ 0 h 40"/>
                      <a:gd name="T14" fmla="*/ 359 w 359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59" h="40">
                        <a:moveTo>
                          <a:pt x="0" y="26"/>
                        </a:moveTo>
                        <a:cubicBezTo>
                          <a:pt x="53" y="13"/>
                          <a:pt x="107" y="0"/>
                          <a:pt x="148" y="2"/>
                        </a:cubicBezTo>
                        <a:cubicBezTo>
                          <a:pt x="189" y="4"/>
                          <a:pt x="210" y="32"/>
                          <a:pt x="245" y="36"/>
                        </a:cubicBezTo>
                        <a:cubicBezTo>
                          <a:pt x="280" y="40"/>
                          <a:pt x="319" y="32"/>
                          <a:pt x="359" y="25"/>
                        </a:cubicBez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16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-2" y="8"/>
                    <a:ext cx="122" cy="116"/>
                  </a:xfrm>
                  <a:custGeom>
                    <a:avLst/>
                    <a:gdLst>
                      <a:gd name="T0" fmla="*/ 0 w 121"/>
                      <a:gd name="T1" fmla="*/ 104 h 119"/>
                      <a:gd name="T2" fmla="*/ 56 w 121"/>
                      <a:gd name="T3" fmla="*/ 73 h 119"/>
                      <a:gd name="T4" fmla="*/ 78 w 121"/>
                      <a:gd name="T5" fmla="*/ 22 h 119"/>
                      <a:gd name="T6" fmla="*/ 126 w 121"/>
                      <a:gd name="T7" fmla="*/ 0 h 11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1"/>
                      <a:gd name="T13" fmla="*/ 0 h 119"/>
                      <a:gd name="T14" fmla="*/ 121 w 121"/>
                      <a:gd name="T15" fmla="*/ 119 h 11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1" h="119">
                        <a:moveTo>
                          <a:pt x="0" y="119"/>
                        </a:moveTo>
                        <a:cubicBezTo>
                          <a:pt x="22" y="108"/>
                          <a:pt x="44" y="98"/>
                          <a:pt x="56" y="83"/>
                        </a:cubicBezTo>
                        <a:cubicBezTo>
                          <a:pt x="68" y="68"/>
                          <a:pt x="62" y="41"/>
                          <a:pt x="73" y="27"/>
                        </a:cubicBezTo>
                        <a:cubicBezTo>
                          <a:pt x="84" y="13"/>
                          <a:pt x="102" y="6"/>
                          <a:pt x="121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17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20" y="-2"/>
                    <a:ext cx="365" cy="21"/>
                  </a:xfrm>
                  <a:custGeom>
                    <a:avLst/>
                    <a:gdLst>
                      <a:gd name="T0" fmla="*/ 0 w 357"/>
                      <a:gd name="T1" fmla="*/ 5 h 23"/>
                      <a:gd name="T2" fmla="*/ 91 w 357"/>
                      <a:gd name="T3" fmla="*/ 14 h 23"/>
                      <a:gd name="T4" fmla="*/ 186 w 357"/>
                      <a:gd name="T5" fmla="*/ 1 h 23"/>
                      <a:gd name="T6" fmla="*/ 300 w 357"/>
                      <a:gd name="T7" fmla="*/ 8 h 23"/>
                      <a:gd name="T8" fmla="*/ 399 w 357"/>
                      <a:gd name="T9" fmla="*/ 7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7"/>
                      <a:gd name="T16" fmla="*/ 0 h 23"/>
                      <a:gd name="T17" fmla="*/ 357 w 357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7" h="23">
                        <a:moveTo>
                          <a:pt x="0" y="10"/>
                        </a:moveTo>
                        <a:cubicBezTo>
                          <a:pt x="26" y="16"/>
                          <a:pt x="53" y="23"/>
                          <a:pt x="81" y="21"/>
                        </a:cubicBezTo>
                        <a:cubicBezTo>
                          <a:pt x="109" y="19"/>
                          <a:pt x="135" y="2"/>
                          <a:pt x="166" y="1"/>
                        </a:cubicBezTo>
                        <a:cubicBezTo>
                          <a:pt x="197" y="0"/>
                          <a:pt x="237" y="11"/>
                          <a:pt x="269" y="13"/>
                        </a:cubicBezTo>
                        <a:cubicBezTo>
                          <a:pt x="301" y="15"/>
                          <a:pt x="329" y="13"/>
                          <a:pt x="357" y="12"/>
                        </a:cubicBez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18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353" y="8"/>
                    <a:ext cx="133" cy="127"/>
                  </a:xfrm>
                  <a:custGeom>
                    <a:avLst/>
                    <a:gdLst>
                      <a:gd name="T0" fmla="*/ 0 w 126"/>
                      <a:gd name="T1" fmla="*/ 159 h 120"/>
                      <a:gd name="T2" fmla="*/ 52 w 126"/>
                      <a:gd name="T3" fmla="*/ 139 h 120"/>
                      <a:gd name="T4" fmla="*/ 98 w 126"/>
                      <a:gd name="T5" fmla="*/ 43 h 120"/>
                      <a:gd name="T6" fmla="*/ 165 w 126"/>
                      <a:gd name="T7" fmla="*/ 0 h 1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6"/>
                      <a:gd name="T13" fmla="*/ 0 h 120"/>
                      <a:gd name="T14" fmla="*/ 126 w 126"/>
                      <a:gd name="T15" fmla="*/ 120 h 1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6" h="120">
                        <a:moveTo>
                          <a:pt x="0" y="120"/>
                        </a:moveTo>
                        <a:cubicBezTo>
                          <a:pt x="13" y="120"/>
                          <a:pt x="27" y="120"/>
                          <a:pt x="40" y="105"/>
                        </a:cubicBezTo>
                        <a:cubicBezTo>
                          <a:pt x="53" y="90"/>
                          <a:pt x="61" y="50"/>
                          <a:pt x="75" y="33"/>
                        </a:cubicBezTo>
                        <a:cubicBezTo>
                          <a:pt x="89" y="16"/>
                          <a:pt x="107" y="8"/>
                          <a:pt x="126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14777" name="Line 19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80" y="504"/>
                  <a:ext cx="36" cy="3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778" name="Line 198"/>
                <p:cNvSpPr>
                  <a:spLocks noChangeAspect="1" noChangeShapeType="1"/>
                </p:cNvSpPr>
                <p:nvPr/>
              </p:nvSpPr>
              <p:spPr bwMode="auto">
                <a:xfrm>
                  <a:off x="0" y="269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779" name="Line 19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7" y="269"/>
                  <a:ext cx="0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780" name="Line 200"/>
                <p:cNvSpPr>
                  <a:spLocks noChangeAspect="1" noChangeShapeType="1"/>
                </p:cNvSpPr>
                <p:nvPr/>
              </p:nvSpPr>
              <p:spPr bwMode="auto">
                <a:xfrm>
                  <a:off x="316" y="193"/>
                  <a:ext cx="0" cy="3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grpSp>
              <p:nvGrpSpPr>
                <p:cNvPr id="14781" name="Group 201"/>
                <p:cNvGrpSpPr>
                  <a:grpSpLocks noChangeAspect="1"/>
                </p:cNvGrpSpPr>
                <p:nvPr/>
              </p:nvGrpSpPr>
              <p:grpSpPr bwMode="auto">
                <a:xfrm>
                  <a:off x="82" y="420"/>
                  <a:ext cx="113" cy="118"/>
                  <a:chOff x="0" y="0"/>
                  <a:chExt cx="175" cy="182"/>
                </a:xfrm>
              </p:grpSpPr>
              <p:sp>
                <p:nvSpPr>
                  <p:cNvPr id="14810" name="Oval 2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" y="2"/>
                    <a:ext cx="122" cy="117"/>
                  </a:xfrm>
                  <a:prstGeom prst="ellipse">
                    <a:avLst/>
                  </a:prstGeom>
                  <a:solidFill>
                    <a:srgbClr val="00FFCC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11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8" y="12"/>
                    <a:ext cx="145" cy="149"/>
                  </a:xfrm>
                  <a:custGeom>
                    <a:avLst/>
                    <a:gdLst>
                      <a:gd name="T0" fmla="*/ 64 w 140"/>
                      <a:gd name="T1" fmla="*/ 0 h 150"/>
                      <a:gd name="T2" fmla="*/ 0 w 140"/>
                      <a:gd name="T3" fmla="*/ 58 h 150"/>
                      <a:gd name="T4" fmla="*/ 90 w 140"/>
                      <a:gd name="T5" fmla="*/ 145 h 150"/>
                      <a:gd name="T6" fmla="*/ 167 w 140"/>
                      <a:gd name="T7" fmla="*/ 75 h 150"/>
                      <a:gd name="T8" fmla="*/ 64 w 140"/>
                      <a:gd name="T9" fmla="*/ 0 h 1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0"/>
                      <a:gd name="T16" fmla="*/ 0 h 150"/>
                      <a:gd name="T17" fmla="*/ 140 w 140"/>
                      <a:gd name="T18" fmla="*/ 150 h 1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0" h="150">
                        <a:moveTo>
                          <a:pt x="54" y="0"/>
                        </a:moveTo>
                        <a:lnTo>
                          <a:pt x="0" y="58"/>
                        </a:lnTo>
                        <a:lnTo>
                          <a:pt x="75" y="150"/>
                        </a:lnTo>
                        <a:lnTo>
                          <a:pt x="140" y="78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00FF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12" name="Oval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-5" y="65"/>
                    <a:ext cx="122" cy="117"/>
                  </a:xfrm>
                  <a:prstGeom prst="ellipse">
                    <a:avLst/>
                  </a:prstGeom>
                  <a:solidFill>
                    <a:srgbClr val="00FFCC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13" name="Line 20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" y="12"/>
                    <a:ext cx="56" cy="6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14" name="Line 20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6" y="97"/>
                    <a:ext cx="67" cy="6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14782" name="その他"/>
                <p:cNvSpPr>
                  <a:spLocks noChangeAspect="1"/>
                </p:cNvSpPr>
                <p:nvPr/>
              </p:nvSpPr>
              <p:spPr bwMode="auto">
                <a:xfrm>
                  <a:off x="0" y="980"/>
                  <a:ext cx="237" cy="283"/>
                </a:xfrm>
                <a:custGeom>
                  <a:avLst/>
                  <a:gdLst>
                    <a:gd name="T0" fmla="*/ 0 w 365"/>
                    <a:gd name="T1" fmla="*/ 1 h 428"/>
                    <a:gd name="T2" fmla="*/ 0 w 365"/>
                    <a:gd name="T3" fmla="*/ 50 h 428"/>
                    <a:gd name="T4" fmla="*/ 3 w 365"/>
                    <a:gd name="T5" fmla="*/ 49 h 428"/>
                    <a:gd name="T6" fmla="*/ 8 w 365"/>
                    <a:gd name="T7" fmla="*/ 48 h 428"/>
                    <a:gd name="T8" fmla="*/ 12 w 365"/>
                    <a:gd name="T9" fmla="*/ 47 h 428"/>
                    <a:gd name="T10" fmla="*/ 16 w 365"/>
                    <a:gd name="T11" fmla="*/ 47 h 428"/>
                    <a:gd name="T12" fmla="*/ 19 w 365"/>
                    <a:gd name="T13" fmla="*/ 49 h 428"/>
                    <a:gd name="T14" fmla="*/ 23 w 365"/>
                    <a:gd name="T15" fmla="*/ 51 h 428"/>
                    <a:gd name="T16" fmla="*/ 27 w 365"/>
                    <a:gd name="T17" fmla="*/ 52 h 428"/>
                    <a:gd name="T18" fmla="*/ 32 w 365"/>
                    <a:gd name="T19" fmla="*/ 54 h 428"/>
                    <a:gd name="T20" fmla="*/ 35 w 365"/>
                    <a:gd name="T21" fmla="*/ 54 h 428"/>
                    <a:gd name="T22" fmla="*/ 38 w 365"/>
                    <a:gd name="T23" fmla="*/ 54 h 428"/>
                    <a:gd name="T24" fmla="*/ 42 w 365"/>
                    <a:gd name="T25" fmla="*/ 54 h 428"/>
                    <a:gd name="T26" fmla="*/ 42 w 365"/>
                    <a:gd name="T27" fmla="*/ 0 h 428"/>
                    <a:gd name="T28" fmla="*/ 0 w 365"/>
                    <a:gd name="T29" fmla="*/ 1 h 4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65"/>
                    <a:gd name="T46" fmla="*/ 0 h 428"/>
                    <a:gd name="T47" fmla="*/ 365 w 365"/>
                    <a:gd name="T48" fmla="*/ 428 h 42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65" h="428">
                      <a:moveTo>
                        <a:pt x="0" y="1"/>
                      </a:moveTo>
                      <a:lnTo>
                        <a:pt x="0" y="397"/>
                      </a:lnTo>
                      <a:lnTo>
                        <a:pt x="31" y="385"/>
                      </a:lnTo>
                      <a:lnTo>
                        <a:pt x="63" y="376"/>
                      </a:lnTo>
                      <a:lnTo>
                        <a:pt x="102" y="371"/>
                      </a:lnTo>
                      <a:lnTo>
                        <a:pt x="135" y="374"/>
                      </a:lnTo>
                      <a:lnTo>
                        <a:pt x="169" y="386"/>
                      </a:lnTo>
                      <a:lnTo>
                        <a:pt x="203" y="404"/>
                      </a:lnTo>
                      <a:lnTo>
                        <a:pt x="234" y="416"/>
                      </a:lnTo>
                      <a:lnTo>
                        <a:pt x="278" y="428"/>
                      </a:lnTo>
                      <a:lnTo>
                        <a:pt x="303" y="428"/>
                      </a:lnTo>
                      <a:lnTo>
                        <a:pt x="331" y="428"/>
                      </a:lnTo>
                      <a:lnTo>
                        <a:pt x="365" y="421"/>
                      </a:lnTo>
                      <a:lnTo>
                        <a:pt x="36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grpSp>
              <p:nvGrpSpPr>
                <p:cNvPr id="14783" name="Group 208"/>
                <p:cNvGrpSpPr>
                  <a:grpSpLocks noChangeAspect="1"/>
                </p:cNvGrpSpPr>
                <p:nvPr/>
              </p:nvGrpSpPr>
              <p:grpSpPr bwMode="auto">
                <a:xfrm>
                  <a:off x="73" y="1021"/>
                  <a:ext cx="95" cy="97"/>
                  <a:chOff x="0" y="0"/>
                  <a:chExt cx="145" cy="150"/>
                </a:xfrm>
              </p:grpSpPr>
              <p:sp>
                <p:nvSpPr>
                  <p:cNvPr id="14806" name="Oval 2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" y="1"/>
                    <a:ext cx="121" cy="117"/>
                  </a:xfrm>
                  <a:prstGeom prst="ellipse">
                    <a:avLst/>
                  </a:prstGeom>
                  <a:solidFill>
                    <a:srgbClr val="00FFCC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07" name="Oval 2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-2" y="33"/>
                    <a:ext cx="110" cy="117"/>
                  </a:xfrm>
                  <a:prstGeom prst="ellipse">
                    <a:avLst/>
                  </a:prstGeom>
                  <a:solidFill>
                    <a:srgbClr val="00FFCC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08" name="Line 21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0" y="11"/>
                    <a:ext cx="22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09" name="Line 21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97"/>
                    <a:ext cx="33" cy="4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14784" name="Line 21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80" y="904"/>
                  <a:ext cx="36" cy="35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14785" name="Group 214"/>
                <p:cNvGrpSpPr>
                  <a:grpSpLocks noChangeAspect="1"/>
                </p:cNvGrpSpPr>
                <p:nvPr/>
              </p:nvGrpSpPr>
              <p:grpSpPr bwMode="auto">
                <a:xfrm>
                  <a:off x="64" y="0"/>
                  <a:ext cx="246" cy="148"/>
                  <a:chOff x="0" y="0"/>
                  <a:chExt cx="380" cy="228"/>
                </a:xfrm>
              </p:grpSpPr>
              <p:grpSp>
                <p:nvGrpSpPr>
                  <p:cNvPr id="14794" name="Group 2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0"/>
                    <a:ext cx="97" cy="228"/>
                    <a:chOff x="0" y="0"/>
                    <a:chExt cx="97" cy="228"/>
                  </a:xfrm>
                </p:grpSpPr>
                <p:sp>
                  <p:nvSpPr>
                    <p:cNvPr id="14803" name="その他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" y="0"/>
                      <a:ext cx="56" cy="64"/>
                    </a:xfrm>
                    <a:custGeom>
                      <a:avLst/>
                      <a:gdLst>
                        <a:gd name="T0" fmla="*/ 49 w 55"/>
                        <a:gd name="T1" fmla="*/ 42 h 71"/>
                        <a:gd name="T2" fmla="*/ 0 w 55"/>
                        <a:gd name="T3" fmla="*/ 5 h 71"/>
                        <a:gd name="T4" fmla="*/ 11 w 55"/>
                        <a:gd name="T5" fmla="*/ 0 h 71"/>
                        <a:gd name="T6" fmla="*/ 60 w 55"/>
                        <a:gd name="T7" fmla="*/ 37 h 71"/>
                        <a:gd name="T8" fmla="*/ 49 w 55"/>
                        <a:gd name="T9" fmla="*/ 42 h 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71"/>
                        <a:gd name="T17" fmla="*/ 55 w 55"/>
                        <a:gd name="T18" fmla="*/ 71 h 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71">
                          <a:moveTo>
                            <a:pt x="44" y="71"/>
                          </a:moveTo>
                          <a:lnTo>
                            <a:pt x="0" y="9"/>
                          </a:lnTo>
                          <a:lnTo>
                            <a:pt x="11" y="0"/>
                          </a:lnTo>
                          <a:lnTo>
                            <a:pt x="55" y="61"/>
                          </a:lnTo>
                          <a:lnTo>
                            <a:pt x="44" y="7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004747"/>
                        </a:gs>
                        <a:gs pos="100000">
                          <a:schemeClr val="hlink"/>
                        </a:gs>
                      </a:gsLst>
                      <a:lin ang="0" scaled="1"/>
                    </a:gradFill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804" name="その他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7" y="64"/>
                      <a:ext cx="22" cy="159"/>
                    </a:xfrm>
                    <a:custGeom>
                      <a:avLst/>
                      <a:gdLst>
                        <a:gd name="T0" fmla="*/ 101 w 15"/>
                        <a:gd name="T1" fmla="*/ 0 h 160"/>
                        <a:gd name="T2" fmla="*/ 0 w 15"/>
                        <a:gd name="T3" fmla="*/ 0 h 160"/>
                        <a:gd name="T4" fmla="*/ 0 w 15"/>
                        <a:gd name="T5" fmla="*/ 155 h 160"/>
                        <a:gd name="T6" fmla="*/ 101 w 15"/>
                        <a:gd name="T7" fmla="*/ 147 h 160"/>
                        <a:gd name="T8" fmla="*/ 101 w 15"/>
                        <a:gd name="T9" fmla="*/ 0 h 1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"/>
                        <a:gd name="T16" fmla="*/ 0 h 160"/>
                        <a:gd name="T17" fmla="*/ 15 w 15"/>
                        <a:gd name="T18" fmla="*/ 160 h 1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" h="160">
                          <a:moveTo>
                            <a:pt x="15" y="0"/>
                          </a:moveTo>
                          <a:lnTo>
                            <a:pt x="0" y="0"/>
                          </a:lnTo>
                          <a:lnTo>
                            <a:pt x="0" y="160"/>
                          </a:lnTo>
                          <a:lnTo>
                            <a:pt x="15" y="152"/>
                          </a:lnTo>
                          <a:lnTo>
                            <a:pt x="15" y="0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004747"/>
                        </a:gs>
                        <a:gs pos="100000">
                          <a:schemeClr val="hlink"/>
                        </a:gs>
                      </a:gsLst>
                      <a:lin ang="0" scaled="1"/>
                    </a:gradFill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805" name="AutoShape 2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" y="11"/>
                      <a:ext cx="89" cy="213"/>
                    </a:xfrm>
                    <a:prstGeom prst="upArrow">
                      <a:avLst>
                        <a:gd name="adj1" fmla="val 36472"/>
                        <a:gd name="adj2" fmla="val 70590"/>
                      </a:avLst>
                    </a:pr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4795" name="Group 2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9" y="0"/>
                    <a:ext cx="97" cy="228"/>
                    <a:chOff x="0" y="0"/>
                    <a:chExt cx="97" cy="228"/>
                  </a:xfrm>
                </p:grpSpPr>
                <p:sp>
                  <p:nvSpPr>
                    <p:cNvPr id="14800" name="その他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" y="0"/>
                      <a:ext cx="56" cy="64"/>
                    </a:xfrm>
                    <a:custGeom>
                      <a:avLst/>
                      <a:gdLst>
                        <a:gd name="T0" fmla="*/ 49 w 55"/>
                        <a:gd name="T1" fmla="*/ 42 h 71"/>
                        <a:gd name="T2" fmla="*/ 0 w 55"/>
                        <a:gd name="T3" fmla="*/ 5 h 71"/>
                        <a:gd name="T4" fmla="*/ 11 w 55"/>
                        <a:gd name="T5" fmla="*/ 0 h 71"/>
                        <a:gd name="T6" fmla="*/ 60 w 55"/>
                        <a:gd name="T7" fmla="*/ 37 h 71"/>
                        <a:gd name="T8" fmla="*/ 49 w 55"/>
                        <a:gd name="T9" fmla="*/ 42 h 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71"/>
                        <a:gd name="T17" fmla="*/ 55 w 55"/>
                        <a:gd name="T18" fmla="*/ 71 h 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71">
                          <a:moveTo>
                            <a:pt x="44" y="71"/>
                          </a:moveTo>
                          <a:lnTo>
                            <a:pt x="0" y="9"/>
                          </a:lnTo>
                          <a:lnTo>
                            <a:pt x="11" y="0"/>
                          </a:lnTo>
                          <a:lnTo>
                            <a:pt x="55" y="61"/>
                          </a:lnTo>
                          <a:lnTo>
                            <a:pt x="44" y="7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004747"/>
                        </a:gs>
                        <a:gs pos="100000">
                          <a:schemeClr val="hlink"/>
                        </a:gs>
                      </a:gsLst>
                      <a:lin ang="0" scaled="1"/>
                    </a:gradFill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801" name="その他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" y="64"/>
                      <a:ext cx="22" cy="159"/>
                    </a:xfrm>
                    <a:custGeom>
                      <a:avLst/>
                      <a:gdLst>
                        <a:gd name="T0" fmla="*/ 101 w 15"/>
                        <a:gd name="T1" fmla="*/ 0 h 160"/>
                        <a:gd name="T2" fmla="*/ 0 w 15"/>
                        <a:gd name="T3" fmla="*/ 0 h 160"/>
                        <a:gd name="T4" fmla="*/ 0 w 15"/>
                        <a:gd name="T5" fmla="*/ 155 h 160"/>
                        <a:gd name="T6" fmla="*/ 101 w 15"/>
                        <a:gd name="T7" fmla="*/ 147 h 160"/>
                        <a:gd name="T8" fmla="*/ 101 w 15"/>
                        <a:gd name="T9" fmla="*/ 0 h 1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"/>
                        <a:gd name="T16" fmla="*/ 0 h 160"/>
                        <a:gd name="T17" fmla="*/ 15 w 15"/>
                        <a:gd name="T18" fmla="*/ 160 h 1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" h="160">
                          <a:moveTo>
                            <a:pt x="15" y="0"/>
                          </a:moveTo>
                          <a:lnTo>
                            <a:pt x="0" y="0"/>
                          </a:lnTo>
                          <a:lnTo>
                            <a:pt x="0" y="160"/>
                          </a:lnTo>
                          <a:lnTo>
                            <a:pt x="15" y="152"/>
                          </a:lnTo>
                          <a:lnTo>
                            <a:pt x="15" y="0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004747"/>
                        </a:gs>
                        <a:gs pos="100000">
                          <a:schemeClr val="hlink"/>
                        </a:gs>
                      </a:gsLst>
                      <a:lin ang="0" scaled="1"/>
                    </a:gradFill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802" name="AutoShape 2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5" y="11"/>
                      <a:ext cx="89" cy="213"/>
                    </a:xfrm>
                    <a:prstGeom prst="upArrow">
                      <a:avLst>
                        <a:gd name="adj1" fmla="val 36472"/>
                        <a:gd name="adj2" fmla="val 70590"/>
                      </a:avLst>
                    </a:pr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4796" name="Group 2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83" y="0"/>
                    <a:ext cx="97" cy="228"/>
                    <a:chOff x="0" y="0"/>
                    <a:chExt cx="97" cy="228"/>
                  </a:xfrm>
                </p:grpSpPr>
                <p:sp>
                  <p:nvSpPr>
                    <p:cNvPr id="14797" name="その他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" y="0"/>
                      <a:ext cx="56" cy="64"/>
                    </a:xfrm>
                    <a:custGeom>
                      <a:avLst/>
                      <a:gdLst>
                        <a:gd name="T0" fmla="*/ 49 w 55"/>
                        <a:gd name="T1" fmla="*/ 42 h 71"/>
                        <a:gd name="T2" fmla="*/ 0 w 55"/>
                        <a:gd name="T3" fmla="*/ 5 h 71"/>
                        <a:gd name="T4" fmla="*/ 11 w 55"/>
                        <a:gd name="T5" fmla="*/ 0 h 71"/>
                        <a:gd name="T6" fmla="*/ 60 w 55"/>
                        <a:gd name="T7" fmla="*/ 37 h 71"/>
                        <a:gd name="T8" fmla="*/ 49 w 55"/>
                        <a:gd name="T9" fmla="*/ 42 h 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71"/>
                        <a:gd name="T17" fmla="*/ 55 w 55"/>
                        <a:gd name="T18" fmla="*/ 71 h 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71">
                          <a:moveTo>
                            <a:pt x="44" y="71"/>
                          </a:moveTo>
                          <a:lnTo>
                            <a:pt x="0" y="9"/>
                          </a:lnTo>
                          <a:lnTo>
                            <a:pt x="11" y="0"/>
                          </a:lnTo>
                          <a:lnTo>
                            <a:pt x="55" y="61"/>
                          </a:lnTo>
                          <a:lnTo>
                            <a:pt x="44" y="7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004747"/>
                        </a:gs>
                        <a:gs pos="100000">
                          <a:schemeClr val="hlink"/>
                        </a:gs>
                      </a:gsLst>
                      <a:lin ang="0" scaled="1"/>
                    </a:gradFill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798" name="その他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" y="64"/>
                      <a:ext cx="22" cy="159"/>
                    </a:xfrm>
                    <a:custGeom>
                      <a:avLst/>
                      <a:gdLst>
                        <a:gd name="T0" fmla="*/ 101 w 15"/>
                        <a:gd name="T1" fmla="*/ 0 h 160"/>
                        <a:gd name="T2" fmla="*/ 0 w 15"/>
                        <a:gd name="T3" fmla="*/ 0 h 160"/>
                        <a:gd name="T4" fmla="*/ 0 w 15"/>
                        <a:gd name="T5" fmla="*/ 155 h 160"/>
                        <a:gd name="T6" fmla="*/ 101 w 15"/>
                        <a:gd name="T7" fmla="*/ 147 h 160"/>
                        <a:gd name="T8" fmla="*/ 101 w 15"/>
                        <a:gd name="T9" fmla="*/ 0 h 1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"/>
                        <a:gd name="T16" fmla="*/ 0 h 160"/>
                        <a:gd name="T17" fmla="*/ 15 w 15"/>
                        <a:gd name="T18" fmla="*/ 160 h 1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" h="160">
                          <a:moveTo>
                            <a:pt x="15" y="0"/>
                          </a:moveTo>
                          <a:lnTo>
                            <a:pt x="0" y="0"/>
                          </a:lnTo>
                          <a:lnTo>
                            <a:pt x="0" y="160"/>
                          </a:lnTo>
                          <a:lnTo>
                            <a:pt x="15" y="152"/>
                          </a:lnTo>
                          <a:lnTo>
                            <a:pt x="15" y="0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004747"/>
                        </a:gs>
                        <a:gs pos="100000">
                          <a:schemeClr val="hlink"/>
                        </a:gs>
                      </a:gsLst>
                      <a:lin ang="0" scaled="1"/>
                    </a:gradFill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799" name="AutoShape 2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4" y="11"/>
                      <a:ext cx="89" cy="213"/>
                    </a:xfrm>
                    <a:prstGeom prst="upArrow">
                      <a:avLst>
                        <a:gd name="adj1" fmla="val 36472"/>
                        <a:gd name="adj2" fmla="val 70590"/>
                      </a:avLst>
                    </a:pr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sp>
              <p:nvSpPr>
                <p:cNvPr id="14786" name="その他"/>
                <p:cNvSpPr>
                  <a:spLocks noChangeAspect="1"/>
                </p:cNvSpPr>
                <p:nvPr/>
              </p:nvSpPr>
              <p:spPr bwMode="auto">
                <a:xfrm>
                  <a:off x="0" y="1222"/>
                  <a:ext cx="237" cy="41"/>
                </a:xfrm>
                <a:custGeom>
                  <a:avLst/>
                  <a:gdLst>
                    <a:gd name="T0" fmla="*/ 0 w 363"/>
                    <a:gd name="T1" fmla="*/ 3 h 65"/>
                    <a:gd name="T2" fmla="*/ 13 w 363"/>
                    <a:gd name="T3" fmla="*/ 1 h 65"/>
                    <a:gd name="T4" fmla="*/ 30 w 363"/>
                    <a:gd name="T5" fmla="*/ 6 h 65"/>
                    <a:gd name="T6" fmla="*/ 43 w 363"/>
                    <a:gd name="T7" fmla="*/ 6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3"/>
                    <a:gd name="T13" fmla="*/ 0 h 65"/>
                    <a:gd name="T14" fmla="*/ 363 w 363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3" h="65">
                      <a:moveTo>
                        <a:pt x="0" y="31"/>
                      </a:moveTo>
                      <a:cubicBezTo>
                        <a:pt x="36" y="15"/>
                        <a:pt x="72" y="0"/>
                        <a:pt x="114" y="4"/>
                      </a:cubicBezTo>
                      <a:cubicBezTo>
                        <a:pt x="156" y="8"/>
                        <a:pt x="214" y="47"/>
                        <a:pt x="255" y="56"/>
                      </a:cubicBezTo>
                      <a:cubicBezTo>
                        <a:pt x="296" y="65"/>
                        <a:pt x="329" y="60"/>
                        <a:pt x="363" y="56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787" name="Line 228"/>
                <p:cNvSpPr>
                  <a:spLocks noChangeAspect="1" noChangeShapeType="1"/>
                </p:cNvSpPr>
                <p:nvPr/>
              </p:nvSpPr>
              <p:spPr bwMode="auto">
                <a:xfrm>
                  <a:off x="0" y="980"/>
                  <a:ext cx="0" cy="2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788" name="AutoShape 229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952"/>
                  <a:ext cx="266" cy="28"/>
                </a:xfrm>
                <a:prstGeom prst="parallelogram">
                  <a:avLst>
                    <a:gd name="adj" fmla="val 102829"/>
                  </a:avLst>
                </a:prstGeom>
                <a:gradFill rotWithShape="0">
                  <a:gsLst>
                    <a:gs pos="0">
                      <a:srgbClr val="76765E"/>
                    </a:gs>
                    <a:gs pos="100000">
                      <a:srgbClr val="FFFFCC"/>
                    </a:gs>
                  </a:gsLst>
                  <a:lin ang="0" scaled="1"/>
                </a:gra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4789" name="その他"/>
                <p:cNvSpPr>
                  <a:spLocks noChangeAspect="1"/>
                </p:cNvSpPr>
                <p:nvPr/>
              </p:nvSpPr>
              <p:spPr bwMode="auto">
                <a:xfrm>
                  <a:off x="237" y="904"/>
                  <a:ext cx="79" cy="352"/>
                </a:xfrm>
                <a:custGeom>
                  <a:avLst/>
                  <a:gdLst>
                    <a:gd name="T0" fmla="*/ 0 w 119"/>
                    <a:gd name="T1" fmla="*/ 14 h 537"/>
                    <a:gd name="T2" fmla="*/ 0 w 119"/>
                    <a:gd name="T3" fmla="*/ 65 h 537"/>
                    <a:gd name="T4" fmla="*/ 2 w 119"/>
                    <a:gd name="T5" fmla="*/ 63 h 537"/>
                    <a:gd name="T6" fmla="*/ 5 w 119"/>
                    <a:gd name="T7" fmla="*/ 60 h 537"/>
                    <a:gd name="T8" fmla="*/ 7 w 119"/>
                    <a:gd name="T9" fmla="*/ 59 h 537"/>
                    <a:gd name="T10" fmla="*/ 11 w 119"/>
                    <a:gd name="T11" fmla="*/ 58 h 537"/>
                    <a:gd name="T12" fmla="*/ 14 w 119"/>
                    <a:gd name="T13" fmla="*/ 58 h 537"/>
                    <a:gd name="T14" fmla="*/ 15 w 119"/>
                    <a:gd name="T15" fmla="*/ 58 h 537"/>
                    <a:gd name="T16" fmla="*/ 15 w 119"/>
                    <a:gd name="T17" fmla="*/ 0 h 537"/>
                    <a:gd name="T18" fmla="*/ 9 w 119"/>
                    <a:gd name="T19" fmla="*/ 5 h 537"/>
                    <a:gd name="T20" fmla="*/ 9 w 119"/>
                    <a:gd name="T21" fmla="*/ 37 h 537"/>
                    <a:gd name="T22" fmla="*/ 7 w 119"/>
                    <a:gd name="T23" fmla="*/ 39 h 537"/>
                    <a:gd name="T24" fmla="*/ 7 w 119"/>
                    <a:gd name="T25" fmla="*/ 9 h 537"/>
                    <a:gd name="T26" fmla="*/ 0 w 119"/>
                    <a:gd name="T27" fmla="*/ 14 h 53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19"/>
                    <a:gd name="T43" fmla="*/ 0 h 537"/>
                    <a:gd name="T44" fmla="*/ 119 w 119"/>
                    <a:gd name="T45" fmla="*/ 537 h 53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19" h="537">
                      <a:moveTo>
                        <a:pt x="0" y="115"/>
                      </a:moveTo>
                      <a:lnTo>
                        <a:pt x="0" y="537"/>
                      </a:lnTo>
                      <a:lnTo>
                        <a:pt x="18" y="515"/>
                      </a:lnTo>
                      <a:lnTo>
                        <a:pt x="37" y="498"/>
                      </a:lnTo>
                      <a:lnTo>
                        <a:pt x="58" y="489"/>
                      </a:lnTo>
                      <a:lnTo>
                        <a:pt x="82" y="481"/>
                      </a:lnTo>
                      <a:lnTo>
                        <a:pt x="104" y="476"/>
                      </a:lnTo>
                      <a:lnTo>
                        <a:pt x="119" y="474"/>
                      </a:lnTo>
                      <a:lnTo>
                        <a:pt x="119" y="0"/>
                      </a:lnTo>
                      <a:lnTo>
                        <a:pt x="73" y="45"/>
                      </a:lnTo>
                      <a:lnTo>
                        <a:pt x="73" y="301"/>
                      </a:lnTo>
                      <a:lnTo>
                        <a:pt x="49" y="325"/>
                      </a:lnTo>
                      <a:lnTo>
                        <a:pt x="49" y="71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6765E"/>
                    </a:gs>
                    <a:gs pos="100000">
                      <a:srgbClr val="FFFFCC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790" name="Line 231"/>
                <p:cNvSpPr>
                  <a:spLocks noChangeAspect="1" noChangeShapeType="1"/>
                </p:cNvSpPr>
                <p:nvPr/>
              </p:nvSpPr>
              <p:spPr bwMode="auto">
                <a:xfrm>
                  <a:off x="237" y="980"/>
                  <a:ext cx="0" cy="2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791" name="その他"/>
                <p:cNvSpPr>
                  <a:spLocks noChangeAspect="1"/>
                </p:cNvSpPr>
                <p:nvPr/>
              </p:nvSpPr>
              <p:spPr bwMode="auto">
                <a:xfrm>
                  <a:off x="237" y="1215"/>
                  <a:ext cx="79" cy="41"/>
                </a:xfrm>
                <a:custGeom>
                  <a:avLst/>
                  <a:gdLst>
                    <a:gd name="T0" fmla="*/ 0 w 120"/>
                    <a:gd name="T1" fmla="*/ 8 h 62"/>
                    <a:gd name="T2" fmla="*/ 6 w 120"/>
                    <a:gd name="T3" fmla="*/ 2 h 62"/>
                    <a:gd name="T4" fmla="*/ 14 w 120"/>
                    <a:gd name="T5" fmla="*/ 0 h 62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62"/>
                    <a:gd name="T11" fmla="*/ 120 w 120"/>
                    <a:gd name="T12" fmla="*/ 62 h 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62">
                      <a:moveTo>
                        <a:pt x="0" y="62"/>
                      </a:moveTo>
                      <a:cubicBezTo>
                        <a:pt x="14" y="45"/>
                        <a:pt x="28" y="28"/>
                        <a:pt x="48" y="18"/>
                      </a:cubicBezTo>
                      <a:cubicBezTo>
                        <a:pt x="68" y="8"/>
                        <a:pt x="94" y="4"/>
                        <a:pt x="120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792" name="その他"/>
                <p:cNvSpPr>
                  <a:spLocks noChangeAspect="1"/>
                </p:cNvSpPr>
                <p:nvPr/>
              </p:nvSpPr>
              <p:spPr bwMode="auto">
                <a:xfrm>
                  <a:off x="266" y="939"/>
                  <a:ext cx="22" cy="179"/>
                </a:xfrm>
                <a:custGeom>
                  <a:avLst/>
                  <a:gdLst>
                    <a:gd name="T0" fmla="*/ 0 w 24"/>
                    <a:gd name="T1" fmla="*/ 3 h 280"/>
                    <a:gd name="T2" fmla="*/ 0 w 24"/>
                    <a:gd name="T3" fmla="*/ 30 h 280"/>
                    <a:gd name="T4" fmla="*/ 16 w 24"/>
                    <a:gd name="T5" fmla="*/ 27 h 280"/>
                    <a:gd name="T6" fmla="*/ 16 w 24"/>
                    <a:gd name="T7" fmla="*/ 0 h 2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"/>
                    <a:gd name="T13" fmla="*/ 0 h 280"/>
                    <a:gd name="T14" fmla="*/ 24 w 24"/>
                    <a:gd name="T15" fmla="*/ 280 h 2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" h="280">
                      <a:moveTo>
                        <a:pt x="0" y="22"/>
                      </a:moveTo>
                      <a:lnTo>
                        <a:pt x="0" y="280"/>
                      </a:lnTo>
                      <a:lnTo>
                        <a:pt x="24" y="255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793" name="Line 234"/>
                <p:cNvSpPr>
                  <a:spLocks noChangeAspect="1" noChangeShapeType="1"/>
                </p:cNvSpPr>
                <p:nvPr/>
              </p:nvSpPr>
              <p:spPr bwMode="auto">
                <a:xfrm>
                  <a:off x="316" y="904"/>
                  <a:ext cx="0" cy="3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4374" name="Group 235"/>
            <p:cNvGrpSpPr>
              <a:grpSpLocks noChangeAspect="1"/>
            </p:cNvGrpSpPr>
            <p:nvPr/>
          </p:nvGrpSpPr>
          <p:grpSpPr bwMode="auto">
            <a:xfrm>
              <a:off x="5270500" y="5584825"/>
              <a:ext cx="214313" cy="174625"/>
              <a:chOff x="0" y="0"/>
              <a:chExt cx="383" cy="322"/>
            </a:xfrm>
          </p:grpSpPr>
          <p:sp>
            <p:nvSpPr>
              <p:cNvPr id="411" name="Oval 236"/>
              <p:cNvSpPr>
                <a:spLocks noChangeAspect="1" noChangeArrowheads="1"/>
              </p:cNvSpPr>
              <p:nvPr/>
            </p:nvSpPr>
            <p:spPr bwMode="auto">
              <a:xfrm>
                <a:off x="-7" y="54"/>
                <a:ext cx="74" cy="6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4314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2" name="Oval 237"/>
              <p:cNvSpPr>
                <a:spLocks noChangeAspect="1" noChangeArrowheads="1"/>
              </p:cNvSpPr>
              <p:nvPr/>
            </p:nvSpPr>
            <p:spPr bwMode="auto">
              <a:xfrm>
                <a:off x="-7" y="126"/>
                <a:ext cx="74" cy="6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4314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3" name="Oval 238"/>
              <p:cNvSpPr>
                <a:spLocks noChangeAspect="1" noChangeArrowheads="1"/>
              </p:cNvSpPr>
              <p:nvPr/>
            </p:nvSpPr>
            <p:spPr bwMode="auto">
              <a:xfrm>
                <a:off x="105" y="36"/>
                <a:ext cx="68" cy="7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4314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4" name="Oval 239"/>
              <p:cNvSpPr>
                <a:spLocks noChangeAspect="1" noChangeArrowheads="1"/>
              </p:cNvSpPr>
              <p:nvPr/>
            </p:nvSpPr>
            <p:spPr bwMode="auto">
              <a:xfrm>
                <a:off x="105" y="126"/>
                <a:ext cx="68" cy="6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4314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5" name="Oval 240"/>
              <p:cNvSpPr>
                <a:spLocks noChangeAspect="1" noChangeArrowheads="1"/>
              </p:cNvSpPr>
              <p:nvPr/>
            </p:nvSpPr>
            <p:spPr bwMode="auto">
              <a:xfrm>
                <a:off x="211" y="126"/>
                <a:ext cx="74" cy="7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4314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6" name="Oval 241"/>
              <p:cNvSpPr>
                <a:spLocks noChangeAspect="1" noChangeArrowheads="1"/>
              </p:cNvSpPr>
              <p:nvPr/>
            </p:nvSpPr>
            <p:spPr bwMode="auto">
              <a:xfrm>
                <a:off x="211" y="236"/>
                <a:ext cx="74" cy="6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4314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7" name="Oval 242"/>
              <p:cNvSpPr>
                <a:spLocks noChangeAspect="1" noChangeArrowheads="1"/>
              </p:cNvSpPr>
              <p:nvPr/>
            </p:nvSpPr>
            <p:spPr bwMode="auto">
              <a:xfrm>
                <a:off x="211" y="18"/>
                <a:ext cx="74" cy="6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4314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8" name="Oval 243"/>
              <p:cNvSpPr>
                <a:spLocks noChangeAspect="1" noChangeArrowheads="1"/>
              </p:cNvSpPr>
              <p:nvPr/>
            </p:nvSpPr>
            <p:spPr bwMode="auto">
              <a:xfrm>
                <a:off x="316" y="254"/>
                <a:ext cx="74" cy="6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4314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9" name="Oval 244"/>
              <p:cNvSpPr>
                <a:spLocks noChangeAspect="1" noChangeArrowheads="1"/>
              </p:cNvSpPr>
              <p:nvPr/>
            </p:nvSpPr>
            <p:spPr bwMode="auto">
              <a:xfrm>
                <a:off x="316" y="0"/>
                <a:ext cx="74" cy="6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4314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" name="Oval 245"/>
              <p:cNvSpPr>
                <a:spLocks noChangeAspect="1" noChangeArrowheads="1"/>
              </p:cNvSpPr>
              <p:nvPr/>
            </p:nvSpPr>
            <p:spPr bwMode="auto">
              <a:xfrm>
                <a:off x="316" y="126"/>
                <a:ext cx="74" cy="6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4314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1" name="Oval 246"/>
              <p:cNvSpPr>
                <a:spLocks noChangeAspect="1" noChangeArrowheads="1"/>
              </p:cNvSpPr>
              <p:nvPr/>
            </p:nvSpPr>
            <p:spPr bwMode="auto">
              <a:xfrm>
                <a:off x="101" y="216"/>
                <a:ext cx="70" cy="6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4314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2" name="Oval 247"/>
              <p:cNvSpPr>
                <a:spLocks noChangeAspect="1" noChangeArrowheads="1"/>
              </p:cNvSpPr>
              <p:nvPr/>
            </p:nvSpPr>
            <p:spPr bwMode="auto">
              <a:xfrm>
                <a:off x="-7" y="198"/>
                <a:ext cx="74" cy="7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4314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4375" name="Group 248"/>
            <p:cNvGrpSpPr>
              <a:grpSpLocks noChangeAspect="1"/>
            </p:cNvGrpSpPr>
            <p:nvPr/>
          </p:nvGrpSpPr>
          <p:grpSpPr bwMode="auto">
            <a:xfrm rot="-680209">
              <a:off x="4233863" y="5661025"/>
              <a:ext cx="1000125" cy="222250"/>
              <a:chOff x="0" y="0"/>
              <a:chExt cx="2772" cy="786"/>
            </a:xfrm>
          </p:grpSpPr>
          <p:grpSp>
            <p:nvGrpSpPr>
              <p:cNvPr id="14565" name="Group 249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1331" cy="786"/>
                <a:chOff x="0" y="0"/>
                <a:chExt cx="1331" cy="786"/>
              </a:xfrm>
            </p:grpSpPr>
            <p:grpSp>
              <p:nvGrpSpPr>
                <p:cNvPr id="14592" name="Group 250"/>
                <p:cNvGrpSpPr>
                  <a:grpSpLocks noChangeAspect="1"/>
                </p:cNvGrpSpPr>
                <p:nvPr/>
              </p:nvGrpSpPr>
              <p:grpSpPr bwMode="auto">
                <a:xfrm>
                  <a:off x="827" y="17"/>
                  <a:ext cx="504" cy="746"/>
                  <a:chOff x="0" y="0"/>
                  <a:chExt cx="1669" cy="1141"/>
                </a:xfrm>
              </p:grpSpPr>
              <p:sp>
                <p:nvSpPr>
                  <p:cNvPr id="14746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0" y="19"/>
                    <a:ext cx="1661" cy="1082"/>
                  </a:xfrm>
                  <a:custGeom>
                    <a:avLst/>
                    <a:gdLst>
                      <a:gd name="T0" fmla="*/ 1709 w 1649"/>
                      <a:gd name="T1" fmla="*/ 0 h 1080"/>
                      <a:gd name="T2" fmla="*/ 317 w 1649"/>
                      <a:gd name="T3" fmla="*/ 0 h 1080"/>
                      <a:gd name="T4" fmla="*/ 271 w 1649"/>
                      <a:gd name="T5" fmla="*/ 10 h 1080"/>
                      <a:gd name="T6" fmla="*/ 233 w 1649"/>
                      <a:gd name="T7" fmla="*/ 29 h 1080"/>
                      <a:gd name="T8" fmla="*/ 197 w 1649"/>
                      <a:gd name="T9" fmla="*/ 51 h 1080"/>
                      <a:gd name="T10" fmla="*/ 168 w 1649"/>
                      <a:gd name="T11" fmla="*/ 77 h 1080"/>
                      <a:gd name="T12" fmla="*/ 132 w 1649"/>
                      <a:gd name="T13" fmla="*/ 113 h 1080"/>
                      <a:gd name="T14" fmla="*/ 106 w 1649"/>
                      <a:gd name="T15" fmla="*/ 154 h 1080"/>
                      <a:gd name="T16" fmla="*/ 79 w 1649"/>
                      <a:gd name="T17" fmla="*/ 199 h 1080"/>
                      <a:gd name="T18" fmla="*/ 57 w 1649"/>
                      <a:gd name="T19" fmla="*/ 233 h 1080"/>
                      <a:gd name="T20" fmla="*/ 41 w 1649"/>
                      <a:gd name="T21" fmla="*/ 286 h 1080"/>
                      <a:gd name="T22" fmla="*/ 26 w 1649"/>
                      <a:gd name="T23" fmla="*/ 329 h 1080"/>
                      <a:gd name="T24" fmla="*/ 19 w 1649"/>
                      <a:gd name="T25" fmla="*/ 372 h 1080"/>
                      <a:gd name="T26" fmla="*/ 9 w 1649"/>
                      <a:gd name="T27" fmla="*/ 420 h 1080"/>
                      <a:gd name="T28" fmla="*/ 5 w 1649"/>
                      <a:gd name="T29" fmla="*/ 468 h 1080"/>
                      <a:gd name="T30" fmla="*/ 0 w 1649"/>
                      <a:gd name="T31" fmla="*/ 521 h 1080"/>
                      <a:gd name="T32" fmla="*/ 2 w 1649"/>
                      <a:gd name="T33" fmla="*/ 581 h 1080"/>
                      <a:gd name="T34" fmla="*/ 5 w 1649"/>
                      <a:gd name="T35" fmla="*/ 629 h 1080"/>
                      <a:gd name="T36" fmla="*/ 9 w 1649"/>
                      <a:gd name="T37" fmla="*/ 668 h 1080"/>
                      <a:gd name="T38" fmla="*/ 17 w 1649"/>
                      <a:gd name="T39" fmla="*/ 706 h 1080"/>
                      <a:gd name="T40" fmla="*/ 26 w 1649"/>
                      <a:gd name="T41" fmla="*/ 756 h 1080"/>
                      <a:gd name="T42" fmla="*/ 45 w 1649"/>
                      <a:gd name="T43" fmla="*/ 821 h 1080"/>
                      <a:gd name="T44" fmla="*/ 57 w 1649"/>
                      <a:gd name="T45" fmla="*/ 862 h 1080"/>
                      <a:gd name="T46" fmla="*/ 79 w 1649"/>
                      <a:gd name="T47" fmla="*/ 896 h 1080"/>
                      <a:gd name="T48" fmla="*/ 96 w 1649"/>
                      <a:gd name="T49" fmla="*/ 925 h 1080"/>
                      <a:gd name="T50" fmla="*/ 118 w 1649"/>
                      <a:gd name="T51" fmla="*/ 961 h 1080"/>
                      <a:gd name="T52" fmla="*/ 137 w 1649"/>
                      <a:gd name="T53" fmla="*/ 987 h 1080"/>
                      <a:gd name="T54" fmla="*/ 163 w 1649"/>
                      <a:gd name="T55" fmla="*/ 1013 h 1080"/>
                      <a:gd name="T56" fmla="*/ 192 w 1649"/>
                      <a:gd name="T57" fmla="*/ 1040 h 1080"/>
                      <a:gd name="T58" fmla="*/ 226 w 1649"/>
                      <a:gd name="T59" fmla="*/ 1059 h 1080"/>
                      <a:gd name="T60" fmla="*/ 255 w 1649"/>
                      <a:gd name="T61" fmla="*/ 1073 h 1080"/>
                      <a:gd name="T62" fmla="*/ 303 w 1649"/>
                      <a:gd name="T63" fmla="*/ 1090 h 1080"/>
                      <a:gd name="T64" fmla="*/ 1709 w 1649"/>
                      <a:gd name="T65" fmla="*/ 1090 h 1080"/>
                      <a:gd name="T66" fmla="*/ 1670 w 1649"/>
                      <a:gd name="T67" fmla="*/ 1078 h 1080"/>
                      <a:gd name="T68" fmla="*/ 1625 w 1649"/>
                      <a:gd name="T69" fmla="*/ 1059 h 1080"/>
                      <a:gd name="T70" fmla="*/ 1599 w 1649"/>
                      <a:gd name="T71" fmla="*/ 1042 h 1080"/>
                      <a:gd name="T72" fmla="*/ 1572 w 1649"/>
                      <a:gd name="T73" fmla="*/ 1025 h 1080"/>
                      <a:gd name="T74" fmla="*/ 1543 w 1649"/>
                      <a:gd name="T75" fmla="*/ 994 h 1080"/>
                      <a:gd name="T76" fmla="*/ 1526 w 1649"/>
                      <a:gd name="T77" fmla="*/ 968 h 1080"/>
                      <a:gd name="T78" fmla="*/ 1504 w 1649"/>
                      <a:gd name="T79" fmla="*/ 937 h 1080"/>
                      <a:gd name="T80" fmla="*/ 1487 w 1649"/>
                      <a:gd name="T81" fmla="*/ 908 h 1080"/>
                      <a:gd name="T82" fmla="*/ 1470 w 1649"/>
                      <a:gd name="T83" fmla="*/ 881 h 1080"/>
                      <a:gd name="T84" fmla="*/ 1451 w 1649"/>
                      <a:gd name="T85" fmla="*/ 841 h 1080"/>
                      <a:gd name="T86" fmla="*/ 1435 w 1649"/>
                      <a:gd name="T87" fmla="*/ 788 h 1080"/>
                      <a:gd name="T88" fmla="*/ 1423 w 1649"/>
                      <a:gd name="T89" fmla="*/ 749 h 1080"/>
                      <a:gd name="T90" fmla="*/ 1411 w 1649"/>
                      <a:gd name="T91" fmla="*/ 692 h 1080"/>
                      <a:gd name="T92" fmla="*/ 1403 w 1649"/>
                      <a:gd name="T93" fmla="*/ 646 h 1080"/>
                      <a:gd name="T94" fmla="*/ 1399 w 1649"/>
                      <a:gd name="T95" fmla="*/ 603 h 1080"/>
                      <a:gd name="T96" fmla="*/ 1396 w 1649"/>
                      <a:gd name="T97" fmla="*/ 560 h 1080"/>
                      <a:gd name="T98" fmla="*/ 1399 w 1649"/>
                      <a:gd name="T99" fmla="*/ 500 h 1080"/>
                      <a:gd name="T100" fmla="*/ 1406 w 1649"/>
                      <a:gd name="T101" fmla="*/ 437 h 1080"/>
                      <a:gd name="T102" fmla="*/ 1411 w 1649"/>
                      <a:gd name="T103" fmla="*/ 394 h 1080"/>
                      <a:gd name="T104" fmla="*/ 1425 w 1649"/>
                      <a:gd name="T105" fmla="*/ 341 h 1080"/>
                      <a:gd name="T106" fmla="*/ 1439 w 1649"/>
                      <a:gd name="T107" fmla="*/ 284 h 1080"/>
                      <a:gd name="T108" fmla="*/ 1460 w 1649"/>
                      <a:gd name="T109" fmla="*/ 228 h 1080"/>
                      <a:gd name="T110" fmla="*/ 1487 w 1649"/>
                      <a:gd name="T111" fmla="*/ 173 h 1080"/>
                      <a:gd name="T112" fmla="*/ 1521 w 1649"/>
                      <a:gd name="T113" fmla="*/ 130 h 1080"/>
                      <a:gd name="T114" fmla="*/ 1548 w 1649"/>
                      <a:gd name="T115" fmla="*/ 91 h 1080"/>
                      <a:gd name="T116" fmla="*/ 1579 w 1649"/>
                      <a:gd name="T117" fmla="*/ 63 h 1080"/>
                      <a:gd name="T118" fmla="*/ 1605 w 1649"/>
                      <a:gd name="T119" fmla="*/ 43 h 1080"/>
                      <a:gd name="T120" fmla="*/ 1651 w 1649"/>
                      <a:gd name="T121" fmla="*/ 22 h 1080"/>
                      <a:gd name="T122" fmla="*/ 1685 w 1649"/>
                      <a:gd name="T123" fmla="*/ 5 h 1080"/>
                      <a:gd name="T124" fmla="*/ 1709 w 1649"/>
                      <a:gd name="T125" fmla="*/ 0 h 1080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1649"/>
                      <a:gd name="T190" fmla="*/ 0 h 1080"/>
                      <a:gd name="T191" fmla="*/ 1649 w 1649"/>
                      <a:gd name="T192" fmla="*/ 1080 h 1080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1649" h="1080">
                        <a:moveTo>
                          <a:pt x="1649" y="0"/>
                        </a:moveTo>
                        <a:lnTo>
                          <a:pt x="307" y="0"/>
                        </a:lnTo>
                        <a:lnTo>
                          <a:pt x="261" y="10"/>
                        </a:lnTo>
                        <a:lnTo>
                          <a:pt x="223" y="29"/>
                        </a:lnTo>
                        <a:lnTo>
                          <a:pt x="192" y="51"/>
                        </a:lnTo>
                        <a:lnTo>
                          <a:pt x="163" y="77"/>
                        </a:lnTo>
                        <a:lnTo>
                          <a:pt x="127" y="113"/>
                        </a:lnTo>
                        <a:lnTo>
                          <a:pt x="101" y="154"/>
                        </a:lnTo>
                        <a:lnTo>
                          <a:pt x="74" y="199"/>
                        </a:lnTo>
                        <a:lnTo>
                          <a:pt x="57" y="233"/>
                        </a:lnTo>
                        <a:lnTo>
                          <a:pt x="41" y="281"/>
                        </a:lnTo>
                        <a:lnTo>
                          <a:pt x="26" y="324"/>
                        </a:lnTo>
                        <a:lnTo>
                          <a:pt x="19" y="367"/>
                        </a:lnTo>
                        <a:lnTo>
                          <a:pt x="9" y="415"/>
                        </a:lnTo>
                        <a:lnTo>
                          <a:pt x="5" y="463"/>
                        </a:lnTo>
                        <a:lnTo>
                          <a:pt x="0" y="516"/>
                        </a:lnTo>
                        <a:lnTo>
                          <a:pt x="2" y="576"/>
                        </a:lnTo>
                        <a:lnTo>
                          <a:pt x="5" y="624"/>
                        </a:lnTo>
                        <a:lnTo>
                          <a:pt x="9" y="663"/>
                        </a:lnTo>
                        <a:lnTo>
                          <a:pt x="17" y="701"/>
                        </a:lnTo>
                        <a:lnTo>
                          <a:pt x="26" y="751"/>
                        </a:lnTo>
                        <a:lnTo>
                          <a:pt x="45" y="811"/>
                        </a:lnTo>
                        <a:lnTo>
                          <a:pt x="57" y="852"/>
                        </a:lnTo>
                        <a:lnTo>
                          <a:pt x="74" y="886"/>
                        </a:lnTo>
                        <a:lnTo>
                          <a:pt x="91" y="915"/>
                        </a:lnTo>
                        <a:lnTo>
                          <a:pt x="113" y="951"/>
                        </a:lnTo>
                        <a:lnTo>
                          <a:pt x="132" y="977"/>
                        </a:lnTo>
                        <a:lnTo>
                          <a:pt x="158" y="1003"/>
                        </a:lnTo>
                        <a:lnTo>
                          <a:pt x="187" y="1030"/>
                        </a:lnTo>
                        <a:lnTo>
                          <a:pt x="216" y="1049"/>
                        </a:lnTo>
                        <a:lnTo>
                          <a:pt x="245" y="1063"/>
                        </a:lnTo>
                        <a:lnTo>
                          <a:pt x="293" y="1080"/>
                        </a:lnTo>
                        <a:lnTo>
                          <a:pt x="1649" y="1080"/>
                        </a:lnTo>
                        <a:lnTo>
                          <a:pt x="1610" y="1068"/>
                        </a:lnTo>
                        <a:lnTo>
                          <a:pt x="1567" y="1049"/>
                        </a:lnTo>
                        <a:lnTo>
                          <a:pt x="1543" y="1032"/>
                        </a:lnTo>
                        <a:lnTo>
                          <a:pt x="1517" y="1015"/>
                        </a:lnTo>
                        <a:lnTo>
                          <a:pt x="1488" y="984"/>
                        </a:lnTo>
                        <a:lnTo>
                          <a:pt x="1471" y="958"/>
                        </a:lnTo>
                        <a:lnTo>
                          <a:pt x="1449" y="927"/>
                        </a:lnTo>
                        <a:lnTo>
                          <a:pt x="1433" y="898"/>
                        </a:lnTo>
                        <a:lnTo>
                          <a:pt x="1418" y="871"/>
                        </a:lnTo>
                        <a:lnTo>
                          <a:pt x="1401" y="831"/>
                        </a:lnTo>
                        <a:lnTo>
                          <a:pt x="1385" y="783"/>
                        </a:lnTo>
                        <a:lnTo>
                          <a:pt x="1373" y="744"/>
                        </a:lnTo>
                        <a:lnTo>
                          <a:pt x="1361" y="687"/>
                        </a:lnTo>
                        <a:lnTo>
                          <a:pt x="1353" y="641"/>
                        </a:lnTo>
                        <a:lnTo>
                          <a:pt x="1349" y="598"/>
                        </a:lnTo>
                        <a:lnTo>
                          <a:pt x="1346" y="555"/>
                        </a:lnTo>
                        <a:lnTo>
                          <a:pt x="1349" y="495"/>
                        </a:lnTo>
                        <a:lnTo>
                          <a:pt x="1356" y="432"/>
                        </a:lnTo>
                        <a:lnTo>
                          <a:pt x="1361" y="389"/>
                        </a:lnTo>
                        <a:lnTo>
                          <a:pt x="1375" y="336"/>
                        </a:lnTo>
                        <a:lnTo>
                          <a:pt x="1389" y="279"/>
                        </a:lnTo>
                        <a:lnTo>
                          <a:pt x="1409" y="228"/>
                        </a:lnTo>
                        <a:lnTo>
                          <a:pt x="1433" y="173"/>
                        </a:lnTo>
                        <a:lnTo>
                          <a:pt x="1466" y="130"/>
                        </a:lnTo>
                        <a:lnTo>
                          <a:pt x="1493" y="91"/>
                        </a:lnTo>
                        <a:lnTo>
                          <a:pt x="1524" y="63"/>
                        </a:lnTo>
                        <a:lnTo>
                          <a:pt x="1548" y="43"/>
                        </a:lnTo>
                        <a:lnTo>
                          <a:pt x="1591" y="22"/>
                        </a:lnTo>
                        <a:lnTo>
                          <a:pt x="1625" y="5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BA9570"/>
                      </a:gs>
                      <a:gs pos="50000">
                        <a:srgbClr val="E1B487"/>
                      </a:gs>
                      <a:gs pos="100000">
                        <a:srgbClr val="BA9570"/>
                      </a:gs>
                    </a:gsLst>
                    <a:lin ang="5400000" scaled="1"/>
                  </a:gradFill>
                  <a:ln w="6350" cap="flat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747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-14" y="-9"/>
                    <a:ext cx="321" cy="1142"/>
                  </a:xfrm>
                  <a:custGeom>
                    <a:avLst/>
                    <a:gdLst>
                      <a:gd name="T0" fmla="*/ 18 w 648"/>
                      <a:gd name="T1" fmla="*/ 1 h 2278"/>
                      <a:gd name="T2" fmla="*/ 15 w 648"/>
                      <a:gd name="T3" fmla="*/ 2 h 2278"/>
                      <a:gd name="T4" fmla="*/ 13 w 648"/>
                      <a:gd name="T5" fmla="*/ 3 h 2278"/>
                      <a:gd name="T6" fmla="*/ 10 w 648"/>
                      <a:gd name="T7" fmla="*/ 6 h 2278"/>
                      <a:gd name="T8" fmla="*/ 7 w 648"/>
                      <a:gd name="T9" fmla="*/ 8 h 2278"/>
                      <a:gd name="T10" fmla="*/ 5 w 648"/>
                      <a:gd name="T11" fmla="*/ 12 h 2278"/>
                      <a:gd name="T12" fmla="*/ 3 w 648"/>
                      <a:gd name="T13" fmla="*/ 16 h 2278"/>
                      <a:gd name="T14" fmla="*/ 2 w 648"/>
                      <a:gd name="T15" fmla="*/ 20 h 2278"/>
                      <a:gd name="T16" fmla="*/ 1 w 648"/>
                      <a:gd name="T17" fmla="*/ 25 h 2278"/>
                      <a:gd name="T18" fmla="*/ 0 w 648"/>
                      <a:gd name="T19" fmla="*/ 29 h 2278"/>
                      <a:gd name="T20" fmla="*/ 0 w 648"/>
                      <a:gd name="T21" fmla="*/ 34 h 2278"/>
                      <a:gd name="T22" fmla="*/ 0 w 648"/>
                      <a:gd name="T23" fmla="*/ 40 h 2278"/>
                      <a:gd name="T24" fmla="*/ 0 w 648"/>
                      <a:gd name="T25" fmla="*/ 45 h 2278"/>
                      <a:gd name="T26" fmla="*/ 1 w 648"/>
                      <a:gd name="T27" fmla="*/ 50 h 2278"/>
                      <a:gd name="T28" fmla="*/ 2 w 648"/>
                      <a:gd name="T29" fmla="*/ 54 h 2278"/>
                      <a:gd name="T30" fmla="*/ 4 w 648"/>
                      <a:gd name="T31" fmla="*/ 58 h 2278"/>
                      <a:gd name="T32" fmla="*/ 6 w 648"/>
                      <a:gd name="T33" fmla="*/ 62 h 2278"/>
                      <a:gd name="T34" fmla="*/ 8 w 648"/>
                      <a:gd name="T35" fmla="*/ 65 h 2278"/>
                      <a:gd name="T36" fmla="*/ 11 w 648"/>
                      <a:gd name="T37" fmla="*/ 68 h 2278"/>
                      <a:gd name="T38" fmla="*/ 13 w 648"/>
                      <a:gd name="T39" fmla="*/ 70 h 2278"/>
                      <a:gd name="T40" fmla="*/ 16 w 648"/>
                      <a:gd name="T41" fmla="*/ 71 h 2278"/>
                      <a:gd name="T42" fmla="*/ 19 w 648"/>
                      <a:gd name="T43" fmla="*/ 72 h 2278"/>
                      <a:gd name="T44" fmla="*/ 17 w 648"/>
                      <a:gd name="T45" fmla="*/ 70 h 2278"/>
                      <a:gd name="T46" fmla="*/ 15 w 648"/>
                      <a:gd name="T47" fmla="*/ 69 h 2278"/>
                      <a:gd name="T48" fmla="*/ 12 w 648"/>
                      <a:gd name="T49" fmla="*/ 67 h 2278"/>
                      <a:gd name="T50" fmla="*/ 10 w 648"/>
                      <a:gd name="T51" fmla="*/ 64 h 2278"/>
                      <a:gd name="T52" fmla="*/ 7 w 648"/>
                      <a:gd name="T53" fmla="*/ 62 h 2278"/>
                      <a:gd name="T54" fmla="*/ 6 w 648"/>
                      <a:gd name="T55" fmla="*/ 58 h 2278"/>
                      <a:gd name="T56" fmla="*/ 4 w 648"/>
                      <a:gd name="T57" fmla="*/ 54 h 2278"/>
                      <a:gd name="T58" fmla="*/ 3 w 648"/>
                      <a:gd name="T59" fmla="*/ 50 h 2278"/>
                      <a:gd name="T60" fmla="*/ 2 w 648"/>
                      <a:gd name="T61" fmla="*/ 46 h 2278"/>
                      <a:gd name="T62" fmla="*/ 1 w 648"/>
                      <a:gd name="T63" fmla="*/ 41 h 2278"/>
                      <a:gd name="T64" fmla="*/ 1 w 648"/>
                      <a:gd name="T65" fmla="*/ 36 h 2278"/>
                      <a:gd name="T66" fmla="*/ 1 w 648"/>
                      <a:gd name="T67" fmla="*/ 31 h 2278"/>
                      <a:gd name="T68" fmla="*/ 2 w 648"/>
                      <a:gd name="T69" fmla="*/ 27 h 2278"/>
                      <a:gd name="T70" fmla="*/ 3 w 648"/>
                      <a:gd name="T71" fmla="*/ 22 h 2278"/>
                      <a:gd name="T72" fmla="*/ 4 w 648"/>
                      <a:gd name="T73" fmla="*/ 18 h 2278"/>
                      <a:gd name="T74" fmla="*/ 6 w 648"/>
                      <a:gd name="T75" fmla="*/ 14 h 2278"/>
                      <a:gd name="T76" fmla="*/ 7 w 648"/>
                      <a:gd name="T77" fmla="*/ 11 h 2278"/>
                      <a:gd name="T78" fmla="*/ 10 w 648"/>
                      <a:gd name="T79" fmla="*/ 8 h 2278"/>
                      <a:gd name="T80" fmla="*/ 12 w 648"/>
                      <a:gd name="T81" fmla="*/ 6 h 2278"/>
                      <a:gd name="T82" fmla="*/ 15 w 648"/>
                      <a:gd name="T83" fmla="*/ 4 h 2278"/>
                      <a:gd name="T84" fmla="*/ 17 w 648"/>
                      <a:gd name="T85" fmla="*/ 3 h 227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648"/>
                      <a:gd name="T130" fmla="*/ 0 h 2278"/>
                      <a:gd name="T131" fmla="*/ 648 w 648"/>
                      <a:gd name="T132" fmla="*/ 2278 h 227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648" h="2278">
                        <a:moveTo>
                          <a:pt x="648" y="59"/>
                        </a:moveTo>
                        <a:lnTo>
                          <a:pt x="646" y="0"/>
                        </a:lnTo>
                        <a:lnTo>
                          <a:pt x="612" y="5"/>
                        </a:lnTo>
                        <a:lnTo>
                          <a:pt x="577" y="13"/>
                        </a:lnTo>
                        <a:lnTo>
                          <a:pt x="545" y="23"/>
                        </a:lnTo>
                        <a:lnTo>
                          <a:pt x="513" y="38"/>
                        </a:lnTo>
                        <a:lnTo>
                          <a:pt x="482" y="52"/>
                        </a:lnTo>
                        <a:lnTo>
                          <a:pt x="452" y="70"/>
                        </a:lnTo>
                        <a:lnTo>
                          <a:pt x="421" y="90"/>
                        </a:lnTo>
                        <a:lnTo>
                          <a:pt x="390" y="113"/>
                        </a:lnTo>
                        <a:lnTo>
                          <a:pt x="362" y="137"/>
                        </a:lnTo>
                        <a:lnTo>
                          <a:pt x="335" y="164"/>
                        </a:lnTo>
                        <a:lnTo>
                          <a:pt x="308" y="193"/>
                        </a:lnTo>
                        <a:lnTo>
                          <a:pt x="281" y="223"/>
                        </a:lnTo>
                        <a:lnTo>
                          <a:pt x="256" y="256"/>
                        </a:lnTo>
                        <a:lnTo>
                          <a:pt x="232" y="290"/>
                        </a:lnTo>
                        <a:lnTo>
                          <a:pt x="209" y="326"/>
                        </a:lnTo>
                        <a:lnTo>
                          <a:pt x="187" y="362"/>
                        </a:lnTo>
                        <a:lnTo>
                          <a:pt x="166" y="402"/>
                        </a:lnTo>
                        <a:lnTo>
                          <a:pt x="146" y="443"/>
                        </a:lnTo>
                        <a:lnTo>
                          <a:pt x="126" y="484"/>
                        </a:lnTo>
                        <a:lnTo>
                          <a:pt x="108" y="528"/>
                        </a:lnTo>
                        <a:lnTo>
                          <a:pt x="92" y="573"/>
                        </a:lnTo>
                        <a:lnTo>
                          <a:pt x="78" y="619"/>
                        </a:lnTo>
                        <a:lnTo>
                          <a:pt x="63" y="666"/>
                        </a:lnTo>
                        <a:lnTo>
                          <a:pt x="51" y="715"/>
                        </a:lnTo>
                        <a:lnTo>
                          <a:pt x="40" y="765"/>
                        </a:lnTo>
                        <a:lnTo>
                          <a:pt x="29" y="816"/>
                        </a:lnTo>
                        <a:lnTo>
                          <a:pt x="20" y="868"/>
                        </a:lnTo>
                        <a:lnTo>
                          <a:pt x="13" y="920"/>
                        </a:lnTo>
                        <a:lnTo>
                          <a:pt x="7" y="974"/>
                        </a:lnTo>
                        <a:lnTo>
                          <a:pt x="4" y="1028"/>
                        </a:lnTo>
                        <a:lnTo>
                          <a:pt x="2" y="1082"/>
                        </a:lnTo>
                        <a:lnTo>
                          <a:pt x="0" y="1138"/>
                        </a:lnTo>
                        <a:lnTo>
                          <a:pt x="2" y="1194"/>
                        </a:lnTo>
                        <a:lnTo>
                          <a:pt x="4" y="1250"/>
                        </a:lnTo>
                        <a:lnTo>
                          <a:pt x="7" y="1304"/>
                        </a:lnTo>
                        <a:lnTo>
                          <a:pt x="13" y="1358"/>
                        </a:lnTo>
                        <a:lnTo>
                          <a:pt x="20" y="1410"/>
                        </a:lnTo>
                        <a:lnTo>
                          <a:pt x="29" y="1462"/>
                        </a:lnTo>
                        <a:lnTo>
                          <a:pt x="38" y="1513"/>
                        </a:lnTo>
                        <a:lnTo>
                          <a:pt x="51" y="1561"/>
                        </a:lnTo>
                        <a:lnTo>
                          <a:pt x="63" y="1610"/>
                        </a:lnTo>
                        <a:lnTo>
                          <a:pt x="78" y="1658"/>
                        </a:lnTo>
                        <a:lnTo>
                          <a:pt x="92" y="1703"/>
                        </a:lnTo>
                        <a:lnTo>
                          <a:pt x="108" y="1748"/>
                        </a:lnTo>
                        <a:lnTo>
                          <a:pt x="126" y="1794"/>
                        </a:lnTo>
                        <a:lnTo>
                          <a:pt x="146" y="1835"/>
                        </a:lnTo>
                        <a:lnTo>
                          <a:pt x="166" y="1876"/>
                        </a:lnTo>
                        <a:lnTo>
                          <a:pt x="187" y="1914"/>
                        </a:lnTo>
                        <a:lnTo>
                          <a:pt x="209" y="1952"/>
                        </a:lnTo>
                        <a:lnTo>
                          <a:pt x="232" y="1988"/>
                        </a:lnTo>
                        <a:lnTo>
                          <a:pt x="256" y="2022"/>
                        </a:lnTo>
                        <a:lnTo>
                          <a:pt x="281" y="2055"/>
                        </a:lnTo>
                        <a:lnTo>
                          <a:pt x="308" y="2085"/>
                        </a:lnTo>
                        <a:lnTo>
                          <a:pt x="335" y="2114"/>
                        </a:lnTo>
                        <a:lnTo>
                          <a:pt x="362" y="2139"/>
                        </a:lnTo>
                        <a:lnTo>
                          <a:pt x="390" y="2164"/>
                        </a:lnTo>
                        <a:lnTo>
                          <a:pt x="421" y="2186"/>
                        </a:lnTo>
                        <a:lnTo>
                          <a:pt x="452" y="2208"/>
                        </a:lnTo>
                        <a:lnTo>
                          <a:pt x="482" y="2224"/>
                        </a:lnTo>
                        <a:lnTo>
                          <a:pt x="513" y="2240"/>
                        </a:lnTo>
                        <a:lnTo>
                          <a:pt x="545" y="2253"/>
                        </a:lnTo>
                        <a:lnTo>
                          <a:pt x="577" y="2264"/>
                        </a:lnTo>
                        <a:lnTo>
                          <a:pt x="612" y="2273"/>
                        </a:lnTo>
                        <a:lnTo>
                          <a:pt x="646" y="2278"/>
                        </a:lnTo>
                        <a:lnTo>
                          <a:pt x="648" y="2217"/>
                        </a:lnTo>
                        <a:lnTo>
                          <a:pt x="617" y="2213"/>
                        </a:lnTo>
                        <a:lnTo>
                          <a:pt x="585" y="2204"/>
                        </a:lnTo>
                        <a:lnTo>
                          <a:pt x="554" y="2195"/>
                        </a:lnTo>
                        <a:lnTo>
                          <a:pt x="523" y="2182"/>
                        </a:lnTo>
                        <a:lnTo>
                          <a:pt x="493" y="2166"/>
                        </a:lnTo>
                        <a:lnTo>
                          <a:pt x="464" y="2150"/>
                        </a:lnTo>
                        <a:lnTo>
                          <a:pt x="435" y="2130"/>
                        </a:lnTo>
                        <a:lnTo>
                          <a:pt x="408" y="2110"/>
                        </a:lnTo>
                        <a:lnTo>
                          <a:pt x="380" y="2087"/>
                        </a:lnTo>
                        <a:lnTo>
                          <a:pt x="354" y="2062"/>
                        </a:lnTo>
                        <a:lnTo>
                          <a:pt x="329" y="2035"/>
                        </a:lnTo>
                        <a:lnTo>
                          <a:pt x="304" y="2006"/>
                        </a:lnTo>
                        <a:lnTo>
                          <a:pt x="281" y="1975"/>
                        </a:lnTo>
                        <a:lnTo>
                          <a:pt x="257" y="1943"/>
                        </a:lnTo>
                        <a:lnTo>
                          <a:pt x="236" y="1909"/>
                        </a:lnTo>
                        <a:lnTo>
                          <a:pt x="214" y="1873"/>
                        </a:lnTo>
                        <a:lnTo>
                          <a:pt x="194" y="1837"/>
                        </a:lnTo>
                        <a:lnTo>
                          <a:pt x="175" y="1797"/>
                        </a:lnTo>
                        <a:lnTo>
                          <a:pt x="157" y="1757"/>
                        </a:lnTo>
                        <a:lnTo>
                          <a:pt x="140" y="1716"/>
                        </a:lnTo>
                        <a:lnTo>
                          <a:pt x="124" y="1675"/>
                        </a:lnTo>
                        <a:lnTo>
                          <a:pt x="110" y="1630"/>
                        </a:lnTo>
                        <a:lnTo>
                          <a:pt x="97" y="1585"/>
                        </a:lnTo>
                        <a:lnTo>
                          <a:pt x="85" y="1540"/>
                        </a:lnTo>
                        <a:lnTo>
                          <a:pt x="74" y="1493"/>
                        </a:lnTo>
                        <a:lnTo>
                          <a:pt x="65" y="1444"/>
                        </a:lnTo>
                        <a:lnTo>
                          <a:pt x="56" y="1396"/>
                        </a:lnTo>
                        <a:lnTo>
                          <a:pt x="51" y="1345"/>
                        </a:lnTo>
                        <a:lnTo>
                          <a:pt x="45" y="1295"/>
                        </a:lnTo>
                        <a:lnTo>
                          <a:pt x="42" y="1244"/>
                        </a:lnTo>
                        <a:lnTo>
                          <a:pt x="38" y="1192"/>
                        </a:lnTo>
                        <a:lnTo>
                          <a:pt x="38" y="1138"/>
                        </a:lnTo>
                        <a:lnTo>
                          <a:pt x="38" y="1086"/>
                        </a:lnTo>
                        <a:lnTo>
                          <a:pt x="42" y="1034"/>
                        </a:lnTo>
                        <a:lnTo>
                          <a:pt x="45" y="983"/>
                        </a:lnTo>
                        <a:lnTo>
                          <a:pt x="51" y="933"/>
                        </a:lnTo>
                        <a:lnTo>
                          <a:pt x="56" y="882"/>
                        </a:lnTo>
                        <a:lnTo>
                          <a:pt x="65" y="834"/>
                        </a:lnTo>
                        <a:lnTo>
                          <a:pt x="74" y="785"/>
                        </a:lnTo>
                        <a:lnTo>
                          <a:pt x="85" y="738"/>
                        </a:lnTo>
                        <a:lnTo>
                          <a:pt x="97" y="691"/>
                        </a:lnTo>
                        <a:lnTo>
                          <a:pt x="110" y="646"/>
                        </a:lnTo>
                        <a:lnTo>
                          <a:pt x="124" y="603"/>
                        </a:lnTo>
                        <a:lnTo>
                          <a:pt x="140" y="560"/>
                        </a:lnTo>
                        <a:lnTo>
                          <a:pt x="157" y="519"/>
                        </a:lnTo>
                        <a:lnTo>
                          <a:pt x="175" y="479"/>
                        </a:lnTo>
                        <a:lnTo>
                          <a:pt x="194" y="441"/>
                        </a:lnTo>
                        <a:lnTo>
                          <a:pt x="214" y="403"/>
                        </a:lnTo>
                        <a:lnTo>
                          <a:pt x="234" y="369"/>
                        </a:lnTo>
                        <a:lnTo>
                          <a:pt x="257" y="335"/>
                        </a:lnTo>
                        <a:lnTo>
                          <a:pt x="281" y="302"/>
                        </a:lnTo>
                        <a:lnTo>
                          <a:pt x="304" y="272"/>
                        </a:lnTo>
                        <a:lnTo>
                          <a:pt x="329" y="243"/>
                        </a:lnTo>
                        <a:lnTo>
                          <a:pt x="354" y="216"/>
                        </a:lnTo>
                        <a:lnTo>
                          <a:pt x="380" y="191"/>
                        </a:lnTo>
                        <a:lnTo>
                          <a:pt x="408" y="167"/>
                        </a:lnTo>
                        <a:lnTo>
                          <a:pt x="435" y="146"/>
                        </a:lnTo>
                        <a:lnTo>
                          <a:pt x="464" y="128"/>
                        </a:lnTo>
                        <a:lnTo>
                          <a:pt x="493" y="110"/>
                        </a:lnTo>
                        <a:lnTo>
                          <a:pt x="523" y="95"/>
                        </a:lnTo>
                        <a:lnTo>
                          <a:pt x="554" y="83"/>
                        </a:lnTo>
                        <a:lnTo>
                          <a:pt x="585" y="74"/>
                        </a:lnTo>
                        <a:lnTo>
                          <a:pt x="617" y="65"/>
                        </a:lnTo>
                        <a:lnTo>
                          <a:pt x="648" y="59"/>
                        </a:lnTo>
                        <a:close/>
                      </a:path>
                    </a:pathLst>
                  </a:custGeom>
                  <a:solidFill>
                    <a:srgbClr val="C49C75"/>
                  </a:solidFill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748" name="Rectangle 2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7" y="1087"/>
                    <a:ext cx="1355" cy="34"/>
                  </a:xfrm>
                  <a:prstGeom prst="rect">
                    <a:avLst/>
                  </a:prstGeom>
                  <a:solidFill>
                    <a:srgbClr val="E1B487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749" name="Rectangle 2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7" y="-17"/>
                    <a:ext cx="1355" cy="34"/>
                  </a:xfrm>
                  <a:prstGeom prst="rect">
                    <a:avLst/>
                  </a:prstGeom>
                  <a:solidFill>
                    <a:srgbClr val="E1B487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4593" name="Group 255"/>
                <p:cNvGrpSpPr>
                  <a:grpSpLocks noChangeAspect="1"/>
                </p:cNvGrpSpPr>
                <p:nvPr/>
              </p:nvGrpSpPr>
              <p:grpSpPr bwMode="auto">
                <a:xfrm>
                  <a:off x="1178" y="3"/>
                  <a:ext cx="88" cy="470"/>
                  <a:chOff x="0" y="0"/>
                  <a:chExt cx="294" cy="718"/>
                </a:xfrm>
              </p:grpSpPr>
              <p:sp>
                <p:nvSpPr>
                  <p:cNvPr id="14738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48" y="-11"/>
                    <a:ext cx="59" cy="472"/>
                  </a:xfrm>
                  <a:custGeom>
                    <a:avLst/>
                    <a:gdLst>
                      <a:gd name="T0" fmla="*/ 159 w 46"/>
                      <a:gd name="T1" fmla="*/ 0 h 476"/>
                      <a:gd name="T2" fmla="*/ 0 w 46"/>
                      <a:gd name="T3" fmla="*/ 5 h 476"/>
                      <a:gd name="T4" fmla="*/ 0 w 46"/>
                      <a:gd name="T5" fmla="*/ 456 h 476"/>
                      <a:gd name="T6" fmla="*/ 159 w 46"/>
                      <a:gd name="T7" fmla="*/ 456 h 476"/>
                      <a:gd name="T8" fmla="*/ 159 w 46"/>
                      <a:gd name="T9" fmla="*/ 0 h 47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"/>
                      <a:gd name="T16" fmla="*/ 0 h 476"/>
                      <a:gd name="T17" fmla="*/ 46 w 46"/>
                      <a:gd name="T18" fmla="*/ 476 h 47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" h="476">
                        <a:moveTo>
                          <a:pt x="46" y="0"/>
                        </a:moveTo>
                        <a:lnTo>
                          <a:pt x="0" y="5"/>
                        </a:lnTo>
                        <a:lnTo>
                          <a:pt x="0" y="476"/>
                        </a:lnTo>
                        <a:lnTo>
                          <a:pt x="46" y="476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79797"/>
                      </a:gs>
                      <a:gs pos="100000">
                        <a:srgbClr val="E4E4E4"/>
                      </a:gs>
                    </a:gsLst>
                    <a:lin ang="0" scaled="1"/>
                  </a:gradFill>
                  <a:ln w="6350" cap="flat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grpSp>
                <p:nvGrpSpPr>
                  <p:cNvPr id="14739" name="Group 25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476"/>
                    <a:ext cx="294" cy="242"/>
                    <a:chOff x="0" y="0"/>
                    <a:chExt cx="294" cy="242"/>
                  </a:xfrm>
                </p:grpSpPr>
                <p:sp>
                  <p:nvSpPr>
                    <p:cNvPr id="14740" name="その他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9" y="40"/>
                      <a:ext cx="250" cy="120"/>
                    </a:xfrm>
                    <a:custGeom>
                      <a:avLst/>
                      <a:gdLst>
                        <a:gd name="T0" fmla="*/ 245 w 251"/>
                        <a:gd name="T1" fmla="*/ 0 h 121"/>
                        <a:gd name="T2" fmla="*/ 44 w 251"/>
                        <a:gd name="T3" fmla="*/ 0 h 121"/>
                        <a:gd name="T4" fmla="*/ 32 w 251"/>
                        <a:gd name="T5" fmla="*/ 5 h 121"/>
                        <a:gd name="T6" fmla="*/ 20 w 251"/>
                        <a:gd name="T7" fmla="*/ 11 h 121"/>
                        <a:gd name="T8" fmla="*/ 14 w 251"/>
                        <a:gd name="T9" fmla="*/ 19 h 121"/>
                        <a:gd name="T10" fmla="*/ 6 w 251"/>
                        <a:gd name="T11" fmla="*/ 31 h 121"/>
                        <a:gd name="T12" fmla="*/ 4 w 251"/>
                        <a:gd name="T13" fmla="*/ 43 h 121"/>
                        <a:gd name="T14" fmla="*/ 0 w 251"/>
                        <a:gd name="T15" fmla="*/ 53 h 121"/>
                        <a:gd name="T16" fmla="*/ 1 w 251"/>
                        <a:gd name="T17" fmla="*/ 62 h 121"/>
                        <a:gd name="T18" fmla="*/ 6 w 251"/>
                        <a:gd name="T19" fmla="*/ 80 h 121"/>
                        <a:gd name="T20" fmla="*/ 13 w 251"/>
                        <a:gd name="T21" fmla="*/ 94 h 121"/>
                        <a:gd name="T22" fmla="*/ 25 w 251"/>
                        <a:gd name="T23" fmla="*/ 105 h 121"/>
                        <a:gd name="T24" fmla="*/ 36 w 251"/>
                        <a:gd name="T25" fmla="*/ 111 h 121"/>
                        <a:gd name="T26" fmla="*/ 47 w 251"/>
                        <a:gd name="T27" fmla="*/ 116 h 121"/>
                        <a:gd name="T28" fmla="*/ 246 w 251"/>
                        <a:gd name="T29" fmla="*/ 116 h 121"/>
                        <a:gd name="T30" fmla="*/ 233 w 251"/>
                        <a:gd name="T31" fmla="*/ 110 h 121"/>
                        <a:gd name="T32" fmla="*/ 217 w 251"/>
                        <a:gd name="T33" fmla="*/ 100 h 121"/>
                        <a:gd name="T34" fmla="*/ 207 w 251"/>
                        <a:gd name="T35" fmla="*/ 90 h 121"/>
                        <a:gd name="T36" fmla="*/ 200 w 251"/>
                        <a:gd name="T37" fmla="*/ 76 h 121"/>
                        <a:gd name="T38" fmla="*/ 198 w 251"/>
                        <a:gd name="T39" fmla="*/ 60 h 121"/>
                        <a:gd name="T40" fmla="*/ 198 w 251"/>
                        <a:gd name="T41" fmla="*/ 50 h 121"/>
                        <a:gd name="T42" fmla="*/ 201 w 251"/>
                        <a:gd name="T43" fmla="*/ 37 h 121"/>
                        <a:gd name="T44" fmla="*/ 207 w 251"/>
                        <a:gd name="T45" fmla="*/ 25 h 121"/>
                        <a:gd name="T46" fmla="*/ 216 w 251"/>
                        <a:gd name="T47" fmla="*/ 15 h 121"/>
                        <a:gd name="T48" fmla="*/ 227 w 251"/>
                        <a:gd name="T49" fmla="*/ 8 h 121"/>
                        <a:gd name="T50" fmla="*/ 245 w 251"/>
                        <a:gd name="T51" fmla="*/ 0 h 121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251"/>
                        <a:gd name="T79" fmla="*/ 0 h 121"/>
                        <a:gd name="T80" fmla="*/ 251 w 251"/>
                        <a:gd name="T81" fmla="*/ 121 h 121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251" h="121">
                          <a:moveTo>
                            <a:pt x="250" y="0"/>
                          </a:moveTo>
                          <a:lnTo>
                            <a:pt x="44" y="0"/>
                          </a:lnTo>
                          <a:lnTo>
                            <a:pt x="32" y="5"/>
                          </a:lnTo>
                          <a:lnTo>
                            <a:pt x="20" y="11"/>
                          </a:lnTo>
                          <a:lnTo>
                            <a:pt x="14" y="19"/>
                          </a:lnTo>
                          <a:lnTo>
                            <a:pt x="6" y="31"/>
                          </a:lnTo>
                          <a:lnTo>
                            <a:pt x="4" y="43"/>
                          </a:lnTo>
                          <a:lnTo>
                            <a:pt x="0" y="53"/>
                          </a:lnTo>
                          <a:lnTo>
                            <a:pt x="1" y="67"/>
                          </a:lnTo>
                          <a:lnTo>
                            <a:pt x="6" y="85"/>
                          </a:lnTo>
                          <a:lnTo>
                            <a:pt x="13" y="99"/>
                          </a:lnTo>
                          <a:lnTo>
                            <a:pt x="25" y="110"/>
                          </a:lnTo>
                          <a:lnTo>
                            <a:pt x="36" y="116"/>
                          </a:lnTo>
                          <a:lnTo>
                            <a:pt x="47" y="121"/>
                          </a:lnTo>
                          <a:lnTo>
                            <a:pt x="251" y="121"/>
                          </a:lnTo>
                          <a:lnTo>
                            <a:pt x="238" y="115"/>
                          </a:lnTo>
                          <a:lnTo>
                            <a:pt x="222" y="105"/>
                          </a:lnTo>
                          <a:lnTo>
                            <a:pt x="212" y="95"/>
                          </a:lnTo>
                          <a:lnTo>
                            <a:pt x="205" y="81"/>
                          </a:lnTo>
                          <a:lnTo>
                            <a:pt x="203" y="62"/>
                          </a:lnTo>
                          <a:lnTo>
                            <a:pt x="203" y="50"/>
                          </a:lnTo>
                          <a:lnTo>
                            <a:pt x="206" y="37"/>
                          </a:lnTo>
                          <a:lnTo>
                            <a:pt x="212" y="25"/>
                          </a:lnTo>
                          <a:lnTo>
                            <a:pt x="221" y="15"/>
                          </a:lnTo>
                          <a:lnTo>
                            <a:pt x="232" y="8"/>
                          </a:lnTo>
                          <a:lnTo>
                            <a:pt x="250" y="0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A6A6A6"/>
                        </a:gs>
                        <a:gs pos="100000">
                          <a:srgbClr val="EDEDED"/>
                        </a:gs>
                      </a:gsLst>
                      <a:lin ang="5400000" scaled="1"/>
                    </a:gradFill>
                    <a:ln w="6350" cap="flat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741" name="AutoShape 25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5400000">
                      <a:off x="-38" y="-4"/>
                      <a:ext cx="240" cy="19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1600"/>
                        <a:gd name="T13" fmla="*/ 0 h 21600"/>
                        <a:gd name="T14" fmla="*/ 21600 w 21600"/>
                        <a:gd name="T15" fmla="*/ 8142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5985" y="11004"/>
                          </a:moveTo>
                          <a:cubicBezTo>
                            <a:pt x="5982" y="10936"/>
                            <a:pt x="5981" y="10868"/>
                            <a:pt x="5981" y="10800"/>
                          </a:cubicBezTo>
                          <a:cubicBezTo>
                            <a:pt x="5981" y="8138"/>
                            <a:pt x="8138" y="5981"/>
                            <a:pt x="10800" y="5981"/>
                          </a:cubicBezTo>
                          <a:cubicBezTo>
                            <a:pt x="13461" y="5981"/>
                            <a:pt x="15619" y="8138"/>
                            <a:pt x="15619" y="10800"/>
                          </a:cubicBezTo>
                          <a:cubicBezTo>
                            <a:pt x="15618" y="10868"/>
                            <a:pt x="15617" y="10936"/>
                            <a:pt x="15614" y="11004"/>
                          </a:cubicBezTo>
                          <a:lnTo>
                            <a:pt x="21590" y="11259"/>
                          </a:lnTo>
                          <a:cubicBezTo>
                            <a:pt x="21596" y="11106"/>
                            <a:pt x="21600" y="10953"/>
                            <a:pt x="21600" y="10800"/>
                          </a:cubicBez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ubicBezTo>
                            <a:pt x="-1" y="10953"/>
                            <a:pt x="3" y="11106"/>
                            <a:pt x="9" y="11259"/>
                          </a:cubicBezTo>
                          <a:lnTo>
                            <a:pt x="5985" y="11004"/>
                          </a:lnTo>
                          <a:close/>
                        </a:path>
                      </a:pathLst>
                    </a:custGeom>
                    <a:solidFill>
                      <a:srgbClr val="BBBBBB"/>
                    </a:solidFill>
                    <a:ln w="6350" cmpd="sng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vert="eaVert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742" name="Rectangle 2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" y="138"/>
                      <a:ext cx="191" cy="69"/>
                    </a:xfrm>
                    <a:prstGeom prst="rect">
                      <a:avLst/>
                    </a:prstGeom>
                    <a:solidFill>
                      <a:srgbClr val="B4B4B4"/>
                    </a:solidFill>
                    <a:ln w="63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743" name="Rectangle 2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" y="-37"/>
                      <a:ext cx="191" cy="69"/>
                    </a:xfrm>
                    <a:prstGeom prst="rect">
                      <a:avLst/>
                    </a:prstGeom>
                    <a:solidFill>
                      <a:srgbClr val="B4B4B4"/>
                    </a:solidFill>
                    <a:ln w="63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744" name="Rectangle 2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" y="-28"/>
                      <a:ext cx="103" cy="51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745" name="Rectangle 2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" y="147"/>
                      <a:ext cx="103" cy="51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14594" name="Group 264"/>
                <p:cNvGrpSpPr>
                  <a:grpSpLocks noChangeAspect="1"/>
                </p:cNvGrpSpPr>
                <p:nvPr/>
              </p:nvGrpSpPr>
              <p:grpSpPr bwMode="auto">
                <a:xfrm>
                  <a:off x="1080" y="5"/>
                  <a:ext cx="79" cy="470"/>
                  <a:chOff x="0" y="0"/>
                  <a:chExt cx="261" cy="719"/>
                </a:xfrm>
              </p:grpSpPr>
              <p:sp>
                <p:nvSpPr>
                  <p:cNvPr id="14730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56" y="-8"/>
                    <a:ext cx="44" cy="481"/>
                  </a:xfrm>
                  <a:custGeom>
                    <a:avLst/>
                    <a:gdLst>
                      <a:gd name="T0" fmla="*/ 36 w 46"/>
                      <a:gd name="T1" fmla="*/ 0 h 476"/>
                      <a:gd name="T2" fmla="*/ 0 w 46"/>
                      <a:gd name="T3" fmla="*/ 5 h 476"/>
                      <a:gd name="T4" fmla="*/ 0 w 46"/>
                      <a:gd name="T5" fmla="*/ 501 h 476"/>
                      <a:gd name="T6" fmla="*/ 36 w 46"/>
                      <a:gd name="T7" fmla="*/ 501 h 476"/>
                      <a:gd name="T8" fmla="*/ 36 w 46"/>
                      <a:gd name="T9" fmla="*/ 0 h 47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"/>
                      <a:gd name="T16" fmla="*/ 0 h 476"/>
                      <a:gd name="T17" fmla="*/ 46 w 46"/>
                      <a:gd name="T18" fmla="*/ 476 h 47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" h="476">
                        <a:moveTo>
                          <a:pt x="46" y="0"/>
                        </a:moveTo>
                        <a:lnTo>
                          <a:pt x="0" y="5"/>
                        </a:lnTo>
                        <a:lnTo>
                          <a:pt x="0" y="476"/>
                        </a:lnTo>
                        <a:lnTo>
                          <a:pt x="46" y="476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79797"/>
                      </a:gs>
                      <a:gs pos="100000">
                        <a:srgbClr val="E4E4E4"/>
                      </a:gs>
                    </a:gsLst>
                    <a:lin ang="0" scaled="1"/>
                  </a:gradFill>
                  <a:ln w="6350" cap="flat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grpSp>
                <p:nvGrpSpPr>
                  <p:cNvPr id="14731" name="Group 26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477"/>
                    <a:ext cx="261" cy="242"/>
                    <a:chOff x="0" y="0"/>
                    <a:chExt cx="261" cy="242"/>
                  </a:xfrm>
                </p:grpSpPr>
                <p:sp>
                  <p:nvSpPr>
                    <p:cNvPr id="14732" name="その他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" y="60"/>
                      <a:ext cx="204" cy="112"/>
                    </a:xfrm>
                    <a:custGeom>
                      <a:avLst/>
                      <a:gdLst>
                        <a:gd name="T0" fmla="*/ 184 w 209"/>
                        <a:gd name="T1" fmla="*/ 0 h 113"/>
                        <a:gd name="T2" fmla="*/ 33 w 209"/>
                        <a:gd name="T3" fmla="*/ 0 h 113"/>
                        <a:gd name="T4" fmla="*/ 22 w 209"/>
                        <a:gd name="T5" fmla="*/ 4 h 113"/>
                        <a:gd name="T6" fmla="*/ 18 w 209"/>
                        <a:gd name="T7" fmla="*/ 11 h 113"/>
                        <a:gd name="T8" fmla="*/ 11 w 209"/>
                        <a:gd name="T9" fmla="*/ 18 h 113"/>
                        <a:gd name="T10" fmla="*/ 8 w 209"/>
                        <a:gd name="T11" fmla="*/ 29 h 113"/>
                        <a:gd name="T12" fmla="*/ 3 w 209"/>
                        <a:gd name="T13" fmla="*/ 41 h 113"/>
                        <a:gd name="T14" fmla="*/ 2 w 209"/>
                        <a:gd name="T15" fmla="*/ 52 h 113"/>
                        <a:gd name="T16" fmla="*/ 0 w 209"/>
                        <a:gd name="T17" fmla="*/ 59 h 113"/>
                        <a:gd name="T18" fmla="*/ 3 w 209"/>
                        <a:gd name="T19" fmla="*/ 67 h 113"/>
                        <a:gd name="T20" fmla="*/ 5 w 209"/>
                        <a:gd name="T21" fmla="*/ 78 h 113"/>
                        <a:gd name="T22" fmla="*/ 14 w 209"/>
                        <a:gd name="T23" fmla="*/ 90 h 113"/>
                        <a:gd name="T24" fmla="*/ 20 w 209"/>
                        <a:gd name="T25" fmla="*/ 97 h 113"/>
                        <a:gd name="T26" fmla="*/ 28 w 209"/>
                        <a:gd name="T27" fmla="*/ 105 h 113"/>
                        <a:gd name="T28" fmla="*/ 41 w 209"/>
                        <a:gd name="T29" fmla="*/ 108 h 113"/>
                        <a:gd name="T30" fmla="*/ 184 w 209"/>
                        <a:gd name="T31" fmla="*/ 108 h 113"/>
                        <a:gd name="T32" fmla="*/ 179 w 209"/>
                        <a:gd name="T33" fmla="*/ 103 h 113"/>
                        <a:gd name="T34" fmla="*/ 168 w 209"/>
                        <a:gd name="T35" fmla="*/ 99 h 113"/>
                        <a:gd name="T36" fmla="*/ 163 w 209"/>
                        <a:gd name="T37" fmla="*/ 93 h 113"/>
                        <a:gd name="T38" fmla="*/ 157 w 209"/>
                        <a:gd name="T39" fmla="*/ 87 h 113"/>
                        <a:gd name="T40" fmla="*/ 151 w 209"/>
                        <a:gd name="T41" fmla="*/ 79 h 113"/>
                        <a:gd name="T42" fmla="*/ 147 w 209"/>
                        <a:gd name="T43" fmla="*/ 69 h 113"/>
                        <a:gd name="T44" fmla="*/ 144 w 209"/>
                        <a:gd name="T45" fmla="*/ 57 h 113"/>
                        <a:gd name="T46" fmla="*/ 144 w 209"/>
                        <a:gd name="T47" fmla="*/ 50 h 113"/>
                        <a:gd name="T48" fmla="*/ 148 w 209"/>
                        <a:gd name="T49" fmla="*/ 35 h 113"/>
                        <a:gd name="T50" fmla="*/ 154 w 209"/>
                        <a:gd name="T51" fmla="*/ 25 h 113"/>
                        <a:gd name="T52" fmla="*/ 163 w 209"/>
                        <a:gd name="T53" fmla="*/ 16 h 113"/>
                        <a:gd name="T54" fmla="*/ 172 w 209"/>
                        <a:gd name="T55" fmla="*/ 7 h 113"/>
                        <a:gd name="T56" fmla="*/ 184 w 209"/>
                        <a:gd name="T57" fmla="*/ 0 h 11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09"/>
                        <a:gd name="T88" fmla="*/ 0 h 113"/>
                        <a:gd name="T89" fmla="*/ 209 w 209"/>
                        <a:gd name="T90" fmla="*/ 113 h 113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09" h="113">
                          <a:moveTo>
                            <a:pt x="209" y="0"/>
                          </a:moveTo>
                          <a:lnTo>
                            <a:pt x="38" y="0"/>
                          </a:lnTo>
                          <a:lnTo>
                            <a:pt x="27" y="4"/>
                          </a:lnTo>
                          <a:lnTo>
                            <a:pt x="18" y="11"/>
                          </a:lnTo>
                          <a:lnTo>
                            <a:pt x="11" y="18"/>
                          </a:lnTo>
                          <a:lnTo>
                            <a:pt x="8" y="29"/>
                          </a:lnTo>
                          <a:lnTo>
                            <a:pt x="3" y="41"/>
                          </a:lnTo>
                          <a:lnTo>
                            <a:pt x="2" y="52"/>
                          </a:lnTo>
                          <a:lnTo>
                            <a:pt x="0" y="64"/>
                          </a:lnTo>
                          <a:lnTo>
                            <a:pt x="3" y="72"/>
                          </a:lnTo>
                          <a:lnTo>
                            <a:pt x="5" y="83"/>
                          </a:lnTo>
                          <a:lnTo>
                            <a:pt x="14" y="95"/>
                          </a:lnTo>
                          <a:lnTo>
                            <a:pt x="20" y="102"/>
                          </a:lnTo>
                          <a:lnTo>
                            <a:pt x="33" y="110"/>
                          </a:lnTo>
                          <a:lnTo>
                            <a:pt x="46" y="113"/>
                          </a:lnTo>
                          <a:lnTo>
                            <a:pt x="209" y="113"/>
                          </a:lnTo>
                          <a:lnTo>
                            <a:pt x="202" y="108"/>
                          </a:lnTo>
                          <a:lnTo>
                            <a:pt x="189" y="104"/>
                          </a:lnTo>
                          <a:lnTo>
                            <a:pt x="183" y="98"/>
                          </a:lnTo>
                          <a:lnTo>
                            <a:pt x="177" y="92"/>
                          </a:lnTo>
                          <a:lnTo>
                            <a:pt x="171" y="84"/>
                          </a:lnTo>
                          <a:lnTo>
                            <a:pt x="167" y="74"/>
                          </a:lnTo>
                          <a:lnTo>
                            <a:pt x="164" y="62"/>
                          </a:lnTo>
                          <a:lnTo>
                            <a:pt x="164" y="50"/>
                          </a:lnTo>
                          <a:lnTo>
                            <a:pt x="168" y="35"/>
                          </a:lnTo>
                          <a:lnTo>
                            <a:pt x="174" y="25"/>
                          </a:lnTo>
                          <a:lnTo>
                            <a:pt x="183" y="16"/>
                          </a:lnTo>
                          <a:lnTo>
                            <a:pt x="194" y="7"/>
                          </a:lnTo>
                          <a:lnTo>
                            <a:pt x="209" y="0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A6A6A6"/>
                        </a:gs>
                        <a:gs pos="100000">
                          <a:srgbClr val="EDEDED"/>
                        </a:gs>
                      </a:gsLst>
                      <a:lin ang="5400000" scaled="1"/>
                    </a:gradFill>
                    <a:ln w="6350" cap="flat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733" name="AutoShape 26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5400000">
                      <a:off x="-46" y="7"/>
                      <a:ext cx="240" cy="189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1600"/>
                        <a:gd name="T13" fmla="*/ 0 h 21600"/>
                        <a:gd name="T14" fmla="*/ 21600 w 21600"/>
                        <a:gd name="T15" fmla="*/ 8229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5985" y="11004"/>
                          </a:moveTo>
                          <a:cubicBezTo>
                            <a:pt x="5982" y="10936"/>
                            <a:pt x="5981" y="10868"/>
                            <a:pt x="5981" y="10800"/>
                          </a:cubicBezTo>
                          <a:cubicBezTo>
                            <a:pt x="5981" y="8138"/>
                            <a:pt x="8138" y="5981"/>
                            <a:pt x="10800" y="5981"/>
                          </a:cubicBezTo>
                          <a:cubicBezTo>
                            <a:pt x="13461" y="5981"/>
                            <a:pt x="15619" y="8138"/>
                            <a:pt x="15619" y="10800"/>
                          </a:cubicBezTo>
                          <a:cubicBezTo>
                            <a:pt x="15618" y="10868"/>
                            <a:pt x="15617" y="10936"/>
                            <a:pt x="15614" y="11004"/>
                          </a:cubicBezTo>
                          <a:lnTo>
                            <a:pt x="21590" y="11259"/>
                          </a:lnTo>
                          <a:cubicBezTo>
                            <a:pt x="21596" y="11106"/>
                            <a:pt x="21600" y="10953"/>
                            <a:pt x="21600" y="10800"/>
                          </a:cubicBez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ubicBezTo>
                            <a:pt x="-1" y="10953"/>
                            <a:pt x="3" y="11106"/>
                            <a:pt x="9" y="11259"/>
                          </a:cubicBezTo>
                          <a:lnTo>
                            <a:pt x="5985" y="11004"/>
                          </a:lnTo>
                          <a:close/>
                        </a:path>
                      </a:pathLst>
                    </a:custGeom>
                    <a:solidFill>
                      <a:srgbClr val="BBBBBB"/>
                    </a:solidFill>
                    <a:ln w="6350" cmpd="sng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734" name="Rectangle 2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9" y="-20"/>
                      <a:ext cx="160" cy="69"/>
                    </a:xfrm>
                    <a:prstGeom prst="rect">
                      <a:avLst/>
                    </a:prstGeom>
                    <a:solidFill>
                      <a:srgbClr val="B3B3B3"/>
                    </a:solidFill>
                    <a:ln w="63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735" name="Rectangle 2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9" y="155"/>
                      <a:ext cx="160" cy="69"/>
                    </a:xfrm>
                    <a:prstGeom prst="rect">
                      <a:avLst/>
                    </a:prstGeom>
                    <a:solidFill>
                      <a:srgbClr val="B3B3B3"/>
                    </a:solidFill>
                    <a:ln w="63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736" name="Rectangle 2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98" y="-11"/>
                      <a:ext cx="102" cy="52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737" name="Rectangle 2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98" y="164"/>
                      <a:ext cx="102" cy="52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14595" name="Group 273"/>
                <p:cNvGrpSpPr>
                  <a:grpSpLocks noChangeAspect="1"/>
                </p:cNvGrpSpPr>
                <p:nvPr/>
              </p:nvGrpSpPr>
              <p:grpSpPr bwMode="auto">
                <a:xfrm>
                  <a:off x="993" y="3"/>
                  <a:ext cx="74" cy="470"/>
                  <a:chOff x="0" y="0"/>
                  <a:chExt cx="247" cy="719"/>
                </a:xfrm>
              </p:grpSpPr>
              <p:sp>
                <p:nvSpPr>
                  <p:cNvPr id="14722" name="AutoShape 274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-22" y="481"/>
                    <a:ext cx="240" cy="19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8142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985" y="11004"/>
                        </a:moveTo>
                        <a:cubicBezTo>
                          <a:pt x="5982" y="10936"/>
                          <a:pt x="5981" y="10868"/>
                          <a:pt x="5981" y="10800"/>
                        </a:cubicBezTo>
                        <a:cubicBezTo>
                          <a:pt x="5981" y="8138"/>
                          <a:pt x="8138" y="5981"/>
                          <a:pt x="10800" y="5981"/>
                        </a:cubicBezTo>
                        <a:cubicBezTo>
                          <a:pt x="13461" y="5981"/>
                          <a:pt x="15619" y="8138"/>
                          <a:pt x="15619" y="10800"/>
                        </a:cubicBezTo>
                        <a:cubicBezTo>
                          <a:pt x="15618" y="10868"/>
                          <a:pt x="15617" y="10936"/>
                          <a:pt x="15614" y="11004"/>
                        </a:cubicBezTo>
                        <a:lnTo>
                          <a:pt x="21590" y="11259"/>
                        </a:lnTo>
                        <a:cubicBezTo>
                          <a:pt x="21596" y="11106"/>
                          <a:pt x="21600" y="10953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0953"/>
                          <a:pt x="3" y="11106"/>
                          <a:pt x="9" y="11259"/>
                        </a:cubicBezTo>
                        <a:lnTo>
                          <a:pt x="5985" y="11004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grpSp>
                <p:nvGrpSpPr>
                  <p:cNvPr id="14723" name="Group 2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4" y="0"/>
                    <a:ext cx="203" cy="719"/>
                    <a:chOff x="0" y="0"/>
                    <a:chExt cx="203" cy="719"/>
                  </a:xfrm>
                </p:grpSpPr>
                <p:sp>
                  <p:nvSpPr>
                    <p:cNvPr id="14724" name="その他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12" y="521"/>
                      <a:ext cx="206" cy="112"/>
                    </a:xfrm>
                    <a:custGeom>
                      <a:avLst/>
                      <a:gdLst>
                        <a:gd name="T0" fmla="*/ 218 w 203"/>
                        <a:gd name="T1" fmla="*/ 0 h 114"/>
                        <a:gd name="T2" fmla="*/ 48 w 203"/>
                        <a:gd name="T3" fmla="*/ 0 h 114"/>
                        <a:gd name="T4" fmla="*/ 29 w 203"/>
                        <a:gd name="T5" fmla="*/ 4 h 114"/>
                        <a:gd name="T6" fmla="*/ 18 w 203"/>
                        <a:gd name="T7" fmla="*/ 12 h 114"/>
                        <a:gd name="T8" fmla="*/ 10 w 203"/>
                        <a:gd name="T9" fmla="*/ 22 h 114"/>
                        <a:gd name="T10" fmla="*/ 4 w 203"/>
                        <a:gd name="T11" fmla="*/ 30 h 114"/>
                        <a:gd name="T12" fmla="*/ 0 w 203"/>
                        <a:gd name="T13" fmla="*/ 46 h 114"/>
                        <a:gd name="T14" fmla="*/ 0 w 203"/>
                        <a:gd name="T15" fmla="*/ 59 h 114"/>
                        <a:gd name="T16" fmla="*/ 4 w 203"/>
                        <a:gd name="T17" fmla="*/ 73 h 114"/>
                        <a:gd name="T18" fmla="*/ 10 w 203"/>
                        <a:gd name="T19" fmla="*/ 83 h 114"/>
                        <a:gd name="T20" fmla="*/ 18 w 203"/>
                        <a:gd name="T21" fmla="*/ 91 h 114"/>
                        <a:gd name="T22" fmla="*/ 29 w 203"/>
                        <a:gd name="T23" fmla="*/ 100 h 114"/>
                        <a:gd name="T24" fmla="*/ 50 w 203"/>
                        <a:gd name="T25" fmla="*/ 104 h 114"/>
                        <a:gd name="T26" fmla="*/ 217 w 203"/>
                        <a:gd name="T27" fmla="*/ 104 h 114"/>
                        <a:gd name="T28" fmla="*/ 204 w 203"/>
                        <a:gd name="T29" fmla="*/ 100 h 114"/>
                        <a:gd name="T30" fmla="*/ 192 w 203"/>
                        <a:gd name="T31" fmla="*/ 90 h 114"/>
                        <a:gd name="T32" fmla="*/ 182 w 203"/>
                        <a:gd name="T33" fmla="*/ 83 h 114"/>
                        <a:gd name="T34" fmla="*/ 173 w 203"/>
                        <a:gd name="T35" fmla="*/ 75 h 114"/>
                        <a:gd name="T36" fmla="*/ 166 w 203"/>
                        <a:gd name="T37" fmla="*/ 63 h 114"/>
                        <a:gd name="T38" fmla="*/ 166 w 203"/>
                        <a:gd name="T39" fmla="*/ 52 h 114"/>
                        <a:gd name="T40" fmla="*/ 166 w 203"/>
                        <a:gd name="T41" fmla="*/ 40 h 114"/>
                        <a:gd name="T42" fmla="*/ 170 w 203"/>
                        <a:gd name="T43" fmla="*/ 28 h 114"/>
                        <a:gd name="T44" fmla="*/ 179 w 203"/>
                        <a:gd name="T45" fmla="*/ 26 h 114"/>
                        <a:gd name="T46" fmla="*/ 189 w 203"/>
                        <a:gd name="T47" fmla="*/ 15 h 114"/>
                        <a:gd name="T48" fmla="*/ 198 w 203"/>
                        <a:gd name="T49" fmla="*/ 10 h 114"/>
                        <a:gd name="T50" fmla="*/ 205 w 203"/>
                        <a:gd name="T51" fmla="*/ 5 h 114"/>
                        <a:gd name="T52" fmla="*/ 218 w 203"/>
                        <a:gd name="T53" fmla="*/ 0 h 114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203"/>
                        <a:gd name="T82" fmla="*/ 0 h 114"/>
                        <a:gd name="T83" fmla="*/ 203 w 203"/>
                        <a:gd name="T84" fmla="*/ 114 h 114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203" h="114">
                          <a:moveTo>
                            <a:pt x="203" y="0"/>
                          </a:moveTo>
                          <a:lnTo>
                            <a:pt x="43" y="0"/>
                          </a:lnTo>
                          <a:lnTo>
                            <a:pt x="29" y="4"/>
                          </a:lnTo>
                          <a:lnTo>
                            <a:pt x="18" y="12"/>
                          </a:lnTo>
                          <a:lnTo>
                            <a:pt x="10" y="22"/>
                          </a:lnTo>
                          <a:lnTo>
                            <a:pt x="4" y="35"/>
                          </a:lnTo>
                          <a:lnTo>
                            <a:pt x="0" y="51"/>
                          </a:lnTo>
                          <a:lnTo>
                            <a:pt x="0" y="64"/>
                          </a:lnTo>
                          <a:lnTo>
                            <a:pt x="4" y="78"/>
                          </a:lnTo>
                          <a:lnTo>
                            <a:pt x="10" y="92"/>
                          </a:lnTo>
                          <a:lnTo>
                            <a:pt x="18" y="101"/>
                          </a:lnTo>
                          <a:lnTo>
                            <a:pt x="29" y="110"/>
                          </a:lnTo>
                          <a:lnTo>
                            <a:pt x="45" y="114"/>
                          </a:lnTo>
                          <a:lnTo>
                            <a:pt x="202" y="114"/>
                          </a:lnTo>
                          <a:lnTo>
                            <a:pt x="189" y="110"/>
                          </a:lnTo>
                          <a:lnTo>
                            <a:pt x="177" y="100"/>
                          </a:lnTo>
                          <a:lnTo>
                            <a:pt x="168" y="92"/>
                          </a:lnTo>
                          <a:lnTo>
                            <a:pt x="162" y="80"/>
                          </a:lnTo>
                          <a:lnTo>
                            <a:pt x="156" y="68"/>
                          </a:lnTo>
                          <a:lnTo>
                            <a:pt x="156" y="57"/>
                          </a:lnTo>
                          <a:lnTo>
                            <a:pt x="156" y="45"/>
                          </a:lnTo>
                          <a:lnTo>
                            <a:pt x="160" y="33"/>
                          </a:lnTo>
                          <a:lnTo>
                            <a:pt x="166" y="26"/>
                          </a:lnTo>
                          <a:lnTo>
                            <a:pt x="174" y="15"/>
                          </a:lnTo>
                          <a:lnTo>
                            <a:pt x="183" y="10"/>
                          </a:lnTo>
                          <a:lnTo>
                            <a:pt x="190" y="5"/>
                          </a:lnTo>
                          <a:lnTo>
                            <a:pt x="203" y="0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A6A6A6"/>
                        </a:gs>
                        <a:gs pos="100000">
                          <a:srgbClr val="EDEDED"/>
                        </a:gs>
                      </a:gsLst>
                      <a:lin ang="5400000" scaled="1"/>
                    </a:gradFill>
                    <a:ln w="6350" cap="flat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725" name="その他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4" y="-16"/>
                      <a:ext cx="44" cy="472"/>
                    </a:xfrm>
                    <a:custGeom>
                      <a:avLst/>
                      <a:gdLst>
                        <a:gd name="T0" fmla="*/ 36 w 46"/>
                        <a:gd name="T1" fmla="*/ 0 h 476"/>
                        <a:gd name="T2" fmla="*/ 0 w 46"/>
                        <a:gd name="T3" fmla="*/ 5 h 476"/>
                        <a:gd name="T4" fmla="*/ 0 w 46"/>
                        <a:gd name="T5" fmla="*/ 456 h 476"/>
                        <a:gd name="T6" fmla="*/ 36 w 46"/>
                        <a:gd name="T7" fmla="*/ 456 h 476"/>
                        <a:gd name="T8" fmla="*/ 36 w 46"/>
                        <a:gd name="T9" fmla="*/ 0 h 47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6"/>
                        <a:gd name="T16" fmla="*/ 0 h 476"/>
                        <a:gd name="T17" fmla="*/ 46 w 46"/>
                        <a:gd name="T18" fmla="*/ 476 h 47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6" h="476">
                          <a:moveTo>
                            <a:pt x="46" y="0"/>
                          </a:moveTo>
                          <a:lnTo>
                            <a:pt x="0" y="5"/>
                          </a:lnTo>
                          <a:lnTo>
                            <a:pt x="0" y="476"/>
                          </a:lnTo>
                          <a:lnTo>
                            <a:pt x="46" y="476"/>
                          </a:lnTo>
                          <a:lnTo>
                            <a:pt x="46" y="0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79797"/>
                        </a:gs>
                        <a:gs pos="100000">
                          <a:srgbClr val="E4E4E4"/>
                        </a:gs>
                      </a:gsLst>
                      <a:lin ang="0" scaled="1"/>
                    </a:gradFill>
                    <a:ln w="6350" cap="flat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726" name="Rectangle 2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" y="618"/>
                      <a:ext cx="147" cy="69"/>
                    </a:xfrm>
                    <a:prstGeom prst="rect">
                      <a:avLst/>
                    </a:prstGeom>
                    <a:solidFill>
                      <a:srgbClr val="B3B3B3"/>
                    </a:solidFill>
                    <a:ln w="63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727" name="Rectangle 2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" y="442"/>
                      <a:ext cx="147" cy="69"/>
                    </a:xfrm>
                    <a:prstGeom prst="rect">
                      <a:avLst/>
                    </a:prstGeom>
                    <a:solidFill>
                      <a:srgbClr val="B3B3B3"/>
                    </a:solidFill>
                    <a:ln w="63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728" name="Rectangle 2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" y="450"/>
                      <a:ext cx="103" cy="52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729" name="Rectangle 2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" y="626"/>
                      <a:ext cx="117" cy="52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14596" name="Group 282"/>
                <p:cNvGrpSpPr>
                  <a:grpSpLocks noChangeAspect="1"/>
                </p:cNvGrpSpPr>
                <p:nvPr/>
              </p:nvGrpSpPr>
              <p:grpSpPr bwMode="auto">
                <a:xfrm>
                  <a:off x="913" y="0"/>
                  <a:ext cx="71" cy="470"/>
                  <a:chOff x="0" y="0"/>
                  <a:chExt cx="236" cy="718"/>
                </a:xfrm>
              </p:grpSpPr>
              <p:sp>
                <p:nvSpPr>
                  <p:cNvPr id="14714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35" y="-16"/>
                    <a:ext cx="44" cy="480"/>
                  </a:xfrm>
                  <a:custGeom>
                    <a:avLst/>
                    <a:gdLst>
                      <a:gd name="T0" fmla="*/ 36 w 46"/>
                      <a:gd name="T1" fmla="*/ 0 h 476"/>
                      <a:gd name="T2" fmla="*/ 0 w 46"/>
                      <a:gd name="T3" fmla="*/ 5 h 476"/>
                      <a:gd name="T4" fmla="*/ 0 w 46"/>
                      <a:gd name="T5" fmla="*/ 496 h 476"/>
                      <a:gd name="T6" fmla="*/ 36 w 46"/>
                      <a:gd name="T7" fmla="*/ 496 h 476"/>
                      <a:gd name="T8" fmla="*/ 36 w 46"/>
                      <a:gd name="T9" fmla="*/ 0 h 47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"/>
                      <a:gd name="T16" fmla="*/ 0 h 476"/>
                      <a:gd name="T17" fmla="*/ 46 w 46"/>
                      <a:gd name="T18" fmla="*/ 476 h 47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" h="476">
                        <a:moveTo>
                          <a:pt x="46" y="0"/>
                        </a:moveTo>
                        <a:lnTo>
                          <a:pt x="0" y="5"/>
                        </a:lnTo>
                        <a:lnTo>
                          <a:pt x="0" y="476"/>
                        </a:lnTo>
                        <a:lnTo>
                          <a:pt x="46" y="476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79797"/>
                      </a:gs>
                      <a:gs pos="100000">
                        <a:srgbClr val="E4E4E4"/>
                      </a:gs>
                    </a:gsLst>
                    <a:lin ang="0" scaled="1"/>
                  </a:gradFill>
                  <a:ln w="6350" cap="flat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grpSp>
                <p:nvGrpSpPr>
                  <p:cNvPr id="14715" name="Group 2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476"/>
                    <a:ext cx="236" cy="242"/>
                    <a:chOff x="0" y="0"/>
                    <a:chExt cx="236" cy="242"/>
                  </a:xfrm>
                </p:grpSpPr>
                <p:sp>
                  <p:nvSpPr>
                    <p:cNvPr id="14716" name="その他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0" y="43"/>
                      <a:ext cx="190" cy="120"/>
                    </a:xfrm>
                    <a:custGeom>
                      <a:avLst/>
                      <a:gdLst>
                        <a:gd name="T0" fmla="*/ 194 w 189"/>
                        <a:gd name="T1" fmla="*/ 0 h 116"/>
                        <a:gd name="T2" fmla="*/ 43 w 189"/>
                        <a:gd name="T3" fmla="*/ 0 h 116"/>
                        <a:gd name="T4" fmla="*/ 33 w 189"/>
                        <a:gd name="T5" fmla="*/ 4 h 116"/>
                        <a:gd name="T6" fmla="*/ 21 w 189"/>
                        <a:gd name="T7" fmla="*/ 11 h 116"/>
                        <a:gd name="T8" fmla="*/ 13 w 189"/>
                        <a:gd name="T9" fmla="*/ 23 h 116"/>
                        <a:gd name="T10" fmla="*/ 5 w 189"/>
                        <a:gd name="T11" fmla="*/ 35 h 116"/>
                        <a:gd name="T12" fmla="*/ 1 w 189"/>
                        <a:gd name="T13" fmla="*/ 54 h 116"/>
                        <a:gd name="T14" fmla="*/ 0 w 189"/>
                        <a:gd name="T15" fmla="*/ 71 h 116"/>
                        <a:gd name="T16" fmla="*/ 4 w 189"/>
                        <a:gd name="T17" fmla="*/ 94 h 116"/>
                        <a:gd name="T18" fmla="*/ 7 w 189"/>
                        <a:gd name="T19" fmla="*/ 104 h 116"/>
                        <a:gd name="T20" fmla="*/ 17 w 189"/>
                        <a:gd name="T21" fmla="*/ 123 h 116"/>
                        <a:gd name="T22" fmla="*/ 30 w 189"/>
                        <a:gd name="T23" fmla="*/ 132 h 116"/>
                        <a:gd name="T24" fmla="*/ 43 w 189"/>
                        <a:gd name="T25" fmla="*/ 137 h 116"/>
                        <a:gd name="T26" fmla="*/ 194 w 189"/>
                        <a:gd name="T27" fmla="*/ 137 h 116"/>
                        <a:gd name="T28" fmla="*/ 180 w 189"/>
                        <a:gd name="T29" fmla="*/ 132 h 116"/>
                        <a:gd name="T30" fmla="*/ 167 w 189"/>
                        <a:gd name="T31" fmla="*/ 123 h 116"/>
                        <a:gd name="T32" fmla="*/ 158 w 189"/>
                        <a:gd name="T33" fmla="*/ 108 h 116"/>
                        <a:gd name="T34" fmla="*/ 150 w 189"/>
                        <a:gd name="T35" fmla="*/ 94 h 116"/>
                        <a:gd name="T36" fmla="*/ 148 w 189"/>
                        <a:gd name="T37" fmla="*/ 74 h 116"/>
                        <a:gd name="T38" fmla="*/ 148 w 189"/>
                        <a:gd name="T39" fmla="*/ 56 h 116"/>
                        <a:gd name="T40" fmla="*/ 154 w 189"/>
                        <a:gd name="T41" fmla="*/ 37 h 116"/>
                        <a:gd name="T42" fmla="*/ 160 w 189"/>
                        <a:gd name="T43" fmla="*/ 25 h 116"/>
                        <a:gd name="T44" fmla="*/ 170 w 189"/>
                        <a:gd name="T45" fmla="*/ 11 h 116"/>
                        <a:gd name="T46" fmla="*/ 184 w 189"/>
                        <a:gd name="T47" fmla="*/ 5 h 116"/>
                        <a:gd name="T48" fmla="*/ 194 w 189"/>
                        <a:gd name="T49" fmla="*/ 0 h 11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89"/>
                        <a:gd name="T76" fmla="*/ 0 h 116"/>
                        <a:gd name="T77" fmla="*/ 189 w 189"/>
                        <a:gd name="T78" fmla="*/ 116 h 11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89" h="116">
                          <a:moveTo>
                            <a:pt x="189" y="0"/>
                          </a:moveTo>
                          <a:lnTo>
                            <a:pt x="43" y="0"/>
                          </a:lnTo>
                          <a:lnTo>
                            <a:pt x="33" y="4"/>
                          </a:lnTo>
                          <a:lnTo>
                            <a:pt x="21" y="11"/>
                          </a:lnTo>
                          <a:lnTo>
                            <a:pt x="13" y="18"/>
                          </a:lnTo>
                          <a:lnTo>
                            <a:pt x="5" y="30"/>
                          </a:lnTo>
                          <a:lnTo>
                            <a:pt x="1" y="44"/>
                          </a:lnTo>
                          <a:lnTo>
                            <a:pt x="0" y="61"/>
                          </a:lnTo>
                          <a:lnTo>
                            <a:pt x="4" y="79"/>
                          </a:lnTo>
                          <a:lnTo>
                            <a:pt x="7" y="89"/>
                          </a:lnTo>
                          <a:lnTo>
                            <a:pt x="17" y="103"/>
                          </a:lnTo>
                          <a:lnTo>
                            <a:pt x="30" y="112"/>
                          </a:lnTo>
                          <a:lnTo>
                            <a:pt x="43" y="116"/>
                          </a:lnTo>
                          <a:lnTo>
                            <a:pt x="189" y="116"/>
                          </a:lnTo>
                          <a:lnTo>
                            <a:pt x="175" y="112"/>
                          </a:lnTo>
                          <a:lnTo>
                            <a:pt x="162" y="103"/>
                          </a:lnTo>
                          <a:lnTo>
                            <a:pt x="153" y="92"/>
                          </a:lnTo>
                          <a:lnTo>
                            <a:pt x="145" y="79"/>
                          </a:lnTo>
                          <a:lnTo>
                            <a:pt x="143" y="64"/>
                          </a:lnTo>
                          <a:lnTo>
                            <a:pt x="143" y="46"/>
                          </a:lnTo>
                          <a:lnTo>
                            <a:pt x="149" y="32"/>
                          </a:lnTo>
                          <a:lnTo>
                            <a:pt x="155" y="20"/>
                          </a:lnTo>
                          <a:lnTo>
                            <a:pt x="165" y="11"/>
                          </a:lnTo>
                          <a:lnTo>
                            <a:pt x="179" y="5"/>
                          </a:lnTo>
                          <a:lnTo>
                            <a:pt x="189" y="0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A6A6A6"/>
                        </a:gs>
                        <a:gs pos="100000">
                          <a:srgbClr val="EDEDED"/>
                        </a:gs>
                      </a:gsLst>
                      <a:lin ang="5400000" scaled="1"/>
                    </a:gradFill>
                    <a:ln w="6350" cap="flat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717" name="AutoShape 28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5400000">
                      <a:off x="-38" y="3"/>
                      <a:ext cx="240" cy="19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1600"/>
                        <a:gd name="T13" fmla="*/ 0 h 21600"/>
                        <a:gd name="T14" fmla="*/ 21600 w 21600"/>
                        <a:gd name="T15" fmla="*/ 8185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5985" y="11004"/>
                          </a:moveTo>
                          <a:cubicBezTo>
                            <a:pt x="5982" y="10936"/>
                            <a:pt x="5981" y="10868"/>
                            <a:pt x="5981" y="10800"/>
                          </a:cubicBezTo>
                          <a:cubicBezTo>
                            <a:pt x="5981" y="8138"/>
                            <a:pt x="8138" y="5981"/>
                            <a:pt x="10800" y="5981"/>
                          </a:cubicBezTo>
                          <a:cubicBezTo>
                            <a:pt x="13461" y="5981"/>
                            <a:pt x="15619" y="8138"/>
                            <a:pt x="15619" y="10800"/>
                          </a:cubicBezTo>
                          <a:cubicBezTo>
                            <a:pt x="15618" y="10868"/>
                            <a:pt x="15617" y="10936"/>
                            <a:pt x="15614" y="11004"/>
                          </a:cubicBezTo>
                          <a:lnTo>
                            <a:pt x="21590" y="11259"/>
                          </a:lnTo>
                          <a:cubicBezTo>
                            <a:pt x="21596" y="11106"/>
                            <a:pt x="21600" y="10953"/>
                            <a:pt x="21600" y="10800"/>
                          </a:cubicBez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ubicBezTo>
                            <a:pt x="-1" y="10953"/>
                            <a:pt x="3" y="11106"/>
                            <a:pt x="9" y="11259"/>
                          </a:cubicBezTo>
                          <a:lnTo>
                            <a:pt x="5985" y="11004"/>
                          </a:lnTo>
                          <a:close/>
                        </a:path>
                      </a:pathLst>
                    </a:custGeom>
                    <a:solidFill>
                      <a:srgbClr val="BBBBBB"/>
                    </a:solidFill>
                    <a:ln w="6350" cmpd="sng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718" name="Rectangle 2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0" y="-34"/>
                      <a:ext cx="132" cy="69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63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719" name="Rectangle 2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" y="141"/>
                      <a:ext cx="132" cy="69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63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720" name="Rectangle 2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94" y="-25"/>
                      <a:ext cx="102" cy="51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721" name="Rectangle 2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94" y="150"/>
                      <a:ext cx="102" cy="51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14597" name="Group 291"/>
                <p:cNvGrpSpPr>
                  <a:grpSpLocks noChangeAspect="1"/>
                </p:cNvGrpSpPr>
                <p:nvPr/>
              </p:nvGrpSpPr>
              <p:grpSpPr bwMode="auto">
                <a:xfrm>
                  <a:off x="935" y="509"/>
                  <a:ext cx="345" cy="250"/>
                  <a:chOff x="0" y="0"/>
                  <a:chExt cx="1140" cy="382"/>
                </a:xfrm>
              </p:grpSpPr>
              <p:sp>
                <p:nvSpPr>
                  <p:cNvPr id="14705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086" y="346"/>
                    <a:ext cx="44" cy="26"/>
                  </a:xfrm>
                  <a:custGeom>
                    <a:avLst/>
                    <a:gdLst>
                      <a:gd name="T0" fmla="*/ 3 w 77"/>
                      <a:gd name="T1" fmla="*/ 1 h 55"/>
                      <a:gd name="T2" fmla="*/ 0 w 77"/>
                      <a:gd name="T3" fmla="*/ 0 h 55"/>
                      <a:gd name="T4" fmla="*/ 2 w 77"/>
                      <a:gd name="T5" fmla="*/ 0 h 55"/>
                      <a:gd name="T6" fmla="*/ 5 w 77"/>
                      <a:gd name="T7" fmla="*/ 0 h 55"/>
                      <a:gd name="T8" fmla="*/ 3 w 77"/>
                      <a:gd name="T9" fmla="*/ 1 h 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55"/>
                      <a:gd name="T17" fmla="*/ 77 w 77"/>
                      <a:gd name="T18" fmla="*/ 55 h 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55">
                        <a:moveTo>
                          <a:pt x="45" y="55"/>
                        </a:moveTo>
                        <a:lnTo>
                          <a:pt x="0" y="31"/>
                        </a:lnTo>
                        <a:lnTo>
                          <a:pt x="32" y="0"/>
                        </a:lnTo>
                        <a:lnTo>
                          <a:pt x="77" y="22"/>
                        </a:lnTo>
                        <a:lnTo>
                          <a:pt x="45" y="55"/>
                        </a:lnTo>
                        <a:close/>
                      </a:path>
                    </a:pathLst>
                  </a:custGeom>
                  <a:solidFill>
                    <a:srgbClr val="B8936E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706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050" y="308"/>
                    <a:ext cx="44" cy="51"/>
                  </a:xfrm>
                  <a:custGeom>
                    <a:avLst/>
                    <a:gdLst>
                      <a:gd name="T0" fmla="*/ 2 w 88"/>
                      <a:gd name="T1" fmla="*/ 4 h 94"/>
                      <a:gd name="T2" fmla="*/ 0 w 88"/>
                      <a:gd name="T3" fmla="*/ 2 h 94"/>
                      <a:gd name="T4" fmla="*/ 1 w 88"/>
                      <a:gd name="T5" fmla="*/ 0 h 94"/>
                      <a:gd name="T6" fmla="*/ 3 w 88"/>
                      <a:gd name="T7" fmla="*/ 3 h 94"/>
                      <a:gd name="T8" fmla="*/ 2 w 88"/>
                      <a:gd name="T9" fmla="*/ 4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8"/>
                      <a:gd name="T16" fmla="*/ 0 h 94"/>
                      <a:gd name="T17" fmla="*/ 88 w 88"/>
                      <a:gd name="T18" fmla="*/ 94 h 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8" h="94">
                        <a:moveTo>
                          <a:pt x="56" y="94"/>
                        </a:moveTo>
                        <a:lnTo>
                          <a:pt x="0" y="33"/>
                        </a:lnTo>
                        <a:lnTo>
                          <a:pt x="31" y="0"/>
                        </a:lnTo>
                        <a:lnTo>
                          <a:pt x="88" y="63"/>
                        </a:lnTo>
                        <a:lnTo>
                          <a:pt x="56" y="94"/>
                        </a:lnTo>
                        <a:close/>
                      </a:path>
                    </a:pathLst>
                  </a:custGeom>
                  <a:solidFill>
                    <a:srgbClr val="CEA47B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707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046" y="271"/>
                    <a:ext cx="29" cy="60"/>
                  </a:xfrm>
                  <a:custGeom>
                    <a:avLst/>
                    <a:gdLst>
                      <a:gd name="T0" fmla="*/ 0 w 81"/>
                      <a:gd name="T1" fmla="*/ 4 h 117"/>
                      <a:gd name="T2" fmla="*/ 0 w 81"/>
                      <a:gd name="T3" fmla="*/ 1 h 117"/>
                      <a:gd name="T4" fmla="*/ 0 w 81"/>
                      <a:gd name="T5" fmla="*/ 0 h 117"/>
                      <a:gd name="T6" fmla="*/ 0 w 81"/>
                      <a:gd name="T7" fmla="*/ 3 h 117"/>
                      <a:gd name="T8" fmla="*/ 0 w 81"/>
                      <a:gd name="T9" fmla="*/ 4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1"/>
                      <a:gd name="T16" fmla="*/ 0 h 117"/>
                      <a:gd name="T17" fmla="*/ 81 w 81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1" h="117">
                        <a:moveTo>
                          <a:pt x="50" y="117"/>
                        </a:moveTo>
                        <a:lnTo>
                          <a:pt x="0" y="32"/>
                        </a:lnTo>
                        <a:lnTo>
                          <a:pt x="30" y="0"/>
                        </a:lnTo>
                        <a:lnTo>
                          <a:pt x="81" y="84"/>
                        </a:lnTo>
                        <a:lnTo>
                          <a:pt x="50" y="117"/>
                        </a:lnTo>
                        <a:close/>
                      </a:path>
                    </a:pathLst>
                  </a:custGeom>
                  <a:solidFill>
                    <a:srgbClr val="D6AB80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708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018" y="225"/>
                    <a:ext cx="44" cy="60"/>
                  </a:xfrm>
                  <a:custGeom>
                    <a:avLst/>
                    <a:gdLst>
                      <a:gd name="T0" fmla="*/ 4 w 70"/>
                      <a:gd name="T1" fmla="*/ 2 h 133"/>
                      <a:gd name="T2" fmla="*/ 0 w 70"/>
                      <a:gd name="T3" fmla="*/ 0 h 133"/>
                      <a:gd name="T4" fmla="*/ 3 w 70"/>
                      <a:gd name="T5" fmla="*/ 0 h 133"/>
                      <a:gd name="T6" fmla="*/ 7 w 70"/>
                      <a:gd name="T7" fmla="*/ 2 h 133"/>
                      <a:gd name="T8" fmla="*/ 4 w 70"/>
                      <a:gd name="T9" fmla="*/ 2 h 1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"/>
                      <a:gd name="T16" fmla="*/ 0 h 133"/>
                      <a:gd name="T17" fmla="*/ 70 w 70"/>
                      <a:gd name="T18" fmla="*/ 133 h 1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" h="133">
                        <a:moveTo>
                          <a:pt x="40" y="133"/>
                        </a:moveTo>
                        <a:lnTo>
                          <a:pt x="0" y="32"/>
                        </a:lnTo>
                        <a:lnTo>
                          <a:pt x="31" y="0"/>
                        </a:lnTo>
                        <a:lnTo>
                          <a:pt x="70" y="101"/>
                        </a:lnTo>
                        <a:lnTo>
                          <a:pt x="40" y="133"/>
                        </a:lnTo>
                        <a:close/>
                      </a:path>
                    </a:pathLst>
                  </a:custGeom>
                  <a:solidFill>
                    <a:srgbClr val="DCB084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709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994" y="160"/>
                    <a:ext cx="29" cy="69"/>
                  </a:xfrm>
                  <a:custGeom>
                    <a:avLst/>
                    <a:gdLst>
                      <a:gd name="T0" fmla="*/ 0 w 65"/>
                      <a:gd name="T1" fmla="*/ 4 h 144"/>
                      <a:gd name="T2" fmla="*/ 0 w 65"/>
                      <a:gd name="T3" fmla="*/ 0 h 144"/>
                      <a:gd name="T4" fmla="*/ 0 w 65"/>
                      <a:gd name="T5" fmla="*/ 0 h 144"/>
                      <a:gd name="T6" fmla="*/ 1 w 65"/>
                      <a:gd name="T7" fmla="*/ 3 h 144"/>
                      <a:gd name="T8" fmla="*/ 0 w 65"/>
                      <a:gd name="T9" fmla="*/ 4 h 1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5"/>
                      <a:gd name="T16" fmla="*/ 0 h 144"/>
                      <a:gd name="T17" fmla="*/ 65 w 65"/>
                      <a:gd name="T18" fmla="*/ 144 h 1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5" h="144">
                        <a:moveTo>
                          <a:pt x="34" y="144"/>
                        </a:moveTo>
                        <a:lnTo>
                          <a:pt x="0" y="31"/>
                        </a:lnTo>
                        <a:lnTo>
                          <a:pt x="33" y="0"/>
                        </a:lnTo>
                        <a:lnTo>
                          <a:pt x="65" y="112"/>
                        </a:lnTo>
                        <a:lnTo>
                          <a:pt x="34" y="144"/>
                        </a:lnTo>
                        <a:close/>
                      </a:path>
                    </a:pathLst>
                  </a:custGeom>
                  <a:solidFill>
                    <a:srgbClr val="DEB185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710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985" y="-6"/>
                    <a:ext cx="29" cy="189"/>
                  </a:xfrm>
                  <a:custGeom>
                    <a:avLst/>
                    <a:gdLst>
                      <a:gd name="T0" fmla="*/ 0 w 67"/>
                      <a:gd name="T1" fmla="*/ 11 h 380"/>
                      <a:gd name="T2" fmla="*/ 0 w 67"/>
                      <a:gd name="T3" fmla="*/ 0 h 380"/>
                      <a:gd name="T4" fmla="*/ 0 w 67"/>
                      <a:gd name="T5" fmla="*/ 0 h 380"/>
                      <a:gd name="T6" fmla="*/ 1 w 67"/>
                      <a:gd name="T7" fmla="*/ 10 h 380"/>
                      <a:gd name="T8" fmla="*/ 0 w 67"/>
                      <a:gd name="T9" fmla="*/ 11 h 3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"/>
                      <a:gd name="T16" fmla="*/ 0 h 380"/>
                      <a:gd name="T17" fmla="*/ 67 w 67"/>
                      <a:gd name="T18" fmla="*/ 380 h 38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" h="380">
                        <a:moveTo>
                          <a:pt x="34" y="380"/>
                        </a:moveTo>
                        <a:lnTo>
                          <a:pt x="0" y="31"/>
                        </a:lnTo>
                        <a:lnTo>
                          <a:pt x="32" y="0"/>
                        </a:lnTo>
                        <a:lnTo>
                          <a:pt x="67" y="349"/>
                        </a:lnTo>
                        <a:lnTo>
                          <a:pt x="34" y="380"/>
                        </a:lnTo>
                        <a:close/>
                      </a:path>
                    </a:pathLst>
                  </a:custGeom>
                  <a:solidFill>
                    <a:srgbClr val="E0B386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711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222" y="-10"/>
                    <a:ext cx="771" cy="17"/>
                  </a:xfrm>
                  <a:custGeom>
                    <a:avLst/>
                    <a:gdLst>
                      <a:gd name="T0" fmla="*/ 46 w 1549"/>
                      <a:gd name="T1" fmla="*/ 2 h 31"/>
                      <a:gd name="T2" fmla="*/ 0 w 1549"/>
                      <a:gd name="T3" fmla="*/ 2 h 31"/>
                      <a:gd name="T4" fmla="*/ 1 w 1549"/>
                      <a:gd name="T5" fmla="*/ 0 h 31"/>
                      <a:gd name="T6" fmla="*/ 47 w 1549"/>
                      <a:gd name="T7" fmla="*/ 0 h 31"/>
                      <a:gd name="T8" fmla="*/ 46 w 1549"/>
                      <a:gd name="T9" fmla="*/ 2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49"/>
                      <a:gd name="T16" fmla="*/ 0 h 31"/>
                      <a:gd name="T17" fmla="*/ 1549 w 1549"/>
                      <a:gd name="T18" fmla="*/ 31 h 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49" h="31">
                        <a:moveTo>
                          <a:pt x="1517" y="31"/>
                        </a:moveTo>
                        <a:lnTo>
                          <a:pt x="0" y="31"/>
                        </a:lnTo>
                        <a:lnTo>
                          <a:pt x="32" y="0"/>
                        </a:lnTo>
                        <a:lnTo>
                          <a:pt x="1549" y="0"/>
                        </a:lnTo>
                        <a:lnTo>
                          <a:pt x="1517" y="31"/>
                        </a:lnTo>
                        <a:close/>
                      </a:path>
                    </a:pathLst>
                  </a:custGeom>
                  <a:solidFill>
                    <a:srgbClr val="98795B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712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26" y="-7"/>
                    <a:ext cx="116" cy="103"/>
                  </a:xfrm>
                  <a:custGeom>
                    <a:avLst/>
                    <a:gdLst>
                      <a:gd name="T0" fmla="*/ 5 w 245"/>
                      <a:gd name="T1" fmla="*/ 1 h 198"/>
                      <a:gd name="T2" fmla="*/ 0 w 245"/>
                      <a:gd name="T3" fmla="*/ 8 h 198"/>
                      <a:gd name="T4" fmla="*/ 0 w 245"/>
                      <a:gd name="T5" fmla="*/ 6 h 198"/>
                      <a:gd name="T6" fmla="*/ 6 w 245"/>
                      <a:gd name="T7" fmla="*/ 0 h 198"/>
                      <a:gd name="T8" fmla="*/ 5 w 245"/>
                      <a:gd name="T9" fmla="*/ 1 h 19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5"/>
                      <a:gd name="T16" fmla="*/ 0 h 198"/>
                      <a:gd name="T17" fmla="*/ 245 w 245"/>
                      <a:gd name="T18" fmla="*/ 198 h 19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5" h="198">
                        <a:moveTo>
                          <a:pt x="213" y="31"/>
                        </a:moveTo>
                        <a:lnTo>
                          <a:pt x="0" y="198"/>
                        </a:lnTo>
                        <a:lnTo>
                          <a:pt x="31" y="166"/>
                        </a:lnTo>
                        <a:lnTo>
                          <a:pt x="245" y="0"/>
                        </a:lnTo>
                        <a:lnTo>
                          <a:pt x="213" y="31"/>
                        </a:lnTo>
                        <a:close/>
                      </a:path>
                    </a:pathLst>
                  </a:custGeom>
                  <a:solidFill>
                    <a:srgbClr val="C59D76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713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-1" y="5"/>
                    <a:ext cx="1120" cy="360"/>
                  </a:xfrm>
                  <a:custGeom>
                    <a:avLst/>
                    <a:gdLst>
                      <a:gd name="T0" fmla="*/ 0 w 2248"/>
                      <a:gd name="T1" fmla="*/ 16 h 733"/>
                      <a:gd name="T2" fmla="*/ 0 w 2248"/>
                      <a:gd name="T3" fmla="*/ 21 h 733"/>
                      <a:gd name="T4" fmla="*/ 69 w 2248"/>
                      <a:gd name="T5" fmla="*/ 21 h 733"/>
                      <a:gd name="T6" fmla="*/ 68 w 2248"/>
                      <a:gd name="T7" fmla="*/ 20 h 733"/>
                      <a:gd name="T8" fmla="*/ 66 w 2248"/>
                      <a:gd name="T9" fmla="*/ 19 h 733"/>
                      <a:gd name="T10" fmla="*/ 65 w 2248"/>
                      <a:gd name="T11" fmla="*/ 16 h 733"/>
                      <a:gd name="T12" fmla="*/ 63 w 2248"/>
                      <a:gd name="T13" fmla="*/ 13 h 733"/>
                      <a:gd name="T14" fmla="*/ 62 w 2248"/>
                      <a:gd name="T15" fmla="*/ 10 h 733"/>
                      <a:gd name="T16" fmla="*/ 61 w 2248"/>
                      <a:gd name="T17" fmla="*/ 0 h 733"/>
                      <a:gd name="T18" fmla="*/ 14 w 2248"/>
                      <a:gd name="T19" fmla="*/ 0 h 733"/>
                      <a:gd name="T20" fmla="*/ 8 w 2248"/>
                      <a:gd name="T21" fmla="*/ 5 h 733"/>
                      <a:gd name="T22" fmla="*/ 4 w 2248"/>
                      <a:gd name="T23" fmla="*/ 11 h 733"/>
                      <a:gd name="T24" fmla="*/ 0 w 2248"/>
                      <a:gd name="T25" fmla="*/ 16 h 73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248"/>
                      <a:gd name="T40" fmla="*/ 0 h 733"/>
                      <a:gd name="T41" fmla="*/ 2248 w 2248"/>
                      <a:gd name="T42" fmla="*/ 733 h 73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248" h="733">
                        <a:moveTo>
                          <a:pt x="0" y="565"/>
                        </a:moveTo>
                        <a:lnTo>
                          <a:pt x="0" y="733"/>
                        </a:lnTo>
                        <a:lnTo>
                          <a:pt x="2248" y="733"/>
                        </a:lnTo>
                        <a:lnTo>
                          <a:pt x="2203" y="709"/>
                        </a:lnTo>
                        <a:lnTo>
                          <a:pt x="2147" y="648"/>
                        </a:lnTo>
                        <a:lnTo>
                          <a:pt x="2097" y="563"/>
                        </a:lnTo>
                        <a:lnTo>
                          <a:pt x="2057" y="462"/>
                        </a:lnTo>
                        <a:lnTo>
                          <a:pt x="2023" y="349"/>
                        </a:lnTo>
                        <a:lnTo>
                          <a:pt x="1989" y="0"/>
                        </a:lnTo>
                        <a:lnTo>
                          <a:pt x="472" y="0"/>
                        </a:lnTo>
                        <a:lnTo>
                          <a:pt x="259" y="167"/>
                        </a:lnTo>
                        <a:lnTo>
                          <a:pt x="135" y="383"/>
                        </a:lnTo>
                        <a:lnTo>
                          <a:pt x="0" y="565"/>
                        </a:lnTo>
                        <a:close/>
                      </a:path>
                    </a:pathLst>
                  </a:custGeom>
                  <a:solidFill>
                    <a:srgbClr val="C49C75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14598" name="その他"/>
                <p:cNvSpPr>
                  <a:spLocks noChangeAspect="1"/>
                </p:cNvSpPr>
                <p:nvPr/>
              </p:nvSpPr>
              <p:spPr bwMode="auto">
                <a:xfrm>
                  <a:off x="429" y="174"/>
                  <a:ext cx="440" cy="399"/>
                </a:xfrm>
                <a:custGeom>
                  <a:avLst/>
                  <a:gdLst>
                    <a:gd name="T0" fmla="*/ 4 w 1458"/>
                    <a:gd name="T1" fmla="*/ 0 h 606"/>
                    <a:gd name="T2" fmla="*/ 0 w 1458"/>
                    <a:gd name="T3" fmla="*/ 0 h 606"/>
                    <a:gd name="T4" fmla="*/ 0 w 1458"/>
                    <a:gd name="T5" fmla="*/ 1 h 606"/>
                    <a:gd name="T6" fmla="*/ 0 w 1458"/>
                    <a:gd name="T7" fmla="*/ 3 h 606"/>
                    <a:gd name="T8" fmla="*/ 0 w 1458"/>
                    <a:gd name="T9" fmla="*/ 5 h 606"/>
                    <a:gd name="T10" fmla="*/ 0 w 1458"/>
                    <a:gd name="T11" fmla="*/ 6 h 606"/>
                    <a:gd name="T12" fmla="*/ 0 w 1458"/>
                    <a:gd name="T13" fmla="*/ 9 h 606"/>
                    <a:gd name="T14" fmla="*/ 0 w 1458"/>
                    <a:gd name="T15" fmla="*/ 11 h 606"/>
                    <a:gd name="T16" fmla="*/ 0 w 1458"/>
                    <a:gd name="T17" fmla="*/ 14 h 606"/>
                    <a:gd name="T18" fmla="*/ 0 w 1458"/>
                    <a:gd name="T19" fmla="*/ 18 h 606"/>
                    <a:gd name="T20" fmla="*/ 0 w 1458"/>
                    <a:gd name="T21" fmla="*/ 22 h 606"/>
                    <a:gd name="T22" fmla="*/ 0 w 1458"/>
                    <a:gd name="T23" fmla="*/ 25 h 606"/>
                    <a:gd name="T24" fmla="*/ 0 w 1458"/>
                    <a:gd name="T25" fmla="*/ 29 h 606"/>
                    <a:gd name="T26" fmla="*/ 0 w 1458"/>
                    <a:gd name="T27" fmla="*/ 32 h 606"/>
                    <a:gd name="T28" fmla="*/ 0 w 1458"/>
                    <a:gd name="T29" fmla="*/ 36 h 606"/>
                    <a:gd name="T30" fmla="*/ 0 w 1458"/>
                    <a:gd name="T31" fmla="*/ 39 h 606"/>
                    <a:gd name="T32" fmla="*/ 0 w 1458"/>
                    <a:gd name="T33" fmla="*/ 42 h 606"/>
                    <a:gd name="T34" fmla="*/ 0 w 1458"/>
                    <a:gd name="T35" fmla="*/ 45 h 606"/>
                    <a:gd name="T36" fmla="*/ 0 w 1458"/>
                    <a:gd name="T37" fmla="*/ 47 h 606"/>
                    <a:gd name="T38" fmla="*/ 0 w 1458"/>
                    <a:gd name="T39" fmla="*/ 50 h 606"/>
                    <a:gd name="T40" fmla="*/ 0 w 1458"/>
                    <a:gd name="T41" fmla="*/ 53 h 606"/>
                    <a:gd name="T42" fmla="*/ 0 w 1458"/>
                    <a:gd name="T43" fmla="*/ 56 h 606"/>
                    <a:gd name="T44" fmla="*/ 0 w 1458"/>
                    <a:gd name="T45" fmla="*/ 59 h 606"/>
                    <a:gd name="T46" fmla="*/ 0 w 1458"/>
                    <a:gd name="T47" fmla="*/ 63 h 606"/>
                    <a:gd name="T48" fmla="*/ 0 w 1458"/>
                    <a:gd name="T49" fmla="*/ 65 h 606"/>
                    <a:gd name="T50" fmla="*/ 0 w 1458"/>
                    <a:gd name="T51" fmla="*/ 67 h 606"/>
                    <a:gd name="T52" fmla="*/ 0 w 1458"/>
                    <a:gd name="T53" fmla="*/ 69 h 606"/>
                    <a:gd name="T54" fmla="*/ 0 w 1458"/>
                    <a:gd name="T55" fmla="*/ 71 h 606"/>
                    <a:gd name="T56" fmla="*/ 0 w 1458"/>
                    <a:gd name="T57" fmla="*/ 73 h 606"/>
                    <a:gd name="T58" fmla="*/ 0 w 1458"/>
                    <a:gd name="T59" fmla="*/ 75 h 606"/>
                    <a:gd name="T60" fmla="*/ 4 w 1458"/>
                    <a:gd name="T61" fmla="*/ 75 h 606"/>
                    <a:gd name="T62" fmla="*/ 4 w 1458"/>
                    <a:gd name="T63" fmla="*/ 74 h 606"/>
                    <a:gd name="T64" fmla="*/ 4 w 1458"/>
                    <a:gd name="T65" fmla="*/ 72 h 606"/>
                    <a:gd name="T66" fmla="*/ 4 w 1458"/>
                    <a:gd name="T67" fmla="*/ 70 h 606"/>
                    <a:gd name="T68" fmla="*/ 4 w 1458"/>
                    <a:gd name="T69" fmla="*/ 68 h 606"/>
                    <a:gd name="T70" fmla="*/ 3 w 1458"/>
                    <a:gd name="T71" fmla="*/ 67 h 606"/>
                    <a:gd name="T72" fmla="*/ 3 w 1458"/>
                    <a:gd name="T73" fmla="*/ 65 h 606"/>
                    <a:gd name="T74" fmla="*/ 3 w 1458"/>
                    <a:gd name="T75" fmla="*/ 61 h 606"/>
                    <a:gd name="T76" fmla="*/ 3 w 1458"/>
                    <a:gd name="T77" fmla="*/ 58 h 606"/>
                    <a:gd name="T78" fmla="*/ 3 w 1458"/>
                    <a:gd name="T79" fmla="*/ 55 h 606"/>
                    <a:gd name="T80" fmla="*/ 3 w 1458"/>
                    <a:gd name="T81" fmla="*/ 50 h 606"/>
                    <a:gd name="T82" fmla="*/ 3 w 1458"/>
                    <a:gd name="T83" fmla="*/ 47 h 606"/>
                    <a:gd name="T84" fmla="*/ 3 w 1458"/>
                    <a:gd name="T85" fmla="*/ 44 h 606"/>
                    <a:gd name="T86" fmla="*/ 3 w 1458"/>
                    <a:gd name="T87" fmla="*/ 40 h 606"/>
                    <a:gd name="T88" fmla="*/ 3 w 1458"/>
                    <a:gd name="T89" fmla="*/ 34 h 606"/>
                    <a:gd name="T90" fmla="*/ 3 w 1458"/>
                    <a:gd name="T91" fmla="*/ 32 h 606"/>
                    <a:gd name="T92" fmla="*/ 3 w 1458"/>
                    <a:gd name="T93" fmla="*/ 28 h 606"/>
                    <a:gd name="T94" fmla="*/ 3 w 1458"/>
                    <a:gd name="T95" fmla="*/ 25 h 606"/>
                    <a:gd name="T96" fmla="*/ 3 w 1458"/>
                    <a:gd name="T97" fmla="*/ 21 h 606"/>
                    <a:gd name="T98" fmla="*/ 3 w 1458"/>
                    <a:gd name="T99" fmla="*/ 16 h 606"/>
                    <a:gd name="T100" fmla="*/ 3 w 1458"/>
                    <a:gd name="T101" fmla="*/ 13 h 606"/>
                    <a:gd name="T102" fmla="*/ 3 w 1458"/>
                    <a:gd name="T103" fmla="*/ 9 h 606"/>
                    <a:gd name="T104" fmla="*/ 4 w 1458"/>
                    <a:gd name="T105" fmla="*/ 6 h 606"/>
                    <a:gd name="T106" fmla="*/ 4 w 1458"/>
                    <a:gd name="T107" fmla="*/ 4 h 606"/>
                    <a:gd name="T108" fmla="*/ 4 w 1458"/>
                    <a:gd name="T109" fmla="*/ 2 h 606"/>
                    <a:gd name="T110" fmla="*/ 4 w 1458"/>
                    <a:gd name="T111" fmla="*/ 1 h 606"/>
                    <a:gd name="T112" fmla="*/ 4 w 1458"/>
                    <a:gd name="T113" fmla="*/ 0 h 60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458"/>
                    <a:gd name="T172" fmla="*/ 0 h 606"/>
                    <a:gd name="T173" fmla="*/ 1458 w 1458"/>
                    <a:gd name="T174" fmla="*/ 606 h 60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458" h="606">
                      <a:moveTo>
                        <a:pt x="1458" y="0"/>
                      </a:moveTo>
                      <a:lnTo>
                        <a:pt x="110" y="0"/>
                      </a:lnTo>
                      <a:lnTo>
                        <a:pt x="91" y="10"/>
                      </a:lnTo>
                      <a:lnTo>
                        <a:pt x="75" y="24"/>
                      </a:lnTo>
                      <a:lnTo>
                        <a:pt x="64" y="37"/>
                      </a:lnTo>
                      <a:lnTo>
                        <a:pt x="54" y="51"/>
                      </a:lnTo>
                      <a:lnTo>
                        <a:pt x="43" y="70"/>
                      </a:lnTo>
                      <a:lnTo>
                        <a:pt x="34" y="93"/>
                      </a:lnTo>
                      <a:lnTo>
                        <a:pt x="26" y="117"/>
                      </a:lnTo>
                      <a:lnTo>
                        <a:pt x="18" y="154"/>
                      </a:lnTo>
                      <a:lnTo>
                        <a:pt x="11" y="174"/>
                      </a:lnTo>
                      <a:lnTo>
                        <a:pt x="6" y="202"/>
                      </a:lnTo>
                      <a:lnTo>
                        <a:pt x="5" y="232"/>
                      </a:lnTo>
                      <a:lnTo>
                        <a:pt x="2" y="258"/>
                      </a:lnTo>
                      <a:lnTo>
                        <a:pt x="2" y="285"/>
                      </a:lnTo>
                      <a:lnTo>
                        <a:pt x="0" y="315"/>
                      </a:lnTo>
                      <a:lnTo>
                        <a:pt x="3" y="338"/>
                      </a:lnTo>
                      <a:lnTo>
                        <a:pt x="2" y="360"/>
                      </a:lnTo>
                      <a:lnTo>
                        <a:pt x="6" y="382"/>
                      </a:lnTo>
                      <a:lnTo>
                        <a:pt x="8" y="405"/>
                      </a:lnTo>
                      <a:lnTo>
                        <a:pt x="13" y="432"/>
                      </a:lnTo>
                      <a:lnTo>
                        <a:pt x="18" y="453"/>
                      </a:lnTo>
                      <a:lnTo>
                        <a:pt x="24" y="478"/>
                      </a:lnTo>
                      <a:lnTo>
                        <a:pt x="30" y="502"/>
                      </a:lnTo>
                      <a:lnTo>
                        <a:pt x="40" y="522"/>
                      </a:lnTo>
                      <a:lnTo>
                        <a:pt x="48" y="542"/>
                      </a:lnTo>
                      <a:lnTo>
                        <a:pt x="58" y="558"/>
                      </a:lnTo>
                      <a:lnTo>
                        <a:pt x="70" y="574"/>
                      </a:lnTo>
                      <a:lnTo>
                        <a:pt x="83" y="592"/>
                      </a:lnTo>
                      <a:lnTo>
                        <a:pt x="104" y="606"/>
                      </a:lnTo>
                      <a:lnTo>
                        <a:pt x="1454" y="606"/>
                      </a:lnTo>
                      <a:lnTo>
                        <a:pt x="1438" y="597"/>
                      </a:lnTo>
                      <a:lnTo>
                        <a:pt x="1427" y="586"/>
                      </a:lnTo>
                      <a:lnTo>
                        <a:pt x="1413" y="570"/>
                      </a:lnTo>
                      <a:lnTo>
                        <a:pt x="1402" y="552"/>
                      </a:lnTo>
                      <a:lnTo>
                        <a:pt x="1392" y="539"/>
                      </a:lnTo>
                      <a:lnTo>
                        <a:pt x="1386" y="522"/>
                      </a:lnTo>
                      <a:lnTo>
                        <a:pt x="1376" y="494"/>
                      </a:lnTo>
                      <a:lnTo>
                        <a:pt x="1368" y="469"/>
                      </a:lnTo>
                      <a:lnTo>
                        <a:pt x="1360" y="442"/>
                      </a:lnTo>
                      <a:lnTo>
                        <a:pt x="1355" y="406"/>
                      </a:lnTo>
                      <a:lnTo>
                        <a:pt x="1352" y="384"/>
                      </a:lnTo>
                      <a:lnTo>
                        <a:pt x="1352" y="355"/>
                      </a:lnTo>
                      <a:lnTo>
                        <a:pt x="1349" y="322"/>
                      </a:lnTo>
                      <a:lnTo>
                        <a:pt x="1349" y="278"/>
                      </a:lnTo>
                      <a:lnTo>
                        <a:pt x="1350" y="259"/>
                      </a:lnTo>
                      <a:lnTo>
                        <a:pt x="1350" y="227"/>
                      </a:lnTo>
                      <a:lnTo>
                        <a:pt x="1355" y="202"/>
                      </a:lnTo>
                      <a:lnTo>
                        <a:pt x="1360" y="170"/>
                      </a:lnTo>
                      <a:lnTo>
                        <a:pt x="1368" y="133"/>
                      </a:lnTo>
                      <a:lnTo>
                        <a:pt x="1378" y="106"/>
                      </a:lnTo>
                      <a:lnTo>
                        <a:pt x="1389" y="75"/>
                      </a:lnTo>
                      <a:lnTo>
                        <a:pt x="1402" y="50"/>
                      </a:lnTo>
                      <a:lnTo>
                        <a:pt x="1414" y="30"/>
                      </a:lnTo>
                      <a:lnTo>
                        <a:pt x="1427" y="16"/>
                      </a:lnTo>
                      <a:lnTo>
                        <a:pt x="1442" y="5"/>
                      </a:lnTo>
                      <a:lnTo>
                        <a:pt x="1458" y="0"/>
                      </a:lnTo>
                      <a:close/>
                    </a:path>
                  </a:pathLst>
                </a:custGeom>
                <a:solidFill>
                  <a:srgbClr val="B4E1B4"/>
                </a:solidFill>
                <a:ln w="6350" cap="flat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599" name="その他"/>
                <p:cNvSpPr>
                  <a:spLocks noChangeAspect="1"/>
                </p:cNvSpPr>
                <p:nvPr/>
              </p:nvSpPr>
              <p:spPr bwMode="auto">
                <a:xfrm>
                  <a:off x="424" y="145"/>
                  <a:ext cx="35" cy="460"/>
                </a:xfrm>
                <a:custGeom>
                  <a:avLst/>
                  <a:gdLst>
                    <a:gd name="T0" fmla="*/ 0 w 259"/>
                    <a:gd name="T1" fmla="*/ 0 h 1417"/>
                    <a:gd name="T2" fmla="*/ 0 w 259"/>
                    <a:gd name="T3" fmla="*/ 0 h 1417"/>
                    <a:gd name="T4" fmla="*/ 0 w 259"/>
                    <a:gd name="T5" fmla="*/ 0 h 1417"/>
                    <a:gd name="T6" fmla="*/ 0 w 259"/>
                    <a:gd name="T7" fmla="*/ 0 h 1417"/>
                    <a:gd name="T8" fmla="*/ 0 w 259"/>
                    <a:gd name="T9" fmla="*/ 1 h 1417"/>
                    <a:gd name="T10" fmla="*/ 0 w 259"/>
                    <a:gd name="T11" fmla="*/ 1 h 1417"/>
                    <a:gd name="T12" fmla="*/ 0 w 259"/>
                    <a:gd name="T13" fmla="*/ 1 h 1417"/>
                    <a:gd name="T14" fmla="*/ 0 w 259"/>
                    <a:gd name="T15" fmla="*/ 2 h 1417"/>
                    <a:gd name="T16" fmla="*/ 0 w 259"/>
                    <a:gd name="T17" fmla="*/ 2 h 1417"/>
                    <a:gd name="T18" fmla="*/ 0 w 259"/>
                    <a:gd name="T19" fmla="*/ 3 h 1417"/>
                    <a:gd name="T20" fmla="*/ 0 w 259"/>
                    <a:gd name="T21" fmla="*/ 3 h 1417"/>
                    <a:gd name="T22" fmla="*/ 0 w 259"/>
                    <a:gd name="T23" fmla="*/ 4 h 1417"/>
                    <a:gd name="T24" fmla="*/ 0 w 259"/>
                    <a:gd name="T25" fmla="*/ 4 h 1417"/>
                    <a:gd name="T26" fmla="*/ 0 w 259"/>
                    <a:gd name="T27" fmla="*/ 4 h 1417"/>
                    <a:gd name="T28" fmla="*/ 0 w 259"/>
                    <a:gd name="T29" fmla="*/ 5 h 1417"/>
                    <a:gd name="T30" fmla="*/ 0 w 259"/>
                    <a:gd name="T31" fmla="*/ 5 h 1417"/>
                    <a:gd name="T32" fmla="*/ 0 w 259"/>
                    <a:gd name="T33" fmla="*/ 5 h 1417"/>
                    <a:gd name="T34" fmla="*/ 0 w 259"/>
                    <a:gd name="T35" fmla="*/ 5 h 1417"/>
                    <a:gd name="T36" fmla="*/ 0 w 259"/>
                    <a:gd name="T37" fmla="*/ 5 h 1417"/>
                    <a:gd name="T38" fmla="*/ 0 w 259"/>
                    <a:gd name="T39" fmla="*/ 5 h 1417"/>
                    <a:gd name="T40" fmla="*/ 0 w 259"/>
                    <a:gd name="T41" fmla="*/ 5 h 1417"/>
                    <a:gd name="T42" fmla="*/ 0 w 259"/>
                    <a:gd name="T43" fmla="*/ 5 h 1417"/>
                    <a:gd name="T44" fmla="*/ 0 w 259"/>
                    <a:gd name="T45" fmla="*/ 4 h 1417"/>
                    <a:gd name="T46" fmla="*/ 0 w 259"/>
                    <a:gd name="T47" fmla="*/ 4 h 1417"/>
                    <a:gd name="T48" fmla="*/ 0 w 259"/>
                    <a:gd name="T49" fmla="*/ 4 h 1417"/>
                    <a:gd name="T50" fmla="*/ 0 w 259"/>
                    <a:gd name="T51" fmla="*/ 3 h 1417"/>
                    <a:gd name="T52" fmla="*/ 0 w 259"/>
                    <a:gd name="T53" fmla="*/ 3 h 1417"/>
                    <a:gd name="T54" fmla="*/ 0 w 259"/>
                    <a:gd name="T55" fmla="*/ 3 h 1417"/>
                    <a:gd name="T56" fmla="*/ 0 w 259"/>
                    <a:gd name="T57" fmla="*/ 2 h 1417"/>
                    <a:gd name="T58" fmla="*/ 0 w 259"/>
                    <a:gd name="T59" fmla="*/ 2 h 1417"/>
                    <a:gd name="T60" fmla="*/ 0 w 259"/>
                    <a:gd name="T61" fmla="*/ 1 h 1417"/>
                    <a:gd name="T62" fmla="*/ 0 w 259"/>
                    <a:gd name="T63" fmla="*/ 1 h 1417"/>
                    <a:gd name="T64" fmla="*/ 0 w 259"/>
                    <a:gd name="T65" fmla="*/ 1 h 1417"/>
                    <a:gd name="T66" fmla="*/ 0 w 259"/>
                    <a:gd name="T67" fmla="*/ 1 h 1417"/>
                    <a:gd name="T68" fmla="*/ 0 w 259"/>
                    <a:gd name="T69" fmla="*/ 1 h 1417"/>
                    <a:gd name="T70" fmla="*/ 0 w 259"/>
                    <a:gd name="T71" fmla="*/ 0 h 14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59"/>
                    <a:gd name="T109" fmla="*/ 0 h 1417"/>
                    <a:gd name="T110" fmla="*/ 259 w 259"/>
                    <a:gd name="T111" fmla="*/ 1417 h 14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59" h="1417">
                      <a:moveTo>
                        <a:pt x="259" y="105"/>
                      </a:moveTo>
                      <a:lnTo>
                        <a:pt x="256" y="0"/>
                      </a:lnTo>
                      <a:lnTo>
                        <a:pt x="241" y="4"/>
                      </a:lnTo>
                      <a:lnTo>
                        <a:pt x="229" y="11"/>
                      </a:lnTo>
                      <a:lnTo>
                        <a:pt x="214" y="18"/>
                      </a:lnTo>
                      <a:lnTo>
                        <a:pt x="202" y="27"/>
                      </a:lnTo>
                      <a:lnTo>
                        <a:pt x="177" y="49"/>
                      </a:lnTo>
                      <a:lnTo>
                        <a:pt x="153" y="76"/>
                      </a:lnTo>
                      <a:lnTo>
                        <a:pt x="132" y="108"/>
                      </a:lnTo>
                      <a:lnTo>
                        <a:pt x="110" y="146"/>
                      </a:lnTo>
                      <a:lnTo>
                        <a:pt x="90" y="187"/>
                      </a:lnTo>
                      <a:lnTo>
                        <a:pt x="72" y="232"/>
                      </a:lnTo>
                      <a:lnTo>
                        <a:pt x="56" y="281"/>
                      </a:lnTo>
                      <a:lnTo>
                        <a:pt x="42" y="335"/>
                      </a:lnTo>
                      <a:lnTo>
                        <a:pt x="29" y="391"/>
                      </a:lnTo>
                      <a:lnTo>
                        <a:pt x="18" y="450"/>
                      </a:lnTo>
                      <a:lnTo>
                        <a:pt x="11" y="512"/>
                      </a:lnTo>
                      <a:lnTo>
                        <a:pt x="4" y="575"/>
                      </a:lnTo>
                      <a:lnTo>
                        <a:pt x="0" y="641"/>
                      </a:lnTo>
                      <a:lnTo>
                        <a:pt x="0" y="708"/>
                      </a:lnTo>
                      <a:lnTo>
                        <a:pt x="0" y="776"/>
                      </a:lnTo>
                      <a:lnTo>
                        <a:pt x="4" y="841"/>
                      </a:lnTo>
                      <a:lnTo>
                        <a:pt x="11" y="906"/>
                      </a:lnTo>
                      <a:lnTo>
                        <a:pt x="18" y="967"/>
                      </a:lnTo>
                      <a:lnTo>
                        <a:pt x="29" y="1027"/>
                      </a:lnTo>
                      <a:lnTo>
                        <a:pt x="42" y="1082"/>
                      </a:lnTo>
                      <a:lnTo>
                        <a:pt x="56" y="1135"/>
                      </a:lnTo>
                      <a:lnTo>
                        <a:pt x="72" y="1185"/>
                      </a:lnTo>
                      <a:lnTo>
                        <a:pt x="90" y="1230"/>
                      </a:lnTo>
                      <a:lnTo>
                        <a:pt x="110" y="1271"/>
                      </a:lnTo>
                      <a:lnTo>
                        <a:pt x="132" y="1309"/>
                      </a:lnTo>
                      <a:lnTo>
                        <a:pt x="153" y="1342"/>
                      </a:lnTo>
                      <a:lnTo>
                        <a:pt x="177" y="1369"/>
                      </a:lnTo>
                      <a:lnTo>
                        <a:pt x="202" y="1390"/>
                      </a:lnTo>
                      <a:lnTo>
                        <a:pt x="214" y="1399"/>
                      </a:lnTo>
                      <a:lnTo>
                        <a:pt x="229" y="1407"/>
                      </a:lnTo>
                      <a:lnTo>
                        <a:pt x="241" y="1412"/>
                      </a:lnTo>
                      <a:lnTo>
                        <a:pt x="256" y="1417"/>
                      </a:lnTo>
                      <a:lnTo>
                        <a:pt x="259" y="1311"/>
                      </a:lnTo>
                      <a:lnTo>
                        <a:pt x="249" y="1307"/>
                      </a:lnTo>
                      <a:lnTo>
                        <a:pt x="236" y="1304"/>
                      </a:lnTo>
                      <a:lnTo>
                        <a:pt x="214" y="1289"/>
                      </a:lnTo>
                      <a:lnTo>
                        <a:pt x="193" y="1270"/>
                      </a:lnTo>
                      <a:lnTo>
                        <a:pt x="173" y="1246"/>
                      </a:lnTo>
                      <a:lnTo>
                        <a:pt x="155" y="1219"/>
                      </a:lnTo>
                      <a:lnTo>
                        <a:pt x="137" y="1189"/>
                      </a:lnTo>
                      <a:lnTo>
                        <a:pt x="119" y="1153"/>
                      </a:lnTo>
                      <a:lnTo>
                        <a:pt x="105" y="1113"/>
                      </a:lnTo>
                      <a:lnTo>
                        <a:pt x="90" y="1072"/>
                      </a:lnTo>
                      <a:lnTo>
                        <a:pt x="78" y="1027"/>
                      </a:lnTo>
                      <a:lnTo>
                        <a:pt x="67" y="980"/>
                      </a:lnTo>
                      <a:lnTo>
                        <a:pt x="58" y="929"/>
                      </a:lnTo>
                      <a:lnTo>
                        <a:pt x="51" y="877"/>
                      </a:lnTo>
                      <a:lnTo>
                        <a:pt x="47" y="821"/>
                      </a:lnTo>
                      <a:lnTo>
                        <a:pt x="44" y="765"/>
                      </a:lnTo>
                      <a:lnTo>
                        <a:pt x="42" y="708"/>
                      </a:lnTo>
                      <a:lnTo>
                        <a:pt x="44" y="650"/>
                      </a:lnTo>
                      <a:lnTo>
                        <a:pt x="47" y="594"/>
                      </a:lnTo>
                      <a:lnTo>
                        <a:pt x="51" y="540"/>
                      </a:lnTo>
                      <a:lnTo>
                        <a:pt x="58" y="488"/>
                      </a:lnTo>
                      <a:lnTo>
                        <a:pt x="67" y="438"/>
                      </a:lnTo>
                      <a:lnTo>
                        <a:pt x="78" y="391"/>
                      </a:lnTo>
                      <a:lnTo>
                        <a:pt x="90" y="346"/>
                      </a:lnTo>
                      <a:lnTo>
                        <a:pt x="105" y="303"/>
                      </a:lnTo>
                      <a:lnTo>
                        <a:pt x="119" y="265"/>
                      </a:lnTo>
                      <a:lnTo>
                        <a:pt x="137" y="229"/>
                      </a:lnTo>
                      <a:lnTo>
                        <a:pt x="155" y="198"/>
                      </a:lnTo>
                      <a:lnTo>
                        <a:pt x="173" y="169"/>
                      </a:lnTo>
                      <a:lnTo>
                        <a:pt x="193" y="146"/>
                      </a:lnTo>
                      <a:lnTo>
                        <a:pt x="214" y="128"/>
                      </a:lnTo>
                      <a:lnTo>
                        <a:pt x="236" y="114"/>
                      </a:lnTo>
                      <a:lnTo>
                        <a:pt x="249" y="108"/>
                      </a:lnTo>
                      <a:lnTo>
                        <a:pt x="259" y="105"/>
                      </a:lnTo>
                      <a:close/>
                    </a:path>
                  </a:pathLst>
                </a:custGeom>
                <a:solidFill>
                  <a:srgbClr val="9CC49C"/>
                </a:solidFill>
                <a:ln w="63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grpSp>
              <p:nvGrpSpPr>
                <p:cNvPr id="14600" name="Group 303"/>
                <p:cNvGrpSpPr>
                  <a:grpSpLocks noChangeAspect="1"/>
                </p:cNvGrpSpPr>
                <p:nvPr/>
              </p:nvGrpSpPr>
              <p:grpSpPr bwMode="auto">
                <a:xfrm>
                  <a:off x="788" y="431"/>
                  <a:ext cx="44" cy="171"/>
                  <a:chOff x="0" y="0"/>
                  <a:chExt cx="145" cy="262"/>
                </a:xfrm>
              </p:grpSpPr>
              <p:sp>
                <p:nvSpPr>
                  <p:cNvPr id="14701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70" y="202"/>
                    <a:ext cx="58" cy="52"/>
                  </a:xfrm>
                  <a:custGeom>
                    <a:avLst/>
                    <a:gdLst>
                      <a:gd name="T0" fmla="*/ 2 w 123"/>
                      <a:gd name="T1" fmla="*/ 3 h 110"/>
                      <a:gd name="T2" fmla="*/ 0 w 123"/>
                      <a:gd name="T3" fmla="*/ 0 h 110"/>
                      <a:gd name="T4" fmla="*/ 1 w 123"/>
                      <a:gd name="T5" fmla="*/ 0 h 110"/>
                      <a:gd name="T6" fmla="*/ 3 w 123"/>
                      <a:gd name="T7" fmla="*/ 2 h 110"/>
                      <a:gd name="T8" fmla="*/ 2 w 123"/>
                      <a:gd name="T9" fmla="*/ 3 h 1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"/>
                      <a:gd name="T16" fmla="*/ 0 h 110"/>
                      <a:gd name="T17" fmla="*/ 123 w 123"/>
                      <a:gd name="T18" fmla="*/ 110 h 1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" h="110">
                        <a:moveTo>
                          <a:pt x="90" y="110"/>
                        </a:moveTo>
                        <a:lnTo>
                          <a:pt x="0" y="31"/>
                        </a:lnTo>
                        <a:lnTo>
                          <a:pt x="33" y="0"/>
                        </a:lnTo>
                        <a:lnTo>
                          <a:pt x="123" y="79"/>
                        </a:lnTo>
                        <a:lnTo>
                          <a:pt x="90" y="110"/>
                        </a:lnTo>
                        <a:close/>
                      </a:path>
                    </a:pathLst>
                  </a:custGeom>
                  <a:solidFill>
                    <a:srgbClr val="A0C8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702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29" y="136"/>
                    <a:ext cx="58" cy="77"/>
                  </a:xfrm>
                  <a:custGeom>
                    <a:avLst/>
                    <a:gdLst>
                      <a:gd name="T0" fmla="*/ 4 w 101"/>
                      <a:gd name="T1" fmla="*/ 6 h 144"/>
                      <a:gd name="T2" fmla="*/ 0 w 101"/>
                      <a:gd name="T3" fmla="*/ 2 h 144"/>
                      <a:gd name="T4" fmla="*/ 2 w 101"/>
                      <a:gd name="T5" fmla="*/ 0 h 144"/>
                      <a:gd name="T6" fmla="*/ 6 w 101"/>
                      <a:gd name="T7" fmla="*/ 5 h 144"/>
                      <a:gd name="T8" fmla="*/ 4 w 101"/>
                      <a:gd name="T9" fmla="*/ 6 h 1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1"/>
                      <a:gd name="T16" fmla="*/ 0 h 144"/>
                      <a:gd name="T17" fmla="*/ 101 w 101"/>
                      <a:gd name="T18" fmla="*/ 144 h 1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1" h="144">
                        <a:moveTo>
                          <a:pt x="68" y="144"/>
                        </a:moveTo>
                        <a:lnTo>
                          <a:pt x="0" y="32"/>
                        </a:lnTo>
                        <a:lnTo>
                          <a:pt x="32" y="0"/>
                        </a:lnTo>
                        <a:lnTo>
                          <a:pt x="101" y="113"/>
                        </a:lnTo>
                        <a:lnTo>
                          <a:pt x="68" y="144"/>
                        </a:lnTo>
                        <a:close/>
                      </a:path>
                    </a:pathLst>
                  </a:custGeom>
                  <a:solidFill>
                    <a:srgbClr val="ABD6A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703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8" y="81"/>
                    <a:ext cx="44" cy="77"/>
                  </a:xfrm>
                  <a:custGeom>
                    <a:avLst/>
                    <a:gdLst>
                      <a:gd name="T0" fmla="*/ 3 w 77"/>
                      <a:gd name="T1" fmla="*/ 4 h 155"/>
                      <a:gd name="T2" fmla="*/ 0 w 77"/>
                      <a:gd name="T3" fmla="*/ 0 h 155"/>
                      <a:gd name="T4" fmla="*/ 2 w 77"/>
                      <a:gd name="T5" fmla="*/ 0 h 155"/>
                      <a:gd name="T6" fmla="*/ 5 w 77"/>
                      <a:gd name="T7" fmla="*/ 3 h 155"/>
                      <a:gd name="T8" fmla="*/ 3 w 77"/>
                      <a:gd name="T9" fmla="*/ 4 h 1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155"/>
                      <a:gd name="T17" fmla="*/ 77 w 77"/>
                      <a:gd name="T18" fmla="*/ 155 h 1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155">
                        <a:moveTo>
                          <a:pt x="45" y="155"/>
                        </a:moveTo>
                        <a:lnTo>
                          <a:pt x="0" y="31"/>
                        </a:lnTo>
                        <a:lnTo>
                          <a:pt x="32" y="0"/>
                        </a:lnTo>
                        <a:lnTo>
                          <a:pt x="77" y="123"/>
                        </a:lnTo>
                        <a:lnTo>
                          <a:pt x="45" y="155"/>
                        </a:lnTo>
                        <a:close/>
                      </a:path>
                    </a:pathLst>
                  </a:custGeom>
                  <a:solidFill>
                    <a:srgbClr val="B0DC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704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-15" y="-10"/>
                    <a:ext cx="44" cy="103"/>
                  </a:xfrm>
                  <a:custGeom>
                    <a:avLst/>
                    <a:gdLst>
                      <a:gd name="T0" fmla="*/ 2 w 88"/>
                      <a:gd name="T1" fmla="*/ 6 h 211"/>
                      <a:gd name="T2" fmla="*/ 0 w 88"/>
                      <a:gd name="T3" fmla="*/ 0 h 211"/>
                      <a:gd name="T4" fmla="*/ 2 w 88"/>
                      <a:gd name="T5" fmla="*/ 0 h 211"/>
                      <a:gd name="T6" fmla="*/ 3 w 88"/>
                      <a:gd name="T7" fmla="*/ 5 h 211"/>
                      <a:gd name="T8" fmla="*/ 2 w 88"/>
                      <a:gd name="T9" fmla="*/ 6 h 2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8"/>
                      <a:gd name="T16" fmla="*/ 0 h 211"/>
                      <a:gd name="T17" fmla="*/ 88 w 88"/>
                      <a:gd name="T18" fmla="*/ 211 h 2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8" h="211">
                        <a:moveTo>
                          <a:pt x="56" y="211"/>
                        </a:moveTo>
                        <a:lnTo>
                          <a:pt x="0" y="31"/>
                        </a:lnTo>
                        <a:lnTo>
                          <a:pt x="33" y="0"/>
                        </a:lnTo>
                        <a:lnTo>
                          <a:pt x="88" y="180"/>
                        </a:lnTo>
                        <a:lnTo>
                          <a:pt x="56" y="211"/>
                        </a:lnTo>
                        <a:close/>
                      </a:path>
                    </a:pathLst>
                  </a:custGeom>
                  <a:solidFill>
                    <a:srgbClr val="B1DD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14601" name="その他"/>
                <p:cNvSpPr>
                  <a:spLocks noChangeAspect="1"/>
                </p:cNvSpPr>
                <p:nvPr/>
              </p:nvSpPr>
              <p:spPr bwMode="auto">
                <a:xfrm>
                  <a:off x="524" y="429"/>
                  <a:ext cx="35" cy="45"/>
                </a:xfrm>
                <a:custGeom>
                  <a:avLst/>
                  <a:gdLst>
                    <a:gd name="T0" fmla="*/ 0 w 244"/>
                    <a:gd name="T1" fmla="*/ 0 h 144"/>
                    <a:gd name="T2" fmla="*/ 0 w 244"/>
                    <a:gd name="T3" fmla="*/ 0 h 144"/>
                    <a:gd name="T4" fmla="*/ 0 w 244"/>
                    <a:gd name="T5" fmla="*/ 0 h 144"/>
                    <a:gd name="T6" fmla="*/ 0 w 244"/>
                    <a:gd name="T7" fmla="*/ 0 h 144"/>
                    <a:gd name="T8" fmla="*/ 0 w 244"/>
                    <a:gd name="T9" fmla="*/ 0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4"/>
                    <a:gd name="T16" fmla="*/ 0 h 144"/>
                    <a:gd name="T17" fmla="*/ 244 w 244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4" h="144">
                      <a:moveTo>
                        <a:pt x="212" y="31"/>
                      </a:moveTo>
                      <a:lnTo>
                        <a:pt x="0" y="144"/>
                      </a:lnTo>
                      <a:lnTo>
                        <a:pt x="30" y="112"/>
                      </a:lnTo>
                      <a:lnTo>
                        <a:pt x="244" y="0"/>
                      </a:lnTo>
                      <a:lnTo>
                        <a:pt x="212" y="31"/>
                      </a:lnTo>
                      <a:close/>
                    </a:path>
                  </a:pathLst>
                </a:custGeom>
                <a:solidFill>
                  <a:srgbClr val="94BA94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602" name="その他"/>
                <p:cNvSpPr>
                  <a:spLocks noChangeAspect="1"/>
                </p:cNvSpPr>
                <p:nvPr/>
              </p:nvSpPr>
              <p:spPr bwMode="auto">
                <a:xfrm>
                  <a:off x="556" y="429"/>
                  <a:ext cx="238" cy="11"/>
                </a:xfrm>
                <a:custGeom>
                  <a:avLst/>
                  <a:gdLst>
                    <a:gd name="T0" fmla="*/ 0 w 1550"/>
                    <a:gd name="T1" fmla="*/ 0 h 31"/>
                    <a:gd name="T2" fmla="*/ 0 w 1550"/>
                    <a:gd name="T3" fmla="*/ 0 h 31"/>
                    <a:gd name="T4" fmla="*/ 0 w 1550"/>
                    <a:gd name="T5" fmla="*/ 0 h 31"/>
                    <a:gd name="T6" fmla="*/ 0 w 1550"/>
                    <a:gd name="T7" fmla="*/ 0 h 31"/>
                    <a:gd name="T8" fmla="*/ 0 w 1550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50"/>
                    <a:gd name="T16" fmla="*/ 0 h 31"/>
                    <a:gd name="T17" fmla="*/ 1550 w 1550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50" h="31">
                      <a:moveTo>
                        <a:pt x="1517" y="31"/>
                      </a:moveTo>
                      <a:lnTo>
                        <a:pt x="0" y="31"/>
                      </a:lnTo>
                      <a:lnTo>
                        <a:pt x="32" y="0"/>
                      </a:lnTo>
                      <a:lnTo>
                        <a:pt x="1550" y="0"/>
                      </a:lnTo>
                      <a:lnTo>
                        <a:pt x="1517" y="31"/>
                      </a:lnTo>
                      <a:close/>
                    </a:path>
                  </a:pathLst>
                </a:custGeom>
                <a:solidFill>
                  <a:srgbClr val="799879"/>
                </a:solidFill>
                <a:ln w="63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603" name="その他"/>
                <p:cNvSpPr>
                  <a:spLocks noChangeAspect="1"/>
                </p:cNvSpPr>
                <p:nvPr/>
              </p:nvSpPr>
              <p:spPr bwMode="auto">
                <a:xfrm>
                  <a:off x="795" y="430"/>
                  <a:ext cx="26" cy="140"/>
                </a:xfrm>
                <a:custGeom>
                  <a:avLst/>
                  <a:gdLst>
                    <a:gd name="T0" fmla="*/ 0 w 90"/>
                    <a:gd name="T1" fmla="*/ 0 h 216"/>
                    <a:gd name="T2" fmla="*/ 0 w 90"/>
                    <a:gd name="T3" fmla="*/ 11 h 216"/>
                    <a:gd name="T4" fmla="*/ 0 w 90"/>
                    <a:gd name="T5" fmla="*/ 17 h 216"/>
                    <a:gd name="T6" fmla="*/ 0 w 90"/>
                    <a:gd name="T7" fmla="*/ 21 h 216"/>
                    <a:gd name="T8" fmla="*/ 0 w 90"/>
                    <a:gd name="T9" fmla="*/ 25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16"/>
                    <a:gd name="T17" fmla="*/ 90 w 90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16">
                      <a:moveTo>
                        <a:pt x="0" y="0"/>
                      </a:moveTo>
                      <a:cubicBezTo>
                        <a:pt x="11" y="36"/>
                        <a:pt x="22" y="72"/>
                        <a:pt x="30" y="96"/>
                      </a:cubicBezTo>
                      <a:cubicBezTo>
                        <a:pt x="38" y="120"/>
                        <a:pt x="41" y="131"/>
                        <a:pt x="48" y="146"/>
                      </a:cubicBezTo>
                      <a:cubicBezTo>
                        <a:pt x="55" y="161"/>
                        <a:pt x="65" y="175"/>
                        <a:pt x="72" y="187"/>
                      </a:cubicBezTo>
                      <a:cubicBezTo>
                        <a:pt x="79" y="199"/>
                        <a:pt x="84" y="207"/>
                        <a:pt x="90" y="216"/>
                      </a:cubicBezTo>
                    </a:path>
                  </a:pathLst>
                </a:custGeom>
                <a:no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604" name="その他"/>
                <p:cNvSpPr>
                  <a:spLocks noChangeAspect="1"/>
                </p:cNvSpPr>
                <p:nvPr/>
              </p:nvSpPr>
              <p:spPr bwMode="auto">
                <a:xfrm>
                  <a:off x="458" y="569"/>
                  <a:ext cx="409" cy="34"/>
                </a:xfrm>
                <a:custGeom>
                  <a:avLst/>
                  <a:gdLst>
                    <a:gd name="T0" fmla="*/ 0 w 2700"/>
                    <a:gd name="T1" fmla="*/ 0 h 106"/>
                    <a:gd name="T2" fmla="*/ 0 w 2700"/>
                    <a:gd name="T3" fmla="*/ 0 h 106"/>
                    <a:gd name="T4" fmla="*/ 0 w 2700"/>
                    <a:gd name="T5" fmla="*/ 0 h 106"/>
                    <a:gd name="T6" fmla="*/ 0 w 2700"/>
                    <a:gd name="T7" fmla="*/ 0 h 106"/>
                    <a:gd name="T8" fmla="*/ 0 w 2700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0"/>
                    <a:gd name="T16" fmla="*/ 0 h 106"/>
                    <a:gd name="T17" fmla="*/ 2700 w 2700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0" h="106">
                      <a:moveTo>
                        <a:pt x="0" y="106"/>
                      </a:moveTo>
                      <a:lnTo>
                        <a:pt x="3" y="0"/>
                      </a:lnTo>
                      <a:lnTo>
                        <a:pt x="2700" y="0"/>
                      </a:lnTo>
                      <a:lnTo>
                        <a:pt x="2697" y="106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B4E1B4"/>
                </a:solidFill>
                <a:ln w="63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605" name="その他"/>
                <p:cNvSpPr>
                  <a:spLocks noChangeAspect="1"/>
                </p:cNvSpPr>
                <p:nvPr/>
              </p:nvSpPr>
              <p:spPr bwMode="auto">
                <a:xfrm>
                  <a:off x="406" y="187"/>
                  <a:ext cx="48" cy="382"/>
                </a:xfrm>
                <a:custGeom>
                  <a:avLst/>
                  <a:gdLst>
                    <a:gd name="T0" fmla="*/ 0 w 316"/>
                    <a:gd name="T1" fmla="*/ 3 h 1171"/>
                    <a:gd name="T2" fmla="*/ 0 w 316"/>
                    <a:gd name="T3" fmla="*/ 3 h 1171"/>
                    <a:gd name="T4" fmla="*/ 0 w 316"/>
                    <a:gd name="T5" fmla="*/ 3 h 1171"/>
                    <a:gd name="T6" fmla="*/ 0 w 316"/>
                    <a:gd name="T7" fmla="*/ 3 h 1171"/>
                    <a:gd name="T8" fmla="*/ 0 w 316"/>
                    <a:gd name="T9" fmla="*/ 3 h 1171"/>
                    <a:gd name="T10" fmla="*/ 0 w 316"/>
                    <a:gd name="T11" fmla="*/ 3 h 1171"/>
                    <a:gd name="T12" fmla="*/ 0 w 316"/>
                    <a:gd name="T13" fmla="*/ 3 h 1171"/>
                    <a:gd name="T14" fmla="*/ 0 w 316"/>
                    <a:gd name="T15" fmla="*/ 3 h 1171"/>
                    <a:gd name="T16" fmla="*/ 0 w 316"/>
                    <a:gd name="T17" fmla="*/ 2 h 1171"/>
                    <a:gd name="T18" fmla="*/ 0 w 316"/>
                    <a:gd name="T19" fmla="*/ 2 h 1171"/>
                    <a:gd name="T20" fmla="*/ 0 w 316"/>
                    <a:gd name="T21" fmla="*/ 2 h 1171"/>
                    <a:gd name="T22" fmla="*/ 0 w 316"/>
                    <a:gd name="T23" fmla="*/ 2 h 1171"/>
                    <a:gd name="T24" fmla="*/ 0 w 316"/>
                    <a:gd name="T25" fmla="*/ 2 h 1171"/>
                    <a:gd name="T26" fmla="*/ 0 w 316"/>
                    <a:gd name="T27" fmla="*/ 2 h 1171"/>
                    <a:gd name="T28" fmla="*/ 0 w 316"/>
                    <a:gd name="T29" fmla="*/ 2 h 1171"/>
                    <a:gd name="T30" fmla="*/ 0 w 316"/>
                    <a:gd name="T31" fmla="*/ 2 h 1171"/>
                    <a:gd name="T32" fmla="*/ 0 w 316"/>
                    <a:gd name="T33" fmla="*/ 2 h 1171"/>
                    <a:gd name="T34" fmla="*/ 0 w 316"/>
                    <a:gd name="T35" fmla="*/ 2 h 1171"/>
                    <a:gd name="T36" fmla="*/ 0 w 316"/>
                    <a:gd name="T37" fmla="*/ 2 h 1171"/>
                    <a:gd name="T38" fmla="*/ 0 w 316"/>
                    <a:gd name="T39" fmla="*/ 2 h 1171"/>
                    <a:gd name="T40" fmla="*/ 0 w 316"/>
                    <a:gd name="T41" fmla="*/ 0 h 1171"/>
                    <a:gd name="T42" fmla="*/ 0 w 316"/>
                    <a:gd name="T43" fmla="*/ 0 h 1171"/>
                    <a:gd name="T44" fmla="*/ 0 w 316"/>
                    <a:gd name="T45" fmla="*/ 0 h 1171"/>
                    <a:gd name="T46" fmla="*/ 0 w 316"/>
                    <a:gd name="T47" fmla="*/ 0 h 1171"/>
                    <a:gd name="T48" fmla="*/ 0 w 316"/>
                    <a:gd name="T49" fmla="*/ 0 h 1171"/>
                    <a:gd name="T50" fmla="*/ 0 w 316"/>
                    <a:gd name="T51" fmla="*/ 0 h 1171"/>
                    <a:gd name="T52" fmla="*/ 0 w 316"/>
                    <a:gd name="T53" fmla="*/ 0 h 1171"/>
                    <a:gd name="T54" fmla="*/ 0 w 316"/>
                    <a:gd name="T55" fmla="*/ 0 h 1171"/>
                    <a:gd name="T56" fmla="*/ 0 w 316"/>
                    <a:gd name="T57" fmla="*/ 0 h 1171"/>
                    <a:gd name="T58" fmla="*/ 0 w 316"/>
                    <a:gd name="T59" fmla="*/ 1 h 1171"/>
                    <a:gd name="T60" fmla="*/ 0 w 316"/>
                    <a:gd name="T61" fmla="*/ 1 h 1171"/>
                    <a:gd name="T62" fmla="*/ 0 w 316"/>
                    <a:gd name="T63" fmla="*/ 1 h 1171"/>
                    <a:gd name="T64" fmla="*/ 0 w 316"/>
                    <a:gd name="T65" fmla="*/ 1 h 1171"/>
                    <a:gd name="T66" fmla="*/ 0 w 316"/>
                    <a:gd name="T67" fmla="*/ 1 h 1171"/>
                    <a:gd name="T68" fmla="*/ 0 w 316"/>
                    <a:gd name="T69" fmla="*/ 1 h 1171"/>
                    <a:gd name="T70" fmla="*/ 0 w 316"/>
                    <a:gd name="T71" fmla="*/ 2 h 1171"/>
                    <a:gd name="T72" fmla="*/ 0 w 316"/>
                    <a:gd name="T73" fmla="*/ 2 h 1171"/>
                    <a:gd name="T74" fmla="*/ 0 w 316"/>
                    <a:gd name="T75" fmla="*/ 2 h 1171"/>
                    <a:gd name="T76" fmla="*/ 0 w 316"/>
                    <a:gd name="T77" fmla="*/ 2 h 1171"/>
                    <a:gd name="T78" fmla="*/ 0 w 316"/>
                    <a:gd name="T79" fmla="*/ 3 h 1171"/>
                    <a:gd name="T80" fmla="*/ 0 w 316"/>
                    <a:gd name="T81" fmla="*/ 3 h 1171"/>
                    <a:gd name="T82" fmla="*/ 0 w 316"/>
                    <a:gd name="T83" fmla="*/ 3 h 1171"/>
                    <a:gd name="T84" fmla="*/ 0 w 316"/>
                    <a:gd name="T85" fmla="*/ 3 h 1171"/>
                    <a:gd name="T86" fmla="*/ 0 w 316"/>
                    <a:gd name="T87" fmla="*/ 3 h 1171"/>
                    <a:gd name="T88" fmla="*/ 0 w 316"/>
                    <a:gd name="T89" fmla="*/ 3 h 1171"/>
                    <a:gd name="T90" fmla="*/ 0 w 316"/>
                    <a:gd name="T91" fmla="*/ 4 h 1171"/>
                    <a:gd name="T92" fmla="*/ 0 w 316"/>
                    <a:gd name="T93" fmla="*/ 4 h 1171"/>
                    <a:gd name="T94" fmla="*/ 0 w 316"/>
                    <a:gd name="T95" fmla="*/ 4 h 1171"/>
                    <a:gd name="T96" fmla="*/ 0 w 316"/>
                    <a:gd name="T97" fmla="*/ 4 h 1171"/>
                    <a:gd name="T98" fmla="*/ 0 w 316"/>
                    <a:gd name="T99" fmla="*/ 4 h 1171"/>
                    <a:gd name="T100" fmla="*/ 0 w 316"/>
                    <a:gd name="T101" fmla="*/ 4 h 1171"/>
                    <a:gd name="T102" fmla="*/ 0 w 316"/>
                    <a:gd name="T103" fmla="*/ 4 h 1171"/>
                    <a:gd name="T104" fmla="*/ 0 w 316"/>
                    <a:gd name="T105" fmla="*/ 4 h 1171"/>
                    <a:gd name="T106" fmla="*/ 0 w 316"/>
                    <a:gd name="T107" fmla="*/ 4 h 1171"/>
                    <a:gd name="T108" fmla="*/ 0 w 316"/>
                    <a:gd name="T109" fmla="*/ 4 h 1171"/>
                    <a:gd name="T110" fmla="*/ 0 w 316"/>
                    <a:gd name="T111" fmla="*/ 4 h 1171"/>
                    <a:gd name="T112" fmla="*/ 0 w 316"/>
                    <a:gd name="T113" fmla="*/ 4 h 1171"/>
                    <a:gd name="T114" fmla="*/ 0 w 316"/>
                    <a:gd name="T115" fmla="*/ 3 h 117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16"/>
                    <a:gd name="T175" fmla="*/ 0 h 1171"/>
                    <a:gd name="T176" fmla="*/ 316 w 316"/>
                    <a:gd name="T177" fmla="*/ 1171 h 117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16" h="1171">
                      <a:moveTo>
                        <a:pt x="303" y="742"/>
                      </a:moveTo>
                      <a:lnTo>
                        <a:pt x="298" y="742"/>
                      </a:lnTo>
                      <a:lnTo>
                        <a:pt x="282" y="739"/>
                      </a:lnTo>
                      <a:lnTo>
                        <a:pt x="268" y="730"/>
                      </a:lnTo>
                      <a:lnTo>
                        <a:pt x="255" y="715"/>
                      </a:lnTo>
                      <a:lnTo>
                        <a:pt x="242" y="697"/>
                      </a:lnTo>
                      <a:lnTo>
                        <a:pt x="233" y="674"/>
                      </a:lnTo>
                      <a:lnTo>
                        <a:pt x="226" y="647"/>
                      </a:lnTo>
                      <a:lnTo>
                        <a:pt x="221" y="618"/>
                      </a:lnTo>
                      <a:lnTo>
                        <a:pt x="219" y="586"/>
                      </a:lnTo>
                      <a:lnTo>
                        <a:pt x="221" y="555"/>
                      </a:lnTo>
                      <a:lnTo>
                        <a:pt x="226" y="524"/>
                      </a:lnTo>
                      <a:lnTo>
                        <a:pt x="233" y="497"/>
                      </a:lnTo>
                      <a:lnTo>
                        <a:pt x="242" y="476"/>
                      </a:lnTo>
                      <a:lnTo>
                        <a:pt x="255" y="456"/>
                      </a:lnTo>
                      <a:lnTo>
                        <a:pt x="268" y="442"/>
                      </a:lnTo>
                      <a:lnTo>
                        <a:pt x="282" y="433"/>
                      </a:lnTo>
                      <a:lnTo>
                        <a:pt x="298" y="429"/>
                      </a:lnTo>
                      <a:lnTo>
                        <a:pt x="302" y="429"/>
                      </a:lnTo>
                      <a:lnTo>
                        <a:pt x="303" y="431"/>
                      </a:lnTo>
                      <a:lnTo>
                        <a:pt x="316" y="2"/>
                      </a:lnTo>
                      <a:lnTo>
                        <a:pt x="307" y="0"/>
                      </a:lnTo>
                      <a:lnTo>
                        <a:pt x="298" y="0"/>
                      </a:lnTo>
                      <a:lnTo>
                        <a:pt x="268" y="4"/>
                      </a:lnTo>
                      <a:lnTo>
                        <a:pt x="239" y="13"/>
                      </a:lnTo>
                      <a:lnTo>
                        <a:pt x="210" y="27"/>
                      </a:lnTo>
                      <a:lnTo>
                        <a:pt x="183" y="47"/>
                      </a:lnTo>
                      <a:lnTo>
                        <a:pt x="156" y="71"/>
                      </a:lnTo>
                      <a:lnTo>
                        <a:pt x="133" y="101"/>
                      </a:lnTo>
                      <a:lnTo>
                        <a:pt x="109" y="134"/>
                      </a:lnTo>
                      <a:lnTo>
                        <a:pt x="88" y="171"/>
                      </a:lnTo>
                      <a:lnTo>
                        <a:pt x="68" y="215"/>
                      </a:lnTo>
                      <a:lnTo>
                        <a:pt x="52" y="260"/>
                      </a:lnTo>
                      <a:lnTo>
                        <a:pt x="36" y="306"/>
                      </a:lnTo>
                      <a:lnTo>
                        <a:pt x="23" y="359"/>
                      </a:lnTo>
                      <a:lnTo>
                        <a:pt x="14" y="413"/>
                      </a:lnTo>
                      <a:lnTo>
                        <a:pt x="5" y="469"/>
                      </a:lnTo>
                      <a:lnTo>
                        <a:pt x="1" y="526"/>
                      </a:lnTo>
                      <a:lnTo>
                        <a:pt x="0" y="586"/>
                      </a:lnTo>
                      <a:lnTo>
                        <a:pt x="1" y="645"/>
                      </a:lnTo>
                      <a:lnTo>
                        <a:pt x="5" y="704"/>
                      </a:lnTo>
                      <a:lnTo>
                        <a:pt x="14" y="760"/>
                      </a:lnTo>
                      <a:lnTo>
                        <a:pt x="23" y="814"/>
                      </a:lnTo>
                      <a:lnTo>
                        <a:pt x="36" y="865"/>
                      </a:lnTo>
                      <a:lnTo>
                        <a:pt x="52" y="913"/>
                      </a:lnTo>
                      <a:lnTo>
                        <a:pt x="68" y="958"/>
                      </a:lnTo>
                      <a:lnTo>
                        <a:pt x="88" y="1000"/>
                      </a:lnTo>
                      <a:lnTo>
                        <a:pt x="109" y="1038"/>
                      </a:lnTo>
                      <a:lnTo>
                        <a:pt x="133" y="1072"/>
                      </a:lnTo>
                      <a:lnTo>
                        <a:pt x="156" y="1101"/>
                      </a:lnTo>
                      <a:lnTo>
                        <a:pt x="183" y="1126"/>
                      </a:lnTo>
                      <a:lnTo>
                        <a:pt x="210" y="1144"/>
                      </a:lnTo>
                      <a:lnTo>
                        <a:pt x="239" y="1158"/>
                      </a:lnTo>
                      <a:lnTo>
                        <a:pt x="268" y="1167"/>
                      </a:lnTo>
                      <a:lnTo>
                        <a:pt x="298" y="1171"/>
                      </a:lnTo>
                      <a:lnTo>
                        <a:pt x="307" y="1171"/>
                      </a:lnTo>
                      <a:lnTo>
                        <a:pt x="316" y="1171"/>
                      </a:lnTo>
                      <a:lnTo>
                        <a:pt x="303" y="7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grpSp>
              <p:nvGrpSpPr>
                <p:cNvPr id="14606" name="Group 313"/>
                <p:cNvGrpSpPr>
                  <a:grpSpLocks noChangeAspect="1"/>
                </p:cNvGrpSpPr>
                <p:nvPr/>
              </p:nvGrpSpPr>
              <p:grpSpPr bwMode="auto">
                <a:xfrm>
                  <a:off x="303" y="97"/>
                  <a:ext cx="134" cy="580"/>
                  <a:chOff x="0" y="0"/>
                  <a:chExt cx="446" cy="887"/>
                </a:xfrm>
              </p:grpSpPr>
              <p:sp>
                <p:nvSpPr>
                  <p:cNvPr id="14697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04" y="168"/>
                    <a:ext cx="278" cy="532"/>
                  </a:xfrm>
                  <a:custGeom>
                    <a:avLst/>
                    <a:gdLst>
                      <a:gd name="T0" fmla="*/ 136 w 282"/>
                      <a:gd name="T1" fmla="*/ 0 h 528"/>
                      <a:gd name="T2" fmla="*/ 99 w 282"/>
                      <a:gd name="T3" fmla="*/ 21 h 528"/>
                      <a:gd name="T4" fmla="*/ 69 w 282"/>
                      <a:gd name="T5" fmla="*/ 47 h 528"/>
                      <a:gd name="T6" fmla="*/ 42 w 282"/>
                      <a:gd name="T7" fmla="*/ 87 h 528"/>
                      <a:gd name="T8" fmla="*/ 29 w 282"/>
                      <a:gd name="T9" fmla="*/ 122 h 528"/>
                      <a:gd name="T10" fmla="*/ 13 w 282"/>
                      <a:gd name="T11" fmla="*/ 168 h 528"/>
                      <a:gd name="T12" fmla="*/ 4 w 282"/>
                      <a:gd name="T13" fmla="*/ 217 h 528"/>
                      <a:gd name="T14" fmla="*/ 0 w 282"/>
                      <a:gd name="T15" fmla="*/ 261 h 528"/>
                      <a:gd name="T16" fmla="*/ 2 w 282"/>
                      <a:gd name="T17" fmla="*/ 305 h 528"/>
                      <a:gd name="T18" fmla="*/ 8 w 282"/>
                      <a:gd name="T19" fmla="*/ 353 h 528"/>
                      <a:gd name="T20" fmla="*/ 16 w 282"/>
                      <a:gd name="T21" fmla="*/ 391 h 528"/>
                      <a:gd name="T22" fmla="*/ 29 w 282"/>
                      <a:gd name="T23" fmla="*/ 425 h 528"/>
                      <a:gd name="T24" fmla="*/ 39 w 282"/>
                      <a:gd name="T25" fmla="*/ 454 h 528"/>
                      <a:gd name="T26" fmla="*/ 56 w 282"/>
                      <a:gd name="T27" fmla="*/ 486 h 528"/>
                      <a:gd name="T28" fmla="*/ 77 w 282"/>
                      <a:gd name="T29" fmla="*/ 507 h 528"/>
                      <a:gd name="T30" fmla="*/ 100 w 282"/>
                      <a:gd name="T31" fmla="*/ 527 h 528"/>
                      <a:gd name="T32" fmla="*/ 123 w 282"/>
                      <a:gd name="T33" fmla="*/ 542 h 528"/>
                      <a:gd name="T34" fmla="*/ 152 w 282"/>
                      <a:gd name="T35" fmla="*/ 548 h 528"/>
                      <a:gd name="T36" fmla="*/ 237 w 282"/>
                      <a:gd name="T37" fmla="*/ 537 h 528"/>
                      <a:gd name="T38" fmla="*/ 209 w 282"/>
                      <a:gd name="T39" fmla="*/ 519 h 528"/>
                      <a:gd name="T40" fmla="*/ 184 w 282"/>
                      <a:gd name="T41" fmla="*/ 492 h 528"/>
                      <a:gd name="T42" fmla="*/ 166 w 282"/>
                      <a:gd name="T43" fmla="*/ 454 h 528"/>
                      <a:gd name="T44" fmla="*/ 146 w 282"/>
                      <a:gd name="T45" fmla="*/ 406 h 528"/>
                      <a:gd name="T46" fmla="*/ 133 w 282"/>
                      <a:gd name="T47" fmla="*/ 361 h 528"/>
                      <a:gd name="T48" fmla="*/ 128 w 282"/>
                      <a:gd name="T49" fmla="*/ 319 h 528"/>
                      <a:gd name="T50" fmla="*/ 125 w 282"/>
                      <a:gd name="T51" fmla="*/ 253 h 528"/>
                      <a:gd name="T52" fmla="*/ 130 w 282"/>
                      <a:gd name="T53" fmla="*/ 210 h 528"/>
                      <a:gd name="T54" fmla="*/ 142 w 282"/>
                      <a:gd name="T55" fmla="*/ 152 h 528"/>
                      <a:gd name="T56" fmla="*/ 157 w 282"/>
                      <a:gd name="T57" fmla="*/ 112 h 528"/>
                      <a:gd name="T58" fmla="*/ 176 w 282"/>
                      <a:gd name="T59" fmla="*/ 71 h 528"/>
                      <a:gd name="T60" fmla="*/ 213 w 282"/>
                      <a:gd name="T61" fmla="*/ 31 h 528"/>
                      <a:gd name="T62" fmla="*/ 240 w 282"/>
                      <a:gd name="T63" fmla="*/ 10 h 528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82"/>
                      <a:gd name="T97" fmla="*/ 0 h 528"/>
                      <a:gd name="T98" fmla="*/ 282 w 282"/>
                      <a:gd name="T99" fmla="*/ 528 h 528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82" h="528">
                        <a:moveTo>
                          <a:pt x="280" y="0"/>
                        </a:moveTo>
                        <a:lnTo>
                          <a:pt x="146" y="0"/>
                        </a:lnTo>
                        <a:lnTo>
                          <a:pt x="128" y="7"/>
                        </a:lnTo>
                        <a:lnTo>
                          <a:pt x="104" y="21"/>
                        </a:lnTo>
                        <a:lnTo>
                          <a:pt x="88" y="32"/>
                        </a:lnTo>
                        <a:lnTo>
                          <a:pt x="74" y="47"/>
                        </a:lnTo>
                        <a:lnTo>
                          <a:pt x="60" y="63"/>
                        </a:lnTo>
                        <a:lnTo>
                          <a:pt x="47" y="82"/>
                        </a:lnTo>
                        <a:lnTo>
                          <a:pt x="37" y="99"/>
                        </a:lnTo>
                        <a:lnTo>
                          <a:pt x="29" y="117"/>
                        </a:lnTo>
                        <a:lnTo>
                          <a:pt x="20" y="144"/>
                        </a:lnTo>
                        <a:lnTo>
                          <a:pt x="13" y="163"/>
                        </a:lnTo>
                        <a:lnTo>
                          <a:pt x="8" y="184"/>
                        </a:lnTo>
                        <a:lnTo>
                          <a:pt x="4" y="207"/>
                        </a:lnTo>
                        <a:lnTo>
                          <a:pt x="2" y="226"/>
                        </a:lnTo>
                        <a:lnTo>
                          <a:pt x="0" y="251"/>
                        </a:lnTo>
                        <a:lnTo>
                          <a:pt x="0" y="272"/>
                        </a:lnTo>
                        <a:lnTo>
                          <a:pt x="2" y="295"/>
                        </a:lnTo>
                        <a:lnTo>
                          <a:pt x="4" y="317"/>
                        </a:lnTo>
                        <a:lnTo>
                          <a:pt x="8" y="338"/>
                        </a:lnTo>
                        <a:lnTo>
                          <a:pt x="12" y="355"/>
                        </a:lnTo>
                        <a:lnTo>
                          <a:pt x="16" y="376"/>
                        </a:lnTo>
                        <a:lnTo>
                          <a:pt x="23" y="394"/>
                        </a:lnTo>
                        <a:lnTo>
                          <a:pt x="29" y="410"/>
                        </a:lnTo>
                        <a:lnTo>
                          <a:pt x="37" y="426"/>
                        </a:lnTo>
                        <a:lnTo>
                          <a:pt x="44" y="439"/>
                        </a:lnTo>
                        <a:lnTo>
                          <a:pt x="53" y="451"/>
                        </a:lnTo>
                        <a:lnTo>
                          <a:pt x="61" y="466"/>
                        </a:lnTo>
                        <a:lnTo>
                          <a:pt x="72" y="477"/>
                        </a:lnTo>
                        <a:lnTo>
                          <a:pt x="82" y="487"/>
                        </a:lnTo>
                        <a:lnTo>
                          <a:pt x="92" y="498"/>
                        </a:lnTo>
                        <a:lnTo>
                          <a:pt x="106" y="507"/>
                        </a:lnTo>
                        <a:lnTo>
                          <a:pt x="117" y="512"/>
                        </a:lnTo>
                        <a:lnTo>
                          <a:pt x="133" y="522"/>
                        </a:lnTo>
                        <a:lnTo>
                          <a:pt x="146" y="523"/>
                        </a:lnTo>
                        <a:lnTo>
                          <a:pt x="162" y="528"/>
                        </a:lnTo>
                        <a:lnTo>
                          <a:pt x="282" y="528"/>
                        </a:lnTo>
                        <a:lnTo>
                          <a:pt x="255" y="517"/>
                        </a:lnTo>
                        <a:lnTo>
                          <a:pt x="239" y="509"/>
                        </a:lnTo>
                        <a:lnTo>
                          <a:pt x="224" y="499"/>
                        </a:lnTo>
                        <a:lnTo>
                          <a:pt x="208" y="483"/>
                        </a:lnTo>
                        <a:lnTo>
                          <a:pt x="199" y="472"/>
                        </a:lnTo>
                        <a:lnTo>
                          <a:pt x="188" y="458"/>
                        </a:lnTo>
                        <a:lnTo>
                          <a:pt x="176" y="439"/>
                        </a:lnTo>
                        <a:lnTo>
                          <a:pt x="165" y="418"/>
                        </a:lnTo>
                        <a:lnTo>
                          <a:pt x="156" y="391"/>
                        </a:lnTo>
                        <a:lnTo>
                          <a:pt x="148" y="370"/>
                        </a:lnTo>
                        <a:lnTo>
                          <a:pt x="143" y="346"/>
                        </a:lnTo>
                        <a:lnTo>
                          <a:pt x="140" y="327"/>
                        </a:lnTo>
                        <a:lnTo>
                          <a:pt x="138" y="309"/>
                        </a:lnTo>
                        <a:lnTo>
                          <a:pt x="135" y="287"/>
                        </a:lnTo>
                        <a:lnTo>
                          <a:pt x="135" y="243"/>
                        </a:lnTo>
                        <a:lnTo>
                          <a:pt x="136" y="224"/>
                        </a:lnTo>
                        <a:lnTo>
                          <a:pt x="140" y="200"/>
                        </a:lnTo>
                        <a:lnTo>
                          <a:pt x="146" y="171"/>
                        </a:lnTo>
                        <a:lnTo>
                          <a:pt x="152" y="147"/>
                        </a:lnTo>
                        <a:lnTo>
                          <a:pt x="160" y="123"/>
                        </a:lnTo>
                        <a:lnTo>
                          <a:pt x="167" y="107"/>
                        </a:lnTo>
                        <a:lnTo>
                          <a:pt x="176" y="90"/>
                        </a:lnTo>
                        <a:lnTo>
                          <a:pt x="191" y="66"/>
                        </a:lnTo>
                        <a:lnTo>
                          <a:pt x="208" y="47"/>
                        </a:lnTo>
                        <a:lnTo>
                          <a:pt x="228" y="31"/>
                        </a:lnTo>
                        <a:lnTo>
                          <a:pt x="240" y="19"/>
                        </a:lnTo>
                        <a:lnTo>
                          <a:pt x="258" y="10"/>
                        </a:lnTo>
                        <a:lnTo>
                          <a:pt x="28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B0B000"/>
                      </a:gs>
                      <a:gs pos="50000">
                        <a:srgbClr val="E1E100"/>
                      </a:gs>
                      <a:gs pos="100000">
                        <a:srgbClr val="B0B000"/>
                      </a:gs>
                    </a:gsLst>
                    <a:lin ang="5400000" scaled="1"/>
                  </a:gradFill>
                  <a:ln w="6350" cap="flat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698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285" y="-15"/>
                    <a:ext cx="146" cy="180"/>
                  </a:xfrm>
                  <a:custGeom>
                    <a:avLst/>
                    <a:gdLst>
                      <a:gd name="T0" fmla="*/ 0 w 286"/>
                      <a:gd name="T1" fmla="*/ 12 h 357"/>
                      <a:gd name="T2" fmla="*/ 1 w 286"/>
                      <a:gd name="T3" fmla="*/ 0 h 357"/>
                      <a:gd name="T4" fmla="*/ 10 w 286"/>
                      <a:gd name="T5" fmla="*/ 0 h 357"/>
                      <a:gd name="T6" fmla="*/ 9 w 286"/>
                      <a:gd name="T7" fmla="*/ 12 h 357"/>
                      <a:gd name="T8" fmla="*/ 0 w 286"/>
                      <a:gd name="T9" fmla="*/ 12 h 3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6"/>
                      <a:gd name="T16" fmla="*/ 0 h 357"/>
                      <a:gd name="T17" fmla="*/ 286 w 286"/>
                      <a:gd name="T18" fmla="*/ 357 h 3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6" h="357">
                        <a:moveTo>
                          <a:pt x="0" y="357"/>
                        </a:moveTo>
                        <a:lnTo>
                          <a:pt x="16" y="0"/>
                        </a:lnTo>
                        <a:lnTo>
                          <a:pt x="286" y="0"/>
                        </a:lnTo>
                        <a:lnTo>
                          <a:pt x="270" y="357"/>
                        </a:lnTo>
                        <a:lnTo>
                          <a:pt x="0" y="357"/>
                        </a:lnTo>
                        <a:close/>
                      </a:path>
                    </a:pathLst>
                  </a:custGeom>
                  <a:solidFill>
                    <a:srgbClr val="E1E100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699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293" y="704"/>
                    <a:ext cx="146" cy="180"/>
                  </a:xfrm>
                  <a:custGeom>
                    <a:avLst/>
                    <a:gdLst>
                      <a:gd name="T0" fmla="*/ 1 w 286"/>
                      <a:gd name="T1" fmla="*/ 12 h 356"/>
                      <a:gd name="T2" fmla="*/ 0 w 286"/>
                      <a:gd name="T3" fmla="*/ 0 h 356"/>
                      <a:gd name="T4" fmla="*/ 9 w 286"/>
                      <a:gd name="T5" fmla="*/ 0 h 356"/>
                      <a:gd name="T6" fmla="*/ 10 w 286"/>
                      <a:gd name="T7" fmla="*/ 12 h 356"/>
                      <a:gd name="T8" fmla="*/ 1 w 286"/>
                      <a:gd name="T9" fmla="*/ 12 h 3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6"/>
                      <a:gd name="T16" fmla="*/ 0 h 356"/>
                      <a:gd name="T17" fmla="*/ 286 w 286"/>
                      <a:gd name="T18" fmla="*/ 356 h 3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6" h="356">
                        <a:moveTo>
                          <a:pt x="16" y="356"/>
                        </a:moveTo>
                        <a:lnTo>
                          <a:pt x="0" y="0"/>
                        </a:lnTo>
                        <a:lnTo>
                          <a:pt x="270" y="0"/>
                        </a:lnTo>
                        <a:lnTo>
                          <a:pt x="286" y="356"/>
                        </a:lnTo>
                        <a:lnTo>
                          <a:pt x="16" y="356"/>
                        </a:lnTo>
                        <a:close/>
                      </a:path>
                    </a:pathLst>
                  </a:custGeom>
                  <a:solidFill>
                    <a:srgbClr val="E1E100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700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0" y="-14"/>
                    <a:ext cx="308" cy="893"/>
                  </a:xfrm>
                  <a:custGeom>
                    <a:avLst/>
                    <a:gdLst>
                      <a:gd name="T0" fmla="*/ 17 w 620"/>
                      <a:gd name="T1" fmla="*/ 47 h 1766"/>
                      <a:gd name="T2" fmla="*/ 16 w 620"/>
                      <a:gd name="T3" fmla="*/ 47 h 1766"/>
                      <a:gd name="T4" fmla="*/ 15 w 620"/>
                      <a:gd name="T5" fmla="*/ 47 h 1766"/>
                      <a:gd name="T6" fmla="*/ 14 w 620"/>
                      <a:gd name="T7" fmla="*/ 46 h 1766"/>
                      <a:gd name="T8" fmla="*/ 12 w 620"/>
                      <a:gd name="T9" fmla="*/ 44 h 1766"/>
                      <a:gd name="T10" fmla="*/ 11 w 620"/>
                      <a:gd name="T11" fmla="*/ 42 h 1766"/>
                      <a:gd name="T12" fmla="*/ 9 w 620"/>
                      <a:gd name="T13" fmla="*/ 40 h 1766"/>
                      <a:gd name="T14" fmla="*/ 8 w 620"/>
                      <a:gd name="T15" fmla="*/ 37 h 1766"/>
                      <a:gd name="T16" fmla="*/ 7 w 620"/>
                      <a:gd name="T17" fmla="*/ 34 h 1766"/>
                      <a:gd name="T18" fmla="*/ 7 w 620"/>
                      <a:gd name="T19" fmla="*/ 31 h 1766"/>
                      <a:gd name="T20" fmla="*/ 7 w 620"/>
                      <a:gd name="T21" fmla="*/ 27 h 1766"/>
                      <a:gd name="T22" fmla="*/ 7 w 620"/>
                      <a:gd name="T23" fmla="*/ 24 h 1766"/>
                      <a:gd name="T24" fmla="*/ 8 w 620"/>
                      <a:gd name="T25" fmla="*/ 21 h 1766"/>
                      <a:gd name="T26" fmla="*/ 9 w 620"/>
                      <a:gd name="T27" fmla="*/ 18 h 1766"/>
                      <a:gd name="T28" fmla="*/ 11 w 620"/>
                      <a:gd name="T29" fmla="*/ 16 h 1766"/>
                      <a:gd name="T30" fmla="*/ 12 w 620"/>
                      <a:gd name="T31" fmla="*/ 14 h 1766"/>
                      <a:gd name="T32" fmla="*/ 14 w 620"/>
                      <a:gd name="T33" fmla="*/ 13 h 1766"/>
                      <a:gd name="T34" fmla="*/ 15 w 620"/>
                      <a:gd name="T35" fmla="*/ 12 h 1766"/>
                      <a:gd name="T36" fmla="*/ 16 w 620"/>
                      <a:gd name="T37" fmla="*/ 12 h 1766"/>
                      <a:gd name="T38" fmla="*/ 17 w 620"/>
                      <a:gd name="T39" fmla="*/ 12 h 1766"/>
                      <a:gd name="T40" fmla="*/ 19 w 620"/>
                      <a:gd name="T41" fmla="*/ 1 h 1766"/>
                      <a:gd name="T42" fmla="*/ 16 w 620"/>
                      <a:gd name="T43" fmla="*/ 0 h 1766"/>
                      <a:gd name="T44" fmla="*/ 15 w 620"/>
                      <a:gd name="T45" fmla="*/ 1 h 1766"/>
                      <a:gd name="T46" fmla="*/ 13 w 620"/>
                      <a:gd name="T47" fmla="*/ 1 h 1766"/>
                      <a:gd name="T48" fmla="*/ 11 w 620"/>
                      <a:gd name="T49" fmla="*/ 2 h 1766"/>
                      <a:gd name="T50" fmla="*/ 10 w 620"/>
                      <a:gd name="T51" fmla="*/ 3 h 1766"/>
                      <a:gd name="T52" fmla="*/ 8 w 620"/>
                      <a:gd name="T53" fmla="*/ 4 h 1766"/>
                      <a:gd name="T54" fmla="*/ 7 w 620"/>
                      <a:gd name="T55" fmla="*/ 6 h 1766"/>
                      <a:gd name="T56" fmla="*/ 5 w 620"/>
                      <a:gd name="T57" fmla="*/ 8 h 1766"/>
                      <a:gd name="T58" fmla="*/ 4 w 620"/>
                      <a:gd name="T59" fmla="*/ 10 h 1766"/>
                      <a:gd name="T60" fmla="*/ 3 w 620"/>
                      <a:gd name="T61" fmla="*/ 12 h 1766"/>
                      <a:gd name="T62" fmla="*/ 2 w 620"/>
                      <a:gd name="T63" fmla="*/ 14 h 1766"/>
                      <a:gd name="T64" fmla="*/ 1 w 620"/>
                      <a:gd name="T65" fmla="*/ 17 h 1766"/>
                      <a:gd name="T66" fmla="*/ 1 w 620"/>
                      <a:gd name="T67" fmla="*/ 19 h 1766"/>
                      <a:gd name="T68" fmla="*/ 0 w 620"/>
                      <a:gd name="T69" fmla="*/ 22 h 1766"/>
                      <a:gd name="T70" fmla="*/ 0 w 620"/>
                      <a:gd name="T71" fmla="*/ 25 h 1766"/>
                      <a:gd name="T72" fmla="*/ 0 w 620"/>
                      <a:gd name="T73" fmla="*/ 28 h 1766"/>
                      <a:gd name="T74" fmla="*/ 0 w 620"/>
                      <a:gd name="T75" fmla="*/ 31 h 1766"/>
                      <a:gd name="T76" fmla="*/ 0 w 620"/>
                      <a:gd name="T77" fmla="*/ 33 h 1766"/>
                      <a:gd name="T78" fmla="*/ 0 w 620"/>
                      <a:gd name="T79" fmla="*/ 36 h 1766"/>
                      <a:gd name="T80" fmla="*/ 1 w 620"/>
                      <a:gd name="T81" fmla="*/ 39 h 1766"/>
                      <a:gd name="T82" fmla="*/ 1 w 620"/>
                      <a:gd name="T83" fmla="*/ 42 h 1766"/>
                      <a:gd name="T84" fmla="*/ 2 w 620"/>
                      <a:gd name="T85" fmla="*/ 44 h 1766"/>
                      <a:gd name="T86" fmla="*/ 3 w 620"/>
                      <a:gd name="T87" fmla="*/ 47 h 1766"/>
                      <a:gd name="T88" fmla="*/ 4 w 620"/>
                      <a:gd name="T89" fmla="*/ 49 h 1766"/>
                      <a:gd name="T90" fmla="*/ 5 w 620"/>
                      <a:gd name="T91" fmla="*/ 51 h 1766"/>
                      <a:gd name="T92" fmla="*/ 7 w 620"/>
                      <a:gd name="T93" fmla="*/ 53 h 1766"/>
                      <a:gd name="T94" fmla="*/ 8 w 620"/>
                      <a:gd name="T95" fmla="*/ 54 h 1766"/>
                      <a:gd name="T96" fmla="*/ 10 w 620"/>
                      <a:gd name="T97" fmla="*/ 56 h 1766"/>
                      <a:gd name="T98" fmla="*/ 11 w 620"/>
                      <a:gd name="T99" fmla="*/ 57 h 1766"/>
                      <a:gd name="T100" fmla="*/ 13 w 620"/>
                      <a:gd name="T101" fmla="*/ 58 h 1766"/>
                      <a:gd name="T102" fmla="*/ 15 w 620"/>
                      <a:gd name="T103" fmla="*/ 58 h 1766"/>
                      <a:gd name="T104" fmla="*/ 16 w 620"/>
                      <a:gd name="T105" fmla="*/ 58 h 1766"/>
                      <a:gd name="T106" fmla="*/ 19 w 620"/>
                      <a:gd name="T107" fmla="*/ 58 h 176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620"/>
                      <a:gd name="T163" fmla="*/ 0 h 1766"/>
                      <a:gd name="T164" fmla="*/ 620 w 620"/>
                      <a:gd name="T165" fmla="*/ 1766 h 176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620" h="1766">
                        <a:moveTo>
                          <a:pt x="604" y="1408"/>
                        </a:moveTo>
                        <a:lnTo>
                          <a:pt x="579" y="1410"/>
                        </a:lnTo>
                        <a:lnTo>
                          <a:pt x="561" y="1410"/>
                        </a:lnTo>
                        <a:lnTo>
                          <a:pt x="543" y="1406"/>
                        </a:lnTo>
                        <a:lnTo>
                          <a:pt x="527" y="1404"/>
                        </a:lnTo>
                        <a:lnTo>
                          <a:pt x="509" y="1399"/>
                        </a:lnTo>
                        <a:lnTo>
                          <a:pt x="492" y="1393"/>
                        </a:lnTo>
                        <a:lnTo>
                          <a:pt x="476" y="1386"/>
                        </a:lnTo>
                        <a:lnTo>
                          <a:pt x="444" y="1368"/>
                        </a:lnTo>
                        <a:lnTo>
                          <a:pt x="413" y="1347"/>
                        </a:lnTo>
                        <a:lnTo>
                          <a:pt x="386" y="1320"/>
                        </a:lnTo>
                        <a:lnTo>
                          <a:pt x="359" y="1289"/>
                        </a:lnTo>
                        <a:lnTo>
                          <a:pt x="334" y="1255"/>
                        </a:lnTo>
                        <a:lnTo>
                          <a:pt x="313" y="1217"/>
                        </a:lnTo>
                        <a:lnTo>
                          <a:pt x="293" y="1177"/>
                        </a:lnTo>
                        <a:lnTo>
                          <a:pt x="275" y="1134"/>
                        </a:lnTo>
                        <a:lnTo>
                          <a:pt x="261" y="1087"/>
                        </a:lnTo>
                        <a:lnTo>
                          <a:pt x="250" y="1039"/>
                        </a:lnTo>
                        <a:lnTo>
                          <a:pt x="241" y="988"/>
                        </a:lnTo>
                        <a:lnTo>
                          <a:pt x="235" y="936"/>
                        </a:lnTo>
                        <a:lnTo>
                          <a:pt x="234" y="882"/>
                        </a:lnTo>
                        <a:lnTo>
                          <a:pt x="235" y="828"/>
                        </a:lnTo>
                        <a:lnTo>
                          <a:pt x="241" y="776"/>
                        </a:lnTo>
                        <a:lnTo>
                          <a:pt x="250" y="725"/>
                        </a:lnTo>
                        <a:lnTo>
                          <a:pt x="261" y="679"/>
                        </a:lnTo>
                        <a:lnTo>
                          <a:pt x="275" y="632"/>
                        </a:lnTo>
                        <a:lnTo>
                          <a:pt x="293" y="588"/>
                        </a:lnTo>
                        <a:lnTo>
                          <a:pt x="313" y="547"/>
                        </a:lnTo>
                        <a:lnTo>
                          <a:pt x="334" y="511"/>
                        </a:lnTo>
                        <a:lnTo>
                          <a:pt x="359" y="477"/>
                        </a:lnTo>
                        <a:lnTo>
                          <a:pt x="386" y="446"/>
                        </a:lnTo>
                        <a:lnTo>
                          <a:pt x="413" y="419"/>
                        </a:lnTo>
                        <a:lnTo>
                          <a:pt x="444" y="398"/>
                        </a:lnTo>
                        <a:lnTo>
                          <a:pt x="476" y="380"/>
                        </a:lnTo>
                        <a:lnTo>
                          <a:pt x="492" y="372"/>
                        </a:lnTo>
                        <a:lnTo>
                          <a:pt x="509" y="367"/>
                        </a:lnTo>
                        <a:lnTo>
                          <a:pt x="527" y="362"/>
                        </a:lnTo>
                        <a:lnTo>
                          <a:pt x="543" y="358"/>
                        </a:lnTo>
                        <a:lnTo>
                          <a:pt x="561" y="356"/>
                        </a:lnTo>
                        <a:lnTo>
                          <a:pt x="579" y="356"/>
                        </a:lnTo>
                        <a:lnTo>
                          <a:pt x="604" y="358"/>
                        </a:lnTo>
                        <a:lnTo>
                          <a:pt x="620" y="1"/>
                        </a:lnTo>
                        <a:lnTo>
                          <a:pt x="579" y="0"/>
                        </a:lnTo>
                        <a:lnTo>
                          <a:pt x="548" y="0"/>
                        </a:lnTo>
                        <a:lnTo>
                          <a:pt x="519" y="3"/>
                        </a:lnTo>
                        <a:lnTo>
                          <a:pt x="491" y="9"/>
                        </a:lnTo>
                        <a:lnTo>
                          <a:pt x="462" y="18"/>
                        </a:lnTo>
                        <a:lnTo>
                          <a:pt x="435" y="27"/>
                        </a:lnTo>
                        <a:lnTo>
                          <a:pt x="406" y="39"/>
                        </a:lnTo>
                        <a:lnTo>
                          <a:pt x="379" y="54"/>
                        </a:lnTo>
                        <a:lnTo>
                          <a:pt x="354" y="68"/>
                        </a:lnTo>
                        <a:lnTo>
                          <a:pt x="327" y="86"/>
                        </a:lnTo>
                        <a:lnTo>
                          <a:pt x="302" y="106"/>
                        </a:lnTo>
                        <a:lnTo>
                          <a:pt x="279" y="127"/>
                        </a:lnTo>
                        <a:lnTo>
                          <a:pt x="255" y="151"/>
                        </a:lnTo>
                        <a:lnTo>
                          <a:pt x="232" y="174"/>
                        </a:lnTo>
                        <a:lnTo>
                          <a:pt x="210" y="201"/>
                        </a:lnTo>
                        <a:lnTo>
                          <a:pt x="189" y="228"/>
                        </a:lnTo>
                        <a:lnTo>
                          <a:pt x="169" y="257"/>
                        </a:lnTo>
                        <a:lnTo>
                          <a:pt x="151" y="290"/>
                        </a:lnTo>
                        <a:lnTo>
                          <a:pt x="131" y="320"/>
                        </a:lnTo>
                        <a:lnTo>
                          <a:pt x="115" y="354"/>
                        </a:lnTo>
                        <a:lnTo>
                          <a:pt x="99" y="389"/>
                        </a:lnTo>
                        <a:lnTo>
                          <a:pt x="84" y="425"/>
                        </a:lnTo>
                        <a:lnTo>
                          <a:pt x="70" y="462"/>
                        </a:lnTo>
                        <a:lnTo>
                          <a:pt x="57" y="500"/>
                        </a:lnTo>
                        <a:lnTo>
                          <a:pt x="45" y="538"/>
                        </a:lnTo>
                        <a:lnTo>
                          <a:pt x="34" y="579"/>
                        </a:lnTo>
                        <a:lnTo>
                          <a:pt x="25" y="619"/>
                        </a:lnTo>
                        <a:lnTo>
                          <a:pt x="18" y="662"/>
                        </a:lnTo>
                        <a:lnTo>
                          <a:pt x="11" y="706"/>
                        </a:lnTo>
                        <a:lnTo>
                          <a:pt x="7" y="749"/>
                        </a:lnTo>
                        <a:lnTo>
                          <a:pt x="3" y="792"/>
                        </a:lnTo>
                        <a:lnTo>
                          <a:pt x="0" y="837"/>
                        </a:lnTo>
                        <a:lnTo>
                          <a:pt x="0" y="882"/>
                        </a:lnTo>
                        <a:lnTo>
                          <a:pt x="0" y="929"/>
                        </a:lnTo>
                        <a:lnTo>
                          <a:pt x="3" y="974"/>
                        </a:lnTo>
                        <a:lnTo>
                          <a:pt x="7" y="1017"/>
                        </a:lnTo>
                        <a:lnTo>
                          <a:pt x="11" y="1060"/>
                        </a:lnTo>
                        <a:lnTo>
                          <a:pt x="18" y="1104"/>
                        </a:lnTo>
                        <a:lnTo>
                          <a:pt x="25" y="1145"/>
                        </a:lnTo>
                        <a:lnTo>
                          <a:pt x="34" y="1186"/>
                        </a:lnTo>
                        <a:lnTo>
                          <a:pt x="45" y="1226"/>
                        </a:lnTo>
                        <a:lnTo>
                          <a:pt x="57" y="1266"/>
                        </a:lnTo>
                        <a:lnTo>
                          <a:pt x="70" y="1303"/>
                        </a:lnTo>
                        <a:lnTo>
                          <a:pt x="84" y="1341"/>
                        </a:lnTo>
                        <a:lnTo>
                          <a:pt x="99" y="1377"/>
                        </a:lnTo>
                        <a:lnTo>
                          <a:pt x="115" y="1411"/>
                        </a:lnTo>
                        <a:lnTo>
                          <a:pt x="131" y="1444"/>
                        </a:lnTo>
                        <a:lnTo>
                          <a:pt x="151" y="1476"/>
                        </a:lnTo>
                        <a:lnTo>
                          <a:pt x="169" y="1507"/>
                        </a:lnTo>
                        <a:lnTo>
                          <a:pt x="189" y="1538"/>
                        </a:lnTo>
                        <a:lnTo>
                          <a:pt x="210" y="1565"/>
                        </a:lnTo>
                        <a:lnTo>
                          <a:pt x="232" y="1592"/>
                        </a:lnTo>
                        <a:lnTo>
                          <a:pt x="255" y="1615"/>
                        </a:lnTo>
                        <a:lnTo>
                          <a:pt x="279" y="1638"/>
                        </a:lnTo>
                        <a:lnTo>
                          <a:pt x="302" y="1660"/>
                        </a:lnTo>
                        <a:lnTo>
                          <a:pt x="327" y="1680"/>
                        </a:lnTo>
                        <a:lnTo>
                          <a:pt x="354" y="1696"/>
                        </a:lnTo>
                        <a:lnTo>
                          <a:pt x="379" y="1712"/>
                        </a:lnTo>
                        <a:lnTo>
                          <a:pt x="406" y="1727"/>
                        </a:lnTo>
                        <a:lnTo>
                          <a:pt x="435" y="1739"/>
                        </a:lnTo>
                        <a:lnTo>
                          <a:pt x="462" y="1748"/>
                        </a:lnTo>
                        <a:lnTo>
                          <a:pt x="491" y="1755"/>
                        </a:lnTo>
                        <a:lnTo>
                          <a:pt x="519" y="1761"/>
                        </a:lnTo>
                        <a:lnTo>
                          <a:pt x="548" y="1764"/>
                        </a:lnTo>
                        <a:lnTo>
                          <a:pt x="579" y="1766"/>
                        </a:lnTo>
                        <a:lnTo>
                          <a:pt x="620" y="1764"/>
                        </a:lnTo>
                        <a:lnTo>
                          <a:pt x="604" y="1408"/>
                        </a:lnTo>
                        <a:close/>
                      </a:path>
                    </a:pathLst>
                  </a:custGeom>
                  <a:solidFill>
                    <a:srgbClr val="C4C400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4607" name="Group 318"/>
                <p:cNvGrpSpPr>
                  <a:grpSpLocks noChangeAspect="1"/>
                </p:cNvGrpSpPr>
                <p:nvPr/>
              </p:nvGrpSpPr>
              <p:grpSpPr bwMode="auto">
                <a:xfrm>
                  <a:off x="166" y="97"/>
                  <a:ext cx="135" cy="580"/>
                  <a:chOff x="0" y="0"/>
                  <a:chExt cx="446" cy="887"/>
                </a:xfrm>
              </p:grpSpPr>
              <p:sp>
                <p:nvSpPr>
                  <p:cNvPr id="14693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96" y="167"/>
                    <a:ext cx="291" cy="532"/>
                  </a:xfrm>
                  <a:custGeom>
                    <a:avLst/>
                    <a:gdLst>
                      <a:gd name="T0" fmla="*/ 171 w 282"/>
                      <a:gd name="T1" fmla="*/ 0 h 528"/>
                      <a:gd name="T2" fmla="*/ 122 w 282"/>
                      <a:gd name="T3" fmla="*/ 21 h 528"/>
                      <a:gd name="T4" fmla="*/ 86 w 282"/>
                      <a:gd name="T5" fmla="*/ 47 h 528"/>
                      <a:gd name="T6" fmla="*/ 57 w 282"/>
                      <a:gd name="T7" fmla="*/ 87 h 528"/>
                      <a:gd name="T8" fmla="*/ 34 w 282"/>
                      <a:gd name="T9" fmla="*/ 122 h 528"/>
                      <a:gd name="T10" fmla="*/ 13 w 282"/>
                      <a:gd name="T11" fmla="*/ 168 h 528"/>
                      <a:gd name="T12" fmla="*/ 4 w 282"/>
                      <a:gd name="T13" fmla="*/ 217 h 528"/>
                      <a:gd name="T14" fmla="*/ 0 w 282"/>
                      <a:gd name="T15" fmla="*/ 261 h 528"/>
                      <a:gd name="T16" fmla="*/ 2 w 282"/>
                      <a:gd name="T17" fmla="*/ 305 h 528"/>
                      <a:gd name="T18" fmla="*/ 8 w 282"/>
                      <a:gd name="T19" fmla="*/ 353 h 528"/>
                      <a:gd name="T20" fmla="*/ 21 w 282"/>
                      <a:gd name="T21" fmla="*/ 391 h 528"/>
                      <a:gd name="T22" fmla="*/ 34 w 282"/>
                      <a:gd name="T23" fmla="*/ 425 h 528"/>
                      <a:gd name="T24" fmla="*/ 51 w 282"/>
                      <a:gd name="T25" fmla="*/ 454 h 528"/>
                      <a:gd name="T26" fmla="*/ 71 w 282"/>
                      <a:gd name="T27" fmla="*/ 486 h 528"/>
                      <a:gd name="T28" fmla="*/ 97 w 282"/>
                      <a:gd name="T29" fmla="*/ 507 h 528"/>
                      <a:gd name="T30" fmla="*/ 124 w 282"/>
                      <a:gd name="T31" fmla="*/ 527 h 528"/>
                      <a:gd name="T32" fmla="*/ 156 w 282"/>
                      <a:gd name="T33" fmla="*/ 542 h 528"/>
                      <a:gd name="T34" fmla="*/ 189 w 282"/>
                      <a:gd name="T35" fmla="*/ 548 h 528"/>
                      <a:gd name="T36" fmla="*/ 298 w 282"/>
                      <a:gd name="T37" fmla="*/ 537 h 528"/>
                      <a:gd name="T38" fmla="*/ 262 w 282"/>
                      <a:gd name="T39" fmla="*/ 519 h 528"/>
                      <a:gd name="T40" fmla="*/ 233 w 282"/>
                      <a:gd name="T41" fmla="*/ 492 h 528"/>
                      <a:gd name="T42" fmla="*/ 206 w 282"/>
                      <a:gd name="T43" fmla="*/ 454 h 528"/>
                      <a:gd name="T44" fmla="*/ 182 w 282"/>
                      <a:gd name="T45" fmla="*/ 406 h 528"/>
                      <a:gd name="T46" fmla="*/ 168 w 282"/>
                      <a:gd name="T47" fmla="*/ 361 h 528"/>
                      <a:gd name="T48" fmla="*/ 162 w 282"/>
                      <a:gd name="T49" fmla="*/ 319 h 528"/>
                      <a:gd name="T50" fmla="*/ 158 w 282"/>
                      <a:gd name="T51" fmla="*/ 253 h 528"/>
                      <a:gd name="T52" fmla="*/ 164 w 282"/>
                      <a:gd name="T53" fmla="*/ 210 h 528"/>
                      <a:gd name="T54" fmla="*/ 177 w 282"/>
                      <a:gd name="T55" fmla="*/ 152 h 528"/>
                      <a:gd name="T56" fmla="*/ 195 w 282"/>
                      <a:gd name="T57" fmla="*/ 112 h 528"/>
                      <a:gd name="T58" fmla="*/ 223 w 282"/>
                      <a:gd name="T59" fmla="*/ 71 h 528"/>
                      <a:gd name="T60" fmla="*/ 266 w 282"/>
                      <a:gd name="T61" fmla="*/ 31 h 528"/>
                      <a:gd name="T62" fmla="*/ 301 w 282"/>
                      <a:gd name="T63" fmla="*/ 10 h 528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82"/>
                      <a:gd name="T97" fmla="*/ 0 h 528"/>
                      <a:gd name="T98" fmla="*/ 282 w 282"/>
                      <a:gd name="T99" fmla="*/ 528 h 528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82" h="528">
                        <a:moveTo>
                          <a:pt x="280" y="0"/>
                        </a:moveTo>
                        <a:lnTo>
                          <a:pt x="146" y="0"/>
                        </a:lnTo>
                        <a:lnTo>
                          <a:pt x="128" y="7"/>
                        </a:lnTo>
                        <a:lnTo>
                          <a:pt x="104" y="21"/>
                        </a:lnTo>
                        <a:lnTo>
                          <a:pt x="88" y="32"/>
                        </a:lnTo>
                        <a:lnTo>
                          <a:pt x="74" y="47"/>
                        </a:lnTo>
                        <a:lnTo>
                          <a:pt x="60" y="63"/>
                        </a:lnTo>
                        <a:lnTo>
                          <a:pt x="47" y="82"/>
                        </a:lnTo>
                        <a:lnTo>
                          <a:pt x="37" y="99"/>
                        </a:lnTo>
                        <a:lnTo>
                          <a:pt x="29" y="117"/>
                        </a:lnTo>
                        <a:lnTo>
                          <a:pt x="20" y="144"/>
                        </a:lnTo>
                        <a:lnTo>
                          <a:pt x="13" y="163"/>
                        </a:lnTo>
                        <a:lnTo>
                          <a:pt x="8" y="184"/>
                        </a:lnTo>
                        <a:lnTo>
                          <a:pt x="4" y="207"/>
                        </a:lnTo>
                        <a:lnTo>
                          <a:pt x="2" y="226"/>
                        </a:lnTo>
                        <a:lnTo>
                          <a:pt x="0" y="251"/>
                        </a:lnTo>
                        <a:lnTo>
                          <a:pt x="0" y="272"/>
                        </a:lnTo>
                        <a:lnTo>
                          <a:pt x="2" y="295"/>
                        </a:lnTo>
                        <a:lnTo>
                          <a:pt x="4" y="317"/>
                        </a:lnTo>
                        <a:lnTo>
                          <a:pt x="8" y="338"/>
                        </a:lnTo>
                        <a:lnTo>
                          <a:pt x="12" y="355"/>
                        </a:lnTo>
                        <a:lnTo>
                          <a:pt x="16" y="376"/>
                        </a:lnTo>
                        <a:lnTo>
                          <a:pt x="23" y="394"/>
                        </a:lnTo>
                        <a:lnTo>
                          <a:pt x="29" y="410"/>
                        </a:lnTo>
                        <a:lnTo>
                          <a:pt x="37" y="426"/>
                        </a:lnTo>
                        <a:lnTo>
                          <a:pt x="44" y="439"/>
                        </a:lnTo>
                        <a:lnTo>
                          <a:pt x="53" y="451"/>
                        </a:lnTo>
                        <a:lnTo>
                          <a:pt x="61" y="466"/>
                        </a:lnTo>
                        <a:lnTo>
                          <a:pt x="72" y="477"/>
                        </a:lnTo>
                        <a:lnTo>
                          <a:pt x="82" y="487"/>
                        </a:lnTo>
                        <a:lnTo>
                          <a:pt x="92" y="498"/>
                        </a:lnTo>
                        <a:lnTo>
                          <a:pt x="106" y="507"/>
                        </a:lnTo>
                        <a:lnTo>
                          <a:pt x="117" y="512"/>
                        </a:lnTo>
                        <a:lnTo>
                          <a:pt x="133" y="522"/>
                        </a:lnTo>
                        <a:lnTo>
                          <a:pt x="146" y="523"/>
                        </a:lnTo>
                        <a:lnTo>
                          <a:pt x="162" y="528"/>
                        </a:lnTo>
                        <a:lnTo>
                          <a:pt x="282" y="528"/>
                        </a:lnTo>
                        <a:lnTo>
                          <a:pt x="255" y="517"/>
                        </a:lnTo>
                        <a:lnTo>
                          <a:pt x="239" y="509"/>
                        </a:lnTo>
                        <a:lnTo>
                          <a:pt x="224" y="499"/>
                        </a:lnTo>
                        <a:lnTo>
                          <a:pt x="208" y="483"/>
                        </a:lnTo>
                        <a:lnTo>
                          <a:pt x="199" y="472"/>
                        </a:lnTo>
                        <a:lnTo>
                          <a:pt x="188" y="458"/>
                        </a:lnTo>
                        <a:lnTo>
                          <a:pt x="176" y="439"/>
                        </a:lnTo>
                        <a:lnTo>
                          <a:pt x="165" y="418"/>
                        </a:lnTo>
                        <a:lnTo>
                          <a:pt x="156" y="391"/>
                        </a:lnTo>
                        <a:lnTo>
                          <a:pt x="148" y="370"/>
                        </a:lnTo>
                        <a:lnTo>
                          <a:pt x="143" y="346"/>
                        </a:lnTo>
                        <a:lnTo>
                          <a:pt x="140" y="327"/>
                        </a:lnTo>
                        <a:lnTo>
                          <a:pt x="138" y="309"/>
                        </a:lnTo>
                        <a:lnTo>
                          <a:pt x="135" y="287"/>
                        </a:lnTo>
                        <a:lnTo>
                          <a:pt x="135" y="243"/>
                        </a:lnTo>
                        <a:lnTo>
                          <a:pt x="136" y="224"/>
                        </a:lnTo>
                        <a:lnTo>
                          <a:pt x="140" y="200"/>
                        </a:lnTo>
                        <a:lnTo>
                          <a:pt x="146" y="171"/>
                        </a:lnTo>
                        <a:lnTo>
                          <a:pt x="152" y="147"/>
                        </a:lnTo>
                        <a:lnTo>
                          <a:pt x="160" y="123"/>
                        </a:lnTo>
                        <a:lnTo>
                          <a:pt x="167" y="107"/>
                        </a:lnTo>
                        <a:lnTo>
                          <a:pt x="176" y="90"/>
                        </a:lnTo>
                        <a:lnTo>
                          <a:pt x="191" y="66"/>
                        </a:lnTo>
                        <a:lnTo>
                          <a:pt x="208" y="47"/>
                        </a:lnTo>
                        <a:lnTo>
                          <a:pt x="228" y="31"/>
                        </a:lnTo>
                        <a:lnTo>
                          <a:pt x="240" y="19"/>
                        </a:lnTo>
                        <a:lnTo>
                          <a:pt x="258" y="10"/>
                        </a:lnTo>
                        <a:lnTo>
                          <a:pt x="28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B0B000"/>
                      </a:gs>
                      <a:gs pos="50000">
                        <a:srgbClr val="E1E100"/>
                      </a:gs>
                      <a:gs pos="100000">
                        <a:srgbClr val="B0B000"/>
                      </a:gs>
                    </a:gsLst>
                    <a:lin ang="5400000" scaled="1"/>
                  </a:gradFill>
                  <a:ln w="6350" cap="flat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694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291" y="-15"/>
                    <a:ext cx="145" cy="180"/>
                  </a:xfrm>
                  <a:custGeom>
                    <a:avLst/>
                    <a:gdLst>
                      <a:gd name="T0" fmla="*/ 0 w 286"/>
                      <a:gd name="T1" fmla="*/ 12 h 357"/>
                      <a:gd name="T2" fmla="*/ 1 w 286"/>
                      <a:gd name="T3" fmla="*/ 0 h 357"/>
                      <a:gd name="T4" fmla="*/ 10 w 286"/>
                      <a:gd name="T5" fmla="*/ 0 h 357"/>
                      <a:gd name="T6" fmla="*/ 9 w 286"/>
                      <a:gd name="T7" fmla="*/ 12 h 357"/>
                      <a:gd name="T8" fmla="*/ 0 w 286"/>
                      <a:gd name="T9" fmla="*/ 12 h 3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6"/>
                      <a:gd name="T16" fmla="*/ 0 h 357"/>
                      <a:gd name="T17" fmla="*/ 286 w 286"/>
                      <a:gd name="T18" fmla="*/ 357 h 3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6" h="357">
                        <a:moveTo>
                          <a:pt x="0" y="357"/>
                        </a:moveTo>
                        <a:lnTo>
                          <a:pt x="16" y="0"/>
                        </a:lnTo>
                        <a:lnTo>
                          <a:pt x="286" y="0"/>
                        </a:lnTo>
                        <a:lnTo>
                          <a:pt x="270" y="357"/>
                        </a:lnTo>
                        <a:lnTo>
                          <a:pt x="0" y="357"/>
                        </a:lnTo>
                        <a:close/>
                      </a:path>
                    </a:pathLst>
                  </a:custGeom>
                  <a:solidFill>
                    <a:srgbClr val="E1E100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695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299" y="704"/>
                    <a:ext cx="145" cy="180"/>
                  </a:xfrm>
                  <a:custGeom>
                    <a:avLst/>
                    <a:gdLst>
                      <a:gd name="T0" fmla="*/ 1 w 286"/>
                      <a:gd name="T1" fmla="*/ 12 h 356"/>
                      <a:gd name="T2" fmla="*/ 0 w 286"/>
                      <a:gd name="T3" fmla="*/ 0 h 356"/>
                      <a:gd name="T4" fmla="*/ 9 w 286"/>
                      <a:gd name="T5" fmla="*/ 0 h 356"/>
                      <a:gd name="T6" fmla="*/ 10 w 286"/>
                      <a:gd name="T7" fmla="*/ 12 h 356"/>
                      <a:gd name="T8" fmla="*/ 1 w 286"/>
                      <a:gd name="T9" fmla="*/ 12 h 3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6"/>
                      <a:gd name="T16" fmla="*/ 0 h 356"/>
                      <a:gd name="T17" fmla="*/ 286 w 286"/>
                      <a:gd name="T18" fmla="*/ 356 h 3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6" h="356">
                        <a:moveTo>
                          <a:pt x="16" y="356"/>
                        </a:moveTo>
                        <a:lnTo>
                          <a:pt x="0" y="0"/>
                        </a:lnTo>
                        <a:lnTo>
                          <a:pt x="270" y="0"/>
                        </a:lnTo>
                        <a:lnTo>
                          <a:pt x="286" y="356"/>
                        </a:lnTo>
                        <a:lnTo>
                          <a:pt x="16" y="356"/>
                        </a:lnTo>
                        <a:close/>
                      </a:path>
                    </a:pathLst>
                  </a:custGeom>
                  <a:solidFill>
                    <a:srgbClr val="E1E100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696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-6" y="-15"/>
                    <a:ext cx="320" cy="893"/>
                  </a:xfrm>
                  <a:custGeom>
                    <a:avLst/>
                    <a:gdLst>
                      <a:gd name="T0" fmla="*/ 21 w 620"/>
                      <a:gd name="T1" fmla="*/ 47 h 1766"/>
                      <a:gd name="T2" fmla="*/ 20 w 620"/>
                      <a:gd name="T3" fmla="*/ 47 h 1766"/>
                      <a:gd name="T4" fmla="*/ 19 w 620"/>
                      <a:gd name="T5" fmla="*/ 47 h 1766"/>
                      <a:gd name="T6" fmla="*/ 18 w 620"/>
                      <a:gd name="T7" fmla="*/ 46 h 1766"/>
                      <a:gd name="T8" fmla="*/ 15 w 620"/>
                      <a:gd name="T9" fmla="*/ 44 h 1766"/>
                      <a:gd name="T10" fmla="*/ 13 w 620"/>
                      <a:gd name="T11" fmla="*/ 42 h 1766"/>
                      <a:gd name="T12" fmla="*/ 11 w 620"/>
                      <a:gd name="T13" fmla="*/ 40 h 1766"/>
                      <a:gd name="T14" fmla="*/ 10 w 620"/>
                      <a:gd name="T15" fmla="*/ 37 h 1766"/>
                      <a:gd name="T16" fmla="*/ 9 w 620"/>
                      <a:gd name="T17" fmla="*/ 34 h 1766"/>
                      <a:gd name="T18" fmla="*/ 9 w 620"/>
                      <a:gd name="T19" fmla="*/ 31 h 1766"/>
                      <a:gd name="T20" fmla="*/ 9 w 620"/>
                      <a:gd name="T21" fmla="*/ 27 h 1766"/>
                      <a:gd name="T22" fmla="*/ 9 w 620"/>
                      <a:gd name="T23" fmla="*/ 24 h 1766"/>
                      <a:gd name="T24" fmla="*/ 10 w 620"/>
                      <a:gd name="T25" fmla="*/ 21 h 1766"/>
                      <a:gd name="T26" fmla="*/ 11 w 620"/>
                      <a:gd name="T27" fmla="*/ 18 h 1766"/>
                      <a:gd name="T28" fmla="*/ 13 w 620"/>
                      <a:gd name="T29" fmla="*/ 16 h 1766"/>
                      <a:gd name="T30" fmla="*/ 15 w 620"/>
                      <a:gd name="T31" fmla="*/ 14 h 1766"/>
                      <a:gd name="T32" fmla="*/ 18 w 620"/>
                      <a:gd name="T33" fmla="*/ 13 h 1766"/>
                      <a:gd name="T34" fmla="*/ 19 w 620"/>
                      <a:gd name="T35" fmla="*/ 12 h 1766"/>
                      <a:gd name="T36" fmla="*/ 20 w 620"/>
                      <a:gd name="T37" fmla="*/ 12 h 1766"/>
                      <a:gd name="T38" fmla="*/ 21 w 620"/>
                      <a:gd name="T39" fmla="*/ 12 h 1766"/>
                      <a:gd name="T40" fmla="*/ 23 w 620"/>
                      <a:gd name="T41" fmla="*/ 1 h 1766"/>
                      <a:gd name="T42" fmla="*/ 20 w 620"/>
                      <a:gd name="T43" fmla="*/ 0 h 1766"/>
                      <a:gd name="T44" fmla="*/ 18 w 620"/>
                      <a:gd name="T45" fmla="*/ 1 h 1766"/>
                      <a:gd name="T46" fmla="*/ 16 w 620"/>
                      <a:gd name="T47" fmla="*/ 1 h 1766"/>
                      <a:gd name="T48" fmla="*/ 14 w 620"/>
                      <a:gd name="T49" fmla="*/ 2 h 1766"/>
                      <a:gd name="T50" fmla="*/ 12 w 620"/>
                      <a:gd name="T51" fmla="*/ 3 h 1766"/>
                      <a:gd name="T52" fmla="*/ 10 w 620"/>
                      <a:gd name="T53" fmla="*/ 4 h 1766"/>
                      <a:gd name="T54" fmla="*/ 9 w 620"/>
                      <a:gd name="T55" fmla="*/ 6 h 1766"/>
                      <a:gd name="T56" fmla="*/ 7 w 620"/>
                      <a:gd name="T57" fmla="*/ 8 h 1766"/>
                      <a:gd name="T58" fmla="*/ 6 w 620"/>
                      <a:gd name="T59" fmla="*/ 10 h 1766"/>
                      <a:gd name="T60" fmla="*/ 4 w 620"/>
                      <a:gd name="T61" fmla="*/ 12 h 1766"/>
                      <a:gd name="T62" fmla="*/ 3 w 620"/>
                      <a:gd name="T63" fmla="*/ 14 h 1766"/>
                      <a:gd name="T64" fmla="*/ 2 w 620"/>
                      <a:gd name="T65" fmla="*/ 17 h 1766"/>
                      <a:gd name="T66" fmla="*/ 2 w 620"/>
                      <a:gd name="T67" fmla="*/ 19 h 1766"/>
                      <a:gd name="T68" fmla="*/ 1 w 620"/>
                      <a:gd name="T69" fmla="*/ 22 h 1766"/>
                      <a:gd name="T70" fmla="*/ 1 w 620"/>
                      <a:gd name="T71" fmla="*/ 25 h 1766"/>
                      <a:gd name="T72" fmla="*/ 0 w 620"/>
                      <a:gd name="T73" fmla="*/ 28 h 1766"/>
                      <a:gd name="T74" fmla="*/ 0 w 620"/>
                      <a:gd name="T75" fmla="*/ 31 h 1766"/>
                      <a:gd name="T76" fmla="*/ 1 w 620"/>
                      <a:gd name="T77" fmla="*/ 33 h 1766"/>
                      <a:gd name="T78" fmla="*/ 1 w 620"/>
                      <a:gd name="T79" fmla="*/ 36 h 1766"/>
                      <a:gd name="T80" fmla="*/ 2 w 620"/>
                      <a:gd name="T81" fmla="*/ 39 h 1766"/>
                      <a:gd name="T82" fmla="*/ 2 w 620"/>
                      <a:gd name="T83" fmla="*/ 42 h 1766"/>
                      <a:gd name="T84" fmla="*/ 3 w 620"/>
                      <a:gd name="T85" fmla="*/ 44 h 1766"/>
                      <a:gd name="T86" fmla="*/ 4 w 620"/>
                      <a:gd name="T87" fmla="*/ 47 h 1766"/>
                      <a:gd name="T88" fmla="*/ 6 w 620"/>
                      <a:gd name="T89" fmla="*/ 49 h 1766"/>
                      <a:gd name="T90" fmla="*/ 7 w 620"/>
                      <a:gd name="T91" fmla="*/ 51 h 1766"/>
                      <a:gd name="T92" fmla="*/ 9 w 620"/>
                      <a:gd name="T93" fmla="*/ 53 h 1766"/>
                      <a:gd name="T94" fmla="*/ 10 w 620"/>
                      <a:gd name="T95" fmla="*/ 54 h 1766"/>
                      <a:gd name="T96" fmla="*/ 12 w 620"/>
                      <a:gd name="T97" fmla="*/ 56 h 1766"/>
                      <a:gd name="T98" fmla="*/ 14 w 620"/>
                      <a:gd name="T99" fmla="*/ 57 h 1766"/>
                      <a:gd name="T100" fmla="*/ 16 w 620"/>
                      <a:gd name="T101" fmla="*/ 58 h 1766"/>
                      <a:gd name="T102" fmla="*/ 18 w 620"/>
                      <a:gd name="T103" fmla="*/ 58 h 1766"/>
                      <a:gd name="T104" fmla="*/ 20 w 620"/>
                      <a:gd name="T105" fmla="*/ 58 h 1766"/>
                      <a:gd name="T106" fmla="*/ 23 w 620"/>
                      <a:gd name="T107" fmla="*/ 58 h 176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620"/>
                      <a:gd name="T163" fmla="*/ 0 h 1766"/>
                      <a:gd name="T164" fmla="*/ 620 w 620"/>
                      <a:gd name="T165" fmla="*/ 1766 h 176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620" h="1766">
                        <a:moveTo>
                          <a:pt x="604" y="1408"/>
                        </a:moveTo>
                        <a:lnTo>
                          <a:pt x="579" y="1410"/>
                        </a:lnTo>
                        <a:lnTo>
                          <a:pt x="561" y="1410"/>
                        </a:lnTo>
                        <a:lnTo>
                          <a:pt x="543" y="1406"/>
                        </a:lnTo>
                        <a:lnTo>
                          <a:pt x="527" y="1404"/>
                        </a:lnTo>
                        <a:lnTo>
                          <a:pt x="509" y="1399"/>
                        </a:lnTo>
                        <a:lnTo>
                          <a:pt x="492" y="1393"/>
                        </a:lnTo>
                        <a:lnTo>
                          <a:pt x="476" y="1386"/>
                        </a:lnTo>
                        <a:lnTo>
                          <a:pt x="444" y="1368"/>
                        </a:lnTo>
                        <a:lnTo>
                          <a:pt x="413" y="1347"/>
                        </a:lnTo>
                        <a:lnTo>
                          <a:pt x="386" y="1320"/>
                        </a:lnTo>
                        <a:lnTo>
                          <a:pt x="359" y="1289"/>
                        </a:lnTo>
                        <a:lnTo>
                          <a:pt x="334" y="1255"/>
                        </a:lnTo>
                        <a:lnTo>
                          <a:pt x="313" y="1217"/>
                        </a:lnTo>
                        <a:lnTo>
                          <a:pt x="293" y="1177"/>
                        </a:lnTo>
                        <a:lnTo>
                          <a:pt x="275" y="1134"/>
                        </a:lnTo>
                        <a:lnTo>
                          <a:pt x="261" y="1087"/>
                        </a:lnTo>
                        <a:lnTo>
                          <a:pt x="250" y="1039"/>
                        </a:lnTo>
                        <a:lnTo>
                          <a:pt x="241" y="988"/>
                        </a:lnTo>
                        <a:lnTo>
                          <a:pt x="235" y="936"/>
                        </a:lnTo>
                        <a:lnTo>
                          <a:pt x="234" y="882"/>
                        </a:lnTo>
                        <a:lnTo>
                          <a:pt x="235" y="828"/>
                        </a:lnTo>
                        <a:lnTo>
                          <a:pt x="241" y="776"/>
                        </a:lnTo>
                        <a:lnTo>
                          <a:pt x="250" y="725"/>
                        </a:lnTo>
                        <a:lnTo>
                          <a:pt x="261" y="679"/>
                        </a:lnTo>
                        <a:lnTo>
                          <a:pt x="275" y="632"/>
                        </a:lnTo>
                        <a:lnTo>
                          <a:pt x="293" y="588"/>
                        </a:lnTo>
                        <a:lnTo>
                          <a:pt x="313" y="547"/>
                        </a:lnTo>
                        <a:lnTo>
                          <a:pt x="334" y="511"/>
                        </a:lnTo>
                        <a:lnTo>
                          <a:pt x="359" y="477"/>
                        </a:lnTo>
                        <a:lnTo>
                          <a:pt x="386" y="446"/>
                        </a:lnTo>
                        <a:lnTo>
                          <a:pt x="413" y="419"/>
                        </a:lnTo>
                        <a:lnTo>
                          <a:pt x="444" y="398"/>
                        </a:lnTo>
                        <a:lnTo>
                          <a:pt x="476" y="380"/>
                        </a:lnTo>
                        <a:lnTo>
                          <a:pt x="492" y="372"/>
                        </a:lnTo>
                        <a:lnTo>
                          <a:pt x="509" y="367"/>
                        </a:lnTo>
                        <a:lnTo>
                          <a:pt x="527" y="362"/>
                        </a:lnTo>
                        <a:lnTo>
                          <a:pt x="543" y="358"/>
                        </a:lnTo>
                        <a:lnTo>
                          <a:pt x="561" y="356"/>
                        </a:lnTo>
                        <a:lnTo>
                          <a:pt x="579" y="356"/>
                        </a:lnTo>
                        <a:lnTo>
                          <a:pt x="604" y="358"/>
                        </a:lnTo>
                        <a:lnTo>
                          <a:pt x="620" y="1"/>
                        </a:lnTo>
                        <a:lnTo>
                          <a:pt x="579" y="0"/>
                        </a:lnTo>
                        <a:lnTo>
                          <a:pt x="548" y="0"/>
                        </a:lnTo>
                        <a:lnTo>
                          <a:pt x="519" y="3"/>
                        </a:lnTo>
                        <a:lnTo>
                          <a:pt x="491" y="9"/>
                        </a:lnTo>
                        <a:lnTo>
                          <a:pt x="462" y="18"/>
                        </a:lnTo>
                        <a:lnTo>
                          <a:pt x="435" y="27"/>
                        </a:lnTo>
                        <a:lnTo>
                          <a:pt x="406" y="39"/>
                        </a:lnTo>
                        <a:lnTo>
                          <a:pt x="379" y="54"/>
                        </a:lnTo>
                        <a:lnTo>
                          <a:pt x="354" y="68"/>
                        </a:lnTo>
                        <a:lnTo>
                          <a:pt x="327" y="86"/>
                        </a:lnTo>
                        <a:lnTo>
                          <a:pt x="302" y="106"/>
                        </a:lnTo>
                        <a:lnTo>
                          <a:pt x="279" y="127"/>
                        </a:lnTo>
                        <a:lnTo>
                          <a:pt x="255" y="151"/>
                        </a:lnTo>
                        <a:lnTo>
                          <a:pt x="232" y="174"/>
                        </a:lnTo>
                        <a:lnTo>
                          <a:pt x="210" y="201"/>
                        </a:lnTo>
                        <a:lnTo>
                          <a:pt x="189" y="228"/>
                        </a:lnTo>
                        <a:lnTo>
                          <a:pt x="169" y="257"/>
                        </a:lnTo>
                        <a:lnTo>
                          <a:pt x="151" y="290"/>
                        </a:lnTo>
                        <a:lnTo>
                          <a:pt x="131" y="320"/>
                        </a:lnTo>
                        <a:lnTo>
                          <a:pt x="115" y="354"/>
                        </a:lnTo>
                        <a:lnTo>
                          <a:pt x="99" y="389"/>
                        </a:lnTo>
                        <a:lnTo>
                          <a:pt x="84" y="425"/>
                        </a:lnTo>
                        <a:lnTo>
                          <a:pt x="70" y="462"/>
                        </a:lnTo>
                        <a:lnTo>
                          <a:pt x="57" y="500"/>
                        </a:lnTo>
                        <a:lnTo>
                          <a:pt x="45" y="538"/>
                        </a:lnTo>
                        <a:lnTo>
                          <a:pt x="34" y="579"/>
                        </a:lnTo>
                        <a:lnTo>
                          <a:pt x="25" y="619"/>
                        </a:lnTo>
                        <a:lnTo>
                          <a:pt x="18" y="662"/>
                        </a:lnTo>
                        <a:lnTo>
                          <a:pt x="11" y="706"/>
                        </a:lnTo>
                        <a:lnTo>
                          <a:pt x="7" y="749"/>
                        </a:lnTo>
                        <a:lnTo>
                          <a:pt x="3" y="792"/>
                        </a:lnTo>
                        <a:lnTo>
                          <a:pt x="0" y="837"/>
                        </a:lnTo>
                        <a:lnTo>
                          <a:pt x="0" y="882"/>
                        </a:lnTo>
                        <a:lnTo>
                          <a:pt x="0" y="929"/>
                        </a:lnTo>
                        <a:lnTo>
                          <a:pt x="3" y="974"/>
                        </a:lnTo>
                        <a:lnTo>
                          <a:pt x="7" y="1017"/>
                        </a:lnTo>
                        <a:lnTo>
                          <a:pt x="11" y="1060"/>
                        </a:lnTo>
                        <a:lnTo>
                          <a:pt x="18" y="1104"/>
                        </a:lnTo>
                        <a:lnTo>
                          <a:pt x="25" y="1145"/>
                        </a:lnTo>
                        <a:lnTo>
                          <a:pt x="34" y="1186"/>
                        </a:lnTo>
                        <a:lnTo>
                          <a:pt x="45" y="1226"/>
                        </a:lnTo>
                        <a:lnTo>
                          <a:pt x="57" y="1266"/>
                        </a:lnTo>
                        <a:lnTo>
                          <a:pt x="70" y="1303"/>
                        </a:lnTo>
                        <a:lnTo>
                          <a:pt x="84" y="1341"/>
                        </a:lnTo>
                        <a:lnTo>
                          <a:pt x="99" y="1377"/>
                        </a:lnTo>
                        <a:lnTo>
                          <a:pt x="115" y="1411"/>
                        </a:lnTo>
                        <a:lnTo>
                          <a:pt x="131" y="1444"/>
                        </a:lnTo>
                        <a:lnTo>
                          <a:pt x="151" y="1476"/>
                        </a:lnTo>
                        <a:lnTo>
                          <a:pt x="169" y="1507"/>
                        </a:lnTo>
                        <a:lnTo>
                          <a:pt x="189" y="1538"/>
                        </a:lnTo>
                        <a:lnTo>
                          <a:pt x="210" y="1565"/>
                        </a:lnTo>
                        <a:lnTo>
                          <a:pt x="232" y="1592"/>
                        </a:lnTo>
                        <a:lnTo>
                          <a:pt x="255" y="1615"/>
                        </a:lnTo>
                        <a:lnTo>
                          <a:pt x="279" y="1638"/>
                        </a:lnTo>
                        <a:lnTo>
                          <a:pt x="302" y="1660"/>
                        </a:lnTo>
                        <a:lnTo>
                          <a:pt x="327" y="1680"/>
                        </a:lnTo>
                        <a:lnTo>
                          <a:pt x="354" y="1696"/>
                        </a:lnTo>
                        <a:lnTo>
                          <a:pt x="379" y="1712"/>
                        </a:lnTo>
                        <a:lnTo>
                          <a:pt x="406" y="1727"/>
                        </a:lnTo>
                        <a:lnTo>
                          <a:pt x="435" y="1739"/>
                        </a:lnTo>
                        <a:lnTo>
                          <a:pt x="462" y="1748"/>
                        </a:lnTo>
                        <a:lnTo>
                          <a:pt x="491" y="1755"/>
                        </a:lnTo>
                        <a:lnTo>
                          <a:pt x="519" y="1761"/>
                        </a:lnTo>
                        <a:lnTo>
                          <a:pt x="548" y="1764"/>
                        </a:lnTo>
                        <a:lnTo>
                          <a:pt x="579" y="1766"/>
                        </a:lnTo>
                        <a:lnTo>
                          <a:pt x="620" y="1764"/>
                        </a:lnTo>
                        <a:lnTo>
                          <a:pt x="604" y="1408"/>
                        </a:lnTo>
                        <a:close/>
                      </a:path>
                    </a:pathLst>
                  </a:custGeom>
                  <a:solidFill>
                    <a:srgbClr val="C4C400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4608" name="Group 323"/>
                <p:cNvGrpSpPr>
                  <a:grpSpLocks noChangeAspect="1"/>
                </p:cNvGrpSpPr>
                <p:nvPr/>
              </p:nvGrpSpPr>
              <p:grpSpPr bwMode="auto">
                <a:xfrm>
                  <a:off x="189" y="226"/>
                  <a:ext cx="262" cy="317"/>
                  <a:chOff x="0" y="0"/>
                  <a:chExt cx="868" cy="485"/>
                </a:xfrm>
              </p:grpSpPr>
              <p:sp>
                <p:nvSpPr>
                  <p:cNvPr id="14688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-1" y="17"/>
                    <a:ext cx="860" cy="421"/>
                  </a:xfrm>
                  <a:custGeom>
                    <a:avLst/>
                    <a:gdLst>
                      <a:gd name="T0" fmla="*/ 890 w 852"/>
                      <a:gd name="T1" fmla="*/ 0 h 419"/>
                      <a:gd name="T2" fmla="*/ 98 w 852"/>
                      <a:gd name="T3" fmla="*/ 0 h 419"/>
                      <a:gd name="T4" fmla="*/ 82 w 852"/>
                      <a:gd name="T5" fmla="*/ 6 h 419"/>
                      <a:gd name="T6" fmla="*/ 68 w 852"/>
                      <a:gd name="T7" fmla="*/ 19 h 419"/>
                      <a:gd name="T8" fmla="*/ 48 w 852"/>
                      <a:gd name="T9" fmla="*/ 34 h 419"/>
                      <a:gd name="T10" fmla="*/ 36 w 852"/>
                      <a:gd name="T11" fmla="*/ 53 h 419"/>
                      <a:gd name="T12" fmla="*/ 28 w 852"/>
                      <a:gd name="T13" fmla="*/ 70 h 419"/>
                      <a:gd name="T14" fmla="*/ 21 w 852"/>
                      <a:gd name="T15" fmla="*/ 83 h 419"/>
                      <a:gd name="T16" fmla="*/ 13 w 852"/>
                      <a:gd name="T17" fmla="*/ 120 h 419"/>
                      <a:gd name="T18" fmla="*/ 7 w 852"/>
                      <a:gd name="T19" fmla="*/ 154 h 419"/>
                      <a:gd name="T20" fmla="*/ 4 w 852"/>
                      <a:gd name="T21" fmla="*/ 186 h 419"/>
                      <a:gd name="T22" fmla="*/ 0 w 852"/>
                      <a:gd name="T23" fmla="*/ 215 h 419"/>
                      <a:gd name="T24" fmla="*/ 2 w 852"/>
                      <a:gd name="T25" fmla="*/ 243 h 419"/>
                      <a:gd name="T26" fmla="*/ 7 w 852"/>
                      <a:gd name="T27" fmla="*/ 267 h 419"/>
                      <a:gd name="T28" fmla="*/ 8 w 852"/>
                      <a:gd name="T29" fmla="*/ 290 h 419"/>
                      <a:gd name="T30" fmla="*/ 13 w 852"/>
                      <a:gd name="T31" fmla="*/ 309 h 419"/>
                      <a:gd name="T32" fmla="*/ 20 w 852"/>
                      <a:gd name="T33" fmla="*/ 336 h 419"/>
                      <a:gd name="T34" fmla="*/ 32 w 852"/>
                      <a:gd name="T35" fmla="*/ 367 h 419"/>
                      <a:gd name="T36" fmla="*/ 44 w 852"/>
                      <a:gd name="T37" fmla="*/ 388 h 419"/>
                      <a:gd name="T38" fmla="*/ 53 w 852"/>
                      <a:gd name="T39" fmla="*/ 400 h 419"/>
                      <a:gd name="T40" fmla="*/ 73 w 852"/>
                      <a:gd name="T41" fmla="*/ 415 h 419"/>
                      <a:gd name="T42" fmla="*/ 100 w 852"/>
                      <a:gd name="T43" fmla="*/ 429 h 419"/>
                      <a:gd name="T44" fmla="*/ 892 w 852"/>
                      <a:gd name="T45" fmla="*/ 429 h 419"/>
                      <a:gd name="T46" fmla="*/ 882 w 852"/>
                      <a:gd name="T47" fmla="*/ 420 h 419"/>
                      <a:gd name="T48" fmla="*/ 868 w 852"/>
                      <a:gd name="T49" fmla="*/ 413 h 419"/>
                      <a:gd name="T50" fmla="*/ 858 w 852"/>
                      <a:gd name="T51" fmla="*/ 404 h 419"/>
                      <a:gd name="T52" fmla="*/ 850 w 852"/>
                      <a:gd name="T53" fmla="*/ 397 h 419"/>
                      <a:gd name="T54" fmla="*/ 840 w 852"/>
                      <a:gd name="T55" fmla="*/ 384 h 419"/>
                      <a:gd name="T56" fmla="*/ 831 w 852"/>
                      <a:gd name="T57" fmla="*/ 372 h 419"/>
                      <a:gd name="T58" fmla="*/ 821 w 852"/>
                      <a:gd name="T59" fmla="*/ 359 h 419"/>
                      <a:gd name="T60" fmla="*/ 817 w 852"/>
                      <a:gd name="T61" fmla="*/ 346 h 419"/>
                      <a:gd name="T62" fmla="*/ 809 w 852"/>
                      <a:gd name="T63" fmla="*/ 335 h 419"/>
                      <a:gd name="T64" fmla="*/ 808 w 852"/>
                      <a:gd name="T65" fmla="*/ 314 h 419"/>
                      <a:gd name="T66" fmla="*/ 799 w 852"/>
                      <a:gd name="T67" fmla="*/ 290 h 419"/>
                      <a:gd name="T68" fmla="*/ 797 w 852"/>
                      <a:gd name="T69" fmla="*/ 280 h 419"/>
                      <a:gd name="T70" fmla="*/ 795 w 852"/>
                      <a:gd name="T71" fmla="*/ 263 h 419"/>
                      <a:gd name="T72" fmla="*/ 792 w 852"/>
                      <a:gd name="T73" fmla="*/ 245 h 419"/>
                      <a:gd name="T74" fmla="*/ 792 w 852"/>
                      <a:gd name="T75" fmla="*/ 229 h 419"/>
                      <a:gd name="T76" fmla="*/ 791 w 852"/>
                      <a:gd name="T77" fmla="*/ 207 h 419"/>
                      <a:gd name="T78" fmla="*/ 795 w 852"/>
                      <a:gd name="T79" fmla="*/ 173 h 419"/>
                      <a:gd name="T80" fmla="*/ 795 w 852"/>
                      <a:gd name="T81" fmla="*/ 159 h 419"/>
                      <a:gd name="T82" fmla="*/ 799 w 852"/>
                      <a:gd name="T83" fmla="*/ 138 h 419"/>
                      <a:gd name="T84" fmla="*/ 805 w 852"/>
                      <a:gd name="T85" fmla="*/ 114 h 419"/>
                      <a:gd name="T86" fmla="*/ 812 w 852"/>
                      <a:gd name="T87" fmla="*/ 91 h 419"/>
                      <a:gd name="T88" fmla="*/ 820 w 852"/>
                      <a:gd name="T89" fmla="*/ 70 h 419"/>
                      <a:gd name="T90" fmla="*/ 833 w 852"/>
                      <a:gd name="T91" fmla="*/ 50 h 419"/>
                      <a:gd name="T92" fmla="*/ 850 w 852"/>
                      <a:gd name="T93" fmla="*/ 37 h 419"/>
                      <a:gd name="T94" fmla="*/ 863 w 852"/>
                      <a:gd name="T95" fmla="*/ 21 h 419"/>
                      <a:gd name="T96" fmla="*/ 876 w 852"/>
                      <a:gd name="T97" fmla="*/ 11 h 419"/>
                      <a:gd name="T98" fmla="*/ 890 w 852"/>
                      <a:gd name="T99" fmla="*/ 0 h 419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852"/>
                      <a:gd name="T151" fmla="*/ 0 h 419"/>
                      <a:gd name="T152" fmla="*/ 852 w 852"/>
                      <a:gd name="T153" fmla="*/ 419 h 419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852" h="419">
                        <a:moveTo>
                          <a:pt x="850" y="0"/>
                        </a:moveTo>
                        <a:lnTo>
                          <a:pt x="93" y="0"/>
                        </a:lnTo>
                        <a:lnTo>
                          <a:pt x="77" y="6"/>
                        </a:lnTo>
                        <a:lnTo>
                          <a:pt x="63" y="19"/>
                        </a:lnTo>
                        <a:lnTo>
                          <a:pt x="48" y="34"/>
                        </a:lnTo>
                        <a:lnTo>
                          <a:pt x="36" y="53"/>
                        </a:lnTo>
                        <a:lnTo>
                          <a:pt x="28" y="70"/>
                        </a:lnTo>
                        <a:lnTo>
                          <a:pt x="21" y="83"/>
                        </a:lnTo>
                        <a:lnTo>
                          <a:pt x="13" y="115"/>
                        </a:lnTo>
                        <a:lnTo>
                          <a:pt x="7" y="149"/>
                        </a:lnTo>
                        <a:lnTo>
                          <a:pt x="4" y="181"/>
                        </a:lnTo>
                        <a:lnTo>
                          <a:pt x="0" y="210"/>
                        </a:lnTo>
                        <a:lnTo>
                          <a:pt x="2" y="238"/>
                        </a:lnTo>
                        <a:lnTo>
                          <a:pt x="7" y="262"/>
                        </a:lnTo>
                        <a:lnTo>
                          <a:pt x="8" y="285"/>
                        </a:lnTo>
                        <a:lnTo>
                          <a:pt x="13" y="304"/>
                        </a:lnTo>
                        <a:lnTo>
                          <a:pt x="20" y="326"/>
                        </a:lnTo>
                        <a:lnTo>
                          <a:pt x="32" y="357"/>
                        </a:lnTo>
                        <a:lnTo>
                          <a:pt x="44" y="378"/>
                        </a:lnTo>
                        <a:lnTo>
                          <a:pt x="53" y="390"/>
                        </a:lnTo>
                        <a:lnTo>
                          <a:pt x="68" y="405"/>
                        </a:lnTo>
                        <a:lnTo>
                          <a:pt x="95" y="419"/>
                        </a:lnTo>
                        <a:lnTo>
                          <a:pt x="852" y="419"/>
                        </a:lnTo>
                        <a:lnTo>
                          <a:pt x="842" y="410"/>
                        </a:lnTo>
                        <a:lnTo>
                          <a:pt x="828" y="403"/>
                        </a:lnTo>
                        <a:lnTo>
                          <a:pt x="818" y="394"/>
                        </a:lnTo>
                        <a:lnTo>
                          <a:pt x="810" y="387"/>
                        </a:lnTo>
                        <a:lnTo>
                          <a:pt x="800" y="374"/>
                        </a:lnTo>
                        <a:lnTo>
                          <a:pt x="792" y="362"/>
                        </a:lnTo>
                        <a:lnTo>
                          <a:pt x="784" y="349"/>
                        </a:lnTo>
                        <a:lnTo>
                          <a:pt x="780" y="336"/>
                        </a:lnTo>
                        <a:lnTo>
                          <a:pt x="773" y="325"/>
                        </a:lnTo>
                        <a:lnTo>
                          <a:pt x="772" y="309"/>
                        </a:lnTo>
                        <a:lnTo>
                          <a:pt x="764" y="285"/>
                        </a:lnTo>
                        <a:lnTo>
                          <a:pt x="762" y="275"/>
                        </a:lnTo>
                        <a:lnTo>
                          <a:pt x="760" y="258"/>
                        </a:lnTo>
                        <a:lnTo>
                          <a:pt x="757" y="240"/>
                        </a:lnTo>
                        <a:lnTo>
                          <a:pt x="757" y="224"/>
                        </a:lnTo>
                        <a:lnTo>
                          <a:pt x="756" y="202"/>
                        </a:lnTo>
                        <a:lnTo>
                          <a:pt x="760" y="168"/>
                        </a:lnTo>
                        <a:lnTo>
                          <a:pt x="760" y="154"/>
                        </a:lnTo>
                        <a:lnTo>
                          <a:pt x="764" y="133"/>
                        </a:lnTo>
                        <a:lnTo>
                          <a:pt x="770" y="109"/>
                        </a:lnTo>
                        <a:lnTo>
                          <a:pt x="776" y="91"/>
                        </a:lnTo>
                        <a:lnTo>
                          <a:pt x="783" y="70"/>
                        </a:lnTo>
                        <a:lnTo>
                          <a:pt x="794" y="50"/>
                        </a:lnTo>
                        <a:lnTo>
                          <a:pt x="810" y="37"/>
                        </a:lnTo>
                        <a:lnTo>
                          <a:pt x="823" y="21"/>
                        </a:lnTo>
                        <a:lnTo>
                          <a:pt x="836" y="11"/>
                        </a:lnTo>
                        <a:lnTo>
                          <a:pt x="85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858585"/>
                      </a:gs>
                      <a:gs pos="100000">
                        <a:srgbClr val="E8E8E8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689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05" y="-16"/>
                    <a:ext cx="743" cy="34"/>
                  </a:xfrm>
                  <a:custGeom>
                    <a:avLst/>
                    <a:gdLst>
                      <a:gd name="T0" fmla="*/ 0 w 1502"/>
                      <a:gd name="T1" fmla="*/ 2 h 72"/>
                      <a:gd name="T2" fmla="*/ 0 w 1502"/>
                      <a:gd name="T3" fmla="*/ 0 h 72"/>
                      <a:gd name="T4" fmla="*/ 45 w 1502"/>
                      <a:gd name="T5" fmla="*/ 0 h 72"/>
                      <a:gd name="T6" fmla="*/ 45 w 1502"/>
                      <a:gd name="T7" fmla="*/ 2 h 72"/>
                      <a:gd name="T8" fmla="*/ 0 w 1502"/>
                      <a:gd name="T9" fmla="*/ 2 h 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02"/>
                      <a:gd name="T16" fmla="*/ 0 h 72"/>
                      <a:gd name="T17" fmla="*/ 1502 w 1502"/>
                      <a:gd name="T18" fmla="*/ 72 h 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02" h="72">
                        <a:moveTo>
                          <a:pt x="4" y="72"/>
                        </a:moveTo>
                        <a:lnTo>
                          <a:pt x="0" y="0"/>
                        </a:lnTo>
                        <a:lnTo>
                          <a:pt x="1498" y="0"/>
                        </a:lnTo>
                        <a:lnTo>
                          <a:pt x="1502" y="72"/>
                        </a:lnTo>
                        <a:lnTo>
                          <a:pt x="4" y="72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690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13" y="440"/>
                    <a:ext cx="743" cy="34"/>
                  </a:xfrm>
                  <a:custGeom>
                    <a:avLst/>
                    <a:gdLst>
                      <a:gd name="T0" fmla="*/ 0 w 1502"/>
                      <a:gd name="T1" fmla="*/ 2 h 70"/>
                      <a:gd name="T2" fmla="*/ 0 w 1502"/>
                      <a:gd name="T3" fmla="*/ 0 h 70"/>
                      <a:gd name="T4" fmla="*/ 45 w 1502"/>
                      <a:gd name="T5" fmla="*/ 0 h 70"/>
                      <a:gd name="T6" fmla="*/ 45 w 1502"/>
                      <a:gd name="T7" fmla="*/ 2 h 70"/>
                      <a:gd name="T8" fmla="*/ 0 w 1502"/>
                      <a:gd name="T9" fmla="*/ 2 h 7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02"/>
                      <a:gd name="T16" fmla="*/ 0 h 70"/>
                      <a:gd name="T17" fmla="*/ 1502 w 1502"/>
                      <a:gd name="T18" fmla="*/ 70 h 7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02" h="70">
                        <a:moveTo>
                          <a:pt x="0" y="70"/>
                        </a:moveTo>
                        <a:lnTo>
                          <a:pt x="4" y="0"/>
                        </a:lnTo>
                        <a:lnTo>
                          <a:pt x="1502" y="0"/>
                        </a:lnTo>
                        <a:lnTo>
                          <a:pt x="1498" y="70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B1B1B1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691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764" y="19"/>
                    <a:ext cx="102" cy="421"/>
                  </a:xfrm>
                  <a:custGeom>
                    <a:avLst/>
                    <a:gdLst>
                      <a:gd name="T0" fmla="*/ 168 w 90"/>
                      <a:gd name="T1" fmla="*/ 0 h 415"/>
                      <a:gd name="T2" fmla="*/ 29 w 90"/>
                      <a:gd name="T3" fmla="*/ 101 h 415"/>
                      <a:gd name="T4" fmla="*/ 1 w 90"/>
                      <a:gd name="T5" fmla="*/ 234 h 415"/>
                      <a:gd name="T6" fmla="*/ 42 w 90"/>
                      <a:gd name="T7" fmla="*/ 371 h 415"/>
                      <a:gd name="T8" fmla="*/ 164 w 90"/>
                      <a:gd name="T9" fmla="*/ 445 h 4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415"/>
                      <a:gd name="T17" fmla="*/ 90 w 90"/>
                      <a:gd name="T18" fmla="*/ 415 h 4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415">
                        <a:moveTo>
                          <a:pt x="90" y="0"/>
                        </a:moveTo>
                        <a:cubicBezTo>
                          <a:pt x="60" y="29"/>
                          <a:pt x="31" y="59"/>
                          <a:pt x="16" y="96"/>
                        </a:cubicBezTo>
                        <a:cubicBezTo>
                          <a:pt x="1" y="133"/>
                          <a:pt x="0" y="177"/>
                          <a:pt x="1" y="219"/>
                        </a:cubicBezTo>
                        <a:cubicBezTo>
                          <a:pt x="2" y="261"/>
                          <a:pt x="9" y="313"/>
                          <a:pt x="23" y="346"/>
                        </a:cubicBezTo>
                        <a:cubicBezTo>
                          <a:pt x="37" y="379"/>
                          <a:pt x="62" y="397"/>
                          <a:pt x="88" y="415"/>
                        </a:cubicBezTo>
                      </a:path>
                    </a:pathLst>
                  </a:custGeom>
                  <a:noFill/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692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-11" y="-10"/>
                    <a:ext cx="117" cy="490"/>
                  </a:xfrm>
                  <a:custGeom>
                    <a:avLst/>
                    <a:gdLst>
                      <a:gd name="T0" fmla="*/ 9 w 221"/>
                      <a:gd name="T1" fmla="*/ 0 h 965"/>
                      <a:gd name="T2" fmla="*/ 7 w 221"/>
                      <a:gd name="T3" fmla="*/ 1 h 965"/>
                      <a:gd name="T4" fmla="*/ 6 w 221"/>
                      <a:gd name="T5" fmla="*/ 2 h 965"/>
                      <a:gd name="T6" fmla="*/ 4 w 221"/>
                      <a:gd name="T7" fmla="*/ 4 h 965"/>
                      <a:gd name="T8" fmla="*/ 3 w 221"/>
                      <a:gd name="T9" fmla="*/ 6 h 965"/>
                      <a:gd name="T10" fmla="*/ 2 w 221"/>
                      <a:gd name="T11" fmla="*/ 8 h 965"/>
                      <a:gd name="T12" fmla="*/ 1 w 221"/>
                      <a:gd name="T13" fmla="*/ 10 h 965"/>
                      <a:gd name="T14" fmla="*/ 1 w 221"/>
                      <a:gd name="T15" fmla="*/ 13 h 965"/>
                      <a:gd name="T16" fmla="*/ 0 w 221"/>
                      <a:gd name="T17" fmla="*/ 16 h 965"/>
                      <a:gd name="T18" fmla="*/ 1 w 221"/>
                      <a:gd name="T19" fmla="*/ 19 h 965"/>
                      <a:gd name="T20" fmla="*/ 1 w 221"/>
                      <a:gd name="T21" fmla="*/ 22 h 965"/>
                      <a:gd name="T22" fmla="*/ 2 w 221"/>
                      <a:gd name="T23" fmla="*/ 25 h 965"/>
                      <a:gd name="T24" fmla="*/ 3 w 221"/>
                      <a:gd name="T25" fmla="*/ 27 h 965"/>
                      <a:gd name="T26" fmla="*/ 4 w 221"/>
                      <a:gd name="T27" fmla="*/ 29 h 965"/>
                      <a:gd name="T28" fmla="*/ 6 w 221"/>
                      <a:gd name="T29" fmla="*/ 31 h 965"/>
                      <a:gd name="T30" fmla="*/ 7 w 221"/>
                      <a:gd name="T31" fmla="*/ 32 h 965"/>
                      <a:gd name="T32" fmla="*/ 9 w 221"/>
                      <a:gd name="T33" fmla="*/ 32 h 965"/>
                      <a:gd name="T34" fmla="*/ 8 w 221"/>
                      <a:gd name="T35" fmla="*/ 30 h 965"/>
                      <a:gd name="T36" fmla="*/ 7 w 221"/>
                      <a:gd name="T37" fmla="*/ 29 h 965"/>
                      <a:gd name="T38" fmla="*/ 6 w 221"/>
                      <a:gd name="T39" fmla="*/ 28 h 965"/>
                      <a:gd name="T40" fmla="*/ 4 w 221"/>
                      <a:gd name="T41" fmla="*/ 26 h 965"/>
                      <a:gd name="T42" fmla="*/ 3 w 221"/>
                      <a:gd name="T43" fmla="*/ 24 h 965"/>
                      <a:gd name="T44" fmla="*/ 2 w 221"/>
                      <a:gd name="T45" fmla="*/ 22 h 965"/>
                      <a:gd name="T46" fmla="*/ 2 w 221"/>
                      <a:gd name="T47" fmla="*/ 20 h 965"/>
                      <a:gd name="T48" fmla="*/ 2 w 221"/>
                      <a:gd name="T49" fmla="*/ 18 h 965"/>
                      <a:gd name="T50" fmla="*/ 2 w 221"/>
                      <a:gd name="T51" fmla="*/ 15 h 965"/>
                      <a:gd name="T52" fmla="*/ 2 w 221"/>
                      <a:gd name="T53" fmla="*/ 12 h 965"/>
                      <a:gd name="T54" fmla="*/ 2 w 221"/>
                      <a:gd name="T55" fmla="*/ 10 h 965"/>
                      <a:gd name="T56" fmla="*/ 3 w 221"/>
                      <a:gd name="T57" fmla="*/ 8 h 965"/>
                      <a:gd name="T58" fmla="*/ 4 w 221"/>
                      <a:gd name="T59" fmla="*/ 6 h 965"/>
                      <a:gd name="T60" fmla="*/ 6 w 221"/>
                      <a:gd name="T61" fmla="*/ 5 h 965"/>
                      <a:gd name="T62" fmla="*/ 7 w 221"/>
                      <a:gd name="T63" fmla="*/ 4 h 965"/>
                      <a:gd name="T64" fmla="*/ 8 w 221"/>
                      <a:gd name="T65" fmla="*/ 3 h 96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21"/>
                      <a:gd name="T100" fmla="*/ 0 h 965"/>
                      <a:gd name="T101" fmla="*/ 221 w 221"/>
                      <a:gd name="T102" fmla="*/ 965 h 965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21" h="965">
                        <a:moveTo>
                          <a:pt x="221" y="72"/>
                        </a:moveTo>
                        <a:lnTo>
                          <a:pt x="217" y="0"/>
                        </a:lnTo>
                        <a:lnTo>
                          <a:pt x="194" y="7"/>
                        </a:lnTo>
                        <a:lnTo>
                          <a:pt x="172" y="18"/>
                        </a:lnTo>
                        <a:lnTo>
                          <a:pt x="151" y="32"/>
                        </a:lnTo>
                        <a:lnTo>
                          <a:pt x="131" y="50"/>
                        </a:lnTo>
                        <a:lnTo>
                          <a:pt x="111" y="74"/>
                        </a:lnTo>
                        <a:lnTo>
                          <a:pt x="93" y="99"/>
                        </a:lnTo>
                        <a:lnTo>
                          <a:pt x="77" y="126"/>
                        </a:lnTo>
                        <a:lnTo>
                          <a:pt x="63" y="158"/>
                        </a:lnTo>
                        <a:lnTo>
                          <a:pt x="48" y="191"/>
                        </a:lnTo>
                        <a:lnTo>
                          <a:pt x="36" y="227"/>
                        </a:lnTo>
                        <a:lnTo>
                          <a:pt x="25" y="266"/>
                        </a:lnTo>
                        <a:lnTo>
                          <a:pt x="16" y="306"/>
                        </a:lnTo>
                        <a:lnTo>
                          <a:pt x="9" y="347"/>
                        </a:lnTo>
                        <a:lnTo>
                          <a:pt x="3" y="392"/>
                        </a:lnTo>
                        <a:lnTo>
                          <a:pt x="1" y="436"/>
                        </a:lnTo>
                        <a:lnTo>
                          <a:pt x="0" y="482"/>
                        </a:lnTo>
                        <a:lnTo>
                          <a:pt x="1" y="529"/>
                        </a:lnTo>
                        <a:lnTo>
                          <a:pt x="3" y="574"/>
                        </a:lnTo>
                        <a:lnTo>
                          <a:pt x="9" y="617"/>
                        </a:lnTo>
                        <a:lnTo>
                          <a:pt x="16" y="659"/>
                        </a:lnTo>
                        <a:lnTo>
                          <a:pt x="25" y="699"/>
                        </a:lnTo>
                        <a:lnTo>
                          <a:pt x="36" y="738"/>
                        </a:lnTo>
                        <a:lnTo>
                          <a:pt x="48" y="774"/>
                        </a:lnTo>
                        <a:lnTo>
                          <a:pt x="63" y="807"/>
                        </a:lnTo>
                        <a:lnTo>
                          <a:pt x="77" y="839"/>
                        </a:lnTo>
                        <a:lnTo>
                          <a:pt x="93" y="866"/>
                        </a:lnTo>
                        <a:lnTo>
                          <a:pt x="111" y="891"/>
                        </a:lnTo>
                        <a:lnTo>
                          <a:pt x="131" y="915"/>
                        </a:lnTo>
                        <a:lnTo>
                          <a:pt x="151" y="933"/>
                        </a:lnTo>
                        <a:lnTo>
                          <a:pt x="172" y="947"/>
                        </a:lnTo>
                        <a:lnTo>
                          <a:pt x="194" y="960"/>
                        </a:lnTo>
                        <a:lnTo>
                          <a:pt x="217" y="965"/>
                        </a:lnTo>
                        <a:lnTo>
                          <a:pt x="221" y="895"/>
                        </a:lnTo>
                        <a:lnTo>
                          <a:pt x="201" y="888"/>
                        </a:lnTo>
                        <a:lnTo>
                          <a:pt x="183" y="879"/>
                        </a:lnTo>
                        <a:lnTo>
                          <a:pt x="165" y="866"/>
                        </a:lnTo>
                        <a:lnTo>
                          <a:pt x="147" y="850"/>
                        </a:lnTo>
                        <a:lnTo>
                          <a:pt x="131" y="832"/>
                        </a:lnTo>
                        <a:lnTo>
                          <a:pt x="117" y="810"/>
                        </a:lnTo>
                        <a:lnTo>
                          <a:pt x="102" y="785"/>
                        </a:lnTo>
                        <a:lnTo>
                          <a:pt x="90" y="760"/>
                        </a:lnTo>
                        <a:lnTo>
                          <a:pt x="77" y="731"/>
                        </a:lnTo>
                        <a:lnTo>
                          <a:pt x="66" y="700"/>
                        </a:lnTo>
                        <a:lnTo>
                          <a:pt x="57" y="668"/>
                        </a:lnTo>
                        <a:lnTo>
                          <a:pt x="50" y="634"/>
                        </a:lnTo>
                        <a:lnTo>
                          <a:pt x="45" y="598"/>
                        </a:lnTo>
                        <a:lnTo>
                          <a:pt x="39" y="560"/>
                        </a:lnTo>
                        <a:lnTo>
                          <a:pt x="37" y="522"/>
                        </a:lnTo>
                        <a:lnTo>
                          <a:pt x="36" y="482"/>
                        </a:lnTo>
                        <a:lnTo>
                          <a:pt x="37" y="443"/>
                        </a:lnTo>
                        <a:lnTo>
                          <a:pt x="39" y="405"/>
                        </a:lnTo>
                        <a:lnTo>
                          <a:pt x="45" y="367"/>
                        </a:lnTo>
                        <a:lnTo>
                          <a:pt x="50" y="333"/>
                        </a:lnTo>
                        <a:lnTo>
                          <a:pt x="57" y="299"/>
                        </a:lnTo>
                        <a:lnTo>
                          <a:pt x="66" y="266"/>
                        </a:lnTo>
                        <a:lnTo>
                          <a:pt x="77" y="234"/>
                        </a:lnTo>
                        <a:lnTo>
                          <a:pt x="90" y="207"/>
                        </a:lnTo>
                        <a:lnTo>
                          <a:pt x="102" y="180"/>
                        </a:lnTo>
                        <a:lnTo>
                          <a:pt x="117" y="155"/>
                        </a:lnTo>
                        <a:lnTo>
                          <a:pt x="131" y="133"/>
                        </a:lnTo>
                        <a:lnTo>
                          <a:pt x="147" y="115"/>
                        </a:lnTo>
                        <a:lnTo>
                          <a:pt x="165" y="99"/>
                        </a:lnTo>
                        <a:lnTo>
                          <a:pt x="183" y="86"/>
                        </a:lnTo>
                        <a:lnTo>
                          <a:pt x="201" y="77"/>
                        </a:lnTo>
                        <a:lnTo>
                          <a:pt x="221" y="72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4609" name="Group 329"/>
                <p:cNvGrpSpPr>
                  <a:grpSpLocks noChangeAspect="1"/>
                </p:cNvGrpSpPr>
                <p:nvPr/>
              </p:nvGrpSpPr>
              <p:grpSpPr bwMode="auto">
                <a:xfrm>
                  <a:off x="94" y="188"/>
                  <a:ext cx="133" cy="399"/>
                  <a:chOff x="0" y="0"/>
                  <a:chExt cx="443" cy="608"/>
                </a:xfrm>
              </p:grpSpPr>
              <p:sp>
                <p:nvSpPr>
                  <p:cNvPr id="14684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26" y="41"/>
                    <a:ext cx="396" cy="496"/>
                  </a:xfrm>
                  <a:custGeom>
                    <a:avLst/>
                    <a:gdLst>
                      <a:gd name="T0" fmla="*/ 417 w 388"/>
                      <a:gd name="T1" fmla="*/ 0 h 470"/>
                      <a:gd name="T2" fmla="*/ 117 w 388"/>
                      <a:gd name="T3" fmla="*/ 0 h 470"/>
                      <a:gd name="T4" fmla="*/ 93 w 388"/>
                      <a:gd name="T5" fmla="*/ 19 h 470"/>
                      <a:gd name="T6" fmla="*/ 65 w 388"/>
                      <a:gd name="T7" fmla="*/ 43 h 470"/>
                      <a:gd name="T8" fmla="*/ 49 w 388"/>
                      <a:gd name="T9" fmla="*/ 70 h 470"/>
                      <a:gd name="T10" fmla="*/ 38 w 388"/>
                      <a:gd name="T11" fmla="*/ 102 h 470"/>
                      <a:gd name="T12" fmla="*/ 20 w 388"/>
                      <a:gd name="T13" fmla="*/ 133 h 470"/>
                      <a:gd name="T14" fmla="*/ 11 w 388"/>
                      <a:gd name="T15" fmla="*/ 175 h 470"/>
                      <a:gd name="T16" fmla="*/ 4 w 388"/>
                      <a:gd name="T17" fmla="*/ 210 h 470"/>
                      <a:gd name="T18" fmla="*/ 0 w 388"/>
                      <a:gd name="T19" fmla="*/ 263 h 470"/>
                      <a:gd name="T20" fmla="*/ 0 w 388"/>
                      <a:gd name="T21" fmla="*/ 337 h 470"/>
                      <a:gd name="T22" fmla="*/ 4 w 388"/>
                      <a:gd name="T23" fmla="*/ 387 h 470"/>
                      <a:gd name="T24" fmla="*/ 11 w 388"/>
                      <a:gd name="T25" fmla="*/ 432 h 470"/>
                      <a:gd name="T26" fmla="*/ 20 w 388"/>
                      <a:gd name="T27" fmla="*/ 472 h 470"/>
                      <a:gd name="T28" fmla="*/ 35 w 388"/>
                      <a:gd name="T29" fmla="*/ 503 h 470"/>
                      <a:gd name="T30" fmla="*/ 48 w 388"/>
                      <a:gd name="T31" fmla="*/ 536 h 470"/>
                      <a:gd name="T32" fmla="*/ 62 w 388"/>
                      <a:gd name="T33" fmla="*/ 562 h 470"/>
                      <a:gd name="T34" fmla="*/ 85 w 388"/>
                      <a:gd name="T35" fmla="*/ 584 h 470"/>
                      <a:gd name="T36" fmla="*/ 101 w 388"/>
                      <a:gd name="T37" fmla="*/ 598 h 470"/>
                      <a:gd name="T38" fmla="*/ 114 w 388"/>
                      <a:gd name="T39" fmla="*/ 609 h 470"/>
                      <a:gd name="T40" fmla="*/ 134 w 388"/>
                      <a:gd name="T41" fmla="*/ 615 h 470"/>
                      <a:gd name="T42" fmla="*/ 429 w 388"/>
                      <a:gd name="T43" fmla="*/ 615 h 470"/>
                      <a:gd name="T44" fmla="*/ 411 w 388"/>
                      <a:gd name="T45" fmla="*/ 608 h 470"/>
                      <a:gd name="T46" fmla="*/ 385 w 388"/>
                      <a:gd name="T47" fmla="*/ 588 h 470"/>
                      <a:gd name="T48" fmla="*/ 372 w 388"/>
                      <a:gd name="T49" fmla="*/ 569 h 470"/>
                      <a:gd name="T50" fmla="*/ 356 w 388"/>
                      <a:gd name="T51" fmla="*/ 551 h 470"/>
                      <a:gd name="T52" fmla="*/ 344 w 388"/>
                      <a:gd name="T53" fmla="*/ 531 h 470"/>
                      <a:gd name="T54" fmla="*/ 328 w 388"/>
                      <a:gd name="T55" fmla="*/ 500 h 470"/>
                      <a:gd name="T56" fmla="*/ 318 w 388"/>
                      <a:gd name="T57" fmla="*/ 469 h 470"/>
                      <a:gd name="T58" fmla="*/ 310 w 388"/>
                      <a:gd name="T59" fmla="*/ 430 h 470"/>
                      <a:gd name="T60" fmla="*/ 303 w 388"/>
                      <a:gd name="T61" fmla="*/ 397 h 470"/>
                      <a:gd name="T62" fmla="*/ 300 w 388"/>
                      <a:gd name="T63" fmla="*/ 363 h 470"/>
                      <a:gd name="T64" fmla="*/ 298 w 388"/>
                      <a:gd name="T65" fmla="*/ 321 h 470"/>
                      <a:gd name="T66" fmla="*/ 300 w 388"/>
                      <a:gd name="T67" fmla="*/ 262 h 470"/>
                      <a:gd name="T68" fmla="*/ 305 w 388"/>
                      <a:gd name="T69" fmla="*/ 209 h 470"/>
                      <a:gd name="T70" fmla="*/ 308 w 388"/>
                      <a:gd name="T71" fmla="*/ 179 h 470"/>
                      <a:gd name="T72" fmla="*/ 316 w 388"/>
                      <a:gd name="T73" fmla="*/ 150 h 470"/>
                      <a:gd name="T74" fmla="*/ 325 w 388"/>
                      <a:gd name="T75" fmla="*/ 116 h 470"/>
                      <a:gd name="T76" fmla="*/ 338 w 388"/>
                      <a:gd name="T77" fmla="*/ 88 h 470"/>
                      <a:gd name="T78" fmla="*/ 353 w 388"/>
                      <a:gd name="T79" fmla="*/ 61 h 470"/>
                      <a:gd name="T80" fmla="*/ 367 w 388"/>
                      <a:gd name="T81" fmla="*/ 40 h 470"/>
                      <a:gd name="T82" fmla="*/ 384 w 388"/>
                      <a:gd name="T83" fmla="*/ 22 h 470"/>
                      <a:gd name="T84" fmla="*/ 404 w 388"/>
                      <a:gd name="T85" fmla="*/ 5 h 470"/>
                      <a:gd name="T86" fmla="*/ 417 w 388"/>
                      <a:gd name="T87" fmla="*/ 0 h 470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388"/>
                      <a:gd name="T133" fmla="*/ 0 h 470"/>
                      <a:gd name="T134" fmla="*/ 388 w 388"/>
                      <a:gd name="T135" fmla="*/ 470 h 470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388" h="470">
                        <a:moveTo>
                          <a:pt x="377" y="0"/>
                        </a:moveTo>
                        <a:lnTo>
                          <a:pt x="107" y="0"/>
                        </a:lnTo>
                        <a:lnTo>
                          <a:pt x="83" y="14"/>
                        </a:lnTo>
                        <a:lnTo>
                          <a:pt x="60" y="33"/>
                        </a:lnTo>
                        <a:lnTo>
                          <a:pt x="44" y="54"/>
                        </a:lnTo>
                        <a:lnTo>
                          <a:pt x="33" y="78"/>
                        </a:lnTo>
                        <a:lnTo>
                          <a:pt x="20" y="101"/>
                        </a:lnTo>
                        <a:lnTo>
                          <a:pt x="11" y="134"/>
                        </a:lnTo>
                        <a:lnTo>
                          <a:pt x="4" y="161"/>
                        </a:lnTo>
                        <a:lnTo>
                          <a:pt x="0" y="201"/>
                        </a:lnTo>
                        <a:lnTo>
                          <a:pt x="0" y="257"/>
                        </a:lnTo>
                        <a:lnTo>
                          <a:pt x="4" y="297"/>
                        </a:lnTo>
                        <a:lnTo>
                          <a:pt x="11" y="331"/>
                        </a:lnTo>
                        <a:lnTo>
                          <a:pt x="20" y="361"/>
                        </a:lnTo>
                        <a:lnTo>
                          <a:pt x="30" y="385"/>
                        </a:lnTo>
                        <a:lnTo>
                          <a:pt x="43" y="409"/>
                        </a:lnTo>
                        <a:lnTo>
                          <a:pt x="57" y="430"/>
                        </a:lnTo>
                        <a:lnTo>
                          <a:pt x="75" y="446"/>
                        </a:lnTo>
                        <a:lnTo>
                          <a:pt x="91" y="457"/>
                        </a:lnTo>
                        <a:lnTo>
                          <a:pt x="104" y="465"/>
                        </a:lnTo>
                        <a:lnTo>
                          <a:pt x="120" y="470"/>
                        </a:lnTo>
                        <a:lnTo>
                          <a:pt x="388" y="470"/>
                        </a:lnTo>
                        <a:lnTo>
                          <a:pt x="371" y="464"/>
                        </a:lnTo>
                        <a:lnTo>
                          <a:pt x="348" y="449"/>
                        </a:lnTo>
                        <a:lnTo>
                          <a:pt x="336" y="435"/>
                        </a:lnTo>
                        <a:lnTo>
                          <a:pt x="321" y="421"/>
                        </a:lnTo>
                        <a:lnTo>
                          <a:pt x="310" y="406"/>
                        </a:lnTo>
                        <a:lnTo>
                          <a:pt x="297" y="382"/>
                        </a:lnTo>
                        <a:lnTo>
                          <a:pt x="288" y="358"/>
                        </a:lnTo>
                        <a:lnTo>
                          <a:pt x="280" y="329"/>
                        </a:lnTo>
                        <a:lnTo>
                          <a:pt x="273" y="302"/>
                        </a:lnTo>
                        <a:lnTo>
                          <a:pt x="270" y="278"/>
                        </a:lnTo>
                        <a:lnTo>
                          <a:pt x="268" y="245"/>
                        </a:lnTo>
                        <a:lnTo>
                          <a:pt x="270" y="200"/>
                        </a:lnTo>
                        <a:lnTo>
                          <a:pt x="275" y="160"/>
                        </a:lnTo>
                        <a:lnTo>
                          <a:pt x="278" y="137"/>
                        </a:lnTo>
                        <a:lnTo>
                          <a:pt x="286" y="115"/>
                        </a:lnTo>
                        <a:lnTo>
                          <a:pt x="294" y="89"/>
                        </a:lnTo>
                        <a:lnTo>
                          <a:pt x="305" y="67"/>
                        </a:lnTo>
                        <a:lnTo>
                          <a:pt x="318" y="46"/>
                        </a:lnTo>
                        <a:lnTo>
                          <a:pt x="332" y="30"/>
                        </a:lnTo>
                        <a:lnTo>
                          <a:pt x="347" y="17"/>
                        </a:lnTo>
                        <a:lnTo>
                          <a:pt x="364" y="5"/>
                        </a:lnTo>
                        <a:lnTo>
                          <a:pt x="377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745B74"/>
                      </a:gs>
                      <a:gs pos="100000">
                        <a:srgbClr val="FBC5FB"/>
                      </a:gs>
                    </a:gsLst>
                    <a:lin ang="5400000" scaled="1"/>
                  </a:gradFill>
                  <a:ln w="6350" cap="flat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685" name="Rectangle 3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" y="-33"/>
                    <a:ext cx="293" cy="68"/>
                  </a:xfrm>
                  <a:prstGeom prst="rect">
                    <a:avLst/>
                  </a:prstGeom>
                  <a:solidFill>
                    <a:srgbClr val="B791B7"/>
                  </a:solidFill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686" name="Rectangle 3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6" y="525"/>
                    <a:ext cx="278" cy="68"/>
                  </a:xfrm>
                  <a:prstGeom prst="rect">
                    <a:avLst/>
                  </a:prstGeom>
                  <a:solidFill>
                    <a:srgbClr val="B690B6"/>
                  </a:solidFill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687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-7" y="-19"/>
                    <a:ext cx="176" cy="616"/>
                  </a:xfrm>
                  <a:custGeom>
                    <a:avLst/>
                    <a:gdLst>
                      <a:gd name="T0" fmla="*/ 11 w 346"/>
                      <a:gd name="T1" fmla="*/ 36 h 1215"/>
                      <a:gd name="T2" fmla="*/ 9 w 346"/>
                      <a:gd name="T3" fmla="*/ 35 h 1215"/>
                      <a:gd name="T4" fmla="*/ 7 w 346"/>
                      <a:gd name="T5" fmla="*/ 34 h 1215"/>
                      <a:gd name="T6" fmla="*/ 6 w 346"/>
                      <a:gd name="T7" fmla="*/ 32 h 1215"/>
                      <a:gd name="T8" fmla="*/ 5 w 346"/>
                      <a:gd name="T9" fmla="*/ 30 h 1215"/>
                      <a:gd name="T10" fmla="*/ 4 w 346"/>
                      <a:gd name="T11" fmla="*/ 28 h 1215"/>
                      <a:gd name="T12" fmla="*/ 3 w 346"/>
                      <a:gd name="T13" fmla="*/ 25 h 1215"/>
                      <a:gd name="T14" fmla="*/ 3 w 346"/>
                      <a:gd name="T15" fmla="*/ 22 h 1215"/>
                      <a:gd name="T16" fmla="*/ 3 w 346"/>
                      <a:gd name="T17" fmla="*/ 19 h 1215"/>
                      <a:gd name="T18" fmla="*/ 3 w 346"/>
                      <a:gd name="T19" fmla="*/ 16 h 1215"/>
                      <a:gd name="T20" fmla="*/ 4 w 346"/>
                      <a:gd name="T21" fmla="*/ 13 h 1215"/>
                      <a:gd name="T22" fmla="*/ 5 w 346"/>
                      <a:gd name="T23" fmla="*/ 10 h 1215"/>
                      <a:gd name="T24" fmla="*/ 6 w 346"/>
                      <a:gd name="T25" fmla="*/ 8 h 1215"/>
                      <a:gd name="T26" fmla="*/ 7 w 346"/>
                      <a:gd name="T27" fmla="*/ 7 h 1215"/>
                      <a:gd name="T28" fmla="*/ 9 w 346"/>
                      <a:gd name="T29" fmla="*/ 5 h 1215"/>
                      <a:gd name="T30" fmla="*/ 11 w 346"/>
                      <a:gd name="T31" fmla="*/ 5 h 1215"/>
                      <a:gd name="T32" fmla="*/ 12 w 346"/>
                      <a:gd name="T33" fmla="*/ 0 h 1215"/>
                      <a:gd name="T34" fmla="*/ 11 w 346"/>
                      <a:gd name="T35" fmla="*/ 1 h 1215"/>
                      <a:gd name="T36" fmla="*/ 9 w 346"/>
                      <a:gd name="T37" fmla="*/ 1 h 1215"/>
                      <a:gd name="T38" fmla="*/ 8 w 346"/>
                      <a:gd name="T39" fmla="*/ 1 h 1215"/>
                      <a:gd name="T40" fmla="*/ 7 w 346"/>
                      <a:gd name="T41" fmla="*/ 2 h 1215"/>
                      <a:gd name="T42" fmla="*/ 5 w 346"/>
                      <a:gd name="T43" fmla="*/ 4 h 1215"/>
                      <a:gd name="T44" fmla="*/ 4 w 346"/>
                      <a:gd name="T45" fmla="*/ 6 h 1215"/>
                      <a:gd name="T46" fmla="*/ 2 w 346"/>
                      <a:gd name="T47" fmla="*/ 9 h 1215"/>
                      <a:gd name="T48" fmla="*/ 1 w 346"/>
                      <a:gd name="T49" fmla="*/ 13 h 1215"/>
                      <a:gd name="T50" fmla="*/ 1 w 346"/>
                      <a:gd name="T51" fmla="*/ 16 h 1215"/>
                      <a:gd name="T52" fmla="*/ 0 w 346"/>
                      <a:gd name="T53" fmla="*/ 20 h 1215"/>
                      <a:gd name="T54" fmla="*/ 1 w 346"/>
                      <a:gd name="T55" fmla="*/ 24 h 1215"/>
                      <a:gd name="T56" fmla="*/ 1 w 346"/>
                      <a:gd name="T57" fmla="*/ 28 h 1215"/>
                      <a:gd name="T58" fmla="*/ 2 w 346"/>
                      <a:gd name="T59" fmla="*/ 31 h 1215"/>
                      <a:gd name="T60" fmla="*/ 4 w 346"/>
                      <a:gd name="T61" fmla="*/ 34 h 1215"/>
                      <a:gd name="T62" fmla="*/ 5 w 346"/>
                      <a:gd name="T63" fmla="*/ 37 h 1215"/>
                      <a:gd name="T64" fmla="*/ 7 w 346"/>
                      <a:gd name="T65" fmla="*/ 39 h 1215"/>
                      <a:gd name="T66" fmla="*/ 8 w 346"/>
                      <a:gd name="T67" fmla="*/ 40 h 1215"/>
                      <a:gd name="T68" fmla="*/ 9 w 346"/>
                      <a:gd name="T69" fmla="*/ 41 h 1215"/>
                      <a:gd name="T70" fmla="*/ 11 w 346"/>
                      <a:gd name="T71" fmla="*/ 41 h 1215"/>
                      <a:gd name="T72" fmla="*/ 12 w 346"/>
                      <a:gd name="T73" fmla="*/ 41 h 1215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46"/>
                      <a:gd name="T112" fmla="*/ 0 h 1215"/>
                      <a:gd name="T113" fmla="*/ 346 w 346"/>
                      <a:gd name="T114" fmla="*/ 1215 h 1215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46" h="1215">
                        <a:moveTo>
                          <a:pt x="346" y="1082"/>
                        </a:moveTo>
                        <a:lnTo>
                          <a:pt x="319" y="1080"/>
                        </a:lnTo>
                        <a:lnTo>
                          <a:pt x="292" y="1073"/>
                        </a:lnTo>
                        <a:lnTo>
                          <a:pt x="266" y="1060"/>
                        </a:lnTo>
                        <a:lnTo>
                          <a:pt x="241" y="1044"/>
                        </a:lnTo>
                        <a:lnTo>
                          <a:pt x="218" y="1024"/>
                        </a:lnTo>
                        <a:lnTo>
                          <a:pt x="195" y="1001"/>
                        </a:lnTo>
                        <a:lnTo>
                          <a:pt x="175" y="972"/>
                        </a:lnTo>
                        <a:lnTo>
                          <a:pt x="155" y="941"/>
                        </a:lnTo>
                        <a:lnTo>
                          <a:pt x="137" y="909"/>
                        </a:lnTo>
                        <a:lnTo>
                          <a:pt x="123" y="871"/>
                        </a:lnTo>
                        <a:lnTo>
                          <a:pt x="108" y="833"/>
                        </a:lnTo>
                        <a:lnTo>
                          <a:pt x="97" y="792"/>
                        </a:lnTo>
                        <a:lnTo>
                          <a:pt x="88" y="749"/>
                        </a:lnTo>
                        <a:lnTo>
                          <a:pt x="81" y="702"/>
                        </a:lnTo>
                        <a:lnTo>
                          <a:pt x="78" y="655"/>
                        </a:lnTo>
                        <a:lnTo>
                          <a:pt x="76" y="606"/>
                        </a:lnTo>
                        <a:lnTo>
                          <a:pt x="78" y="560"/>
                        </a:lnTo>
                        <a:lnTo>
                          <a:pt x="81" y="513"/>
                        </a:lnTo>
                        <a:lnTo>
                          <a:pt x="88" y="466"/>
                        </a:lnTo>
                        <a:lnTo>
                          <a:pt x="97" y="423"/>
                        </a:lnTo>
                        <a:lnTo>
                          <a:pt x="108" y="381"/>
                        </a:lnTo>
                        <a:lnTo>
                          <a:pt x="123" y="344"/>
                        </a:lnTo>
                        <a:lnTo>
                          <a:pt x="137" y="306"/>
                        </a:lnTo>
                        <a:lnTo>
                          <a:pt x="155" y="273"/>
                        </a:lnTo>
                        <a:lnTo>
                          <a:pt x="175" y="243"/>
                        </a:lnTo>
                        <a:lnTo>
                          <a:pt x="195" y="216"/>
                        </a:lnTo>
                        <a:lnTo>
                          <a:pt x="218" y="190"/>
                        </a:lnTo>
                        <a:lnTo>
                          <a:pt x="241" y="171"/>
                        </a:lnTo>
                        <a:lnTo>
                          <a:pt x="266" y="154"/>
                        </a:lnTo>
                        <a:lnTo>
                          <a:pt x="292" y="142"/>
                        </a:lnTo>
                        <a:lnTo>
                          <a:pt x="319" y="135"/>
                        </a:lnTo>
                        <a:lnTo>
                          <a:pt x="346" y="133"/>
                        </a:lnTo>
                        <a:lnTo>
                          <a:pt x="346" y="0"/>
                        </a:lnTo>
                        <a:lnTo>
                          <a:pt x="328" y="1"/>
                        </a:lnTo>
                        <a:lnTo>
                          <a:pt x="310" y="3"/>
                        </a:lnTo>
                        <a:lnTo>
                          <a:pt x="293" y="7"/>
                        </a:lnTo>
                        <a:lnTo>
                          <a:pt x="275" y="12"/>
                        </a:lnTo>
                        <a:lnTo>
                          <a:pt x="259" y="19"/>
                        </a:lnTo>
                        <a:lnTo>
                          <a:pt x="243" y="28"/>
                        </a:lnTo>
                        <a:lnTo>
                          <a:pt x="227" y="37"/>
                        </a:lnTo>
                        <a:lnTo>
                          <a:pt x="211" y="48"/>
                        </a:lnTo>
                        <a:lnTo>
                          <a:pt x="180" y="75"/>
                        </a:lnTo>
                        <a:lnTo>
                          <a:pt x="153" y="106"/>
                        </a:lnTo>
                        <a:lnTo>
                          <a:pt x="126" y="140"/>
                        </a:lnTo>
                        <a:lnTo>
                          <a:pt x="101" y="180"/>
                        </a:lnTo>
                        <a:lnTo>
                          <a:pt x="80" y="223"/>
                        </a:lnTo>
                        <a:lnTo>
                          <a:pt x="60" y="270"/>
                        </a:lnTo>
                        <a:lnTo>
                          <a:pt x="42" y="318"/>
                        </a:lnTo>
                        <a:lnTo>
                          <a:pt x="27" y="372"/>
                        </a:lnTo>
                        <a:lnTo>
                          <a:pt x="17" y="428"/>
                        </a:lnTo>
                        <a:lnTo>
                          <a:pt x="8" y="486"/>
                        </a:lnTo>
                        <a:lnTo>
                          <a:pt x="2" y="545"/>
                        </a:lnTo>
                        <a:lnTo>
                          <a:pt x="0" y="608"/>
                        </a:lnTo>
                        <a:lnTo>
                          <a:pt x="2" y="669"/>
                        </a:lnTo>
                        <a:lnTo>
                          <a:pt x="8" y="729"/>
                        </a:lnTo>
                        <a:lnTo>
                          <a:pt x="17" y="787"/>
                        </a:lnTo>
                        <a:lnTo>
                          <a:pt x="27" y="842"/>
                        </a:lnTo>
                        <a:lnTo>
                          <a:pt x="42" y="896"/>
                        </a:lnTo>
                        <a:lnTo>
                          <a:pt x="60" y="945"/>
                        </a:lnTo>
                        <a:lnTo>
                          <a:pt x="80" y="992"/>
                        </a:lnTo>
                        <a:lnTo>
                          <a:pt x="101" y="1035"/>
                        </a:lnTo>
                        <a:lnTo>
                          <a:pt x="126" y="1075"/>
                        </a:lnTo>
                        <a:lnTo>
                          <a:pt x="153" y="1109"/>
                        </a:lnTo>
                        <a:lnTo>
                          <a:pt x="180" y="1139"/>
                        </a:lnTo>
                        <a:lnTo>
                          <a:pt x="211" y="1166"/>
                        </a:lnTo>
                        <a:lnTo>
                          <a:pt x="227" y="1177"/>
                        </a:lnTo>
                        <a:lnTo>
                          <a:pt x="243" y="1186"/>
                        </a:lnTo>
                        <a:lnTo>
                          <a:pt x="259" y="1195"/>
                        </a:lnTo>
                        <a:lnTo>
                          <a:pt x="275" y="1202"/>
                        </a:lnTo>
                        <a:lnTo>
                          <a:pt x="293" y="1208"/>
                        </a:lnTo>
                        <a:lnTo>
                          <a:pt x="310" y="1211"/>
                        </a:lnTo>
                        <a:lnTo>
                          <a:pt x="328" y="1213"/>
                        </a:lnTo>
                        <a:lnTo>
                          <a:pt x="346" y="1215"/>
                        </a:lnTo>
                        <a:lnTo>
                          <a:pt x="346" y="1082"/>
                        </a:lnTo>
                        <a:close/>
                      </a:path>
                    </a:pathLst>
                  </a:custGeom>
                  <a:solidFill>
                    <a:srgbClr val="BB93BB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14610" name="その他"/>
                <p:cNvSpPr>
                  <a:spLocks noChangeAspect="1"/>
                </p:cNvSpPr>
                <p:nvPr/>
              </p:nvSpPr>
              <p:spPr bwMode="auto">
                <a:xfrm>
                  <a:off x="136" y="231"/>
                  <a:ext cx="48" cy="303"/>
                </a:xfrm>
                <a:custGeom>
                  <a:avLst/>
                  <a:gdLst>
                    <a:gd name="T0" fmla="*/ 0 w 329"/>
                    <a:gd name="T1" fmla="*/ 2 h 924"/>
                    <a:gd name="T2" fmla="*/ 0 w 329"/>
                    <a:gd name="T3" fmla="*/ 2 h 924"/>
                    <a:gd name="T4" fmla="*/ 0 w 329"/>
                    <a:gd name="T5" fmla="*/ 2 h 924"/>
                    <a:gd name="T6" fmla="*/ 0 w 329"/>
                    <a:gd name="T7" fmla="*/ 2 h 924"/>
                    <a:gd name="T8" fmla="*/ 0 w 329"/>
                    <a:gd name="T9" fmla="*/ 2 h 924"/>
                    <a:gd name="T10" fmla="*/ 0 w 329"/>
                    <a:gd name="T11" fmla="*/ 2 h 924"/>
                    <a:gd name="T12" fmla="*/ 0 w 329"/>
                    <a:gd name="T13" fmla="*/ 2 h 924"/>
                    <a:gd name="T14" fmla="*/ 0 w 329"/>
                    <a:gd name="T15" fmla="*/ 2 h 924"/>
                    <a:gd name="T16" fmla="*/ 0 w 329"/>
                    <a:gd name="T17" fmla="*/ 2 h 924"/>
                    <a:gd name="T18" fmla="*/ 0 w 329"/>
                    <a:gd name="T19" fmla="*/ 2 h 924"/>
                    <a:gd name="T20" fmla="*/ 0 w 329"/>
                    <a:gd name="T21" fmla="*/ 2 h 924"/>
                    <a:gd name="T22" fmla="*/ 0 w 329"/>
                    <a:gd name="T23" fmla="*/ 2 h 924"/>
                    <a:gd name="T24" fmla="*/ 0 w 329"/>
                    <a:gd name="T25" fmla="*/ 1 h 924"/>
                    <a:gd name="T26" fmla="*/ 0 w 329"/>
                    <a:gd name="T27" fmla="*/ 1 h 924"/>
                    <a:gd name="T28" fmla="*/ 0 w 329"/>
                    <a:gd name="T29" fmla="*/ 1 h 924"/>
                    <a:gd name="T30" fmla="*/ 0 w 329"/>
                    <a:gd name="T31" fmla="*/ 1 h 924"/>
                    <a:gd name="T32" fmla="*/ 0 w 329"/>
                    <a:gd name="T33" fmla="*/ 1 h 924"/>
                    <a:gd name="T34" fmla="*/ 0 w 329"/>
                    <a:gd name="T35" fmla="*/ 0 h 924"/>
                    <a:gd name="T36" fmla="*/ 0 w 329"/>
                    <a:gd name="T37" fmla="*/ 0 h 924"/>
                    <a:gd name="T38" fmla="*/ 0 w 329"/>
                    <a:gd name="T39" fmla="*/ 0 h 924"/>
                    <a:gd name="T40" fmla="*/ 0 w 329"/>
                    <a:gd name="T41" fmla="*/ 0 h 924"/>
                    <a:gd name="T42" fmla="*/ 0 w 329"/>
                    <a:gd name="T43" fmla="*/ 0 h 924"/>
                    <a:gd name="T44" fmla="*/ 0 w 329"/>
                    <a:gd name="T45" fmla="*/ 0 h 924"/>
                    <a:gd name="T46" fmla="*/ 0 w 329"/>
                    <a:gd name="T47" fmla="*/ 0 h 924"/>
                    <a:gd name="T48" fmla="*/ 0 w 329"/>
                    <a:gd name="T49" fmla="*/ 0 h 924"/>
                    <a:gd name="T50" fmla="*/ 0 w 329"/>
                    <a:gd name="T51" fmla="*/ 1 h 924"/>
                    <a:gd name="T52" fmla="*/ 0 w 329"/>
                    <a:gd name="T53" fmla="*/ 1 h 924"/>
                    <a:gd name="T54" fmla="*/ 0 w 329"/>
                    <a:gd name="T55" fmla="*/ 1 h 924"/>
                    <a:gd name="T56" fmla="*/ 0 w 329"/>
                    <a:gd name="T57" fmla="*/ 1 h 924"/>
                    <a:gd name="T58" fmla="*/ 0 w 329"/>
                    <a:gd name="T59" fmla="*/ 1 h 924"/>
                    <a:gd name="T60" fmla="*/ 0 w 329"/>
                    <a:gd name="T61" fmla="*/ 1 h 924"/>
                    <a:gd name="T62" fmla="*/ 0 w 329"/>
                    <a:gd name="T63" fmla="*/ 1 h 924"/>
                    <a:gd name="T64" fmla="*/ 0 w 329"/>
                    <a:gd name="T65" fmla="*/ 2 h 924"/>
                    <a:gd name="T66" fmla="*/ 0 w 329"/>
                    <a:gd name="T67" fmla="*/ 2 h 924"/>
                    <a:gd name="T68" fmla="*/ 0 w 329"/>
                    <a:gd name="T69" fmla="*/ 2 h 924"/>
                    <a:gd name="T70" fmla="*/ 0 w 329"/>
                    <a:gd name="T71" fmla="*/ 2 h 924"/>
                    <a:gd name="T72" fmla="*/ 0 w 329"/>
                    <a:gd name="T73" fmla="*/ 2 h 924"/>
                    <a:gd name="T74" fmla="*/ 0 w 329"/>
                    <a:gd name="T75" fmla="*/ 3 h 924"/>
                    <a:gd name="T76" fmla="*/ 0 w 329"/>
                    <a:gd name="T77" fmla="*/ 3 h 924"/>
                    <a:gd name="T78" fmla="*/ 0 w 329"/>
                    <a:gd name="T79" fmla="*/ 3 h 924"/>
                    <a:gd name="T80" fmla="*/ 0 w 329"/>
                    <a:gd name="T81" fmla="*/ 3 h 924"/>
                    <a:gd name="T82" fmla="*/ 0 w 329"/>
                    <a:gd name="T83" fmla="*/ 3 h 924"/>
                    <a:gd name="T84" fmla="*/ 0 w 329"/>
                    <a:gd name="T85" fmla="*/ 3 h 924"/>
                    <a:gd name="T86" fmla="*/ 0 w 329"/>
                    <a:gd name="T87" fmla="*/ 3 h 924"/>
                    <a:gd name="T88" fmla="*/ 0 w 329"/>
                    <a:gd name="T89" fmla="*/ 3 h 924"/>
                    <a:gd name="T90" fmla="*/ 0 w 329"/>
                    <a:gd name="T91" fmla="*/ 3 h 924"/>
                    <a:gd name="T92" fmla="*/ 0 w 329"/>
                    <a:gd name="T93" fmla="*/ 3 h 924"/>
                    <a:gd name="T94" fmla="*/ 0 w 329"/>
                    <a:gd name="T95" fmla="*/ 3 h 924"/>
                    <a:gd name="T96" fmla="*/ 0 w 329"/>
                    <a:gd name="T97" fmla="*/ 3 h 924"/>
                    <a:gd name="T98" fmla="*/ 0 w 329"/>
                    <a:gd name="T99" fmla="*/ 3 h 924"/>
                    <a:gd name="T100" fmla="*/ 0 w 329"/>
                    <a:gd name="T101" fmla="*/ 2 h 92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29"/>
                    <a:gd name="T154" fmla="*/ 0 h 924"/>
                    <a:gd name="T155" fmla="*/ 329 w 329"/>
                    <a:gd name="T156" fmla="*/ 924 h 92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29" h="924">
                      <a:moveTo>
                        <a:pt x="329" y="577"/>
                      </a:moveTo>
                      <a:lnTo>
                        <a:pt x="313" y="573"/>
                      </a:lnTo>
                      <a:lnTo>
                        <a:pt x="298" y="568"/>
                      </a:lnTo>
                      <a:lnTo>
                        <a:pt x="286" y="557"/>
                      </a:lnTo>
                      <a:lnTo>
                        <a:pt x="273" y="542"/>
                      </a:lnTo>
                      <a:lnTo>
                        <a:pt x="264" y="524"/>
                      </a:lnTo>
                      <a:lnTo>
                        <a:pt x="257" y="506"/>
                      </a:lnTo>
                      <a:lnTo>
                        <a:pt x="252" y="485"/>
                      </a:lnTo>
                      <a:lnTo>
                        <a:pt x="250" y="461"/>
                      </a:lnTo>
                      <a:lnTo>
                        <a:pt x="252" y="440"/>
                      </a:lnTo>
                      <a:lnTo>
                        <a:pt x="257" y="418"/>
                      </a:lnTo>
                      <a:lnTo>
                        <a:pt x="264" y="398"/>
                      </a:lnTo>
                      <a:lnTo>
                        <a:pt x="273" y="382"/>
                      </a:lnTo>
                      <a:lnTo>
                        <a:pt x="286" y="368"/>
                      </a:lnTo>
                      <a:lnTo>
                        <a:pt x="298" y="359"/>
                      </a:lnTo>
                      <a:lnTo>
                        <a:pt x="313" y="352"/>
                      </a:lnTo>
                      <a:lnTo>
                        <a:pt x="329" y="348"/>
                      </a:lnTo>
                      <a:lnTo>
                        <a:pt x="324" y="0"/>
                      </a:lnTo>
                      <a:lnTo>
                        <a:pt x="291" y="4"/>
                      </a:lnTo>
                      <a:lnTo>
                        <a:pt x="259" y="11"/>
                      </a:lnTo>
                      <a:lnTo>
                        <a:pt x="226" y="24"/>
                      </a:lnTo>
                      <a:lnTo>
                        <a:pt x="198" y="40"/>
                      </a:lnTo>
                      <a:lnTo>
                        <a:pt x="169" y="60"/>
                      </a:lnTo>
                      <a:lnTo>
                        <a:pt x="142" y="83"/>
                      </a:lnTo>
                      <a:lnTo>
                        <a:pt x="117" y="110"/>
                      </a:lnTo>
                      <a:lnTo>
                        <a:pt x="95" y="141"/>
                      </a:lnTo>
                      <a:lnTo>
                        <a:pt x="74" y="173"/>
                      </a:lnTo>
                      <a:lnTo>
                        <a:pt x="56" y="208"/>
                      </a:lnTo>
                      <a:lnTo>
                        <a:pt x="39" y="245"/>
                      </a:lnTo>
                      <a:lnTo>
                        <a:pt x="25" y="285"/>
                      </a:lnTo>
                      <a:lnTo>
                        <a:pt x="14" y="328"/>
                      </a:lnTo>
                      <a:lnTo>
                        <a:pt x="7" y="371"/>
                      </a:lnTo>
                      <a:lnTo>
                        <a:pt x="2" y="416"/>
                      </a:lnTo>
                      <a:lnTo>
                        <a:pt x="0" y="463"/>
                      </a:lnTo>
                      <a:lnTo>
                        <a:pt x="2" y="510"/>
                      </a:lnTo>
                      <a:lnTo>
                        <a:pt x="7" y="555"/>
                      </a:lnTo>
                      <a:lnTo>
                        <a:pt x="14" y="598"/>
                      </a:lnTo>
                      <a:lnTo>
                        <a:pt x="25" y="640"/>
                      </a:lnTo>
                      <a:lnTo>
                        <a:pt x="39" y="679"/>
                      </a:lnTo>
                      <a:lnTo>
                        <a:pt x="56" y="717"/>
                      </a:lnTo>
                      <a:lnTo>
                        <a:pt x="74" y="753"/>
                      </a:lnTo>
                      <a:lnTo>
                        <a:pt x="95" y="786"/>
                      </a:lnTo>
                      <a:lnTo>
                        <a:pt x="117" y="814"/>
                      </a:lnTo>
                      <a:lnTo>
                        <a:pt x="142" y="841"/>
                      </a:lnTo>
                      <a:lnTo>
                        <a:pt x="169" y="865"/>
                      </a:lnTo>
                      <a:lnTo>
                        <a:pt x="198" y="885"/>
                      </a:lnTo>
                      <a:lnTo>
                        <a:pt x="226" y="901"/>
                      </a:lnTo>
                      <a:lnTo>
                        <a:pt x="259" y="913"/>
                      </a:lnTo>
                      <a:lnTo>
                        <a:pt x="291" y="921"/>
                      </a:lnTo>
                      <a:lnTo>
                        <a:pt x="324" y="924"/>
                      </a:lnTo>
                      <a:lnTo>
                        <a:pt x="329" y="5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611" name="その他"/>
                <p:cNvSpPr>
                  <a:spLocks noChangeAspect="1"/>
                </p:cNvSpPr>
                <p:nvPr/>
              </p:nvSpPr>
              <p:spPr bwMode="auto">
                <a:xfrm>
                  <a:off x="105" y="235"/>
                  <a:ext cx="48" cy="298"/>
                </a:xfrm>
                <a:custGeom>
                  <a:avLst/>
                  <a:gdLst>
                    <a:gd name="T0" fmla="*/ 0 w 329"/>
                    <a:gd name="T1" fmla="*/ 2 h 924"/>
                    <a:gd name="T2" fmla="*/ 0 w 329"/>
                    <a:gd name="T3" fmla="*/ 2 h 924"/>
                    <a:gd name="T4" fmla="*/ 0 w 329"/>
                    <a:gd name="T5" fmla="*/ 2 h 924"/>
                    <a:gd name="T6" fmla="*/ 0 w 329"/>
                    <a:gd name="T7" fmla="*/ 2 h 924"/>
                    <a:gd name="T8" fmla="*/ 0 w 329"/>
                    <a:gd name="T9" fmla="*/ 2 h 924"/>
                    <a:gd name="T10" fmla="*/ 0 w 329"/>
                    <a:gd name="T11" fmla="*/ 2 h 924"/>
                    <a:gd name="T12" fmla="*/ 0 w 329"/>
                    <a:gd name="T13" fmla="*/ 2 h 924"/>
                    <a:gd name="T14" fmla="*/ 0 w 329"/>
                    <a:gd name="T15" fmla="*/ 2 h 924"/>
                    <a:gd name="T16" fmla="*/ 0 w 329"/>
                    <a:gd name="T17" fmla="*/ 2 h 924"/>
                    <a:gd name="T18" fmla="*/ 0 w 329"/>
                    <a:gd name="T19" fmla="*/ 2 h 924"/>
                    <a:gd name="T20" fmla="*/ 0 w 329"/>
                    <a:gd name="T21" fmla="*/ 2 h 924"/>
                    <a:gd name="T22" fmla="*/ 0 w 329"/>
                    <a:gd name="T23" fmla="*/ 1 h 924"/>
                    <a:gd name="T24" fmla="*/ 0 w 329"/>
                    <a:gd name="T25" fmla="*/ 1 h 924"/>
                    <a:gd name="T26" fmla="*/ 0 w 329"/>
                    <a:gd name="T27" fmla="*/ 1 h 924"/>
                    <a:gd name="T28" fmla="*/ 0 w 329"/>
                    <a:gd name="T29" fmla="*/ 1 h 924"/>
                    <a:gd name="T30" fmla="*/ 0 w 329"/>
                    <a:gd name="T31" fmla="*/ 1 h 924"/>
                    <a:gd name="T32" fmla="*/ 0 w 329"/>
                    <a:gd name="T33" fmla="*/ 1 h 924"/>
                    <a:gd name="T34" fmla="*/ 0 w 329"/>
                    <a:gd name="T35" fmla="*/ 0 h 924"/>
                    <a:gd name="T36" fmla="*/ 0 w 329"/>
                    <a:gd name="T37" fmla="*/ 0 h 924"/>
                    <a:gd name="T38" fmla="*/ 0 w 329"/>
                    <a:gd name="T39" fmla="*/ 0 h 924"/>
                    <a:gd name="T40" fmla="*/ 0 w 329"/>
                    <a:gd name="T41" fmla="*/ 0 h 924"/>
                    <a:gd name="T42" fmla="*/ 0 w 329"/>
                    <a:gd name="T43" fmla="*/ 0 h 924"/>
                    <a:gd name="T44" fmla="*/ 0 w 329"/>
                    <a:gd name="T45" fmla="*/ 0 h 924"/>
                    <a:gd name="T46" fmla="*/ 0 w 329"/>
                    <a:gd name="T47" fmla="*/ 0 h 924"/>
                    <a:gd name="T48" fmla="*/ 0 w 329"/>
                    <a:gd name="T49" fmla="*/ 0 h 924"/>
                    <a:gd name="T50" fmla="*/ 0 w 329"/>
                    <a:gd name="T51" fmla="*/ 1 h 924"/>
                    <a:gd name="T52" fmla="*/ 0 w 329"/>
                    <a:gd name="T53" fmla="*/ 1 h 924"/>
                    <a:gd name="T54" fmla="*/ 0 w 329"/>
                    <a:gd name="T55" fmla="*/ 1 h 924"/>
                    <a:gd name="T56" fmla="*/ 0 w 329"/>
                    <a:gd name="T57" fmla="*/ 1 h 924"/>
                    <a:gd name="T58" fmla="*/ 0 w 329"/>
                    <a:gd name="T59" fmla="*/ 1 h 924"/>
                    <a:gd name="T60" fmla="*/ 0 w 329"/>
                    <a:gd name="T61" fmla="*/ 1 h 924"/>
                    <a:gd name="T62" fmla="*/ 0 w 329"/>
                    <a:gd name="T63" fmla="*/ 1 h 924"/>
                    <a:gd name="T64" fmla="*/ 0 w 329"/>
                    <a:gd name="T65" fmla="*/ 2 h 924"/>
                    <a:gd name="T66" fmla="*/ 0 w 329"/>
                    <a:gd name="T67" fmla="*/ 2 h 924"/>
                    <a:gd name="T68" fmla="*/ 0 w 329"/>
                    <a:gd name="T69" fmla="*/ 2 h 924"/>
                    <a:gd name="T70" fmla="*/ 0 w 329"/>
                    <a:gd name="T71" fmla="*/ 2 h 924"/>
                    <a:gd name="T72" fmla="*/ 0 w 329"/>
                    <a:gd name="T73" fmla="*/ 2 h 924"/>
                    <a:gd name="T74" fmla="*/ 0 w 329"/>
                    <a:gd name="T75" fmla="*/ 2 h 924"/>
                    <a:gd name="T76" fmla="*/ 0 w 329"/>
                    <a:gd name="T77" fmla="*/ 2 h 924"/>
                    <a:gd name="T78" fmla="*/ 0 w 329"/>
                    <a:gd name="T79" fmla="*/ 3 h 924"/>
                    <a:gd name="T80" fmla="*/ 0 w 329"/>
                    <a:gd name="T81" fmla="*/ 3 h 924"/>
                    <a:gd name="T82" fmla="*/ 0 w 329"/>
                    <a:gd name="T83" fmla="*/ 3 h 924"/>
                    <a:gd name="T84" fmla="*/ 0 w 329"/>
                    <a:gd name="T85" fmla="*/ 3 h 924"/>
                    <a:gd name="T86" fmla="*/ 0 w 329"/>
                    <a:gd name="T87" fmla="*/ 3 h 924"/>
                    <a:gd name="T88" fmla="*/ 0 w 329"/>
                    <a:gd name="T89" fmla="*/ 3 h 924"/>
                    <a:gd name="T90" fmla="*/ 0 w 329"/>
                    <a:gd name="T91" fmla="*/ 3 h 924"/>
                    <a:gd name="T92" fmla="*/ 0 w 329"/>
                    <a:gd name="T93" fmla="*/ 3 h 924"/>
                    <a:gd name="T94" fmla="*/ 0 w 329"/>
                    <a:gd name="T95" fmla="*/ 3 h 924"/>
                    <a:gd name="T96" fmla="*/ 0 w 329"/>
                    <a:gd name="T97" fmla="*/ 3 h 924"/>
                    <a:gd name="T98" fmla="*/ 0 w 329"/>
                    <a:gd name="T99" fmla="*/ 3 h 924"/>
                    <a:gd name="T100" fmla="*/ 0 w 329"/>
                    <a:gd name="T101" fmla="*/ 2 h 92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29"/>
                    <a:gd name="T154" fmla="*/ 0 h 924"/>
                    <a:gd name="T155" fmla="*/ 329 w 329"/>
                    <a:gd name="T156" fmla="*/ 924 h 92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29" h="924">
                      <a:moveTo>
                        <a:pt x="329" y="577"/>
                      </a:moveTo>
                      <a:lnTo>
                        <a:pt x="312" y="573"/>
                      </a:lnTo>
                      <a:lnTo>
                        <a:pt x="296" y="568"/>
                      </a:lnTo>
                      <a:lnTo>
                        <a:pt x="284" y="557"/>
                      </a:lnTo>
                      <a:lnTo>
                        <a:pt x="271" y="542"/>
                      </a:lnTo>
                      <a:lnTo>
                        <a:pt x="262" y="524"/>
                      </a:lnTo>
                      <a:lnTo>
                        <a:pt x="255" y="506"/>
                      </a:lnTo>
                      <a:lnTo>
                        <a:pt x="249" y="485"/>
                      </a:lnTo>
                      <a:lnTo>
                        <a:pt x="248" y="461"/>
                      </a:lnTo>
                      <a:lnTo>
                        <a:pt x="249" y="440"/>
                      </a:lnTo>
                      <a:lnTo>
                        <a:pt x="255" y="418"/>
                      </a:lnTo>
                      <a:lnTo>
                        <a:pt x="262" y="398"/>
                      </a:lnTo>
                      <a:lnTo>
                        <a:pt x="271" y="382"/>
                      </a:lnTo>
                      <a:lnTo>
                        <a:pt x="284" y="368"/>
                      </a:lnTo>
                      <a:lnTo>
                        <a:pt x="296" y="359"/>
                      </a:lnTo>
                      <a:lnTo>
                        <a:pt x="312" y="352"/>
                      </a:lnTo>
                      <a:lnTo>
                        <a:pt x="329" y="348"/>
                      </a:lnTo>
                      <a:lnTo>
                        <a:pt x="323" y="0"/>
                      </a:lnTo>
                      <a:lnTo>
                        <a:pt x="291" y="4"/>
                      </a:lnTo>
                      <a:lnTo>
                        <a:pt x="258" y="11"/>
                      </a:lnTo>
                      <a:lnTo>
                        <a:pt x="226" y="24"/>
                      </a:lnTo>
                      <a:lnTo>
                        <a:pt x="197" y="40"/>
                      </a:lnTo>
                      <a:lnTo>
                        <a:pt x="169" y="60"/>
                      </a:lnTo>
                      <a:lnTo>
                        <a:pt x="142" y="83"/>
                      </a:lnTo>
                      <a:lnTo>
                        <a:pt x="116" y="110"/>
                      </a:lnTo>
                      <a:lnTo>
                        <a:pt x="95" y="141"/>
                      </a:lnTo>
                      <a:lnTo>
                        <a:pt x="73" y="173"/>
                      </a:lnTo>
                      <a:lnTo>
                        <a:pt x="55" y="208"/>
                      </a:lnTo>
                      <a:lnTo>
                        <a:pt x="39" y="245"/>
                      </a:lnTo>
                      <a:lnTo>
                        <a:pt x="25" y="285"/>
                      </a:lnTo>
                      <a:lnTo>
                        <a:pt x="14" y="328"/>
                      </a:lnTo>
                      <a:lnTo>
                        <a:pt x="7" y="371"/>
                      </a:lnTo>
                      <a:lnTo>
                        <a:pt x="1" y="416"/>
                      </a:lnTo>
                      <a:lnTo>
                        <a:pt x="0" y="463"/>
                      </a:lnTo>
                      <a:lnTo>
                        <a:pt x="1" y="510"/>
                      </a:lnTo>
                      <a:lnTo>
                        <a:pt x="7" y="555"/>
                      </a:lnTo>
                      <a:lnTo>
                        <a:pt x="14" y="598"/>
                      </a:lnTo>
                      <a:lnTo>
                        <a:pt x="25" y="640"/>
                      </a:lnTo>
                      <a:lnTo>
                        <a:pt x="39" y="679"/>
                      </a:lnTo>
                      <a:lnTo>
                        <a:pt x="55" y="717"/>
                      </a:lnTo>
                      <a:lnTo>
                        <a:pt x="73" y="753"/>
                      </a:lnTo>
                      <a:lnTo>
                        <a:pt x="95" y="786"/>
                      </a:lnTo>
                      <a:lnTo>
                        <a:pt x="116" y="814"/>
                      </a:lnTo>
                      <a:lnTo>
                        <a:pt x="142" y="841"/>
                      </a:lnTo>
                      <a:lnTo>
                        <a:pt x="169" y="865"/>
                      </a:lnTo>
                      <a:lnTo>
                        <a:pt x="197" y="885"/>
                      </a:lnTo>
                      <a:lnTo>
                        <a:pt x="226" y="901"/>
                      </a:lnTo>
                      <a:lnTo>
                        <a:pt x="258" y="913"/>
                      </a:lnTo>
                      <a:lnTo>
                        <a:pt x="291" y="921"/>
                      </a:lnTo>
                      <a:lnTo>
                        <a:pt x="323" y="924"/>
                      </a:lnTo>
                      <a:lnTo>
                        <a:pt x="329" y="5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grpSp>
              <p:nvGrpSpPr>
                <p:cNvPr id="14612" name="Group 336"/>
                <p:cNvGrpSpPr>
                  <a:grpSpLocks noChangeAspect="1"/>
                </p:cNvGrpSpPr>
                <p:nvPr/>
              </p:nvGrpSpPr>
              <p:grpSpPr bwMode="auto">
                <a:xfrm>
                  <a:off x="48" y="160"/>
                  <a:ext cx="121" cy="449"/>
                  <a:chOff x="0" y="0"/>
                  <a:chExt cx="402" cy="686"/>
                </a:xfrm>
              </p:grpSpPr>
              <p:sp>
                <p:nvSpPr>
                  <p:cNvPr id="14680" name="AutoShape 3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" y="72"/>
                    <a:ext cx="161" cy="480"/>
                  </a:xfrm>
                  <a:prstGeom prst="moon">
                    <a:avLst>
                      <a:gd name="adj" fmla="val 31644"/>
                    </a:avLst>
                  </a:prstGeom>
                  <a:gradFill rotWithShape="0">
                    <a:gsLst>
                      <a:gs pos="0">
                        <a:srgbClr val="D5D000"/>
                      </a:gs>
                      <a:gs pos="50000">
                        <a:srgbClr val="E0E000"/>
                      </a:gs>
                      <a:gs pos="100000">
                        <a:srgbClr val="D5D000"/>
                      </a:gs>
                    </a:gsLst>
                    <a:lin ang="540000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681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83" y="-10"/>
                    <a:ext cx="44" cy="112"/>
                  </a:xfrm>
                  <a:custGeom>
                    <a:avLst/>
                    <a:gdLst>
                      <a:gd name="T0" fmla="*/ 0 w 94"/>
                      <a:gd name="T1" fmla="*/ 8 h 214"/>
                      <a:gd name="T2" fmla="*/ 0 w 94"/>
                      <a:gd name="T3" fmla="*/ 0 h 214"/>
                      <a:gd name="T4" fmla="*/ 2 w 94"/>
                      <a:gd name="T5" fmla="*/ 0 h 214"/>
                      <a:gd name="T6" fmla="*/ 2 w 94"/>
                      <a:gd name="T7" fmla="*/ 8 h 214"/>
                      <a:gd name="T8" fmla="*/ 0 w 94"/>
                      <a:gd name="T9" fmla="*/ 8 h 2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4"/>
                      <a:gd name="T16" fmla="*/ 0 h 214"/>
                      <a:gd name="T17" fmla="*/ 94 w 94"/>
                      <a:gd name="T18" fmla="*/ 214 h 2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4" h="214">
                        <a:moveTo>
                          <a:pt x="4" y="214"/>
                        </a:moveTo>
                        <a:lnTo>
                          <a:pt x="0" y="0"/>
                        </a:lnTo>
                        <a:lnTo>
                          <a:pt x="90" y="0"/>
                        </a:lnTo>
                        <a:lnTo>
                          <a:pt x="94" y="214"/>
                        </a:lnTo>
                        <a:lnTo>
                          <a:pt x="4" y="214"/>
                        </a:lnTo>
                        <a:close/>
                      </a:path>
                    </a:pathLst>
                  </a:custGeom>
                  <a:solidFill>
                    <a:srgbClr val="E1E100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682" name="AutoShape 339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-148" y="140"/>
                    <a:ext cx="686" cy="39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41 w 21600"/>
                      <a:gd name="T13" fmla="*/ 0 h 21600"/>
                      <a:gd name="T14" fmla="*/ 21159 w 21600"/>
                      <a:gd name="T15" fmla="*/ 1290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3402" y="10799"/>
                        </a:moveTo>
                        <a:cubicBezTo>
                          <a:pt x="3402" y="6713"/>
                          <a:pt x="6714" y="3401"/>
                          <a:pt x="10800" y="3401"/>
                        </a:cubicBezTo>
                        <a:cubicBezTo>
                          <a:pt x="14885" y="3401"/>
                          <a:pt x="18197" y="6713"/>
                          <a:pt x="18197" y="10799"/>
                        </a:cubicBezTo>
                        <a:lnTo>
                          <a:pt x="21599" y="10798"/>
                        </a:lnTo>
                        <a:cubicBezTo>
                          <a:pt x="21599" y="4834"/>
                          <a:pt x="16764" y="0"/>
                          <a:pt x="10799" y="0"/>
                        </a:cubicBezTo>
                        <a:cubicBezTo>
                          <a:pt x="4835" y="0"/>
                          <a:pt x="0" y="4834"/>
                          <a:pt x="0" y="10798"/>
                        </a:cubicBezTo>
                        <a:lnTo>
                          <a:pt x="3402" y="10799"/>
                        </a:lnTo>
                        <a:close/>
                      </a:path>
                    </a:pathLst>
                  </a:custGeom>
                  <a:solidFill>
                    <a:srgbClr val="C4C400"/>
                  </a:solidFill>
                  <a:ln w="6350" cmpd="sng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683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80" y="567"/>
                    <a:ext cx="58" cy="112"/>
                  </a:xfrm>
                  <a:custGeom>
                    <a:avLst/>
                    <a:gdLst>
                      <a:gd name="T0" fmla="*/ 1 w 94"/>
                      <a:gd name="T1" fmla="*/ 8 h 214"/>
                      <a:gd name="T2" fmla="*/ 0 w 94"/>
                      <a:gd name="T3" fmla="*/ 0 h 214"/>
                      <a:gd name="T4" fmla="*/ 9 w 94"/>
                      <a:gd name="T5" fmla="*/ 0 h 214"/>
                      <a:gd name="T6" fmla="*/ 9 w 94"/>
                      <a:gd name="T7" fmla="*/ 8 h 214"/>
                      <a:gd name="T8" fmla="*/ 1 w 94"/>
                      <a:gd name="T9" fmla="*/ 8 h 2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4"/>
                      <a:gd name="T16" fmla="*/ 0 h 214"/>
                      <a:gd name="T17" fmla="*/ 94 w 94"/>
                      <a:gd name="T18" fmla="*/ 214 h 2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4" h="214">
                        <a:moveTo>
                          <a:pt x="4" y="214"/>
                        </a:moveTo>
                        <a:lnTo>
                          <a:pt x="0" y="0"/>
                        </a:lnTo>
                        <a:lnTo>
                          <a:pt x="90" y="0"/>
                        </a:lnTo>
                        <a:lnTo>
                          <a:pt x="94" y="214"/>
                        </a:lnTo>
                        <a:lnTo>
                          <a:pt x="4" y="214"/>
                        </a:lnTo>
                        <a:close/>
                      </a:path>
                    </a:pathLst>
                  </a:custGeom>
                  <a:solidFill>
                    <a:srgbClr val="E1E100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4613" name="Group 341"/>
                <p:cNvGrpSpPr>
                  <a:grpSpLocks noChangeAspect="1"/>
                </p:cNvGrpSpPr>
                <p:nvPr/>
              </p:nvGrpSpPr>
              <p:grpSpPr bwMode="auto">
                <a:xfrm>
                  <a:off x="0" y="160"/>
                  <a:ext cx="121" cy="449"/>
                  <a:chOff x="0" y="0"/>
                  <a:chExt cx="402" cy="686"/>
                </a:xfrm>
              </p:grpSpPr>
              <p:sp>
                <p:nvSpPr>
                  <p:cNvPr id="14676" name="AutoShape 3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" y="70"/>
                    <a:ext cx="161" cy="480"/>
                  </a:xfrm>
                  <a:prstGeom prst="moon">
                    <a:avLst>
                      <a:gd name="adj" fmla="val 31644"/>
                    </a:avLst>
                  </a:prstGeom>
                  <a:gradFill rotWithShape="0">
                    <a:gsLst>
                      <a:gs pos="0">
                        <a:srgbClr val="D5D000"/>
                      </a:gs>
                      <a:gs pos="50000">
                        <a:srgbClr val="E0E000"/>
                      </a:gs>
                      <a:gs pos="100000">
                        <a:srgbClr val="D5D000"/>
                      </a:gs>
                    </a:gsLst>
                    <a:lin ang="540000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677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94" y="-11"/>
                    <a:ext cx="44" cy="112"/>
                  </a:xfrm>
                  <a:custGeom>
                    <a:avLst/>
                    <a:gdLst>
                      <a:gd name="T0" fmla="*/ 0 w 94"/>
                      <a:gd name="T1" fmla="*/ 8 h 214"/>
                      <a:gd name="T2" fmla="*/ 0 w 94"/>
                      <a:gd name="T3" fmla="*/ 0 h 214"/>
                      <a:gd name="T4" fmla="*/ 2 w 94"/>
                      <a:gd name="T5" fmla="*/ 0 h 214"/>
                      <a:gd name="T6" fmla="*/ 2 w 94"/>
                      <a:gd name="T7" fmla="*/ 8 h 214"/>
                      <a:gd name="T8" fmla="*/ 0 w 94"/>
                      <a:gd name="T9" fmla="*/ 8 h 2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4"/>
                      <a:gd name="T16" fmla="*/ 0 h 214"/>
                      <a:gd name="T17" fmla="*/ 94 w 94"/>
                      <a:gd name="T18" fmla="*/ 214 h 2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4" h="214">
                        <a:moveTo>
                          <a:pt x="4" y="214"/>
                        </a:moveTo>
                        <a:lnTo>
                          <a:pt x="0" y="0"/>
                        </a:lnTo>
                        <a:lnTo>
                          <a:pt x="90" y="0"/>
                        </a:lnTo>
                        <a:lnTo>
                          <a:pt x="94" y="214"/>
                        </a:lnTo>
                        <a:lnTo>
                          <a:pt x="4" y="214"/>
                        </a:lnTo>
                        <a:close/>
                      </a:path>
                    </a:pathLst>
                  </a:custGeom>
                  <a:solidFill>
                    <a:srgbClr val="E1E100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678" name="AutoShape 344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-145" y="132"/>
                    <a:ext cx="686" cy="40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41 w 21600"/>
                      <a:gd name="T13" fmla="*/ 0 h 21600"/>
                      <a:gd name="T14" fmla="*/ 21159 w 21600"/>
                      <a:gd name="T15" fmla="*/ 12939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3402" y="10799"/>
                        </a:moveTo>
                        <a:cubicBezTo>
                          <a:pt x="3402" y="6713"/>
                          <a:pt x="6714" y="3401"/>
                          <a:pt x="10800" y="3401"/>
                        </a:cubicBezTo>
                        <a:cubicBezTo>
                          <a:pt x="14885" y="3401"/>
                          <a:pt x="18197" y="6713"/>
                          <a:pt x="18197" y="10799"/>
                        </a:cubicBezTo>
                        <a:lnTo>
                          <a:pt x="21599" y="10798"/>
                        </a:lnTo>
                        <a:cubicBezTo>
                          <a:pt x="21599" y="4834"/>
                          <a:pt x="16764" y="0"/>
                          <a:pt x="10799" y="0"/>
                        </a:cubicBezTo>
                        <a:cubicBezTo>
                          <a:pt x="4835" y="0"/>
                          <a:pt x="0" y="4834"/>
                          <a:pt x="0" y="10798"/>
                        </a:cubicBezTo>
                        <a:lnTo>
                          <a:pt x="3402" y="10799"/>
                        </a:lnTo>
                        <a:close/>
                      </a:path>
                    </a:pathLst>
                  </a:custGeom>
                  <a:solidFill>
                    <a:srgbClr val="C4C400"/>
                  </a:solidFill>
                  <a:ln w="6350" cmpd="sng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679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93" y="558"/>
                    <a:ext cx="44" cy="112"/>
                  </a:xfrm>
                  <a:custGeom>
                    <a:avLst/>
                    <a:gdLst>
                      <a:gd name="T0" fmla="*/ 0 w 94"/>
                      <a:gd name="T1" fmla="*/ 8 h 214"/>
                      <a:gd name="T2" fmla="*/ 0 w 94"/>
                      <a:gd name="T3" fmla="*/ 0 h 214"/>
                      <a:gd name="T4" fmla="*/ 2 w 94"/>
                      <a:gd name="T5" fmla="*/ 0 h 214"/>
                      <a:gd name="T6" fmla="*/ 2 w 94"/>
                      <a:gd name="T7" fmla="*/ 8 h 214"/>
                      <a:gd name="T8" fmla="*/ 0 w 94"/>
                      <a:gd name="T9" fmla="*/ 8 h 2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4"/>
                      <a:gd name="T16" fmla="*/ 0 h 214"/>
                      <a:gd name="T17" fmla="*/ 94 w 94"/>
                      <a:gd name="T18" fmla="*/ 214 h 2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4" h="214">
                        <a:moveTo>
                          <a:pt x="4" y="214"/>
                        </a:moveTo>
                        <a:lnTo>
                          <a:pt x="0" y="0"/>
                        </a:lnTo>
                        <a:lnTo>
                          <a:pt x="90" y="0"/>
                        </a:lnTo>
                        <a:lnTo>
                          <a:pt x="94" y="214"/>
                        </a:lnTo>
                        <a:lnTo>
                          <a:pt x="4" y="214"/>
                        </a:lnTo>
                        <a:close/>
                      </a:path>
                    </a:pathLst>
                  </a:custGeom>
                  <a:solidFill>
                    <a:srgbClr val="E1E100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4614" name="Group 346"/>
                <p:cNvGrpSpPr>
                  <a:grpSpLocks noChangeAspect="1"/>
                </p:cNvGrpSpPr>
                <p:nvPr/>
              </p:nvGrpSpPr>
              <p:grpSpPr bwMode="auto">
                <a:xfrm>
                  <a:off x="24" y="243"/>
                  <a:ext cx="119" cy="284"/>
                  <a:chOff x="0" y="0"/>
                  <a:chExt cx="393" cy="434"/>
                </a:xfrm>
              </p:grpSpPr>
              <p:sp>
                <p:nvSpPr>
                  <p:cNvPr id="14674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-13" y="-13"/>
                    <a:ext cx="131" cy="438"/>
                  </a:xfrm>
                  <a:custGeom>
                    <a:avLst/>
                    <a:gdLst>
                      <a:gd name="T0" fmla="*/ 11 w 246"/>
                      <a:gd name="T1" fmla="*/ 0 h 866"/>
                      <a:gd name="T2" fmla="*/ 10 w 246"/>
                      <a:gd name="T3" fmla="*/ 1 h 866"/>
                      <a:gd name="T4" fmla="*/ 9 w 246"/>
                      <a:gd name="T5" fmla="*/ 1 h 866"/>
                      <a:gd name="T6" fmla="*/ 7 w 246"/>
                      <a:gd name="T7" fmla="*/ 1 h 866"/>
                      <a:gd name="T8" fmla="*/ 6 w 246"/>
                      <a:gd name="T9" fmla="*/ 2 h 866"/>
                      <a:gd name="T10" fmla="*/ 6 w 246"/>
                      <a:gd name="T11" fmla="*/ 2 h 866"/>
                      <a:gd name="T12" fmla="*/ 5 w 246"/>
                      <a:gd name="T13" fmla="*/ 3 h 866"/>
                      <a:gd name="T14" fmla="*/ 4 w 246"/>
                      <a:gd name="T15" fmla="*/ 4 h 866"/>
                      <a:gd name="T16" fmla="*/ 3 w 246"/>
                      <a:gd name="T17" fmla="*/ 4 h 866"/>
                      <a:gd name="T18" fmla="*/ 3 w 246"/>
                      <a:gd name="T19" fmla="*/ 5 h 866"/>
                      <a:gd name="T20" fmla="*/ 2 w 246"/>
                      <a:gd name="T21" fmla="*/ 7 h 866"/>
                      <a:gd name="T22" fmla="*/ 2 w 246"/>
                      <a:gd name="T23" fmla="*/ 8 h 866"/>
                      <a:gd name="T24" fmla="*/ 1 w 246"/>
                      <a:gd name="T25" fmla="*/ 9 h 866"/>
                      <a:gd name="T26" fmla="*/ 1 w 246"/>
                      <a:gd name="T27" fmla="*/ 10 h 866"/>
                      <a:gd name="T28" fmla="*/ 1 w 246"/>
                      <a:gd name="T29" fmla="*/ 12 h 866"/>
                      <a:gd name="T30" fmla="*/ 1 w 246"/>
                      <a:gd name="T31" fmla="*/ 13 h 866"/>
                      <a:gd name="T32" fmla="*/ 0 w 246"/>
                      <a:gd name="T33" fmla="*/ 14 h 866"/>
                      <a:gd name="T34" fmla="*/ 1 w 246"/>
                      <a:gd name="T35" fmla="*/ 16 h 866"/>
                      <a:gd name="T36" fmla="*/ 1 w 246"/>
                      <a:gd name="T37" fmla="*/ 17 h 866"/>
                      <a:gd name="T38" fmla="*/ 1 w 246"/>
                      <a:gd name="T39" fmla="*/ 19 h 866"/>
                      <a:gd name="T40" fmla="*/ 1 w 246"/>
                      <a:gd name="T41" fmla="*/ 20 h 866"/>
                      <a:gd name="T42" fmla="*/ 2 w 246"/>
                      <a:gd name="T43" fmla="*/ 21 h 866"/>
                      <a:gd name="T44" fmla="*/ 2 w 246"/>
                      <a:gd name="T45" fmla="*/ 22 h 866"/>
                      <a:gd name="T46" fmla="*/ 3 w 246"/>
                      <a:gd name="T47" fmla="*/ 24 h 866"/>
                      <a:gd name="T48" fmla="*/ 3 w 246"/>
                      <a:gd name="T49" fmla="*/ 25 h 866"/>
                      <a:gd name="T50" fmla="*/ 4 w 246"/>
                      <a:gd name="T51" fmla="*/ 25 h 866"/>
                      <a:gd name="T52" fmla="*/ 5 w 246"/>
                      <a:gd name="T53" fmla="*/ 26 h 866"/>
                      <a:gd name="T54" fmla="*/ 6 w 246"/>
                      <a:gd name="T55" fmla="*/ 27 h 866"/>
                      <a:gd name="T56" fmla="*/ 6 w 246"/>
                      <a:gd name="T57" fmla="*/ 28 h 866"/>
                      <a:gd name="T58" fmla="*/ 7 w 246"/>
                      <a:gd name="T59" fmla="*/ 28 h 866"/>
                      <a:gd name="T60" fmla="*/ 9 w 246"/>
                      <a:gd name="T61" fmla="*/ 28 h 866"/>
                      <a:gd name="T62" fmla="*/ 10 w 246"/>
                      <a:gd name="T63" fmla="*/ 29 h 866"/>
                      <a:gd name="T64" fmla="*/ 11 w 246"/>
                      <a:gd name="T65" fmla="*/ 29 h 866"/>
                      <a:gd name="T66" fmla="*/ 10 w 246"/>
                      <a:gd name="T67" fmla="*/ 25 h 866"/>
                      <a:gd name="T68" fmla="*/ 10 w 246"/>
                      <a:gd name="T69" fmla="*/ 21 h 866"/>
                      <a:gd name="T70" fmla="*/ 10 w 246"/>
                      <a:gd name="T71" fmla="*/ 18 h 866"/>
                      <a:gd name="T72" fmla="*/ 9 w 246"/>
                      <a:gd name="T73" fmla="*/ 14 h 866"/>
                      <a:gd name="T74" fmla="*/ 10 w 246"/>
                      <a:gd name="T75" fmla="*/ 11 h 866"/>
                      <a:gd name="T76" fmla="*/ 10 w 246"/>
                      <a:gd name="T77" fmla="*/ 7 h 866"/>
                      <a:gd name="T78" fmla="*/ 10 w 246"/>
                      <a:gd name="T79" fmla="*/ 4 h 866"/>
                      <a:gd name="T80" fmla="*/ 11 w 246"/>
                      <a:gd name="T81" fmla="*/ 0 h 866"/>
                      <a:gd name="T82" fmla="*/ 11 w 246"/>
                      <a:gd name="T83" fmla="*/ 0 h 86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6"/>
                      <a:gd name="T127" fmla="*/ 0 h 866"/>
                      <a:gd name="T128" fmla="*/ 246 w 246"/>
                      <a:gd name="T129" fmla="*/ 866 h 86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6" h="866">
                        <a:moveTo>
                          <a:pt x="246" y="0"/>
                        </a:moveTo>
                        <a:lnTo>
                          <a:pt x="221" y="2"/>
                        </a:lnTo>
                        <a:lnTo>
                          <a:pt x="198" y="9"/>
                        </a:lnTo>
                        <a:lnTo>
                          <a:pt x="174" y="20"/>
                        </a:lnTo>
                        <a:lnTo>
                          <a:pt x="151" y="34"/>
                        </a:lnTo>
                        <a:lnTo>
                          <a:pt x="129" y="52"/>
                        </a:lnTo>
                        <a:lnTo>
                          <a:pt x="110" y="74"/>
                        </a:lnTo>
                        <a:lnTo>
                          <a:pt x="90" y="99"/>
                        </a:lnTo>
                        <a:lnTo>
                          <a:pt x="72" y="126"/>
                        </a:lnTo>
                        <a:lnTo>
                          <a:pt x="56" y="157"/>
                        </a:lnTo>
                        <a:lnTo>
                          <a:pt x="41" y="191"/>
                        </a:lnTo>
                        <a:lnTo>
                          <a:pt x="30" y="227"/>
                        </a:lnTo>
                        <a:lnTo>
                          <a:pt x="20" y="265"/>
                        </a:lnTo>
                        <a:lnTo>
                          <a:pt x="11" y="304"/>
                        </a:lnTo>
                        <a:lnTo>
                          <a:pt x="5" y="346"/>
                        </a:lnTo>
                        <a:lnTo>
                          <a:pt x="2" y="389"/>
                        </a:lnTo>
                        <a:lnTo>
                          <a:pt x="0" y="432"/>
                        </a:lnTo>
                        <a:lnTo>
                          <a:pt x="2" y="477"/>
                        </a:lnTo>
                        <a:lnTo>
                          <a:pt x="5" y="520"/>
                        </a:lnTo>
                        <a:lnTo>
                          <a:pt x="11" y="562"/>
                        </a:lnTo>
                        <a:lnTo>
                          <a:pt x="20" y="601"/>
                        </a:lnTo>
                        <a:lnTo>
                          <a:pt x="30" y="639"/>
                        </a:lnTo>
                        <a:lnTo>
                          <a:pt x="41" y="675"/>
                        </a:lnTo>
                        <a:lnTo>
                          <a:pt x="56" y="708"/>
                        </a:lnTo>
                        <a:lnTo>
                          <a:pt x="72" y="740"/>
                        </a:lnTo>
                        <a:lnTo>
                          <a:pt x="90" y="767"/>
                        </a:lnTo>
                        <a:lnTo>
                          <a:pt x="110" y="792"/>
                        </a:lnTo>
                        <a:lnTo>
                          <a:pt x="129" y="814"/>
                        </a:lnTo>
                        <a:lnTo>
                          <a:pt x="151" y="832"/>
                        </a:lnTo>
                        <a:lnTo>
                          <a:pt x="174" y="846"/>
                        </a:lnTo>
                        <a:lnTo>
                          <a:pt x="198" y="857"/>
                        </a:lnTo>
                        <a:lnTo>
                          <a:pt x="221" y="864"/>
                        </a:lnTo>
                        <a:lnTo>
                          <a:pt x="246" y="866"/>
                        </a:lnTo>
                        <a:lnTo>
                          <a:pt x="234" y="760"/>
                        </a:lnTo>
                        <a:lnTo>
                          <a:pt x="225" y="652"/>
                        </a:lnTo>
                        <a:lnTo>
                          <a:pt x="217" y="542"/>
                        </a:lnTo>
                        <a:lnTo>
                          <a:pt x="216" y="432"/>
                        </a:lnTo>
                        <a:lnTo>
                          <a:pt x="217" y="324"/>
                        </a:lnTo>
                        <a:lnTo>
                          <a:pt x="225" y="214"/>
                        </a:lnTo>
                        <a:lnTo>
                          <a:pt x="234" y="106"/>
                        </a:lnTo>
                        <a:lnTo>
                          <a:pt x="246" y="0"/>
                        </a:lnTo>
                        <a:close/>
                      </a:path>
                    </a:pathLst>
                  </a:custGeom>
                  <a:solidFill>
                    <a:srgbClr val="9CC4C4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675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91" y="-8"/>
                    <a:ext cx="291" cy="438"/>
                  </a:xfrm>
                  <a:custGeom>
                    <a:avLst/>
                    <a:gdLst>
                      <a:gd name="T0" fmla="*/ 313 w 285"/>
                      <a:gd name="T1" fmla="*/ 0 h 433"/>
                      <a:gd name="T2" fmla="*/ 16 w 285"/>
                      <a:gd name="T3" fmla="*/ 0 h 433"/>
                      <a:gd name="T4" fmla="*/ 8 w 285"/>
                      <a:gd name="T5" fmla="*/ 51 h 433"/>
                      <a:gd name="T6" fmla="*/ 3 w 285"/>
                      <a:gd name="T7" fmla="*/ 97 h 433"/>
                      <a:gd name="T8" fmla="*/ 0 w 285"/>
                      <a:gd name="T9" fmla="*/ 150 h 433"/>
                      <a:gd name="T10" fmla="*/ 0 w 285"/>
                      <a:gd name="T11" fmla="*/ 206 h 433"/>
                      <a:gd name="T12" fmla="*/ 0 w 285"/>
                      <a:gd name="T13" fmla="*/ 279 h 433"/>
                      <a:gd name="T14" fmla="*/ 3 w 285"/>
                      <a:gd name="T15" fmla="*/ 351 h 433"/>
                      <a:gd name="T16" fmla="*/ 5 w 285"/>
                      <a:gd name="T17" fmla="*/ 381 h 433"/>
                      <a:gd name="T18" fmla="*/ 10 w 285"/>
                      <a:gd name="T19" fmla="*/ 412 h 433"/>
                      <a:gd name="T20" fmla="*/ 13 w 285"/>
                      <a:gd name="T21" fmla="*/ 458 h 433"/>
                      <a:gd name="T22" fmla="*/ 316 w 285"/>
                      <a:gd name="T23" fmla="*/ 458 h 433"/>
                      <a:gd name="T24" fmla="*/ 307 w 285"/>
                      <a:gd name="T25" fmla="*/ 408 h 433"/>
                      <a:gd name="T26" fmla="*/ 302 w 285"/>
                      <a:gd name="T27" fmla="*/ 341 h 433"/>
                      <a:gd name="T28" fmla="*/ 299 w 285"/>
                      <a:gd name="T29" fmla="*/ 287 h 433"/>
                      <a:gd name="T30" fmla="*/ 297 w 285"/>
                      <a:gd name="T31" fmla="*/ 259 h 433"/>
                      <a:gd name="T32" fmla="*/ 297 w 285"/>
                      <a:gd name="T33" fmla="*/ 205 h 433"/>
                      <a:gd name="T34" fmla="*/ 300 w 285"/>
                      <a:gd name="T35" fmla="*/ 152 h 433"/>
                      <a:gd name="T36" fmla="*/ 304 w 285"/>
                      <a:gd name="T37" fmla="*/ 85 h 433"/>
                      <a:gd name="T38" fmla="*/ 310 w 285"/>
                      <a:gd name="T39" fmla="*/ 30 h 433"/>
                      <a:gd name="T40" fmla="*/ 313 w 285"/>
                      <a:gd name="T41" fmla="*/ 0 h 43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85"/>
                      <a:gd name="T64" fmla="*/ 0 h 433"/>
                      <a:gd name="T65" fmla="*/ 285 w 285"/>
                      <a:gd name="T66" fmla="*/ 433 h 43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85" h="433">
                        <a:moveTo>
                          <a:pt x="283" y="0"/>
                        </a:moveTo>
                        <a:lnTo>
                          <a:pt x="16" y="0"/>
                        </a:lnTo>
                        <a:lnTo>
                          <a:pt x="8" y="46"/>
                        </a:lnTo>
                        <a:lnTo>
                          <a:pt x="3" y="92"/>
                        </a:lnTo>
                        <a:lnTo>
                          <a:pt x="0" y="140"/>
                        </a:lnTo>
                        <a:lnTo>
                          <a:pt x="0" y="196"/>
                        </a:lnTo>
                        <a:lnTo>
                          <a:pt x="0" y="264"/>
                        </a:lnTo>
                        <a:lnTo>
                          <a:pt x="3" y="331"/>
                        </a:lnTo>
                        <a:lnTo>
                          <a:pt x="5" y="361"/>
                        </a:lnTo>
                        <a:lnTo>
                          <a:pt x="10" y="388"/>
                        </a:lnTo>
                        <a:lnTo>
                          <a:pt x="13" y="433"/>
                        </a:lnTo>
                        <a:lnTo>
                          <a:pt x="285" y="433"/>
                        </a:lnTo>
                        <a:lnTo>
                          <a:pt x="277" y="385"/>
                        </a:lnTo>
                        <a:lnTo>
                          <a:pt x="272" y="321"/>
                        </a:lnTo>
                        <a:lnTo>
                          <a:pt x="269" y="272"/>
                        </a:lnTo>
                        <a:lnTo>
                          <a:pt x="267" y="244"/>
                        </a:lnTo>
                        <a:lnTo>
                          <a:pt x="267" y="195"/>
                        </a:lnTo>
                        <a:lnTo>
                          <a:pt x="270" y="142"/>
                        </a:lnTo>
                        <a:lnTo>
                          <a:pt x="274" y="80"/>
                        </a:lnTo>
                        <a:lnTo>
                          <a:pt x="280" y="30"/>
                        </a:lnTo>
                        <a:lnTo>
                          <a:pt x="283" y="0"/>
                        </a:lnTo>
                        <a:close/>
                      </a:path>
                    </a:pathLst>
                  </a:custGeom>
                  <a:solidFill>
                    <a:srgbClr val="B4E1E1"/>
                  </a:solidFill>
                  <a:ln w="6350" cap="flat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4615" name="Group 349"/>
                <p:cNvGrpSpPr>
                  <a:grpSpLocks noChangeAspect="1"/>
                </p:cNvGrpSpPr>
                <p:nvPr/>
              </p:nvGrpSpPr>
              <p:grpSpPr bwMode="auto">
                <a:xfrm>
                  <a:off x="60" y="323"/>
                  <a:ext cx="75" cy="124"/>
                  <a:chOff x="0" y="0"/>
                  <a:chExt cx="249" cy="189"/>
                </a:xfrm>
              </p:grpSpPr>
              <p:sp>
                <p:nvSpPr>
                  <p:cNvPr id="14672" name="AutoShape 3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-13" y="-11"/>
                    <a:ext cx="102" cy="188"/>
                  </a:xfrm>
                  <a:prstGeom prst="moon">
                    <a:avLst>
                      <a:gd name="adj" fmla="val 22644"/>
                    </a:avLst>
                  </a:prstGeom>
                  <a:gradFill rotWithShape="0">
                    <a:gsLst>
                      <a:gs pos="0">
                        <a:srgbClr val="A66485"/>
                      </a:gs>
                      <a:gs pos="50000">
                        <a:srgbClr val="E187B4"/>
                      </a:gs>
                      <a:gs pos="100000">
                        <a:srgbClr val="A6648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673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7" y="-10"/>
                    <a:ext cx="219" cy="188"/>
                  </a:xfrm>
                  <a:custGeom>
                    <a:avLst/>
                    <a:gdLst>
                      <a:gd name="T0" fmla="*/ 7 w 450"/>
                      <a:gd name="T1" fmla="*/ 0 h 377"/>
                      <a:gd name="T2" fmla="*/ 6 w 450"/>
                      <a:gd name="T3" fmla="*/ 0 h 377"/>
                      <a:gd name="T4" fmla="*/ 4 w 450"/>
                      <a:gd name="T5" fmla="*/ 0 h 377"/>
                      <a:gd name="T6" fmla="*/ 3 w 450"/>
                      <a:gd name="T7" fmla="*/ 0 h 377"/>
                      <a:gd name="T8" fmla="*/ 2 w 450"/>
                      <a:gd name="T9" fmla="*/ 0 h 377"/>
                      <a:gd name="T10" fmla="*/ 1 w 450"/>
                      <a:gd name="T11" fmla="*/ 1 h 377"/>
                      <a:gd name="T12" fmla="*/ 0 w 450"/>
                      <a:gd name="T13" fmla="*/ 3 h 377"/>
                      <a:gd name="T14" fmla="*/ 0 w 450"/>
                      <a:gd name="T15" fmla="*/ 4 h 377"/>
                      <a:gd name="T16" fmla="*/ 0 w 450"/>
                      <a:gd name="T17" fmla="*/ 6 h 377"/>
                      <a:gd name="T18" fmla="*/ 0 w 450"/>
                      <a:gd name="T19" fmla="*/ 8 h 377"/>
                      <a:gd name="T20" fmla="*/ 1 w 450"/>
                      <a:gd name="T21" fmla="*/ 10 h 377"/>
                      <a:gd name="T22" fmla="*/ 3 w 450"/>
                      <a:gd name="T23" fmla="*/ 11 h 377"/>
                      <a:gd name="T24" fmla="*/ 4 w 450"/>
                      <a:gd name="T25" fmla="*/ 11 h 377"/>
                      <a:gd name="T26" fmla="*/ 5 w 450"/>
                      <a:gd name="T27" fmla="*/ 11 h 377"/>
                      <a:gd name="T28" fmla="*/ 6 w 450"/>
                      <a:gd name="T29" fmla="*/ 11 h 377"/>
                      <a:gd name="T30" fmla="*/ 8 w 450"/>
                      <a:gd name="T31" fmla="*/ 11 h 377"/>
                      <a:gd name="T32" fmla="*/ 9 w 450"/>
                      <a:gd name="T33" fmla="*/ 11 h 377"/>
                      <a:gd name="T34" fmla="*/ 11 w 450"/>
                      <a:gd name="T35" fmla="*/ 10 h 377"/>
                      <a:gd name="T36" fmla="*/ 12 w 450"/>
                      <a:gd name="T37" fmla="*/ 8 h 377"/>
                      <a:gd name="T38" fmla="*/ 12 w 450"/>
                      <a:gd name="T39" fmla="*/ 8 h 377"/>
                      <a:gd name="T40" fmla="*/ 12 w 450"/>
                      <a:gd name="T41" fmla="*/ 4 h 377"/>
                      <a:gd name="T42" fmla="*/ 12 w 450"/>
                      <a:gd name="T43" fmla="*/ 2 h 377"/>
                      <a:gd name="T44" fmla="*/ 11 w 450"/>
                      <a:gd name="T45" fmla="*/ 1 h 377"/>
                      <a:gd name="T46" fmla="*/ 10 w 450"/>
                      <a:gd name="T47" fmla="*/ 1 h 377"/>
                      <a:gd name="T48" fmla="*/ 9 w 450"/>
                      <a:gd name="T49" fmla="*/ 0 h 377"/>
                      <a:gd name="T50" fmla="*/ 7 w 450"/>
                      <a:gd name="T51" fmla="*/ 0 h 377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450"/>
                      <a:gd name="T79" fmla="*/ 0 h 377"/>
                      <a:gd name="T80" fmla="*/ 450 w 450"/>
                      <a:gd name="T81" fmla="*/ 377 h 377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450" h="377">
                        <a:moveTo>
                          <a:pt x="268" y="6"/>
                        </a:moveTo>
                        <a:lnTo>
                          <a:pt x="220" y="0"/>
                        </a:lnTo>
                        <a:lnTo>
                          <a:pt x="164" y="6"/>
                        </a:lnTo>
                        <a:lnTo>
                          <a:pt x="113" y="16"/>
                        </a:lnTo>
                        <a:lnTo>
                          <a:pt x="81" y="29"/>
                        </a:lnTo>
                        <a:lnTo>
                          <a:pt x="45" y="58"/>
                        </a:lnTo>
                        <a:lnTo>
                          <a:pt x="18" y="96"/>
                        </a:lnTo>
                        <a:lnTo>
                          <a:pt x="0" y="141"/>
                        </a:lnTo>
                        <a:lnTo>
                          <a:pt x="0" y="196"/>
                        </a:lnTo>
                        <a:lnTo>
                          <a:pt x="6" y="265"/>
                        </a:lnTo>
                        <a:lnTo>
                          <a:pt x="36" y="321"/>
                        </a:lnTo>
                        <a:lnTo>
                          <a:pt x="101" y="355"/>
                        </a:lnTo>
                        <a:lnTo>
                          <a:pt x="135" y="366"/>
                        </a:lnTo>
                        <a:lnTo>
                          <a:pt x="180" y="377"/>
                        </a:lnTo>
                        <a:lnTo>
                          <a:pt x="230" y="377"/>
                        </a:lnTo>
                        <a:lnTo>
                          <a:pt x="291" y="377"/>
                        </a:lnTo>
                        <a:lnTo>
                          <a:pt x="349" y="355"/>
                        </a:lnTo>
                        <a:lnTo>
                          <a:pt x="394" y="328"/>
                        </a:lnTo>
                        <a:lnTo>
                          <a:pt x="433" y="286"/>
                        </a:lnTo>
                        <a:lnTo>
                          <a:pt x="450" y="259"/>
                        </a:lnTo>
                        <a:lnTo>
                          <a:pt x="450" y="139"/>
                        </a:lnTo>
                        <a:lnTo>
                          <a:pt x="428" y="85"/>
                        </a:lnTo>
                        <a:lnTo>
                          <a:pt x="394" y="58"/>
                        </a:lnTo>
                        <a:lnTo>
                          <a:pt x="354" y="40"/>
                        </a:lnTo>
                        <a:lnTo>
                          <a:pt x="315" y="16"/>
                        </a:lnTo>
                        <a:lnTo>
                          <a:pt x="268" y="6"/>
                        </a:lnTo>
                        <a:close/>
                      </a:path>
                    </a:pathLst>
                  </a:custGeom>
                  <a:blipFill dpi="0" rotWithShape="0">
                    <a:blip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4616" name="Group 352"/>
                <p:cNvGrpSpPr>
                  <a:grpSpLocks noChangeAspect="1"/>
                </p:cNvGrpSpPr>
                <p:nvPr/>
              </p:nvGrpSpPr>
              <p:grpSpPr bwMode="auto">
                <a:xfrm>
                  <a:off x="1039" y="597"/>
                  <a:ext cx="83" cy="189"/>
                  <a:chOff x="0" y="0"/>
                  <a:chExt cx="273" cy="289"/>
                </a:xfrm>
              </p:grpSpPr>
              <p:sp>
                <p:nvSpPr>
                  <p:cNvPr id="14667" name="Oval 353"/>
                  <p:cNvSpPr>
                    <a:spLocks noChangeAspect="1" noChangeArrowheads="1"/>
                  </p:cNvSpPr>
                  <p:nvPr/>
                </p:nvSpPr>
                <p:spPr bwMode="auto">
                  <a:xfrm rot="-248758">
                    <a:off x="0" y="-34"/>
                    <a:ext cx="174" cy="94"/>
                  </a:xfrm>
                  <a:prstGeom prst="ellipse">
                    <a:avLst/>
                  </a:prstGeom>
                  <a:solidFill>
                    <a:srgbClr val="B2B2B2"/>
                  </a:solidFill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668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5" y="17"/>
                    <a:ext cx="261" cy="232"/>
                  </a:xfrm>
                  <a:custGeom>
                    <a:avLst/>
                    <a:gdLst>
                      <a:gd name="T0" fmla="*/ 171 w 266"/>
                      <a:gd name="T1" fmla="*/ 0 h 230"/>
                      <a:gd name="T2" fmla="*/ 0 w 266"/>
                      <a:gd name="T3" fmla="*/ 30 h 230"/>
                      <a:gd name="T4" fmla="*/ 76 w 266"/>
                      <a:gd name="T5" fmla="*/ 240 h 230"/>
                      <a:gd name="T6" fmla="*/ 241 w 266"/>
                      <a:gd name="T7" fmla="*/ 207 h 230"/>
                      <a:gd name="T8" fmla="*/ 171 w 266"/>
                      <a:gd name="T9" fmla="*/ 0 h 2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6"/>
                      <a:gd name="T16" fmla="*/ 0 h 230"/>
                      <a:gd name="T17" fmla="*/ 266 w 266"/>
                      <a:gd name="T18" fmla="*/ 230 h 2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6" h="230">
                        <a:moveTo>
                          <a:pt x="187" y="0"/>
                        </a:moveTo>
                        <a:lnTo>
                          <a:pt x="0" y="30"/>
                        </a:lnTo>
                        <a:lnTo>
                          <a:pt x="84" y="230"/>
                        </a:lnTo>
                        <a:lnTo>
                          <a:pt x="266" y="197"/>
                        </a:lnTo>
                        <a:lnTo>
                          <a:pt x="187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669" name="Oval 355"/>
                  <p:cNvSpPr>
                    <a:spLocks noChangeAspect="1" noChangeArrowheads="1"/>
                  </p:cNvSpPr>
                  <p:nvPr/>
                </p:nvSpPr>
                <p:spPr bwMode="auto">
                  <a:xfrm rot="-248758">
                    <a:off x="76" y="177"/>
                    <a:ext cx="174" cy="94"/>
                  </a:xfrm>
                  <a:prstGeom prst="ellipse">
                    <a:avLst/>
                  </a:prstGeom>
                  <a:solidFill>
                    <a:srgbClr val="CECECE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670" name="Line 3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" y="32"/>
                    <a:ext cx="87" cy="2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671" name="Line 3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0" y="-1"/>
                    <a:ext cx="87" cy="2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4617" name="Group 358"/>
                <p:cNvGrpSpPr>
                  <a:grpSpLocks noChangeAspect="1"/>
                </p:cNvGrpSpPr>
                <p:nvPr/>
              </p:nvGrpSpPr>
              <p:grpSpPr bwMode="auto">
                <a:xfrm>
                  <a:off x="452" y="146"/>
                  <a:ext cx="442" cy="552"/>
                  <a:chOff x="0" y="0"/>
                  <a:chExt cx="1466" cy="844"/>
                </a:xfrm>
              </p:grpSpPr>
              <p:sp>
                <p:nvSpPr>
                  <p:cNvPr id="14619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20" y="-10"/>
                    <a:ext cx="1357" cy="52"/>
                  </a:xfrm>
                  <a:custGeom>
                    <a:avLst/>
                    <a:gdLst>
                      <a:gd name="T0" fmla="*/ 1 w 2700"/>
                      <a:gd name="T1" fmla="*/ 3 h 105"/>
                      <a:gd name="T2" fmla="*/ 0 w 2700"/>
                      <a:gd name="T3" fmla="*/ 0 h 105"/>
                      <a:gd name="T4" fmla="*/ 86 w 2700"/>
                      <a:gd name="T5" fmla="*/ 0 h 105"/>
                      <a:gd name="T6" fmla="*/ 86 w 2700"/>
                      <a:gd name="T7" fmla="*/ 3 h 105"/>
                      <a:gd name="T8" fmla="*/ 1 w 2700"/>
                      <a:gd name="T9" fmla="*/ 3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00"/>
                      <a:gd name="T16" fmla="*/ 0 h 105"/>
                      <a:gd name="T17" fmla="*/ 2700 w 2700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00" h="105">
                        <a:moveTo>
                          <a:pt x="3" y="105"/>
                        </a:moveTo>
                        <a:lnTo>
                          <a:pt x="0" y="0"/>
                        </a:lnTo>
                        <a:lnTo>
                          <a:pt x="2697" y="0"/>
                        </a:lnTo>
                        <a:lnTo>
                          <a:pt x="2700" y="105"/>
                        </a:lnTo>
                        <a:lnTo>
                          <a:pt x="3" y="105"/>
                        </a:lnTo>
                        <a:close/>
                      </a:path>
                    </a:pathLst>
                  </a:custGeom>
                  <a:solidFill>
                    <a:srgbClr val="B4E1B4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grpSp>
                <p:nvGrpSpPr>
                  <p:cNvPr id="14620" name="Group 36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56"/>
                    <a:ext cx="1466" cy="600"/>
                    <a:chOff x="0" y="0"/>
                    <a:chExt cx="1466" cy="600"/>
                  </a:xfrm>
                </p:grpSpPr>
                <p:sp>
                  <p:nvSpPr>
                    <p:cNvPr id="14628" name="その他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0" y="322"/>
                      <a:ext cx="1284" cy="258"/>
                    </a:xfrm>
                    <a:custGeom>
                      <a:avLst/>
                      <a:gdLst>
                        <a:gd name="T0" fmla="*/ 73 w 2562"/>
                        <a:gd name="T1" fmla="*/ 9 h 518"/>
                        <a:gd name="T2" fmla="*/ 71 w 2562"/>
                        <a:gd name="T3" fmla="*/ 11 h 518"/>
                        <a:gd name="T4" fmla="*/ 71 w 2562"/>
                        <a:gd name="T5" fmla="*/ 16 h 518"/>
                        <a:gd name="T6" fmla="*/ 9 w 2562"/>
                        <a:gd name="T7" fmla="*/ 16 h 518"/>
                        <a:gd name="T8" fmla="*/ 9 w 2562"/>
                        <a:gd name="T9" fmla="*/ 11 h 518"/>
                        <a:gd name="T10" fmla="*/ 7 w 2562"/>
                        <a:gd name="T11" fmla="*/ 8 h 518"/>
                        <a:gd name="T12" fmla="*/ 0 w 2562"/>
                        <a:gd name="T13" fmla="*/ 8 h 518"/>
                        <a:gd name="T14" fmla="*/ 1 w 2562"/>
                        <a:gd name="T15" fmla="*/ 5 h 518"/>
                        <a:gd name="T16" fmla="*/ 2 w 2562"/>
                        <a:gd name="T17" fmla="*/ 3 h 518"/>
                        <a:gd name="T18" fmla="*/ 4 w 2562"/>
                        <a:gd name="T19" fmla="*/ 1 h 518"/>
                        <a:gd name="T20" fmla="*/ 7 w 2562"/>
                        <a:gd name="T21" fmla="*/ 0 h 518"/>
                        <a:gd name="T22" fmla="*/ 11 w 2562"/>
                        <a:gd name="T23" fmla="*/ 0 h 518"/>
                        <a:gd name="T24" fmla="*/ 16 w 2562"/>
                        <a:gd name="T25" fmla="*/ 0 h 518"/>
                        <a:gd name="T26" fmla="*/ 22 w 2562"/>
                        <a:gd name="T27" fmla="*/ 0 h 518"/>
                        <a:gd name="T28" fmla="*/ 28 w 2562"/>
                        <a:gd name="T29" fmla="*/ 0 h 518"/>
                        <a:gd name="T30" fmla="*/ 35 w 2562"/>
                        <a:gd name="T31" fmla="*/ 0 h 518"/>
                        <a:gd name="T32" fmla="*/ 36 w 2562"/>
                        <a:gd name="T33" fmla="*/ 0 h 518"/>
                        <a:gd name="T34" fmla="*/ 37 w 2562"/>
                        <a:gd name="T35" fmla="*/ 0 h 518"/>
                        <a:gd name="T36" fmla="*/ 38 w 2562"/>
                        <a:gd name="T37" fmla="*/ 0 h 518"/>
                        <a:gd name="T38" fmla="*/ 40 w 2562"/>
                        <a:gd name="T39" fmla="*/ 0 h 518"/>
                        <a:gd name="T40" fmla="*/ 41 w 2562"/>
                        <a:gd name="T41" fmla="*/ 0 h 518"/>
                        <a:gd name="T42" fmla="*/ 42 w 2562"/>
                        <a:gd name="T43" fmla="*/ 0 h 518"/>
                        <a:gd name="T44" fmla="*/ 43 w 2562"/>
                        <a:gd name="T45" fmla="*/ 0 h 518"/>
                        <a:gd name="T46" fmla="*/ 45 w 2562"/>
                        <a:gd name="T47" fmla="*/ 0 h 518"/>
                        <a:gd name="T48" fmla="*/ 45 w 2562"/>
                        <a:gd name="T49" fmla="*/ 0 h 518"/>
                        <a:gd name="T50" fmla="*/ 47 w 2562"/>
                        <a:gd name="T51" fmla="*/ 0 h 518"/>
                        <a:gd name="T52" fmla="*/ 48 w 2562"/>
                        <a:gd name="T53" fmla="*/ 0 h 518"/>
                        <a:gd name="T54" fmla="*/ 49 w 2562"/>
                        <a:gd name="T55" fmla="*/ 0 h 518"/>
                        <a:gd name="T56" fmla="*/ 51 w 2562"/>
                        <a:gd name="T57" fmla="*/ 0 h 518"/>
                        <a:gd name="T58" fmla="*/ 52 w 2562"/>
                        <a:gd name="T59" fmla="*/ 0 h 518"/>
                        <a:gd name="T60" fmla="*/ 53 w 2562"/>
                        <a:gd name="T61" fmla="*/ 0 h 518"/>
                        <a:gd name="T62" fmla="*/ 55 w 2562"/>
                        <a:gd name="T63" fmla="*/ 0 h 518"/>
                        <a:gd name="T64" fmla="*/ 55 w 2562"/>
                        <a:gd name="T65" fmla="*/ 0 h 518"/>
                        <a:gd name="T66" fmla="*/ 56 w 2562"/>
                        <a:gd name="T67" fmla="*/ 0 h 518"/>
                        <a:gd name="T68" fmla="*/ 57 w 2562"/>
                        <a:gd name="T69" fmla="*/ 0 h 518"/>
                        <a:gd name="T70" fmla="*/ 57 w 2562"/>
                        <a:gd name="T71" fmla="*/ 0 h 518"/>
                        <a:gd name="T72" fmla="*/ 58 w 2562"/>
                        <a:gd name="T73" fmla="*/ 0 h 518"/>
                        <a:gd name="T74" fmla="*/ 60 w 2562"/>
                        <a:gd name="T75" fmla="*/ 0 h 518"/>
                        <a:gd name="T76" fmla="*/ 60 w 2562"/>
                        <a:gd name="T77" fmla="*/ 0 h 518"/>
                        <a:gd name="T78" fmla="*/ 61 w 2562"/>
                        <a:gd name="T79" fmla="*/ 0 h 518"/>
                        <a:gd name="T80" fmla="*/ 63 w 2562"/>
                        <a:gd name="T81" fmla="*/ 0 h 518"/>
                        <a:gd name="T82" fmla="*/ 63 w 2562"/>
                        <a:gd name="T83" fmla="*/ 0 h 518"/>
                        <a:gd name="T84" fmla="*/ 64 w 2562"/>
                        <a:gd name="T85" fmla="*/ 0 h 518"/>
                        <a:gd name="T86" fmla="*/ 65 w 2562"/>
                        <a:gd name="T87" fmla="*/ 0 h 518"/>
                        <a:gd name="T88" fmla="*/ 66 w 2562"/>
                        <a:gd name="T89" fmla="*/ 0 h 518"/>
                        <a:gd name="T90" fmla="*/ 67 w 2562"/>
                        <a:gd name="T91" fmla="*/ 0 h 518"/>
                        <a:gd name="T92" fmla="*/ 68 w 2562"/>
                        <a:gd name="T93" fmla="*/ 0 h 518"/>
                        <a:gd name="T94" fmla="*/ 69 w 2562"/>
                        <a:gd name="T95" fmla="*/ 0 h 518"/>
                        <a:gd name="T96" fmla="*/ 71 w 2562"/>
                        <a:gd name="T97" fmla="*/ 0 h 518"/>
                        <a:gd name="T98" fmla="*/ 72 w 2562"/>
                        <a:gd name="T99" fmla="*/ 0 h 518"/>
                        <a:gd name="T100" fmla="*/ 73 w 2562"/>
                        <a:gd name="T101" fmla="*/ 0 h 518"/>
                        <a:gd name="T102" fmla="*/ 74 w 2562"/>
                        <a:gd name="T103" fmla="*/ 0 h 518"/>
                        <a:gd name="T104" fmla="*/ 75 w 2562"/>
                        <a:gd name="T105" fmla="*/ 0 h 518"/>
                        <a:gd name="T106" fmla="*/ 77 w 2562"/>
                        <a:gd name="T107" fmla="*/ 0 h 518"/>
                        <a:gd name="T108" fmla="*/ 78 w 2562"/>
                        <a:gd name="T109" fmla="*/ 0 h 518"/>
                        <a:gd name="T110" fmla="*/ 79 w 2562"/>
                        <a:gd name="T111" fmla="*/ 0 h 518"/>
                        <a:gd name="T112" fmla="*/ 80 w 2562"/>
                        <a:gd name="T113" fmla="*/ 0 h 518"/>
                        <a:gd name="T114" fmla="*/ 80 w 2562"/>
                        <a:gd name="T115" fmla="*/ 0 h 518"/>
                        <a:gd name="T116" fmla="*/ 81 w 2562"/>
                        <a:gd name="T117" fmla="*/ 1 h 518"/>
                        <a:gd name="T118" fmla="*/ 81 w 2562"/>
                        <a:gd name="T119" fmla="*/ 4 h 518"/>
                        <a:gd name="T120" fmla="*/ 81 w 2562"/>
                        <a:gd name="T121" fmla="*/ 9 h 518"/>
                        <a:gd name="T122" fmla="*/ 73 w 2562"/>
                        <a:gd name="T123" fmla="*/ 9 h 518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w 2562"/>
                        <a:gd name="T187" fmla="*/ 0 h 518"/>
                        <a:gd name="T188" fmla="*/ 2562 w 2562"/>
                        <a:gd name="T189" fmla="*/ 518 h 518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T186" t="T187" r="T188" b="T189"/>
                      <a:pathLst>
                        <a:path w="2562" h="518">
                          <a:moveTo>
                            <a:pt x="2298" y="295"/>
                          </a:moveTo>
                          <a:lnTo>
                            <a:pt x="2255" y="356"/>
                          </a:lnTo>
                          <a:lnTo>
                            <a:pt x="2255" y="518"/>
                          </a:lnTo>
                          <a:lnTo>
                            <a:pt x="263" y="518"/>
                          </a:lnTo>
                          <a:lnTo>
                            <a:pt x="273" y="356"/>
                          </a:lnTo>
                          <a:lnTo>
                            <a:pt x="196" y="284"/>
                          </a:lnTo>
                          <a:lnTo>
                            <a:pt x="0" y="273"/>
                          </a:lnTo>
                          <a:lnTo>
                            <a:pt x="11" y="173"/>
                          </a:lnTo>
                          <a:lnTo>
                            <a:pt x="54" y="102"/>
                          </a:lnTo>
                          <a:lnTo>
                            <a:pt x="108" y="50"/>
                          </a:lnTo>
                          <a:lnTo>
                            <a:pt x="207" y="10"/>
                          </a:lnTo>
                          <a:lnTo>
                            <a:pt x="338" y="0"/>
                          </a:lnTo>
                          <a:lnTo>
                            <a:pt x="493" y="0"/>
                          </a:lnTo>
                          <a:lnTo>
                            <a:pt x="694" y="5"/>
                          </a:lnTo>
                          <a:lnTo>
                            <a:pt x="886" y="5"/>
                          </a:lnTo>
                          <a:lnTo>
                            <a:pt x="1090" y="5"/>
                          </a:lnTo>
                          <a:lnTo>
                            <a:pt x="1118" y="5"/>
                          </a:lnTo>
                          <a:lnTo>
                            <a:pt x="1154" y="7"/>
                          </a:lnTo>
                          <a:lnTo>
                            <a:pt x="1203" y="7"/>
                          </a:lnTo>
                          <a:lnTo>
                            <a:pt x="1246" y="7"/>
                          </a:lnTo>
                          <a:lnTo>
                            <a:pt x="1293" y="5"/>
                          </a:lnTo>
                          <a:lnTo>
                            <a:pt x="1331" y="10"/>
                          </a:lnTo>
                          <a:lnTo>
                            <a:pt x="1367" y="7"/>
                          </a:lnTo>
                          <a:lnTo>
                            <a:pt x="1404" y="7"/>
                          </a:lnTo>
                          <a:lnTo>
                            <a:pt x="1433" y="5"/>
                          </a:lnTo>
                          <a:lnTo>
                            <a:pt x="1476" y="7"/>
                          </a:lnTo>
                          <a:lnTo>
                            <a:pt x="1518" y="14"/>
                          </a:lnTo>
                          <a:lnTo>
                            <a:pt x="1561" y="10"/>
                          </a:lnTo>
                          <a:lnTo>
                            <a:pt x="1598" y="7"/>
                          </a:lnTo>
                          <a:lnTo>
                            <a:pt x="1634" y="14"/>
                          </a:lnTo>
                          <a:lnTo>
                            <a:pt x="1678" y="19"/>
                          </a:lnTo>
                          <a:lnTo>
                            <a:pt x="1717" y="16"/>
                          </a:lnTo>
                          <a:lnTo>
                            <a:pt x="1739" y="5"/>
                          </a:lnTo>
                          <a:lnTo>
                            <a:pt x="1762" y="7"/>
                          </a:lnTo>
                          <a:lnTo>
                            <a:pt x="1791" y="18"/>
                          </a:lnTo>
                          <a:lnTo>
                            <a:pt x="1812" y="12"/>
                          </a:lnTo>
                          <a:lnTo>
                            <a:pt x="1841" y="12"/>
                          </a:lnTo>
                          <a:lnTo>
                            <a:pt x="1877" y="16"/>
                          </a:lnTo>
                          <a:lnTo>
                            <a:pt x="1901" y="19"/>
                          </a:lnTo>
                          <a:lnTo>
                            <a:pt x="1936" y="16"/>
                          </a:lnTo>
                          <a:lnTo>
                            <a:pt x="1976" y="10"/>
                          </a:lnTo>
                          <a:lnTo>
                            <a:pt x="2003" y="10"/>
                          </a:lnTo>
                          <a:lnTo>
                            <a:pt x="2026" y="12"/>
                          </a:lnTo>
                          <a:lnTo>
                            <a:pt x="2050" y="14"/>
                          </a:lnTo>
                          <a:lnTo>
                            <a:pt x="2082" y="16"/>
                          </a:lnTo>
                          <a:lnTo>
                            <a:pt x="2116" y="14"/>
                          </a:lnTo>
                          <a:lnTo>
                            <a:pt x="2152" y="5"/>
                          </a:lnTo>
                          <a:lnTo>
                            <a:pt x="2194" y="7"/>
                          </a:lnTo>
                          <a:lnTo>
                            <a:pt x="2240" y="12"/>
                          </a:lnTo>
                          <a:lnTo>
                            <a:pt x="2282" y="16"/>
                          </a:lnTo>
                          <a:lnTo>
                            <a:pt x="2319" y="12"/>
                          </a:lnTo>
                          <a:lnTo>
                            <a:pt x="2350" y="5"/>
                          </a:lnTo>
                          <a:lnTo>
                            <a:pt x="2382" y="3"/>
                          </a:lnTo>
                          <a:lnTo>
                            <a:pt x="2422" y="14"/>
                          </a:lnTo>
                          <a:lnTo>
                            <a:pt x="2453" y="19"/>
                          </a:lnTo>
                          <a:lnTo>
                            <a:pt x="2485" y="10"/>
                          </a:lnTo>
                          <a:lnTo>
                            <a:pt x="2523" y="12"/>
                          </a:lnTo>
                          <a:lnTo>
                            <a:pt x="2542" y="28"/>
                          </a:lnTo>
                          <a:lnTo>
                            <a:pt x="2557" y="50"/>
                          </a:lnTo>
                          <a:lnTo>
                            <a:pt x="2562" y="133"/>
                          </a:lnTo>
                          <a:lnTo>
                            <a:pt x="2557" y="295"/>
                          </a:lnTo>
                          <a:lnTo>
                            <a:pt x="2298" y="295"/>
                          </a:lnTo>
                          <a:close/>
                        </a:path>
                      </a:pathLst>
                    </a:custGeom>
                    <a:solidFill>
                      <a:srgbClr val="BE0000"/>
                    </a:solidFill>
                    <a:ln w="7938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grpSp>
                  <p:nvGrpSpPr>
                    <p:cNvPr id="14629" name="Group 36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223"/>
                      <a:ext cx="1343" cy="90"/>
                      <a:chOff x="0" y="0"/>
                      <a:chExt cx="1343" cy="90"/>
                    </a:xfrm>
                  </p:grpSpPr>
                  <p:sp>
                    <p:nvSpPr>
                      <p:cNvPr id="14644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1" y="-21"/>
                        <a:ext cx="44" cy="43"/>
                      </a:xfrm>
                      <a:custGeom>
                        <a:avLst/>
                        <a:gdLst>
                          <a:gd name="T0" fmla="*/ 0 w 97"/>
                          <a:gd name="T1" fmla="*/ 0 h 86"/>
                          <a:gd name="T2" fmla="*/ 2 w 97"/>
                          <a:gd name="T3" fmla="*/ 2 h 86"/>
                          <a:gd name="T4" fmla="*/ 2 w 97"/>
                          <a:gd name="T5" fmla="*/ 3 h 86"/>
                          <a:gd name="T6" fmla="*/ 0 w 97"/>
                          <a:gd name="T7" fmla="*/ 2 h 86"/>
                          <a:gd name="T8" fmla="*/ 0 w 97"/>
                          <a:gd name="T9" fmla="*/ 0 h 8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7"/>
                          <a:gd name="T16" fmla="*/ 0 h 86"/>
                          <a:gd name="T17" fmla="*/ 97 w 97"/>
                          <a:gd name="T18" fmla="*/ 86 h 8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7" h="86">
                            <a:moveTo>
                              <a:pt x="5" y="0"/>
                            </a:moveTo>
                            <a:lnTo>
                              <a:pt x="97" y="43"/>
                            </a:lnTo>
                            <a:lnTo>
                              <a:pt x="90" y="86"/>
                            </a:lnTo>
                            <a:lnTo>
                              <a:pt x="0" y="45"/>
                            </a:lnTo>
                            <a:lnTo>
                              <a:pt x="5" y="0"/>
                            </a:lnTo>
                            <a:close/>
                          </a:path>
                        </a:pathLst>
                      </a:custGeom>
                      <a:solidFill>
                        <a:srgbClr val="9678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645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-22" y="22"/>
                        <a:ext cx="29" cy="34"/>
                      </a:xfrm>
                      <a:custGeom>
                        <a:avLst/>
                        <a:gdLst>
                          <a:gd name="T0" fmla="*/ 0 w 66"/>
                          <a:gd name="T1" fmla="*/ 0 h 71"/>
                          <a:gd name="T2" fmla="*/ 1 w 66"/>
                          <a:gd name="T3" fmla="*/ 0 h 71"/>
                          <a:gd name="T4" fmla="*/ 1 w 66"/>
                          <a:gd name="T5" fmla="*/ 2 h 71"/>
                          <a:gd name="T6" fmla="*/ 0 w 66"/>
                          <a:gd name="T7" fmla="*/ 1 h 71"/>
                          <a:gd name="T8" fmla="*/ 0 w 66"/>
                          <a:gd name="T9" fmla="*/ 0 h 7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6"/>
                          <a:gd name="T16" fmla="*/ 0 h 71"/>
                          <a:gd name="T17" fmla="*/ 66 w 66"/>
                          <a:gd name="T18" fmla="*/ 71 h 7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6" h="71">
                            <a:moveTo>
                              <a:pt x="5" y="0"/>
                            </a:moveTo>
                            <a:lnTo>
                              <a:pt x="66" y="27"/>
                            </a:lnTo>
                            <a:lnTo>
                              <a:pt x="59" y="71"/>
                            </a:lnTo>
                            <a:lnTo>
                              <a:pt x="0" y="44"/>
                            </a:lnTo>
                            <a:lnTo>
                              <a:pt x="5" y="0"/>
                            </a:lnTo>
                            <a:close/>
                          </a:path>
                        </a:pathLst>
                      </a:custGeom>
                      <a:solidFill>
                        <a:srgbClr val="9678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646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" y="26"/>
                        <a:ext cx="44" cy="34"/>
                      </a:xfrm>
                      <a:custGeom>
                        <a:avLst/>
                        <a:gdLst>
                          <a:gd name="T0" fmla="*/ 1 w 85"/>
                          <a:gd name="T1" fmla="*/ 0 h 62"/>
                          <a:gd name="T2" fmla="*/ 3 w 85"/>
                          <a:gd name="T3" fmla="*/ 1 h 62"/>
                          <a:gd name="T4" fmla="*/ 3 w 85"/>
                          <a:gd name="T5" fmla="*/ 3 h 62"/>
                          <a:gd name="T6" fmla="*/ 0 w 85"/>
                          <a:gd name="T7" fmla="*/ 2 h 62"/>
                          <a:gd name="T8" fmla="*/ 1 w 85"/>
                          <a:gd name="T9" fmla="*/ 0 h 6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5"/>
                          <a:gd name="T16" fmla="*/ 0 h 62"/>
                          <a:gd name="T17" fmla="*/ 85 w 85"/>
                          <a:gd name="T18" fmla="*/ 62 h 6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5" h="62">
                            <a:moveTo>
                              <a:pt x="7" y="0"/>
                            </a:moveTo>
                            <a:lnTo>
                              <a:pt x="85" y="18"/>
                            </a:lnTo>
                            <a:lnTo>
                              <a:pt x="79" y="62"/>
                            </a:lnTo>
                            <a:lnTo>
                              <a:pt x="0" y="44"/>
                            </a:lnTo>
                            <a:lnTo>
                              <a:pt x="7" y="0"/>
                            </a:lnTo>
                            <a:close/>
                          </a:path>
                        </a:pathLst>
                      </a:custGeom>
                      <a:solidFill>
                        <a:srgbClr val="9376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647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1" y="31"/>
                        <a:ext cx="44" cy="26"/>
                      </a:xfrm>
                      <a:custGeom>
                        <a:avLst/>
                        <a:gdLst>
                          <a:gd name="T0" fmla="*/ 1 w 87"/>
                          <a:gd name="T1" fmla="*/ 0 h 58"/>
                          <a:gd name="T2" fmla="*/ 3 w 87"/>
                          <a:gd name="T3" fmla="*/ 0 h 58"/>
                          <a:gd name="T4" fmla="*/ 3 w 87"/>
                          <a:gd name="T5" fmla="*/ 1 h 58"/>
                          <a:gd name="T6" fmla="*/ 0 w 87"/>
                          <a:gd name="T7" fmla="*/ 1 h 58"/>
                          <a:gd name="T8" fmla="*/ 1 w 87"/>
                          <a:gd name="T9" fmla="*/ 0 h 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7"/>
                          <a:gd name="T16" fmla="*/ 0 h 58"/>
                          <a:gd name="T17" fmla="*/ 87 w 87"/>
                          <a:gd name="T18" fmla="*/ 58 h 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7" h="58">
                            <a:moveTo>
                              <a:pt x="6" y="0"/>
                            </a:moveTo>
                            <a:lnTo>
                              <a:pt x="87" y="13"/>
                            </a:lnTo>
                            <a:lnTo>
                              <a:pt x="81" y="58"/>
                            </a:lnTo>
                            <a:lnTo>
                              <a:pt x="0" y="44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rgbClr val="8D71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648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91" y="45"/>
                        <a:ext cx="58" cy="26"/>
                      </a:xfrm>
                      <a:custGeom>
                        <a:avLst/>
                        <a:gdLst>
                          <a:gd name="T0" fmla="*/ 0 w 124"/>
                          <a:gd name="T1" fmla="*/ 0 h 54"/>
                          <a:gd name="T2" fmla="*/ 3 w 124"/>
                          <a:gd name="T3" fmla="*/ 0 h 54"/>
                          <a:gd name="T4" fmla="*/ 3 w 124"/>
                          <a:gd name="T5" fmla="*/ 1 h 54"/>
                          <a:gd name="T6" fmla="*/ 0 w 124"/>
                          <a:gd name="T7" fmla="*/ 1 h 54"/>
                          <a:gd name="T8" fmla="*/ 0 w 124"/>
                          <a:gd name="T9" fmla="*/ 0 h 5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24"/>
                          <a:gd name="T16" fmla="*/ 0 h 54"/>
                          <a:gd name="T17" fmla="*/ 124 w 124"/>
                          <a:gd name="T18" fmla="*/ 54 h 5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24" h="54">
                            <a:moveTo>
                              <a:pt x="6" y="0"/>
                            </a:moveTo>
                            <a:lnTo>
                              <a:pt x="124" y="11"/>
                            </a:lnTo>
                            <a:lnTo>
                              <a:pt x="119" y="54"/>
                            </a:lnTo>
                            <a:lnTo>
                              <a:pt x="0" y="45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rgbClr val="8067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649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51" y="45"/>
                        <a:ext cx="73" cy="26"/>
                      </a:xfrm>
                      <a:custGeom>
                        <a:avLst/>
                        <a:gdLst>
                          <a:gd name="T0" fmla="*/ 1 w 142"/>
                          <a:gd name="T1" fmla="*/ 0 h 47"/>
                          <a:gd name="T2" fmla="*/ 5 w 142"/>
                          <a:gd name="T3" fmla="*/ 1 h 47"/>
                          <a:gd name="T4" fmla="*/ 5 w 142"/>
                          <a:gd name="T5" fmla="*/ 2 h 47"/>
                          <a:gd name="T6" fmla="*/ 0 w 142"/>
                          <a:gd name="T7" fmla="*/ 2 h 47"/>
                          <a:gd name="T8" fmla="*/ 1 w 142"/>
                          <a:gd name="T9" fmla="*/ 0 h 4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42"/>
                          <a:gd name="T16" fmla="*/ 0 h 47"/>
                          <a:gd name="T17" fmla="*/ 142 w 142"/>
                          <a:gd name="T18" fmla="*/ 47 h 4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42" h="47">
                            <a:moveTo>
                              <a:pt x="5" y="0"/>
                            </a:moveTo>
                            <a:lnTo>
                              <a:pt x="142" y="3"/>
                            </a:lnTo>
                            <a:lnTo>
                              <a:pt x="137" y="47"/>
                            </a:lnTo>
                            <a:lnTo>
                              <a:pt x="0" y="43"/>
                            </a:lnTo>
                            <a:lnTo>
                              <a:pt x="5" y="0"/>
                            </a:lnTo>
                            <a:close/>
                          </a:path>
                        </a:pathLst>
                      </a:custGeom>
                      <a:solidFill>
                        <a:srgbClr val="725B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650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09" y="52"/>
                        <a:ext cx="88" cy="17"/>
                      </a:xfrm>
                      <a:custGeom>
                        <a:avLst/>
                        <a:gdLst>
                          <a:gd name="T0" fmla="*/ 1 w 158"/>
                          <a:gd name="T1" fmla="*/ 0 h 44"/>
                          <a:gd name="T2" fmla="*/ 8 w 158"/>
                          <a:gd name="T3" fmla="*/ 0 h 44"/>
                          <a:gd name="T4" fmla="*/ 8 w 158"/>
                          <a:gd name="T5" fmla="*/ 0 h 44"/>
                          <a:gd name="T6" fmla="*/ 0 w 158"/>
                          <a:gd name="T7" fmla="*/ 0 h 44"/>
                          <a:gd name="T8" fmla="*/ 1 w 158"/>
                          <a:gd name="T9" fmla="*/ 0 h 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58"/>
                          <a:gd name="T16" fmla="*/ 0 h 44"/>
                          <a:gd name="T17" fmla="*/ 158 w 158"/>
                          <a:gd name="T18" fmla="*/ 44 h 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58" h="44">
                            <a:moveTo>
                              <a:pt x="5" y="0"/>
                            </a:moveTo>
                            <a:lnTo>
                              <a:pt x="158" y="0"/>
                            </a:lnTo>
                            <a:lnTo>
                              <a:pt x="152" y="44"/>
                            </a:lnTo>
                            <a:lnTo>
                              <a:pt x="0" y="44"/>
                            </a:lnTo>
                            <a:lnTo>
                              <a:pt x="5" y="0"/>
                            </a:lnTo>
                            <a:close/>
                          </a:path>
                        </a:pathLst>
                      </a:custGeom>
                      <a:solidFill>
                        <a:srgbClr val="6E58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651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98" y="55"/>
                        <a:ext cx="102" cy="17"/>
                      </a:xfrm>
                      <a:custGeom>
                        <a:avLst/>
                        <a:gdLst>
                          <a:gd name="T0" fmla="*/ 0 w 207"/>
                          <a:gd name="T1" fmla="*/ 0 h 45"/>
                          <a:gd name="T2" fmla="*/ 6 w 207"/>
                          <a:gd name="T3" fmla="*/ 0 h 45"/>
                          <a:gd name="T4" fmla="*/ 6 w 207"/>
                          <a:gd name="T5" fmla="*/ 0 h 45"/>
                          <a:gd name="T6" fmla="*/ 0 w 207"/>
                          <a:gd name="T7" fmla="*/ 0 h 45"/>
                          <a:gd name="T8" fmla="*/ 0 w 207"/>
                          <a:gd name="T9" fmla="*/ 0 h 4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7"/>
                          <a:gd name="T16" fmla="*/ 0 h 45"/>
                          <a:gd name="T17" fmla="*/ 207 w 207"/>
                          <a:gd name="T18" fmla="*/ 45 h 4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7" h="45">
                            <a:moveTo>
                              <a:pt x="6" y="1"/>
                            </a:moveTo>
                            <a:lnTo>
                              <a:pt x="207" y="0"/>
                            </a:lnTo>
                            <a:lnTo>
                              <a:pt x="202" y="43"/>
                            </a:lnTo>
                            <a:lnTo>
                              <a:pt x="0" y="45"/>
                            </a:lnTo>
                            <a:lnTo>
                              <a:pt x="6" y="1"/>
                            </a:lnTo>
                            <a:close/>
                          </a:path>
                        </a:pathLst>
                      </a:custGeom>
                      <a:solidFill>
                        <a:srgbClr val="6D57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652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04" y="50"/>
                        <a:ext cx="102" cy="17"/>
                      </a:xfrm>
                      <a:custGeom>
                        <a:avLst/>
                        <a:gdLst>
                          <a:gd name="T0" fmla="*/ 1 w 198"/>
                          <a:gd name="T1" fmla="*/ 0 h 43"/>
                          <a:gd name="T2" fmla="*/ 7 w 198"/>
                          <a:gd name="T3" fmla="*/ 0 h 43"/>
                          <a:gd name="T4" fmla="*/ 7 w 198"/>
                          <a:gd name="T5" fmla="*/ 0 h 43"/>
                          <a:gd name="T6" fmla="*/ 0 w 198"/>
                          <a:gd name="T7" fmla="*/ 0 h 43"/>
                          <a:gd name="T8" fmla="*/ 1 w 198"/>
                          <a:gd name="T9" fmla="*/ 0 h 4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8"/>
                          <a:gd name="T16" fmla="*/ 0 h 43"/>
                          <a:gd name="T17" fmla="*/ 198 w 198"/>
                          <a:gd name="T18" fmla="*/ 43 h 4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8" h="43">
                            <a:moveTo>
                              <a:pt x="5" y="0"/>
                            </a:moveTo>
                            <a:lnTo>
                              <a:pt x="198" y="0"/>
                            </a:lnTo>
                            <a:lnTo>
                              <a:pt x="192" y="43"/>
                            </a:lnTo>
                            <a:lnTo>
                              <a:pt x="0" y="43"/>
                            </a:lnTo>
                            <a:lnTo>
                              <a:pt x="5" y="0"/>
                            </a:lnTo>
                            <a:close/>
                          </a:path>
                        </a:pathLst>
                      </a:custGeom>
                      <a:solidFill>
                        <a:srgbClr val="6E58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653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78" y="51"/>
                        <a:ext cx="117" cy="17"/>
                      </a:xfrm>
                      <a:custGeom>
                        <a:avLst/>
                        <a:gdLst>
                          <a:gd name="T0" fmla="*/ 1 w 210"/>
                          <a:gd name="T1" fmla="*/ 0 h 43"/>
                          <a:gd name="T2" fmla="*/ 11 w 210"/>
                          <a:gd name="T3" fmla="*/ 0 h 43"/>
                          <a:gd name="T4" fmla="*/ 11 w 210"/>
                          <a:gd name="T5" fmla="*/ 0 h 43"/>
                          <a:gd name="T6" fmla="*/ 0 w 210"/>
                          <a:gd name="T7" fmla="*/ 0 h 43"/>
                          <a:gd name="T8" fmla="*/ 1 w 210"/>
                          <a:gd name="T9" fmla="*/ 0 h 4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0"/>
                          <a:gd name="T16" fmla="*/ 0 h 43"/>
                          <a:gd name="T17" fmla="*/ 210 w 210"/>
                          <a:gd name="T18" fmla="*/ 43 h 4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0" h="43">
                            <a:moveTo>
                              <a:pt x="6" y="0"/>
                            </a:moveTo>
                            <a:lnTo>
                              <a:pt x="210" y="0"/>
                            </a:lnTo>
                            <a:lnTo>
                              <a:pt x="203" y="43"/>
                            </a:lnTo>
                            <a:lnTo>
                              <a:pt x="0" y="43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rgbClr val="6E58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654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85" y="38"/>
                        <a:ext cx="131" cy="26"/>
                      </a:xfrm>
                      <a:custGeom>
                        <a:avLst/>
                        <a:gdLst>
                          <a:gd name="T0" fmla="*/ 1 w 247"/>
                          <a:gd name="T1" fmla="*/ 1 h 45"/>
                          <a:gd name="T2" fmla="*/ 11 w 247"/>
                          <a:gd name="T3" fmla="*/ 0 h 45"/>
                          <a:gd name="T4" fmla="*/ 10 w 247"/>
                          <a:gd name="T5" fmla="*/ 3 h 45"/>
                          <a:gd name="T6" fmla="*/ 0 w 247"/>
                          <a:gd name="T7" fmla="*/ 3 h 45"/>
                          <a:gd name="T8" fmla="*/ 1 w 247"/>
                          <a:gd name="T9" fmla="*/ 1 h 4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7"/>
                          <a:gd name="T16" fmla="*/ 0 h 45"/>
                          <a:gd name="T17" fmla="*/ 247 w 247"/>
                          <a:gd name="T18" fmla="*/ 45 h 4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7" h="45">
                            <a:moveTo>
                              <a:pt x="7" y="2"/>
                            </a:moveTo>
                            <a:lnTo>
                              <a:pt x="247" y="0"/>
                            </a:lnTo>
                            <a:lnTo>
                              <a:pt x="239" y="43"/>
                            </a:lnTo>
                            <a:lnTo>
                              <a:pt x="0" y="45"/>
                            </a:lnTo>
                            <a:lnTo>
                              <a:pt x="7" y="2"/>
                            </a:lnTo>
                            <a:close/>
                          </a:path>
                        </a:pathLst>
                      </a:custGeom>
                      <a:solidFill>
                        <a:srgbClr val="6D57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655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717" y="44"/>
                        <a:ext cx="117" cy="26"/>
                      </a:xfrm>
                      <a:custGeom>
                        <a:avLst/>
                        <a:gdLst>
                          <a:gd name="T0" fmla="*/ 0 w 238"/>
                          <a:gd name="T1" fmla="*/ 0 h 43"/>
                          <a:gd name="T2" fmla="*/ 7 w 238"/>
                          <a:gd name="T3" fmla="*/ 0 h 43"/>
                          <a:gd name="T4" fmla="*/ 7 w 238"/>
                          <a:gd name="T5" fmla="*/ 4 h 43"/>
                          <a:gd name="T6" fmla="*/ 0 w 238"/>
                          <a:gd name="T7" fmla="*/ 4 h 43"/>
                          <a:gd name="T8" fmla="*/ 0 w 238"/>
                          <a:gd name="T9" fmla="*/ 0 h 4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38"/>
                          <a:gd name="T16" fmla="*/ 0 h 43"/>
                          <a:gd name="T17" fmla="*/ 238 w 238"/>
                          <a:gd name="T18" fmla="*/ 43 h 4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38" h="43">
                            <a:moveTo>
                              <a:pt x="8" y="0"/>
                            </a:moveTo>
                            <a:lnTo>
                              <a:pt x="238" y="0"/>
                            </a:lnTo>
                            <a:lnTo>
                              <a:pt x="232" y="43"/>
                            </a:lnTo>
                            <a:lnTo>
                              <a:pt x="0" y="43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solidFill>
                        <a:srgbClr val="6E58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656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37" y="39"/>
                        <a:ext cx="88" cy="26"/>
                      </a:xfrm>
                      <a:custGeom>
                        <a:avLst/>
                        <a:gdLst>
                          <a:gd name="T0" fmla="*/ 1 w 171"/>
                          <a:gd name="T1" fmla="*/ 0 h 43"/>
                          <a:gd name="T2" fmla="*/ 6 w 171"/>
                          <a:gd name="T3" fmla="*/ 0 h 43"/>
                          <a:gd name="T4" fmla="*/ 6 w 171"/>
                          <a:gd name="T5" fmla="*/ 4 h 43"/>
                          <a:gd name="T6" fmla="*/ 0 w 171"/>
                          <a:gd name="T7" fmla="*/ 4 h 43"/>
                          <a:gd name="T8" fmla="*/ 1 w 171"/>
                          <a:gd name="T9" fmla="*/ 0 h 4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1"/>
                          <a:gd name="T16" fmla="*/ 0 h 43"/>
                          <a:gd name="T17" fmla="*/ 171 w 171"/>
                          <a:gd name="T18" fmla="*/ 43 h 4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1" h="43">
                            <a:moveTo>
                              <a:pt x="6" y="0"/>
                            </a:moveTo>
                            <a:lnTo>
                              <a:pt x="171" y="0"/>
                            </a:lnTo>
                            <a:lnTo>
                              <a:pt x="164" y="43"/>
                            </a:lnTo>
                            <a:lnTo>
                              <a:pt x="0" y="43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rgbClr val="6E58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657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912" y="39"/>
                        <a:ext cx="88" cy="26"/>
                      </a:xfrm>
                      <a:custGeom>
                        <a:avLst/>
                        <a:gdLst>
                          <a:gd name="T0" fmla="*/ 1 w 158"/>
                          <a:gd name="T1" fmla="*/ 0 h 43"/>
                          <a:gd name="T2" fmla="*/ 8 w 158"/>
                          <a:gd name="T3" fmla="*/ 0 h 43"/>
                          <a:gd name="T4" fmla="*/ 8 w 158"/>
                          <a:gd name="T5" fmla="*/ 4 h 43"/>
                          <a:gd name="T6" fmla="*/ 0 w 158"/>
                          <a:gd name="T7" fmla="*/ 4 h 43"/>
                          <a:gd name="T8" fmla="*/ 1 w 158"/>
                          <a:gd name="T9" fmla="*/ 0 h 4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58"/>
                          <a:gd name="T16" fmla="*/ 0 h 43"/>
                          <a:gd name="T17" fmla="*/ 158 w 158"/>
                          <a:gd name="T18" fmla="*/ 43 h 4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58" h="43">
                            <a:moveTo>
                              <a:pt x="7" y="0"/>
                            </a:moveTo>
                            <a:lnTo>
                              <a:pt x="158" y="0"/>
                            </a:lnTo>
                            <a:lnTo>
                              <a:pt x="153" y="43"/>
                            </a:lnTo>
                            <a:lnTo>
                              <a:pt x="0" y="43"/>
                            </a:lnTo>
                            <a:lnTo>
                              <a:pt x="7" y="0"/>
                            </a:lnTo>
                            <a:close/>
                          </a:path>
                        </a:pathLst>
                      </a:custGeom>
                      <a:solidFill>
                        <a:srgbClr val="6D57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658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998" y="47"/>
                        <a:ext cx="58" cy="26"/>
                      </a:xfrm>
                      <a:custGeom>
                        <a:avLst/>
                        <a:gdLst>
                          <a:gd name="T0" fmla="*/ 0 w 133"/>
                          <a:gd name="T1" fmla="*/ 0 h 43"/>
                          <a:gd name="T2" fmla="*/ 2 w 133"/>
                          <a:gd name="T3" fmla="*/ 0 h 43"/>
                          <a:gd name="T4" fmla="*/ 2 w 133"/>
                          <a:gd name="T5" fmla="*/ 4 h 43"/>
                          <a:gd name="T6" fmla="*/ 0 w 133"/>
                          <a:gd name="T7" fmla="*/ 4 h 43"/>
                          <a:gd name="T8" fmla="*/ 0 w 133"/>
                          <a:gd name="T9" fmla="*/ 0 h 4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33"/>
                          <a:gd name="T16" fmla="*/ 0 h 43"/>
                          <a:gd name="T17" fmla="*/ 133 w 133"/>
                          <a:gd name="T18" fmla="*/ 43 h 4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33" h="43">
                            <a:moveTo>
                              <a:pt x="5" y="0"/>
                            </a:moveTo>
                            <a:lnTo>
                              <a:pt x="133" y="0"/>
                            </a:lnTo>
                            <a:lnTo>
                              <a:pt x="127" y="43"/>
                            </a:lnTo>
                            <a:lnTo>
                              <a:pt x="0" y="43"/>
                            </a:lnTo>
                            <a:lnTo>
                              <a:pt x="5" y="0"/>
                            </a:lnTo>
                            <a:close/>
                          </a:path>
                        </a:pathLst>
                      </a:custGeom>
                      <a:solidFill>
                        <a:srgbClr val="705A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659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058" y="46"/>
                        <a:ext cx="58" cy="26"/>
                      </a:xfrm>
                      <a:custGeom>
                        <a:avLst/>
                        <a:gdLst>
                          <a:gd name="T0" fmla="*/ 0 w 119"/>
                          <a:gd name="T1" fmla="*/ 0 h 43"/>
                          <a:gd name="T2" fmla="*/ 3 w 119"/>
                          <a:gd name="T3" fmla="*/ 0 h 43"/>
                          <a:gd name="T4" fmla="*/ 3 w 119"/>
                          <a:gd name="T5" fmla="*/ 4 h 43"/>
                          <a:gd name="T6" fmla="*/ 0 w 119"/>
                          <a:gd name="T7" fmla="*/ 4 h 43"/>
                          <a:gd name="T8" fmla="*/ 0 w 119"/>
                          <a:gd name="T9" fmla="*/ 0 h 4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9"/>
                          <a:gd name="T16" fmla="*/ 0 h 43"/>
                          <a:gd name="T17" fmla="*/ 119 w 119"/>
                          <a:gd name="T18" fmla="*/ 43 h 4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9" h="43">
                            <a:moveTo>
                              <a:pt x="6" y="0"/>
                            </a:moveTo>
                            <a:lnTo>
                              <a:pt x="119" y="0"/>
                            </a:lnTo>
                            <a:lnTo>
                              <a:pt x="114" y="43"/>
                            </a:lnTo>
                            <a:lnTo>
                              <a:pt x="0" y="43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rgbClr val="6C57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660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118" y="44"/>
                        <a:ext cx="58" cy="26"/>
                      </a:xfrm>
                      <a:custGeom>
                        <a:avLst/>
                        <a:gdLst>
                          <a:gd name="T0" fmla="*/ 0 w 118"/>
                          <a:gd name="T1" fmla="*/ 0 h 43"/>
                          <a:gd name="T2" fmla="*/ 3 w 118"/>
                          <a:gd name="T3" fmla="*/ 0 h 43"/>
                          <a:gd name="T4" fmla="*/ 3 w 118"/>
                          <a:gd name="T5" fmla="*/ 4 h 43"/>
                          <a:gd name="T6" fmla="*/ 0 w 118"/>
                          <a:gd name="T7" fmla="*/ 4 h 43"/>
                          <a:gd name="T8" fmla="*/ 0 w 118"/>
                          <a:gd name="T9" fmla="*/ 0 h 4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8"/>
                          <a:gd name="T16" fmla="*/ 0 h 43"/>
                          <a:gd name="T17" fmla="*/ 118 w 118"/>
                          <a:gd name="T18" fmla="*/ 43 h 4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8" h="43">
                            <a:moveTo>
                              <a:pt x="5" y="0"/>
                            </a:moveTo>
                            <a:lnTo>
                              <a:pt x="118" y="0"/>
                            </a:lnTo>
                            <a:lnTo>
                              <a:pt x="113" y="43"/>
                            </a:lnTo>
                            <a:lnTo>
                              <a:pt x="0" y="43"/>
                            </a:lnTo>
                            <a:lnTo>
                              <a:pt x="5" y="0"/>
                            </a:lnTo>
                            <a:close/>
                          </a:path>
                        </a:pathLst>
                      </a:custGeom>
                      <a:solidFill>
                        <a:srgbClr val="715A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661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178" y="42"/>
                        <a:ext cx="58" cy="26"/>
                      </a:xfrm>
                      <a:custGeom>
                        <a:avLst/>
                        <a:gdLst>
                          <a:gd name="T0" fmla="*/ 1 w 104"/>
                          <a:gd name="T1" fmla="*/ 0 h 43"/>
                          <a:gd name="T2" fmla="*/ 6 w 104"/>
                          <a:gd name="T3" fmla="*/ 0 h 43"/>
                          <a:gd name="T4" fmla="*/ 5 w 104"/>
                          <a:gd name="T5" fmla="*/ 4 h 43"/>
                          <a:gd name="T6" fmla="*/ 0 w 104"/>
                          <a:gd name="T7" fmla="*/ 4 h 43"/>
                          <a:gd name="T8" fmla="*/ 1 w 104"/>
                          <a:gd name="T9" fmla="*/ 0 h 4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4"/>
                          <a:gd name="T16" fmla="*/ 0 h 43"/>
                          <a:gd name="T17" fmla="*/ 104 w 104"/>
                          <a:gd name="T18" fmla="*/ 43 h 4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4" h="43">
                            <a:moveTo>
                              <a:pt x="5" y="0"/>
                            </a:moveTo>
                            <a:lnTo>
                              <a:pt x="104" y="0"/>
                            </a:lnTo>
                            <a:lnTo>
                              <a:pt x="99" y="43"/>
                            </a:lnTo>
                            <a:lnTo>
                              <a:pt x="0" y="43"/>
                            </a:lnTo>
                            <a:lnTo>
                              <a:pt x="5" y="0"/>
                            </a:lnTo>
                            <a:close/>
                          </a:path>
                        </a:pathLst>
                      </a:custGeom>
                      <a:solidFill>
                        <a:srgbClr val="6E58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662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221" y="47"/>
                        <a:ext cx="58" cy="26"/>
                      </a:xfrm>
                      <a:custGeom>
                        <a:avLst/>
                        <a:gdLst>
                          <a:gd name="T0" fmla="*/ 1 w 104"/>
                          <a:gd name="T1" fmla="*/ 0 h 43"/>
                          <a:gd name="T2" fmla="*/ 6 w 104"/>
                          <a:gd name="T3" fmla="*/ 0 h 43"/>
                          <a:gd name="T4" fmla="*/ 5 w 104"/>
                          <a:gd name="T5" fmla="*/ 4 h 43"/>
                          <a:gd name="T6" fmla="*/ 0 w 104"/>
                          <a:gd name="T7" fmla="*/ 4 h 43"/>
                          <a:gd name="T8" fmla="*/ 1 w 104"/>
                          <a:gd name="T9" fmla="*/ 0 h 4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4"/>
                          <a:gd name="T16" fmla="*/ 0 h 43"/>
                          <a:gd name="T17" fmla="*/ 104 w 104"/>
                          <a:gd name="T18" fmla="*/ 43 h 4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4" h="43">
                            <a:moveTo>
                              <a:pt x="5" y="0"/>
                            </a:moveTo>
                            <a:lnTo>
                              <a:pt x="104" y="0"/>
                            </a:lnTo>
                            <a:lnTo>
                              <a:pt x="99" y="43"/>
                            </a:lnTo>
                            <a:lnTo>
                              <a:pt x="0" y="43"/>
                            </a:lnTo>
                            <a:lnTo>
                              <a:pt x="5" y="0"/>
                            </a:lnTo>
                            <a:close/>
                          </a:path>
                        </a:pathLst>
                      </a:custGeom>
                      <a:solidFill>
                        <a:srgbClr val="6E58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663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267" y="43"/>
                        <a:ext cx="44" cy="26"/>
                      </a:xfrm>
                      <a:custGeom>
                        <a:avLst/>
                        <a:gdLst>
                          <a:gd name="T0" fmla="*/ 1 w 84"/>
                          <a:gd name="T1" fmla="*/ 0 h 43"/>
                          <a:gd name="T2" fmla="*/ 3 w 84"/>
                          <a:gd name="T3" fmla="*/ 0 h 43"/>
                          <a:gd name="T4" fmla="*/ 3 w 84"/>
                          <a:gd name="T5" fmla="*/ 4 h 43"/>
                          <a:gd name="T6" fmla="*/ 0 w 84"/>
                          <a:gd name="T7" fmla="*/ 4 h 43"/>
                          <a:gd name="T8" fmla="*/ 1 w 84"/>
                          <a:gd name="T9" fmla="*/ 0 h 4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4"/>
                          <a:gd name="T16" fmla="*/ 0 h 43"/>
                          <a:gd name="T17" fmla="*/ 84 w 84"/>
                          <a:gd name="T18" fmla="*/ 43 h 4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4" h="43">
                            <a:moveTo>
                              <a:pt x="5" y="0"/>
                            </a:moveTo>
                            <a:lnTo>
                              <a:pt x="84" y="0"/>
                            </a:lnTo>
                            <a:lnTo>
                              <a:pt x="79" y="43"/>
                            </a:lnTo>
                            <a:lnTo>
                              <a:pt x="0" y="43"/>
                            </a:lnTo>
                            <a:lnTo>
                              <a:pt x="5" y="0"/>
                            </a:lnTo>
                            <a:close/>
                          </a:path>
                        </a:pathLst>
                      </a:custGeom>
                      <a:solidFill>
                        <a:srgbClr val="6C56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664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296" y="45"/>
                        <a:ext cx="15" cy="26"/>
                      </a:xfrm>
                      <a:custGeom>
                        <a:avLst/>
                        <a:gdLst>
                          <a:gd name="T0" fmla="*/ 1 w 27"/>
                          <a:gd name="T1" fmla="*/ 1 h 47"/>
                          <a:gd name="T2" fmla="*/ 1 w 27"/>
                          <a:gd name="T3" fmla="*/ 0 h 47"/>
                          <a:gd name="T4" fmla="*/ 1 w 27"/>
                          <a:gd name="T5" fmla="*/ 2 h 47"/>
                          <a:gd name="T6" fmla="*/ 0 w 27"/>
                          <a:gd name="T7" fmla="*/ 2 h 47"/>
                          <a:gd name="T8" fmla="*/ 1 w 27"/>
                          <a:gd name="T9" fmla="*/ 1 h 4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7"/>
                          <a:gd name="T16" fmla="*/ 0 h 47"/>
                          <a:gd name="T17" fmla="*/ 27 w 27"/>
                          <a:gd name="T18" fmla="*/ 47 h 4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7" h="47">
                            <a:moveTo>
                              <a:pt x="5" y="4"/>
                            </a:moveTo>
                            <a:lnTo>
                              <a:pt x="27" y="0"/>
                            </a:lnTo>
                            <a:lnTo>
                              <a:pt x="21" y="43"/>
                            </a:lnTo>
                            <a:lnTo>
                              <a:pt x="0" y="47"/>
                            </a:lnTo>
                            <a:lnTo>
                              <a:pt x="5" y="4"/>
                            </a:lnTo>
                            <a:close/>
                          </a:path>
                        </a:pathLst>
                      </a:custGeom>
                      <a:solidFill>
                        <a:srgbClr val="725B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665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313" y="38"/>
                        <a:ext cx="15" cy="26"/>
                      </a:xfrm>
                      <a:custGeom>
                        <a:avLst/>
                        <a:gdLst>
                          <a:gd name="T0" fmla="*/ 1 w 22"/>
                          <a:gd name="T1" fmla="*/ 1 h 48"/>
                          <a:gd name="T2" fmla="*/ 3 w 22"/>
                          <a:gd name="T3" fmla="*/ 0 h 48"/>
                          <a:gd name="T4" fmla="*/ 2 w 22"/>
                          <a:gd name="T5" fmla="*/ 2 h 48"/>
                          <a:gd name="T6" fmla="*/ 0 w 22"/>
                          <a:gd name="T7" fmla="*/ 2 h 48"/>
                          <a:gd name="T8" fmla="*/ 1 w 22"/>
                          <a:gd name="T9" fmla="*/ 1 h 4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48"/>
                          <a:gd name="T17" fmla="*/ 22 w 22"/>
                          <a:gd name="T18" fmla="*/ 48 h 4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48">
                            <a:moveTo>
                              <a:pt x="6" y="5"/>
                            </a:moveTo>
                            <a:lnTo>
                              <a:pt x="22" y="0"/>
                            </a:lnTo>
                            <a:lnTo>
                              <a:pt x="15" y="43"/>
                            </a:lnTo>
                            <a:lnTo>
                              <a:pt x="0" y="48"/>
                            </a:lnTo>
                            <a:lnTo>
                              <a:pt x="6" y="5"/>
                            </a:lnTo>
                            <a:close/>
                          </a:path>
                        </a:pathLst>
                      </a:custGeom>
                      <a:solidFill>
                        <a:srgbClr val="765E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666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-32" y="-15"/>
                        <a:ext cx="1357" cy="69"/>
                      </a:xfrm>
                      <a:custGeom>
                        <a:avLst/>
                        <a:gdLst>
                          <a:gd name="T0" fmla="*/ 76 w 2681"/>
                          <a:gd name="T1" fmla="*/ 2 h 136"/>
                          <a:gd name="T2" fmla="*/ 74 w 2681"/>
                          <a:gd name="T3" fmla="*/ 2 h 136"/>
                          <a:gd name="T4" fmla="*/ 71 w 2681"/>
                          <a:gd name="T5" fmla="*/ 0 h 136"/>
                          <a:gd name="T6" fmla="*/ 5 w 2681"/>
                          <a:gd name="T7" fmla="*/ 0 h 136"/>
                          <a:gd name="T8" fmla="*/ 8 w 2681"/>
                          <a:gd name="T9" fmla="*/ 2 h 136"/>
                          <a:gd name="T10" fmla="*/ 7 w 2681"/>
                          <a:gd name="T11" fmla="*/ 2 h 136"/>
                          <a:gd name="T12" fmla="*/ 0 w 2681"/>
                          <a:gd name="T13" fmla="*/ 2 h 136"/>
                          <a:gd name="T14" fmla="*/ 2 w 2681"/>
                          <a:gd name="T15" fmla="*/ 3 h 136"/>
                          <a:gd name="T16" fmla="*/ 5 w 2681"/>
                          <a:gd name="T17" fmla="*/ 4 h 136"/>
                          <a:gd name="T18" fmla="*/ 7 w 2681"/>
                          <a:gd name="T19" fmla="*/ 4 h 136"/>
                          <a:gd name="T20" fmla="*/ 11 w 2681"/>
                          <a:gd name="T21" fmla="*/ 5 h 136"/>
                          <a:gd name="T22" fmla="*/ 16 w 2681"/>
                          <a:gd name="T23" fmla="*/ 5 h 136"/>
                          <a:gd name="T24" fmla="*/ 21 w 2681"/>
                          <a:gd name="T25" fmla="*/ 5 h 136"/>
                          <a:gd name="T26" fmla="*/ 28 w 2681"/>
                          <a:gd name="T27" fmla="*/ 5 h 136"/>
                          <a:gd name="T28" fmla="*/ 34 w 2681"/>
                          <a:gd name="T29" fmla="*/ 5 h 136"/>
                          <a:gd name="T30" fmla="*/ 40 w 2681"/>
                          <a:gd name="T31" fmla="*/ 5 h 136"/>
                          <a:gd name="T32" fmla="*/ 49 w 2681"/>
                          <a:gd name="T33" fmla="*/ 5 h 136"/>
                          <a:gd name="T34" fmla="*/ 56 w 2681"/>
                          <a:gd name="T35" fmla="*/ 5 h 136"/>
                          <a:gd name="T36" fmla="*/ 62 w 2681"/>
                          <a:gd name="T37" fmla="*/ 5 h 136"/>
                          <a:gd name="T38" fmla="*/ 67 w 2681"/>
                          <a:gd name="T39" fmla="*/ 5 h 136"/>
                          <a:gd name="T40" fmla="*/ 71 w 2681"/>
                          <a:gd name="T41" fmla="*/ 5 h 136"/>
                          <a:gd name="T42" fmla="*/ 75 w 2681"/>
                          <a:gd name="T43" fmla="*/ 5 h 136"/>
                          <a:gd name="T44" fmla="*/ 78 w 2681"/>
                          <a:gd name="T45" fmla="*/ 5 h 136"/>
                          <a:gd name="T46" fmla="*/ 82 w 2681"/>
                          <a:gd name="T47" fmla="*/ 5 h 136"/>
                          <a:gd name="T48" fmla="*/ 86 w 2681"/>
                          <a:gd name="T49" fmla="*/ 5 h 136"/>
                          <a:gd name="T50" fmla="*/ 88 w 2681"/>
                          <a:gd name="T51" fmla="*/ 5 h 136"/>
                          <a:gd name="T52" fmla="*/ 89 w 2681"/>
                          <a:gd name="T53" fmla="*/ 5 h 136"/>
                          <a:gd name="T54" fmla="*/ 89 w 2681"/>
                          <a:gd name="T55" fmla="*/ 4 h 136"/>
                          <a:gd name="T56" fmla="*/ 89 w 2681"/>
                          <a:gd name="T57" fmla="*/ 4 h 136"/>
                          <a:gd name="T58" fmla="*/ 88 w 2681"/>
                          <a:gd name="T59" fmla="*/ 4 h 136"/>
                          <a:gd name="T60" fmla="*/ 85 w 2681"/>
                          <a:gd name="T61" fmla="*/ 2 h 136"/>
                          <a:gd name="T62" fmla="*/ 76 w 2681"/>
                          <a:gd name="T63" fmla="*/ 2 h 1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w 2681"/>
                          <a:gd name="T97" fmla="*/ 0 h 136"/>
                          <a:gd name="T98" fmla="*/ 2681 w 2681"/>
                          <a:gd name="T99" fmla="*/ 136 h 1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T96" t="T97" r="T98" b="T99"/>
                        <a:pathLst>
                          <a:path w="2681" h="136">
                            <a:moveTo>
                              <a:pt x="2298" y="59"/>
                            </a:moveTo>
                            <a:lnTo>
                              <a:pt x="2224" y="43"/>
                            </a:lnTo>
                            <a:lnTo>
                              <a:pt x="2145" y="0"/>
                            </a:lnTo>
                            <a:lnTo>
                              <a:pt x="144" y="0"/>
                            </a:lnTo>
                            <a:lnTo>
                              <a:pt x="236" y="43"/>
                            </a:lnTo>
                            <a:lnTo>
                              <a:pt x="193" y="61"/>
                            </a:lnTo>
                            <a:lnTo>
                              <a:pt x="0" y="64"/>
                            </a:lnTo>
                            <a:lnTo>
                              <a:pt x="61" y="91"/>
                            </a:lnTo>
                            <a:lnTo>
                              <a:pt x="139" y="109"/>
                            </a:lnTo>
                            <a:lnTo>
                              <a:pt x="220" y="122"/>
                            </a:lnTo>
                            <a:lnTo>
                              <a:pt x="338" y="133"/>
                            </a:lnTo>
                            <a:lnTo>
                              <a:pt x="475" y="136"/>
                            </a:lnTo>
                            <a:lnTo>
                              <a:pt x="628" y="136"/>
                            </a:lnTo>
                            <a:lnTo>
                              <a:pt x="829" y="135"/>
                            </a:lnTo>
                            <a:lnTo>
                              <a:pt x="1022" y="135"/>
                            </a:lnTo>
                            <a:lnTo>
                              <a:pt x="1226" y="135"/>
                            </a:lnTo>
                            <a:lnTo>
                              <a:pt x="1466" y="133"/>
                            </a:lnTo>
                            <a:lnTo>
                              <a:pt x="1696" y="133"/>
                            </a:lnTo>
                            <a:lnTo>
                              <a:pt x="1861" y="133"/>
                            </a:lnTo>
                            <a:lnTo>
                              <a:pt x="2012" y="133"/>
                            </a:lnTo>
                            <a:lnTo>
                              <a:pt x="2140" y="133"/>
                            </a:lnTo>
                            <a:lnTo>
                              <a:pt x="2253" y="133"/>
                            </a:lnTo>
                            <a:lnTo>
                              <a:pt x="2366" y="133"/>
                            </a:lnTo>
                            <a:lnTo>
                              <a:pt x="2465" y="133"/>
                            </a:lnTo>
                            <a:lnTo>
                              <a:pt x="2564" y="133"/>
                            </a:lnTo>
                            <a:lnTo>
                              <a:pt x="2643" y="133"/>
                            </a:lnTo>
                            <a:lnTo>
                              <a:pt x="2665" y="129"/>
                            </a:lnTo>
                            <a:lnTo>
                              <a:pt x="2681" y="124"/>
                            </a:lnTo>
                            <a:lnTo>
                              <a:pt x="2670" y="117"/>
                            </a:lnTo>
                            <a:lnTo>
                              <a:pt x="2641" y="102"/>
                            </a:lnTo>
                            <a:lnTo>
                              <a:pt x="2557" y="59"/>
                            </a:lnTo>
                            <a:lnTo>
                              <a:pt x="2298" y="59"/>
                            </a:lnTo>
                            <a:close/>
                          </a:path>
                        </a:pathLst>
                      </a:custGeom>
                      <a:solidFill>
                        <a:srgbClr val="AE8B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</p:grpSp>
                <p:sp>
                  <p:nvSpPr>
                    <p:cNvPr id="14630" name="その他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4" y="324"/>
                      <a:ext cx="1284" cy="258"/>
                    </a:xfrm>
                    <a:custGeom>
                      <a:avLst/>
                      <a:gdLst>
                        <a:gd name="T0" fmla="*/ 73 w 2562"/>
                        <a:gd name="T1" fmla="*/ 9 h 517"/>
                        <a:gd name="T2" fmla="*/ 71 w 2562"/>
                        <a:gd name="T3" fmla="*/ 11 h 517"/>
                        <a:gd name="T4" fmla="*/ 71 w 2562"/>
                        <a:gd name="T5" fmla="*/ 16 h 517"/>
                        <a:gd name="T6" fmla="*/ 9 w 2562"/>
                        <a:gd name="T7" fmla="*/ 16 h 517"/>
                        <a:gd name="T8" fmla="*/ 9 w 2562"/>
                        <a:gd name="T9" fmla="*/ 11 h 517"/>
                        <a:gd name="T10" fmla="*/ 7 w 2562"/>
                        <a:gd name="T11" fmla="*/ 8 h 517"/>
                        <a:gd name="T12" fmla="*/ 0 w 2562"/>
                        <a:gd name="T13" fmla="*/ 8 h 517"/>
                        <a:gd name="T14" fmla="*/ 1 w 2562"/>
                        <a:gd name="T15" fmla="*/ 5 h 517"/>
                        <a:gd name="T16" fmla="*/ 2 w 2562"/>
                        <a:gd name="T17" fmla="*/ 3 h 517"/>
                        <a:gd name="T18" fmla="*/ 4 w 2562"/>
                        <a:gd name="T19" fmla="*/ 1 h 517"/>
                        <a:gd name="T20" fmla="*/ 7 w 2562"/>
                        <a:gd name="T21" fmla="*/ 0 h 517"/>
                        <a:gd name="T22" fmla="*/ 11 w 2562"/>
                        <a:gd name="T23" fmla="*/ 0 h 517"/>
                        <a:gd name="T24" fmla="*/ 16 w 2562"/>
                        <a:gd name="T25" fmla="*/ 0 h 517"/>
                        <a:gd name="T26" fmla="*/ 22 w 2562"/>
                        <a:gd name="T27" fmla="*/ 0 h 517"/>
                        <a:gd name="T28" fmla="*/ 28 w 2562"/>
                        <a:gd name="T29" fmla="*/ 0 h 517"/>
                        <a:gd name="T30" fmla="*/ 35 w 2562"/>
                        <a:gd name="T31" fmla="*/ 0 h 517"/>
                        <a:gd name="T32" fmla="*/ 36 w 2562"/>
                        <a:gd name="T33" fmla="*/ 0 h 517"/>
                        <a:gd name="T34" fmla="*/ 37 w 2562"/>
                        <a:gd name="T35" fmla="*/ 0 h 517"/>
                        <a:gd name="T36" fmla="*/ 38 w 2562"/>
                        <a:gd name="T37" fmla="*/ 0 h 517"/>
                        <a:gd name="T38" fmla="*/ 40 w 2562"/>
                        <a:gd name="T39" fmla="*/ 0 h 517"/>
                        <a:gd name="T40" fmla="*/ 41 w 2562"/>
                        <a:gd name="T41" fmla="*/ 0 h 517"/>
                        <a:gd name="T42" fmla="*/ 42 w 2562"/>
                        <a:gd name="T43" fmla="*/ 0 h 517"/>
                        <a:gd name="T44" fmla="*/ 43 w 2562"/>
                        <a:gd name="T45" fmla="*/ 0 h 517"/>
                        <a:gd name="T46" fmla="*/ 45 w 2562"/>
                        <a:gd name="T47" fmla="*/ 0 h 517"/>
                        <a:gd name="T48" fmla="*/ 45 w 2562"/>
                        <a:gd name="T49" fmla="*/ 0 h 517"/>
                        <a:gd name="T50" fmla="*/ 47 w 2562"/>
                        <a:gd name="T51" fmla="*/ 0 h 517"/>
                        <a:gd name="T52" fmla="*/ 48 w 2562"/>
                        <a:gd name="T53" fmla="*/ 0 h 517"/>
                        <a:gd name="T54" fmla="*/ 49 w 2562"/>
                        <a:gd name="T55" fmla="*/ 0 h 517"/>
                        <a:gd name="T56" fmla="*/ 51 w 2562"/>
                        <a:gd name="T57" fmla="*/ 0 h 517"/>
                        <a:gd name="T58" fmla="*/ 52 w 2562"/>
                        <a:gd name="T59" fmla="*/ 0 h 517"/>
                        <a:gd name="T60" fmla="*/ 53 w 2562"/>
                        <a:gd name="T61" fmla="*/ 0 h 517"/>
                        <a:gd name="T62" fmla="*/ 55 w 2562"/>
                        <a:gd name="T63" fmla="*/ 0 h 517"/>
                        <a:gd name="T64" fmla="*/ 55 w 2562"/>
                        <a:gd name="T65" fmla="*/ 0 h 517"/>
                        <a:gd name="T66" fmla="*/ 56 w 2562"/>
                        <a:gd name="T67" fmla="*/ 0 h 517"/>
                        <a:gd name="T68" fmla="*/ 57 w 2562"/>
                        <a:gd name="T69" fmla="*/ 0 h 517"/>
                        <a:gd name="T70" fmla="*/ 58 w 2562"/>
                        <a:gd name="T71" fmla="*/ 0 h 517"/>
                        <a:gd name="T72" fmla="*/ 58 w 2562"/>
                        <a:gd name="T73" fmla="*/ 0 h 517"/>
                        <a:gd name="T74" fmla="*/ 60 w 2562"/>
                        <a:gd name="T75" fmla="*/ 0 h 517"/>
                        <a:gd name="T76" fmla="*/ 60 w 2562"/>
                        <a:gd name="T77" fmla="*/ 0 h 517"/>
                        <a:gd name="T78" fmla="*/ 61 w 2562"/>
                        <a:gd name="T79" fmla="*/ 0 h 517"/>
                        <a:gd name="T80" fmla="*/ 63 w 2562"/>
                        <a:gd name="T81" fmla="*/ 0 h 517"/>
                        <a:gd name="T82" fmla="*/ 63 w 2562"/>
                        <a:gd name="T83" fmla="*/ 0 h 517"/>
                        <a:gd name="T84" fmla="*/ 64 w 2562"/>
                        <a:gd name="T85" fmla="*/ 0 h 517"/>
                        <a:gd name="T86" fmla="*/ 65 w 2562"/>
                        <a:gd name="T87" fmla="*/ 0 h 517"/>
                        <a:gd name="T88" fmla="*/ 66 w 2562"/>
                        <a:gd name="T89" fmla="*/ 0 h 517"/>
                        <a:gd name="T90" fmla="*/ 67 w 2562"/>
                        <a:gd name="T91" fmla="*/ 0 h 517"/>
                        <a:gd name="T92" fmla="*/ 68 w 2562"/>
                        <a:gd name="T93" fmla="*/ 0 h 517"/>
                        <a:gd name="T94" fmla="*/ 69 w 2562"/>
                        <a:gd name="T95" fmla="*/ 0 h 517"/>
                        <a:gd name="T96" fmla="*/ 71 w 2562"/>
                        <a:gd name="T97" fmla="*/ 0 h 517"/>
                        <a:gd name="T98" fmla="*/ 72 w 2562"/>
                        <a:gd name="T99" fmla="*/ 0 h 517"/>
                        <a:gd name="T100" fmla="*/ 73 w 2562"/>
                        <a:gd name="T101" fmla="*/ 0 h 517"/>
                        <a:gd name="T102" fmla="*/ 74 w 2562"/>
                        <a:gd name="T103" fmla="*/ 0 h 517"/>
                        <a:gd name="T104" fmla="*/ 75 w 2562"/>
                        <a:gd name="T105" fmla="*/ 0 h 517"/>
                        <a:gd name="T106" fmla="*/ 77 w 2562"/>
                        <a:gd name="T107" fmla="*/ 0 h 517"/>
                        <a:gd name="T108" fmla="*/ 78 w 2562"/>
                        <a:gd name="T109" fmla="*/ 0 h 517"/>
                        <a:gd name="T110" fmla="*/ 79 w 2562"/>
                        <a:gd name="T111" fmla="*/ 0 h 517"/>
                        <a:gd name="T112" fmla="*/ 80 w 2562"/>
                        <a:gd name="T113" fmla="*/ 0 h 517"/>
                        <a:gd name="T114" fmla="*/ 80 w 2562"/>
                        <a:gd name="T115" fmla="*/ 0 h 517"/>
                        <a:gd name="T116" fmla="*/ 81 w 2562"/>
                        <a:gd name="T117" fmla="*/ 1 h 517"/>
                        <a:gd name="T118" fmla="*/ 81 w 2562"/>
                        <a:gd name="T119" fmla="*/ 4 h 517"/>
                        <a:gd name="T120" fmla="*/ 81 w 2562"/>
                        <a:gd name="T121" fmla="*/ 9 h 517"/>
                        <a:gd name="T122" fmla="*/ 73 w 2562"/>
                        <a:gd name="T123" fmla="*/ 9 h 517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w 2562"/>
                        <a:gd name="T187" fmla="*/ 0 h 517"/>
                        <a:gd name="T188" fmla="*/ 2562 w 2562"/>
                        <a:gd name="T189" fmla="*/ 517 h 517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T186" t="T187" r="T188" b="T189"/>
                      <a:pathLst>
                        <a:path w="2562" h="517">
                          <a:moveTo>
                            <a:pt x="2299" y="294"/>
                          </a:moveTo>
                          <a:lnTo>
                            <a:pt x="2254" y="355"/>
                          </a:lnTo>
                          <a:lnTo>
                            <a:pt x="2254" y="517"/>
                          </a:lnTo>
                          <a:lnTo>
                            <a:pt x="262" y="517"/>
                          </a:lnTo>
                          <a:lnTo>
                            <a:pt x="273" y="355"/>
                          </a:lnTo>
                          <a:lnTo>
                            <a:pt x="196" y="285"/>
                          </a:lnTo>
                          <a:lnTo>
                            <a:pt x="0" y="274"/>
                          </a:lnTo>
                          <a:lnTo>
                            <a:pt x="10" y="173"/>
                          </a:lnTo>
                          <a:lnTo>
                            <a:pt x="54" y="101"/>
                          </a:lnTo>
                          <a:lnTo>
                            <a:pt x="109" y="51"/>
                          </a:lnTo>
                          <a:lnTo>
                            <a:pt x="206" y="11"/>
                          </a:lnTo>
                          <a:lnTo>
                            <a:pt x="338" y="0"/>
                          </a:lnTo>
                          <a:lnTo>
                            <a:pt x="492" y="0"/>
                          </a:lnTo>
                          <a:lnTo>
                            <a:pt x="695" y="6"/>
                          </a:lnTo>
                          <a:lnTo>
                            <a:pt x="886" y="6"/>
                          </a:lnTo>
                          <a:lnTo>
                            <a:pt x="1089" y="6"/>
                          </a:lnTo>
                          <a:lnTo>
                            <a:pt x="1118" y="6"/>
                          </a:lnTo>
                          <a:lnTo>
                            <a:pt x="1154" y="7"/>
                          </a:lnTo>
                          <a:lnTo>
                            <a:pt x="1202" y="7"/>
                          </a:lnTo>
                          <a:lnTo>
                            <a:pt x="1246" y="7"/>
                          </a:lnTo>
                          <a:lnTo>
                            <a:pt x="1292" y="6"/>
                          </a:lnTo>
                          <a:lnTo>
                            <a:pt x="1330" y="11"/>
                          </a:lnTo>
                          <a:lnTo>
                            <a:pt x="1366" y="7"/>
                          </a:lnTo>
                          <a:lnTo>
                            <a:pt x="1404" y="7"/>
                          </a:lnTo>
                          <a:lnTo>
                            <a:pt x="1433" y="6"/>
                          </a:lnTo>
                          <a:lnTo>
                            <a:pt x="1476" y="7"/>
                          </a:lnTo>
                          <a:lnTo>
                            <a:pt x="1517" y="13"/>
                          </a:lnTo>
                          <a:lnTo>
                            <a:pt x="1560" y="11"/>
                          </a:lnTo>
                          <a:lnTo>
                            <a:pt x="1598" y="7"/>
                          </a:lnTo>
                          <a:lnTo>
                            <a:pt x="1634" y="13"/>
                          </a:lnTo>
                          <a:lnTo>
                            <a:pt x="1677" y="20"/>
                          </a:lnTo>
                          <a:lnTo>
                            <a:pt x="1717" y="16"/>
                          </a:lnTo>
                          <a:lnTo>
                            <a:pt x="1738" y="6"/>
                          </a:lnTo>
                          <a:lnTo>
                            <a:pt x="1763" y="7"/>
                          </a:lnTo>
                          <a:lnTo>
                            <a:pt x="1790" y="18"/>
                          </a:lnTo>
                          <a:lnTo>
                            <a:pt x="1814" y="11"/>
                          </a:lnTo>
                          <a:lnTo>
                            <a:pt x="1841" y="11"/>
                          </a:lnTo>
                          <a:lnTo>
                            <a:pt x="1877" y="15"/>
                          </a:lnTo>
                          <a:lnTo>
                            <a:pt x="1900" y="20"/>
                          </a:lnTo>
                          <a:lnTo>
                            <a:pt x="1936" y="16"/>
                          </a:lnTo>
                          <a:lnTo>
                            <a:pt x="1976" y="9"/>
                          </a:lnTo>
                          <a:lnTo>
                            <a:pt x="2003" y="11"/>
                          </a:lnTo>
                          <a:lnTo>
                            <a:pt x="2026" y="11"/>
                          </a:lnTo>
                          <a:lnTo>
                            <a:pt x="2049" y="13"/>
                          </a:lnTo>
                          <a:lnTo>
                            <a:pt x="2082" y="16"/>
                          </a:lnTo>
                          <a:lnTo>
                            <a:pt x="2116" y="13"/>
                          </a:lnTo>
                          <a:lnTo>
                            <a:pt x="2152" y="6"/>
                          </a:lnTo>
                          <a:lnTo>
                            <a:pt x="2193" y="7"/>
                          </a:lnTo>
                          <a:lnTo>
                            <a:pt x="2240" y="11"/>
                          </a:lnTo>
                          <a:lnTo>
                            <a:pt x="2281" y="16"/>
                          </a:lnTo>
                          <a:lnTo>
                            <a:pt x="2319" y="11"/>
                          </a:lnTo>
                          <a:lnTo>
                            <a:pt x="2350" y="6"/>
                          </a:lnTo>
                          <a:lnTo>
                            <a:pt x="2382" y="4"/>
                          </a:lnTo>
                          <a:lnTo>
                            <a:pt x="2421" y="13"/>
                          </a:lnTo>
                          <a:lnTo>
                            <a:pt x="2452" y="20"/>
                          </a:lnTo>
                          <a:lnTo>
                            <a:pt x="2484" y="9"/>
                          </a:lnTo>
                          <a:lnTo>
                            <a:pt x="2522" y="11"/>
                          </a:lnTo>
                          <a:lnTo>
                            <a:pt x="2542" y="27"/>
                          </a:lnTo>
                          <a:lnTo>
                            <a:pt x="2556" y="51"/>
                          </a:lnTo>
                          <a:lnTo>
                            <a:pt x="2562" y="132"/>
                          </a:lnTo>
                          <a:lnTo>
                            <a:pt x="2556" y="294"/>
                          </a:lnTo>
                          <a:lnTo>
                            <a:pt x="2299" y="294"/>
                          </a:lnTo>
                          <a:close/>
                        </a:path>
                      </a:pathLst>
                    </a:custGeom>
                    <a:solidFill>
                      <a:srgbClr val="D4AE24"/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grpSp>
                  <p:nvGrpSpPr>
                    <p:cNvPr id="14631" name="Group 38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6" y="352"/>
                      <a:ext cx="1308" cy="142"/>
                      <a:chOff x="0" y="0"/>
                      <a:chExt cx="1308" cy="142"/>
                    </a:xfrm>
                  </p:grpSpPr>
                  <p:sp>
                    <p:nvSpPr>
                      <p:cNvPr id="14636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159" y="39"/>
                        <a:ext cx="131" cy="26"/>
                      </a:xfrm>
                      <a:custGeom>
                        <a:avLst/>
                        <a:gdLst>
                          <a:gd name="T0" fmla="*/ 0 w 268"/>
                          <a:gd name="T1" fmla="*/ 0 h 41"/>
                          <a:gd name="T2" fmla="*/ 7 w 268"/>
                          <a:gd name="T3" fmla="*/ 0 h 41"/>
                          <a:gd name="T4" fmla="*/ 7 w 268"/>
                          <a:gd name="T5" fmla="*/ 4 h 41"/>
                          <a:gd name="T6" fmla="*/ 0 w 268"/>
                          <a:gd name="T7" fmla="*/ 4 h 41"/>
                          <a:gd name="T8" fmla="*/ 0 w 268"/>
                          <a:gd name="T9" fmla="*/ 0 h 4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68"/>
                          <a:gd name="T16" fmla="*/ 0 h 41"/>
                          <a:gd name="T17" fmla="*/ 268 w 268"/>
                          <a:gd name="T18" fmla="*/ 41 h 4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68" h="41">
                            <a:moveTo>
                              <a:pt x="11" y="0"/>
                            </a:moveTo>
                            <a:lnTo>
                              <a:pt x="268" y="0"/>
                            </a:lnTo>
                            <a:lnTo>
                              <a:pt x="259" y="41"/>
                            </a:lnTo>
                            <a:lnTo>
                              <a:pt x="0" y="41"/>
                            </a:lnTo>
                            <a:lnTo>
                              <a:pt x="11" y="0"/>
                            </a:lnTo>
                            <a:close/>
                          </a:path>
                        </a:pathLst>
                      </a:custGeom>
                      <a:solidFill>
                        <a:srgbClr val="6E58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637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141" y="39"/>
                        <a:ext cx="15" cy="34"/>
                      </a:xfrm>
                      <a:custGeom>
                        <a:avLst/>
                        <a:gdLst>
                          <a:gd name="T0" fmla="*/ 1 w 24"/>
                          <a:gd name="T1" fmla="*/ 0 h 70"/>
                          <a:gd name="T2" fmla="*/ 3 w 24"/>
                          <a:gd name="T3" fmla="*/ 0 h 70"/>
                          <a:gd name="T4" fmla="*/ 1 w 24"/>
                          <a:gd name="T5" fmla="*/ 1 h 70"/>
                          <a:gd name="T6" fmla="*/ 0 w 24"/>
                          <a:gd name="T7" fmla="*/ 2 h 70"/>
                          <a:gd name="T8" fmla="*/ 1 w 24"/>
                          <a:gd name="T9" fmla="*/ 0 h 7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"/>
                          <a:gd name="T16" fmla="*/ 0 h 70"/>
                          <a:gd name="T17" fmla="*/ 24 w 24"/>
                          <a:gd name="T18" fmla="*/ 70 h 7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" h="70">
                            <a:moveTo>
                              <a:pt x="9" y="29"/>
                            </a:moveTo>
                            <a:lnTo>
                              <a:pt x="24" y="0"/>
                            </a:lnTo>
                            <a:lnTo>
                              <a:pt x="13" y="41"/>
                            </a:lnTo>
                            <a:lnTo>
                              <a:pt x="0" y="70"/>
                            </a:lnTo>
                            <a:lnTo>
                              <a:pt x="9" y="29"/>
                            </a:lnTo>
                            <a:close/>
                          </a:path>
                        </a:pathLst>
                      </a:custGeom>
                      <a:solidFill>
                        <a:srgbClr val="725B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638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-28" y="16"/>
                        <a:ext cx="29" cy="43"/>
                      </a:xfrm>
                      <a:custGeom>
                        <a:avLst/>
                        <a:gdLst>
                          <a:gd name="T0" fmla="*/ 1 w 48"/>
                          <a:gd name="T1" fmla="*/ 0 h 88"/>
                          <a:gd name="T2" fmla="*/ 4 w 48"/>
                          <a:gd name="T3" fmla="*/ 1 h 88"/>
                          <a:gd name="T4" fmla="*/ 3 w 48"/>
                          <a:gd name="T5" fmla="*/ 2 h 88"/>
                          <a:gd name="T6" fmla="*/ 0 w 48"/>
                          <a:gd name="T7" fmla="*/ 1 h 88"/>
                          <a:gd name="T8" fmla="*/ 1 w 48"/>
                          <a:gd name="T9" fmla="*/ 0 h 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8"/>
                          <a:gd name="T16" fmla="*/ 0 h 88"/>
                          <a:gd name="T17" fmla="*/ 48 w 48"/>
                          <a:gd name="T18" fmla="*/ 88 h 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8" h="88">
                            <a:moveTo>
                              <a:pt x="9" y="0"/>
                            </a:moveTo>
                            <a:lnTo>
                              <a:pt x="48" y="49"/>
                            </a:lnTo>
                            <a:lnTo>
                              <a:pt x="39" y="88"/>
                            </a:lnTo>
                            <a:lnTo>
                              <a:pt x="0" y="42"/>
                            </a:lnTo>
                            <a:lnTo>
                              <a:pt x="9" y="0"/>
                            </a:lnTo>
                            <a:close/>
                          </a:path>
                        </a:pathLst>
                      </a:custGeom>
                      <a:solidFill>
                        <a:srgbClr val="9577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639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-16" y="39"/>
                        <a:ext cx="117" cy="17"/>
                      </a:xfrm>
                      <a:custGeom>
                        <a:avLst/>
                        <a:gdLst>
                          <a:gd name="T0" fmla="*/ 1 w 212"/>
                          <a:gd name="T1" fmla="*/ 0 h 45"/>
                          <a:gd name="T2" fmla="*/ 11 w 212"/>
                          <a:gd name="T3" fmla="*/ 0 h 45"/>
                          <a:gd name="T4" fmla="*/ 10 w 212"/>
                          <a:gd name="T5" fmla="*/ 0 h 45"/>
                          <a:gd name="T6" fmla="*/ 0 w 212"/>
                          <a:gd name="T7" fmla="*/ 0 h 45"/>
                          <a:gd name="T8" fmla="*/ 1 w 212"/>
                          <a:gd name="T9" fmla="*/ 0 h 4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2"/>
                          <a:gd name="T16" fmla="*/ 0 h 45"/>
                          <a:gd name="T17" fmla="*/ 212 w 212"/>
                          <a:gd name="T18" fmla="*/ 45 h 4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2" h="45">
                            <a:moveTo>
                              <a:pt x="9" y="0"/>
                            </a:moveTo>
                            <a:lnTo>
                              <a:pt x="212" y="3"/>
                            </a:lnTo>
                            <a:lnTo>
                              <a:pt x="202" y="45"/>
                            </a:lnTo>
                            <a:lnTo>
                              <a:pt x="0" y="39"/>
                            </a:lnTo>
                            <a:lnTo>
                              <a:pt x="9" y="0"/>
                            </a:lnTo>
                            <a:close/>
                          </a:path>
                        </a:pathLst>
                      </a:custGeom>
                      <a:solidFill>
                        <a:srgbClr val="715A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640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5" y="40"/>
                        <a:ext cx="73" cy="34"/>
                      </a:xfrm>
                      <a:custGeom>
                        <a:avLst/>
                        <a:gdLst>
                          <a:gd name="T0" fmla="*/ 1 w 122"/>
                          <a:gd name="T1" fmla="*/ 0 h 76"/>
                          <a:gd name="T2" fmla="*/ 10 w 122"/>
                          <a:gd name="T3" fmla="*/ 0 h 76"/>
                          <a:gd name="T4" fmla="*/ 9 w 122"/>
                          <a:gd name="T5" fmla="*/ 1 h 76"/>
                          <a:gd name="T6" fmla="*/ 0 w 122"/>
                          <a:gd name="T7" fmla="*/ 1 h 76"/>
                          <a:gd name="T8" fmla="*/ 1 w 122"/>
                          <a:gd name="T9" fmla="*/ 0 h 7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22"/>
                          <a:gd name="T16" fmla="*/ 0 h 76"/>
                          <a:gd name="T17" fmla="*/ 122 w 122"/>
                          <a:gd name="T18" fmla="*/ 76 h 7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22" h="76">
                            <a:moveTo>
                              <a:pt x="10" y="0"/>
                            </a:moveTo>
                            <a:lnTo>
                              <a:pt x="122" y="35"/>
                            </a:lnTo>
                            <a:lnTo>
                              <a:pt x="113" y="76"/>
                            </a:lnTo>
                            <a:lnTo>
                              <a:pt x="0" y="42"/>
                            </a:lnTo>
                            <a:lnTo>
                              <a:pt x="10" y="0"/>
                            </a:lnTo>
                            <a:close/>
                          </a:path>
                        </a:pathLst>
                      </a:custGeom>
                      <a:solidFill>
                        <a:srgbClr val="8E72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641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9" y="55"/>
                        <a:ext cx="44" cy="60"/>
                      </a:xfrm>
                      <a:custGeom>
                        <a:avLst/>
                        <a:gdLst>
                          <a:gd name="T0" fmla="*/ 1 w 79"/>
                          <a:gd name="T1" fmla="*/ 0 h 117"/>
                          <a:gd name="T2" fmla="*/ 4 w 79"/>
                          <a:gd name="T3" fmla="*/ 3 h 117"/>
                          <a:gd name="T4" fmla="*/ 4 w 79"/>
                          <a:gd name="T5" fmla="*/ 4 h 117"/>
                          <a:gd name="T6" fmla="*/ 0 w 79"/>
                          <a:gd name="T7" fmla="*/ 2 h 117"/>
                          <a:gd name="T8" fmla="*/ 1 w 79"/>
                          <a:gd name="T9" fmla="*/ 0 h 1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9"/>
                          <a:gd name="T16" fmla="*/ 0 h 117"/>
                          <a:gd name="T17" fmla="*/ 79 w 79"/>
                          <a:gd name="T18" fmla="*/ 117 h 1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9" h="117">
                            <a:moveTo>
                              <a:pt x="9" y="0"/>
                            </a:moveTo>
                            <a:lnTo>
                              <a:pt x="79" y="75"/>
                            </a:lnTo>
                            <a:lnTo>
                              <a:pt x="70" y="117"/>
                            </a:lnTo>
                            <a:lnTo>
                              <a:pt x="0" y="41"/>
                            </a:lnTo>
                            <a:lnTo>
                              <a:pt x="9" y="0"/>
                            </a:lnTo>
                            <a:close/>
                          </a:path>
                        </a:pathLst>
                      </a:custGeom>
                      <a:solidFill>
                        <a:srgbClr val="9577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642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96" y="99"/>
                        <a:ext cx="1007" cy="17"/>
                      </a:xfrm>
                      <a:custGeom>
                        <a:avLst/>
                        <a:gdLst>
                          <a:gd name="T0" fmla="*/ 1 w 2003"/>
                          <a:gd name="T1" fmla="*/ 0 h 42"/>
                          <a:gd name="T2" fmla="*/ 64 w 2003"/>
                          <a:gd name="T3" fmla="*/ 0 h 42"/>
                          <a:gd name="T4" fmla="*/ 64 w 2003"/>
                          <a:gd name="T5" fmla="*/ 0 h 42"/>
                          <a:gd name="T6" fmla="*/ 0 w 2003"/>
                          <a:gd name="T7" fmla="*/ 0 h 42"/>
                          <a:gd name="T8" fmla="*/ 1 w 2003"/>
                          <a:gd name="T9" fmla="*/ 0 h 4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03"/>
                          <a:gd name="T16" fmla="*/ 0 h 42"/>
                          <a:gd name="T17" fmla="*/ 2003 w 2003"/>
                          <a:gd name="T18" fmla="*/ 42 h 4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03" h="42">
                            <a:moveTo>
                              <a:pt x="9" y="0"/>
                            </a:moveTo>
                            <a:lnTo>
                              <a:pt x="2003" y="0"/>
                            </a:lnTo>
                            <a:lnTo>
                              <a:pt x="1992" y="42"/>
                            </a:lnTo>
                            <a:lnTo>
                              <a:pt x="0" y="42"/>
                            </a:lnTo>
                            <a:lnTo>
                              <a:pt x="9" y="0"/>
                            </a:lnTo>
                            <a:close/>
                          </a:path>
                        </a:pathLst>
                      </a:custGeom>
                      <a:solidFill>
                        <a:srgbClr val="6E58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643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-32" y="-22"/>
                        <a:ext cx="1313" cy="129"/>
                      </a:xfrm>
                      <a:custGeom>
                        <a:avLst/>
                        <a:gdLst>
                          <a:gd name="T0" fmla="*/ 76 w 2607"/>
                          <a:gd name="T1" fmla="*/ 6 h 243"/>
                          <a:gd name="T2" fmla="*/ 85 w 2607"/>
                          <a:gd name="T3" fmla="*/ 6 h 243"/>
                          <a:gd name="T4" fmla="*/ 82 w 2607"/>
                          <a:gd name="T5" fmla="*/ 3 h 243"/>
                          <a:gd name="T6" fmla="*/ 81 w 2607"/>
                          <a:gd name="T7" fmla="*/ 2 h 243"/>
                          <a:gd name="T8" fmla="*/ 81 w 2607"/>
                          <a:gd name="T9" fmla="*/ 1 h 243"/>
                          <a:gd name="T10" fmla="*/ 80 w 2607"/>
                          <a:gd name="T11" fmla="*/ 1 h 243"/>
                          <a:gd name="T12" fmla="*/ 79 w 2607"/>
                          <a:gd name="T13" fmla="*/ 1 h 243"/>
                          <a:gd name="T14" fmla="*/ 76 w 2607"/>
                          <a:gd name="T15" fmla="*/ 1 h 243"/>
                          <a:gd name="T16" fmla="*/ 73 w 2607"/>
                          <a:gd name="T17" fmla="*/ 1 h 243"/>
                          <a:gd name="T18" fmla="*/ 69 w 2607"/>
                          <a:gd name="T19" fmla="*/ 1 h 243"/>
                          <a:gd name="T20" fmla="*/ 65 w 2607"/>
                          <a:gd name="T21" fmla="*/ 1 h 243"/>
                          <a:gd name="T22" fmla="*/ 62 w 2607"/>
                          <a:gd name="T23" fmla="*/ 1 h 243"/>
                          <a:gd name="T24" fmla="*/ 58 w 2607"/>
                          <a:gd name="T25" fmla="*/ 1 h 243"/>
                          <a:gd name="T26" fmla="*/ 53 w 2607"/>
                          <a:gd name="T27" fmla="*/ 1 h 243"/>
                          <a:gd name="T28" fmla="*/ 47 w 2607"/>
                          <a:gd name="T29" fmla="*/ 1 h 243"/>
                          <a:gd name="T30" fmla="*/ 40 w 2607"/>
                          <a:gd name="T31" fmla="*/ 1 h 243"/>
                          <a:gd name="T32" fmla="*/ 32 w 2607"/>
                          <a:gd name="T33" fmla="*/ 1 h 243"/>
                          <a:gd name="T34" fmla="*/ 26 w 2607"/>
                          <a:gd name="T35" fmla="*/ 1 h 243"/>
                          <a:gd name="T36" fmla="*/ 20 w 2607"/>
                          <a:gd name="T37" fmla="*/ 1 h 243"/>
                          <a:gd name="T38" fmla="*/ 13 w 2607"/>
                          <a:gd name="T39" fmla="*/ 0 h 243"/>
                          <a:gd name="T40" fmla="*/ 8 w 2607"/>
                          <a:gd name="T41" fmla="*/ 0 h 243"/>
                          <a:gd name="T42" fmla="*/ 4 w 2607"/>
                          <a:gd name="T43" fmla="*/ 1 h 243"/>
                          <a:gd name="T44" fmla="*/ 2 w 2607"/>
                          <a:gd name="T45" fmla="*/ 1 h 243"/>
                          <a:gd name="T46" fmla="*/ 1 w 2607"/>
                          <a:gd name="T47" fmla="*/ 2 h 243"/>
                          <a:gd name="T48" fmla="*/ 0 w 2607"/>
                          <a:gd name="T49" fmla="*/ 3 h 243"/>
                          <a:gd name="T50" fmla="*/ 2 w 2607"/>
                          <a:gd name="T51" fmla="*/ 6 h 243"/>
                          <a:gd name="T52" fmla="*/ 8 w 2607"/>
                          <a:gd name="T53" fmla="*/ 6 h 243"/>
                          <a:gd name="T54" fmla="*/ 12 w 2607"/>
                          <a:gd name="T55" fmla="*/ 7 h 243"/>
                          <a:gd name="T56" fmla="*/ 14 w 2607"/>
                          <a:gd name="T57" fmla="*/ 10 h 243"/>
                          <a:gd name="T58" fmla="*/ 79 w 2607"/>
                          <a:gd name="T59" fmla="*/ 10 h 243"/>
                          <a:gd name="T60" fmla="*/ 76 w 2607"/>
                          <a:gd name="T61" fmla="*/ 7 h 243"/>
                          <a:gd name="T62" fmla="*/ 76 w 2607"/>
                          <a:gd name="T63" fmla="*/ 6 h 243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w 2607"/>
                          <a:gd name="T97" fmla="*/ 0 h 243"/>
                          <a:gd name="T98" fmla="*/ 2607 w 2607"/>
                          <a:gd name="T99" fmla="*/ 243 h 243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T96" t="T97" r="T98" b="T99"/>
                        <a:pathLst>
                          <a:path w="2607" h="243">
                            <a:moveTo>
                              <a:pt x="2350" y="139"/>
                            </a:moveTo>
                            <a:lnTo>
                              <a:pt x="2607" y="139"/>
                            </a:lnTo>
                            <a:lnTo>
                              <a:pt x="2529" y="63"/>
                            </a:lnTo>
                            <a:lnTo>
                              <a:pt x="2504" y="36"/>
                            </a:lnTo>
                            <a:lnTo>
                              <a:pt x="2484" y="22"/>
                            </a:lnTo>
                            <a:lnTo>
                              <a:pt x="2450" y="14"/>
                            </a:lnTo>
                            <a:lnTo>
                              <a:pt x="2416" y="7"/>
                            </a:lnTo>
                            <a:lnTo>
                              <a:pt x="2333" y="5"/>
                            </a:lnTo>
                            <a:lnTo>
                              <a:pt x="2235" y="5"/>
                            </a:lnTo>
                            <a:lnTo>
                              <a:pt x="2136" y="5"/>
                            </a:lnTo>
                            <a:lnTo>
                              <a:pt x="2028" y="7"/>
                            </a:lnTo>
                            <a:lnTo>
                              <a:pt x="1911" y="5"/>
                            </a:lnTo>
                            <a:lnTo>
                              <a:pt x="1787" y="7"/>
                            </a:lnTo>
                            <a:lnTo>
                              <a:pt x="1632" y="5"/>
                            </a:lnTo>
                            <a:lnTo>
                              <a:pt x="1467" y="5"/>
                            </a:lnTo>
                            <a:lnTo>
                              <a:pt x="1239" y="5"/>
                            </a:lnTo>
                            <a:lnTo>
                              <a:pt x="994" y="4"/>
                            </a:lnTo>
                            <a:lnTo>
                              <a:pt x="791" y="4"/>
                            </a:lnTo>
                            <a:lnTo>
                              <a:pt x="600" y="4"/>
                            </a:lnTo>
                            <a:lnTo>
                              <a:pt x="395" y="0"/>
                            </a:lnTo>
                            <a:lnTo>
                              <a:pt x="241" y="0"/>
                            </a:lnTo>
                            <a:lnTo>
                              <a:pt x="115" y="5"/>
                            </a:lnTo>
                            <a:lnTo>
                              <a:pt x="37" y="25"/>
                            </a:lnTo>
                            <a:lnTo>
                              <a:pt x="7" y="49"/>
                            </a:lnTo>
                            <a:lnTo>
                              <a:pt x="0" y="81"/>
                            </a:lnTo>
                            <a:lnTo>
                              <a:pt x="39" y="130"/>
                            </a:lnTo>
                            <a:lnTo>
                              <a:pt x="242" y="133"/>
                            </a:lnTo>
                            <a:lnTo>
                              <a:pt x="354" y="168"/>
                            </a:lnTo>
                            <a:lnTo>
                              <a:pt x="424" y="243"/>
                            </a:lnTo>
                            <a:lnTo>
                              <a:pt x="2418" y="243"/>
                            </a:lnTo>
                            <a:lnTo>
                              <a:pt x="2335" y="168"/>
                            </a:lnTo>
                            <a:lnTo>
                              <a:pt x="2350" y="139"/>
                            </a:lnTo>
                            <a:close/>
                          </a:path>
                        </a:pathLst>
                      </a:custGeom>
                      <a:solidFill>
                        <a:srgbClr val="AE8B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</p:grpSp>
                <p:sp>
                  <p:nvSpPr>
                    <p:cNvPr id="14632" name="その他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6" y="-10"/>
                      <a:ext cx="1284" cy="275"/>
                    </a:xfrm>
                    <a:custGeom>
                      <a:avLst/>
                      <a:gdLst>
                        <a:gd name="T0" fmla="*/ 73 w 2563"/>
                        <a:gd name="T1" fmla="*/ 7 h 551"/>
                        <a:gd name="T2" fmla="*/ 71 w 2563"/>
                        <a:gd name="T3" fmla="*/ 5 h 551"/>
                        <a:gd name="T4" fmla="*/ 71 w 2563"/>
                        <a:gd name="T5" fmla="*/ 0 h 551"/>
                        <a:gd name="T6" fmla="*/ 9 w 2563"/>
                        <a:gd name="T7" fmla="*/ 0 h 551"/>
                        <a:gd name="T8" fmla="*/ 9 w 2563"/>
                        <a:gd name="T9" fmla="*/ 5 h 551"/>
                        <a:gd name="T10" fmla="*/ 7 w 2563"/>
                        <a:gd name="T11" fmla="*/ 7 h 551"/>
                        <a:gd name="T12" fmla="*/ 0 w 2563"/>
                        <a:gd name="T13" fmla="*/ 8 h 551"/>
                        <a:gd name="T14" fmla="*/ 1 w 2563"/>
                        <a:gd name="T15" fmla="*/ 11 h 551"/>
                        <a:gd name="T16" fmla="*/ 2 w 2563"/>
                        <a:gd name="T17" fmla="*/ 13 h 551"/>
                        <a:gd name="T18" fmla="*/ 4 w 2563"/>
                        <a:gd name="T19" fmla="*/ 15 h 551"/>
                        <a:gd name="T20" fmla="*/ 7 w 2563"/>
                        <a:gd name="T21" fmla="*/ 16 h 551"/>
                        <a:gd name="T22" fmla="*/ 11 w 2563"/>
                        <a:gd name="T23" fmla="*/ 17 h 551"/>
                        <a:gd name="T24" fmla="*/ 16 w 2563"/>
                        <a:gd name="T25" fmla="*/ 17 h 551"/>
                        <a:gd name="T26" fmla="*/ 22 w 2563"/>
                        <a:gd name="T27" fmla="*/ 17 h 551"/>
                        <a:gd name="T28" fmla="*/ 28 w 2563"/>
                        <a:gd name="T29" fmla="*/ 17 h 551"/>
                        <a:gd name="T30" fmla="*/ 35 w 2563"/>
                        <a:gd name="T31" fmla="*/ 17 h 551"/>
                        <a:gd name="T32" fmla="*/ 36 w 2563"/>
                        <a:gd name="T33" fmla="*/ 17 h 551"/>
                        <a:gd name="T34" fmla="*/ 37 w 2563"/>
                        <a:gd name="T35" fmla="*/ 17 h 551"/>
                        <a:gd name="T36" fmla="*/ 38 w 2563"/>
                        <a:gd name="T37" fmla="*/ 17 h 551"/>
                        <a:gd name="T38" fmla="*/ 40 w 2563"/>
                        <a:gd name="T39" fmla="*/ 17 h 551"/>
                        <a:gd name="T40" fmla="*/ 41 w 2563"/>
                        <a:gd name="T41" fmla="*/ 17 h 551"/>
                        <a:gd name="T42" fmla="*/ 42 w 2563"/>
                        <a:gd name="T43" fmla="*/ 16 h 551"/>
                        <a:gd name="T44" fmla="*/ 43 w 2563"/>
                        <a:gd name="T45" fmla="*/ 17 h 551"/>
                        <a:gd name="T46" fmla="*/ 45 w 2563"/>
                        <a:gd name="T47" fmla="*/ 17 h 551"/>
                        <a:gd name="T48" fmla="*/ 45 w 2563"/>
                        <a:gd name="T49" fmla="*/ 17 h 551"/>
                        <a:gd name="T50" fmla="*/ 47 w 2563"/>
                        <a:gd name="T51" fmla="*/ 17 h 551"/>
                        <a:gd name="T52" fmla="*/ 48 w 2563"/>
                        <a:gd name="T53" fmla="*/ 16 h 551"/>
                        <a:gd name="T54" fmla="*/ 49 w 2563"/>
                        <a:gd name="T55" fmla="*/ 16 h 551"/>
                        <a:gd name="T56" fmla="*/ 51 w 2563"/>
                        <a:gd name="T57" fmla="*/ 17 h 551"/>
                        <a:gd name="T58" fmla="*/ 52 w 2563"/>
                        <a:gd name="T59" fmla="*/ 16 h 551"/>
                        <a:gd name="T60" fmla="*/ 53 w 2563"/>
                        <a:gd name="T61" fmla="*/ 16 h 551"/>
                        <a:gd name="T62" fmla="*/ 54 w 2563"/>
                        <a:gd name="T63" fmla="*/ 16 h 551"/>
                        <a:gd name="T64" fmla="*/ 55 w 2563"/>
                        <a:gd name="T65" fmla="*/ 17 h 551"/>
                        <a:gd name="T66" fmla="*/ 56 w 2563"/>
                        <a:gd name="T67" fmla="*/ 17 h 551"/>
                        <a:gd name="T68" fmla="*/ 57 w 2563"/>
                        <a:gd name="T69" fmla="*/ 16 h 551"/>
                        <a:gd name="T70" fmla="*/ 57 w 2563"/>
                        <a:gd name="T71" fmla="*/ 16 h 551"/>
                        <a:gd name="T72" fmla="*/ 58 w 2563"/>
                        <a:gd name="T73" fmla="*/ 16 h 551"/>
                        <a:gd name="T74" fmla="*/ 59 w 2563"/>
                        <a:gd name="T75" fmla="*/ 16 h 551"/>
                        <a:gd name="T76" fmla="*/ 60 w 2563"/>
                        <a:gd name="T77" fmla="*/ 16 h 551"/>
                        <a:gd name="T78" fmla="*/ 61 w 2563"/>
                        <a:gd name="T79" fmla="*/ 16 h 551"/>
                        <a:gd name="T80" fmla="*/ 62 w 2563"/>
                        <a:gd name="T81" fmla="*/ 16 h 551"/>
                        <a:gd name="T82" fmla="*/ 63 w 2563"/>
                        <a:gd name="T83" fmla="*/ 16 h 551"/>
                        <a:gd name="T84" fmla="*/ 64 w 2563"/>
                        <a:gd name="T85" fmla="*/ 16 h 551"/>
                        <a:gd name="T86" fmla="*/ 65 w 2563"/>
                        <a:gd name="T87" fmla="*/ 16 h 551"/>
                        <a:gd name="T88" fmla="*/ 66 w 2563"/>
                        <a:gd name="T89" fmla="*/ 16 h 551"/>
                        <a:gd name="T90" fmla="*/ 67 w 2563"/>
                        <a:gd name="T91" fmla="*/ 16 h 551"/>
                        <a:gd name="T92" fmla="*/ 68 w 2563"/>
                        <a:gd name="T93" fmla="*/ 17 h 551"/>
                        <a:gd name="T94" fmla="*/ 69 w 2563"/>
                        <a:gd name="T95" fmla="*/ 17 h 551"/>
                        <a:gd name="T96" fmla="*/ 71 w 2563"/>
                        <a:gd name="T97" fmla="*/ 16 h 551"/>
                        <a:gd name="T98" fmla="*/ 72 w 2563"/>
                        <a:gd name="T99" fmla="*/ 16 h 551"/>
                        <a:gd name="T100" fmla="*/ 73 w 2563"/>
                        <a:gd name="T101" fmla="*/ 16 h 551"/>
                        <a:gd name="T102" fmla="*/ 74 w 2563"/>
                        <a:gd name="T103" fmla="*/ 17 h 551"/>
                        <a:gd name="T104" fmla="*/ 75 w 2563"/>
                        <a:gd name="T105" fmla="*/ 17 h 551"/>
                        <a:gd name="T106" fmla="*/ 77 w 2563"/>
                        <a:gd name="T107" fmla="*/ 16 h 551"/>
                        <a:gd name="T108" fmla="*/ 78 w 2563"/>
                        <a:gd name="T109" fmla="*/ 16 h 551"/>
                        <a:gd name="T110" fmla="*/ 79 w 2563"/>
                        <a:gd name="T111" fmla="*/ 16 h 551"/>
                        <a:gd name="T112" fmla="*/ 80 w 2563"/>
                        <a:gd name="T113" fmla="*/ 16 h 551"/>
                        <a:gd name="T114" fmla="*/ 80 w 2563"/>
                        <a:gd name="T115" fmla="*/ 16 h 551"/>
                        <a:gd name="T116" fmla="*/ 81 w 2563"/>
                        <a:gd name="T117" fmla="*/ 15 h 551"/>
                        <a:gd name="T118" fmla="*/ 81 w 2563"/>
                        <a:gd name="T119" fmla="*/ 12 h 551"/>
                        <a:gd name="T120" fmla="*/ 81 w 2563"/>
                        <a:gd name="T121" fmla="*/ 7 h 551"/>
                        <a:gd name="T122" fmla="*/ 73 w 2563"/>
                        <a:gd name="T123" fmla="*/ 7 h 551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w 2563"/>
                        <a:gd name="T187" fmla="*/ 0 h 551"/>
                        <a:gd name="T188" fmla="*/ 2563 w 2563"/>
                        <a:gd name="T189" fmla="*/ 551 h 551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T186" t="T187" r="T188" b="T189"/>
                      <a:pathLst>
                        <a:path w="2563" h="551">
                          <a:moveTo>
                            <a:pt x="2300" y="238"/>
                          </a:moveTo>
                          <a:lnTo>
                            <a:pt x="2255" y="173"/>
                          </a:lnTo>
                          <a:lnTo>
                            <a:pt x="2255" y="0"/>
                          </a:lnTo>
                          <a:lnTo>
                            <a:pt x="263" y="0"/>
                          </a:lnTo>
                          <a:lnTo>
                            <a:pt x="274" y="173"/>
                          </a:lnTo>
                          <a:lnTo>
                            <a:pt x="198" y="248"/>
                          </a:lnTo>
                          <a:lnTo>
                            <a:pt x="0" y="259"/>
                          </a:lnTo>
                          <a:lnTo>
                            <a:pt x="11" y="367"/>
                          </a:lnTo>
                          <a:lnTo>
                            <a:pt x="54" y="443"/>
                          </a:lnTo>
                          <a:lnTo>
                            <a:pt x="110" y="497"/>
                          </a:lnTo>
                          <a:lnTo>
                            <a:pt x="209" y="540"/>
                          </a:lnTo>
                          <a:lnTo>
                            <a:pt x="340" y="551"/>
                          </a:lnTo>
                          <a:lnTo>
                            <a:pt x="493" y="551"/>
                          </a:lnTo>
                          <a:lnTo>
                            <a:pt x="696" y="546"/>
                          </a:lnTo>
                          <a:lnTo>
                            <a:pt x="887" y="546"/>
                          </a:lnTo>
                          <a:lnTo>
                            <a:pt x="1090" y="546"/>
                          </a:lnTo>
                          <a:lnTo>
                            <a:pt x="1121" y="546"/>
                          </a:lnTo>
                          <a:lnTo>
                            <a:pt x="1155" y="544"/>
                          </a:lnTo>
                          <a:lnTo>
                            <a:pt x="1203" y="544"/>
                          </a:lnTo>
                          <a:lnTo>
                            <a:pt x="1246" y="544"/>
                          </a:lnTo>
                          <a:lnTo>
                            <a:pt x="1293" y="546"/>
                          </a:lnTo>
                          <a:lnTo>
                            <a:pt x="1331" y="540"/>
                          </a:lnTo>
                          <a:lnTo>
                            <a:pt x="1367" y="544"/>
                          </a:lnTo>
                          <a:lnTo>
                            <a:pt x="1405" y="544"/>
                          </a:lnTo>
                          <a:lnTo>
                            <a:pt x="1433" y="546"/>
                          </a:lnTo>
                          <a:lnTo>
                            <a:pt x="1477" y="544"/>
                          </a:lnTo>
                          <a:lnTo>
                            <a:pt x="1518" y="537"/>
                          </a:lnTo>
                          <a:lnTo>
                            <a:pt x="1561" y="540"/>
                          </a:lnTo>
                          <a:lnTo>
                            <a:pt x="1599" y="544"/>
                          </a:lnTo>
                          <a:lnTo>
                            <a:pt x="1635" y="537"/>
                          </a:lnTo>
                          <a:lnTo>
                            <a:pt x="1678" y="531"/>
                          </a:lnTo>
                          <a:lnTo>
                            <a:pt x="1718" y="535"/>
                          </a:lnTo>
                          <a:lnTo>
                            <a:pt x="1739" y="546"/>
                          </a:lnTo>
                          <a:lnTo>
                            <a:pt x="1764" y="544"/>
                          </a:lnTo>
                          <a:lnTo>
                            <a:pt x="1793" y="533"/>
                          </a:lnTo>
                          <a:lnTo>
                            <a:pt x="1815" y="538"/>
                          </a:lnTo>
                          <a:lnTo>
                            <a:pt x="1843" y="538"/>
                          </a:lnTo>
                          <a:lnTo>
                            <a:pt x="1879" y="535"/>
                          </a:lnTo>
                          <a:lnTo>
                            <a:pt x="1903" y="531"/>
                          </a:lnTo>
                          <a:lnTo>
                            <a:pt x="1937" y="535"/>
                          </a:lnTo>
                          <a:lnTo>
                            <a:pt x="1976" y="542"/>
                          </a:lnTo>
                          <a:lnTo>
                            <a:pt x="2003" y="540"/>
                          </a:lnTo>
                          <a:lnTo>
                            <a:pt x="2029" y="538"/>
                          </a:lnTo>
                          <a:lnTo>
                            <a:pt x="2050" y="537"/>
                          </a:lnTo>
                          <a:lnTo>
                            <a:pt x="2084" y="535"/>
                          </a:lnTo>
                          <a:lnTo>
                            <a:pt x="2117" y="537"/>
                          </a:lnTo>
                          <a:lnTo>
                            <a:pt x="2154" y="546"/>
                          </a:lnTo>
                          <a:lnTo>
                            <a:pt x="2196" y="544"/>
                          </a:lnTo>
                          <a:lnTo>
                            <a:pt x="2241" y="538"/>
                          </a:lnTo>
                          <a:lnTo>
                            <a:pt x="2282" y="535"/>
                          </a:lnTo>
                          <a:lnTo>
                            <a:pt x="2320" y="538"/>
                          </a:lnTo>
                          <a:lnTo>
                            <a:pt x="2350" y="546"/>
                          </a:lnTo>
                          <a:lnTo>
                            <a:pt x="2383" y="547"/>
                          </a:lnTo>
                          <a:lnTo>
                            <a:pt x="2422" y="537"/>
                          </a:lnTo>
                          <a:lnTo>
                            <a:pt x="2453" y="531"/>
                          </a:lnTo>
                          <a:lnTo>
                            <a:pt x="2487" y="542"/>
                          </a:lnTo>
                          <a:lnTo>
                            <a:pt x="2523" y="538"/>
                          </a:lnTo>
                          <a:lnTo>
                            <a:pt x="2543" y="522"/>
                          </a:lnTo>
                          <a:lnTo>
                            <a:pt x="2557" y="497"/>
                          </a:lnTo>
                          <a:lnTo>
                            <a:pt x="2563" y="411"/>
                          </a:lnTo>
                          <a:lnTo>
                            <a:pt x="2557" y="238"/>
                          </a:lnTo>
                          <a:lnTo>
                            <a:pt x="2300" y="238"/>
                          </a:lnTo>
                          <a:close/>
                        </a:path>
                      </a:pathLst>
                    </a:custGeom>
                    <a:solidFill>
                      <a:srgbClr val="BE0000"/>
                    </a:solidFill>
                    <a:ln w="7938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633" name="その他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" y="-8"/>
                      <a:ext cx="1284" cy="275"/>
                    </a:xfrm>
                    <a:custGeom>
                      <a:avLst/>
                      <a:gdLst>
                        <a:gd name="T0" fmla="*/ 73 w 2562"/>
                        <a:gd name="T1" fmla="*/ 7 h 551"/>
                        <a:gd name="T2" fmla="*/ 71 w 2562"/>
                        <a:gd name="T3" fmla="*/ 5 h 551"/>
                        <a:gd name="T4" fmla="*/ 71 w 2562"/>
                        <a:gd name="T5" fmla="*/ 0 h 551"/>
                        <a:gd name="T6" fmla="*/ 9 w 2562"/>
                        <a:gd name="T7" fmla="*/ 0 h 551"/>
                        <a:gd name="T8" fmla="*/ 9 w 2562"/>
                        <a:gd name="T9" fmla="*/ 5 h 551"/>
                        <a:gd name="T10" fmla="*/ 7 w 2562"/>
                        <a:gd name="T11" fmla="*/ 7 h 551"/>
                        <a:gd name="T12" fmla="*/ 0 w 2562"/>
                        <a:gd name="T13" fmla="*/ 8 h 551"/>
                        <a:gd name="T14" fmla="*/ 1 w 2562"/>
                        <a:gd name="T15" fmla="*/ 11 h 551"/>
                        <a:gd name="T16" fmla="*/ 2 w 2562"/>
                        <a:gd name="T17" fmla="*/ 13 h 551"/>
                        <a:gd name="T18" fmla="*/ 4 w 2562"/>
                        <a:gd name="T19" fmla="*/ 15 h 551"/>
                        <a:gd name="T20" fmla="*/ 7 w 2562"/>
                        <a:gd name="T21" fmla="*/ 16 h 551"/>
                        <a:gd name="T22" fmla="*/ 11 w 2562"/>
                        <a:gd name="T23" fmla="*/ 17 h 551"/>
                        <a:gd name="T24" fmla="*/ 16 w 2562"/>
                        <a:gd name="T25" fmla="*/ 17 h 551"/>
                        <a:gd name="T26" fmla="*/ 22 w 2562"/>
                        <a:gd name="T27" fmla="*/ 17 h 551"/>
                        <a:gd name="T28" fmla="*/ 28 w 2562"/>
                        <a:gd name="T29" fmla="*/ 17 h 551"/>
                        <a:gd name="T30" fmla="*/ 35 w 2562"/>
                        <a:gd name="T31" fmla="*/ 17 h 551"/>
                        <a:gd name="T32" fmla="*/ 36 w 2562"/>
                        <a:gd name="T33" fmla="*/ 17 h 551"/>
                        <a:gd name="T34" fmla="*/ 37 w 2562"/>
                        <a:gd name="T35" fmla="*/ 17 h 551"/>
                        <a:gd name="T36" fmla="*/ 38 w 2562"/>
                        <a:gd name="T37" fmla="*/ 17 h 551"/>
                        <a:gd name="T38" fmla="*/ 40 w 2562"/>
                        <a:gd name="T39" fmla="*/ 17 h 551"/>
                        <a:gd name="T40" fmla="*/ 41 w 2562"/>
                        <a:gd name="T41" fmla="*/ 17 h 551"/>
                        <a:gd name="T42" fmla="*/ 42 w 2562"/>
                        <a:gd name="T43" fmla="*/ 16 h 551"/>
                        <a:gd name="T44" fmla="*/ 43 w 2562"/>
                        <a:gd name="T45" fmla="*/ 17 h 551"/>
                        <a:gd name="T46" fmla="*/ 45 w 2562"/>
                        <a:gd name="T47" fmla="*/ 17 h 551"/>
                        <a:gd name="T48" fmla="*/ 45 w 2562"/>
                        <a:gd name="T49" fmla="*/ 17 h 551"/>
                        <a:gd name="T50" fmla="*/ 47 w 2562"/>
                        <a:gd name="T51" fmla="*/ 17 h 551"/>
                        <a:gd name="T52" fmla="*/ 48 w 2562"/>
                        <a:gd name="T53" fmla="*/ 16 h 551"/>
                        <a:gd name="T54" fmla="*/ 49 w 2562"/>
                        <a:gd name="T55" fmla="*/ 16 h 551"/>
                        <a:gd name="T56" fmla="*/ 51 w 2562"/>
                        <a:gd name="T57" fmla="*/ 17 h 551"/>
                        <a:gd name="T58" fmla="*/ 52 w 2562"/>
                        <a:gd name="T59" fmla="*/ 16 h 551"/>
                        <a:gd name="T60" fmla="*/ 53 w 2562"/>
                        <a:gd name="T61" fmla="*/ 16 h 551"/>
                        <a:gd name="T62" fmla="*/ 55 w 2562"/>
                        <a:gd name="T63" fmla="*/ 16 h 551"/>
                        <a:gd name="T64" fmla="*/ 55 w 2562"/>
                        <a:gd name="T65" fmla="*/ 17 h 551"/>
                        <a:gd name="T66" fmla="*/ 56 w 2562"/>
                        <a:gd name="T67" fmla="*/ 17 h 551"/>
                        <a:gd name="T68" fmla="*/ 57 w 2562"/>
                        <a:gd name="T69" fmla="*/ 16 h 551"/>
                        <a:gd name="T70" fmla="*/ 58 w 2562"/>
                        <a:gd name="T71" fmla="*/ 16 h 551"/>
                        <a:gd name="T72" fmla="*/ 58 w 2562"/>
                        <a:gd name="T73" fmla="*/ 16 h 551"/>
                        <a:gd name="T74" fmla="*/ 60 w 2562"/>
                        <a:gd name="T75" fmla="*/ 16 h 551"/>
                        <a:gd name="T76" fmla="*/ 60 w 2562"/>
                        <a:gd name="T77" fmla="*/ 16 h 551"/>
                        <a:gd name="T78" fmla="*/ 61 w 2562"/>
                        <a:gd name="T79" fmla="*/ 16 h 551"/>
                        <a:gd name="T80" fmla="*/ 63 w 2562"/>
                        <a:gd name="T81" fmla="*/ 16 h 551"/>
                        <a:gd name="T82" fmla="*/ 63 w 2562"/>
                        <a:gd name="T83" fmla="*/ 16 h 551"/>
                        <a:gd name="T84" fmla="*/ 64 w 2562"/>
                        <a:gd name="T85" fmla="*/ 16 h 551"/>
                        <a:gd name="T86" fmla="*/ 65 w 2562"/>
                        <a:gd name="T87" fmla="*/ 16 h 551"/>
                        <a:gd name="T88" fmla="*/ 66 w 2562"/>
                        <a:gd name="T89" fmla="*/ 16 h 551"/>
                        <a:gd name="T90" fmla="*/ 67 w 2562"/>
                        <a:gd name="T91" fmla="*/ 16 h 551"/>
                        <a:gd name="T92" fmla="*/ 68 w 2562"/>
                        <a:gd name="T93" fmla="*/ 17 h 551"/>
                        <a:gd name="T94" fmla="*/ 69 w 2562"/>
                        <a:gd name="T95" fmla="*/ 17 h 551"/>
                        <a:gd name="T96" fmla="*/ 71 w 2562"/>
                        <a:gd name="T97" fmla="*/ 16 h 551"/>
                        <a:gd name="T98" fmla="*/ 72 w 2562"/>
                        <a:gd name="T99" fmla="*/ 16 h 551"/>
                        <a:gd name="T100" fmla="*/ 73 w 2562"/>
                        <a:gd name="T101" fmla="*/ 16 h 551"/>
                        <a:gd name="T102" fmla="*/ 74 w 2562"/>
                        <a:gd name="T103" fmla="*/ 17 h 551"/>
                        <a:gd name="T104" fmla="*/ 75 w 2562"/>
                        <a:gd name="T105" fmla="*/ 17 h 551"/>
                        <a:gd name="T106" fmla="*/ 77 w 2562"/>
                        <a:gd name="T107" fmla="*/ 16 h 551"/>
                        <a:gd name="T108" fmla="*/ 78 w 2562"/>
                        <a:gd name="T109" fmla="*/ 16 h 551"/>
                        <a:gd name="T110" fmla="*/ 79 w 2562"/>
                        <a:gd name="T111" fmla="*/ 16 h 551"/>
                        <a:gd name="T112" fmla="*/ 80 w 2562"/>
                        <a:gd name="T113" fmla="*/ 16 h 551"/>
                        <a:gd name="T114" fmla="*/ 80 w 2562"/>
                        <a:gd name="T115" fmla="*/ 16 h 551"/>
                        <a:gd name="T116" fmla="*/ 81 w 2562"/>
                        <a:gd name="T117" fmla="*/ 15 h 551"/>
                        <a:gd name="T118" fmla="*/ 81 w 2562"/>
                        <a:gd name="T119" fmla="*/ 12 h 551"/>
                        <a:gd name="T120" fmla="*/ 81 w 2562"/>
                        <a:gd name="T121" fmla="*/ 7 h 551"/>
                        <a:gd name="T122" fmla="*/ 73 w 2562"/>
                        <a:gd name="T123" fmla="*/ 7 h 551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w 2562"/>
                        <a:gd name="T187" fmla="*/ 0 h 551"/>
                        <a:gd name="T188" fmla="*/ 2562 w 2562"/>
                        <a:gd name="T189" fmla="*/ 551 h 551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T186" t="T187" r="T188" b="T189"/>
                      <a:pathLst>
                        <a:path w="2562" h="551">
                          <a:moveTo>
                            <a:pt x="2299" y="238"/>
                          </a:moveTo>
                          <a:lnTo>
                            <a:pt x="2254" y="173"/>
                          </a:lnTo>
                          <a:lnTo>
                            <a:pt x="2254" y="0"/>
                          </a:lnTo>
                          <a:lnTo>
                            <a:pt x="262" y="0"/>
                          </a:lnTo>
                          <a:lnTo>
                            <a:pt x="273" y="173"/>
                          </a:lnTo>
                          <a:lnTo>
                            <a:pt x="196" y="248"/>
                          </a:lnTo>
                          <a:lnTo>
                            <a:pt x="0" y="259"/>
                          </a:lnTo>
                          <a:lnTo>
                            <a:pt x="10" y="367"/>
                          </a:lnTo>
                          <a:lnTo>
                            <a:pt x="54" y="443"/>
                          </a:lnTo>
                          <a:lnTo>
                            <a:pt x="109" y="497"/>
                          </a:lnTo>
                          <a:lnTo>
                            <a:pt x="206" y="540"/>
                          </a:lnTo>
                          <a:lnTo>
                            <a:pt x="338" y="551"/>
                          </a:lnTo>
                          <a:lnTo>
                            <a:pt x="492" y="551"/>
                          </a:lnTo>
                          <a:lnTo>
                            <a:pt x="695" y="546"/>
                          </a:lnTo>
                          <a:lnTo>
                            <a:pt x="886" y="546"/>
                          </a:lnTo>
                          <a:lnTo>
                            <a:pt x="1089" y="546"/>
                          </a:lnTo>
                          <a:lnTo>
                            <a:pt x="1118" y="546"/>
                          </a:lnTo>
                          <a:lnTo>
                            <a:pt x="1154" y="544"/>
                          </a:lnTo>
                          <a:lnTo>
                            <a:pt x="1202" y="544"/>
                          </a:lnTo>
                          <a:lnTo>
                            <a:pt x="1246" y="544"/>
                          </a:lnTo>
                          <a:lnTo>
                            <a:pt x="1292" y="546"/>
                          </a:lnTo>
                          <a:lnTo>
                            <a:pt x="1330" y="540"/>
                          </a:lnTo>
                          <a:lnTo>
                            <a:pt x="1366" y="544"/>
                          </a:lnTo>
                          <a:lnTo>
                            <a:pt x="1404" y="544"/>
                          </a:lnTo>
                          <a:lnTo>
                            <a:pt x="1433" y="546"/>
                          </a:lnTo>
                          <a:lnTo>
                            <a:pt x="1476" y="544"/>
                          </a:lnTo>
                          <a:lnTo>
                            <a:pt x="1517" y="537"/>
                          </a:lnTo>
                          <a:lnTo>
                            <a:pt x="1560" y="540"/>
                          </a:lnTo>
                          <a:lnTo>
                            <a:pt x="1598" y="544"/>
                          </a:lnTo>
                          <a:lnTo>
                            <a:pt x="1634" y="537"/>
                          </a:lnTo>
                          <a:lnTo>
                            <a:pt x="1677" y="531"/>
                          </a:lnTo>
                          <a:lnTo>
                            <a:pt x="1717" y="535"/>
                          </a:lnTo>
                          <a:lnTo>
                            <a:pt x="1738" y="546"/>
                          </a:lnTo>
                          <a:lnTo>
                            <a:pt x="1763" y="544"/>
                          </a:lnTo>
                          <a:lnTo>
                            <a:pt x="1790" y="533"/>
                          </a:lnTo>
                          <a:lnTo>
                            <a:pt x="1814" y="538"/>
                          </a:lnTo>
                          <a:lnTo>
                            <a:pt x="1841" y="538"/>
                          </a:lnTo>
                          <a:lnTo>
                            <a:pt x="1877" y="535"/>
                          </a:lnTo>
                          <a:lnTo>
                            <a:pt x="1900" y="531"/>
                          </a:lnTo>
                          <a:lnTo>
                            <a:pt x="1936" y="535"/>
                          </a:lnTo>
                          <a:lnTo>
                            <a:pt x="1976" y="542"/>
                          </a:lnTo>
                          <a:lnTo>
                            <a:pt x="2003" y="540"/>
                          </a:lnTo>
                          <a:lnTo>
                            <a:pt x="2026" y="538"/>
                          </a:lnTo>
                          <a:lnTo>
                            <a:pt x="2049" y="537"/>
                          </a:lnTo>
                          <a:lnTo>
                            <a:pt x="2082" y="535"/>
                          </a:lnTo>
                          <a:lnTo>
                            <a:pt x="2116" y="537"/>
                          </a:lnTo>
                          <a:lnTo>
                            <a:pt x="2152" y="546"/>
                          </a:lnTo>
                          <a:lnTo>
                            <a:pt x="2193" y="544"/>
                          </a:lnTo>
                          <a:lnTo>
                            <a:pt x="2240" y="538"/>
                          </a:lnTo>
                          <a:lnTo>
                            <a:pt x="2281" y="535"/>
                          </a:lnTo>
                          <a:lnTo>
                            <a:pt x="2319" y="538"/>
                          </a:lnTo>
                          <a:lnTo>
                            <a:pt x="2350" y="546"/>
                          </a:lnTo>
                          <a:lnTo>
                            <a:pt x="2382" y="547"/>
                          </a:lnTo>
                          <a:lnTo>
                            <a:pt x="2421" y="537"/>
                          </a:lnTo>
                          <a:lnTo>
                            <a:pt x="2452" y="531"/>
                          </a:lnTo>
                          <a:lnTo>
                            <a:pt x="2484" y="542"/>
                          </a:lnTo>
                          <a:lnTo>
                            <a:pt x="2522" y="538"/>
                          </a:lnTo>
                          <a:lnTo>
                            <a:pt x="2542" y="522"/>
                          </a:lnTo>
                          <a:lnTo>
                            <a:pt x="2556" y="497"/>
                          </a:lnTo>
                          <a:lnTo>
                            <a:pt x="2562" y="411"/>
                          </a:lnTo>
                          <a:lnTo>
                            <a:pt x="2556" y="238"/>
                          </a:lnTo>
                          <a:lnTo>
                            <a:pt x="2299" y="238"/>
                          </a:lnTo>
                          <a:close/>
                        </a:path>
                      </a:pathLst>
                    </a:custGeom>
                    <a:solidFill>
                      <a:srgbClr val="D4AE24"/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634" name="その他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9" y="332"/>
                      <a:ext cx="1313" cy="129"/>
                    </a:xfrm>
                    <a:custGeom>
                      <a:avLst/>
                      <a:gdLst>
                        <a:gd name="T0" fmla="*/ 6 w 2612"/>
                        <a:gd name="T1" fmla="*/ 5 h 254"/>
                        <a:gd name="T2" fmla="*/ 3 w 2612"/>
                        <a:gd name="T3" fmla="*/ 5 h 254"/>
                        <a:gd name="T4" fmla="*/ 1 w 2612"/>
                        <a:gd name="T5" fmla="*/ 5 h 254"/>
                        <a:gd name="T6" fmla="*/ 1 w 2612"/>
                        <a:gd name="T7" fmla="*/ 4 h 254"/>
                        <a:gd name="T8" fmla="*/ 0 w 2612"/>
                        <a:gd name="T9" fmla="*/ 3 h 254"/>
                        <a:gd name="T10" fmla="*/ 1 w 2612"/>
                        <a:gd name="T11" fmla="*/ 2 h 254"/>
                        <a:gd name="T12" fmla="*/ 2 w 2612"/>
                        <a:gd name="T13" fmla="*/ 1 h 254"/>
                        <a:gd name="T14" fmla="*/ 3 w 2612"/>
                        <a:gd name="T15" fmla="*/ 1 h 254"/>
                        <a:gd name="T16" fmla="*/ 6 w 2612"/>
                        <a:gd name="T17" fmla="*/ 1 h 254"/>
                        <a:gd name="T18" fmla="*/ 10 w 2612"/>
                        <a:gd name="T19" fmla="*/ 1 h 254"/>
                        <a:gd name="T20" fmla="*/ 12 w 2612"/>
                        <a:gd name="T21" fmla="*/ 1 h 254"/>
                        <a:gd name="T22" fmla="*/ 14 w 2612"/>
                        <a:gd name="T23" fmla="*/ 1 h 254"/>
                        <a:gd name="T24" fmla="*/ 17 w 2612"/>
                        <a:gd name="T25" fmla="*/ 1 h 254"/>
                        <a:gd name="T26" fmla="*/ 20 w 2612"/>
                        <a:gd name="T27" fmla="*/ 1 h 254"/>
                        <a:gd name="T28" fmla="*/ 24 w 2612"/>
                        <a:gd name="T29" fmla="*/ 1 h 254"/>
                        <a:gd name="T30" fmla="*/ 31 w 2612"/>
                        <a:gd name="T31" fmla="*/ 1 h 254"/>
                        <a:gd name="T32" fmla="*/ 36 w 2612"/>
                        <a:gd name="T33" fmla="*/ 1 h 254"/>
                        <a:gd name="T34" fmla="*/ 39 w 2612"/>
                        <a:gd name="T35" fmla="*/ 1 h 254"/>
                        <a:gd name="T36" fmla="*/ 42 w 2612"/>
                        <a:gd name="T37" fmla="*/ 1 h 254"/>
                        <a:gd name="T38" fmla="*/ 43 w 2612"/>
                        <a:gd name="T39" fmla="*/ 1 h 254"/>
                        <a:gd name="T40" fmla="*/ 43 w 2612"/>
                        <a:gd name="T41" fmla="*/ 1 h 254"/>
                        <a:gd name="T42" fmla="*/ 43 w 2612"/>
                        <a:gd name="T43" fmla="*/ 1 h 254"/>
                        <a:gd name="T44" fmla="*/ 45 w 2612"/>
                        <a:gd name="T45" fmla="*/ 1 h 254"/>
                        <a:gd name="T46" fmla="*/ 48 w 2612"/>
                        <a:gd name="T47" fmla="*/ 1 h 254"/>
                        <a:gd name="T48" fmla="*/ 51 w 2612"/>
                        <a:gd name="T49" fmla="*/ 1 h 254"/>
                        <a:gd name="T50" fmla="*/ 54 w 2612"/>
                        <a:gd name="T51" fmla="*/ 1 h 254"/>
                        <a:gd name="T52" fmla="*/ 56 w 2612"/>
                        <a:gd name="T53" fmla="*/ 1 h 254"/>
                        <a:gd name="T54" fmla="*/ 58 w 2612"/>
                        <a:gd name="T55" fmla="*/ 1 h 254"/>
                        <a:gd name="T56" fmla="*/ 60 w 2612"/>
                        <a:gd name="T57" fmla="*/ 1 h 254"/>
                        <a:gd name="T58" fmla="*/ 62 w 2612"/>
                        <a:gd name="T59" fmla="*/ 1 h 254"/>
                        <a:gd name="T60" fmla="*/ 65 w 2612"/>
                        <a:gd name="T61" fmla="*/ 1 h 254"/>
                        <a:gd name="T62" fmla="*/ 67 w 2612"/>
                        <a:gd name="T63" fmla="*/ 0 h 254"/>
                        <a:gd name="T64" fmla="*/ 69 w 2612"/>
                        <a:gd name="T65" fmla="*/ 1 h 254"/>
                        <a:gd name="T66" fmla="*/ 71 w 2612"/>
                        <a:gd name="T67" fmla="*/ 1 h 254"/>
                        <a:gd name="T68" fmla="*/ 74 w 2612"/>
                        <a:gd name="T69" fmla="*/ 1 h 254"/>
                        <a:gd name="T70" fmla="*/ 76 w 2612"/>
                        <a:gd name="T71" fmla="*/ 1 h 254"/>
                        <a:gd name="T72" fmla="*/ 79 w 2612"/>
                        <a:gd name="T73" fmla="*/ 1 h 254"/>
                        <a:gd name="T74" fmla="*/ 81 w 2612"/>
                        <a:gd name="T75" fmla="*/ 2 h 254"/>
                        <a:gd name="T76" fmla="*/ 82 w 2612"/>
                        <a:gd name="T77" fmla="*/ 3 h 254"/>
                        <a:gd name="T78" fmla="*/ 83 w 2612"/>
                        <a:gd name="T79" fmla="*/ 4 h 254"/>
                        <a:gd name="T80" fmla="*/ 84 w 2612"/>
                        <a:gd name="T81" fmla="*/ 5 h 254"/>
                        <a:gd name="T82" fmla="*/ 83 w 2612"/>
                        <a:gd name="T83" fmla="*/ 5 h 254"/>
                        <a:gd name="T84" fmla="*/ 83 w 2612"/>
                        <a:gd name="T85" fmla="*/ 5 h 254"/>
                        <a:gd name="T86" fmla="*/ 80 w 2612"/>
                        <a:gd name="T87" fmla="*/ 5 h 254"/>
                        <a:gd name="T88" fmla="*/ 77 w 2612"/>
                        <a:gd name="T89" fmla="*/ 5 h 254"/>
                        <a:gd name="T90" fmla="*/ 76 w 2612"/>
                        <a:gd name="T91" fmla="*/ 5 h 254"/>
                        <a:gd name="T92" fmla="*/ 75 w 2612"/>
                        <a:gd name="T93" fmla="*/ 5 h 254"/>
                        <a:gd name="T94" fmla="*/ 75 w 2612"/>
                        <a:gd name="T95" fmla="*/ 6 h 254"/>
                        <a:gd name="T96" fmla="*/ 75 w 2612"/>
                        <a:gd name="T97" fmla="*/ 6 h 254"/>
                        <a:gd name="T98" fmla="*/ 77 w 2612"/>
                        <a:gd name="T99" fmla="*/ 7 h 254"/>
                        <a:gd name="T100" fmla="*/ 78 w 2612"/>
                        <a:gd name="T101" fmla="*/ 8 h 254"/>
                        <a:gd name="T102" fmla="*/ 77 w 2612"/>
                        <a:gd name="T103" fmla="*/ 8 h 254"/>
                        <a:gd name="T104" fmla="*/ 76 w 2612"/>
                        <a:gd name="T105" fmla="*/ 9 h 254"/>
                        <a:gd name="T106" fmla="*/ 74 w 2612"/>
                        <a:gd name="T107" fmla="*/ 9 h 254"/>
                        <a:gd name="T108" fmla="*/ 69 w 2612"/>
                        <a:gd name="T109" fmla="*/ 9 h 254"/>
                        <a:gd name="T110" fmla="*/ 66 w 2612"/>
                        <a:gd name="T111" fmla="*/ 9 h 254"/>
                        <a:gd name="T112" fmla="*/ 64 w 2612"/>
                        <a:gd name="T113" fmla="*/ 9 h 254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w 2612"/>
                        <a:gd name="T172" fmla="*/ 0 h 254"/>
                        <a:gd name="T173" fmla="*/ 2612 w 2612"/>
                        <a:gd name="T174" fmla="*/ 254 h 254"/>
                      </a:gdLst>
                      <a:ahLst/>
                      <a:cxnLst>
                        <a:cxn ang="T114">
                          <a:pos x="T0" y="T1"/>
                        </a:cxn>
                        <a:cxn ang="T115">
                          <a:pos x="T2" y="T3"/>
                        </a:cxn>
                        <a:cxn ang="T116">
                          <a:pos x="T4" y="T5"/>
                        </a:cxn>
                        <a:cxn ang="T117">
                          <a:pos x="T6" y="T7"/>
                        </a:cxn>
                        <a:cxn ang="T118">
                          <a:pos x="T8" y="T9"/>
                        </a:cxn>
                        <a:cxn ang="T119">
                          <a:pos x="T10" y="T11"/>
                        </a:cxn>
                        <a:cxn ang="T120">
                          <a:pos x="T12" y="T13"/>
                        </a:cxn>
                        <a:cxn ang="T121">
                          <a:pos x="T14" y="T15"/>
                        </a:cxn>
                        <a:cxn ang="T122">
                          <a:pos x="T16" y="T17"/>
                        </a:cxn>
                        <a:cxn ang="T123">
                          <a:pos x="T18" y="T19"/>
                        </a:cxn>
                        <a:cxn ang="T124">
                          <a:pos x="T20" y="T21"/>
                        </a:cxn>
                        <a:cxn ang="T125">
                          <a:pos x="T22" y="T23"/>
                        </a:cxn>
                        <a:cxn ang="T126">
                          <a:pos x="T24" y="T25"/>
                        </a:cxn>
                        <a:cxn ang="T127">
                          <a:pos x="T26" y="T27"/>
                        </a:cxn>
                        <a:cxn ang="T128">
                          <a:pos x="T28" y="T29"/>
                        </a:cxn>
                        <a:cxn ang="T129">
                          <a:pos x="T30" y="T31"/>
                        </a:cxn>
                        <a:cxn ang="T130">
                          <a:pos x="T32" y="T33"/>
                        </a:cxn>
                        <a:cxn ang="T131">
                          <a:pos x="T34" y="T35"/>
                        </a:cxn>
                        <a:cxn ang="T132">
                          <a:pos x="T36" y="T37"/>
                        </a:cxn>
                        <a:cxn ang="T133">
                          <a:pos x="T38" y="T39"/>
                        </a:cxn>
                        <a:cxn ang="T134">
                          <a:pos x="T40" y="T41"/>
                        </a:cxn>
                        <a:cxn ang="T135">
                          <a:pos x="T42" y="T43"/>
                        </a:cxn>
                        <a:cxn ang="T136">
                          <a:pos x="T44" y="T45"/>
                        </a:cxn>
                        <a:cxn ang="T137">
                          <a:pos x="T46" y="T47"/>
                        </a:cxn>
                        <a:cxn ang="T138">
                          <a:pos x="T48" y="T49"/>
                        </a:cxn>
                        <a:cxn ang="T139">
                          <a:pos x="T50" y="T51"/>
                        </a:cxn>
                        <a:cxn ang="T140">
                          <a:pos x="T52" y="T53"/>
                        </a:cxn>
                        <a:cxn ang="T141">
                          <a:pos x="T54" y="T55"/>
                        </a:cxn>
                        <a:cxn ang="T142">
                          <a:pos x="T56" y="T57"/>
                        </a:cxn>
                        <a:cxn ang="T143">
                          <a:pos x="T58" y="T59"/>
                        </a:cxn>
                        <a:cxn ang="T144">
                          <a:pos x="T60" y="T61"/>
                        </a:cxn>
                        <a:cxn ang="T145">
                          <a:pos x="T62" y="T63"/>
                        </a:cxn>
                        <a:cxn ang="T146">
                          <a:pos x="T64" y="T65"/>
                        </a:cxn>
                        <a:cxn ang="T147">
                          <a:pos x="T66" y="T67"/>
                        </a:cxn>
                        <a:cxn ang="T148">
                          <a:pos x="T68" y="T69"/>
                        </a:cxn>
                        <a:cxn ang="T149">
                          <a:pos x="T70" y="T71"/>
                        </a:cxn>
                        <a:cxn ang="T150">
                          <a:pos x="T72" y="T73"/>
                        </a:cxn>
                        <a:cxn ang="T151">
                          <a:pos x="T74" y="T75"/>
                        </a:cxn>
                        <a:cxn ang="T152">
                          <a:pos x="T76" y="T77"/>
                        </a:cxn>
                        <a:cxn ang="T153">
                          <a:pos x="T78" y="T79"/>
                        </a:cxn>
                        <a:cxn ang="T154">
                          <a:pos x="T80" y="T81"/>
                        </a:cxn>
                        <a:cxn ang="T155">
                          <a:pos x="T82" y="T83"/>
                        </a:cxn>
                        <a:cxn ang="T156">
                          <a:pos x="T84" y="T85"/>
                        </a:cxn>
                        <a:cxn ang="T157">
                          <a:pos x="T86" y="T87"/>
                        </a:cxn>
                        <a:cxn ang="T158">
                          <a:pos x="T88" y="T89"/>
                        </a:cxn>
                        <a:cxn ang="T159">
                          <a:pos x="T90" y="T91"/>
                        </a:cxn>
                        <a:cxn ang="T160">
                          <a:pos x="T92" y="T93"/>
                        </a:cxn>
                        <a:cxn ang="T161">
                          <a:pos x="T94" y="T95"/>
                        </a:cxn>
                        <a:cxn ang="T162">
                          <a:pos x="T96" y="T97"/>
                        </a:cxn>
                        <a:cxn ang="T163">
                          <a:pos x="T98" y="T99"/>
                        </a:cxn>
                        <a:cxn ang="T164">
                          <a:pos x="T100" y="T101"/>
                        </a:cxn>
                        <a:cxn ang="T165">
                          <a:pos x="T102" y="T103"/>
                        </a:cxn>
                        <a:cxn ang="T166">
                          <a:pos x="T104" y="T105"/>
                        </a:cxn>
                        <a:cxn ang="T167">
                          <a:pos x="T106" y="T107"/>
                        </a:cxn>
                        <a:cxn ang="T168">
                          <a:pos x="T108" y="T109"/>
                        </a:cxn>
                        <a:cxn ang="T169">
                          <a:pos x="T110" y="T111"/>
                        </a:cxn>
                        <a:cxn ang="T170">
                          <a:pos x="T112" y="T113"/>
                        </a:cxn>
                      </a:cxnLst>
                      <a:rect l="T171" t="T172" r="T173" b="T174"/>
                      <a:pathLst>
                        <a:path w="2612" h="254">
                          <a:moveTo>
                            <a:pt x="264" y="146"/>
                          </a:moveTo>
                          <a:lnTo>
                            <a:pt x="200" y="144"/>
                          </a:lnTo>
                          <a:lnTo>
                            <a:pt x="167" y="144"/>
                          </a:lnTo>
                          <a:lnTo>
                            <a:pt x="138" y="144"/>
                          </a:lnTo>
                          <a:lnTo>
                            <a:pt x="110" y="142"/>
                          </a:lnTo>
                          <a:lnTo>
                            <a:pt x="84" y="140"/>
                          </a:lnTo>
                          <a:lnTo>
                            <a:pt x="63" y="139"/>
                          </a:lnTo>
                          <a:lnTo>
                            <a:pt x="45" y="135"/>
                          </a:lnTo>
                          <a:lnTo>
                            <a:pt x="30" y="131"/>
                          </a:lnTo>
                          <a:lnTo>
                            <a:pt x="18" y="126"/>
                          </a:lnTo>
                          <a:lnTo>
                            <a:pt x="11" y="122"/>
                          </a:lnTo>
                          <a:lnTo>
                            <a:pt x="5" y="115"/>
                          </a:lnTo>
                          <a:lnTo>
                            <a:pt x="2" y="110"/>
                          </a:lnTo>
                          <a:lnTo>
                            <a:pt x="0" y="102"/>
                          </a:lnTo>
                          <a:lnTo>
                            <a:pt x="0" y="90"/>
                          </a:lnTo>
                          <a:lnTo>
                            <a:pt x="2" y="74"/>
                          </a:lnTo>
                          <a:lnTo>
                            <a:pt x="5" y="65"/>
                          </a:lnTo>
                          <a:lnTo>
                            <a:pt x="11" y="54"/>
                          </a:lnTo>
                          <a:lnTo>
                            <a:pt x="18" y="45"/>
                          </a:lnTo>
                          <a:lnTo>
                            <a:pt x="29" y="36"/>
                          </a:lnTo>
                          <a:lnTo>
                            <a:pt x="41" y="29"/>
                          </a:lnTo>
                          <a:lnTo>
                            <a:pt x="56" y="21"/>
                          </a:lnTo>
                          <a:lnTo>
                            <a:pt x="74" y="18"/>
                          </a:lnTo>
                          <a:lnTo>
                            <a:pt x="95" y="14"/>
                          </a:lnTo>
                          <a:lnTo>
                            <a:pt x="119" y="11"/>
                          </a:lnTo>
                          <a:lnTo>
                            <a:pt x="146" y="9"/>
                          </a:lnTo>
                          <a:lnTo>
                            <a:pt x="173" y="7"/>
                          </a:lnTo>
                          <a:lnTo>
                            <a:pt x="203" y="7"/>
                          </a:lnTo>
                          <a:lnTo>
                            <a:pt x="264" y="5"/>
                          </a:lnTo>
                          <a:lnTo>
                            <a:pt x="293" y="5"/>
                          </a:lnTo>
                          <a:lnTo>
                            <a:pt x="318" y="7"/>
                          </a:lnTo>
                          <a:lnTo>
                            <a:pt x="345" y="9"/>
                          </a:lnTo>
                          <a:lnTo>
                            <a:pt x="372" y="12"/>
                          </a:lnTo>
                          <a:lnTo>
                            <a:pt x="404" y="14"/>
                          </a:lnTo>
                          <a:lnTo>
                            <a:pt x="422" y="14"/>
                          </a:lnTo>
                          <a:lnTo>
                            <a:pt x="442" y="16"/>
                          </a:lnTo>
                          <a:lnTo>
                            <a:pt x="464" y="16"/>
                          </a:lnTo>
                          <a:lnTo>
                            <a:pt x="489" y="18"/>
                          </a:lnTo>
                          <a:lnTo>
                            <a:pt x="516" y="18"/>
                          </a:lnTo>
                          <a:lnTo>
                            <a:pt x="545" y="18"/>
                          </a:lnTo>
                          <a:lnTo>
                            <a:pt x="579" y="18"/>
                          </a:lnTo>
                          <a:lnTo>
                            <a:pt x="617" y="18"/>
                          </a:lnTo>
                          <a:lnTo>
                            <a:pt x="660" y="16"/>
                          </a:lnTo>
                          <a:lnTo>
                            <a:pt x="707" y="16"/>
                          </a:lnTo>
                          <a:lnTo>
                            <a:pt x="755" y="16"/>
                          </a:lnTo>
                          <a:lnTo>
                            <a:pt x="807" y="14"/>
                          </a:lnTo>
                          <a:lnTo>
                            <a:pt x="911" y="12"/>
                          </a:lnTo>
                          <a:lnTo>
                            <a:pt x="964" y="11"/>
                          </a:lnTo>
                          <a:lnTo>
                            <a:pt x="1016" y="11"/>
                          </a:lnTo>
                          <a:lnTo>
                            <a:pt x="1064" y="9"/>
                          </a:lnTo>
                          <a:lnTo>
                            <a:pt x="1111" y="9"/>
                          </a:lnTo>
                          <a:lnTo>
                            <a:pt x="1156" y="7"/>
                          </a:lnTo>
                          <a:lnTo>
                            <a:pt x="1196" y="7"/>
                          </a:lnTo>
                          <a:lnTo>
                            <a:pt x="1230" y="5"/>
                          </a:lnTo>
                          <a:lnTo>
                            <a:pt x="1258" y="5"/>
                          </a:lnTo>
                          <a:lnTo>
                            <a:pt x="1282" y="5"/>
                          </a:lnTo>
                          <a:lnTo>
                            <a:pt x="1302" y="5"/>
                          </a:lnTo>
                          <a:lnTo>
                            <a:pt x="1316" y="5"/>
                          </a:lnTo>
                          <a:lnTo>
                            <a:pt x="1329" y="7"/>
                          </a:lnTo>
                          <a:lnTo>
                            <a:pt x="1338" y="7"/>
                          </a:lnTo>
                          <a:lnTo>
                            <a:pt x="1343" y="7"/>
                          </a:lnTo>
                          <a:lnTo>
                            <a:pt x="1348" y="7"/>
                          </a:lnTo>
                          <a:lnTo>
                            <a:pt x="1350" y="9"/>
                          </a:lnTo>
                          <a:lnTo>
                            <a:pt x="1354" y="9"/>
                          </a:lnTo>
                          <a:lnTo>
                            <a:pt x="1356" y="11"/>
                          </a:lnTo>
                          <a:lnTo>
                            <a:pt x="1359" y="11"/>
                          </a:lnTo>
                          <a:lnTo>
                            <a:pt x="1365" y="11"/>
                          </a:lnTo>
                          <a:lnTo>
                            <a:pt x="1370" y="11"/>
                          </a:lnTo>
                          <a:lnTo>
                            <a:pt x="1401" y="11"/>
                          </a:lnTo>
                          <a:lnTo>
                            <a:pt x="1433" y="9"/>
                          </a:lnTo>
                          <a:lnTo>
                            <a:pt x="1465" y="7"/>
                          </a:lnTo>
                          <a:lnTo>
                            <a:pt x="1494" y="5"/>
                          </a:lnTo>
                          <a:lnTo>
                            <a:pt x="1519" y="7"/>
                          </a:lnTo>
                          <a:lnTo>
                            <a:pt x="1543" y="11"/>
                          </a:lnTo>
                          <a:lnTo>
                            <a:pt x="1584" y="18"/>
                          </a:lnTo>
                          <a:lnTo>
                            <a:pt x="1622" y="18"/>
                          </a:lnTo>
                          <a:lnTo>
                            <a:pt x="1658" y="18"/>
                          </a:lnTo>
                          <a:lnTo>
                            <a:pt x="1692" y="14"/>
                          </a:lnTo>
                          <a:lnTo>
                            <a:pt x="1708" y="12"/>
                          </a:lnTo>
                          <a:lnTo>
                            <a:pt x="1724" y="11"/>
                          </a:lnTo>
                          <a:lnTo>
                            <a:pt x="1742" y="12"/>
                          </a:lnTo>
                          <a:lnTo>
                            <a:pt x="1758" y="14"/>
                          </a:lnTo>
                          <a:lnTo>
                            <a:pt x="1778" y="16"/>
                          </a:lnTo>
                          <a:lnTo>
                            <a:pt x="1798" y="18"/>
                          </a:lnTo>
                          <a:lnTo>
                            <a:pt x="1819" y="14"/>
                          </a:lnTo>
                          <a:lnTo>
                            <a:pt x="1843" y="9"/>
                          </a:lnTo>
                          <a:lnTo>
                            <a:pt x="1868" y="2"/>
                          </a:lnTo>
                          <a:lnTo>
                            <a:pt x="1893" y="0"/>
                          </a:lnTo>
                          <a:lnTo>
                            <a:pt x="1918" y="2"/>
                          </a:lnTo>
                          <a:lnTo>
                            <a:pt x="1944" y="5"/>
                          </a:lnTo>
                          <a:lnTo>
                            <a:pt x="1970" y="9"/>
                          </a:lnTo>
                          <a:lnTo>
                            <a:pt x="1994" y="11"/>
                          </a:lnTo>
                          <a:lnTo>
                            <a:pt x="2017" y="9"/>
                          </a:lnTo>
                          <a:lnTo>
                            <a:pt x="2039" y="5"/>
                          </a:lnTo>
                          <a:lnTo>
                            <a:pt x="2062" y="2"/>
                          </a:lnTo>
                          <a:lnTo>
                            <a:pt x="2084" y="0"/>
                          </a:lnTo>
                          <a:lnTo>
                            <a:pt x="2107" y="3"/>
                          </a:lnTo>
                          <a:lnTo>
                            <a:pt x="2132" y="9"/>
                          </a:lnTo>
                          <a:lnTo>
                            <a:pt x="2156" y="14"/>
                          </a:lnTo>
                          <a:lnTo>
                            <a:pt x="2179" y="18"/>
                          </a:lnTo>
                          <a:lnTo>
                            <a:pt x="2202" y="14"/>
                          </a:lnTo>
                          <a:lnTo>
                            <a:pt x="2228" y="9"/>
                          </a:lnTo>
                          <a:lnTo>
                            <a:pt x="2251" y="3"/>
                          </a:lnTo>
                          <a:lnTo>
                            <a:pt x="2274" y="0"/>
                          </a:lnTo>
                          <a:lnTo>
                            <a:pt x="2301" y="2"/>
                          </a:lnTo>
                          <a:lnTo>
                            <a:pt x="2328" y="7"/>
                          </a:lnTo>
                          <a:lnTo>
                            <a:pt x="2355" y="12"/>
                          </a:lnTo>
                          <a:lnTo>
                            <a:pt x="2382" y="18"/>
                          </a:lnTo>
                          <a:lnTo>
                            <a:pt x="2409" y="18"/>
                          </a:lnTo>
                          <a:lnTo>
                            <a:pt x="2436" y="18"/>
                          </a:lnTo>
                          <a:lnTo>
                            <a:pt x="2461" y="18"/>
                          </a:lnTo>
                          <a:lnTo>
                            <a:pt x="2483" y="21"/>
                          </a:lnTo>
                          <a:lnTo>
                            <a:pt x="2501" y="30"/>
                          </a:lnTo>
                          <a:lnTo>
                            <a:pt x="2517" y="43"/>
                          </a:lnTo>
                          <a:lnTo>
                            <a:pt x="2530" y="59"/>
                          </a:lnTo>
                          <a:lnTo>
                            <a:pt x="2544" y="74"/>
                          </a:lnTo>
                          <a:lnTo>
                            <a:pt x="2555" y="83"/>
                          </a:lnTo>
                          <a:lnTo>
                            <a:pt x="2567" y="92"/>
                          </a:lnTo>
                          <a:lnTo>
                            <a:pt x="2580" y="102"/>
                          </a:lnTo>
                          <a:lnTo>
                            <a:pt x="2594" y="113"/>
                          </a:lnTo>
                          <a:lnTo>
                            <a:pt x="2605" y="124"/>
                          </a:lnTo>
                          <a:lnTo>
                            <a:pt x="2612" y="133"/>
                          </a:lnTo>
                          <a:lnTo>
                            <a:pt x="2612" y="137"/>
                          </a:lnTo>
                          <a:lnTo>
                            <a:pt x="2612" y="140"/>
                          </a:lnTo>
                          <a:lnTo>
                            <a:pt x="2611" y="144"/>
                          </a:lnTo>
                          <a:lnTo>
                            <a:pt x="2607" y="146"/>
                          </a:lnTo>
                          <a:lnTo>
                            <a:pt x="2600" y="148"/>
                          </a:lnTo>
                          <a:lnTo>
                            <a:pt x="2591" y="149"/>
                          </a:lnTo>
                          <a:lnTo>
                            <a:pt x="2580" y="149"/>
                          </a:lnTo>
                          <a:lnTo>
                            <a:pt x="2566" y="149"/>
                          </a:lnTo>
                          <a:lnTo>
                            <a:pt x="2535" y="148"/>
                          </a:lnTo>
                          <a:lnTo>
                            <a:pt x="2501" y="146"/>
                          </a:lnTo>
                          <a:lnTo>
                            <a:pt x="2465" y="142"/>
                          </a:lnTo>
                          <a:lnTo>
                            <a:pt x="2431" y="140"/>
                          </a:lnTo>
                          <a:lnTo>
                            <a:pt x="2416" y="140"/>
                          </a:lnTo>
                          <a:lnTo>
                            <a:pt x="2402" y="140"/>
                          </a:lnTo>
                          <a:lnTo>
                            <a:pt x="2391" y="140"/>
                          </a:lnTo>
                          <a:lnTo>
                            <a:pt x="2382" y="140"/>
                          </a:lnTo>
                          <a:lnTo>
                            <a:pt x="2368" y="142"/>
                          </a:lnTo>
                          <a:lnTo>
                            <a:pt x="2359" y="146"/>
                          </a:lnTo>
                          <a:lnTo>
                            <a:pt x="2352" y="151"/>
                          </a:lnTo>
                          <a:lnTo>
                            <a:pt x="2346" y="155"/>
                          </a:lnTo>
                          <a:lnTo>
                            <a:pt x="2344" y="160"/>
                          </a:lnTo>
                          <a:lnTo>
                            <a:pt x="2344" y="167"/>
                          </a:lnTo>
                          <a:lnTo>
                            <a:pt x="2348" y="180"/>
                          </a:lnTo>
                          <a:lnTo>
                            <a:pt x="2350" y="184"/>
                          </a:lnTo>
                          <a:lnTo>
                            <a:pt x="2353" y="187"/>
                          </a:lnTo>
                          <a:lnTo>
                            <a:pt x="2368" y="196"/>
                          </a:lnTo>
                          <a:lnTo>
                            <a:pt x="2384" y="207"/>
                          </a:lnTo>
                          <a:lnTo>
                            <a:pt x="2402" y="216"/>
                          </a:lnTo>
                          <a:lnTo>
                            <a:pt x="2416" y="225"/>
                          </a:lnTo>
                          <a:lnTo>
                            <a:pt x="2422" y="230"/>
                          </a:lnTo>
                          <a:lnTo>
                            <a:pt x="2425" y="234"/>
                          </a:lnTo>
                          <a:lnTo>
                            <a:pt x="2425" y="238"/>
                          </a:lnTo>
                          <a:lnTo>
                            <a:pt x="2424" y="241"/>
                          </a:lnTo>
                          <a:lnTo>
                            <a:pt x="2418" y="245"/>
                          </a:lnTo>
                          <a:lnTo>
                            <a:pt x="2409" y="247"/>
                          </a:lnTo>
                          <a:lnTo>
                            <a:pt x="2397" y="248"/>
                          </a:lnTo>
                          <a:lnTo>
                            <a:pt x="2379" y="250"/>
                          </a:lnTo>
                          <a:lnTo>
                            <a:pt x="2359" y="252"/>
                          </a:lnTo>
                          <a:lnTo>
                            <a:pt x="2334" y="252"/>
                          </a:lnTo>
                          <a:lnTo>
                            <a:pt x="2308" y="254"/>
                          </a:lnTo>
                          <a:lnTo>
                            <a:pt x="2280" y="254"/>
                          </a:lnTo>
                          <a:lnTo>
                            <a:pt x="2219" y="254"/>
                          </a:lnTo>
                          <a:lnTo>
                            <a:pt x="2156" y="254"/>
                          </a:lnTo>
                          <a:lnTo>
                            <a:pt x="2125" y="254"/>
                          </a:lnTo>
                          <a:lnTo>
                            <a:pt x="2096" y="254"/>
                          </a:lnTo>
                          <a:lnTo>
                            <a:pt x="2069" y="254"/>
                          </a:lnTo>
                          <a:lnTo>
                            <a:pt x="2044" y="254"/>
                          </a:lnTo>
                          <a:lnTo>
                            <a:pt x="2023" y="254"/>
                          </a:lnTo>
                          <a:lnTo>
                            <a:pt x="2005" y="254"/>
                          </a:lnTo>
                        </a:path>
                      </a:pathLst>
                    </a:custGeom>
                    <a:noFill/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635" name="その他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145" y="454"/>
                      <a:ext cx="204" cy="26"/>
                    </a:xfrm>
                    <a:custGeom>
                      <a:avLst/>
                      <a:gdLst>
                        <a:gd name="T0" fmla="*/ 0 w 204"/>
                        <a:gd name="T1" fmla="*/ 42 h 23"/>
                        <a:gd name="T2" fmla="*/ 201 w 204"/>
                        <a:gd name="T3" fmla="*/ 42 h 23"/>
                        <a:gd name="T4" fmla="*/ 204 w 204"/>
                        <a:gd name="T5" fmla="*/ 0 h 23"/>
                        <a:gd name="T6" fmla="*/ 0 60000 65536"/>
                        <a:gd name="T7" fmla="*/ 0 60000 65536"/>
                        <a:gd name="T8" fmla="*/ 0 60000 65536"/>
                        <a:gd name="T9" fmla="*/ 0 w 204"/>
                        <a:gd name="T10" fmla="*/ 0 h 23"/>
                        <a:gd name="T11" fmla="*/ 204 w 204"/>
                        <a:gd name="T12" fmla="*/ 23 h 2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04" h="23">
                          <a:moveTo>
                            <a:pt x="0" y="23"/>
                          </a:moveTo>
                          <a:lnTo>
                            <a:pt x="201" y="23"/>
                          </a:lnTo>
                          <a:lnTo>
                            <a:pt x="204" y="0"/>
                          </a:lnTo>
                        </a:path>
                      </a:pathLst>
                    </a:custGeom>
                    <a:noFill/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</p:grpSp>
              <p:sp>
                <p:nvSpPr>
                  <p:cNvPr id="14621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99" y="444"/>
                    <a:ext cx="1138" cy="240"/>
                  </a:xfrm>
                  <a:custGeom>
                    <a:avLst/>
                    <a:gdLst>
                      <a:gd name="T0" fmla="*/ 0 w 2247"/>
                      <a:gd name="T1" fmla="*/ 10 h 495"/>
                      <a:gd name="T2" fmla="*/ 0 w 2247"/>
                      <a:gd name="T3" fmla="*/ 13 h 495"/>
                      <a:gd name="T4" fmla="*/ 75 w 2247"/>
                      <a:gd name="T5" fmla="*/ 13 h 495"/>
                      <a:gd name="T6" fmla="*/ 72 w 2247"/>
                      <a:gd name="T7" fmla="*/ 11 h 495"/>
                      <a:gd name="T8" fmla="*/ 69 w 2247"/>
                      <a:gd name="T9" fmla="*/ 8 h 495"/>
                      <a:gd name="T10" fmla="*/ 68 w 2247"/>
                      <a:gd name="T11" fmla="*/ 5 h 495"/>
                      <a:gd name="T12" fmla="*/ 66 w 2247"/>
                      <a:gd name="T13" fmla="*/ 0 h 495"/>
                      <a:gd name="T14" fmla="*/ 16 w 2247"/>
                      <a:gd name="T15" fmla="*/ 0 h 495"/>
                      <a:gd name="T16" fmla="*/ 9 w 2247"/>
                      <a:gd name="T17" fmla="*/ 3 h 495"/>
                      <a:gd name="T18" fmla="*/ 5 w 2247"/>
                      <a:gd name="T19" fmla="*/ 7 h 495"/>
                      <a:gd name="T20" fmla="*/ 0 w 2247"/>
                      <a:gd name="T21" fmla="*/ 10 h 49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247"/>
                      <a:gd name="T34" fmla="*/ 0 h 495"/>
                      <a:gd name="T35" fmla="*/ 2247 w 2247"/>
                      <a:gd name="T36" fmla="*/ 495 h 49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247" h="495">
                        <a:moveTo>
                          <a:pt x="0" y="383"/>
                        </a:moveTo>
                        <a:lnTo>
                          <a:pt x="0" y="495"/>
                        </a:lnTo>
                        <a:lnTo>
                          <a:pt x="2247" y="495"/>
                        </a:lnTo>
                        <a:lnTo>
                          <a:pt x="2157" y="416"/>
                        </a:lnTo>
                        <a:lnTo>
                          <a:pt x="2089" y="304"/>
                        </a:lnTo>
                        <a:lnTo>
                          <a:pt x="2044" y="180"/>
                        </a:lnTo>
                        <a:lnTo>
                          <a:pt x="1988" y="0"/>
                        </a:lnTo>
                        <a:lnTo>
                          <a:pt x="471" y="0"/>
                        </a:lnTo>
                        <a:lnTo>
                          <a:pt x="259" y="113"/>
                        </a:lnTo>
                        <a:lnTo>
                          <a:pt x="135" y="259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9CC49C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grpSp>
                <p:nvGrpSpPr>
                  <p:cNvPr id="14622" name="Group 40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84" y="555"/>
                    <a:ext cx="273" cy="289"/>
                    <a:chOff x="0" y="0"/>
                    <a:chExt cx="273" cy="289"/>
                  </a:xfrm>
                </p:grpSpPr>
                <p:sp>
                  <p:nvSpPr>
                    <p:cNvPr id="14623" name="Oval 40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48758">
                      <a:off x="-46" y="-46"/>
                      <a:ext cx="204" cy="94"/>
                    </a:xfrm>
                    <a:prstGeom prst="ellipse">
                      <a:avLst/>
                    </a:prstGeom>
                    <a:solidFill>
                      <a:srgbClr val="B2B2B2"/>
                    </a:solidFill>
                    <a:ln w="6350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624" name="その他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12" y="7"/>
                      <a:ext cx="277" cy="232"/>
                    </a:xfrm>
                    <a:custGeom>
                      <a:avLst/>
                      <a:gdLst>
                        <a:gd name="T0" fmla="*/ 229 w 266"/>
                        <a:gd name="T1" fmla="*/ 0 h 230"/>
                        <a:gd name="T2" fmla="*/ 0 w 266"/>
                        <a:gd name="T3" fmla="*/ 30 h 230"/>
                        <a:gd name="T4" fmla="*/ 103 w 266"/>
                        <a:gd name="T5" fmla="*/ 240 h 230"/>
                        <a:gd name="T6" fmla="*/ 325 w 266"/>
                        <a:gd name="T7" fmla="*/ 207 h 230"/>
                        <a:gd name="T8" fmla="*/ 229 w 266"/>
                        <a:gd name="T9" fmla="*/ 0 h 2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6"/>
                        <a:gd name="T16" fmla="*/ 0 h 230"/>
                        <a:gd name="T17" fmla="*/ 266 w 266"/>
                        <a:gd name="T18" fmla="*/ 230 h 2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6" h="230">
                          <a:moveTo>
                            <a:pt x="187" y="0"/>
                          </a:moveTo>
                          <a:lnTo>
                            <a:pt x="0" y="30"/>
                          </a:lnTo>
                          <a:lnTo>
                            <a:pt x="84" y="230"/>
                          </a:lnTo>
                          <a:lnTo>
                            <a:pt x="266" y="197"/>
                          </a:lnTo>
                          <a:lnTo>
                            <a:pt x="187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625" name="Oval 40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48758">
                      <a:off x="49" y="157"/>
                      <a:ext cx="190" cy="94"/>
                    </a:xfrm>
                    <a:prstGeom prst="ellipse">
                      <a:avLst/>
                    </a:prstGeom>
                    <a:solidFill>
                      <a:srgbClr val="CECECE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626" name="Line 4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-27" y="12"/>
                      <a:ext cx="88" cy="215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627" name="Line 4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62" y="-18"/>
                      <a:ext cx="88" cy="215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</p:grpSp>
            </p:grpSp>
            <p:sp>
              <p:nvSpPr>
                <p:cNvPr id="14618" name="その他"/>
                <p:cNvSpPr>
                  <a:spLocks noChangeAspect="1"/>
                </p:cNvSpPr>
                <p:nvPr/>
              </p:nvSpPr>
              <p:spPr bwMode="auto">
                <a:xfrm>
                  <a:off x="132" y="319"/>
                  <a:ext cx="484" cy="124"/>
                </a:xfrm>
                <a:custGeom>
                  <a:avLst/>
                  <a:gdLst>
                    <a:gd name="T0" fmla="*/ 480 w 485"/>
                    <a:gd name="T1" fmla="*/ 82 h 126"/>
                    <a:gd name="T2" fmla="*/ 480 w 485"/>
                    <a:gd name="T3" fmla="*/ 45 h 126"/>
                    <a:gd name="T4" fmla="*/ 337 w 485"/>
                    <a:gd name="T5" fmla="*/ 38 h 126"/>
                    <a:gd name="T6" fmla="*/ 275 w 485"/>
                    <a:gd name="T7" fmla="*/ 31 h 126"/>
                    <a:gd name="T8" fmla="*/ 123 w 485"/>
                    <a:gd name="T9" fmla="*/ 0 h 126"/>
                    <a:gd name="T10" fmla="*/ 95 w 485"/>
                    <a:gd name="T11" fmla="*/ 1 h 126"/>
                    <a:gd name="T12" fmla="*/ 0 w 485"/>
                    <a:gd name="T13" fmla="*/ 44 h 126"/>
                    <a:gd name="T14" fmla="*/ 0 w 485"/>
                    <a:gd name="T15" fmla="*/ 73 h 126"/>
                    <a:gd name="T16" fmla="*/ 96 w 485"/>
                    <a:gd name="T17" fmla="*/ 114 h 126"/>
                    <a:gd name="T18" fmla="*/ 123 w 485"/>
                    <a:gd name="T19" fmla="*/ 116 h 126"/>
                    <a:gd name="T20" fmla="*/ 275 w 485"/>
                    <a:gd name="T21" fmla="*/ 92 h 126"/>
                    <a:gd name="T22" fmla="*/ 337 w 485"/>
                    <a:gd name="T23" fmla="*/ 89 h 126"/>
                    <a:gd name="T24" fmla="*/ 480 w 485"/>
                    <a:gd name="T25" fmla="*/ 82 h 1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85"/>
                    <a:gd name="T40" fmla="*/ 0 h 126"/>
                    <a:gd name="T41" fmla="*/ 485 w 485"/>
                    <a:gd name="T42" fmla="*/ 126 h 1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85" h="126">
                      <a:moveTo>
                        <a:pt x="485" y="87"/>
                      </a:moveTo>
                      <a:lnTo>
                        <a:pt x="485" y="50"/>
                      </a:lnTo>
                      <a:lnTo>
                        <a:pt x="342" y="43"/>
                      </a:lnTo>
                      <a:lnTo>
                        <a:pt x="280" y="34"/>
                      </a:lnTo>
                      <a:lnTo>
                        <a:pt x="123" y="0"/>
                      </a:lnTo>
                      <a:lnTo>
                        <a:pt x="95" y="1"/>
                      </a:lnTo>
                      <a:lnTo>
                        <a:pt x="0" y="49"/>
                      </a:lnTo>
                      <a:lnTo>
                        <a:pt x="0" y="78"/>
                      </a:lnTo>
                      <a:lnTo>
                        <a:pt x="96" y="124"/>
                      </a:lnTo>
                      <a:lnTo>
                        <a:pt x="123" y="126"/>
                      </a:lnTo>
                      <a:lnTo>
                        <a:pt x="280" y="100"/>
                      </a:lnTo>
                      <a:lnTo>
                        <a:pt x="342" y="94"/>
                      </a:lnTo>
                      <a:lnTo>
                        <a:pt x="485" y="87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50000">
                      <a:srgbClr val="FF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4566" name="Group 408"/>
              <p:cNvGrpSpPr>
                <a:grpSpLocks noChangeAspect="1"/>
              </p:cNvGrpSpPr>
              <p:nvPr/>
            </p:nvGrpSpPr>
            <p:grpSpPr bwMode="auto">
              <a:xfrm>
                <a:off x="544" y="374"/>
                <a:ext cx="657" cy="34"/>
                <a:chOff x="0" y="0"/>
                <a:chExt cx="657" cy="34"/>
              </a:xfrm>
            </p:grpSpPr>
            <p:sp>
              <p:nvSpPr>
                <p:cNvPr id="14581" name="Oval 409"/>
                <p:cNvSpPr>
                  <a:spLocks noChangeAspect="1" noChangeArrowheads="1"/>
                </p:cNvSpPr>
                <p:nvPr/>
              </p:nvSpPr>
              <p:spPr bwMode="auto">
                <a:xfrm>
                  <a:off x="1" y="-14"/>
                  <a:ext cx="35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582" name="Oval 410"/>
                <p:cNvSpPr>
                  <a:spLocks noChangeAspect="1" noChangeArrowheads="1"/>
                </p:cNvSpPr>
                <p:nvPr/>
              </p:nvSpPr>
              <p:spPr bwMode="auto">
                <a:xfrm>
                  <a:off x="41" y="-9"/>
                  <a:ext cx="35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583" name="Oval 411"/>
                <p:cNvSpPr>
                  <a:spLocks noChangeAspect="1" noChangeArrowheads="1"/>
                </p:cNvSpPr>
                <p:nvPr/>
              </p:nvSpPr>
              <p:spPr bwMode="auto">
                <a:xfrm>
                  <a:off x="86" y="-9"/>
                  <a:ext cx="35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584" name="Oval 4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6" y="-14"/>
                  <a:ext cx="35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585" name="Oval 413"/>
                <p:cNvSpPr>
                  <a:spLocks noChangeAspect="1" noChangeArrowheads="1"/>
                </p:cNvSpPr>
                <p:nvPr/>
              </p:nvSpPr>
              <p:spPr bwMode="auto">
                <a:xfrm>
                  <a:off x="185" y="-13"/>
                  <a:ext cx="31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586" name="Oval 414"/>
                <p:cNvSpPr>
                  <a:spLocks noChangeAspect="1" noChangeArrowheads="1"/>
                </p:cNvSpPr>
                <p:nvPr/>
              </p:nvSpPr>
              <p:spPr bwMode="auto">
                <a:xfrm>
                  <a:off x="239" y="-11"/>
                  <a:ext cx="31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587" name="Oval 415"/>
                <p:cNvSpPr>
                  <a:spLocks noChangeAspect="1" noChangeArrowheads="1"/>
                </p:cNvSpPr>
                <p:nvPr/>
              </p:nvSpPr>
              <p:spPr bwMode="auto">
                <a:xfrm>
                  <a:off x="293" y="-14"/>
                  <a:ext cx="35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588" name="Oval 416"/>
                <p:cNvSpPr>
                  <a:spLocks noChangeAspect="1" noChangeArrowheads="1"/>
                </p:cNvSpPr>
                <p:nvPr/>
              </p:nvSpPr>
              <p:spPr bwMode="auto">
                <a:xfrm>
                  <a:off x="351" y="-10"/>
                  <a:ext cx="35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589" name="Oval 417"/>
                <p:cNvSpPr>
                  <a:spLocks noChangeAspect="1" noChangeArrowheads="1"/>
                </p:cNvSpPr>
                <p:nvPr/>
              </p:nvSpPr>
              <p:spPr bwMode="auto">
                <a:xfrm>
                  <a:off x="440" y="-11"/>
                  <a:ext cx="31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590" name="Oval 418"/>
                <p:cNvSpPr>
                  <a:spLocks noChangeAspect="1" noChangeArrowheads="1"/>
                </p:cNvSpPr>
                <p:nvPr/>
              </p:nvSpPr>
              <p:spPr bwMode="auto">
                <a:xfrm>
                  <a:off x="526" y="-12"/>
                  <a:ext cx="31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591" name="Oval 419"/>
                <p:cNvSpPr>
                  <a:spLocks noChangeAspect="1" noChangeArrowheads="1"/>
                </p:cNvSpPr>
                <p:nvPr/>
              </p:nvSpPr>
              <p:spPr bwMode="auto">
                <a:xfrm>
                  <a:off x="616" y="-11"/>
                  <a:ext cx="35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4567" name="Group 420"/>
              <p:cNvGrpSpPr>
                <a:grpSpLocks noChangeAspect="1"/>
              </p:cNvGrpSpPr>
              <p:nvPr/>
            </p:nvGrpSpPr>
            <p:grpSpPr bwMode="auto">
              <a:xfrm>
                <a:off x="1266" y="314"/>
                <a:ext cx="1506" cy="127"/>
                <a:chOff x="0" y="0"/>
                <a:chExt cx="1425" cy="127"/>
              </a:xfrm>
            </p:grpSpPr>
            <p:sp>
              <p:nvSpPr>
                <p:cNvPr id="14576" name="AutoShape 421"/>
                <p:cNvSpPr>
                  <a:spLocks noChangeAspect="1" noChangeArrowheads="1"/>
                </p:cNvSpPr>
                <p:nvPr/>
              </p:nvSpPr>
              <p:spPr bwMode="auto">
                <a:xfrm rot="5340000">
                  <a:off x="572" y="-577"/>
                  <a:ext cx="101" cy="126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347 w 21600"/>
                    <a:gd name="T13" fmla="*/ 5357 h 21600"/>
                    <a:gd name="T14" fmla="*/ 16253 w 21600"/>
                    <a:gd name="T15" fmla="*/ 1624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25" y="21600"/>
                      </a:lnTo>
                      <a:lnTo>
                        <a:pt x="14475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577" name="その他"/>
                <p:cNvSpPr>
                  <a:spLocks noChangeAspect="1"/>
                </p:cNvSpPr>
                <p:nvPr/>
              </p:nvSpPr>
              <p:spPr bwMode="auto">
                <a:xfrm>
                  <a:off x="-5" y="-6"/>
                  <a:ext cx="1424" cy="67"/>
                </a:xfrm>
                <a:custGeom>
                  <a:avLst/>
                  <a:gdLst>
                    <a:gd name="T0" fmla="*/ 1424 w 1424"/>
                    <a:gd name="T1" fmla="*/ 38 h 64"/>
                    <a:gd name="T2" fmla="*/ 1268 w 1424"/>
                    <a:gd name="T3" fmla="*/ 0 h 64"/>
                    <a:gd name="T4" fmla="*/ 0 w 1424"/>
                    <a:gd name="T5" fmla="*/ 69 h 64"/>
                    <a:gd name="T6" fmla="*/ 26 w 1424"/>
                    <a:gd name="T7" fmla="*/ 80 h 64"/>
                    <a:gd name="T8" fmla="*/ 1424 w 1424"/>
                    <a:gd name="T9" fmla="*/ 38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4"/>
                    <a:gd name="T16" fmla="*/ 0 h 64"/>
                    <a:gd name="T17" fmla="*/ 1424 w 1424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4" h="64">
                      <a:moveTo>
                        <a:pt x="1424" y="30"/>
                      </a:moveTo>
                      <a:lnTo>
                        <a:pt x="1268" y="0"/>
                      </a:lnTo>
                      <a:lnTo>
                        <a:pt x="0" y="54"/>
                      </a:lnTo>
                      <a:lnTo>
                        <a:pt x="26" y="64"/>
                      </a:lnTo>
                      <a:lnTo>
                        <a:pt x="1424" y="3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7C8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578" name="Line 42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-2" y="76"/>
                  <a:ext cx="1266" cy="11"/>
                </a:xfrm>
                <a:prstGeom prst="line">
                  <a:avLst/>
                </a:prstGeom>
                <a:noFill/>
                <a:ln w="3175">
                  <a:solidFill>
                    <a:srgbClr val="FF7C8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579" name="AutoShape 42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667" y="-638"/>
                  <a:ext cx="95" cy="139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57 w 21600"/>
                    <a:gd name="T13" fmla="*/ 5358 h 21600"/>
                    <a:gd name="T14" fmla="*/ 16143 w 21600"/>
                    <a:gd name="T15" fmla="*/ 1624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25" y="21600"/>
                      </a:lnTo>
                      <a:lnTo>
                        <a:pt x="14475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7C80"/>
                    </a:gs>
                    <a:gs pos="50000">
                      <a:srgbClr val="FFFFFF"/>
                    </a:gs>
                    <a:gs pos="100000">
                      <a:srgbClr val="FF7C8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580" name="その他"/>
                <p:cNvSpPr>
                  <a:spLocks noChangeAspect="1"/>
                </p:cNvSpPr>
                <p:nvPr/>
              </p:nvSpPr>
              <p:spPr bwMode="auto">
                <a:xfrm>
                  <a:off x="-3" y="46"/>
                  <a:ext cx="25" cy="39"/>
                </a:xfrm>
                <a:custGeom>
                  <a:avLst/>
                  <a:gdLst>
                    <a:gd name="T0" fmla="*/ 29 w 24"/>
                    <a:gd name="T1" fmla="*/ 7 h 41"/>
                    <a:gd name="T2" fmla="*/ 0 w 24"/>
                    <a:gd name="T3" fmla="*/ 0 h 41"/>
                    <a:gd name="T4" fmla="*/ 0 w 24"/>
                    <a:gd name="T5" fmla="*/ 26 h 41"/>
                    <a:gd name="T6" fmla="*/ 29 w 24"/>
                    <a:gd name="T7" fmla="*/ 31 h 41"/>
                    <a:gd name="T8" fmla="*/ 29 w 24"/>
                    <a:gd name="T9" fmla="*/ 7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1"/>
                    <a:gd name="T17" fmla="*/ 24 w 24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1">
                      <a:moveTo>
                        <a:pt x="24" y="7"/>
                      </a:move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24" y="41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FF7C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4568" name="Group 426"/>
              <p:cNvGrpSpPr>
                <a:grpSpLocks noChangeAspect="1"/>
              </p:cNvGrpSpPr>
              <p:nvPr/>
            </p:nvGrpSpPr>
            <p:grpSpPr bwMode="auto">
              <a:xfrm>
                <a:off x="1303" y="344"/>
                <a:ext cx="1389" cy="89"/>
                <a:chOff x="0" y="0"/>
                <a:chExt cx="1389" cy="89"/>
              </a:xfrm>
            </p:grpSpPr>
            <p:sp>
              <p:nvSpPr>
                <p:cNvPr id="14569" name="Oval 427"/>
                <p:cNvSpPr>
                  <a:spLocks noChangeAspect="1" noChangeArrowheads="1"/>
                </p:cNvSpPr>
                <p:nvPr/>
              </p:nvSpPr>
              <p:spPr bwMode="auto">
                <a:xfrm>
                  <a:off x="1300" y="-23"/>
                  <a:ext cx="88" cy="9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3794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570" name="Oval 428"/>
                <p:cNvSpPr>
                  <a:spLocks noChangeAspect="1" noChangeArrowheads="1"/>
                </p:cNvSpPr>
                <p:nvPr/>
              </p:nvSpPr>
              <p:spPr bwMode="auto">
                <a:xfrm>
                  <a:off x="1025" y="-14"/>
                  <a:ext cx="79" cy="8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3286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571" name="Oval 429"/>
                <p:cNvSpPr>
                  <a:spLocks noChangeAspect="1" noChangeArrowheads="1"/>
                </p:cNvSpPr>
                <p:nvPr/>
              </p:nvSpPr>
              <p:spPr bwMode="auto">
                <a:xfrm>
                  <a:off x="764" y="-2"/>
                  <a:ext cx="70" cy="6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2524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572" name="Oval 430"/>
                <p:cNvSpPr>
                  <a:spLocks noChangeAspect="1" noChangeArrowheads="1"/>
                </p:cNvSpPr>
                <p:nvPr/>
              </p:nvSpPr>
              <p:spPr bwMode="auto">
                <a:xfrm>
                  <a:off x="544" y="3"/>
                  <a:ext cx="57" cy="5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2016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573" name="Oval 431"/>
                <p:cNvSpPr>
                  <a:spLocks noChangeAspect="1" noChangeArrowheads="1"/>
                </p:cNvSpPr>
                <p:nvPr/>
              </p:nvSpPr>
              <p:spPr bwMode="auto">
                <a:xfrm>
                  <a:off x="154" y="5"/>
                  <a:ext cx="44" cy="4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574" name="Oval 432"/>
                <p:cNvSpPr>
                  <a:spLocks noChangeAspect="1" noChangeArrowheads="1"/>
                </p:cNvSpPr>
                <p:nvPr/>
              </p:nvSpPr>
              <p:spPr bwMode="auto">
                <a:xfrm>
                  <a:off x="339" y="-4"/>
                  <a:ext cx="53" cy="5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1508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575" name="Oval 433"/>
                <p:cNvSpPr>
                  <a:spLocks noChangeAspect="1" noChangeArrowheads="1"/>
                </p:cNvSpPr>
                <p:nvPr/>
              </p:nvSpPr>
              <p:spPr bwMode="auto">
                <a:xfrm>
                  <a:off x="-4" y="14"/>
                  <a:ext cx="35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4376" name="Group 434"/>
            <p:cNvGrpSpPr>
              <a:grpSpLocks noChangeAspect="1"/>
            </p:cNvGrpSpPr>
            <p:nvPr/>
          </p:nvGrpSpPr>
          <p:grpSpPr bwMode="auto">
            <a:xfrm rot="679763">
              <a:off x="4233863" y="5438775"/>
              <a:ext cx="990600" cy="222250"/>
              <a:chOff x="0" y="0"/>
              <a:chExt cx="2772" cy="786"/>
            </a:xfrm>
          </p:grpSpPr>
          <p:grpSp>
            <p:nvGrpSpPr>
              <p:cNvPr id="14380" name="Group 435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1331" cy="786"/>
                <a:chOff x="0" y="0"/>
                <a:chExt cx="1331" cy="786"/>
              </a:xfrm>
            </p:grpSpPr>
            <p:grpSp>
              <p:nvGrpSpPr>
                <p:cNvPr id="14407" name="Group 436"/>
                <p:cNvGrpSpPr>
                  <a:grpSpLocks noChangeAspect="1"/>
                </p:cNvGrpSpPr>
                <p:nvPr/>
              </p:nvGrpSpPr>
              <p:grpSpPr bwMode="auto">
                <a:xfrm>
                  <a:off x="827" y="17"/>
                  <a:ext cx="504" cy="746"/>
                  <a:chOff x="0" y="0"/>
                  <a:chExt cx="1669" cy="1141"/>
                </a:xfrm>
              </p:grpSpPr>
              <p:sp>
                <p:nvSpPr>
                  <p:cNvPr id="14561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3" y="22"/>
                    <a:ext cx="1662" cy="1082"/>
                  </a:xfrm>
                  <a:custGeom>
                    <a:avLst/>
                    <a:gdLst>
                      <a:gd name="T0" fmla="*/ 1714 w 1649"/>
                      <a:gd name="T1" fmla="*/ 0 h 1080"/>
                      <a:gd name="T2" fmla="*/ 317 w 1649"/>
                      <a:gd name="T3" fmla="*/ 0 h 1080"/>
                      <a:gd name="T4" fmla="*/ 271 w 1649"/>
                      <a:gd name="T5" fmla="*/ 10 h 1080"/>
                      <a:gd name="T6" fmla="*/ 233 w 1649"/>
                      <a:gd name="T7" fmla="*/ 29 h 1080"/>
                      <a:gd name="T8" fmla="*/ 202 w 1649"/>
                      <a:gd name="T9" fmla="*/ 51 h 1080"/>
                      <a:gd name="T10" fmla="*/ 168 w 1649"/>
                      <a:gd name="T11" fmla="*/ 77 h 1080"/>
                      <a:gd name="T12" fmla="*/ 132 w 1649"/>
                      <a:gd name="T13" fmla="*/ 113 h 1080"/>
                      <a:gd name="T14" fmla="*/ 106 w 1649"/>
                      <a:gd name="T15" fmla="*/ 154 h 1080"/>
                      <a:gd name="T16" fmla="*/ 79 w 1649"/>
                      <a:gd name="T17" fmla="*/ 199 h 1080"/>
                      <a:gd name="T18" fmla="*/ 57 w 1649"/>
                      <a:gd name="T19" fmla="*/ 233 h 1080"/>
                      <a:gd name="T20" fmla="*/ 41 w 1649"/>
                      <a:gd name="T21" fmla="*/ 286 h 1080"/>
                      <a:gd name="T22" fmla="*/ 26 w 1649"/>
                      <a:gd name="T23" fmla="*/ 329 h 1080"/>
                      <a:gd name="T24" fmla="*/ 19 w 1649"/>
                      <a:gd name="T25" fmla="*/ 372 h 1080"/>
                      <a:gd name="T26" fmla="*/ 9 w 1649"/>
                      <a:gd name="T27" fmla="*/ 420 h 1080"/>
                      <a:gd name="T28" fmla="*/ 5 w 1649"/>
                      <a:gd name="T29" fmla="*/ 468 h 1080"/>
                      <a:gd name="T30" fmla="*/ 0 w 1649"/>
                      <a:gd name="T31" fmla="*/ 521 h 1080"/>
                      <a:gd name="T32" fmla="*/ 2 w 1649"/>
                      <a:gd name="T33" fmla="*/ 581 h 1080"/>
                      <a:gd name="T34" fmla="*/ 5 w 1649"/>
                      <a:gd name="T35" fmla="*/ 629 h 1080"/>
                      <a:gd name="T36" fmla="*/ 9 w 1649"/>
                      <a:gd name="T37" fmla="*/ 668 h 1080"/>
                      <a:gd name="T38" fmla="*/ 17 w 1649"/>
                      <a:gd name="T39" fmla="*/ 706 h 1080"/>
                      <a:gd name="T40" fmla="*/ 26 w 1649"/>
                      <a:gd name="T41" fmla="*/ 756 h 1080"/>
                      <a:gd name="T42" fmla="*/ 45 w 1649"/>
                      <a:gd name="T43" fmla="*/ 821 h 1080"/>
                      <a:gd name="T44" fmla="*/ 57 w 1649"/>
                      <a:gd name="T45" fmla="*/ 862 h 1080"/>
                      <a:gd name="T46" fmla="*/ 79 w 1649"/>
                      <a:gd name="T47" fmla="*/ 896 h 1080"/>
                      <a:gd name="T48" fmla="*/ 96 w 1649"/>
                      <a:gd name="T49" fmla="*/ 925 h 1080"/>
                      <a:gd name="T50" fmla="*/ 118 w 1649"/>
                      <a:gd name="T51" fmla="*/ 961 h 1080"/>
                      <a:gd name="T52" fmla="*/ 137 w 1649"/>
                      <a:gd name="T53" fmla="*/ 987 h 1080"/>
                      <a:gd name="T54" fmla="*/ 163 w 1649"/>
                      <a:gd name="T55" fmla="*/ 1013 h 1080"/>
                      <a:gd name="T56" fmla="*/ 193 w 1649"/>
                      <a:gd name="T57" fmla="*/ 1040 h 1080"/>
                      <a:gd name="T58" fmla="*/ 226 w 1649"/>
                      <a:gd name="T59" fmla="*/ 1059 h 1080"/>
                      <a:gd name="T60" fmla="*/ 255 w 1649"/>
                      <a:gd name="T61" fmla="*/ 1073 h 1080"/>
                      <a:gd name="T62" fmla="*/ 303 w 1649"/>
                      <a:gd name="T63" fmla="*/ 1090 h 1080"/>
                      <a:gd name="T64" fmla="*/ 1714 w 1649"/>
                      <a:gd name="T65" fmla="*/ 1090 h 1080"/>
                      <a:gd name="T66" fmla="*/ 1675 w 1649"/>
                      <a:gd name="T67" fmla="*/ 1078 h 1080"/>
                      <a:gd name="T68" fmla="*/ 1630 w 1649"/>
                      <a:gd name="T69" fmla="*/ 1059 h 1080"/>
                      <a:gd name="T70" fmla="*/ 1604 w 1649"/>
                      <a:gd name="T71" fmla="*/ 1042 h 1080"/>
                      <a:gd name="T72" fmla="*/ 1577 w 1649"/>
                      <a:gd name="T73" fmla="*/ 1025 h 1080"/>
                      <a:gd name="T74" fmla="*/ 1548 w 1649"/>
                      <a:gd name="T75" fmla="*/ 994 h 1080"/>
                      <a:gd name="T76" fmla="*/ 1531 w 1649"/>
                      <a:gd name="T77" fmla="*/ 968 h 1080"/>
                      <a:gd name="T78" fmla="*/ 1508 w 1649"/>
                      <a:gd name="T79" fmla="*/ 937 h 1080"/>
                      <a:gd name="T80" fmla="*/ 1490 w 1649"/>
                      <a:gd name="T81" fmla="*/ 908 h 1080"/>
                      <a:gd name="T82" fmla="*/ 1474 w 1649"/>
                      <a:gd name="T83" fmla="*/ 881 h 1080"/>
                      <a:gd name="T84" fmla="*/ 1456 w 1649"/>
                      <a:gd name="T85" fmla="*/ 841 h 1080"/>
                      <a:gd name="T86" fmla="*/ 1440 w 1649"/>
                      <a:gd name="T87" fmla="*/ 788 h 1080"/>
                      <a:gd name="T88" fmla="*/ 1428 w 1649"/>
                      <a:gd name="T89" fmla="*/ 749 h 1080"/>
                      <a:gd name="T90" fmla="*/ 1416 w 1649"/>
                      <a:gd name="T91" fmla="*/ 692 h 1080"/>
                      <a:gd name="T92" fmla="*/ 1408 w 1649"/>
                      <a:gd name="T93" fmla="*/ 646 h 1080"/>
                      <a:gd name="T94" fmla="*/ 1404 w 1649"/>
                      <a:gd name="T95" fmla="*/ 603 h 1080"/>
                      <a:gd name="T96" fmla="*/ 1401 w 1649"/>
                      <a:gd name="T97" fmla="*/ 560 h 1080"/>
                      <a:gd name="T98" fmla="*/ 1404 w 1649"/>
                      <a:gd name="T99" fmla="*/ 500 h 1080"/>
                      <a:gd name="T100" fmla="*/ 1411 w 1649"/>
                      <a:gd name="T101" fmla="*/ 437 h 1080"/>
                      <a:gd name="T102" fmla="*/ 1416 w 1649"/>
                      <a:gd name="T103" fmla="*/ 394 h 1080"/>
                      <a:gd name="T104" fmla="*/ 1430 w 1649"/>
                      <a:gd name="T105" fmla="*/ 341 h 1080"/>
                      <a:gd name="T106" fmla="*/ 1444 w 1649"/>
                      <a:gd name="T107" fmla="*/ 284 h 1080"/>
                      <a:gd name="T108" fmla="*/ 1464 w 1649"/>
                      <a:gd name="T109" fmla="*/ 228 h 1080"/>
                      <a:gd name="T110" fmla="*/ 1490 w 1649"/>
                      <a:gd name="T111" fmla="*/ 173 h 1080"/>
                      <a:gd name="T112" fmla="*/ 1526 w 1649"/>
                      <a:gd name="T113" fmla="*/ 130 h 1080"/>
                      <a:gd name="T114" fmla="*/ 1553 w 1649"/>
                      <a:gd name="T115" fmla="*/ 91 h 1080"/>
                      <a:gd name="T116" fmla="*/ 1584 w 1649"/>
                      <a:gd name="T117" fmla="*/ 63 h 1080"/>
                      <a:gd name="T118" fmla="*/ 1609 w 1649"/>
                      <a:gd name="T119" fmla="*/ 43 h 1080"/>
                      <a:gd name="T120" fmla="*/ 1656 w 1649"/>
                      <a:gd name="T121" fmla="*/ 22 h 1080"/>
                      <a:gd name="T122" fmla="*/ 1690 w 1649"/>
                      <a:gd name="T123" fmla="*/ 5 h 1080"/>
                      <a:gd name="T124" fmla="*/ 1714 w 1649"/>
                      <a:gd name="T125" fmla="*/ 0 h 1080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1649"/>
                      <a:gd name="T190" fmla="*/ 0 h 1080"/>
                      <a:gd name="T191" fmla="*/ 1649 w 1649"/>
                      <a:gd name="T192" fmla="*/ 1080 h 1080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1649" h="1080">
                        <a:moveTo>
                          <a:pt x="1649" y="0"/>
                        </a:moveTo>
                        <a:lnTo>
                          <a:pt x="307" y="0"/>
                        </a:lnTo>
                        <a:lnTo>
                          <a:pt x="261" y="10"/>
                        </a:lnTo>
                        <a:lnTo>
                          <a:pt x="223" y="29"/>
                        </a:lnTo>
                        <a:lnTo>
                          <a:pt x="192" y="51"/>
                        </a:lnTo>
                        <a:lnTo>
                          <a:pt x="163" y="77"/>
                        </a:lnTo>
                        <a:lnTo>
                          <a:pt x="127" y="113"/>
                        </a:lnTo>
                        <a:lnTo>
                          <a:pt x="101" y="154"/>
                        </a:lnTo>
                        <a:lnTo>
                          <a:pt x="74" y="199"/>
                        </a:lnTo>
                        <a:lnTo>
                          <a:pt x="57" y="233"/>
                        </a:lnTo>
                        <a:lnTo>
                          <a:pt x="41" y="281"/>
                        </a:lnTo>
                        <a:lnTo>
                          <a:pt x="26" y="324"/>
                        </a:lnTo>
                        <a:lnTo>
                          <a:pt x="19" y="367"/>
                        </a:lnTo>
                        <a:lnTo>
                          <a:pt x="9" y="415"/>
                        </a:lnTo>
                        <a:lnTo>
                          <a:pt x="5" y="463"/>
                        </a:lnTo>
                        <a:lnTo>
                          <a:pt x="0" y="516"/>
                        </a:lnTo>
                        <a:lnTo>
                          <a:pt x="2" y="576"/>
                        </a:lnTo>
                        <a:lnTo>
                          <a:pt x="5" y="624"/>
                        </a:lnTo>
                        <a:lnTo>
                          <a:pt x="9" y="663"/>
                        </a:lnTo>
                        <a:lnTo>
                          <a:pt x="17" y="701"/>
                        </a:lnTo>
                        <a:lnTo>
                          <a:pt x="26" y="751"/>
                        </a:lnTo>
                        <a:lnTo>
                          <a:pt x="45" y="811"/>
                        </a:lnTo>
                        <a:lnTo>
                          <a:pt x="57" y="852"/>
                        </a:lnTo>
                        <a:lnTo>
                          <a:pt x="74" y="886"/>
                        </a:lnTo>
                        <a:lnTo>
                          <a:pt x="91" y="915"/>
                        </a:lnTo>
                        <a:lnTo>
                          <a:pt x="113" y="951"/>
                        </a:lnTo>
                        <a:lnTo>
                          <a:pt x="132" y="977"/>
                        </a:lnTo>
                        <a:lnTo>
                          <a:pt x="158" y="1003"/>
                        </a:lnTo>
                        <a:lnTo>
                          <a:pt x="187" y="1030"/>
                        </a:lnTo>
                        <a:lnTo>
                          <a:pt x="216" y="1049"/>
                        </a:lnTo>
                        <a:lnTo>
                          <a:pt x="245" y="1063"/>
                        </a:lnTo>
                        <a:lnTo>
                          <a:pt x="293" y="1080"/>
                        </a:lnTo>
                        <a:lnTo>
                          <a:pt x="1649" y="1080"/>
                        </a:lnTo>
                        <a:lnTo>
                          <a:pt x="1610" y="1068"/>
                        </a:lnTo>
                        <a:lnTo>
                          <a:pt x="1567" y="1049"/>
                        </a:lnTo>
                        <a:lnTo>
                          <a:pt x="1543" y="1032"/>
                        </a:lnTo>
                        <a:lnTo>
                          <a:pt x="1517" y="1015"/>
                        </a:lnTo>
                        <a:lnTo>
                          <a:pt x="1488" y="984"/>
                        </a:lnTo>
                        <a:lnTo>
                          <a:pt x="1471" y="958"/>
                        </a:lnTo>
                        <a:lnTo>
                          <a:pt x="1449" y="927"/>
                        </a:lnTo>
                        <a:lnTo>
                          <a:pt x="1433" y="898"/>
                        </a:lnTo>
                        <a:lnTo>
                          <a:pt x="1418" y="871"/>
                        </a:lnTo>
                        <a:lnTo>
                          <a:pt x="1401" y="831"/>
                        </a:lnTo>
                        <a:lnTo>
                          <a:pt x="1385" y="783"/>
                        </a:lnTo>
                        <a:lnTo>
                          <a:pt x="1373" y="744"/>
                        </a:lnTo>
                        <a:lnTo>
                          <a:pt x="1361" y="687"/>
                        </a:lnTo>
                        <a:lnTo>
                          <a:pt x="1353" y="641"/>
                        </a:lnTo>
                        <a:lnTo>
                          <a:pt x="1349" y="598"/>
                        </a:lnTo>
                        <a:lnTo>
                          <a:pt x="1346" y="555"/>
                        </a:lnTo>
                        <a:lnTo>
                          <a:pt x="1349" y="495"/>
                        </a:lnTo>
                        <a:lnTo>
                          <a:pt x="1356" y="432"/>
                        </a:lnTo>
                        <a:lnTo>
                          <a:pt x="1361" y="389"/>
                        </a:lnTo>
                        <a:lnTo>
                          <a:pt x="1375" y="336"/>
                        </a:lnTo>
                        <a:lnTo>
                          <a:pt x="1389" y="279"/>
                        </a:lnTo>
                        <a:lnTo>
                          <a:pt x="1409" y="228"/>
                        </a:lnTo>
                        <a:lnTo>
                          <a:pt x="1433" y="173"/>
                        </a:lnTo>
                        <a:lnTo>
                          <a:pt x="1466" y="130"/>
                        </a:lnTo>
                        <a:lnTo>
                          <a:pt x="1493" y="91"/>
                        </a:lnTo>
                        <a:lnTo>
                          <a:pt x="1524" y="63"/>
                        </a:lnTo>
                        <a:lnTo>
                          <a:pt x="1548" y="43"/>
                        </a:lnTo>
                        <a:lnTo>
                          <a:pt x="1591" y="22"/>
                        </a:lnTo>
                        <a:lnTo>
                          <a:pt x="1625" y="5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BA9570"/>
                      </a:gs>
                      <a:gs pos="50000">
                        <a:srgbClr val="E1B487"/>
                      </a:gs>
                      <a:gs pos="100000">
                        <a:srgbClr val="BA9570"/>
                      </a:gs>
                    </a:gsLst>
                    <a:lin ang="5400000" scaled="1"/>
                  </a:gradFill>
                  <a:ln w="6350" cap="flat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562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-26" y="-10"/>
                    <a:ext cx="324" cy="1142"/>
                  </a:xfrm>
                  <a:custGeom>
                    <a:avLst/>
                    <a:gdLst>
                      <a:gd name="T0" fmla="*/ 20 w 648"/>
                      <a:gd name="T1" fmla="*/ 1 h 2278"/>
                      <a:gd name="T2" fmla="*/ 17 w 648"/>
                      <a:gd name="T3" fmla="*/ 2 h 2278"/>
                      <a:gd name="T4" fmla="*/ 14 w 648"/>
                      <a:gd name="T5" fmla="*/ 3 h 2278"/>
                      <a:gd name="T6" fmla="*/ 11 w 648"/>
                      <a:gd name="T7" fmla="*/ 6 h 2278"/>
                      <a:gd name="T8" fmla="*/ 8 w 648"/>
                      <a:gd name="T9" fmla="*/ 8 h 2278"/>
                      <a:gd name="T10" fmla="*/ 6 w 648"/>
                      <a:gd name="T11" fmla="*/ 12 h 2278"/>
                      <a:gd name="T12" fmla="*/ 4 w 648"/>
                      <a:gd name="T13" fmla="*/ 16 h 2278"/>
                      <a:gd name="T14" fmla="*/ 3 w 648"/>
                      <a:gd name="T15" fmla="*/ 20 h 2278"/>
                      <a:gd name="T16" fmla="*/ 2 w 648"/>
                      <a:gd name="T17" fmla="*/ 25 h 2278"/>
                      <a:gd name="T18" fmla="*/ 1 w 648"/>
                      <a:gd name="T19" fmla="*/ 29 h 2278"/>
                      <a:gd name="T20" fmla="*/ 1 w 648"/>
                      <a:gd name="T21" fmla="*/ 34 h 2278"/>
                      <a:gd name="T22" fmla="*/ 1 w 648"/>
                      <a:gd name="T23" fmla="*/ 40 h 2278"/>
                      <a:gd name="T24" fmla="*/ 1 w 648"/>
                      <a:gd name="T25" fmla="*/ 45 h 2278"/>
                      <a:gd name="T26" fmla="*/ 2 w 648"/>
                      <a:gd name="T27" fmla="*/ 50 h 2278"/>
                      <a:gd name="T28" fmla="*/ 3 w 648"/>
                      <a:gd name="T29" fmla="*/ 54 h 2278"/>
                      <a:gd name="T30" fmla="*/ 5 w 648"/>
                      <a:gd name="T31" fmla="*/ 58 h 2278"/>
                      <a:gd name="T32" fmla="*/ 7 w 648"/>
                      <a:gd name="T33" fmla="*/ 62 h 2278"/>
                      <a:gd name="T34" fmla="*/ 9 w 648"/>
                      <a:gd name="T35" fmla="*/ 65 h 2278"/>
                      <a:gd name="T36" fmla="*/ 12 w 648"/>
                      <a:gd name="T37" fmla="*/ 68 h 2278"/>
                      <a:gd name="T38" fmla="*/ 15 w 648"/>
                      <a:gd name="T39" fmla="*/ 70 h 2278"/>
                      <a:gd name="T40" fmla="*/ 18 w 648"/>
                      <a:gd name="T41" fmla="*/ 71 h 2278"/>
                      <a:gd name="T42" fmla="*/ 21 w 648"/>
                      <a:gd name="T43" fmla="*/ 72 h 2278"/>
                      <a:gd name="T44" fmla="*/ 19 w 648"/>
                      <a:gd name="T45" fmla="*/ 70 h 2278"/>
                      <a:gd name="T46" fmla="*/ 16 w 648"/>
                      <a:gd name="T47" fmla="*/ 69 h 2278"/>
                      <a:gd name="T48" fmla="*/ 13 w 648"/>
                      <a:gd name="T49" fmla="*/ 67 h 2278"/>
                      <a:gd name="T50" fmla="*/ 11 w 648"/>
                      <a:gd name="T51" fmla="*/ 64 h 2278"/>
                      <a:gd name="T52" fmla="*/ 9 w 648"/>
                      <a:gd name="T53" fmla="*/ 62 h 2278"/>
                      <a:gd name="T54" fmla="*/ 6 w 648"/>
                      <a:gd name="T55" fmla="*/ 58 h 2278"/>
                      <a:gd name="T56" fmla="*/ 5 w 648"/>
                      <a:gd name="T57" fmla="*/ 54 h 2278"/>
                      <a:gd name="T58" fmla="*/ 3 w 648"/>
                      <a:gd name="T59" fmla="*/ 50 h 2278"/>
                      <a:gd name="T60" fmla="*/ 3 w 648"/>
                      <a:gd name="T61" fmla="*/ 46 h 2278"/>
                      <a:gd name="T62" fmla="*/ 2 w 648"/>
                      <a:gd name="T63" fmla="*/ 41 h 2278"/>
                      <a:gd name="T64" fmla="*/ 2 w 648"/>
                      <a:gd name="T65" fmla="*/ 36 h 2278"/>
                      <a:gd name="T66" fmla="*/ 2 w 648"/>
                      <a:gd name="T67" fmla="*/ 31 h 2278"/>
                      <a:gd name="T68" fmla="*/ 3 w 648"/>
                      <a:gd name="T69" fmla="*/ 27 h 2278"/>
                      <a:gd name="T70" fmla="*/ 3 w 648"/>
                      <a:gd name="T71" fmla="*/ 22 h 2278"/>
                      <a:gd name="T72" fmla="*/ 5 w 648"/>
                      <a:gd name="T73" fmla="*/ 18 h 2278"/>
                      <a:gd name="T74" fmla="*/ 6 w 648"/>
                      <a:gd name="T75" fmla="*/ 14 h 2278"/>
                      <a:gd name="T76" fmla="*/ 9 w 648"/>
                      <a:gd name="T77" fmla="*/ 11 h 2278"/>
                      <a:gd name="T78" fmla="*/ 11 w 648"/>
                      <a:gd name="T79" fmla="*/ 8 h 2278"/>
                      <a:gd name="T80" fmla="*/ 13 w 648"/>
                      <a:gd name="T81" fmla="*/ 6 h 2278"/>
                      <a:gd name="T82" fmla="*/ 16 w 648"/>
                      <a:gd name="T83" fmla="*/ 4 h 2278"/>
                      <a:gd name="T84" fmla="*/ 19 w 648"/>
                      <a:gd name="T85" fmla="*/ 3 h 227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648"/>
                      <a:gd name="T130" fmla="*/ 0 h 2278"/>
                      <a:gd name="T131" fmla="*/ 648 w 648"/>
                      <a:gd name="T132" fmla="*/ 2278 h 227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648" h="2278">
                        <a:moveTo>
                          <a:pt x="648" y="59"/>
                        </a:moveTo>
                        <a:lnTo>
                          <a:pt x="646" y="0"/>
                        </a:lnTo>
                        <a:lnTo>
                          <a:pt x="612" y="5"/>
                        </a:lnTo>
                        <a:lnTo>
                          <a:pt x="577" y="13"/>
                        </a:lnTo>
                        <a:lnTo>
                          <a:pt x="545" y="23"/>
                        </a:lnTo>
                        <a:lnTo>
                          <a:pt x="513" y="38"/>
                        </a:lnTo>
                        <a:lnTo>
                          <a:pt x="482" y="52"/>
                        </a:lnTo>
                        <a:lnTo>
                          <a:pt x="452" y="70"/>
                        </a:lnTo>
                        <a:lnTo>
                          <a:pt x="421" y="90"/>
                        </a:lnTo>
                        <a:lnTo>
                          <a:pt x="390" y="113"/>
                        </a:lnTo>
                        <a:lnTo>
                          <a:pt x="362" y="137"/>
                        </a:lnTo>
                        <a:lnTo>
                          <a:pt x="335" y="164"/>
                        </a:lnTo>
                        <a:lnTo>
                          <a:pt x="308" y="193"/>
                        </a:lnTo>
                        <a:lnTo>
                          <a:pt x="281" y="223"/>
                        </a:lnTo>
                        <a:lnTo>
                          <a:pt x="256" y="256"/>
                        </a:lnTo>
                        <a:lnTo>
                          <a:pt x="232" y="290"/>
                        </a:lnTo>
                        <a:lnTo>
                          <a:pt x="209" y="326"/>
                        </a:lnTo>
                        <a:lnTo>
                          <a:pt x="187" y="362"/>
                        </a:lnTo>
                        <a:lnTo>
                          <a:pt x="166" y="402"/>
                        </a:lnTo>
                        <a:lnTo>
                          <a:pt x="146" y="443"/>
                        </a:lnTo>
                        <a:lnTo>
                          <a:pt x="126" y="484"/>
                        </a:lnTo>
                        <a:lnTo>
                          <a:pt x="108" y="528"/>
                        </a:lnTo>
                        <a:lnTo>
                          <a:pt x="92" y="573"/>
                        </a:lnTo>
                        <a:lnTo>
                          <a:pt x="78" y="619"/>
                        </a:lnTo>
                        <a:lnTo>
                          <a:pt x="63" y="666"/>
                        </a:lnTo>
                        <a:lnTo>
                          <a:pt x="51" y="715"/>
                        </a:lnTo>
                        <a:lnTo>
                          <a:pt x="40" y="765"/>
                        </a:lnTo>
                        <a:lnTo>
                          <a:pt x="29" y="816"/>
                        </a:lnTo>
                        <a:lnTo>
                          <a:pt x="20" y="868"/>
                        </a:lnTo>
                        <a:lnTo>
                          <a:pt x="13" y="920"/>
                        </a:lnTo>
                        <a:lnTo>
                          <a:pt x="7" y="974"/>
                        </a:lnTo>
                        <a:lnTo>
                          <a:pt x="4" y="1028"/>
                        </a:lnTo>
                        <a:lnTo>
                          <a:pt x="2" y="1082"/>
                        </a:lnTo>
                        <a:lnTo>
                          <a:pt x="0" y="1138"/>
                        </a:lnTo>
                        <a:lnTo>
                          <a:pt x="2" y="1194"/>
                        </a:lnTo>
                        <a:lnTo>
                          <a:pt x="4" y="1250"/>
                        </a:lnTo>
                        <a:lnTo>
                          <a:pt x="7" y="1304"/>
                        </a:lnTo>
                        <a:lnTo>
                          <a:pt x="13" y="1358"/>
                        </a:lnTo>
                        <a:lnTo>
                          <a:pt x="20" y="1410"/>
                        </a:lnTo>
                        <a:lnTo>
                          <a:pt x="29" y="1462"/>
                        </a:lnTo>
                        <a:lnTo>
                          <a:pt x="38" y="1513"/>
                        </a:lnTo>
                        <a:lnTo>
                          <a:pt x="51" y="1561"/>
                        </a:lnTo>
                        <a:lnTo>
                          <a:pt x="63" y="1610"/>
                        </a:lnTo>
                        <a:lnTo>
                          <a:pt x="78" y="1658"/>
                        </a:lnTo>
                        <a:lnTo>
                          <a:pt x="92" y="1703"/>
                        </a:lnTo>
                        <a:lnTo>
                          <a:pt x="108" y="1748"/>
                        </a:lnTo>
                        <a:lnTo>
                          <a:pt x="126" y="1794"/>
                        </a:lnTo>
                        <a:lnTo>
                          <a:pt x="146" y="1835"/>
                        </a:lnTo>
                        <a:lnTo>
                          <a:pt x="166" y="1876"/>
                        </a:lnTo>
                        <a:lnTo>
                          <a:pt x="187" y="1914"/>
                        </a:lnTo>
                        <a:lnTo>
                          <a:pt x="209" y="1952"/>
                        </a:lnTo>
                        <a:lnTo>
                          <a:pt x="232" y="1988"/>
                        </a:lnTo>
                        <a:lnTo>
                          <a:pt x="256" y="2022"/>
                        </a:lnTo>
                        <a:lnTo>
                          <a:pt x="281" y="2055"/>
                        </a:lnTo>
                        <a:lnTo>
                          <a:pt x="308" y="2085"/>
                        </a:lnTo>
                        <a:lnTo>
                          <a:pt x="335" y="2114"/>
                        </a:lnTo>
                        <a:lnTo>
                          <a:pt x="362" y="2139"/>
                        </a:lnTo>
                        <a:lnTo>
                          <a:pt x="390" y="2164"/>
                        </a:lnTo>
                        <a:lnTo>
                          <a:pt x="421" y="2186"/>
                        </a:lnTo>
                        <a:lnTo>
                          <a:pt x="452" y="2208"/>
                        </a:lnTo>
                        <a:lnTo>
                          <a:pt x="482" y="2224"/>
                        </a:lnTo>
                        <a:lnTo>
                          <a:pt x="513" y="2240"/>
                        </a:lnTo>
                        <a:lnTo>
                          <a:pt x="545" y="2253"/>
                        </a:lnTo>
                        <a:lnTo>
                          <a:pt x="577" y="2264"/>
                        </a:lnTo>
                        <a:lnTo>
                          <a:pt x="612" y="2273"/>
                        </a:lnTo>
                        <a:lnTo>
                          <a:pt x="646" y="2278"/>
                        </a:lnTo>
                        <a:lnTo>
                          <a:pt x="648" y="2217"/>
                        </a:lnTo>
                        <a:lnTo>
                          <a:pt x="617" y="2213"/>
                        </a:lnTo>
                        <a:lnTo>
                          <a:pt x="585" y="2204"/>
                        </a:lnTo>
                        <a:lnTo>
                          <a:pt x="554" y="2195"/>
                        </a:lnTo>
                        <a:lnTo>
                          <a:pt x="523" y="2182"/>
                        </a:lnTo>
                        <a:lnTo>
                          <a:pt x="493" y="2166"/>
                        </a:lnTo>
                        <a:lnTo>
                          <a:pt x="464" y="2150"/>
                        </a:lnTo>
                        <a:lnTo>
                          <a:pt x="435" y="2130"/>
                        </a:lnTo>
                        <a:lnTo>
                          <a:pt x="408" y="2110"/>
                        </a:lnTo>
                        <a:lnTo>
                          <a:pt x="380" y="2087"/>
                        </a:lnTo>
                        <a:lnTo>
                          <a:pt x="354" y="2062"/>
                        </a:lnTo>
                        <a:lnTo>
                          <a:pt x="329" y="2035"/>
                        </a:lnTo>
                        <a:lnTo>
                          <a:pt x="304" y="2006"/>
                        </a:lnTo>
                        <a:lnTo>
                          <a:pt x="281" y="1975"/>
                        </a:lnTo>
                        <a:lnTo>
                          <a:pt x="257" y="1943"/>
                        </a:lnTo>
                        <a:lnTo>
                          <a:pt x="236" y="1909"/>
                        </a:lnTo>
                        <a:lnTo>
                          <a:pt x="214" y="1873"/>
                        </a:lnTo>
                        <a:lnTo>
                          <a:pt x="194" y="1837"/>
                        </a:lnTo>
                        <a:lnTo>
                          <a:pt x="175" y="1797"/>
                        </a:lnTo>
                        <a:lnTo>
                          <a:pt x="157" y="1757"/>
                        </a:lnTo>
                        <a:lnTo>
                          <a:pt x="140" y="1716"/>
                        </a:lnTo>
                        <a:lnTo>
                          <a:pt x="124" y="1675"/>
                        </a:lnTo>
                        <a:lnTo>
                          <a:pt x="110" y="1630"/>
                        </a:lnTo>
                        <a:lnTo>
                          <a:pt x="97" y="1585"/>
                        </a:lnTo>
                        <a:lnTo>
                          <a:pt x="85" y="1540"/>
                        </a:lnTo>
                        <a:lnTo>
                          <a:pt x="74" y="1493"/>
                        </a:lnTo>
                        <a:lnTo>
                          <a:pt x="65" y="1444"/>
                        </a:lnTo>
                        <a:lnTo>
                          <a:pt x="56" y="1396"/>
                        </a:lnTo>
                        <a:lnTo>
                          <a:pt x="51" y="1345"/>
                        </a:lnTo>
                        <a:lnTo>
                          <a:pt x="45" y="1295"/>
                        </a:lnTo>
                        <a:lnTo>
                          <a:pt x="42" y="1244"/>
                        </a:lnTo>
                        <a:lnTo>
                          <a:pt x="38" y="1192"/>
                        </a:lnTo>
                        <a:lnTo>
                          <a:pt x="38" y="1138"/>
                        </a:lnTo>
                        <a:lnTo>
                          <a:pt x="38" y="1086"/>
                        </a:lnTo>
                        <a:lnTo>
                          <a:pt x="42" y="1034"/>
                        </a:lnTo>
                        <a:lnTo>
                          <a:pt x="45" y="983"/>
                        </a:lnTo>
                        <a:lnTo>
                          <a:pt x="51" y="933"/>
                        </a:lnTo>
                        <a:lnTo>
                          <a:pt x="56" y="882"/>
                        </a:lnTo>
                        <a:lnTo>
                          <a:pt x="65" y="834"/>
                        </a:lnTo>
                        <a:lnTo>
                          <a:pt x="74" y="785"/>
                        </a:lnTo>
                        <a:lnTo>
                          <a:pt x="85" y="738"/>
                        </a:lnTo>
                        <a:lnTo>
                          <a:pt x="97" y="691"/>
                        </a:lnTo>
                        <a:lnTo>
                          <a:pt x="110" y="646"/>
                        </a:lnTo>
                        <a:lnTo>
                          <a:pt x="124" y="603"/>
                        </a:lnTo>
                        <a:lnTo>
                          <a:pt x="140" y="560"/>
                        </a:lnTo>
                        <a:lnTo>
                          <a:pt x="157" y="519"/>
                        </a:lnTo>
                        <a:lnTo>
                          <a:pt x="175" y="479"/>
                        </a:lnTo>
                        <a:lnTo>
                          <a:pt x="194" y="441"/>
                        </a:lnTo>
                        <a:lnTo>
                          <a:pt x="214" y="403"/>
                        </a:lnTo>
                        <a:lnTo>
                          <a:pt x="234" y="369"/>
                        </a:lnTo>
                        <a:lnTo>
                          <a:pt x="257" y="335"/>
                        </a:lnTo>
                        <a:lnTo>
                          <a:pt x="281" y="302"/>
                        </a:lnTo>
                        <a:lnTo>
                          <a:pt x="304" y="272"/>
                        </a:lnTo>
                        <a:lnTo>
                          <a:pt x="329" y="243"/>
                        </a:lnTo>
                        <a:lnTo>
                          <a:pt x="354" y="216"/>
                        </a:lnTo>
                        <a:lnTo>
                          <a:pt x="380" y="191"/>
                        </a:lnTo>
                        <a:lnTo>
                          <a:pt x="408" y="167"/>
                        </a:lnTo>
                        <a:lnTo>
                          <a:pt x="435" y="146"/>
                        </a:lnTo>
                        <a:lnTo>
                          <a:pt x="464" y="128"/>
                        </a:lnTo>
                        <a:lnTo>
                          <a:pt x="493" y="110"/>
                        </a:lnTo>
                        <a:lnTo>
                          <a:pt x="523" y="95"/>
                        </a:lnTo>
                        <a:lnTo>
                          <a:pt x="554" y="83"/>
                        </a:lnTo>
                        <a:lnTo>
                          <a:pt x="585" y="74"/>
                        </a:lnTo>
                        <a:lnTo>
                          <a:pt x="617" y="65"/>
                        </a:lnTo>
                        <a:lnTo>
                          <a:pt x="648" y="59"/>
                        </a:lnTo>
                        <a:close/>
                      </a:path>
                    </a:pathLst>
                  </a:custGeom>
                  <a:solidFill>
                    <a:srgbClr val="C49C75"/>
                  </a:solidFill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563" name="Rectangle 4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2" y="1089"/>
                    <a:ext cx="1368" cy="34"/>
                  </a:xfrm>
                  <a:prstGeom prst="rect">
                    <a:avLst/>
                  </a:prstGeom>
                  <a:solidFill>
                    <a:srgbClr val="E1B487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564" name="Rectangle 4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" y="-13"/>
                    <a:ext cx="1353" cy="34"/>
                  </a:xfrm>
                  <a:prstGeom prst="rect">
                    <a:avLst/>
                  </a:prstGeom>
                  <a:solidFill>
                    <a:srgbClr val="E1B487"/>
                  </a:soli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4408" name="Group 441"/>
                <p:cNvGrpSpPr>
                  <a:grpSpLocks noChangeAspect="1"/>
                </p:cNvGrpSpPr>
                <p:nvPr/>
              </p:nvGrpSpPr>
              <p:grpSpPr bwMode="auto">
                <a:xfrm>
                  <a:off x="1178" y="3"/>
                  <a:ext cx="88" cy="470"/>
                  <a:chOff x="0" y="0"/>
                  <a:chExt cx="294" cy="718"/>
                </a:xfrm>
              </p:grpSpPr>
              <p:sp>
                <p:nvSpPr>
                  <p:cNvPr id="14553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31" y="-2"/>
                    <a:ext cx="45" cy="472"/>
                  </a:xfrm>
                  <a:custGeom>
                    <a:avLst/>
                    <a:gdLst>
                      <a:gd name="T0" fmla="*/ 41 w 46"/>
                      <a:gd name="T1" fmla="*/ 0 h 476"/>
                      <a:gd name="T2" fmla="*/ 0 w 46"/>
                      <a:gd name="T3" fmla="*/ 5 h 476"/>
                      <a:gd name="T4" fmla="*/ 0 w 46"/>
                      <a:gd name="T5" fmla="*/ 456 h 476"/>
                      <a:gd name="T6" fmla="*/ 41 w 46"/>
                      <a:gd name="T7" fmla="*/ 456 h 476"/>
                      <a:gd name="T8" fmla="*/ 41 w 46"/>
                      <a:gd name="T9" fmla="*/ 0 h 47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"/>
                      <a:gd name="T16" fmla="*/ 0 h 476"/>
                      <a:gd name="T17" fmla="*/ 46 w 46"/>
                      <a:gd name="T18" fmla="*/ 476 h 47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" h="476">
                        <a:moveTo>
                          <a:pt x="46" y="0"/>
                        </a:moveTo>
                        <a:lnTo>
                          <a:pt x="0" y="5"/>
                        </a:lnTo>
                        <a:lnTo>
                          <a:pt x="0" y="476"/>
                        </a:lnTo>
                        <a:lnTo>
                          <a:pt x="46" y="476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79797"/>
                      </a:gs>
                      <a:gs pos="100000">
                        <a:srgbClr val="E4E4E4"/>
                      </a:gs>
                    </a:gsLst>
                    <a:lin ang="0" scaled="1"/>
                  </a:gradFill>
                  <a:ln w="6350" cap="flat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grpSp>
                <p:nvGrpSpPr>
                  <p:cNvPr id="14554" name="Group 4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476"/>
                    <a:ext cx="294" cy="242"/>
                    <a:chOff x="0" y="0"/>
                    <a:chExt cx="294" cy="242"/>
                  </a:xfrm>
                </p:grpSpPr>
                <p:sp>
                  <p:nvSpPr>
                    <p:cNvPr id="14555" name="その他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" y="55"/>
                      <a:ext cx="237" cy="120"/>
                    </a:xfrm>
                    <a:custGeom>
                      <a:avLst/>
                      <a:gdLst>
                        <a:gd name="T0" fmla="*/ 188 w 251"/>
                        <a:gd name="T1" fmla="*/ 0 h 121"/>
                        <a:gd name="T2" fmla="*/ 34 w 251"/>
                        <a:gd name="T3" fmla="*/ 0 h 121"/>
                        <a:gd name="T4" fmla="*/ 24 w 251"/>
                        <a:gd name="T5" fmla="*/ 5 h 121"/>
                        <a:gd name="T6" fmla="*/ 15 w 251"/>
                        <a:gd name="T7" fmla="*/ 11 h 121"/>
                        <a:gd name="T8" fmla="*/ 9 w 251"/>
                        <a:gd name="T9" fmla="*/ 19 h 121"/>
                        <a:gd name="T10" fmla="*/ 6 w 251"/>
                        <a:gd name="T11" fmla="*/ 31 h 121"/>
                        <a:gd name="T12" fmla="*/ 4 w 251"/>
                        <a:gd name="T13" fmla="*/ 43 h 121"/>
                        <a:gd name="T14" fmla="*/ 0 w 251"/>
                        <a:gd name="T15" fmla="*/ 53 h 121"/>
                        <a:gd name="T16" fmla="*/ 1 w 251"/>
                        <a:gd name="T17" fmla="*/ 62 h 121"/>
                        <a:gd name="T18" fmla="*/ 6 w 251"/>
                        <a:gd name="T19" fmla="*/ 80 h 121"/>
                        <a:gd name="T20" fmla="*/ 8 w 251"/>
                        <a:gd name="T21" fmla="*/ 94 h 121"/>
                        <a:gd name="T22" fmla="*/ 20 w 251"/>
                        <a:gd name="T23" fmla="*/ 105 h 121"/>
                        <a:gd name="T24" fmla="*/ 26 w 251"/>
                        <a:gd name="T25" fmla="*/ 111 h 121"/>
                        <a:gd name="T26" fmla="*/ 36 w 251"/>
                        <a:gd name="T27" fmla="*/ 116 h 121"/>
                        <a:gd name="T28" fmla="*/ 189 w 251"/>
                        <a:gd name="T29" fmla="*/ 116 h 121"/>
                        <a:gd name="T30" fmla="*/ 178 w 251"/>
                        <a:gd name="T31" fmla="*/ 110 h 121"/>
                        <a:gd name="T32" fmla="*/ 167 w 251"/>
                        <a:gd name="T33" fmla="*/ 100 h 121"/>
                        <a:gd name="T34" fmla="*/ 159 w 251"/>
                        <a:gd name="T35" fmla="*/ 90 h 121"/>
                        <a:gd name="T36" fmla="*/ 154 w 251"/>
                        <a:gd name="T37" fmla="*/ 76 h 121"/>
                        <a:gd name="T38" fmla="*/ 152 w 251"/>
                        <a:gd name="T39" fmla="*/ 60 h 121"/>
                        <a:gd name="T40" fmla="*/ 152 w 251"/>
                        <a:gd name="T41" fmla="*/ 50 h 121"/>
                        <a:gd name="T42" fmla="*/ 155 w 251"/>
                        <a:gd name="T43" fmla="*/ 37 h 121"/>
                        <a:gd name="T44" fmla="*/ 159 w 251"/>
                        <a:gd name="T45" fmla="*/ 25 h 121"/>
                        <a:gd name="T46" fmla="*/ 166 w 251"/>
                        <a:gd name="T47" fmla="*/ 15 h 121"/>
                        <a:gd name="T48" fmla="*/ 174 w 251"/>
                        <a:gd name="T49" fmla="*/ 8 h 121"/>
                        <a:gd name="T50" fmla="*/ 188 w 251"/>
                        <a:gd name="T51" fmla="*/ 0 h 121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251"/>
                        <a:gd name="T79" fmla="*/ 0 h 121"/>
                        <a:gd name="T80" fmla="*/ 251 w 251"/>
                        <a:gd name="T81" fmla="*/ 121 h 121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251" h="121">
                          <a:moveTo>
                            <a:pt x="250" y="0"/>
                          </a:moveTo>
                          <a:lnTo>
                            <a:pt x="44" y="0"/>
                          </a:lnTo>
                          <a:lnTo>
                            <a:pt x="32" y="5"/>
                          </a:lnTo>
                          <a:lnTo>
                            <a:pt x="20" y="11"/>
                          </a:lnTo>
                          <a:lnTo>
                            <a:pt x="14" y="19"/>
                          </a:lnTo>
                          <a:lnTo>
                            <a:pt x="6" y="31"/>
                          </a:lnTo>
                          <a:lnTo>
                            <a:pt x="4" y="43"/>
                          </a:lnTo>
                          <a:lnTo>
                            <a:pt x="0" y="53"/>
                          </a:lnTo>
                          <a:lnTo>
                            <a:pt x="1" y="67"/>
                          </a:lnTo>
                          <a:lnTo>
                            <a:pt x="6" y="85"/>
                          </a:lnTo>
                          <a:lnTo>
                            <a:pt x="13" y="99"/>
                          </a:lnTo>
                          <a:lnTo>
                            <a:pt x="25" y="110"/>
                          </a:lnTo>
                          <a:lnTo>
                            <a:pt x="36" y="116"/>
                          </a:lnTo>
                          <a:lnTo>
                            <a:pt x="47" y="121"/>
                          </a:lnTo>
                          <a:lnTo>
                            <a:pt x="251" y="121"/>
                          </a:lnTo>
                          <a:lnTo>
                            <a:pt x="238" y="115"/>
                          </a:lnTo>
                          <a:lnTo>
                            <a:pt x="222" y="105"/>
                          </a:lnTo>
                          <a:lnTo>
                            <a:pt x="212" y="95"/>
                          </a:lnTo>
                          <a:lnTo>
                            <a:pt x="205" y="81"/>
                          </a:lnTo>
                          <a:lnTo>
                            <a:pt x="203" y="62"/>
                          </a:lnTo>
                          <a:lnTo>
                            <a:pt x="203" y="50"/>
                          </a:lnTo>
                          <a:lnTo>
                            <a:pt x="206" y="37"/>
                          </a:lnTo>
                          <a:lnTo>
                            <a:pt x="212" y="25"/>
                          </a:lnTo>
                          <a:lnTo>
                            <a:pt x="221" y="15"/>
                          </a:lnTo>
                          <a:lnTo>
                            <a:pt x="232" y="8"/>
                          </a:lnTo>
                          <a:lnTo>
                            <a:pt x="250" y="0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A6A6A6"/>
                        </a:gs>
                        <a:gs pos="100000">
                          <a:srgbClr val="EDEDED"/>
                        </a:gs>
                      </a:gsLst>
                      <a:lin ang="5400000" scaled="1"/>
                    </a:gradFill>
                    <a:ln w="6350" cap="flat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556" name="AutoShape 44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5400000">
                      <a:off x="-51" y="16"/>
                      <a:ext cx="240" cy="17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1600"/>
                        <a:gd name="T13" fmla="*/ 0 h 21600"/>
                        <a:gd name="T14" fmla="*/ 21600 w 21600"/>
                        <a:gd name="T15" fmla="*/ 8252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5985" y="11004"/>
                          </a:moveTo>
                          <a:cubicBezTo>
                            <a:pt x="5982" y="10936"/>
                            <a:pt x="5981" y="10868"/>
                            <a:pt x="5981" y="10800"/>
                          </a:cubicBezTo>
                          <a:cubicBezTo>
                            <a:pt x="5981" y="8138"/>
                            <a:pt x="8138" y="5981"/>
                            <a:pt x="10800" y="5981"/>
                          </a:cubicBezTo>
                          <a:cubicBezTo>
                            <a:pt x="13461" y="5981"/>
                            <a:pt x="15619" y="8138"/>
                            <a:pt x="15619" y="10800"/>
                          </a:cubicBezTo>
                          <a:cubicBezTo>
                            <a:pt x="15618" y="10868"/>
                            <a:pt x="15617" y="10936"/>
                            <a:pt x="15614" y="11004"/>
                          </a:cubicBezTo>
                          <a:lnTo>
                            <a:pt x="21590" y="11259"/>
                          </a:lnTo>
                          <a:cubicBezTo>
                            <a:pt x="21596" y="11106"/>
                            <a:pt x="21600" y="10953"/>
                            <a:pt x="21600" y="10800"/>
                          </a:cubicBez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ubicBezTo>
                            <a:pt x="-1" y="10953"/>
                            <a:pt x="3" y="11106"/>
                            <a:pt x="9" y="11259"/>
                          </a:cubicBezTo>
                          <a:lnTo>
                            <a:pt x="5985" y="11004"/>
                          </a:lnTo>
                          <a:close/>
                        </a:path>
                      </a:pathLst>
                    </a:custGeom>
                    <a:solidFill>
                      <a:srgbClr val="BBBBBB"/>
                    </a:solidFill>
                    <a:ln w="6350" cmpd="sng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vert="eaVert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557" name="Rectangle 4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" y="151"/>
                      <a:ext cx="178" cy="69"/>
                    </a:xfrm>
                    <a:prstGeom prst="rect">
                      <a:avLst/>
                    </a:prstGeom>
                    <a:solidFill>
                      <a:srgbClr val="B4B4B4"/>
                    </a:solidFill>
                    <a:ln w="63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558" name="Rectangle 4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" y="-15"/>
                      <a:ext cx="178" cy="69"/>
                    </a:xfrm>
                    <a:prstGeom prst="rect">
                      <a:avLst/>
                    </a:prstGeom>
                    <a:solidFill>
                      <a:srgbClr val="B4B4B4"/>
                    </a:solidFill>
                    <a:ln w="63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559" name="Rectangle 4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" y="-7"/>
                      <a:ext cx="89" cy="51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560" name="Rectangle 4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3" y="160"/>
                      <a:ext cx="89" cy="51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14409" name="Group 450"/>
                <p:cNvGrpSpPr>
                  <a:grpSpLocks noChangeAspect="1"/>
                </p:cNvGrpSpPr>
                <p:nvPr/>
              </p:nvGrpSpPr>
              <p:grpSpPr bwMode="auto">
                <a:xfrm>
                  <a:off x="1080" y="5"/>
                  <a:ext cx="79" cy="470"/>
                  <a:chOff x="0" y="0"/>
                  <a:chExt cx="261" cy="719"/>
                </a:xfrm>
              </p:grpSpPr>
              <p:sp>
                <p:nvSpPr>
                  <p:cNvPr id="14545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41" y="-3"/>
                    <a:ext cx="44" cy="481"/>
                  </a:xfrm>
                  <a:custGeom>
                    <a:avLst/>
                    <a:gdLst>
                      <a:gd name="T0" fmla="*/ 36 w 46"/>
                      <a:gd name="T1" fmla="*/ 0 h 476"/>
                      <a:gd name="T2" fmla="*/ 0 w 46"/>
                      <a:gd name="T3" fmla="*/ 5 h 476"/>
                      <a:gd name="T4" fmla="*/ 0 w 46"/>
                      <a:gd name="T5" fmla="*/ 501 h 476"/>
                      <a:gd name="T6" fmla="*/ 36 w 46"/>
                      <a:gd name="T7" fmla="*/ 501 h 476"/>
                      <a:gd name="T8" fmla="*/ 36 w 46"/>
                      <a:gd name="T9" fmla="*/ 0 h 47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"/>
                      <a:gd name="T16" fmla="*/ 0 h 476"/>
                      <a:gd name="T17" fmla="*/ 46 w 46"/>
                      <a:gd name="T18" fmla="*/ 476 h 47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" h="476">
                        <a:moveTo>
                          <a:pt x="46" y="0"/>
                        </a:moveTo>
                        <a:lnTo>
                          <a:pt x="0" y="5"/>
                        </a:lnTo>
                        <a:lnTo>
                          <a:pt x="0" y="476"/>
                        </a:lnTo>
                        <a:lnTo>
                          <a:pt x="46" y="476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79797"/>
                      </a:gs>
                      <a:gs pos="100000">
                        <a:srgbClr val="E4E4E4"/>
                      </a:gs>
                    </a:gsLst>
                    <a:lin ang="0" scaled="1"/>
                  </a:gradFill>
                  <a:ln w="6350" cap="flat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grpSp>
                <p:nvGrpSpPr>
                  <p:cNvPr id="14546" name="Group 4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477"/>
                    <a:ext cx="261" cy="242"/>
                    <a:chOff x="0" y="0"/>
                    <a:chExt cx="261" cy="242"/>
                  </a:xfrm>
                </p:grpSpPr>
                <p:sp>
                  <p:nvSpPr>
                    <p:cNvPr id="14547" name="その他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" y="63"/>
                      <a:ext cx="205" cy="112"/>
                    </a:xfrm>
                    <a:custGeom>
                      <a:avLst/>
                      <a:gdLst>
                        <a:gd name="T0" fmla="*/ 189 w 209"/>
                        <a:gd name="T1" fmla="*/ 0 h 113"/>
                        <a:gd name="T2" fmla="*/ 33 w 209"/>
                        <a:gd name="T3" fmla="*/ 0 h 113"/>
                        <a:gd name="T4" fmla="*/ 26 w 209"/>
                        <a:gd name="T5" fmla="*/ 4 h 113"/>
                        <a:gd name="T6" fmla="*/ 18 w 209"/>
                        <a:gd name="T7" fmla="*/ 11 h 113"/>
                        <a:gd name="T8" fmla="*/ 11 w 209"/>
                        <a:gd name="T9" fmla="*/ 18 h 113"/>
                        <a:gd name="T10" fmla="*/ 8 w 209"/>
                        <a:gd name="T11" fmla="*/ 29 h 113"/>
                        <a:gd name="T12" fmla="*/ 3 w 209"/>
                        <a:gd name="T13" fmla="*/ 41 h 113"/>
                        <a:gd name="T14" fmla="*/ 2 w 209"/>
                        <a:gd name="T15" fmla="*/ 52 h 113"/>
                        <a:gd name="T16" fmla="*/ 0 w 209"/>
                        <a:gd name="T17" fmla="*/ 59 h 113"/>
                        <a:gd name="T18" fmla="*/ 3 w 209"/>
                        <a:gd name="T19" fmla="*/ 67 h 113"/>
                        <a:gd name="T20" fmla="*/ 5 w 209"/>
                        <a:gd name="T21" fmla="*/ 78 h 113"/>
                        <a:gd name="T22" fmla="*/ 14 w 209"/>
                        <a:gd name="T23" fmla="*/ 90 h 113"/>
                        <a:gd name="T24" fmla="*/ 20 w 209"/>
                        <a:gd name="T25" fmla="*/ 97 h 113"/>
                        <a:gd name="T26" fmla="*/ 28 w 209"/>
                        <a:gd name="T27" fmla="*/ 105 h 113"/>
                        <a:gd name="T28" fmla="*/ 41 w 209"/>
                        <a:gd name="T29" fmla="*/ 108 h 113"/>
                        <a:gd name="T30" fmla="*/ 189 w 209"/>
                        <a:gd name="T31" fmla="*/ 108 h 113"/>
                        <a:gd name="T32" fmla="*/ 182 w 209"/>
                        <a:gd name="T33" fmla="*/ 103 h 113"/>
                        <a:gd name="T34" fmla="*/ 172 w 209"/>
                        <a:gd name="T35" fmla="*/ 99 h 113"/>
                        <a:gd name="T36" fmla="*/ 167 w 209"/>
                        <a:gd name="T37" fmla="*/ 93 h 113"/>
                        <a:gd name="T38" fmla="*/ 162 w 209"/>
                        <a:gd name="T39" fmla="*/ 87 h 113"/>
                        <a:gd name="T40" fmla="*/ 156 w 209"/>
                        <a:gd name="T41" fmla="*/ 79 h 113"/>
                        <a:gd name="T42" fmla="*/ 152 w 209"/>
                        <a:gd name="T43" fmla="*/ 69 h 113"/>
                        <a:gd name="T44" fmla="*/ 149 w 209"/>
                        <a:gd name="T45" fmla="*/ 57 h 113"/>
                        <a:gd name="T46" fmla="*/ 149 w 209"/>
                        <a:gd name="T47" fmla="*/ 50 h 113"/>
                        <a:gd name="T48" fmla="*/ 153 w 209"/>
                        <a:gd name="T49" fmla="*/ 35 h 113"/>
                        <a:gd name="T50" fmla="*/ 159 w 209"/>
                        <a:gd name="T51" fmla="*/ 25 h 113"/>
                        <a:gd name="T52" fmla="*/ 167 w 209"/>
                        <a:gd name="T53" fmla="*/ 16 h 113"/>
                        <a:gd name="T54" fmla="*/ 176 w 209"/>
                        <a:gd name="T55" fmla="*/ 7 h 113"/>
                        <a:gd name="T56" fmla="*/ 189 w 209"/>
                        <a:gd name="T57" fmla="*/ 0 h 11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09"/>
                        <a:gd name="T88" fmla="*/ 0 h 113"/>
                        <a:gd name="T89" fmla="*/ 209 w 209"/>
                        <a:gd name="T90" fmla="*/ 113 h 113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09" h="113">
                          <a:moveTo>
                            <a:pt x="209" y="0"/>
                          </a:moveTo>
                          <a:lnTo>
                            <a:pt x="38" y="0"/>
                          </a:lnTo>
                          <a:lnTo>
                            <a:pt x="27" y="4"/>
                          </a:lnTo>
                          <a:lnTo>
                            <a:pt x="18" y="11"/>
                          </a:lnTo>
                          <a:lnTo>
                            <a:pt x="11" y="18"/>
                          </a:lnTo>
                          <a:lnTo>
                            <a:pt x="8" y="29"/>
                          </a:lnTo>
                          <a:lnTo>
                            <a:pt x="3" y="41"/>
                          </a:lnTo>
                          <a:lnTo>
                            <a:pt x="2" y="52"/>
                          </a:lnTo>
                          <a:lnTo>
                            <a:pt x="0" y="64"/>
                          </a:lnTo>
                          <a:lnTo>
                            <a:pt x="3" y="72"/>
                          </a:lnTo>
                          <a:lnTo>
                            <a:pt x="5" y="83"/>
                          </a:lnTo>
                          <a:lnTo>
                            <a:pt x="14" y="95"/>
                          </a:lnTo>
                          <a:lnTo>
                            <a:pt x="20" y="102"/>
                          </a:lnTo>
                          <a:lnTo>
                            <a:pt x="33" y="110"/>
                          </a:lnTo>
                          <a:lnTo>
                            <a:pt x="46" y="113"/>
                          </a:lnTo>
                          <a:lnTo>
                            <a:pt x="209" y="113"/>
                          </a:lnTo>
                          <a:lnTo>
                            <a:pt x="202" y="108"/>
                          </a:lnTo>
                          <a:lnTo>
                            <a:pt x="189" y="104"/>
                          </a:lnTo>
                          <a:lnTo>
                            <a:pt x="183" y="98"/>
                          </a:lnTo>
                          <a:lnTo>
                            <a:pt x="177" y="92"/>
                          </a:lnTo>
                          <a:lnTo>
                            <a:pt x="171" y="84"/>
                          </a:lnTo>
                          <a:lnTo>
                            <a:pt x="167" y="74"/>
                          </a:lnTo>
                          <a:lnTo>
                            <a:pt x="164" y="62"/>
                          </a:lnTo>
                          <a:lnTo>
                            <a:pt x="164" y="50"/>
                          </a:lnTo>
                          <a:lnTo>
                            <a:pt x="168" y="35"/>
                          </a:lnTo>
                          <a:lnTo>
                            <a:pt x="174" y="25"/>
                          </a:lnTo>
                          <a:lnTo>
                            <a:pt x="183" y="16"/>
                          </a:lnTo>
                          <a:lnTo>
                            <a:pt x="194" y="7"/>
                          </a:lnTo>
                          <a:lnTo>
                            <a:pt x="209" y="0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A6A6A6"/>
                        </a:gs>
                        <a:gs pos="100000">
                          <a:srgbClr val="EDEDED"/>
                        </a:gs>
                      </a:gsLst>
                      <a:lin ang="5400000" scaled="1"/>
                    </a:gradFill>
                    <a:ln w="6350" cap="flat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548" name="AutoShape 45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5400000">
                      <a:off x="-49" y="9"/>
                      <a:ext cx="240" cy="19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1600"/>
                        <a:gd name="T13" fmla="*/ 0 h 21600"/>
                        <a:gd name="T14" fmla="*/ 21600 w 21600"/>
                        <a:gd name="T15" fmla="*/ 8142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5985" y="11004"/>
                          </a:moveTo>
                          <a:cubicBezTo>
                            <a:pt x="5982" y="10936"/>
                            <a:pt x="5981" y="10868"/>
                            <a:pt x="5981" y="10800"/>
                          </a:cubicBezTo>
                          <a:cubicBezTo>
                            <a:pt x="5981" y="8138"/>
                            <a:pt x="8138" y="5981"/>
                            <a:pt x="10800" y="5981"/>
                          </a:cubicBezTo>
                          <a:cubicBezTo>
                            <a:pt x="13461" y="5981"/>
                            <a:pt x="15619" y="8138"/>
                            <a:pt x="15619" y="10800"/>
                          </a:cubicBezTo>
                          <a:cubicBezTo>
                            <a:pt x="15618" y="10868"/>
                            <a:pt x="15617" y="10936"/>
                            <a:pt x="15614" y="11004"/>
                          </a:cubicBezTo>
                          <a:lnTo>
                            <a:pt x="21590" y="11259"/>
                          </a:lnTo>
                          <a:cubicBezTo>
                            <a:pt x="21596" y="11106"/>
                            <a:pt x="21600" y="10953"/>
                            <a:pt x="21600" y="10800"/>
                          </a:cubicBez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ubicBezTo>
                            <a:pt x="-1" y="10953"/>
                            <a:pt x="3" y="11106"/>
                            <a:pt x="9" y="11259"/>
                          </a:cubicBezTo>
                          <a:lnTo>
                            <a:pt x="5985" y="11004"/>
                          </a:lnTo>
                          <a:close/>
                        </a:path>
                      </a:pathLst>
                    </a:custGeom>
                    <a:solidFill>
                      <a:srgbClr val="BBBBBB"/>
                    </a:solidFill>
                    <a:ln w="6350" cmpd="sng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549" name="Rectangle 4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" y="-16"/>
                      <a:ext cx="161" cy="69"/>
                    </a:xfrm>
                    <a:prstGeom prst="rect">
                      <a:avLst/>
                    </a:prstGeom>
                    <a:solidFill>
                      <a:srgbClr val="B3B3B3"/>
                    </a:solidFill>
                    <a:ln w="63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550" name="Rectangle 4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" y="159"/>
                      <a:ext cx="161" cy="69"/>
                    </a:xfrm>
                    <a:prstGeom prst="rect">
                      <a:avLst/>
                    </a:prstGeom>
                    <a:solidFill>
                      <a:srgbClr val="B3B3B3"/>
                    </a:solidFill>
                    <a:ln w="63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551" name="Rectangle 4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0" y="-8"/>
                      <a:ext cx="103" cy="52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552" name="Rectangle 4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0" y="168"/>
                      <a:ext cx="103" cy="52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14410" name="Group 459"/>
                <p:cNvGrpSpPr>
                  <a:grpSpLocks noChangeAspect="1"/>
                </p:cNvGrpSpPr>
                <p:nvPr/>
              </p:nvGrpSpPr>
              <p:grpSpPr bwMode="auto">
                <a:xfrm>
                  <a:off x="993" y="3"/>
                  <a:ext cx="74" cy="470"/>
                  <a:chOff x="0" y="0"/>
                  <a:chExt cx="247" cy="719"/>
                </a:xfrm>
              </p:grpSpPr>
              <p:sp>
                <p:nvSpPr>
                  <p:cNvPr id="14537" name="AutoShape 460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-46" y="486"/>
                    <a:ext cx="240" cy="19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817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985" y="11004"/>
                        </a:moveTo>
                        <a:cubicBezTo>
                          <a:pt x="5982" y="10936"/>
                          <a:pt x="5981" y="10868"/>
                          <a:pt x="5981" y="10800"/>
                        </a:cubicBezTo>
                        <a:cubicBezTo>
                          <a:pt x="5981" y="8138"/>
                          <a:pt x="8138" y="5981"/>
                          <a:pt x="10800" y="5981"/>
                        </a:cubicBezTo>
                        <a:cubicBezTo>
                          <a:pt x="13461" y="5981"/>
                          <a:pt x="15619" y="8138"/>
                          <a:pt x="15619" y="10800"/>
                        </a:cubicBezTo>
                        <a:cubicBezTo>
                          <a:pt x="15618" y="10868"/>
                          <a:pt x="15617" y="10936"/>
                          <a:pt x="15614" y="11004"/>
                        </a:cubicBezTo>
                        <a:lnTo>
                          <a:pt x="21590" y="11259"/>
                        </a:lnTo>
                        <a:cubicBezTo>
                          <a:pt x="21596" y="11106"/>
                          <a:pt x="21600" y="10953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0953"/>
                          <a:pt x="3" y="11106"/>
                          <a:pt x="9" y="11259"/>
                        </a:cubicBezTo>
                        <a:lnTo>
                          <a:pt x="5985" y="11004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grpSp>
                <p:nvGrpSpPr>
                  <p:cNvPr id="14538" name="Group 4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4" y="0"/>
                    <a:ext cx="203" cy="719"/>
                    <a:chOff x="0" y="0"/>
                    <a:chExt cx="203" cy="719"/>
                  </a:xfrm>
                </p:grpSpPr>
                <p:sp>
                  <p:nvSpPr>
                    <p:cNvPr id="14539" name="その他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35" y="528"/>
                      <a:ext cx="193" cy="112"/>
                    </a:xfrm>
                    <a:custGeom>
                      <a:avLst/>
                      <a:gdLst>
                        <a:gd name="T0" fmla="*/ 157 w 203"/>
                        <a:gd name="T1" fmla="*/ 0 h 114"/>
                        <a:gd name="T2" fmla="*/ 33 w 203"/>
                        <a:gd name="T3" fmla="*/ 0 h 114"/>
                        <a:gd name="T4" fmla="*/ 24 w 203"/>
                        <a:gd name="T5" fmla="*/ 4 h 114"/>
                        <a:gd name="T6" fmla="*/ 13 w 203"/>
                        <a:gd name="T7" fmla="*/ 12 h 114"/>
                        <a:gd name="T8" fmla="*/ 10 w 203"/>
                        <a:gd name="T9" fmla="*/ 22 h 114"/>
                        <a:gd name="T10" fmla="*/ 4 w 203"/>
                        <a:gd name="T11" fmla="*/ 30 h 114"/>
                        <a:gd name="T12" fmla="*/ 0 w 203"/>
                        <a:gd name="T13" fmla="*/ 46 h 114"/>
                        <a:gd name="T14" fmla="*/ 0 w 203"/>
                        <a:gd name="T15" fmla="*/ 59 h 114"/>
                        <a:gd name="T16" fmla="*/ 4 w 203"/>
                        <a:gd name="T17" fmla="*/ 73 h 114"/>
                        <a:gd name="T18" fmla="*/ 10 w 203"/>
                        <a:gd name="T19" fmla="*/ 83 h 114"/>
                        <a:gd name="T20" fmla="*/ 13 w 203"/>
                        <a:gd name="T21" fmla="*/ 91 h 114"/>
                        <a:gd name="T22" fmla="*/ 24 w 203"/>
                        <a:gd name="T23" fmla="*/ 100 h 114"/>
                        <a:gd name="T24" fmla="*/ 35 w 203"/>
                        <a:gd name="T25" fmla="*/ 104 h 114"/>
                        <a:gd name="T26" fmla="*/ 157 w 203"/>
                        <a:gd name="T27" fmla="*/ 104 h 114"/>
                        <a:gd name="T28" fmla="*/ 147 w 203"/>
                        <a:gd name="T29" fmla="*/ 100 h 114"/>
                        <a:gd name="T30" fmla="*/ 138 w 203"/>
                        <a:gd name="T31" fmla="*/ 90 h 114"/>
                        <a:gd name="T32" fmla="*/ 131 w 203"/>
                        <a:gd name="T33" fmla="*/ 83 h 114"/>
                        <a:gd name="T34" fmla="*/ 125 w 203"/>
                        <a:gd name="T35" fmla="*/ 75 h 114"/>
                        <a:gd name="T36" fmla="*/ 121 w 203"/>
                        <a:gd name="T37" fmla="*/ 63 h 114"/>
                        <a:gd name="T38" fmla="*/ 121 w 203"/>
                        <a:gd name="T39" fmla="*/ 52 h 114"/>
                        <a:gd name="T40" fmla="*/ 121 w 203"/>
                        <a:gd name="T41" fmla="*/ 40 h 114"/>
                        <a:gd name="T42" fmla="*/ 125 w 203"/>
                        <a:gd name="T43" fmla="*/ 28 h 114"/>
                        <a:gd name="T44" fmla="*/ 129 w 203"/>
                        <a:gd name="T45" fmla="*/ 26 h 114"/>
                        <a:gd name="T46" fmla="*/ 135 w 203"/>
                        <a:gd name="T47" fmla="*/ 15 h 114"/>
                        <a:gd name="T48" fmla="*/ 142 w 203"/>
                        <a:gd name="T49" fmla="*/ 10 h 114"/>
                        <a:gd name="T50" fmla="*/ 148 w 203"/>
                        <a:gd name="T51" fmla="*/ 5 h 114"/>
                        <a:gd name="T52" fmla="*/ 157 w 203"/>
                        <a:gd name="T53" fmla="*/ 0 h 114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203"/>
                        <a:gd name="T82" fmla="*/ 0 h 114"/>
                        <a:gd name="T83" fmla="*/ 203 w 203"/>
                        <a:gd name="T84" fmla="*/ 114 h 114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203" h="114">
                          <a:moveTo>
                            <a:pt x="203" y="0"/>
                          </a:moveTo>
                          <a:lnTo>
                            <a:pt x="43" y="0"/>
                          </a:lnTo>
                          <a:lnTo>
                            <a:pt x="29" y="4"/>
                          </a:lnTo>
                          <a:lnTo>
                            <a:pt x="18" y="12"/>
                          </a:lnTo>
                          <a:lnTo>
                            <a:pt x="10" y="22"/>
                          </a:lnTo>
                          <a:lnTo>
                            <a:pt x="4" y="35"/>
                          </a:lnTo>
                          <a:lnTo>
                            <a:pt x="0" y="51"/>
                          </a:lnTo>
                          <a:lnTo>
                            <a:pt x="0" y="64"/>
                          </a:lnTo>
                          <a:lnTo>
                            <a:pt x="4" y="78"/>
                          </a:lnTo>
                          <a:lnTo>
                            <a:pt x="10" y="92"/>
                          </a:lnTo>
                          <a:lnTo>
                            <a:pt x="18" y="101"/>
                          </a:lnTo>
                          <a:lnTo>
                            <a:pt x="29" y="110"/>
                          </a:lnTo>
                          <a:lnTo>
                            <a:pt x="45" y="114"/>
                          </a:lnTo>
                          <a:lnTo>
                            <a:pt x="202" y="114"/>
                          </a:lnTo>
                          <a:lnTo>
                            <a:pt x="189" y="110"/>
                          </a:lnTo>
                          <a:lnTo>
                            <a:pt x="177" y="100"/>
                          </a:lnTo>
                          <a:lnTo>
                            <a:pt x="168" y="92"/>
                          </a:lnTo>
                          <a:lnTo>
                            <a:pt x="162" y="80"/>
                          </a:lnTo>
                          <a:lnTo>
                            <a:pt x="156" y="68"/>
                          </a:lnTo>
                          <a:lnTo>
                            <a:pt x="156" y="57"/>
                          </a:lnTo>
                          <a:lnTo>
                            <a:pt x="156" y="45"/>
                          </a:lnTo>
                          <a:lnTo>
                            <a:pt x="160" y="33"/>
                          </a:lnTo>
                          <a:lnTo>
                            <a:pt x="166" y="26"/>
                          </a:lnTo>
                          <a:lnTo>
                            <a:pt x="174" y="15"/>
                          </a:lnTo>
                          <a:lnTo>
                            <a:pt x="183" y="10"/>
                          </a:lnTo>
                          <a:lnTo>
                            <a:pt x="190" y="5"/>
                          </a:lnTo>
                          <a:lnTo>
                            <a:pt x="203" y="0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A6A6A6"/>
                        </a:gs>
                        <a:gs pos="100000">
                          <a:srgbClr val="EDEDED"/>
                        </a:gs>
                      </a:gsLst>
                      <a:lin ang="5400000" scaled="1"/>
                    </a:gradFill>
                    <a:ln w="6350" cap="flat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540" name="その他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" y="-5"/>
                      <a:ext cx="44" cy="472"/>
                    </a:xfrm>
                    <a:custGeom>
                      <a:avLst/>
                      <a:gdLst>
                        <a:gd name="T0" fmla="*/ 36 w 46"/>
                        <a:gd name="T1" fmla="*/ 0 h 476"/>
                        <a:gd name="T2" fmla="*/ 0 w 46"/>
                        <a:gd name="T3" fmla="*/ 5 h 476"/>
                        <a:gd name="T4" fmla="*/ 0 w 46"/>
                        <a:gd name="T5" fmla="*/ 456 h 476"/>
                        <a:gd name="T6" fmla="*/ 36 w 46"/>
                        <a:gd name="T7" fmla="*/ 456 h 476"/>
                        <a:gd name="T8" fmla="*/ 36 w 46"/>
                        <a:gd name="T9" fmla="*/ 0 h 47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6"/>
                        <a:gd name="T16" fmla="*/ 0 h 476"/>
                        <a:gd name="T17" fmla="*/ 46 w 46"/>
                        <a:gd name="T18" fmla="*/ 476 h 47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6" h="476">
                          <a:moveTo>
                            <a:pt x="46" y="0"/>
                          </a:moveTo>
                          <a:lnTo>
                            <a:pt x="0" y="5"/>
                          </a:lnTo>
                          <a:lnTo>
                            <a:pt x="0" y="476"/>
                          </a:lnTo>
                          <a:lnTo>
                            <a:pt x="46" y="476"/>
                          </a:lnTo>
                          <a:lnTo>
                            <a:pt x="46" y="0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79797"/>
                        </a:gs>
                        <a:gs pos="100000">
                          <a:srgbClr val="E4E4E4"/>
                        </a:gs>
                      </a:gsLst>
                      <a:lin ang="0" scaled="1"/>
                    </a:gradFill>
                    <a:ln w="6350" cap="flat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541" name="Rectangle 4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22" y="634"/>
                      <a:ext cx="133" cy="69"/>
                    </a:xfrm>
                    <a:prstGeom prst="rect">
                      <a:avLst/>
                    </a:prstGeom>
                    <a:solidFill>
                      <a:srgbClr val="B3B3B3"/>
                    </a:solidFill>
                    <a:ln w="63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542" name="Rectangle 4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10" y="449"/>
                      <a:ext cx="133" cy="69"/>
                    </a:xfrm>
                    <a:prstGeom prst="rect">
                      <a:avLst/>
                    </a:prstGeom>
                    <a:solidFill>
                      <a:srgbClr val="B3B3B3"/>
                    </a:solidFill>
                    <a:ln w="63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543" name="Rectangle 4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" y="467"/>
                      <a:ext cx="89" cy="52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544" name="Rectangle 4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" y="642"/>
                      <a:ext cx="89" cy="52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14411" name="Group 468"/>
                <p:cNvGrpSpPr>
                  <a:grpSpLocks noChangeAspect="1"/>
                </p:cNvGrpSpPr>
                <p:nvPr/>
              </p:nvGrpSpPr>
              <p:grpSpPr bwMode="auto">
                <a:xfrm>
                  <a:off x="913" y="0"/>
                  <a:ext cx="71" cy="470"/>
                  <a:chOff x="0" y="0"/>
                  <a:chExt cx="236" cy="718"/>
                </a:xfrm>
              </p:grpSpPr>
              <p:sp>
                <p:nvSpPr>
                  <p:cNvPr id="14529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21" y="-7"/>
                    <a:ext cx="44" cy="480"/>
                  </a:xfrm>
                  <a:custGeom>
                    <a:avLst/>
                    <a:gdLst>
                      <a:gd name="T0" fmla="*/ 36 w 46"/>
                      <a:gd name="T1" fmla="*/ 0 h 476"/>
                      <a:gd name="T2" fmla="*/ 0 w 46"/>
                      <a:gd name="T3" fmla="*/ 5 h 476"/>
                      <a:gd name="T4" fmla="*/ 0 w 46"/>
                      <a:gd name="T5" fmla="*/ 496 h 476"/>
                      <a:gd name="T6" fmla="*/ 36 w 46"/>
                      <a:gd name="T7" fmla="*/ 496 h 476"/>
                      <a:gd name="T8" fmla="*/ 36 w 46"/>
                      <a:gd name="T9" fmla="*/ 0 h 47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"/>
                      <a:gd name="T16" fmla="*/ 0 h 476"/>
                      <a:gd name="T17" fmla="*/ 46 w 46"/>
                      <a:gd name="T18" fmla="*/ 476 h 47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" h="476">
                        <a:moveTo>
                          <a:pt x="46" y="0"/>
                        </a:moveTo>
                        <a:lnTo>
                          <a:pt x="0" y="5"/>
                        </a:lnTo>
                        <a:lnTo>
                          <a:pt x="0" y="476"/>
                        </a:lnTo>
                        <a:lnTo>
                          <a:pt x="46" y="476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79797"/>
                      </a:gs>
                      <a:gs pos="100000">
                        <a:srgbClr val="E4E4E4"/>
                      </a:gs>
                    </a:gsLst>
                    <a:lin ang="0" scaled="1"/>
                  </a:gradFill>
                  <a:ln w="6350" cap="flat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grpSp>
                <p:nvGrpSpPr>
                  <p:cNvPr id="14530" name="Group 47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476"/>
                    <a:ext cx="236" cy="242"/>
                    <a:chOff x="0" y="0"/>
                    <a:chExt cx="236" cy="242"/>
                  </a:xfrm>
                </p:grpSpPr>
                <p:sp>
                  <p:nvSpPr>
                    <p:cNvPr id="14531" name="その他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1" y="59"/>
                      <a:ext cx="192" cy="120"/>
                    </a:xfrm>
                    <a:custGeom>
                      <a:avLst/>
                      <a:gdLst>
                        <a:gd name="T0" fmla="*/ 204 w 189"/>
                        <a:gd name="T1" fmla="*/ 0 h 116"/>
                        <a:gd name="T2" fmla="*/ 48 w 189"/>
                        <a:gd name="T3" fmla="*/ 0 h 116"/>
                        <a:gd name="T4" fmla="*/ 38 w 189"/>
                        <a:gd name="T5" fmla="*/ 4 h 116"/>
                        <a:gd name="T6" fmla="*/ 21 w 189"/>
                        <a:gd name="T7" fmla="*/ 11 h 116"/>
                        <a:gd name="T8" fmla="*/ 13 w 189"/>
                        <a:gd name="T9" fmla="*/ 23 h 116"/>
                        <a:gd name="T10" fmla="*/ 5 w 189"/>
                        <a:gd name="T11" fmla="*/ 35 h 116"/>
                        <a:gd name="T12" fmla="*/ 1 w 189"/>
                        <a:gd name="T13" fmla="*/ 54 h 116"/>
                        <a:gd name="T14" fmla="*/ 0 w 189"/>
                        <a:gd name="T15" fmla="*/ 71 h 116"/>
                        <a:gd name="T16" fmla="*/ 4 w 189"/>
                        <a:gd name="T17" fmla="*/ 94 h 116"/>
                        <a:gd name="T18" fmla="*/ 7 w 189"/>
                        <a:gd name="T19" fmla="*/ 104 h 116"/>
                        <a:gd name="T20" fmla="*/ 17 w 189"/>
                        <a:gd name="T21" fmla="*/ 123 h 116"/>
                        <a:gd name="T22" fmla="*/ 30 w 189"/>
                        <a:gd name="T23" fmla="*/ 132 h 116"/>
                        <a:gd name="T24" fmla="*/ 48 w 189"/>
                        <a:gd name="T25" fmla="*/ 137 h 116"/>
                        <a:gd name="T26" fmla="*/ 204 w 189"/>
                        <a:gd name="T27" fmla="*/ 137 h 116"/>
                        <a:gd name="T28" fmla="*/ 190 w 189"/>
                        <a:gd name="T29" fmla="*/ 132 h 116"/>
                        <a:gd name="T30" fmla="*/ 177 w 189"/>
                        <a:gd name="T31" fmla="*/ 123 h 116"/>
                        <a:gd name="T32" fmla="*/ 165 w 189"/>
                        <a:gd name="T33" fmla="*/ 108 h 116"/>
                        <a:gd name="T34" fmla="*/ 155 w 189"/>
                        <a:gd name="T35" fmla="*/ 94 h 116"/>
                        <a:gd name="T36" fmla="*/ 153 w 189"/>
                        <a:gd name="T37" fmla="*/ 74 h 116"/>
                        <a:gd name="T38" fmla="*/ 153 w 189"/>
                        <a:gd name="T39" fmla="*/ 56 h 116"/>
                        <a:gd name="T40" fmla="*/ 159 w 189"/>
                        <a:gd name="T41" fmla="*/ 37 h 116"/>
                        <a:gd name="T42" fmla="*/ 168 w 189"/>
                        <a:gd name="T43" fmla="*/ 25 h 116"/>
                        <a:gd name="T44" fmla="*/ 180 w 189"/>
                        <a:gd name="T45" fmla="*/ 11 h 116"/>
                        <a:gd name="T46" fmla="*/ 194 w 189"/>
                        <a:gd name="T47" fmla="*/ 5 h 116"/>
                        <a:gd name="T48" fmla="*/ 204 w 189"/>
                        <a:gd name="T49" fmla="*/ 0 h 11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89"/>
                        <a:gd name="T76" fmla="*/ 0 h 116"/>
                        <a:gd name="T77" fmla="*/ 189 w 189"/>
                        <a:gd name="T78" fmla="*/ 116 h 11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89" h="116">
                          <a:moveTo>
                            <a:pt x="189" y="0"/>
                          </a:moveTo>
                          <a:lnTo>
                            <a:pt x="43" y="0"/>
                          </a:lnTo>
                          <a:lnTo>
                            <a:pt x="33" y="4"/>
                          </a:lnTo>
                          <a:lnTo>
                            <a:pt x="21" y="11"/>
                          </a:lnTo>
                          <a:lnTo>
                            <a:pt x="13" y="18"/>
                          </a:lnTo>
                          <a:lnTo>
                            <a:pt x="5" y="30"/>
                          </a:lnTo>
                          <a:lnTo>
                            <a:pt x="1" y="44"/>
                          </a:lnTo>
                          <a:lnTo>
                            <a:pt x="0" y="61"/>
                          </a:lnTo>
                          <a:lnTo>
                            <a:pt x="4" y="79"/>
                          </a:lnTo>
                          <a:lnTo>
                            <a:pt x="7" y="89"/>
                          </a:lnTo>
                          <a:lnTo>
                            <a:pt x="17" y="103"/>
                          </a:lnTo>
                          <a:lnTo>
                            <a:pt x="30" y="112"/>
                          </a:lnTo>
                          <a:lnTo>
                            <a:pt x="43" y="116"/>
                          </a:lnTo>
                          <a:lnTo>
                            <a:pt x="189" y="116"/>
                          </a:lnTo>
                          <a:lnTo>
                            <a:pt x="175" y="112"/>
                          </a:lnTo>
                          <a:lnTo>
                            <a:pt x="162" y="103"/>
                          </a:lnTo>
                          <a:lnTo>
                            <a:pt x="153" y="92"/>
                          </a:lnTo>
                          <a:lnTo>
                            <a:pt x="145" y="79"/>
                          </a:lnTo>
                          <a:lnTo>
                            <a:pt x="143" y="64"/>
                          </a:lnTo>
                          <a:lnTo>
                            <a:pt x="143" y="46"/>
                          </a:lnTo>
                          <a:lnTo>
                            <a:pt x="149" y="32"/>
                          </a:lnTo>
                          <a:lnTo>
                            <a:pt x="155" y="20"/>
                          </a:lnTo>
                          <a:lnTo>
                            <a:pt x="165" y="11"/>
                          </a:lnTo>
                          <a:lnTo>
                            <a:pt x="179" y="5"/>
                          </a:lnTo>
                          <a:lnTo>
                            <a:pt x="189" y="0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A6A6A6"/>
                        </a:gs>
                        <a:gs pos="100000">
                          <a:srgbClr val="EDEDED"/>
                        </a:gs>
                      </a:gsLst>
                      <a:lin ang="5400000" scaled="1"/>
                    </a:gradFill>
                    <a:ln w="6350" cap="flat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532" name="AutoShape 47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5400000">
                      <a:off x="-38" y="9"/>
                      <a:ext cx="240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1600"/>
                        <a:gd name="T13" fmla="*/ 0 h 21600"/>
                        <a:gd name="T14" fmla="*/ 21600 w 21600"/>
                        <a:gd name="T15" fmla="*/ 8213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5985" y="11004"/>
                          </a:moveTo>
                          <a:cubicBezTo>
                            <a:pt x="5982" y="10936"/>
                            <a:pt x="5981" y="10868"/>
                            <a:pt x="5981" y="10800"/>
                          </a:cubicBezTo>
                          <a:cubicBezTo>
                            <a:pt x="5981" y="8138"/>
                            <a:pt x="8138" y="5981"/>
                            <a:pt x="10800" y="5981"/>
                          </a:cubicBezTo>
                          <a:cubicBezTo>
                            <a:pt x="13461" y="5981"/>
                            <a:pt x="15619" y="8138"/>
                            <a:pt x="15619" y="10800"/>
                          </a:cubicBezTo>
                          <a:cubicBezTo>
                            <a:pt x="15618" y="10868"/>
                            <a:pt x="15617" y="10936"/>
                            <a:pt x="15614" y="11004"/>
                          </a:cubicBezTo>
                          <a:lnTo>
                            <a:pt x="21590" y="11259"/>
                          </a:lnTo>
                          <a:cubicBezTo>
                            <a:pt x="21596" y="11106"/>
                            <a:pt x="21600" y="10953"/>
                            <a:pt x="21600" y="10800"/>
                          </a:cubicBez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ubicBezTo>
                            <a:pt x="-1" y="10953"/>
                            <a:pt x="3" y="11106"/>
                            <a:pt x="9" y="11259"/>
                          </a:cubicBezTo>
                          <a:lnTo>
                            <a:pt x="5985" y="11004"/>
                          </a:lnTo>
                          <a:close/>
                        </a:path>
                      </a:pathLst>
                    </a:custGeom>
                    <a:solidFill>
                      <a:srgbClr val="BBBBBB"/>
                    </a:solidFill>
                    <a:ln w="6350" cmpd="sng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533" name="Rectangle 4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2" y="-13"/>
                      <a:ext cx="133" cy="69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63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534" name="Rectangle 4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" y="172"/>
                      <a:ext cx="133" cy="69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63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535" name="Rectangle 4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7" y="-5"/>
                      <a:ext cx="103" cy="51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536" name="Rectangle 4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7" y="170"/>
                      <a:ext cx="103" cy="51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14412" name="Group 477"/>
                <p:cNvGrpSpPr>
                  <a:grpSpLocks noChangeAspect="1"/>
                </p:cNvGrpSpPr>
                <p:nvPr/>
              </p:nvGrpSpPr>
              <p:grpSpPr bwMode="auto">
                <a:xfrm>
                  <a:off x="935" y="509"/>
                  <a:ext cx="345" cy="250"/>
                  <a:chOff x="0" y="0"/>
                  <a:chExt cx="1140" cy="382"/>
                </a:xfrm>
              </p:grpSpPr>
              <p:sp>
                <p:nvSpPr>
                  <p:cNvPr id="14520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091" y="348"/>
                    <a:ext cx="44" cy="26"/>
                  </a:xfrm>
                  <a:custGeom>
                    <a:avLst/>
                    <a:gdLst>
                      <a:gd name="T0" fmla="*/ 3 w 77"/>
                      <a:gd name="T1" fmla="*/ 1 h 55"/>
                      <a:gd name="T2" fmla="*/ 0 w 77"/>
                      <a:gd name="T3" fmla="*/ 0 h 55"/>
                      <a:gd name="T4" fmla="*/ 2 w 77"/>
                      <a:gd name="T5" fmla="*/ 0 h 55"/>
                      <a:gd name="T6" fmla="*/ 5 w 77"/>
                      <a:gd name="T7" fmla="*/ 0 h 55"/>
                      <a:gd name="T8" fmla="*/ 3 w 77"/>
                      <a:gd name="T9" fmla="*/ 1 h 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55"/>
                      <a:gd name="T17" fmla="*/ 77 w 77"/>
                      <a:gd name="T18" fmla="*/ 55 h 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55">
                        <a:moveTo>
                          <a:pt x="45" y="55"/>
                        </a:moveTo>
                        <a:lnTo>
                          <a:pt x="0" y="31"/>
                        </a:lnTo>
                        <a:lnTo>
                          <a:pt x="32" y="0"/>
                        </a:lnTo>
                        <a:lnTo>
                          <a:pt x="77" y="22"/>
                        </a:lnTo>
                        <a:lnTo>
                          <a:pt x="45" y="55"/>
                        </a:lnTo>
                        <a:close/>
                      </a:path>
                    </a:pathLst>
                  </a:custGeom>
                  <a:solidFill>
                    <a:srgbClr val="B8936E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521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053" y="309"/>
                    <a:ext cx="44" cy="51"/>
                  </a:xfrm>
                  <a:custGeom>
                    <a:avLst/>
                    <a:gdLst>
                      <a:gd name="T0" fmla="*/ 2 w 88"/>
                      <a:gd name="T1" fmla="*/ 4 h 94"/>
                      <a:gd name="T2" fmla="*/ 0 w 88"/>
                      <a:gd name="T3" fmla="*/ 2 h 94"/>
                      <a:gd name="T4" fmla="*/ 1 w 88"/>
                      <a:gd name="T5" fmla="*/ 0 h 94"/>
                      <a:gd name="T6" fmla="*/ 3 w 88"/>
                      <a:gd name="T7" fmla="*/ 3 h 94"/>
                      <a:gd name="T8" fmla="*/ 2 w 88"/>
                      <a:gd name="T9" fmla="*/ 4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8"/>
                      <a:gd name="T16" fmla="*/ 0 h 94"/>
                      <a:gd name="T17" fmla="*/ 88 w 88"/>
                      <a:gd name="T18" fmla="*/ 94 h 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8" h="94">
                        <a:moveTo>
                          <a:pt x="56" y="94"/>
                        </a:moveTo>
                        <a:lnTo>
                          <a:pt x="0" y="33"/>
                        </a:lnTo>
                        <a:lnTo>
                          <a:pt x="31" y="0"/>
                        </a:lnTo>
                        <a:lnTo>
                          <a:pt x="88" y="63"/>
                        </a:lnTo>
                        <a:lnTo>
                          <a:pt x="56" y="94"/>
                        </a:lnTo>
                        <a:close/>
                      </a:path>
                    </a:pathLst>
                  </a:custGeom>
                  <a:solidFill>
                    <a:srgbClr val="CEA47B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522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040" y="268"/>
                    <a:ext cx="29" cy="60"/>
                  </a:xfrm>
                  <a:custGeom>
                    <a:avLst/>
                    <a:gdLst>
                      <a:gd name="T0" fmla="*/ 0 w 81"/>
                      <a:gd name="T1" fmla="*/ 4 h 117"/>
                      <a:gd name="T2" fmla="*/ 0 w 81"/>
                      <a:gd name="T3" fmla="*/ 1 h 117"/>
                      <a:gd name="T4" fmla="*/ 0 w 81"/>
                      <a:gd name="T5" fmla="*/ 0 h 117"/>
                      <a:gd name="T6" fmla="*/ 0 w 81"/>
                      <a:gd name="T7" fmla="*/ 3 h 117"/>
                      <a:gd name="T8" fmla="*/ 0 w 81"/>
                      <a:gd name="T9" fmla="*/ 4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1"/>
                      <a:gd name="T16" fmla="*/ 0 h 117"/>
                      <a:gd name="T17" fmla="*/ 81 w 81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1" h="117">
                        <a:moveTo>
                          <a:pt x="50" y="117"/>
                        </a:moveTo>
                        <a:lnTo>
                          <a:pt x="0" y="32"/>
                        </a:lnTo>
                        <a:lnTo>
                          <a:pt x="30" y="0"/>
                        </a:lnTo>
                        <a:lnTo>
                          <a:pt x="81" y="84"/>
                        </a:lnTo>
                        <a:lnTo>
                          <a:pt x="50" y="117"/>
                        </a:lnTo>
                        <a:close/>
                      </a:path>
                    </a:pathLst>
                  </a:custGeom>
                  <a:solidFill>
                    <a:srgbClr val="D6AB80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523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011" y="227"/>
                    <a:ext cx="44" cy="60"/>
                  </a:xfrm>
                  <a:custGeom>
                    <a:avLst/>
                    <a:gdLst>
                      <a:gd name="T0" fmla="*/ 4 w 70"/>
                      <a:gd name="T1" fmla="*/ 2 h 133"/>
                      <a:gd name="T2" fmla="*/ 0 w 70"/>
                      <a:gd name="T3" fmla="*/ 0 h 133"/>
                      <a:gd name="T4" fmla="*/ 3 w 70"/>
                      <a:gd name="T5" fmla="*/ 0 h 133"/>
                      <a:gd name="T6" fmla="*/ 7 w 70"/>
                      <a:gd name="T7" fmla="*/ 2 h 133"/>
                      <a:gd name="T8" fmla="*/ 4 w 70"/>
                      <a:gd name="T9" fmla="*/ 2 h 1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"/>
                      <a:gd name="T16" fmla="*/ 0 h 133"/>
                      <a:gd name="T17" fmla="*/ 70 w 70"/>
                      <a:gd name="T18" fmla="*/ 133 h 1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" h="133">
                        <a:moveTo>
                          <a:pt x="40" y="133"/>
                        </a:moveTo>
                        <a:lnTo>
                          <a:pt x="0" y="32"/>
                        </a:lnTo>
                        <a:lnTo>
                          <a:pt x="31" y="0"/>
                        </a:lnTo>
                        <a:lnTo>
                          <a:pt x="70" y="101"/>
                        </a:lnTo>
                        <a:lnTo>
                          <a:pt x="40" y="133"/>
                        </a:lnTo>
                        <a:close/>
                      </a:path>
                    </a:pathLst>
                  </a:custGeom>
                  <a:solidFill>
                    <a:srgbClr val="DCB084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524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007" y="167"/>
                    <a:ext cx="29" cy="69"/>
                  </a:xfrm>
                  <a:custGeom>
                    <a:avLst/>
                    <a:gdLst>
                      <a:gd name="T0" fmla="*/ 0 w 65"/>
                      <a:gd name="T1" fmla="*/ 4 h 144"/>
                      <a:gd name="T2" fmla="*/ 0 w 65"/>
                      <a:gd name="T3" fmla="*/ 0 h 144"/>
                      <a:gd name="T4" fmla="*/ 0 w 65"/>
                      <a:gd name="T5" fmla="*/ 0 h 144"/>
                      <a:gd name="T6" fmla="*/ 1 w 65"/>
                      <a:gd name="T7" fmla="*/ 3 h 144"/>
                      <a:gd name="T8" fmla="*/ 0 w 65"/>
                      <a:gd name="T9" fmla="*/ 4 h 1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5"/>
                      <a:gd name="T16" fmla="*/ 0 h 144"/>
                      <a:gd name="T17" fmla="*/ 65 w 65"/>
                      <a:gd name="T18" fmla="*/ 144 h 1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5" h="144">
                        <a:moveTo>
                          <a:pt x="34" y="144"/>
                        </a:moveTo>
                        <a:lnTo>
                          <a:pt x="0" y="31"/>
                        </a:lnTo>
                        <a:lnTo>
                          <a:pt x="33" y="0"/>
                        </a:lnTo>
                        <a:lnTo>
                          <a:pt x="65" y="112"/>
                        </a:lnTo>
                        <a:lnTo>
                          <a:pt x="34" y="144"/>
                        </a:lnTo>
                        <a:close/>
                      </a:path>
                    </a:pathLst>
                  </a:custGeom>
                  <a:solidFill>
                    <a:srgbClr val="DEB185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525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983" y="-4"/>
                    <a:ext cx="29" cy="189"/>
                  </a:xfrm>
                  <a:custGeom>
                    <a:avLst/>
                    <a:gdLst>
                      <a:gd name="T0" fmla="*/ 0 w 67"/>
                      <a:gd name="T1" fmla="*/ 11 h 380"/>
                      <a:gd name="T2" fmla="*/ 0 w 67"/>
                      <a:gd name="T3" fmla="*/ 0 h 380"/>
                      <a:gd name="T4" fmla="*/ 0 w 67"/>
                      <a:gd name="T5" fmla="*/ 0 h 380"/>
                      <a:gd name="T6" fmla="*/ 1 w 67"/>
                      <a:gd name="T7" fmla="*/ 10 h 380"/>
                      <a:gd name="T8" fmla="*/ 0 w 67"/>
                      <a:gd name="T9" fmla="*/ 11 h 3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"/>
                      <a:gd name="T16" fmla="*/ 0 h 380"/>
                      <a:gd name="T17" fmla="*/ 67 w 67"/>
                      <a:gd name="T18" fmla="*/ 380 h 38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" h="380">
                        <a:moveTo>
                          <a:pt x="34" y="380"/>
                        </a:moveTo>
                        <a:lnTo>
                          <a:pt x="0" y="31"/>
                        </a:lnTo>
                        <a:lnTo>
                          <a:pt x="32" y="0"/>
                        </a:lnTo>
                        <a:lnTo>
                          <a:pt x="67" y="349"/>
                        </a:lnTo>
                        <a:lnTo>
                          <a:pt x="34" y="380"/>
                        </a:lnTo>
                        <a:close/>
                      </a:path>
                    </a:pathLst>
                  </a:custGeom>
                  <a:solidFill>
                    <a:srgbClr val="E0B386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526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228" y="-5"/>
                    <a:ext cx="778" cy="17"/>
                  </a:xfrm>
                  <a:custGeom>
                    <a:avLst/>
                    <a:gdLst>
                      <a:gd name="T0" fmla="*/ 48 w 1549"/>
                      <a:gd name="T1" fmla="*/ 2 h 31"/>
                      <a:gd name="T2" fmla="*/ 0 w 1549"/>
                      <a:gd name="T3" fmla="*/ 2 h 31"/>
                      <a:gd name="T4" fmla="*/ 1 w 1549"/>
                      <a:gd name="T5" fmla="*/ 0 h 31"/>
                      <a:gd name="T6" fmla="*/ 49 w 1549"/>
                      <a:gd name="T7" fmla="*/ 0 h 31"/>
                      <a:gd name="T8" fmla="*/ 48 w 1549"/>
                      <a:gd name="T9" fmla="*/ 2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49"/>
                      <a:gd name="T16" fmla="*/ 0 h 31"/>
                      <a:gd name="T17" fmla="*/ 1549 w 1549"/>
                      <a:gd name="T18" fmla="*/ 31 h 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49" h="31">
                        <a:moveTo>
                          <a:pt x="1517" y="31"/>
                        </a:moveTo>
                        <a:lnTo>
                          <a:pt x="0" y="31"/>
                        </a:lnTo>
                        <a:lnTo>
                          <a:pt x="32" y="0"/>
                        </a:lnTo>
                        <a:lnTo>
                          <a:pt x="1549" y="0"/>
                        </a:lnTo>
                        <a:lnTo>
                          <a:pt x="1517" y="31"/>
                        </a:lnTo>
                        <a:close/>
                      </a:path>
                    </a:pathLst>
                  </a:custGeom>
                  <a:solidFill>
                    <a:srgbClr val="98795B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527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16" y="-5"/>
                    <a:ext cx="117" cy="103"/>
                  </a:xfrm>
                  <a:custGeom>
                    <a:avLst/>
                    <a:gdLst>
                      <a:gd name="T0" fmla="*/ 5 w 245"/>
                      <a:gd name="T1" fmla="*/ 1 h 198"/>
                      <a:gd name="T2" fmla="*/ 0 w 245"/>
                      <a:gd name="T3" fmla="*/ 8 h 198"/>
                      <a:gd name="T4" fmla="*/ 0 w 245"/>
                      <a:gd name="T5" fmla="*/ 6 h 198"/>
                      <a:gd name="T6" fmla="*/ 6 w 245"/>
                      <a:gd name="T7" fmla="*/ 0 h 198"/>
                      <a:gd name="T8" fmla="*/ 5 w 245"/>
                      <a:gd name="T9" fmla="*/ 1 h 19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5"/>
                      <a:gd name="T16" fmla="*/ 0 h 198"/>
                      <a:gd name="T17" fmla="*/ 245 w 245"/>
                      <a:gd name="T18" fmla="*/ 198 h 19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5" h="198">
                        <a:moveTo>
                          <a:pt x="213" y="31"/>
                        </a:moveTo>
                        <a:lnTo>
                          <a:pt x="0" y="198"/>
                        </a:lnTo>
                        <a:lnTo>
                          <a:pt x="31" y="166"/>
                        </a:lnTo>
                        <a:lnTo>
                          <a:pt x="245" y="0"/>
                        </a:lnTo>
                        <a:lnTo>
                          <a:pt x="213" y="31"/>
                        </a:lnTo>
                        <a:close/>
                      </a:path>
                    </a:pathLst>
                  </a:custGeom>
                  <a:solidFill>
                    <a:srgbClr val="C59D76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528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-20" y="7"/>
                    <a:ext cx="1130" cy="360"/>
                  </a:xfrm>
                  <a:custGeom>
                    <a:avLst/>
                    <a:gdLst>
                      <a:gd name="T0" fmla="*/ 0 w 2248"/>
                      <a:gd name="T1" fmla="*/ 16 h 733"/>
                      <a:gd name="T2" fmla="*/ 0 w 2248"/>
                      <a:gd name="T3" fmla="*/ 21 h 733"/>
                      <a:gd name="T4" fmla="*/ 72 w 2248"/>
                      <a:gd name="T5" fmla="*/ 21 h 733"/>
                      <a:gd name="T6" fmla="*/ 70 w 2248"/>
                      <a:gd name="T7" fmla="*/ 20 h 733"/>
                      <a:gd name="T8" fmla="*/ 69 w 2248"/>
                      <a:gd name="T9" fmla="*/ 19 h 733"/>
                      <a:gd name="T10" fmla="*/ 67 w 2248"/>
                      <a:gd name="T11" fmla="*/ 16 h 733"/>
                      <a:gd name="T12" fmla="*/ 66 w 2248"/>
                      <a:gd name="T13" fmla="*/ 13 h 733"/>
                      <a:gd name="T14" fmla="*/ 65 w 2248"/>
                      <a:gd name="T15" fmla="*/ 10 h 733"/>
                      <a:gd name="T16" fmla="*/ 64 w 2248"/>
                      <a:gd name="T17" fmla="*/ 0 h 733"/>
                      <a:gd name="T18" fmla="*/ 15 w 2248"/>
                      <a:gd name="T19" fmla="*/ 0 h 733"/>
                      <a:gd name="T20" fmla="*/ 9 w 2248"/>
                      <a:gd name="T21" fmla="*/ 5 h 733"/>
                      <a:gd name="T22" fmla="*/ 5 w 2248"/>
                      <a:gd name="T23" fmla="*/ 11 h 733"/>
                      <a:gd name="T24" fmla="*/ 0 w 2248"/>
                      <a:gd name="T25" fmla="*/ 16 h 73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248"/>
                      <a:gd name="T40" fmla="*/ 0 h 733"/>
                      <a:gd name="T41" fmla="*/ 2248 w 2248"/>
                      <a:gd name="T42" fmla="*/ 733 h 73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248" h="733">
                        <a:moveTo>
                          <a:pt x="0" y="565"/>
                        </a:moveTo>
                        <a:lnTo>
                          <a:pt x="0" y="733"/>
                        </a:lnTo>
                        <a:lnTo>
                          <a:pt x="2248" y="733"/>
                        </a:lnTo>
                        <a:lnTo>
                          <a:pt x="2203" y="709"/>
                        </a:lnTo>
                        <a:lnTo>
                          <a:pt x="2147" y="648"/>
                        </a:lnTo>
                        <a:lnTo>
                          <a:pt x="2097" y="563"/>
                        </a:lnTo>
                        <a:lnTo>
                          <a:pt x="2057" y="462"/>
                        </a:lnTo>
                        <a:lnTo>
                          <a:pt x="2023" y="349"/>
                        </a:lnTo>
                        <a:lnTo>
                          <a:pt x="1989" y="0"/>
                        </a:lnTo>
                        <a:lnTo>
                          <a:pt x="472" y="0"/>
                        </a:lnTo>
                        <a:lnTo>
                          <a:pt x="259" y="167"/>
                        </a:lnTo>
                        <a:lnTo>
                          <a:pt x="135" y="383"/>
                        </a:lnTo>
                        <a:lnTo>
                          <a:pt x="0" y="565"/>
                        </a:lnTo>
                        <a:close/>
                      </a:path>
                    </a:pathLst>
                  </a:custGeom>
                  <a:solidFill>
                    <a:srgbClr val="C49C75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14413" name="その他"/>
                <p:cNvSpPr>
                  <a:spLocks noChangeAspect="1"/>
                </p:cNvSpPr>
                <p:nvPr/>
              </p:nvSpPr>
              <p:spPr bwMode="auto">
                <a:xfrm>
                  <a:off x="427" y="177"/>
                  <a:ext cx="440" cy="399"/>
                </a:xfrm>
                <a:custGeom>
                  <a:avLst/>
                  <a:gdLst>
                    <a:gd name="T0" fmla="*/ 4 w 1458"/>
                    <a:gd name="T1" fmla="*/ 0 h 606"/>
                    <a:gd name="T2" fmla="*/ 0 w 1458"/>
                    <a:gd name="T3" fmla="*/ 0 h 606"/>
                    <a:gd name="T4" fmla="*/ 0 w 1458"/>
                    <a:gd name="T5" fmla="*/ 1 h 606"/>
                    <a:gd name="T6" fmla="*/ 0 w 1458"/>
                    <a:gd name="T7" fmla="*/ 3 h 606"/>
                    <a:gd name="T8" fmla="*/ 0 w 1458"/>
                    <a:gd name="T9" fmla="*/ 5 h 606"/>
                    <a:gd name="T10" fmla="*/ 0 w 1458"/>
                    <a:gd name="T11" fmla="*/ 6 h 606"/>
                    <a:gd name="T12" fmla="*/ 0 w 1458"/>
                    <a:gd name="T13" fmla="*/ 9 h 606"/>
                    <a:gd name="T14" fmla="*/ 0 w 1458"/>
                    <a:gd name="T15" fmla="*/ 11 h 606"/>
                    <a:gd name="T16" fmla="*/ 0 w 1458"/>
                    <a:gd name="T17" fmla="*/ 14 h 606"/>
                    <a:gd name="T18" fmla="*/ 0 w 1458"/>
                    <a:gd name="T19" fmla="*/ 18 h 606"/>
                    <a:gd name="T20" fmla="*/ 0 w 1458"/>
                    <a:gd name="T21" fmla="*/ 22 h 606"/>
                    <a:gd name="T22" fmla="*/ 0 w 1458"/>
                    <a:gd name="T23" fmla="*/ 25 h 606"/>
                    <a:gd name="T24" fmla="*/ 0 w 1458"/>
                    <a:gd name="T25" fmla="*/ 29 h 606"/>
                    <a:gd name="T26" fmla="*/ 0 w 1458"/>
                    <a:gd name="T27" fmla="*/ 32 h 606"/>
                    <a:gd name="T28" fmla="*/ 0 w 1458"/>
                    <a:gd name="T29" fmla="*/ 36 h 606"/>
                    <a:gd name="T30" fmla="*/ 0 w 1458"/>
                    <a:gd name="T31" fmla="*/ 39 h 606"/>
                    <a:gd name="T32" fmla="*/ 0 w 1458"/>
                    <a:gd name="T33" fmla="*/ 42 h 606"/>
                    <a:gd name="T34" fmla="*/ 0 w 1458"/>
                    <a:gd name="T35" fmla="*/ 45 h 606"/>
                    <a:gd name="T36" fmla="*/ 0 w 1458"/>
                    <a:gd name="T37" fmla="*/ 47 h 606"/>
                    <a:gd name="T38" fmla="*/ 0 w 1458"/>
                    <a:gd name="T39" fmla="*/ 50 h 606"/>
                    <a:gd name="T40" fmla="*/ 0 w 1458"/>
                    <a:gd name="T41" fmla="*/ 53 h 606"/>
                    <a:gd name="T42" fmla="*/ 0 w 1458"/>
                    <a:gd name="T43" fmla="*/ 56 h 606"/>
                    <a:gd name="T44" fmla="*/ 0 w 1458"/>
                    <a:gd name="T45" fmla="*/ 59 h 606"/>
                    <a:gd name="T46" fmla="*/ 0 w 1458"/>
                    <a:gd name="T47" fmla="*/ 63 h 606"/>
                    <a:gd name="T48" fmla="*/ 0 w 1458"/>
                    <a:gd name="T49" fmla="*/ 65 h 606"/>
                    <a:gd name="T50" fmla="*/ 0 w 1458"/>
                    <a:gd name="T51" fmla="*/ 67 h 606"/>
                    <a:gd name="T52" fmla="*/ 0 w 1458"/>
                    <a:gd name="T53" fmla="*/ 69 h 606"/>
                    <a:gd name="T54" fmla="*/ 0 w 1458"/>
                    <a:gd name="T55" fmla="*/ 71 h 606"/>
                    <a:gd name="T56" fmla="*/ 0 w 1458"/>
                    <a:gd name="T57" fmla="*/ 73 h 606"/>
                    <a:gd name="T58" fmla="*/ 0 w 1458"/>
                    <a:gd name="T59" fmla="*/ 75 h 606"/>
                    <a:gd name="T60" fmla="*/ 4 w 1458"/>
                    <a:gd name="T61" fmla="*/ 75 h 606"/>
                    <a:gd name="T62" fmla="*/ 4 w 1458"/>
                    <a:gd name="T63" fmla="*/ 74 h 606"/>
                    <a:gd name="T64" fmla="*/ 4 w 1458"/>
                    <a:gd name="T65" fmla="*/ 72 h 606"/>
                    <a:gd name="T66" fmla="*/ 4 w 1458"/>
                    <a:gd name="T67" fmla="*/ 70 h 606"/>
                    <a:gd name="T68" fmla="*/ 4 w 1458"/>
                    <a:gd name="T69" fmla="*/ 68 h 606"/>
                    <a:gd name="T70" fmla="*/ 3 w 1458"/>
                    <a:gd name="T71" fmla="*/ 67 h 606"/>
                    <a:gd name="T72" fmla="*/ 3 w 1458"/>
                    <a:gd name="T73" fmla="*/ 65 h 606"/>
                    <a:gd name="T74" fmla="*/ 3 w 1458"/>
                    <a:gd name="T75" fmla="*/ 61 h 606"/>
                    <a:gd name="T76" fmla="*/ 3 w 1458"/>
                    <a:gd name="T77" fmla="*/ 58 h 606"/>
                    <a:gd name="T78" fmla="*/ 3 w 1458"/>
                    <a:gd name="T79" fmla="*/ 55 h 606"/>
                    <a:gd name="T80" fmla="*/ 3 w 1458"/>
                    <a:gd name="T81" fmla="*/ 50 h 606"/>
                    <a:gd name="T82" fmla="*/ 3 w 1458"/>
                    <a:gd name="T83" fmla="*/ 47 h 606"/>
                    <a:gd name="T84" fmla="*/ 3 w 1458"/>
                    <a:gd name="T85" fmla="*/ 44 h 606"/>
                    <a:gd name="T86" fmla="*/ 3 w 1458"/>
                    <a:gd name="T87" fmla="*/ 40 h 606"/>
                    <a:gd name="T88" fmla="*/ 3 w 1458"/>
                    <a:gd name="T89" fmla="*/ 34 h 606"/>
                    <a:gd name="T90" fmla="*/ 3 w 1458"/>
                    <a:gd name="T91" fmla="*/ 32 h 606"/>
                    <a:gd name="T92" fmla="*/ 3 w 1458"/>
                    <a:gd name="T93" fmla="*/ 28 h 606"/>
                    <a:gd name="T94" fmla="*/ 3 w 1458"/>
                    <a:gd name="T95" fmla="*/ 25 h 606"/>
                    <a:gd name="T96" fmla="*/ 3 w 1458"/>
                    <a:gd name="T97" fmla="*/ 21 h 606"/>
                    <a:gd name="T98" fmla="*/ 3 w 1458"/>
                    <a:gd name="T99" fmla="*/ 16 h 606"/>
                    <a:gd name="T100" fmla="*/ 3 w 1458"/>
                    <a:gd name="T101" fmla="*/ 13 h 606"/>
                    <a:gd name="T102" fmla="*/ 3 w 1458"/>
                    <a:gd name="T103" fmla="*/ 9 h 606"/>
                    <a:gd name="T104" fmla="*/ 4 w 1458"/>
                    <a:gd name="T105" fmla="*/ 6 h 606"/>
                    <a:gd name="T106" fmla="*/ 4 w 1458"/>
                    <a:gd name="T107" fmla="*/ 4 h 606"/>
                    <a:gd name="T108" fmla="*/ 4 w 1458"/>
                    <a:gd name="T109" fmla="*/ 2 h 606"/>
                    <a:gd name="T110" fmla="*/ 4 w 1458"/>
                    <a:gd name="T111" fmla="*/ 1 h 606"/>
                    <a:gd name="T112" fmla="*/ 4 w 1458"/>
                    <a:gd name="T113" fmla="*/ 0 h 60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458"/>
                    <a:gd name="T172" fmla="*/ 0 h 606"/>
                    <a:gd name="T173" fmla="*/ 1458 w 1458"/>
                    <a:gd name="T174" fmla="*/ 606 h 60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458" h="606">
                      <a:moveTo>
                        <a:pt x="1458" y="0"/>
                      </a:moveTo>
                      <a:lnTo>
                        <a:pt x="110" y="0"/>
                      </a:lnTo>
                      <a:lnTo>
                        <a:pt x="91" y="10"/>
                      </a:lnTo>
                      <a:lnTo>
                        <a:pt x="75" y="24"/>
                      </a:lnTo>
                      <a:lnTo>
                        <a:pt x="64" y="37"/>
                      </a:lnTo>
                      <a:lnTo>
                        <a:pt x="54" y="51"/>
                      </a:lnTo>
                      <a:lnTo>
                        <a:pt x="43" y="70"/>
                      </a:lnTo>
                      <a:lnTo>
                        <a:pt x="34" y="93"/>
                      </a:lnTo>
                      <a:lnTo>
                        <a:pt x="26" y="117"/>
                      </a:lnTo>
                      <a:lnTo>
                        <a:pt x="18" y="154"/>
                      </a:lnTo>
                      <a:lnTo>
                        <a:pt x="11" y="174"/>
                      </a:lnTo>
                      <a:lnTo>
                        <a:pt x="6" y="202"/>
                      </a:lnTo>
                      <a:lnTo>
                        <a:pt x="5" y="232"/>
                      </a:lnTo>
                      <a:lnTo>
                        <a:pt x="2" y="258"/>
                      </a:lnTo>
                      <a:lnTo>
                        <a:pt x="2" y="285"/>
                      </a:lnTo>
                      <a:lnTo>
                        <a:pt x="0" y="315"/>
                      </a:lnTo>
                      <a:lnTo>
                        <a:pt x="3" y="338"/>
                      </a:lnTo>
                      <a:lnTo>
                        <a:pt x="2" y="360"/>
                      </a:lnTo>
                      <a:lnTo>
                        <a:pt x="6" y="382"/>
                      </a:lnTo>
                      <a:lnTo>
                        <a:pt x="8" y="405"/>
                      </a:lnTo>
                      <a:lnTo>
                        <a:pt x="13" y="432"/>
                      </a:lnTo>
                      <a:lnTo>
                        <a:pt x="18" y="453"/>
                      </a:lnTo>
                      <a:lnTo>
                        <a:pt x="24" y="478"/>
                      </a:lnTo>
                      <a:lnTo>
                        <a:pt x="30" y="502"/>
                      </a:lnTo>
                      <a:lnTo>
                        <a:pt x="40" y="522"/>
                      </a:lnTo>
                      <a:lnTo>
                        <a:pt x="48" y="542"/>
                      </a:lnTo>
                      <a:lnTo>
                        <a:pt x="58" y="558"/>
                      </a:lnTo>
                      <a:lnTo>
                        <a:pt x="70" y="574"/>
                      </a:lnTo>
                      <a:lnTo>
                        <a:pt x="83" y="592"/>
                      </a:lnTo>
                      <a:lnTo>
                        <a:pt x="104" y="606"/>
                      </a:lnTo>
                      <a:lnTo>
                        <a:pt x="1454" y="606"/>
                      </a:lnTo>
                      <a:lnTo>
                        <a:pt x="1438" y="597"/>
                      </a:lnTo>
                      <a:lnTo>
                        <a:pt x="1427" y="586"/>
                      </a:lnTo>
                      <a:lnTo>
                        <a:pt x="1413" y="570"/>
                      </a:lnTo>
                      <a:lnTo>
                        <a:pt x="1402" y="552"/>
                      </a:lnTo>
                      <a:lnTo>
                        <a:pt x="1392" y="539"/>
                      </a:lnTo>
                      <a:lnTo>
                        <a:pt x="1386" y="522"/>
                      </a:lnTo>
                      <a:lnTo>
                        <a:pt x="1376" y="494"/>
                      </a:lnTo>
                      <a:lnTo>
                        <a:pt x="1368" y="469"/>
                      </a:lnTo>
                      <a:lnTo>
                        <a:pt x="1360" y="442"/>
                      </a:lnTo>
                      <a:lnTo>
                        <a:pt x="1355" y="406"/>
                      </a:lnTo>
                      <a:lnTo>
                        <a:pt x="1352" y="384"/>
                      </a:lnTo>
                      <a:lnTo>
                        <a:pt x="1352" y="355"/>
                      </a:lnTo>
                      <a:lnTo>
                        <a:pt x="1349" y="322"/>
                      </a:lnTo>
                      <a:lnTo>
                        <a:pt x="1349" y="278"/>
                      </a:lnTo>
                      <a:lnTo>
                        <a:pt x="1350" y="259"/>
                      </a:lnTo>
                      <a:lnTo>
                        <a:pt x="1350" y="227"/>
                      </a:lnTo>
                      <a:lnTo>
                        <a:pt x="1355" y="202"/>
                      </a:lnTo>
                      <a:lnTo>
                        <a:pt x="1360" y="170"/>
                      </a:lnTo>
                      <a:lnTo>
                        <a:pt x="1368" y="133"/>
                      </a:lnTo>
                      <a:lnTo>
                        <a:pt x="1378" y="106"/>
                      </a:lnTo>
                      <a:lnTo>
                        <a:pt x="1389" y="75"/>
                      </a:lnTo>
                      <a:lnTo>
                        <a:pt x="1402" y="50"/>
                      </a:lnTo>
                      <a:lnTo>
                        <a:pt x="1414" y="30"/>
                      </a:lnTo>
                      <a:lnTo>
                        <a:pt x="1427" y="16"/>
                      </a:lnTo>
                      <a:lnTo>
                        <a:pt x="1442" y="5"/>
                      </a:lnTo>
                      <a:lnTo>
                        <a:pt x="1458" y="0"/>
                      </a:lnTo>
                      <a:close/>
                    </a:path>
                  </a:pathLst>
                </a:custGeom>
                <a:solidFill>
                  <a:srgbClr val="B4E1B4"/>
                </a:solidFill>
                <a:ln w="6350" cap="flat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414" name="その他"/>
                <p:cNvSpPr>
                  <a:spLocks noChangeAspect="1"/>
                </p:cNvSpPr>
                <p:nvPr/>
              </p:nvSpPr>
              <p:spPr bwMode="auto">
                <a:xfrm>
                  <a:off x="423" y="145"/>
                  <a:ext cx="36" cy="460"/>
                </a:xfrm>
                <a:custGeom>
                  <a:avLst/>
                  <a:gdLst>
                    <a:gd name="T0" fmla="*/ 0 w 259"/>
                    <a:gd name="T1" fmla="*/ 0 h 1417"/>
                    <a:gd name="T2" fmla="*/ 0 w 259"/>
                    <a:gd name="T3" fmla="*/ 0 h 1417"/>
                    <a:gd name="T4" fmla="*/ 0 w 259"/>
                    <a:gd name="T5" fmla="*/ 0 h 1417"/>
                    <a:gd name="T6" fmla="*/ 0 w 259"/>
                    <a:gd name="T7" fmla="*/ 0 h 1417"/>
                    <a:gd name="T8" fmla="*/ 0 w 259"/>
                    <a:gd name="T9" fmla="*/ 1 h 1417"/>
                    <a:gd name="T10" fmla="*/ 0 w 259"/>
                    <a:gd name="T11" fmla="*/ 1 h 1417"/>
                    <a:gd name="T12" fmla="*/ 0 w 259"/>
                    <a:gd name="T13" fmla="*/ 1 h 1417"/>
                    <a:gd name="T14" fmla="*/ 0 w 259"/>
                    <a:gd name="T15" fmla="*/ 2 h 1417"/>
                    <a:gd name="T16" fmla="*/ 0 w 259"/>
                    <a:gd name="T17" fmla="*/ 2 h 1417"/>
                    <a:gd name="T18" fmla="*/ 0 w 259"/>
                    <a:gd name="T19" fmla="*/ 3 h 1417"/>
                    <a:gd name="T20" fmla="*/ 0 w 259"/>
                    <a:gd name="T21" fmla="*/ 3 h 1417"/>
                    <a:gd name="T22" fmla="*/ 0 w 259"/>
                    <a:gd name="T23" fmla="*/ 4 h 1417"/>
                    <a:gd name="T24" fmla="*/ 0 w 259"/>
                    <a:gd name="T25" fmla="*/ 4 h 1417"/>
                    <a:gd name="T26" fmla="*/ 0 w 259"/>
                    <a:gd name="T27" fmla="*/ 4 h 1417"/>
                    <a:gd name="T28" fmla="*/ 0 w 259"/>
                    <a:gd name="T29" fmla="*/ 5 h 1417"/>
                    <a:gd name="T30" fmla="*/ 0 w 259"/>
                    <a:gd name="T31" fmla="*/ 5 h 1417"/>
                    <a:gd name="T32" fmla="*/ 0 w 259"/>
                    <a:gd name="T33" fmla="*/ 5 h 1417"/>
                    <a:gd name="T34" fmla="*/ 0 w 259"/>
                    <a:gd name="T35" fmla="*/ 5 h 1417"/>
                    <a:gd name="T36" fmla="*/ 0 w 259"/>
                    <a:gd name="T37" fmla="*/ 5 h 1417"/>
                    <a:gd name="T38" fmla="*/ 0 w 259"/>
                    <a:gd name="T39" fmla="*/ 5 h 1417"/>
                    <a:gd name="T40" fmla="*/ 0 w 259"/>
                    <a:gd name="T41" fmla="*/ 5 h 1417"/>
                    <a:gd name="T42" fmla="*/ 0 w 259"/>
                    <a:gd name="T43" fmla="*/ 5 h 1417"/>
                    <a:gd name="T44" fmla="*/ 0 w 259"/>
                    <a:gd name="T45" fmla="*/ 4 h 1417"/>
                    <a:gd name="T46" fmla="*/ 0 w 259"/>
                    <a:gd name="T47" fmla="*/ 4 h 1417"/>
                    <a:gd name="T48" fmla="*/ 0 w 259"/>
                    <a:gd name="T49" fmla="*/ 4 h 1417"/>
                    <a:gd name="T50" fmla="*/ 0 w 259"/>
                    <a:gd name="T51" fmla="*/ 3 h 1417"/>
                    <a:gd name="T52" fmla="*/ 0 w 259"/>
                    <a:gd name="T53" fmla="*/ 3 h 1417"/>
                    <a:gd name="T54" fmla="*/ 0 w 259"/>
                    <a:gd name="T55" fmla="*/ 3 h 1417"/>
                    <a:gd name="T56" fmla="*/ 0 w 259"/>
                    <a:gd name="T57" fmla="*/ 2 h 1417"/>
                    <a:gd name="T58" fmla="*/ 0 w 259"/>
                    <a:gd name="T59" fmla="*/ 2 h 1417"/>
                    <a:gd name="T60" fmla="*/ 0 w 259"/>
                    <a:gd name="T61" fmla="*/ 1 h 1417"/>
                    <a:gd name="T62" fmla="*/ 0 w 259"/>
                    <a:gd name="T63" fmla="*/ 1 h 1417"/>
                    <a:gd name="T64" fmla="*/ 0 w 259"/>
                    <a:gd name="T65" fmla="*/ 1 h 1417"/>
                    <a:gd name="T66" fmla="*/ 0 w 259"/>
                    <a:gd name="T67" fmla="*/ 1 h 1417"/>
                    <a:gd name="T68" fmla="*/ 0 w 259"/>
                    <a:gd name="T69" fmla="*/ 1 h 1417"/>
                    <a:gd name="T70" fmla="*/ 0 w 259"/>
                    <a:gd name="T71" fmla="*/ 0 h 14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59"/>
                    <a:gd name="T109" fmla="*/ 0 h 1417"/>
                    <a:gd name="T110" fmla="*/ 259 w 259"/>
                    <a:gd name="T111" fmla="*/ 1417 h 14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59" h="1417">
                      <a:moveTo>
                        <a:pt x="259" y="105"/>
                      </a:moveTo>
                      <a:lnTo>
                        <a:pt x="256" y="0"/>
                      </a:lnTo>
                      <a:lnTo>
                        <a:pt x="241" y="4"/>
                      </a:lnTo>
                      <a:lnTo>
                        <a:pt x="229" y="11"/>
                      </a:lnTo>
                      <a:lnTo>
                        <a:pt x="214" y="18"/>
                      </a:lnTo>
                      <a:lnTo>
                        <a:pt x="202" y="27"/>
                      </a:lnTo>
                      <a:lnTo>
                        <a:pt x="177" y="49"/>
                      </a:lnTo>
                      <a:lnTo>
                        <a:pt x="153" y="76"/>
                      </a:lnTo>
                      <a:lnTo>
                        <a:pt x="132" y="108"/>
                      </a:lnTo>
                      <a:lnTo>
                        <a:pt x="110" y="146"/>
                      </a:lnTo>
                      <a:lnTo>
                        <a:pt x="90" y="187"/>
                      </a:lnTo>
                      <a:lnTo>
                        <a:pt x="72" y="232"/>
                      </a:lnTo>
                      <a:lnTo>
                        <a:pt x="56" y="281"/>
                      </a:lnTo>
                      <a:lnTo>
                        <a:pt x="42" y="335"/>
                      </a:lnTo>
                      <a:lnTo>
                        <a:pt x="29" y="391"/>
                      </a:lnTo>
                      <a:lnTo>
                        <a:pt x="18" y="450"/>
                      </a:lnTo>
                      <a:lnTo>
                        <a:pt x="11" y="512"/>
                      </a:lnTo>
                      <a:lnTo>
                        <a:pt x="4" y="575"/>
                      </a:lnTo>
                      <a:lnTo>
                        <a:pt x="0" y="641"/>
                      </a:lnTo>
                      <a:lnTo>
                        <a:pt x="0" y="708"/>
                      </a:lnTo>
                      <a:lnTo>
                        <a:pt x="0" y="776"/>
                      </a:lnTo>
                      <a:lnTo>
                        <a:pt x="4" y="841"/>
                      </a:lnTo>
                      <a:lnTo>
                        <a:pt x="11" y="906"/>
                      </a:lnTo>
                      <a:lnTo>
                        <a:pt x="18" y="967"/>
                      </a:lnTo>
                      <a:lnTo>
                        <a:pt x="29" y="1027"/>
                      </a:lnTo>
                      <a:lnTo>
                        <a:pt x="42" y="1082"/>
                      </a:lnTo>
                      <a:lnTo>
                        <a:pt x="56" y="1135"/>
                      </a:lnTo>
                      <a:lnTo>
                        <a:pt x="72" y="1185"/>
                      </a:lnTo>
                      <a:lnTo>
                        <a:pt x="90" y="1230"/>
                      </a:lnTo>
                      <a:lnTo>
                        <a:pt x="110" y="1271"/>
                      </a:lnTo>
                      <a:lnTo>
                        <a:pt x="132" y="1309"/>
                      </a:lnTo>
                      <a:lnTo>
                        <a:pt x="153" y="1342"/>
                      </a:lnTo>
                      <a:lnTo>
                        <a:pt x="177" y="1369"/>
                      </a:lnTo>
                      <a:lnTo>
                        <a:pt x="202" y="1390"/>
                      </a:lnTo>
                      <a:lnTo>
                        <a:pt x="214" y="1399"/>
                      </a:lnTo>
                      <a:lnTo>
                        <a:pt x="229" y="1407"/>
                      </a:lnTo>
                      <a:lnTo>
                        <a:pt x="241" y="1412"/>
                      </a:lnTo>
                      <a:lnTo>
                        <a:pt x="256" y="1417"/>
                      </a:lnTo>
                      <a:lnTo>
                        <a:pt x="259" y="1311"/>
                      </a:lnTo>
                      <a:lnTo>
                        <a:pt x="249" y="1307"/>
                      </a:lnTo>
                      <a:lnTo>
                        <a:pt x="236" y="1304"/>
                      </a:lnTo>
                      <a:lnTo>
                        <a:pt x="214" y="1289"/>
                      </a:lnTo>
                      <a:lnTo>
                        <a:pt x="193" y="1270"/>
                      </a:lnTo>
                      <a:lnTo>
                        <a:pt x="173" y="1246"/>
                      </a:lnTo>
                      <a:lnTo>
                        <a:pt x="155" y="1219"/>
                      </a:lnTo>
                      <a:lnTo>
                        <a:pt x="137" y="1189"/>
                      </a:lnTo>
                      <a:lnTo>
                        <a:pt x="119" y="1153"/>
                      </a:lnTo>
                      <a:lnTo>
                        <a:pt x="105" y="1113"/>
                      </a:lnTo>
                      <a:lnTo>
                        <a:pt x="90" y="1072"/>
                      </a:lnTo>
                      <a:lnTo>
                        <a:pt x="78" y="1027"/>
                      </a:lnTo>
                      <a:lnTo>
                        <a:pt x="67" y="980"/>
                      </a:lnTo>
                      <a:lnTo>
                        <a:pt x="58" y="929"/>
                      </a:lnTo>
                      <a:lnTo>
                        <a:pt x="51" y="877"/>
                      </a:lnTo>
                      <a:lnTo>
                        <a:pt x="47" y="821"/>
                      </a:lnTo>
                      <a:lnTo>
                        <a:pt x="44" y="765"/>
                      </a:lnTo>
                      <a:lnTo>
                        <a:pt x="42" y="708"/>
                      </a:lnTo>
                      <a:lnTo>
                        <a:pt x="44" y="650"/>
                      </a:lnTo>
                      <a:lnTo>
                        <a:pt x="47" y="594"/>
                      </a:lnTo>
                      <a:lnTo>
                        <a:pt x="51" y="540"/>
                      </a:lnTo>
                      <a:lnTo>
                        <a:pt x="58" y="488"/>
                      </a:lnTo>
                      <a:lnTo>
                        <a:pt x="67" y="438"/>
                      </a:lnTo>
                      <a:lnTo>
                        <a:pt x="78" y="391"/>
                      </a:lnTo>
                      <a:lnTo>
                        <a:pt x="90" y="346"/>
                      </a:lnTo>
                      <a:lnTo>
                        <a:pt x="105" y="303"/>
                      </a:lnTo>
                      <a:lnTo>
                        <a:pt x="119" y="265"/>
                      </a:lnTo>
                      <a:lnTo>
                        <a:pt x="137" y="229"/>
                      </a:lnTo>
                      <a:lnTo>
                        <a:pt x="155" y="198"/>
                      </a:lnTo>
                      <a:lnTo>
                        <a:pt x="173" y="169"/>
                      </a:lnTo>
                      <a:lnTo>
                        <a:pt x="193" y="146"/>
                      </a:lnTo>
                      <a:lnTo>
                        <a:pt x="214" y="128"/>
                      </a:lnTo>
                      <a:lnTo>
                        <a:pt x="236" y="114"/>
                      </a:lnTo>
                      <a:lnTo>
                        <a:pt x="249" y="108"/>
                      </a:lnTo>
                      <a:lnTo>
                        <a:pt x="259" y="105"/>
                      </a:lnTo>
                      <a:close/>
                    </a:path>
                  </a:pathLst>
                </a:custGeom>
                <a:solidFill>
                  <a:srgbClr val="9CC49C"/>
                </a:solidFill>
                <a:ln w="63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grpSp>
              <p:nvGrpSpPr>
                <p:cNvPr id="14415" name="Group 489"/>
                <p:cNvGrpSpPr>
                  <a:grpSpLocks noChangeAspect="1"/>
                </p:cNvGrpSpPr>
                <p:nvPr/>
              </p:nvGrpSpPr>
              <p:grpSpPr bwMode="auto">
                <a:xfrm>
                  <a:off x="788" y="431"/>
                  <a:ext cx="44" cy="171"/>
                  <a:chOff x="0" y="0"/>
                  <a:chExt cx="145" cy="262"/>
                </a:xfrm>
              </p:grpSpPr>
              <p:sp>
                <p:nvSpPr>
                  <p:cNvPr id="14516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84" y="205"/>
                    <a:ext cx="59" cy="52"/>
                  </a:xfrm>
                  <a:custGeom>
                    <a:avLst/>
                    <a:gdLst>
                      <a:gd name="T0" fmla="*/ 2 w 123"/>
                      <a:gd name="T1" fmla="*/ 3 h 110"/>
                      <a:gd name="T2" fmla="*/ 0 w 123"/>
                      <a:gd name="T3" fmla="*/ 0 h 110"/>
                      <a:gd name="T4" fmla="*/ 1 w 123"/>
                      <a:gd name="T5" fmla="*/ 0 h 110"/>
                      <a:gd name="T6" fmla="*/ 3 w 123"/>
                      <a:gd name="T7" fmla="*/ 2 h 110"/>
                      <a:gd name="T8" fmla="*/ 2 w 123"/>
                      <a:gd name="T9" fmla="*/ 3 h 1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"/>
                      <a:gd name="T16" fmla="*/ 0 h 110"/>
                      <a:gd name="T17" fmla="*/ 123 w 123"/>
                      <a:gd name="T18" fmla="*/ 110 h 1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" h="110">
                        <a:moveTo>
                          <a:pt x="90" y="110"/>
                        </a:moveTo>
                        <a:lnTo>
                          <a:pt x="0" y="31"/>
                        </a:lnTo>
                        <a:lnTo>
                          <a:pt x="33" y="0"/>
                        </a:lnTo>
                        <a:lnTo>
                          <a:pt x="123" y="79"/>
                        </a:lnTo>
                        <a:lnTo>
                          <a:pt x="90" y="110"/>
                        </a:lnTo>
                        <a:close/>
                      </a:path>
                    </a:pathLst>
                  </a:custGeom>
                  <a:solidFill>
                    <a:srgbClr val="A0C8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517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37" y="140"/>
                    <a:ext cx="59" cy="77"/>
                  </a:xfrm>
                  <a:custGeom>
                    <a:avLst/>
                    <a:gdLst>
                      <a:gd name="T0" fmla="*/ 5 w 101"/>
                      <a:gd name="T1" fmla="*/ 6 h 144"/>
                      <a:gd name="T2" fmla="*/ 0 w 101"/>
                      <a:gd name="T3" fmla="*/ 2 h 144"/>
                      <a:gd name="T4" fmla="*/ 2 w 101"/>
                      <a:gd name="T5" fmla="*/ 0 h 144"/>
                      <a:gd name="T6" fmla="*/ 7 w 101"/>
                      <a:gd name="T7" fmla="*/ 5 h 144"/>
                      <a:gd name="T8" fmla="*/ 5 w 101"/>
                      <a:gd name="T9" fmla="*/ 6 h 1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1"/>
                      <a:gd name="T16" fmla="*/ 0 h 144"/>
                      <a:gd name="T17" fmla="*/ 101 w 101"/>
                      <a:gd name="T18" fmla="*/ 144 h 1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1" h="144">
                        <a:moveTo>
                          <a:pt x="68" y="144"/>
                        </a:moveTo>
                        <a:lnTo>
                          <a:pt x="0" y="32"/>
                        </a:lnTo>
                        <a:lnTo>
                          <a:pt x="32" y="0"/>
                        </a:lnTo>
                        <a:lnTo>
                          <a:pt x="101" y="113"/>
                        </a:lnTo>
                        <a:lnTo>
                          <a:pt x="68" y="144"/>
                        </a:lnTo>
                        <a:close/>
                      </a:path>
                    </a:pathLst>
                  </a:custGeom>
                  <a:solidFill>
                    <a:srgbClr val="ABD6A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518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31" y="81"/>
                    <a:ext cx="44" cy="77"/>
                  </a:xfrm>
                  <a:custGeom>
                    <a:avLst/>
                    <a:gdLst>
                      <a:gd name="T0" fmla="*/ 3 w 77"/>
                      <a:gd name="T1" fmla="*/ 4 h 155"/>
                      <a:gd name="T2" fmla="*/ 0 w 77"/>
                      <a:gd name="T3" fmla="*/ 0 h 155"/>
                      <a:gd name="T4" fmla="*/ 2 w 77"/>
                      <a:gd name="T5" fmla="*/ 0 h 155"/>
                      <a:gd name="T6" fmla="*/ 5 w 77"/>
                      <a:gd name="T7" fmla="*/ 3 h 155"/>
                      <a:gd name="T8" fmla="*/ 3 w 77"/>
                      <a:gd name="T9" fmla="*/ 4 h 1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155"/>
                      <a:gd name="T17" fmla="*/ 77 w 77"/>
                      <a:gd name="T18" fmla="*/ 155 h 1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155">
                        <a:moveTo>
                          <a:pt x="45" y="155"/>
                        </a:moveTo>
                        <a:lnTo>
                          <a:pt x="0" y="31"/>
                        </a:lnTo>
                        <a:lnTo>
                          <a:pt x="32" y="0"/>
                        </a:lnTo>
                        <a:lnTo>
                          <a:pt x="77" y="123"/>
                        </a:lnTo>
                        <a:lnTo>
                          <a:pt x="45" y="155"/>
                        </a:lnTo>
                        <a:close/>
                      </a:path>
                    </a:pathLst>
                  </a:custGeom>
                  <a:solidFill>
                    <a:srgbClr val="B0DC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519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-8" y="-2"/>
                    <a:ext cx="44" cy="103"/>
                  </a:xfrm>
                  <a:custGeom>
                    <a:avLst/>
                    <a:gdLst>
                      <a:gd name="T0" fmla="*/ 2 w 88"/>
                      <a:gd name="T1" fmla="*/ 6 h 211"/>
                      <a:gd name="T2" fmla="*/ 0 w 88"/>
                      <a:gd name="T3" fmla="*/ 0 h 211"/>
                      <a:gd name="T4" fmla="*/ 2 w 88"/>
                      <a:gd name="T5" fmla="*/ 0 h 211"/>
                      <a:gd name="T6" fmla="*/ 3 w 88"/>
                      <a:gd name="T7" fmla="*/ 5 h 211"/>
                      <a:gd name="T8" fmla="*/ 2 w 88"/>
                      <a:gd name="T9" fmla="*/ 6 h 2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8"/>
                      <a:gd name="T16" fmla="*/ 0 h 211"/>
                      <a:gd name="T17" fmla="*/ 88 w 88"/>
                      <a:gd name="T18" fmla="*/ 211 h 2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8" h="211">
                        <a:moveTo>
                          <a:pt x="56" y="211"/>
                        </a:moveTo>
                        <a:lnTo>
                          <a:pt x="0" y="31"/>
                        </a:lnTo>
                        <a:lnTo>
                          <a:pt x="33" y="0"/>
                        </a:lnTo>
                        <a:lnTo>
                          <a:pt x="88" y="180"/>
                        </a:lnTo>
                        <a:lnTo>
                          <a:pt x="56" y="211"/>
                        </a:lnTo>
                        <a:close/>
                      </a:path>
                    </a:pathLst>
                  </a:custGeom>
                  <a:solidFill>
                    <a:srgbClr val="B1DD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14416" name="その他"/>
                <p:cNvSpPr>
                  <a:spLocks noChangeAspect="1"/>
                </p:cNvSpPr>
                <p:nvPr/>
              </p:nvSpPr>
              <p:spPr bwMode="auto">
                <a:xfrm>
                  <a:off x="526" y="429"/>
                  <a:ext cx="36" cy="45"/>
                </a:xfrm>
                <a:custGeom>
                  <a:avLst/>
                  <a:gdLst>
                    <a:gd name="T0" fmla="*/ 0 w 244"/>
                    <a:gd name="T1" fmla="*/ 0 h 144"/>
                    <a:gd name="T2" fmla="*/ 0 w 244"/>
                    <a:gd name="T3" fmla="*/ 0 h 144"/>
                    <a:gd name="T4" fmla="*/ 0 w 244"/>
                    <a:gd name="T5" fmla="*/ 0 h 144"/>
                    <a:gd name="T6" fmla="*/ 0 w 244"/>
                    <a:gd name="T7" fmla="*/ 0 h 144"/>
                    <a:gd name="T8" fmla="*/ 0 w 244"/>
                    <a:gd name="T9" fmla="*/ 0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4"/>
                    <a:gd name="T16" fmla="*/ 0 h 144"/>
                    <a:gd name="T17" fmla="*/ 244 w 244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4" h="144">
                      <a:moveTo>
                        <a:pt x="212" y="31"/>
                      </a:moveTo>
                      <a:lnTo>
                        <a:pt x="0" y="144"/>
                      </a:lnTo>
                      <a:lnTo>
                        <a:pt x="30" y="112"/>
                      </a:lnTo>
                      <a:lnTo>
                        <a:pt x="244" y="0"/>
                      </a:lnTo>
                      <a:lnTo>
                        <a:pt x="212" y="31"/>
                      </a:lnTo>
                      <a:close/>
                    </a:path>
                  </a:pathLst>
                </a:custGeom>
                <a:solidFill>
                  <a:srgbClr val="94BA94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417" name="その他"/>
                <p:cNvSpPr>
                  <a:spLocks noChangeAspect="1"/>
                </p:cNvSpPr>
                <p:nvPr/>
              </p:nvSpPr>
              <p:spPr bwMode="auto">
                <a:xfrm>
                  <a:off x="557" y="430"/>
                  <a:ext cx="235" cy="11"/>
                </a:xfrm>
                <a:custGeom>
                  <a:avLst/>
                  <a:gdLst>
                    <a:gd name="T0" fmla="*/ 0 w 1550"/>
                    <a:gd name="T1" fmla="*/ 0 h 31"/>
                    <a:gd name="T2" fmla="*/ 0 w 1550"/>
                    <a:gd name="T3" fmla="*/ 0 h 31"/>
                    <a:gd name="T4" fmla="*/ 0 w 1550"/>
                    <a:gd name="T5" fmla="*/ 0 h 31"/>
                    <a:gd name="T6" fmla="*/ 0 w 1550"/>
                    <a:gd name="T7" fmla="*/ 0 h 31"/>
                    <a:gd name="T8" fmla="*/ 0 w 1550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50"/>
                    <a:gd name="T16" fmla="*/ 0 h 31"/>
                    <a:gd name="T17" fmla="*/ 1550 w 1550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50" h="31">
                      <a:moveTo>
                        <a:pt x="1517" y="31"/>
                      </a:moveTo>
                      <a:lnTo>
                        <a:pt x="0" y="31"/>
                      </a:lnTo>
                      <a:lnTo>
                        <a:pt x="32" y="0"/>
                      </a:lnTo>
                      <a:lnTo>
                        <a:pt x="1550" y="0"/>
                      </a:lnTo>
                      <a:lnTo>
                        <a:pt x="1517" y="31"/>
                      </a:lnTo>
                      <a:close/>
                    </a:path>
                  </a:pathLst>
                </a:custGeom>
                <a:solidFill>
                  <a:srgbClr val="799879"/>
                </a:solidFill>
                <a:ln w="63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418" name="その他"/>
                <p:cNvSpPr>
                  <a:spLocks noChangeAspect="1"/>
                </p:cNvSpPr>
                <p:nvPr/>
              </p:nvSpPr>
              <p:spPr bwMode="auto">
                <a:xfrm>
                  <a:off x="791" y="427"/>
                  <a:ext cx="27" cy="140"/>
                </a:xfrm>
                <a:custGeom>
                  <a:avLst/>
                  <a:gdLst>
                    <a:gd name="T0" fmla="*/ 0 w 90"/>
                    <a:gd name="T1" fmla="*/ 0 h 216"/>
                    <a:gd name="T2" fmla="*/ 0 w 90"/>
                    <a:gd name="T3" fmla="*/ 11 h 216"/>
                    <a:gd name="T4" fmla="*/ 0 w 90"/>
                    <a:gd name="T5" fmla="*/ 17 h 216"/>
                    <a:gd name="T6" fmla="*/ 0 w 90"/>
                    <a:gd name="T7" fmla="*/ 21 h 216"/>
                    <a:gd name="T8" fmla="*/ 0 w 90"/>
                    <a:gd name="T9" fmla="*/ 25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216"/>
                    <a:gd name="T17" fmla="*/ 90 w 90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216">
                      <a:moveTo>
                        <a:pt x="0" y="0"/>
                      </a:moveTo>
                      <a:cubicBezTo>
                        <a:pt x="11" y="36"/>
                        <a:pt x="22" y="72"/>
                        <a:pt x="30" y="96"/>
                      </a:cubicBezTo>
                      <a:cubicBezTo>
                        <a:pt x="38" y="120"/>
                        <a:pt x="41" y="131"/>
                        <a:pt x="48" y="146"/>
                      </a:cubicBezTo>
                      <a:cubicBezTo>
                        <a:pt x="55" y="161"/>
                        <a:pt x="65" y="175"/>
                        <a:pt x="72" y="187"/>
                      </a:cubicBezTo>
                      <a:cubicBezTo>
                        <a:pt x="79" y="199"/>
                        <a:pt x="84" y="207"/>
                        <a:pt x="90" y="216"/>
                      </a:cubicBezTo>
                    </a:path>
                  </a:pathLst>
                </a:custGeom>
                <a:noFill/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419" name="その他"/>
                <p:cNvSpPr>
                  <a:spLocks noChangeAspect="1"/>
                </p:cNvSpPr>
                <p:nvPr/>
              </p:nvSpPr>
              <p:spPr bwMode="auto">
                <a:xfrm>
                  <a:off x="460" y="570"/>
                  <a:ext cx="409" cy="34"/>
                </a:xfrm>
                <a:custGeom>
                  <a:avLst/>
                  <a:gdLst>
                    <a:gd name="T0" fmla="*/ 0 w 2700"/>
                    <a:gd name="T1" fmla="*/ 0 h 106"/>
                    <a:gd name="T2" fmla="*/ 0 w 2700"/>
                    <a:gd name="T3" fmla="*/ 0 h 106"/>
                    <a:gd name="T4" fmla="*/ 0 w 2700"/>
                    <a:gd name="T5" fmla="*/ 0 h 106"/>
                    <a:gd name="T6" fmla="*/ 0 w 2700"/>
                    <a:gd name="T7" fmla="*/ 0 h 106"/>
                    <a:gd name="T8" fmla="*/ 0 w 2700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0"/>
                    <a:gd name="T16" fmla="*/ 0 h 106"/>
                    <a:gd name="T17" fmla="*/ 2700 w 2700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0" h="106">
                      <a:moveTo>
                        <a:pt x="0" y="106"/>
                      </a:moveTo>
                      <a:lnTo>
                        <a:pt x="3" y="0"/>
                      </a:lnTo>
                      <a:lnTo>
                        <a:pt x="2700" y="0"/>
                      </a:lnTo>
                      <a:lnTo>
                        <a:pt x="2697" y="106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B4E1B4"/>
                </a:solidFill>
                <a:ln w="63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420" name="その他"/>
                <p:cNvSpPr>
                  <a:spLocks noChangeAspect="1"/>
                </p:cNvSpPr>
                <p:nvPr/>
              </p:nvSpPr>
              <p:spPr bwMode="auto">
                <a:xfrm>
                  <a:off x="405" y="187"/>
                  <a:ext cx="49" cy="382"/>
                </a:xfrm>
                <a:custGeom>
                  <a:avLst/>
                  <a:gdLst>
                    <a:gd name="T0" fmla="*/ 0 w 316"/>
                    <a:gd name="T1" fmla="*/ 3 h 1171"/>
                    <a:gd name="T2" fmla="*/ 0 w 316"/>
                    <a:gd name="T3" fmla="*/ 3 h 1171"/>
                    <a:gd name="T4" fmla="*/ 0 w 316"/>
                    <a:gd name="T5" fmla="*/ 3 h 1171"/>
                    <a:gd name="T6" fmla="*/ 0 w 316"/>
                    <a:gd name="T7" fmla="*/ 3 h 1171"/>
                    <a:gd name="T8" fmla="*/ 0 w 316"/>
                    <a:gd name="T9" fmla="*/ 3 h 1171"/>
                    <a:gd name="T10" fmla="*/ 0 w 316"/>
                    <a:gd name="T11" fmla="*/ 3 h 1171"/>
                    <a:gd name="T12" fmla="*/ 0 w 316"/>
                    <a:gd name="T13" fmla="*/ 3 h 1171"/>
                    <a:gd name="T14" fmla="*/ 0 w 316"/>
                    <a:gd name="T15" fmla="*/ 3 h 1171"/>
                    <a:gd name="T16" fmla="*/ 0 w 316"/>
                    <a:gd name="T17" fmla="*/ 2 h 1171"/>
                    <a:gd name="T18" fmla="*/ 0 w 316"/>
                    <a:gd name="T19" fmla="*/ 2 h 1171"/>
                    <a:gd name="T20" fmla="*/ 0 w 316"/>
                    <a:gd name="T21" fmla="*/ 2 h 1171"/>
                    <a:gd name="T22" fmla="*/ 0 w 316"/>
                    <a:gd name="T23" fmla="*/ 2 h 1171"/>
                    <a:gd name="T24" fmla="*/ 0 w 316"/>
                    <a:gd name="T25" fmla="*/ 2 h 1171"/>
                    <a:gd name="T26" fmla="*/ 0 w 316"/>
                    <a:gd name="T27" fmla="*/ 2 h 1171"/>
                    <a:gd name="T28" fmla="*/ 0 w 316"/>
                    <a:gd name="T29" fmla="*/ 2 h 1171"/>
                    <a:gd name="T30" fmla="*/ 0 w 316"/>
                    <a:gd name="T31" fmla="*/ 2 h 1171"/>
                    <a:gd name="T32" fmla="*/ 0 w 316"/>
                    <a:gd name="T33" fmla="*/ 2 h 1171"/>
                    <a:gd name="T34" fmla="*/ 0 w 316"/>
                    <a:gd name="T35" fmla="*/ 2 h 1171"/>
                    <a:gd name="T36" fmla="*/ 0 w 316"/>
                    <a:gd name="T37" fmla="*/ 2 h 1171"/>
                    <a:gd name="T38" fmla="*/ 0 w 316"/>
                    <a:gd name="T39" fmla="*/ 2 h 1171"/>
                    <a:gd name="T40" fmla="*/ 0 w 316"/>
                    <a:gd name="T41" fmla="*/ 0 h 1171"/>
                    <a:gd name="T42" fmla="*/ 0 w 316"/>
                    <a:gd name="T43" fmla="*/ 0 h 1171"/>
                    <a:gd name="T44" fmla="*/ 0 w 316"/>
                    <a:gd name="T45" fmla="*/ 0 h 1171"/>
                    <a:gd name="T46" fmla="*/ 0 w 316"/>
                    <a:gd name="T47" fmla="*/ 0 h 1171"/>
                    <a:gd name="T48" fmla="*/ 0 w 316"/>
                    <a:gd name="T49" fmla="*/ 0 h 1171"/>
                    <a:gd name="T50" fmla="*/ 0 w 316"/>
                    <a:gd name="T51" fmla="*/ 0 h 1171"/>
                    <a:gd name="T52" fmla="*/ 0 w 316"/>
                    <a:gd name="T53" fmla="*/ 0 h 1171"/>
                    <a:gd name="T54" fmla="*/ 0 w 316"/>
                    <a:gd name="T55" fmla="*/ 0 h 1171"/>
                    <a:gd name="T56" fmla="*/ 0 w 316"/>
                    <a:gd name="T57" fmla="*/ 0 h 1171"/>
                    <a:gd name="T58" fmla="*/ 0 w 316"/>
                    <a:gd name="T59" fmla="*/ 1 h 1171"/>
                    <a:gd name="T60" fmla="*/ 0 w 316"/>
                    <a:gd name="T61" fmla="*/ 1 h 1171"/>
                    <a:gd name="T62" fmla="*/ 0 w 316"/>
                    <a:gd name="T63" fmla="*/ 1 h 1171"/>
                    <a:gd name="T64" fmla="*/ 0 w 316"/>
                    <a:gd name="T65" fmla="*/ 1 h 1171"/>
                    <a:gd name="T66" fmla="*/ 0 w 316"/>
                    <a:gd name="T67" fmla="*/ 1 h 1171"/>
                    <a:gd name="T68" fmla="*/ 0 w 316"/>
                    <a:gd name="T69" fmla="*/ 1 h 1171"/>
                    <a:gd name="T70" fmla="*/ 0 w 316"/>
                    <a:gd name="T71" fmla="*/ 2 h 1171"/>
                    <a:gd name="T72" fmla="*/ 0 w 316"/>
                    <a:gd name="T73" fmla="*/ 2 h 1171"/>
                    <a:gd name="T74" fmla="*/ 0 w 316"/>
                    <a:gd name="T75" fmla="*/ 2 h 1171"/>
                    <a:gd name="T76" fmla="*/ 0 w 316"/>
                    <a:gd name="T77" fmla="*/ 2 h 1171"/>
                    <a:gd name="T78" fmla="*/ 0 w 316"/>
                    <a:gd name="T79" fmla="*/ 3 h 1171"/>
                    <a:gd name="T80" fmla="*/ 0 w 316"/>
                    <a:gd name="T81" fmla="*/ 3 h 1171"/>
                    <a:gd name="T82" fmla="*/ 0 w 316"/>
                    <a:gd name="T83" fmla="*/ 3 h 1171"/>
                    <a:gd name="T84" fmla="*/ 0 w 316"/>
                    <a:gd name="T85" fmla="*/ 3 h 1171"/>
                    <a:gd name="T86" fmla="*/ 0 w 316"/>
                    <a:gd name="T87" fmla="*/ 3 h 1171"/>
                    <a:gd name="T88" fmla="*/ 0 w 316"/>
                    <a:gd name="T89" fmla="*/ 3 h 1171"/>
                    <a:gd name="T90" fmla="*/ 0 w 316"/>
                    <a:gd name="T91" fmla="*/ 4 h 1171"/>
                    <a:gd name="T92" fmla="*/ 0 w 316"/>
                    <a:gd name="T93" fmla="*/ 4 h 1171"/>
                    <a:gd name="T94" fmla="*/ 0 w 316"/>
                    <a:gd name="T95" fmla="*/ 4 h 1171"/>
                    <a:gd name="T96" fmla="*/ 0 w 316"/>
                    <a:gd name="T97" fmla="*/ 4 h 1171"/>
                    <a:gd name="T98" fmla="*/ 0 w 316"/>
                    <a:gd name="T99" fmla="*/ 4 h 1171"/>
                    <a:gd name="T100" fmla="*/ 0 w 316"/>
                    <a:gd name="T101" fmla="*/ 4 h 1171"/>
                    <a:gd name="T102" fmla="*/ 0 w 316"/>
                    <a:gd name="T103" fmla="*/ 4 h 1171"/>
                    <a:gd name="T104" fmla="*/ 0 w 316"/>
                    <a:gd name="T105" fmla="*/ 4 h 1171"/>
                    <a:gd name="T106" fmla="*/ 0 w 316"/>
                    <a:gd name="T107" fmla="*/ 4 h 1171"/>
                    <a:gd name="T108" fmla="*/ 0 w 316"/>
                    <a:gd name="T109" fmla="*/ 4 h 1171"/>
                    <a:gd name="T110" fmla="*/ 0 w 316"/>
                    <a:gd name="T111" fmla="*/ 4 h 1171"/>
                    <a:gd name="T112" fmla="*/ 0 w 316"/>
                    <a:gd name="T113" fmla="*/ 4 h 1171"/>
                    <a:gd name="T114" fmla="*/ 0 w 316"/>
                    <a:gd name="T115" fmla="*/ 3 h 117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16"/>
                    <a:gd name="T175" fmla="*/ 0 h 1171"/>
                    <a:gd name="T176" fmla="*/ 316 w 316"/>
                    <a:gd name="T177" fmla="*/ 1171 h 117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16" h="1171">
                      <a:moveTo>
                        <a:pt x="303" y="742"/>
                      </a:moveTo>
                      <a:lnTo>
                        <a:pt x="298" y="742"/>
                      </a:lnTo>
                      <a:lnTo>
                        <a:pt x="282" y="739"/>
                      </a:lnTo>
                      <a:lnTo>
                        <a:pt x="268" y="730"/>
                      </a:lnTo>
                      <a:lnTo>
                        <a:pt x="255" y="715"/>
                      </a:lnTo>
                      <a:lnTo>
                        <a:pt x="242" y="697"/>
                      </a:lnTo>
                      <a:lnTo>
                        <a:pt x="233" y="674"/>
                      </a:lnTo>
                      <a:lnTo>
                        <a:pt x="226" y="647"/>
                      </a:lnTo>
                      <a:lnTo>
                        <a:pt x="221" y="618"/>
                      </a:lnTo>
                      <a:lnTo>
                        <a:pt x="219" y="586"/>
                      </a:lnTo>
                      <a:lnTo>
                        <a:pt x="221" y="555"/>
                      </a:lnTo>
                      <a:lnTo>
                        <a:pt x="226" y="524"/>
                      </a:lnTo>
                      <a:lnTo>
                        <a:pt x="233" y="497"/>
                      </a:lnTo>
                      <a:lnTo>
                        <a:pt x="242" y="476"/>
                      </a:lnTo>
                      <a:lnTo>
                        <a:pt x="255" y="456"/>
                      </a:lnTo>
                      <a:lnTo>
                        <a:pt x="268" y="442"/>
                      </a:lnTo>
                      <a:lnTo>
                        <a:pt x="282" y="433"/>
                      </a:lnTo>
                      <a:lnTo>
                        <a:pt x="298" y="429"/>
                      </a:lnTo>
                      <a:lnTo>
                        <a:pt x="302" y="429"/>
                      </a:lnTo>
                      <a:lnTo>
                        <a:pt x="303" y="431"/>
                      </a:lnTo>
                      <a:lnTo>
                        <a:pt x="316" y="2"/>
                      </a:lnTo>
                      <a:lnTo>
                        <a:pt x="307" y="0"/>
                      </a:lnTo>
                      <a:lnTo>
                        <a:pt x="298" y="0"/>
                      </a:lnTo>
                      <a:lnTo>
                        <a:pt x="268" y="4"/>
                      </a:lnTo>
                      <a:lnTo>
                        <a:pt x="239" y="13"/>
                      </a:lnTo>
                      <a:lnTo>
                        <a:pt x="210" y="27"/>
                      </a:lnTo>
                      <a:lnTo>
                        <a:pt x="183" y="47"/>
                      </a:lnTo>
                      <a:lnTo>
                        <a:pt x="156" y="71"/>
                      </a:lnTo>
                      <a:lnTo>
                        <a:pt x="133" y="101"/>
                      </a:lnTo>
                      <a:lnTo>
                        <a:pt x="109" y="134"/>
                      </a:lnTo>
                      <a:lnTo>
                        <a:pt x="88" y="171"/>
                      </a:lnTo>
                      <a:lnTo>
                        <a:pt x="68" y="215"/>
                      </a:lnTo>
                      <a:lnTo>
                        <a:pt x="52" y="260"/>
                      </a:lnTo>
                      <a:lnTo>
                        <a:pt x="36" y="306"/>
                      </a:lnTo>
                      <a:lnTo>
                        <a:pt x="23" y="359"/>
                      </a:lnTo>
                      <a:lnTo>
                        <a:pt x="14" y="413"/>
                      </a:lnTo>
                      <a:lnTo>
                        <a:pt x="5" y="469"/>
                      </a:lnTo>
                      <a:lnTo>
                        <a:pt x="1" y="526"/>
                      </a:lnTo>
                      <a:lnTo>
                        <a:pt x="0" y="586"/>
                      </a:lnTo>
                      <a:lnTo>
                        <a:pt x="1" y="645"/>
                      </a:lnTo>
                      <a:lnTo>
                        <a:pt x="5" y="704"/>
                      </a:lnTo>
                      <a:lnTo>
                        <a:pt x="14" y="760"/>
                      </a:lnTo>
                      <a:lnTo>
                        <a:pt x="23" y="814"/>
                      </a:lnTo>
                      <a:lnTo>
                        <a:pt x="36" y="865"/>
                      </a:lnTo>
                      <a:lnTo>
                        <a:pt x="52" y="913"/>
                      </a:lnTo>
                      <a:lnTo>
                        <a:pt x="68" y="958"/>
                      </a:lnTo>
                      <a:lnTo>
                        <a:pt x="88" y="1000"/>
                      </a:lnTo>
                      <a:lnTo>
                        <a:pt x="109" y="1038"/>
                      </a:lnTo>
                      <a:lnTo>
                        <a:pt x="133" y="1072"/>
                      </a:lnTo>
                      <a:lnTo>
                        <a:pt x="156" y="1101"/>
                      </a:lnTo>
                      <a:lnTo>
                        <a:pt x="183" y="1126"/>
                      </a:lnTo>
                      <a:lnTo>
                        <a:pt x="210" y="1144"/>
                      </a:lnTo>
                      <a:lnTo>
                        <a:pt x="239" y="1158"/>
                      </a:lnTo>
                      <a:lnTo>
                        <a:pt x="268" y="1167"/>
                      </a:lnTo>
                      <a:lnTo>
                        <a:pt x="298" y="1171"/>
                      </a:lnTo>
                      <a:lnTo>
                        <a:pt x="307" y="1171"/>
                      </a:lnTo>
                      <a:lnTo>
                        <a:pt x="316" y="1171"/>
                      </a:lnTo>
                      <a:lnTo>
                        <a:pt x="303" y="7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grpSp>
              <p:nvGrpSpPr>
                <p:cNvPr id="14421" name="Group 499"/>
                <p:cNvGrpSpPr>
                  <a:grpSpLocks noChangeAspect="1"/>
                </p:cNvGrpSpPr>
                <p:nvPr/>
              </p:nvGrpSpPr>
              <p:grpSpPr bwMode="auto">
                <a:xfrm>
                  <a:off x="303" y="97"/>
                  <a:ext cx="134" cy="580"/>
                  <a:chOff x="0" y="0"/>
                  <a:chExt cx="446" cy="887"/>
                </a:xfrm>
              </p:grpSpPr>
              <p:sp>
                <p:nvSpPr>
                  <p:cNvPr id="14512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87" y="168"/>
                    <a:ext cx="281" cy="532"/>
                  </a:xfrm>
                  <a:custGeom>
                    <a:avLst/>
                    <a:gdLst>
                      <a:gd name="T0" fmla="*/ 141 w 282"/>
                      <a:gd name="T1" fmla="*/ 0 h 528"/>
                      <a:gd name="T2" fmla="*/ 104 w 282"/>
                      <a:gd name="T3" fmla="*/ 21 h 528"/>
                      <a:gd name="T4" fmla="*/ 74 w 282"/>
                      <a:gd name="T5" fmla="*/ 47 h 528"/>
                      <a:gd name="T6" fmla="*/ 47 w 282"/>
                      <a:gd name="T7" fmla="*/ 87 h 528"/>
                      <a:gd name="T8" fmla="*/ 29 w 282"/>
                      <a:gd name="T9" fmla="*/ 122 h 528"/>
                      <a:gd name="T10" fmla="*/ 13 w 282"/>
                      <a:gd name="T11" fmla="*/ 168 h 528"/>
                      <a:gd name="T12" fmla="*/ 4 w 282"/>
                      <a:gd name="T13" fmla="*/ 217 h 528"/>
                      <a:gd name="T14" fmla="*/ 0 w 282"/>
                      <a:gd name="T15" fmla="*/ 261 h 528"/>
                      <a:gd name="T16" fmla="*/ 2 w 282"/>
                      <a:gd name="T17" fmla="*/ 305 h 528"/>
                      <a:gd name="T18" fmla="*/ 8 w 282"/>
                      <a:gd name="T19" fmla="*/ 353 h 528"/>
                      <a:gd name="T20" fmla="*/ 16 w 282"/>
                      <a:gd name="T21" fmla="*/ 391 h 528"/>
                      <a:gd name="T22" fmla="*/ 29 w 282"/>
                      <a:gd name="T23" fmla="*/ 425 h 528"/>
                      <a:gd name="T24" fmla="*/ 44 w 282"/>
                      <a:gd name="T25" fmla="*/ 454 h 528"/>
                      <a:gd name="T26" fmla="*/ 61 w 282"/>
                      <a:gd name="T27" fmla="*/ 486 h 528"/>
                      <a:gd name="T28" fmla="*/ 82 w 282"/>
                      <a:gd name="T29" fmla="*/ 507 h 528"/>
                      <a:gd name="T30" fmla="*/ 106 w 282"/>
                      <a:gd name="T31" fmla="*/ 527 h 528"/>
                      <a:gd name="T32" fmla="*/ 133 w 282"/>
                      <a:gd name="T33" fmla="*/ 542 h 528"/>
                      <a:gd name="T34" fmla="*/ 157 w 282"/>
                      <a:gd name="T35" fmla="*/ 548 h 528"/>
                      <a:gd name="T36" fmla="*/ 250 w 282"/>
                      <a:gd name="T37" fmla="*/ 537 h 528"/>
                      <a:gd name="T38" fmla="*/ 219 w 282"/>
                      <a:gd name="T39" fmla="*/ 519 h 528"/>
                      <a:gd name="T40" fmla="*/ 194 w 282"/>
                      <a:gd name="T41" fmla="*/ 492 h 528"/>
                      <a:gd name="T42" fmla="*/ 171 w 282"/>
                      <a:gd name="T43" fmla="*/ 454 h 528"/>
                      <a:gd name="T44" fmla="*/ 151 w 282"/>
                      <a:gd name="T45" fmla="*/ 406 h 528"/>
                      <a:gd name="T46" fmla="*/ 141 w 282"/>
                      <a:gd name="T47" fmla="*/ 361 h 528"/>
                      <a:gd name="T48" fmla="*/ 138 w 282"/>
                      <a:gd name="T49" fmla="*/ 319 h 528"/>
                      <a:gd name="T50" fmla="*/ 135 w 282"/>
                      <a:gd name="T51" fmla="*/ 253 h 528"/>
                      <a:gd name="T52" fmla="*/ 140 w 282"/>
                      <a:gd name="T53" fmla="*/ 210 h 528"/>
                      <a:gd name="T54" fmla="*/ 147 w 282"/>
                      <a:gd name="T55" fmla="*/ 152 h 528"/>
                      <a:gd name="T56" fmla="*/ 162 w 282"/>
                      <a:gd name="T57" fmla="*/ 112 h 528"/>
                      <a:gd name="T58" fmla="*/ 186 w 282"/>
                      <a:gd name="T59" fmla="*/ 71 h 528"/>
                      <a:gd name="T60" fmla="*/ 223 w 282"/>
                      <a:gd name="T61" fmla="*/ 31 h 528"/>
                      <a:gd name="T62" fmla="*/ 253 w 282"/>
                      <a:gd name="T63" fmla="*/ 10 h 528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82"/>
                      <a:gd name="T97" fmla="*/ 0 h 528"/>
                      <a:gd name="T98" fmla="*/ 282 w 282"/>
                      <a:gd name="T99" fmla="*/ 528 h 528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82" h="528">
                        <a:moveTo>
                          <a:pt x="280" y="0"/>
                        </a:moveTo>
                        <a:lnTo>
                          <a:pt x="146" y="0"/>
                        </a:lnTo>
                        <a:lnTo>
                          <a:pt x="128" y="7"/>
                        </a:lnTo>
                        <a:lnTo>
                          <a:pt x="104" y="21"/>
                        </a:lnTo>
                        <a:lnTo>
                          <a:pt x="88" y="32"/>
                        </a:lnTo>
                        <a:lnTo>
                          <a:pt x="74" y="47"/>
                        </a:lnTo>
                        <a:lnTo>
                          <a:pt x="60" y="63"/>
                        </a:lnTo>
                        <a:lnTo>
                          <a:pt x="47" y="82"/>
                        </a:lnTo>
                        <a:lnTo>
                          <a:pt x="37" y="99"/>
                        </a:lnTo>
                        <a:lnTo>
                          <a:pt x="29" y="117"/>
                        </a:lnTo>
                        <a:lnTo>
                          <a:pt x="20" y="144"/>
                        </a:lnTo>
                        <a:lnTo>
                          <a:pt x="13" y="163"/>
                        </a:lnTo>
                        <a:lnTo>
                          <a:pt x="8" y="184"/>
                        </a:lnTo>
                        <a:lnTo>
                          <a:pt x="4" y="207"/>
                        </a:lnTo>
                        <a:lnTo>
                          <a:pt x="2" y="226"/>
                        </a:lnTo>
                        <a:lnTo>
                          <a:pt x="0" y="251"/>
                        </a:lnTo>
                        <a:lnTo>
                          <a:pt x="0" y="272"/>
                        </a:lnTo>
                        <a:lnTo>
                          <a:pt x="2" y="295"/>
                        </a:lnTo>
                        <a:lnTo>
                          <a:pt x="4" y="317"/>
                        </a:lnTo>
                        <a:lnTo>
                          <a:pt x="8" y="338"/>
                        </a:lnTo>
                        <a:lnTo>
                          <a:pt x="12" y="355"/>
                        </a:lnTo>
                        <a:lnTo>
                          <a:pt x="16" y="376"/>
                        </a:lnTo>
                        <a:lnTo>
                          <a:pt x="23" y="394"/>
                        </a:lnTo>
                        <a:lnTo>
                          <a:pt x="29" y="410"/>
                        </a:lnTo>
                        <a:lnTo>
                          <a:pt x="37" y="426"/>
                        </a:lnTo>
                        <a:lnTo>
                          <a:pt x="44" y="439"/>
                        </a:lnTo>
                        <a:lnTo>
                          <a:pt x="53" y="451"/>
                        </a:lnTo>
                        <a:lnTo>
                          <a:pt x="61" y="466"/>
                        </a:lnTo>
                        <a:lnTo>
                          <a:pt x="72" y="477"/>
                        </a:lnTo>
                        <a:lnTo>
                          <a:pt x="82" y="487"/>
                        </a:lnTo>
                        <a:lnTo>
                          <a:pt x="92" y="498"/>
                        </a:lnTo>
                        <a:lnTo>
                          <a:pt x="106" y="507"/>
                        </a:lnTo>
                        <a:lnTo>
                          <a:pt x="117" y="512"/>
                        </a:lnTo>
                        <a:lnTo>
                          <a:pt x="133" y="522"/>
                        </a:lnTo>
                        <a:lnTo>
                          <a:pt x="146" y="523"/>
                        </a:lnTo>
                        <a:lnTo>
                          <a:pt x="162" y="528"/>
                        </a:lnTo>
                        <a:lnTo>
                          <a:pt x="282" y="528"/>
                        </a:lnTo>
                        <a:lnTo>
                          <a:pt x="255" y="517"/>
                        </a:lnTo>
                        <a:lnTo>
                          <a:pt x="239" y="509"/>
                        </a:lnTo>
                        <a:lnTo>
                          <a:pt x="224" y="499"/>
                        </a:lnTo>
                        <a:lnTo>
                          <a:pt x="208" y="483"/>
                        </a:lnTo>
                        <a:lnTo>
                          <a:pt x="199" y="472"/>
                        </a:lnTo>
                        <a:lnTo>
                          <a:pt x="188" y="458"/>
                        </a:lnTo>
                        <a:lnTo>
                          <a:pt x="176" y="439"/>
                        </a:lnTo>
                        <a:lnTo>
                          <a:pt x="165" y="418"/>
                        </a:lnTo>
                        <a:lnTo>
                          <a:pt x="156" y="391"/>
                        </a:lnTo>
                        <a:lnTo>
                          <a:pt x="148" y="370"/>
                        </a:lnTo>
                        <a:lnTo>
                          <a:pt x="143" y="346"/>
                        </a:lnTo>
                        <a:lnTo>
                          <a:pt x="140" y="327"/>
                        </a:lnTo>
                        <a:lnTo>
                          <a:pt x="138" y="309"/>
                        </a:lnTo>
                        <a:lnTo>
                          <a:pt x="135" y="287"/>
                        </a:lnTo>
                        <a:lnTo>
                          <a:pt x="135" y="243"/>
                        </a:lnTo>
                        <a:lnTo>
                          <a:pt x="136" y="224"/>
                        </a:lnTo>
                        <a:lnTo>
                          <a:pt x="140" y="200"/>
                        </a:lnTo>
                        <a:lnTo>
                          <a:pt x="146" y="171"/>
                        </a:lnTo>
                        <a:lnTo>
                          <a:pt x="152" y="147"/>
                        </a:lnTo>
                        <a:lnTo>
                          <a:pt x="160" y="123"/>
                        </a:lnTo>
                        <a:lnTo>
                          <a:pt x="167" y="107"/>
                        </a:lnTo>
                        <a:lnTo>
                          <a:pt x="176" y="90"/>
                        </a:lnTo>
                        <a:lnTo>
                          <a:pt x="191" y="66"/>
                        </a:lnTo>
                        <a:lnTo>
                          <a:pt x="208" y="47"/>
                        </a:lnTo>
                        <a:lnTo>
                          <a:pt x="228" y="31"/>
                        </a:lnTo>
                        <a:lnTo>
                          <a:pt x="240" y="19"/>
                        </a:lnTo>
                        <a:lnTo>
                          <a:pt x="258" y="10"/>
                        </a:lnTo>
                        <a:lnTo>
                          <a:pt x="28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B0B000"/>
                      </a:gs>
                      <a:gs pos="50000">
                        <a:srgbClr val="E1E100"/>
                      </a:gs>
                      <a:gs pos="100000">
                        <a:srgbClr val="B0B000"/>
                      </a:gs>
                    </a:gsLst>
                    <a:lin ang="5400000" scaled="1"/>
                  </a:gradFill>
                  <a:ln w="6350" cap="flat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513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264" y="-15"/>
                    <a:ext cx="148" cy="180"/>
                  </a:xfrm>
                  <a:custGeom>
                    <a:avLst/>
                    <a:gdLst>
                      <a:gd name="T0" fmla="*/ 0 w 286"/>
                      <a:gd name="T1" fmla="*/ 12 h 357"/>
                      <a:gd name="T2" fmla="*/ 1 w 286"/>
                      <a:gd name="T3" fmla="*/ 0 h 357"/>
                      <a:gd name="T4" fmla="*/ 11 w 286"/>
                      <a:gd name="T5" fmla="*/ 0 h 357"/>
                      <a:gd name="T6" fmla="*/ 10 w 286"/>
                      <a:gd name="T7" fmla="*/ 12 h 357"/>
                      <a:gd name="T8" fmla="*/ 0 w 286"/>
                      <a:gd name="T9" fmla="*/ 12 h 3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6"/>
                      <a:gd name="T16" fmla="*/ 0 h 357"/>
                      <a:gd name="T17" fmla="*/ 286 w 286"/>
                      <a:gd name="T18" fmla="*/ 357 h 3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6" h="357">
                        <a:moveTo>
                          <a:pt x="0" y="357"/>
                        </a:moveTo>
                        <a:lnTo>
                          <a:pt x="16" y="0"/>
                        </a:lnTo>
                        <a:lnTo>
                          <a:pt x="286" y="0"/>
                        </a:lnTo>
                        <a:lnTo>
                          <a:pt x="270" y="357"/>
                        </a:lnTo>
                        <a:lnTo>
                          <a:pt x="0" y="357"/>
                        </a:lnTo>
                        <a:close/>
                      </a:path>
                    </a:pathLst>
                  </a:custGeom>
                  <a:solidFill>
                    <a:srgbClr val="E1E100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514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270" y="702"/>
                    <a:ext cx="148" cy="180"/>
                  </a:xfrm>
                  <a:custGeom>
                    <a:avLst/>
                    <a:gdLst>
                      <a:gd name="T0" fmla="*/ 1 w 286"/>
                      <a:gd name="T1" fmla="*/ 12 h 356"/>
                      <a:gd name="T2" fmla="*/ 0 w 286"/>
                      <a:gd name="T3" fmla="*/ 0 h 356"/>
                      <a:gd name="T4" fmla="*/ 10 w 286"/>
                      <a:gd name="T5" fmla="*/ 0 h 356"/>
                      <a:gd name="T6" fmla="*/ 11 w 286"/>
                      <a:gd name="T7" fmla="*/ 12 h 356"/>
                      <a:gd name="T8" fmla="*/ 1 w 286"/>
                      <a:gd name="T9" fmla="*/ 12 h 3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6"/>
                      <a:gd name="T16" fmla="*/ 0 h 356"/>
                      <a:gd name="T17" fmla="*/ 286 w 286"/>
                      <a:gd name="T18" fmla="*/ 356 h 3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6" h="356">
                        <a:moveTo>
                          <a:pt x="16" y="356"/>
                        </a:moveTo>
                        <a:lnTo>
                          <a:pt x="0" y="0"/>
                        </a:lnTo>
                        <a:lnTo>
                          <a:pt x="270" y="0"/>
                        </a:lnTo>
                        <a:lnTo>
                          <a:pt x="286" y="356"/>
                        </a:lnTo>
                        <a:lnTo>
                          <a:pt x="16" y="356"/>
                        </a:lnTo>
                        <a:close/>
                      </a:path>
                    </a:pathLst>
                  </a:custGeom>
                  <a:solidFill>
                    <a:srgbClr val="E1E100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515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-17" y="-11"/>
                    <a:ext cx="310" cy="893"/>
                  </a:xfrm>
                  <a:custGeom>
                    <a:avLst/>
                    <a:gdLst>
                      <a:gd name="T0" fmla="*/ 19 w 620"/>
                      <a:gd name="T1" fmla="*/ 47 h 1766"/>
                      <a:gd name="T2" fmla="*/ 17 w 620"/>
                      <a:gd name="T3" fmla="*/ 47 h 1766"/>
                      <a:gd name="T4" fmla="*/ 16 w 620"/>
                      <a:gd name="T5" fmla="*/ 47 h 1766"/>
                      <a:gd name="T6" fmla="*/ 15 w 620"/>
                      <a:gd name="T7" fmla="*/ 46 h 1766"/>
                      <a:gd name="T8" fmla="*/ 13 w 620"/>
                      <a:gd name="T9" fmla="*/ 44 h 1766"/>
                      <a:gd name="T10" fmla="*/ 12 w 620"/>
                      <a:gd name="T11" fmla="*/ 42 h 1766"/>
                      <a:gd name="T12" fmla="*/ 10 w 620"/>
                      <a:gd name="T13" fmla="*/ 40 h 1766"/>
                      <a:gd name="T14" fmla="*/ 9 w 620"/>
                      <a:gd name="T15" fmla="*/ 37 h 1766"/>
                      <a:gd name="T16" fmla="*/ 8 w 620"/>
                      <a:gd name="T17" fmla="*/ 34 h 1766"/>
                      <a:gd name="T18" fmla="*/ 8 w 620"/>
                      <a:gd name="T19" fmla="*/ 31 h 1766"/>
                      <a:gd name="T20" fmla="*/ 8 w 620"/>
                      <a:gd name="T21" fmla="*/ 27 h 1766"/>
                      <a:gd name="T22" fmla="*/ 8 w 620"/>
                      <a:gd name="T23" fmla="*/ 24 h 1766"/>
                      <a:gd name="T24" fmla="*/ 9 w 620"/>
                      <a:gd name="T25" fmla="*/ 21 h 1766"/>
                      <a:gd name="T26" fmla="*/ 10 w 620"/>
                      <a:gd name="T27" fmla="*/ 18 h 1766"/>
                      <a:gd name="T28" fmla="*/ 12 w 620"/>
                      <a:gd name="T29" fmla="*/ 16 h 1766"/>
                      <a:gd name="T30" fmla="*/ 13 w 620"/>
                      <a:gd name="T31" fmla="*/ 14 h 1766"/>
                      <a:gd name="T32" fmla="*/ 15 w 620"/>
                      <a:gd name="T33" fmla="*/ 13 h 1766"/>
                      <a:gd name="T34" fmla="*/ 16 w 620"/>
                      <a:gd name="T35" fmla="*/ 12 h 1766"/>
                      <a:gd name="T36" fmla="*/ 17 w 620"/>
                      <a:gd name="T37" fmla="*/ 12 h 1766"/>
                      <a:gd name="T38" fmla="*/ 19 w 620"/>
                      <a:gd name="T39" fmla="*/ 12 h 1766"/>
                      <a:gd name="T40" fmla="*/ 20 w 620"/>
                      <a:gd name="T41" fmla="*/ 1 h 1766"/>
                      <a:gd name="T42" fmla="*/ 18 w 620"/>
                      <a:gd name="T43" fmla="*/ 0 h 1766"/>
                      <a:gd name="T44" fmla="*/ 16 w 620"/>
                      <a:gd name="T45" fmla="*/ 1 h 1766"/>
                      <a:gd name="T46" fmla="*/ 14 w 620"/>
                      <a:gd name="T47" fmla="*/ 1 h 1766"/>
                      <a:gd name="T48" fmla="*/ 12 w 620"/>
                      <a:gd name="T49" fmla="*/ 2 h 1766"/>
                      <a:gd name="T50" fmla="*/ 11 w 620"/>
                      <a:gd name="T51" fmla="*/ 3 h 1766"/>
                      <a:gd name="T52" fmla="*/ 9 w 620"/>
                      <a:gd name="T53" fmla="*/ 4 h 1766"/>
                      <a:gd name="T54" fmla="*/ 8 w 620"/>
                      <a:gd name="T55" fmla="*/ 6 h 1766"/>
                      <a:gd name="T56" fmla="*/ 6 w 620"/>
                      <a:gd name="T57" fmla="*/ 8 h 1766"/>
                      <a:gd name="T58" fmla="*/ 5 w 620"/>
                      <a:gd name="T59" fmla="*/ 10 h 1766"/>
                      <a:gd name="T60" fmla="*/ 4 w 620"/>
                      <a:gd name="T61" fmla="*/ 12 h 1766"/>
                      <a:gd name="T62" fmla="*/ 3 w 620"/>
                      <a:gd name="T63" fmla="*/ 14 h 1766"/>
                      <a:gd name="T64" fmla="*/ 2 w 620"/>
                      <a:gd name="T65" fmla="*/ 17 h 1766"/>
                      <a:gd name="T66" fmla="*/ 2 w 620"/>
                      <a:gd name="T67" fmla="*/ 19 h 1766"/>
                      <a:gd name="T68" fmla="*/ 1 w 620"/>
                      <a:gd name="T69" fmla="*/ 22 h 1766"/>
                      <a:gd name="T70" fmla="*/ 1 w 620"/>
                      <a:gd name="T71" fmla="*/ 25 h 1766"/>
                      <a:gd name="T72" fmla="*/ 0 w 620"/>
                      <a:gd name="T73" fmla="*/ 28 h 1766"/>
                      <a:gd name="T74" fmla="*/ 0 w 620"/>
                      <a:gd name="T75" fmla="*/ 31 h 1766"/>
                      <a:gd name="T76" fmla="*/ 1 w 620"/>
                      <a:gd name="T77" fmla="*/ 33 h 1766"/>
                      <a:gd name="T78" fmla="*/ 1 w 620"/>
                      <a:gd name="T79" fmla="*/ 36 h 1766"/>
                      <a:gd name="T80" fmla="*/ 2 w 620"/>
                      <a:gd name="T81" fmla="*/ 39 h 1766"/>
                      <a:gd name="T82" fmla="*/ 2 w 620"/>
                      <a:gd name="T83" fmla="*/ 42 h 1766"/>
                      <a:gd name="T84" fmla="*/ 3 w 620"/>
                      <a:gd name="T85" fmla="*/ 44 h 1766"/>
                      <a:gd name="T86" fmla="*/ 4 w 620"/>
                      <a:gd name="T87" fmla="*/ 47 h 1766"/>
                      <a:gd name="T88" fmla="*/ 5 w 620"/>
                      <a:gd name="T89" fmla="*/ 49 h 1766"/>
                      <a:gd name="T90" fmla="*/ 6 w 620"/>
                      <a:gd name="T91" fmla="*/ 51 h 1766"/>
                      <a:gd name="T92" fmla="*/ 8 w 620"/>
                      <a:gd name="T93" fmla="*/ 53 h 1766"/>
                      <a:gd name="T94" fmla="*/ 9 w 620"/>
                      <a:gd name="T95" fmla="*/ 54 h 1766"/>
                      <a:gd name="T96" fmla="*/ 11 w 620"/>
                      <a:gd name="T97" fmla="*/ 56 h 1766"/>
                      <a:gd name="T98" fmla="*/ 12 w 620"/>
                      <a:gd name="T99" fmla="*/ 57 h 1766"/>
                      <a:gd name="T100" fmla="*/ 14 w 620"/>
                      <a:gd name="T101" fmla="*/ 58 h 1766"/>
                      <a:gd name="T102" fmla="*/ 16 w 620"/>
                      <a:gd name="T103" fmla="*/ 58 h 1766"/>
                      <a:gd name="T104" fmla="*/ 18 w 620"/>
                      <a:gd name="T105" fmla="*/ 58 h 1766"/>
                      <a:gd name="T106" fmla="*/ 20 w 620"/>
                      <a:gd name="T107" fmla="*/ 58 h 176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620"/>
                      <a:gd name="T163" fmla="*/ 0 h 1766"/>
                      <a:gd name="T164" fmla="*/ 620 w 620"/>
                      <a:gd name="T165" fmla="*/ 1766 h 176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620" h="1766">
                        <a:moveTo>
                          <a:pt x="604" y="1408"/>
                        </a:moveTo>
                        <a:lnTo>
                          <a:pt x="579" y="1410"/>
                        </a:lnTo>
                        <a:lnTo>
                          <a:pt x="561" y="1410"/>
                        </a:lnTo>
                        <a:lnTo>
                          <a:pt x="543" y="1406"/>
                        </a:lnTo>
                        <a:lnTo>
                          <a:pt x="527" y="1404"/>
                        </a:lnTo>
                        <a:lnTo>
                          <a:pt x="509" y="1399"/>
                        </a:lnTo>
                        <a:lnTo>
                          <a:pt x="492" y="1393"/>
                        </a:lnTo>
                        <a:lnTo>
                          <a:pt x="476" y="1386"/>
                        </a:lnTo>
                        <a:lnTo>
                          <a:pt x="444" y="1368"/>
                        </a:lnTo>
                        <a:lnTo>
                          <a:pt x="413" y="1347"/>
                        </a:lnTo>
                        <a:lnTo>
                          <a:pt x="386" y="1320"/>
                        </a:lnTo>
                        <a:lnTo>
                          <a:pt x="359" y="1289"/>
                        </a:lnTo>
                        <a:lnTo>
                          <a:pt x="334" y="1255"/>
                        </a:lnTo>
                        <a:lnTo>
                          <a:pt x="313" y="1217"/>
                        </a:lnTo>
                        <a:lnTo>
                          <a:pt x="293" y="1177"/>
                        </a:lnTo>
                        <a:lnTo>
                          <a:pt x="275" y="1134"/>
                        </a:lnTo>
                        <a:lnTo>
                          <a:pt x="261" y="1087"/>
                        </a:lnTo>
                        <a:lnTo>
                          <a:pt x="250" y="1039"/>
                        </a:lnTo>
                        <a:lnTo>
                          <a:pt x="241" y="988"/>
                        </a:lnTo>
                        <a:lnTo>
                          <a:pt x="235" y="936"/>
                        </a:lnTo>
                        <a:lnTo>
                          <a:pt x="234" y="882"/>
                        </a:lnTo>
                        <a:lnTo>
                          <a:pt x="235" y="828"/>
                        </a:lnTo>
                        <a:lnTo>
                          <a:pt x="241" y="776"/>
                        </a:lnTo>
                        <a:lnTo>
                          <a:pt x="250" y="725"/>
                        </a:lnTo>
                        <a:lnTo>
                          <a:pt x="261" y="679"/>
                        </a:lnTo>
                        <a:lnTo>
                          <a:pt x="275" y="632"/>
                        </a:lnTo>
                        <a:lnTo>
                          <a:pt x="293" y="588"/>
                        </a:lnTo>
                        <a:lnTo>
                          <a:pt x="313" y="547"/>
                        </a:lnTo>
                        <a:lnTo>
                          <a:pt x="334" y="511"/>
                        </a:lnTo>
                        <a:lnTo>
                          <a:pt x="359" y="477"/>
                        </a:lnTo>
                        <a:lnTo>
                          <a:pt x="386" y="446"/>
                        </a:lnTo>
                        <a:lnTo>
                          <a:pt x="413" y="419"/>
                        </a:lnTo>
                        <a:lnTo>
                          <a:pt x="444" y="398"/>
                        </a:lnTo>
                        <a:lnTo>
                          <a:pt x="476" y="380"/>
                        </a:lnTo>
                        <a:lnTo>
                          <a:pt x="492" y="372"/>
                        </a:lnTo>
                        <a:lnTo>
                          <a:pt x="509" y="367"/>
                        </a:lnTo>
                        <a:lnTo>
                          <a:pt x="527" y="362"/>
                        </a:lnTo>
                        <a:lnTo>
                          <a:pt x="543" y="358"/>
                        </a:lnTo>
                        <a:lnTo>
                          <a:pt x="561" y="356"/>
                        </a:lnTo>
                        <a:lnTo>
                          <a:pt x="579" y="356"/>
                        </a:lnTo>
                        <a:lnTo>
                          <a:pt x="604" y="358"/>
                        </a:lnTo>
                        <a:lnTo>
                          <a:pt x="620" y="1"/>
                        </a:lnTo>
                        <a:lnTo>
                          <a:pt x="579" y="0"/>
                        </a:lnTo>
                        <a:lnTo>
                          <a:pt x="548" y="0"/>
                        </a:lnTo>
                        <a:lnTo>
                          <a:pt x="519" y="3"/>
                        </a:lnTo>
                        <a:lnTo>
                          <a:pt x="491" y="9"/>
                        </a:lnTo>
                        <a:lnTo>
                          <a:pt x="462" y="18"/>
                        </a:lnTo>
                        <a:lnTo>
                          <a:pt x="435" y="27"/>
                        </a:lnTo>
                        <a:lnTo>
                          <a:pt x="406" y="39"/>
                        </a:lnTo>
                        <a:lnTo>
                          <a:pt x="379" y="54"/>
                        </a:lnTo>
                        <a:lnTo>
                          <a:pt x="354" y="68"/>
                        </a:lnTo>
                        <a:lnTo>
                          <a:pt x="327" y="86"/>
                        </a:lnTo>
                        <a:lnTo>
                          <a:pt x="302" y="106"/>
                        </a:lnTo>
                        <a:lnTo>
                          <a:pt x="279" y="127"/>
                        </a:lnTo>
                        <a:lnTo>
                          <a:pt x="255" y="151"/>
                        </a:lnTo>
                        <a:lnTo>
                          <a:pt x="232" y="174"/>
                        </a:lnTo>
                        <a:lnTo>
                          <a:pt x="210" y="201"/>
                        </a:lnTo>
                        <a:lnTo>
                          <a:pt x="189" y="228"/>
                        </a:lnTo>
                        <a:lnTo>
                          <a:pt x="169" y="257"/>
                        </a:lnTo>
                        <a:lnTo>
                          <a:pt x="151" y="290"/>
                        </a:lnTo>
                        <a:lnTo>
                          <a:pt x="131" y="320"/>
                        </a:lnTo>
                        <a:lnTo>
                          <a:pt x="115" y="354"/>
                        </a:lnTo>
                        <a:lnTo>
                          <a:pt x="99" y="389"/>
                        </a:lnTo>
                        <a:lnTo>
                          <a:pt x="84" y="425"/>
                        </a:lnTo>
                        <a:lnTo>
                          <a:pt x="70" y="462"/>
                        </a:lnTo>
                        <a:lnTo>
                          <a:pt x="57" y="500"/>
                        </a:lnTo>
                        <a:lnTo>
                          <a:pt x="45" y="538"/>
                        </a:lnTo>
                        <a:lnTo>
                          <a:pt x="34" y="579"/>
                        </a:lnTo>
                        <a:lnTo>
                          <a:pt x="25" y="619"/>
                        </a:lnTo>
                        <a:lnTo>
                          <a:pt x="18" y="662"/>
                        </a:lnTo>
                        <a:lnTo>
                          <a:pt x="11" y="706"/>
                        </a:lnTo>
                        <a:lnTo>
                          <a:pt x="7" y="749"/>
                        </a:lnTo>
                        <a:lnTo>
                          <a:pt x="3" y="792"/>
                        </a:lnTo>
                        <a:lnTo>
                          <a:pt x="0" y="837"/>
                        </a:lnTo>
                        <a:lnTo>
                          <a:pt x="0" y="882"/>
                        </a:lnTo>
                        <a:lnTo>
                          <a:pt x="0" y="929"/>
                        </a:lnTo>
                        <a:lnTo>
                          <a:pt x="3" y="974"/>
                        </a:lnTo>
                        <a:lnTo>
                          <a:pt x="7" y="1017"/>
                        </a:lnTo>
                        <a:lnTo>
                          <a:pt x="11" y="1060"/>
                        </a:lnTo>
                        <a:lnTo>
                          <a:pt x="18" y="1104"/>
                        </a:lnTo>
                        <a:lnTo>
                          <a:pt x="25" y="1145"/>
                        </a:lnTo>
                        <a:lnTo>
                          <a:pt x="34" y="1186"/>
                        </a:lnTo>
                        <a:lnTo>
                          <a:pt x="45" y="1226"/>
                        </a:lnTo>
                        <a:lnTo>
                          <a:pt x="57" y="1266"/>
                        </a:lnTo>
                        <a:lnTo>
                          <a:pt x="70" y="1303"/>
                        </a:lnTo>
                        <a:lnTo>
                          <a:pt x="84" y="1341"/>
                        </a:lnTo>
                        <a:lnTo>
                          <a:pt x="99" y="1377"/>
                        </a:lnTo>
                        <a:lnTo>
                          <a:pt x="115" y="1411"/>
                        </a:lnTo>
                        <a:lnTo>
                          <a:pt x="131" y="1444"/>
                        </a:lnTo>
                        <a:lnTo>
                          <a:pt x="151" y="1476"/>
                        </a:lnTo>
                        <a:lnTo>
                          <a:pt x="169" y="1507"/>
                        </a:lnTo>
                        <a:lnTo>
                          <a:pt x="189" y="1538"/>
                        </a:lnTo>
                        <a:lnTo>
                          <a:pt x="210" y="1565"/>
                        </a:lnTo>
                        <a:lnTo>
                          <a:pt x="232" y="1592"/>
                        </a:lnTo>
                        <a:lnTo>
                          <a:pt x="255" y="1615"/>
                        </a:lnTo>
                        <a:lnTo>
                          <a:pt x="279" y="1638"/>
                        </a:lnTo>
                        <a:lnTo>
                          <a:pt x="302" y="1660"/>
                        </a:lnTo>
                        <a:lnTo>
                          <a:pt x="327" y="1680"/>
                        </a:lnTo>
                        <a:lnTo>
                          <a:pt x="354" y="1696"/>
                        </a:lnTo>
                        <a:lnTo>
                          <a:pt x="379" y="1712"/>
                        </a:lnTo>
                        <a:lnTo>
                          <a:pt x="406" y="1727"/>
                        </a:lnTo>
                        <a:lnTo>
                          <a:pt x="435" y="1739"/>
                        </a:lnTo>
                        <a:lnTo>
                          <a:pt x="462" y="1748"/>
                        </a:lnTo>
                        <a:lnTo>
                          <a:pt x="491" y="1755"/>
                        </a:lnTo>
                        <a:lnTo>
                          <a:pt x="519" y="1761"/>
                        </a:lnTo>
                        <a:lnTo>
                          <a:pt x="548" y="1764"/>
                        </a:lnTo>
                        <a:lnTo>
                          <a:pt x="579" y="1766"/>
                        </a:lnTo>
                        <a:lnTo>
                          <a:pt x="620" y="1764"/>
                        </a:lnTo>
                        <a:lnTo>
                          <a:pt x="604" y="1408"/>
                        </a:lnTo>
                        <a:close/>
                      </a:path>
                    </a:pathLst>
                  </a:custGeom>
                  <a:solidFill>
                    <a:srgbClr val="C4C400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4422" name="Group 504"/>
                <p:cNvGrpSpPr>
                  <a:grpSpLocks noChangeAspect="1"/>
                </p:cNvGrpSpPr>
                <p:nvPr/>
              </p:nvGrpSpPr>
              <p:grpSpPr bwMode="auto">
                <a:xfrm>
                  <a:off x="166" y="97"/>
                  <a:ext cx="135" cy="580"/>
                  <a:chOff x="0" y="0"/>
                  <a:chExt cx="446" cy="887"/>
                </a:xfrm>
              </p:grpSpPr>
              <p:sp>
                <p:nvSpPr>
                  <p:cNvPr id="14508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90" y="167"/>
                    <a:ext cx="294" cy="532"/>
                  </a:xfrm>
                  <a:custGeom>
                    <a:avLst/>
                    <a:gdLst>
                      <a:gd name="T0" fmla="*/ 179 w 282"/>
                      <a:gd name="T1" fmla="*/ 0 h 528"/>
                      <a:gd name="T2" fmla="*/ 128 w 282"/>
                      <a:gd name="T3" fmla="*/ 21 h 528"/>
                      <a:gd name="T4" fmla="*/ 91 w 282"/>
                      <a:gd name="T5" fmla="*/ 47 h 528"/>
                      <a:gd name="T6" fmla="*/ 57 w 282"/>
                      <a:gd name="T7" fmla="*/ 87 h 528"/>
                      <a:gd name="T8" fmla="*/ 34 w 282"/>
                      <a:gd name="T9" fmla="*/ 122 h 528"/>
                      <a:gd name="T10" fmla="*/ 18 w 282"/>
                      <a:gd name="T11" fmla="*/ 168 h 528"/>
                      <a:gd name="T12" fmla="*/ 4 w 282"/>
                      <a:gd name="T13" fmla="*/ 217 h 528"/>
                      <a:gd name="T14" fmla="*/ 0 w 282"/>
                      <a:gd name="T15" fmla="*/ 261 h 528"/>
                      <a:gd name="T16" fmla="*/ 2 w 282"/>
                      <a:gd name="T17" fmla="*/ 305 h 528"/>
                      <a:gd name="T18" fmla="*/ 8 w 282"/>
                      <a:gd name="T19" fmla="*/ 353 h 528"/>
                      <a:gd name="T20" fmla="*/ 21 w 282"/>
                      <a:gd name="T21" fmla="*/ 391 h 528"/>
                      <a:gd name="T22" fmla="*/ 34 w 282"/>
                      <a:gd name="T23" fmla="*/ 425 h 528"/>
                      <a:gd name="T24" fmla="*/ 54 w 282"/>
                      <a:gd name="T25" fmla="*/ 454 h 528"/>
                      <a:gd name="T26" fmla="*/ 76 w 282"/>
                      <a:gd name="T27" fmla="*/ 486 h 528"/>
                      <a:gd name="T28" fmla="*/ 101 w 282"/>
                      <a:gd name="T29" fmla="*/ 507 h 528"/>
                      <a:gd name="T30" fmla="*/ 131 w 282"/>
                      <a:gd name="T31" fmla="*/ 527 h 528"/>
                      <a:gd name="T32" fmla="*/ 164 w 282"/>
                      <a:gd name="T33" fmla="*/ 542 h 528"/>
                      <a:gd name="T34" fmla="*/ 199 w 282"/>
                      <a:gd name="T35" fmla="*/ 548 h 528"/>
                      <a:gd name="T36" fmla="*/ 314 w 282"/>
                      <a:gd name="T37" fmla="*/ 537 h 528"/>
                      <a:gd name="T38" fmla="*/ 276 w 282"/>
                      <a:gd name="T39" fmla="*/ 519 h 528"/>
                      <a:gd name="T40" fmla="*/ 245 w 282"/>
                      <a:gd name="T41" fmla="*/ 492 h 528"/>
                      <a:gd name="T42" fmla="*/ 216 w 282"/>
                      <a:gd name="T43" fmla="*/ 454 h 528"/>
                      <a:gd name="T44" fmla="*/ 193 w 282"/>
                      <a:gd name="T45" fmla="*/ 406 h 528"/>
                      <a:gd name="T46" fmla="*/ 176 w 282"/>
                      <a:gd name="T47" fmla="*/ 361 h 528"/>
                      <a:gd name="T48" fmla="*/ 170 w 282"/>
                      <a:gd name="T49" fmla="*/ 319 h 528"/>
                      <a:gd name="T50" fmla="*/ 167 w 282"/>
                      <a:gd name="T51" fmla="*/ 253 h 528"/>
                      <a:gd name="T52" fmla="*/ 172 w 282"/>
                      <a:gd name="T53" fmla="*/ 210 h 528"/>
                      <a:gd name="T54" fmla="*/ 187 w 282"/>
                      <a:gd name="T55" fmla="*/ 152 h 528"/>
                      <a:gd name="T56" fmla="*/ 205 w 282"/>
                      <a:gd name="T57" fmla="*/ 112 h 528"/>
                      <a:gd name="T58" fmla="*/ 235 w 282"/>
                      <a:gd name="T59" fmla="*/ 71 h 528"/>
                      <a:gd name="T60" fmla="*/ 281 w 282"/>
                      <a:gd name="T61" fmla="*/ 31 h 528"/>
                      <a:gd name="T62" fmla="*/ 317 w 282"/>
                      <a:gd name="T63" fmla="*/ 10 h 528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82"/>
                      <a:gd name="T97" fmla="*/ 0 h 528"/>
                      <a:gd name="T98" fmla="*/ 282 w 282"/>
                      <a:gd name="T99" fmla="*/ 528 h 528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82" h="528">
                        <a:moveTo>
                          <a:pt x="280" y="0"/>
                        </a:moveTo>
                        <a:lnTo>
                          <a:pt x="146" y="0"/>
                        </a:lnTo>
                        <a:lnTo>
                          <a:pt x="128" y="7"/>
                        </a:lnTo>
                        <a:lnTo>
                          <a:pt x="104" y="21"/>
                        </a:lnTo>
                        <a:lnTo>
                          <a:pt x="88" y="32"/>
                        </a:lnTo>
                        <a:lnTo>
                          <a:pt x="74" y="47"/>
                        </a:lnTo>
                        <a:lnTo>
                          <a:pt x="60" y="63"/>
                        </a:lnTo>
                        <a:lnTo>
                          <a:pt x="47" y="82"/>
                        </a:lnTo>
                        <a:lnTo>
                          <a:pt x="37" y="99"/>
                        </a:lnTo>
                        <a:lnTo>
                          <a:pt x="29" y="117"/>
                        </a:lnTo>
                        <a:lnTo>
                          <a:pt x="20" y="144"/>
                        </a:lnTo>
                        <a:lnTo>
                          <a:pt x="13" y="163"/>
                        </a:lnTo>
                        <a:lnTo>
                          <a:pt x="8" y="184"/>
                        </a:lnTo>
                        <a:lnTo>
                          <a:pt x="4" y="207"/>
                        </a:lnTo>
                        <a:lnTo>
                          <a:pt x="2" y="226"/>
                        </a:lnTo>
                        <a:lnTo>
                          <a:pt x="0" y="251"/>
                        </a:lnTo>
                        <a:lnTo>
                          <a:pt x="0" y="272"/>
                        </a:lnTo>
                        <a:lnTo>
                          <a:pt x="2" y="295"/>
                        </a:lnTo>
                        <a:lnTo>
                          <a:pt x="4" y="317"/>
                        </a:lnTo>
                        <a:lnTo>
                          <a:pt x="8" y="338"/>
                        </a:lnTo>
                        <a:lnTo>
                          <a:pt x="12" y="355"/>
                        </a:lnTo>
                        <a:lnTo>
                          <a:pt x="16" y="376"/>
                        </a:lnTo>
                        <a:lnTo>
                          <a:pt x="23" y="394"/>
                        </a:lnTo>
                        <a:lnTo>
                          <a:pt x="29" y="410"/>
                        </a:lnTo>
                        <a:lnTo>
                          <a:pt x="37" y="426"/>
                        </a:lnTo>
                        <a:lnTo>
                          <a:pt x="44" y="439"/>
                        </a:lnTo>
                        <a:lnTo>
                          <a:pt x="53" y="451"/>
                        </a:lnTo>
                        <a:lnTo>
                          <a:pt x="61" y="466"/>
                        </a:lnTo>
                        <a:lnTo>
                          <a:pt x="72" y="477"/>
                        </a:lnTo>
                        <a:lnTo>
                          <a:pt x="82" y="487"/>
                        </a:lnTo>
                        <a:lnTo>
                          <a:pt x="92" y="498"/>
                        </a:lnTo>
                        <a:lnTo>
                          <a:pt x="106" y="507"/>
                        </a:lnTo>
                        <a:lnTo>
                          <a:pt x="117" y="512"/>
                        </a:lnTo>
                        <a:lnTo>
                          <a:pt x="133" y="522"/>
                        </a:lnTo>
                        <a:lnTo>
                          <a:pt x="146" y="523"/>
                        </a:lnTo>
                        <a:lnTo>
                          <a:pt x="162" y="528"/>
                        </a:lnTo>
                        <a:lnTo>
                          <a:pt x="282" y="528"/>
                        </a:lnTo>
                        <a:lnTo>
                          <a:pt x="255" y="517"/>
                        </a:lnTo>
                        <a:lnTo>
                          <a:pt x="239" y="509"/>
                        </a:lnTo>
                        <a:lnTo>
                          <a:pt x="224" y="499"/>
                        </a:lnTo>
                        <a:lnTo>
                          <a:pt x="208" y="483"/>
                        </a:lnTo>
                        <a:lnTo>
                          <a:pt x="199" y="472"/>
                        </a:lnTo>
                        <a:lnTo>
                          <a:pt x="188" y="458"/>
                        </a:lnTo>
                        <a:lnTo>
                          <a:pt x="176" y="439"/>
                        </a:lnTo>
                        <a:lnTo>
                          <a:pt x="165" y="418"/>
                        </a:lnTo>
                        <a:lnTo>
                          <a:pt x="156" y="391"/>
                        </a:lnTo>
                        <a:lnTo>
                          <a:pt x="148" y="370"/>
                        </a:lnTo>
                        <a:lnTo>
                          <a:pt x="143" y="346"/>
                        </a:lnTo>
                        <a:lnTo>
                          <a:pt x="140" y="327"/>
                        </a:lnTo>
                        <a:lnTo>
                          <a:pt x="138" y="309"/>
                        </a:lnTo>
                        <a:lnTo>
                          <a:pt x="135" y="287"/>
                        </a:lnTo>
                        <a:lnTo>
                          <a:pt x="135" y="243"/>
                        </a:lnTo>
                        <a:lnTo>
                          <a:pt x="136" y="224"/>
                        </a:lnTo>
                        <a:lnTo>
                          <a:pt x="140" y="200"/>
                        </a:lnTo>
                        <a:lnTo>
                          <a:pt x="146" y="171"/>
                        </a:lnTo>
                        <a:lnTo>
                          <a:pt x="152" y="147"/>
                        </a:lnTo>
                        <a:lnTo>
                          <a:pt x="160" y="123"/>
                        </a:lnTo>
                        <a:lnTo>
                          <a:pt x="167" y="107"/>
                        </a:lnTo>
                        <a:lnTo>
                          <a:pt x="176" y="90"/>
                        </a:lnTo>
                        <a:lnTo>
                          <a:pt x="191" y="66"/>
                        </a:lnTo>
                        <a:lnTo>
                          <a:pt x="208" y="47"/>
                        </a:lnTo>
                        <a:lnTo>
                          <a:pt x="228" y="31"/>
                        </a:lnTo>
                        <a:lnTo>
                          <a:pt x="240" y="19"/>
                        </a:lnTo>
                        <a:lnTo>
                          <a:pt x="258" y="10"/>
                        </a:lnTo>
                        <a:lnTo>
                          <a:pt x="28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B0B000"/>
                      </a:gs>
                      <a:gs pos="50000">
                        <a:srgbClr val="E1E100"/>
                      </a:gs>
                      <a:gs pos="100000">
                        <a:srgbClr val="B0B000"/>
                      </a:gs>
                    </a:gsLst>
                    <a:lin ang="5400000" scaled="1"/>
                  </a:gradFill>
                  <a:ln w="6350" cap="flat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509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280" y="-16"/>
                    <a:ext cx="147" cy="180"/>
                  </a:xfrm>
                  <a:custGeom>
                    <a:avLst/>
                    <a:gdLst>
                      <a:gd name="T0" fmla="*/ 0 w 286"/>
                      <a:gd name="T1" fmla="*/ 12 h 357"/>
                      <a:gd name="T2" fmla="*/ 1 w 286"/>
                      <a:gd name="T3" fmla="*/ 0 h 357"/>
                      <a:gd name="T4" fmla="*/ 10 w 286"/>
                      <a:gd name="T5" fmla="*/ 0 h 357"/>
                      <a:gd name="T6" fmla="*/ 10 w 286"/>
                      <a:gd name="T7" fmla="*/ 12 h 357"/>
                      <a:gd name="T8" fmla="*/ 0 w 286"/>
                      <a:gd name="T9" fmla="*/ 12 h 3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6"/>
                      <a:gd name="T16" fmla="*/ 0 h 357"/>
                      <a:gd name="T17" fmla="*/ 286 w 286"/>
                      <a:gd name="T18" fmla="*/ 357 h 3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6" h="357">
                        <a:moveTo>
                          <a:pt x="0" y="357"/>
                        </a:moveTo>
                        <a:lnTo>
                          <a:pt x="16" y="0"/>
                        </a:lnTo>
                        <a:lnTo>
                          <a:pt x="286" y="0"/>
                        </a:lnTo>
                        <a:lnTo>
                          <a:pt x="270" y="357"/>
                        </a:lnTo>
                        <a:lnTo>
                          <a:pt x="0" y="357"/>
                        </a:lnTo>
                        <a:close/>
                      </a:path>
                    </a:pathLst>
                  </a:custGeom>
                  <a:solidFill>
                    <a:srgbClr val="E1E100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510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286" y="701"/>
                    <a:ext cx="147" cy="180"/>
                  </a:xfrm>
                  <a:custGeom>
                    <a:avLst/>
                    <a:gdLst>
                      <a:gd name="T0" fmla="*/ 1 w 286"/>
                      <a:gd name="T1" fmla="*/ 12 h 356"/>
                      <a:gd name="T2" fmla="*/ 0 w 286"/>
                      <a:gd name="T3" fmla="*/ 0 h 356"/>
                      <a:gd name="T4" fmla="*/ 10 w 286"/>
                      <a:gd name="T5" fmla="*/ 0 h 356"/>
                      <a:gd name="T6" fmla="*/ 10 w 286"/>
                      <a:gd name="T7" fmla="*/ 12 h 356"/>
                      <a:gd name="T8" fmla="*/ 1 w 286"/>
                      <a:gd name="T9" fmla="*/ 12 h 3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6"/>
                      <a:gd name="T16" fmla="*/ 0 h 356"/>
                      <a:gd name="T17" fmla="*/ 286 w 286"/>
                      <a:gd name="T18" fmla="*/ 356 h 3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6" h="356">
                        <a:moveTo>
                          <a:pt x="16" y="356"/>
                        </a:moveTo>
                        <a:lnTo>
                          <a:pt x="0" y="0"/>
                        </a:lnTo>
                        <a:lnTo>
                          <a:pt x="270" y="0"/>
                        </a:lnTo>
                        <a:lnTo>
                          <a:pt x="286" y="356"/>
                        </a:lnTo>
                        <a:lnTo>
                          <a:pt x="16" y="356"/>
                        </a:lnTo>
                        <a:close/>
                      </a:path>
                    </a:pathLst>
                  </a:custGeom>
                  <a:solidFill>
                    <a:srgbClr val="E1E100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511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-14" y="-12"/>
                    <a:ext cx="323" cy="893"/>
                  </a:xfrm>
                  <a:custGeom>
                    <a:avLst/>
                    <a:gdLst>
                      <a:gd name="T0" fmla="*/ 22 w 620"/>
                      <a:gd name="T1" fmla="*/ 47 h 1766"/>
                      <a:gd name="T2" fmla="*/ 21 w 620"/>
                      <a:gd name="T3" fmla="*/ 47 h 1766"/>
                      <a:gd name="T4" fmla="*/ 20 w 620"/>
                      <a:gd name="T5" fmla="*/ 47 h 1766"/>
                      <a:gd name="T6" fmla="*/ 18 w 620"/>
                      <a:gd name="T7" fmla="*/ 46 h 1766"/>
                      <a:gd name="T8" fmla="*/ 16 w 620"/>
                      <a:gd name="T9" fmla="*/ 44 h 1766"/>
                      <a:gd name="T10" fmla="*/ 14 w 620"/>
                      <a:gd name="T11" fmla="*/ 42 h 1766"/>
                      <a:gd name="T12" fmla="*/ 12 w 620"/>
                      <a:gd name="T13" fmla="*/ 40 h 1766"/>
                      <a:gd name="T14" fmla="*/ 10 w 620"/>
                      <a:gd name="T15" fmla="*/ 37 h 1766"/>
                      <a:gd name="T16" fmla="*/ 9 w 620"/>
                      <a:gd name="T17" fmla="*/ 34 h 1766"/>
                      <a:gd name="T18" fmla="*/ 9 w 620"/>
                      <a:gd name="T19" fmla="*/ 31 h 1766"/>
                      <a:gd name="T20" fmla="*/ 9 w 620"/>
                      <a:gd name="T21" fmla="*/ 27 h 1766"/>
                      <a:gd name="T22" fmla="*/ 9 w 620"/>
                      <a:gd name="T23" fmla="*/ 24 h 1766"/>
                      <a:gd name="T24" fmla="*/ 10 w 620"/>
                      <a:gd name="T25" fmla="*/ 21 h 1766"/>
                      <a:gd name="T26" fmla="*/ 12 w 620"/>
                      <a:gd name="T27" fmla="*/ 18 h 1766"/>
                      <a:gd name="T28" fmla="*/ 14 w 620"/>
                      <a:gd name="T29" fmla="*/ 16 h 1766"/>
                      <a:gd name="T30" fmla="*/ 16 w 620"/>
                      <a:gd name="T31" fmla="*/ 14 h 1766"/>
                      <a:gd name="T32" fmla="*/ 18 w 620"/>
                      <a:gd name="T33" fmla="*/ 13 h 1766"/>
                      <a:gd name="T34" fmla="*/ 20 w 620"/>
                      <a:gd name="T35" fmla="*/ 12 h 1766"/>
                      <a:gd name="T36" fmla="*/ 21 w 620"/>
                      <a:gd name="T37" fmla="*/ 12 h 1766"/>
                      <a:gd name="T38" fmla="*/ 22 w 620"/>
                      <a:gd name="T39" fmla="*/ 12 h 1766"/>
                      <a:gd name="T40" fmla="*/ 24 w 620"/>
                      <a:gd name="T41" fmla="*/ 1 h 1766"/>
                      <a:gd name="T42" fmla="*/ 21 w 620"/>
                      <a:gd name="T43" fmla="*/ 0 h 1766"/>
                      <a:gd name="T44" fmla="*/ 19 w 620"/>
                      <a:gd name="T45" fmla="*/ 1 h 1766"/>
                      <a:gd name="T46" fmla="*/ 17 w 620"/>
                      <a:gd name="T47" fmla="*/ 1 h 1766"/>
                      <a:gd name="T48" fmla="*/ 15 w 620"/>
                      <a:gd name="T49" fmla="*/ 2 h 1766"/>
                      <a:gd name="T50" fmla="*/ 13 w 620"/>
                      <a:gd name="T51" fmla="*/ 3 h 1766"/>
                      <a:gd name="T52" fmla="*/ 11 w 620"/>
                      <a:gd name="T53" fmla="*/ 4 h 1766"/>
                      <a:gd name="T54" fmla="*/ 9 w 620"/>
                      <a:gd name="T55" fmla="*/ 6 h 1766"/>
                      <a:gd name="T56" fmla="*/ 7 w 620"/>
                      <a:gd name="T57" fmla="*/ 8 h 1766"/>
                      <a:gd name="T58" fmla="*/ 6 w 620"/>
                      <a:gd name="T59" fmla="*/ 10 h 1766"/>
                      <a:gd name="T60" fmla="*/ 4 w 620"/>
                      <a:gd name="T61" fmla="*/ 12 h 1766"/>
                      <a:gd name="T62" fmla="*/ 3 w 620"/>
                      <a:gd name="T63" fmla="*/ 14 h 1766"/>
                      <a:gd name="T64" fmla="*/ 2 w 620"/>
                      <a:gd name="T65" fmla="*/ 17 h 1766"/>
                      <a:gd name="T66" fmla="*/ 2 w 620"/>
                      <a:gd name="T67" fmla="*/ 19 h 1766"/>
                      <a:gd name="T68" fmla="*/ 1 w 620"/>
                      <a:gd name="T69" fmla="*/ 22 h 1766"/>
                      <a:gd name="T70" fmla="*/ 1 w 620"/>
                      <a:gd name="T71" fmla="*/ 25 h 1766"/>
                      <a:gd name="T72" fmla="*/ 0 w 620"/>
                      <a:gd name="T73" fmla="*/ 28 h 1766"/>
                      <a:gd name="T74" fmla="*/ 0 w 620"/>
                      <a:gd name="T75" fmla="*/ 31 h 1766"/>
                      <a:gd name="T76" fmla="*/ 1 w 620"/>
                      <a:gd name="T77" fmla="*/ 33 h 1766"/>
                      <a:gd name="T78" fmla="*/ 1 w 620"/>
                      <a:gd name="T79" fmla="*/ 36 h 1766"/>
                      <a:gd name="T80" fmla="*/ 2 w 620"/>
                      <a:gd name="T81" fmla="*/ 39 h 1766"/>
                      <a:gd name="T82" fmla="*/ 2 w 620"/>
                      <a:gd name="T83" fmla="*/ 42 h 1766"/>
                      <a:gd name="T84" fmla="*/ 3 w 620"/>
                      <a:gd name="T85" fmla="*/ 44 h 1766"/>
                      <a:gd name="T86" fmla="*/ 4 w 620"/>
                      <a:gd name="T87" fmla="*/ 47 h 1766"/>
                      <a:gd name="T88" fmla="*/ 6 w 620"/>
                      <a:gd name="T89" fmla="*/ 49 h 1766"/>
                      <a:gd name="T90" fmla="*/ 7 w 620"/>
                      <a:gd name="T91" fmla="*/ 51 h 1766"/>
                      <a:gd name="T92" fmla="*/ 9 w 620"/>
                      <a:gd name="T93" fmla="*/ 53 h 1766"/>
                      <a:gd name="T94" fmla="*/ 11 w 620"/>
                      <a:gd name="T95" fmla="*/ 54 h 1766"/>
                      <a:gd name="T96" fmla="*/ 13 w 620"/>
                      <a:gd name="T97" fmla="*/ 56 h 1766"/>
                      <a:gd name="T98" fmla="*/ 15 w 620"/>
                      <a:gd name="T99" fmla="*/ 57 h 1766"/>
                      <a:gd name="T100" fmla="*/ 17 w 620"/>
                      <a:gd name="T101" fmla="*/ 58 h 1766"/>
                      <a:gd name="T102" fmla="*/ 19 w 620"/>
                      <a:gd name="T103" fmla="*/ 58 h 1766"/>
                      <a:gd name="T104" fmla="*/ 21 w 620"/>
                      <a:gd name="T105" fmla="*/ 58 h 1766"/>
                      <a:gd name="T106" fmla="*/ 24 w 620"/>
                      <a:gd name="T107" fmla="*/ 58 h 176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620"/>
                      <a:gd name="T163" fmla="*/ 0 h 1766"/>
                      <a:gd name="T164" fmla="*/ 620 w 620"/>
                      <a:gd name="T165" fmla="*/ 1766 h 176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620" h="1766">
                        <a:moveTo>
                          <a:pt x="604" y="1408"/>
                        </a:moveTo>
                        <a:lnTo>
                          <a:pt x="579" y="1410"/>
                        </a:lnTo>
                        <a:lnTo>
                          <a:pt x="561" y="1410"/>
                        </a:lnTo>
                        <a:lnTo>
                          <a:pt x="543" y="1406"/>
                        </a:lnTo>
                        <a:lnTo>
                          <a:pt x="527" y="1404"/>
                        </a:lnTo>
                        <a:lnTo>
                          <a:pt x="509" y="1399"/>
                        </a:lnTo>
                        <a:lnTo>
                          <a:pt x="492" y="1393"/>
                        </a:lnTo>
                        <a:lnTo>
                          <a:pt x="476" y="1386"/>
                        </a:lnTo>
                        <a:lnTo>
                          <a:pt x="444" y="1368"/>
                        </a:lnTo>
                        <a:lnTo>
                          <a:pt x="413" y="1347"/>
                        </a:lnTo>
                        <a:lnTo>
                          <a:pt x="386" y="1320"/>
                        </a:lnTo>
                        <a:lnTo>
                          <a:pt x="359" y="1289"/>
                        </a:lnTo>
                        <a:lnTo>
                          <a:pt x="334" y="1255"/>
                        </a:lnTo>
                        <a:lnTo>
                          <a:pt x="313" y="1217"/>
                        </a:lnTo>
                        <a:lnTo>
                          <a:pt x="293" y="1177"/>
                        </a:lnTo>
                        <a:lnTo>
                          <a:pt x="275" y="1134"/>
                        </a:lnTo>
                        <a:lnTo>
                          <a:pt x="261" y="1087"/>
                        </a:lnTo>
                        <a:lnTo>
                          <a:pt x="250" y="1039"/>
                        </a:lnTo>
                        <a:lnTo>
                          <a:pt x="241" y="988"/>
                        </a:lnTo>
                        <a:lnTo>
                          <a:pt x="235" y="936"/>
                        </a:lnTo>
                        <a:lnTo>
                          <a:pt x="234" y="882"/>
                        </a:lnTo>
                        <a:lnTo>
                          <a:pt x="235" y="828"/>
                        </a:lnTo>
                        <a:lnTo>
                          <a:pt x="241" y="776"/>
                        </a:lnTo>
                        <a:lnTo>
                          <a:pt x="250" y="725"/>
                        </a:lnTo>
                        <a:lnTo>
                          <a:pt x="261" y="679"/>
                        </a:lnTo>
                        <a:lnTo>
                          <a:pt x="275" y="632"/>
                        </a:lnTo>
                        <a:lnTo>
                          <a:pt x="293" y="588"/>
                        </a:lnTo>
                        <a:lnTo>
                          <a:pt x="313" y="547"/>
                        </a:lnTo>
                        <a:lnTo>
                          <a:pt x="334" y="511"/>
                        </a:lnTo>
                        <a:lnTo>
                          <a:pt x="359" y="477"/>
                        </a:lnTo>
                        <a:lnTo>
                          <a:pt x="386" y="446"/>
                        </a:lnTo>
                        <a:lnTo>
                          <a:pt x="413" y="419"/>
                        </a:lnTo>
                        <a:lnTo>
                          <a:pt x="444" y="398"/>
                        </a:lnTo>
                        <a:lnTo>
                          <a:pt x="476" y="380"/>
                        </a:lnTo>
                        <a:lnTo>
                          <a:pt x="492" y="372"/>
                        </a:lnTo>
                        <a:lnTo>
                          <a:pt x="509" y="367"/>
                        </a:lnTo>
                        <a:lnTo>
                          <a:pt x="527" y="362"/>
                        </a:lnTo>
                        <a:lnTo>
                          <a:pt x="543" y="358"/>
                        </a:lnTo>
                        <a:lnTo>
                          <a:pt x="561" y="356"/>
                        </a:lnTo>
                        <a:lnTo>
                          <a:pt x="579" y="356"/>
                        </a:lnTo>
                        <a:lnTo>
                          <a:pt x="604" y="358"/>
                        </a:lnTo>
                        <a:lnTo>
                          <a:pt x="620" y="1"/>
                        </a:lnTo>
                        <a:lnTo>
                          <a:pt x="579" y="0"/>
                        </a:lnTo>
                        <a:lnTo>
                          <a:pt x="548" y="0"/>
                        </a:lnTo>
                        <a:lnTo>
                          <a:pt x="519" y="3"/>
                        </a:lnTo>
                        <a:lnTo>
                          <a:pt x="491" y="9"/>
                        </a:lnTo>
                        <a:lnTo>
                          <a:pt x="462" y="18"/>
                        </a:lnTo>
                        <a:lnTo>
                          <a:pt x="435" y="27"/>
                        </a:lnTo>
                        <a:lnTo>
                          <a:pt x="406" y="39"/>
                        </a:lnTo>
                        <a:lnTo>
                          <a:pt x="379" y="54"/>
                        </a:lnTo>
                        <a:lnTo>
                          <a:pt x="354" y="68"/>
                        </a:lnTo>
                        <a:lnTo>
                          <a:pt x="327" y="86"/>
                        </a:lnTo>
                        <a:lnTo>
                          <a:pt x="302" y="106"/>
                        </a:lnTo>
                        <a:lnTo>
                          <a:pt x="279" y="127"/>
                        </a:lnTo>
                        <a:lnTo>
                          <a:pt x="255" y="151"/>
                        </a:lnTo>
                        <a:lnTo>
                          <a:pt x="232" y="174"/>
                        </a:lnTo>
                        <a:lnTo>
                          <a:pt x="210" y="201"/>
                        </a:lnTo>
                        <a:lnTo>
                          <a:pt x="189" y="228"/>
                        </a:lnTo>
                        <a:lnTo>
                          <a:pt x="169" y="257"/>
                        </a:lnTo>
                        <a:lnTo>
                          <a:pt x="151" y="290"/>
                        </a:lnTo>
                        <a:lnTo>
                          <a:pt x="131" y="320"/>
                        </a:lnTo>
                        <a:lnTo>
                          <a:pt x="115" y="354"/>
                        </a:lnTo>
                        <a:lnTo>
                          <a:pt x="99" y="389"/>
                        </a:lnTo>
                        <a:lnTo>
                          <a:pt x="84" y="425"/>
                        </a:lnTo>
                        <a:lnTo>
                          <a:pt x="70" y="462"/>
                        </a:lnTo>
                        <a:lnTo>
                          <a:pt x="57" y="500"/>
                        </a:lnTo>
                        <a:lnTo>
                          <a:pt x="45" y="538"/>
                        </a:lnTo>
                        <a:lnTo>
                          <a:pt x="34" y="579"/>
                        </a:lnTo>
                        <a:lnTo>
                          <a:pt x="25" y="619"/>
                        </a:lnTo>
                        <a:lnTo>
                          <a:pt x="18" y="662"/>
                        </a:lnTo>
                        <a:lnTo>
                          <a:pt x="11" y="706"/>
                        </a:lnTo>
                        <a:lnTo>
                          <a:pt x="7" y="749"/>
                        </a:lnTo>
                        <a:lnTo>
                          <a:pt x="3" y="792"/>
                        </a:lnTo>
                        <a:lnTo>
                          <a:pt x="0" y="837"/>
                        </a:lnTo>
                        <a:lnTo>
                          <a:pt x="0" y="882"/>
                        </a:lnTo>
                        <a:lnTo>
                          <a:pt x="0" y="929"/>
                        </a:lnTo>
                        <a:lnTo>
                          <a:pt x="3" y="974"/>
                        </a:lnTo>
                        <a:lnTo>
                          <a:pt x="7" y="1017"/>
                        </a:lnTo>
                        <a:lnTo>
                          <a:pt x="11" y="1060"/>
                        </a:lnTo>
                        <a:lnTo>
                          <a:pt x="18" y="1104"/>
                        </a:lnTo>
                        <a:lnTo>
                          <a:pt x="25" y="1145"/>
                        </a:lnTo>
                        <a:lnTo>
                          <a:pt x="34" y="1186"/>
                        </a:lnTo>
                        <a:lnTo>
                          <a:pt x="45" y="1226"/>
                        </a:lnTo>
                        <a:lnTo>
                          <a:pt x="57" y="1266"/>
                        </a:lnTo>
                        <a:lnTo>
                          <a:pt x="70" y="1303"/>
                        </a:lnTo>
                        <a:lnTo>
                          <a:pt x="84" y="1341"/>
                        </a:lnTo>
                        <a:lnTo>
                          <a:pt x="99" y="1377"/>
                        </a:lnTo>
                        <a:lnTo>
                          <a:pt x="115" y="1411"/>
                        </a:lnTo>
                        <a:lnTo>
                          <a:pt x="131" y="1444"/>
                        </a:lnTo>
                        <a:lnTo>
                          <a:pt x="151" y="1476"/>
                        </a:lnTo>
                        <a:lnTo>
                          <a:pt x="169" y="1507"/>
                        </a:lnTo>
                        <a:lnTo>
                          <a:pt x="189" y="1538"/>
                        </a:lnTo>
                        <a:lnTo>
                          <a:pt x="210" y="1565"/>
                        </a:lnTo>
                        <a:lnTo>
                          <a:pt x="232" y="1592"/>
                        </a:lnTo>
                        <a:lnTo>
                          <a:pt x="255" y="1615"/>
                        </a:lnTo>
                        <a:lnTo>
                          <a:pt x="279" y="1638"/>
                        </a:lnTo>
                        <a:lnTo>
                          <a:pt x="302" y="1660"/>
                        </a:lnTo>
                        <a:lnTo>
                          <a:pt x="327" y="1680"/>
                        </a:lnTo>
                        <a:lnTo>
                          <a:pt x="354" y="1696"/>
                        </a:lnTo>
                        <a:lnTo>
                          <a:pt x="379" y="1712"/>
                        </a:lnTo>
                        <a:lnTo>
                          <a:pt x="406" y="1727"/>
                        </a:lnTo>
                        <a:lnTo>
                          <a:pt x="435" y="1739"/>
                        </a:lnTo>
                        <a:lnTo>
                          <a:pt x="462" y="1748"/>
                        </a:lnTo>
                        <a:lnTo>
                          <a:pt x="491" y="1755"/>
                        </a:lnTo>
                        <a:lnTo>
                          <a:pt x="519" y="1761"/>
                        </a:lnTo>
                        <a:lnTo>
                          <a:pt x="548" y="1764"/>
                        </a:lnTo>
                        <a:lnTo>
                          <a:pt x="579" y="1766"/>
                        </a:lnTo>
                        <a:lnTo>
                          <a:pt x="620" y="1764"/>
                        </a:lnTo>
                        <a:lnTo>
                          <a:pt x="604" y="1408"/>
                        </a:lnTo>
                        <a:close/>
                      </a:path>
                    </a:pathLst>
                  </a:custGeom>
                  <a:solidFill>
                    <a:srgbClr val="C4C400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4423" name="Group 509"/>
                <p:cNvGrpSpPr>
                  <a:grpSpLocks noChangeAspect="1"/>
                </p:cNvGrpSpPr>
                <p:nvPr/>
              </p:nvGrpSpPr>
              <p:grpSpPr bwMode="auto">
                <a:xfrm>
                  <a:off x="189" y="226"/>
                  <a:ext cx="262" cy="317"/>
                  <a:chOff x="0" y="0"/>
                  <a:chExt cx="868" cy="485"/>
                </a:xfrm>
              </p:grpSpPr>
              <p:sp>
                <p:nvSpPr>
                  <p:cNvPr id="14503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5" y="25"/>
                    <a:ext cx="854" cy="421"/>
                  </a:xfrm>
                  <a:custGeom>
                    <a:avLst/>
                    <a:gdLst>
                      <a:gd name="T0" fmla="*/ 860 w 852"/>
                      <a:gd name="T1" fmla="*/ 0 h 419"/>
                      <a:gd name="T2" fmla="*/ 93 w 852"/>
                      <a:gd name="T3" fmla="*/ 0 h 419"/>
                      <a:gd name="T4" fmla="*/ 77 w 852"/>
                      <a:gd name="T5" fmla="*/ 6 h 419"/>
                      <a:gd name="T6" fmla="*/ 63 w 852"/>
                      <a:gd name="T7" fmla="*/ 19 h 419"/>
                      <a:gd name="T8" fmla="*/ 48 w 852"/>
                      <a:gd name="T9" fmla="*/ 34 h 419"/>
                      <a:gd name="T10" fmla="*/ 36 w 852"/>
                      <a:gd name="T11" fmla="*/ 53 h 419"/>
                      <a:gd name="T12" fmla="*/ 28 w 852"/>
                      <a:gd name="T13" fmla="*/ 70 h 419"/>
                      <a:gd name="T14" fmla="*/ 21 w 852"/>
                      <a:gd name="T15" fmla="*/ 83 h 419"/>
                      <a:gd name="T16" fmla="*/ 13 w 852"/>
                      <a:gd name="T17" fmla="*/ 120 h 419"/>
                      <a:gd name="T18" fmla="*/ 7 w 852"/>
                      <a:gd name="T19" fmla="*/ 154 h 419"/>
                      <a:gd name="T20" fmla="*/ 4 w 852"/>
                      <a:gd name="T21" fmla="*/ 186 h 419"/>
                      <a:gd name="T22" fmla="*/ 0 w 852"/>
                      <a:gd name="T23" fmla="*/ 215 h 419"/>
                      <a:gd name="T24" fmla="*/ 2 w 852"/>
                      <a:gd name="T25" fmla="*/ 243 h 419"/>
                      <a:gd name="T26" fmla="*/ 7 w 852"/>
                      <a:gd name="T27" fmla="*/ 267 h 419"/>
                      <a:gd name="T28" fmla="*/ 8 w 852"/>
                      <a:gd name="T29" fmla="*/ 290 h 419"/>
                      <a:gd name="T30" fmla="*/ 13 w 852"/>
                      <a:gd name="T31" fmla="*/ 309 h 419"/>
                      <a:gd name="T32" fmla="*/ 20 w 852"/>
                      <a:gd name="T33" fmla="*/ 336 h 419"/>
                      <a:gd name="T34" fmla="*/ 32 w 852"/>
                      <a:gd name="T35" fmla="*/ 367 h 419"/>
                      <a:gd name="T36" fmla="*/ 44 w 852"/>
                      <a:gd name="T37" fmla="*/ 388 h 419"/>
                      <a:gd name="T38" fmla="*/ 53 w 852"/>
                      <a:gd name="T39" fmla="*/ 400 h 419"/>
                      <a:gd name="T40" fmla="*/ 68 w 852"/>
                      <a:gd name="T41" fmla="*/ 415 h 419"/>
                      <a:gd name="T42" fmla="*/ 95 w 852"/>
                      <a:gd name="T43" fmla="*/ 429 h 419"/>
                      <a:gd name="T44" fmla="*/ 862 w 852"/>
                      <a:gd name="T45" fmla="*/ 429 h 419"/>
                      <a:gd name="T46" fmla="*/ 852 w 852"/>
                      <a:gd name="T47" fmla="*/ 420 h 419"/>
                      <a:gd name="T48" fmla="*/ 838 w 852"/>
                      <a:gd name="T49" fmla="*/ 413 h 419"/>
                      <a:gd name="T50" fmla="*/ 828 w 852"/>
                      <a:gd name="T51" fmla="*/ 404 h 419"/>
                      <a:gd name="T52" fmla="*/ 820 w 852"/>
                      <a:gd name="T53" fmla="*/ 397 h 419"/>
                      <a:gd name="T54" fmla="*/ 810 w 852"/>
                      <a:gd name="T55" fmla="*/ 384 h 419"/>
                      <a:gd name="T56" fmla="*/ 802 w 852"/>
                      <a:gd name="T57" fmla="*/ 372 h 419"/>
                      <a:gd name="T58" fmla="*/ 794 w 852"/>
                      <a:gd name="T59" fmla="*/ 359 h 419"/>
                      <a:gd name="T60" fmla="*/ 790 w 852"/>
                      <a:gd name="T61" fmla="*/ 346 h 419"/>
                      <a:gd name="T62" fmla="*/ 783 w 852"/>
                      <a:gd name="T63" fmla="*/ 335 h 419"/>
                      <a:gd name="T64" fmla="*/ 782 w 852"/>
                      <a:gd name="T65" fmla="*/ 314 h 419"/>
                      <a:gd name="T66" fmla="*/ 774 w 852"/>
                      <a:gd name="T67" fmla="*/ 290 h 419"/>
                      <a:gd name="T68" fmla="*/ 772 w 852"/>
                      <a:gd name="T69" fmla="*/ 280 h 419"/>
                      <a:gd name="T70" fmla="*/ 770 w 852"/>
                      <a:gd name="T71" fmla="*/ 263 h 419"/>
                      <a:gd name="T72" fmla="*/ 767 w 852"/>
                      <a:gd name="T73" fmla="*/ 245 h 419"/>
                      <a:gd name="T74" fmla="*/ 767 w 852"/>
                      <a:gd name="T75" fmla="*/ 229 h 419"/>
                      <a:gd name="T76" fmla="*/ 766 w 852"/>
                      <a:gd name="T77" fmla="*/ 207 h 419"/>
                      <a:gd name="T78" fmla="*/ 770 w 852"/>
                      <a:gd name="T79" fmla="*/ 173 h 419"/>
                      <a:gd name="T80" fmla="*/ 770 w 852"/>
                      <a:gd name="T81" fmla="*/ 159 h 419"/>
                      <a:gd name="T82" fmla="*/ 774 w 852"/>
                      <a:gd name="T83" fmla="*/ 138 h 419"/>
                      <a:gd name="T84" fmla="*/ 780 w 852"/>
                      <a:gd name="T85" fmla="*/ 114 h 419"/>
                      <a:gd name="T86" fmla="*/ 786 w 852"/>
                      <a:gd name="T87" fmla="*/ 91 h 419"/>
                      <a:gd name="T88" fmla="*/ 793 w 852"/>
                      <a:gd name="T89" fmla="*/ 70 h 419"/>
                      <a:gd name="T90" fmla="*/ 804 w 852"/>
                      <a:gd name="T91" fmla="*/ 50 h 419"/>
                      <a:gd name="T92" fmla="*/ 820 w 852"/>
                      <a:gd name="T93" fmla="*/ 37 h 419"/>
                      <a:gd name="T94" fmla="*/ 833 w 852"/>
                      <a:gd name="T95" fmla="*/ 21 h 419"/>
                      <a:gd name="T96" fmla="*/ 846 w 852"/>
                      <a:gd name="T97" fmla="*/ 11 h 419"/>
                      <a:gd name="T98" fmla="*/ 860 w 852"/>
                      <a:gd name="T99" fmla="*/ 0 h 419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852"/>
                      <a:gd name="T151" fmla="*/ 0 h 419"/>
                      <a:gd name="T152" fmla="*/ 852 w 852"/>
                      <a:gd name="T153" fmla="*/ 419 h 419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852" h="419">
                        <a:moveTo>
                          <a:pt x="850" y="0"/>
                        </a:moveTo>
                        <a:lnTo>
                          <a:pt x="93" y="0"/>
                        </a:lnTo>
                        <a:lnTo>
                          <a:pt x="77" y="6"/>
                        </a:lnTo>
                        <a:lnTo>
                          <a:pt x="63" y="19"/>
                        </a:lnTo>
                        <a:lnTo>
                          <a:pt x="48" y="34"/>
                        </a:lnTo>
                        <a:lnTo>
                          <a:pt x="36" y="53"/>
                        </a:lnTo>
                        <a:lnTo>
                          <a:pt x="28" y="70"/>
                        </a:lnTo>
                        <a:lnTo>
                          <a:pt x="21" y="83"/>
                        </a:lnTo>
                        <a:lnTo>
                          <a:pt x="13" y="115"/>
                        </a:lnTo>
                        <a:lnTo>
                          <a:pt x="7" y="149"/>
                        </a:lnTo>
                        <a:lnTo>
                          <a:pt x="4" y="181"/>
                        </a:lnTo>
                        <a:lnTo>
                          <a:pt x="0" y="210"/>
                        </a:lnTo>
                        <a:lnTo>
                          <a:pt x="2" y="238"/>
                        </a:lnTo>
                        <a:lnTo>
                          <a:pt x="7" y="262"/>
                        </a:lnTo>
                        <a:lnTo>
                          <a:pt x="8" y="285"/>
                        </a:lnTo>
                        <a:lnTo>
                          <a:pt x="13" y="304"/>
                        </a:lnTo>
                        <a:lnTo>
                          <a:pt x="20" y="326"/>
                        </a:lnTo>
                        <a:lnTo>
                          <a:pt x="32" y="357"/>
                        </a:lnTo>
                        <a:lnTo>
                          <a:pt x="44" y="378"/>
                        </a:lnTo>
                        <a:lnTo>
                          <a:pt x="53" y="390"/>
                        </a:lnTo>
                        <a:lnTo>
                          <a:pt x="68" y="405"/>
                        </a:lnTo>
                        <a:lnTo>
                          <a:pt x="95" y="419"/>
                        </a:lnTo>
                        <a:lnTo>
                          <a:pt x="852" y="419"/>
                        </a:lnTo>
                        <a:lnTo>
                          <a:pt x="842" y="410"/>
                        </a:lnTo>
                        <a:lnTo>
                          <a:pt x="828" y="403"/>
                        </a:lnTo>
                        <a:lnTo>
                          <a:pt x="818" y="394"/>
                        </a:lnTo>
                        <a:lnTo>
                          <a:pt x="810" y="387"/>
                        </a:lnTo>
                        <a:lnTo>
                          <a:pt x="800" y="374"/>
                        </a:lnTo>
                        <a:lnTo>
                          <a:pt x="792" y="362"/>
                        </a:lnTo>
                        <a:lnTo>
                          <a:pt x="784" y="349"/>
                        </a:lnTo>
                        <a:lnTo>
                          <a:pt x="780" y="336"/>
                        </a:lnTo>
                        <a:lnTo>
                          <a:pt x="773" y="325"/>
                        </a:lnTo>
                        <a:lnTo>
                          <a:pt x="772" y="309"/>
                        </a:lnTo>
                        <a:lnTo>
                          <a:pt x="764" y="285"/>
                        </a:lnTo>
                        <a:lnTo>
                          <a:pt x="762" y="275"/>
                        </a:lnTo>
                        <a:lnTo>
                          <a:pt x="760" y="258"/>
                        </a:lnTo>
                        <a:lnTo>
                          <a:pt x="757" y="240"/>
                        </a:lnTo>
                        <a:lnTo>
                          <a:pt x="757" y="224"/>
                        </a:lnTo>
                        <a:lnTo>
                          <a:pt x="756" y="202"/>
                        </a:lnTo>
                        <a:lnTo>
                          <a:pt x="760" y="168"/>
                        </a:lnTo>
                        <a:lnTo>
                          <a:pt x="760" y="154"/>
                        </a:lnTo>
                        <a:lnTo>
                          <a:pt x="764" y="133"/>
                        </a:lnTo>
                        <a:lnTo>
                          <a:pt x="770" y="109"/>
                        </a:lnTo>
                        <a:lnTo>
                          <a:pt x="776" y="91"/>
                        </a:lnTo>
                        <a:lnTo>
                          <a:pt x="783" y="70"/>
                        </a:lnTo>
                        <a:lnTo>
                          <a:pt x="794" y="50"/>
                        </a:lnTo>
                        <a:lnTo>
                          <a:pt x="810" y="37"/>
                        </a:lnTo>
                        <a:lnTo>
                          <a:pt x="823" y="21"/>
                        </a:lnTo>
                        <a:lnTo>
                          <a:pt x="836" y="11"/>
                        </a:lnTo>
                        <a:lnTo>
                          <a:pt x="85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858585"/>
                      </a:gs>
                      <a:gs pos="100000">
                        <a:srgbClr val="E8E8E8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504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91" y="-9"/>
                    <a:ext cx="751" cy="34"/>
                  </a:xfrm>
                  <a:custGeom>
                    <a:avLst/>
                    <a:gdLst>
                      <a:gd name="T0" fmla="*/ 1 w 1502"/>
                      <a:gd name="T1" fmla="*/ 2 h 72"/>
                      <a:gd name="T2" fmla="*/ 0 w 1502"/>
                      <a:gd name="T3" fmla="*/ 0 h 72"/>
                      <a:gd name="T4" fmla="*/ 47 w 1502"/>
                      <a:gd name="T5" fmla="*/ 0 h 72"/>
                      <a:gd name="T6" fmla="*/ 47 w 1502"/>
                      <a:gd name="T7" fmla="*/ 2 h 72"/>
                      <a:gd name="T8" fmla="*/ 1 w 1502"/>
                      <a:gd name="T9" fmla="*/ 2 h 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02"/>
                      <a:gd name="T16" fmla="*/ 0 h 72"/>
                      <a:gd name="T17" fmla="*/ 1502 w 1502"/>
                      <a:gd name="T18" fmla="*/ 72 h 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02" h="72">
                        <a:moveTo>
                          <a:pt x="4" y="72"/>
                        </a:moveTo>
                        <a:lnTo>
                          <a:pt x="0" y="0"/>
                        </a:lnTo>
                        <a:lnTo>
                          <a:pt x="1498" y="0"/>
                        </a:lnTo>
                        <a:lnTo>
                          <a:pt x="1502" y="72"/>
                        </a:lnTo>
                        <a:lnTo>
                          <a:pt x="4" y="72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505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82" y="447"/>
                    <a:ext cx="751" cy="34"/>
                  </a:xfrm>
                  <a:custGeom>
                    <a:avLst/>
                    <a:gdLst>
                      <a:gd name="T0" fmla="*/ 0 w 1502"/>
                      <a:gd name="T1" fmla="*/ 2 h 70"/>
                      <a:gd name="T2" fmla="*/ 1 w 1502"/>
                      <a:gd name="T3" fmla="*/ 0 h 70"/>
                      <a:gd name="T4" fmla="*/ 47 w 1502"/>
                      <a:gd name="T5" fmla="*/ 0 h 70"/>
                      <a:gd name="T6" fmla="*/ 47 w 1502"/>
                      <a:gd name="T7" fmla="*/ 2 h 70"/>
                      <a:gd name="T8" fmla="*/ 0 w 1502"/>
                      <a:gd name="T9" fmla="*/ 2 h 7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02"/>
                      <a:gd name="T16" fmla="*/ 0 h 70"/>
                      <a:gd name="T17" fmla="*/ 1502 w 1502"/>
                      <a:gd name="T18" fmla="*/ 70 h 7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02" h="70">
                        <a:moveTo>
                          <a:pt x="0" y="70"/>
                        </a:moveTo>
                        <a:lnTo>
                          <a:pt x="4" y="0"/>
                        </a:lnTo>
                        <a:lnTo>
                          <a:pt x="1502" y="0"/>
                        </a:lnTo>
                        <a:lnTo>
                          <a:pt x="1498" y="70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B1B1B1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506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748" y="25"/>
                    <a:ext cx="103" cy="421"/>
                  </a:xfrm>
                  <a:custGeom>
                    <a:avLst/>
                    <a:gdLst>
                      <a:gd name="T0" fmla="*/ 177 w 90"/>
                      <a:gd name="T1" fmla="*/ 0 h 415"/>
                      <a:gd name="T2" fmla="*/ 31 w 90"/>
                      <a:gd name="T3" fmla="*/ 101 h 415"/>
                      <a:gd name="T4" fmla="*/ 1 w 90"/>
                      <a:gd name="T5" fmla="*/ 234 h 415"/>
                      <a:gd name="T6" fmla="*/ 45 w 90"/>
                      <a:gd name="T7" fmla="*/ 371 h 415"/>
                      <a:gd name="T8" fmla="*/ 174 w 90"/>
                      <a:gd name="T9" fmla="*/ 445 h 4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415"/>
                      <a:gd name="T17" fmla="*/ 90 w 90"/>
                      <a:gd name="T18" fmla="*/ 415 h 4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415">
                        <a:moveTo>
                          <a:pt x="90" y="0"/>
                        </a:moveTo>
                        <a:cubicBezTo>
                          <a:pt x="60" y="29"/>
                          <a:pt x="31" y="59"/>
                          <a:pt x="16" y="96"/>
                        </a:cubicBezTo>
                        <a:cubicBezTo>
                          <a:pt x="1" y="133"/>
                          <a:pt x="0" y="177"/>
                          <a:pt x="1" y="219"/>
                        </a:cubicBezTo>
                        <a:cubicBezTo>
                          <a:pt x="2" y="261"/>
                          <a:pt x="9" y="313"/>
                          <a:pt x="23" y="346"/>
                        </a:cubicBezTo>
                        <a:cubicBezTo>
                          <a:pt x="37" y="379"/>
                          <a:pt x="62" y="397"/>
                          <a:pt x="88" y="415"/>
                        </a:cubicBezTo>
                      </a:path>
                    </a:pathLst>
                  </a:custGeom>
                  <a:noFill/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507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-20" y="-16"/>
                    <a:ext cx="118" cy="490"/>
                  </a:xfrm>
                  <a:custGeom>
                    <a:avLst/>
                    <a:gdLst>
                      <a:gd name="T0" fmla="*/ 10 w 221"/>
                      <a:gd name="T1" fmla="*/ 0 h 965"/>
                      <a:gd name="T2" fmla="*/ 7 w 221"/>
                      <a:gd name="T3" fmla="*/ 1 h 965"/>
                      <a:gd name="T4" fmla="*/ 6 w 221"/>
                      <a:gd name="T5" fmla="*/ 2 h 965"/>
                      <a:gd name="T6" fmla="*/ 4 w 221"/>
                      <a:gd name="T7" fmla="*/ 4 h 965"/>
                      <a:gd name="T8" fmla="*/ 3 w 221"/>
                      <a:gd name="T9" fmla="*/ 6 h 965"/>
                      <a:gd name="T10" fmla="*/ 2 w 221"/>
                      <a:gd name="T11" fmla="*/ 8 h 965"/>
                      <a:gd name="T12" fmla="*/ 1 w 221"/>
                      <a:gd name="T13" fmla="*/ 10 h 965"/>
                      <a:gd name="T14" fmla="*/ 1 w 221"/>
                      <a:gd name="T15" fmla="*/ 13 h 965"/>
                      <a:gd name="T16" fmla="*/ 0 w 221"/>
                      <a:gd name="T17" fmla="*/ 16 h 965"/>
                      <a:gd name="T18" fmla="*/ 1 w 221"/>
                      <a:gd name="T19" fmla="*/ 19 h 965"/>
                      <a:gd name="T20" fmla="*/ 1 w 221"/>
                      <a:gd name="T21" fmla="*/ 22 h 965"/>
                      <a:gd name="T22" fmla="*/ 2 w 221"/>
                      <a:gd name="T23" fmla="*/ 25 h 965"/>
                      <a:gd name="T24" fmla="*/ 3 w 221"/>
                      <a:gd name="T25" fmla="*/ 27 h 965"/>
                      <a:gd name="T26" fmla="*/ 4 w 221"/>
                      <a:gd name="T27" fmla="*/ 29 h 965"/>
                      <a:gd name="T28" fmla="*/ 6 w 221"/>
                      <a:gd name="T29" fmla="*/ 31 h 965"/>
                      <a:gd name="T30" fmla="*/ 7 w 221"/>
                      <a:gd name="T31" fmla="*/ 32 h 965"/>
                      <a:gd name="T32" fmla="*/ 10 w 221"/>
                      <a:gd name="T33" fmla="*/ 32 h 965"/>
                      <a:gd name="T34" fmla="*/ 9 w 221"/>
                      <a:gd name="T35" fmla="*/ 30 h 965"/>
                      <a:gd name="T36" fmla="*/ 7 w 221"/>
                      <a:gd name="T37" fmla="*/ 29 h 965"/>
                      <a:gd name="T38" fmla="*/ 6 w 221"/>
                      <a:gd name="T39" fmla="*/ 28 h 965"/>
                      <a:gd name="T40" fmla="*/ 4 w 221"/>
                      <a:gd name="T41" fmla="*/ 26 h 965"/>
                      <a:gd name="T42" fmla="*/ 3 w 221"/>
                      <a:gd name="T43" fmla="*/ 24 h 965"/>
                      <a:gd name="T44" fmla="*/ 3 w 221"/>
                      <a:gd name="T45" fmla="*/ 22 h 965"/>
                      <a:gd name="T46" fmla="*/ 2 w 221"/>
                      <a:gd name="T47" fmla="*/ 20 h 965"/>
                      <a:gd name="T48" fmla="*/ 2 w 221"/>
                      <a:gd name="T49" fmla="*/ 18 h 965"/>
                      <a:gd name="T50" fmla="*/ 2 w 221"/>
                      <a:gd name="T51" fmla="*/ 15 h 965"/>
                      <a:gd name="T52" fmla="*/ 2 w 221"/>
                      <a:gd name="T53" fmla="*/ 12 h 965"/>
                      <a:gd name="T54" fmla="*/ 3 w 221"/>
                      <a:gd name="T55" fmla="*/ 10 h 965"/>
                      <a:gd name="T56" fmla="*/ 3 w 221"/>
                      <a:gd name="T57" fmla="*/ 8 h 965"/>
                      <a:gd name="T58" fmla="*/ 4 w 221"/>
                      <a:gd name="T59" fmla="*/ 6 h 965"/>
                      <a:gd name="T60" fmla="*/ 6 w 221"/>
                      <a:gd name="T61" fmla="*/ 5 h 965"/>
                      <a:gd name="T62" fmla="*/ 7 w 221"/>
                      <a:gd name="T63" fmla="*/ 4 h 965"/>
                      <a:gd name="T64" fmla="*/ 9 w 221"/>
                      <a:gd name="T65" fmla="*/ 3 h 96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21"/>
                      <a:gd name="T100" fmla="*/ 0 h 965"/>
                      <a:gd name="T101" fmla="*/ 221 w 221"/>
                      <a:gd name="T102" fmla="*/ 965 h 965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21" h="965">
                        <a:moveTo>
                          <a:pt x="221" y="72"/>
                        </a:moveTo>
                        <a:lnTo>
                          <a:pt x="217" y="0"/>
                        </a:lnTo>
                        <a:lnTo>
                          <a:pt x="194" y="7"/>
                        </a:lnTo>
                        <a:lnTo>
                          <a:pt x="172" y="18"/>
                        </a:lnTo>
                        <a:lnTo>
                          <a:pt x="151" y="32"/>
                        </a:lnTo>
                        <a:lnTo>
                          <a:pt x="131" y="50"/>
                        </a:lnTo>
                        <a:lnTo>
                          <a:pt x="111" y="74"/>
                        </a:lnTo>
                        <a:lnTo>
                          <a:pt x="93" y="99"/>
                        </a:lnTo>
                        <a:lnTo>
                          <a:pt x="77" y="126"/>
                        </a:lnTo>
                        <a:lnTo>
                          <a:pt x="63" y="158"/>
                        </a:lnTo>
                        <a:lnTo>
                          <a:pt x="48" y="191"/>
                        </a:lnTo>
                        <a:lnTo>
                          <a:pt x="36" y="227"/>
                        </a:lnTo>
                        <a:lnTo>
                          <a:pt x="25" y="266"/>
                        </a:lnTo>
                        <a:lnTo>
                          <a:pt x="16" y="306"/>
                        </a:lnTo>
                        <a:lnTo>
                          <a:pt x="9" y="347"/>
                        </a:lnTo>
                        <a:lnTo>
                          <a:pt x="3" y="392"/>
                        </a:lnTo>
                        <a:lnTo>
                          <a:pt x="1" y="436"/>
                        </a:lnTo>
                        <a:lnTo>
                          <a:pt x="0" y="482"/>
                        </a:lnTo>
                        <a:lnTo>
                          <a:pt x="1" y="529"/>
                        </a:lnTo>
                        <a:lnTo>
                          <a:pt x="3" y="574"/>
                        </a:lnTo>
                        <a:lnTo>
                          <a:pt x="9" y="617"/>
                        </a:lnTo>
                        <a:lnTo>
                          <a:pt x="16" y="659"/>
                        </a:lnTo>
                        <a:lnTo>
                          <a:pt x="25" y="699"/>
                        </a:lnTo>
                        <a:lnTo>
                          <a:pt x="36" y="738"/>
                        </a:lnTo>
                        <a:lnTo>
                          <a:pt x="48" y="774"/>
                        </a:lnTo>
                        <a:lnTo>
                          <a:pt x="63" y="807"/>
                        </a:lnTo>
                        <a:lnTo>
                          <a:pt x="77" y="839"/>
                        </a:lnTo>
                        <a:lnTo>
                          <a:pt x="93" y="866"/>
                        </a:lnTo>
                        <a:lnTo>
                          <a:pt x="111" y="891"/>
                        </a:lnTo>
                        <a:lnTo>
                          <a:pt x="131" y="915"/>
                        </a:lnTo>
                        <a:lnTo>
                          <a:pt x="151" y="933"/>
                        </a:lnTo>
                        <a:lnTo>
                          <a:pt x="172" y="947"/>
                        </a:lnTo>
                        <a:lnTo>
                          <a:pt x="194" y="960"/>
                        </a:lnTo>
                        <a:lnTo>
                          <a:pt x="217" y="965"/>
                        </a:lnTo>
                        <a:lnTo>
                          <a:pt x="221" y="895"/>
                        </a:lnTo>
                        <a:lnTo>
                          <a:pt x="201" y="888"/>
                        </a:lnTo>
                        <a:lnTo>
                          <a:pt x="183" y="879"/>
                        </a:lnTo>
                        <a:lnTo>
                          <a:pt x="165" y="866"/>
                        </a:lnTo>
                        <a:lnTo>
                          <a:pt x="147" y="850"/>
                        </a:lnTo>
                        <a:lnTo>
                          <a:pt x="131" y="832"/>
                        </a:lnTo>
                        <a:lnTo>
                          <a:pt x="117" y="810"/>
                        </a:lnTo>
                        <a:lnTo>
                          <a:pt x="102" y="785"/>
                        </a:lnTo>
                        <a:lnTo>
                          <a:pt x="90" y="760"/>
                        </a:lnTo>
                        <a:lnTo>
                          <a:pt x="77" y="731"/>
                        </a:lnTo>
                        <a:lnTo>
                          <a:pt x="66" y="700"/>
                        </a:lnTo>
                        <a:lnTo>
                          <a:pt x="57" y="668"/>
                        </a:lnTo>
                        <a:lnTo>
                          <a:pt x="50" y="634"/>
                        </a:lnTo>
                        <a:lnTo>
                          <a:pt x="45" y="598"/>
                        </a:lnTo>
                        <a:lnTo>
                          <a:pt x="39" y="560"/>
                        </a:lnTo>
                        <a:lnTo>
                          <a:pt x="37" y="522"/>
                        </a:lnTo>
                        <a:lnTo>
                          <a:pt x="36" y="482"/>
                        </a:lnTo>
                        <a:lnTo>
                          <a:pt x="37" y="443"/>
                        </a:lnTo>
                        <a:lnTo>
                          <a:pt x="39" y="405"/>
                        </a:lnTo>
                        <a:lnTo>
                          <a:pt x="45" y="367"/>
                        </a:lnTo>
                        <a:lnTo>
                          <a:pt x="50" y="333"/>
                        </a:lnTo>
                        <a:lnTo>
                          <a:pt x="57" y="299"/>
                        </a:lnTo>
                        <a:lnTo>
                          <a:pt x="66" y="266"/>
                        </a:lnTo>
                        <a:lnTo>
                          <a:pt x="77" y="234"/>
                        </a:lnTo>
                        <a:lnTo>
                          <a:pt x="90" y="207"/>
                        </a:lnTo>
                        <a:lnTo>
                          <a:pt x="102" y="180"/>
                        </a:lnTo>
                        <a:lnTo>
                          <a:pt x="117" y="155"/>
                        </a:lnTo>
                        <a:lnTo>
                          <a:pt x="131" y="133"/>
                        </a:lnTo>
                        <a:lnTo>
                          <a:pt x="147" y="115"/>
                        </a:lnTo>
                        <a:lnTo>
                          <a:pt x="165" y="99"/>
                        </a:lnTo>
                        <a:lnTo>
                          <a:pt x="183" y="86"/>
                        </a:lnTo>
                        <a:lnTo>
                          <a:pt x="201" y="77"/>
                        </a:lnTo>
                        <a:lnTo>
                          <a:pt x="221" y="72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4424" name="Group 515"/>
                <p:cNvGrpSpPr>
                  <a:grpSpLocks noChangeAspect="1"/>
                </p:cNvGrpSpPr>
                <p:nvPr/>
              </p:nvGrpSpPr>
              <p:grpSpPr bwMode="auto">
                <a:xfrm>
                  <a:off x="94" y="188"/>
                  <a:ext cx="133" cy="399"/>
                  <a:chOff x="0" y="0"/>
                  <a:chExt cx="443" cy="608"/>
                </a:xfrm>
              </p:grpSpPr>
              <p:sp>
                <p:nvSpPr>
                  <p:cNvPr id="14499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7" y="50"/>
                    <a:ext cx="385" cy="496"/>
                  </a:xfrm>
                  <a:custGeom>
                    <a:avLst/>
                    <a:gdLst>
                      <a:gd name="T0" fmla="*/ 362 w 388"/>
                      <a:gd name="T1" fmla="*/ 0 h 470"/>
                      <a:gd name="T2" fmla="*/ 102 w 388"/>
                      <a:gd name="T3" fmla="*/ 0 h 470"/>
                      <a:gd name="T4" fmla="*/ 78 w 388"/>
                      <a:gd name="T5" fmla="*/ 19 h 470"/>
                      <a:gd name="T6" fmla="*/ 60 w 388"/>
                      <a:gd name="T7" fmla="*/ 43 h 470"/>
                      <a:gd name="T8" fmla="*/ 44 w 388"/>
                      <a:gd name="T9" fmla="*/ 70 h 470"/>
                      <a:gd name="T10" fmla="*/ 33 w 388"/>
                      <a:gd name="T11" fmla="*/ 102 h 470"/>
                      <a:gd name="T12" fmla="*/ 20 w 388"/>
                      <a:gd name="T13" fmla="*/ 133 h 470"/>
                      <a:gd name="T14" fmla="*/ 11 w 388"/>
                      <a:gd name="T15" fmla="*/ 175 h 470"/>
                      <a:gd name="T16" fmla="*/ 4 w 388"/>
                      <a:gd name="T17" fmla="*/ 210 h 470"/>
                      <a:gd name="T18" fmla="*/ 0 w 388"/>
                      <a:gd name="T19" fmla="*/ 263 h 470"/>
                      <a:gd name="T20" fmla="*/ 0 w 388"/>
                      <a:gd name="T21" fmla="*/ 337 h 470"/>
                      <a:gd name="T22" fmla="*/ 4 w 388"/>
                      <a:gd name="T23" fmla="*/ 387 h 470"/>
                      <a:gd name="T24" fmla="*/ 11 w 388"/>
                      <a:gd name="T25" fmla="*/ 432 h 470"/>
                      <a:gd name="T26" fmla="*/ 20 w 388"/>
                      <a:gd name="T27" fmla="*/ 472 h 470"/>
                      <a:gd name="T28" fmla="*/ 30 w 388"/>
                      <a:gd name="T29" fmla="*/ 503 h 470"/>
                      <a:gd name="T30" fmla="*/ 43 w 388"/>
                      <a:gd name="T31" fmla="*/ 536 h 470"/>
                      <a:gd name="T32" fmla="*/ 57 w 388"/>
                      <a:gd name="T33" fmla="*/ 562 h 470"/>
                      <a:gd name="T34" fmla="*/ 70 w 388"/>
                      <a:gd name="T35" fmla="*/ 584 h 470"/>
                      <a:gd name="T36" fmla="*/ 86 w 388"/>
                      <a:gd name="T37" fmla="*/ 598 h 470"/>
                      <a:gd name="T38" fmla="*/ 99 w 388"/>
                      <a:gd name="T39" fmla="*/ 609 h 470"/>
                      <a:gd name="T40" fmla="*/ 115 w 388"/>
                      <a:gd name="T41" fmla="*/ 615 h 470"/>
                      <a:gd name="T42" fmla="*/ 373 w 388"/>
                      <a:gd name="T43" fmla="*/ 615 h 470"/>
                      <a:gd name="T44" fmla="*/ 356 w 388"/>
                      <a:gd name="T45" fmla="*/ 608 h 470"/>
                      <a:gd name="T46" fmla="*/ 333 w 388"/>
                      <a:gd name="T47" fmla="*/ 588 h 470"/>
                      <a:gd name="T48" fmla="*/ 321 w 388"/>
                      <a:gd name="T49" fmla="*/ 569 h 470"/>
                      <a:gd name="T50" fmla="*/ 311 w 388"/>
                      <a:gd name="T51" fmla="*/ 551 h 470"/>
                      <a:gd name="T52" fmla="*/ 300 w 388"/>
                      <a:gd name="T53" fmla="*/ 531 h 470"/>
                      <a:gd name="T54" fmla="*/ 287 w 388"/>
                      <a:gd name="T55" fmla="*/ 500 h 470"/>
                      <a:gd name="T56" fmla="*/ 278 w 388"/>
                      <a:gd name="T57" fmla="*/ 469 h 470"/>
                      <a:gd name="T58" fmla="*/ 270 w 388"/>
                      <a:gd name="T59" fmla="*/ 430 h 470"/>
                      <a:gd name="T60" fmla="*/ 263 w 388"/>
                      <a:gd name="T61" fmla="*/ 397 h 470"/>
                      <a:gd name="T62" fmla="*/ 260 w 388"/>
                      <a:gd name="T63" fmla="*/ 363 h 470"/>
                      <a:gd name="T64" fmla="*/ 258 w 388"/>
                      <a:gd name="T65" fmla="*/ 321 h 470"/>
                      <a:gd name="T66" fmla="*/ 260 w 388"/>
                      <a:gd name="T67" fmla="*/ 262 h 470"/>
                      <a:gd name="T68" fmla="*/ 265 w 388"/>
                      <a:gd name="T69" fmla="*/ 209 h 470"/>
                      <a:gd name="T70" fmla="*/ 268 w 388"/>
                      <a:gd name="T71" fmla="*/ 179 h 470"/>
                      <a:gd name="T72" fmla="*/ 276 w 388"/>
                      <a:gd name="T73" fmla="*/ 150 h 470"/>
                      <a:gd name="T74" fmla="*/ 284 w 388"/>
                      <a:gd name="T75" fmla="*/ 116 h 470"/>
                      <a:gd name="T76" fmla="*/ 295 w 388"/>
                      <a:gd name="T77" fmla="*/ 88 h 470"/>
                      <a:gd name="T78" fmla="*/ 308 w 388"/>
                      <a:gd name="T79" fmla="*/ 61 h 470"/>
                      <a:gd name="T80" fmla="*/ 319 w 388"/>
                      <a:gd name="T81" fmla="*/ 40 h 470"/>
                      <a:gd name="T82" fmla="*/ 332 w 388"/>
                      <a:gd name="T83" fmla="*/ 22 h 470"/>
                      <a:gd name="T84" fmla="*/ 349 w 388"/>
                      <a:gd name="T85" fmla="*/ 5 h 470"/>
                      <a:gd name="T86" fmla="*/ 362 w 388"/>
                      <a:gd name="T87" fmla="*/ 0 h 470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388"/>
                      <a:gd name="T133" fmla="*/ 0 h 470"/>
                      <a:gd name="T134" fmla="*/ 388 w 388"/>
                      <a:gd name="T135" fmla="*/ 470 h 470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388" h="470">
                        <a:moveTo>
                          <a:pt x="377" y="0"/>
                        </a:moveTo>
                        <a:lnTo>
                          <a:pt x="107" y="0"/>
                        </a:lnTo>
                        <a:lnTo>
                          <a:pt x="83" y="14"/>
                        </a:lnTo>
                        <a:lnTo>
                          <a:pt x="60" y="33"/>
                        </a:lnTo>
                        <a:lnTo>
                          <a:pt x="44" y="54"/>
                        </a:lnTo>
                        <a:lnTo>
                          <a:pt x="33" y="78"/>
                        </a:lnTo>
                        <a:lnTo>
                          <a:pt x="20" y="101"/>
                        </a:lnTo>
                        <a:lnTo>
                          <a:pt x="11" y="134"/>
                        </a:lnTo>
                        <a:lnTo>
                          <a:pt x="4" y="161"/>
                        </a:lnTo>
                        <a:lnTo>
                          <a:pt x="0" y="201"/>
                        </a:lnTo>
                        <a:lnTo>
                          <a:pt x="0" y="257"/>
                        </a:lnTo>
                        <a:lnTo>
                          <a:pt x="4" y="297"/>
                        </a:lnTo>
                        <a:lnTo>
                          <a:pt x="11" y="331"/>
                        </a:lnTo>
                        <a:lnTo>
                          <a:pt x="20" y="361"/>
                        </a:lnTo>
                        <a:lnTo>
                          <a:pt x="30" y="385"/>
                        </a:lnTo>
                        <a:lnTo>
                          <a:pt x="43" y="409"/>
                        </a:lnTo>
                        <a:lnTo>
                          <a:pt x="57" y="430"/>
                        </a:lnTo>
                        <a:lnTo>
                          <a:pt x="75" y="446"/>
                        </a:lnTo>
                        <a:lnTo>
                          <a:pt x="91" y="457"/>
                        </a:lnTo>
                        <a:lnTo>
                          <a:pt x="104" y="465"/>
                        </a:lnTo>
                        <a:lnTo>
                          <a:pt x="120" y="470"/>
                        </a:lnTo>
                        <a:lnTo>
                          <a:pt x="388" y="470"/>
                        </a:lnTo>
                        <a:lnTo>
                          <a:pt x="371" y="464"/>
                        </a:lnTo>
                        <a:lnTo>
                          <a:pt x="348" y="449"/>
                        </a:lnTo>
                        <a:lnTo>
                          <a:pt x="336" y="435"/>
                        </a:lnTo>
                        <a:lnTo>
                          <a:pt x="321" y="421"/>
                        </a:lnTo>
                        <a:lnTo>
                          <a:pt x="310" y="406"/>
                        </a:lnTo>
                        <a:lnTo>
                          <a:pt x="297" y="382"/>
                        </a:lnTo>
                        <a:lnTo>
                          <a:pt x="288" y="358"/>
                        </a:lnTo>
                        <a:lnTo>
                          <a:pt x="280" y="329"/>
                        </a:lnTo>
                        <a:lnTo>
                          <a:pt x="273" y="302"/>
                        </a:lnTo>
                        <a:lnTo>
                          <a:pt x="270" y="278"/>
                        </a:lnTo>
                        <a:lnTo>
                          <a:pt x="268" y="245"/>
                        </a:lnTo>
                        <a:lnTo>
                          <a:pt x="270" y="200"/>
                        </a:lnTo>
                        <a:lnTo>
                          <a:pt x="275" y="160"/>
                        </a:lnTo>
                        <a:lnTo>
                          <a:pt x="278" y="137"/>
                        </a:lnTo>
                        <a:lnTo>
                          <a:pt x="286" y="115"/>
                        </a:lnTo>
                        <a:lnTo>
                          <a:pt x="294" y="89"/>
                        </a:lnTo>
                        <a:lnTo>
                          <a:pt x="305" y="67"/>
                        </a:lnTo>
                        <a:lnTo>
                          <a:pt x="318" y="46"/>
                        </a:lnTo>
                        <a:lnTo>
                          <a:pt x="332" y="30"/>
                        </a:lnTo>
                        <a:lnTo>
                          <a:pt x="347" y="17"/>
                        </a:lnTo>
                        <a:lnTo>
                          <a:pt x="364" y="5"/>
                        </a:lnTo>
                        <a:lnTo>
                          <a:pt x="377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745B74"/>
                      </a:gs>
                      <a:gs pos="100000">
                        <a:srgbClr val="FBC5FB"/>
                      </a:gs>
                    </a:gsLst>
                    <a:lin ang="5400000" scaled="1"/>
                  </a:gradFill>
                  <a:ln w="6350" cap="flat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500" name="Rectangle 5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" y="-31"/>
                    <a:ext cx="266" cy="68"/>
                  </a:xfrm>
                  <a:prstGeom prst="rect">
                    <a:avLst/>
                  </a:prstGeom>
                  <a:solidFill>
                    <a:srgbClr val="B791B7"/>
                  </a:solidFill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501" name="Rectangle 5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2" y="529"/>
                    <a:ext cx="266" cy="68"/>
                  </a:xfrm>
                  <a:prstGeom prst="rect">
                    <a:avLst/>
                  </a:prstGeom>
                  <a:solidFill>
                    <a:srgbClr val="B690B6"/>
                  </a:solidFill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502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-16" y="-12"/>
                    <a:ext cx="178" cy="616"/>
                  </a:xfrm>
                  <a:custGeom>
                    <a:avLst/>
                    <a:gdLst>
                      <a:gd name="T0" fmla="*/ 11 w 346"/>
                      <a:gd name="T1" fmla="*/ 36 h 1215"/>
                      <a:gd name="T2" fmla="*/ 10 w 346"/>
                      <a:gd name="T3" fmla="*/ 35 h 1215"/>
                      <a:gd name="T4" fmla="*/ 8 w 346"/>
                      <a:gd name="T5" fmla="*/ 34 h 1215"/>
                      <a:gd name="T6" fmla="*/ 6 w 346"/>
                      <a:gd name="T7" fmla="*/ 32 h 1215"/>
                      <a:gd name="T8" fmla="*/ 5 w 346"/>
                      <a:gd name="T9" fmla="*/ 30 h 1215"/>
                      <a:gd name="T10" fmla="*/ 4 w 346"/>
                      <a:gd name="T11" fmla="*/ 28 h 1215"/>
                      <a:gd name="T12" fmla="*/ 3 w 346"/>
                      <a:gd name="T13" fmla="*/ 25 h 1215"/>
                      <a:gd name="T14" fmla="*/ 3 w 346"/>
                      <a:gd name="T15" fmla="*/ 22 h 1215"/>
                      <a:gd name="T16" fmla="*/ 3 w 346"/>
                      <a:gd name="T17" fmla="*/ 19 h 1215"/>
                      <a:gd name="T18" fmla="*/ 3 w 346"/>
                      <a:gd name="T19" fmla="*/ 16 h 1215"/>
                      <a:gd name="T20" fmla="*/ 4 w 346"/>
                      <a:gd name="T21" fmla="*/ 13 h 1215"/>
                      <a:gd name="T22" fmla="*/ 5 w 346"/>
                      <a:gd name="T23" fmla="*/ 10 h 1215"/>
                      <a:gd name="T24" fmla="*/ 6 w 346"/>
                      <a:gd name="T25" fmla="*/ 8 h 1215"/>
                      <a:gd name="T26" fmla="*/ 8 w 346"/>
                      <a:gd name="T27" fmla="*/ 7 h 1215"/>
                      <a:gd name="T28" fmla="*/ 10 w 346"/>
                      <a:gd name="T29" fmla="*/ 5 h 1215"/>
                      <a:gd name="T30" fmla="*/ 11 w 346"/>
                      <a:gd name="T31" fmla="*/ 5 h 1215"/>
                      <a:gd name="T32" fmla="*/ 12 w 346"/>
                      <a:gd name="T33" fmla="*/ 0 h 1215"/>
                      <a:gd name="T34" fmla="*/ 11 w 346"/>
                      <a:gd name="T35" fmla="*/ 1 h 1215"/>
                      <a:gd name="T36" fmla="*/ 10 w 346"/>
                      <a:gd name="T37" fmla="*/ 1 h 1215"/>
                      <a:gd name="T38" fmla="*/ 9 w 346"/>
                      <a:gd name="T39" fmla="*/ 1 h 1215"/>
                      <a:gd name="T40" fmla="*/ 8 w 346"/>
                      <a:gd name="T41" fmla="*/ 2 h 1215"/>
                      <a:gd name="T42" fmla="*/ 6 w 346"/>
                      <a:gd name="T43" fmla="*/ 4 h 1215"/>
                      <a:gd name="T44" fmla="*/ 4 w 346"/>
                      <a:gd name="T45" fmla="*/ 6 h 1215"/>
                      <a:gd name="T46" fmla="*/ 2 w 346"/>
                      <a:gd name="T47" fmla="*/ 9 h 1215"/>
                      <a:gd name="T48" fmla="*/ 1 w 346"/>
                      <a:gd name="T49" fmla="*/ 13 h 1215"/>
                      <a:gd name="T50" fmla="*/ 1 w 346"/>
                      <a:gd name="T51" fmla="*/ 16 h 1215"/>
                      <a:gd name="T52" fmla="*/ 0 w 346"/>
                      <a:gd name="T53" fmla="*/ 20 h 1215"/>
                      <a:gd name="T54" fmla="*/ 1 w 346"/>
                      <a:gd name="T55" fmla="*/ 24 h 1215"/>
                      <a:gd name="T56" fmla="*/ 1 w 346"/>
                      <a:gd name="T57" fmla="*/ 28 h 1215"/>
                      <a:gd name="T58" fmla="*/ 2 w 346"/>
                      <a:gd name="T59" fmla="*/ 31 h 1215"/>
                      <a:gd name="T60" fmla="*/ 4 w 346"/>
                      <a:gd name="T61" fmla="*/ 34 h 1215"/>
                      <a:gd name="T62" fmla="*/ 6 w 346"/>
                      <a:gd name="T63" fmla="*/ 37 h 1215"/>
                      <a:gd name="T64" fmla="*/ 8 w 346"/>
                      <a:gd name="T65" fmla="*/ 39 h 1215"/>
                      <a:gd name="T66" fmla="*/ 9 w 346"/>
                      <a:gd name="T67" fmla="*/ 40 h 1215"/>
                      <a:gd name="T68" fmla="*/ 10 w 346"/>
                      <a:gd name="T69" fmla="*/ 41 h 1215"/>
                      <a:gd name="T70" fmla="*/ 11 w 346"/>
                      <a:gd name="T71" fmla="*/ 41 h 1215"/>
                      <a:gd name="T72" fmla="*/ 12 w 346"/>
                      <a:gd name="T73" fmla="*/ 41 h 1215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46"/>
                      <a:gd name="T112" fmla="*/ 0 h 1215"/>
                      <a:gd name="T113" fmla="*/ 346 w 346"/>
                      <a:gd name="T114" fmla="*/ 1215 h 1215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46" h="1215">
                        <a:moveTo>
                          <a:pt x="346" y="1082"/>
                        </a:moveTo>
                        <a:lnTo>
                          <a:pt x="319" y="1080"/>
                        </a:lnTo>
                        <a:lnTo>
                          <a:pt x="292" y="1073"/>
                        </a:lnTo>
                        <a:lnTo>
                          <a:pt x="266" y="1060"/>
                        </a:lnTo>
                        <a:lnTo>
                          <a:pt x="241" y="1044"/>
                        </a:lnTo>
                        <a:lnTo>
                          <a:pt x="218" y="1024"/>
                        </a:lnTo>
                        <a:lnTo>
                          <a:pt x="195" y="1001"/>
                        </a:lnTo>
                        <a:lnTo>
                          <a:pt x="175" y="972"/>
                        </a:lnTo>
                        <a:lnTo>
                          <a:pt x="155" y="941"/>
                        </a:lnTo>
                        <a:lnTo>
                          <a:pt x="137" y="909"/>
                        </a:lnTo>
                        <a:lnTo>
                          <a:pt x="123" y="871"/>
                        </a:lnTo>
                        <a:lnTo>
                          <a:pt x="108" y="833"/>
                        </a:lnTo>
                        <a:lnTo>
                          <a:pt x="97" y="792"/>
                        </a:lnTo>
                        <a:lnTo>
                          <a:pt x="88" y="749"/>
                        </a:lnTo>
                        <a:lnTo>
                          <a:pt x="81" y="702"/>
                        </a:lnTo>
                        <a:lnTo>
                          <a:pt x="78" y="655"/>
                        </a:lnTo>
                        <a:lnTo>
                          <a:pt x="76" y="606"/>
                        </a:lnTo>
                        <a:lnTo>
                          <a:pt x="78" y="560"/>
                        </a:lnTo>
                        <a:lnTo>
                          <a:pt x="81" y="513"/>
                        </a:lnTo>
                        <a:lnTo>
                          <a:pt x="88" y="466"/>
                        </a:lnTo>
                        <a:lnTo>
                          <a:pt x="97" y="423"/>
                        </a:lnTo>
                        <a:lnTo>
                          <a:pt x="108" y="381"/>
                        </a:lnTo>
                        <a:lnTo>
                          <a:pt x="123" y="344"/>
                        </a:lnTo>
                        <a:lnTo>
                          <a:pt x="137" y="306"/>
                        </a:lnTo>
                        <a:lnTo>
                          <a:pt x="155" y="273"/>
                        </a:lnTo>
                        <a:lnTo>
                          <a:pt x="175" y="243"/>
                        </a:lnTo>
                        <a:lnTo>
                          <a:pt x="195" y="216"/>
                        </a:lnTo>
                        <a:lnTo>
                          <a:pt x="218" y="190"/>
                        </a:lnTo>
                        <a:lnTo>
                          <a:pt x="241" y="171"/>
                        </a:lnTo>
                        <a:lnTo>
                          <a:pt x="266" y="154"/>
                        </a:lnTo>
                        <a:lnTo>
                          <a:pt x="292" y="142"/>
                        </a:lnTo>
                        <a:lnTo>
                          <a:pt x="319" y="135"/>
                        </a:lnTo>
                        <a:lnTo>
                          <a:pt x="346" y="133"/>
                        </a:lnTo>
                        <a:lnTo>
                          <a:pt x="346" y="0"/>
                        </a:lnTo>
                        <a:lnTo>
                          <a:pt x="328" y="1"/>
                        </a:lnTo>
                        <a:lnTo>
                          <a:pt x="310" y="3"/>
                        </a:lnTo>
                        <a:lnTo>
                          <a:pt x="293" y="7"/>
                        </a:lnTo>
                        <a:lnTo>
                          <a:pt x="275" y="12"/>
                        </a:lnTo>
                        <a:lnTo>
                          <a:pt x="259" y="19"/>
                        </a:lnTo>
                        <a:lnTo>
                          <a:pt x="243" y="28"/>
                        </a:lnTo>
                        <a:lnTo>
                          <a:pt x="227" y="37"/>
                        </a:lnTo>
                        <a:lnTo>
                          <a:pt x="211" y="48"/>
                        </a:lnTo>
                        <a:lnTo>
                          <a:pt x="180" y="75"/>
                        </a:lnTo>
                        <a:lnTo>
                          <a:pt x="153" y="106"/>
                        </a:lnTo>
                        <a:lnTo>
                          <a:pt x="126" y="140"/>
                        </a:lnTo>
                        <a:lnTo>
                          <a:pt x="101" y="180"/>
                        </a:lnTo>
                        <a:lnTo>
                          <a:pt x="80" y="223"/>
                        </a:lnTo>
                        <a:lnTo>
                          <a:pt x="60" y="270"/>
                        </a:lnTo>
                        <a:lnTo>
                          <a:pt x="42" y="318"/>
                        </a:lnTo>
                        <a:lnTo>
                          <a:pt x="27" y="372"/>
                        </a:lnTo>
                        <a:lnTo>
                          <a:pt x="17" y="428"/>
                        </a:lnTo>
                        <a:lnTo>
                          <a:pt x="8" y="486"/>
                        </a:lnTo>
                        <a:lnTo>
                          <a:pt x="2" y="545"/>
                        </a:lnTo>
                        <a:lnTo>
                          <a:pt x="0" y="608"/>
                        </a:lnTo>
                        <a:lnTo>
                          <a:pt x="2" y="669"/>
                        </a:lnTo>
                        <a:lnTo>
                          <a:pt x="8" y="729"/>
                        </a:lnTo>
                        <a:lnTo>
                          <a:pt x="17" y="787"/>
                        </a:lnTo>
                        <a:lnTo>
                          <a:pt x="27" y="842"/>
                        </a:lnTo>
                        <a:lnTo>
                          <a:pt x="42" y="896"/>
                        </a:lnTo>
                        <a:lnTo>
                          <a:pt x="60" y="945"/>
                        </a:lnTo>
                        <a:lnTo>
                          <a:pt x="80" y="992"/>
                        </a:lnTo>
                        <a:lnTo>
                          <a:pt x="101" y="1035"/>
                        </a:lnTo>
                        <a:lnTo>
                          <a:pt x="126" y="1075"/>
                        </a:lnTo>
                        <a:lnTo>
                          <a:pt x="153" y="1109"/>
                        </a:lnTo>
                        <a:lnTo>
                          <a:pt x="180" y="1139"/>
                        </a:lnTo>
                        <a:lnTo>
                          <a:pt x="211" y="1166"/>
                        </a:lnTo>
                        <a:lnTo>
                          <a:pt x="227" y="1177"/>
                        </a:lnTo>
                        <a:lnTo>
                          <a:pt x="243" y="1186"/>
                        </a:lnTo>
                        <a:lnTo>
                          <a:pt x="259" y="1195"/>
                        </a:lnTo>
                        <a:lnTo>
                          <a:pt x="275" y="1202"/>
                        </a:lnTo>
                        <a:lnTo>
                          <a:pt x="293" y="1208"/>
                        </a:lnTo>
                        <a:lnTo>
                          <a:pt x="310" y="1211"/>
                        </a:lnTo>
                        <a:lnTo>
                          <a:pt x="328" y="1213"/>
                        </a:lnTo>
                        <a:lnTo>
                          <a:pt x="346" y="1215"/>
                        </a:lnTo>
                        <a:lnTo>
                          <a:pt x="346" y="1082"/>
                        </a:lnTo>
                        <a:close/>
                      </a:path>
                    </a:pathLst>
                  </a:custGeom>
                  <a:solidFill>
                    <a:srgbClr val="BB93BB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14425" name="その他"/>
                <p:cNvSpPr>
                  <a:spLocks noChangeAspect="1"/>
                </p:cNvSpPr>
                <p:nvPr/>
              </p:nvSpPr>
              <p:spPr bwMode="auto">
                <a:xfrm>
                  <a:off x="130" y="233"/>
                  <a:ext cx="49" cy="303"/>
                </a:xfrm>
                <a:custGeom>
                  <a:avLst/>
                  <a:gdLst>
                    <a:gd name="T0" fmla="*/ 0 w 329"/>
                    <a:gd name="T1" fmla="*/ 2 h 924"/>
                    <a:gd name="T2" fmla="*/ 0 w 329"/>
                    <a:gd name="T3" fmla="*/ 2 h 924"/>
                    <a:gd name="T4" fmla="*/ 0 w 329"/>
                    <a:gd name="T5" fmla="*/ 2 h 924"/>
                    <a:gd name="T6" fmla="*/ 0 w 329"/>
                    <a:gd name="T7" fmla="*/ 2 h 924"/>
                    <a:gd name="T8" fmla="*/ 0 w 329"/>
                    <a:gd name="T9" fmla="*/ 2 h 924"/>
                    <a:gd name="T10" fmla="*/ 0 w 329"/>
                    <a:gd name="T11" fmla="*/ 2 h 924"/>
                    <a:gd name="T12" fmla="*/ 0 w 329"/>
                    <a:gd name="T13" fmla="*/ 2 h 924"/>
                    <a:gd name="T14" fmla="*/ 0 w 329"/>
                    <a:gd name="T15" fmla="*/ 2 h 924"/>
                    <a:gd name="T16" fmla="*/ 0 w 329"/>
                    <a:gd name="T17" fmla="*/ 2 h 924"/>
                    <a:gd name="T18" fmla="*/ 0 w 329"/>
                    <a:gd name="T19" fmla="*/ 2 h 924"/>
                    <a:gd name="T20" fmla="*/ 0 w 329"/>
                    <a:gd name="T21" fmla="*/ 2 h 924"/>
                    <a:gd name="T22" fmla="*/ 0 w 329"/>
                    <a:gd name="T23" fmla="*/ 2 h 924"/>
                    <a:gd name="T24" fmla="*/ 0 w 329"/>
                    <a:gd name="T25" fmla="*/ 1 h 924"/>
                    <a:gd name="T26" fmla="*/ 0 w 329"/>
                    <a:gd name="T27" fmla="*/ 1 h 924"/>
                    <a:gd name="T28" fmla="*/ 0 w 329"/>
                    <a:gd name="T29" fmla="*/ 1 h 924"/>
                    <a:gd name="T30" fmla="*/ 0 w 329"/>
                    <a:gd name="T31" fmla="*/ 1 h 924"/>
                    <a:gd name="T32" fmla="*/ 0 w 329"/>
                    <a:gd name="T33" fmla="*/ 1 h 924"/>
                    <a:gd name="T34" fmla="*/ 0 w 329"/>
                    <a:gd name="T35" fmla="*/ 0 h 924"/>
                    <a:gd name="T36" fmla="*/ 0 w 329"/>
                    <a:gd name="T37" fmla="*/ 0 h 924"/>
                    <a:gd name="T38" fmla="*/ 0 w 329"/>
                    <a:gd name="T39" fmla="*/ 0 h 924"/>
                    <a:gd name="T40" fmla="*/ 0 w 329"/>
                    <a:gd name="T41" fmla="*/ 0 h 924"/>
                    <a:gd name="T42" fmla="*/ 0 w 329"/>
                    <a:gd name="T43" fmla="*/ 0 h 924"/>
                    <a:gd name="T44" fmla="*/ 0 w 329"/>
                    <a:gd name="T45" fmla="*/ 0 h 924"/>
                    <a:gd name="T46" fmla="*/ 0 w 329"/>
                    <a:gd name="T47" fmla="*/ 0 h 924"/>
                    <a:gd name="T48" fmla="*/ 0 w 329"/>
                    <a:gd name="T49" fmla="*/ 0 h 924"/>
                    <a:gd name="T50" fmla="*/ 0 w 329"/>
                    <a:gd name="T51" fmla="*/ 1 h 924"/>
                    <a:gd name="T52" fmla="*/ 0 w 329"/>
                    <a:gd name="T53" fmla="*/ 1 h 924"/>
                    <a:gd name="T54" fmla="*/ 0 w 329"/>
                    <a:gd name="T55" fmla="*/ 1 h 924"/>
                    <a:gd name="T56" fmla="*/ 0 w 329"/>
                    <a:gd name="T57" fmla="*/ 1 h 924"/>
                    <a:gd name="T58" fmla="*/ 0 w 329"/>
                    <a:gd name="T59" fmla="*/ 1 h 924"/>
                    <a:gd name="T60" fmla="*/ 0 w 329"/>
                    <a:gd name="T61" fmla="*/ 1 h 924"/>
                    <a:gd name="T62" fmla="*/ 0 w 329"/>
                    <a:gd name="T63" fmla="*/ 1 h 924"/>
                    <a:gd name="T64" fmla="*/ 0 w 329"/>
                    <a:gd name="T65" fmla="*/ 2 h 924"/>
                    <a:gd name="T66" fmla="*/ 0 w 329"/>
                    <a:gd name="T67" fmla="*/ 2 h 924"/>
                    <a:gd name="T68" fmla="*/ 0 w 329"/>
                    <a:gd name="T69" fmla="*/ 2 h 924"/>
                    <a:gd name="T70" fmla="*/ 0 w 329"/>
                    <a:gd name="T71" fmla="*/ 2 h 924"/>
                    <a:gd name="T72" fmla="*/ 0 w 329"/>
                    <a:gd name="T73" fmla="*/ 2 h 924"/>
                    <a:gd name="T74" fmla="*/ 0 w 329"/>
                    <a:gd name="T75" fmla="*/ 3 h 924"/>
                    <a:gd name="T76" fmla="*/ 0 w 329"/>
                    <a:gd name="T77" fmla="*/ 3 h 924"/>
                    <a:gd name="T78" fmla="*/ 0 w 329"/>
                    <a:gd name="T79" fmla="*/ 3 h 924"/>
                    <a:gd name="T80" fmla="*/ 0 w 329"/>
                    <a:gd name="T81" fmla="*/ 3 h 924"/>
                    <a:gd name="T82" fmla="*/ 0 w 329"/>
                    <a:gd name="T83" fmla="*/ 3 h 924"/>
                    <a:gd name="T84" fmla="*/ 0 w 329"/>
                    <a:gd name="T85" fmla="*/ 3 h 924"/>
                    <a:gd name="T86" fmla="*/ 0 w 329"/>
                    <a:gd name="T87" fmla="*/ 3 h 924"/>
                    <a:gd name="T88" fmla="*/ 0 w 329"/>
                    <a:gd name="T89" fmla="*/ 3 h 924"/>
                    <a:gd name="T90" fmla="*/ 0 w 329"/>
                    <a:gd name="T91" fmla="*/ 3 h 924"/>
                    <a:gd name="T92" fmla="*/ 0 w 329"/>
                    <a:gd name="T93" fmla="*/ 3 h 924"/>
                    <a:gd name="T94" fmla="*/ 0 w 329"/>
                    <a:gd name="T95" fmla="*/ 3 h 924"/>
                    <a:gd name="T96" fmla="*/ 0 w 329"/>
                    <a:gd name="T97" fmla="*/ 3 h 924"/>
                    <a:gd name="T98" fmla="*/ 0 w 329"/>
                    <a:gd name="T99" fmla="*/ 3 h 924"/>
                    <a:gd name="T100" fmla="*/ 0 w 329"/>
                    <a:gd name="T101" fmla="*/ 2 h 92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29"/>
                    <a:gd name="T154" fmla="*/ 0 h 924"/>
                    <a:gd name="T155" fmla="*/ 329 w 329"/>
                    <a:gd name="T156" fmla="*/ 924 h 92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29" h="924">
                      <a:moveTo>
                        <a:pt x="329" y="577"/>
                      </a:moveTo>
                      <a:lnTo>
                        <a:pt x="313" y="573"/>
                      </a:lnTo>
                      <a:lnTo>
                        <a:pt x="298" y="568"/>
                      </a:lnTo>
                      <a:lnTo>
                        <a:pt x="286" y="557"/>
                      </a:lnTo>
                      <a:lnTo>
                        <a:pt x="273" y="542"/>
                      </a:lnTo>
                      <a:lnTo>
                        <a:pt x="264" y="524"/>
                      </a:lnTo>
                      <a:lnTo>
                        <a:pt x="257" y="506"/>
                      </a:lnTo>
                      <a:lnTo>
                        <a:pt x="252" y="485"/>
                      </a:lnTo>
                      <a:lnTo>
                        <a:pt x="250" y="461"/>
                      </a:lnTo>
                      <a:lnTo>
                        <a:pt x="252" y="440"/>
                      </a:lnTo>
                      <a:lnTo>
                        <a:pt x="257" y="418"/>
                      </a:lnTo>
                      <a:lnTo>
                        <a:pt x="264" y="398"/>
                      </a:lnTo>
                      <a:lnTo>
                        <a:pt x="273" y="382"/>
                      </a:lnTo>
                      <a:lnTo>
                        <a:pt x="286" y="368"/>
                      </a:lnTo>
                      <a:lnTo>
                        <a:pt x="298" y="359"/>
                      </a:lnTo>
                      <a:lnTo>
                        <a:pt x="313" y="352"/>
                      </a:lnTo>
                      <a:lnTo>
                        <a:pt x="329" y="348"/>
                      </a:lnTo>
                      <a:lnTo>
                        <a:pt x="324" y="0"/>
                      </a:lnTo>
                      <a:lnTo>
                        <a:pt x="291" y="4"/>
                      </a:lnTo>
                      <a:lnTo>
                        <a:pt x="259" y="11"/>
                      </a:lnTo>
                      <a:lnTo>
                        <a:pt x="226" y="24"/>
                      </a:lnTo>
                      <a:lnTo>
                        <a:pt x="198" y="40"/>
                      </a:lnTo>
                      <a:lnTo>
                        <a:pt x="169" y="60"/>
                      </a:lnTo>
                      <a:lnTo>
                        <a:pt x="142" y="83"/>
                      </a:lnTo>
                      <a:lnTo>
                        <a:pt x="117" y="110"/>
                      </a:lnTo>
                      <a:lnTo>
                        <a:pt x="95" y="141"/>
                      </a:lnTo>
                      <a:lnTo>
                        <a:pt x="74" y="173"/>
                      </a:lnTo>
                      <a:lnTo>
                        <a:pt x="56" y="208"/>
                      </a:lnTo>
                      <a:lnTo>
                        <a:pt x="39" y="245"/>
                      </a:lnTo>
                      <a:lnTo>
                        <a:pt x="25" y="285"/>
                      </a:lnTo>
                      <a:lnTo>
                        <a:pt x="14" y="328"/>
                      </a:lnTo>
                      <a:lnTo>
                        <a:pt x="7" y="371"/>
                      </a:lnTo>
                      <a:lnTo>
                        <a:pt x="2" y="416"/>
                      </a:lnTo>
                      <a:lnTo>
                        <a:pt x="0" y="463"/>
                      </a:lnTo>
                      <a:lnTo>
                        <a:pt x="2" y="510"/>
                      </a:lnTo>
                      <a:lnTo>
                        <a:pt x="7" y="555"/>
                      </a:lnTo>
                      <a:lnTo>
                        <a:pt x="14" y="598"/>
                      </a:lnTo>
                      <a:lnTo>
                        <a:pt x="25" y="640"/>
                      </a:lnTo>
                      <a:lnTo>
                        <a:pt x="39" y="679"/>
                      </a:lnTo>
                      <a:lnTo>
                        <a:pt x="56" y="717"/>
                      </a:lnTo>
                      <a:lnTo>
                        <a:pt x="74" y="753"/>
                      </a:lnTo>
                      <a:lnTo>
                        <a:pt x="95" y="786"/>
                      </a:lnTo>
                      <a:lnTo>
                        <a:pt x="117" y="814"/>
                      </a:lnTo>
                      <a:lnTo>
                        <a:pt x="142" y="841"/>
                      </a:lnTo>
                      <a:lnTo>
                        <a:pt x="169" y="865"/>
                      </a:lnTo>
                      <a:lnTo>
                        <a:pt x="198" y="885"/>
                      </a:lnTo>
                      <a:lnTo>
                        <a:pt x="226" y="901"/>
                      </a:lnTo>
                      <a:lnTo>
                        <a:pt x="259" y="913"/>
                      </a:lnTo>
                      <a:lnTo>
                        <a:pt x="291" y="921"/>
                      </a:lnTo>
                      <a:lnTo>
                        <a:pt x="324" y="924"/>
                      </a:lnTo>
                      <a:lnTo>
                        <a:pt x="329" y="5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426" name="その他"/>
                <p:cNvSpPr>
                  <a:spLocks noChangeAspect="1"/>
                </p:cNvSpPr>
                <p:nvPr/>
              </p:nvSpPr>
              <p:spPr bwMode="auto">
                <a:xfrm>
                  <a:off x="99" y="240"/>
                  <a:ext cx="49" cy="298"/>
                </a:xfrm>
                <a:custGeom>
                  <a:avLst/>
                  <a:gdLst>
                    <a:gd name="T0" fmla="*/ 0 w 329"/>
                    <a:gd name="T1" fmla="*/ 2 h 924"/>
                    <a:gd name="T2" fmla="*/ 0 w 329"/>
                    <a:gd name="T3" fmla="*/ 2 h 924"/>
                    <a:gd name="T4" fmla="*/ 0 w 329"/>
                    <a:gd name="T5" fmla="*/ 2 h 924"/>
                    <a:gd name="T6" fmla="*/ 0 w 329"/>
                    <a:gd name="T7" fmla="*/ 2 h 924"/>
                    <a:gd name="T8" fmla="*/ 0 w 329"/>
                    <a:gd name="T9" fmla="*/ 2 h 924"/>
                    <a:gd name="T10" fmla="*/ 0 w 329"/>
                    <a:gd name="T11" fmla="*/ 2 h 924"/>
                    <a:gd name="T12" fmla="*/ 0 w 329"/>
                    <a:gd name="T13" fmla="*/ 2 h 924"/>
                    <a:gd name="T14" fmla="*/ 0 w 329"/>
                    <a:gd name="T15" fmla="*/ 2 h 924"/>
                    <a:gd name="T16" fmla="*/ 0 w 329"/>
                    <a:gd name="T17" fmla="*/ 2 h 924"/>
                    <a:gd name="T18" fmla="*/ 0 w 329"/>
                    <a:gd name="T19" fmla="*/ 2 h 924"/>
                    <a:gd name="T20" fmla="*/ 0 w 329"/>
                    <a:gd name="T21" fmla="*/ 2 h 924"/>
                    <a:gd name="T22" fmla="*/ 0 w 329"/>
                    <a:gd name="T23" fmla="*/ 1 h 924"/>
                    <a:gd name="T24" fmla="*/ 0 w 329"/>
                    <a:gd name="T25" fmla="*/ 1 h 924"/>
                    <a:gd name="T26" fmla="*/ 0 w 329"/>
                    <a:gd name="T27" fmla="*/ 1 h 924"/>
                    <a:gd name="T28" fmla="*/ 0 w 329"/>
                    <a:gd name="T29" fmla="*/ 1 h 924"/>
                    <a:gd name="T30" fmla="*/ 0 w 329"/>
                    <a:gd name="T31" fmla="*/ 1 h 924"/>
                    <a:gd name="T32" fmla="*/ 0 w 329"/>
                    <a:gd name="T33" fmla="*/ 1 h 924"/>
                    <a:gd name="T34" fmla="*/ 0 w 329"/>
                    <a:gd name="T35" fmla="*/ 0 h 924"/>
                    <a:gd name="T36" fmla="*/ 0 w 329"/>
                    <a:gd name="T37" fmla="*/ 0 h 924"/>
                    <a:gd name="T38" fmla="*/ 0 w 329"/>
                    <a:gd name="T39" fmla="*/ 0 h 924"/>
                    <a:gd name="T40" fmla="*/ 0 w 329"/>
                    <a:gd name="T41" fmla="*/ 0 h 924"/>
                    <a:gd name="T42" fmla="*/ 0 w 329"/>
                    <a:gd name="T43" fmla="*/ 0 h 924"/>
                    <a:gd name="T44" fmla="*/ 0 w 329"/>
                    <a:gd name="T45" fmla="*/ 0 h 924"/>
                    <a:gd name="T46" fmla="*/ 0 w 329"/>
                    <a:gd name="T47" fmla="*/ 0 h 924"/>
                    <a:gd name="T48" fmla="*/ 0 w 329"/>
                    <a:gd name="T49" fmla="*/ 0 h 924"/>
                    <a:gd name="T50" fmla="*/ 0 w 329"/>
                    <a:gd name="T51" fmla="*/ 1 h 924"/>
                    <a:gd name="T52" fmla="*/ 0 w 329"/>
                    <a:gd name="T53" fmla="*/ 1 h 924"/>
                    <a:gd name="T54" fmla="*/ 0 w 329"/>
                    <a:gd name="T55" fmla="*/ 1 h 924"/>
                    <a:gd name="T56" fmla="*/ 0 w 329"/>
                    <a:gd name="T57" fmla="*/ 1 h 924"/>
                    <a:gd name="T58" fmla="*/ 0 w 329"/>
                    <a:gd name="T59" fmla="*/ 1 h 924"/>
                    <a:gd name="T60" fmla="*/ 0 w 329"/>
                    <a:gd name="T61" fmla="*/ 1 h 924"/>
                    <a:gd name="T62" fmla="*/ 0 w 329"/>
                    <a:gd name="T63" fmla="*/ 1 h 924"/>
                    <a:gd name="T64" fmla="*/ 0 w 329"/>
                    <a:gd name="T65" fmla="*/ 2 h 924"/>
                    <a:gd name="T66" fmla="*/ 0 w 329"/>
                    <a:gd name="T67" fmla="*/ 2 h 924"/>
                    <a:gd name="T68" fmla="*/ 0 w 329"/>
                    <a:gd name="T69" fmla="*/ 2 h 924"/>
                    <a:gd name="T70" fmla="*/ 0 w 329"/>
                    <a:gd name="T71" fmla="*/ 2 h 924"/>
                    <a:gd name="T72" fmla="*/ 0 w 329"/>
                    <a:gd name="T73" fmla="*/ 2 h 924"/>
                    <a:gd name="T74" fmla="*/ 0 w 329"/>
                    <a:gd name="T75" fmla="*/ 2 h 924"/>
                    <a:gd name="T76" fmla="*/ 0 w 329"/>
                    <a:gd name="T77" fmla="*/ 2 h 924"/>
                    <a:gd name="T78" fmla="*/ 0 w 329"/>
                    <a:gd name="T79" fmla="*/ 3 h 924"/>
                    <a:gd name="T80" fmla="*/ 0 w 329"/>
                    <a:gd name="T81" fmla="*/ 3 h 924"/>
                    <a:gd name="T82" fmla="*/ 0 w 329"/>
                    <a:gd name="T83" fmla="*/ 3 h 924"/>
                    <a:gd name="T84" fmla="*/ 0 w 329"/>
                    <a:gd name="T85" fmla="*/ 3 h 924"/>
                    <a:gd name="T86" fmla="*/ 0 w 329"/>
                    <a:gd name="T87" fmla="*/ 3 h 924"/>
                    <a:gd name="T88" fmla="*/ 0 w 329"/>
                    <a:gd name="T89" fmla="*/ 3 h 924"/>
                    <a:gd name="T90" fmla="*/ 0 w 329"/>
                    <a:gd name="T91" fmla="*/ 3 h 924"/>
                    <a:gd name="T92" fmla="*/ 0 w 329"/>
                    <a:gd name="T93" fmla="*/ 3 h 924"/>
                    <a:gd name="T94" fmla="*/ 0 w 329"/>
                    <a:gd name="T95" fmla="*/ 3 h 924"/>
                    <a:gd name="T96" fmla="*/ 0 w 329"/>
                    <a:gd name="T97" fmla="*/ 3 h 924"/>
                    <a:gd name="T98" fmla="*/ 0 w 329"/>
                    <a:gd name="T99" fmla="*/ 3 h 924"/>
                    <a:gd name="T100" fmla="*/ 0 w 329"/>
                    <a:gd name="T101" fmla="*/ 2 h 92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29"/>
                    <a:gd name="T154" fmla="*/ 0 h 924"/>
                    <a:gd name="T155" fmla="*/ 329 w 329"/>
                    <a:gd name="T156" fmla="*/ 924 h 92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29" h="924">
                      <a:moveTo>
                        <a:pt x="329" y="577"/>
                      </a:moveTo>
                      <a:lnTo>
                        <a:pt x="312" y="573"/>
                      </a:lnTo>
                      <a:lnTo>
                        <a:pt x="296" y="568"/>
                      </a:lnTo>
                      <a:lnTo>
                        <a:pt x="284" y="557"/>
                      </a:lnTo>
                      <a:lnTo>
                        <a:pt x="271" y="542"/>
                      </a:lnTo>
                      <a:lnTo>
                        <a:pt x="262" y="524"/>
                      </a:lnTo>
                      <a:lnTo>
                        <a:pt x="255" y="506"/>
                      </a:lnTo>
                      <a:lnTo>
                        <a:pt x="249" y="485"/>
                      </a:lnTo>
                      <a:lnTo>
                        <a:pt x="248" y="461"/>
                      </a:lnTo>
                      <a:lnTo>
                        <a:pt x="249" y="440"/>
                      </a:lnTo>
                      <a:lnTo>
                        <a:pt x="255" y="418"/>
                      </a:lnTo>
                      <a:lnTo>
                        <a:pt x="262" y="398"/>
                      </a:lnTo>
                      <a:lnTo>
                        <a:pt x="271" y="382"/>
                      </a:lnTo>
                      <a:lnTo>
                        <a:pt x="284" y="368"/>
                      </a:lnTo>
                      <a:lnTo>
                        <a:pt x="296" y="359"/>
                      </a:lnTo>
                      <a:lnTo>
                        <a:pt x="312" y="352"/>
                      </a:lnTo>
                      <a:lnTo>
                        <a:pt x="329" y="348"/>
                      </a:lnTo>
                      <a:lnTo>
                        <a:pt x="323" y="0"/>
                      </a:lnTo>
                      <a:lnTo>
                        <a:pt x="291" y="4"/>
                      </a:lnTo>
                      <a:lnTo>
                        <a:pt x="258" y="11"/>
                      </a:lnTo>
                      <a:lnTo>
                        <a:pt x="226" y="24"/>
                      </a:lnTo>
                      <a:lnTo>
                        <a:pt x="197" y="40"/>
                      </a:lnTo>
                      <a:lnTo>
                        <a:pt x="169" y="60"/>
                      </a:lnTo>
                      <a:lnTo>
                        <a:pt x="142" y="83"/>
                      </a:lnTo>
                      <a:lnTo>
                        <a:pt x="116" y="110"/>
                      </a:lnTo>
                      <a:lnTo>
                        <a:pt x="95" y="141"/>
                      </a:lnTo>
                      <a:lnTo>
                        <a:pt x="73" y="173"/>
                      </a:lnTo>
                      <a:lnTo>
                        <a:pt x="55" y="208"/>
                      </a:lnTo>
                      <a:lnTo>
                        <a:pt x="39" y="245"/>
                      </a:lnTo>
                      <a:lnTo>
                        <a:pt x="25" y="285"/>
                      </a:lnTo>
                      <a:lnTo>
                        <a:pt x="14" y="328"/>
                      </a:lnTo>
                      <a:lnTo>
                        <a:pt x="7" y="371"/>
                      </a:lnTo>
                      <a:lnTo>
                        <a:pt x="1" y="416"/>
                      </a:lnTo>
                      <a:lnTo>
                        <a:pt x="0" y="463"/>
                      </a:lnTo>
                      <a:lnTo>
                        <a:pt x="1" y="510"/>
                      </a:lnTo>
                      <a:lnTo>
                        <a:pt x="7" y="555"/>
                      </a:lnTo>
                      <a:lnTo>
                        <a:pt x="14" y="598"/>
                      </a:lnTo>
                      <a:lnTo>
                        <a:pt x="25" y="640"/>
                      </a:lnTo>
                      <a:lnTo>
                        <a:pt x="39" y="679"/>
                      </a:lnTo>
                      <a:lnTo>
                        <a:pt x="55" y="717"/>
                      </a:lnTo>
                      <a:lnTo>
                        <a:pt x="73" y="753"/>
                      </a:lnTo>
                      <a:lnTo>
                        <a:pt x="95" y="786"/>
                      </a:lnTo>
                      <a:lnTo>
                        <a:pt x="116" y="814"/>
                      </a:lnTo>
                      <a:lnTo>
                        <a:pt x="142" y="841"/>
                      </a:lnTo>
                      <a:lnTo>
                        <a:pt x="169" y="865"/>
                      </a:lnTo>
                      <a:lnTo>
                        <a:pt x="197" y="885"/>
                      </a:lnTo>
                      <a:lnTo>
                        <a:pt x="226" y="901"/>
                      </a:lnTo>
                      <a:lnTo>
                        <a:pt x="258" y="913"/>
                      </a:lnTo>
                      <a:lnTo>
                        <a:pt x="291" y="921"/>
                      </a:lnTo>
                      <a:lnTo>
                        <a:pt x="323" y="924"/>
                      </a:lnTo>
                      <a:lnTo>
                        <a:pt x="329" y="5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grpSp>
              <p:nvGrpSpPr>
                <p:cNvPr id="14427" name="Group 522"/>
                <p:cNvGrpSpPr>
                  <a:grpSpLocks noChangeAspect="1"/>
                </p:cNvGrpSpPr>
                <p:nvPr/>
              </p:nvGrpSpPr>
              <p:grpSpPr bwMode="auto">
                <a:xfrm>
                  <a:off x="48" y="160"/>
                  <a:ext cx="121" cy="449"/>
                  <a:chOff x="0" y="0"/>
                  <a:chExt cx="402" cy="686"/>
                </a:xfrm>
              </p:grpSpPr>
              <p:sp>
                <p:nvSpPr>
                  <p:cNvPr id="14495" name="AutoShape 5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" y="87"/>
                    <a:ext cx="162" cy="480"/>
                  </a:xfrm>
                  <a:prstGeom prst="moon">
                    <a:avLst>
                      <a:gd name="adj" fmla="val 31644"/>
                    </a:avLst>
                  </a:prstGeom>
                  <a:gradFill rotWithShape="0">
                    <a:gsLst>
                      <a:gs pos="0">
                        <a:srgbClr val="D5D000"/>
                      </a:gs>
                      <a:gs pos="50000">
                        <a:srgbClr val="E0E000"/>
                      </a:gs>
                      <a:gs pos="100000">
                        <a:srgbClr val="D5D000"/>
                      </a:gs>
                    </a:gsLst>
                    <a:lin ang="540000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496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68" y="-14"/>
                    <a:ext cx="44" cy="112"/>
                  </a:xfrm>
                  <a:custGeom>
                    <a:avLst/>
                    <a:gdLst>
                      <a:gd name="T0" fmla="*/ 0 w 94"/>
                      <a:gd name="T1" fmla="*/ 8 h 214"/>
                      <a:gd name="T2" fmla="*/ 0 w 94"/>
                      <a:gd name="T3" fmla="*/ 0 h 214"/>
                      <a:gd name="T4" fmla="*/ 2 w 94"/>
                      <a:gd name="T5" fmla="*/ 0 h 214"/>
                      <a:gd name="T6" fmla="*/ 2 w 94"/>
                      <a:gd name="T7" fmla="*/ 8 h 214"/>
                      <a:gd name="T8" fmla="*/ 0 w 94"/>
                      <a:gd name="T9" fmla="*/ 8 h 2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4"/>
                      <a:gd name="T16" fmla="*/ 0 h 214"/>
                      <a:gd name="T17" fmla="*/ 94 w 94"/>
                      <a:gd name="T18" fmla="*/ 214 h 2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4" h="214">
                        <a:moveTo>
                          <a:pt x="4" y="214"/>
                        </a:moveTo>
                        <a:lnTo>
                          <a:pt x="0" y="0"/>
                        </a:lnTo>
                        <a:lnTo>
                          <a:pt x="90" y="0"/>
                        </a:lnTo>
                        <a:lnTo>
                          <a:pt x="94" y="214"/>
                        </a:lnTo>
                        <a:lnTo>
                          <a:pt x="4" y="214"/>
                        </a:lnTo>
                        <a:close/>
                      </a:path>
                    </a:pathLst>
                  </a:custGeom>
                  <a:solidFill>
                    <a:srgbClr val="E1E100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497" name="AutoShape 525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-157" y="137"/>
                    <a:ext cx="686" cy="39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41 w 21600"/>
                      <a:gd name="T13" fmla="*/ 0 h 21600"/>
                      <a:gd name="T14" fmla="*/ 21159 w 21600"/>
                      <a:gd name="T15" fmla="*/ 1291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3402" y="10799"/>
                        </a:moveTo>
                        <a:cubicBezTo>
                          <a:pt x="3402" y="6713"/>
                          <a:pt x="6714" y="3401"/>
                          <a:pt x="10800" y="3401"/>
                        </a:cubicBezTo>
                        <a:cubicBezTo>
                          <a:pt x="14885" y="3401"/>
                          <a:pt x="18197" y="6713"/>
                          <a:pt x="18197" y="10799"/>
                        </a:cubicBezTo>
                        <a:lnTo>
                          <a:pt x="21599" y="10798"/>
                        </a:lnTo>
                        <a:cubicBezTo>
                          <a:pt x="21599" y="4834"/>
                          <a:pt x="16764" y="0"/>
                          <a:pt x="10799" y="0"/>
                        </a:cubicBezTo>
                        <a:cubicBezTo>
                          <a:pt x="4835" y="0"/>
                          <a:pt x="0" y="4834"/>
                          <a:pt x="0" y="10798"/>
                        </a:cubicBezTo>
                        <a:lnTo>
                          <a:pt x="3402" y="10799"/>
                        </a:lnTo>
                        <a:close/>
                      </a:path>
                    </a:pathLst>
                  </a:custGeom>
                  <a:solidFill>
                    <a:srgbClr val="C4C400"/>
                  </a:solidFill>
                  <a:ln w="6350" cmpd="sng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498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71" y="563"/>
                    <a:ext cx="59" cy="112"/>
                  </a:xfrm>
                  <a:custGeom>
                    <a:avLst/>
                    <a:gdLst>
                      <a:gd name="T0" fmla="*/ 1 w 94"/>
                      <a:gd name="T1" fmla="*/ 8 h 214"/>
                      <a:gd name="T2" fmla="*/ 0 w 94"/>
                      <a:gd name="T3" fmla="*/ 0 h 214"/>
                      <a:gd name="T4" fmla="*/ 9 w 94"/>
                      <a:gd name="T5" fmla="*/ 0 h 214"/>
                      <a:gd name="T6" fmla="*/ 9 w 94"/>
                      <a:gd name="T7" fmla="*/ 8 h 214"/>
                      <a:gd name="T8" fmla="*/ 1 w 94"/>
                      <a:gd name="T9" fmla="*/ 8 h 2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4"/>
                      <a:gd name="T16" fmla="*/ 0 h 214"/>
                      <a:gd name="T17" fmla="*/ 94 w 94"/>
                      <a:gd name="T18" fmla="*/ 214 h 2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4" h="214">
                        <a:moveTo>
                          <a:pt x="4" y="214"/>
                        </a:moveTo>
                        <a:lnTo>
                          <a:pt x="0" y="0"/>
                        </a:lnTo>
                        <a:lnTo>
                          <a:pt x="90" y="0"/>
                        </a:lnTo>
                        <a:lnTo>
                          <a:pt x="94" y="214"/>
                        </a:lnTo>
                        <a:lnTo>
                          <a:pt x="4" y="214"/>
                        </a:lnTo>
                        <a:close/>
                      </a:path>
                    </a:pathLst>
                  </a:custGeom>
                  <a:solidFill>
                    <a:srgbClr val="E1E100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4428" name="Group 527"/>
                <p:cNvGrpSpPr>
                  <a:grpSpLocks noChangeAspect="1"/>
                </p:cNvGrpSpPr>
                <p:nvPr/>
              </p:nvGrpSpPr>
              <p:grpSpPr bwMode="auto">
                <a:xfrm>
                  <a:off x="0" y="160"/>
                  <a:ext cx="121" cy="449"/>
                  <a:chOff x="0" y="0"/>
                  <a:chExt cx="402" cy="686"/>
                </a:xfrm>
              </p:grpSpPr>
              <p:sp>
                <p:nvSpPr>
                  <p:cNvPr id="14491" name="AutoShape 5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" y="86"/>
                    <a:ext cx="148" cy="480"/>
                  </a:xfrm>
                  <a:prstGeom prst="moon">
                    <a:avLst>
                      <a:gd name="adj" fmla="val 31644"/>
                    </a:avLst>
                  </a:prstGeom>
                  <a:gradFill rotWithShape="0">
                    <a:gsLst>
                      <a:gs pos="0">
                        <a:srgbClr val="D5D000"/>
                      </a:gs>
                      <a:gs pos="50000">
                        <a:srgbClr val="E0E000"/>
                      </a:gs>
                      <a:gs pos="100000">
                        <a:srgbClr val="D5D000"/>
                      </a:gs>
                    </a:gsLst>
                    <a:lin ang="540000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492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77" y="-13"/>
                    <a:ext cx="44" cy="112"/>
                  </a:xfrm>
                  <a:custGeom>
                    <a:avLst/>
                    <a:gdLst>
                      <a:gd name="T0" fmla="*/ 0 w 94"/>
                      <a:gd name="T1" fmla="*/ 8 h 214"/>
                      <a:gd name="T2" fmla="*/ 0 w 94"/>
                      <a:gd name="T3" fmla="*/ 0 h 214"/>
                      <a:gd name="T4" fmla="*/ 2 w 94"/>
                      <a:gd name="T5" fmla="*/ 0 h 214"/>
                      <a:gd name="T6" fmla="*/ 2 w 94"/>
                      <a:gd name="T7" fmla="*/ 8 h 214"/>
                      <a:gd name="T8" fmla="*/ 0 w 94"/>
                      <a:gd name="T9" fmla="*/ 8 h 2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4"/>
                      <a:gd name="T16" fmla="*/ 0 h 214"/>
                      <a:gd name="T17" fmla="*/ 94 w 94"/>
                      <a:gd name="T18" fmla="*/ 214 h 2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4" h="214">
                        <a:moveTo>
                          <a:pt x="4" y="214"/>
                        </a:moveTo>
                        <a:lnTo>
                          <a:pt x="0" y="0"/>
                        </a:lnTo>
                        <a:lnTo>
                          <a:pt x="90" y="0"/>
                        </a:lnTo>
                        <a:lnTo>
                          <a:pt x="94" y="214"/>
                        </a:lnTo>
                        <a:lnTo>
                          <a:pt x="4" y="214"/>
                        </a:lnTo>
                        <a:close/>
                      </a:path>
                    </a:pathLst>
                  </a:custGeom>
                  <a:solidFill>
                    <a:srgbClr val="E1E100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493" name="AutoShape 530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-148" y="137"/>
                    <a:ext cx="686" cy="39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41 w 21600"/>
                      <a:gd name="T13" fmla="*/ 0 h 21600"/>
                      <a:gd name="T14" fmla="*/ 21159 w 21600"/>
                      <a:gd name="T15" fmla="*/ 1291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3402" y="10799"/>
                        </a:moveTo>
                        <a:cubicBezTo>
                          <a:pt x="3402" y="6713"/>
                          <a:pt x="6714" y="3401"/>
                          <a:pt x="10800" y="3401"/>
                        </a:cubicBezTo>
                        <a:cubicBezTo>
                          <a:pt x="14885" y="3401"/>
                          <a:pt x="18197" y="6713"/>
                          <a:pt x="18197" y="10799"/>
                        </a:cubicBezTo>
                        <a:lnTo>
                          <a:pt x="21599" y="10798"/>
                        </a:lnTo>
                        <a:cubicBezTo>
                          <a:pt x="21599" y="4834"/>
                          <a:pt x="16764" y="0"/>
                          <a:pt x="10799" y="0"/>
                        </a:cubicBezTo>
                        <a:cubicBezTo>
                          <a:pt x="4835" y="0"/>
                          <a:pt x="0" y="4834"/>
                          <a:pt x="0" y="10798"/>
                        </a:cubicBezTo>
                        <a:lnTo>
                          <a:pt x="3402" y="10799"/>
                        </a:lnTo>
                        <a:close/>
                      </a:path>
                    </a:pathLst>
                  </a:custGeom>
                  <a:solidFill>
                    <a:srgbClr val="C4C400"/>
                  </a:solidFill>
                  <a:ln w="6350" cmpd="sng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494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180" y="563"/>
                    <a:ext cx="59" cy="112"/>
                  </a:xfrm>
                  <a:custGeom>
                    <a:avLst/>
                    <a:gdLst>
                      <a:gd name="T0" fmla="*/ 1 w 94"/>
                      <a:gd name="T1" fmla="*/ 8 h 214"/>
                      <a:gd name="T2" fmla="*/ 0 w 94"/>
                      <a:gd name="T3" fmla="*/ 0 h 214"/>
                      <a:gd name="T4" fmla="*/ 9 w 94"/>
                      <a:gd name="T5" fmla="*/ 0 h 214"/>
                      <a:gd name="T6" fmla="*/ 9 w 94"/>
                      <a:gd name="T7" fmla="*/ 8 h 214"/>
                      <a:gd name="T8" fmla="*/ 1 w 94"/>
                      <a:gd name="T9" fmla="*/ 8 h 2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4"/>
                      <a:gd name="T16" fmla="*/ 0 h 214"/>
                      <a:gd name="T17" fmla="*/ 94 w 94"/>
                      <a:gd name="T18" fmla="*/ 214 h 2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4" h="214">
                        <a:moveTo>
                          <a:pt x="4" y="214"/>
                        </a:moveTo>
                        <a:lnTo>
                          <a:pt x="0" y="0"/>
                        </a:lnTo>
                        <a:lnTo>
                          <a:pt x="90" y="0"/>
                        </a:lnTo>
                        <a:lnTo>
                          <a:pt x="94" y="214"/>
                        </a:lnTo>
                        <a:lnTo>
                          <a:pt x="4" y="214"/>
                        </a:lnTo>
                        <a:close/>
                      </a:path>
                    </a:pathLst>
                  </a:custGeom>
                  <a:solidFill>
                    <a:srgbClr val="E1E100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4429" name="Group 532"/>
                <p:cNvGrpSpPr>
                  <a:grpSpLocks noChangeAspect="1"/>
                </p:cNvGrpSpPr>
                <p:nvPr/>
              </p:nvGrpSpPr>
              <p:grpSpPr bwMode="auto">
                <a:xfrm>
                  <a:off x="24" y="243"/>
                  <a:ext cx="119" cy="284"/>
                  <a:chOff x="0" y="0"/>
                  <a:chExt cx="393" cy="434"/>
                </a:xfrm>
              </p:grpSpPr>
              <p:sp>
                <p:nvSpPr>
                  <p:cNvPr id="14489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-25" y="-5"/>
                    <a:ext cx="132" cy="438"/>
                  </a:xfrm>
                  <a:custGeom>
                    <a:avLst/>
                    <a:gdLst>
                      <a:gd name="T0" fmla="*/ 11 w 246"/>
                      <a:gd name="T1" fmla="*/ 0 h 866"/>
                      <a:gd name="T2" fmla="*/ 10 w 246"/>
                      <a:gd name="T3" fmla="*/ 1 h 866"/>
                      <a:gd name="T4" fmla="*/ 9 w 246"/>
                      <a:gd name="T5" fmla="*/ 1 h 866"/>
                      <a:gd name="T6" fmla="*/ 8 w 246"/>
                      <a:gd name="T7" fmla="*/ 1 h 866"/>
                      <a:gd name="T8" fmla="*/ 6 w 246"/>
                      <a:gd name="T9" fmla="*/ 2 h 866"/>
                      <a:gd name="T10" fmla="*/ 6 w 246"/>
                      <a:gd name="T11" fmla="*/ 2 h 866"/>
                      <a:gd name="T12" fmla="*/ 5 w 246"/>
                      <a:gd name="T13" fmla="*/ 3 h 866"/>
                      <a:gd name="T14" fmla="*/ 4 w 246"/>
                      <a:gd name="T15" fmla="*/ 4 h 866"/>
                      <a:gd name="T16" fmla="*/ 3 w 246"/>
                      <a:gd name="T17" fmla="*/ 4 h 866"/>
                      <a:gd name="T18" fmla="*/ 3 w 246"/>
                      <a:gd name="T19" fmla="*/ 5 h 866"/>
                      <a:gd name="T20" fmla="*/ 2 w 246"/>
                      <a:gd name="T21" fmla="*/ 7 h 866"/>
                      <a:gd name="T22" fmla="*/ 2 w 246"/>
                      <a:gd name="T23" fmla="*/ 8 h 866"/>
                      <a:gd name="T24" fmla="*/ 1 w 246"/>
                      <a:gd name="T25" fmla="*/ 9 h 866"/>
                      <a:gd name="T26" fmla="*/ 1 w 246"/>
                      <a:gd name="T27" fmla="*/ 10 h 866"/>
                      <a:gd name="T28" fmla="*/ 1 w 246"/>
                      <a:gd name="T29" fmla="*/ 12 h 866"/>
                      <a:gd name="T30" fmla="*/ 1 w 246"/>
                      <a:gd name="T31" fmla="*/ 13 h 866"/>
                      <a:gd name="T32" fmla="*/ 0 w 246"/>
                      <a:gd name="T33" fmla="*/ 14 h 866"/>
                      <a:gd name="T34" fmla="*/ 1 w 246"/>
                      <a:gd name="T35" fmla="*/ 16 h 866"/>
                      <a:gd name="T36" fmla="*/ 1 w 246"/>
                      <a:gd name="T37" fmla="*/ 17 h 866"/>
                      <a:gd name="T38" fmla="*/ 1 w 246"/>
                      <a:gd name="T39" fmla="*/ 19 h 866"/>
                      <a:gd name="T40" fmla="*/ 1 w 246"/>
                      <a:gd name="T41" fmla="*/ 20 h 866"/>
                      <a:gd name="T42" fmla="*/ 2 w 246"/>
                      <a:gd name="T43" fmla="*/ 21 h 866"/>
                      <a:gd name="T44" fmla="*/ 2 w 246"/>
                      <a:gd name="T45" fmla="*/ 22 h 866"/>
                      <a:gd name="T46" fmla="*/ 3 w 246"/>
                      <a:gd name="T47" fmla="*/ 24 h 866"/>
                      <a:gd name="T48" fmla="*/ 3 w 246"/>
                      <a:gd name="T49" fmla="*/ 25 h 866"/>
                      <a:gd name="T50" fmla="*/ 4 w 246"/>
                      <a:gd name="T51" fmla="*/ 25 h 866"/>
                      <a:gd name="T52" fmla="*/ 5 w 246"/>
                      <a:gd name="T53" fmla="*/ 26 h 866"/>
                      <a:gd name="T54" fmla="*/ 6 w 246"/>
                      <a:gd name="T55" fmla="*/ 27 h 866"/>
                      <a:gd name="T56" fmla="*/ 6 w 246"/>
                      <a:gd name="T57" fmla="*/ 28 h 866"/>
                      <a:gd name="T58" fmla="*/ 8 w 246"/>
                      <a:gd name="T59" fmla="*/ 28 h 866"/>
                      <a:gd name="T60" fmla="*/ 9 w 246"/>
                      <a:gd name="T61" fmla="*/ 28 h 866"/>
                      <a:gd name="T62" fmla="*/ 10 w 246"/>
                      <a:gd name="T63" fmla="*/ 29 h 866"/>
                      <a:gd name="T64" fmla="*/ 11 w 246"/>
                      <a:gd name="T65" fmla="*/ 29 h 866"/>
                      <a:gd name="T66" fmla="*/ 10 w 246"/>
                      <a:gd name="T67" fmla="*/ 25 h 866"/>
                      <a:gd name="T68" fmla="*/ 10 w 246"/>
                      <a:gd name="T69" fmla="*/ 21 h 866"/>
                      <a:gd name="T70" fmla="*/ 10 w 246"/>
                      <a:gd name="T71" fmla="*/ 18 h 866"/>
                      <a:gd name="T72" fmla="*/ 10 w 246"/>
                      <a:gd name="T73" fmla="*/ 14 h 866"/>
                      <a:gd name="T74" fmla="*/ 10 w 246"/>
                      <a:gd name="T75" fmla="*/ 11 h 866"/>
                      <a:gd name="T76" fmla="*/ 10 w 246"/>
                      <a:gd name="T77" fmla="*/ 7 h 866"/>
                      <a:gd name="T78" fmla="*/ 10 w 246"/>
                      <a:gd name="T79" fmla="*/ 4 h 866"/>
                      <a:gd name="T80" fmla="*/ 11 w 246"/>
                      <a:gd name="T81" fmla="*/ 0 h 866"/>
                      <a:gd name="T82" fmla="*/ 11 w 246"/>
                      <a:gd name="T83" fmla="*/ 0 h 86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6"/>
                      <a:gd name="T127" fmla="*/ 0 h 866"/>
                      <a:gd name="T128" fmla="*/ 246 w 246"/>
                      <a:gd name="T129" fmla="*/ 866 h 86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6" h="866">
                        <a:moveTo>
                          <a:pt x="246" y="0"/>
                        </a:moveTo>
                        <a:lnTo>
                          <a:pt x="221" y="2"/>
                        </a:lnTo>
                        <a:lnTo>
                          <a:pt x="198" y="9"/>
                        </a:lnTo>
                        <a:lnTo>
                          <a:pt x="174" y="20"/>
                        </a:lnTo>
                        <a:lnTo>
                          <a:pt x="151" y="34"/>
                        </a:lnTo>
                        <a:lnTo>
                          <a:pt x="129" y="52"/>
                        </a:lnTo>
                        <a:lnTo>
                          <a:pt x="110" y="74"/>
                        </a:lnTo>
                        <a:lnTo>
                          <a:pt x="90" y="99"/>
                        </a:lnTo>
                        <a:lnTo>
                          <a:pt x="72" y="126"/>
                        </a:lnTo>
                        <a:lnTo>
                          <a:pt x="56" y="157"/>
                        </a:lnTo>
                        <a:lnTo>
                          <a:pt x="41" y="191"/>
                        </a:lnTo>
                        <a:lnTo>
                          <a:pt x="30" y="227"/>
                        </a:lnTo>
                        <a:lnTo>
                          <a:pt x="20" y="265"/>
                        </a:lnTo>
                        <a:lnTo>
                          <a:pt x="11" y="304"/>
                        </a:lnTo>
                        <a:lnTo>
                          <a:pt x="5" y="346"/>
                        </a:lnTo>
                        <a:lnTo>
                          <a:pt x="2" y="389"/>
                        </a:lnTo>
                        <a:lnTo>
                          <a:pt x="0" y="432"/>
                        </a:lnTo>
                        <a:lnTo>
                          <a:pt x="2" y="477"/>
                        </a:lnTo>
                        <a:lnTo>
                          <a:pt x="5" y="520"/>
                        </a:lnTo>
                        <a:lnTo>
                          <a:pt x="11" y="562"/>
                        </a:lnTo>
                        <a:lnTo>
                          <a:pt x="20" y="601"/>
                        </a:lnTo>
                        <a:lnTo>
                          <a:pt x="30" y="639"/>
                        </a:lnTo>
                        <a:lnTo>
                          <a:pt x="41" y="675"/>
                        </a:lnTo>
                        <a:lnTo>
                          <a:pt x="56" y="708"/>
                        </a:lnTo>
                        <a:lnTo>
                          <a:pt x="72" y="740"/>
                        </a:lnTo>
                        <a:lnTo>
                          <a:pt x="90" y="767"/>
                        </a:lnTo>
                        <a:lnTo>
                          <a:pt x="110" y="792"/>
                        </a:lnTo>
                        <a:lnTo>
                          <a:pt x="129" y="814"/>
                        </a:lnTo>
                        <a:lnTo>
                          <a:pt x="151" y="832"/>
                        </a:lnTo>
                        <a:lnTo>
                          <a:pt x="174" y="846"/>
                        </a:lnTo>
                        <a:lnTo>
                          <a:pt x="198" y="857"/>
                        </a:lnTo>
                        <a:lnTo>
                          <a:pt x="221" y="864"/>
                        </a:lnTo>
                        <a:lnTo>
                          <a:pt x="246" y="866"/>
                        </a:lnTo>
                        <a:lnTo>
                          <a:pt x="234" y="760"/>
                        </a:lnTo>
                        <a:lnTo>
                          <a:pt x="225" y="652"/>
                        </a:lnTo>
                        <a:lnTo>
                          <a:pt x="217" y="542"/>
                        </a:lnTo>
                        <a:lnTo>
                          <a:pt x="216" y="432"/>
                        </a:lnTo>
                        <a:lnTo>
                          <a:pt x="217" y="324"/>
                        </a:lnTo>
                        <a:lnTo>
                          <a:pt x="225" y="214"/>
                        </a:lnTo>
                        <a:lnTo>
                          <a:pt x="234" y="106"/>
                        </a:lnTo>
                        <a:lnTo>
                          <a:pt x="246" y="0"/>
                        </a:lnTo>
                        <a:close/>
                      </a:path>
                    </a:pathLst>
                  </a:custGeom>
                  <a:solidFill>
                    <a:srgbClr val="9CC4C4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490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66" y="-8"/>
                    <a:ext cx="293" cy="438"/>
                  </a:xfrm>
                  <a:custGeom>
                    <a:avLst/>
                    <a:gdLst>
                      <a:gd name="T0" fmla="*/ 325 w 285"/>
                      <a:gd name="T1" fmla="*/ 0 h 433"/>
                      <a:gd name="T2" fmla="*/ 16 w 285"/>
                      <a:gd name="T3" fmla="*/ 0 h 433"/>
                      <a:gd name="T4" fmla="*/ 8 w 285"/>
                      <a:gd name="T5" fmla="*/ 51 h 433"/>
                      <a:gd name="T6" fmla="*/ 3 w 285"/>
                      <a:gd name="T7" fmla="*/ 97 h 433"/>
                      <a:gd name="T8" fmla="*/ 0 w 285"/>
                      <a:gd name="T9" fmla="*/ 150 h 433"/>
                      <a:gd name="T10" fmla="*/ 0 w 285"/>
                      <a:gd name="T11" fmla="*/ 206 h 433"/>
                      <a:gd name="T12" fmla="*/ 0 w 285"/>
                      <a:gd name="T13" fmla="*/ 279 h 433"/>
                      <a:gd name="T14" fmla="*/ 3 w 285"/>
                      <a:gd name="T15" fmla="*/ 351 h 433"/>
                      <a:gd name="T16" fmla="*/ 5 w 285"/>
                      <a:gd name="T17" fmla="*/ 381 h 433"/>
                      <a:gd name="T18" fmla="*/ 10 w 285"/>
                      <a:gd name="T19" fmla="*/ 412 h 433"/>
                      <a:gd name="T20" fmla="*/ 13 w 285"/>
                      <a:gd name="T21" fmla="*/ 458 h 433"/>
                      <a:gd name="T22" fmla="*/ 327 w 285"/>
                      <a:gd name="T23" fmla="*/ 458 h 433"/>
                      <a:gd name="T24" fmla="*/ 318 w 285"/>
                      <a:gd name="T25" fmla="*/ 408 h 433"/>
                      <a:gd name="T26" fmla="*/ 313 w 285"/>
                      <a:gd name="T27" fmla="*/ 341 h 433"/>
                      <a:gd name="T28" fmla="*/ 309 w 285"/>
                      <a:gd name="T29" fmla="*/ 287 h 433"/>
                      <a:gd name="T30" fmla="*/ 306 w 285"/>
                      <a:gd name="T31" fmla="*/ 259 h 433"/>
                      <a:gd name="T32" fmla="*/ 306 w 285"/>
                      <a:gd name="T33" fmla="*/ 205 h 433"/>
                      <a:gd name="T34" fmla="*/ 310 w 285"/>
                      <a:gd name="T35" fmla="*/ 152 h 433"/>
                      <a:gd name="T36" fmla="*/ 315 w 285"/>
                      <a:gd name="T37" fmla="*/ 85 h 433"/>
                      <a:gd name="T38" fmla="*/ 322 w 285"/>
                      <a:gd name="T39" fmla="*/ 30 h 433"/>
                      <a:gd name="T40" fmla="*/ 325 w 285"/>
                      <a:gd name="T41" fmla="*/ 0 h 43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85"/>
                      <a:gd name="T64" fmla="*/ 0 h 433"/>
                      <a:gd name="T65" fmla="*/ 285 w 285"/>
                      <a:gd name="T66" fmla="*/ 433 h 43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85" h="433">
                        <a:moveTo>
                          <a:pt x="283" y="0"/>
                        </a:moveTo>
                        <a:lnTo>
                          <a:pt x="16" y="0"/>
                        </a:lnTo>
                        <a:lnTo>
                          <a:pt x="8" y="46"/>
                        </a:lnTo>
                        <a:lnTo>
                          <a:pt x="3" y="92"/>
                        </a:lnTo>
                        <a:lnTo>
                          <a:pt x="0" y="140"/>
                        </a:lnTo>
                        <a:lnTo>
                          <a:pt x="0" y="196"/>
                        </a:lnTo>
                        <a:lnTo>
                          <a:pt x="0" y="264"/>
                        </a:lnTo>
                        <a:lnTo>
                          <a:pt x="3" y="331"/>
                        </a:lnTo>
                        <a:lnTo>
                          <a:pt x="5" y="361"/>
                        </a:lnTo>
                        <a:lnTo>
                          <a:pt x="10" y="388"/>
                        </a:lnTo>
                        <a:lnTo>
                          <a:pt x="13" y="433"/>
                        </a:lnTo>
                        <a:lnTo>
                          <a:pt x="285" y="433"/>
                        </a:lnTo>
                        <a:lnTo>
                          <a:pt x="277" y="385"/>
                        </a:lnTo>
                        <a:lnTo>
                          <a:pt x="272" y="321"/>
                        </a:lnTo>
                        <a:lnTo>
                          <a:pt x="269" y="272"/>
                        </a:lnTo>
                        <a:lnTo>
                          <a:pt x="267" y="244"/>
                        </a:lnTo>
                        <a:lnTo>
                          <a:pt x="267" y="195"/>
                        </a:lnTo>
                        <a:lnTo>
                          <a:pt x="270" y="142"/>
                        </a:lnTo>
                        <a:lnTo>
                          <a:pt x="274" y="80"/>
                        </a:lnTo>
                        <a:lnTo>
                          <a:pt x="280" y="30"/>
                        </a:lnTo>
                        <a:lnTo>
                          <a:pt x="283" y="0"/>
                        </a:lnTo>
                        <a:close/>
                      </a:path>
                    </a:pathLst>
                  </a:custGeom>
                  <a:solidFill>
                    <a:srgbClr val="B4E1E1"/>
                  </a:solidFill>
                  <a:ln w="6350" cap="flat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4430" name="Group 535"/>
                <p:cNvGrpSpPr>
                  <a:grpSpLocks noChangeAspect="1"/>
                </p:cNvGrpSpPr>
                <p:nvPr/>
              </p:nvGrpSpPr>
              <p:grpSpPr bwMode="auto">
                <a:xfrm>
                  <a:off x="60" y="323"/>
                  <a:ext cx="75" cy="124"/>
                  <a:chOff x="0" y="0"/>
                  <a:chExt cx="249" cy="189"/>
                </a:xfrm>
              </p:grpSpPr>
              <p:sp>
                <p:nvSpPr>
                  <p:cNvPr id="14487" name="AutoShape 5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-26" y="-2"/>
                    <a:ext cx="103" cy="180"/>
                  </a:xfrm>
                  <a:prstGeom prst="moon">
                    <a:avLst>
                      <a:gd name="adj" fmla="val 22644"/>
                    </a:avLst>
                  </a:prstGeom>
                  <a:gradFill rotWithShape="0">
                    <a:gsLst>
                      <a:gs pos="0">
                        <a:srgbClr val="A66485"/>
                      </a:gs>
                      <a:gs pos="50000">
                        <a:srgbClr val="E187B4"/>
                      </a:gs>
                      <a:gs pos="100000">
                        <a:srgbClr val="A6648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488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7" y="-3"/>
                    <a:ext cx="206" cy="188"/>
                  </a:xfrm>
                  <a:custGeom>
                    <a:avLst/>
                    <a:gdLst>
                      <a:gd name="T0" fmla="*/ 5 w 450"/>
                      <a:gd name="T1" fmla="*/ 0 h 377"/>
                      <a:gd name="T2" fmla="*/ 5 w 450"/>
                      <a:gd name="T3" fmla="*/ 0 h 377"/>
                      <a:gd name="T4" fmla="*/ 3 w 450"/>
                      <a:gd name="T5" fmla="*/ 0 h 377"/>
                      <a:gd name="T6" fmla="*/ 2 w 450"/>
                      <a:gd name="T7" fmla="*/ 0 h 377"/>
                      <a:gd name="T8" fmla="*/ 2 w 450"/>
                      <a:gd name="T9" fmla="*/ 0 h 377"/>
                      <a:gd name="T10" fmla="*/ 1 w 450"/>
                      <a:gd name="T11" fmla="*/ 1 h 377"/>
                      <a:gd name="T12" fmla="*/ 0 w 450"/>
                      <a:gd name="T13" fmla="*/ 3 h 377"/>
                      <a:gd name="T14" fmla="*/ 0 w 450"/>
                      <a:gd name="T15" fmla="*/ 4 h 377"/>
                      <a:gd name="T16" fmla="*/ 0 w 450"/>
                      <a:gd name="T17" fmla="*/ 6 h 377"/>
                      <a:gd name="T18" fmla="*/ 0 w 450"/>
                      <a:gd name="T19" fmla="*/ 8 h 377"/>
                      <a:gd name="T20" fmla="*/ 0 w 450"/>
                      <a:gd name="T21" fmla="*/ 10 h 377"/>
                      <a:gd name="T22" fmla="*/ 2 w 450"/>
                      <a:gd name="T23" fmla="*/ 11 h 377"/>
                      <a:gd name="T24" fmla="*/ 3 w 450"/>
                      <a:gd name="T25" fmla="*/ 11 h 377"/>
                      <a:gd name="T26" fmla="*/ 4 w 450"/>
                      <a:gd name="T27" fmla="*/ 11 h 377"/>
                      <a:gd name="T28" fmla="*/ 5 w 450"/>
                      <a:gd name="T29" fmla="*/ 11 h 377"/>
                      <a:gd name="T30" fmla="*/ 6 w 450"/>
                      <a:gd name="T31" fmla="*/ 11 h 377"/>
                      <a:gd name="T32" fmla="*/ 7 w 450"/>
                      <a:gd name="T33" fmla="*/ 11 h 377"/>
                      <a:gd name="T34" fmla="*/ 8 w 450"/>
                      <a:gd name="T35" fmla="*/ 10 h 377"/>
                      <a:gd name="T36" fmla="*/ 9 w 450"/>
                      <a:gd name="T37" fmla="*/ 8 h 377"/>
                      <a:gd name="T38" fmla="*/ 9 w 450"/>
                      <a:gd name="T39" fmla="*/ 8 h 377"/>
                      <a:gd name="T40" fmla="*/ 9 w 450"/>
                      <a:gd name="T41" fmla="*/ 4 h 377"/>
                      <a:gd name="T42" fmla="*/ 9 w 450"/>
                      <a:gd name="T43" fmla="*/ 2 h 377"/>
                      <a:gd name="T44" fmla="*/ 8 w 450"/>
                      <a:gd name="T45" fmla="*/ 1 h 377"/>
                      <a:gd name="T46" fmla="*/ 7 w 450"/>
                      <a:gd name="T47" fmla="*/ 1 h 377"/>
                      <a:gd name="T48" fmla="*/ 6 w 450"/>
                      <a:gd name="T49" fmla="*/ 0 h 377"/>
                      <a:gd name="T50" fmla="*/ 5 w 450"/>
                      <a:gd name="T51" fmla="*/ 0 h 377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450"/>
                      <a:gd name="T79" fmla="*/ 0 h 377"/>
                      <a:gd name="T80" fmla="*/ 450 w 450"/>
                      <a:gd name="T81" fmla="*/ 377 h 377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450" h="377">
                        <a:moveTo>
                          <a:pt x="268" y="6"/>
                        </a:moveTo>
                        <a:lnTo>
                          <a:pt x="220" y="0"/>
                        </a:lnTo>
                        <a:lnTo>
                          <a:pt x="164" y="6"/>
                        </a:lnTo>
                        <a:lnTo>
                          <a:pt x="113" y="16"/>
                        </a:lnTo>
                        <a:lnTo>
                          <a:pt x="81" y="29"/>
                        </a:lnTo>
                        <a:lnTo>
                          <a:pt x="45" y="58"/>
                        </a:lnTo>
                        <a:lnTo>
                          <a:pt x="18" y="96"/>
                        </a:lnTo>
                        <a:lnTo>
                          <a:pt x="0" y="141"/>
                        </a:lnTo>
                        <a:lnTo>
                          <a:pt x="0" y="196"/>
                        </a:lnTo>
                        <a:lnTo>
                          <a:pt x="6" y="265"/>
                        </a:lnTo>
                        <a:lnTo>
                          <a:pt x="36" y="321"/>
                        </a:lnTo>
                        <a:lnTo>
                          <a:pt x="101" y="355"/>
                        </a:lnTo>
                        <a:lnTo>
                          <a:pt x="135" y="366"/>
                        </a:lnTo>
                        <a:lnTo>
                          <a:pt x="180" y="377"/>
                        </a:lnTo>
                        <a:lnTo>
                          <a:pt x="230" y="377"/>
                        </a:lnTo>
                        <a:lnTo>
                          <a:pt x="291" y="377"/>
                        </a:lnTo>
                        <a:lnTo>
                          <a:pt x="349" y="355"/>
                        </a:lnTo>
                        <a:lnTo>
                          <a:pt x="394" y="328"/>
                        </a:lnTo>
                        <a:lnTo>
                          <a:pt x="433" y="286"/>
                        </a:lnTo>
                        <a:lnTo>
                          <a:pt x="450" y="259"/>
                        </a:lnTo>
                        <a:lnTo>
                          <a:pt x="450" y="139"/>
                        </a:lnTo>
                        <a:lnTo>
                          <a:pt x="428" y="85"/>
                        </a:lnTo>
                        <a:lnTo>
                          <a:pt x="394" y="58"/>
                        </a:lnTo>
                        <a:lnTo>
                          <a:pt x="354" y="40"/>
                        </a:lnTo>
                        <a:lnTo>
                          <a:pt x="315" y="16"/>
                        </a:lnTo>
                        <a:lnTo>
                          <a:pt x="268" y="6"/>
                        </a:lnTo>
                        <a:close/>
                      </a:path>
                    </a:pathLst>
                  </a:custGeom>
                  <a:blipFill dpi="0" rotWithShape="0">
                    <a:blip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4431" name="Group 538"/>
                <p:cNvGrpSpPr>
                  <a:grpSpLocks noChangeAspect="1"/>
                </p:cNvGrpSpPr>
                <p:nvPr/>
              </p:nvGrpSpPr>
              <p:grpSpPr bwMode="auto">
                <a:xfrm>
                  <a:off x="1039" y="597"/>
                  <a:ext cx="83" cy="189"/>
                  <a:chOff x="0" y="0"/>
                  <a:chExt cx="273" cy="289"/>
                </a:xfrm>
              </p:grpSpPr>
              <p:sp>
                <p:nvSpPr>
                  <p:cNvPr id="14482" name="Oval 539"/>
                  <p:cNvSpPr>
                    <a:spLocks noChangeAspect="1" noChangeArrowheads="1"/>
                  </p:cNvSpPr>
                  <p:nvPr/>
                </p:nvSpPr>
                <p:spPr bwMode="auto">
                  <a:xfrm rot="-248758">
                    <a:off x="-37" y="-17"/>
                    <a:ext cx="190" cy="94"/>
                  </a:xfrm>
                  <a:prstGeom prst="ellipse">
                    <a:avLst/>
                  </a:prstGeom>
                  <a:solidFill>
                    <a:srgbClr val="B2B2B2"/>
                  </a:solidFill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483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-29" y="22"/>
                    <a:ext cx="278" cy="232"/>
                  </a:xfrm>
                  <a:custGeom>
                    <a:avLst/>
                    <a:gdLst>
                      <a:gd name="T0" fmla="*/ 233 w 266"/>
                      <a:gd name="T1" fmla="*/ 0 h 230"/>
                      <a:gd name="T2" fmla="*/ 0 w 266"/>
                      <a:gd name="T3" fmla="*/ 30 h 230"/>
                      <a:gd name="T4" fmla="*/ 105 w 266"/>
                      <a:gd name="T5" fmla="*/ 240 h 230"/>
                      <a:gd name="T6" fmla="*/ 332 w 266"/>
                      <a:gd name="T7" fmla="*/ 207 h 230"/>
                      <a:gd name="T8" fmla="*/ 233 w 266"/>
                      <a:gd name="T9" fmla="*/ 0 h 2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6"/>
                      <a:gd name="T16" fmla="*/ 0 h 230"/>
                      <a:gd name="T17" fmla="*/ 266 w 266"/>
                      <a:gd name="T18" fmla="*/ 230 h 2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6" h="230">
                        <a:moveTo>
                          <a:pt x="187" y="0"/>
                        </a:moveTo>
                        <a:lnTo>
                          <a:pt x="0" y="30"/>
                        </a:lnTo>
                        <a:lnTo>
                          <a:pt x="84" y="230"/>
                        </a:lnTo>
                        <a:lnTo>
                          <a:pt x="266" y="197"/>
                        </a:lnTo>
                        <a:lnTo>
                          <a:pt x="187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484" name="Oval 541"/>
                  <p:cNvSpPr>
                    <a:spLocks noChangeAspect="1" noChangeArrowheads="1"/>
                  </p:cNvSpPr>
                  <p:nvPr/>
                </p:nvSpPr>
                <p:spPr bwMode="auto">
                  <a:xfrm rot="-248758">
                    <a:off x="29" y="176"/>
                    <a:ext cx="205" cy="94"/>
                  </a:xfrm>
                  <a:prstGeom prst="ellipse">
                    <a:avLst/>
                  </a:prstGeom>
                  <a:solidFill>
                    <a:srgbClr val="CECECE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485" name="Line 5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-58" y="36"/>
                    <a:ext cx="88" cy="2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486" name="Line 5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6" y="11"/>
                    <a:ext cx="88" cy="2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4432" name="Group 544"/>
                <p:cNvGrpSpPr>
                  <a:grpSpLocks noChangeAspect="1"/>
                </p:cNvGrpSpPr>
                <p:nvPr/>
              </p:nvGrpSpPr>
              <p:grpSpPr bwMode="auto">
                <a:xfrm>
                  <a:off x="452" y="146"/>
                  <a:ext cx="442" cy="552"/>
                  <a:chOff x="0" y="0"/>
                  <a:chExt cx="1466" cy="844"/>
                </a:xfrm>
              </p:grpSpPr>
              <p:sp>
                <p:nvSpPr>
                  <p:cNvPr id="14434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27" y="-8"/>
                    <a:ext cx="1356" cy="52"/>
                  </a:xfrm>
                  <a:custGeom>
                    <a:avLst/>
                    <a:gdLst>
                      <a:gd name="T0" fmla="*/ 1 w 2700"/>
                      <a:gd name="T1" fmla="*/ 3 h 105"/>
                      <a:gd name="T2" fmla="*/ 0 w 2700"/>
                      <a:gd name="T3" fmla="*/ 0 h 105"/>
                      <a:gd name="T4" fmla="*/ 86 w 2700"/>
                      <a:gd name="T5" fmla="*/ 0 h 105"/>
                      <a:gd name="T6" fmla="*/ 86 w 2700"/>
                      <a:gd name="T7" fmla="*/ 3 h 105"/>
                      <a:gd name="T8" fmla="*/ 1 w 2700"/>
                      <a:gd name="T9" fmla="*/ 3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00"/>
                      <a:gd name="T16" fmla="*/ 0 h 105"/>
                      <a:gd name="T17" fmla="*/ 2700 w 2700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00" h="105">
                        <a:moveTo>
                          <a:pt x="3" y="105"/>
                        </a:moveTo>
                        <a:lnTo>
                          <a:pt x="0" y="0"/>
                        </a:lnTo>
                        <a:lnTo>
                          <a:pt x="2697" y="0"/>
                        </a:lnTo>
                        <a:lnTo>
                          <a:pt x="2700" y="105"/>
                        </a:lnTo>
                        <a:lnTo>
                          <a:pt x="3" y="105"/>
                        </a:lnTo>
                        <a:close/>
                      </a:path>
                    </a:pathLst>
                  </a:custGeom>
                  <a:solidFill>
                    <a:srgbClr val="B4E1B4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grpSp>
                <p:nvGrpSpPr>
                  <p:cNvPr id="14435" name="Group 54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56"/>
                    <a:ext cx="1466" cy="600"/>
                    <a:chOff x="0" y="0"/>
                    <a:chExt cx="1466" cy="600"/>
                  </a:xfrm>
                </p:grpSpPr>
                <p:sp>
                  <p:nvSpPr>
                    <p:cNvPr id="14443" name="その他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" y="332"/>
                      <a:ext cx="1282" cy="258"/>
                    </a:xfrm>
                    <a:custGeom>
                      <a:avLst/>
                      <a:gdLst>
                        <a:gd name="T0" fmla="*/ 72 w 2562"/>
                        <a:gd name="T1" fmla="*/ 9 h 518"/>
                        <a:gd name="T2" fmla="*/ 71 w 2562"/>
                        <a:gd name="T3" fmla="*/ 11 h 518"/>
                        <a:gd name="T4" fmla="*/ 71 w 2562"/>
                        <a:gd name="T5" fmla="*/ 16 h 518"/>
                        <a:gd name="T6" fmla="*/ 9 w 2562"/>
                        <a:gd name="T7" fmla="*/ 16 h 518"/>
                        <a:gd name="T8" fmla="*/ 9 w 2562"/>
                        <a:gd name="T9" fmla="*/ 11 h 518"/>
                        <a:gd name="T10" fmla="*/ 7 w 2562"/>
                        <a:gd name="T11" fmla="*/ 8 h 518"/>
                        <a:gd name="T12" fmla="*/ 0 w 2562"/>
                        <a:gd name="T13" fmla="*/ 8 h 518"/>
                        <a:gd name="T14" fmla="*/ 1 w 2562"/>
                        <a:gd name="T15" fmla="*/ 5 h 518"/>
                        <a:gd name="T16" fmla="*/ 2 w 2562"/>
                        <a:gd name="T17" fmla="*/ 3 h 518"/>
                        <a:gd name="T18" fmla="*/ 4 w 2562"/>
                        <a:gd name="T19" fmla="*/ 1 h 518"/>
                        <a:gd name="T20" fmla="*/ 7 w 2562"/>
                        <a:gd name="T21" fmla="*/ 0 h 518"/>
                        <a:gd name="T22" fmla="*/ 11 w 2562"/>
                        <a:gd name="T23" fmla="*/ 0 h 518"/>
                        <a:gd name="T24" fmla="*/ 16 w 2562"/>
                        <a:gd name="T25" fmla="*/ 0 h 518"/>
                        <a:gd name="T26" fmla="*/ 22 w 2562"/>
                        <a:gd name="T27" fmla="*/ 0 h 518"/>
                        <a:gd name="T28" fmla="*/ 28 w 2562"/>
                        <a:gd name="T29" fmla="*/ 0 h 518"/>
                        <a:gd name="T30" fmla="*/ 35 w 2562"/>
                        <a:gd name="T31" fmla="*/ 0 h 518"/>
                        <a:gd name="T32" fmla="*/ 35 w 2562"/>
                        <a:gd name="T33" fmla="*/ 0 h 518"/>
                        <a:gd name="T34" fmla="*/ 37 w 2562"/>
                        <a:gd name="T35" fmla="*/ 0 h 518"/>
                        <a:gd name="T36" fmla="*/ 38 w 2562"/>
                        <a:gd name="T37" fmla="*/ 0 h 518"/>
                        <a:gd name="T38" fmla="*/ 39 w 2562"/>
                        <a:gd name="T39" fmla="*/ 0 h 518"/>
                        <a:gd name="T40" fmla="*/ 41 w 2562"/>
                        <a:gd name="T41" fmla="*/ 0 h 518"/>
                        <a:gd name="T42" fmla="*/ 42 w 2562"/>
                        <a:gd name="T43" fmla="*/ 0 h 518"/>
                        <a:gd name="T44" fmla="*/ 43 w 2562"/>
                        <a:gd name="T45" fmla="*/ 0 h 518"/>
                        <a:gd name="T46" fmla="*/ 44 w 2562"/>
                        <a:gd name="T47" fmla="*/ 0 h 518"/>
                        <a:gd name="T48" fmla="*/ 45 w 2562"/>
                        <a:gd name="T49" fmla="*/ 0 h 518"/>
                        <a:gd name="T50" fmla="*/ 47 w 2562"/>
                        <a:gd name="T51" fmla="*/ 0 h 518"/>
                        <a:gd name="T52" fmla="*/ 48 w 2562"/>
                        <a:gd name="T53" fmla="*/ 0 h 518"/>
                        <a:gd name="T54" fmla="*/ 49 w 2562"/>
                        <a:gd name="T55" fmla="*/ 0 h 518"/>
                        <a:gd name="T56" fmla="*/ 50 w 2562"/>
                        <a:gd name="T57" fmla="*/ 0 h 518"/>
                        <a:gd name="T58" fmla="*/ 52 w 2562"/>
                        <a:gd name="T59" fmla="*/ 0 h 518"/>
                        <a:gd name="T60" fmla="*/ 53 w 2562"/>
                        <a:gd name="T61" fmla="*/ 0 h 518"/>
                        <a:gd name="T62" fmla="*/ 54 w 2562"/>
                        <a:gd name="T63" fmla="*/ 0 h 518"/>
                        <a:gd name="T64" fmla="*/ 55 w 2562"/>
                        <a:gd name="T65" fmla="*/ 0 h 518"/>
                        <a:gd name="T66" fmla="*/ 56 w 2562"/>
                        <a:gd name="T67" fmla="*/ 0 h 518"/>
                        <a:gd name="T68" fmla="*/ 56 w 2562"/>
                        <a:gd name="T69" fmla="*/ 0 h 518"/>
                        <a:gd name="T70" fmla="*/ 57 w 2562"/>
                        <a:gd name="T71" fmla="*/ 0 h 518"/>
                        <a:gd name="T72" fmla="*/ 58 w 2562"/>
                        <a:gd name="T73" fmla="*/ 0 h 518"/>
                        <a:gd name="T74" fmla="*/ 59 w 2562"/>
                        <a:gd name="T75" fmla="*/ 0 h 518"/>
                        <a:gd name="T76" fmla="*/ 60 w 2562"/>
                        <a:gd name="T77" fmla="*/ 0 h 518"/>
                        <a:gd name="T78" fmla="*/ 61 w 2562"/>
                        <a:gd name="T79" fmla="*/ 0 h 518"/>
                        <a:gd name="T80" fmla="*/ 62 w 2562"/>
                        <a:gd name="T81" fmla="*/ 0 h 518"/>
                        <a:gd name="T82" fmla="*/ 63 w 2562"/>
                        <a:gd name="T83" fmla="*/ 0 h 518"/>
                        <a:gd name="T84" fmla="*/ 64 w 2562"/>
                        <a:gd name="T85" fmla="*/ 0 h 518"/>
                        <a:gd name="T86" fmla="*/ 65 w 2562"/>
                        <a:gd name="T87" fmla="*/ 0 h 518"/>
                        <a:gd name="T88" fmla="*/ 66 w 2562"/>
                        <a:gd name="T89" fmla="*/ 0 h 518"/>
                        <a:gd name="T90" fmla="*/ 67 w 2562"/>
                        <a:gd name="T91" fmla="*/ 0 h 518"/>
                        <a:gd name="T92" fmla="*/ 68 w 2562"/>
                        <a:gd name="T93" fmla="*/ 0 h 518"/>
                        <a:gd name="T94" fmla="*/ 69 w 2562"/>
                        <a:gd name="T95" fmla="*/ 0 h 518"/>
                        <a:gd name="T96" fmla="*/ 71 w 2562"/>
                        <a:gd name="T97" fmla="*/ 0 h 518"/>
                        <a:gd name="T98" fmla="*/ 72 w 2562"/>
                        <a:gd name="T99" fmla="*/ 0 h 518"/>
                        <a:gd name="T100" fmla="*/ 73 w 2562"/>
                        <a:gd name="T101" fmla="*/ 0 h 518"/>
                        <a:gd name="T102" fmla="*/ 74 w 2562"/>
                        <a:gd name="T103" fmla="*/ 0 h 518"/>
                        <a:gd name="T104" fmla="*/ 75 w 2562"/>
                        <a:gd name="T105" fmla="*/ 0 h 518"/>
                        <a:gd name="T106" fmla="*/ 76 w 2562"/>
                        <a:gd name="T107" fmla="*/ 0 h 518"/>
                        <a:gd name="T108" fmla="*/ 77 w 2562"/>
                        <a:gd name="T109" fmla="*/ 0 h 518"/>
                        <a:gd name="T110" fmla="*/ 78 w 2562"/>
                        <a:gd name="T111" fmla="*/ 0 h 518"/>
                        <a:gd name="T112" fmla="*/ 79 w 2562"/>
                        <a:gd name="T113" fmla="*/ 0 h 518"/>
                        <a:gd name="T114" fmla="*/ 80 w 2562"/>
                        <a:gd name="T115" fmla="*/ 0 h 518"/>
                        <a:gd name="T116" fmla="*/ 80 w 2562"/>
                        <a:gd name="T117" fmla="*/ 1 h 518"/>
                        <a:gd name="T118" fmla="*/ 81 w 2562"/>
                        <a:gd name="T119" fmla="*/ 4 h 518"/>
                        <a:gd name="T120" fmla="*/ 80 w 2562"/>
                        <a:gd name="T121" fmla="*/ 9 h 518"/>
                        <a:gd name="T122" fmla="*/ 72 w 2562"/>
                        <a:gd name="T123" fmla="*/ 9 h 518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w 2562"/>
                        <a:gd name="T187" fmla="*/ 0 h 518"/>
                        <a:gd name="T188" fmla="*/ 2562 w 2562"/>
                        <a:gd name="T189" fmla="*/ 518 h 518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T186" t="T187" r="T188" b="T189"/>
                      <a:pathLst>
                        <a:path w="2562" h="518">
                          <a:moveTo>
                            <a:pt x="2298" y="295"/>
                          </a:moveTo>
                          <a:lnTo>
                            <a:pt x="2255" y="356"/>
                          </a:lnTo>
                          <a:lnTo>
                            <a:pt x="2255" y="518"/>
                          </a:lnTo>
                          <a:lnTo>
                            <a:pt x="263" y="518"/>
                          </a:lnTo>
                          <a:lnTo>
                            <a:pt x="273" y="356"/>
                          </a:lnTo>
                          <a:lnTo>
                            <a:pt x="196" y="284"/>
                          </a:lnTo>
                          <a:lnTo>
                            <a:pt x="0" y="273"/>
                          </a:lnTo>
                          <a:lnTo>
                            <a:pt x="11" y="173"/>
                          </a:lnTo>
                          <a:lnTo>
                            <a:pt x="54" y="102"/>
                          </a:lnTo>
                          <a:lnTo>
                            <a:pt x="108" y="50"/>
                          </a:lnTo>
                          <a:lnTo>
                            <a:pt x="207" y="10"/>
                          </a:lnTo>
                          <a:lnTo>
                            <a:pt x="338" y="0"/>
                          </a:lnTo>
                          <a:lnTo>
                            <a:pt x="493" y="0"/>
                          </a:lnTo>
                          <a:lnTo>
                            <a:pt x="694" y="5"/>
                          </a:lnTo>
                          <a:lnTo>
                            <a:pt x="886" y="5"/>
                          </a:lnTo>
                          <a:lnTo>
                            <a:pt x="1090" y="5"/>
                          </a:lnTo>
                          <a:lnTo>
                            <a:pt x="1118" y="5"/>
                          </a:lnTo>
                          <a:lnTo>
                            <a:pt x="1154" y="7"/>
                          </a:lnTo>
                          <a:lnTo>
                            <a:pt x="1203" y="7"/>
                          </a:lnTo>
                          <a:lnTo>
                            <a:pt x="1246" y="7"/>
                          </a:lnTo>
                          <a:lnTo>
                            <a:pt x="1293" y="5"/>
                          </a:lnTo>
                          <a:lnTo>
                            <a:pt x="1331" y="10"/>
                          </a:lnTo>
                          <a:lnTo>
                            <a:pt x="1367" y="7"/>
                          </a:lnTo>
                          <a:lnTo>
                            <a:pt x="1404" y="7"/>
                          </a:lnTo>
                          <a:lnTo>
                            <a:pt x="1433" y="5"/>
                          </a:lnTo>
                          <a:lnTo>
                            <a:pt x="1476" y="7"/>
                          </a:lnTo>
                          <a:lnTo>
                            <a:pt x="1518" y="14"/>
                          </a:lnTo>
                          <a:lnTo>
                            <a:pt x="1561" y="10"/>
                          </a:lnTo>
                          <a:lnTo>
                            <a:pt x="1598" y="7"/>
                          </a:lnTo>
                          <a:lnTo>
                            <a:pt x="1634" y="14"/>
                          </a:lnTo>
                          <a:lnTo>
                            <a:pt x="1678" y="19"/>
                          </a:lnTo>
                          <a:lnTo>
                            <a:pt x="1717" y="16"/>
                          </a:lnTo>
                          <a:lnTo>
                            <a:pt x="1739" y="5"/>
                          </a:lnTo>
                          <a:lnTo>
                            <a:pt x="1762" y="7"/>
                          </a:lnTo>
                          <a:lnTo>
                            <a:pt x="1791" y="18"/>
                          </a:lnTo>
                          <a:lnTo>
                            <a:pt x="1812" y="12"/>
                          </a:lnTo>
                          <a:lnTo>
                            <a:pt x="1841" y="12"/>
                          </a:lnTo>
                          <a:lnTo>
                            <a:pt x="1877" y="16"/>
                          </a:lnTo>
                          <a:lnTo>
                            <a:pt x="1901" y="19"/>
                          </a:lnTo>
                          <a:lnTo>
                            <a:pt x="1936" y="16"/>
                          </a:lnTo>
                          <a:lnTo>
                            <a:pt x="1976" y="10"/>
                          </a:lnTo>
                          <a:lnTo>
                            <a:pt x="2003" y="10"/>
                          </a:lnTo>
                          <a:lnTo>
                            <a:pt x="2026" y="12"/>
                          </a:lnTo>
                          <a:lnTo>
                            <a:pt x="2050" y="14"/>
                          </a:lnTo>
                          <a:lnTo>
                            <a:pt x="2082" y="16"/>
                          </a:lnTo>
                          <a:lnTo>
                            <a:pt x="2116" y="14"/>
                          </a:lnTo>
                          <a:lnTo>
                            <a:pt x="2152" y="5"/>
                          </a:lnTo>
                          <a:lnTo>
                            <a:pt x="2194" y="7"/>
                          </a:lnTo>
                          <a:lnTo>
                            <a:pt x="2240" y="12"/>
                          </a:lnTo>
                          <a:lnTo>
                            <a:pt x="2282" y="16"/>
                          </a:lnTo>
                          <a:lnTo>
                            <a:pt x="2319" y="12"/>
                          </a:lnTo>
                          <a:lnTo>
                            <a:pt x="2350" y="5"/>
                          </a:lnTo>
                          <a:lnTo>
                            <a:pt x="2382" y="3"/>
                          </a:lnTo>
                          <a:lnTo>
                            <a:pt x="2422" y="14"/>
                          </a:lnTo>
                          <a:lnTo>
                            <a:pt x="2453" y="19"/>
                          </a:lnTo>
                          <a:lnTo>
                            <a:pt x="2485" y="10"/>
                          </a:lnTo>
                          <a:lnTo>
                            <a:pt x="2523" y="12"/>
                          </a:lnTo>
                          <a:lnTo>
                            <a:pt x="2542" y="28"/>
                          </a:lnTo>
                          <a:lnTo>
                            <a:pt x="2557" y="50"/>
                          </a:lnTo>
                          <a:lnTo>
                            <a:pt x="2562" y="133"/>
                          </a:lnTo>
                          <a:lnTo>
                            <a:pt x="2557" y="295"/>
                          </a:lnTo>
                          <a:lnTo>
                            <a:pt x="2298" y="295"/>
                          </a:lnTo>
                          <a:close/>
                        </a:path>
                      </a:pathLst>
                    </a:custGeom>
                    <a:solidFill>
                      <a:srgbClr val="BE0000"/>
                    </a:solidFill>
                    <a:ln w="7938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grpSp>
                  <p:nvGrpSpPr>
                    <p:cNvPr id="14444" name="Group 5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223"/>
                      <a:ext cx="1343" cy="90"/>
                      <a:chOff x="0" y="0"/>
                      <a:chExt cx="1343" cy="90"/>
                    </a:xfrm>
                  </p:grpSpPr>
                  <p:sp>
                    <p:nvSpPr>
                      <p:cNvPr id="14459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6" y="-1"/>
                        <a:ext cx="44" cy="43"/>
                      </a:xfrm>
                      <a:custGeom>
                        <a:avLst/>
                        <a:gdLst>
                          <a:gd name="T0" fmla="*/ 0 w 97"/>
                          <a:gd name="T1" fmla="*/ 0 h 86"/>
                          <a:gd name="T2" fmla="*/ 2 w 97"/>
                          <a:gd name="T3" fmla="*/ 2 h 86"/>
                          <a:gd name="T4" fmla="*/ 2 w 97"/>
                          <a:gd name="T5" fmla="*/ 3 h 86"/>
                          <a:gd name="T6" fmla="*/ 0 w 97"/>
                          <a:gd name="T7" fmla="*/ 2 h 86"/>
                          <a:gd name="T8" fmla="*/ 0 w 97"/>
                          <a:gd name="T9" fmla="*/ 0 h 8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7"/>
                          <a:gd name="T16" fmla="*/ 0 h 86"/>
                          <a:gd name="T17" fmla="*/ 97 w 97"/>
                          <a:gd name="T18" fmla="*/ 86 h 8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7" h="86">
                            <a:moveTo>
                              <a:pt x="5" y="0"/>
                            </a:moveTo>
                            <a:lnTo>
                              <a:pt x="97" y="43"/>
                            </a:lnTo>
                            <a:lnTo>
                              <a:pt x="90" y="86"/>
                            </a:lnTo>
                            <a:lnTo>
                              <a:pt x="0" y="45"/>
                            </a:lnTo>
                            <a:lnTo>
                              <a:pt x="5" y="0"/>
                            </a:lnTo>
                            <a:close/>
                          </a:path>
                        </a:pathLst>
                      </a:custGeom>
                      <a:solidFill>
                        <a:srgbClr val="9678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460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-43" y="35"/>
                        <a:ext cx="29" cy="34"/>
                      </a:xfrm>
                      <a:custGeom>
                        <a:avLst/>
                        <a:gdLst>
                          <a:gd name="T0" fmla="*/ 0 w 66"/>
                          <a:gd name="T1" fmla="*/ 0 h 71"/>
                          <a:gd name="T2" fmla="*/ 1 w 66"/>
                          <a:gd name="T3" fmla="*/ 0 h 71"/>
                          <a:gd name="T4" fmla="*/ 1 w 66"/>
                          <a:gd name="T5" fmla="*/ 2 h 71"/>
                          <a:gd name="T6" fmla="*/ 0 w 66"/>
                          <a:gd name="T7" fmla="*/ 1 h 71"/>
                          <a:gd name="T8" fmla="*/ 0 w 66"/>
                          <a:gd name="T9" fmla="*/ 0 h 7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6"/>
                          <a:gd name="T16" fmla="*/ 0 h 71"/>
                          <a:gd name="T17" fmla="*/ 66 w 66"/>
                          <a:gd name="T18" fmla="*/ 71 h 7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6" h="71">
                            <a:moveTo>
                              <a:pt x="5" y="0"/>
                            </a:moveTo>
                            <a:lnTo>
                              <a:pt x="66" y="27"/>
                            </a:lnTo>
                            <a:lnTo>
                              <a:pt x="59" y="71"/>
                            </a:lnTo>
                            <a:lnTo>
                              <a:pt x="0" y="44"/>
                            </a:lnTo>
                            <a:lnTo>
                              <a:pt x="5" y="0"/>
                            </a:lnTo>
                            <a:close/>
                          </a:path>
                        </a:pathLst>
                      </a:custGeom>
                      <a:solidFill>
                        <a:srgbClr val="9678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461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-12" y="39"/>
                        <a:ext cx="44" cy="34"/>
                      </a:xfrm>
                      <a:custGeom>
                        <a:avLst/>
                        <a:gdLst>
                          <a:gd name="T0" fmla="*/ 1 w 85"/>
                          <a:gd name="T1" fmla="*/ 0 h 62"/>
                          <a:gd name="T2" fmla="*/ 3 w 85"/>
                          <a:gd name="T3" fmla="*/ 1 h 62"/>
                          <a:gd name="T4" fmla="*/ 3 w 85"/>
                          <a:gd name="T5" fmla="*/ 3 h 62"/>
                          <a:gd name="T6" fmla="*/ 0 w 85"/>
                          <a:gd name="T7" fmla="*/ 2 h 62"/>
                          <a:gd name="T8" fmla="*/ 1 w 85"/>
                          <a:gd name="T9" fmla="*/ 0 h 6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5"/>
                          <a:gd name="T16" fmla="*/ 0 h 62"/>
                          <a:gd name="T17" fmla="*/ 85 w 85"/>
                          <a:gd name="T18" fmla="*/ 62 h 6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5" h="62">
                            <a:moveTo>
                              <a:pt x="7" y="0"/>
                            </a:moveTo>
                            <a:lnTo>
                              <a:pt x="85" y="18"/>
                            </a:lnTo>
                            <a:lnTo>
                              <a:pt x="79" y="62"/>
                            </a:lnTo>
                            <a:lnTo>
                              <a:pt x="0" y="44"/>
                            </a:lnTo>
                            <a:lnTo>
                              <a:pt x="7" y="0"/>
                            </a:lnTo>
                            <a:close/>
                          </a:path>
                        </a:pathLst>
                      </a:custGeom>
                      <a:solidFill>
                        <a:srgbClr val="9376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462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6" y="51"/>
                        <a:ext cx="44" cy="26"/>
                      </a:xfrm>
                      <a:custGeom>
                        <a:avLst/>
                        <a:gdLst>
                          <a:gd name="T0" fmla="*/ 1 w 87"/>
                          <a:gd name="T1" fmla="*/ 0 h 58"/>
                          <a:gd name="T2" fmla="*/ 3 w 87"/>
                          <a:gd name="T3" fmla="*/ 0 h 58"/>
                          <a:gd name="T4" fmla="*/ 3 w 87"/>
                          <a:gd name="T5" fmla="*/ 1 h 58"/>
                          <a:gd name="T6" fmla="*/ 0 w 87"/>
                          <a:gd name="T7" fmla="*/ 1 h 58"/>
                          <a:gd name="T8" fmla="*/ 1 w 87"/>
                          <a:gd name="T9" fmla="*/ 0 h 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7"/>
                          <a:gd name="T16" fmla="*/ 0 h 58"/>
                          <a:gd name="T17" fmla="*/ 87 w 87"/>
                          <a:gd name="T18" fmla="*/ 58 h 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7" h="58">
                            <a:moveTo>
                              <a:pt x="6" y="0"/>
                            </a:moveTo>
                            <a:lnTo>
                              <a:pt x="87" y="13"/>
                            </a:lnTo>
                            <a:lnTo>
                              <a:pt x="81" y="58"/>
                            </a:lnTo>
                            <a:lnTo>
                              <a:pt x="0" y="44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rgbClr val="8D71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463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8" y="55"/>
                        <a:ext cx="59" cy="26"/>
                      </a:xfrm>
                      <a:custGeom>
                        <a:avLst/>
                        <a:gdLst>
                          <a:gd name="T0" fmla="*/ 0 w 124"/>
                          <a:gd name="T1" fmla="*/ 0 h 54"/>
                          <a:gd name="T2" fmla="*/ 3 w 124"/>
                          <a:gd name="T3" fmla="*/ 0 h 54"/>
                          <a:gd name="T4" fmla="*/ 3 w 124"/>
                          <a:gd name="T5" fmla="*/ 1 h 54"/>
                          <a:gd name="T6" fmla="*/ 0 w 124"/>
                          <a:gd name="T7" fmla="*/ 1 h 54"/>
                          <a:gd name="T8" fmla="*/ 0 w 124"/>
                          <a:gd name="T9" fmla="*/ 0 h 5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24"/>
                          <a:gd name="T16" fmla="*/ 0 h 54"/>
                          <a:gd name="T17" fmla="*/ 124 w 124"/>
                          <a:gd name="T18" fmla="*/ 54 h 5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24" h="54">
                            <a:moveTo>
                              <a:pt x="6" y="0"/>
                            </a:moveTo>
                            <a:lnTo>
                              <a:pt x="124" y="11"/>
                            </a:lnTo>
                            <a:lnTo>
                              <a:pt x="119" y="54"/>
                            </a:lnTo>
                            <a:lnTo>
                              <a:pt x="0" y="45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rgbClr val="8067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464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28" y="57"/>
                        <a:ext cx="59" cy="26"/>
                      </a:xfrm>
                      <a:custGeom>
                        <a:avLst/>
                        <a:gdLst>
                          <a:gd name="T0" fmla="*/ 0 w 142"/>
                          <a:gd name="T1" fmla="*/ 0 h 47"/>
                          <a:gd name="T2" fmla="*/ 2 w 142"/>
                          <a:gd name="T3" fmla="*/ 1 h 47"/>
                          <a:gd name="T4" fmla="*/ 2 w 142"/>
                          <a:gd name="T5" fmla="*/ 2 h 47"/>
                          <a:gd name="T6" fmla="*/ 0 w 142"/>
                          <a:gd name="T7" fmla="*/ 2 h 47"/>
                          <a:gd name="T8" fmla="*/ 0 w 142"/>
                          <a:gd name="T9" fmla="*/ 0 h 4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42"/>
                          <a:gd name="T16" fmla="*/ 0 h 47"/>
                          <a:gd name="T17" fmla="*/ 142 w 142"/>
                          <a:gd name="T18" fmla="*/ 47 h 4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42" h="47">
                            <a:moveTo>
                              <a:pt x="5" y="0"/>
                            </a:moveTo>
                            <a:lnTo>
                              <a:pt x="142" y="3"/>
                            </a:lnTo>
                            <a:lnTo>
                              <a:pt x="137" y="47"/>
                            </a:lnTo>
                            <a:lnTo>
                              <a:pt x="0" y="43"/>
                            </a:lnTo>
                            <a:lnTo>
                              <a:pt x="5" y="0"/>
                            </a:lnTo>
                            <a:close/>
                          </a:path>
                        </a:pathLst>
                      </a:custGeom>
                      <a:solidFill>
                        <a:srgbClr val="725B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465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90" y="65"/>
                        <a:ext cx="88" cy="17"/>
                      </a:xfrm>
                      <a:custGeom>
                        <a:avLst/>
                        <a:gdLst>
                          <a:gd name="T0" fmla="*/ 1 w 158"/>
                          <a:gd name="T1" fmla="*/ 0 h 44"/>
                          <a:gd name="T2" fmla="*/ 8 w 158"/>
                          <a:gd name="T3" fmla="*/ 0 h 44"/>
                          <a:gd name="T4" fmla="*/ 8 w 158"/>
                          <a:gd name="T5" fmla="*/ 0 h 44"/>
                          <a:gd name="T6" fmla="*/ 0 w 158"/>
                          <a:gd name="T7" fmla="*/ 0 h 44"/>
                          <a:gd name="T8" fmla="*/ 1 w 158"/>
                          <a:gd name="T9" fmla="*/ 0 h 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58"/>
                          <a:gd name="T16" fmla="*/ 0 h 44"/>
                          <a:gd name="T17" fmla="*/ 158 w 158"/>
                          <a:gd name="T18" fmla="*/ 44 h 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58" h="44">
                            <a:moveTo>
                              <a:pt x="5" y="0"/>
                            </a:moveTo>
                            <a:lnTo>
                              <a:pt x="158" y="0"/>
                            </a:lnTo>
                            <a:lnTo>
                              <a:pt x="152" y="44"/>
                            </a:lnTo>
                            <a:lnTo>
                              <a:pt x="0" y="44"/>
                            </a:lnTo>
                            <a:lnTo>
                              <a:pt x="5" y="0"/>
                            </a:lnTo>
                            <a:close/>
                          </a:path>
                        </a:pathLst>
                      </a:custGeom>
                      <a:solidFill>
                        <a:srgbClr val="6E58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466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79" y="63"/>
                        <a:ext cx="103" cy="17"/>
                      </a:xfrm>
                      <a:custGeom>
                        <a:avLst/>
                        <a:gdLst>
                          <a:gd name="T0" fmla="*/ 0 w 207"/>
                          <a:gd name="T1" fmla="*/ 0 h 45"/>
                          <a:gd name="T2" fmla="*/ 6 w 207"/>
                          <a:gd name="T3" fmla="*/ 0 h 45"/>
                          <a:gd name="T4" fmla="*/ 6 w 207"/>
                          <a:gd name="T5" fmla="*/ 0 h 45"/>
                          <a:gd name="T6" fmla="*/ 0 w 207"/>
                          <a:gd name="T7" fmla="*/ 0 h 45"/>
                          <a:gd name="T8" fmla="*/ 0 w 207"/>
                          <a:gd name="T9" fmla="*/ 0 h 4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7"/>
                          <a:gd name="T16" fmla="*/ 0 h 45"/>
                          <a:gd name="T17" fmla="*/ 207 w 207"/>
                          <a:gd name="T18" fmla="*/ 45 h 4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7" h="45">
                            <a:moveTo>
                              <a:pt x="6" y="1"/>
                            </a:moveTo>
                            <a:lnTo>
                              <a:pt x="207" y="0"/>
                            </a:lnTo>
                            <a:lnTo>
                              <a:pt x="202" y="43"/>
                            </a:lnTo>
                            <a:lnTo>
                              <a:pt x="0" y="45"/>
                            </a:lnTo>
                            <a:lnTo>
                              <a:pt x="6" y="1"/>
                            </a:lnTo>
                            <a:close/>
                          </a:path>
                        </a:pathLst>
                      </a:custGeom>
                      <a:solidFill>
                        <a:srgbClr val="6D57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467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72" y="70"/>
                        <a:ext cx="103" cy="17"/>
                      </a:xfrm>
                      <a:custGeom>
                        <a:avLst/>
                        <a:gdLst>
                          <a:gd name="T0" fmla="*/ 1 w 198"/>
                          <a:gd name="T1" fmla="*/ 0 h 43"/>
                          <a:gd name="T2" fmla="*/ 8 w 198"/>
                          <a:gd name="T3" fmla="*/ 0 h 43"/>
                          <a:gd name="T4" fmla="*/ 7 w 198"/>
                          <a:gd name="T5" fmla="*/ 0 h 43"/>
                          <a:gd name="T6" fmla="*/ 0 w 198"/>
                          <a:gd name="T7" fmla="*/ 0 h 43"/>
                          <a:gd name="T8" fmla="*/ 1 w 198"/>
                          <a:gd name="T9" fmla="*/ 0 h 4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8"/>
                          <a:gd name="T16" fmla="*/ 0 h 43"/>
                          <a:gd name="T17" fmla="*/ 198 w 198"/>
                          <a:gd name="T18" fmla="*/ 43 h 4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8" h="43">
                            <a:moveTo>
                              <a:pt x="5" y="0"/>
                            </a:moveTo>
                            <a:lnTo>
                              <a:pt x="198" y="0"/>
                            </a:lnTo>
                            <a:lnTo>
                              <a:pt x="192" y="43"/>
                            </a:lnTo>
                            <a:lnTo>
                              <a:pt x="0" y="43"/>
                            </a:lnTo>
                            <a:lnTo>
                              <a:pt x="5" y="0"/>
                            </a:lnTo>
                            <a:close/>
                          </a:path>
                        </a:pathLst>
                      </a:custGeom>
                      <a:solidFill>
                        <a:srgbClr val="6E58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468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76" y="66"/>
                        <a:ext cx="103" cy="17"/>
                      </a:xfrm>
                      <a:custGeom>
                        <a:avLst/>
                        <a:gdLst>
                          <a:gd name="T0" fmla="*/ 0 w 210"/>
                          <a:gd name="T1" fmla="*/ 0 h 43"/>
                          <a:gd name="T2" fmla="*/ 6 w 210"/>
                          <a:gd name="T3" fmla="*/ 0 h 43"/>
                          <a:gd name="T4" fmla="*/ 6 w 210"/>
                          <a:gd name="T5" fmla="*/ 0 h 43"/>
                          <a:gd name="T6" fmla="*/ 0 w 210"/>
                          <a:gd name="T7" fmla="*/ 0 h 43"/>
                          <a:gd name="T8" fmla="*/ 0 w 210"/>
                          <a:gd name="T9" fmla="*/ 0 h 4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0"/>
                          <a:gd name="T16" fmla="*/ 0 h 43"/>
                          <a:gd name="T17" fmla="*/ 210 w 210"/>
                          <a:gd name="T18" fmla="*/ 43 h 4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0" h="43">
                            <a:moveTo>
                              <a:pt x="6" y="0"/>
                            </a:moveTo>
                            <a:lnTo>
                              <a:pt x="210" y="0"/>
                            </a:lnTo>
                            <a:lnTo>
                              <a:pt x="203" y="43"/>
                            </a:lnTo>
                            <a:lnTo>
                              <a:pt x="0" y="43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rgbClr val="6E58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469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78" y="53"/>
                        <a:ext cx="118" cy="26"/>
                      </a:xfrm>
                      <a:custGeom>
                        <a:avLst/>
                        <a:gdLst>
                          <a:gd name="T0" fmla="*/ 0 w 247"/>
                          <a:gd name="T1" fmla="*/ 1 h 45"/>
                          <a:gd name="T2" fmla="*/ 6 w 247"/>
                          <a:gd name="T3" fmla="*/ 0 h 45"/>
                          <a:gd name="T4" fmla="*/ 6 w 247"/>
                          <a:gd name="T5" fmla="*/ 3 h 45"/>
                          <a:gd name="T6" fmla="*/ 0 w 247"/>
                          <a:gd name="T7" fmla="*/ 3 h 45"/>
                          <a:gd name="T8" fmla="*/ 0 w 247"/>
                          <a:gd name="T9" fmla="*/ 1 h 4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7"/>
                          <a:gd name="T16" fmla="*/ 0 h 45"/>
                          <a:gd name="T17" fmla="*/ 247 w 247"/>
                          <a:gd name="T18" fmla="*/ 45 h 4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7" h="45">
                            <a:moveTo>
                              <a:pt x="7" y="2"/>
                            </a:moveTo>
                            <a:lnTo>
                              <a:pt x="247" y="0"/>
                            </a:lnTo>
                            <a:lnTo>
                              <a:pt x="239" y="43"/>
                            </a:lnTo>
                            <a:lnTo>
                              <a:pt x="0" y="45"/>
                            </a:lnTo>
                            <a:lnTo>
                              <a:pt x="7" y="2"/>
                            </a:lnTo>
                            <a:close/>
                          </a:path>
                        </a:pathLst>
                      </a:custGeom>
                      <a:solidFill>
                        <a:srgbClr val="6D57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470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700" y="57"/>
                        <a:ext cx="118" cy="26"/>
                      </a:xfrm>
                      <a:custGeom>
                        <a:avLst/>
                        <a:gdLst>
                          <a:gd name="T0" fmla="*/ 0 w 238"/>
                          <a:gd name="T1" fmla="*/ 0 h 43"/>
                          <a:gd name="T2" fmla="*/ 7 w 238"/>
                          <a:gd name="T3" fmla="*/ 0 h 43"/>
                          <a:gd name="T4" fmla="*/ 7 w 238"/>
                          <a:gd name="T5" fmla="*/ 4 h 43"/>
                          <a:gd name="T6" fmla="*/ 0 w 238"/>
                          <a:gd name="T7" fmla="*/ 4 h 43"/>
                          <a:gd name="T8" fmla="*/ 0 w 238"/>
                          <a:gd name="T9" fmla="*/ 0 h 4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38"/>
                          <a:gd name="T16" fmla="*/ 0 h 43"/>
                          <a:gd name="T17" fmla="*/ 238 w 238"/>
                          <a:gd name="T18" fmla="*/ 43 h 4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38" h="43">
                            <a:moveTo>
                              <a:pt x="8" y="0"/>
                            </a:moveTo>
                            <a:lnTo>
                              <a:pt x="238" y="0"/>
                            </a:lnTo>
                            <a:lnTo>
                              <a:pt x="232" y="43"/>
                            </a:lnTo>
                            <a:lnTo>
                              <a:pt x="0" y="43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solidFill>
                        <a:srgbClr val="6E58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471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04" y="55"/>
                        <a:ext cx="88" cy="26"/>
                      </a:xfrm>
                      <a:custGeom>
                        <a:avLst/>
                        <a:gdLst>
                          <a:gd name="T0" fmla="*/ 1 w 171"/>
                          <a:gd name="T1" fmla="*/ 0 h 43"/>
                          <a:gd name="T2" fmla="*/ 6 w 171"/>
                          <a:gd name="T3" fmla="*/ 0 h 43"/>
                          <a:gd name="T4" fmla="*/ 6 w 171"/>
                          <a:gd name="T5" fmla="*/ 4 h 43"/>
                          <a:gd name="T6" fmla="*/ 0 w 171"/>
                          <a:gd name="T7" fmla="*/ 4 h 43"/>
                          <a:gd name="T8" fmla="*/ 1 w 171"/>
                          <a:gd name="T9" fmla="*/ 0 h 4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1"/>
                          <a:gd name="T16" fmla="*/ 0 h 43"/>
                          <a:gd name="T17" fmla="*/ 171 w 171"/>
                          <a:gd name="T18" fmla="*/ 43 h 4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1" h="43">
                            <a:moveTo>
                              <a:pt x="6" y="0"/>
                            </a:moveTo>
                            <a:lnTo>
                              <a:pt x="171" y="0"/>
                            </a:lnTo>
                            <a:lnTo>
                              <a:pt x="164" y="43"/>
                            </a:lnTo>
                            <a:lnTo>
                              <a:pt x="0" y="43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rgbClr val="6E58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472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97" y="63"/>
                        <a:ext cx="74" cy="26"/>
                      </a:xfrm>
                      <a:custGeom>
                        <a:avLst/>
                        <a:gdLst>
                          <a:gd name="T0" fmla="*/ 0 w 158"/>
                          <a:gd name="T1" fmla="*/ 0 h 43"/>
                          <a:gd name="T2" fmla="*/ 3 w 158"/>
                          <a:gd name="T3" fmla="*/ 0 h 43"/>
                          <a:gd name="T4" fmla="*/ 3 w 158"/>
                          <a:gd name="T5" fmla="*/ 4 h 43"/>
                          <a:gd name="T6" fmla="*/ 0 w 158"/>
                          <a:gd name="T7" fmla="*/ 4 h 43"/>
                          <a:gd name="T8" fmla="*/ 0 w 158"/>
                          <a:gd name="T9" fmla="*/ 0 h 4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58"/>
                          <a:gd name="T16" fmla="*/ 0 h 43"/>
                          <a:gd name="T17" fmla="*/ 158 w 158"/>
                          <a:gd name="T18" fmla="*/ 43 h 4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58" h="43">
                            <a:moveTo>
                              <a:pt x="7" y="0"/>
                            </a:moveTo>
                            <a:lnTo>
                              <a:pt x="158" y="0"/>
                            </a:lnTo>
                            <a:lnTo>
                              <a:pt x="153" y="43"/>
                            </a:lnTo>
                            <a:lnTo>
                              <a:pt x="0" y="43"/>
                            </a:lnTo>
                            <a:lnTo>
                              <a:pt x="7" y="0"/>
                            </a:lnTo>
                            <a:close/>
                          </a:path>
                        </a:pathLst>
                      </a:custGeom>
                      <a:solidFill>
                        <a:srgbClr val="6D57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473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969" y="55"/>
                        <a:ext cx="59" cy="26"/>
                      </a:xfrm>
                      <a:custGeom>
                        <a:avLst/>
                        <a:gdLst>
                          <a:gd name="T0" fmla="*/ 0 w 133"/>
                          <a:gd name="T1" fmla="*/ 0 h 43"/>
                          <a:gd name="T2" fmla="*/ 2 w 133"/>
                          <a:gd name="T3" fmla="*/ 0 h 43"/>
                          <a:gd name="T4" fmla="*/ 2 w 133"/>
                          <a:gd name="T5" fmla="*/ 4 h 43"/>
                          <a:gd name="T6" fmla="*/ 0 w 133"/>
                          <a:gd name="T7" fmla="*/ 4 h 43"/>
                          <a:gd name="T8" fmla="*/ 0 w 133"/>
                          <a:gd name="T9" fmla="*/ 0 h 4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33"/>
                          <a:gd name="T16" fmla="*/ 0 h 43"/>
                          <a:gd name="T17" fmla="*/ 133 w 133"/>
                          <a:gd name="T18" fmla="*/ 43 h 4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33" h="43">
                            <a:moveTo>
                              <a:pt x="5" y="0"/>
                            </a:moveTo>
                            <a:lnTo>
                              <a:pt x="133" y="0"/>
                            </a:lnTo>
                            <a:lnTo>
                              <a:pt x="127" y="43"/>
                            </a:lnTo>
                            <a:lnTo>
                              <a:pt x="0" y="43"/>
                            </a:lnTo>
                            <a:lnTo>
                              <a:pt x="5" y="0"/>
                            </a:lnTo>
                            <a:close/>
                          </a:path>
                        </a:pathLst>
                      </a:custGeom>
                      <a:solidFill>
                        <a:srgbClr val="705A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474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030" y="57"/>
                        <a:ext cx="59" cy="26"/>
                      </a:xfrm>
                      <a:custGeom>
                        <a:avLst/>
                        <a:gdLst>
                          <a:gd name="T0" fmla="*/ 0 w 119"/>
                          <a:gd name="T1" fmla="*/ 0 h 43"/>
                          <a:gd name="T2" fmla="*/ 3 w 119"/>
                          <a:gd name="T3" fmla="*/ 0 h 43"/>
                          <a:gd name="T4" fmla="*/ 3 w 119"/>
                          <a:gd name="T5" fmla="*/ 4 h 43"/>
                          <a:gd name="T6" fmla="*/ 0 w 119"/>
                          <a:gd name="T7" fmla="*/ 4 h 43"/>
                          <a:gd name="T8" fmla="*/ 0 w 119"/>
                          <a:gd name="T9" fmla="*/ 0 h 4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9"/>
                          <a:gd name="T16" fmla="*/ 0 h 43"/>
                          <a:gd name="T17" fmla="*/ 119 w 119"/>
                          <a:gd name="T18" fmla="*/ 43 h 4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9" h="43">
                            <a:moveTo>
                              <a:pt x="6" y="0"/>
                            </a:moveTo>
                            <a:lnTo>
                              <a:pt x="119" y="0"/>
                            </a:lnTo>
                            <a:lnTo>
                              <a:pt x="114" y="43"/>
                            </a:lnTo>
                            <a:lnTo>
                              <a:pt x="0" y="43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rgbClr val="6C57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475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090" y="58"/>
                        <a:ext cx="59" cy="26"/>
                      </a:xfrm>
                      <a:custGeom>
                        <a:avLst/>
                        <a:gdLst>
                          <a:gd name="T0" fmla="*/ 1 w 118"/>
                          <a:gd name="T1" fmla="*/ 0 h 43"/>
                          <a:gd name="T2" fmla="*/ 4 w 118"/>
                          <a:gd name="T3" fmla="*/ 0 h 43"/>
                          <a:gd name="T4" fmla="*/ 4 w 118"/>
                          <a:gd name="T5" fmla="*/ 4 h 43"/>
                          <a:gd name="T6" fmla="*/ 0 w 118"/>
                          <a:gd name="T7" fmla="*/ 4 h 43"/>
                          <a:gd name="T8" fmla="*/ 1 w 118"/>
                          <a:gd name="T9" fmla="*/ 0 h 4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8"/>
                          <a:gd name="T16" fmla="*/ 0 h 43"/>
                          <a:gd name="T17" fmla="*/ 118 w 118"/>
                          <a:gd name="T18" fmla="*/ 43 h 4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8" h="43">
                            <a:moveTo>
                              <a:pt x="5" y="0"/>
                            </a:moveTo>
                            <a:lnTo>
                              <a:pt x="118" y="0"/>
                            </a:lnTo>
                            <a:lnTo>
                              <a:pt x="113" y="43"/>
                            </a:lnTo>
                            <a:lnTo>
                              <a:pt x="0" y="43"/>
                            </a:lnTo>
                            <a:lnTo>
                              <a:pt x="5" y="0"/>
                            </a:lnTo>
                            <a:close/>
                          </a:path>
                        </a:pathLst>
                      </a:custGeom>
                      <a:solidFill>
                        <a:srgbClr val="715A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476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151" y="60"/>
                        <a:ext cx="59" cy="26"/>
                      </a:xfrm>
                      <a:custGeom>
                        <a:avLst/>
                        <a:gdLst>
                          <a:gd name="T0" fmla="*/ 1 w 104"/>
                          <a:gd name="T1" fmla="*/ 0 h 43"/>
                          <a:gd name="T2" fmla="*/ 6 w 104"/>
                          <a:gd name="T3" fmla="*/ 0 h 43"/>
                          <a:gd name="T4" fmla="*/ 6 w 104"/>
                          <a:gd name="T5" fmla="*/ 4 h 43"/>
                          <a:gd name="T6" fmla="*/ 0 w 104"/>
                          <a:gd name="T7" fmla="*/ 4 h 43"/>
                          <a:gd name="T8" fmla="*/ 1 w 104"/>
                          <a:gd name="T9" fmla="*/ 0 h 4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4"/>
                          <a:gd name="T16" fmla="*/ 0 h 43"/>
                          <a:gd name="T17" fmla="*/ 104 w 104"/>
                          <a:gd name="T18" fmla="*/ 43 h 4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4" h="43">
                            <a:moveTo>
                              <a:pt x="5" y="0"/>
                            </a:moveTo>
                            <a:lnTo>
                              <a:pt x="104" y="0"/>
                            </a:lnTo>
                            <a:lnTo>
                              <a:pt x="99" y="43"/>
                            </a:lnTo>
                            <a:lnTo>
                              <a:pt x="0" y="43"/>
                            </a:lnTo>
                            <a:lnTo>
                              <a:pt x="5" y="0"/>
                            </a:lnTo>
                            <a:close/>
                          </a:path>
                        </a:pathLst>
                      </a:custGeom>
                      <a:solidFill>
                        <a:srgbClr val="6E58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477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194" y="55"/>
                        <a:ext cx="59" cy="26"/>
                      </a:xfrm>
                      <a:custGeom>
                        <a:avLst/>
                        <a:gdLst>
                          <a:gd name="T0" fmla="*/ 1 w 104"/>
                          <a:gd name="T1" fmla="*/ 0 h 43"/>
                          <a:gd name="T2" fmla="*/ 6 w 104"/>
                          <a:gd name="T3" fmla="*/ 0 h 43"/>
                          <a:gd name="T4" fmla="*/ 6 w 104"/>
                          <a:gd name="T5" fmla="*/ 4 h 43"/>
                          <a:gd name="T6" fmla="*/ 0 w 104"/>
                          <a:gd name="T7" fmla="*/ 4 h 43"/>
                          <a:gd name="T8" fmla="*/ 1 w 104"/>
                          <a:gd name="T9" fmla="*/ 0 h 4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4"/>
                          <a:gd name="T16" fmla="*/ 0 h 43"/>
                          <a:gd name="T17" fmla="*/ 104 w 104"/>
                          <a:gd name="T18" fmla="*/ 43 h 4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4" h="43">
                            <a:moveTo>
                              <a:pt x="5" y="0"/>
                            </a:moveTo>
                            <a:lnTo>
                              <a:pt x="104" y="0"/>
                            </a:lnTo>
                            <a:lnTo>
                              <a:pt x="99" y="43"/>
                            </a:lnTo>
                            <a:lnTo>
                              <a:pt x="0" y="43"/>
                            </a:lnTo>
                            <a:lnTo>
                              <a:pt x="5" y="0"/>
                            </a:lnTo>
                            <a:close/>
                          </a:path>
                        </a:pathLst>
                      </a:custGeom>
                      <a:solidFill>
                        <a:srgbClr val="6E58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478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255" y="58"/>
                        <a:ext cx="44" cy="26"/>
                      </a:xfrm>
                      <a:custGeom>
                        <a:avLst/>
                        <a:gdLst>
                          <a:gd name="T0" fmla="*/ 1 w 84"/>
                          <a:gd name="T1" fmla="*/ 0 h 43"/>
                          <a:gd name="T2" fmla="*/ 3 w 84"/>
                          <a:gd name="T3" fmla="*/ 0 h 43"/>
                          <a:gd name="T4" fmla="*/ 3 w 84"/>
                          <a:gd name="T5" fmla="*/ 4 h 43"/>
                          <a:gd name="T6" fmla="*/ 0 w 84"/>
                          <a:gd name="T7" fmla="*/ 4 h 43"/>
                          <a:gd name="T8" fmla="*/ 1 w 84"/>
                          <a:gd name="T9" fmla="*/ 0 h 4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4"/>
                          <a:gd name="T16" fmla="*/ 0 h 43"/>
                          <a:gd name="T17" fmla="*/ 84 w 84"/>
                          <a:gd name="T18" fmla="*/ 43 h 4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4" h="43">
                            <a:moveTo>
                              <a:pt x="5" y="0"/>
                            </a:moveTo>
                            <a:lnTo>
                              <a:pt x="84" y="0"/>
                            </a:lnTo>
                            <a:lnTo>
                              <a:pt x="79" y="43"/>
                            </a:lnTo>
                            <a:lnTo>
                              <a:pt x="0" y="43"/>
                            </a:lnTo>
                            <a:lnTo>
                              <a:pt x="5" y="0"/>
                            </a:lnTo>
                            <a:close/>
                          </a:path>
                        </a:pathLst>
                      </a:custGeom>
                      <a:solidFill>
                        <a:srgbClr val="6C56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479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284" y="56"/>
                        <a:ext cx="15" cy="26"/>
                      </a:xfrm>
                      <a:custGeom>
                        <a:avLst/>
                        <a:gdLst>
                          <a:gd name="T0" fmla="*/ 1 w 27"/>
                          <a:gd name="T1" fmla="*/ 1 h 47"/>
                          <a:gd name="T2" fmla="*/ 1 w 27"/>
                          <a:gd name="T3" fmla="*/ 0 h 47"/>
                          <a:gd name="T4" fmla="*/ 1 w 27"/>
                          <a:gd name="T5" fmla="*/ 2 h 47"/>
                          <a:gd name="T6" fmla="*/ 0 w 27"/>
                          <a:gd name="T7" fmla="*/ 2 h 47"/>
                          <a:gd name="T8" fmla="*/ 1 w 27"/>
                          <a:gd name="T9" fmla="*/ 1 h 4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7"/>
                          <a:gd name="T16" fmla="*/ 0 h 47"/>
                          <a:gd name="T17" fmla="*/ 27 w 27"/>
                          <a:gd name="T18" fmla="*/ 47 h 4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7" h="47">
                            <a:moveTo>
                              <a:pt x="5" y="4"/>
                            </a:moveTo>
                            <a:lnTo>
                              <a:pt x="27" y="0"/>
                            </a:lnTo>
                            <a:lnTo>
                              <a:pt x="21" y="43"/>
                            </a:lnTo>
                            <a:lnTo>
                              <a:pt x="0" y="47"/>
                            </a:lnTo>
                            <a:lnTo>
                              <a:pt x="5" y="4"/>
                            </a:lnTo>
                            <a:close/>
                          </a:path>
                        </a:pathLst>
                      </a:custGeom>
                      <a:solidFill>
                        <a:srgbClr val="725B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480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299" y="54"/>
                        <a:ext cx="15" cy="26"/>
                      </a:xfrm>
                      <a:custGeom>
                        <a:avLst/>
                        <a:gdLst>
                          <a:gd name="T0" fmla="*/ 1 w 22"/>
                          <a:gd name="T1" fmla="*/ 1 h 48"/>
                          <a:gd name="T2" fmla="*/ 3 w 22"/>
                          <a:gd name="T3" fmla="*/ 0 h 48"/>
                          <a:gd name="T4" fmla="*/ 2 w 22"/>
                          <a:gd name="T5" fmla="*/ 2 h 48"/>
                          <a:gd name="T6" fmla="*/ 0 w 22"/>
                          <a:gd name="T7" fmla="*/ 2 h 48"/>
                          <a:gd name="T8" fmla="*/ 1 w 22"/>
                          <a:gd name="T9" fmla="*/ 1 h 4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48"/>
                          <a:gd name="T17" fmla="*/ 22 w 22"/>
                          <a:gd name="T18" fmla="*/ 48 h 4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48">
                            <a:moveTo>
                              <a:pt x="6" y="5"/>
                            </a:moveTo>
                            <a:lnTo>
                              <a:pt x="22" y="0"/>
                            </a:lnTo>
                            <a:lnTo>
                              <a:pt x="15" y="43"/>
                            </a:lnTo>
                            <a:lnTo>
                              <a:pt x="0" y="48"/>
                            </a:lnTo>
                            <a:lnTo>
                              <a:pt x="6" y="5"/>
                            </a:lnTo>
                            <a:close/>
                          </a:path>
                        </a:pathLst>
                      </a:custGeom>
                      <a:solidFill>
                        <a:srgbClr val="765E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481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-36" y="1"/>
                        <a:ext cx="1356" cy="69"/>
                      </a:xfrm>
                      <a:custGeom>
                        <a:avLst/>
                        <a:gdLst>
                          <a:gd name="T0" fmla="*/ 76 w 2681"/>
                          <a:gd name="T1" fmla="*/ 2 h 136"/>
                          <a:gd name="T2" fmla="*/ 74 w 2681"/>
                          <a:gd name="T3" fmla="*/ 2 h 136"/>
                          <a:gd name="T4" fmla="*/ 71 w 2681"/>
                          <a:gd name="T5" fmla="*/ 0 h 136"/>
                          <a:gd name="T6" fmla="*/ 5 w 2681"/>
                          <a:gd name="T7" fmla="*/ 0 h 136"/>
                          <a:gd name="T8" fmla="*/ 8 w 2681"/>
                          <a:gd name="T9" fmla="*/ 2 h 136"/>
                          <a:gd name="T10" fmla="*/ 7 w 2681"/>
                          <a:gd name="T11" fmla="*/ 2 h 136"/>
                          <a:gd name="T12" fmla="*/ 0 w 2681"/>
                          <a:gd name="T13" fmla="*/ 2 h 136"/>
                          <a:gd name="T14" fmla="*/ 2 w 2681"/>
                          <a:gd name="T15" fmla="*/ 3 h 136"/>
                          <a:gd name="T16" fmla="*/ 5 w 2681"/>
                          <a:gd name="T17" fmla="*/ 4 h 136"/>
                          <a:gd name="T18" fmla="*/ 7 w 2681"/>
                          <a:gd name="T19" fmla="*/ 4 h 136"/>
                          <a:gd name="T20" fmla="*/ 11 w 2681"/>
                          <a:gd name="T21" fmla="*/ 5 h 136"/>
                          <a:gd name="T22" fmla="*/ 16 w 2681"/>
                          <a:gd name="T23" fmla="*/ 5 h 136"/>
                          <a:gd name="T24" fmla="*/ 21 w 2681"/>
                          <a:gd name="T25" fmla="*/ 5 h 136"/>
                          <a:gd name="T26" fmla="*/ 27 w 2681"/>
                          <a:gd name="T27" fmla="*/ 5 h 136"/>
                          <a:gd name="T28" fmla="*/ 34 w 2681"/>
                          <a:gd name="T29" fmla="*/ 5 h 136"/>
                          <a:gd name="T30" fmla="*/ 40 w 2681"/>
                          <a:gd name="T31" fmla="*/ 5 h 136"/>
                          <a:gd name="T32" fmla="*/ 49 w 2681"/>
                          <a:gd name="T33" fmla="*/ 5 h 136"/>
                          <a:gd name="T34" fmla="*/ 56 w 2681"/>
                          <a:gd name="T35" fmla="*/ 5 h 136"/>
                          <a:gd name="T36" fmla="*/ 62 w 2681"/>
                          <a:gd name="T37" fmla="*/ 5 h 136"/>
                          <a:gd name="T38" fmla="*/ 67 w 2681"/>
                          <a:gd name="T39" fmla="*/ 5 h 136"/>
                          <a:gd name="T40" fmla="*/ 71 w 2681"/>
                          <a:gd name="T41" fmla="*/ 5 h 136"/>
                          <a:gd name="T42" fmla="*/ 75 w 2681"/>
                          <a:gd name="T43" fmla="*/ 5 h 136"/>
                          <a:gd name="T44" fmla="*/ 78 w 2681"/>
                          <a:gd name="T45" fmla="*/ 5 h 136"/>
                          <a:gd name="T46" fmla="*/ 81 w 2681"/>
                          <a:gd name="T47" fmla="*/ 5 h 136"/>
                          <a:gd name="T48" fmla="*/ 85 w 2681"/>
                          <a:gd name="T49" fmla="*/ 5 h 136"/>
                          <a:gd name="T50" fmla="*/ 88 w 2681"/>
                          <a:gd name="T51" fmla="*/ 5 h 136"/>
                          <a:gd name="T52" fmla="*/ 88 w 2681"/>
                          <a:gd name="T53" fmla="*/ 5 h 136"/>
                          <a:gd name="T54" fmla="*/ 89 w 2681"/>
                          <a:gd name="T55" fmla="*/ 4 h 136"/>
                          <a:gd name="T56" fmla="*/ 88 w 2681"/>
                          <a:gd name="T57" fmla="*/ 4 h 136"/>
                          <a:gd name="T58" fmla="*/ 88 w 2681"/>
                          <a:gd name="T59" fmla="*/ 4 h 136"/>
                          <a:gd name="T60" fmla="*/ 84 w 2681"/>
                          <a:gd name="T61" fmla="*/ 2 h 136"/>
                          <a:gd name="T62" fmla="*/ 76 w 2681"/>
                          <a:gd name="T63" fmla="*/ 2 h 1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w 2681"/>
                          <a:gd name="T97" fmla="*/ 0 h 136"/>
                          <a:gd name="T98" fmla="*/ 2681 w 2681"/>
                          <a:gd name="T99" fmla="*/ 136 h 1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T96" t="T97" r="T98" b="T99"/>
                        <a:pathLst>
                          <a:path w="2681" h="136">
                            <a:moveTo>
                              <a:pt x="2298" y="59"/>
                            </a:moveTo>
                            <a:lnTo>
                              <a:pt x="2224" y="43"/>
                            </a:lnTo>
                            <a:lnTo>
                              <a:pt x="2145" y="0"/>
                            </a:lnTo>
                            <a:lnTo>
                              <a:pt x="144" y="0"/>
                            </a:lnTo>
                            <a:lnTo>
                              <a:pt x="236" y="43"/>
                            </a:lnTo>
                            <a:lnTo>
                              <a:pt x="193" y="61"/>
                            </a:lnTo>
                            <a:lnTo>
                              <a:pt x="0" y="64"/>
                            </a:lnTo>
                            <a:lnTo>
                              <a:pt x="61" y="91"/>
                            </a:lnTo>
                            <a:lnTo>
                              <a:pt x="139" y="109"/>
                            </a:lnTo>
                            <a:lnTo>
                              <a:pt x="220" y="122"/>
                            </a:lnTo>
                            <a:lnTo>
                              <a:pt x="338" y="133"/>
                            </a:lnTo>
                            <a:lnTo>
                              <a:pt x="475" y="136"/>
                            </a:lnTo>
                            <a:lnTo>
                              <a:pt x="628" y="136"/>
                            </a:lnTo>
                            <a:lnTo>
                              <a:pt x="829" y="135"/>
                            </a:lnTo>
                            <a:lnTo>
                              <a:pt x="1022" y="135"/>
                            </a:lnTo>
                            <a:lnTo>
                              <a:pt x="1226" y="135"/>
                            </a:lnTo>
                            <a:lnTo>
                              <a:pt x="1466" y="133"/>
                            </a:lnTo>
                            <a:lnTo>
                              <a:pt x="1696" y="133"/>
                            </a:lnTo>
                            <a:lnTo>
                              <a:pt x="1861" y="133"/>
                            </a:lnTo>
                            <a:lnTo>
                              <a:pt x="2012" y="133"/>
                            </a:lnTo>
                            <a:lnTo>
                              <a:pt x="2140" y="133"/>
                            </a:lnTo>
                            <a:lnTo>
                              <a:pt x="2253" y="133"/>
                            </a:lnTo>
                            <a:lnTo>
                              <a:pt x="2366" y="133"/>
                            </a:lnTo>
                            <a:lnTo>
                              <a:pt x="2465" y="133"/>
                            </a:lnTo>
                            <a:lnTo>
                              <a:pt x="2564" y="133"/>
                            </a:lnTo>
                            <a:lnTo>
                              <a:pt x="2643" y="133"/>
                            </a:lnTo>
                            <a:lnTo>
                              <a:pt x="2665" y="129"/>
                            </a:lnTo>
                            <a:lnTo>
                              <a:pt x="2681" y="124"/>
                            </a:lnTo>
                            <a:lnTo>
                              <a:pt x="2670" y="117"/>
                            </a:lnTo>
                            <a:lnTo>
                              <a:pt x="2641" y="102"/>
                            </a:lnTo>
                            <a:lnTo>
                              <a:pt x="2557" y="59"/>
                            </a:lnTo>
                            <a:lnTo>
                              <a:pt x="2298" y="59"/>
                            </a:lnTo>
                            <a:close/>
                          </a:path>
                        </a:pathLst>
                      </a:custGeom>
                      <a:solidFill>
                        <a:srgbClr val="AE8B00"/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</p:grpSp>
                <p:sp>
                  <p:nvSpPr>
                    <p:cNvPr id="14445" name="その他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7" y="331"/>
                      <a:ext cx="1282" cy="258"/>
                    </a:xfrm>
                    <a:custGeom>
                      <a:avLst/>
                      <a:gdLst>
                        <a:gd name="T0" fmla="*/ 72 w 2562"/>
                        <a:gd name="T1" fmla="*/ 9 h 517"/>
                        <a:gd name="T2" fmla="*/ 71 w 2562"/>
                        <a:gd name="T3" fmla="*/ 11 h 517"/>
                        <a:gd name="T4" fmla="*/ 71 w 2562"/>
                        <a:gd name="T5" fmla="*/ 16 h 517"/>
                        <a:gd name="T6" fmla="*/ 9 w 2562"/>
                        <a:gd name="T7" fmla="*/ 16 h 517"/>
                        <a:gd name="T8" fmla="*/ 9 w 2562"/>
                        <a:gd name="T9" fmla="*/ 11 h 517"/>
                        <a:gd name="T10" fmla="*/ 7 w 2562"/>
                        <a:gd name="T11" fmla="*/ 8 h 517"/>
                        <a:gd name="T12" fmla="*/ 0 w 2562"/>
                        <a:gd name="T13" fmla="*/ 8 h 517"/>
                        <a:gd name="T14" fmla="*/ 1 w 2562"/>
                        <a:gd name="T15" fmla="*/ 5 h 517"/>
                        <a:gd name="T16" fmla="*/ 2 w 2562"/>
                        <a:gd name="T17" fmla="*/ 3 h 517"/>
                        <a:gd name="T18" fmla="*/ 4 w 2562"/>
                        <a:gd name="T19" fmla="*/ 1 h 517"/>
                        <a:gd name="T20" fmla="*/ 7 w 2562"/>
                        <a:gd name="T21" fmla="*/ 0 h 517"/>
                        <a:gd name="T22" fmla="*/ 11 w 2562"/>
                        <a:gd name="T23" fmla="*/ 0 h 517"/>
                        <a:gd name="T24" fmla="*/ 16 w 2562"/>
                        <a:gd name="T25" fmla="*/ 0 h 517"/>
                        <a:gd name="T26" fmla="*/ 22 w 2562"/>
                        <a:gd name="T27" fmla="*/ 0 h 517"/>
                        <a:gd name="T28" fmla="*/ 28 w 2562"/>
                        <a:gd name="T29" fmla="*/ 0 h 517"/>
                        <a:gd name="T30" fmla="*/ 35 w 2562"/>
                        <a:gd name="T31" fmla="*/ 0 h 517"/>
                        <a:gd name="T32" fmla="*/ 35 w 2562"/>
                        <a:gd name="T33" fmla="*/ 0 h 517"/>
                        <a:gd name="T34" fmla="*/ 37 w 2562"/>
                        <a:gd name="T35" fmla="*/ 0 h 517"/>
                        <a:gd name="T36" fmla="*/ 38 w 2562"/>
                        <a:gd name="T37" fmla="*/ 0 h 517"/>
                        <a:gd name="T38" fmla="*/ 39 w 2562"/>
                        <a:gd name="T39" fmla="*/ 0 h 517"/>
                        <a:gd name="T40" fmla="*/ 41 w 2562"/>
                        <a:gd name="T41" fmla="*/ 0 h 517"/>
                        <a:gd name="T42" fmla="*/ 42 w 2562"/>
                        <a:gd name="T43" fmla="*/ 0 h 517"/>
                        <a:gd name="T44" fmla="*/ 43 w 2562"/>
                        <a:gd name="T45" fmla="*/ 0 h 517"/>
                        <a:gd name="T46" fmla="*/ 44 w 2562"/>
                        <a:gd name="T47" fmla="*/ 0 h 517"/>
                        <a:gd name="T48" fmla="*/ 45 w 2562"/>
                        <a:gd name="T49" fmla="*/ 0 h 517"/>
                        <a:gd name="T50" fmla="*/ 47 w 2562"/>
                        <a:gd name="T51" fmla="*/ 0 h 517"/>
                        <a:gd name="T52" fmla="*/ 48 w 2562"/>
                        <a:gd name="T53" fmla="*/ 0 h 517"/>
                        <a:gd name="T54" fmla="*/ 49 w 2562"/>
                        <a:gd name="T55" fmla="*/ 0 h 517"/>
                        <a:gd name="T56" fmla="*/ 50 w 2562"/>
                        <a:gd name="T57" fmla="*/ 0 h 517"/>
                        <a:gd name="T58" fmla="*/ 52 w 2562"/>
                        <a:gd name="T59" fmla="*/ 0 h 517"/>
                        <a:gd name="T60" fmla="*/ 53 w 2562"/>
                        <a:gd name="T61" fmla="*/ 0 h 517"/>
                        <a:gd name="T62" fmla="*/ 54 w 2562"/>
                        <a:gd name="T63" fmla="*/ 0 h 517"/>
                        <a:gd name="T64" fmla="*/ 55 w 2562"/>
                        <a:gd name="T65" fmla="*/ 0 h 517"/>
                        <a:gd name="T66" fmla="*/ 56 w 2562"/>
                        <a:gd name="T67" fmla="*/ 0 h 517"/>
                        <a:gd name="T68" fmla="*/ 56 w 2562"/>
                        <a:gd name="T69" fmla="*/ 0 h 517"/>
                        <a:gd name="T70" fmla="*/ 57 w 2562"/>
                        <a:gd name="T71" fmla="*/ 0 h 517"/>
                        <a:gd name="T72" fmla="*/ 58 w 2562"/>
                        <a:gd name="T73" fmla="*/ 0 h 517"/>
                        <a:gd name="T74" fmla="*/ 59 w 2562"/>
                        <a:gd name="T75" fmla="*/ 0 h 517"/>
                        <a:gd name="T76" fmla="*/ 60 w 2562"/>
                        <a:gd name="T77" fmla="*/ 0 h 517"/>
                        <a:gd name="T78" fmla="*/ 61 w 2562"/>
                        <a:gd name="T79" fmla="*/ 0 h 517"/>
                        <a:gd name="T80" fmla="*/ 62 w 2562"/>
                        <a:gd name="T81" fmla="*/ 0 h 517"/>
                        <a:gd name="T82" fmla="*/ 63 w 2562"/>
                        <a:gd name="T83" fmla="*/ 0 h 517"/>
                        <a:gd name="T84" fmla="*/ 64 w 2562"/>
                        <a:gd name="T85" fmla="*/ 0 h 517"/>
                        <a:gd name="T86" fmla="*/ 65 w 2562"/>
                        <a:gd name="T87" fmla="*/ 0 h 517"/>
                        <a:gd name="T88" fmla="*/ 66 w 2562"/>
                        <a:gd name="T89" fmla="*/ 0 h 517"/>
                        <a:gd name="T90" fmla="*/ 67 w 2562"/>
                        <a:gd name="T91" fmla="*/ 0 h 517"/>
                        <a:gd name="T92" fmla="*/ 68 w 2562"/>
                        <a:gd name="T93" fmla="*/ 0 h 517"/>
                        <a:gd name="T94" fmla="*/ 69 w 2562"/>
                        <a:gd name="T95" fmla="*/ 0 h 517"/>
                        <a:gd name="T96" fmla="*/ 71 w 2562"/>
                        <a:gd name="T97" fmla="*/ 0 h 517"/>
                        <a:gd name="T98" fmla="*/ 72 w 2562"/>
                        <a:gd name="T99" fmla="*/ 0 h 517"/>
                        <a:gd name="T100" fmla="*/ 73 w 2562"/>
                        <a:gd name="T101" fmla="*/ 0 h 517"/>
                        <a:gd name="T102" fmla="*/ 74 w 2562"/>
                        <a:gd name="T103" fmla="*/ 0 h 517"/>
                        <a:gd name="T104" fmla="*/ 75 w 2562"/>
                        <a:gd name="T105" fmla="*/ 0 h 517"/>
                        <a:gd name="T106" fmla="*/ 76 w 2562"/>
                        <a:gd name="T107" fmla="*/ 0 h 517"/>
                        <a:gd name="T108" fmla="*/ 77 w 2562"/>
                        <a:gd name="T109" fmla="*/ 0 h 517"/>
                        <a:gd name="T110" fmla="*/ 78 w 2562"/>
                        <a:gd name="T111" fmla="*/ 0 h 517"/>
                        <a:gd name="T112" fmla="*/ 79 w 2562"/>
                        <a:gd name="T113" fmla="*/ 0 h 517"/>
                        <a:gd name="T114" fmla="*/ 80 w 2562"/>
                        <a:gd name="T115" fmla="*/ 0 h 517"/>
                        <a:gd name="T116" fmla="*/ 80 w 2562"/>
                        <a:gd name="T117" fmla="*/ 1 h 517"/>
                        <a:gd name="T118" fmla="*/ 81 w 2562"/>
                        <a:gd name="T119" fmla="*/ 4 h 517"/>
                        <a:gd name="T120" fmla="*/ 80 w 2562"/>
                        <a:gd name="T121" fmla="*/ 9 h 517"/>
                        <a:gd name="T122" fmla="*/ 72 w 2562"/>
                        <a:gd name="T123" fmla="*/ 9 h 517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w 2562"/>
                        <a:gd name="T187" fmla="*/ 0 h 517"/>
                        <a:gd name="T188" fmla="*/ 2562 w 2562"/>
                        <a:gd name="T189" fmla="*/ 517 h 517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T186" t="T187" r="T188" b="T189"/>
                      <a:pathLst>
                        <a:path w="2562" h="517">
                          <a:moveTo>
                            <a:pt x="2299" y="294"/>
                          </a:moveTo>
                          <a:lnTo>
                            <a:pt x="2254" y="355"/>
                          </a:lnTo>
                          <a:lnTo>
                            <a:pt x="2254" y="517"/>
                          </a:lnTo>
                          <a:lnTo>
                            <a:pt x="262" y="517"/>
                          </a:lnTo>
                          <a:lnTo>
                            <a:pt x="273" y="355"/>
                          </a:lnTo>
                          <a:lnTo>
                            <a:pt x="196" y="285"/>
                          </a:lnTo>
                          <a:lnTo>
                            <a:pt x="0" y="274"/>
                          </a:lnTo>
                          <a:lnTo>
                            <a:pt x="10" y="173"/>
                          </a:lnTo>
                          <a:lnTo>
                            <a:pt x="54" y="101"/>
                          </a:lnTo>
                          <a:lnTo>
                            <a:pt x="109" y="51"/>
                          </a:lnTo>
                          <a:lnTo>
                            <a:pt x="206" y="11"/>
                          </a:lnTo>
                          <a:lnTo>
                            <a:pt x="338" y="0"/>
                          </a:lnTo>
                          <a:lnTo>
                            <a:pt x="492" y="0"/>
                          </a:lnTo>
                          <a:lnTo>
                            <a:pt x="695" y="6"/>
                          </a:lnTo>
                          <a:lnTo>
                            <a:pt x="886" y="6"/>
                          </a:lnTo>
                          <a:lnTo>
                            <a:pt x="1089" y="6"/>
                          </a:lnTo>
                          <a:lnTo>
                            <a:pt x="1118" y="6"/>
                          </a:lnTo>
                          <a:lnTo>
                            <a:pt x="1154" y="7"/>
                          </a:lnTo>
                          <a:lnTo>
                            <a:pt x="1202" y="7"/>
                          </a:lnTo>
                          <a:lnTo>
                            <a:pt x="1246" y="7"/>
                          </a:lnTo>
                          <a:lnTo>
                            <a:pt x="1292" y="6"/>
                          </a:lnTo>
                          <a:lnTo>
                            <a:pt x="1330" y="11"/>
                          </a:lnTo>
                          <a:lnTo>
                            <a:pt x="1366" y="7"/>
                          </a:lnTo>
                          <a:lnTo>
                            <a:pt x="1404" y="7"/>
                          </a:lnTo>
                          <a:lnTo>
                            <a:pt x="1433" y="6"/>
                          </a:lnTo>
                          <a:lnTo>
                            <a:pt x="1476" y="7"/>
                          </a:lnTo>
                          <a:lnTo>
                            <a:pt x="1517" y="13"/>
                          </a:lnTo>
                          <a:lnTo>
                            <a:pt x="1560" y="11"/>
                          </a:lnTo>
                          <a:lnTo>
                            <a:pt x="1598" y="7"/>
                          </a:lnTo>
                          <a:lnTo>
                            <a:pt x="1634" y="13"/>
                          </a:lnTo>
                          <a:lnTo>
                            <a:pt x="1677" y="20"/>
                          </a:lnTo>
                          <a:lnTo>
                            <a:pt x="1717" y="16"/>
                          </a:lnTo>
                          <a:lnTo>
                            <a:pt x="1738" y="6"/>
                          </a:lnTo>
                          <a:lnTo>
                            <a:pt x="1763" y="7"/>
                          </a:lnTo>
                          <a:lnTo>
                            <a:pt x="1790" y="18"/>
                          </a:lnTo>
                          <a:lnTo>
                            <a:pt x="1814" y="11"/>
                          </a:lnTo>
                          <a:lnTo>
                            <a:pt x="1841" y="11"/>
                          </a:lnTo>
                          <a:lnTo>
                            <a:pt x="1877" y="15"/>
                          </a:lnTo>
                          <a:lnTo>
                            <a:pt x="1900" y="20"/>
                          </a:lnTo>
                          <a:lnTo>
                            <a:pt x="1936" y="16"/>
                          </a:lnTo>
                          <a:lnTo>
                            <a:pt x="1976" y="9"/>
                          </a:lnTo>
                          <a:lnTo>
                            <a:pt x="2003" y="11"/>
                          </a:lnTo>
                          <a:lnTo>
                            <a:pt x="2026" y="11"/>
                          </a:lnTo>
                          <a:lnTo>
                            <a:pt x="2049" y="13"/>
                          </a:lnTo>
                          <a:lnTo>
                            <a:pt x="2082" y="16"/>
                          </a:lnTo>
                          <a:lnTo>
                            <a:pt x="2116" y="13"/>
                          </a:lnTo>
                          <a:lnTo>
                            <a:pt x="2152" y="6"/>
                          </a:lnTo>
                          <a:lnTo>
                            <a:pt x="2193" y="7"/>
                          </a:lnTo>
                          <a:lnTo>
                            <a:pt x="2240" y="11"/>
                          </a:lnTo>
                          <a:lnTo>
                            <a:pt x="2281" y="16"/>
                          </a:lnTo>
                          <a:lnTo>
                            <a:pt x="2319" y="11"/>
                          </a:lnTo>
                          <a:lnTo>
                            <a:pt x="2350" y="6"/>
                          </a:lnTo>
                          <a:lnTo>
                            <a:pt x="2382" y="4"/>
                          </a:lnTo>
                          <a:lnTo>
                            <a:pt x="2421" y="13"/>
                          </a:lnTo>
                          <a:lnTo>
                            <a:pt x="2452" y="20"/>
                          </a:lnTo>
                          <a:lnTo>
                            <a:pt x="2484" y="9"/>
                          </a:lnTo>
                          <a:lnTo>
                            <a:pt x="2522" y="11"/>
                          </a:lnTo>
                          <a:lnTo>
                            <a:pt x="2542" y="27"/>
                          </a:lnTo>
                          <a:lnTo>
                            <a:pt x="2556" y="51"/>
                          </a:lnTo>
                          <a:lnTo>
                            <a:pt x="2562" y="132"/>
                          </a:lnTo>
                          <a:lnTo>
                            <a:pt x="2556" y="294"/>
                          </a:lnTo>
                          <a:lnTo>
                            <a:pt x="2299" y="294"/>
                          </a:lnTo>
                          <a:close/>
                        </a:path>
                      </a:pathLst>
                    </a:custGeom>
                    <a:solidFill>
                      <a:srgbClr val="D4AE24"/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grpSp>
                  <p:nvGrpSpPr>
                    <p:cNvPr id="14446" name="Group 57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6" y="352"/>
                      <a:ext cx="1308" cy="142"/>
                      <a:chOff x="0" y="0"/>
                      <a:chExt cx="1308" cy="142"/>
                    </a:xfrm>
                  </p:grpSpPr>
                  <p:sp>
                    <p:nvSpPr>
                      <p:cNvPr id="14451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156" y="48"/>
                        <a:ext cx="133" cy="26"/>
                      </a:xfrm>
                      <a:custGeom>
                        <a:avLst/>
                        <a:gdLst>
                          <a:gd name="T0" fmla="*/ 0 w 268"/>
                          <a:gd name="T1" fmla="*/ 0 h 41"/>
                          <a:gd name="T2" fmla="*/ 8 w 268"/>
                          <a:gd name="T3" fmla="*/ 0 h 41"/>
                          <a:gd name="T4" fmla="*/ 8 w 268"/>
                          <a:gd name="T5" fmla="*/ 4 h 41"/>
                          <a:gd name="T6" fmla="*/ 0 w 268"/>
                          <a:gd name="T7" fmla="*/ 4 h 41"/>
                          <a:gd name="T8" fmla="*/ 0 w 268"/>
                          <a:gd name="T9" fmla="*/ 0 h 4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68"/>
                          <a:gd name="T16" fmla="*/ 0 h 41"/>
                          <a:gd name="T17" fmla="*/ 268 w 268"/>
                          <a:gd name="T18" fmla="*/ 41 h 4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68" h="41">
                            <a:moveTo>
                              <a:pt x="11" y="0"/>
                            </a:moveTo>
                            <a:lnTo>
                              <a:pt x="268" y="0"/>
                            </a:lnTo>
                            <a:lnTo>
                              <a:pt x="259" y="41"/>
                            </a:lnTo>
                            <a:lnTo>
                              <a:pt x="0" y="41"/>
                            </a:lnTo>
                            <a:lnTo>
                              <a:pt x="11" y="0"/>
                            </a:lnTo>
                            <a:close/>
                          </a:path>
                        </a:pathLst>
                      </a:custGeom>
                      <a:solidFill>
                        <a:srgbClr val="6E58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452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142" y="48"/>
                        <a:ext cx="15" cy="34"/>
                      </a:xfrm>
                      <a:custGeom>
                        <a:avLst/>
                        <a:gdLst>
                          <a:gd name="T0" fmla="*/ 1 w 24"/>
                          <a:gd name="T1" fmla="*/ 0 h 70"/>
                          <a:gd name="T2" fmla="*/ 3 w 24"/>
                          <a:gd name="T3" fmla="*/ 0 h 70"/>
                          <a:gd name="T4" fmla="*/ 1 w 24"/>
                          <a:gd name="T5" fmla="*/ 1 h 70"/>
                          <a:gd name="T6" fmla="*/ 0 w 24"/>
                          <a:gd name="T7" fmla="*/ 2 h 70"/>
                          <a:gd name="T8" fmla="*/ 1 w 24"/>
                          <a:gd name="T9" fmla="*/ 0 h 7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"/>
                          <a:gd name="T16" fmla="*/ 0 h 70"/>
                          <a:gd name="T17" fmla="*/ 24 w 24"/>
                          <a:gd name="T18" fmla="*/ 70 h 7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" h="70">
                            <a:moveTo>
                              <a:pt x="9" y="29"/>
                            </a:moveTo>
                            <a:lnTo>
                              <a:pt x="24" y="0"/>
                            </a:lnTo>
                            <a:lnTo>
                              <a:pt x="13" y="41"/>
                            </a:lnTo>
                            <a:lnTo>
                              <a:pt x="0" y="70"/>
                            </a:lnTo>
                            <a:lnTo>
                              <a:pt x="9" y="29"/>
                            </a:lnTo>
                            <a:close/>
                          </a:path>
                        </a:pathLst>
                      </a:custGeom>
                      <a:solidFill>
                        <a:srgbClr val="725B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453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-22" y="25"/>
                        <a:ext cx="29" cy="43"/>
                      </a:xfrm>
                      <a:custGeom>
                        <a:avLst/>
                        <a:gdLst>
                          <a:gd name="T0" fmla="*/ 1 w 48"/>
                          <a:gd name="T1" fmla="*/ 0 h 88"/>
                          <a:gd name="T2" fmla="*/ 4 w 48"/>
                          <a:gd name="T3" fmla="*/ 1 h 88"/>
                          <a:gd name="T4" fmla="*/ 3 w 48"/>
                          <a:gd name="T5" fmla="*/ 2 h 88"/>
                          <a:gd name="T6" fmla="*/ 0 w 48"/>
                          <a:gd name="T7" fmla="*/ 1 h 88"/>
                          <a:gd name="T8" fmla="*/ 1 w 48"/>
                          <a:gd name="T9" fmla="*/ 0 h 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8"/>
                          <a:gd name="T16" fmla="*/ 0 h 88"/>
                          <a:gd name="T17" fmla="*/ 48 w 48"/>
                          <a:gd name="T18" fmla="*/ 88 h 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8" h="88">
                            <a:moveTo>
                              <a:pt x="9" y="0"/>
                            </a:moveTo>
                            <a:lnTo>
                              <a:pt x="48" y="49"/>
                            </a:lnTo>
                            <a:lnTo>
                              <a:pt x="39" y="88"/>
                            </a:lnTo>
                            <a:lnTo>
                              <a:pt x="0" y="42"/>
                            </a:lnTo>
                            <a:lnTo>
                              <a:pt x="9" y="0"/>
                            </a:lnTo>
                            <a:close/>
                          </a:path>
                        </a:pathLst>
                      </a:custGeom>
                      <a:solidFill>
                        <a:srgbClr val="9577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454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-15" y="54"/>
                        <a:ext cx="118" cy="17"/>
                      </a:xfrm>
                      <a:custGeom>
                        <a:avLst/>
                        <a:gdLst>
                          <a:gd name="T0" fmla="*/ 1 w 212"/>
                          <a:gd name="T1" fmla="*/ 0 h 45"/>
                          <a:gd name="T2" fmla="*/ 12 w 212"/>
                          <a:gd name="T3" fmla="*/ 0 h 45"/>
                          <a:gd name="T4" fmla="*/ 11 w 212"/>
                          <a:gd name="T5" fmla="*/ 0 h 45"/>
                          <a:gd name="T6" fmla="*/ 0 w 212"/>
                          <a:gd name="T7" fmla="*/ 0 h 45"/>
                          <a:gd name="T8" fmla="*/ 1 w 212"/>
                          <a:gd name="T9" fmla="*/ 0 h 4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2"/>
                          <a:gd name="T16" fmla="*/ 0 h 45"/>
                          <a:gd name="T17" fmla="*/ 212 w 212"/>
                          <a:gd name="T18" fmla="*/ 45 h 4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2" h="45">
                            <a:moveTo>
                              <a:pt x="9" y="0"/>
                            </a:moveTo>
                            <a:lnTo>
                              <a:pt x="212" y="3"/>
                            </a:lnTo>
                            <a:lnTo>
                              <a:pt x="202" y="45"/>
                            </a:lnTo>
                            <a:lnTo>
                              <a:pt x="0" y="39"/>
                            </a:lnTo>
                            <a:lnTo>
                              <a:pt x="9" y="0"/>
                            </a:lnTo>
                            <a:close/>
                          </a:path>
                        </a:pathLst>
                      </a:custGeom>
                      <a:solidFill>
                        <a:srgbClr val="715A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455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92" y="54"/>
                        <a:ext cx="59" cy="34"/>
                      </a:xfrm>
                      <a:custGeom>
                        <a:avLst/>
                        <a:gdLst>
                          <a:gd name="T0" fmla="*/ 0 w 122"/>
                          <a:gd name="T1" fmla="*/ 0 h 76"/>
                          <a:gd name="T2" fmla="*/ 3 w 122"/>
                          <a:gd name="T3" fmla="*/ 0 h 76"/>
                          <a:gd name="T4" fmla="*/ 3 w 122"/>
                          <a:gd name="T5" fmla="*/ 1 h 76"/>
                          <a:gd name="T6" fmla="*/ 0 w 122"/>
                          <a:gd name="T7" fmla="*/ 1 h 76"/>
                          <a:gd name="T8" fmla="*/ 0 w 122"/>
                          <a:gd name="T9" fmla="*/ 0 h 7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22"/>
                          <a:gd name="T16" fmla="*/ 0 h 76"/>
                          <a:gd name="T17" fmla="*/ 122 w 122"/>
                          <a:gd name="T18" fmla="*/ 76 h 7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22" h="76">
                            <a:moveTo>
                              <a:pt x="10" y="0"/>
                            </a:moveTo>
                            <a:lnTo>
                              <a:pt x="122" y="35"/>
                            </a:lnTo>
                            <a:lnTo>
                              <a:pt x="113" y="76"/>
                            </a:lnTo>
                            <a:lnTo>
                              <a:pt x="0" y="42"/>
                            </a:lnTo>
                            <a:lnTo>
                              <a:pt x="10" y="0"/>
                            </a:lnTo>
                            <a:close/>
                          </a:path>
                        </a:pathLst>
                      </a:custGeom>
                      <a:solidFill>
                        <a:srgbClr val="8E72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456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" y="66"/>
                        <a:ext cx="44" cy="60"/>
                      </a:xfrm>
                      <a:custGeom>
                        <a:avLst/>
                        <a:gdLst>
                          <a:gd name="T0" fmla="*/ 1 w 79"/>
                          <a:gd name="T1" fmla="*/ 0 h 117"/>
                          <a:gd name="T2" fmla="*/ 4 w 79"/>
                          <a:gd name="T3" fmla="*/ 3 h 117"/>
                          <a:gd name="T4" fmla="*/ 4 w 79"/>
                          <a:gd name="T5" fmla="*/ 4 h 117"/>
                          <a:gd name="T6" fmla="*/ 0 w 79"/>
                          <a:gd name="T7" fmla="*/ 2 h 117"/>
                          <a:gd name="T8" fmla="*/ 1 w 79"/>
                          <a:gd name="T9" fmla="*/ 0 h 1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9"/>
                          <a:gd name="T16" fmla="*/ 0 h 117"/>
                          <a:gd name="T17" fmla="*/ 79 w 79"/>
                          <a:gd name="T18" fmla="*/ 117 h 1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9" h="117">
                            <a:moveTo>
                              <a:pt x="9" y="0"/>
                            </a:moveTo>
                            <a:lnTo>
                              <a:pt x="79" y="75"/>
                            </a:lnTo>
                            <a:lnTo>
                              <a:pt x="70" y="117"/>
                            </a:lnTo>
                            <a:lnTo>
                              <a:pt x="0" y="41"/>
                            </a:lnTo>
                            <a:lnTo>
                              <a:pt x="9" y="0"/>
                            </a:lnTo>
                            <a:close/>
                          </a:path>
                        </a:pathLst>
                      </a:custGeom>
                      <a:solidFill>
                        <a:srgbClr val="9577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457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78" y="111"/>
                        <a:ext cx="1017" cy="17"/>
                      </a:xfrm>
                      <a:custGeom>
                        <a:avLst/>
                        <a:gdLst>
                          <a:gd name="T0" fmla="*/ 1 w 2003"/>
                          <a:gd name="T1" fmla="*/ 0 h 42"/>
                          <a:gd name="T2" fmla="*/ 68 w 2003"/>
                          <a:gd name="T3" fmla="*/ 0 h 42"/>
                          <a:gd name="T4" fmla="*/ 67 w 2003"/>
                          <a:gd name="T5" fmla="*/ 0 h 42"/>
                          <a:gd name="T6" fmla="*/ 0 w 2003"/>
                          <a:gd name="T7" fmla="*/ 0 h 42"/>
                          <a:gd name="T8" fmla="*/ 1 w 2003"/>
                          <a:gd name="T9" fmla="*/ 0 h 4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03"/>
                          <a:gd name="T16" fmla="*/ 0 h 42"/>
                          <a:gd name="T17" fmla="*/ 2003 w 2003"/>
                          <a:gd name="T18" fmla="*/ 42 h 4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03" h="42">
                            <a:moveTo>
                              <a:pt x="9" y="0"/>
                            </a:moveTo>
                            <a:lnTo>
                              <a:pt x="2003" y="0"/>
                            </a:lnTo>
                            <a:lnTo>
                              <a:pt x="1992" y="42"/>
                            </a:lnTo>
                            <a:lnTo>
                              <a:pt x="0" y="42"/>
                            </a:lnTo>
                            <a:lnTo>
                              <a:pt x="9" y="0"/>
                            </a:lnTo>
                            <a:close/>
                          </a:path>
                        </a:pathLst>
                      </a:custGeom>
                      <a:solidFill>
                        <a:srgbClr val="6E58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4458" name="その他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-23" y="-13"/>
                        <a:ext cx="1311" cy="129"/>
                      </a:xfrm>
                      <a:custGeom>
                        <a:avLst/>
                        <a:gdLst>
                          <a:gd name="T0" fmla="*/ 75 w 2607"/>
                          <a:gd name="T1" fmla="*/ 6 h 243"/>
                          <a:gd name="T2" fmla="*/ 83 w 2607"/>
                          <a:gd name="T3" fmla="*/ 6 h 243"/>
                          <a:gd name="T4" fmla="*/ 81 w 2607"/>
                          <a:gd name="T5" fmla="*/ 3 h 243"/>
                          <a:gd name="T6" fmla="*/ 80 w 2607"/>
                          <a:gd name="T7" fmla="*/ 2 h 243"/>
                          <a:gd name="T8" fmla="*/ 80 w 2607"/>
                          <a:gd name="T9" fmla="*/ 1 h 243"/>
                          <a:gd name="T10" fmla="*/ 79 w 2607"/>
                          <a:gd name="T11" fmla="*/ 1 h 243"/>
                          <a:gd name="T12" fmla="*/ 77 w 2607"/>
                          <a:gd name="T13" fmla="*/ 1 h 243"/>
                          <a:gd name="T14" fmla="*/ 75 w 2607"/>
                          <a:gd name="T15" fmla="*/ 1 h 243"/>
                          <a:gd name="T16" fmla="*/ 72 w 2607"/>
                          <a:gd name="T17" fmla="*/ 1 h 243"/>
                          <a:gd name="T18" fmla="*/ 69 w 2607"/>
                          <a:gd name="T19" fmla="*/ 1 h 243"/>
                          <a:gd name="T20" fmla="*/ 65 w 2607"/>
                          <a:gd name="T21" fmla="*/ 1 h 243"/>
                          <a:gd name="T22" fmla="*/ 61 w 2607"/>
                          <a:gd name="T23" fmla="*/ 1 h 243"/>
                          <a:gd name="T24" fmla="*/ 57 w 2607"/>
                          <a:gd name="T25" fmla="*/ 1 h 243"/>
                          <a:gd name="T26" fmla="*/ 53 w 2607"/>
                          <a:gd name="T27" fmla="*/ 1 h 243"/>
                          <a:gd name="T28" fmla="*/ 47 w 2607"/>
                          <a:gd name="T29" fmla="*/ 1 h 243"/>
                          <a:gd name="T30" fmla="*/ 40 w 2607"/>
                          <a:gd name="T31" fmla="*/ 1 h 243"/>
                          <a:gd name="T32" fmla="*/ 32 w 2607"/>
                          <a:gd name="T33" fmla="*/ 1 h 243"/>
                          <a:gd name="T34" fmla="*/ 26 w 2607"/>
                          <a:gd name="T35" fmla="*/ 1 h 243"/>
                          <a:gd name="T36" fmla="*/ 19 w 2607"/>
                          <a:gd name="T37" fmla="*/ 1 h 243"/>
                          <a:gd name="T38" fmla="*/ 13 w 2607"/>
                          <a:gd name="T39" fmla="*/ 0 h 243"/>
                          <a:gd name="T40" fmla="*/ 8 w 2607"/>
                          <a:gd name="T41" fmla="*/ 0 h 243"/>
                          <a:gd name="T42" fmla="*/ 4 w 2607"/>
                          <a:gd name="T43" fmla="*/ 1 h 243"/>
                          <a:gd name="T44" fmla="*/ 2 w 2607"/>
                          <a:gd name="T45" fmla="*/ 1 h 243"/>
                          <a:gd name="T46" fmla="*/ 1 w 2607"/>
                          <a:gd name="T47" fmla="*/ 2 h 243"/>
                          <a:gd name="T48" fmla="*/ 0 w 2607"/>
                          <a:gd name="T49" fmla="*/ 3 h 243"/>
                          <a:gd name="T50" fmla="*/ 2 w 2607"/>
                          <a:gd name="T51" fmla="*/ 6 h 243"/>
                          <a:gd name="T52" fmla="*/ 8 w 2607"/>
                          <a:gd name="T53" fmla="*/ 6 h 243"/>
                          <a:gd name="T54" fmla="*/ 12 w 2607"/>
                          <a:gd name="T55" fmla="*/ 7 h 243"/>
                          <a:gd name="T56" fmla="*/ 14 w 2607"/>
                          <a:gd name="T57" fmla="*/ 10 h 243"/>
                          <a:gd name="T58" fmla="*/ 77 w 2607"/>
                          <a:gd name="T59" fmla="*/ 10 h 243"/>
                          <a:gd name="T60" fmla="*/ 75 w 2607"/>
                          <a:gd name="T61" fmla="*/ 7 h 243"/>
                          <a:gd name="T62" fmla="*/ 75 w 2607"/>
                          <a:gd name="T63" fmla="*/ 6 h 243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w 2607"/>
                          <a:gd name="T97" fmla="*/ 0 h 243"/>
                          <a:gd name="T98" fmla="*/ 2607 w 2607"/>
                          <a:gd name="T99" fmla="*/ 243 h 243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T96" t="T97" r="T98" b="T99"/>
                        <a:pathLst>
                          <a:path w="2607" h="243">
                            <a:moveTo>
                              <a:pt x="2350" y="139"/>
                            </a:moveTo>
                            <a:lnTo>
                              <a:pt x="2607" y="139"/>
                            </a:lnTo>
                            <a:lnTo>
                              <a:pt x="2529" y="63"/>
                            </a:lnTo>
                            <a:lnTo>
                              <a:pt x="2504" y="36"/>
                            </a:lnTo>
                            <a:lnTo>
                              <a:pt x="2484" y="22"/>
                            </a:lnTo>
                            <a:lnTo>
                              <a:pt x="2450" y="14"/>
                            </a:lnTo>
                            <a:lnTo>
                              <a:pt x="2416" y="7"/>
                            </a:lnTo>
                            <a:lnTo>
                              <a:pt x="2333" y="5"/>
                            </a:lnTo>
                            <a:lnTo>
                              <a:pt x="2235" y="5"/>
                            </a:lnTo>
                            <a:lnTo>
                              <a:pt x="2136" y="5"/>
                            </a:lnTo>
                            <a:lnTo>
                              <a:pt x="2028" y="7"/>
                            </a:lnTo>
                            <a:lnTo>
                              <a:pt x="1911" y="5"/>
                            </a:lnTo>
                            <a:lnTo>
                              <a:pt x="1787" y="7"/>
                            </a:lnTo>
                            <a:lnTo>
                              <a:pt x="1632" y="5"/>
                            </a:lnTo>
                            <a:lnTo>
                              <a:pt x="1467" y="5"/>
                            </a:lnTo>
                            <a:lnTo>
                              <a:pt x="1239" y="5"/>
                            </a:lnTo>
                            <a:lnTo>
                              <a:pt x="994" y="4"/>
                            </a:lnTo>
                            <a:lnTo>
                              <a:pt x="791" y="4"/>
                            </a:lnTo>
                            <a:lnTo>
                              <a:pt x="600" y="4"/>
                            </a:lnTo>
                            <a:lnTo>
                              <a:pt x="395" y="0"/>
                            </a:lnTo>
                            <a:lnTo>
                              <a:pt x="241" y="0"/>
                            </a:lnTo>
                            <a:lnTo>
                              <a:pt x="115" y="5"/>
                            </a:lnTo>
                            <a:lnTo>
                              <a:pt x="37" y="25"/>
                            </a:lnTo>
                            <a:lnTo>
                              <a:pt x="7" y="49"/>
                            </a:lnTo>
                            <a:lnTo>
                              <a:pt x="0" y="81"/>
                            </a:lnTo>
                            <a:lnTo>
                              <a:pt x="39" y="130"/>
                            </a:lnTo>
                            <a:lnTo>
                              <a:pt x="242" y="133"/>
                            </a:lnTo>
                            <a:lnTo>
                              <a:pt x="354" y="168"/>
                            </a:lnTo>
                            <a:lnTo>
                              <a:pt x="424" y="243"/>
                            </a:lnTo>
                            <a:lnTo>
                              <a:pt x="2418" y="243"/>
                            </a:lnTo>
                            <a:lnTo>
                              <a:pt x="2335" y="168"/>
                            </a:lnTo>
                            <a:lnTo>
                              <a:pt x="2350" y="139"/>
                            </a:lnTo>
                            <a:close/>
                          </a:path>
                        </a:pathLst>
                      </a:custGeom>
                      <a:solidFill>
                        <a:srgbClr val="AE8B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</p:grpSp>
                <p:sp>
                  <p:nvSpPr>
                    <p:cNvPr id="14447" name="その他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7" y="0"/>
                      <a:ext cx="1282" cy="275"/>
                    </a:xfrm>
                    <a:custGeom>
                      <a:avLst/>
                      <a:gdLst>
                        <a:gd name="T0" fmla="*/ 72 w 2563"/>
                        <a:gd name="T1" fmla="*/ 7 h 551"/>
                        <a:gd name="T2" fmla="*/ 71 w 2563"/>
                        <a:gd name="T3" fmla="*/ 5 h 551"/>
                        <a:gd name="T4" fmla="*/ 71 w 2563"/>
                        <a:gd name="T5" fmla="*/ 0 h 551"/>
                        <a:gd name="T6" fmla="*/ 9 w 2563"/>
                        <a:gd name="T7" fmla="*/ 0 h 551"/>
                        <a:gd name="T8" fmla="*/ 9 w 2563"/>
                        <a:gd name="T9" fmla="*/ 5 h 551"/>
                        <a:gd name="T10" fmla="*/ 7 w 2563"/>
                        <a:gd name="T11" fmla="*/ 7 h 551"/>
                        <a:gd name="T12" fmla="*/ 0 w 2563"/>
                        <a:gd name="T13" fmla="*/ 8 h 551"/>
                        <a:gd name="T14" fmla="*/ 1 w 2563"/>
                        <a:gd name="T15" fmla="*/ 11 h 551"/>
                        <a:gd name="T16" fmla="*/ 2 w 2563"/>
                        <a:gd name="T17" fmla="*/ 13 h 551"/>
                        <a:gd name="T18" fmla="*/ 4 w 2563"/>
                        <a:gd name="T19" fmla="*/ 15 h 551"/>
                        <a:gd name="T20" fmla="*/ 7 w 2563"/>
                        <a:gd name="T21" fmla="*/ 16 h 551"/>
                        <a:gd name="T22" fmla="*/ 11 w 2563"/>
                        <a:gd name="T23" fmla="*/ 17 h 551"/>
                        <a:gd name="T24" fmla="*/ 16 w 2563"/>
                        <a:gd name="T25" fmla="*/ 17 h 551"/>
                        <a:gd name="T26" fmla="*/ 22 w 2563"/>
                        <a:gd name="T27" fmla="*/ 17 h 551"/>
                        <a:gd name="T28" fmla="*/ 28 w 2563"/>
                        <a:gd name="T29" fmla="*/ 17 h 551"/>
                        <a:gd name="T30" fmla="*/ 35 w 2563"/>
                        <a:gd name="T31" fmla="*/ 17 h 551"/>
                        <a:gd name="T32" fmla="*/ 36 w 2563"/>
                        <a:gd name="T33" fmla="*/ 17 h 551"/>
                        <a:gd name="T34" fmla="*/ 37 w 2563"/>
                        <a:gd name="T35" fmla="*/ 17 h 551"/>
                        <a:gd name="T36" fmla="*/ 38 w 2563"/>
                        <a:gd name="T37" fmla="*/ 17 h 551"/>
                        <a:gd name="T38" fmla="*/ 39 w 2563"/>
                        <a:gd name="T39" fmla="*/ 17 h 551"/>
                        <a:gd name="T40" fmla="*/ 41 w 2563"/>
                        <a:gd name="T41" fmla="*/ 17 h 551"/>
                        <a:gd name="T42" fmla="*/ 42 w 2563"/>
                        <a:gd name="T43" fmla="*/ 16 h 551"/>
                        <a:gd name="T44" fmla="*/ 43 w 2563"/>
                        <a:gd name="T45" fmla="*/ 17 h 551"/>
                        <a:gd name="T46" fmla="*/ 44 w 2563"/>
                        <a:gd name="T47" fmla="*/ 17 h 551"/>
                        <a:gd name="T48" fmla="*/ 45 w 2563"/>
                        <a:gd name="T49" fmla="*/ 17 h 551"/>
                        <a:gd name="T50" fmla="*/ 47 w 2563"/>
                        <a:gd name="T51" fmla="*/ 17 h 551"/>
                        <a:gd name="T52" fmla="*/ 48 w 2563"/>
                        <a:gd name="T53" fmla="*/ 16 h 551"/>
                        <a:gd name="T54" fmla="*/ 49 w 2563"/>
                        <a:gd name="T55" fmla="*/ 16 h 551"/>
                        <a:gd name="T56" fmla="*/ 50 w 2563"/>
                        <a:gd name="T57" fmla="*/ 17 h 551"/>
                        <a:gd name="T58" fmla="*/ 52 w 2563"/>
                        <a:gd name="T59" fmla="*/ 16 h 551"/>
                        <a:gd name="T60" fmla="*/ 53 w 2563"/>
                        <a:gd name="T61" fmla="*/ 16 h 551"/>
                        <a:gd name="T62" fmla="*/ 54 w 2563"/>
                        <a:gd name="T63" fmla="*/ 16 h 551"/>
                        <a:gd name="T64" fmla="*/ 55 w 2563"/>
                        <a:gd name="T65" fmla="*/ 17 h 551"/>
                        <a:gd name="T66" fmla="*/ 56 w 2563"/>
                        <a:gd name="T67" fmla="*/ 17 h 551"/>
                        <a:gd name="T68" fmla="*/ 57 w 2563"/>
                        <a:gd name="T69" fmla="*/ 16 h 551"/>
                        <a:gd name="T70" fmla="*/ 57 w 2563"/>
                        <a:gd name="T71" fmla="*/ 16 h 551"/>
                        <a:gd name="T72" fmla="*/ 58 w 2563"/>
                        <a:gd name="T73" fmla="*/ 16 h 551"/>
                        <a:gd name="T74" fmla="*/ 59 w 2563"/>
                        <a:gd name="T75" fmla="*/ 16 h 551"/>
                        <a:gd name="T76" fmla="*/ 60 w 2563"/>
                        <a:gd name="T77" fmla="*/ 16 h 551"/>
                        <a:gd name="T78" fmla="*/ 61 w 2563"/>
                        <a:gd name="T79" fmla="*/ 16 h 551"/>
                        <a:gd name="T80" fmla="*/ 62 w 2563"/>
                        <a:gd name="T81" fmla="*/ 16 h 551"/>
                        <a:gd name="T82" fmla="*/ 63 w 2563"/>
                        <a:gd name="T83" fmla="*/ 16 h 551"/>
                        <a:gd name="T84" fmla="*/ 64 w 2563"/>
                        <a:gd name="T85" fmla="*/ 16 h 551"/>
                        <a:gd name="T86" fmla="*/ 65 w 2563"/>
                        <a:gd name="T87" fmla="*/ 16 h 551"/>
                        <a:gd name="T88" fmla="*/ 66 w 2563"/>
                        <a:gd name="T89" fmla="*/ 16 h 551"/>
                        <a:gd name="T90" fmla="*/ 67 w 2563"/>
                        <a:gd name="T91" fmla="*/ 16 h 551"/>
                        <a:gd name="T92" fmla="*/ 68 w 2563"/>
                        <a:gd name="T93" fmla="*/ 17 h 551"/>
                        <a:gd name="T94" fmla="*/ 69 w 2563"/>
                        <a:gd name="T95" fmla="*/ 17 h 551"/>
                        <a:gd name="T96" fmla="*/ 71 w 2563"/>
                        <a:gd name="T97" fmla="*/ 16 h 551"/>
                        <a:gd name="T98" fmla="*/ 72 w 2563"/>
                        <a:gd name="T99" fmla="*/ 16 h 551"/>
                        <a:gd name="T100" fmla="*/ 73 w 2563"/>
                        <a:gd name="T101" fmla="*/ 16 h 551"/>
                        <a:gd name="T102" fmla="*/ 74 w 2563"/>
                        <a:gd name="T103" fmla="*/ 17 h 551"/>
                        <a:gd name="T104" fmla="*/ 75 w 2563"/>
                        <a:gd name="T105" fmla="*/ 17 h 551"/>
                        <a:gd name="T106" fmla="*/ 76 w 2563"/>
                        <a:gd name="T107" fmla="*/ 16 h 551"/>
                        <a:gd name="T108" fmla="*/ 77 w 2563"/>
                        <a:gd name="T109" fmla="*/ 16 h 551"/>
                        <a:gd name="T110" fmla="*/ 78 w 2563"/>
                        <a:gd name="T111" fmla="*/ 16 h 551"/>
                        <a:gd name="T112" fmla="*/ 79 w 2563"/>
                        <a:gd name="T113" fmla="*/ 16 h 551"/>
                        <a:gd name="T114" fmla="*/ 80 w 2563"/>
                        <a:gd name="T115" fmla="*/ 16 h 551"/>
                        <a:gd name="T116" fmla="*/ 80 w 2563"/>
                        <a:gd name="T117" fmla="*/ 15 h 551"/>
                        <a:gd name="T118" fmla="*/ 81 w 2563"/>
                        <a:gd name="T119" fmla="*/ 12 h 551"/>
                        <a:gd name="T120" fmla="*/ 80 w 2563"/>
                        <a:gd name="T121" fmla="*/ 7 h 551"/>
                        <a:gd name="T122" fmla="*/ 72 w 2563"/>
                        <a:gd name="T123" fmla="*/ 7 h 551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w 2563"/>
                        <a:gd name="T187" fmla="*/ 0 h 551"/>
                        <a:gd name="T188" fmla="*/ 2563 w 2563"/>
                        <a:gd name="T189" fmla="*/ 551 h 551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T186" t="T187" r="T188" b="T189"/>
                      <a:pathLst>
                        <a:path w="2563" h="551">
                          <a:moveTo>
                            <a:pt x="2300" y="238"/>
                          </a:moveTo>
                          <a:lnTo>
                            <a:pt x="2255" y="173"/>
                          </a:lnTo>
                          <a:lnTo>
                            <a:pt x="2255" y="0"/>
                          </a:lnTo>
                          <a:lnTo>
                            <a:pt x="263" y="0"/>
                          </a:lnTo>
                          <a:lnTo>
                            <a:pt x="274" y="173"/>
                          </a:lnTo>
                          <a:lnTo>
                            <a:pt x="198" y="248"/>
                          </a:lnTo>
                          <a:lnTo>
                            <a:pt x="0" y="259"/>
                          </a:lnTo>
                          <a:lnTo>
                            <a:pt x="11" y="367"/>
                          </a:lnTo>
                          <a:lnTo>
                            <a:pt x="54" y="443"/>
                          </a:lnTo>
                          <a:lnTo>
                            <a:pt x="110" y="497"/>
                          </a:lnTo>
                          <a:lnTo>
                            <a:pt x="209" y="540"/>
                          </a:lnTo>
                          <a:lnTo>
                            <a:pt x="340" y="551"/>
                          </a:lnTo>
                          <a:lnTo>
                            <a:pt x="493" y="551"/>
                          </a:lnTo>
                          <a:lnTo>
                            <a:pt x="696" y="546"/>
                          </a:lnTo>
                          <a:lnTo>
                            <a:pt x="887" y="546"/>
                          </a:lnTo>
                          <a:lnTo>
                            <a:pt x="1090" y="546"/>
                          </a:lnTo>
                          <a:lnTo>
                            <a:pt x="1121" y="546"/>
                          </a:lnTo>
                          <a:lnTo>
                            <a:pt x="1155" y="544"/>
                          </a:lnTo>
                          <a:lnTo>
                            <a:pt x="1203" y="544"/>
                          </a:lnTo>
                          <a:lnTo>
                            <a:pt x="1246" y="544"/>
                          </a:lnTo>
                          <a:lnTo>
                            <a:pt x="1293" y="546"/>
                          </a:lnTo>
                          <a:lnTo>
                            <a:pt x="1331" y="540"/>
                          </a:lnTo>
                          <a:lnTo>
                            <a:pt x="1367" y="544"/>
                          </a:lnTo>
                          <a:lnTo>
                            <a:pt x="1405" y="544"/>
                          </a:lnTo>
                          <a:lnTo>
                            <a:pt x="1433" y="546"/>
                          </a:lnTo>
                          <a:lnTo>
                            <a:pt x="1477" y="544"/>
                          </a:lnTo>
                          <a:lnTo>
                            <a:pt x="1518" y="537"/>
                          </a:lnTo>
                          <a:lnTo>
                            <a:pt x="1561" y="540"/>
                          </a:lnTo>
                          <a:lnTo>
                            <a:pt x="1599" y="544"/>
                          </a:lnTo>
                          <a:lnTo>
                            <a:pt x="1635" y="537"/>
                          </a:lnTo>
                          <a:lnTo>
                            <a:pt x="1678" y="531"/>
                          </a:lnTo>
                          <a:lnTo>
                            <a:pt x="1718" y="535"/>
                          </a:lnTo>
                          <a:lnTo>
                            <a:pt x="1739" y="546"/>
                          </a:lnTo>
                          <a:lnTo>
                            <a:pt x="1764" y="544"/>
                          </a:lnTo>
                          <a:lnTo>
                            <a:pt x="1793" y="533"/>
                          </a:lnTo>
                          <a:lnTo>
                            <a:pt x="1815" y="538"/>
                          </a:lnTo>
                          <a:lnTo>
                            <a:pt x="1843" y="538"/>
                          </a:lnTo>
                          <a:lnTo>
                            <a:pt x="1879" y="535"/>
                          </a:lnTo>
                          <a:lnTo>
                            <a:pt x="1903" y="531"/>
                          </a:lnTo>
                          <a:lnTo>
                            <a:pt x="1937" y="535"/>
                          </a:lnTo>
                          <a:lnTo>
                            <a:pt x="1976" y="542"/>
                          </a:lnTo>
                          <a:lnTo>
                            <a:pt x="2003" y="540"/>
                          </a:lnTo>
                          <a:lnTo>
                            <a:pt x="2029" y="538"/>
                          </a:lnTo>
                          <a:lnTo>
                            <a:pt x="2050" y="537"/>
                          </a:lnTo>
                          <a:lnTo>
                            <a:pt x="2084" y="535"/>
                          </a:lnTo>
                          <a:lnTo>
                            <a:pt x="2117" y="537"/>
                          </a:lnTo>
                          <a:lnTo>
                            <a:pt x="2154" y="546"/>
                          </a:lnTo>
                          <a:lnTo>
                            <a:pt x="2196" y="544"/>
                          </a:lnTo>
                          <a:lnTo>
                            <a:pt x="2241" y="538"/>
                          </a:lnTo>
                          <a:lnTo>
                            <a:pt x="2282" y="535"/>
                          </a:lnTo>
                          <a:lnTo>
                            <a:pt x="2320" y="538"/>
                          </a:lnTo>
                          <a:lnTo>
                            <a:pt x="2350" y="546"/>
                          </a:lnTo>
                          <a:lnTo>
                            <a:pt x="2383" y="547"/>
                          </a:lnTo>
                          <a:lnTo>
                            <a:pt x="2422" y="537"/>
                          </a:lnTo>
                          <a:lnTo>
                            <a:pt x="2453" y="531"/>
                          </a:lnTo>
                          <a:lnTo>
                            <a:pt x="2487" y="542"/>
                          </a:lnTo>
                          <a:lnTo>
                            <a:pt x="2523" y="538"/>
                          </a:lnTo>
                          <a:lnTo>
                            <a:pt x="2543" y="522"/>
                          </a:lnTo>
                          <a:lnTo>
                            <a:pt x="2557" y="497"/>
                          </a:lnTo>
                          <a:lnTo>
                            <a:pt x="2563" y="411"/>
                          </a:lnTo>
                          <a:lnTo>
                            <a:pt x="2557" y="238"/>
                          </a:lnTo>
                          <a:lnTo>
                            <a:pt x="2300" y="238"/>
                          </a:lnTo>
                          <a:close/>
                        </a:path>
                      </a:pathLst>
                    </a:custGeom>
                    <a:solidFill>
                      <a:srgbClr val="BE0000"/>
                    </a:solidFill>
                    <a:ln w="7938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448" name="その他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1" y="-1"/>
                      <a:ext cx="1282" cy="275"/>
                    </a:xfrm>
                    <a:custGeom>
                      <a:avLst/>
                      <a:gdLst>
                        <a:gd name="T0" fmla="*/ 72 w 2562"/>
                        <a:gd name="T1" fmla="*/ 7 h 551"/>
                        <a:gd name="T2" fmla="*/ 71 w 2562"/>
                        <a:gd name="T3" fmla="*/ 5 h 551"/>
                        <a:gd name="T4" fmla="*/ 71 w 2562"/>
                        <a:gd name="T5" fmla="*/ 0 h 551"/>
                        <a:gd name="T6" fmla="*/ 9 w 2562"/>
                        <a:gd name="T7" fmla="*/ 0 h 551"/>
                        <a:gd name="T8" fmla="*/ 9 w 2562"/>
                        <a:gd name="T9" fmla="*/ 5 h 551"/>
                        <a:gd name="T10" fmla="*/ 7 w 2562"/>
                        <a:gd name="T11" fmla="*/ 7 h 551"/>
                        <a:gd name="T12" fmla="*/ 0 w 2562"/>
                        <a:gd name="T13" fmla="*/ 8 h 551"/>
                        <a:gd name="T14" fmla="*/ 1 w 2562"/>
                        <a:gd name="T15" fmla="*/ 11 h 551"/>
                        <a:gd name="T16" fmla="*/ 2 w 2562"/>
                        <a:gd name="T17" fmla="*/ 13 h 551"/>
                        <a:gd name="T18" fmla="*/ 4 w 2562"/>
                        <a:gd name="T19" fmla="*/ 15 h 551"/>
                        <a:gd name="T20" fmla="*/ 7 w 2562"/>
                        <a:gd name="T21" fmla="*/ 16 h 551"/>
                        <a:gd name="T22" fmla="*/ 11 w 2562"/>
                        <a:gd name="T23" fmla="*/ 17 h 551"/>
                        <a:gd name="T24" fmla="*/ 16 w 2562"/>
                        <a:gd name="T25" fmla="*/ 17 h 551"/>
                        <a:gd name="T26" fmla="*/ 22 w 2562"/>
                        <a:gd name="T27" fmla="*/ 17 h 551"/>
                        <a:gd name="T28" fmla="*/ 28 w 2562"/>
                        <a:gd name="T29" fmla="*/ 17 h 551"/>
                        <a:gd name="T30" fmla="*/ 35 w 2562"/>
                        <a:gd name="T31" fmla="*/ 17 h 551"/>
                        <a:gd name="T32" fmla="*/ 35 w 2562"/>
                        <a:gd name="T33" fmla="*/ 17 h 551"/>
                        <a:gd name="T34" fmla="*/ 37 w 2562"/>
                        <a:gd name="T35" fmla="*/ 17 h 551"/>
                        <a:gd name="T36" fmla="*/ 38 w 2562"/>
                        <a:gd name="T37" fmla="*/ 17 h 551"/>
                        <a:gd name="T38" fmla="*/ 39 w 2562"/>
                        <a:gd name="T39" fmla="*/ 17 h 551"/>
                        <a:gd name="T40" fmla="*/ 41 w 2562"/>
                        <a:gd name="T41" fmla="*/ 17 h 551"/>
                        <a:gd name="T42" fmla="*/ 42 w 2562"/>
                        <a:gd name="T43" fmla="*/ 16 h 551"/>
                        <a:gd name="T44" fmla="*/ 43 w 2562"/>
                        <a:gd name="T45" fmla="*/ 17 h 551"/>
                        <a:gd name="T46" fmla="*/ 44 w 2562"/>
                        <a:gd name="T47" fmla="*/ 17 h 551"/>
                        <a:gd name="T48" fmla="*/ 45 w 2562"/>
                        <a:gd name="T49" fmla="*/ 17 h 551"/>
                        <a:gd name="T50" fmla="*/ 47 w 2562"/>
                        <a:gd name="T51" fmla="*/ 17 h 551"/>
                        <a:gd name="T52" fmla="*/ 48 w 2562"/>
                        <a:gd name="T53" fmla="*/ 16 h 551"/>
                        <a:gd name="T54" fmla="*/ 49 w 2562"/>
                        <a:gd name="T55" fmla="*/ 16 h 551"/>
                        <a:gd name="T56" fmla="*/ 50 w 2562"/>
                        <a:gd name="T57" fmla="*/ 17 h 551"/>
                        <a:gd name="T58" fmla="*/ 52 w 2562"/>
                        <a:gd name="T59" fmla="*/ 16 h 551"/>
                        <a:gd name="T60" fmla="*/ 53 w 2562"/>
                        <a:gd name="T61" fmla="*/ 16 h 551"/>
                        <a:gd name="T62" fmla="*/ 54 w 2562"/>
                        <a:gd name="T63" fmla="*/ 16 h 551"/>
                        <a:gd name="T64" fmla="*/ 55 w 2562"/>
                        <a:gd name="T65" fmla="*/ 17 h 551"/>
                        <a:gd name="T66" fmla="*/ 56 w 2562"/>
                        <a:gd name="T67" fmla="*/ 17 h 551"/>
                        <a:gd name="T68" fmla="*/ 56 w 2562"/>
                        <a:gd name="T69" fmla="*/ 16 h 551"/>
                        <a:gd name="T70" fmla="*/ 57 w 2562"/>
                        <a:gd name="T71" fmla="*/ 16 h 551"/>
                        <a:gd name="T72" fmla="*/ 58 w 2562"/>
                        <a:gd name="T73" fmla="*/ 16 h 551"/>
                        <a:gd name="T74" fmla="*/ 59 w 2562"/>
                        <a:gd name="T75" fmla="*/ 16 h 551"/>
                        <a:gd name="T76" fmla="*/ 60 w 2562"/>
                        <a:gd name="T77" fmla="*/ 16 h 551"/>
                        <a:gd name="T78" fmla="*/ 61 w 2562"/>
                        <a:gd name="T79" fmla="*/ 16 h 551"/>
                        <a:gd name="T80" fmla="*/ 62 w 2562"/>
                        <a:gd name="T81" fmla="*/ 16 h 551"/>
                        <a:gd name="T82" fmla="*/ 63 w 2562"/>
                        <a:gd name="T83" fmla="*/ 16 h 551"/>
                        <a:gd name="T84" fmla="*/ 64 w 2562"/>
                        <a:gd name="T85" fmla="*/ 16 h 551"/>
                        <a:gd name="T86" fmla="*/ 65 w 2562"/>
                        <a:gd name="T87" fmla="*/ 16 h 551"/>
                        <a:gd name="T88" fmla="*/ 66 w 2562"/>
                        <a:gd name="T89" fmla="*/ 16 h 551"/>
                        <a:gd name="T90" fmla="*/ 67 w 2562"/>
                        <a:gd name="T91" fmla="*/ 16 h 551"/>
                        <a:gd name="T92" fmla="*/ 68 w 2562"/>
                        <a:gd name="T93" fmla="*/ 17 h 551"/>
                        <a:gd name="T94" fmla="*/ 69 w 2562"/>
                        <a:gd name="T95" fmla="*/ 17 h 551"/>
                        <a:gd name="T96" fmla="*/ 71 w 2562"/>
                        <a:gd name="T97" fmla="*/ 16 h 551"/>
                        <a:gd name="T98" fmla="*/ 72 w 2562"/>
                        <a:gd name="T99" fmla="*/ 16 h 551"/>
                        <a:gd name="T100" fmla="*/ 73 w 2562"/>
                        <a:gd name="T101" fmla="*/ 16 h 551"/>
                        <a:gd name="T102" fmla="*/ 74 w 2562"/>
                        <a:gd name="T103" fmla="*/ 17 h 551"/>
                        <a:gd name="T104" fmla="*/ 75 w 2562"/>
                        <a:gd name="T105" fmla="*/ 17 h 551"/>
                        <a:gd name="T106" fmla="*/ 76 w 2562"/>
                        <a:gd name="T107" fmla="*/ 16 h 551"/>
                        <a:gd name="T108" fmla="*/ 77 w 2562"/>
                        <a:gd name="T109" fmla="*/ 16 h 551"/>
                        <a:gd name="T110" fmla="*/ 78 w 2562"/>
                        <a:gd name="T111" fmla="*/ 16 h 551"/>
                        <a:gd name="T112" fmla="*/ 79 w 2562"/>
                        <a:gd name="T113" fmla="*/ 16 h 551"/>
                        <a:gd name="T114" fmla="*/ 80 w 2562"/>
                        <a:gd name="T115" fmla="*/ 16 h 551"/>
                        <a:gd name="T116" fmla="*/ 80 w 2562"/>
                        <a:gd name="T117" fmla="*/ 15 h 551"/>
                        <a:gd name="T118" fmla="*/ 81 w 2562"/>
                        <a:gd name="T119" fmla="*/ 12 h 551"/>
                        <a:gd name="T120" fmla="*/ 80 w 2562"/>
                        <a:gd name="T121" fmla="*/ 7 h 551"/>
                        <a:gd name="T122" fmla="*/ 72 w 2562"/>
                        <a:gd name="T123" fmla="*/ 7 h 551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w 2562"/>
                        <a:gd name="T187" fmla="*/ 0 h 551"/>
                        <a:gd name="T188" fmla="*/ 2562 w 2562"/>
                        <a:gd name="T189" fmla="*/ 551 h 551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T186" t="T187" r="T188" b="T189"/>
                      <a:pathLst>
                        <a:path w="2562" h="551">
                          <a:moveTo>
                            <a:pt x="2299" y="238"/>
                          </a:moveTo>
                          <a:lnTo>
                            <a:pt x="2254" y="173"/>
                          </a:lnTo>
                          <a:lnTo>
                            <a:pt x="2254" y="0"/>
                          </a:lnTo>
                          <a:lnTo>
                            <a:pt x="262" y="0"/>
                          </a:lnTo>
                          <a:lnTo>
                            <a:pt x="273" y="173"/>
                          </a:lnTo>
                          <a:lnTo>
                            <a:pt x="196" y="248"/>
                          </a:lnTo>
                          <a:lnTo>
                            <a:pt x="0" y="259"/>
                          </a:lnTo>
                          <a:lnTo>
                            <a:pt x="10" y="367"/>
                          </a:lnTo>
                          <a:lnTo>
                            <a:pt x="54" y="443"/>
                          </a:lnTo>
                          <a:lnTo>
                            <a:pt x="109" y="497"/>
                          </a:lnTo>
                          <a:lnTo>
                            <a:pt x="206" y="540"/>
                          </a:lnTo>
                          <a:lnTo>
                            <a:pt x="338" y="551"/>
                          </a:lnTo>
                          <a:lnTo>
                            <a:pt x="492" y="551"/>
                          </a:lnTo>
                          <a:lnTo>
                            <a:pt x="695" y="546"/>
                          </a:lnTo>
                          <a:lnTo>
                            <a:pt x="886" y="546"/>
                          </a:lnTo>
                          <a:lnTo>
                            <a:pt x="1089" y="546"/>
                          </a:lnTo>
                          <a:lnTo>
                            <a:pt x="1118" y="546"/>
                          </a:lnTo>
                          <a:lnTo>
                            <a:pt x="1154" y="544"/>
                          </a:lnTo>
                          <a:lnTo>
                            <a:pt x="1202" y="544"/>
                          </a:lnTo>
                          <a:lnTo>
                            <a:pt x="1246" y="544"/>
                          </a:lnTo>
                          <a:lnTo>
                            <a:pt x="1292" y="546"/>
                          </a:lnTo>
                          <a:lnTo>
                            <a:pt x="1330" y="540"/>
                          </a:lnTo>
                          <a:lnTo>
                            <a:pt x="1366" y="544"/>
                          </a:lnTo>
                          <a:lnTo>
                            <a:pt x="1404" y="544"/>
                          </a:lnTo>
                          <a:lnTo>
                            <a:pt x="1433" y="546"/>
                          </a:lnTo>
                          <a:lnTo>
                            <a:pt x="1476" y="544"/>
                          </a:lnTo>
                          <a:lnTo>
                            <a:pt x="1517" y="537"/>
                          </a:lnTo>
                          <a:lnTo>
                            <a:pt x="1560" y="540"/>
                          </a:lnTo>
                          <a:lnTo>
                            <a:pt x="1598" y="544"/>
                          </a:lnTo>
                          <a:lnTo>
                            <a:pt x="1634" y="537"/>
                          </a:lnTo>
                          <a:lnTo>
                            <a:pt x="1677" y="531"/>
                          </a:lnTo>
                          <a:lnTo>
                            <a:pt x="1717" y="535"/>
                          </a:lnTo>
                          <a:lnTo>
                            <a:pt x="1738" y="546"/>
                          </a:lnTo>
                          <a:lnTo>
                            <a:pt x="1763" y="544"/>
                          </a:lnTo>
                          <a:lnTo>
                            <a:pt x="1790" y="533"/>
                          </a:lnTo>
                          <a:lnTo>
                            <a:pt x="1814" y="538"/>
                          </a:lnTo>
                          <a:lnTo>
                            <a:pt x="1841" y="538"/>
                          </a:lnTo>
                          <a:lnTo>
                            <a:pt x="1877" y="535"/>
                          </a:lnTo>
                          <a:lnTo>
                            <a:pt x="1900" y="531"/>
                          </a:lnTo>
                          <a:lnTo>
                            <a:pt x="1936" y="535"/>
                          </a:lnTo>
                          <a:lnTo>
                            <a:pt x="1976" y="542"/>
                          </a:lnTo>
                          <a:lnTo>
                            <a:pt x="2003" y="540"/>
                          </a:lnTo>
                          <a:lnTo>
                            <a:pt x="2026" y="538"/>
                          </a:lnTo>
                          <a:lnTo>
                            <a:pt x="2049" y="537"/>
                          </a:lnTo>
                          <a:lnTo>
                            <a:pt x="2082" y="535"/>
                          </a:lnTo>
                          <a:lnTo>
                            <a:pt x="2116" y="537"/>
                          </a:lnTo>
                          <a:lnTo>
                            <a:pt x="2152" y="546"/>
                          </a:lnTo>
                          <a:lnTo>
                            <a:pt x="2193" y="544"/>
                          </a:lnTo>
                          <a:lnTo>
                            <a:pt x="2240" y="538"/>
                          </a:lnTo>
                          <a:lnTo>
                            <a:pt x="2281" y="535"/>
                          </a:lnTo>
                          <a:lnTo>
                            <a:pt x="2319" y="538"/>
                          </a:lnTo>
                          <a:lnTo>
                            <a:pt x="2350" y="546"/>
                          </a:lnTo>
                          <a:lnTo>
                            <a:pt x="2382" y="547"/>
                          </a:lnTo>
                          <a:lnTo>
                            <a:pt x="2421" y="537"/>
                          </a:lnTo>
                          <a:lnTo>
                            <a:pt x="2452" y="531"/>
                          </a:lnTo>
                          <a:lnTo>
                            <a:pt x="2484" y="542"/>
                          </a:lnTo>
                          <a:lnTo>
                            <a:pt x="2522" y="538"/>
                          </a:lnTo>
                          <a:lnTo>
                            <a:pt x="2542" y="522"/>
                          </a:lnTo>
                          <a:lnTo>
                            <a:pt x="2556" y="497"/>
                          </a:lnTo>
                          <a:lnTo>
                            <a:pt x="2562" y="411"/>
                          </a:lnTo>
                          <a:lnTo>
                            <a:pt x="2556" y="238"/>
                          </a:lnTo>
                          <a:lnTo>
                            <a:pt x="2299" y="238"/>
                          </a:lnTo>
                          <a:close/>
                        </a:path>
                      </a:pathLst>
                    </a:custGeom>
                    <a:solidFill>
                      <a:srgbClr val="D4AE24"/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449" name="その他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3" y="339"/>
                      <a:ext cx="1311" cy="129"/>
                    </a:xfrm>
                    <a:custGeom>
                      <a:avLst/>
                      <a:gdLst>
                        <a:gd name="T0" fmla="*/ 6 w 2612"/>
                        <a:gd name="T1" fmla="*/ 5 h 254"/>
                        <a:gd name="T2" fmla="*/ 3 w 2612"/>
                        <a:gd name="T3" fmla="*/ 5 h 254"/>
                        <a:gd name="T4" fmla="*/ 1 w 2612"/>
                        <a:gd name="T5" fmla="*/ 5 h 254"/>
                        <a:gd name="T6" fmla="*/ 1 w 2612"/>
                        <a:gd name="T7" fmla="*/ 4 h 254"/>
                        <a:gd name="T8" fmla="*/ 0 w 2612"/>
                        <a:gd name="T9" fmla="*/ 3 h 254"/>
                        <a:gd name="T10" fmla="*/ 1 w 2612"/>
                        <a:gd name="T11" fmla="*/ 2 h 254"/>
                        <a:gd name="T12" fmla="*/ 2 w 2612"/>
                        <a:gd name="T13" fmla="*/ 1 h 254"/>
                        <a:gd name="T14" fmla="*/ 3 w 2612"/>
                        <a:gd name="T15" fmla="*/ 1 h 254"/>
                        <a:gd name="T16" fmla="*/ 6 w 2612"/>
                        <a:gd name="T17" fmla="*/ 1 h 254"/>
                        <a:gd name="T18" fmla="*/ 10 w 2612"/>
                        <a:gd name="T19" fmla="*/ 1 h 254"/>
                        <a:gd name="T20" fmla="*/ 12 w 2612"/>
                        <a:gd name="T21" fmla="*/ 1 h 254"/>
                        <a:gd name="T22" fmla="*/ 14 w 2612"/>
                        <a:gd name="T23" fmla="*/ 1 h 254"/>
                        <a:gd name="T24" fmla="*/ 17 w 2612"/>
                        <a:gd name="T25" fmla="*/ 1 h 254"/>
                        <a:gd name="T26" fmla="*/ 20 w 2612"/>
                        <a:gd name="T27" fmla="*/ 1 h 254"/>
                        <a:gd name="T28" fmla="*/ 24 w 2612"/>
                        <a:gd name="T29" fmla="*/ 1 h 254"/>
                        <a:gd name="T30" fmla="*/ 31 w 2612"/>
                        <a:gd name="T31" fmla="*/ 1 h 254"/>
                        <a:gd name="T32" fmla="*/ 36 w 2612"/>
                        <a:gd name="T33" fmla="*/ 1 h 254"/>
                        <a:gd name="T34" fmla="*/ 39 w 2612"/>
                        <a:gd name="T35" fmla="*/ 1 h 254"/>
                        <a:gd name="T36" fmla="*/ 42 w 2612"/>
                        <a:gd name="T37" fmla="*/ 1 h 254"/>
                        <a:gd name="T38" fmla="*/ 43 w 2612"/>
                        <a:gd name="T39" fmla="*/ 1 h 254"/>
                        <a:gd name="T40" fmla="*/ 43 w 2612"/>
                        <a:gd name="T41" fmla="*/ 1 h 254"/>
                        <a:gd name="T42" fmla="*/ 43 w 2612"/>
                        <a:gd name="T43" fmla="*/ 1 h 254"/>
                        <a:gd name="T44" fmla="*/ 45 w 2612"/>
                        <a:gd name="T45" fmla="*/ 1 h 254"/>
                        <a:gd name="T46" fmla="*/ 48 w 2612"/>
                        <a:gd name="T47" fmla="*/ 1 h 254"/>
                        <a:gd name="T48" fmla="*/ 50 w 2612"/>
                        <a:gd name="T49" fmla="*/ 1 h 254"/>
                        <a:gd name="T50" fmla="*/ 54 w 2612"/>
                        <a:gd name="T51" fmla="*/ 1 h 254"/>
                        <a:gd name="T52" fmla="*/ 55 w 2612"/>
                        <a:gd name="T53" fmla="*/ 1 h 254"/>
                        <a:gd name="T54" fmla="*/ 57 w 2612"/>
                        <a:gd name="T55" fmla="*/ 1 h 254"/>
                        <a:gd name="T56" fmla="*/ 59 w 2612"/>
                        <a:gd name="T57" fmla="*/ 1 h 254"/>
                        <a:gd name="T58" fmla="*/ 62 w 2612"/>
                        <a:gd name="T59" fmla="*/ 1 h 254"/>
                        <a:gd name="T60" fmla="*/ 64 w 2612"/>
                        <a:gd name="T61" fmla="*/ 1 h 254"/>
                        <a:gd name="T62" fmla="*/ 67 w 2612"/>
                        <a:gd name="T63" fmla="*/ 0 h 254"/>
                        <a:gd name="T64" fmla="*/ 69 w 2612"/>
                        <a:gd name="T65" fmla="*/ 1 h 254"/>
                        <a:gd name="T66" fmla="*/ 71 w 2612"/>
                        <a:gd name="T67" fmla="*/ 1 h 254"/>
                        <a:gd name="T68" fmla="*/ 73 w 2612"/>
                        <a:gd name="T69" fmla="*/ 1 h 254"/>
                        <a:gd name="T70" fmla="*/ 76 w 2612"/>
                        <a:gd name="T71" fmla="*/ 1 h 254"/>
                        <a:gd name="T72" fmla="*/ 78 w 2612"/>
                        <a:gd name="T73" fmla="*/ 1 h 254"/>
                        <a:gd name="T74" fmla="*/ 80 w 2612"/>
                        <a:gd name="T75" fmla="*/ 2 h 254"/>
                        <a:gd name="T76" fmla="*/ 81 w 2612"/>
                        <a:gd name="T77" fmla="*/ 3 h 254"/>
                        <a:gd name="T78" fmla="*/ 83 w 2612"/>
                        <a:gd name="T79" fmla="*/ 4 h 254"/>
                        <a:gd name="T80" fmla="*/ 83 w 2612"/>
                        <a:gd name="T81" fmla="*/ 5 h 254"/>
                        <a:gd name="T82" fmla="*/ 83 w 2612"/>
                        <a:gd name="T83" fmla="*/ 5 h 254"/>
                        <a:gd name="T84" fmla="*/ 82 w 2612"/>
                        <a:gd name="T85" fmla="*/ 5 h 254"/>
                        <a:gd name="T86" fmla="*/ 80 w 2612"/>
                        <a:gd name="T87" fmla="*/ 5 h 254"/>
                        <a:gd name="T88" fmla="*/ 77 w 2612"/>
                        <a:gd name="T89" fmla="*/ 5 h 254"/>
                        <a:gd name="T90" fmla="*/ 76 w 2612"/>
                        <a:gd name="T91" fmla="*/ 5 h 254"/>
                        <a:gd name="T92" fmla="*/ 75 w 2612"/>
                        <a:gd name="T93" fmla="*/ 5 h 254"/>
                        <a:gd name="T94" fmla="*/ 75 w 2612"/>
                        <a:gd name="T95" fmla="*/ 6 h 254"/>
                        <a:gd name="T96" fmla="*/ 75 w 2612"/>
                        <a:gd name="T97" fmla="*/ 6 h 254"/>
                        <a:gd name="T98" fmla="*/ 77 w 2612"/>
                        <a:gd name="T99" fmla="*/ 7 h 254"/>
                        <a:gd name="T100" fmla="*/ 77 w 2612"/>
                        <a:gd name="T101" fmla="*/ 8 h 254"/>
                        <a:gd name="T102" fmla="*/ 77 w 2612"/>
                        <a:gd name="T103" fmla="*/ 8 h 254"/>
                        <a:gd name="T104" fmla="*/ 76 w 2612"/>
                        <a:gd name="T105" fmla="*/ 9 h 254"/>
                        <a:gd name="T106" fmla="*/ 74 w 2612"/>
                        <a:gd name="T107" fmla="*/ 9 h 254"/>
                        <a:gd name="T108" fmla="*/ 69 w 2612"/>
                        <a:gd name="T109" fmla="*/ 9 h 254"/>
                        <a:gd name="T110" fmla="*/ 66 w 2612"/>
                        <a:gd name="T111" fmla="*/ 9 h 254"/>
                        <a:gd name="T112" fmla="*/ 64 w 2612"/>
                        <a:gd name="T113" fmla="*/ 9 h 254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w 2612"/>
                        <a:gd name="T172" fmla="*/ 0 h 254"/>
                        <a:gd name="T173" fmla="*/ 2612 w 2612"/>
                        <a:gd name="T174" fmla="*/ 254 h 254"/>
                      </a:gdLst>
                      <a:ahLst/>
                      <a:cxnLst>
                        <a:cxn ang="T114">
                          <a:pos x="T0" y="T1"/>
                        </a:cxn>
                        <a:cxn ang="T115">
                          <a:pos x="T2" y="T3"/>
                        </a:cxn>
                        <a:cxn ang="T116">
                          <a:pos x="T4" y="T5"/>
                        </a:cxn>
                        <a:cxn ang="T117">
                          <a:pos x="T6" y="T7"/>
                        </a:cxn>
                        <a:cxn ang="T118">
                          <a:pos x="T8" y="T9"/>
                        </a:cxn>
                        <a:cxn ang="T119">
                          <a:pos x="T10" y="T11"/>
                        </a:cxn>
                        <a:cxn ang="T120">
                          <a:pos x="T12" y="T13"/>
                        </a:cxn>
                        <a:cxn ang="T121">
                          <a:pos x="T14" y="T15"/>
                        </a:cxn>
                        <a:cxn ang="T122">
                          <a:pos x="T16" y="T17"/>
                        </a:cxn>
                        <a:cxn ang="T123">
                          <a:pos x="T18" y="T19"/>
                        </a:cxn>
                        <a:cxn ang="T124">
                          <a:pos x="T20" y="T21"/>
                        </a:cxn>
                        <a:cxn ang="T125">
                          <a:pos x="T22" y="T23"/>
                        </a:cxn>
                        <a:cxn ang="T126">
                          <a:pos x="T24" y="T25"/>
                        </a:cxn>
                        <a:cxn ang="T127">
                          <a:pos x="T26" y="T27"/>
                        </a:cxn>
                        <a:cxn ang="T128">
                          <a:pos x="T28" y="T29"/>
                        </a:cxn>
                        <a:cxn ang="T129">
                          <a:pos x="T30" y="T31"/>
                        </a:cxn>
                        <a:cxn ang="T130">
                          <a:pos x="T32" y="T33"/>
                        </a:cxn>
                        <a:cxn ang="T131">
                          <a:pos x="T34" y="T35"/>
                        </a:cxn>
                        <a:cxn ang="T132">
                          <a:pos x="T36" y="T37"/>
                        </a:cxn>
                        <a:cxn ang="T133">
                          <a:pos x="T38" y="T39"/>
                        </a:cxn>
                        <a:cxn ang="T134">
                          <a:pos x="T40" y="T41"/>
                        </a:cxn>
                        <a:cxn ang="T135">
                          <a:pos x="T42" y="T43"/>
                        </a:cxn>
                        <a:cxn ang="T136">
                          <a:pos x="T44" y="T45"/>
                        </a:cxn>
                        <a:cxn ang="T137">
                          <a:pos x="T46" y="T47"/>
                        </a:cxn>
                        <a:cxn ang="T138">
                          <a:pos x="T48" y="T49"/>
                        </a:cxn>
                        <a:cxn ang="T139">
                          <a:pos x="T50" y="T51"/>
                        </a:cxn>
                        <a:cxn ang="T140">
                          <a:pos x="T52" y="T53"/>
                        </a:cxn>
                        <a:cxn ang="T141">
                          <a:pos x="T54" y="T55"/>
                        </a:cxn>
                        <a:cxn ang="T142">
                          <a:pos x="T56" y="T57"/>
                        </a:cxn>
                        <a:cxn ang="T143">
                          <a:pos x="T58" y="T59"/>
                        </a:cxn>
                        <a:cxn ang="T144">
                          <a:pos x="T60" y="T61"/>
                        </a:cxn>
                        <a:cxn ang="T145">
                          <a:pos x="T62" y="T63"/>
                        </a:cxn>
                        <a:cxn ang="T146">
                          <a:pos x="T64" y="T65"/>
                        </a:cxn>
                        <a:cxn ang="T147">
                          <a:pos x="T66" y="T67"/>
                        </a:cxn>
                        <a:cxn ang="T148">
                          <a:pos x="T68" y="T69"/>
                        </a:cxn>
                        <a:cxn ang="T149">
                          <a:pos x="T70" y="T71"/>
                        </a:cxn>
                        <a:cxn ang="T150">
                          <a:pos x="T72" y="T73"/>
                        </a:cxn>
                        <a:cxn ang="T151">
                          <a:pos x="T74" y="T75"/>
                        </a:cxn>
                        <a:cxn ang="T152">
                          <a:pos x="T76" y="T77"/>
                        </a:cxn>
                        <a:cxn ang="T153">
                          <a:pos x="T78" y="T79"/>
                        </a:cxn>
                        <a:cxn ang="T154">
                          <a:pos x="T80" y="T81"/>
                        </a:cxn>
                        <a:cxn ang="T155">
                          <a:pos x="T82" y="T83"/>
                        </a:cxn>
                        <a:cxn ang="T156">
                          <a:pos x="T84" y="T85"/>
                        </a:cxn>
                        <a:cxn ang="T157">
                          <a:pos x="T86" y="T87"/>
                        </a:cxn>
                        <a:cxn ang="T158">
                          <a:pos x="T88" y="T89"/>
                        </a:cxn>
                        <a:cxn ang="T159">
                          <a:pos x="T90" y="T91"/>
                        </a:cxn>
                        <a:cxn ang="T160">
                          <a:pos x="T92" y="T93"/>
                        </a:cxn>
                        <a:cxn ang="T161">
                          <a:pos x="T94" y="T95"/>
                        </a:cxn>
                        <a:cxn ang="T162">
                          <a:pos x="T96" y="T97"/>
                        </a:cxn>
                        <a:cxn ang="T163">
                          <a:pos x="T98" y="T99"/>
                        </a:cxn>
                        <a:cxn ang="T164">
                          <a:pos x="T100" y="T101"/>
                        </a:cxn>
                        <a:cxn ang="T165">
                          <a:pos x="T102" y="T103"/>
                        </a:cxn>
                        <a:cxn ang="T166">
                          <a:pos x="T104" y="T105"/>
                        </a:cxn>
                        <a:cxn ang="T167">
                          <a:pos x="T106" y="T107"/>
                        </a:cxn>
                        <a:cxn ang="T168">
                          <a:pos x="T108" y="T109"/>
                        </a:cxn>
                        <a:cxn ang="T169">
                          <a:pos x="T110" y="T111"/>
                        </a:cxn>
                        <a:cxn ang="T170">
                          <a:pos x="T112" y="T113"/>
                        </a:cxn>
                      </a:cxnLst>
                      <a:rect l="T171" t="T172" r="T173" b="T174"/>
                      <a:pathLst>
                        <a:path w="2612" h="254">
                          <a:moveTo>
                            <a:pt x="264" y="146"/>
                          </a:moveTo>
                          <a:lnTo>
                            <a:pt x="200" y="144"/>
                          </a:lnTo>
                          <a:lnTo>
                            <a:pt x="167" y="144"/>
                          </a:lnTo>
                          <a:lnTo>
                            <a:pt x="138" y="144"/>
                          </a:lnTo>
                          <a:lnTo>
                            <a:pt x="110" y="142"/>
                          </a:lnTo>
                          <a:lnTo>
                            <a:pt x="84" y="140"/>
                          </a:lnTo>
                          <a:lnTo>
                            <a:pt x="63" y="139"/>
                          </a:lnTo>
                          <a:lnTo>
                            <a:pt x="45" y="135"/>
                          </a:lnTo>
                          <a:lnTo>
                            <a:pt x="30" y="131"/>
                          </a:lnTo>
                          <a:lnTo>
                            <a:pt x="18" y="126"/>
                          </a:lnTo>
                          <a:lnTo>
                            <a:pt x="11" y="122"/>
                          </a:lnTo>
                          <a:lnTo>
                            <a:pt x="5" y="115"/>
                          </a:lnTo>
                          <a:lnTo>
                            <a:pt x="2" y="110"/>
                          </a:lnTo>
                          <a:lnTo>
                            <a:pt x="0" y="102"/>
                          </a:lnTo>
                          <a:lnTo>
                            <a:pt x="0" y="90"/>
                          </a:lnTo>
                          <a:lnTo>
                            <a:pt x="2" y="74"/>
                          </a:lnTo>
                          <a:lnTo>
                            <a:pt x="5" y="65"/>
                          </a:lnTo>
                          <a:lnTo>
                            <a:pt x="11" y="54"/>
                          </a:lnTo>
                          <a:lnTo>
                            <a:pt x="18" y="45"/>
                          </a:lnTo>
                          <a:lnTo>
                            <a:pt x="29" y="36"/>
                          </a:lnTo>
                          <a:lnTo>
                            <a:pt x="41" y="29"/>
                          </a:lnTo>
                          <a:lnTo>
                            <a:pt x="56" y="21"/>
                          </a:lnTo>
                          <a:lnTo>
                            <a:pt x="74" y="18"/>
                          </a:lnTo>
                          <a:lnTo>
                            <a:pt x="95" y="14"/>
                          </a:lnTo>
                          <a:lnTo>
                            <a:pt x="119" y="11"/>
                          </a:lnTo>
                          <a:lnTo>
                            <a:pt x="146" y="9"/>
                          </a:lnTo>
                          <a:lnTo>
                            <a:pt x="173" y="7"/>
                          </a:lnTo>
                          <a:lnTo>
                            <a:pt x="203" y="7"/>
                          </a:lnTo>
                          <a:lnTo>
                            <a:pt x="264" y="5"/>
                          </a:lnTo>
                          <a:lnTo>
                            <a:pt x="293" y="5"/>
                          </a:lnTo>
                          <a:lnTo>
                            <a:pt x="318" y="7"/>
                          </a:lnTo>
                          <a:lnTo>
                            <a:pt x="345" y="9"/>
                          </a:lnTo>
                          <a:lnTo>
                            <a:pt x="372" y="12"/>
                          </a:lnTo>
                          <a:lnTo>
                            <a:pt x="404" y="14"/>
                          </a:lnTo>
                          <a:lnTo>
                            <a:pt x="422" y="14"/>
                          </a:lnTo>
                          <a:lnTo>
                            <a:pt x="442" y="16"/>
                          </a:lnTo>
                          <a:lnTo>
                            <a:pt x="464" y="16"/>
                          </a:lnTo>
                          <a:lnTo>
                            <a:pt x="489" y="18"/>
                          </a:lnTo>
                          <a:lnTo>
                            <a:pt x="516" y="18"/>
                          </a:lnTo>
                          <a:lnTo>
                            <a:pt x="545" y="18"/>
                          </a:lnTo>
                          <a:lnTo>
                            <a:pt x="579" y="18"/>
                          </a:lnTo>
                          <a:lnTo>
                            <a:pt x="617" y="18"/>
                          </a:lnTo>
                          <a:lnTo>
                            <a:pt x="660" y="16"/>
                          </a:lnTo>
                          <a:lnTo>
                            <a:pt x="707" y="16"/>
                          </a:lnTo>
                          <a:lnTo>
                            <a:pt x="755" y="16"/>
                          </a:lnTo>
                          <a:lnTo>
                            <a:pt x="807" y="14"/>
                          </a:lnTo>
                          <a:lnTo>
                            <a:pt x="911" y="12"/>
                          </a:lnTo>
                          <a:lnTo>
                            <a:pt x="964" y="11"/>
                          </a:lnTo>
                          <a:lnTo>
                            <a:pt x="1016" y="11"/>
                          </a:lnTo>
                          <a:lnTo>
                            <a:pt x="1064" y="9"/>
                          </a:lnTo>
                          <a:lnTo>
                            <a:pt x="1111" y="9"/>
                          </a:lnTo>
                          <a:lnTo>
                            <a:pt x="1156" y="7"/>
                          </a:lnTo>
                          <a:lnTo>
                            <a:pt x="1196" y="7"/>
                          </a:lnTo>
                          <a:lnTo>
                            <a:pt x="1230" y="5"/>
                          </a:lnTo>
                          <a:lnTo>
                            <a:pt x="1258" y="5"/>
                          </a:lnTo>
                          <a:lnTo>
                            <a:pt x="1282" y="5"/>
                          </a:lnTo>
                          <a:lnTo>
                            <a:pt x="1302" y="5"/>
                          </a:lnTo>
                          <a:lnTo>
                            <a:pt x="1316" y="5"/>
                          </a:lnTo>
                          <a:lnTo>
                            <a:pt x="1329" y="7"/>
                          </a:lnTo>
                          <a:lnTo>
                            <a:pt x="1338" y="7"/>
                          </a:lnTo>
                          <a:lnTo>
                            <a:pt x="1343" y="7"/>
                          </a:lnTo>
                          <a:lnTo>
                            <a:pt x="1348" y="7"/>
                          </a:lnTo>
                          <a:lnTo>
                            <a:pt x="1350" y="9"/>
                          </a:lnTo>
                          <a:lnTo>
                            <a:pt x="1354" y="9"/>
                          </a:lnTo>
                          <a:lnTo>
                            <a:pt x="1356" y="11"/>
                          </a:lnTo>
                          <a:lnTo>
                            <a:pt x="1359" y="11"/>
                          </a:lnTo>
                          <a:lnTo>
                            <a:pt x="1365" y="11"/>
                          </a:lnTo>
                          <a:lnTo>
                            <a:pt x="1370" y="11"/>
                          </a:lnTo>
                          <a:lnTo>
                            <a:pt x="1401" y="11"/>
                          </a:lnTo>
                          <a:lnTo>
                            <a:pt x="1433" y="9"/>
                          </a:lnTo>
                          <a:lnTo>
                            <a:pt x="1465" y="7"/>
                          </a:lnTo>
                          <a:lnTo>
                            <a:pt x="1494" y="5"/>
                          </a:lnTo>
                          <a:lnTo>
                            <a:pt x="1519" y="7"/>
                          </a:lnTo>
                          <a:lnTo>
                            <a:pt x="1543" y="11"/>
                          </a:lnTo>
                          <a:lnTo>
                            <a:pt x="1584" y="18"/>
                          </a:lnTo>
                          <a:lnTo>
                            <a:pt x="1622" y="18"/>
                          </a:lnTo>
                          <a:lnTo>
                            <a:pt x="1658" y="18"/>
                          </a:lnTo>
                          <a:lnTo>
                            <a:pt x="1692" y="14"/>
                          </a:lnTo>
                          <a:lnTo>
                            <a:pt x="1708" y="12"/>
                          </a:lnTo>
                          <a:lnTo>
                            <a:pt x="1724" y="11"/>
                          </a:lnTo>
                          <a:lnTo>
                            <a:pt x="1742" y="12"/>
                          </a:lnTo>
                          <a:lnTo>
                            <a:pt x="1758" y="14"/>
                          </a:lnTo>
                          <a:lnTo>
                            <a:pt x="1778" y="16"/>
                          </a:lnTo>
                          <a:lnTo>
                            <a:pt x="1798" y="18"/>
                          </a:lnTo>
                          <a:lnTo>
                            <a:pt x="1819" y="14"/>
                          </a:lnTo>
                          <a:lnTo>
                            <a:pt x="1843" y="9"/>
                          </a:lnTo>
                          <a:lnTo>
                            <a:pt x="1868" y="2"/>
                          </a:lnTo>
                          <a:lnTo>
                            <a:pt x="1893" y="0"/>
                          </a:lnTo>
                          <a:lnTo>
                            <a:pt x="1918" y="2"/>
                          </a:lnTo>
                          <a:lnTo>
                            <a:pt x="1944" y="5"/>
                          </a:lnTo>
                          <a:lnTo>
                            <a:pt x="1970" y="9"/>
                          </a:lnTo>
                          <a:lnTo>
                            <a:pt x="1994" y="11"/>
                          </a:lnTo>
                          <a:lnTo>
                            <a:pt x="2017" y="9"/>
                          </a:lnTo>
                          <a:lnTo>
                            <a:pt x="2039" y="5"/>
                          </a:lnTo>
                          <a:lnTo>
                            <a:pt x="2062" y="2"/>
                          </a:lnTo>
                          <a:lnTo>
                            <a:pt x="2084" y="0"/>
                          </a:lnTo>
                          <a:lnTo>
                            <a:pt x="2107" y="3"/>
                          </a:lnTo>
                          <a:lnTo>
                            <a:pt x="2132" y="9"/>
                          </a:lnTo>
                          <a:lnTo>
                            <a:pt x="2156" y="14"/>
                          </a:lnTo>
                          <a:lnTo>
                            <a:pt x="2179" y="18"/>
                          </a:lnTo>
                          <a:lnTo>
                            <a:pt x="2202" y="14"/>
                          </a:lnTo>
                          <a:lnTo>
                            <a:pt x="2228" y="9"/>
                          </a:lnTo>
                          <a:lnTo>
                            <a:pt x="2251" y="3"/>
                          </a:lnTo>
                          <a:lnTo>
                            <a:pt x="2274" y="0"/>
                          </a:lnTo>
                          <a:lnTo>
                            <a:pt x="2301" y="2"/>
                          </a:lnTo>
                          <a:lnTo>
                            <a:pt x="2328" y="7"/>
                          </a:lnTo>
                          <a:lnTo>
                            <a:pt x="2355" y="12"/>
                          </a:lnTo>
                          <a:lnTo>
                            <a:pt x="2382" y="18"/>
                          </a:lnTo>
                          <a:lnTo>
                            <a:pt x="2409" y="18"/>
                          </a:lnTo>
                          <a:lnTo>
                            <a:pt x="2436" y="18"/>
                          </a:lnTo>
                          <a:lnTo>
                            <a:pt x="2461" y="18"/>
                          </a:lnTo>
                          <a:lnTo>
                            <a:pt x="2483" y="21"/>
                          </a:lnTo>
                          <a:lnTo>
                            <a:pt x="2501" y="30"/>
                          </a:lnTo>
                          <a:lnTo>
                            <a:pt x="2517" y="43"/>
                          </a:lnTo>
                          <a:lnTo>
                            <a:pt x="2530" y="59"/>
                          </a:lnTo>
                          <a:lnTo>
                            <a:pt x="2544" y="74"/>
                          </a:lnTo>
                          <a:lnTo>
                            <a:pt x="2555" y="83"/>
                          </a:lnTo>
                          <a:lnTo>
                            <a:pt x="2567" y="92"/>
                          </a:lnTo>
                          <a:lnTo>
                            <a:pt x="2580" y="102"/>
                          </a:lnTo>
                          <a:lnTo>
                            <a:pt x="2594" y="113"/>
                          </a:lnTo>
                          <a:lnTo>
                            <a:pt x="2605" y="124"/>
                          </a:lnTo>
                          <a:lnTo>
                            <a:pt x="2612" y="133"/>
                          </a:lnTo>
                          <a:lnTo>
                            <a:pt x="2612" y="137"/>
                          </a:lnTo>
                          <a:lnTo>
                            <a:pt x="2612" y="140"/>
                          </a:lnTo>
                          <a:lnTo>
                            <a:pt x="2611" y="144"/>
                          </a:lnTo>
                          <a:lnTo>
                            <a:pt x="2607" y="146"/>
                          </a:lnTo>
                          <a:lnTo>
                            <a:pt x="2600" y="148"/>
                          </a:lnTo>
                          <a:lnTo>
                            <a:pt x="2591" y="149"/>
                          </a:lnTo>
                          <a:lnTo>
                            <a:pt x="2580" y="149"/>
                          </a:lnTo>
                          <a:lnTo>
                            <a:pt x="2566" y="149"/>
                          </a:lnTo>
                          <a:lnTo>
                            <a:pt x="2535" y="148"/>
                          </a:lnTo>
                          <a:lnTo>
                            <a:pt x="2501" y="146"/>
                          </a:lnTo>
                          <a:lnTo>
                            <a:pt x="2465" y="142"/>
                          </a:lnTo>
                          <a:lnTo>
                            <a:pt x="2431" y="140"/>
                          </a:lnTo>
                          <a:lnTo>
                            <a:pt x="2416" y="140"/>
                          </a:lnTo>
                          <a:lnTo>
                            <a:pt x="2402" y="140"/>
                          </a:lnTo>
                          <a:lnTo>
                            <a:pt x="2391" y="140"/>
                          </a:lnTo>
                          <a:lnTo>
                            <a:pt x="2382" y="140"/>
                          </a:lnTo>
                          <a:lnTo>
                            <a:pt x="2368" y="142"/>
                          </a:lnTo>
                          <a:lnTo>
                            <a:pt x="2359" y="146"/>
                          </a:lnTo>
                          <a:lnTo>
                            <a:pt x="2352" y="151"/>
                          </a:lnTo>
                          <a:lnTo>
                            <a:pt x="2346" y="155"/>
                          </a:lnTo>
                          <a:lnTo>
                            <a:pt x="2344" y="160"/>
                          </a:lnTo>
                          <a:lnTo>
                            <a:pt x="2344" y="167"/>
                          </a:lnTo>
                          <a:lnTo>
                            <a:pt x="2348" y="180"/>
                          </a:lnTo>
                          <a:lnTo>
                            <a:pt x="2350" y="184"/>
                          </a:lnTo>
                          <a:lnTo>
                            <a:pt x="2353" y="187"/>
                          </a:lnTo>
                          <a:lnTo>
                            <a:pt x="2368" y="196"/>
                          </a:lnTo>
                          <a:lnTo>
                            <a:pt x="2384" y="207"/>
                          </a:lnTo>
                          <a:lnTo>
                            <a:pt x="2402" y="216"/>
                          </a:lnTo>
                          <a:lnTo>
                            <a:pt x="2416" y="225"/>
                          </a:lnTo>
                          <a:lnTo>
                            <a:pt x="2422" y="230"/>
                          </a:lnTo>
                          <a:lnTo>
                            <a:pt x="2425" y="234"/>
                          </a:lnTo>
                          <a:lnTo>
                            <a:pt x="2425" y="238"/>
                          </a:lnTo>
                          <a:lnTo>
                            <a:pt x="2424" y="241"/>
                          </a:lnTo>
                          <a:lnTo>
                            <a:pt x="2418" y="245"/>
                          </a:lnTo>
                          <a:lnTo>
                            <a:pt x="2409" y="247"/>
                          </a:lnTo>
                          <a:lnTo>
                            <a:pt x="2397" y="248"/>
                          </a:lnTo>
                          <a:lnTo>
                            <a:pt x="2379" y="250"/>
                          </a:lnTo>
                          <a:lnTo>
                            <a:pt x="2359" y="252"/>
                          </a:lnTo>
                          <a:lnTo>
                            <a:pt x="2334" y="252"/>
                          </a:lnTo>
                          <a:lnTo>
                            <a:pt x="2308" y="254"/>
                          </a:lnTo>
                          <a:lnTo>
                            <a:pt x="2280" y="254"/>
                          </a:lnTo>
                          <a:lnTo>
                            <a:pt x="2219" y="254"/>
                          </a:lnTo>
                          <a:lnTo>
                            <a:pt x="2156" y="254"/>
                          </a:lnTo>
                          <a:lnTo>
                            <a:pt x="2125" y="254"/>
                          </a:lnTo>
                          <a:lnTo>
                            <a:pt x="2096" y="254"/>
                          </a:lnTo>
                          <a:lnTo>
                            <a:pt x="2069" y="254"/>
                          </a:lnTo>
                          <a:lnTo>
                            <a:pt x="2044" y="254"/>
                          </a:lnTo>
                          <a:lnTo>
                            <a:pt x="2023" y="254"/>
                          </a:lnTo>
                          <a:lnTo>
                            <a:pt x="2005" y="254"/>
                          </a:lnTo>
                        </a:path>
                      </a:pathLst>
                    </a:custGeom>
                    <a:noFill/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450" name="その他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138" y="460"/>
                      <a:ext cx="206" cy="26"/>
                    </a:xfrm>
                    <a:custGeom>
                      <a:avLst/>
                      <a:gdLst>
                        <a:gd name="T0" fmla="*/ 0 w 204"/>
                        <a:gd name="T1" fmla="*/ 42 h 23"/>
                        <a:gd name="T2" fmla="*/ 211 w 204"/>
                        <a:gd name="T3" fmla="*/ 42 h 23"/>
                        <a:gd name="T4" fmla="*/ 214 w 204"/>
                        <a:gd name="T5" fmla="*/ 0 h 23"/>
                        <a:gd name="T6" fmla="*/ 0 60000 65536"/>
                        <a:gd name="T7" fmla="*/ 0 60000 65536"/>
                        <a:gd name="T8" fmla="*/ 0 60000 65536"/>
                        <a:gd name="T9" fmla="*/ 0 w 204"/>
                        <a:gd name="T10" fmla="*/ 0 h 23"/>
                        <a:gd name="T11" fmla="*/ 204 w 204"/>
                        <a:gd name="T12" fmla="*/ 23 h 2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04" h="23">
                          <a:moveTo>
                            <a:pt x="0" y="23"/>
                          </a:moveTo>
                          <a:lnTo>
                            <a:pt x="201" y="23"/>
                          </a:lnTo>
                          <a:lnTo>
                            <a:pt x="204" y="0"/>
                          </a:lnTo>
                        </a:path>
                      </a:pathLst>
                    </a:custGeom>
                    <a:noFill/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</p:grpSp>
              <p:sp>
                <p:nvSpPr>
                  <p:cNvPr id="14436" name="その他"/>
                  <p:cNvSpPr>
                    <a:spLocks noChangeAspect="1"/>
                  </p:cNvSpPr>
                  <p:nvPr/>
                </p:nvSpPr>
                <p:spPr bwMode="auto">
                  <a:xfrm>
                    <a:off x="96" y="454"/>
                    <a:ext cx="1135" cy="240"/>
                  </a:xfrm>
                  <a:custGeom>
                    <a:avLst/>
                    <a:gdLst>
                      <a:gd name="T0" fmla="*/ 0 w 2247"/>
                      <a:gd name="T1" fmla="*/ 10 h 495"/>
                      <a:gd name="T2" fmla="*/ 0 w 2247"/>
                      <a:gd name="T3" fmla="*/ 13 h 495"/>
                      <a:gd name="T4" fmla="*/ 74 w 2247"/>
                      <a:gd name="T5" fmla="*/ 13 h 495"/>
                      <a:gd name="T6" fmla="*/ 71 w 2247"/>
                      <a:gd name="T7" fmla="*/ 11 h 495"/>
                      <a:gd name="T8" fmla="*/ 69 w 2247"/>
                      <a:gd name="T9" fmla="*/ 8 h 495"/>
                      <a:gd name="T10" fmla="*/ 67 w 2247"/>
                      <a:gd name="T11" fmla="*/ 5 h 495"/>
                      <a:gd name="T12" fmla="*/ 65 w 2247"/>
                      <a:gd name="T13" fmla="*/ 0 h 495"/>
                      <a:gd name="T14" fmla="*/ 16 w 2247"/>
                      <a:gd name="T15" fmla="*/ 0 h 495"/>
                      <a:gd name="T16" fmla="*/ 9 w 2247"/>
                      <a:gd name="T17" fmla="*/ 3 h 495"/>
                      <a:gd name="T18" fmla="*/ 5 w 2247"/>
                      <a:gd name="T19" fmla="*/ 7 h 495"/>
                      <a:gd name="T20" fmla="*/ 0 w 2247"/>
                      <a:gd name="T21" fmla="*/ 10 h 49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247"/>
                      <a:gd name="T34" fmla="*/ 0 h 495"/>
                      <a:gd name="T35" fmla="*/ 2247 w 2247"/>
                      <a:gd name="T36" fmla="*/ 495 h 49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247" h="495">
                        <a:moveTo>
                          <a:pt x="0" y="383"/>
                        </a:moveTo>
                        <a:lnTo>
                          <a:pt x="0" y="495"/>
                        </a:lnTo>
                        <a:lnTo>
                          <a:pt x="2247" y="495"/>
                        </a:lnTo>
                        <a:lnTo>
                          <a:pt x="2157" y="416"/>
                        </a:lnTo>
                        <a:lnTo>
                          <a:pt x="2089" y="304"/>
                        </a:lnTo>
                        <a:lnTo>
                          <a:pt x="2044" y="180"/>
                        </a:lnTo>
                        <a:lnTo>
                          <a:pt x="1988" y="0"/>
                        </a:lnTo>
                        <a:lnTo>
                          <a:pt x="471" y="0"/>
                        </a:lnTo>
                        <a:lnTo>
                          <a:pt x="259" y="113"/>
                        </a:lnTo>
                        <a:lnTo>
                          <a:pt x="135" y="259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9CC49C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grpSp>
                <p:nvGrpSpPr>
                  <p:cNvPr id="14437" name="Group 58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84" y="555"/>
                    <a:ext cx="273" cy="289"/>
                    <a:chOff x="0" y="0"/>
                    <a:chExt cx="273" cy="289"/>
                  </a:xfrm>
                </p:grpSpPr>
                <p:sp>
                  <p:nvSpPr>
                    <p:cNvPr id="14438" name="Oval 58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48758">
                      <a:off x="-61" y="-27"/>
                      <a:ext cx="192" cy="94"/>
                    </a:xfrm>
                    <a:prstGeom prst="ellipse">
                      <a:avLst/>
                    </a:prstGeom>
                    <a:solidFill>
                      <a:srgbClr val="B2B2B2"/>
                    </a:solidFill>
                    <a:ln w="6350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439" name="その他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36" y="20"/>
                      <a:ext cx="265" cy="232"/>
                    </a:xfrm>
                    <a:custGeom>
                      <a:avLst/>
                      <a:gdLst>
                        <a:gd name="T0" fmla="*/ 182 w 266"/>
                        <a:gd name="T1" fmla="*/ 0 h 230"/>
                        <a:gd name="T2" fmla="*/ 0 w 266"/>
                        <a:gd name="T3" fmla="*/ 30 h 230"/>
                        <a:gd name="T4" fmla="*/ 84 w 266"/>
                        <a:gd name="T5" fmla="*/ 240 h 230"/>
                        <a:gd name="T6" fmla="*/ 261 w 266"/>
                        <a:gd name="T7" fmla="*/ 207 h 230"/>
                        <a:gd name="T8" fmla="*/ 182 w 266"/>
                        <a:gd name="T9" fmla="*/ 0 h 2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6"/>
                        <a:gd name="T16" fmla="*/ 0 h 230"/>
                        <a:gd name="T17" fmla="*/ 266 w 266"/>
                        <a:gd name="T18" fmla="*/ 230 h 2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6" h="230">
                          <a:moveTo>
                            <a:pt x="187" y="0"/>
                          </a:moveTo>
                          <a:lnTo>
                            <a:pt x="0" y="30"/>
                          </a:lnTo>
                          <a:lnTo>
                            <a:pt x="84" y="230"/>
                          </a:lnTo>
                          <a:lnTo>
                            <a:pt x="266" y="197"/>
                          </a:lnTo>
                          <a:lnTo>
                            <a:pt x="187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440" name="Oval 59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48758">
                      <a:off x="9" y="176"/>
                      <a:ext cx="177" cy="94"/>
                    </a:xfrm>
                    <a:prstGeom prst="ellipse">
                      <a:avLst/>
                    </a:prstGeom>
                    <a:solidFill>
                      <a:srgbClr val="CECECE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441" name="Line 5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-53" y="23"/>
                      <a:ext cx="88" cy="223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442" name="Line 59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19" y="3"/>
                      <a:ext cx="88" cy="215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</p:grpSp>
            </p:grpSp>
            <p:sp>
              <p:nvSpPr>
                <p:cNvPr id="14433" name="その他"/>
                <p:cNvSpPr>
                  <a:spLocks noChangeAspect="1"/>
                </p:cNvSpPr>
                <p:nvPr/>
              </p:nvSpPr>
              <p:spPr bwMode="auto">
                <a:xfrm>
                  <a:off x="134" y="318"/>
                  <a:ext cx="484" cy="124"/>
                </a:xfrm>
                <a:custGeom>
                  <a:avLst/>
                  <a:gdLst>
                    <a:gd name="T0" fmla="*/ 480 w 485"/>
                    <a:gd name="T1" fmla="*/ 82 h 126"/>
                    <a:gd name="T2" fmla="*/ 480 w 485"/>
                    <a:gd name="T3" fmla="*/ 45 h 126"/>
                    <a:gd name="T4" fmla="*/ 337 w 485"/>
                    <a:gd name="T5" fmla="*/ 38 h 126"/>
                    <a:gd name="T6" fmla="*/ 275 w 485"/>
                    <a:gd name="T7" fmla="*/ 31 h 126"/>
                    <a:gd name="T8" fmla="*/ 123 w 485"/>
                    <a:gd name="T9" fmla="*/ 0 h 126"/>
                    <a:gd name="T10" fmla="*/ 95 w 485"/>
                    <a:gd name="T11" fmla="*/ 1 h 126"/>
                    <a:gd name="T12" fmla="*/ 0 w 485"/>
                    <a:gd name="T13" fmla="*/ 44 h 126"/>
                    <a:gd name="T14" fmla="*/ 0 w 485"/>
                    <a:gd name="T15" fmla="*/ 73 h 126"/>
                    <a:gd name="T16" fmla="*/ 96 w 485"/>
                    <a:gd name="T17" fmla="*/ 114 h 126"/>
                    <a:gd name="T18" fmla="*/ 123 w 485"/>
                    <a:gd name="T19" fmla="*/ 116 h 126"/>
                    <a:gd name="T20" fmla="*/ 275 w 485"/>
                    <a:gd name="T21" fmla="*/ 92 h 126"/>
                    <a:gd name="T22" fmla="*/ 337 w 485"/>
                    <a:gd name="T23" fmla="*/ 89 h 126"/>
                    <a:gd name="T24" fmla="*/ 480 w 485"/>
                    <a:gd name="T25" fmla="*/ 82 h 1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85"/>
                    <a:gd name="T40" fmla="*/ 0 h 126"/>
                    <a:gd name="T41" fmla="*/ 485 w 485"/>
                    <a:gd name="T42" fmla="*/ 126 h 1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85" h="126">
                      <a:moveTo>
                        <a:pt x="485" y="87"/>
                      </a:moveTo>
                      <a:lnTo>
                        <a:pt x="485" y="50"/>
                      </a:lnTo>
                      <a:lnTo>
                        <a:pt x="342" y="43"/>
                      </a:lnTo>
                      <a:lnTo>
                        <a:pt x="280" y="34"/>
                      </a:lnTo>
                      <a:lnTo>
                        <a:pt x="123" y="0"/>
                      </a:lnTo>
                      <a:lnTo>
                        <a:pt x="95" y="1"/>
                      </a:lnTo>
                      <a:lnTo>
                        <a:pt x="0" y="49"/>
                      </a:lnTo>
                      <a:lnTo>
                        <a:pt x="0" y="78"/>
                      </a:lnTo>
                      <a:lnTo>
                        <a:pt x="96" y="124"/>
                      </a:lnTo>
                      <a:lnTo>
                        <a:pt x="123" y="126"/>
                      </a:lnTo>
                      <a:lnTo>
                        <a:pt x="280" y="100"/>
                      </a:lnTo>
                      <a:lnTo>
                        <a:pt x="342" y="94"/>
                      </a:lnTo>
                      <a:lnTo>
                        <a:pt x="485" y="87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50000">
                      <a:srgbClr val="FF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4381" name="Group 594"/>
              <p:cNvGrpSpPr>
                <a:grpSpLocks noChangeAspect="1"/>
              </p:cNvGrpSpPr>
              <p:nvPr/>
            </p:nvGrpSpPr>
            <p:grpSpPr bwMode="auto">
              <a:xfrm>
                <a:off x="544" y="374"/>
                <a:ext cx="657" cy="34"/>
                <a:chOff x="0" y="0"/>
                <a:chExt cx="657" cy="34"/>
              </a:xfrm>
            </p:grpSpPr>
            <p:sp>
              <p:nvSpPr>
                <p:cNvPr id="14396" name="Oval 595"/>
                <p:cNvSpPr>
                  <a:spLocks noChangeAspect="1" noChangeArrowheads="1"/>
                </p:cNvSpPr>
                <p:nvPr/>
              </p:nvSpPr>
              <p:spPr bwMode="auto">
                <a:xfrm>
                  <a:off x="-10" y="1"/>
                  <a:ext cx="36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397" name="Oval 596"/>
                <p:cNvSpPr>
                  <a:spLocks noChangeAspect="1" noChangeArrowheads="1"/>
                </p:cNvSpPr>
                <p:nvPr/>
              </p:nvSpPr>
              <p:spPr bwMode="auto">
                <a:xfrm>
                  <a:off x="36" y="1"/>
                  <a:ext cx="36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398" name="Oval 597"/>
                <p:cNvSpPr>
                  <a:spLocks noChangeAspect="1" noChangeArrowheads="1"/>
                </p:cNvSpPr>
                <p:nvPr/>
              </p:nvSpPr>
              <p:spPr bwMode="auto">
                <a:xfrm>
                  <a:off x="76" y="-2"/>
                  <a:ext cx="31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399" name="Oval 598"/>
                <p:cNvSpPr>
                  <a:spLocks noChangeAspect="1" noChangeArrowheads="1"/>
                </p:cNvSpPr>
                <p:nvPr/>
              </p:nvSpPr>
              <p:spPr bwMode="auto">
                <a:xfrm>
                  <a:off x="126" y="1"/>
                  <a:ext cx="36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400" name="Oval 599"/>
                <p:cNvSpPr>
                  <a:spLocks noChangeAspect="1" noChangeArrowheads="1"/>
                </p:cNvSpPr>
                <p:nvPr/>
              </p:nvSpPr>
              <p:spPr bwMode="auto">
                <a:xfrm>
                  <a:off x="172" y="1"/>
                  <a:ext cx="36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401" name="Oval 600"/>
                <p:cNvSpPr>
                  <a:spLocks noChangeAspect="1" noChangeArrowheads="1"/>
                </p:cNvSpPr>
                <p:nvPr/>
              </p:nvSpPr>
              <p:spPr bwMode="auto">
                <a:xfrm>
                  <a:off x="226" y="-1"/>
                  <a:ext cx="36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402" name="Oval 601"/>
                <p:cNvSpPr>
                  <a:spLocks noChangeAspect="1" noChangeArrowheads="1"/>
                </p:cNvSpPr>
                <p:nvPr/>
              </p:nvSpPr>
              <p:spPr bwMode="auto">
                <a:xfrm>
                  <a:off x="289" y="0"/>
                  <a:ext cx="36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403" name="Oval 602"/>
                <p:cNvSpPr>
                  <a:spLocks noChangeAspect="1" noChangeArrowheads="1"/>
                </p:cNvSpPr>
                <p:nvPr/>
              </p:nvSpPr>
              <p:spPr bwMode="auto">
                <a:xfrm>
                  <a:off x="348" y="-3"/>
                  <a:ext cx="36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404" name="Oval 603"/>
                <p:cNvSpPr>
                  <a:spLocks noChangeAspect="1" noChangeArrowheads="1"/>
                </p:cNvSpPr>
                <p:nvPr/>
              </p:nvSpPr>
              <p:spPr bwMode="auto">
                <a:xfrm>
                  <a:off x="430" y="-1"/>
                  <a:ext cx="36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405" name="Oval 604"/>
                <p:cNvSpPr>
                  <a:spLocks noChangeAspect="1" noChangeArrowheads="1"/>
                </p:cNvSpPr>
                <p:nvPr/>
              </p:nvSpPr>
              <p:spPr bwMode="auto">
                <a:xfrm>
                  <a:off x="520" y="0"/>
                  <a:ext cx="31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406" name="Oval 605"/>
                <p:cNvSpPr>
                  <a:spLocks noChangeAspect="1" noChangeArrowheads="1"/>
                </p:cNvSpPr>
                <p:nvPr/>
              </p:nvSpPr>
              <p:spPr bwMode="auto">
                <a:xfrm>
                  <a:off x="611" y="-1"/>
                  <a:ext cx="36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4382" name="Group 606"/>
              <p:cNvGrpSpPr>
                <a:grpSpLocks noChangeAspect="1"/>
              </p:cNvGrpSpPr>
              <p:nvPr/>
            </p:nvGrpSpPr>
            <p:grpSpPr bwMode="auto">
              <a:xfrm>
                <a:off x="1266" y="314"/>
                <a:ext cx="1506" cy="127"/>
                <a:chOff x="0" y="0"/>
                <a:chExt cx="1425" cy="127"/>
              </a:xfrm>
            </p:grpSpPr>
            <p:sp>
              <p:nvSpPr>
                <p:cNvPr id="14391" name="AutoShape 607"/>
                <p:cNvSpPr>
                  <a:spLocks noChangeAspect="1" noChangeArrowheads="1"/>
                </p:cNvSpPr>
                <p:nvPr/>
              </p:nvSpPr>
              <p:spPr bwMode="auto">
                <a:xfrm rot="5340000">
                  <a:off x="570" y="-577"/>
                  <a:ext cx="101" cy="126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347 w 21600"/>
                    <a:gd name="T13" fmla="*/ 5362 h 21600"/>
                    <a:gd name="T14" fmla="*/ 16253 w 21600"/>
                    <a:gd name="T15" fmla="*/ 1623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25" y="21600"/>
                      </a:lnTo>
                      <a:lnTo>
                        <a:pt x="14475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92" name="その他"/>
                <p:cNvSpPr>
                  <a:spLocks noChangeAspect="1"/>
                </p:cNvSpPr>
                <p:nvPr/>
              </p:nvSpPr>
              <p:spPr bwMode="auto">
                <a:xfrm>
                  <a:off x="-3" y="0"/>
                  <a:ext cx="1425" cy="67"/>
                </a:xfrm>
                <a:custGeom>
                  <a:avLst/>
                  <a:gdLst>
                    <a:gd name="T0" fmla="*/ 1429 w 1424"/>
                    <a:gd name="T1" fmla="*/ 38 h 64"/>
                    <a:gd name="T2" fmla="*/ 1273 w 1424"/>
                    <a:gd name="T3" fmla="*/ 0 h 64"/>
                    <a:gd name="T4" fmla="*/ 0 w 1424"/>
                    <a:gd name="T5" fmla="*/ 69 h 64"/>
                    <a:gd name="T6" fmla="*/ 26 w 1424"/>
                    <a:gd name="T7" fmla="*/ 80 h 64"/>
                    <a:gd name="T8" fmla="*/ 1429 w 1424"/>
                    <a:gd name="T9" fmla="*/ 38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4"/>
                    <a:gd name="T16" fmla="*/ 0 h 64"/>
                    <a:gd name="T17" fmla="*/ 1424 w 1424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4" h="64">
                      <a:moveTo>
                        <a:pt x="1424" y="30"/>
                      </a:moveTo>
                      <a:lnTo>
                        <a:pt x="1268" y="0"/>
                      </a:lnTo>
                      <a:lnTo>
                        <a:pt x="0" y="54"/>
                      </a:lnTo>
                      <a:lnTo>
                        <a:pt x="26" y="64"/>
                      </a:lnTo>
                      <a:lnTo>
                        <a:pt x="1424" y="3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7C8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93" name="Line 60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-9" y="85"/>
                  <a:ext cx="1269" cy="11"/>
                </a:xfrm>
                <a:prstGeom prst="line">
                  <a:avLst/>
                </a:prstGeom>
                <a:noFill/>
                <a:ln w="3175">
                  <a:solidFill>
                    <a:srgbClr val="FF7C8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94" name="AutoShape 61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663" y="-629"/>
                  <a:ext cx="95" cy="14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57 w 21600"/>
                    <a:gd name="T13" fmla="*/ 5369 h 21600"/>
                    <a:gd name="T14" fmla="*/ 16143 w 21600"/>
                    <a:gd name="T15" fmla="*/ 1623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25" y="21600"/>
                      </a:lnTo>
                      <a:lnTo>
                        <a:pt x="14475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7C80"/>
                    </a:gs>
                    <a:gs pos="50000">
                      <a:srgbClr val="FFFFFF"/>
                    </a:gs>
                    <a:gs pos="100000">
                      <a:srgbClr val="FF7C8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95" name="その他"/>
                <p:cNvSpPr>
                  <a:spLocks noChangeAspect="1"/>
                </p:cNvSpPr>
                <p:nvPr/>
              </p:nvSpPr>
              <p:spPr bwMode="auto">
                <a:xfrm>
                  <a:off x="-7" y="57"/>
                  <a:ext cx="25" cy="39"/>
                </a:xfrm>
                <a:custGeom>
                  <a:avLst/>
                  <a:gdLst>
                    <a:gd name="T0" fmla="*/ 29 w 24"/>
                    <a:gd name="T1" fmla="*/ 7 h 41"/>
                    <a:gd name="T2" fmla="*/ 0 w 24"/>
                    <a:gd name="T3" fmla="*/ 0 h 41"/>
                    <a:gd name="T4" fmla="*/ 0 w 24"/>
                    <a:gd name="T5" fmla="*/ 26 h 41"/>
                    <a:gd name="T6" fmla="*/ 29 w 24"/>
                    <a:gd name="T7" fmla="*/ 31 h 41"/>
                    <a:gd name="T8" fmla="*/ 29 w 24"/>
                    <a:gd name="T9" fmla="*/ 7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1"/>
                    <a:gd name="T17" fmla="*/ 24 w 24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1">
                      <a:moveTo>
                        <a:pt x="24" y="7"/>
                      </a:move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24" y="41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FF7C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4383" name="Group 612"/>
              <p:cNvGrpSpPr>
                <a:grpSpLocks noChangeAspect="1"/>
              </p:cNvGrpSpPr>
              <p:nvPr/>
            </p:nvGrpSpPr>
            <p:grpSpPr bwMode="auto">
              <a:xfrm>
                <a:off x="1303" y="344"/>
                <a:ext cx="1389" cy="89"/>
                <a:chOff x="0" y="0"/>
                <a:chExt cx="1389" cy="89"/>
              </a:xfrm>
            </p:grpSpPr>
            <p:sp>
              <p:nvSpPr>
                <p:cNvPr id="14384" name="Oval 613"/>
                <p:cNvSpPr>
                  <a:spLocks noChangeAspect="1" noChangeArrowheads="1"/>
                </p:cNvSpPr>
                <p:nvPr/>
              </p:nvSpPr>
              <p:spPr bwMode="auto">
                <a:xfrm>
                  <a:off x="1291" y="-10"/>
                  <a:ext cx="89" cy="9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3794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385" name="Oval 614"/>
                <p:cNvSpPr>
                  <a:spLocks noChangeAspect="1" noChangeArrowheads="1"/>
                </p:cNvSpPr>
                <p:nvPr/>
              </p:nvSpPr>
              <p:spPr bwMode="auto">
                <a:xfrm>
                  <a:off x="1016" y="4"/>
                  <a:ext cx="76" cy="7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3286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386" name="Oval 615"/>
                <p:cNvSpPr>
                  <a:spLocks noChangeAspect="1" noChangeArrowheads="1"/>
                </p:cNvSpPr>
                <p:nvPr/>
              </p:nvSpPr>
              <p:spPr bwMode="auto">
                <a:xfrm>
                  <a:off x="757" y="2"/>
                  <a:ext cx="71" cy="6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2524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387" name="Oval 616"/>
                <p:cNvSpPr>
                  <a:spLocks noChangeAspect="1" noChangeArrowheads="1"/>
                </p:cNvSpPr>
                <p:nvPr/>
              </p:nvSpPr>
              <p:spPr bwMode="auto">
                <a:xfrm>
                  <a:off x="530" y="9"/>
                  <a:ext cx="62" cy="5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2016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388" name="Oval 617"/>
                <p:cNvSpPr>
                  <a:spLocks noChangeAspect="1" noChangeArrowheads="1"/>
                </p:cNvSpPr>
                <p:nvPr/>
              </p:nvSpPr>
              <p:spPr bwMode="auto">
                <a:xfrm>
                  <a:off x="151" y="21"/>
                  <a:ext cx="44" cy="4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389" name="Oval 618"/>
                <p:cNvSpPr>
                  <a:spLocks noChangeAspect="1" noChangeArrowheads="1"/>
                </p:cNvSpPr>
                <p:nvPr/>
              </p:nvSpPr>
              <p:spPr bwMode="auto">
                <a:xfrm>
                  <a:off x="332" y="15"/>
                  <a:ext cx="49" cy="5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1508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390" name="Oval 619"/>
                <p:cNvSpPr>
                  <a:spLocks noChangeAspect="1" noChangeArrowheads="1"/>
                </p:cNvSpPr>
                <p:nvPr/>
              </p:nvSpPr>
              <p:spPr bwMode="auto">
                <a:xfrm>
                  <a:off x="-14" y="18"/>
                  <a:ext cx="36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scene3d>
                  <a:camera prst="legacyObliqueTopLeft">
                    <a:rot lat="20699993" lon="21299992" rev="0"/>
                  </a:camera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14377" name="Text Box 620"/>
            <p:cNvSpPr txBox="1">
              <a:spLocks noChangeArrowheads="1"/>
            </p:cNvSpPr>
            <p:nvPr/>
          </p:nvSpPr>
          <p:spPr bwMode="auto">
            <a:xfrm>
              <a:off x="4633913" y="5397500"/>
              <a:ext cx="446087" cy="14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ja-JP" altLang="en-US" sz="600" b="1">
                  <a:solidFill>
                    <a:srgbClr val="FF5050"/>
                  </a:solidFill>
                  <a:latin typeface="Times New Roman" pitchFamily="18" charset="0"/>
                  <a:ea typeface="ＭＳ ゴシック" pitchFamily="49" charset="-128"/>
                </a:rPr>
                <a:t>重陽子</a:t>
              </a:r>
            </a:p>
          </p:txBody>
        </p:sp>
        <p:sp>
          <p:nvSpPr>
            <p:cNvPr id="14378" name="Text Box 621"/>
            <p:cNvSpPr txBox="1">
              <a:spLocks noChangeArrowheads="1"/>
            </p:cNvSpPr>
            <p:nvPr/>
          </p:nvSpPr>
          <p:spPr bwMode="auto">
            <a:xfrm>
              <a:off x="5143500" y="5370512"/>
              <a:ext cx="454025" cy="14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ja-JP" altLang="en-US" sz="600" b="1">
                  <a:solidFill>
                    <a:schemeClr val="accent2"/>
                  </a:solidFill>
                  <a:latin typeface="Times New Roman" pitchFamily="18" charset="0"/>
                  <a:ea typeface="ＭＳ ゴシック" pitchFamily="49" charset="-128"/>
                </a:rPr>
                <a:t>中性子</a:t>
              </a:r>
            </a:p>
          </p:txBody>
        </p:sp>
        <p:sp>
          <p:nvSpPr>
            <p:cNvPr id="14379" name="Rectangle 623"/>
            <p:cNvSpPr>
              <a:spLocks noChangeArrowheads="1"/>
            </p:cNvSpPr>
            <p:nvPr/>
          </p:nvSpPr>
          <p:spPr bwMode="auto">
            <a:xfrm>
              <a:off x="4865688" y="5187950"/>
              <a:ext cx="525462" cy="11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tIns="18000" rIns="54000" bIns="18000" anchor="ctr"/>
            <a:lstStyle/>
            <a:p>
              <a:r>
                <a:rPr lang="ja-JP" altLang="en-US" sz="600">
                  <a:latin typeface="Times New Roman" pitchFamily="18" charset="0"/>
                </a:rPr>
                <a:t>リチウム流</a:t>
              </a:r>
            </a:p>
          </p:txBody>
        </p:sp>
      </p:grpSp>
      <p:pic>
        <p:nvPicPr>
          <p:cNvPr id="143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24" y="3436938"/>
            <a:ext cx="1305658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19" y="3436938"/>
            <a:ext cx="1301262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61" name="Group 10"/>
          <p:cNvGrpSpPr>
            <a:grpSpLocks/>
          </p:cNvGrpSpPr>
          <p:nvPr/>
        </p:nvGrpSpPr>
        <p:grpSpPr bwMode="auto">
          <a:xfrm>
            <a:off x="111370" y="833438"/>
            <a:ext cx="8697058" cy="117475"/>
            <a:chOff x="100" y="557"/>
            <a:chExt cx="5935" cy="74"/>
          </a:xfrm>
        </p:grpSpPr>
        <p:sp>
          <p:nvSpPr>
            <p:cNvPr id="14369" name="Rectangle 8"/>
            <p:cNvSpPr>
              <a:spLocks noChangeArrowheads="1"/>
            </p:cNvSpPr>
            <p:nvPr/>
          </p:nvSpPr>
          <p:spPr bwMode="gray">
            <a:xfrm>
              <a:off x="101" y="557"/>
              <a:ext cx="5934" cy="27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960" tIns="37979" rIns="75960" bIns="37979" anchor="ctr"/>
            <a:lstStyle/>
            <a:p>
              <a:pPr defTabSz="722313"/>
              <a:endParaRPr lang="ja-JP" altLang="ja-JP" sz="2000">
                <a:solidFill>
                  <a:srgbClr val="000000"/>
                </a:solidFill>
              </a:endParaRPr>
            </a:p>
          </p:txBody>
        </p:sp>
        <p:sp>
          <p:nvSpPr>
            <p:cNvPr id="14370" name="Rectangle 9"/>
            <p:cNvSpPr>
              <a:spLocks noChangeArrowheads="1"/>
            </p:cNvSpPr>
            <p:nvPr/>
          </p:nvSpPr>
          <p:spPr bwMode="gray">
            <a:xfrm>
              <a:off x="100" y="590"/>
              <a:ext cx="5916" cy="41"/>
            </a:xfrm>
            <a:prstGeom prst="rect">
              <a:avLst/>
            </a:prstGeom>
            <a:gradFill rotWithShape="0">
              <a:gsLst>
                <a:gs pos="0">
                  <a:srgbClr val="0705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960" tIns="37979" rIns="75960" bIns="37979" anchor="ctr"/>
            <a:lstStyle/>
            <a:p>
              <a:pPr defTabSz="722313"/>
              <a:endParaRPr lang="ja-JP" altLang="ja-JP" sz="2000">
                <a:solidFill>
                  <a:srgbClr val="000000"/>
                </a:solidFill>
              </a:endParaRPr>
            </a:p>
          </p:txBody>
        </p:sp>
      </p:grpSp>
      <p:sp>
        <p:nvSpPr>
          <p:cNvPr id="14362" name="正方形/長方形 639"/>
          <p:cNvSpPr>
            <a:spLocks noChangeArrowheads="1"/>
          </p:cNvSpPr>
          <p:nvPr/>
        </p:nvSpPr>
        <p:spPr bwMode="auto">
          <a:xfrm>
            <a:off x="173159" y="3067606"/>
            <a:ext cx="30477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R&amp;D for Electricity Production</a:t>
            </a:r>
            <a:endParaRPr lang="ja-JP" altLang="en-US" dirty="0"/>
          </a:p>
        </p:txBody>
      </p:sp>
      <p:sp>
        <p:nvSpPr>
          <p:cNvPr id="641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678008" y="6513514"/>
            <a:ext cx="458666" cy="325437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fld id="{A45B32EC-72EB-4AFB-BB60-FD0F5AA85E0B}" type="slidenum">
              <a:rPr lang="en-US" altLang="ja-JP">
                <a:latin typeface="Arial" pitchFamily="34" charset="0"/>
              </a:rPr>
              <a:pPr/>
              <a:t>6</a:t>
            </a:fld>
            <a:endParaRPr lang="en-US" altLang="ja-JP">
              <a:latin typeface="Arial" pitchFamily="34" charset="0"/>
            </a:endParaRPr>
          </a:p>
        </p:txBody>
      </p:sp>
      <p:sp>
        <p:nvSpPr>
          <p:cNvPr id="14364" name="正方形/長方形 641"/>
          <p:cNvSpPr>
            <a:spLocks noChangeArrowheads="1"/>
          </p:cNvSpPr>
          <p:nvPr/>
        </p:nvSpPr>
        <p:spPr bwMode="auto">
          <a:xfrm>
            <a:off x="1660282" y="209550"/>
            <a:ext cx="5792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3200" b="1">
                <a:latin typeface="Arial" pitchFamily="34" charset="0"/>
                <a:ea typeface="ＭＳ ゴシック" pitchFamily="49" charset="-128"/>
              </a:rPr>
              <a:t>Outline of Broader Approach</a:t>
            </a:r>
            <a:endParaRPr lang="ja-JP" altLang="en-US" sz="3200"/>
          </a:p>
        </p:txBody>
      </p:sp>
      <p:sp>
        <p:nvSpPr>
          <p:cNvPr id="643" name="テキスト ボックス 642"/>
          <p:cNvSpPr txBox="1"/>
          <p:nvPr/>
        </p:nvSpPr>
        <p:spPr>
          <a:xfrm>
            <a:off x="3220916" y="3241675"/>
            <a:ext cx="280621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ja-JP" sz="1600" b="1" dirty="0">
                <a:latin typeface="+mj-ea"/>
                <a:ea typeface="+mj-ea"/>
                <a:cs typeface="ＤＦＰ太丸ゴシック体"/>
              </a:rPr>
              <a:t>Validation of Prototype Accelerator and Li Target Loop </a:t>
            </a:r>
          </a:p>
        </p:txBody>
      </p:sp>
      <p:sp>
        <p:nvSpPr>
          <p:cNvPr id="14366" name="正方形/長方形 644"/>
          <p:cNvSpPr>
            <a:spLocks noChangeArrowheads="1"/>
          </p:cNvSpPr>
          <p:nvPr/>
        </p:nvSpPr>
        <p:spPr bwMode="auto">
          <a:xfrm>
            <a:off x="6283719" y="3303327"/>
            <a:ext cx="2636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dirty="0">
                <a:latin typeface="Arial Rounded MT Bold" pitchFamily="34" charset="0"/>
              </a:rPr>
              <a:t>Plasma Research </a:t>
            </a:r>
            <a:r>
              <a:rPr lang="en-US" altLang="ja-JP" dirty="0" smtClean="0">
                <a:latin typeface="Arial Rounded MT Bold" pitchFamily="34" charset="0"/>
              </a:rPr>
              <a:t>for supporting </a:t>
            </a:r>
            <a:r>
              <a:rPr lang="en-US" altLang="ja-JP" dirty="0">
                <a:latin typeface="Arial Rounded MT Bold" pitchFamily="34" charset="0"/>
              </a:rPr>
              <a:t>ITER</a:t>
            </a:r>
            <a:endParaRPr lang="ja-JP" altLang="en-US" dirty="0"/>
          </a:p>
        </p:txBody>
      </p:sp>
      <p:sp>
        <p:nvSpPr>
          <p:cNvPr id="14367" name="テキスト ボックス 645"/>
          <p:cNvSpPr txBox="1">
            <a:spLocks noChangeArrowheads="1"/>
          </p:cNvSpPr>
          <p:nvPr/>
        </p:nvSpPr>
        <p:spPr bwMode="auto">
          <a:xfrm>
            <a:off x="9815146" y="5303839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endParaRPr lang="ja-JP" altLang="en-US"/>
          </a:p>
        </p:txBody>
      </p:sp>
      <p:sp>
        <p:nvSpPr>
          <p:cNvPr id="14368" name="正方形/長方形 648"/>
          <p:cNvSpPr>
            <a:spLocks noChangeArrowheads="1"/>
          </p:cNvSpPr>
          <p:nvPr/>
        </p:nvSpPr>
        <p:spPr bwMode="auto">
          <a:xfrm>
            <a:off x="6129705" y="4546601"/>
            <a:ext cx="26626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b="1" i="1" dirty="0">
                <a:solidFill>
                  <a:srgbClr val="000000"/>
                </a:solidFill>
                <a:latin typeface="Arial Rounded MT Bold" pitchFamily="34" charset="0"/>
              </a:rPr>
              <a:t>Steady-state, High </a:t>
            </a:r>
            <a:r>
              <a:rPr lang="en-US" altLang="ja-JP" b="1" i="1" dirty="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altLang="ja-JP" b="1" i="1" dirty="0">
                <a:solidFill>
                  <a:srgbClr val="000000"/>
                </a:solidFill>
                <a:latin typeface="Arial Rounded MT Bold" pitchFamily="34" charset="0"/>
              </a:rPr>
              <a:t>, </a:t>
            </a:r>
          </a:p>
          <a:p>
            <a:r>
              <a:rPr lang="en-US" altLang="ja-JP" b="1" i="1" dirty="0">
                <a:solidFill>
                  <a:srgbClr val="000000"/>
                </a:solidFill>
                <a:latin typeface="Arial Rounded MT Bold" pitchFamily="34" charset="0"/>
              </a:rPr>
              <a:t>Div. contr., Impurity Contr.</a:t>
            </a:r>
            <a:endParaRPr lang="ja-JP" altLang="en-US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537330" y="1669960"/>
            <a:ext cx="508597" cy="48337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図形グループ 8"/>
          <p:cNvGrpSpPr>
            <a:grpSpLocks/>
          </p:cNvGrpSpPr>
          <p:nvPr/>
        </p:nvGrpSpPr>
        <p:grpSpPr bwMode="auto">
          <a:xfrm>
            <a:off x="517281" y="1678426"/>
            <a:ext cx="8065477" cy="4825322"/>
            <a:chOff x="1168400" y="1125538"/>
            <a:chExt cx="8737601" cy="2519486"/>
          </a:xfrm>
        </p:grpSpPr>
        <p:sp>
          <p:nvSpPr>
            <p:cNvPr id="6" name="正方形/長方形 5"/>
            <p:cNvSpPr/>
            <p:nvPr/>
          </p:nvSpPr>
          <p:spPr bwMode="auto">
            <a:xfrm>
              <a:off x="1168400" y="1125538"/>
              <a:ext cx="546100" cy="2519486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7" name="正方形/長方形 6"/>
            <p:cNvSpPr/>
            <p:nvPr/>
          </p:nvSpPr>
          <p:spPr bwMode="auto">
            <a:xfrm>
              <a:off x="1714500" y="1125538"/>
              <a:ext cx="546100" cy="2519486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 bwMode="auto">
            <a:xfrm>
              <a:off x="2260600" y="1125538"/>
              <a:ext cx="546100" cy="2519486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 bwMode="auto">
            <a:xfrm>
              <a:off x="2806700" y="1125538"/>
              <a:ext cx="546100" cy="2519486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 bwMode="auto">
            <a:xfrm>
              <a:off x="3352800" y="1125538"/>
              <a:ext cx="546100" cy="2519486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 bwMode="auto">
            <a:xfrm>
              <a:off x="3898900" y="1125538"/>
              <a:ext cx="544512" cy="2519486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12" name="正方形/長方形 11"/>
            <p:cNvSpPr/>
            <p:nvPr/>
          </p:nvSpPr>
          <p:spPr bwMode="auto">
            <a:xfrm>
              <a:off x="4443412" y="1125538"/>
              <a:ext cx="547688" cy="2519486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 bwMode="auto">
            <a:xfrm>
              <a:off x="4991100" y="1125538"/>
              <a:ext cx="544512" cy="2519486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14" name="正方形/長方形 13"/>
            <p:cNvSpPr/>
            <p:nvPr/>
          </p:nvSpPr>
          <p:spPr bwMode="auto">
            <a:xfrm>
              <a:off x="5535612" y="1125538"/>
              <a:ext cx="547688" cy="2519486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15" name="正方形/長方形 14"/>
            <p:cNvSpPr/>
            <p:nvPr/>
          </p:nvSpPr>
          <p:spPr bwMode="auto">
            <a:xfrm>
              <a:off x="6083301" y="1125538"/>
              <a:ext cx="544512" cy="2519486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 bwMode="auto">
            <a:xfrm>
              <a:off x="6627813" y="1125538"/>
              <a:ext cx="547688" cy="2519486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17" name="正方形/長方形 16"/>
            <p:cNvSpPr/>
            <p:nvPr/>
          </p:nvSpPr>
          <p:spPr bwMode="auto">
            <a:xfrm>
              <a:off x="7175501" y="1125538"/>
              <a:ext cx="546100" cy="2519486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18" name="正方形/長方形 17"/>
            <p:cNvSpPr/>
            <p:nvPr/>
          </p:nvSpPr>
          <p:spPr bwMode="auto">
            <a:xfrm>
              <a:off x="7721601" y="1125538"/>
              <a:ext cx="544512" cy="2519486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19" name="正方形/長方形 18"/>
            <p:cNvSpPr/>
            <p:nvPr/>
          </p:nvSpPr>
          <p:spPr bwMode="auto">
            <a:xfrm>
              <a:off x="8266113" y="1125538"/>
              <a:ext cx="547688" cy="2519486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20" name="正方形/長方形 19"/>
            <p:cNvSpPr/>
            <p:nvPr/>
          </p:nvSpPr>
          <p:spPr bwMode="auto">
            <a:xfrm>
              <a:off x="8813801" y="1125538"/>
              <a:ext cx="544512" cy="2519486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21" name="正方形/長方形 20"/>
            <p:cNvSpPr/>
            <p:nvPr/>
          </p:nvSpPr>
          <p:spPr bwMode="auto">
            <a:xfrm>
              <a:off x="9358313" y="1125538"/>
              <a:ext cx="547688" cy="2519486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ja-JP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図形グループ 21"/>
          <p:cNvGrpSpPr/>
          <p:nvPr/>
        </p:nvGrpSpPr>
        <p:grpSpPr>
          <a:xfrm>
            <a:off x="589684" y="1616489"/>
            <a:ext cx="7887233" cy="316243"/>
            <a:chOff x="638824" y="1373492"/>
            <a:chExt cx="8544502" cy="316243"/>
          </a:xfrm>
        </p:grpSpPr>
        <p:sp>
          <p:nvSpPr>
            <p:cNvPr id="23" name="TextBox 25"/>
            <p:cNvSpPr txBox="1">
              <a:spLocks noChangeArrowheads="1"/>
            </p:cNvSpPr>
            <p:nvPr/>
          </p:nvSpPr>
          <p:spPr bwMode="auto">
            <a:xfrm>
              <a:off x="638824" y="1381958"/>
              <a:ext cx="3945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altLang="ja-JP" sz="1400" dirty="0" smtClean="0">
                  <a:latin typeface="+mj-ea"/>
                  <a:ea typeface="+mj-ea"/>
                  <a:cs typeface="ＤＦＰ太丸ゴシック体"/>
                </a:rPr>
                <a:t>07</a:t>
              </a:r>
              <a:endParaRPr lang="en-US" altLang="ja-JP" sz="1400" dirty="0">
                <a:latin typeface="+mj-ea"/>
                <a:ea typeface="+mj-ea"/>
                <a:cs typeface="ＤＦＰ太丸ゴシック体"/>
              </a:endParaRPr>
            </a:p>
          </p:txBody>
        </p:sp>
        <p:sp>
          <p:nvSpPr>
            <p:cNvPr id="24" name="TextBox 26"/>
            <p:cNvSpPr txBox="1">
              <a:spLocks noChangeArrowheads="1"/>
            </p:cNvSpPr>
            <p:nvPr/>
          </p:nvSpPr>
          <p:spPr bwMode="auto">
            <a:xfrm>
              <a:off x="1172224" y="1381958"/>
              <a:ext cx="3945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altLang="ja-JP" sz="1400" dirty="0" smtClean="0">
                  <a:latin typeface="+mj-ea"/>
                  <a:ea typeface="+mj-ea"/>
                  <a:cs typeface="ＤＦＰ太丸ゴシック体"/>
                </a:rPr>
                <a:t>08</a:t>
              </a:r>
              <a:endParaRPr lang="en-US" altLang="ja-JP" sz="1400" dirty="0">
                <a:latin typeface="+mj-ea"/>
                <a:ea typeface="+mj-ea"/>
                <a:cs typeface="ＤＦＰ太丸ゴシック体"/>
              </a:endParaRPr>
            </a:p>
          </p:txBody>
        </p:sp>
        <p:sp>
          <p:nvSpPr>
            <p:cNvPr id="25" name="TextBox 27"/>
            <p:cNvSpPr txBox="1">
              <a:spLocks noChangeArrowheads="1"/>
            </p:cNvSpPr>
            <p:nvPr/>
          </p:nvSpPr>
          <p:spPr bwMode="auto">
            <a:xfrm>
              <a:off x="1705424" y="1381958"/>
              <a:ext cx="3945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altLang="ja-JP" sz="1400" dirty="0" smtClean="0">
                  <a:latin typeface="+mj-ea"/>
                  <a:ea typeface="+mj-ea"/>
                  <a:cs typeface="ＤＦＰ太丸ゴシック体"/>
                </a:rPr>
                <a:t>09</a:t>
              </a:r>
              <a:endParaRPr lang="en-US" altLang="ja-JP" sz="1400" dirty="0">
                <a:latin typeface="+mj-ea"/>
                <a:ea typeface="+mj-ea"/>
                <a:cs typeface="ＤＦＰ太丸ゴシック体"/>
              </a:endParaRPr>
            </a:p>
          </p:txBody>
        </p:sp>
        <p:sp>
          <p:nvSpPr>
            <p:cNvPr id="26" name="TextBox 28"/>
            <p:cNvSpPr txBox="1">
              <a:spLocks noChangeArrowheads="1"/>
            </p:cNvSpPr>
            <p:nvPr/>
          </p:nvSpPr>
          <p:spPr bwMode="auto">
            <a:xfrm>
              <a:off x="2239023" y="1381958"/>
              <a:ext cx="3945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altLang="ja-JP" sz="1400" dirty="0" smtClean="0">
                  <a:latin typeface="+mj-ea"/>
                  <a:ea typeface="+mj-ea"/>
                  <a:cs typeface="ＤＦＰ太丸ゴシック体"/>
                </a:rPr>
                <a:t>10</a:t>
              </a:r>
              <a:endParaRPr lang="en-US" altLang="ja-JP" sz="1400" dirty="0">
                <a:latin typeface="+mj-ea"/>
                <a:ea typeface="+mj-ea"/>
                <a:cs typeface="ＤＦＰ太丸ゴシック体"/>
              </a:endParaRPr>
            </a:p>
          </p:txBody>
        </p:sp>
        <p:sp>
          <p:nvSpPr>
            <p:cNvPr id="27" name="TextBox 29"/>
            <p:cNvSpPr txBox="1">
              <a:spLocks noChangeArrowheads="1"/>
            </p:cNvSpPr>
            <p:nvPr/>
          </p:nvSpPr>
          <p:spPr bwMode="auto">
            <a:xfrm>
              <a:off x="2800999" y="1381958"/>
              <a:ext cx="3945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altLang="ja-JP" sz="1400" dirty="0" smtClean="0">
                  <a:latin typeface="+mj-ea"/>
                  <a:ea typeface="+mj-ea"/>
                  <a:cs typeface="ＤＦＰ太丸ゴシック体"/>
                </a:rPr>
                <a:t>11</a:t>
              </a:r>
              <a:endParaRPr lang="en-US" altLang="ja-JP" sz="1400" dirty="0">
                <a:latin typeface="+mj-ea"/>
                <a:ea typeface="+mj-ea"/>
                <a:cs typeface="ＤＦＰ太丸ゴシック体"/>
              </a:endParaRPr>
            </a:p>
          </p:txBody>
        </p:sp>
        <p:sp>
          <p:nvSpPr>
            <p:cNvPr id="28" name="TextBox 30"/>
            <p:cNvSpPr txBox="1">
              <a:spLocks noChangeArrowheads="1"/>
            </p:cNvSpPr>
            <p:nvPr/>
          </p:nvSpPr>
          <p:spPr bwMode="auto">
            <a:xfrm>
              <a:off x="3332537" y="1381958"/>
              <a:ext cx="3945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altLang="ja-JP" sz="1400" dirty="0" smtClean="0">
                  <a:latin typeface="+mj-ea"/>
                  <a:ea typeface="+mj-ea"/>
                  <a:cs typeface="ＤＦＰ太丸ゴシック体"/>
                </a:rPr>
                <a:t>12</a:t>
              </a:r>
              <a:endParaRPr lang="en-US" altLang="ja-JP" sz="1400" dirty="0">
                <a:latin typeface="+mj-ea"/>
                <a:ea typeface="+mj-ea"/>
                <a:cs typeface="ＤＦＰ太丸ゴシック体"/>
              </a:endParaRPr>
            </a:p>
          </p:txBody>
        </p:sp>
        <p:sp>
          <p:nvSpPr>
            <p:cNvPr id="29" name="TextBox 31"/>
            <p:cNvSpPr txBox="1">
              <a:spLocks noChangeArrowheads="1"/>
            </p:cNvSpPr>
            <p:nvPr/>
          </p:nvSpPr>
          <p:spPr bwMode="auto">
            <a:xfrm>
              <a:off x="3913836" y="1381958"/>
              <a:ext cx="3945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altLang="ja-JP" sz="1400" dirty="0" smtClean="0">
                  <a:latin typeface="+mj-ea"/>
                  <a:ea typeface="+mj-ea"/>
                  <a:cs typeface="ＤＦＰ太丸ゴシック体"/>
                </a:rPr>
                <a:t>13</a:t>
              </a:r>
              <a:endParaRPr lang="en-US" altLang="ja-JP" sz="1400" dirty="0">
                <a:latin typeface="+mj-ea"/>
                <a:ea typeface="+mj-ea"/>
                <a:cs typeface="ＤＦＰ太丸ゴシック体"/>
              </a:endParaRPr>
            </a:p>
          </p:txBody>
        </p:sp>
        <p:sp>
          <p:nvSpPr>
            <p:cNvPr id="30" name="TextBox 32"/>
            <p:cNvSpPr txBox="1">
              <a:spLocks noChangeArrowheads="1"/>
            </p:cNvSpPr>
            <p:nvPr/>
          </p:nvSpPr>
          <p:spPr bwMode="auto">
            <a:xfrm>
              <a:off x="4447236" y="1381958"/>
              <a:ext cx="3945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altLang="ja-JP" sz="1400" dirty="0" smtClean="0">
                  <a:latin typeface="+mj-ea"/>
                  <a:ea typeface="+mj-ea"/>
                  <a:cs typeface="ＤＦＰ太丸ゴシック体"/>
                </a:rPr>
                <a:t>14</a:t>
              </a:r>
              <a:endParaRPr lang="en-US" altLang="ja-JP" sz="1400" dirty="0">
                <a:latin typeface="+mj-ea"/>
                <a:ea typeface="+mj-ea"/>
                <a:cs typeface="ＤＦＰ太丸ゴシック体"/>
              </a:endParaRPr>
            </a:p>
          </p:txBody>
        </p:sp>
        <p:sp>
          <p:nvSpPr>
            <p:cNvPr id="31" name="TextBox 33"/>
            <p:cNvSpPr txBox="1">
              <a:spLocks noChangeArrowheads="1"/>
            </p:cNvSpPr>
            <p:nvPr/>
          </p:nvSpPr>
          <p:spPr bwMode="auto">
            <a:xfrm>
              <a:off x="4980637" y="1373492"/>
              <a:ext cx="3945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altLang="ja-JP" sz="1400" dirty="0" smtClean="0">
                  <a:latin typeface="+mj-ea"/>
                  <a:ea typeface="+mj-ea"/>
                  <a:cs typeface="ＤＦＰ太丸ゴシック体"/>
                </a:rPr>
                <a:t>15</a:t>
              </a:r>
              <a:endParaRPr lang="en-US" altLang="ja-JP" sz="1400" dirty="0">
                <a:latin typeface="+mj-ea"/>
                <a:ea typeface="+mj-ea"/>
                <a:cs typeface="ＤＦＰ太丸ゴシック体"/>
              </a:endParaRPr>
            </a:p>
          </p:txBody>
        </p:sp>
        <p:sp>
          <p:nvSpPr>
            <p:cNvPr id="32" name="TextBox 34"/>
            <p:cNvSpPr txBox="1">
              <a:spLocks noChangeArrowheads="1"/>
            </p:cNvSpPr>
            <p:nvPr/>
          </p:nvSpPr>
          <p:spPr bwMode="auto">
            <a:xfrm>
              <a:off x="5514035" y="1381958"/>
              <a:ext cx="3945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altLang="ja-JP" sz="1400" dirty="0" smtClean="0">
                  <a:latin typeface="+mj-ea"/>
                  <a:ea typeface="+mj-ea"/>
                  <a:cs typeface="ＤＦＰ太丸ゴシック体"/>
                </a:rPr>
                <a:t>16</a:t>
              </a:r>
              <a:endParaRPr lang="en-US" altLang="ja-JP" sz="1400" dirty="0">
                <a:latin typeface="+mj-ea"/>
                <a:ea typeface="+mj-ea"/>
                <a:cs typeface="ＤＦＰ太丸ゴシック体"/>
              </a:endParaRPr>
            </a:p>
          </p:txBody>
        </p:sp>
        <p:sp>
          <p:nvSpPr>
            <p:cNvPr id="33" name="TextBox 35"/>
            <p:cNvSpPr txBox="1">
              <a:spLocks noChangeArrowheads="1"/>
            </p:cNvSpPr>
            <p:nvPr/>
          </p:nvSpPr>
          <p:spPr bwMode="auto">
            <a:xfrm>
              <a:off x="6077598" y="1381958"/>
              <a:ext cx="3945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altLang="ja-JP" sz="1400" dirty="0" smtClean="0">
                  <a:latin typeface="+mj-ea"/>
                  <a:ea typeface="+mj-ea"/>
                  <a:cs typeface="ＤＦＰ太丸ゴシック体"/>
                </a:rPr>
                <a:t>17</a:t>
              </a:r>
              <a:endParaRPr lang="en-US" altLang="ja-JP" sz="1400" dirty="0">
                <a:latin typeface="+mj-ea"/>
                <a:ea typeface="+mj-ea"/>
                <a:cs typeface="ＤＦＰ太丸ゴシック体"/>
              </a:endParaRPr>
            </a:p>
          </p:txBody>
        </p:sp>
        <p:sp>
          <p:nvSpPr>
            <p:cNvPr id="34" name="TextBox 36"/>
            <p:cNvSpPr txBox="1">
              <a:spLocks noChangeArrowheads="1"/>
            </p:cNvSpPr>
            <p:nvPr/>
          </p:nvSpPr>
          <p:spPr bwMode="auto">
            <a:xfrm>
              <a:off x="6610999" y="1381958"/>
              <a:ext cx="3945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altLang="ja-JP" sz="1400" dirty="0" smtClean="0">
                  <a:latin typeface="+mj-ea"/>
                  <a:ea typeface="+mj-ea"/>
                  <a:cs typeface="ＤＦＰ太丸ゴシック体"/>
                </a:rPr>
                <a:t>18</a:t>
              </a:r>
              <a:endParaRPr lang="en-US" altLang="ja-JP" sz="1400" dirty="0">
                <a:latin typeface="+mj-ea"/>
                <a:ea typeface="+mj-ea"/>
                <a:cs typeface="ＤＦＰ太丸ゴシック体"/>
              </a:endParaRPr>
            </a:p>
          </p:txBody>
        </p:sp>
        <p:sp>
          <p:nvSpPr>
            <p:cNvPr id="35" name="TextBox 37"/>
            <p:cNvSpPr txBox="1">
              <a:spLocks noChangeArrowheads="1"/>
            </p:cNvSpPr>
            <p:nvPr/>
          </p:nvSpPr>
          <p:spPr bwMode="auto">
            <a:xfrm>
              <a:off x="7144198" y="1381958"/>
              <a:ext cx="3945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altLang="ja-JP" sz="1400" dirty="0" smtClean="0">
                  <a:latin typeface="+mj-ea"/>
                  <a:ea typeface="+mj-ea"/>
                  <a:cs typeface="ＤＦＰ太丸ゴシック体"/>
                </a:rPr>
                <a:t>19</a:t>
              </a:r>
              <a:endParaRPr lang="en-US" altLang="ja-JP" sz="1400" dirty="0">
                <a:latin typeface="+mj-ea"/>
                <a:ea typeface="+mj-ea"/>
                <a:cs typeface="ＤＦＰ太丸ゴシック体"/>
              </a:endParaRPr>
            </a:p>
          </p:txBody>
        </p:sp>
        <p:sp>
          <p:nvSpPr>
            <p:cNvPr id="36" name="TextBox 38"/>
            <p:cNvSpPr txBox="1">
              <a:spLocks noChangeArrowheads="1"/>
            </p:cNvSpPr>
            <p:nvPr/>
          </p:nvSpPr>
          <p:spPr bwMode="auto">
            <a:xfrm>
              <a:off x="7723836" y="1381958"/>
              <a:ext cx="3945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altLang="ja-JP" sz="1400" dirty="0" smtClean="0">
                  <a:latin typeface="+mj-ea"/>
                  <a:ea typeface="+mj-ea"/>
                  <a:cs typeface="ＤＦＰ太丸ゴシック体"/>
                </a:rPr>
                <a:t>20</a:t>
              </a:r>
              <a:endParaRPr lang="en-US" altLang="ja-JP" sz="1400" dirty="0">
                <a:latin typeface="+mj-ea"/>
                <a:ea typeface="+mj-ea"/>
                <a:cs typeface="ＤＦＰ太丸ゴシック体"/>
              </a:endParaRPr>
            </a:p>
          </p:txBody>
        </p:sp>
        <p:sp>
          <p:nvSpPr>
            <p:cNvPr id="37" name="TextBox 39"/>
            <p:cNvSpPr txBox="1">
              <a:spLocks noChangeArrowheads="1"/>
            </p:cNvSpPr>
            <p:nvPr/>
          </p:nvSpPr>
          <p:spPr bwMode="auto">
            <a:xfrm>
              <a:off x="8257236" y="1381958"/>
              <a:ext cx="3945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altLang="ja-JP" sz="1400" dirty="0" smtClean="0">
                  <a:latin typeface="+mj-ea"/>
                  <a:ea typeface="+mj-ea"/>
                  <a:cs typeface="ＤＦＰ太丸ゴシック体"/>
                </a:rPr>
                <a:t>21</a:t>
              </a:r>
              <a:endParaRPr lang="en-US" altLang="ja-JP" sz="1400" dirty="0">
                <a:latin typeface="+mj-ea"/>
                <a:ea typeface="+mj-ea"/>
                <a:cs typeface="ＤＦＰ太丸ゴシック体"/>
              </a:endParaRPr>
            </a:p>
          </p:txBody>
        </p:sp>
        <p:sp>
          <p:nvSpPr>
            <p:cNvPr id="38" name="TextBox 40"/>
            <p:cNvSpPr txBox="1">
              <a:spLocks noChangeArrowheads="1"/>
            </p:cNvSpPr>
            <p:nvPr/>
          </p:nvSpPr>
          <p:spPr bwMode="auto">
            <a:xfrm>
              <a:off x="8788774" y="1381958"/>
              <a:ext cx="3945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altLang="ja-JP" sz="1400" dirty="0" smtClean="0">
                  <a:latin typeface="+mj-ea"/>
                  <a:ea typeface="+mj-ea"/>
                  <a:cs typeface="ＤＦＰ太丸ゴシック体"/>
                </a:rPr>
                <a:t>22</a:t>
              </a:r>
              <a:endParaRPr lang="en-US" altLang="ja-JP" sz="1400" dirty="0">
                <a:latin typeface="+mj-ea"/>
                <a:ea typeface="+mj-ea"/>
                <a:cs typeface="ＤＦＰ太丸ゴシック体"/>
              </a:endParaRPr>
            </a:p>
          </p:txBody>
        </p:sp>
      </p:grpSp>
      <p:sp>
        <p:nvSpPr>
          <p:cNvPr id="39" name="正方形/長方形 38"/>
          <p:cNvSpPr/>
          <p:nvPr/>
        </p:nvSpPr>
        <p:spPr bwMode="auto">
          <a:xfrm>
            <a:off x="3036927" y="3260420"/>
            <a:ext cx="4127035" cy="143997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solidFill>
                <a:srgbClr val="FFFFFF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 bwMode="auto">
          <a:xfrm>
            <a:off x="4234961" y="3438962"/>
            <a:ext cx="3178421" cy="143997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solidFill>
                <a:srgbClr val="FFFFFF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 bwMode="auto">
          <a:xfrm>
            <a:off x="3209193" y="3620122"/>
            <a:ext cx="4615962" cy="143389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solidFill>
                <a:srgbClr val="FFFFFF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 bwMode="auto">
          <a:xfrm>
            <a:off x="3117009" y="3802619"/>
            <a:ext cx="4170350" cy="143388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solidFill>
                <a:srgbClr val="FFFFFF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016593" y="2146392"/>
            <a:ext cx="7569115" cy="250976"/>
          </a:xfrm>
          <a:prstGeom prst="rect">
            <a:avLst/>
          </a:prstGeom>
          <a:solidFill>
            <a:srgbClr val="A3FF84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8" name="図形グループ 47"/>
          <p:cNvGrpSpPr/>
          <p:nvPr/>
        </p:nvGrpSpPr>
        <p:grpSpPr>
          <a:xfrm>
            <a:off x="4658948" y="2103262"/>
            <a:ext cx="3913552" cy="349022"/>
            <a:chOff x="5047193" y="1872730"/>
            <a:chExt cx="4239681" cy="349022"/>
          </a:xfrm>
        </p:grpSpPr>
        <p:sp>
          <p:nvSpPr>
            <p:cNvPr id="49" name="二等辺三角形 48"/>
            <p:cNvSpPr/>
            <p:nvPr/>
          </p:nvSpPr>
          <p:spPr bwMode="auto">
            <a:xfrm flipH="1">
              <a:off x="5047193" y="1981828"/>
              <a:ext cx="127000" cy="98425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defTabSz="6397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50" name="TextBox 68"/>
            <p:cNvSpPr txBox="1">
              <a:spLocks noChangeArrowheads="1"/>
            </p:cNvSpPr>
            <p:nvPr/>
          </p:nvSpPr>
          <p:spPr bwMode="auto">
            <a:xfrm>
              <a:off x="5148793" y="1878958"/>
              <a:ext cx="14677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1200" b="1" i="1" dirty="0">
                  <a:solidFill>
                    <a:srgbClr val="000000"/>
                  </a:solidFill>
                  <a:latin typeface="ＭＳ Ｐゴシック"/>
                  <a:ea typeface="ＭＳ Ｐゴシック"/>
                  <a:cs typeface="ＤＦＰ太丸ゴシック体"/>
                </a:rPr>
                <a:t>Start of </a:t>
              </a:r>
              <a:r>
                <a:rPr lang="en-US" altLang="ja-JP" sz="1200" b="1" i="1" dirty="0" smtClean="0">
                  <a:solidFill>
                    <a:srgbClr val="000000"/>
                  </a:solidFill>
                  <a:latin typeface="ＭＳ Ｐゴシック"/>
                  <a:ea typeface="ＭＳ Ｐゴシック"/>
                  <a:cs typeface="ＤＦＰ太丸ゴシック体"/>
                </a:rPr>
                <a:t>Assembly</a:t>
              </a:r>
              <a:endParaRPr lang="ja-JP" altLang="en-US" sz="1200" b="1" i="1" dirty="0">
                <a:solidFill>
                  <a:srgbClr val="000000"/>
                </a:solidFill>
                <a:latin typeface="ＭＳ Ｐゴシック"/>
                <a:ea typeface="ＭＳ Ｐゴシック"/>
                <a:cs typeface="ＤＦＰ太丸ゴシック体"/>
              </a:endParaRPr>
            </a:p>
          </p:txBody>
        </p:sp>
        <p:cxnSp>
          <p:nvCxnSpPr>
            <p:cNvPr id="51" name="直線コネクタ 74"/>
            <p:cNvCxnSpPr>
              <a:cxnSpLocks noChangeShapeType="1"/>
            </p:cNvCxnSpPr>
            <p:nvPr/>
          </p:nvCxnSpPr>
          <p:spPr bwMode="auto">
            <a:xfrm flipV="1">
              <a:off x="7894638" y="1985443"/>
              <a:ext cx="409575" cy="476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二等辺三角形 51"/>
            <p:cNvSpPr/>
            <p:nvPr/>
          </p:nvSpPr>
          <p:spPr bwMode="auto">
            <a:xfrm flipH="1">
              <a:off x="8031163" y="2034655"/>
              <a:ext cx="127000" cy="98425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defTabSz="6397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ja-JP">
                <a:solidFill>
                  <a:srgbClr val="FFFFFF"/>
                </a:solidFill>
              </a:endParaRPr>
            </a:p>
          </p:txBody>
        </p:sp>
        <p:sp>
          <p:nvSpPr>
            <p:cNvPr id="53" name="TextBox 70"/>
            <p:cNvSpPr txBox="1">
              <a:spLocks noChangeArrowheads="1"/>
            </p:cNvSpPr>
            <p:nvPr/>
          </p:nvSpPr>
          <p:spPr bwMode="auto">
            <a:xfrm>
              <a:off x="8143875" y="1944753"/>
              <a:ext cx="10787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1200" b="1" i="1" dirty="0">
                  <a:solidFill>
                    <a:srgbClr val="000000"/>
                  </a:solidFill>
                  <a:latin typeface="ＭＳ Ｐゴシック"/>
                  <a:ea typeface="ＭＳ Ｐゴシック"/>
                  <a:cs typeface="ＤＦＰ太丸ゴシック体"/>
                </a:rPr>
                <a:t>First </a:t>
              </a:r>
              <a:r>
                <a:rPr lang="en-US" altLang="ja-JP" sz="1200" b="1" i="1" dirty="0" smtClean="0">
                  <a:solidFill>
                    <a:srgbClr val="000000"/>
                  </a:solidFill>
                  <a:latin typeface="ＭＳ Ｐゴシック"/>
                  <a:ea typeface="ＭＳ Ｐゴシック"/>
                  <a:cs typeface="ＤＦＰ太丸ゴシック体"/>
                </a:rPr>
                <a:t>Plasma</a:t>
              </a:r>
              <a:endParaRPr lang="ja-JP" altLang="en-US" sz="1200" b="1" i="1" dirty="0">
                <a:solidFill>
                  <a:srgbClr val="000000"/>
                </a:solidFill>
                <a:latin typeface="ＭＳ Ｐゴシック"/>
                <a:ea typeface="ＭＳ Ｐゴシック"/>
                <a:cs typeface="ＤＦＰ太丸ゴシック体"/>
              </a:endParaRPr>
            </a:p>
          </p:txBody>
        </p:sp>
        <p:cxnSp>
          <p:nvCxnSpPr>
            <p:cNvPr id="54" name="直線コネクタ 74"/>
            <p:cNvCxnSpPr>
              <a:cxnSpLocks noChangeShapeType="1"/>
            </p:cNvCxnSpPr>
            <p:nvPr/>
          </p:nvCxnSpPr>
          <p:spPr bwMode="auto">
            <a:xfrm>
              <a:off x="8999537" y="1956868"/>
              <a:ext cx="28733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TextBox 75"/>
            <p:cNvSpPr txBox="1">
              <a:spLocks noChangeArrowheads="1"/>
            </p:cNvSpPr>
            <p:nvPr/>
          </p:nvSpPr>
          <p:spPr bwMode="auto">
            <a:xfrm>
              <a:off x="6992938" y="1872730"/>
              <a:ext cx="8877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1200" b="1" i="1" dirty="0">
                  <a:solidFill>
                    <a:srgbClr val="000000"/>
                  </a:solidFill>
                  <a:latin typeface="ＭＳ Ｐゴシック"/>
                  <a:ea typeface="ＭＳ Ｐゴシック"/>
                  <a:cs typeface="ＤＦＰ太丸ゴシック体"/>
                </a:rPr>
                <a:t>Operation</a:t>
              </a:r>
              <a:endParaRPr lang="ja-JP" altLang="en-US" sz="1200" b="1" i="1" dirty="0">
                <a:solidFill>
                  <a:srgbClr val="000000"/>
                </a:solidFill>
                <a:latin typeface="ＭＳ Ｐゴシック"/>
                <a:ea typeface="ＭＳ Ｐゴシック"/>
                <a:cs typeface="ＤＦＰ太丸ゴシック体"/>
              </a:endParaRPr>
            </a:p>
          </p:txBody>
        </p:sp>
      </p:grpSp>
      <p:sp>
        <p:nvSpPr>
          <p:cNvPr id="56" name="正方形/長方形 55"/>
          <p:cNvSpPr/>
          <p:nvPr/>
        </p:nvSpPr>
        <p:spPr bwMode="auto">
          <a:xfrm>
            <a:off x="2288908" y="3079012"/>
            <a:ext cx="5536246" cy="143997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solidFill>
                <a:srgbClr val="FFFFFF"/>
              </a:solidFill>
            </a:endParaRPr>
          </a:p>
        </p:txBody>
      </p:sp>
      <p:cxnSp>
        <p:nvCxnSpPr>
          <p:cNvPr id="58" name="直線コネクタ 57"/>
          <p:cNvCxnSpPr/>
          <p:nvPr/>
        </p:nvCxnSpPr>
        <p:spPr bwMode="auto">
          <a:xfrm>
            <a:off x="542193" y="1962950"/>
            <a:ext cx="8020050" cy="0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正方形/長方形 42"/>
          <p:cNvSpPr>
            <a:spLocks noChangeArrowheads="1"/>
          </p:cNvSpPr>
          <p:nvPr/>
        </p:nvSpPr>
        <p:spPr bwMode="auto">
          <a:xfrm>
            <a:off x="3209193" y="2849603"/>
            <a:ext cx="2853104" cy="179386"/>
          </a:xfrm>
          <a:prstGeom prst="rect">
            <a:avLst/>
          </a:prstGeom>
          <a:solidFill>
            <a:srgbClr val="0000FF"/>
          </a:solidFill>
          <a:ln w="38100" cmpd="sng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ja-JP" alt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3" name="正方形/長方形 62"/>
          <p:cNvSpPr/>
          <p:nvPr/>
        </p:nvSpPr>
        <p:spPr bwMode="auto">
          <a:xfrm>
            <a:off x="1021374" y="2486073"/>
            <a:ext cx="3213588" cy="141202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solidFill>
                <a:srgbClr val="FFFFFF"/>
              </a:solidFill>
            </a:endParaRPr>
          </a:p>
        </p:txBody>
      </p:sp>
      <p:sp>
        <p:nvSpPr>
          <p:cNvPr id="65" name="正方形/長方形 64"/>
          <p:cNvSpPr/>
          <p:nvPr/>
        </p:nvSpPr>
        <p:spPr bwMode="auto">
          <a:xfrm>
            <a:off x="1528397" y="2664799"/>
            <a:ext cx="2889738" cy="143386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solidFill>
                <a:srgbClr val="FFFFFF"/>
              </a:solidFill>
            </a:endParaRPr>
          </a:p>
        </p:txBody>
      </p:sp>
      <p:cxnSp>
        <p:nvCxnSpPr>
          <p:cNvPr id="67" name="直線コネクタ 66"/>
          <p:cNvCxnSpPr/>
          <p:nvPr/>
        </p:nvCxnSpPr>
        <p:spPr bwMode="auto">
          <a:xfrm>
            <a:off x="562708" y="4039853"/>
            <a:ext cx="8020050" cy="0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正方形/長方形 67"/>
          <p:cNvSpPr/>
          <p:nvPr/>
        </p:nvSpPr>
        <p:spPr>
          <a:xfrm>
            <a:off x="211023" y="3040564"/>
            <a:ext cx="491087" cy="24622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lIns="36000" tIns="0" rIns="36000" bIns="0">
            <a:spAutoFit/>
          </a:bodyPr>
          <a:lstStyle/>
          <a:p>
            <a:r>
              <a:rPr lang="en-US" altLang="ja-JP" sz="1600" dirty="0" smtClean="0">
                <a:latin typeface="+mn-ea"/>
                <a:ea typeface="+mn-ea"/>
              </a:rPr>
              <a:t>ITER</a:t>
            </a:r>
            <a:endParaRPr lang="ja-JP" altLang="en-US" sz="1600" dirty="0">
              <a:latin typeface="+mn-ea"/>
              <a:ea typeface="+mn-ea"/>
            </a:endParaRPr>
          </a:p>
        </p:txBody>
      </p:sp>
      <p:grpSp>
        <p:nvGrpSpPr>
          <p:cNvPr id="69" name="図形グループ 68"/>
          <p:cNvGrpSpPr/>
          <p:nvPr/>
        </p:nvGrpSpPr>
        <p:grpSpPr>
          <a:xfrm>
            <a:off x="173876" y="4111656"/>
            <a:ext cx="5633092" cy="751795"/>
            <a:chOff x="188366" y="4526063"/>
            <a:chExt cx="6102516" cy="751795"/>
          </a:xfrm>
        </p:grpSpPr>
        <p:grpSp>
          <p:nvGrpSpPr>
            <p:cNvPr id="70" name="図形グループ 69"/>
            <p:cNvGrpSpPr/>
            <p:nvPr/>
          </p:nvGrpSpPr>
          <p:grpSpPr>
            <a:xfrm>
              <a:off x="845070" y="4526063"/>
              <a:ext cx="5445812" cy="751795"/>
              <a:chOff x="845070" y="4586219"/>
              <a:chExt cx="5445812" cy="751795"/>
            </a:xfrm>
          </p:grpSpPr>
          <p:sp>
            <p:nvSpPr>
              <p:cNvPr id="72" name="正方形/長方形 71"/>
              <p:cNvSpPr/>
              <p:nvPr/>
            </p:nvSpPr>
            <p:spPr>
              <a:xfrm>
                <a:off x="845070" y="4620257"/>
                <a:ext cx="5445812" cy="717757"/>
              </a:xfrm>
              <a:prstGeom prst="rect">
                <a:avLst/>
              </a:prstGeom>
              <a:solidFill>
                <a:srgbClr val="BD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>
                  <a:latin typeface="+mj-ea"/>
                  <a:ea typeface="+mj-ea"/>
                </a:endParaRPr>
              </a:p>
            </p:txBody>
          </p:sp>
          <p:cxnSp>
            <p:nvCxnSpPr>
              <p:cNvPr id="73" name="直線コネクタ 72"/>
              <p:cNvCxnSpPr/>
              <p:nvPr/>
            </p:nvCxnSpPr>
            <p:spPr>
              <a:xfrm>
                <a:off x="848246" y="4859221"/>
                <a:ext cx="3201369" cy="0"/>
              </a:xfrm>
              <a:prstGeom prst="line">
                <a:avLst/>
              </a:prstGeom>
              <a:ln w="57150" cmpd="sng"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>
                <a:off x="848246" y="5041803"/>
                <a:ext cx="3785260" cy="0"/>
              </a:xfrm>
              <a:prstGeom prst="line">
                <a:avLst/>
              </a:prstGeom>
              <a:ln w="5715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/>
              <p:cNvCxnSpPr/>
              <p:nvPr/>
            </p:nvCxnSpPr>
            <p:spPr>
              <a:xfrm>
                <a:off x="848246" y="5270160"/>
                <a:ext cx="5442636" cy="0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テキスト ボックス 75"/>
              <p:cNvSpPr txBox="1"/>
              <p:nvPr/>
            </p:nvSpPr>
            <p:spPr>
              <a:xfrm>
                <a:off x="875916" y="5036738"/>
                <a:ext cx="215024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+mj-ea"/>
                    <a:ea typeface="+mj-ea"/>
                    <a:cs typeface="ＤＦＰ太丸ゴシック体"/>
                  </a:rPr>
                  <a:t>Prototype Accelerator </a:t>
                </a:r>
                <a:r>
                  <a:rPr lang="en-US" altLang="ja-JP" sz="1000" dirty="0">
                    <a:latin typeface="+mj-ea"/>
                    <a:ea typeface="+mj-ea"/>
                    <a:cs typeface="ＤＦＰ太丸ゴシック体"/>
                  </a:rPr>
                  <a:t>V</a:t>
                </a:r>
                <a:r>
                  <a:rPr lang="en-US" altLang="ja-JP" sz="1000" dirty="0" smtClean="0">
                    <a:latin typeface="+mj-ea"/>
                    <a:ea typeface="+mj-ea"/>
                    <a:cs typeface="ＤＦＰ太丸ゴシック体"/>
                  </a:rPr>
                  <a:t>alidation </a:t>
                </a:r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880525" y="4833050"/>
                <a:ext cx="133404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+mj-ea"/>
                    <a:ea typeface="+mj-ea"/>
                    <a:cs typeface="ＤＦＰ太丸ゴシック体"/>
                  </a:rPr>
                  <a:t>Li Target Validation</a:t>
                </a:r>
              </a:p>
            </p:txBody>
          </p:sp>
          <p:cxnSp>
            <p:nvCxnSpPr>
              <p:cNvPr id="78" name="直線コネクタ 77"/>
              <p:cNvCxnSpPr/>
              <p:nvPr/>
            </p:nvCxnSpPr>
            <p:spPr>
              <a:xfrm>
                <a:off x="2304282" y="4811987"/>
                <a:ext cx="2339998" cy="0"/>
              </a:xfrm>
              <a:prstGeom prst="line">
                <a:avLst/>
              </a:prstGeom>
              <a:ln w="57150" cmpd="sng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テキスト ボックス 78"/>
              <p:cNvSpPr txBox="1"/>
              <p:nvPr/>
            </p:nvSpPr>
            <p:spPr>
              <a:xfrm>
                <a:off x="2711802" y="4586219"/>
                <a:ext cx="106834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+mj-ea"/>
                    <a:ea typeface="+mj-ea"/>
                    <a:cs typeface="ＤＦＰ太丸ゴシック体"/>
                  </a:rPr>
                  <a:t>BR2 Irradiation</a:t>
                </a:r>
              </a:p>
            </p:txBody>
          </p:sp>
          <p:sp>
            <p:nvSpPr>
              <p:cNvPr id="80" name="円/楕円 79"/>
              <p:cNvSpPr>
                <a:spLocks noChangeAspect="1"/>
              </p:cNvSpPr>
              <p:nvPr/>
            </p:nvSpPr>
            <p:spPr>
              <a:xfrm>
                <a:off x="3974714" y="5216160"/>
                <a:ext cx="80844" cy="1080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>
                  <a:latin typeface="+mj-ea"/>
                  <a:ea typeface="+mj-ea"/>
                </a:endParaRPr>
              </a:p>
            </p:txBody>
          </p:sp>
          <p:sp>
            <p:nvSpPr>
              <p:cNvPr id="81" name="テキスト ボックス 80"/>
              <p:cNvSpPr txBox="1"/>
              <p:nvPr/>
            </p:nvSpPr>
            <p:spPr>
              <a:xfrm>
                <a:off x="3711910" y="5040790"/>
                <a:ext cx="64288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+mj-ea"/>
                    <a:ea typeface="+mj-ea"/>
                    <a:cs typeface="ＤＦＰ太丸ゴシック体"/>
                  </a:rPr>
                  <a:t>Injector</a:t>
                </a:r>
              </a:p>
            </p:txBody>
          </p:sp>
          <p:sp>
            <p:nvSpPr>
              <p:cNvPr id="82" name="円/楕円 81"/>
              <p:cNvSpPr>
                <a:spLocks noChangeAspect="1"/>
              </p:cNvSpPr>
              <p:nvPr/>
            </p:nvSpPr>
            <p:spPr>
              <a:xfrm>
                <a:off x="4760714" y="5230014"/>
                <a:ext cx="80844" cy="1080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>
                  <a:latin typeface="+mj-ea"/>
                  <a:ea typeface="+mj-ea"/>
                </a:endParaRPr>
              </a:p>
            </p:txBody>
          </p:sp>
          <p:sp>
            <p:nvSpPr>
              <p:cNvPr id="83" name="円/楕円 82"/>
              <p:cNvSpPr>
                <a:spLocks noChangeAspect="1"/>
              </p:cNvSpPr>
              <p:nvPr/>
            </p:nvSpPr>
            <p:spPr>
              <a:xfrm>
                <a:off x="5320513" y="5216160"/>
                <a:ext cx="80844" cy="1080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>
                  <a:latin typeface="+mj-ea"/>
                  <a:ea typeface="+mj-ea"/>
                </a:endParaRPr>
              </a:p>
            </p:txBody>
          </p:sp>
          <p:sp>
            <p:nvSpPr>
              <p:cNvPr id="84" name="テキスト ボックス 83"/>
              <p:cNvSpPr txBox="1"/>
              <p:nvPr/>
            </p:nvSpPr>
            <p:spPr>
              <a:xfrm>
                <a:off x="4586175" y="5033093"/>
                <a:ext cx="46228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+mj-ea"/>
                    <a:ea typeface="+mj-ea"/>
                    <a:cs typeface="ＤＦＰ太丸ゴシック体"/>
                  </a:rPr>
                  <a:t>RFQ</a:t>
                </a:r>
              </a:p>
            </p:txBody>
          </p:sp>
          <p:sp>
            <p:nvSpPr>
              <p:cNvPr id="85" name="テキスト ボックス 84"/>
              <p:cNvSpPr txBox="1"/>
              <p:nvPr/>
            </p:nvSpPr>
            <p:spPr>
              <a:xfrm>
                <a:off x="5146394" y="5029975"/>
                <a:ext cx="44665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+mj-ea"/>
                    <a:ea typeface="+mj-ea"/>
                    <a:cs typeface="ＤＦＰ太丸ゴシック体"/>
                  </a:rPr>
                  <a:t>SRF</a:t>
                </a:r>
              </a:p>
            </p:txBody>
          </p:sp>
          <p:cxnSp>
            <p:nvCxnSpPr>
              <p:cNvPr id="86" name="直線コネクタ 85"/>
              <p:cNvCxnSpPr/>
              <p:nvPr/>
            </p:nvCxnSpPr>
            <p:spPr>
              <a:xfrm>
                <a:off x="3711910" y="4995007"/>
                <a:ext cx="921596" cy="0"/>
              </a:xfrm>
              <a:prstGeom prst="line">
                <a:avLst/>
              </a:prstGeom>
              <a:ln w="57150" cmpd="sng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テキスト ボックス 86"/>
              <p:cNvSpPr txBox="1"/>
              <p:nvPr/>
            </p:nvSpPr>
            <p:spPr>
              <a:xfrm>
                <a:off x="4032331" y="4778162"/>
                <a:ext cx="76791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+mj-ea"/>
                    <a:ea typeface="+mj-ea"/>
                    <a:cs typeface="ＤＦＰ太丸ゴシック体"/>
                  </a:rPr>
                  <a:t>Validation</a:t>
                </a:r>
              </a:p>
            </p:txBody>
          </p:sp>
          <p:sp>
            <p:nvSpPr>
              <p:cNvPr id="88" name="テキスト ボックス 87"/>
              <p:cNvSpPr txBox="1"/>
              <p:nvPr/>
            </p:nvSpPr>
            <p:spPr>
              <a:xfrm>
                <a:off x="867553" y="4630971"/>
                <a:ext cx="12906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+mj-ea"/>
                    <a:ea typeface="+mj-ea"/>
                    <a:cs typeface="ＤＦＰ太丸ゴシック体"/>
                  </a:rPr>
                  <a:t>Engineering Design</a:t>
                </a:r>
              </a:p>
            </p:txBody>
          </p:sp>
        </p:grpSp>
        <p:sp>
          <p:nvSpPr>
            <p:cNvPr id="71" name="正方形/長方形 70"/>
            <p:cNvSpPr/>
            <p:nvPr/>
          </p:nvSpPr>
          <p:spPr>
            <a:xfrm>
              <a:off x="188366" y="4719422"/>
              <a:ext cx="670939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none" lIns="36000" tIns="0" rIns="36000" bIns="0">
              <a:spAutoFit/>
            </a:bodyPr>
            <a:lstStyle/>
            <a:p>
              <a:r>
                <a:rPr lang="en-US" altLang="ja-JP" sz="1400" dirty="0" smtClean="0">
                  <a:latin typeface="+mj-ea"/>
                  <a:ea typeface="+mj-ea"/>
                </a:rPr>
                <a:t>IFMIF</a:t>
              </a:r>
              <a:r>
                <a:rPr lang="en-US" altLang="ja-JP" sz="1400" dirty="0" smtClean="0"/>
                <a:t>/</a:t>
              </a:r>
            </a:p>
            <a:p>
              <a:r>
                <a:rPr lang="en-US" altLang="ja-JP" sz="1400" dirty="0" smtClean="0">
                  <a:latin typeface="+mn-ea"/>
                  <a:ea typeface="+mn-ea"/>
                </a:rPr>
                <a:t>EVEDA</a:t>
              </a:r>
              <a:endParaRPr lang="ja-JP" altLang="en-US" sz="1400" dirty="0">
                <a:latin typeface="+mn-ea"/>
                <a:ea typeface="+mn-ea"/>
              </a:endParaRPr>
            </a:p>
          </p:txBody>
        </p:sp>
      </p:grpSp>
      <p:grpSp>
        <p:nvGrpSpPr>
          <p:cNvPr id="89" name="図形グループ 88"/>
          <p:cNvGrpSpPr/>
          <p:nvPr/>
        </p:nvGrpSpPr>
        <p:grpSpPr>
          <a:xfrm>
            <a:off x="246879" y="4958557"/>
            <a:ext cx="5573513" cy="761976"/>
            <a:chOff x="267452" y="5393017"/>
            <a:chExt cx="6037973" cy="761976"/>
          </a:xfrm>
        </p:grpSpPr>
        <p:grpSp>
          <p:nvGrpSpPr>
            <p:cNvPr id="90" name="図形グループ 89"/>
            <p:cNvGrpSpPr/>
            <p:nvPr/>
          </p:nvGrpSpPr>
          <p:grpSpPr>
            <a:xfrm>
              <a:off x="827491" y="5393017"/>
              <a:ext cx="5477934" cy="761976"/>
              <a:chOff x="827491" y="5393017"/>
              <a:chExt cx="5477934" cy="761976"/>
            </a:xfrm>
          </p:grpSpPr>
          <p:sp>
            <p:nvSpPr>
              <p:cNvPr id="92" name="正方形/長方形 91"/>
              <p:cNvSpPr/>
              <p:nvPr/>
            </p:nvSpPr>
            <p:spPr>
              <a:xfrm>
                <a:off x="827491" y="5428022"/>
                <a:ext cx="5463391" cy="684000"/>
              </a:xfrm>
              <a:prstGeom prst="rect">
                <a:avLst/>
              </a:prstGeom>
              <a:solidFill>
                <a:srgbClr val="FFE1EA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>
                  <a:latin typeface="+mj-ea"/>
                  <a:ea typeface="+mj-ea"/>
                </a:endParaRPr>
              </a:p>
            </p:txBody>
          </p:sp>
          <p:cxnSp>
            <p:nvCxnSpPr>
              <p:cNvPr id="93" name="直線コネクタ 92"/>
              <p:cNvCxnSpPr/>
              <p:nvPr/>
            </p:nvCxnSpPr>
            <p:spPr>
              <a:xfrm>
                <a:off x="830677" y="5639238"/>
                <a:ext cx="5457018" cy="0"/>
              </a:xfrm>
              <a:prstGeom prst="line">
                <a:avLst/>
              </a:prstGeom>
              <a:ln w="57150" cmpd="sng"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コネクタ 93"/>
              <p:cNvCxnSpPr/>
              <p:nvPr/>
            </p:nvCxnSpPr>
            <p:spPr>
              <a:xfrm>
                <a:off x="3289105" y="5848556"/>
                <a:ext cx="2710200" cy="0"/>
              </a:xfrm>
              <a:prstGeom prst="line">
                <a:avLst/>
              </a:prstGeom>
              <a:ln w="5715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コネクタ 94"/>
              <p:cNvCxnSpPr/>
              <p:nvPr/>
            </p:nvCxnSpPr>
            <p:spPr>
              <a:xfrm flipV="1">
                <a:off x="5068141" y="6036809"/>
                <a:ext cx="1222741" cy="9154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テキスト ボックス 95"/>
              <p:cNvSpPr txBox="1"/>
              <p:nvPr/>
            </p:nvSpPr>
            <p:spPr>
              <a:xfrm>
                <a:off x="2073530" y="5908772"/>
                <a:ext cx="13392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+mj-ea"/>
                    <a:ea typeface="+mj-ea"/>
                    <a:cs typeface="ＤＦＰ太丸ゴシック体"/>
                  </a:rPr>
                  <a:t>Remote Experiment</a:t>
                </a:r>
              </a:p>
            </p:txBody>
          </p:sp>
          <p:sp>
            <p:nvSpPr>
              <p:cNvPr id="97" name="テキスト ボックス 96"/>
              <p:cNvSpPr txBox="1"/>
              <p:nvPr/>
            </p:nvSpPr>
            <p:spPr>
              <a:xfrm>
                <a:off x="1142892" y="5699760"/>
                <a:ext cx="121248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err="1" smtClean="0">
                    <a:latin typeface="+mj-ea"/>
                    <a:ea typeface="+mj-ea"/>
                    <a:cs typeface="ＤＦＰ太丸ゴシック体"/>
                  </a:rPr>
                  <a:t>Computor</a:t>
                </a:r>
                <a:r>
                  <a:rPr lang="en-US" altLang="ja-JP" sz="1000" dirty="0" smtClean="0">
                    <a:latin typeface="+mj-ea"/>
                    <a:ea typeface="+mj-ea"/>
                    <a:cs typeface="ＤＦＰ太丸ゴシック体"/>
                  </a:rPr>
                  <a:t> Center</a:t>
                </a:r>
              </a:p>
            </p:txBody>
          </p:sp>
          <p:sp>
            <p:nvSpPr>
              <p:cNvPr id="98" name="テキスト ボックス 97"/>
              <p:cNvSpPr txBox="1"/>
              <p:nvPr/>
            </p:nvSpPr>
            <p:spPr>
              <a:xfrm>
                <a:off x="839939" y="5406958"/>
                <a:ext cx="129236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+mj-ea"/>
                    <a:ea typeface="+mj-ea"/>
                    <a:cs typeface="ＤＦＰ太丸ゴシック体"/>
                  </a:rPr>
                  <a:t>Demo Design</a:t>
                </a:r>
                <a:r>
                  <a:rPr lang="ja-JP" altLang="en-US" sz="1000" dirty="0" smtClean="0">
                    <a:latin typeface="+mj-ea"/>
                    <a:ea typeface="+mj-ea"/>
                    <a:cs typeface="ＤＦＰ太丸ゴシック体"/>
                  </a:rPr>
                  <a:t>・</a:t>
                </a:r>
                <a:r>
                  <a:rPr lang="en-US" altLang="ja-JP" sz="1000" dirty="0" smtClean="0">
                    <a:latin typeface="+mj-ea"/>
                    <a:ea typeface="+mj-ea"/>
                    <a:cs typeface="ＤＦＰ太丸ゴシック体"/>
                  </a:rPr>
                  <a:t>R&amp;D</a:t>
                </a:r>
              </a:p>
            </p:txBody>
          </p:sp>
          <p:cxnSp>
            <p:nvCxnSpPr>
              <p:cNvPr id="99" name="直線コネクタ 98"/>
              <p:cNvCxnSpPr/>
              <p:nvPr/>
            </p:nvCxnSpPr>
            <p:spPr>
              <a:xfrm>
                <a:off x="2206465" y="5597413"/>
                <a:ext cx="4081231" cy="0"/>
              </a:xfrm>
              <a:prstGeom prst="line">
                <a:avLst/>
              </a:prstGeom>
              <a:ln w="57150" cmpd="sng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テキスト ボックス 99"/>
              <p:cNvSpPr txBox="1"/>
              <p:nvPr/>
            </p:nvSpPr>
            <p:spPr>
              <a:xfrm>
                <a:off x="2870589" y="5393017"/>
                <a:ext cx="177166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+mj-ea"/>
                    <a:ea typeface="+mj-ea"/>
                    <a:cs typeface="ＤＦＰ太丸ゴシック体"/>
                  </a:rPr>
                  <a:t>Conceptual Design Activity</a:t>
                </a:r>
              </a:p>
            </p:txBody>
          </p:sp>
          <p:sp>
            <p:nvSpPr>
              <p:cNvPr id="101" name="テキスト ボックス 100"/>
              <p:cNvSpPr txBox="1"/>
              <p:nvPr/>
            </p:nvSpPr>
            <p:spPr>
              <a:xfrm>
                <a:off x="5200608" y="5828897"/>
                <a:ext cx="110481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err="1" smtClean="0">
                    <a:latin typeface="+mj-ea"/>
                    <a:ea typeface="+mj-ea"/>
                    <a:cs typeface="ＤＦＰ太丸ゴシック体"/>
                  </a:rPr>
                  <a:t>Assemble&amp;Test</a:t>
                </a:r>
                <a:endParaRPr lang="en-US" altLang="ja-JP" sz="1000" dirty="0" smtClean="0">
                  <a:latin typeface="+mj-ea"/>
                  <a:ea typeface="+mj-ea"/>
                  <a:cs typeface="ＤＦＰ太丸ゴシック体"/>
                </a:endParaRPr>
              </a:p>
            </p:txBody>
          </p:sp>
          <p:cxnSp>
            <p:nvCxnSpPr>
              <p:cNvPr id="102" name="直線コネクタ 101"/>
              <p:cNvCxnSpPr/>
              <p:nvPr/>
            </p:nvCxnSpPr>
            <p:spPr>
              <a:xfrm>
                <a:off x="2206465" y="5840859"/>
                <a:ext cx="1080327" cy="0"/>
              </a:xfrm>
              <a:prstGeom prst="line">
                <a:avLst/>
              </a:prstGeom>
              <a:ln w="57150" cmpd="sng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テキスト ボックス 102"/>
              <p:cNvSpPr txBox="1"/>
              <p:nvPr/>
            </p:nvSpPr>
            <p:spPr>
              <a:xfrm>
                <a:off x="4039194" y="5630485"/>
                <a:ext cx="77139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+mj-ea"/>
                    <a:ea typeface="+mj-ea"/>
                    <a:cs typeface="ＤＦＰ太丸ゴシック体"/>
                  </a:rPr>
                  <a:t>Operation</a:t>
                </a:r>
              </a:p>
            </p:txBody>
          </p:sp>
          <p:sp>
            <p:nvSpPr>
              <p:cNvPr id="104" name="テキスト ボックス 103"/>
              <p:cNvSpPr txBox="1"/>
              <p:nvPr/>
            </p:nvSpPr>
            <p:spPr>
              <a:xfrm>
                <a:off x="2154422" y="5623793"/>
                <a:ext cx="12576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+mj-ea"/>
                    <a:ea typeface="+mj-ea"/>
                    <a:cs typeface="ＤＦＰ太丸ゴシック体"/>
                  </a:rPr>
                  <a:t>Machine Selection</a:t>
                </a:r>
              </a:p>
            </p:txBody>
          </p:sp>
          <p:cxnSp>
            <p:nvCxnSpPr>
              <p:cNvPr id="105" name="直線コネクタ 104"/>
              <p:cNvCxnSpPr/>
              <p:nvPr/>
            </p:nvCxnSpPr>
            <p:spPr>
              <a:xfrm>
                <a:off x="3293999" y="6041393"/>
                <a:ext cx="1813562" cy="0"/>
              </a:xfrm>
              <a:prstGeom prst="line">
                <a:avLst/>
              </a:prstGeom>
              <a:ln w="57150" cmpd="sng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テキスト ボックス 105"/>
              <p:cNvSpPr txBox="1"/>
              <p:nvPr/>
            </p:nvSpPr>
            <p:spPr>
              <a:xfrm>
                <a:off x="3711656" y="5828242"/>
                <a:ext cx="58731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+mj-ea"/>
                    <a:ea typeface="+mj-ea"/>
                    <a:cs typeface="ＤＦＰ太丸ゴシック体"/>
                  </a:rPr>
                  <a:t>Design</a:t>
                </a:r>
              </a:p>
            </p:txBody>
          </p:sp>
        </p:grpSp>
        <p:sp>
          <p:nvSpPr>
            <p:cNvPr id="91" name="正方形/長方形 90"/>
            <p:cNvSpPr/>
            <p:nvPr/>
          </p:nvSpPr>
          <p:spPr>
            <a:xfrm>
              <a:off x="267452" y="5662273"/>
              <a:ext cx="594529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none" lIns="36000" tIns="0" rIns="36000" bIns="0">
              <a:spAutoFit/>
            </a:bodyPr>
            <a:lstStyle/>
            <a:p>
              <a:r>
                <a:rPr lang="en-US" altLang="ja-JP" sz="1400" dirty="0" smtClean="0">
                  <a:latin typeface="+mn-ea"/>
                  <a:ea typeface="+mn-ea"/>
                </a:rPr>
                <a:t>IFERC</a:t>
              </a:r>
              <a:endParaRPr lang="ja-JP" altLang="en-US" sz="1400" dirty="0">
                <a:latin typeface="+mn-ea"/>
                <a:ea typeface="+mn-ea"/>
              </a:endParaRPr>
            </a:p>
          </p:txBody>
        </p:sp>
      </p:grpSp>
      <p:grpSp>
        <p:nvGrpSpPr>
          <p:cNvPr id="107" name="図形グループ 106"/>
          <p:cNvGrpSpPr/>
          <p:nvPr/>
        </p:nvGrpSpPr>
        <p:grpSpPr>
          <a:xfrm>
            <a:off x="72616" y="5737943"/>
            <a:ext cx="7189331" cy="742024"/>
            <a:chOff x="78667" y="6138983"/>
            <a:chExt cx="7788442" cy="742024"/>
          </a:xfrm>
        </p:grpSpPr>
        <p:grpSp>
          <p:nvGrpSpPr>
            <p:cNvPr id="108" name="図形グループ 107"/>
            <p:cNvGrpSpPr/>
            <p:nvPr/>
          </p:nvGrpSpPr>
          <p:grpSpPr>
            <a:xfrm>
              <a:off x="824185" y="6138983"/>
              <a:ext cx="7042924" cy="742024"/>
              <a:chOff x="824185" y="6138983"/>
              <a:chExt cx="7042924" cy="742024"/>
            </a:xfrm>
          </p:grpSpPr>
          <p:sp>
            <p:nvSpPr>
              <p:cNvPr id="110" name="正方形/長方形 109"/>
              <p:cNvSpPr/>
              <p:nvPr/>
            </p:nvSpPr>
            <p:spPr>
              <a:xfrm>
                <a:off x="824185" y="6199700"/>
                <a:ext cx="6463603" cy="576000"/>
              </a:xfrm>
              <a:prstGeom prst="rect">
                <a:avLst/>
              </a:prstGeom>
              <a:solidFill>
                <a:srgbClr val="FFF8D2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>
                  <a:latin typeface="+mj-ea"/>
                  <a:ea typeface="+mj-ea"/>
                </a:endParaRPr>
              </a:p>
            </p:txBody>
          </p:sp>
          <p:sp>
            <p:nvSpPr>
              <p:cNvPr id="111" name="正方形/長方形 110"/>
              <p:cNvSpPr/>
              <p:nvPr/>
            </p:nvSpPr>
            <p:spPr>
              <a:xfrm>
                <a:off x="7277643" y="6201940"/>
                <a:ext cx="379919" cy="576000"/>
              </a:xfrm>
              <a:prstGeom prst="rect">
                <a:avLst/>
              </a:prstGeom>
              <a:solidFill>
                <a:srgbClr val="FFF8D2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>
                  <a:latin typeface="+mj-ea"/>
                  <a:ea typeface="+mj-ea"/>
                </a:endParaRPr>
              </a:p>
            </p:txBody>
          </p:sp>
          <p:cxnSp>
            <p:nvCxnSpPr>
              <p:cNvPr id="112" name="直線コネクタ 111"/>
              <p:cNvCxnSpPr/>
              <p:nvPr/>
            </p:nvCxnSpPr>
            <p:spPr>
              <a:xfrm>
                <a:off x="2362835" y="6358441"/>
                <a:ext cx="1295998" cy="0"/>
              </a:xfrm>
              <a:prstGeom prst="line">
                <a:avLst/>
              </a:prstGeom>
              <a:ln w="57150" cmpd="sng">
                <a:solidFill>
                  <a:srgbClr val="FF73E8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テキスト ボックス 112"/>
              <p:cNvSpPr txBox="1"/>
              <p:nvPr/>
            </p:nvSpPr>
            <p:spPr>
              <a:xfrm>
                <a:off x="2658530" y="6320723"/>
                <a:ext cx="12194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+mj-ea"/>
                    <a:ea typeface="+mj-ea"/>
                    <a:cs typeface="ＤＦＰ太丸ゴシック体"/>
                  </a:rPr>
                  <a:t>JT-60 </a:t>
                </a:r>
                <a:r>
                  <a:rPr lang="en-US" altLang="ja-JP" sz="1000" dirty="0" err="1" smtClean="0">
                    <a:latin typeface="+mj-ea"/>
                    <a:ea typeface="+mj-ea"/>
                    <a:cs typeface="ＤＦＰ太丸ゴシック体"/>
                  </a:rPr>
                  <a:t>Disassebly</a:t>
                </a:r>
                <a:endParaRPr lang="en-US" altLang="ja-JP" sz="1000" dirty="0" smtClean="0">
                  <a:latin typeface="+mj-ea"/>
                  <a:ea typeface="+mj-ea"/>
                  <a:cs typeface="ＤＦＰ太丸ゴシック体"/>
                </a:endParaRPr>
              </a:p>
            </p:txBody>
          </p:sp>
          <p:cxnSp>
            <p:nvCxnSpPr>
              <p:cNvPr id="114" name="直線コネクタ 113"/>
              <p:cNvCxnSpPr/>
              <p:nvPr/>
            </p:nvCxnSpPr>
            <p:spPr>
              <a:xfrm flipV="1">
                <a:off x="3892968" y="6425033"/>
                <a:ext cx="3220101" cy="6062"/>
              </a:xfrm>
              <a:prstGeom prst="line">
                <a:avLst/>
              </a:prstGeom>
              <a:ln w="57150" cmpd="sng"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テキスト ボックス 114"/>
              <p:cNvSpPr txBox="1"/>
              <p:nvPr/>
            </p:nvSpPr>
            <p:spPr>
              <a:xfrm>
                <a:off x="4901123" y="6207197"/>
                <a:ext cx="133230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+mj-ea"/>
                    <a:ea typeface="+mj-ea"/>
                    <a:cs typeface="ＤＦＰ太丸ゴシック体"/>
                  </a:rPr>
                  <a:t>JT-60SA Assembly</a:t>
                </a:r>
              </a:p>
            </p:txBody>
          </p:sp>
          <p:cxnSp>
            <p:nvCxnSpPr>
              <p:cNvPr id="116" name="直線コネクタ 115"/>
              <p:cNvCxnSpPr/>
              <p:nvPr/>
            </p:nvCxnSpPr>
            <p:spPr>
              <a:xfrm>
                <a:off x="4637026" y="6553671"/>
                <a:ext cx="2476043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テキスト ボックス 116"/>
              <p:cNvSpPr txBox="1"/>
              <p:nvPr/>
            </p:nvSpPr>
            <p:spPr>
              <a:xfrm>
                <a:off x="3738611" y="6405067"/>
                <a:ext cx="105966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+mj-ea"/>
                    <a:ea typeface="+mj-ea"/>
                    <a:cs typeface="ＤＦＰ太丸ゴシック体"/>
                  </a:rPr>
                  <a:t>Commissioning</a:t>
                </a:r>
              </a:p>
            </p:txBody>
          </p:sp>
          <p:cxnSp>
            <p:nvCxnSpPr>
              <p:cNvPr id="118" name="直線コネクタ 117"/>
              <p:cNvCxnSpPr/>
              <p:nvPr/>
            </p:nvCxnSpPr>
            <p:spPr>
              <a:xfrm>
                <a:off x="7276240" y="6418066"/>
                <a:ext cx="378499" cy="0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テキスト ボックス 118"/>
              <p:cNvSpPr txBox="1"/>
              <p:nvPr/>
            </p:nvSpPr>
            <p:spPr>
              <a:xfrm>
                <a:off x="7039964" y="6138983"/>
                <a:ext cx="77139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+mj-ea"/>
                    <a:ea typeface="+mj-ea"/>
                    <a:cs typeface="ＤＦＰ太丸ゴシック体"/>
                  </a:rPr>
                  <a:t>Operation</a:t>
                </a:r>
              </a:p>
            </p:txBody>
          </p:sp>
          <p:cxnSp>
            <p:nvCxnSpPr>
              <p:cNvPr id="120" name="直線コネクタ 119"/>
              <p:cNvCxnSpPr/>
              <p:nvPr/>
            </p:nvCxnSpPr>
            <p:spPr>
              <a:xfrm>
                <a:off x="7113069" y="6515375"/>
                <a:ext cx="521404" cy="0"/>
              </a:xfrm>
              <a:prstGeom prst="line">
                <a:avLst/>
              </a:prstGeom>
              <a:ln w="57150" cmpd="sng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テキスト ボックス 120"/>
              <p:cNvSpPr txBox="1"/>
              <p:nvPr/>
            </p:nvSpPr>
            <p:spPr>
              <a:xfrm>
                <a:off x="7036672" y="6480897"/>
                <a:ext cx="8304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+mj-ea"/>
                    <a:ea typeface="+mj-ea"/>
                    <a:cs typeface="ＤＦＰ太丸ゴシック体"/>
                  </a:rPr>
                  <a:t>Integrated </a:t>
                </a:r>
              </a:p>
              <a:p>
                <a:r>
                  <a:rPr lang="en-US" altLang="ja-JP" sz="1000" dirty="0" smtClean="0">
                    <a:latin typeface="+mj-ea"/>
                    <a:ea typeface="+mj-ea"/>
                    <a:cs typeface="ＤＦＰ太丸ゴシック体"/>
                  </a:rPr>
                  <a:t>Test</a:t>
                </a:r>
              </a:p>
            </p:txBody>
          </p:sp>
          <p:cxnSp>
            <p:nvCxnSpPr>
              <p:cNvPr id="122" name="直線コネクタ 121"/>
              <p:cNvCxnSpPr/>
              <p:nvPr/>
            </p:nvCxnSpPr>
            <p:spPr>
              <a:xfrm>
                <a:off x="1841432" y="6410672"/>
                <a:ext cx="521404" cy="0"/>
              </a:xfrm>
              <a:prstGeom prst="line">
                <a:avLst/>
              </a:prstGeom>
              <a:ln w="57150" cmpd="sng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テキスト ボックス 122"/>
              <p:cNvSpPr txBox="1"/>
              <p:nvPr/>
            </p:nvSpPr>
            <p:spPr>
              <a:xfrm>
                <a:off x="1631121" y="6192973"/>
                <a:ext cx="87211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+mj-ea"/>
                    <a:ea typeface="+mj-ea"/>
                    <a:cs typeface="ＤＦＰ太丸ゴシック体"/>
                  </a:rPr>
                  <a:t>Preparation</a:t>
                </a:r>
              </a:p>
            </p:txBody>
          </p:sp>
          <p:cxnSp>
            <p:nvCxnSpPr>
              <p:cNvPr id="124" name="直線コネクタ 123"/>
              <p:cNvCxnSpPr/>
              <p:nvPr/>
            </p:nvCxnSpPr>
            <p:spPr>
              <a:xfrm>
                <a:off x="825243" y="6661159"/>
                <a:ext cx="6287826" cy="0"/>
              </a:xfrm>
              <a:prstGeom prst="line">
                <a:avLst/>
              </a:prstGeom>
              <a:ln w="5715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テキスト ボックス 124"/>
              <p:cNvSpPr txBox="1"/>
              <p:nvPr/>
            </p:nvSpPr>
            <p:spPr>
              <a:xfrm>
                <a:off x="1147443" y="6434073"/>
                <a:ext cx="184460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+mj-ea"/>
                    <a:ea typeface="+mj-ea"/>
                    <a:cs typeface="ＤＦＰ太丸ゴシック体"/>
                  </a:rPr>
                  <a:t>Manufacture of Components</a:t>
                </a:r>
              </a:p>
            </p:txBody>
          </p:sp>
        </p:grpSp>
        <p:sp>
          <p:nvSpPr>
            <p:cNvPr id="109" name="正方形/長方形 108"/>
            <p:cNvSpPr/>
            <p:nvPr/>
          </p:nvSpPr>
          <p:spPr>
            <a:xfrm>
              <a:off x="78667" y="6376129"/>
              <a:ext cx="830704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none" lIns="36000" tIns="0" rIns="36000" bIns="0">
              <a:spAutoFit/>
            </a:bodyPr>
            <a:lstStyle/>
            <a:p>
              <a:r>
                <a:rPr lang="en-US" altLang="ja-JP" sz="1400" dirty="0" smtClean="0">
                  <a:latin typeface="+mn-ea"/>
                  <a:ea typeface="+mn-ea"/>
                </a:rPr>
                <a:t>JT-60SA</a:t>
              </a:r>
              <a:endParaRPr lang="ja-JP" altLang="en-US" sz="1400" dirty="0">
                <a:latin typeface="+mn-ea"/>
                <a:ea typeface="+mn-ea"/>
              </a:endParaRPr>
            </a:p>
          </p:txBody>
        </p:sp>
      </p:grpSp>
      <p:sp>
        <p:nvSpPr>
          <p:cNvPr id="14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77452" y="6512931"/>
            <a:ext cx="459009" cy="325922"/>
          </a:xfrm>
        </p:spPr>
        <p:txBody>
          <a:bodyPr/>
          <a:lstStyle/>
          <a:p>
            <a:pPr>
              <a:defRPr/>
            </a:pPr>
            <a:fld id="{7CBFF429-F395-453F-83DE-A83A6B9FA1E7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sp>
        <p:nvSpPr>
          <p:cNvPr id="143" name="正方形/長方形 142"/>
          <p:cNvSpPr/>
          <p:nvPr/>
        </p:nvSpPr>
        <p:spPr>
          <a:xfrm>
            <a:off x="1412577" y="2409979"/>
            <a:ext cx="23920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200" i="1" dirty="0">
                <a:solidFill>
                  <a:schemeClr val="bg1"/>
                </a:solidFill>
                <a:latin typeface="+mj-ea"/>
                <a:cs typeface="ＤＦＰ太丸ゴシック体"/>
              </a:rPr>
              <a:t>Manufacture of TF Coil Conductor</a:t>
            </a:r>
            <a:endParaRPr lang="ja-JP" altLang="en-US" sz="1200" i="1" dirty="0">
              <a:solidFill>
                <a:schemeClr val="bg1"/>
              </a:solidFill>
              <a:latin typeface="+mj-ea"/>
              <a:cs typeface="ＤＦＰ太丸ゴシック体"/>
            </a:endParaRPr>
          </a:p>
        </p:txBody>
      </p:sp>
      <p:sp>
        <p:nvSpPr>
          <p:cNvPr id="144" name="TextBox 100"/>
          <p:cNvSpPr txBox="1">
            <a:spLocks noChangeArrowheads="1"/>
          </p:cNvSpPr>
          <p:nvPr/>
        </p:nvSpPr>
        <p:spPr bwMode="auto">
          <a:xfrm>
            <a:off x="1828614" y="2592642"/>
            <a:ext cx="231345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ja-JP" sz="1100" i="1" dirty="0" smtClean="0">
                <a:solidFill>
                  <a:srgbClr val="FFFFFF"/>
                </a:solidFill>
                <a:latin typeface="+mj-ea"/>
                <a:ea typeface="+mj-ea"/>
                <a:cs typeface="ＤＦＰ太丸ゴシック体"/>
              </a:rPr>
              <a:t>Trial fabrication of full-scale TF coil</a:t>
            </a:r>
            <a:endParaRPr lang="ja-JP" altLang="en-US" sz="1100" i="1" dirty="0">
              <a:solidFill>
                <a:srgbClr val="FFFFFF"/>
              </a:solidFill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145" name="正方形/長方形 85"/>
          <p:cNvSpPr>
            <a:spLocks noChangeArrowheads="1"/>
          </p:cNvSpPr>
          <p:nvPr/>
        </p:nvSpPr>
        <p:spPr bwMode="auto">
          <a:xfrm>
            <a:off x="3826435" y="2799999"/>
            <a:ext cx="15937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100" i="1" dirty="0">
                <a:solidFill>
                  <a:srgbClr val="FFFFFF"/>
                </a:solidFill>
                <a:latin typeface="ＭＳ Ｐゴシック" charset="0"/>
                <a:ea typeface="ＤＦＰ太丸ゴシック体" charset="0"/>
                <a:cs typeface="ＤＦＰ太丸ゴシック体" charset="0"/>
              </a:rPr>
              <a:t>Manufacture of TF Coil </a:t>
            </a:r>
            <a:endParaRPr lang="ja-JP" altLang="en-US" sz="1400" i="1" dirty="0"/>
          </a:p>
        </p:txBody>
      </p:sp>
      <p:sp>
        <p:nvSpPr>
          <p:cNvPr id="146" name="正方形/長方形 86"/>
          <p:cNvSpPr>
            <a:spLocks noChangeArrowheads="1"/>
          </p:cNvSpPr>
          <p:nvPr/>
        </p:nvSpPr>
        <p:spPr bwMode="auto">
          <a:xfrm>
            <a:off x="3941015" y="3010518"/>
            <a:ext cx="20313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100" i="1" dirty="0">
                <a:solidFill>
                  <a:srgbClr val="FFFFFF"/>
                </a:solidFill>
                <a:latin typeface="ＭＳ Ｐゴシック" charset="0"/>
                <a:ea typeface="ＤＦＰ太丸ゴシック体" charset="0"/>
                <a:cs typeface="ＤＦＰ太丸ゴシック体" charset="0"/>
              </a:rPr>
              <a:t>Manufacture of Divertor Target</a:t>
            </a:r>
            <a:endParaRPr lang="ja-JP" altLang="en-US" sz="1400" i="1" dirty="0"/>
          </a:p>
        </p:txBody>
      </p:sp>
      <p:sp>
        <p:nvSpPr>
          <p:cNvPr id="147" name="正方形/長方形 87"/>
          <p:cNvSpPr>
            <a:spLocks noChangeArrowheads="1"/>
          </p:cNvSpPr>
          <p:nvPr/>
        </p:nvSpPr>
        <p:spPr bwMode="auto">
          <a:xfrm>
            <a:off x="3762166" y="3188447"/>
            <a:ext cx="26003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100" i="1" dirty="0">
                <a:solidFill>
                  <a:srgbClr val="FFFFFF"/>
                </a:solidFill>
                <a:latin typeface="ＭＳ Ｐゴシック" charset="0"/>
                <a:ea typeface="ＤＦＰ太丸ゴシック体" charset="0"/>
                <a:cs typeface="ＤＦＰ太丸ゴシック体" charset="0"/>
              </a:rPr>
              <a:t>Manufacture of Remote Handling System</a:t>
            </a:r>
            <a:endParaRPr lang="ja-JP" altLang="en-US" sz="1400" i="1" dirty="0"/>
          </a:p>
        </p:txBody>
      </p:sp>
      <p:sp>
        <p:nvSpPr>
          <p:cNvPr id="148" name="正方形/長方形 88"/>
          <p:cNvSpPr>
            <a:spLocks noChangeArrowheads="1"/>
          </p:cNvSpPr>
          <p:nvPr/>
        </p:nvSpPr>
        <p:spPr bwMode="auto">
          <a:xfrm>
            <a:off x="4839824" y="3358670"/>
            <a:ext cx="177965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100" i="1" dirty="0">
                <a:solidFill>
                  <a:srgbClr val="FFFFFF"/>
                </a:solidFill>
                <a:latin typeface="ＭＳ Ｐゴシック" charset="0"/>
                <a:ea typeface="ＤＦＰ太丸ゴシック体" charset="0"/>
                <a:cs typeface="ＤＦＰ太丸ゴシック体" charset="0"/>
              </a:rPr>
              <a:t>Manufacture of EC System</a:t>
            </a:r>
            <a:endParaRPr lang="ja-JP" altLang="en-US" sz="1400" i="1" dirty="0"/>
          </a:p>
        </p:txBody>
      </p:sp>
      <p:sp>
        <p:nvSpPr>
          <p:cNvPr id="149" name="正方形/長方形 89"/>
          <p:cNvSpPr>
            <a:spLocks noChangeArrowheads="1"/>
          </p:cNvSpPr>
          <p:nvPr/>
        </p:nvSpPr>
        <p:spPr bwMode="auto">
          <a:xfrm>
            <a:off x="4445424" y="3555537"/>
            <a:ext cx="18646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100" i="1" dirty="0">
                <a:solidFill>
                  <a:srgbClr val="FFFFFF"/>
                </a:solidFill>
                <a:latin typeface="ＭＳ Ｐゴシック" charset="0"/>
                <a:ea typeface="ＤＦＰ太丸ゴシック体" charset="0"/>
                <a:cs typeface="ＤＦＰ太丸ゴシック体" charset="0"/>
              </a:rPr>
              <a:t>Manufacture of  NBI System</a:t>
            </a:r>
            <a:endParaRPr lang="ja-JP" altLang="en-US" sz="1400" i="1" dirty="0"/>
          </a:p>
        </p:txBody>
      </p:sp>
      <p:sp>
        <p:nvSpPr>
          <p:cNvPr id="150" name="正方形/長方形 89"/>
          <p:cNvSpPr>
            <a:spLocks noChangeArrowheads="1"/>
          </p:cNvSpPr>
          <p:nvPr/>
        </p:nvSpPr>
        <p:spPr bwMode="auto">
          <a:xfrm>
            <a:off x="4385355" y="3734034"/>
            <a:ext cx="232948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100" i="1" dirty="0">
                <a:solidFill>
                  <a:srgbClr val="FFFFFF"/>
                </a:solidFill>
                <a:latin typeface="ＭＳ Ｐゴシック" charset="0"/>
                <a:ea typeface="ＤＦＰ太丸ゴシック体" charset="0"/>
                <a:cs typeface="ＤＦＰ太丸ゴシック体" charset="0"/>
              </a:rPr>
              <a:t>Manufacture of  </a:t>
            </a:r>
            <a:r>
              <a:rPr lang="en-US" altLang="ja-JP" sz="1100" i="1" dirty="0" smtClean="0">
                <a:solidFill>
                  <a:srgbClr val="FFFFFF"/>
                </a:solidFill>
                <a:latin typeface="ＭＳ Ｐゴシック" charset="0"/>
                <a:ea typeface="ＤＦＰ太丸ゴシック体" charset="0"/>
                <a:cs typeface="ＤＦＰ太丸ゴシック体" charset="0"/>
              </a:rPr>
              <a:t>Diagnostics </a:t>
            </a:r>
            <a:r>
              <a:rPr lang="en-US" altLang="ja-JP" sz="1100" i="1" dirty="0">
                <a:solidFill>
                  <a:srgbClr val="FFFFFF"/>
                </a:solidFill>
                <a:latin typeface="ＭＳ Ｐゴシック" charset="0"/>
                <a:ea typeface="ＤＦＰ太丸ゴシック体" charset="0"/>
                <a:cs typeface="ＤＦＰ太丸ゴシック体" charset="0"/>
              </a:rPr>
              <a:t>System</a:t>
            </a:r>
            <a:endParaRPr lang="ja-JP" altLang="en-US" sz="1400" i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20776" y="555437"/>
            <a:ext cx="61428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/>
              <a:t>Schedule of Projects in BA</a:t>
            </a:r>
            <a:endParaRPr kumimoji="1" lang="ja-JP" altLang="en-US" sz="4400" dirty="0"/>
          </a:p>
        </p:txBody>
      </p:sp>
      <p:sp>
        <p:nvSpPr>
          <p:cNvPr id="40" name="正方形/長方形 39"/>
          <p:cNvSpPr/>
          <p:nvPr/>
        </p:nvSpPr>
        <p:spPr>
          <a:xfrm>
            <a:off x="5824171" y="4156408"/>
            <a:ext cx="2738072" cy="1455095"/>
          </a:xfrm>
          <a:prstGeom prst="rect">
            <a:avLst/>
          </a:prstGeom>
          <a:solidFill>
            <a:srgbClr val="AAFFB2"/>
          </a:solidFill>
          <a:ln>
            <a:solidFill>
              <a:srgbClr val="0EFD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Fusion DEMO Frontier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7089530" y="5806157"/>
            <a:ext cx="1493228" cy="576000"/>
          </a:xfrm>
          <a:prstGeom prst="rect">
            <a:avLst/>
          </a:prstGeom>
          <a:solidFill>
            <a:srgbClr val="76FF9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Advanced Plasma Platform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3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51" y="1188325"/>
            <a:ext cx="8936285" cy="5140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854273" y="246343"/>
            <a:ext cx="57364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/>
              <a:t>Our Road Map to DEMO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322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I</a:t>
            </a:r>
            <a:r>
              <a:rPr kumimoji="1" lang="en-US" altLang="ja-JP" dirty="0" smtClean="0"/>
              <a:t>ndispensable issues </a:t>
            </a:r>
            <a:r>
              <a:rPr lang="en-US" altLang="ja-JP" dirty="0" smtClean="0"/>
              <a:t>outside of</a:t>
            </a:r>
            <a:r>
              <a:rPr kumimoji="1" lang="en-US" altLang="ja-JP" dirty="0" smtClean="0"/>
              <a:t> ITER &amp; BA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288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ja-JP" dirty="0"/>
              <a:t>0</a:t>
            </a:r>
            <a:r>
              <a:rPr kumimoji="1" lang="en-US" altLang="ja-JP" dirty="0" smtClean="0"/>
              <a:t>.    </a:t>
            </a:r>
            <a:r>
              <a:rPr lang="en-US" altLang="ja-JP" dirty="0" smtClean="0"/>
              <a:t>C</a:t>
            </a:r>
            <a:r>
              <a:rPr kumimoji="1" lang="en-US" altLang="ja-JP" dirty="0" smtClean="0"/>
              <a:t>onceptual and engineering design </a:t>
            </a:r>
            <a:r>
              <a:rPr lang="en-US" altLang="ja-JP" dirty="0" smtClean="0"/>
              <a:t>for</a:t>
            </a:r>
            <a:r>
              <a:rPr kumimoji="1" lang="en-US" altLang="ja-JP" dirty="0" smtClean="0"/>
              <a:t> DEMO.</a:t>
            </a:r>
          </a:p>
          <a:p>
            <a:pPr marL="514350" indent="-514350">
              <a:buAutoNum type="arabicPeriod"/>
            </a:pPr>
            <a:r>
              <a:rPr lang="en-US" altLang="ja-JP" dirty="0" smtClean="0"/>
              <a:t>ITER-TBM and blanket engineering.</a:t>
            </a:r>
          </a:p>
          <a:p>
            <a:pPr marL="514350" indent="-514350">
              <a:buAutoNum type="arabicPeriod"/>
            </a:pPr>
            <a:r>
              <a:rPr lang="en-US" altLang="ja-JP" dirty="0" smtClean="0"/>
              <a:t>Super conducting coil research.</a:t>
            </a:r>
          </a:p>
          <a:p>
            <a:pPr marL="514350" indent="-514350">
              <a:buFont typeface="Arial"/>
              <a:buAutoNum type="arabicPeriod"/>
            </a:pPr>
            <a:r>
              <a:rPr lang="en-US" altLang="ja-JP" dirty="0" err="1" smtClean="0"/>
              <a:t>Divertor</a:t>
            </a:r>
            <a:r>
              <a:rPr lang="en-US" altLang="ja-JP" dirty="0" smtClean="0"/>
              <a:t>; </a:t>
            </a:r>
            <a:r>
              <a:rPr lang="en-US" altLang="ja-JP" dirty="0"/>
              <a:t>DEMO relevant </a:t>
            </a:r>
            <a:r>
              <a:rPr lang="en-US" altLang="ja-JP" dirty="0" smtClean="0"/>
              <a:t>heat flux handling</a:t>
            </a:r>
          </a:p>
          <a:p>
            <a:pPr marL="514350" indent="-514350">
              <a:buFont typeface="Arial"/>
              <a:buAutoNum type="arabicPeriod"/>
            </a:pPr>
            <a:r>
              <a:rPr kumimoji="1" lang="en-US" altLang="ja-JP" dirty="0" smtClean="0"/>
              <a:t>Initial </a:t>
            </a:r>
            <a:r>
              <a:rPr lang="en-US" altLang="ja-JP" dirty="0"/>
              <a:t>Tritium procurement </a:t>
            </a:r>
            <a:r>
              <a:rPr kumimoji="1" lang="en-US" altLang="ja-JP" dirty="0" smtClean="0"/>
              <a:t>and breeding.</a:t>
            </a:r>
          </a:p>
          <a:p>
            <a:pPr marL="514350" indent="-514350">
              <a:buFont typeface="Arial"/>
              <a:buAutoNum type="arabicPeriod"/>
            </a:pPr>
            <a:r>
              <a:rPr lang="en-US" altLang="ja-JP" dirty="0" smtClean="0"/>
              <a:t>Tritium safety and its measuring control.</a:t>
            </a:r>
            <a:endParaRPr lang="en-US" altLang="ja-JP" dirty="0"/>
          </a:p>
          <a:p>
            <a:pPr marL="514350" indent="-514350">
              <a:buFont typeface="Arial"/>
              <a:buAutoNum type="arabicPeriod"/>
            </a:pPr>
            <a:r>
              <a:rPr lang="en-US" altLang="ja-JP" dirty="0" smtClean="0"/>
              <a:t>Remote maintenance and its consistency with construction design.</a:t>
            </a:r>
            <a:endParaRPr lang="en-US" altLang="ja-JP" dirty="0"/>
          </a:p>
          <a:p>
            <a:pPr marL="514350" indent="-514350">
              <a:buFont typeface="Arial"/>
              <a:buAutoNum type="arabicPeriod"/>
            </a:pPr>
            <a:r>
              <a:rPr lang="en-US" altLang="ja-JP" dirty="0" smtClean="0"/>
              <a:t>Materials development and design standard.</a:t>
            </a:r>
          </a:p>
          <a:p>
            <a:pPr marL="514350" indent="-514350">
              <a:buFont typeface="Arial"/>
              <a:buAutoNum type="arabicPeriod"/>
            </a:pPr>
            <a:r>
              <a:rPr lang="en-US" altLang="ja-JP" dirty="0" smtClean="0"/>
              <a:t>E</a:t>
            </a:r>
            <a:r>
              <a:rPr kumimoji="1" lang="en-US" altLang="ja-JP" dirty="0" smtClean="0"/>
              <a:t>nvironmental </a:t>
            </a:r>
            <a:r>
              <a:rPr lang="en-US" altLang="ja-JP" dirty="0" smtClean="0"/>
              <a:t>s</a:t>
            </a:r>
            <a:r>
              <a:rPr kumimoji="1" lang="en-US" altLang="ja-JP" dirty="0" smtClean="0"/>
              <a:t>afety evaluation and its method.</a:t>
            </a:r>
            <a:endParaRPr lang="en-US" altLang="ja-JP" dirty="0"/>
          </a:p>
          <a:p>
            <a:pPr marL="514350" indent="-514350">
              <a:buFont typeface="Arial"/>
              <a:buAutoNum type="arabicPeriod"/>
            </a:pPr>
            <a:r>
              <a:rPr lang="en-US" altLang="ja-JP" dirty="0" smtClean="0"/>
              <a:t>Core Plasma development in JT-60SA,</a:t>
            </a:r>
            <a:r>
              <a:rPr lang="en-US" altLang="ja-JP" dirty="0"/>
              <a:t> </a:t>
            </a:r>
            <a:r>
              <a:rPr kumimoji="1" lang="en-US" altLang="ja-JP" dirty="0" smtClean="0"/>
              <a:t>Heating, Current Drive </a:t>
            </a:r>
            <a:r>
              <a:rPr lang="en-US" altLang="ja-JP" dirty="0" smtClean="0"/>
              <a:t>and analytical knowledge.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61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4859</TotalTime>
  <Words>1398</Words>
  <Application>Microsoft Office PowerPoint</Application>
  <PresentationFormat>画面に合わせる (4:3)</PresentationFormat>
  <Paragraphs>253</Paragraphs>
  <Slides>18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9" baseType="lpstr">
      <vt:lpstr>ＤＦＰ太丸ゴシック体</vt:lpstr>
      <vt:lpstr>HGPｺﾞｼｯｸE</vt:lpstr>
      <vt:lpstr>ＭＳ Ｐゴシック</vt:lpstr>
      <vt:lpstr>ＭＳ ゴシック</vt:lpstr>
      <vt:lpstr>Arial</vt:lpstr>
      <vt:lpstr>Arial Rounded MT Bold</vt:lpstr>
      <vt:lpstr>Calibri</vt:lpstr>
      <vt:lpstr>Symbol</vt:lpstr>
      <vt:lpstr>Times New Roman</vt:lpstr>
      <vt:lpstr>Wingdings</vt:lpstr>
      <vt:lpstr>ホワイト</vt:lpstr>
      <vt:lpstr>Activities and Strategy in Japan on Fusion Technology for DEMO</vt:lpstr>
      <vt:lpstr>CV</vt:lpstr>
      <vt:lpstr>INTRODUCTION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Indispensable issues outside of ITER &amp; BA</vt:lpstr>
      <vt:lpstr>PowerPoint プレゼンテーション</vt:lpstr>
      <vt:lpstr>PowerPoint プレゼンテーション</vt:lpstr>
      <vt:lpstr>Function of the Design Activity </vt:lpstr>
      <vt:lpstr>PowerPoint プレゼンテーション</vt:lpstr>
      <vt:lpstr>Conceptual design, engineering design/R&amp;D and the core design team</vt:lpstr>
      <vt:lpstr>Key points of the DEMO design</vt:lpstr>
      <vt:lpstr>Conclusion</vt:lpstr>
      <vt:lpstr>Thank you very much for your attention.   Thank you very much for you and ANS support and aid to the Fukushima Daiichi Nuclear Plant Accident and post-accident managements. </vt:lpstr>
      <vt:lpstr>PowerPoint プレゼンテーション</vt:lpstr>
    </vt:vector>
  </TitlesOfParts>
  <Company>日本原子力研究開発機構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牛草 健吉</dc:creator>
  <cp:lastModifiedBy>horiike</cp:lastModifiedBy>
  <cp:revision>386</cp:revision>
  <cp:lastPrinted>2013-07-26T04:24:25Z</cp:lastPrinted>
  <dcterms:created xsi:type="dcterms:W3CDTF">2013-06-18T03:53:56Z</dcterms:created>
  <dcterms:modified xsi:type="dcterms:W3CDTF">2013-12-10T11:43:25Z</dcterms:modified>
</cp:coreProperties>
</file>