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4"/>
  </p:notesMasterIdLst>
  <p:sldIdLst>
    <p:sldId id="275" r:id="rId2"/>
    <p:sldId id="256" r:id="rId3"/>
    <p:sldId id="279" r:id="rId4"/>
    <p:sldId id="277" r:id="rId5"/>
    <p:sldId id="278" r:id="rId6"/>
    <p:sldId id="280" r:id="rId7"/>
    <p:sldId id="281" r:id="rId8"/>
    <p:sldId id="276" r:id="rId9"/>
    <p:sldId id="282" r:id="rId10"/>
    <p:sldId id="269" r:id="rId11"/>
    <p:sldId id="260" r:id="rId12"/>
    <p:sldId id="271" r:id="rId13"/>
  </p:sldIdLst>
  <p:sldSz cx="9144000" cy="6858000" type="screen4x3"/>
  <p:notesSz cx="7010400" cy="9296400"/>
  <p:embeddedFontLst>
    <p:embeddedFont>
      <p:font typeface="Helvetica" pitchFamily="34" charset="0"/>
      <p:regular r:id="rId15"/>
      <p:bold r:id="rId16"/>
      <p:italic r:id="rId17"/>
      <p:boldItalic r:id="rId18"/>
    </p:embeddedFont>
    <p:embeddedFont>
      <p:font typeface="Calibri"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ECE"/>
    <a:srgbClr val="FFCCFF"/>
    <a:srgbClr val="003399"/>
    <a:srgbClr val="006600"/>
    <a:srgbClr val="CC6600"/>
    <a:srgbClr val="996633"/>
    <a:srgbClr val="FF9999"/>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49" autoAdjust="0"/>
    <p:restoredTop sz="94660"/>
  </p:normalViewPr>
  <p:slideViewPr>
    <p:cSldViewPr>
      <p:cViewPr varScale="1">
        <p:scale>
          <a:sx n="86" d="100"/>
          <a:sy n="86" d="100"/>
        </p:scale>
        <p:origin x="-972" y="-90"/>
      </p:cViewPr>
      <p:guideLst>
        <p:guide orient="horz" pos="2160"/>
        <p:guide pos="2880"/>
      </p:guideLst>
    </p:cSldViewPr>
  </p:slideViewPr>
  <p:notesTextViewPr>
    <p:cViewPr>
      <p:scale>
        <a:sx n="100" d="100"/>
        <a:sy n="100" d="100"/>
      </p:scale>
      <p:origin x="0" y="0"/>
    </p:cViewPr>
  </p:notesTextViewPr>
  <p:notesViewPr>
    <p:cSldViewPr>
      <p:cViewPr varScale="1">
        <p:scale>
          <a:sx n="62" d="100"/>
          <a:sy n="62" d="100"/>
        </p:scale>
        <p:origin x="-2342"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2.7817689824170218E-2"/>
          <c:y val="8.5974085985730683E-2"/>
          <c:w val="0.51733049961675148"/>
          <c:h val="0.82335699234778759"/>
        </c:manualLayout>
      </c:layout>
      <c:pieChart>
        <c:varyColors val="1"/>
        <c:ser>
          <c:idx val="0"/>
          <c:order val="0"/>
          <c:tx>
            <c:strRef>
              <c:f>Sheet1!$B$1</c:f>
              <c:strCache>
                <c:ptCount val="1"/>
                <c:pt idx="0">
                  <c:v>2013</c:v>
                </c:pt>
              </c:strCache>
            </c:strRef>
          </c:tx>
          <c:dPt>
            <c:idx val="0"/>
            <c:spPr>
              <a:solidFill>
                <a:schemeClr val="accent2">
                  <a:lumMod val="40000"/>
                  <a:lumOff val="60000"/>
                </a:schemeClr>
              </a:solidFill>
            </c:spPr>
          </c:dPt>
          <c:dPt>
            <c:idx val="1"/>
            <c:spPr>
              <a:solidFill>
                <a:schemeClr val="accent2">
                  <a:lumMod val="75000"/>
                </a:schemeClr>
              </a:solidFill>
            </c:spPr>
          </c:dPt>
          <c:dPt>
            <c:idx val="2"/>
            <c:spPr>
              <a:solidFill>
                <a:schemeClr val="accent2">
                  <a:lumMod val="60000"/>
                  <a:lumOff val="40000"/>
                </a:schemeClr>
              </a:solidFill>
            </c:spPr>
          </c:dPt>
          <c:dPt>
            <c:idx val="3"/>
            <c:spPr>
              <a:solidFill>
                <a:schemeClr val="accent3">
                  <a:lumMod val="50000"/>
                </a:schemeClr>
              </a:solidFill>
            </c:spPr>
          </c:dPt>
          <c:dPt>
            <c:idx val="5"/>
            <c:spPr>
              <a:solidFill>
                <a:schemeClr val="accent2">
                  <a:lumMod val="20000"/>
                  <a:lumOff val="80000"/>
                </a:schemeClr>
              </a:solidFill>
            </c:spPr>
          </c:dPt>
          <c:dLbls>
            <c:showVal val="1"/>
            <c:showLeaderLines val="1"/>
          </c:dLbls>
          <c:cat>
            <c:strRef>
              <c:f>Sheet1!$A$2:$A$8</c:f>
              <c:strCache>
                <c:ptCount val="7"/>
                <c:pt idx="0">
                  <c:v>10.1 - Ignition</c:v>
                </c:pt>
                <c:pt idx="1">
                  <c:v>10.2 - Support of Other Stockpile Programs</c:v>
                </c:pt>
                <c:pt idx="2">
                  <c:v>10.3 - Diagnostics, Cryogenics, &amp; Experimental Support</c:v>
                </c:pt>
                <c:pt idx="3">
                  <c:v>10.4 - Pulsed Power ICF</c:v>
                </c:pt>
                <c:pt idx="4">
                  <c:v>10.5 - Joint Program in HEDLP</c:v>
                </c:pt>
                <c:pt idx="5">
                  <c:v>10.7 - Facility Ops &amp; Target Production</c:v>
                </c:pt>
                <c:pt idx="6">
                  <c:v>Site Stewardship</c:v>
                </c:pt>
              </c:strCache>
            </c:strRef>
          </c:cat>
          <c:val>
            <c:numRef>
              <c:f>Sheet1!$B$2:$B$8</c:f>
              <c:numCache>
                <c:formatCode>"$"#,##0</c:formatCode>
                <c:ptCount val="7"/>
                <c:pt idx="0">
                  <c:v>80245</c:v>
                </c:pt>
                <c:pt idx="1">
                  <c:v>15001</c:v>
                </c:pt>
                <c:pt idx="2">
                  <c:v>59897</c:v>
                </c:pt>
                <c:pt idx="3">
                  <c:v>5024</c:v>
                </c:pt>
                <c:pt idx="4">
                  <c:v>8189</c:v>
                </c:pt>
                <c:pt idx="5">
                  <c:v>232679</c:v>
                </c:pt>
                <c:pt idx="6">
                  <c:v>83600</c:v>
                </c:pt>
              </c:numCache>
            </c:numRef>
          </c:val>
        </c:ser>
        <c:firstSliceAng val="0"/>
      </c:pieChart>
    </c:plotArea>
    <c:legend>
      <c:legendPos val="r"/>
      <c:legendEntry>
        <c:idx val="0"/>
        <c:txPr>
          <a:bodyPr/>
          <a:lstStyle/>
          <a:p>
            <a:pPr>
              <a:defRPr sz="1600"/>
            </a:pPr>
            <a:endParaRPr lang="en-US"/>
          </a:p>
        </c:txPr>
      </c:legendEntry>
      <c:legendEntry>
        <c:idx val="1"/>
        <c:txPr>
          <a:bodyPr/>
          <a:lstStyle/>
          <a:p>
            <a:pPr>
              <a:defRPr sz="1600"/>
            </a:pPr>
            <a:endParaRPr lang="en-US"/>
          </a:p>
        </c:txPr>
      </c:legendEntry>
      <c:legendEntry>
        <c:idx val="2"/>
        <c:txPr>
          <a:bodyPr/>
          <a:lstStyle/>
          <a:p>
            <a:pPr>
              <a:defRPr sz="1600"/>
            </a:pPr>
            <a:endParaRPr lang="en-US"/>
          </a:p>
        </c:txPr>
      </c:legendEntry>
      <c:legendEntry>
        <c:idx val="3"/>
        <c:txPr>
          <a:bodyPr/>
          <a:lstStyle/>
          <a:p>
            <a:pPr>
              <a:defRPr sz="1600"/>
            </a:pPr>
            <a:endParaRPr lang="en-US"/>
          </a:p>
        </c:txPr>
      </c:legendEntry>
      <c:legendEntry>
        <c:idx val="4"/>
        <c:txPr>
          <a:bodyPr/>
          <a:lstStyle/>
          <a:p>
            <a:pPr>
              <a:defRPr sz="1600"/>
            </a:pPr>
            <a:endParaRPr lang="en-US"/>
          </a:p>
        </c:txPr>
      </c:legendEntry>
      <c:legendEntry>
        <c:idx val="5"/>
        <c:txPr>
          <a:bodyPr/>
          <a:lstStyle/>
          <a:p>
            <a:pPr>
              <a:defRPr sz="1600"/>
            </a:pPr>
            <a:endParaRPr lang="en-US"/>
          </a:p>
        </c:txPr>
      </c:legendEntry>
      <c:layout>
        <c:manualLayout>
          <c:xMode val="edge"/>
          <c:yMode val="edge"/>
          <c:x val="0.63691136506166801"/>
          <c:y val="1.6245055635651186E-2"/>
          <c:w val="0.36308864232879989"/>
          <c:h val="0.8710092048353113"/>
        </c:manualLayout>
      </c:layout>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E0A33E7-2AA0-4FF9-A983-028A3BD5FEF3}" type="datetimeFigureOut">
              <a:rPr lang="en-US" smtClean="0"/>
              <a:pPr/>
              <a:t>12/10/2013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1D50CAC-7D8D-4299-9E19-DA57283B3A3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CEF514-3727-43D2-91D0-F95F2478504A}"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D50CAC-7D8D-4299-9E19-DA57283B3A37}"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D50CAC-7D8D-4299-9E19-DA57283B3A3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D50CAC-7D8D-4299-9E19-DA57283B3A37}"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27025"/>
            <a:ext cx="1943100" cy="6149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27025"/>
            <a:ext cx="5676900" cy="6149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327025"/>
            <a:ext cx="6094413" cy="4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95400"/>
            <a:ext cx="7772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Text Box 4"/>
          <p:cNvSpPr txBox="1">
            <a:spLocks noChangeArrowheads="1"/>
          </p:cNvSpPr>
          <p:nvPr/>
        </p:nvSpPr>
        <p:spPr bwMode="auto">
          <a:xfrm>
            <a:off x="8610600" y="6597650"/>
            <a:ext cx="457200" cy="214313"/>
          </a:xfrm>
          <a:prstGeom prst="rect">
            <a:avLst/>
          </a:prstGeom>
          <a:noFill/>
          <a:ln w="9525">
            <a:noFill/>
            <a:miter lim="800000"/>
            <a:headEnd/>
            <a:tailEnd/>
          </a:ln>
          <a:effectLst/>
        </p:spPr>
        <p:txBody>
          <a:bodyPr>
            <a:spAutoFit/>
          </a:bodyPr>
          <a:lstStyle/>
          <a:p>
            <a:pPr algn="r" eaLnBrk="0" hangingPunct="0">
              <a:spcBef>
                <a:spcPct val="50000"/>
              </a:spcBef>
              <a:defRPr/>
            </a:pPr>
            <a:fld id="{3623C91B-3ABF-4CCC-B0E9-482B58B3A76E}" type="slidenum">
              <a:rPr lang="en-US" sz="800">
                <a:latin typeface="Arial" charset="0"/>
              </a:rPr>
              <a:pPr algn="r" eaLnBrk="0" hangingPunct="0">
                <a:spcBef>
                  <a:spcPct val="50000"/>
                </a:spcBef>
                <a:defRPr/>
              </a:pPr>
              <a:t>‹#›</a:t>
            </a:fld>
            <a:endParaRPr lang="en-US" sz="800" dirty="0">
              <a:latin typeface="Arial" charset="0"/>
            </a:endParaRPr>
          </a:p>
        </p:txBody>
      </p:sp>
      <p:sp>
        <p:nvSpPr>
          <p:cNvPr id="3077" name="Rectangle 5"/>
          <p:cNvSpPr>
            <a:spLocks noChangeArrowheads="1"/>
          </p:cNvSpPr>
          <p:nvPr/>
        </p:nvSpPr>
        <p:spPr bwMode="auto">
          <a:xfrm>
            <a:off x="0" y="1120775"/>
            <a:ext cx="9144000" cy="98425"/>
          </a:xfrm>
          <a:prstGeom prst="rect">
            <a:avLst/>
          </a:prstGeom>
          <a:gradFill rotWithShape="0">
            <a:gsLst>
              <a:gs pos="0">
                <a:srgbClr val="FFFFFF"/>
              </a:gs>
              <a:gs pos="100000">
                <a:srgbClr val="000066"/>
              </a:gs>
            </a:gsLst>
            <a:lin ang="0" scaled="1"/>
          </a:gradFill>
          <a:ln w="9525">
            <a:noFill/>
            <a:miter lim="800000"/>
            <a:headEnd/>
            <a:tailEnd/>
          </a:ln>
          <a:effectLst/>
        </p:spPr>
        <p:txBody>
          <a:bodyPr wrap="none" anchor="ctr"/>
          <a:lstStyle/>
          <a:p>
            <a:pPr eaLnBrk="0" hangingPunct="0">
              <a:defRPr/>
            </a:pPr>
            <a:endParaRPr lang="en-US" dirty="0"/>
          </a:p>
        </p:txBody>
      </p:sp>
      <p:pic>
        <p:nvPicPr>
          <p:cNvPr id="1030" name="Picture 7" descr="DOE11"/>
          <p:cNvPicPr>
            <a:picLocks noChangeAspect="1" noChangeArrowheads="1"/>
          </p:cNvPicPr>
          <p:nvPr/>
        </p:nvPicPr>
        <p:blipFill>
          <a:blip r:embed="rId13" cstate="print"/>
          <a:srcRect/>
          <a:stretch>
            <a:fillRect/>
          </a:stretch>
        </p:blipFill>
        <p:spPr bwMode="auto">
          <a:xfrm>
            <a:off x="152400" y="266700"/>
            <a:ext cx="685800" cy="685800"/>
          </a:xfrm>
          <a:prstGeom prst="rect">
            <a:avLst/>
          </a:prstGeom>
          <a:noFill/>
          <a:ln w="9525">
            <a:noFill/>
            <a:miter lim="800000"/>
            <a:headEnd/>
            <a:tailEnd/>
          </a:ln>
        </p:spPr>
      </p:pic>
      <p:pic>
        <p:nvPicPr>
          <p:cNvPr id="1031" name="Picture 10" descr="DP-NNSA_AltEmbossedLo#5DE6F-11-17-2008"/>
          <p:cNvPicPr>
            <a:picLocks noChangeAspect="1" noChangeArrowheads="1"/>
          </p:cNvPicPr>
          <p:nvPr/>
        </p:nvPicPr>
        <p:blipFill>
          <a:blip r:embed="rId14" cstate="print"/>
          <a:srcRect/>
          <a:stretch>
            <a:fillRect/>
          </a:stretch>
        </p:blipFill>
        <p:spPr bwMode="auto">
          <a:xfrm>
            <a:off x="7467600" y="290513"/>
            <a:ext cx="1447800" cy="720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lnSpc>
          <a:spcPct val="90000"/>
        </a:lnSpc>
        <a:spcBef>
          <a:spcPct val="0"/>
        </a:spcBef>
        <a:spcAft>
          <a:spcPct val="0"/>
        </a:spcAft>
        <a:defRPr sz="2400" b="1">
          <a:solidFill>
            <a:schemeClr val="tx2"/>
          </a:solidFill>
          <a:latin typeface="+mj-lt"/>
          <a:ea typeface="+mj-ea"/>
          <a:cs typeface="+mj-cs"/>
        </a:defRPr>
      </a:lvl1pPr>
      <a:lvl2pPr algn="ctr" rtl="0" eaLnBrk="0" fontAlgn="base" hangingPunct="0">
        <a:lnSpc>
          <a:spcPct val="90000"/>
        </a:lnSpc>
        <a:spcBef>
          <a:spcPct val="0"/>
        </a:spcBef>
        <a:spcAft>
          <a:spcPct val="0"/>
        </a:spcAft>
        <a:defRPr sz="2400" b="1">
          <a:solidFill>
            <a:schemeClr val="tx2"/>
          </a:solidFill>
          <a:latin typeface="Arial" charset="0"/>
        </a:defRPr>
      </a:lvl2pPr>
      <a:lvl3pPr algn="ctr" rtl="0" eaLnBrk="0" fontAlgn="base" hangingPunct="0">
        <a:lnSpc>
          <a:spcPct val="90000"/>
        </a:lnSpc>
        <a:spcBef>
          <a:spcPct val="0"/>
        </a:spcBef>
        <a:spcAft>
          <a:spcPct val="0"/>
        </a:spcAft>
        <a:defRPr sz="2400" b="1">
          <a:solidFill>
            <a:schemeClr val="tx2"/>
          </a:solidFill>
          <a:latin typeface="Arial" charset="0"/>
        </a:defRPr>
      </a:lvl3pPr>
      <a:lvl4pPr algn="ctr" rtl="0" eaLnBrk="0" fontAlgn="base" hangingPunct="0">
        <a:lnSpc>
          <a:spcPct val="90000"/>
        </a:lnSpc>
        <a:spcBef>
          <a:spcPct val="0"/>
        </a:spcBef>
        <a:spcAft>
          <a:spcPct val="0"/>
        </a:spcAft>
        <a:defRPr sz="2400" b="1">
          <a:solidFill>
            <a:schemeClr val="tx2"/>
          </a:solidFill>
          <a:latin typeface="Arial" charset="0"/>
        </a:defRPr>
      </a:lvl4pPr>
      <a:lvl5pPr algn="ctr" rtl="0" eaLnBrk="0" fontAlgn="base" hangingPunct="0">
        <a:lnSpc>
          <a:spcPct val="90000"/>
        </a:lnSpc>
        <a:spcBef>
          <a:spcPct val="0"/>
        </a:spcBef>
        <a:spcAft>
          <a:spcPct val="0"/>
        </a:spcAft>
        <a:defRPr sz="2400" b="1">
          <a:solidFill>
            <a:schemeClr val="tx2"/>
          </a:solidFill>
          <a:latin typeface="Arial" charset="0"/>
        </a:defRPr>
      </a:lvl5pPr>
      <a:lvl6pPr marL="457200" algn="ctr" rtl="0" eaLnBrk="0" fontAlgn="base" hangingPunct="0">
        <a:lnSpc>
          <a:spcPct val="90000"/>
        </a:lnSpc>
        <a:spcBef>
          <a:spcPct val="0"/>
        </a:spcBef>
        <a:spcAft>
          <a:spcPct val="0"/>
        </a:spcAft>
        <a:defRPr sz="2400" b="1">
          <a:solidFill>
            <a:schemeClr val="tx2"/>
          </a:solidFill>
          <a:latin typeface="Arial" charset="0"/>
        </a:defRPr>
      </a:lvl6pPr>
      <a:lvl7pPr marL="914400" algn="ctr" rtl="0" eaLnBrk="0" fontAlgn="base" hangingPunct="0">
        <a:lnSpc>
          <a:spcPct val="90000"/>
        </a:lnSpc>
        <a:spcBef>
          <a:spcPct val="0"/>
        </a:spcBef>
        <a:spcAft>
          <a:spcPct val="0"/>
        </a:spcAft>
        <a:defRPr sz="2400" b="1">
          <a:solidFill>
            <a:schemeClr val="tx2"/>
          </a:solidFill>
          <a:latin typeface="Arial" charset="0"/>
        </a:defRPr>
      </a:lvl7pPr>
      <a:lvl8pPr marL="1371600" algn="ctr" rtl="0" eaLnBrk="0" fontAlgn="base" hangingPunct="0">
        <a:lnSpc>
          <a:spcPct val="90000"/>
        </a:lnSpc>
        <a:spcBef>
          <a:spcPct val="0"/>
        </a:spcBef>
        <a:spcAft>
          <a:spcPct val="0"/>
        </a:spcAft>
        <a:defRPr sz="2400" b="1">
          <a:solidFill>
            <a:schemeClr val="tx2"/>
          </a:solidFill>
          <a:latin typeface="Arial" charset="0"/>
        </a:defRPr>
      </a:lvl8pPr>
      <a:lvl9pPr marL="1828800" algn="ctr" rtl="0" eaLnBrk="0" fontAlgn="base" hangingPunct="0">
        <a:lnSpc>
          <a:spcPct val="90000"/>
        </a:lnSpc>
        <a:spcBef>
          <a:spcPct val="0"/>
        </a:spcBef>
        <a:spcAft>
          <a:spcPct val="0"/>
        </a:spcAft>
        <a:defRPr sz="2400" b="1">
          <a:solidFill>
            <a:schemeClr val="tx2"/>
          </a:solidFill>
          <a:latin typeface="Arial" charset="0"/>
        </a:defRPr>
      </a:lvl9pPr>
    </p:titleStyle>
    <p:bodyStyle>
      <a:lvl1pPr marL="228600" indent="-228600" algn="l" rtl="0" eaLnBrk="0" fontAlgn="base" hangingPunct="0">
        <a:spcBef>
          <a:spcPct val="60000"/>
        </a:spcBef>
        <a:spcAft>
          <a:spcPct val="0"/>
        </a:spcAft>
        <a:buChar char="•"/>
        <a:defRPr b="1">
          <a:solidFill>
            <a:schemeClr val="tx1"/>
          </a:solidFill>
          <a:latin typeface="+mn-lt"/>
          <a:ea typeface="+mn-ea"/>
          <a:cs typeface="+mn-cs"/>
        </a:defRPr>
      </a:lvl1pPr>
      <a:lvl2pPr marL="571500" indent="-228600" algn="l" rtl="0" eaLnBrk="0" fontAlgn="base" hangingPunct="0">
        <a:spcBef>
          <a:spcPct val="20000"/>
        </a:spcBef>
        <a:spcAft>
          <a:spcPct val="0"/>
        </a:spcAft>
        <a:buChar char="–"/>
        <a:defRPr sz="1600">
          <a:solidFill>
            <a:schemeClr val="tx1"/>
          </a:solidFill>
          <a:latin typeface="+mn-lt"/>
        </a:defRPr>
      </a:lvl2pPr>
      <a:lvl3pPr marL="914400" indent="-228600" algn="l" rtl="0" eaLnBrk="0" fontAlgn="base" hangingPunct="0">
        <a:spcBef>
          <a:spcPct val="20000"/>
        </a:spcBef>
        <a:spcAft>
          <a:spcPct val="0"/>
        </a:spcAft>
        <a:buChar char="o"/>
        <a:defRPr sz="1400">
          <a:solidFill>
            <a:schemeClr val="tx1"/>
          </a:solidFill>
          <a:latin typeface="+mn-lt"/>
        </a:defRPr>
      </a:lvl3pPr>
      <a:lvl4pPr marL="1257300" indent="-228600" algn="l" rtl="0" eaLnBrk="0" fontAlgn="base" hangingPunct="0">
        <a:spcBef>
          <a:spcPct val="20000"/>
        </a:spcBef>
        <a:spcAft>
          <a:spcPct val="0"/>
        </a:spcAft>
        <a:buChar char="–"/>
        <a:defRPr sz="1200">
          <a:solidFill>
            <a:schemeClr val="tx1"/>
          </a:solidFill>
          <a:latin typeface="+mn-lt"/>
        </a:defRPr>
      </a:lvl4pPr>
      <a:lvl5pPr marL="1600200" indent="-228600" algn="l" rtl="0" eaLnBrk="0" fontAlgn="base" hangingPunct="0">
        <a:spcBef>
          <a:spcPct val="20000"/>
        </a:spcBef>
        <a:spcAft>
          <a:spcPct val="0"/>
        </a:spcAft>
        <a:buChar char="»"/>
        <a:defRPr sz="1200">
          <a:solidFill>
            <a:schemeClr val="tx1"/>
          </a:solidFill>
          <a:latin typeface="+mn-lt"/>
        </a:defRPr>
      </a:lvl5pPr>
      <a:lvl6pPr marL="2057400" indent="-228600" algn="l" rtl="0" eaLnBrk="0" fontAlgn="base" hangingPunct="0">
        <a:spcBef>
          <a:spcPct val="20000"/>
        </a:spcBef>
        <a:spcAft>
          <a:spcPct val="0"/>
        </a:spcAft>
        <a:buChar char="»"/>
        <a:defRPr sz="1200">
          <a:solidFill>
            <a:schemeClr val="tx1"/>
          </a:solidFill>
          <a:latin typeface="+mn-lt"/>
        </a:defRPr>
      </a:lvl6pPr>
      <a:lvl7pPr marL="2514600" indent="-228600" algn="l" rtl="0" eaLnBrk="0" fontAlgn="base" hangingPunct="0">
        <a:spcBef>
          <a:spcPct val="20000"/>
        </a:spcBef>
        <a:spcAft>
          <a:spcPct val="0"/>
        </a:spcAft>
        <a:buChar char="»"/>
        <a:defRPr sz="1200">
          <a:solidFill>
            <a:schemeClr val="tx1"/>
          </a:solidFill>
          <a:latin typeface="+mn-lt"/>
        </a:defRPr>
      </a:lvl7pPr>
      <a:lvl8pPr marL="2971800" indent="-228600" algn="l" rtl="0" eaLnBrk="0" fontAlgn="base" hangingPunct="0">
        <a:spcBef>
          <a:spcPct val="20000"/>
        </a:spcBef>
        <a:spcAft>
          <a:spcPct val="0"/>
        </a:spcAft>
        <a:buChar char="»"/>
        <a:defRPr sz="1200">
          <a:solidFill>
            <a:schemeClr val="tx1"/>
          </a:solidFill>
          <a:latin typeface="+mn-lt"/>
        </a:defRPr>
      </a:lvl8pPr>
      <a:lvl9pPr marL="34290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cid:194D5AD7-330A-4685-8F0B-DA3CB1F39A62" TargetMode="External"/><Relationship Id="rId3" Type="http://schemas.openxmlformats.org/officeDocument/2006/relationships/image" Target="../media/image3.jpeg"/><Relationship Id="rId7" Type="http://schemas.openxmlformats.org/officeDocument/2006/relationships/image" Target="cid:FCE4C793-94B5-4364-9236-3A32CA6DA3C9" TargetMode="External"/><Relationship Id="rId12" Type="http://schemas.openxmlformats.org/officeDocument/2006/relationships/image" Target="../media/image9.png"/><Relationship Id="rId17" Type="http://schemas.openxmlformats.org/officeDocument/2006/relationships/image" Target="../media/image12.jpeg"/><Relationship Id="rId2" Type="http://schemas.openxmlformats.org/officeDocument/2006/relationships/notesSlide" Target="../notesSlides/notesSlide1.xml"/><Relationship Id="rId16" Type="http://schemas.openxmlformats.org/officeDocument/2006/relationships/hyperlink" Target="http://www.google.com/imgres?q=national+ignition+facility&amp;hl=en&amp;sa=X&amp;biw=1344&amp;bih=678&amp;tbm=isch&amp;prmd=imvnsa&amp;tbnid=l3OqquQ5WVeBtM:&amp;imgrefurl=http://www.physorg.com/news/2011-11-pressure-ramp-compression.html&amp;docid=Hky0tyMd1IFcZM&amp;imgurl=http://cdn.physorg.com/newman/gfx/news/hires/2011/1-underpressur.jpg&amp;w=400&amp;h=361&amp;ei=OAU9T4STOua80AHJ19HgBw&amp;zoom=1" TargetMode="Externa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cid:5A511BFF-EA8D-41FB-B1EA-F58A1F915E60" TargetMode="External"/><Relationship Id="rId5" Type="http://schemas.openxmlformats.org/officeDocument/2006/relationships/image" Target="../media/image5.png"/><Relationship Id="rId15" Type="http://schemas.openxmlformats.org/officeDocument/2006/relationships/image" Target="../media/image11.jpe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cid:48A89D5F-F5C3-4A35-806B-B52BF6E06DB3" TargetMode="External"/><Relationship Id="rId1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0" y="0"/>
            <a:ext cx="9144000" cy="6858000"/>
            <a:chOff x="-5257800" y="-3886200"/>
            <a:chExt cx="9144000" cy="6858000"/>
          </a:xfrm>
        </p:grpSpPr>
        <p:pic>
          <p:nvPicPr>
            <p:cNvPr id="6" name="Picture 5" descr="Bkg_STA.jpg"/>
            <p:cNvPicPr>
              <a:picLocks noChangeAspect="1"/>
            </p:cNvPicPr>
            <p:nvPr/>
          </p:nvPicPr>
          <p:blipFill>
            <a:blip r:embed="rId3" cstate="print"/>
            <a:stretch>
              <a:fillRect/>
            </a:stretch>
          </p:blipFill>
          <p:spPr>
            <a:xfrm>
              <a:off x="-5257800" y="-3886200"/>
              <a:ext cx="9144000" cy="6858000"/>
            </a:xfrm>
            <a:prstGeom prst="rect">
              <a:avLst/>
            </a:prstGeom>
          </p:spPr>
        </p:pic>
        <p:sp>
          <p:nvSpPr>
            <p:cNvPr id="14" name="Rectangle 13"/>
            <p:cNvSpPr/>
            <p:nvPr/>
          </p:nvSpPr>
          <p:spPr bwMode="auto">
            <a:xfrm>
              <a:off x="-4876800" y="-3505200"/>
              <a:ext cx="3962400" cy="6096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p:txBody>
        </p:sp>
      </p:grpSp>
      <p:sp>
        <p:nvSpPr>
          <p:cNvPr id="5" name="Rectangle 4"/>
          <p:cNvSpPr/>
          <p:nvPr/>
        </p:nvSpPr>
        <p:spPr>
          <a:xfrm>
            <a:off x="4648200" y="2514600"/>
            <a:ext cx="4038600" cy="3539430"/>
          </a:xfrm>
          <a:prstGeom prst="rect">
            <a:avLst/>
          </a:prstGeom>
        </p:spPr>
        <p:txBody>
          <a:bodyPr wrap="square">
            <a:spAutoFit/>
          </a:bodyPr>
          <a:lstStyle/>
          <a:p>
            <a:pPr algn="ctr"/>
            <a:r>
              <a:rPr lang="en-US" dirty="0" smtClean="0">
                <a:latin typeface="Arial" charset="0"/>
              </a:rPr>
              <a:t>NNSA’s ICF Strategy</a:t>
            </a:r>
          </a:p>
          <a:p>
            <a:pPr lvl="0" algn="ctr" eaLnBrk="0" hangingPunct="0">
              <a:spcBef>
                <a:spcPct val="60000"/>
              </a:spcBef>
              <a:defRPr/>
            </a:pPr>
            <a:r>
              <a:rPr lang="en-US" sz="1800" kern="0" dirty="0" smtClean="0">
                <a:latin typeface="Arial" pitchFamily="34" charset="0"/>
                <a:cs typeface="Arial" pitchFamily="34" charset="0"/>
              </a:rPr>
              <a:t>Presented to </a:t>
            </a:r>
          </a:p>
          <a:p>
            <a:pPr lvl="0" algn="ctr" eaLnBrk="0" hangingPunct="0">
              <a:spcBef>
                <a:spcPct val="60000"/>
              </a:spcBef>
              <a:defRPr/>
            </a:pPr>
            <a:endParaRPr lang="en-US" sz="1800" kern="0" dirty="0" smtClean="0">
              <a:latin typeface="Arial" pitchFamily="34" charset="0"/>
              <a:cs typeface="Arial" pitchFamily="34" charset="0"/>
            </a:endParaRPr>
          </a:p>
          <a:p>
            <a:pPr algn="ctr"/>
            <a:r>
              <a:rPr lang="en-US" sz="1800" dirty="0" smtClean="0">
                <a:latin typeface="Helvetica" pitchFamily="34" charset="0"/>
              </a:rPr>
              <a:t>Fusion Power Associates </a:t>
            </a:r>
          </a:p>
          <a:p>
            <a:pPr algn="ctr"/>
            <a:r>
              <a:rPr lang="en-US" sz="1800" dirty="0" smtClean="0">
                <a:latin typeface="Helvetica" pitchFamily="34" charset="0"/>
              </a:rPr>
              <a:t>34th Annual Meeting and Symposium</a:t>
            </a:r>
          </a:p>
          <a:p>
            <a:pPr algn="ctr"/>
            <a:r>
              <a:rPr lang="en-US" sz="1800" dirty="0" smtClean="0">
                <a:latin typeface="Helvetica" pitchFamily="34" charset="0"/>
              </a:rPr>
              <a:t>Washington, DC</a:t>
            </a:r>
          </a:p>
          <a:p>
            <a:pPr lvl="0" algn="ctr" eaLnBrk="0" hangingPunct="0">
              <a:spcBef>
                <a:spcPct val="60000"/>
              </a:spcBef>
              <a:defRPr/>
            </a:pPr>
            <a:r>
              <a:rPr lang="en-US" sz="1400" kern="0" dirty="0" smtClean="0">
                <a:latin typeface="Arial" pitchFamily="34" charset="0"/>
                <a:cs typeface="Arial" pitchFamily="34" charset="0"/>
              </a:rPr>
              <a:t>December 11, 2013</a:t>
            </a:r>
          </a:p>
          <a:p>
            <a:pPr lvl="0" algn="ctr" eaLnBrk="0" hangingPunct="0">
              <a:spcBef>
                <a:spcPct val="60000"/>
              </a:spcBef>
              <a:defRPr/>
            </a:pPr>
            <a:r>
              <a:rPr lang="en-US" sz="2000" b="0" i="1" kern="0" dirty="0" smtClean="0">
                <a:latin typeface="Arial" pitchFamily="34" charset="0"/>
                <a:cs typeface="Arial" pitchFamily="34" charset="0"/>
              </a:rPr>
              <a:t> Kirk Levedahl</a:t>
            </a:r>
            <a:r>
              <a:rPr lang="en-US" sz="2000" b="0" kern="0" dirty="0" smtClean="0">
                <a:latin typeface="Arial" pitchFamily="34" charset="0"/>
                <a:cs typeface="Arial" pitchFamily="34" charset="0"/>
              </a:rPr>
              <a:t/>
            </a:r>
            <a:br>
              <a:rPr lang="en-US" sz="2000" b="0" kern="0" dirty="0" smtClean="0">
                <a:latin typeface="Arial" pitchFamily="34" charset="0"/>
                <a:cs typeface="Arial" pitchFamily="34" charset="0"/>
              </a:rPr>
            </a:br>
            <a:r>
              <a:rPr lang="en-US" sz="1600" b="0" kern="0" dirty="0" smtClean="0">
                <a:latin typeface="Arial" pitchFamily="34" charset="0"/>
                <a:cs typeface="Arial" pitchFamily="34" charset="0"/>
              </a:rPr>
              <a:t>NNSA</a:t>
            </a:r>
          </a:p>
        </p:txBody>
      </p:sp>
      <p:pic>
        <p:nvPicPr>
          <p:cNvPr id="7" name="Picture 9" descr="DPNNSA_art_RGB.png"/>
          <p:cNvPicPr>
            <a:picLocks noChangeAspect="1"/>
          </p:cNvPicPr>
          <p:nvPr/>
        </p:nvPicPr>
        <p:blipFill>
          <a:blip r:embed="rId4" cstate="print"/>
          <a:srcRect/>
          <a:stretch>
            <a:fillRect/>
          </a:stretch>
        </p:blipFill>
        <p:spPr bwMode="auto">
          <a:xfrm>
            <a:off x="6553200" y="1237447"/>
            <a:ext cx="1675434" cy="831582"/>
          </a:xfrm>
          <a:prstGeom prst="rect">
            <a:avLst/>
          </a:prstGeom>
          <a:noFill/>
          <a:ln w="9525">
            <a:noFill/>
            <a:miter lim="800000"/>
            <a:headEnd/>
            <a:tailEnd/>
          </a:ln>
        </p:spPr>
      </p:pic>
      <p:sp>
        <p:nvSpPr>
          <p:cNvPr id="8" name="Text Box 9"/>
          <p:cNvSpPr txBox="1">
            <a:spLocks noChangeArrowheads="1"/>
          </p:cNvSpPr>
          <p:nvPr/>
        </p:nvSpPr>
        <p:spPr bwMode="auto">
          <a:xfrm>
            <a:off x="3062288" y="579438"/>
            <a:ext cx="5621337" cy="461962"/>
          </a:xfrm>
          <a:prstGeom prst="rect">
            <a:avLst/>
          </a:prstGeom>
          <a:noFill/>
          <a:ln w="9525">
            <a:noFill/>
            <a:miter lim="800000"/>
            <a:headEnd/>
            <a:tailEnd/>
          </a:ln>
          <a:effectLst/>
        </p:spPr>
        <p:txBody>
          <a:bodyPr>
            <a:spAutoFit/>
          </a:bodyPr>
          <a:lstStyle/>
          <a:p>
            <a:pPr algn="r">
              <a:spcBef>
                <a:spcPct val="50000"/>
              </a:spcBef>
              <a:defRPr/>
            </a:pPr>
            <a:r>
              <a:rPr lang="en-US" sz="1200" b="1" kern="1000" spc="190" dirty="0">
                <a:solidFill>
                  <a:srgbClr val="000066"/>
                </a:solidFill>
                <a:cs typeface="Arial" charset="0"/>
              </a:rPr>
              <a:t>NATIONAL NUCLEAR SECURITY ADMINISTRATION</a:t>
            </a:r>
            <a:r>
              <a:rPr lang="en-US" sz="1200" b="1" dirty="0">
                <a:solidFill>
                  <a:srgbClr val="000066"/>
                </a:solidFill>
                <a:cs typeface="Arial" charset="0"/>
              </a:rPr>
              <a:t/>
            </a:r>
            <a:br>
              <a:rPr lang="en-US" sz="1200" b="1" dirty="0">
                <a:solidFill>
                  <a:srgbClr val="000066"/>
                </a:solidFill>
                <a:cs typeface="Arial" charset="0"/>
              </a:rPr>
            </a:br>
            <a:r>
              <a:rPr lang="en-US" sz="1200" b="1" dirty="0">
                <a:solidFill>
                  <a:srgbClr val="000066"/>
                </a:solidFill>
                <a:cs typeface="Arial" charset="0"/>
              </a:rPr>
              <a:t> </a:t>
            </a:r>
            <a:r>
              <a:rPr lang="en-US" sz="1200" b="1" spc="120" dirty="0">
                <a:solidFill>
                  <a:srgbClr val="000066"/>
                </a:solidFill>
                <a:cs typeface="Arial" charset="0"/>
              </a:rPr>
              <a:t>OFFICE OF DEFENSE PROGRAMS</a:t>
            </a:r>
          </a:p>
        </p:txBody>
      </p:sp>
      <p:pic>
        <p:nvPicPr>
          <p:cNvPr id="9" name="Picture 12" descr="DOE Logo.png"/>
          <p:cNvPicPr>
            <a:picLocks noChangeAspect="1"/>
          </p:cNvPicPr>
          <p:nvPr/>
        </p:nvPicPr>
        <p:blipFill>
          <a:blip r:embed="rId5" cstate="print"/>
          <a:srcRect/>
          <a:stretch>
            <a:fillRect/>
          </a:stretch>
        </p:blipFill>
        <p:spPr bwMode="auto">
          <a:xfrm>
            <a:off x="5562600" y="1189822"/>
            <a:ext cx="831582" cy="831582"/>
          </a:xfrm>
          <a:prstGeom prst="rect">
            <a:avLst/>
          </a:prstGeom>
          <a:noFill/>
          <a:ln w="9525">
            <a:noFill/>
            <a:miter lim="800000"/>
            <a:headEnd/>
            <a:tailEnd/>
          </a:ln>
        </p:spPr>
      </p:pic>
      <p:cxnSp>
        <p:nvCxnSpPr>
          <p:cNvPr id="10" name="Straight Connector 9"/>
          <p:cNvCxnSpPr/>
          <p:nvPr/>
        </p:nvCxnSpPr>
        <p:spPr bwMode="auto">
          <a:xfrm>
            <a:off x="3866920" y="1066800"/>
            <a:ext cx="4942543"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grpSp>
        <p:nvGrpSpPr>
          <p:cNvPr id="3" name="Group 34"/>
          <p:cNvGrpSpPr/>
          <p:nvPr/>
        </p:nvGrpSpPr>
        <p:grpSpPr>
          <a:xfrm>
            <a:off x="914400" y="1143000"/>
            <a:ext cx="1219201" cy="5181600"/>
            <a:chOff x="914400" y="1143000"/>
            <a:chExt cx="1219201" cy="5181600"/>
          </a:xfrm>
        </p:grpSpPr>
        <p:pic>
          <p:nvPicPr>
            <p:cNvPr id="22" name="Picture 21" descr="cid:FCE4C793-94B5-4364-9236-3A32CA6DA3C9"/>
            <p:cNvPicPr/>
            <p:nvPr/>
          </p:nvPicPr>
          <p:blipFill>
            <a:blip r:embed="rId6" r:link="rId7" cstate="print"/>
            <a:srcRect/>
            <a:stretch>
              <a:fillRect/>
            </a:stretch>
          </p:blipFill>
          <p:spPr bwMode="auto">
            <a:xfrm>
              <a:off x="914400" y="3733800"/>
              <a:ext cx="1219200" cy="1295400"/>
            </a:xfrm>
            <a:prstGeom prst="rect">
              <a:avLst/>
            </a:prstGeom>
            <a:noFill/>
            <a:ln w="9525">
              <a:noFill/>
              <a:miter lim="800000"/>
              <a:headEnd/>
              <a:tailEnd/>
            </a:ln>
          </p:spPr>
        </p:pic>
        <p:pic>
          <p:nvPicPr>
            <p:cNvPr id="29" name="Picture 28" descr="cid:48A89D5F-F5C3-4A35-806B-B52BF6E06DB3"/>
            <p:cNvPicPr/>
            <p:nvPr/>
          </p:nvPicPr>
          <p:blipFill>
            <a:blip r:embed="rId8" r:link="rId9" cstate="print"/>
            <a:srcRect/>
            <a:stretch>
              <a:fillRect/>
            </a:stretch>
          </p:blipFill>
          <p:spPr bwMode="auto">
            <a:xfrm>
              <a:off x="914400" y="2514600"/>
              <a:ext cx="1219200" cy="1219200"/>
            </a:xfrm>
            <a:prstGeom prst="rect">
              <a:avLst/>
            </a:prstGeom>
            <a:noFill/>
            <a:ln w="9525">
              <a:noFill/>
              <a:miter lim="800000"/>
              <a:headEnd/>
              <a:tailEnd/>
            </a:ln>
          </p:spPr>
        </p:pic>
        <p:pic>
          <p:nvPicPr>
            <p:cNvPr id="31" name="Picture 30" descr="cid:5A511BFF-EA8D-41FB-B1EA-F58A1F915E60"/>
            <p:cNvPicPr/>
            <p:nvPr/>
          </p:nvPicPr>
          <p:blipFill>
            <a:blip r:embed="rId10" r:link="rId11" cstate="print"/>
            <a:srcRect/>
            <a:stretch>
              <a:fillRect/>
            </a:stretch>
          </p:blipFill>
          <p:spPr bwMode="auto">
            <a:xfrm>
              <a:off x="914400" y="1143000"/>
              <a:ext cx="1219200" cy="1371600"/>
            </a:xfrm>
            <a:prstGeom prst="rect">
              <a:avLst/>
            </a:prstGeom>
            <a:noFill/>
            <a:ln w="9525">
              <a:noFill/>
              <a:miter lim="800000"/>
              <a:headEnd/>
              <a:tailEnd/>
            </a:ln>
          </p:spPr>
        </p:pic>
        <p:pic>
          <p:nvPicPr>
            <p:cNvPr id="34" name="Picture 33" descr="cid:194D5AD7-330A-4685-8F0B-DA3CB1F39A62"/>
            <p:cNvPicPr/>
            <p:nvPr/>
          </p:nvPicPr>
          <p:blipFill>
            <a:blip r:embed="rId12" r:link="rId13" cstate="print"/>
            <a:srcRect t="1667"/>
            <a:stretch>
              <a:fillRect/>
            </a:stretch>
          </p:blipFill>
          <p:spPr bwMode="auto">
            <a:xfrm>
              <a:off x="914401" y="4998720"/>
              <a:ext cx="1219200" cy="1325880"/>
            </a:xfrm>
            <a:prstGeom prst="rect">
              <a:avLst/>
            </a:prstGeom>
            <a:noFill/>
            <a:ln w="9525">
              <a:noFill/>
              <a:miter lim="800000"/>
              <a:headEnd/>
              <a:tailEnd/>
            </a:ln>
          </p:spPr>
        </p:pic>
      </p:grpSp>
      <p:pic>
        <p:nvPicPr>
          <p:cNvPr id="37" name="il_fi" descr="http://thefutureofthings.com/upload/image/new-news/2009/fabruary/mimicking-the-big-bang/ignition-process.jpg"/>
          <p:cNvPicPr/>
          <p:nvPr/>
        </p:nvPicPr>
        <p:blipFill>
          <a:blip r:embed="rId14" cstate="print"/>
          <a:srcRect/>
          <a:stretch>
            <a:fillRect/>
          </a:stretch>
        </p:blipFill>
        <p:spPr bwMode="auto">
          <a:xfrm>
            <a:off x="2438400" y="1219200"/>
            <a:ext cx="2133600" cy="1752600"/>
          </a:xfrm>
          <a:prstGeom prst="rect">
            <a:avLst/>
          </a:prstGeom>
          <a:noFill/>
          <a:ln w="9525">
            <a:noFill/>
            <a:miter lim="800000"/>
            <a:headEnd/>
            <a:tailEnd/>
          </a:ln>
        </p:spPr>
      </p:pic>
      <p:pic>
        <p:nvPicPr>
          <p:cNvPr id="38" name="il_fi" descr="http://1.bp.blogspot.com/-EItnNKUV57k/Td7TUyvRB7I/AAAAAAAAAB4/FgaPNRmomSU/s1600/96856-004-AF810A00%255B1%255D.jpg"/>
          <p:cNvPicPr/>
          <p:nvPr/>
        </p:nvPicPr>
        <p:blipFill>
          <a:blip r:embed="rId15" cstate="print"/>
          <a:srcRect/>
          <a:stretch>
            <a:fillRect/>
          </a:stretch>
        </p:blipFill>
        <p:spPr bwMode="auto">
          <a:xfrm>
            <a:off x="2438400" y="3124200"/>
            <a:ext cx="2133600" cy="1600200"/>
          </a:xfrm>
          <a:prstGeom prst="rect">
            <a:avLst/>
          </a:prstGeom>
          <a:noFill/>
          <a:ln w="9525">
            <a:noFill/>
            <a:miter lim="800000"/>
            <a:headEnd/>
            <a:tailEnd/>
          </a:ln>
        </p:spPr>
      </p:pic>
      <p:pic>
        <p:nvPicPr>
          <p:cNvPr id="40" name="rg_hi" descr="http://t2.gstatic.com/images?q=tbn:ANd9GcSBhcXBJX3AScqaz8hje44gWRXVmhXmkgIy3jtfAwpRn0fLXyw81A">
            <a:hlinkClick r:id="rId16"/>
          </p:cNvPr>
          <p:cNvPicPr/>
          <p:nvPr/>
        </p:nvPicPr>
        <p:blipFill>
          <a:blip r:embed="rId17" cstate="print"/>
          <a:srcRect/>
          <a:stretch>
            <a:fillRect/>
          </a:stretch>
        </p:blipFill>
        <p:spPr bwMode="auto">
          <a:xfrm>
            <a:off x="2438400" y="4953000"/>
            <a:ext cx="2133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14400" y="242399"/>
            <a:ext cx="6705600" cy="7571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2"/>
                </a:solidFill>
                <a:effectLst>
                  <a:outerShdw blurRad="50800" dist="38100" dir="8100000" algn="tr" rotWithShape="0">
                    <a:prstClr val="black">
                      <a:alpha val="40000"/>
                    </a:prstClr>
                  </a:outerShdw>
                </a:effectLst>
                <a:uLnTx/>
                <a:uFillTx/>
                <a:latin typeface="+mj-lt"/>
                <a:ea typeface="+mj-ea"/>
                <a:cs typeface="+mj-cs"/>
              </a:rPr>
              <a:t>We</a:t>
            </a:r>
            <a:r>
              <a:rPr kumimoji="0" lang="en-US" sz="2400" b="1" i="0" u="none" strike="noStrike" kern="0" cap="none" spc="0" normalizeH="0" noProof="0" dirty="0" smtClean="0">
                <a:ln>
                  <a:noFill/>
                </a:ln>
                <a:solidFill>
                  <a:schemeClr val="tx2"/>
                </a:solidFill>
                <a:effectLst>
                  <a:outerShdw blurRad="50800" dist="38100" dir="8100000" algn="tr" rotWithShape="0">
                    <a:prstClr val="black">
                      <a:alpha val="40000"/>
                    </a:prstClr>
                  </a:outerShdw>
                </a:effectLst>
                <a:uLnTx/>
                <a:uFillTx/>
                <a:latin typeface="+mj-lt"/>
                <a:ea typeface="+mj-ea"/>
                <a:cs typeface="+mj-cs"/>
              </a:rPr>
              <a:t> will continue to </a:t>
            </a:r>
            <a:r>
              <a:rPr kumimoji="0" lang="en-US" sz="2400" b="1" i="0" u="none" strike="noStrike" kern="0" cap="none" spc="0" normalizeH="0" noProof="0" dirty="0" err="1" smtClean="0">
                <a:ln>
                  <a:noFill/>
                </a:ln>
                <a:solidFill>
                  <a:schemeClr val="tx2"/>
                </a:solidFill>
                <a:effectLst>
                  <a:outerShdw blurRad="50800" dist="38100" dir="8100000" algn="tr" rotWithShape="0">
                    <a:prstClr val="black">
                      <a:alpha val="40000"/>
                    </a:prstClr>
                  </a:outerShdw>
                </a:effectLst>
                <a:uLnTx/>
                <a:uFillTx/>
                <a:latin typeface="+mj-lt"/>
                <a:ea typeface="+mj-ea"/>
                <a:cs typeface="+mj-cs"/>
              </a:rPr>
              <a:t>operat</a:t>
            </a:r>
            <a:r>
              <a:rPr lang="en-US" sz="2400" b="1" kern="0" dirty="0" smtClean="0">
                <a:solidFill>
                  <a:schemeClr val="tx2"/>
                </a:solidFill>
                <a:effectLst>
                  <a:outerShdw blurRad="50800" dist="38100" dir="8100000" algn="tr" rotWithShape="0">
                    <a:prstClr val="black">
                      <a:alpha val="40000"/>
                    </a:prstClr>
                  </a:outerShdw>
                </a:effectLst>
                <a:latin typeface="+mj-lt"/>
                <a:ea typeface="+mj-ea"/>
                <a:cs typeface="+mj-cs"/>
              </a:rPr>
              <a:t>e NIF, Omega / EP and Z as our key facilities.</a:t>
            </a:r>
            <a:endParaRPr kumimoji="0" lang="en-US" sz="2400" b="1" i="0" u="none" strike="noStrike" kern="0" cap="none" spc="0" normalizeH="0" baseline="0" noProof="0" dirty="0">
              <a:ln>
                <a:noFill/>
              </a:ln>
              <a:solidFill>
                <a:schemeClr val="tx2"/>
              </a:solidFill>
              <a:effectLst>
                <a:outerShdw blurRad="50800" dist="38100" dir="8100000" algn="tr" rotWithShape="0">
                  <a:prstClr val="black">
                    <a:alpha val="40000"/>
                  </a:prstClr>
                </a:outerShdw>
              </a:effectLst>
              <a:uLnTx/>
              <a:uFillTx/>
              <a:latin typeface="+mj-lt"/>
              <a:ea typeface="+mj-ea"/>
              <a:cs typeface="+mj-cs"/>
            </a:endParaRPr>
          </a:p>
        </p:txBody>
      </p:sp>
      <p:sp>
        <p:nvSpPr>
          <p:cNvPr id="5" name="TextBox 4"/>
          <p:cNvSpPr txBox="1"/>
          <p:nvPr/>
        </p:nvSpPr>
        <p:spPr>
          <a:xfrm>
            <a:off x="1066800" y="1295400"/>
            <a:ext cx="7023100" cy="646331"/>
          </a:xfrm>
          <a:prstGeom prst="rect">
            <a:avLst/>
          </a:prstGeom>
          <a:noFill/>
        </p:spPr>
        <p:txBody>
          <a:bodyPr wrap="square" rtlCol="0">
            <a:spAutoFit/>
          </a:bodyPr>
          <a:lstStyle/>
          <a:p>
            <a:pPr marL="457200" indent="-228600" algn="ctr">
              <a:spcAft>
                <a:spcPts val="0"/>
              </a:spcAft>
              <a:buClr>
                <a:srgbClr val="213262"/>
              </a:buClr>
            </a:pPr>
            <a:r>
              <a:rPr lang="en-US" sz="1800" b="1" i="1" dirty="0" smtClean="0">
                <a:latin typeface="+mn-lt"/>
                <a:ea typeface="ＭＳ Ｐゴシック" charset="-128"/>
                <a:cs typeface="Times New Roman" charset="0"/>
              </a:rPr>
              <a:t>60% of the ICF Program budget is applied</a:t>
            </a:r>
          </a:p>
          <a:p>
            <a:pPr marL="457200" indent="-228600" algn="ctr">
              <a:spcAft>
                <a:spcPts val="0"/>
              </a:spcAft>
              <a:buClr>
                <a:srgbClr val="213262"/>
              </a:buClr>
            </a:pPr>
            <a:r>
              <a:rPr lang="en-US" sz="1800" b="1" i="1" dirty="0" smtClean="0">
                <a:latin typeface="+mn-lt"/>
                <a:ea typeface="ＭＳ Ｐゴシック" charset="-128"/>
                <a:cs typeface="Times New Roman" charset="0"/>
              </a:rPr>
              <a:t>to facility operations at NIF, Z, and Omega</a:t>
            </a:r>
          </a:p>
        </p:txBody>
      </p:sp>
      <p:pic>
        <p:nvPicPr>
          <p:cNvPr id="6" name="Picture 2"/>
          <p:cNvPicPr>
            <a:picLocks noChangeAspect="1" noChangeArrowheads="1"/>
          </p:cNvPicPr>
          <p:nvPr/>
        </p:nvPicPr>
        <p:blipFill>
          <a:blip r:embed="rId2" cstate="print"/>
          <a:srcRect/>
          <a:stretch>
            <a:fillRect/>
          </a:stretch>
        </p:blipFill>
        <p:spPr bwMode="auto">
          <a:xfrm>
            <a:off x="609600" y="2286000"/>
            <a:ext cx="2357437" cy="163830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3276600" y="2286000"/>
            <a:ext cx="2501963" cy="1676400"/>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6096000" y="2286000"/>
            <a:ext cx="2357437" cy="1624013"/>
          </a:xfrm>
          <a:prstGeom prst="rect">
            <a:avLst/>
          </a:prstGeom>
          <a:noFill/>
          <a:ln w="9525">
            <a:noFill/>
            <a:miter lim="800000"/>
            <a:headEnd/>
            <a:tailEnd/>
          </a:ln>
        </p:spPr>
      </p:pic>
      <p:sp>
        <p:nvSpPr>
          <p:cNvPr id="9" name="TextBox 8"/>
          <p:cNvSpPr txBox="1"/>
          <p:nvPr/>
        </p:nvSpPr>
        <p:spPr>
          <a:xfrm>
            <a:off x="6248400" y="4114800"/>
            <a:ext cx="2209800" cy="2308324"/>
          </a:xfrm>
          <a:prstGeom prst="rect">
            <a:avLst/>
          </a:prstGeom>
          <a:noFill/>
        </p:spPr>
        <p:txBody>
          <a:bodyPr wrap="square" rtlCol="0">
            <a:spAutoFit/>
          </a:bodyPr>
          <a:lstStyle/>
          <a:p>
            <a:pPr>
              <a:buFont typeface="Arial" pitchFamily="34" charset="0"/>
              <a:buChar char="•"/>
            </a:pPr>
            <a:r>
              <a:rPr lang="en-US" sz="1600" dirty="0" smtClean="0"/>
              <a:t> </a:t>
            </a:r>
            <a:r>
              <a:rPr lang="en-US" sz="1400" b="1" dirty="0" smtClean="0"/>
              <a:t>Research on </a:t>
            </a:r>
          </a:p>
          <a:p>
            <a:r>
              <a:rPr lang="en-US" sz="1400" b="1" dirty="0" smtClean="0"/>
              <a:t>   magnetically-driven </a:t>
            </a:r>
          </a:p>
          <a:p>
            <a:r>
              <a:rPr lang="en-US" sz="1400" b="1" dirty="0" smtClean="0"/>
              <a:t>   ICF</a:t>
            </a:r>
            <a:r>
              <a:rPr lang="en-US" sz="1600" dirty="0" smtClean="0"/>
              <a:t> </a:t>
            </a:r>
          </a:p>
          <a:p>
            <a:pPr>
              <a:buFont typeface="Arial" pitchFamily="34" charset="0"/>
              <a:buChar char="•"/>
            </a:pPr>
            <a:r>
              <a:rPr lang="en-US" sz="1400" b="1" dirty="0" smtClean="0"/>
              <a:t> Dynamic material  </a:t>
            </a:r>
          </a:p>
          <a:p>
            <a:r>
              <a:rPr lang="en-US" sz="1400" b="1" dirty="0" smtClean="0"/>
              <a:t>   properties – including </a:t>
            </a:r>
          </a:p>
          <a:p>
            <a:r>
              <a:rPr lang="en-US" sz="1400" b="1" dirty="0" smtClean="0"/>
              <a:t>   </a:t>
            </a:r>
            <a:r>
              <a:rPr lang="en-US" sz="1400" b="1" dirty="0" err="1" smtClean="0"/>
              <a:t>Pu</a:t>
            </a:r>
            <a:endParaRPr lang="en-US" sz="1400" b="1" dirty="0" smtClean="0"/>
          </a:p>
          <a:p>
            <a:pPr>
              <a:buFont typeface="Arial" pitchFamily="34" charset="0"/>
              <a:buChar char="•"/>
            </a:pPr>
            <a:r>
              <a:rPr lang="en-US" sz="1400" b="1" dirty="0" smtClean="0"/>
              <a:t> Radiation effects</a:t>
            </a:r>
          </a:p>
          <a:p>
            <a:pPr>
              <a:buFont typeface="Arial" pitchFamily="34" charset="0"/>
              <a:buChar char="•"/>
            </a:pPr>
            <a:r>
              <a:rPr lang="en-US" sz="1400" b="1" dirty="0" smtClean="0"/>
              <a:t> Radiation</a:t>
            </a:r>
          </a:p>
          <a:p>
            <a:r>
              <a:rPr lang="en-US" sz="1400" b="1" dirty="0" smtClean="0"/>
              <a:t>   hydrodynamics</a:t>
            </a:r>
          </a:p>
          <a:p>
            <a:pPr>
              <a:buFont typeface="Arial" pitchFamily="34" charset="0"/>
              <a:buChar char="•"/>
            </a:pPr>
            <a:r>
              <a:rPr lang="en-US" sz="1400" b="1" dirty="0" smtClean="0"/>
              <a:t> Radiation transport</a:t>
            </a:r>
            <a:endParaRPr lang="en-US" sz="1400" dirty="0" smtClean="0"/>
          </a:p>
        </p:txBody>
      </p:sp>
      <p:sp>
        <p:nvSpPr>
          <p:cNvPr id="10" name="TextBox 9"/>
          <p:cNvSpPr txBox="1"/>
          <p:nvPr/>
        </p:nvSpPr>
        <p:spPr>
          <a:xfrm>
            <a:off x="685800" y="4114800"/>
            <a:ext cx="2209800" cy="2492990"/>
          </a:xfrm>
          <a:prstGeom prst="rect">
            <a:avLst/>
          </a:prstGeom>
          <a:noFill/>
        </p:spPr>
        <p:txBody>
          <a:bodyPr wrap="square" rtlCol="0">
            <a:spAutoFit/>
          </a:bodyPr>
          <a:lstStyle/>
          <a:p>
            <a:pPr>
              <a:buFont typeface="Arial" pitchFamily="34" charset="0"/>
              <a:buChar char="•"/>
            </a:pPr>
            <a:r>
              <a:rPr lang="en-US" sz="1600" dirty="0" smtClean="0"/>
              <a:t> </a:t>
            </a:r>
            <a:r>
              <a:rPr lang="en-US" sz="1400" b="1" dirty="0" smtClean="0"/>
              <a:t>Research on indirect </a:t>
            </a:r>
          </a:p>
          <a:p>
            <a:r>
              <a:rPr lang="en-US" sz="1400" b="1" dirty="0" smtClean="0"/>
              <a:t>   drive ignition</a:t>
            </a:r>
          </a:p>
          <a:p>
            <a:pPr>
              <a:buFont typeface="Arial" pitchFamily="34" charset="0"/>
              <a:buChar char="•"/>
            </a:pPr>
            <a:r>
              <a:rPr lang="en-US" sz="1400" b="1" dirty="0" smtClean="0"/>
              <a:t> Laser plasma </a:t>
            </a:r>
          </a:p>
          <a:p>
            <a:r>
              <a:rPr lang="en-US" sz="1400" b="1" dirty="0" smtClean="0"/>
              <a:t>   instabilities</a:t>
            </a:r>
          </a:p>
          <a:p>
            <a:pPr>
              <a:buFont typeface="Arial" pitchFamily="34" charset="0"/>
              <a:buChar char="•"/>
            </a:pPr>
            <a:r>
              <a:rPr lang="en-US" sz="1400" b="1" dirty="0" smtClean="0"/>
              <a:t> Hydrodynamic </a:t>
            </a:r>
          </a:p>
          <a:p>
            <a:r>
              <a:rPr lang="en-US" sz="1400" b="1" dirty="0" smtClean="0"/>
              <a:t>   instabilities</a:t>
            </a:r>
          </a:p>
          <a:p>
            <a:pPr>
              <a:buFont typeface="Arial" pitchFamily="34" charset="0"/>
              <a:buChar char="•"/>
            </a:pPr>
            <a:r>
              <a:rPr lang="en-US" sz="1400" b="1" dirty="0" smtClean="0"/>
              <a:t> Radiation  </a:t>
            </a:r>
          </a:p>
          <a:p>
            <a:r>
              <a:rPr lang="en-US" sz="1400" b="1" dirty="0" smtClean="0"/>
              <a:t>   hydrodynamics</a:t>
            </a:r>
          </a:p>
          <a:p>
            <a:pPr>
              <a:buFont typeface="Arial" pitchFamily="34" charset="0"/>
              <a:buChar char="•"/>
            </a:pPr>
            <a:r>
              <a:rPr lang="en-US" sz="1400" b="1" dirty="0" smtClean="0"/>
              <a:t> Materials at extreme </a:t>
            </a:r>
          </a:p>
          <a:p>
            <a:r>
              <a:rPr lang="en-US" sz="1400" b="1" dirty="0" smtClean="0"/>
              <a:t>   conditions</a:t>
            </a:r>
          </a:p>
          <a:p>
            <a:endParaRPr lang="en-US" sz="1400" b="1" dirty="0" smtClean="0"/>
          </a:p>
        </p:txBody>
      </p:sp>
      <p:sp>
        <p:nvSpPr>
          <p:cNvPr id="11" name="TextBox 10"/>
          <p:cNvSpPr txBox="1"/>
          <p:nvPr/>
        </p:nvSpPr>
        <p:spPr>
          <a:xfrm>
            <a:off x="3429000" y="4114800"/>
            <a:ext cx="2209800" cy="2277547"/>
          </a:xfrm>
          <a:prstGeom prst="rect">
            <a:avLst/>
          </a:prstGeom>
          <a:noFill/>
        </p:spPr>
        <p:txBody>
          <a:bodyPr wrap="square" rtlCol="0">
            <a:spAutoFit/>
          </a:bodyPr>
          <a:lstStyle/>
          <a:p>
            <a:pPr>
              <a:buFont typeface="Arial" pitchFamily="34" charset="0"/>
              <a:buChar char="•"/>
            </a:pPr>
            <a:r>
              <a:rPr lang="en-US" sz="1600" dirty="0" smtClean="0"/>
              <a:t> </a:t>
            </a:r>
            <a:r>
              <a:rPr lang="en-US" sz="1400" b="1" dirty="0" smtClean="0"/>
              <a:t>Research on polar </a:t>
            </a:r>
          </a:p>
          <a:p>
            <a:r>
              <a:rPr lang="en-US" sz="1400" b="1" dirty="0" smtClean="0"/>
              <a:t>   drive ignition</a:t>
            </a:r>
          </a:p>
          <a:p>
            <a:pPr>
              <a:buFont typeface="Arial" pitchFamily="34" charset="0"/>
              <a:buChar char="•"/>
            </a:pPr>
            <a:r>
              <a:rPr lang="en-US" sz="1400" b="1" dirty="0" smtClean="0"/>
              <a:t> Diagnostics </a:t>
            </a:r>
          </a:p>
          <a:p>
            <a:r>
              <a:rPr lang="en-US" sz="1400" b="1" dirty="0" smtClean="0"/>
              <a:t>   development</a:t>
            </a:r>
          </a:p>
          <a:p>
            <a:pPr>
              <a:buFont typeface="Arial" pitchFamily="34" charset="0"/>
              <a:buChar char="•"/>
            </a:pPr>
            <a:r>
              <a:rPr lang="en-US" sz="1400" b="1" dirty="0" smtClean="0"/>
              <a:t> Open science platform</a:t>
            </a:r>
          </a:p>
          <a:p>
            <a:pPr>
              <a:buFont typeface="Arial" pitchFamily="34" charset="0"/>
              <a:buChar char="•"/>
            </a:pPr>
            <a:r>
              <a:rPr lang="en-US" sz="1400" b="1" dirty="0" smtClean="0"/>
              <a:t> Focused experiments </a:t>
            </a:r>
          </a:p>
          <a:p>
            <a:r>
              <a:rPr lang="en-US" sz="1400" b="1" dirty="0" smtClean="0"/>
              <a:t>   on scientific issues  </a:t>
            </a:r>
          </a:p>
          <a:p>
            <a:r>
              <a:rPr lang="en-US" sz="1400" b="1" dirty="0" smtClean="0"/>
              <a:t>   for ICF</a:t>
            </a:r>
          </a:p>
          <a:p>
            <a:pPr>
              <a:buFont typeface="Arial" pitchFamily="34" charset="0"/>
              <a:buChar char="•"/>
            </a:pPr>
            <a:r>
              <a:rPr lang="en-US" sz="1400" b="1" dirty="0" smtClean="0"/>
              <a:t> Platform development </a:t>
            </a:r>
          </a:p>
          <a:p>
            <a:r>
              <a:rPr lang="en-US" sz="1400" b="1" dirty="0" smtClean="0"/>
              <a:t>   for NIF experiments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304800" y="1295400"/>
          <a:ext cx="86106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bwMode="auto">
          <a:xfrm>
            <a:off x="1295400" y="302669"/>
            <a:ext cx="5791200" cy="5355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2"/>
                </a:solidFill>
                <a:effectLst>
                  <a:outerShdw blurRad="50800" dist="38100" dir="8100000" algn="tr" rotWithShape="0">
                    <a:prstClr val="black">
                      <a:alpha val="40000"/>
                    </a:prstClr>
                  </a:outerShdw>
                </a:effectLst>
                <a:uLnTx/>
                <a:uFillTx/>
                <a:latin typeface="+mj-lt"/>
                <a:ea typeface="+mj-ea"/>
                <a:cs typeface="+mj-cs"/>
              </a:rPr>
              <a:t>ICF FY 2014</a:t>
            </a:r>
            <a:r>
              <a:rPr kumimoji="0" lang="en-US" sz="3200" b="1" i="0" u="none" strike="noStrike" kern="0" cap="none" spc="0" normalizeH="0" noProof="0" dirty="0" smtClean="0">
                <a:ln>
                  <a:noFill/>
                </a:ln>
                <a:solidFill>
                  <a:schemeClr val="tx2"/>
                </a:solidFill>
                <a:effectLst>
                  <a:outerShdw blurRad="50800" dist="38100" dir="8100000" algn="tr" rotWithShape="0">
                    <a:prstClr val="black">
                      <a:alpha val="40000"/>
                    </a:prstClr>
                  </a:outerShdw>
                </a:effectLst>
                <a:uLnTx/>
                <a:uFillTx/>
                <a:latin typeface="+mj-lt"/>
                <a:ea typeface="+mj-ea"/>
                <a:cs typeface="+mj-cs"/>
              </a:rPr>
              <a:t> PBR</a:t>
            </a:r>
            <a:r>
              <a:rPr kumimoji="0" lang="en-US" sz="3200" b="1" i="0" u="none" strike="noStrike" kern="0" cap="none" spc="0" normalizeH="0" baseline="0" noProof="0" dirty="0" smtClean="0">
                <a:ln>
                  <a:noFill/>
                </a:ln>
                <a:solidFill>
                  <a:schemeClr val="tx2"/>
                </a:solidFill>
                <a:effectLst>
                  <a:outerShdw blurRad="50800" dist="38100" dir="8100000" algn="tr" rotWithShape="0">
                    <a:prstClr val="black">
                      <a:alpha val="40000"/>
                    </a:prstClr>
                  </a:outerShdw>
                </a:effectLst>
                <a:uLnTx/>
                <a:uFillTx/>
                <a:latin typeface="+mj-lt"/>
                <a:ea typeface="+mj-ea"/>
                <a:cs typeface="+mj-cs"/>
              </a:rPr>
              <a:t> by MTE</a:t>
            </a:r>
            <a:endParaRPr kumimoji="0" lang="en-US" sz="3200" b="1" i="0" u="none" strike="noStrike" kern="0" cap="none" spc="0" normalizeH="0" baseline="0" noProof="0" dirty="0">
              <a:ln>
                <a:noFill/>
              </a:ln>
              <a:solidFill>
                <a:schemeClr val="tx2"/>
              </a:solidFill>
              <a:effectLst>
                <a:outerShdw blurRad="50800" dist="38100" dir="8100000" algn="tr" rotWithShape="0">
                  <a:prstClr val="black">
                    <a:alpha val="40000"/>
                  </a:prstClr>
                </a:outerShdw>
              </a:effectLst>
              <a:uLnTx/>
              <a:uFillTx/>
              <a:latin typeface="+mj-lt"/>
              <a:ea typeface="+mj-ea"/>
              <a:cs typeface="+mj-cs"/>
            </a:endParaRPr>
          </a:p>
        </p:txBody>
      </p:sp>
      <p:sp>
        <p:nvSpPr>
          <p:cNvPr id="4" name="TextBox 3"/>
          <p:cNvSpPr txBox="1"/>
          <p:nvPr/>
        </p:nvSpPr>
        <p:spPr>
          <a:xfrm>
            <a:off x="228600" y="1371600"/>
            <a:ext cx="1896738" cy="369332"/>
          </a:xfrm>
          <a:prstGeom prst="rect">
            <a:avLst/>
          </a:prstGeom>
          <a:noFill/>
        </p:spPr>
        <p:txBody>
          <a:bodyPr wrap="none" rtlCol="0">
            <a:spAutoFit/>
          </a:bodyPr>
          <a:lstStyle/>
          <a:p>
            <a:r>
              <a:rPr lang="en-US" dirty="0" smtClean="0"/>
              <a:t>Total = $484,635</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066800" y="378869"/>
            <a:ext cx="3352800" cy="5355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2"/>
                </a:solidFill>
                <a:effectLst>
                  <a:outerShdw blurRad="50800" dist="38100" dir="8100000" algn="tr" rotWithShape="0">
                    <a:prstClr val="black">
                      <a:alpha val="40000"/>
                    </a:prstClr>
                  </a:outerShdw>
                </a:effectLst>
                <a:uLnTx/>
                <a:uFillTx/>
                <a:latin typeface="+mj-lt"/>
                <a:ea typeface="+mj-ea"/>
                <a:cs typeface="+mj-cs"/>
              </a:rPr>
              <a:t>Summary</a:t>
            </a:r>
            <a:endParaRPr kumimoji="0" lang="en-US" sz="3200" b="1" i="0" u="none" strike="noStrike" kern="0" cap="none" spc="0" normalizeH="0" baseline="0" noProof="0" dirty="0">
              <a:ln>
                <a:noFill/>
              </a:ln>
              <a:solidFill>
                <a:schemeClr val="tx2"/>
              </a:solidFill>
              <a:effectLst>
                <a:outerShdw blurRad="50800" dist="38100" dir="8100000" algn="tr" rotWithShape="0">
                  <a:prstClr val="black">
                    <a:alpha val="40000"/>
                  </a:prstClr>
                </a:outerShdw>
              </a:effectLst>
              <a:uLnTx/>
              <a:uFillTx/>
              <a:latin typeface="+mj-lt"/>
              <a:ea typeface="+mj-ea"/>
              <a:cs typeface="+mj-cs"/>
            </a:endParaRPr>
          </a:p>
        </p:txBody>
      </p:sp>
      <p:sp>
        <p:nvSpPr>
          <p:cNvPr id="5" name="Rectangle 4"/>
          <p:cNvSpPr>
            <a:spLocks noChangeArrowheads="1"/>
          </p:cNvSpPr>
          <p:nvPr/>
        </p:nvSpPr>
        <p:spPr bwMode="auto">
          <a:xfrm>
            <a:off x="469901" y="1409700"/>
            <a:ext cx="8229600" cy="4457700"/>
          </a:xfrm>
          <a:prstGeom prst="rect">
            <a:avLst/>
          </a:prstGeom>
          <a:noFill/>
          <a:ln w="9525">
            <a:noFill/>
            <a:miter lim="800000"/>
            <a:headEnd/>
            <a:tailEnd/>
          </a:ln>
        </p:spPr>
        <p:txBody>
          <a:bodyPr lIns="0" tIns="0" rIns="0" bIns="0"/>
          <a:lstStyle/>
          <a:p>
            <a:pPr algn="ctr" eaLnBrk="1" hangingPunct="1">
              <a:spcAft>
                <a:spcPts val="0"/>
              </a:spcAft>
              <a:buClr>
                <a:srgbClr val="213262"/>
              </a:buClr>
            </a:pPr>
            <a:endParaRPr lang="en-US" sz="2000" b="1" i="1" dirty="0" smtClean="0">
              <a:latin typeface="+mn-lt"/>
              <a:ea typeface="ＭＳ Ｐゴシック" charset="-128"/>
              <a:cs typeface="Times New Roman" charset="0"/>
            </a:endParaRPr>
          </a:p>
          <a:p>
            <a:pPr marL="457200" indent="-228600" eaLnBrk="1" hangingPunct="1">
              <a:spcAft>
                <a:spcPts val="1400"/>
              </a:spcAft>
              <a:buClr>
                <a:srgbClr val="213262"/>
              </a:buClr>
              <a:buFont typeface="Arial" pitchFamily="34" charset="0"/>
              <a:buChar char="•"/>
            </a:pPr>
            <a:r>
              <a:rPr lang="en-US" sz="2000" b="1" dirty="0" smtClean="0">
                <a:ea typeface="ＭＳ Ｐゴシック" charset="-128"/>
                <a:cs typeface="Times New Roman" charset="0"/>
              </a:rPr>
              <a:t>Developing a burning plasma platform to achieve ignition is a </a:t>
            </a:r>
            <a:r>
              <a:rPr lang="en-US" sz="2000" b="1" dirty="0" smtClean="0">
                <a:latin typeface="+mn-lt"/>
                <a:ea typeface="ＭＳ Ｐゴシック" charset="-128"/>
                <a:cs typeface="Times New Roman" charset="0"/>
              </a:rPr>
              <a:t>principal goal of the ICF Program for </a:t>
            </a:r>
            <a:r>
              <a:rPr lang="en-US" sz="2000" b="1" smtClean="0">
                <a:latin typeface="+mn-lt"/>
                <a:ea typeface="ＭＳ Ｐゴシック" charset="-128"/>
                <a:cs typeface="Times New Roman" charset="0"/>
              </a:rPr>
              <a:t>stockpile </a:t>
            </a:r>
            <a:r>
              <a:rPr lang="en-US" sz="2000" b="1" smtClean="0">
                <a:latin typeface="+mn-lt"/>
                <a:ea typeface="ＭＳ Ｐゴシック" charset="-128"/>
                <a:cs typeface="Times New Roman" charset="0"/>
              </a:rPr>
              <a:t>stewardship </a:t>
            </a:r>
            <a:r>
              <a:rPr lang="en-US" sz="2000" b="1" dirty="0" smtClean="0">
                <a:latin typeface="+mn-lt"/>
                <a:ea typeface="ＭＳ Ｐゴシック" charset="-128"/>
                <a:cs typeface="Times New Roman" charset="0"/>
              </a:rPr>
              <a:t>and ignition </a:t>
            </a:r>
            <a:r>
              <a:rPr lang="en-US" sz="2000" b="1" dirty="0" smtClean="0">
                <a:ea typeface="ＭＳ Ｐゴシック" charset="-128"/>
                <a:cs typeface="Times New Roman" charset="0"/>
              </a:rPr>
              <a:t>remains and important goal</a:t>
            </a:r>
            <a:endParaRPr lang="en-US" sz="2000" b="1" dirty="0" smtClean="0">
              <a:latin typeface="+mn-lt"/>
              <a:ea typeface="ＭＳ Ｐゴシック" charset="-128"/>
              <a:cs typeface="Times New Roman" charset="0"/>
            </a:endParaRPr>
          </a:p>
          <a:p>
            <a:pPr marL="457200" indent="-228600" eaLnBrk="1" hangingPunct="1">
              <a:spcAft>
                <a:spcPts val="1400"/>
              </a:spcAft>
              <a:buClr>
                <a:srgbClr val="213262"/>
              </a:buClr>
              <a:buFont typeface="Arial" pitchFamily="34" charset="0"/>
              <a:buChar char="•"/>
            </a:pPr>
            <a:r>
              <a:rPr lang="en-US" sz="2000" b="1" dirty="0" smtClean="0">
                <a:latin typeface="+mn-lt"/>
                <a:ea typeface="ＭＳ Ｐゴシック" charset="-128"/>
                <a:cs typeface="Times New Roman" charset="0"/>
              </a:rPr>
              <a:t>Alternate concepts to the mainline indirect drive approach are advancing </a:t>
            </a:r>
          </a:p>
          <a:p>
            <a:pPr marL="457200" indent="-228600" eaLnBrk="1" hangingPunct="1">
              <a:spcAft>
                <a:spcPts val="1400"/>
              </a:spcAft>
              <a:buClr>
                <a:srgbClr val="213262"/>
              </a:buClr>
              <a:buFont typeface="Arial" pitchFamily="34" charset="0"/>
              <a:buChar char="•"/>
            </a:pPr>
            <a:r>
              <a:rPr lang="en-US" sz="2000" b="1" dirty="0" smtClean="0">
                <a:latin typeface="+mn-lt"/>
                <a:ea typeface="ＭＳ Ｐゴシック" charset="-128"/>
                <a:cs typeface="Times New Roman" charset="0"/>
              </a:rPr>
              <a:t>HED facilities are operating well and are oversubscribed (by a lot)</a:t>
            </a:r>
          </a:p>
          <a:p>
            <a:pPr marL="457200" indent="-228600" eaLnBrk="1" hangingPunct="1">
              <a:spcAft>
                <a:spcPts val="1400"/>
              </a:spcAft>
              <a:buClr>
                <a:srgbClr val="213262"/>
              </a:buClr>
              <a:buFont typeface="Arial" pitchFamily="34" charset="0"/>
              <a:buChar char="•"/>
            </a:pPr>
            <a:r>
              <a:rPr lang="en-US" sz="2000" b="1" dirty="0" smtClean="0">
                <a:latin typeface="+mn-lt"/>
                <a:ea typeface="ＭＳ Ｐゴシック" charset="-128"/>
                <a:cs typeface="Times New Roman" charset="0"/>
              </a:rPr>
              <a:t>Vibrant HED community is recognized to be critical to the success of SSP</a:t>
            </a:r>
          </a:p>
          <a:p>
            <a:pPr marL="457200" indent="-228600" eaLnBrk="1" hangingPunct="1">
              <a:spcAft>
                <a:spcPts val="1000"/>
              </a:spcAft>
              <a:buClr>
                <a:srgbClr val="213262"/>
              </a:buClr>
              <a:buFont typeface="Arial" pitchFamily="34" charset="0"/>
              <a:buChar char="•"/>
            </a:pPr>
            <a:r>
              <a:rPr lang="en-US" sz="2000" b="1" dirty="0" smtClean="0">
                <a:latin typeface="+mn-lt"/>
                <a:ea typeface="ＭＳ Ｐゴシック" charset="-128"/>
                <a:cs typeface="Times New Roman" charset="0"/>
              </a:rPr>
              <a:t>ICF is an exciting grand challenge endeavor and remains a leading attractor for talent and the next generation of stewards </a:t>
            </a:r>
          </a:p>
          <a:p>
            <a:pPr eaLnBrk="1" hangingPunct="1">
              <a:spcAft>
                <a:spcPts val="1000"/>
              </a:spcAft>
              <a:buClr>
                <a:srgbClr val="213262"/>
              </a:buClr>
            </a:pPr>
            <a:endParaRPr lang="en-US" sz="1800" b="1" i="1" dirty="0" smtClean="0">
              <a:latin typeface="+mn-lt"/>
              <a:ea typeface="ＭＳ Ｐゴシック" charset="-128"/>
              <a:cs typeface="Times New Roman" charset="0"/>
            </a:endParaRPr>
          </a:p>
          <a:p>
            <a:pPr eaLnBrk="1" hangingPunct="1">
              <a:spcAft>
                <a:spcPts val="1000"/>
              </a:spcAft>
              <a:buClr>
                <a:srgbClr val="213262"/>
              </a:buClr>
            </a:pPr>
            <a:endParaRPr lang="en-US" sz="1800" i="1" dirty="0" smtClean="0">
              <a:latin typeface="+mn-lt"/>
              <a:ea typeface="ＭＳ Ｐゴシック" charset="-128"/>
              <a:cs typeface="Times New Roman" charset="0"/>
            </a:endParaRPr>
          </a:p>
          <a:p>
            <a:pPr eaLnBrk="1" hangingPunct="1">
              <a:spcAft>
                <a:spcPts val="1000"/>
              </a:spcAft>
              <a:buClr>
                <a:srgbClr val="213262"/>
              </a:buClr>
              <a:buFont typeface="Wingdings" pitchFamily="2" charset="2"/>
              <a:buNone/>
            </a:pPr>
            <a:endParaRPr lang="en-US" sz="1600" i="1" dirty="0">
              <a:latin typeface="+mn-lt"/>
              <a:ea typeface="ＭＳ Ｐゴシック" charset="-128"/>
              <a:cs typeface="Times New Roman"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914400" y="242399"/>
            <a:ext cx="6629400" cy="7571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2"/>
                </a:solidFill>
                <a:effectLst>
                  <a:outerShdw blurRad="50800" dist="38100" dir="8100000" algn="tr" rotWithShape="0">
                    <a:prstClr val="black">
                      <a:alpha val="40000"/>
                    </a:prstClr>
                  </a:outerShdw>
                </a:effectLst>
                <a:uLnTx/>
                <a:uFillTx/>
                <a:latin typeface="+mj-lt"/>
                <a:ea typeface="+mj-ea"/>
                <a:cs typeface="+mj-cs"/>
              </a:rPr>
              <a:t> ICF</a:t>
            </a:r>
            <a:r>
              <a:rPr kumimoji="0" lang="en-US" sz="2400" b="1" i="0" u="none" strike="noStrike" kern="0" cap="none" spc="0" normalizeH="0" noProof="0" dirty="0" smtClean="0">
                <a:ln>
                  <a:noFill/>
                </a:ln>
                <a:solidFill>
                  <a:schemeClr val="tx2"/>
                </a:solidFill>
                <a:effectLst>
                  <a:outerShdw blurRad="50800" dist="38100" dir="8100000" algn="tr" rotWithShape="0">
                    <a:prstClr val="black">
                      <a:alpha val="40000"/>
                    </a:prstClr>
                  </a:outerShdw>
                </a:effectLst>
                <a:uLnTx/>
                <a:uFillTx/>
                <a:latin typeface="+mj-lt"/>
                <a:ea typeface="+mj-ea"/>
                <a:cs typeface="+mj-cs"/>
              </a:rPr>
              <a:t> is vital to NNSA’s stockpile stewardship </a:t>
            </a:r>
            <a:r>
              <a:rPr lang="en-US" sz="2400" b="1" kern="0" dirty="0" smtClean="0">
                <a:solidFill>
                  <a:schemeClr val="tx2"/>
                </a:solidFill>
                <a:effectLst>
                  <a:outerShdw blurRad="50800" dist="38100" dir="8100000" algn="tr" rotWithShape="0">
                    <a:prstClr val="black">
                      <a:alpha val="40000"/>
                    </a:prstClr>
                  </a:outerShdw>
                </a:effectLst>
                <a:latin typeface="+mj-lt"/>
                <a:ea typeface="+mj-ea"/>
                <a:cs typeface="+mj-cs"/>
              </a:rPr>
              <a:t> and national security missions</a:t>
            </a:r>
            <a:endParaRPr kumimoji="0" lang="en-US" sz="2400" b="1" i="0" u="none" strike="noStrike" kern="0" cap="none" spc="0" normalizeH="0" baseline="0" noProof="0" dirty="0">
              <a:ln>
                <a:noFill/>
              </a:ln>
              <a:solidFill>
                <a:schemeClr val="tx2"/>
              </a:solidFill>
              <a:effectLst>
                <a:outerShdw blurRad="50800" dist="38100" dir="8100000" algn="tr" rotWithShape="0">
                  <a:prstClr val="black">
                    <a:alpha val="40000"/>
                  </a:prstClr>
                </a:outerShdw>
              </a:effectLst>
              <a:uLnTx/>
              <a:uFillTx/>
              <a:latin typeface="+mj-lt"/>
              <a:ea typeface="+mj-ea"/>
              <a:cs typeface="+mj-cs"/>
            </a:endParaRPr>
          </a:p>
        </p:txBody>
      </p:sp>
      <p:sp>
        <p:nvSpPr>
          <p:cNvPr id="7" name="Rectangle 6"/>
          <p:cNvSpPr>
            <a:spLocks noChangeArrowheads="1"/>
          </p:cNvSpPr>
          <p:nvPr/>
        </p:nvSpPr>
        <p:spPr bwMode="auto">
          <a:xfrm>
            <a:off x="457200" y="1295400"/>
            <a:ext cx="8229600" cy="5105400"/>
          </a:xfrm>
          <a:prstGeom prst="rect">
            <a:avLst/>
          </a:prstGeom>
          <a:noFill/>
          <a:ln w="9525">
            <a:noFill/>
            <a:miter lim="800000"/>
            <a:headEnd/>
            <a:tailEnd/>
          </a:ln>
        </p:spPr>
        <p:txBody>
          <a:bodyPr lIns="0" tIns="0" rIns="0" bIns="0"/>
          <a:lstStyle/>
          <a:p>
            <a:pPr algn="ctr" eaLnBrk="1" hangingPunct="1">
              <a:spcAft>
                <a:spcPts val="0"/>
              </a:spcAft>
              <a:buClr>
                <a:srgbClr val="213262"/>
              </a:buClr>
            </a:pPr>
            <a:endParaRPr lang="en-US" sz="1800" b="1" i="1" dirty="0" smtClean="0">
              <a:latin typeface="+mn-lt"/>
              <a:ea typeface="ＭＳ Ｐゴシック" charset="-128"/>
              <a:cs typeface="Times New Roman" charset="0"/>
            </a:endParaRPr>
          </a:p>
          <a:p>
            <a:pPr marL="457200" indent="-228600">
              <a:spcAft>
                <a:spcPts val="1000"/>
              </a:spcAft>
              <a:buClr>
                <a:srgbClr val="213262"/>
              </a:buClr>
            </a:pPr>
            <a:r>
              <a:rPr lang="en-US" b="1" dirty="0" smtClean="0">
                <a:ea typeface="ＭＳ Ｐゴシック" charset="-128"/>
                <a:cs typeface="Times New Roman" charset="0"/>
              </a:rPr>
              <a:t>Show relevance to Stockpile Stewardship through HED science.</a:t>
            </a:r>
          </a:p>
          <a:p>
            <a:pPr marL="457200" indent="-228600">
              <a:spcAft>
                <a:spcPts val="1000"/>
              </a:spcAft>
              <a:buClr>
                <a:srgbClr val="213262"/>
              </a:buClr>
              <a:buFont typeface="Arial" pitchFamily="34" charset="0"/>
              <a:buChar char="•"/>
            </a:pPr>
            <a:r>
              <a:rPr lang="en-US" b="1" dirty="0" smtClean="0">
                <a:ea typeface="ＭＳ Ｐゴシック" charset="-128"/>
                <a:cs typeface="Times New Roman" charset="0"/>
              </a:rPr>
              <a:t>Equating [gain 1] ignition goal to fusion energy undercuts support for ICF out of the 050 account. </a:t>
            </a:r>
          </a:p>
          <a:p>
            <a:pPr marL="457200" indent="-228600">
              <a:spcAft>
                <a:spcPts val="1000"/>
              </a:spcAft>
              <a:buClr>
                <a:srgbClr val="213262"/>
              </a:buClr>
              <a:buFont typeface="Arial" pitchFamily="34" charset="0"/>
              <a:buChar char="•"/>
            </a:pPr>
            <a:r>
              <a:rPr lang="en-US" b="1" dirty="0" smtClean="0">
                <a:ea typeface="ＭＳ Ｐゴシック" charset="-128"/>
                <a:cs typeface="Times New Roman" charset="0"/>
              </a:rPr>
              <a:t>Provides unique environments for model validation that include radiation hydrodynamics, transport models and TN burn.</a:t>
            </a:r>
          </a:p>
          <a:p>
            <a:pPr marL="457200" indent="-228600">
              <a:spcAft>
                <a:spcPts val="1000"/>
              </a:spcAft>
              <a:buClr>
                <a:srgbClr val="213262"/>
              </a:buClr>
              <a:buFont typeface="Arial" pitchFamily="34" charset="0"/>
              <a:buChar char="•"/>
            </a:pPr>
            <a:r>
              <a:rPr lang="en-US" b="1" dirty="0" smtClean="0">
                <a:ea typeface="ＭＳ Ｐゴシック" charset="-128"/>
                <a:cs typeface="Times New Roman" charset="0"/>
              </a:rPr>
              <a:t>Recent 5x10</a:t>
            </a:r>
            <a:r>
              <a:rPr lang="en-US" b="1" baseline="30000" dirty="0" smtClean="0">
                <a:ea typeface="ＭＳ Ｐゴシック" charset="-128"/>
                <a:cs typeface="Times New Roman" charset="0"/>
              </a:rPr>
              <a:t>15</a:t>
            </a:r>
            <a:r>
              <a:rPr lang="en-US" b="1" dirty="0" smtClean="0">
                <a:ea typeface="ＭＳ Ｐゴシック" charset="-128"/>
                <a:cs typeface="Times New Roman" charset="0"/>
              </a:rPr>
              <a:t> allows a credible program on TN burn without substantial further increases in yield</a:t>
            </a:r>
          </a:p>
          <a:p>
            <a:pPr marL="457200" indent="-228600">
              <a:spcAft>
                <a:spcPts val="1000"/>
              </a:spcAft>
              <a:buClr>
                <a:srgbClr val="213262"/>
              </a:buClr>
              <a:buFont typeface="Arial" pitchFamily="34" charset="0"/>
              <a:buChar char="•"/>
            </a:pPr>
            <a:r>
              <a:rPr lang="en-US" b="1" dirty="0" smtClean="0">
                <a:ea typeface="ＭＳ Ｐゴシック" charset="-128"/>
                <a:cs typeface="Times New Roman" charset="0"/>
              </a:rPr>
              <a:t>HED science is exciting work that attracts and trains those whose judgment will be relied upon to maintain our nuclear deterrent.</a:t>
            </a:r>
          </a:p>
          <a:p>
            <a:pPr marL="457200" indent="-228600">
              <a:spcAft>
                <a:spcPts val="1000"/>
              </a:spcAft>
              <a:buClr>
                <a:srgbClr val="213262"/>
              </a:buClr>
            </a:pPr>
            <a:r>
              <a:rPr lang="en-US" b="1" dirty="0" smtClean="0">
                <a:ea typeface="ＭＳ Ｐゴシック" charset="-128"/>
                <a:cs typeface="Times New Roman" charset="0"/>
              </a:rPr>
              <a:t>Ignition remains a goal to pursued deliberately (in a scientifically defensible and productive) fashion. But we are at 1/200</a:t>
            </a:r>
            <a:r>
              <a:rPr lang="en-US" b="1" baseline="30000" dirty="0" smtClean="0">
                <a:ea typeface="ＭＳ Ｐゴシック" charset="-128"/>
                <a:cs typeface="Times New Roman" charset="0"/>
              </a:rPr>
              <a:t>th</a:t>
            </a:r>
            <a:r>
              <a:rPr lang="en-US" b="1" dirty="0" smtClean="0">
                <a:ea typeface="ＭＳ Ｐゴシック" charset="-128"/>
                <a:cs typeface="Times New Roman" charset="0"/>
              </a:rPr>
              <a:t> of goal.</a:t>
            </a:r>
          </a:p>
          <a:p>
            <a:pPr marL="457200" indent="-228600">
              <a:spcAft>
                <a:spcPts val="1000"/>
              </a:spcAft>
              <a:buClr>
                <a:srgbClr val="213262"/>
              </a:buClr>
            </a:pPr>
            <a:r>
              <a:rPr lang="en-US" sz="1800" b="1" dirty="0" smtClean="0">
                <a:latin typeface="+mn-lt"/>
                <a:ea typeface="ＭＳ Ｐゴシック" charset="-128"/>
                <a:cs typeface="Times New Roman" charset="0"/>
              </a:rPr>
              <a:t>Demonstrate scientific quality and credibility to national and international communities in areas relevant to our national security goals.</a:t>
            </a:r>
          </a:p>
          <a:p>
            <a:pPr marL="457200" indent="-228600">
              <a:spcAft>
                <a:spcPts val="1000"/>
              </a:spcAft>
              <a:buClr>
                <a:srgbClr val="213262"/>
              </a:buClr>
            </a:pPr>
            <a:r>
              <a:rPr lang="en-US" b="1" dirty="0" smtClean="0">
                <a:ea typeface="ＭＳ Ｐゴシック" charset="-128"/>
                <a:cs typeface="Times New Roman" charset="0"/>
              </a:rPr>
              <a:t>Operate efficiently and effectively.</a:t>
            </a:r>
            <a:endParaRPr lang="en-US" sz="1800" b="1" dirty="0" smtClean="0">
              <a:latin typeface="+mn-lt"/>
              <a:ea typeface="ＭＳ Ｐゴシック" charset="-128"/>
              <a:cs typeface="Times New Roman" charset="0"/>
            </a:endParaRPr>
          </a:p>
          <a:p>
            <a:pPr eaLnBrk="1" hangingPunct="1">
              <a:spcAft>
                <a:spcPts val="1000"/>
              </a:spcAft>
              <a:buClr>
                <a:srgbClr val="213262"/>
              </a:buClr>
            </a:pPr>
            <a:endParaRPr lang="en-US" sz="1800" b="1" i="1" dirty="0" smtClean="0">
              <a:latin typeface="+mn-lt"/>
              <a:ea typeface="ＭＳ Ｐゴシック" charset="-128"/>
              <a:cs typeface="Times New Roman" charset="0"/>
            </a:endParaRPr>
          </a:p>
          <a:p>
            <a:pPr eaLnBrk="1" hangingPunct="1">
              <a:spcAft>
                <a:spcPts val="1000"/>
              </a:spcAft>
              <a:buClr>
                <a:srgbClr val="213262"/>
              </a:buClr>
            </a:pPr>
            <a:endParaRPr lang="en-US" sz="1800" i="1" dirty="0" smtClean="0">
              <a:latin typeface="+mn-lt"/>
              <a:ea typeface="ＭＳ Ｐゴシック" charset="-128"/>
              <a:cs typeface="Times New Roman" charset="0"/>
            </a:endParaRPr>
          </a:p>
          <a:p>
            <a:pPr eaLnBrk="1" hangingPunct="1">
              <a:spcAft>
                <a:spcPts val="1000"/>
              </a:spcAft>
              <a:buClr>
                <a:srgbClr val="213262"/>
              </a:buClr>
              <a:buFont typeface="Wingdings" pitchFamily="2" charset="2"/>
              <a:buNone/>
            </a:pPr>
            <a:endParaRPr lang="en-US" sz="1600" i="1" dirty="0">
              <a:latin typeface="+mn-lt"/>
              <a:ea typeface="ＭＳ Ｐゴシック" charset="-128"/>
              <a:cs typeface="Times New Roman"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838200" y="380898"/>
            <a:ext cx="6705600" cy="4801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2"/>
                </a:solidFill>
                <a:effectLst>
                  <a:outerShdw blurRad="50800" dist="38100" dir="8100000" algn="tr" rotWithShape="0">
                    <a:prstClr val="black">
                      <a:alpha val="40000"/>
                    </a:prstClr>
                  </a:outerShdw>
                </a:effectLst>
                <a:uLnTx/>
                <a:uFillTx/>
                <a:latin typeface="+mj-lt"/>
                <a:ea typeface="+mj-ea"/>
                <a:cs typeface="+mj-cs"/>
              </a:rPr>
              <a:t>ICF Program has 5 principal elements</a:t>
            </a:r>
            <a:endParaRPr kumimoji="0" lang="en-US" sz="2800" b="1" i="0" u="none" strike="noStrike" kern="0" cap="none" spc="0" normalizeH="0" baseline="0" noProof="0" dirty="0">
              <a:ln>
                <a:noFill/>
              </a:ln>
              <a:solidFill>
                <a:schemeClr val="tx2"/>
              </a:solidFill>
              <a:effectLst>
                <a:outerShdw blurRad="50800" dist="38100" dir="8100000" algn="tr" rotWithShape="0">
                  <a:prstClr val="black">
                    <a:alpha val="40000"/>
                  </a:prstClr>
                </a:outerShdw>
              </a:effectLst>
              <a:uLnTx/>
              <a:uFillTx/>
              <a:latin typeface="+mj-lt"/>
              <a:ea typeface="+mj-ea"/>
              <a:cs typeface="+mj-cs"/>
            </a:endParaRPr>
          </a:p>
        </p:txBody>
      </p:sp>
      <p:sp>
        <p:nvSpPr>
          <p:cNvPr id="7" name="Rectangle 6"/>
          <p:cNvSpPr>
            <a:spLocks noChangeArrowheads="1"/>
          </p:cNvSpPr>
          <p:nvPr/>
        </p:nvSpPr>
        <p:spPr bwMode="auto">
          <a:xfrm>
            <a:off x="457200" y="1524000"/>
            <a:ext cx="8229600" cy="4724400"/>
          </a:xfrm>
          <a:prstGeom prst="rect">
            <a:avLst/>
          </a:prstGeom>
          <a:noFill/>
          <a:ln w="9525">
            <a:noFill/>
            <a:miter lim="800000"/>
            <a:headEnd/>
            <a:tailEnd/>
          </a:ln>
        </p:spPr>
        <p:txBody>
          <a:bodyPr lIns="0" tIns="0" rIns="0" bIns="0"/>
          <a:lstStyle/>
          <a:p>
            <a:pPr marL="457200" indent="-228600">
              <a:spcAft>
                <a:spcPts val="1800"/>
              </a:spcAft>
              <a:buClr>
                <a:srgbClr val="213262"/>
              </a:buClr>
              <a:buFont typeface="Arial" pitchFamily="34" charset="0"/>
              <a:buChar char="•"/>
            </a:pPr>
            <a:r>
              <a:rPr lang="en-US" sz="2000" b="1" dirty="0" smtClean="0">
                <a:latin typeface="+mn-lt"/>
                <a:ea typeface="ＭＳ Ｐゴシック" charset="-128"/>
                <a:cs typeface="Times New Roman" charset="0"/>
              </a:rPr>
              <a:t>Develop a “burning plasma” platform for stockpile stewardship  and c</a:t>
            </a:r>
            <a:r>
              <a:rPr lang="en-US" sz="2000" b="1" dirty="0" smtClean="0">
                <a:ea typeface="ＭＳ Ｐゴシック" charset="-128"/>
                <a:cs typeface="Times New Roman" charset="0"/>
              </a:rPr>
              <a:t>ontinue to pursue ignition and high yield in a deliberate fashion</a:t>
            </a:r>
            <a:r>
              <a:rPr lang="en-US" sz="2000" b="1" dirty="0" smtClean="0">
                <a:latin typeface="+mn-lt"/>
                <a:ea typeface="ＭＳ Ｐゴシック" charset="-128"/>
                <a:cs typeface="Times New Roman" charset="0"/>
              </a:rPr>
              <a:t>.</a:t>
            </a:r>
          </a:p>
          <a:p>
            <a:pPr marL="457200" indent="-228600" eaLnBrk="1" hangingPunct="1">
              <a:spcAft>
                <a:spcPts val="1800"/>
              </a:spcAft>
              <a:buClr>
                <a:srgbClr val="213262"/>
              </a:buClr>
              <a:buFont typeface="Arial" pitchFamily="34" charset="0"/>
              <a:buChar char="•"/>
            </a:pPr>
            <a:r>
              <a:rPr lang="en-US" sz="2000" b="1" dirty="0" smtClean="0">
                <a:latin typeface="+mn-lt"/>
                <a:ea typeface="ＭＳ Ｐゴシック" charset="-128"/>
                <a:cs typeface="Times New Roman" charset="0"/>
              </a:rPr>
              <a:t>Obtain fundamental physical properties of materials and plasmas in HED environments (in collaboration with Science Campaigns)</a:t>
            </a:r>
          </a:p>
          <a:p>
            <a:pPr marL="457200" indent="-228600" eaLnBrk="1" hangingPunct="1">
              <a:spcAft>
                <a:spcPts val="1800"/>
              </a:spcAft>
              <a:buClr>
                <a:srgbClr val="213262"/>
              </a:buClr>
              <a:buFont typeface="Arial" pitchFamily="34" charset="0"/>
              <a:buChar char="•"/>
            </a:pPr>
            <a:r>
              <a:rPr lang="en-US" sz="2000" b="1" dirty="0" smtClean="0">
                <a:latin typeface="+mn-lt"/>
                <a:ea typeface="ＭＳ Ｐゴシック" charset="-128"/>
                <a:cs typeface="Times New Roman" charset="0"/>
              </a:rPr>
              <a:t>Provide experimental basis for code and model validation in the HED regime (in collaboration with the Advanced Scientific Computing Campaign).</a:t>
            </a:r>
          </a:p>
          <a:p>
            <a:pPr marL="457200" indent="-228600" eaLnBrk="1" hangingPunct="1">
              <a:spcAft>
                <a:spcPts val="1800"/>
              </a:spcAft>
              <a:buClr>
                <a:srgbClr val="213262"/>
              </a:buClr>
              <a:buFont typeface="Arial" pitchFamily="34" charset="0"/>
              <a:buChar char="•"/>
            </a:pPr>
            <a:r>
              <a:rPr lang="en-US" sz="2000" b="1" dirty="0" smtClean="0">
                <a:latin typeface="+mn-lt"/>
                <a:ea typeface="ＭＳ Ｐゴシック" charset="-128"/>
                <a:cs typeface="Times New Roman" charset="0"/>
              </a:rPr>
              <a:t>Develop and advance capabilities in HED Science nationally and internationally. </a:t>
            </a:r>
          </a:p>
          <a:p>
            <a:pPr marL="457200" indent="-228600" eaLnBrk="1" hangingPunct="1">
              <a:spcAft>
                <a:spcPts val="1000"/>
              </a:spcAft>
              <a:buClr>
                <a:srgbClr val="213262"/>
              </a:buClr>
              <a:buFont typeface="Arial" pitchFamily="34" charset="0"/>
              <a:buChar char="•"/>
            </a:pPr>
            <a:r>
              <a:rPr lang="en-US" sz="2000" b="1" dirty="0" smtClean="0">
                <a:latin typeface="+mn-lt"/>
                <a:ea typeface="ＭＳ Ｐゴシック" charset="-128"/>
                <a:cs typeface="Times New Roman" charset="0"/>
              </a:rPr>
              <a:t>Strengthen the HED community and grow the next generation of stewards</a:t>
            </a:r>
          </a:p>
          <a:p>
            <a:pPr eaLnBrk="1" hangingPunct="1">
              <a:spcAft>
                <a:spcPts val="1000"/>
              </a:spcAft>
              <a:buClr>
                <a:srgbClr val="213262"/>
              </a:buClr>
            </a:pPr>
            <a:endParaRPr lang="en-US" sz="1800" b="1" i="1" dirty="0" smtClean="0">
              <a:latin typeface="+mn-lt"/>
              <a:ea typeface="ＭＳ Ｐゴシック" charset="-128"/>
              <a:cs typeface="Times New Roman" charset="0"/>
            </a:endParaRPr>
          </a:p>
          <a:p>
            <a:pPr eaLnBrk="1" hangingPunct="1">
              <a:spcAft>
                <a:spcPts val="1000"/>
              </a:spcAft>
              <a:buClr>
                <a:srgbClr val="213262"/>
              </a:buClr>
            </a:pPr>
            <a:endParaRPr lang="en-US" sz="1800" i="1" dirty="0" smtClean="0">
              <a:latin typeface="+mn-lt"/>
              <a:ea typeface="ＭＳ Ｐゴシック" charset="-128"/>
              <a:cs typeface="Times New Roman" charset="0"/>
            </a:endParaRPr>
          </a:p>
          <a:p>
            <a:pPr eaLnBrk="1" hangingPunct="1">
              <a:spcAft>
                <a:spcPts val="1000"/>
              </a:spcAft>
              <a:buClr>
                <a:srgbClr val="213262"/>
              </a:buClr>
              <a:buFont typeface="Wingdings" pitchFamily="2" charset="2"/>
              <a:buNone/>
            </a:pPr>
            <a:endParaRPr lang="en-US" sz="1600" i="1" dirty="0">
              <a:latin typeface="+mn-lt"/>
              <a:ea typeface="ＭＳ Ｐゴシック" charset="-128"/>
              <a:cs typeface="Times New Roman"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214204"/>
            <a:ext cx="6553200" cy="646331"/>
          </a:xfrm>
        </p:spPr>
        <p:txBody>
          <a:bodyPr/>
          <a:lstStyle/>
          <a:p>
            <a:pPr algn="l"/>
            <a:r>
              <a:rPr lang="en-US" sz="2000" dirty="0" smtClean="0"/>
              <a:t>NNSA’s ICF program has transitioned from the NIC to a stockpile science program.</a:t>
            </a:r>
          </a:p>
        </p:txBody>
      </p:sp>
      <p:sp>
        <p:nvSpPr>
          <p:cNvPr id="6" name="Content Placeholder 5"/>
          <p:cNvSpPr>
            <a:spLocks noGrp="1"/>
          </p:cNvSpPr>
          <p:nvPr>
            <p:ph idx="1"/>
          </p:nvPr>
        </p:nvSpPr>
        <p:spPr/>
        <p:txBody>
          <a:bodyPr/>
          <a:lstStyle/>
          <a:p>
            <a:r>
              <a:rPr lang="en-US" dirty="0" smtClean="0"/>
              <a:t>Ended the National Ignition Campaign marked the end of construction and commissioning of major facilities.</a:t>
            </a:r>
          </a:p>
          <a:p>
            <a:r>
              <a:rPr lang="en-US" dirty="0" smtClean="0"/>
              <a:t>Completed the first year under the 2012 Path Forward Report to Congress</a:t>
            </a:r>
          </a:p>
          <a:p>
            <a:r>
              <a:rPr lang="en-US" dirty="0" smtClean="0"/>
              <a:t>Transitioning NIF and other ICF facilities to routine operations under governance models based upon peer review.</a:t>
            </a:r>
          </a:p>
          <a:p>
            <a:r>
              <a:rPr lang="en-US" dirty="0" smtClean="0"/>
              <a:t>Increased focus of the NNSA ICF program on its Stockpile Stewardship Mission.</a:t>
            </a:r>
          </a:p>
          <a:p>
            <a:r>
              <a:rPr lang="en-US" dirty="0" smtClean="0"/>
              <a:t> FY 2014 ICF Budget, Continuing Resolution and potential for Sequestration</a:t>
            </a:r>
          </a:p>
          <a:p>
            <a:r>
              <a:rPr lang="en-US" dirty="0" smtClean="0"/>
              <a:t>NAS report on Inertial Fusion Energy</a:t>
            </a:r>
          </a:p>
          <a:p>
            <a:r>
              <a:rPr lang="en-US" dirty="0" smtClean="0"/>
              <a:t>Basic science access to ICF facilities will continue.</a:t>
            </a:r>
          </a:p>
          <a:p>
            <a:pPr>
              <a:buNone/>
            </a:pP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38200" y="242399"/>
            <a:ext cx="6705600" cy="7571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2"/>
                </a:solidFill>
                <a:effectLst>
                  <a:outerShdw blurRad="50800" dist="38100" dir="8100000" algn="tr" rotWithShape="0">
                    <a:prstClr val="black">
                      <a:alpha val="40000"/>
                    </a:prstClr>
                  </a:outerShdw>
                </a:effectLst>
                <a:uLnTx/>
                <a:uFillTx/>
                <a:latin typeface="+mj-lt"/>
                <a:ea typeface="+mj-ea"/>
                <a:cs typeface="+mj-cs"/>
              </a:rPr>
              <a:t>Path Forward provides consensus view from the National ICF Program leadership</a:t>
            </a:r>
            <a:endParaRPr kumimoji="0" lang="en-US" sz="2400" b="1" i="0" u="none" strike="noStrike" kern="0" cap="none" spc="0" normalizeH="0" baseline="0" noProof="0" dirty="0">
              <a:ln>
                <a:noFill/>
              </a:ln>
              <a:solidFill>
                <a:schemeClr val="tx2"/>
              </a:solidFill>
              <a:effectLst>
                <a:outerShdw blurRad="50800" dist="38100" dir="8100000" algn="tr" rotWithShape="0">
                  <a:prstClr val="black">
                    <a:alpha val="40000"/>
                  </a:prstClr>
                </a:outerShdw>
              </a:effectLst>
              <a:uLnTx/>
              <a:uFillTx/>
              <a:latin typeface="+mj-lt"/>
              <a:ea typeface="+mj-ea"/>
              <a:cs typeface="+mj-cs"/>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990600" y="1371599"/>
            <a:ext cx="2743200" cy="355420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562600" y="1371600"/>
            <a:ext cx="2701203" cy="3505200"/>
          </a:xfrm>
          <a:prstGeom prst="rect">
            <a:avLst/>
          </a:prstGeom>
          <a:noFill/>
          <a:ln w="9525">
            <a:solidFill>
              <a:schemeClr val="tx1"/>
            </a:solidFill>
            <a:miter lim="800000"/>
            <a:headEnd/>
            <a:tailEnd/>
          </a:ln>
        </p:spPr>
      </p:pic>
      <p:sp>
        <p:nvSpPr>
          <p:cNvPr id="6" name="TextBox 5"/>
          <p:cNvSpPr txBox="1"/>
          <p:nvPr/>
        </p:nvSpPr>
        <p:spPr>
          <a:xfrm>
            <a:off x="990600" y="4888468"/>
            <a:ext cx="2743200" cy="369332"/>
          </a:xfrm>
          <a:prstGeom prst="rect">
            <a:avLst/>
          </a:prstGeom>
          <a:noFill/>
        </p:spPr>
        <p:txBody>
          <a:bodyPr wrap="square" rtlCol="0">
            <a:spAutoFit/>
          </a:bodyPr>
          <a:lstStyle/>
          <a:p>
            <a:pPr algn="ctr"/>
            <a:r>
              <a:rPr lang="en-US" b="1" dirty="0" smtClean="0"/>
              <a:t>May 2012</a:t>
            </a:r>
            <a:endParaRPr lang="en-US" b="1" dirty="0"/>
          </a:p>
        </p:txBody>
      </p:sp>
      <p:sp>
        <p:nvSpPr>
          <p:cNvPr id="7" name="TextBox 6"/>
          <p:cNvSpPr txBox="1"/>
          <p:nvPr/>
        </p:nvSpPr>
        <p:spPr>
          <a:xfrm>
            <a:off x="5562600" y="4876800"/>
            <a:ext cx="2743200" cy="369332"/>
          </a:xfrm>
          <a:prstGeom prst="rect">
            <a:avLst/>
          </a:prstGeom>
          <a:noFill/>
        </p:spPr>
        <p:txBody>
          <a:bodyPr wrap="square" rtlCol="0">
            <a:spAutoFit/>
          </a:bodyPr>
          <a:lstStyle/>
          <a:p>
            <a:pPr algn="ctr"/>
            <a:r>
              <a:rPr lang="en-US" b="1" dirty="0" smtClean="0"/>
              <a:t>November 2012</a:t>
            </a:r>
            <a:endParaRPr lang="en-US" b="1" dirty="0"/>
          </a:p>
        </p:txBody>
      </p:sp>
      <p:sp>
        <p:nvSpPr>
          <p:cNvPr id="8" name="TextBox 7"/>
          <p:cNvSpPr txBox="1"/>
          <p:nvPr/>
        </p:nvSpPr>
        <p:spPr>
          <a:xfrm>
            <a:off x="990600" y="5334000"/>
            <a:ext cx="2743200" cy="1323439"/>
          </a:xfrm>
          <a:prstGeom prst="rect">
            <a:avLst/>
          </a:prstGeom>
          <a:noFill/>
        </p:spPr>
        <p:txBody>
          <a:bodyPr wrap="square" rtlCol="0">
            <a:spAutoFit/>
          </a:bodyPr>
          <a:lstStyle/>
          <a:p>
            <a:pPr algn="ctr"/>
            <a:r>
              <a:rPr lang="en-US" sz="1600" b="1" dirty="0" smtClean="0"/>
              <a:t>~120 scientists from around the world met to identify key missing understanding &amp; path to resolve</a:t>
            </a:r>
            <a:endParaRPr lang="en-US" sz="1600" b="1" dirty="0"/>
          </a:p>
        </p:txBody>
      </p:sp>
      <p:sp>
        <p:nvSpPr>
          <p:cNvPr id="9" name="TextBox 8"/>
          <p:cNvSpPr txBox="1"/>
          <p:nvPr/>
        </p:nvSpPr>
        <p:spPr>
          <a:xfrm>
            <a:off x="5562600" y="5334000"/>
            <a:ext cx="2743200" cy="1323439"/>
          </a:xfrm>
          <a:prstGeom prst="rect">
            <a:avLst/>
          </a:prstGeom>
          <a:noFill/>
        </p:spPr>
        <p:txBody>
          <a:bodyPr wrap="square" rtlCol="0">
            <a:spAutoFit/>
          </a:bodyPr>
          <a:lstStyle/>
          <a:p>
            <a:pPr algn="ctr"/>
            <a:r>
              <a:rPr lang="en-US" sz="1600" b="1" dirty="0" smtClean="0"/>
              <a:t>Consensus document submitted to Congress with proposed plan to resolve issues &amp; achieve ignition</a:t>
            </a:r>
            <a:endParaRPr lang="en-US" sz="16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8804"/>
            <a:ext cx="6627813" cy="757130"/>
          </a:xfrm>
        </p:spPr>
        <p:txBody>
          <a:bodyPr/>
          <a:lstStyle/>
          <a:p>
            <a:pPr algn="l"/>
            <a:r>
              <a:rPr lang="en-US" dirty="0" smtClean="0"/>
              <a:t>Under the 2012 plan the principal elements of the ignition plan are:</a:t>
            </a:r>
            <a:endParaRPr lang="en-US" dirty="0"/>
          </a:p>
        </p:txBody>
      </p:sp>
      <p:sp>
        <p:nvSpPr>
          <p:cNvPr id="3" name="Content Placeholder 2"/>
          <p:cNvSpPr>
            <a:spLocks noGrp="1"/>
          </p:cNvSpPr>
          <p:nvPr>
            <p:ph idx="1"/>
          </p:nvPr>
        </p:nvSpPr>
        <p:spPr/>
        <p:txBody>
          <a:bodyPr/>
          <a:lstStyle/>
          <a:p>
            <a:pPr marL="342900" lvl="0" indent="-342900">
              <a:buFont typeface="+mj-lt"/>
              <a:buAutoNum type="arabicPeriod"/>
            </a:pPr>
            <a:r>
              <a:rPr lang="en-US" dirty="0" smtClean="0"/>
              <a:t>Continue a modified approach in pursuing the indirect drive approach to ignition (IDI) by:</a:t>
            </a:r>
          </a:p>
          <a:p>
            <a:pPr lvl="2"/>
            <a:r>
              <a:rPr lang="en-US" dirty="0" smtClean="0"/>
              <a:t>Exploring the physics revealed in experiments designed to evaluate integrated performance of the system.</a:t>
            </a:r>
          </a:p>
          <a:p>
            <a:pPr lvl="2"/>
            <a:r>
              <a:rPr lang="en-US" dirty="0" smtClean="0"/>
              <a:t>Adding a significant experimental effort to explore single physics effects and improved models to develop an understanding of why the NIC ignition effort failed and most likely paths for improvement.</a:t>
            </a:r>
          </a:p>
          <a:p>
            <a:pPr lvl="2"/>
            <a:r>
              <a:rPr lang="en-US" dirty="0" smtClean="0"/>
              <a:t>Exploring alternative indirect drive approaches.</a:t>
            </a:r>
          </a:p>
          <a:p>
            <a:pPr marL="342900" lvl="0" indent="-342900">
              <a:buFont typeface="+mj-lt"/>
              <a:buAutoNum type="arabicPeriod"/>
            </a:pPr>
            <a:r>
              <a:rPr lang="en-US" dirty="0" smtClean="0"/>
              <a:t>Explore the underlying physics and develop a path forward for Polar Drive Ignition (PDI) or symmetric direct drive approaches, principally using the capabilities of Omega while performing higher energy PDI experiments on NIF.</a:t>
            </a:r>
          </a:p>
          <a:p>
            <a:pPr marL="342900" lvl="0" indent="-342900">
              <a:buFont typeface="+mj-lt"/>
              <a:buAutoNum type="arabicPeriod"/>
            </a:pPr>
            <a:r>
              <a:rPr lang="en-US" dirty="0" smtClean="0"/>
              <a:t>Explore magnetically driven implosions (MDI) on Z.</a:t>
            </a:r>
          </a:p>
          <a:p>
            <a:pPr marL="342900" lvl="0" indent="-342900">
              <a:buFont typeface="+mj-lt"/>
              <a:buAutoNum type="arabicPeriod"/>
            </a:pPr>
            <a:r>
              <a:rPr lang="en-US" dirty="0" smtClean="0"/>
              <a:t>Continuously update diagnostics capability</a:t>
            </a:r>
          </a:p>
          <a:p>
            <a:pPr marL="342900" lvl="0" indent="-342900">
              <a:buFont typeface="+mj-lt"/>
              <a:buAutoNum type="arabicPeriod"/>
            </a:pPr>
            <a:r>
              <a:rPr lang="en-US" dirty="0" smtClean="0"/>
              <a:t>Provide targets and advance capabilities in the most efficient manner (including appropriate partnerships with industry).</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62401"/>
            <a:ext cx="6094413" cy="1089529"/>
          </a:xfrm>
        </p:spPr>
        <p:txBody>
          <a:bodyPr/>
          <a:lstStyle/>
          <a:p>
            <a:pPr algn="l"/>
            <a:r>
              <a:rPr lang="en-US" dirty="0" smtClean="0"/>
              <a:t>The NRC 2013 Report on Inertial Fusion Energy is consistent with the NNSA program</a:t>
            </a:r>
            <a:endParaRPr lang="en-US" dirty="0"/>
          </a:p>
        </p:txBody>
      </p:sp>
      <p:sp>
        <p:nvSpPr>
          <p:cNvPr id="8" name="Content Placeholder 7"/>
          <p:cNvSpPr>
            <a:spLocks noGrp="1"/>
          </p:cNvSpPr>
          <p:nvPr>
            <p:ph sz="half" idx="2"/>
          </p:nvPr>
        </p:nvSpPr>
        <p:spPr/>
        <p:txBody>
          <a:bodyPr/>
          <a:lstStyle/>
          <a:p>
            <a:pPr>
              <a:buFont typeface="Arial" pitchFamily="34" charset="0"/>
              <a:buChar char="•"/>
            </a:pPr>
            <a:r>
              <a:rPr lang="en-US" sz="1400" dirty="0" smtClean="0"/>
              <a:t>“The appropriate time for the establishment of a national, coordinated, broad-based inertial fusion energy program within DOE is when ignition is achieved.” [Conclusion 4-13]</a:t>
            </a:r>
          </a:p>
          <a:p>
            <a:pPr>
              <a:buNone/>
            </a:pPr>
            <a:endParaRPr lang="en-US" sz="1400" dirty="0" smtClean="0"/>
          </a:p>
          <a:p>
            <a:pPr>
              <a:buNone/>
            </a:pPr>
            <a:r>
              <a:rPr lang="en-US" sz="1400" dirty="0" smtClean="0"/>
              <a:t>The Target subcommittee report: </a:t>
            </a:r>
          </a:p>
          <a:p>
            <a:r>
              <a:rPr lang="en-US" sz="1400" dirty="0" smtClean="0"/>
              <a:t>“[t]he national program to achieve ignition using indirect laser drive has several physics issues that must be resolved if it is to achieve ignition.” [Conclusion 4-1]</a:t>
            </a:r>
          </a:p>
          <a:p>
            <a:r>
              <a:rPr lang="en-US" sz="1400" dirty="0" smtClean="0"/>
              <a:t> “Based on its analysis of the gaps in current understanding of target physics and the remaining disparities between simulations and experimental results, the panel assesses that ignition using laser indirect drive is not likely in the next several years.” [Conclusion 4-2]</a:t>
            </a:r>
          </a:p>
          <a:p>
            <a:pPr>
              <a:buFont typeface="Arial" pitchFamily="34" charset="0"/>
              <a:buChar char="•"/>
            </a:pPr>
            <a:endParaRPr lang="en-US" sz="1400" dirty="0"/>
          </a:p>
        </p:txBody>
      </p:sp>
      <p:pic>
        <p:nvPicPr>
          <p:cNvPr id="1026" name="Picture 2"/>
          <p:cNvPicPr>
            <a:picLocks noChangeAspect="1" noChangeArrowheads="1"/>
          </p:cNvPicPr>
          <p:nvPr/>
        </p:nvPicPr>
        <p:blipFill>
          <a:blip r:embed="rId2" cstate="print"/>
          <a:srcRect/>
          <a:stretch>
            <a:fillRect/>
          </a:stretch>
        </p:blipFill>
        <p:spPr bwMode="auto">
          <a:xfrm>
            <a:off x="457200" y="1600200"/>
            <a:ext cx="3484835" cy="4419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2779"/>
            <a:ext cx="6094413" cy="757130"/>
          </a:xfrm>
        </p:spPr>
        <p:txBody>
          <a:bodyPr/>
          <a:lstStyle/>
          <a:p>
            <a:pPr algn="l"/>
            <a:r>
              <a:rPr lang="en-US" dirty="0" smtClean="0"/>
              <a:t>Recent “High Foot” design is showing promising results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81000" y="1905000"/>
            <a:ext cx="4661243" cy="3048000"/>
          </a:xfrm>
          <a:prstGeom prst="rect">
            <a:avLst/>
          </a:prstGeom>
          <a:noFill/>
          <a:ln w="9525">
            <a:noFill/>
            <a:miter lim="800000"/>
            <a:headEnd/>
            <a:tailEnd/>
          </a:ln>
        </p:spPr>
      </p:pic>
      <p:pic>
        <p:nvPicPr>
          <p:cNvPr id="1027" name="Picture 21"/>
          <p:cNvPicPr>
            <a:picLocks noChangeAspect="1" noChangeArrowheads="1"/>
          </p:cNvPicPr>
          <p:nvPr/>
        </p:nvPicPr>
        <p:blipFill>
          <a:blip r:embed="rId3" cstate="print"/>
          <a:srcRect b="-1685"/>
          <a:stretch>
            <a:fillRect/>
          </a:stretch>
        </p:blipFill>
        <p:spPr bwMode="auto">
          <a:xfrm>
            <a:off x="5105400" y="1828800"/>
            <a:ext cx="3538538" cy="34194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8804"/>
            <a:ext cx="6094413" cy="757130"/>
          </a:xfrm>
        </p:spPr>
        <p:txBody>
          <a:bodyPr/>
          <a:lstStyle/>
          <a:p>
            <a:pPr algn="l"/>
            <a:r>
              <a:rPr lang="en-US" dirty="0" smtClean="0"/>
              <a:t>Further requested reports from Congress</a:t>
            </a:r>
            <a:endParaRPr lang="en-US" dirty="0"/>
          </a:p>
        </p:txBody>
      </p:sp>
      <p:sp>
        <p:nvSpPr>
          <p:cNvPr id="3" name="Content Placeholder 2"/>
          <p:cNvSpPr>
            <a:spLocks noGrp="1"/>
          </p:cNvSpPr>
          <p:nvPr>
            <p:ph idx="1"/>
          </p:nvPr>
        </p:nvSpPr>
        <p:spPr/>
        <p:txBody>
          <a:bodyPr/>
          <a:lstStyle/>
          <a:p>
            <a:pPr>
              <a:buNone/>
            </a:pPr>
            <a:r>
              <a:rPr lang="en-US" dirty="0" smtClean="0"/>
              <a:t>“120-day study” – “a plan to increase the shot rate at NIF over the next 3 years with a budget of $329,000,000 over the next 3 years.”</a:t>
            </a:r>
          </a:p>
          <a:p>
            <a:pPr lvl="1"/>
            <a:r>
              <a:rPr lang="en-US" dirty="0" smtClean="0"/>
              <a:t>Working groups formed by LLNL to review operations and recommend improvements</a:t>
            </a:r>
          </a:p>
          <a:p>
            <a:pPr lvl="1">
              <a:buNone/>
            </a:pPr>
            <a:endParaRPr lang="en-US" dirty="0" smtClean="0"/>
          </a:p>
          <a:p>
            <a:pPr lvl="1"/>
            <a:r>
              <a:rPr lang="en-US" dirty="0" smtClean="0"/>
              <a:t>Results will be reviewed by panel established by NNSA</a:t>
            </a:r>
          </a:p>
          <a:p>
            <a:pPr lvl="1"/>
            <a:endParaRPr lang="en-US" dirty="0" smtClean="0"/>
          </a:p>
          <a:p>
            <a:pPr>
              <a:buNone/>
            </a:pPr>
            <a:r>
              <a:rPr lang="en-US" dirty="0" smtClean="0"/>
              <a:t>“60-day study” - “3-year plan that lays out significant milestones NIF plans to achieve on the path to ignition and critical experiments needed to support the stockpile stewardship program </a:t>
            </a:r>
          </a:p>
          <a:p>
            <a:pPr>
              <a:buNone/>
            </a:pPr>
            <a:endParaRPr lang="en-US" dirty="0" smtClean="0"/>
          </a:p>
          <a:p>
            <a:pPr lvl="1"/>
            <a:r>
              <a:rPr lang="en-US" dirty="0" smtClean="0"/>
              <a:t>HED council is planning the weapons physics program</a:t>
            </a:r>
          </a:p>
          <a:p>
            <a:pPr lvl="1">
              <a:buNone/>
            </a:pPr>
            <a:endParaRPr lang="en-US" dirty="0" smtClean="0"/>
          </a:p>
          <a:p>
            <a:pPr lvl="1"/>
            <a:r>
              <a:rPr lang="en-US" dirty="0" smtClean="0"/>
              <a:t>“ICF council” established for ignition.</a:t>
            </a:r>
          </a:p>
          <a:p>
            <a:pPr>
              <a:buNone/>
            </a:pPr>
            <a:endParaRPr lang="en-US" dirty="0" smtClean="0"/>
          </a:p>
        </p:txBody>
      </p:sp>
    </p:spTree>
  </p:cSld>
  <p:clrMapOvr>
    <a:masterClrMapping/>
  </p:clrMapOvr>
</p:sld>
</file>

<file path=ppt/theme/theme1.xml><?xml version="1.0" encoding="utf-8"?>
<a:theme xmlns:a="http://schemas.openxmlformats.org/drawingml/2006/main" name="PM System and Implementation Orientation">
  <a:themeElements>
    <a:clrScheme name="PM System and Implementation Ori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M System and Implementation Ori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M System and Implementation Ori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M System and Implementation Ori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M System and Implementation Ori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M System and Implementation Ori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M System and Implementation Ori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M System and Implementation Ori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M System and Implementation Ori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2002</TotalTime>
  <Words>1014</Words>
  <Application>Microsoft Office PowerPoint</Application>
  <PresentationFormat>On-screen Show (4:3)</PresentationFormat>
  <Paragraphs>114</Paragraphs>
  <Slides>12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Times New Roman</vt:lpstr>
      <vt:lpstr>Helvetica</vt:lpstr>
      <vt:lpstr>ＭＳ Ｐゴシック</vt:lpstr>
      <vt:lpstr>Wingdings</vt:lpstr>
      <vt:lpstr>Calibri</vt:lpstr>
      <vt:lpstr>PM System and Implementation Orientation</vt:lpstr>
      <vt:lpstr>Slide 1</vt:lpstr>
      <vt:lpstr>Slide 2</vt:lpstr>
      <vt:lpstr>Slide 3</vt:lpstr>
      <vt:lpstr>NNSA’s ICF program has transitioned from the NIC to a stockpile science program.</vt:lpstr>
      <vt:lpstr>Slide 5</vt:lpstr>
      <vt:lpstr>Under the 2012 plan the principal elements of the ignition plan are:</vt:lpstr>
      <vt:lpstr>The NRC 2013 Report on Inertial Fusion Energy is consistent with the NNSA program</vt:lpstr>
      <vt:lpstr>Recent “High Foot” design is showing promising results</vt:lpstr>
      <vt:lpstr>Further requested reports from Congress</vt:lpstr>
      <vt:lpstr>Slide 10</vt:lpstr>
      <vt:lpstr>Slide 11</vt:lpstr>
      <vt:lpstr>Slide 12</vt:lpstr>
    </vt:vector>
  </TitlesOfParts>
  <Company>U.S. Department of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Jennifer.Dieudonne</dc:creator>
  <cp:lastModifiedBy>levedwi</cp:lastModifiedBy>
  <cp:revision>271</cp:revision>
  <dcterms:created xsi:type="dcterms:W3CDTF">2012-11-21T13:48:39Z</dcterms:created>
  <dcterms:modified xsi:type="dcterms:W3CDTF">2013-12-10T16:41:08Z</dcterms:modified>
</cp:coreProperties>
</file>