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4073" r:id="rId2"/>
  </p:sldMasterIdLst>
  <p:notesMasterIdLst>
    <p:notesMasterId r:id="rId28"/>
  </p:notesMasterIdLst>
  <p:handoutMasterIdLst>
    <p:handoutMasterId r:id="rId29"/>
  </p:handoutMasterIdLst>
  <p:sldIdLst>
    <p:sldId id="256" r:id="rId3"/>
    <p:sldId id="460" r:id="rId4"/>
    <p:sldId id="519" r:id="rId5"/>
    <p:sldId id="498" r:id="rId6"/>
    <p:sldId id="474" r:id="rId7"/>
    <p:sldId id="513" r:id="rId8"/>
    <p:sldId id="499" r:id="rId9"/>
    <p:sldId id="501" r:id="rId10"/>
    <p:sldId id="465" r:id="rId11"/>
    <p:sldId id="504" r:id="rId12"/>
    <p:sldId id="472" r:id="rId13"/>
    <p:sldId id="494" r:id="rId14"/>
    <p:sldId id="479" r:id="rId15"/>
    <p:sldId id="492" r:id="rId16"/>
    <p:sldId id="482" r:id="rId17"/>
    <p:sldId id="518" r:id="rId18"/>
    <p:sldId id="516" r:id="rId19"/>
    <p:sldId id="515" r:id="rId20"/>
    <p:sldId id="517" r:id="rId21"/>
    <p:sldId id="520" r:id="rId22"/>
    <p:sldId id="476" r:id="rId23"/>
    <p:sldId id="512" r:id="rId24"/>
    <p:sldId id="477" r:id="rId25"/>
    <p:sldId id="511" r:id="rId26"/>
    <p:sldId id="510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35" charset="0"/>
        <a:ea typeface="ヒラギノ角ゴ Pro W3" pitchFamily="35" charset="-128"/>
        <a:cs typeface="ヒラギノ角ゴ Pro W3" pitchFamily="3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3E3E3"/>
    <a:srgbClr val="93C7F9"/>
    <a:srgbClr val="4AF44A"/>
    <a:srgbClr val="5A83FF"/>
    <a:srgbClr val="00E000"/>
    <a:srgbClr val="FCFF74"/>
    <a:srgbClr val="13C71D"/>
    <a:srgbClr val="FF51FB"/>
    <a:srgbClr val="1F42FF"/>
    <a:srgbClr val="00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7" autoAdjust="0"/>
    <p:restoredTop sz="87933" autoAdjust="0"/>
  </p:normalViewPr>
  <p:slideViewPr>
    <p:cSldViewPr snapToGrid="0">
      <p:cViewPr varScale="1">
        <p:scale>
          <a:sx n="129" d="100"/>
          <a:sy n="129" d="100"/>
        </p:scale>
        <p:origin x="-808" y="-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9446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944688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0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F66205B-6B45-924C-9C31-F802823391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052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86" charset="0"/>
        <a:ea typeface="ヒラギノ角ゴ Pro W3" pitchFamily="86" charset="-128"/>
        <a:cs typeface="ヒラギノ角ゴ Pro W3" pitchFamily="86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5" charset="0"/>
              <a:ea typeface="ヒラギノ角ゴ Pro W3" pitchFamily="35" charset="-128"/>
              <a:cs typeface="ヒラギノ角ゴ Pro W3" pitchFamily="3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Theme:</a:t>
            </a:r>
          </a:p>
          <a:p>
            <a:endParaRPr lang="en-US"/>
          </a:p>
          <a:p>
            <a:r>
              <a:rPr lang="en-US"/>
              <a:t>Advances</a:t>
            </a:r>
            <a:r>
              <a:rPr lang="en-US" baseline="0"/>
              <a:t> in simulation enabled by advances in codes and high-performance computers</a:t>
            </a:r>
          </a:p>
          <a:p>
            <a:r>
              <a:rPr lang="en-US" baseline="0"/>
              <a:t>Extreme conditions that will be accessible on NIF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6205B-6B45-924C-9C31-F802823391D4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4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Theme:</a:t>
            </a:r>
          </a:p>
          <a:p>
            <a:endParaRPr lang="en-US"/>
          </a:p>
          <a:p>
            <a:r>
              <a:rPr lang="en-US"/>
              <a:t>Advances</a:t>
            </a:r>
            <a:r>
              <a:rPr lang="en-US" baseline="0"/>
              <a:t> in simulation enabled by advances in codes and high-performance computers</a:t>
            </a:r>
          </a:p>
          <a:p>
            <a:r>
              <a:rPr lang="en-US" baseline="0"/>
              <a:t>Extreme conditions that will be accessible on NIF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6205B-6B45-924C-9C31-F802823391D4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42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Theme:</a:t>
            </a:r>
          </a:p>
          <a:p>
            <a:endParaRPr lang="en-US"/>
          </a:p>
          <a:p>
            <a:r>
              <a:rPr lang="en-US"/>
              <a:t>Advances</a:t>
            </a:r>
            <a:r>
              <a:rPr lang="en-US" baseline="0"/>
              <a:t> in simulation enabled by advances in codes and high-performance computers</a:t>
            </a:r>
          </a:p>
          <a:p>
            <a:r>
              <a:rPr lang="en-US" baseline="0"/>
              <a:t>Extreme conditions that will be accessible on NIF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6205B-6B45-924C-9C31-F802823391D4}" type="slidenum">
              <a:rPr lang="en-US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4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LS_Template_Title Blank.tif"/>
          <p:cNvPicPr>
            <a:picLocks noChangeAspect="1"/>
          </p:cNvPicPr>
          <p:nvPr/>
        </p:nvPicPr>
        <p:blipFill>
          <a:blip r:embed="rId2"/>
          <a:srcRect t="7735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143000" y="6248400"/>
            <a:ext cx="6858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/>
              <a:t>This work was performed under the auspices of the U.S. Department of Energy by Lawrence Livermore National Security, LLC, Lawrence Livermore National Laboratory under Contract DE-AC52-07NA27344</a:t>
            </a:r>
          </a:p>
          <a:p>
            <a:pPr algn="ctr" eaLnBrk="0" hangingPunct="0"/>
            <a:r>
              <a:rPr lang="en-US" sz="900"/>
              <a:t>LLNL-PRES-xxxxxx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lab_icon_rgb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8029" y="2819400"/>
            <a:ext cx="954549" cy="981276"/>
          </a:xfrm>
          <a:prstGeom prst="rect">
            <a:avLst/>
          </a:prstGeom>
        </p:spPr>
      </p:pic>
      <p:pic>
        <p:nvPicPr>
          <p:cNvPr id="9" name="Picture 8" descr="FES_Logo-201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36" y="2886277"/>
            <a:ext cx="914364" cy="85489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0C15026-9297-6F4F-B80F-3E7B796DC8B4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98699-3A1D-CA46-9D62-34AA11AC91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D6603D3-765C-7044-96A8-11ED5FA13074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E0AC8-CAC5-AE49-88EB-62F6387EB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6420B3F-9972-664B-8FDE-EB835967E80E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56326-E316-CC4D-B36A-FEFDAAC8E8A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LS_Template_Title Blank.tif"/>
          <p:cNvPicPr>
            <a:picLocks noChangeAspect="1"/>
          </p:cNvPicPr>
          <p:nvPr/>
        </p:nvPicPr>
        <p:blipFill>
          <a:blip r:embed="rId2"/>
          <a:srcRect t="7735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143000" y="6248400"/>
            <a:ext cx="6858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/>
              <a:t>This work was performed under the auspices of the U.S. Department of Energy by Lawrence Livermore National Security, LLC, Lawrence Livermore National Laboratory under Contract DE-AC52-07NA27344</a:t>
            </a:r>
          </a:p>
          <a:p>
            <a:pPr algn="ctr" eaLnBrk="0" hangingPunct="0"/>
            <a:r>
              <a:rPr lang="en-US" sz="900"/>
              <a:t>LLNL-PRES-xxxxxx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147002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lab_icon_rgb.t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8029" y="2819400"/>
            <a:ext cx="954549" cy="981276"/>
          </a:xfrm>
          <a:prstGeom prst="rect">
            <a:avLst/>
          </a:prstGeom>
        </p:spPr>
      </p:pic>
      <p:pic>
        <p:nvPicPr>
          <p:cNvPr id="9" name="Picture 8" descr="FES_Logo-2010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36" y="2886277"/>
            <a:ext cx="914364" cy="8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63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4C4E91-4299-7047-BE63-7BCB69F680B6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1FC48-8351-5940-8C02-DFA6E284C9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56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EEC01D-2A12-E74C-937D-D258A823B10F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2BB43-52CB-9842-A402-C7F8CC381A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7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FDD1AA8-5C21-FC47-BA79-674F20CFFD42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BF734-2999-5B46-9F91-3E742E3EE0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2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E3C181-3CE7-AB48-AD33-3019DE80B2D3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DAEA9-F802-FD40-A018-4220E115EE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9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B38B75F-40A9-2A4B-ADE1-2416082F4436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F9E4-9920-3043-A8DD-9FE9B27BE4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02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42DEE1-ED52-864C-813E-0BB19BF9DCDA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8FBE9-8060-C146-8B9E-F579C03D0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65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LS_Template_Title Blank.tif"/>
          <p:cNvPicPr>
            <a:picLocks noChangeAspect="1"/>
          </p:cNvPicPr>
          <p:nvPr userDrawn="1"/>
        </p:nvPicPr>
        <p:blipFill rotWithShape="1">
          <a:blip r:embed="rId2"/>
          <a:srcRect t="7735" b="59680"/>
          <a:stretch/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143000" y="6248400"/>
            <a:ext cx="68580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900">
                <a:solidFill>
                  <a:srgbClr val="FFFFFF"/>
                </a:solidFill>
              </a:rPr>
              <a:t>This work was performed under the auspices of the U.S. Department of Energy by Lawrence Livermore National Security, LLC, Lawrence Livermore National Laboratory under Contract DE-AC52-07NA27344</a:t>
            </a:r>
          </a:p>
          <a:p>
            <a:pPr algn="ctr" eaLnBrk="0" hangingPunct="0"/>
            <a:r>
              <a:rPr lang="en-US" sz="900">
                <a:solidFill>
                  <a:srgbClr val="FFFFFF"/>
                </a:solidFill>
              </a:rPr>
              <a:t>LLNL-PRES-xxxxxx</a:t>
            </a:r>
          </a:p>
        </p:txBody>
      </p:sp>
    </p:spTree>
    <p:extLst>
      <p:ext uri="{BB962C8B-B14F-4D97-AF65-F5344CB8AC3E}">
        <p14:creationId xmlns:p14="http://schemas.microsoft.com/office/powerpoint/2010/main" val="896448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719A423-B3FA-1F4B-B6CF-787698A9D400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491F-5E91-804C-A16A-6A2A4286ED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13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50C15026-9297-6F4F-B80F-3E7B796DC8B4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98699-3A1D-CA46-9D62-34AA11AC91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93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D6603D3-765C-7044-96A8-11ED5FA13074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E0AC8-CAC5-AE49-88EB-62F6387EBD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309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6420B3F-9972-664B-8FDE-EB835967E80E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56326-E316-CC4D-B36A-FEFDAAC8E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51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Text Box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54255" y="276497"/>
            <a:ext cx="7019636" cy="70427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2200" b="1">
                <a:latin typeface="+mn-lt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1234" y="6678279"/>
            <a:ext cx="207820" cy="9233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algn="r">
              <a:defRPr sz="600" b="1" i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fld id="{78DCE5C6-CC67-AD46-BF96-E669D46017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084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4C4E91-4299-7047-BE63-7BCB69F680B6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1FC48-8351-5940-8C02-DFA6E284C9B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DEEC01D-2A12-E74C-937D-D258A823B10F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2BB43-52CB-9842-A402-C7F8CC381A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FDD1AA8-5C21-FC47-BA79-674F20CFFD42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BF734-2999-5B46-9F91-3E742E3EE0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DE3C181-3CE7-AB48-AD33-3019DE80B2D3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ADAEA9-F802-FD40-A018-4220E115EE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B38B75F-40A9-2A4B-ADE1-2416082F4436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F9E4-9920-3043-A8DD-9FE9B27BE4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242DEE1-ED52-864C-813E-0BB19BF9DCDA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8FBE9-8060-C146-8B9E-F579C03D0C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719A423-B3FA-1F4B-B6CF-787698A9D400}" type="datetime1">
              <a:rPr lang="en-US"/>
              <a:pPr/>
              <a:t>12/9/13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491F-5E91-804C-A16A-6A2A4286E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S_Slide_Templat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0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898989"/>
                </a:solidFill>
              </a:defRPr>
            </a:lvl1pPr>
          </a:lstStyle>
          <a:p>
            <a:r>
              <a:rPr lang="en-US"/>
              <a:t>LLNL-PRES</a:t>
            </a:r>
            <a:r>
              <a:rPr lang="en-US">
                <a:solidFill>
                  <a:srgbClr val="FF0000"/>
                </a:solidFill>
              </a:rPr>
              <a:t>-XXXXXX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39843BBC-4B8D-0447-ADCE-01CED963030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86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  <p:sldLayoutId id="2147484071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Arial"/>
          <a:ea typeface="ＭＳ Ｐゴシック" pitchFamily="-8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9pPr>
    </p:titleStyle>
    <p:bodyStyle>
      <a:lvl1pPr marL="290513" indent="-29051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Wingdings" charset="2"/>
        <a:buChar char="§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690563" indent="-23336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Arial"/>
        <a:buChar char="•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2pPr>
      <a:lvl3pPr marL="1143000" indent="-228600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Lucida Grande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»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9" name="Picture 8" descr="FES_Slide_Template.png"/>
          <p:cNvPicPr>
            <a:picLocks noChangeAspect="1"/>
          </p:cNvPicPr>
          <p:nvPr userDrawn="1"/>
        </p:nvPicPr>
        <p:blipFill rotWithShape="1">
          <a:blip r:embed="rId14"/>
          <a:srcRect b="84416"/>
          <a:stretch/>
        </p:blipFill>
        <p:spPr>
          <a:xfrm>
            <a:off x="378" y="284"/>
            <a:ext cx="9143244" cy="106867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524000"/>
            <a:ext cx="8229600" cy="460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US" dirty="0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404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rgbClr val="898989"/>
                </a:solidFill>
              </a:defRPr>
            </a:lvl1pPr>
          </a:lstStyle>
          <a:p>
            <a:r>
              <a:rPr lang="en-US"/>
              <a:t>LLNL-PRES</a:t>
            </a:r>
            <a:r>
              <a:rPr lang="en-US">
                <a:solidFill>
                  <a:srgbClr val="FF0000"/>
                </a:solidFill>
              </a:rPr>
              <a:t>-XXXXXX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200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rgbClr val="898989"/>
                </a:solidFill>
              </a:defRPr>
            </a:lvl1pPr>
          </a:lstStyle>
          <a:p>
            <a:fld id="{39843BBC-4B8D-0447-ADCE-01CED96303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6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Arial"/>
          <a:ea typeface="ＭＳ Ｐゴシック" pitchFamily="-8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pitchFamily="-84" charset="0"/>
          <a:ea typeface="ＭＳ Ｐゴシック" pitchFamily="-84" charset="-128"/>
        </a:defRPr>
      </a:lvl9pPr>
    </p:titleStyle>
    <p:bodyStyle>
      <a:lvl1pPr marL="290513" indent="-29051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Wingdings" charset="2"/>
        <a:buChar char="§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1pPr>
      <a:lvl2pPr marL="690563" indent="-233363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Arial"/>
        <a:buChar char="•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2pPr>
      <a:lvl3pPr marL="1143000" indent="-228600" algn="l" defTabSz="457200" rtl="0" eaLnBrk="1" fontAlgn="base" hangingPunct="1">
        <a:spcBef>
          <a:spcPts val="900"/>
        </a:spcBef>
        <a:spcAft>
          <a:spcPct val="0"/>
        </a:spcAft>
        <a:buClr>
          <a:schemeClr val="tx2"/>
        </a:buClr>
        <a:buFont typeface="Lucida Grande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–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5" charset="0"/>
        <a:buChar char="»"/>
        <a:defRPr b="0" kern="1200">
          <a:solidFill>
            <a:schemeClr val="tx1"/>
          </a:solidFill>
          <a:latin typeface="Arial"/>
          <a:ea typeface="ＭＳ Ｐゴシック" pitchFamily="-8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24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emf"/><Relationship Id="rId3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tiff"/><Relationship Id="rId5" Type="http://schemas.openxmlformats.org/officeDocument/2006/relationships/image" Target="../media/image39.tiff"/><Relationship Id="rId6" Type="http://schemas.openxmlformats.org/officeDocument/2006/relationships/image" Target="../media/image40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microsoft.com/office/2007/relationships/media" Target="../media/media4.mov"/><Relationship Id="rId6" Type="http://schemas.openxmlformats.org/officeDocument/2006/relationships/video" Target="../media/media4.mov"/><Relationship Id="rId7" Type="http://schemas.openxmlformats.org/officeDocument/2006/relationships/slideLayout" Target="../slideLayouts/slideLayout3.xml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emf"/><Relationship Id="rId15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file://localhost/Users/patel9/Documents/Conferences/2013%20talks/FPA%20Meeting/fiuzaAPS2013.ppt_media/dens-4.mov" TargetMode="External"/><Relationship Id="rId4" Type="http://schemas.openxmlformats.org/officeDocument/2006/relationships/video" Target="file://localhost/Users/patel9/Documents/Conferences/2013%20talks/FPA%20Meeting/fiuzaAPS2013.ppt_media/dens-4.mov" TargetMode="External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Relationship Id="rId1" Type="http://schemas.microsoft.com/office/2007/relationships/media" Target="file://localhost/Users/patel9/Documents/Conferences/2013%20talks/FPA%20Meeting/fiuzaAPS2013.ppt_media/b3-2.mov" TargetMode="External"/><Relationship Id="rId2" Type="http://schemas.openxmlformats.org/officeDocument/2006/relationships/video" Target="file://localhost/Users/patel9/Documents/Conferences/2013%20talks/FPA%20Meeting/fiuzaAPS2013.ppt_media/b3-2.m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52400"/>
            <a:ext cx="7620000" cy="2438400"/>
          </a:xfrm>
        </p:spPr>
        <p:txBody>
          <a:bodyPr anchor="ctr"/>
          <a:lstStyle/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en-US" sz="3600" dirty="0" smtClean="0">
                <a:latin typeface="Arial" pitchFamily="35" charset="0"/>
                <a:ea typeface="ＭＳ Ｐゴシック" pitchFamily="35" charset="-128"/>
              </a:rPr>
              <a:t>HED Science research at LLNL</a:t>
            </a:r>
            <a:endParaRPr lang="en-US" sz="2800" dirty="0" smtClean="0">
              <a:latin typeface="Arial" pitchFamily="35" charset="0"/>
              <a:ea typeface="ＭＳ Ｐゴシック" pitchFamily="35" charset="-128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71600" y="39624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Pravesh Patel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90600" y="5077430"/>
            <a:ext cx="7162800" cy="76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Fusion Power Associates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smtClean="0">
                <a:latin typeface="Arial"/>
                <a:ea typeface="+mn-ea"/>
                <a:cs typeface="Arial"/>
              </a:rPr>
              <a:t>Washington D.C.</a:t>
            </a:r>
            <a:endParaRPr kumimoji="0" lang="en-US" sz="1800" i="0" u="none" strike="noStrike" kern="120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371600" y="5727620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Dec 10-11, 2013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1371600" y="4556724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Lawrence Livermore National Laboratory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Collisionless shocks require large regions of interpenetrating plasma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9879" y="1137167"/>
            <a:ext cx="9529953" cy="28971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0507" y="3905175"/>
            <a:ext cx="9439964" cy="287137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3865" y="4572000"/>
            <a:ext cx="4114800" cy="1435100"/>
            <a:chOff x="533400" y="4572000"/>
            <a:chExt cx="4114800" cy="1435100"/>
          </a:xfrm>
        </p:grpSpPr>
        <p:sp>
          <p:nvSpPr>
            <p:cNvPr id="20" name="Rectangle 19"/>
            <p:cNvSpPr/>
            <p:nvPr/>
          </p:nvSpPr>
          <p:spPr>
            <a:xfrm>
              <a:off x="533400" y="4572000"/>
              <a:ext cx="4114800" cy="1435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en-US" sz="180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5" name="Group 4"/>
            <p:cNvGrpSpPr>
              <a:grpSpLocks/>
            </p:cNvGrpSpPr>
            <p:nvPr/>
          </p:nvGrpSpPr>
          <p:grpSpPr>
            <a:xfrm>
              <a:off x="685800" y="4634074"/>
              <a:ext cx="3924300" cy="1319371"/>
              <a:chOff x="870172" y="2368266"/>
              <a:chExt cx="3518954" cy="1243171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4935" t="52402" r="6222" b="27631"/>
              <a:stretch/>
            </p:blipFill>
            <p:spPr>
              <a:xfrm>
                <a:off x="870172" y="2411928"/>
                <a:ext cx="3082656" cy="1168325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908378" y="336521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914728" y="304771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921078" y="271116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1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914728" y="236826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3975391" y="2781988"/>
                <a:ext cx="5196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n/n</a:t>
                </a:r>
                <a:r>
                  <a:rPr lang="en-US" sz="1400" b="1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endParaRPr lang="en-US" sz="1400" b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1" name="Rectangle 20"/>
          <p:cNvSpPr/>
          <p:nvPr/>
        </p:nvSpPr>
        <p:spPr>
          <a:xfrm>
            <a:off x="4606260" y="4572000"/>
            <a:ext cx="4114800" cy="143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00600" y="4607068"/>
            <a:ext cx="3946226" cy="1349698"/>
            <a:chOff x="4739620" y="2355344"/>
            <a:chExt cx="3716349" cy="12717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6281" t="52349" r="5667" b="28145"/>
            <a:stretch/>
          </p:blipFill>
          <p:spPr>
            <a:xfrm>
              <a:off x="4739620" y="2433149"/>
              <a:ext cx="3331183" cy="114443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979982" y="3380869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67281" y="3125282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964107" y="286969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972044" y="2355344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1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8042234" y="2783354"/>
              <a:ext cx="519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n/n</a:t>
              </a:r>
              <a:r>
                <a:rPr lang="en-US" sz="1400" b="1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1400" b="1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967281" y="2607756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2590800" y="5410200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no shock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48741" y="5410200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/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3154893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9800" y="2982241"/>
            <a:ext cx="4343400" cy="3223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Simulating i</a:t>
            </a:r>
            <a:r>
              <a:rPr lang="en-US"/>
              <a:t>nteractions with high density matter require new approaches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8200" y="3005554"/>
            <a:ext cx="22860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tIns="45720" rtlCol="0" anchor="t" anchorCtr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I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gnitor laser pulse &gt;10</a:t>
            </a:r>
            <a:r>
              <a:rPr lang="en-US" sz="1600" b="1" baseline="30000" dirty="0">
                <a:solidFill>
                  <a:schemeClr val="tx1"/>
                </a:solidFill>
                <a:latin typeface="Arial"/>
                <a:cs typeface="Arial"/>
              </a:rPr>
              <a:t>20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W/cm</a:t>
            </a:r>
            <a:r>
              <a:rPr lang="en-US" sz="1600" b="1" baseline="30000" dirty="0">
                <a:solidFill>
                  <a:schemeClr val="tx1"/>
                </a:solidFill>
                <a:latin typeface="Arial"/>
                <a:cs typeface="Arial"/>
              </a:rPr>
              <a:t>2</a:t>
            </a:r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 in 20 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36267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At high densities (solid density and above) it is computationally prohibitive to resolve the the plasma frequency and Debye length</a:t>
            </a:r>
          </a:p>
        </p:txBody>
      </p:sp>
      <p:sp>
        <p:nvSpPr>
          <p:cNvPr id="9" name="Rectangle 8"/>
          <p:cNvSpPr/>
          <p:nvPr/>
        </p:nvSpPr>
        <p:spPr>
          <a:xfrm>
            <a:off x="5791200" y="3944778"/>
            <a:ext cx="1905000" cy="58477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tIns="45720" rtlCol="0" anchor="t" anchorCtr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Compressed DT core &gt; 300 g/cm</a:t>
            </a:r>
            <a:r>
              <a:rPr lang="en-US" sz="1600" b="1" baseline="30000" dirty="0">
                <a:solidFill>
                  <a:schemeClr val="tx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86200" y="2362200"/>
            <a:ext cx="182880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tIns="45720" rtlCol="0" anchor="t" anchorCtr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Arial"/>
                <a:cs typeface="Arial"/>
              </a:rPr>
              <a:t>Fast Ignition ICF</a:t>
            </a:r>
            <a:endParaRPr lang="en-US" sz="1600" b="1" baseline="300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37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42875"/>
            <a:ext cx="8382000" cy="7426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70176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We have developed a hybrid-PIC model that can extend simulations to high densities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1512" t="27220" r="53190" b="20693"/>
          <a:stretch>
            <a:fillRect/>
          </a:stretch>
        </p:blipFill>
        <p:spPr>
          <a:xfrm>
            <a:off x="1046267" y="2884955"/>
            <a:ext cx="3082167" cy="217150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284112" y="2755991"/>
            <a:ext cx="2743200" cy="1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36513" y="1566583"/>
            <a:ext cx="1828800" cy="11084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59177" y="1566583"/>
            <a:ext cx="609600" cy="13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578718" y="1440631"/>
            <a:ext cx="0" cy="1235796"/>
          </a:xfrm>
          <a:prstGeom prst="line">
            <a:avLst/>
          </a:prstGeom>
          <a:ln w="254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985787" y="2232217"/>
            <a:ext cx="152400" cy="13041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6" rIns="91430" bIns="45716" rtlCol="0" anchor="ctr"/>
          <a:lstStyle/>
          <a:p>
            <a:pPr algn="ctr"/>
            <a:endParaRPr lang="en-US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7428" y="1252019"/>
            <a:ext cx="1182698" cy="33854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/>
            <a:r>
              <a:rPr lang="en-US" sz="1600">
                <a:latin typeface="Arial"/>
                <a:cs typeface="Arial"/>
              </a:rPr>
              <a:t>Laser light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760307" y="1440631"/>
            <a:ext cx="457200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69912" y="2320160"/>
            <a:ext cx="533400" cy="33854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n</a:t>
            </a:r>
            <a:r>
              <a:rPr lang="en-US" sz="1600" baseline="-25000">
                <a:latin typeface="Arial"/>
                <a:cs typeface="Arial"/>
              </a:rPr>
              <a:t>crit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79513" y="2320160"/>
            <a:ext cx="1161995" cy="33854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~100 n</a:t>
            </a:r>
            <a:r>
              <a:rPr lang="en-US" sz="1600" baseline="-25000">
                <a:latin typeface="Arial"/>
                <a:cs typeface="Arial"/>
              </a:rPr>
              <a:t>crit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9507" y="1240558"/>
            <a:ext cx="1676400" cy="338546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n</a:t>
            </a:r>
            <a:r>
              <a:rPr lang="en-US" sz="1600" baseline="-25000">
                <a:latin typeface="Arial"/>
                <a:cs typeface="Arial"/>
              </a:rPr>
              <a:t>e</a:t>
            </a:r>
            <a:r>
              <a:rPr lang="en-US" sz="1600">
                <a:latin typeface="Arial"/>
                <a:cs typeface="Arial"/>
              </a:rPr>
              <a:t>&gt;&gt;100 n</a:t>
            </a:r>
            <a:r>
              <a:rPr lang="en-US" sz="1600" baseline="-25000">
                <a:latin typeface="Arial"/>
                <a:cs typeface="Arial"/>
              </a:rPr>
              <a:t>crit</a:t>
            </a:r>
          </a:p>
        </p:txBody>
      </p:sp>
      <p:sp>
        <p:nvSpPr>
          <p:cNvPr id="16" name="Rectangle 64"/>
          <p:cNvSpPr txBox="1">
            <a:spLocks noChangeArrowheads="1"/>
          </p:cNvSpPr>
          <p:nvPr/>
        </p:nvSpPr>
        <p:spPr bwMode="auto">
          <a:xfrm>
            <a:off x="268947" y="5054507"/>
            <a:ext cx="493729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223815" indent="-223815" eaLnBrk="1" hangingPunct="1">
              <a:spcBef>
                <a:spcPct val="5000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r>
              <a:rPr lang="en-US" sz="1600" kern="0">
                <a:latin typeface="Arial"/>
                <a:cs typeface="Arial"/>
                <a:sym typeface="Symbol" pitchFamily="-111" charset="2"/>
              </a:rPr>
              <a:t>Hybrid treatment in dense region allows reduced spatial &amp; temporal resolution</a:t>
            </a:r>
          </a:p>
          <a:p>
            <a:pPr marL="223815" indent="-223815" eaLnBrk="1" hangingPunct="1">
              <a:spcBef>
                <a:spcPct val="5000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r>
              <a:rPr lang="en-US" sz="1600" kern="0">
                <a:latin typeface="Arial"/>
                <a:cs typeface="Arial"/>
                <a:sym typeface="Symbol" pitchFamily="-111" charset="2"/>
              </a:rPr>
              <a:t>1000x speed enhancement demonstrated in 2-D</a:t>
            </a:r>
            <a:endParaRPr lang="en-US" sz="1600" b="1" kern="0">
              <a:latin typeface="Arial"/>
              <a:cs typeface="Arial"/>
              <a:sym typeface="Symbol" pitchFamily="-111" charset="2"/>
            </a:endParaRPr>
          </a:p>
          <a:p>
            <a:pPr marL="223815" indent="-223815" defTabSz="914304" eaLnBrk="1" hangingPunct="1">
              <a:spcBef>
                <a:spcPts val="48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endParaRPr lang="en-US" sz="1600" kern="0">
              <a:latin typeface="Arial"/>
              <a:cs typeface="Arial"/>
            </a:endParaRPr>
          </a:p>
        </p:txBody>
      </p:sp>
      <p:sp>
        <p:nvSpPr>
          <p:cNvPr id="17" name="Rectangle 64"/>
          <p:cNvSpPr txBox="1">
            <a:spLocks noChangeArrowheads="1"/>
          </p:cNvSpPr>
          <p:nvPr/>
        </p:nvSpPr>
        <p:spPr bwMode="auto">
          <a:xfrm>
            <a:off x="5043268" y="5623032"/>
            <a:ext cx="3872132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 marL="223815" indent="-223815" eaLnBrk="1" hangingPunct="1">
              <a:spcBef>
                <a:spcPct val="5000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r>
              <a:rPr lang="en-US" sz="1600" b="1" kern="0">
                <a:latin typeface="Arial"/>
                <a:cs typeface="Arial"/>
                <a:sym typeface="Symbol" pitchFamily="-111" charset="2"/>
              </a:rPr>
              <a:t>30,000x</a:t>
            </a:r>
            <a:r>
              <a:rPr lang="en-US" sz="1600" kern="0">
                <a:latin typeface="Arial"/>
                <a:cs typeface="Arial"/>
                <a:sym typeface="Symbol" pitchFamily="-111" charset="2"/>
              </a:rPr>
              <a:t> speed enhancement possible</a:t>
            </a:r>
          </a:p>
          <a:p>
            <a:pPr marL="223815" indent="-223815" eaLnBrk="1" hangingPunct="1">
              <a:spcBef>
                <a:spcPct val="5000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endParaRPr lang="en-US" sz="1600" b="1" kern="0">
              <a:latin typeface="Arial"/>
              <a:cs typeface="Arial"/>
              <a:sym typeface="Symbol" pitchFamily="-111" charset="2"/>
            </a:endParaRPr>
          </a:p>
          <a:p>
            <a:pPr marL="223815" indent="-223815" defTabSz="914304" eaLnBrk="1" hangingPunct="1">
              <a:spcBef>
                <a:spcPts val="480"/>
              </a:spcBef>
              <a:buClr>
                <a:srgbClr val="004483"/>
              </a:buClr>
              <a:buFont typeface="Wingdings" pitchFamily="-111" charset="2"/>
              <a:buChar char="§"/>
              <a:defRPr/>
            </a:pPr>
            <a:endParaRPr lang="en-US" sz="1600" kern="0"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4418" y="6183719"/>
            <a:ext cx="8212827" cy="307768"/>
          </a:xfrm>
          <a:prstGeom prst="rect">
            <a:avLst/>
          </a:prstGeom>
        </p:spPr>
        <p:txBody>
          <a:bodyPr wrap="square" lIns="91430" tIns="45716" rIns="91430" bIns="45716">
            <a:spAutoFit/>
          </a:bodyPr>
          <a:lstStyle/>
          <a:p>
            <a:r>
              <a:rPr kumimoji="1" lang="en-US" sz="1600" baseline="30000" dirty="0"/>
              <a:t>†</a:t>
            </a:r>
            <a:r>
              <a:rPr lang="en-US" sz="1400" dirty="0">
                <a:latin typeface="Arial"/>
                <a:cs typeface="Arial"/>
              </a:rPr>
              <a:t>B. I. Cohen et al., J. Comp. Phys. </a:t>
            </a:r>
            <a:r>
              <a:rPr lang="en-US" sz="1400" b="1" dirty="0">
                <a:latin typeface="Arial"/>
                <a:cs typeface="Arial"/>
              </a:rPr>
              <a:t>229</a:t>
            </a:r>
            <a:r>
              <a:rPr lang="en-US" sz="1400" dirty="0">
                <a:latin typeface="Arial"/>
                <a:cs typeface="Arial"/>
              </a:rPr>
              <a:t>, 4591 (2010); A. J. Kemp et al., Phys. Plas. </a:t>
            </a:r>
            <a:r>
              <a:rPr lang="en-US" sz="1400" b="1" dirty="0">
                <a:latin typeface="Arial"/>
                <a:cs typeface="Arial"/>
              </a:rPr>
              <a:t>17</a:t>
            </a:r>
            <a:r>
              <a:rPr lang="en-US" sz="1400" dirty="0">
                <a:latin typeface="Arial"/>
                <a:cs typeface="Arial"/>
              </a:rPr>
              <a:t>, 056702 (2010)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95668" y="1189759"/>
            <a:ext cx="3429000" cy="623239"/>
          </a:xfrm>
          <a:prstGeom prst="rect">
            <a:avLst/>
          </a:prstGeom>
          <a:noFill/>
        </p:spPr>
        <p:txBody>
          <a:bodyPr wrap="square" lIns="91430" tIns="45716" rIns="91430" bIns="45716" rtlCol="0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US" sz="1600" b="1">
                <a:latin typeface="Arial"/>
                <a:cs typeface="Arial"/>
              </a:rPr>
              <a:t>FI target simulation at full scale</a:t>
            </a:r>
          </a:p>
          <a:p>
            <a:pPr algn="ctr">
              <a:spcAft>
                <a:spcPts val="300"/>
              </a:spcAft>
            </a:pPr>
            <a:r>
              <a:rPr lang="en-US" sz="1600">
                <a:latin typeface="Arial"/>
                <a:cs typeface="Arial"/>
              </a:rPr>
              <a:t>(200 x 200 µm</a:t>
            </a:r>
            <a:r>
              <a:rPr lang="en-US" sz="1600" baseline="30000">
                <a:latin typeface="Arial"/>
                <a:cs typeface="Arial"/>
              </a:rPr>
              <a:t>2</a:t>
            </a:r>
            <a:r>
              <a:rPr lang="en-US" sz="1600">
                <a:latin typeface="Arial"/>
                <a:cs typeface="Arial"/>
              </a:rPr>
              <a:t>, 10 ps)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71744" y="4607785"/>
            <a:ext cx="1644927" cy="992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0" tIns="45716" rIns="91430" bIns="45716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>
                <a:latin typeface="Arial"/>
                <a:cs typeface="Arial"/>
              </a:rPr>
              <a:t>Full-PIC</a:t>
            </a:r>
          </a:p>
          <a:p>
            <a:r>
              <a:rPr lang="en-US" sz="1400">
                <a:latin typeface="Arial"/>
                <a:cs typeface="Arial"/>
              </a:rPr>
              <a:t>6x10</a:t>
            </a:r>
            <a:r>
              <a:rPr lang="en-US" sz="1400" baseline="30000">
                <a:latin typeface="Arial"/>
                <a:cs typeface="Arial"/>
              </a:rPr>
              <a:t>11</a:t>
            </a:r>
            <a:r>
              <a:rPr lang="en-US" sz="1400">
                <a:latin typeface="Arial"/>
                <a:cs typeface="Arial"/>
              </a:rPr>
              <a:t> grid cells</a:t>
            </a:r>
          </a:p>
          <a:p>
            <a:r>
              <a:rPr lang="en-US" sz="1400">
                <a:latin typeface="Arial"/>
                <a:cs typeface="Arial"/>
              </a:rPr>
              <a:t>1x10</a:t>
            </a:r>
            <a:r>
              <a:rPr lang="en-US" sz="1400" baseline="30000">
                <a:latin typeface="Arial"/>
                <a:cs typeface="Arial"/>
              </a:rPr>
              <a:t>7</a:t>
            </a:r>
            <a:r>
              <a:rPr lang="en-US" sz="1400">
                <a:latin typeface="Arial"/>
                <a:cs typeface="Arial"/>
              </a:rPr>
              <a:t> iteractions</a:t>
            </a:r>
          </a:p>
          <a:p>
            <a:r>
              <a:rPr lang="en-US" sz="1400">
                <a:latin typeface="Arial"/>
                <a:cs typeface="Arial"/>
              </a:rPr>
              <a:t>3x10</a:t>
            </a:r>
            <a:r>
              <a:rPr lang="en-US" sz="1400" baseline="30000">
                <a:latin typeface="Arial"/>
                <a:cs typeface="Arial"/>
              </a:rPr>
              <a:t>10</a:t>
            </a:r>
            <a:r>
              <a:rPr lang="en-US" sz="1400">
                <a:latin typeface="Arial"/>
                <a:cs typeface="Arial"/>
              </a:rPr>
              <a:t> CPU-hours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51984" y="4607785"/>
            <a:ext cx="1578361" cy="99257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91430" tIns="45716" rIns="91430" bIns="45716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b="1">
                <a:latin typeface="Arial"/>
                <a:cs typeface="Arial"/>
              </a:rPr>
              <a:t>Full/Hybrid-PIC</a:t>
            </a:r>
          </a:p>
          <a:p>
            <a:r>
              <a:rPr lang="en-US" sz="1400">
                <a:latin typeface="Arial"/>
                <a:cs typeface="Arial"/>
              </a:rPr>
              <a:t>6x10</a:t>
            </a:r>
            <a:r>
              <a:rPr lang="en-US" sz="1400" baseline="30000">
                <a:latin typeface="Arial"/>
                <a:cs typeface="Arial"/>
              </a:rPr>
              <a:t>8</a:t>
            </a:r>
            <a:r>
              <a:rPr lang="en-US" sz="1400">
                <a:latin typeface="Arial"/>
                <a:cs typeface="Arial"/>
              </a:rPr>
              <a:t> grid cells</a:t>
            </a:r>
          </a:p>
          <a:p>
            <a:r>
              <a:rPr lang="en-US" sz="1400">
                <a:latin typeface="Arial"/>
                <a:cs typeface="Arial"/>
              </a:rPr>
              <a:t>5x10</a:t>
            </a:r>
            <a:r>
              <a:rPr lang="en-US" sz="1400" baseline="30000">
                <a:latin typeface="Arial"/>
                <a:cs typeface="Arial"/>
              </a:rPr>
              <a:t>5</a:t>
            </a:r>
            <a:r>
              <a:rPr lang="en-US" sz="1400">
                <a:latin typeface="Arial"/>
                <a:cs typeface="Arial"/>
              </a:rPr>
              <a:t> iteractions</a:t>
            </a:r>
          </a:p>
          <a:p>
            <a:r>
              <a:rPr lang="en-US" sz="1400">
                <a:latin typeface="Arial"/>
                <a:cs typeface="Arial"/>
              </a:rPr>
              <a:t>1x10</a:t>
            </a:r>
            <a:r>
              <a:rPr lang="en-US" sz="1400" baseline="30000">
                <a:latin typeface="Arial"/>
                <a:cs typeface="Arial"/>
              </a:rPr>
              <a:t>6</a:t>
            </a:r>
            <a:r>
              <a:rPr lang="en-US" sz="1400">
                <a:latin typeface="Arial"/>
                <a:cs typeface="Arial"/>
              </a:rPr>
              <a:t> CPU-hours</a:t>
            </a: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5138614" y="1820685"/>
            <a:ext cx="3541965" cy="2642920"/>
            <a:chOff x="5142600" y="1985017"/>
            <a:chExt cx="3276600" cy="2607906"/>
          </a:xfrm>
        </p:grpSpPr>
        <p:pic>
          <p:nvPicPr>
            <p:cNvPr id="23" name="Picture 16" descr="FI v3"/>
            <p:cNvPicPr>
              <a:picLocks noChangeAspect="1" noChangeArrowheads="1"/>
            </p:cNvPicPr>
            <p:nvPr/>
          </p:nvPicPr>
          <p:blipFill>
            <a:blip r:embed="rId3"/>
            <a:srcRect l="38686" t="-4004" r="-1884" b="-1409"/>
            <a:stretch>
              <a:fillRect/>
            </a:stretch>
          </p:blipFill>
          <p:spPr bwMode="auto">
            <a:xfrm>
              <a:off x="5142600" y="1985017"/>
              <a:ext cx="3276600" cy="2607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" name="Straight Connector 23"/>
            <p:cNvCxnSpPr/>
            <p:nvPr/>
          </p:nvCxnSpPr>
          <p:spPr>
            <a:xfrm rot="5400000">
              <a:off x="5579989" y="2574011"/>
              <a:ext cx="954023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5578132" y="4064085"/>
              <a:ext cx="960119" cy="2382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6571384" y="3328010"/>
              <a:ext cx="192021" cy="1588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057000" y="3051817"/>
              <a:ext cx="621030" cy="184531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57000" y="3404243"/>
              <a:ext cx="621030" cy="180974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4848298" y="2904953"/>
            <a:ext cx="1078987" cy="58476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0" tIns="45716" rIns="0" bIns="45716" rtlCol="0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Full-PIC</a:t>
            </a:r>
          </a:p>
          <a:p>
            <a:r>
              <a:rPr lang="en-US" sz="1600" b="1">
                <a:latin typeface="Arial"/>
                <a:cs typeface="Arial"/>
              </a:rPr>
              <a:t>n</a:t>
            </a:r>
            <a:r>
              <a:rPr lang="en-US" sz="1600" b="1" baseline="-25000">
                <a:latin typeface="Arial"/>
                <a:cs typeface="Arial"/>
              </a:rPr>
              <a:t>e</a:t>
            </a:r>
            <a:r>
              <a:rPr lang="en-US" sz="1600" b="1">
                <a:latin typeface="Arial"/>
                <a:cs typeface="Arial"/>
              </a:rPr>
              <a:t>&lt;100 n</a:t>
            </a:r>
            <a:r>
              <a:rPr lang="en-US" sz="1600" b="1" baseline="-25000">
                <a:latin typeface="Arial"/>
                <a:cs typeface="Arial"/>
              </a:rPr>
              <a:t>crit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65087" y="2895600"/>
            <a:ext cx="1332706" cy="584767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600" b="1">
                <a:latin typeface="Arial"/>
                <a:cs typeface="Arial"/>
              </a:rPr>
              <a:t>Hybrid-PIC</a:t>
            </a:r>
          </a:p>
          <a:p>
            <a:r>
              <a:rPr lang="en-US" sz="1600" b="1">
                <a:latin typeface="Arial"/>
                <a:cs typeface="Arial"/>
              </a:rPr>
              <a:t>n</a:t>
            </a:r>
            <a:r>
              <a:rPr lang="en-US" sz="1600" b="1" baseline="-25000">
                <a:latin typeface="Arial"/>
                <a:cs typeface="Arial"/>
              </a:rPr>
              <a:t>e</a:t>
            </a:r>
            <a:r>
              <a:rPr lang="en-US" sz="1600" b="1">
                <a:latin typeface="Arial"/>
                <a:cs typeface="Arial"/>
              </a:rPr>
              <a:t>&gt;100 n</a:t>
            </a:r>
            <a:r>
              <a:rPr lang="en-US" sz="1600" b="1" baseline="-25000">
                <a:latin typeface="Arial"/>
                <a:cs typeface="Arial"/>
              </a:rPr>
              <a:t>crit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3493" y="1686556"/>
            <a:ext cx="1547986" cy="5452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0" tIns="27429" rIns="91430" bIns="45716" anchor="t" anchorCtr="0"/>
          <a:lstStyle/>
          <a:p>
            <a:pPr>
              <a:spcAft>
                <a:spcPts val="0"/>
              </a:spcAft>
            </a:pPr>
            <a:r>
              <a:rPr kumimoji="1" lang="en-US" sz="1600" b="1" dirty="0">
                <a:latin typeface="Arial"/>
                <a:cs typeface="Arial"/>
              </a:rPr>
              <a:t>Full Maxwell’s equations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282833" y="1685630"/>
            <a:ext cx="1714625" cy="5452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30" tIns="27429" rIns="91430" bIns="45716" anchor="t" anchorCtr="0"/>
          <a:lstStyle/>
          <a:p>
            <a:pPr>
              <a:spcAft>
                <a:spcPts val="0"/>
              </a:spcAft>
            </a:pPr>
            <a:r>
              <a:rPr kumimoji="1" lang="en-US" sz="1600" b="1" dirty="0">
                <a:latin typeface="Arial"/>
                <a:cs typeface="Arial"/>
              </a:rPr>
              <a:t>Hybrid reduced field equations</a:t>
            </a:r>
          </a:p>
        </p:txBody>
      </p:sp>
    </p:spTree>
    <p:extLst>
      <p:ext uri="{BB962C8B-B14F-4D97-AF65-F5344CB8AC3E}">
        <p14:creationId xmlns:p14="http://schemas.microsoft.com/office/powerpoint/2010/main" val="96764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Simulation of a full-spatial scale ignitor pulse over multiple picoseconds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59058" y="2041500"/>
            <a:ext cx="2286000" cy="9906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Deuterium plasma</a:t>
            </a:r>
            <a:b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</a:br>
            <a:endParaRPr lang="en-US" sz="16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787658" y="3286573"/>
            <a:ext cx="1905000" cy="1713131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Laser</a:t>
            </a:r>
          </a:p>
          <a:p>
            <a:pPr algn="ctr"/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1.3 PW</a:t>
            </a:r>
            <a:endParaRPr lang="en-US" sz="18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058" y="1572632"/>
            <a:ext cx="2286000" cy="46886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Arial"/>
                <a:cs typeface="Arial"/>
              </a:rPr>
              <a:t>Absorbing boundary</a:t>
            </a:r>
          </a:p>
        </p:txBody>
      </p:sp>
      <p:pic>
        <p:nvPicPr>
          <p:cNvPr id="4" name="LS53NPAFluxDen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6355" y="1680425"/>
            <a:ext cx="5790438" cy="41305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5384" y="5236367"/>
            <a:ext cx="2726253" cy="11541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 140x120μm box, 2m</a:t>
            </a:r>
            <a:r>
              <a:rPr lang="en-US" sz="1600" b="0" baseline="-25000" dirty="0" smtClean="0">
                <a:solidFill>
                  <a:schemeClr val="tx1"/>
                </a:solidFill>
              </a:rPr>
              <a:t>p</a:t>
            </a:r>
            <a:r>
              <a:rPr lang="en-US" sz="1600" b="0" dirty="0" smtClean="0">
                <a:solidFill>
                  <a:schemeClr val="tx1"/>
                </a:solidFill>
              </a:rPr>
              <a:t> ions</a:t>
            </a: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no density gradient</a:t>
            </a: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600" b="0" dirty="0" smtClean="0">
                <a:solidFill>
                  <a:schemeClr val="tx1"/>
                </a:solidFill>
              </a:rPr>
              <a:t> 50cells/micron</a:t>
            </a:r>
          </a:p>
          <a:p>
            <a:pPr>
              <a:spcAft>
                <a:spcPts val="200"/>
              </a:spcAft>
              <a:buFont typeface="Arial"/>
              <a:buChar char="•"/>
            </a:pPr>
            <a:r>
              <a:rPr lang="en-US" sz="1600" dirty="0"/>
              <a:t> </a:t>
            </a:r>
            <a:r>
              <a:rPr lang="en-US" sz="1600" b="0" dirty="0" smtClean="0">
                <a:solidFill>
                  <a:schemeClr val="tx1"/>
                </a:solidFill>
              </a:rPr>
              <a:t>120e+40i particles/cell</a:t>
            </a:r>
          </a:p>
        </p:txBody>
      </p:sp>
    </p:spTree>
    <p:extLst>
      <p:ext uri="{BB962C8B-B14F-4D97-AF65-F5344CB8AC3E}">
        <p14:creationId xmlns:p14="http://schemas.microsoft.com/office/powerpoint/2010/main" val="279834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0158"/>
          <a:stretch/>
        </p:blipFill>
        <p:spPr>
          <a:xfrm>
            <a:off x="336827" y="1986840"/>
            <a:ext cx="4149128" cy="3429000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23606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Integrated core heating simulation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5327" y="5934569"/>
            <a:ext cx="4702673" cy="618631"/>
          </a:xfrm>
          <a:prstGeom prst="rect">
            <a:avLst/>
          </a:prstGeom>
          <a:solidFill>
            <a:srgbClr val="53C027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8288" rtlCol="0">
            <a:spAutoFit/>
          </a:bodyPr>
          <a:lstStyle/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800" b="1" dirty="0">
                <a:latin typeface="Calibri"/>
                <a:cs typeface="Calibri"/>
              </a:rPr>
              <a:t>Divergence (35-50˚), mean energy (1.4x theory)</a:t>
            </a:r>
          </a:p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800" b="1" dirty="0">
                <a:latin typeface="Calibri"/>
                <a:cs typeface="Calibri"/>
              </a:rPr>
              <a:t>Laser energy required for ignition is ~3 MJ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1538" y="1541220"/>
            <a:ext cx="4216400" cy="42344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019" y="1221931"/>
            <a:ext cx="4216400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PIC simulation of ignitor pulse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48200" y="1541815"/>
            <a:ext cx="4216400" cy="423446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7681" y="1222526"/>
            <a:ext cx="4216400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PIC-hydro simulation of core heating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2365331" y="1680642"/>
            <a:ext cx="94927" cy="1905000"/>
          </a:xfrm>
          <a:prstGeom prst="rect">
            <a:avLst/>
          </a:prstGeom>
          <a:noFill/>
          <a:ln w="19050" cmpd="sng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872" y="2200417"/>
            <a:ext cx="322872" cy="231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879714" y="1686714"/>
            <a:ext cx="3806258" cy="4028501"/>
            <a:chOff x="5272796" y="1727035"/>
            <a:chExt cx="3077454" cy="3257142"/>
          </a:xfrm>
        </p:grpSpPr>
        <p:pic>
          <p:nvPicPr>
            <p:cNvPr id="22" name="Picture 21" descr="no_ellipse.tif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6" t="13704" r="-2141" b="3798"/>
            <a:stretch/>
          </p:blipFill>
          <p:spPr>
            <a:xfrm>
              <a:off x="5273674" y="1727035"/>
              <a:ext cx="3076575" cy="1201695"/>
            </a:xfrm>
            <a:prstGeom prst="rect">
              <a:avLst/>
            </a:prstGeom>
          </p:spPr>
        </p:pic>
        <p:pic>
          <p:nvPicPr>
            <p:cNvPr id="21" name="Picture 20" descr="fig2.tiff"/>
            <p:cNvPicPr>
              <a:picLocks noChangeAspect="1"/>
            </p:cNvPicPr>
            <p:nvPr/>
          </p:nvPicPr>
          <p:blipFill rotWithShape="1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3" t="12735" r="-2254" b="8483"/>
            <a:stretch/>
          </p:blipFill>
          <p:spPr>
            <a:xfrm>
              <a:off x="5273674" y="2757689"/>
              <a:ext cx="3076575" cy="1203795"/>
            </a:xfrm>
            <a:prstGeom prst="rect">
              <a:avLst/>
            </a:prstGeom>
          </p:spPr>
        </p:pic>
        <p:pic>
          <p:nvPicPr>
            <p:cNvPr id="23" name="Picture 22" descr="pres2.tiff"/>
            <p:cNvPicPr>
              <a:picLocks noChangeAspect="1"/>
            </p:cNvPicPr>
            <p:nvPr/>
          </p:nvPicPr>
          <p:blipFill rotWithShape="1">
            <a:blip r:embed="rId6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5358" r="-775"/>
            <a:stretch/>
          </p:blipFill>
          <p:spPr>
            <a:xfrm>
              <a:off x="5272796" y="3797568"/>
              <a:ext cx="3077454" cy="118660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035009" y="232841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</a:rPr>
              <a:t>DT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3325" y="2339975"/>
            <a:ext cx="66675" cy="415925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24600" y="2362200"/>
            <a:ext cx="228600" cy="10953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324600" y="2590800"/>
            <a:ext cx="228600" cy="3810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434714" y="3041976"/>
            <a:ext cx="18903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Fast electron density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34714" y="4326506"/>
            <a:ext cx="1890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Pressure</a:t>
            </a:r>
          </a:p>
        </p:txBody>
      </p:sp>
    </p:spTree>
    <p:extLst>
      <p:ext uri="{BB962C8B-B14F-4D97-AF65-F5344CB8AC3E}">
        <p14:creationId xmlns:p14="http://schemas.microsoft.com/office/powerpoint/2010/main" val="3652328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Self-generated magnetic fields can be used to guide the electrons and improve coupling to the core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78" y="6479466"/>
            <a:ext cx="7230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/>
              <a:t>A. P. L. Robinson, Phys. Plasmas </a:t>
            </a:r>
            <a:r>
              <a:rPr lang="en-US" sz="1300" b="1"/>
              <a:t>20, </a:t>
            </a:r>
            <a:r>
              <a:rPr lang="en-US" sz="1300"/>
              <a:t>062704 (2013); C. Bellei, APS DPP, Providence RI (2012) 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653939" y="1563380"/>
            <a:ext cx="2822056" cy="1120490"/>
            <a:chOff x="6008359" y="1474775"/>
            <a:chExt cx="2822056" cy="1120490"/>
          </a:xfrm>
        </p:grpSpPr>
        <p:grpSp>
          <p:nvGrpSpPr>
            <p:cNvPr id="7" name="Group 6"/>
            <p:cNvGrpSpPr/>
            <p:nvPr/>
          </p:nvGrpSpPr>
          <p:grpSpPr>
            <a:xfrm>
              <a:off x="6008359" y="1474775"/>
              <a:ext cx="1752600" cy="1120490"/>
              <a:chOff x="6400800" y="4594510"/>
              <a:chExt cx="1752600" cy="112049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00800" y="4724400"/>
                <a:ext cx="1752600" cy="915559"/>
              </a:xfrm>
              <a:prstGeom prst="rect">
                <a:avLst/>
              </a:prstGeom>
              <a:solidFill>
                <a:srgbClr val="6D8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400800" y="5105400"/>
                <a:ext cx="1752600" cy="609600"/>
              </a:xfrm>
              <a:prstGeom prst="rect">
                <a:avLst/>
              </a:prstGeom>
              <a:solidFill>
                <a:srgbClr val="FF716A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20000" y="5105400"/>
                <a:ext cx="4843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Symbol" charset="2"/>
                    <a:cs typeface="Symbol" charset="2"/>
                  </a:rPr>
                  <a:t>h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20000" y="4594510"/>
                <a:ext cx="4843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Symbol" charset="2"/>
                    <a:cs typeface="Symbol" charset="2"/>
                  </a:rPr>
                  <a:t>h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9229464">
                <a:off x="6493206" y="4928490"/>
                <a:ext cx="990600" cy="304800"/>
              </a:xfrm>
              <a:prstGeom prst="rightArrow">
                <a:avLst>
                  <a:gd name="adj1" fmla="val 50000"/>
                  <a:gd name="adj2" fmla="val 69381"/>
                </a:avLst>
              </a:prstGeom>
              <a:solidFill>
                <a:srgbClr val="8DF58B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7866589" y="1722703"/>
              <a:ext cx="9638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Symbol" charset="2"/>
                  <a:cs typeface="Symbol" charset="2"/>
                </a:rPr>
                <a:t>h</a:t>
              </a:r>
              <a:r>
                <a:rPr lang="en-US" baseline="-25000"/>
                <a:t>1</a:t>
              </a:r>
              <a:r>
                <a:rPr lang="en-US"/>
                <a:t>&gt;</a:t>
              </a:r>
              <a:r>
                <a:rPr lang="en-US">
                  <a:latin typeface="Symbol" charset="2"/>
                  <a:cs typeface="Symbol" charset="2"/>
                </a:rPr>
                <a:t>h</a:t>
              </a:r>
              <a:r>
                <a:rPr lang="en-US" baseline="-25000"/>
                <a:t>2</a:t>
              </a:r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29628" r="30303"/>
          <a:stretch/>
        </p:blipFill>
        <p:spPr>
          <a:xfrm>
            <a:off x="742663" y="1777130"/>
            <a:ext cx="4593593" cy="71650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119748" y="210853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j</a:t>
            </a:r>
            <a:r>
              <a:rPr lang="en-US" baseline="-25000"/>
              <a:t>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8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Self-generated magnetic fields can be used to guide the electrons and improve coupling to the core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578" y="6479466"/>
            <a:ext cx="723062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/>
              <a:t>A. P. L. Robinson, Phys. Plasmas </a:t>
            </a:r>
            <a:r>
              <a:rPr lang="en-US" sz="1300" b="1"/>
              <a:t>20, </a:t>
            </a:r>
            <a:r>
              <a:rPr lang="en-US" sz="1300"/>
              <a:t>062704 (2013); C. Bellei, APS DPP, Providence RI (2012)  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82014" y="3182668"/>
            <a:ext cx="3592457" cy="2701483"/>
            <a:chOff x="4648200" y="3546917"/>
            <a:chExt cx="3592457" cy="27014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48200" y="3546917"/>
              <a:ext cx="3592457" cy="2701483"/>
            </a:xfrm>
            <a:prstGeom prst="rect">
              <a:avLst/>
            </a:prstGeom>
          </p:spPr>
        </p:pic>
        <p:cxnSp>
          <p:nvCxnSpPr>
            <p:cNvPr id="33" name="Straight Arrow Connector 32"/>
            <p:cNvCxnSpPr/>
            <p:nvPr/>
          </p:nvCxnSpPr>
          <p:spPr>
            <a:xfrm flipV="1">
              <a:off x="5426332" y="4070350"/>
              <a:ext cx="320418" cy="5202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>
              <a:off x="5746750" y="4079874"/>
              <a:ext cx="1317625" cy="60642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5653939" y="1563380"/>
            <a:ext cx="2822056" cy="1120490"/>
            <a:chOff x="6008359" y="1474775"/>
            <a:chExt cx="2822056" cy="1120490"/>
          </a:xfrm>
        </p:grpSpPr>
        <p:grpSp>
          <p:nvGrpSpPr>
            <p:cNvPr id="7" name="Group 6"/>
            <p:cNvGrpSpPr/>
            <p:nvPr/>
          </p:nvGrpSpPr>
          <p:grpSpPr>
            <a:xfrm>
              <a:off x="6008359" y="1474775"/>
              <a:ext cx="1752600" cy="1120490"/>
              <a:chOff x="6400800" y="4594510"/>
              <a:chExt cx="1752600" cy="112049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400800" y="4724400"/>
                <a:ext cx="1752600" cy="915559"/>
              </a:xfrm>
              <a:prstGeom prst="rect">
                <a:avLst/>
              </a:prstGeom>
              <a:solidFill>
                <a:srgbClr val="6D86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400800" y="5105400"/>
                <a:ext cx="1752600" cy="609600"/>
              </a:xfrm>
              <a:prstGeom prst="rect">
                <a:avLst/>
              </a:prstGeom>
              <a:solidFill>
                <a:srgbClr val="FF716A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rtlCol="0" anchor="ctr">
                <a:no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20000" y="5105400"/>
                <a:ext cx="4843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Symbol" charset="2"/>
                    <a:cs typeface="Symbol" charset="2"/>
                  </a:rPr>
                  <a:t>h</a:t>
                </a:r>
                <a:r>
                  <a:rPr lang="en-US" baseline="-25000"/>
                  <a:t>1</a:t>
                </a:r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20000" y="4594510"/>
                <a:ext cx="4843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>
                    <a:latin typeface="Symbol" charset="2"/>
                    <a:cs typeface="Symbol" charset="2"/>
                  </a:rPr>
                  <a:t>h</a:t>
                </a:r>
                <a:r>
                  <a:rPr lang="en-US" baseline="-25000"/>
                  <a:t>2</a:t>
                </a:r>
                <a:endParaRPr lang="en-US"/>
              </a:p>
            </p:txBody>
          </p:sp>
          <p:sp>
            <p:nvSpPr>
              <p:cNvPr id="12" name="Right Arrow 11"/>
              <p:cNvSpPr/>
              <p:nvPr/>
            </p:nvSpPr>
            <p:spPr>
              <a:xfrm rot="19229464">
                <a:off x="6493206" y="4928490"/>
                <a:ext cx="990600" cy="304800"/>
              </a:xfrm>
              <a:prstGeom prst="rightArrow">
                <a:avLst>
                  <a:gd name="adj1" fmla="val 50000"/>
                  <a:gd name="adj2" fmla="val 69381"/>
                </a:avLst>
              </a:prstGeom>
              <a:solidFill>
                <a:srgbClr val="8DF58B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pAutoFit/>
              </a:bodyPr>
              <a:lstStyle/>
              <a:p>
                <a:pPr algn="ctr"/>
                <a:endParaRPr lang="en-US" sz="1800" smtClean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7866589" y="1722703"/>
              <a:ext cx="9638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>
                  <a:latin typeface="Symbol" charset="2"/>
                  <a:cs typeface="Symbol" charset="2"/>
                </a:rPr>
                <a:t>h</a:t>
              </a:r>
              <a:r>
                <a:rPr lang="en-US" baseline="-25000"/>
                <a:t>1</a:t>
              </a:r>
              <a:r>
                <a:rPr lang="en-US"/>
                <a:t>&gt;</a:t>
              </a:r>
              <a:r>
                <a:rPr lang="en-US">
                  <a:latin typeface="Symbol" charset="2"/>
                  <a:cs typeface="Symbol" charset="2"/>
                </a:rPr>
                <a:t>h</a:t>
              </a:r>
              <a:r>
                <a:rPr lang="en-US" baseline="-25000"/>
                <a:t>2</a:t>
              </a:r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9628" r="30303"/>
          <a:stretch/>
        </p:blipFill>
        <p:spPr>
          <a:xfrm>
            <a:off x="742663" y="1777130"/>
            <a:ext cx="4593593" cy="716505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350321" y="3636096"/>
            <a:ext cx="4402322" cy="1916035"/>
            <a:chOff x="2893187" y="3555955"/>
            <a:chExt cx="4609077" cy="2006022"/>
          </a:xfrm>
        </p:grpSpPr>
        <p:sp>
          <p:nvSpPr>
            <p:cNvPr id="27" name="TextBox 26"/>
            <p:cNvSpPr txBox="1"/>
            <p:nvPr/>
          </p:nvSpPr>
          <p:spPr>
            <a:xfrm>
              <a:off x="5977152" y="4992071"/>
              <a:ext cx="1318985" cy="286387"/>
            </a:xfrm>
            <a:prstGeom prst="rect">
              <a:avLst/>
            </a:prstGeom>
            <a:noFill/>
          </p:spPr>
          <p:txBody>
            <a:bodyPr wrap="square" lIns="63130" tIns="31565" rIns="63130" bIns="31565" rtlCol="0">
              <a:spAutoFit/>
            </a:bodyPr>
            <a:lstStyle/>
            <a:p>
              <a:r>
                <a:rPr lang="en-US" sz="1400" dirty="0" err="1"/>
                <a:t>B</a:t>
              </a:r>
              <a:r>
                <a:rPr lang="en-US" sz="1400" baseline="-25000" dirty="0" err="1">
                  <a:latin typeface="Symbol" charset="2"/>
                  <a:cs typeface="Symbol" charset="2"/>
                </a:rPr>
                <a:t>q</a:t>
              </a:r>
              <a:r>
                <a:rPr lang="en-US" sz="1400" dirty="0"/>
                <a:t> @ 15 </a:t>
              </a:r>
              <a:r>
                <a:rPr lang="en-US" sz="1400" dirty="0" err="1"/>
                <a:t>ps</a:t>
              </a:r>
              <a:endParaRPr lang="en-US" sz="1400" dirty="0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r="14937"/>
            <a:stretch/>
          </p:blipFill>
          <p:spPr>
            <a:xfrm>
              <a:off x="2893187" y="3555955"/>
              <a:ext cx="4609077" cy="189444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595914" y="4436653"/>
              <a:ext cx="8006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kern="1200" dirty="0">
                  <a:solidFill>
                    <a:schemeClr val="bg1"/>
                  </a:solidFill>
                </a:rPr>
                <a:t>Al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51854" y="3915921"/>
              <a:ext cx="7151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kern="1200" dirty="0">
                  <a:solidFill>
                    <a:schemeClr val="bg1"/>
                  </a:solidFill>
                </a:rPr>
                <a:t>CH</a:t>
              </a:r>
              <a:endParaRPr lang="en-US" sz="1600" b="1" kern="1200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17973" y="3984095"/>
              <a:ext cx="14560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kern="1200" dirty="0">
                  <a:solidFill>
                    <a:schemeClr val="bg1"/>
                  </a:solidFill>
                </a:rPr>
                <a:t>DT</a:t>
              </a:r>
            </a:p>
          </p:txBody>
        </p:sp>
        <p:sp>
          <p:nvSpPr>
            <p:cNvPr id="35" name="Chord 34"/>
            <p:cNvSpPr/>
            <p:nvPr/>
          </p:nvSpPr>
          <p:spPr>
            <a:xfrm>
              <a:off x="6168957" y="4257661"/>
              <a:ext cx="1209023" cy="1304316"/>
            </a:xfrm>
            <a:prstGeom prst="chord">
              <a:avLst>
                <a:gd name="adj1" fmla="val 10813916"/>
                <a:gd name="adj2" fmla="val 21570129"/>
              </a:avLst>
            </a:prstGeom>
            <a:noFill/>
            <a:ln w="12700" cmpd="sng"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kern="120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119748" y="2108534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latin typeface="Arial"/>
                <a:cs typeface="Arial"/>
              </a:rPr>
              <a:t>j</a:t>
            </a:r>
            <a:r>
              <a:rPr lang="en-US" baseline="-25000"/>
              <a:t>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heating simulation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7818" y="1123361"/>
            <a:ext cx="5406284" cy="554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7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thet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7376" b="25872"/>
          <a:stretch>
            <a:fillRect/>
          </a:stretch>
        </p:blipFill>
        <p:spPr>
          <a:xfrm>
            <a:off x="96500" y="1143001"/>
            <a:ext cx="5621391" cy="1971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heating simulation</a:t>
            </a:r>
          </a:p>
        </p:txBody>
      </p:sp>
      <p:pic>
        <p:nvPicPr>
          <p:cNvPr id="5" name="den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32676" b="27091"/>
          <a:stretch>
            <a:fillRect/>
          </a:stretch>
        </p:blipFill>
        <p:spPr>
          <a:xfrm>
            <a:off x="92075" y="3169660"/>
            <a:ext cx="5622266" cy="1696476"/>
          </a:xfrm>
          <a:prstGeom prst="rect">
            <a:avLst/>
          </a:prstGeom>
        </p:spPr>
      </p:pic>
      <p:pic>
        <p:nvPicPr>
          <p:cNvPr id="6" name="video3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t="32056" b="27098"/>
          <a:stretch>
            <a:fillRect/>
          </a:stretch>
        </p:blipFill>
        <p:spPr>
          <a:xfrm>
            <a:off x="76201" y="4944550"/>
            <a:ext cx="5647608" cy="1730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21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0304" y="1135932"/>
            <a:ext cx="5349824" cy="5602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heating simulation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1828800"/>
            <a:ext cx="3276600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Ignition energy is reduced by a factor of 3x to ~1.2 MJ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Corresponds to a target gain of ~40x, with &gt;100 MJ yield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Required ignition energy is very sensitive to uncertainties in the fast electron distribution — rapid progress is being made in simulation capability but the physics is challenging</a:t>
            </a:r>
          </a:p>
        </p:txBody>
      </p:sp>
    </p:spTree>
    <p:extLst>
      <p:ext uri="{BB962C8B-B14F-4D97-AF65-F5344CB8AC3E}">
        <p14:creationId xmlns:p14="http://schemas.microsoft.com/office/powerpoint/2010/main" val="173885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2"/>
          <a:stretch/>
        </p:blipFill>
        <p:spPr>
          <a:xfrm>
            <a:off x="5390405" y="1306812"/>
            <a:ext cx="3155480" cy="2263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Science funded activities in HED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057400"/>
            <a:ext cx="5006499" cy="3200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Modeling intense laser-matter interactions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Fast ignition ICF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Collisionless shock physics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Non-equilibrium physics in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Electronic structure of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Isochoric heating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High harmonic probing of hot dense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XAFS studies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Eagle nebula physics</a:t>
            </a:r>
          </a:p>
        </p:txBody>
      </p:sp>
      <p:pic>
        <p:nvPicPr>
          <p:cNvPr id="8" name="Picture 7" descr="nif-0109-158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6" b="22832"/>
          <a:stretch/>
        </p:blipFill>
        <p:spPr>
          <a:xfrm>
            <a:off x="5390405" y="3711429"/>
            <a:ext cx="3155480" cy="2709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790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0158"/>
          <a:stretch/>
        </p:blipFill>
        <p:spPr>
          <a:xfrm>
            <a:off x="336827" y="1927770"/>
            <a:ext cx="4149128" cy="3429000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323606" cy="792162"/>
          </a:xfrm>
        </p:spPr>
        <p:txBody>
          <a:bodyPr anchor="b" anchorCtr="0">
            <a:noAutofit/>
          </a:bodyPr>
          <a:lstStyle/>
          <a:p>
            <a:r>
              <a:rPr kumimoji="1" lang="en-US" dirty="0"/>
              <a:t>We are performing code-to-code comparisons to assess physics and modeling uncertainties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21392" y="5737669"/>
            <a:ext cx="5493783" cy="618631"/>
          </a:xfrm>
          <a:prstGeom prst="rect">
            <a:avLst/>
          </a:prstGeom>
          <a:solidFill>
            <a:srgbClr val="53C027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18288" rtlCol="0">
            <a:spAutoFit/>
          </a:bodyPr>
          <a:lstStyle/>
          <a:p>
            <a:pPr>
              <a:spcAft>
                <a:spcPts val="0"/>
              </a:spcAft>
              <a:buClr>
                <a:schemeClr val="tx2"/>
              </a:buClr>
            </a:pPr>
            <a:r>
              <a:rPr lang="en-US" sz="1800" b="1" dirty="0">
                <a:latin typeface="Calibri"/>
                <a:cs typeface="Calibri"/>
              </a:rPr>
              <a:t>Preliminary results are indicating significant differences in the fast electron beam divergence </a:t>
            </a:r>
            <a:endParaRPr lang="en-US" sz="1800" b="1" dirty="0">
              <a:latin typeface="Calibri"/>
              <a:cs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91538" y="1541220"/>
            <a:ext cx="4216400" cy="40105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1019" y="1221931"/>
            <a:ext cx="4216400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PSC code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48200" y="1541815"/>
            <a:ext cx="4216400" cy="401054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tIns="137160" anchor="t" anchorCtr="0"/>
          <a:lstStyle/>
          <a:p>
            <a:endParaRPr kumimoji="1" lang="en-US" sz="1800" b="1" dirty="0">
              <a:cs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47681" y="1222526"/>
            <a:ext cx="4216400" cy="386531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>
              <a:defRPr/>
            </a:pPr>
            <a:r>
              <a:rPr lang="en-US" sz="1800" b="1" dirty="0">
                <a:solidFill>
                  <a:schemeClr val="tx1"/>
                </a:solidFill>
              </a:rPr>
              <a:t>OSIRIS code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 rot="16200000">
            <a:off x="2365331" y="1680642"/>
            <a:ext cx="94927" cy="1905000"/>
          </a:xfrm>
          <a:prstGeom prst="rect">
            <a:avLst/>
          </a:prstGeom>
          <a:noFill/>
          <a:ln w="19050" cmpd="sng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2872" y="2200417"/>
            <a:ext cx="322872" cy="2314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5009" y="232841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rgbClr val="FFFFFF"/>
                </a:solidFill>
              </a:rPr>
              <a:t>DT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83325" y="2339975"/>
            <a:ext cx="66675" cy="415925"/>
          </a:xfrm>
          <a:prstGeom prst="rect">
            <a:avLst/>
          </a:prstGeom>
          <a:noFill/>
          <a:ln w="12700" cmpd="sng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324600" y="2362200"/>
            <a:ext cx="228600" cy="109538"/>
          </a:xfrm>
          <a:prstGeom prst="straightConnector1">
            <a:avLst/>
          </a:prstGeom>
          <a:ln w="12700" cmpd="sng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578" y="1821252"/>
            <a:ext cx="3702845" cy="356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01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facilities can be used to validate simulations, explore core heating physics, and refine designs</a:t>
            </a:r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310602" y="1727704"/>
            <a:ext cx="6091810" cy="4502558"/>
            <a:chOff x="990601" y="1447800"/>
            <a:chExt cx="6578828" cy="4862522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4" name="Text Box 80"/>
            <p:cNvSpPr txBox="1">
              <a:spLocks noChangeArrowheads="1"/>
            </p:cNvSpPr>
            <p:nvPr/>
          </p:nvSpPr>
          <p:spPr bwMode="auto">
            <a:xfrm>
              <a:off x="3360649" y="2268930"/>
              <a:ext cx="1147752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Gekko+LFEX</a:t>
              </a:r>
            </a:p>
          </p:txBody>
        </p:sp>
        <p:sp>
          <p:nvSpPr>
            <p:cNvPr id="15" name="Text Box 81"/>
            <p:cNvSpPr txBox="1">
              <a:spLocks noChangeArrowheads="1"/>
            </p:cNvSpPr>
            <p:nvPr/>
          </p:nvSpPr>
          <p:spPr bwMode="auto">
            <a:xfrm>
              <a:off x="5828565" y="2149622"/>
              <a:ext cx="1357227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NIF+ARC (2014)</a:t>
              </a:r>
            </a:p>
          </p:txBody>
        </p:sp>
        <p:sp>
          <p:nvSpPr>
            <p:cNvPr id="16" name="Text Box 82"/>
            <p:cNvSpPr txBox="1">
              <a:spLocks noChangeArrowheads="1"/>
            </p:cNvSpPr>
            <p:nvPr/>
          </p:nvSpPr>
          <p:spPr bwMode="auto">
            <a:xfrm>
              <a:off x="3963599" y="2896874"/>
              <a:ext cx="960596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OMEGA EP 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0" name="Oval 113"/>
            <p:cNvSpPr>
              <a:spLocks noChangeArrowheads="1"/>
            </p:cNvSpPr>
            <p:nvPr/>
          </p:nvSpPr>
          <p:spPr bwMode="auto">
            <a:xfrm>
              <a:off x="6574656" y="2443128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1" name="Oval 115"/>
            <p:cNvSpPr>
              <a:spLocks noChangeArrowheads="1"/>
            </p:cNvSpPr>
            <p:nvPr/>
          </p:nvSpPr>
          <p:spPr bwMode="auto">
            <a:xfrm>
              <a:off x="4562689" y="2523453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58" name="Oval 113"/>
            <p:cNvSpPr>
              <a:spLocks noChangeArrowheads="1"/>
            </p:cNvSpPr>
            <p:nvPr/>
          </p:nvSpPr>
          <p:spPr bwMode="auto">
            <a:xfrm>
              <a:off x="6477000" y="304800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59" name="Text Box 81"/>
            <p:cNvSpPr txBox="1">
              <a:spLocks noChangeArrowheads="1"/>
            </p:cNvSpPr>
            <p:nvPr/>
          </p:nvSpPr>
          <p:spPr bwMode="auto">
            <a:xfrm>
              <a:off x="5585752" y="2771745"/>
              <a:ext cx="1609374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LMJ+PETAL (2016)</a:t>
              </a:r>
            </a:p>
          </p:txBody>
        </p:sp>
        <p:sp>
          <p:nvSpPr>
            <p:cNvPr id="60" name="Oval 112"/>
            <p:cNvSpPr>
              <a:spLocks noChangeArrowheads="1"/>
            </p:cNvSpPr>
            <p:nvPr/>
          </p:nvSpPr>
          <p:spPr bwMode="auto">
            <a:xfrm>
              <a:off x="4296243" y="352044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61" name="Text Box 82"/>
            <p:cNvSpPr txBox="1">
              <a:spLocks noChangeArrowheads="1"/>
            </p:cNvSpPr>
            <p:nvPr/>
          </p:nvSpPr>
          <p:spPr bwMode="auto">
            <a:xfrm>
              <a:off x="4517784" y="3609945"/>
              <a:ext cx="590142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ORION </a:t>
              </a:r>
            </a:p>
          </p:txBody>
        </p:sp>
      </p:grp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4210341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4172355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4" name="Oval 112"/>
          <p:cNvSpPr>
            <a:spLocks noChangeArrowheads="1"/>
          </p:cNvSpPr>
          <p:nvPr/>
        </p:nvSpPr>
        <p:spPr bwMode="auto">
          <a:xfrm>
            <a:off x="5029200" y="3221906"/>
            <a:ext cx="127006" cy="127006"/>
          </a:xfrm>
          <a:prstGeom prst="ellipse">
            <a:avLst/>
          </a:prstGeom>
          <a:solidFill>
            <a:srgbClr val="7FFF67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</p:spTree>
    <p:extLst>
      <p:ext uri="{BB962C8B-B14F-4D97-AF65-F5344CB8AC3E}">
        <p14:creationId xmlns:p14="http://schemas.microsoft.com/office/powerpoint/2010/main" val="303784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Existing facilities can be used to validate simulations, explore core heating physics, and refine designs</a:t>
            </a:r>
            <a:endParaRPr lang="en-US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310602" y="1727704"/>
            <a:ext cx="6091810" cy="4502558"/>
            <a:chOff x="990601" y="1447800"/>
            <a:chExt cx="6578828" cy="4862522"/>
          </a:xfrm>
        </p:grpSpPr>
        <p:pic>
          <p:nvPicPr>
            <p:cNvPr id="4" name="Picture 69"/>
            <p:cNvPicPr preferRelativeResize="0"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899160" y="1489709"/>
              <a:ext cx="5463097" cy="42362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</p:pic>
        <p:sp>
          <p:nvSpPr>
            <p:cNvPr id="5" name="Text Box 71"/>
            <p:cNvSpPr txBox="1">
              <a:spLocks noChangeArrowheads="1"/>
            </p:cNvSpPr>
            <p:nvPr/>
          </p:nvSpPr>
          <p:spPr bwMode="auto">
            <a:xfrm>
              <a:off x="2856814" y="5253037"/>
              <a:ext cx="96180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100TW</a:t>
              </a:r>
            </a:p>
          </p:txBody>
        </p:sp>
        <p:sp>
          <p:nvSpPr>
            <p:cNvPr id="6" name="Text Box 72"/>
            <p:cNvSpPr txBox="1">
              <a:spLocks noChangeArrowheads="1"/>
            </p:cNvSpPr>
            <p:nvPr/>
          </p:nvSpPr>
          <p:spPr bwMode="auto">
            <a:xfrm>
              <a:off x="3964827" y="4583960"/>
              <a:ext cx="948978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TAW</a:t>
              </a:r>
            </a:p>
          </p:txBody>
        </p:sp>
        <p:sp>
          <p:nvSpPr>
            <p:cNvPr id="7" name="Text Box 73"/>
            <p:cNvSpPr txBox="1">
              <a:spLocks noChangeArrowheads="1"/>
            </p:cNvSpPr>
            <p:nvPr/>
          </p:nvSpPr>
          <p:spPr bwMode="auto">
            <a:xfrm>
              <a:off x="3893227" y="4793503"/>
              <a:ext cx="45398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Helen</a:t>
              </a:r>
            </a:p>
          </p:txBody>
        </p:sp>
        <p:sp>
          <p:nvSpPr>
            <p:cNvPr id="8" name="Text Box 74"/>
            <p:cNvSpPr txBox="1">
              <a:spLocks noChangeArrowheads="1"/>
            </p:cNvSpPr>
            <p:nvPr/>
          </p:nvSpPr>
          <p:spPr bwMode="auto">
            <a:xfrm>
              <a:off x="4161728" y="4370925"/>
              <a:ext cx="555816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Trident</a:t>
              </a:r>
            </a:p>
          </p:txBody>
        </p:sp>
        <p:sp>
          <p:nvSpPr>
            <p:cNvPr id="9" name="Text Box 75"/>
            <p:cNvSpPr txBox="1">
              <a:spLocks noChangeArrowheads="1"/>
            </p:cNvSpPr>
            <p:nvPr/>
          </p:nvSpPr>
          <p:spPr bwMode="auto">
            <a:xfrm>
              <a:off x="3010754" y="4245199"/>
              <a:ext cx="460412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Texas</a:t>
              </a:r>
            </a:p>
          </p:txBody>
        </p:sp>
        <p:sp>
          <p:nvSpPr>
            <p:cNvPr id="10" name="Text Box 76"/>
            <p:cNvSpPr txBox="1">
              <a:spLocks noChangeArrowheads="1"/>
            </p:cNvSpPr>
            <p:nvPr/>
          </p:nvSpPr>
          <p:spPr bwMode="auto">
            <a:xfrm>
              <a:off x="2350242" y="3794682"/>
              <a:ext cx="859210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Vulcan PW</a:t>
              </a:r>
            </a:p>
          </p:txBody>
        </p:sp>
        <p:sp>
          <p:nvSpPr>
            <p:cNvPr id="11" name="Text Box 77"/>
            <p:cNvSpPr txBox="1">
              <a:spLocks noChangeArrowheads="1"/>
            </p:cNvSpPr>
            <p:nvPr/>
          </p:nvSpPr>
          <p:spPr bwMode="auto">
            <a:xfrm>
              <a:off x="2799533" y="4018194"/>
              <a:ext cx="787569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LULI 2000</a:t>
              </a:r>
            </a:p>
          </p:txBody>
        </p:sp>
        <p:sp>
          <p:nvSpPr>
            <p:cNvPr id="12" name="Text Box 78"/>
            <p:cNvSpPr txBox="1">
              <a:spLocks noChangeArrowheads="1"/>
            </p:cNvSpPr>
            <p:nvPr/>
          </p:nvSpPr>
          <p:spPr bwMode="auto">
            <a:xfrm>
              <a:off x="3886067" y="3934377"/>
              <a:ext cx="478484" cy="20005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TITAN</a:t>
              </a:r>
            </a:p>
          </p:txBody>
        </p:sp>
        <p:sp>
          <p:nvSpPr>
            <p:cNvPr id="14" name="Text Box 80"/>
            <p:cNvSpPr txBox="1">
              <a:spLocks noChangeArrowheads="1"/>
            </p:cNvSpPr>
            <p:nvPr/>
          </p:nvSpPr>
          <p:spPr bwMode="auto">
            <a:xfrm>
              <a:off x="3360649" y="2268930"/>
              <a:ext cx="1147752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Gekko+LFEX</a:t>
              </a:r>
            </a:p>
          </p:txBody>
        </p:sp>
        <p:sp>
          <p:nvSpPr>
            <p:cNvPr id="15" name="Text Box 81"/>
            <p:cNvSpPr txBox="1">
              <a:spLocks noChangeArrowheads="1"/>
            </p:cNvSpPr>
            <p:nvPr/>
          </p:nvSpPr>
          <p:spPr bwMode="auto">
            <a:xfrm>
              <a:off x="5828565" y="2149622"/>
              <a:ext cx="1357227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NIF+ARC (2014)</a:t>
              </a:r>
            </a:p>
          </p:txBody>
        </p:sp>
        <p:sp>
          <p:nvSpPr>
            <p:cNvPr id="16" name="Text Box 82"/>
            <p:cNvSpPr txBox="1">
              <a:spLocks noChangeArrowheads="1"/>
            </p:cNvSpPr>
            <p:nvPr/>
          </p:nvSpPr>
          <p:spPr bwMode="auto">
            <a:xfrm>
              <a:off x="3963599" y="2896874"/>
              <a:ext cx="960596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OMEGA EP </a:t>
              </a:r>
            </a:p>
          </p:txBody>
        </p:sp>
        <p:sp>
          <p:nvSpPr>
            <p:cNvPr id="17" name="Text Box 88"/>
            <p:cNvSpPr txBox="1">
              <a:spLocks noChangeArrowheads="1"/>
            </p:cNvSpPr>
            <p:nvPr/>
          </p:nvSpPr>
          <p:spPr bwMode="auto">
            <a:xfrm>
              <a:off x="1807870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18" name="Text Box 89"/>
            <p:cNvSpPr txBox="1">
              <a:spLocks noChangeArrowheads="1"/>
            </p:cNvSpPr>
            <p:nvPr/>
          </p:nvSpPr>
          <p:spPr bwMode="auto">
            <a:xfrm>
              <a:off x="2618743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19" name="Text Box 90"/>
            <p:cNvSpPr txBox="1">
              <a:spLocks noChangeArrowheads="1"/>
            </p:cNvSpPr>
            <p:nvPr/>
          </p:nvSpPr>
          <p:spPr bwMode="auto">
            <a:xfrm>
              <a:off x="3574606" y="5755655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0" name="Text Box 91"/>
            <p:cNvSpPr txBox="1">
              <a:spLocks noChangeArrowheads="1"/>
            </p:cNvSpPr>
            <p:nvPr/>
          </p:nvSpPr>
          <p:spPr bwMode="auto">
            <a:xfrm>
              <a:off x="4398008" y="5755655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1" name="Text Box 92"/>
            <p:cNvSpPr txBox="1">
              <a:spLocks noChangeArrowheads="1"/>
            </p:cNvSpPr>
            <p:nvPr/>
          </p:nvSpPr>
          <p:spPr bwMode="auto">
            <a:xfrm>
              <a:off x="5244681" y="5755655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2" name="Text Box 93"/>
            <p:cNvSpPr txBox="1">
              <a:spLocks noChangeArrowheads="1"/>
            </p:cNvSpPr>
            <p:nvPr/>
          </p:nvSpPr>
          <p:spPr bwMode="auto">
            <a:xfrm>
              <a:off x="6218444" y="5755655"/>
              <a:ext cx="399148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1MJ</a:t>
              </a:r>
            </a:p>
          </p:txBody>
        </p:sp>
        <p:sp>
          <p:nvSpPr>
            <p:cNvPr id="23" name="Text Box 94"/>
            <p:cNvSpPr txBox="1">
              <a:spLocks noChangeArrowheads="1"/>
            </p:cNvSpPr>
            <p:nvPr/>
          </p:nvSpPr>
          <p:spPr bwMode="auto">
            <a:xfrm>
              <a:off x="7056167" y="5755655"/>
              <a:ext cx="51326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10MJ</a:t>
              </a:r>
            </a:p>
          </p:txBody>
        </p:sp>
        <p:sp>
          <p:nvSpPr>
            <p:cNvPr id="24" name="Text Box 95"/>
            <p:cNvSpPr txBox="1">
              <a:spLocks noChangeArrowheads="1"/>
            </p:cNvSpPr>
            <p:nvPr/>
          </p:nvSpPr>
          <p:spPr bwMode="auto">
            <a:xfrm>
              <a:off x="1495107" y="5553097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10J</a:t>
              </a:r>
            </a:p>
          </p:txBody>
        </p:sp>
        <p:sp>
          <p:nvSpPr>
            <p:cNvPr id="25" name="Text Box 96"/>
            <p:cNvSpPr txBox="1">
              <a:spLocks noChangeArrowheads="1"/>
            </p:cNvSpPr>
            <p:nvPr/>
          </p:nvSpPr>
          <p:spPr bwMode="auto">
            <a:xfrm>
              <a:off x="1398447" y="4526336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100J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495107" y="3492591"/>
              <a:ext cx="34234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1kJ</a:t>
              </a:r>
            </a:p>
          </p:txBody>
        </p:sp>
        <p:sp>
          <p:nvSpPr>
            <p:cNvPr id="27" name="Text Box 98"/>
            <p:cNvSpPr txBox="1">
              <a:spLocks noChangeArrowheads="1"/>
            </p:cNvSpPr>
            <p:nvPr/>
          </p:nvSpPr>
          <p:spPr bwMode="auto">
            <a:xfrm>
              <a:off x="1398447" y="2465830"/>
              <a:ext cx="4564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10kJ</a:t>
              </a:r>
            </a:p>
          </p:txBody>
        </p:sp>
        <p:sp>
          <p:nvSpPr>
            <p:cNvPr id="28" name="Text Box 99"/>
            <p:cNvSpPr txBox="1">
              <a:spLocks noChangeArrowheads="1"/>
            </p:cNvSpPr>
            <p:nvPr/>
          </p:nvSpPr>
          <p:spPr bwMode="auto">
            <a:xfrm>
              <a:off x="1303577" y="1447800"/>
              <a:ext cx="5705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100kJ</a:t>
              </a:r>
            </a:p>
          </p:txBody>
        </p:sp>
        <p:sp>
          <p:nvSpPr>
            <p:cNvPr id="29" name="Text Box 100"/>
            <p:cNvSpPr txBox="1">
              <a:spLocks noChangeArrowheads="1"/>
            </p:cNvSpPr>
            <p:nvPr/>
          </p:nvSpPr>
          <p:spPr bwMode="auto">
            <a:xfrm>
              <a:off x="3779317" y="6064101"/>
              <a:ext cx="185948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Long Pulse Energy</a:t>
              </a:r>
            </a:p>
          </p:txBody>
        </p:sp>
        <p:sp>
          <p:nvSpPr>
            <p:cNvPr id="30" name="Oval 102"/>
            <p:cNvSpPr>
              <a:spLocks noChangeArrowheads="1"/>
            </p:cNvSpPr>
            <p:nvPr/>
          </p:nvSpPr>
          <p:spPr bwMode="auto">
            <a:xfrm>
              <a:off x="2636643" y="5313868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1" name="Oval 103"/>
            <p:cNvSpPr>
              <a:spLocks noChangeArrowheads="1"/>
            </p:cNvSpPr>
            <p:nvPr/>
          </p:nvSpPr>
          <p:spPr bwMode="auto">
            <a:xfrm>
              <a:off x="3667686" y="482144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2" name="Oval 104"/>
            <p:cNvSpPr>
              <a:spLocks noChangeArrowheads="1"/>
            </p:cNvSpPr>
            <p:nvPr/>
          </p:nvSpPr>
          <p:spPr bwMode="auto">
            <a:xfrm>
              <a:off x="3936187" y="440934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3" name="Oval 105"/>
            <p:cNvSpPr>
              <a:spLocks noChangeArrowheads="1"/>
            </p:cNvSpPr>
            <p:nvPr/>
          </p:nvSpPr>
          <p:spPr bwMode="auto">
            <a:xfrm>
              <a:off x="3667686" y="402867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4" name="Oval 106"/>
            <p:cNvSpPr>
              <a:spLocks noChangeArrowheads="1"/>
            </p:cNvSpPr>
            <p:nvPr/>
          </p:nvSpPr>
          <p:spPr bwMode="auto">
            <a:xfrm>
              <a:off x="3735707" y="4590944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5" name="Oval 107"/>
            <p:cNvSpPr>
              <a:spLocks noChangeArrowheads="1"/>
            </p:cNvSpPr>
            <p:nvPr/>
          </p:nvSpPr>
          <p:spPr bwMode="auto">
            <a:xfrm>
              <a:off x="3313265" y="3868021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6" name="Oval 108"/>
            <p:cNvSpPr>
              <a:spLocks noChangeArrowheads="1"/>
            </p:cNvSpPr>
            <p:nvPr/>
          </p:nvSpPr>
          <p:spPr bwMode="auto">
            <a:xfrm>
              <a:off x="3581766" y="4280122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37" name="Oval 109"/>
            <p:cNvSpPr>
              <a:spLocks noChangeArrowheads="1"/>
            </p:cNvSpPr>
            <p:nvPr/>
          </p:nvSpPr>
          <p:spPr bwMode="auto">
            <a:xfrm>
              <a:off x="3667686" y="3969300"/>
              <a:ext cx="137160" cy="137160"/>
            </a:xfrm>
            <a:prstGeom prst="ellipse">
              <a:avLst/>
            </a:prstGeom>
            <a:solidFill>
              <a:srgbClr val="6E8CFF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0" name="Oval 113"/>
            <p:cNvSpPr>
              <a:spLocks noChangeArrowheads="1"/>
            </p:cNvSpPr>
            <p:nvPr/>
          </p:nvSpPr>
          <p:spPr bwMode="auto">
            <a:xfrm>
              <a:off x="6574656" y="2443128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1" name="Oval 115"/>
            <p:cNvSpPr>
              <a:spLocks noChangeArrowheads="1"/>
            </p:cNvSpPr>
            <p:nvPr/>
          </p:nvSpPr>
          <p:spPr bwMode="auto">
            <a:xfrm>
              <a:off x="4562689" y="2523453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42" name="Text Box 127"/>
            <p:cNvSpPr txBox="1">
              <a:spLocks noChangeArrowheads="1"/>
            </p:cNvSpPr>
            <p:nvPr/>
          </p:nvSpPr>
          <p:spPr bwMode="auto">
            <a:xfrm rot="16200000">
              <a:off x="164734" y="3492867"/>
              <a:ext cx="1897955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500" b="1">
                  <a:latin typeface="Helvetica" charset="0"/>
                  <a:ea typeface="ＭＳ Ｐゴシック" charset="-128"/>
                  <a:cs typeface="ＭＳ Ｐゴシック" charset="-128"/>
                </a:rPr>
                <a:t>Short Pulse Energy</a:t>
              </a:r>
            </a:p>
          </p:txBody>
        </p:sp>
        <p:sp>
          <p:nvSpPr>
            <p:cNvPr id="58" name="Oval 113"/>
            <p:cNvSpPr>
              <a:spLocks noChangeArrowheads="1"/>
            </p:cNvSpPr>
            <p:nvPr/>
          </p:nvSpPr>
          <p:spPr bwMode="auto">
            <a:xfrm>
              <a:off x="6477000" y="304800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59" name="Text Box 81"/>
            <p:cNvSpPr txBox="1">
              <a:spLocks noChangeArrowheads="1"/>
            </p:cNvSpPr>
            <p:nvPr/>
          </p:nvSpPr>
          <p:spPr bwMode="auto">
            <a:xfrm>
              <a:off x="5585752" y="2771745"/>
              <a:ext cx="1609374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LMJ+PETAL (2016)</a:t>
              </a:r>
            </a:p>
          </p:txBody>
        </p:sp>
        <p:sp>
          <p:nvSpPr>
            <p:cNvPr id="60" name="Oval 112"/>
            <p:cNvSpPr>
              <a:spLocks noChangeArrowheads="1"/>
            </p:cNvSpPr>
            <p:nvPr/>
          </p:nvSpPr>
          <p:spPr bwMode="auto">
            <a:xfrm>
              <a:off x="4296243" y="3520440"/>
              <a:ext cx="137160" cy="137160"/>
            </a:xfrm>
            <a:prstGeom prst="ellipse">
              <a:avLst/>
            </a:prstGeom>
            <a:solidFill>
              <a:srgbClr val="7FFF67"/>
            </a:solidFill>
            <a:ln w="6350">
              <a:solidFill>
                <a:schemeClr val="tx1"/>
              </a:solidFill>
              <a:round/>
              <a:headEnd/>
              <a:tailEnd type="none" w="sm" len="med"/>
            </a:ln>
            <a:effectLst>
              <a:outerShdw blurRad="63500" dist="12700" dir="2700000" algn="ctr" rotWithShape="0">
                <a:srgbClr val="000000">
                  <a:alpha val="75000"/>
                </a:srgbClr>
              </a:outerShdw>
            </a:effectLst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endParaRPr lang="en-US" sz="1300" b="1"/>
            </a:p>
          </p:txBody>
        </p:sp>
        <p:sp>
          <p:nvSpPr>
            <p:cNvPr id="61" name="Text Box 82"/>
            <p:cNvSpPr txBox="1">
              <a:spLocks noChangeArrowheads="1"/>
            </p:cNvSpPr>
            <p:nvPr/>
          </p:nvSpPr>
          <p:spPr bwMode="auto">
            <a:xfrm>
              <a:off x="4517784" y="3609945"/>
              <a:ext cx="590142" cy="2160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 type="none" w="sm" len="med"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Helvetica" charset="0"/>
                  <a:ea typeface="ＭＳ Ｐゴシック" charset="-128"/>
                  <a:cs typeface="ＭＳ Ｐゴシック" charset="-128"/>
                </a:rPr>
                <a:t>ORION </a:t>
              </a:r>
            </a:p>
          </p:txBody>
        </p:sp>
      </p:grpSp>
      <p:sp>
        <p:nvSpPr>
          <p:cNvPr id="49" name="Oval 104"/>
          <p:cNvSpPr>
            <a:spLocks noChangeArrowheads="1"/>
          </p:cNvSpPr>
          <p:nvPr/>
        </p:nvSpPr>
        <p:spPr bwMode="auto">
          <a:xfrm>
            <a:off x="4623255" y="4210341"/>
            <a:ext cx="127006" cy="127006"/>
          </a:xfrm>
          <a:prstGeom prst="ellipse">
            <a:avLst/>
          </a:prstGeom>
          <a:solidFill>
            <a:srgbClr val="6E8CFF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0" name="Text Box 80"/>
          <p:cNvSpPr txBox="1">
            <a:spLocks noChangeArrowheads="1"/>
          </p:cNvSpPr>
          <p:nvPr/>
        </p:nvSpPr>
        <p:spPr bwMode="auto">
          <a:xfrm>
            <a:off x="4869028" y="4172355"/>
            <a:ext cx="814561" cy="20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 type="none" w="sm" len="med"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Helvetica" charset="0"/>
                <a:ea typeface="ＭＳ Ｐゴシック" charset="-128"/>
                <a:cs typeface="ＭＳ Ｐゴシック" charset="-128"/>
              </a:rPr>
              <a:t>Gekko XII</a:t>
            </a:r>
          </a:p>
        </p:txBody>
      </p:sp>
      <p:sp>
        <p:nvSpPr>
          <p:cNvPr id="54" name="Oval 112"/>
          <p:cNvSpPr>
            <a:spLocks noChangeArrowheads="1"/>
          </p:cNvSpPr>
          <p:nvPr/>
        </p:nvSpPr>
        <p:spPr bwMode="auto">
          <a:xfrm>
            <a:off x="5029200" y="3221906"/>
            <a:ext cx="127006" cy="127006"/>
          </a:xfrm>
          <a:prstGeom prst="ellipse">
            <a:avLst/>
          </a:prstGeom>
          <a:solidFill>
            <a:srgbClr val="7FFF67"/>
          </a:solidFill>
          <a:ln w="6350">
            <a:solidFill>
              <a:schemeClr val="tx1"/>
            </a:solidFill>
            <a:round/>
            <a:headEnd/>
            <a:tailEnd type="none" w="sm" len="med"/>
          </a:ln>
          <a:effectLst>
            <a:outerShdw blurRad="63500" dist="12700" dir="2700000" algn="ctr" rotWithShape="0">
              <a:srgbClr val="000000">
                <a:alpha val="75000"/>
              </a:srgbClr>
            </a:outerShdw>
          </a:effectLst>
        </p:spPr>
        <p:txBody>
          <a:bodyPr wrap="none" lIns="0" tIns="0" rIns="0" bIns="0" anchor="ctr">
            <a:prstTxWarp prst="textNoShape">
              <a:avLst/>
            </a:prstTxWarp>
          </a:bodyPr>
          <a:lstStyle/>
          <a:p>
            <a:endParaRPr lang="en-US" sz="1300" b="1"/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5985264" y="1295400"/>
            <a:ext cx="712508" cy="712508"/>
          </a:xfrm>
          <a:prstGeom prst="ellipse">
            <a:avLst/>
          </a:prstGeom>
          <a:solidFill>
            <a:srgbClr val="FF5558">
              <a:alpha val="60000"/>
            </a:srgbClr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/>
                <a:cs typeface="Arial"/>
              </a:rPr>
              <a:t>?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858000" y="1371600"/>
            <a:ext cx="1447800" cy="338554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Fast Ignition</a:t>
            </a:r>
          </a:p>
        </p:txBody>
      </p:sp>
    </p:spTree>
    <p:extLst>
      <p:ext uri="{BB962C8B-B14F-4D97-AF65-F5344CB8AC3E}">
        <p14:creationId xmlns:p14="http://schemas.microsoft.com/office/powerpoint/2010/main" val="2732734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3-049438s1_moses_allhands_0502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flipH="1">
            <a:off x="547245" y="2871106"/>
            <a:ext cx="3474720" cy="3474720"/>
            <a:chOff x="182962" y="1837422"/>
            <a:chExt cx="3474720" cy="3474720"/>
          </a:xfrm>
        </p:grpSpPr>
        <p:sp>
          <p:nvSpPr>
            <p:cNvPr id="4" name="Oval 3"/>
            <p:cNvSpPr>
              <a:spLocks noChangeAspect="1"/>
            </p:cNvSpPr>
            <p:nvPr/>
          </p:nvSpPr>
          <p:spPr bwMode="auto">
            <a:xfrm>
              <a:off x="182962" y="1837422"/>
              <a:ext cx="3474720" cy="3474720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>
                <a:ln>
                  <a:noFill/>
                </a:ln>
                <a:solidFill>
                  <a:srgbClr val="0039A6"/>
                </a:solidFill>
                <a:effectLst/>
                <a:latin typeface="Arial" pitchFamily="-111" charset="0"/>
                <a:ea typeface="ＭＳ Ｐゴシック" pitchFamily="-111" charset="-128"/>
                <a:cs typeface="ＭＳ Ｐゴシック" pitchFamily="-111" charset="-128"/>
              </a:endParaRPr>
            </a:p>
          </p:txBody>
        </p:sp>
        <p:grpSp>
          <p:nvGrpSpPr>
            <p:cNvPr id="5" name="Group 3"/>
            <p:cNvGrpSpPr>
              <a:grpSpLocks noChangeAspect="1"/>
            </p:cNvGrpSpPr>
            <p:nvPr/>
          </p:nvGrpSpPr>
          <p:grpSpPr>
            <a:xfrm>
              <a:off x="1422290" y="2127586"/>
              <a:ext cx="1428970" cy="2940843"/>
              <a:chOff x="1077900" y="2367202"/>
              <a:chExt cx="1428970" cy="2940843"/>
            </a:xfrm>
          </p:grpSpPr>
          <p:sp>
            <p:nvSpPr>
              <p:cNvPr id="10" name="Rounded Rectangle 9"/>
              <p:cNvSpPr/>
              <p:nvPr/>
            </p:nvSpPr>
            <p:spPr bwMode="auto">
              <a:xfrm flipH="1">
                <a:off x="1093171" y="2899794"/>
                <a:ext cx="994825" cy="1884932"/>
              </a:xfrm>
              <a:prstGeom prst="roundRect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 flipH="1">
                <a:off x="1354967" y="3841714"/>
                <a:ext cx="471233" cy="1091"/>
              </a:xfrm>
              <a:prstGeom prst="line">
                <a:avLst/>
              </a:prstGeom>
              <a:noFill/>
              <a:ln w="1746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 bwMode="auto">
              <a:xfrm flipH="1">
                <a:off x="1354967" y="3841714"/>
                <a:ext cx="471233" cy="1091"/>
              </a:xfrm>
              <a:prstGeom prst="line">
                <a:avLst/>
              </a:prstGeom>
              <a:noFill/>
              <a:ln w="1746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" name="Oval 12"/>
              <p:cNvSpPr/>
              <p:nvPr/>
            </p:nvSpPr>
            <p:spPr bwMode="auto">
              <a:xfrm flipH="1">
                <a:off x="1381147" y="3632823"/>
                <a:ext cx="418874" cy="418874"/>
              </a:xfrm>
              <a:prstGeom prst="ellipse">
                <a:avLst/>
              </a:prstGeom>
              <a:noFill/>
              <a:ln w="38100" cap="flat" cmpd="sng" algn="ctr">
                <a:solidFill>
                  <a:srgbClr val="1700F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 flipH="1">
                <a:off x="1420416" y="3672092"/>
                <a:ext cx="340335" cy="340335"/>
              </a:xfrm>
              <a:prstGeom prst="ellipse">
                <a:avLst/>
              </a:prstGeom>
              <a:noFill/>
              <a:ln w="76200" cap="flat" cmpd="sng" algn="ctr">
                <a:solidFill>
                  <a:srgbClr val="00AA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 bwMode="auto">
              <a:xfrm rot="16200000" flipH="1">
                <a:off x="1899230" y="3839268"/>
                <a:ext cx="376986" cy="546"/>
              </a:xfrm>
              <a:prstGeom prst="line">
                <a:avLst/>
              </a:prstGeom>
              <a:noFill/>
              <a:ln w="7620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Isosceles Triangle 15"/>
              <p:cNvSpPr/>
              <p:nvPr/>
            </p:nvSpPr>
            <p:spPr bwMode="auto">
              <a:xfrm rot="16200000" flipH="1">
                <a:off x="1675167" y="3716347"/>
                <a:ext cx="228286" cy="252675"/>
              </a:xfrm>
              <a:prstGeom prst="triangle">
                <a:avLst/>
              </a:prstGeom>
              <a:solidFill>
                <a:schemeClr val="bg1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17" name="Diagonal Stripe 16"/>
              <p:cNvSpPr/>
              <p:nvPr/>
            </p:nvSpPr>
            <p:spPr bwMode="auto">
              <a:xfrm flipH="1" flipV="1">
                <a:off x="1590039" y="3519378"/>
                <a:ext cx="796841" cy="322882"/>
              </a:xfrm>
              <a:prstGeom prst="diagStripe">
                <a:avLst>
                  <a:gd name="adj" fmla="val 88300"/>
                </a:avLst>
              </a:prstGeom>
              <a:solidFill>
                <a:srgbClr val="FFE20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18" name="Diagonal Stripe 17"/>
              <p:cNvSpPr/>
              <p:nvPr/>
            </p:nvSpPr>
            <p:spPr bwMode="auto">
              <a:xfrm flipH="1">
                <a:off x="1590039" y="3842260"/>
                <a:ext cx="796841" cy="322882"/>
              </a:xfrm>
              <a:prstGeom prst="diagStripe">
                <a:avLst>
                  <a:gd name="adj" fmla="val 88300"/>
                </a:avLst>
              </a:prstGeom>
              <a:solidFill>
                <a:srgbClr val="FFE200"/>
              </a:soli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sp>
            <p:nvSpPr>
              <p:cNvPr id="19" name="Isosceles Triangle 18"/>
              <p:cNvSpPr/>
              <p:nvPr/>
            </p:nvSpPr>
            <p:spPr bwMode="auto">
              <a:xfrm rot="16200000" flipH="1">
                <a:off x="1904739" y="3397206"/>
                <a:ext cx="314155" cy="890107"/>
              </a:xfrm>
              <a:prstGeom prst="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0000"/>
                  </a:gs>
                  <a:gs pos="50000">
                    <a:srgbClr val="FF5852"/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>
                  <a:ln>
                    <a:noFill/>
                  </a:ln>
                  <a:solidFill>
                    <a:srgbClr val="0039A6"/>
                  </a:solidFill>
                  <a:effectLst/>
                  <a:latin typeface="Arial" pitchFamily="-111" charset="0"/>
                  <a:ea typeface="ＭＳ Ｐゴシック" pitchFamily="-111" charset="-128"/>
                  <a:cs typeface="ＭＳ Ｐゴシック" pitchFamily="-111" charset="-128"/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 bwMode="auto">
              <a:xfrm flipH="1">
                <a:off x="1328788" y="4775726"/>
                <a:ext cx="523592" cy="1091"/>
              </a:xfrm>
              <a:prstGeom prst="line">
                <a:avLst/>
              </a:prstGeom>
              <a:noFill/>
              <a:ln w="1270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1328788" y="2890794"/>
                <a:ext cx="523592" cy="1091"/>
              </a:xfrm>
              <a:prstGeom prst="line">
                <a:avLst/>
              </a:prstGeom>
              <a:noFill/>
              <a:ln w="1270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22" name="Group 83"/>
              <p:cNvGrpSpPr/>
              <p:nvPr/>
            </p:nvGrpSpPr>
            <p:grpSpPr>
              <a:xfrm flipH="1">
                <a:off x="1077900" y="2367202"/>
                <a:ext cx="1025368" cy="1212989"/>
                <a:chOff x="3613150" y="1676400"/>
                <a:chExt cx="1492250" cy="1765300"/>
              </a:xfrm>
            </p:grpSpPr>
            <p:sp>
              <p:nvSpPr>
                <p:cNvPr id="26" name="Freeform 25"/>
                <p:cNvSpPr/>
                <p:nvPr/>
              </p:nvSpPr>
              <p:spPr bwMode="auto">
                <a:xfrm>
                  <a:off x="3613150" y="1676400"/>
                  <a:ext cx="1435100" cy="1765300"/>
                </a:xfrm>
                <a:custGeom>
                  <a:avLst/>
                  <a:gdLst>
                    <a:gd name="connsiteX0" fmla="*/ 1435100 w 1435100"/>
                    <a:gd name="connsiteY0" fmla="*/ 1689100 h 1765300"/>
                    <a:gd name="connsiteX1" fmla="*/ 1435100 w 1435100"/>
                    <a:gd name="connsiteY1" fmla="*/ 1413933 h 1765300"/>
                    <a:gd name="connsiteX2" fmla="*/ 0 w 1435100"/>
                    <a:gd name="connsiteY2" fmla="*/ 0 h 1765300"/>
                    <a:gd name="connsiteX3" fmla="*/ 232833 w 1435100"/>
                    <a:gd name="connsiteY3" fmla="*/ 4233 h 1765300"/>
                    <a:gd name="connsiteX4" fmla="*/ 1435100 w 1435100"/>
                    <a:gd name="connsiteY4" fmla="*/ 1765300 h 1765300"/>
                    <a:gd name="connsiteX5" fmla="*/ 1435100 w 1435100"/>
                    <a:gd name="connsiteY5" fmla="*/ 1689100 h 176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5100" h="1765300">
                      <a:moveTo>
                        <a:pt x="1435100" y="1689100"/>
                      </a:moveTo>
                      <a:lnTo>
                        <a:pt x="1435100" y="1413933"/>
                      </a:lnTo>
                      <a:lnTo>
                        <a:pt x="0" y="0"/>
                      </a:lnTo>
                      <a:lnTo>
                        <a:pt x="232833" y="4233"/>
                      </a:lnTo>
                      <a:lnTo>
                        <a:pt x="1435100" y="1765300"/>
                      </a:lnTo>
                      <a:lnTo>
                        <a:pt x="1435100" y="1689100"/>
                      </a:lnTo>
                      <a:close/>
                    </a:path>
                  </a:pathLst>
                </a:custGeom>
                <a:solidFill>
                  <a:srgbClr val="4C59FF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39A6"/>
                    </a:solidFill>
                    <a:effectLst/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endParaRPr>
                </a:p>
              </p:txBody>
            </p:sp>
            <p:sp>
              <p:nvSpPr>
                <p:cNvPr id="27" name="Freeform 26"/>
                <p:cNvSpPr/>
                <p:nvPr/>
              </p:nvSpPr>
              <p:spPr bwMode="auto">
                <a:xfrm flipH="1">
                  <a:off x="3670300" y="1676400"/>
                  <a:ext cx="1435100" cy="1765300"/>
                </a:xfrm>
                <a:custGeom>
                  <a:avLst/>
                  <a:gdLst>
                    <a:gd name="connsiteX0" fmla="*/ 1435100 w 1435100"/>
                    <a:gd name="connsiteY0" fmla="*/ 1689100 h 1765300"/>
                    <a:gd name="connsiteX1" fmla="*/ 1435100 w 1435100"/>
                    <a:gd name="connsiteY1" fmla="*/ 1413933 h 1765300"/>
                    <a:gd name="connsiteX2" fmla="*/ 0 w 1435100"/>
                    <a:gd name="connsiteY2" fmla="*/ 0 h 1765300"/>
                    <a:gd name="connsiteX3" fmla="*/ 232833 w 1435100"/>
                    <a:gd name="connsiteY3" fmla="*/ 4233 h 1765300"/>
                    <a:gd name="connsiteX4" fmla="*/ 1435100 w 1435100"/>
                    <a:gd name="connsiteY4" fmla="*/ 1765300 h 1765300"/>
                    <a:gd name="connsiteX5" fmla="*/ 1435100 w 1435100"/>
                    <a:gd name="connsiteY5" fmla="*/ 1689100 h 176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5100" h="1765300">
                      <a:moveTo>
                        <a:pt x="1435100" y="1689100"/>
                      </a:moveTo>
                      <a:lnTo>
                        <a:pt x="1435100" y="1413933"/>
                      </a:lnTo>
                      <a:lnTo>
                        <a:pt x="0" y="0"/>
                      </a:lnTo>
                      <a:lnTo>
                        <a:pt x="232833" y="4233"/>
                      </a:lnTo>
                      <a:lnTo>
                        <a:pt x="1435100" y="1765300"/>
                      </a:lnTo>
                      <a:lnTo>
                        <a:pt x="1435100" y="1689100"/>
                      </a:lnTo>
                      <a:close/>
                    </a:path>
                  </a:pathLst>
                </a:custGeom>
                <a:solidFill>
                  <a:srgbClr val="4C59FF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39A6"/>
                    </a:solidFill>
                    <a:effectLst/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endParaRPr>
                </a:p>
              </p:txBody>
            </p:sp>
          </p:grpSp>
          <p:grpSp>
            <p:nvGrpSpPr>
              <p:cNvPr id="23" name="Group 84"/>
              <p:cNvGrpSpPr/>
              <p:nvPr/>
            </p:nvGrpSpPr>
            <p:grpSpPr>
              <a:xfrm flipH="1">
                <a:off x="1077900" y="4095056"/>
                <a:ext cx="1025368" cy="1212989"/>
                <a:chOff x="3613150" y="4051300"/>
                <a:chExt cx="1492250" cy="1765300"/>
              </a:xfrm>
            </p:grpSpPr>
            <p:sp>
              <p:nvSpPr>
                <p:cNvPr id="24" name="Freeform 23"/>
                <p:cNvSpPr/>
                <p:nvPr/>
              </p:nvSpPr>
              <p:spPr bwMode="auto">
                <a:xfrm flipV="1">
                  <a:off x="3613150" y="4051300"/>
                  <a:ext cx="1435100" cy="1765300"/>
                </a:xfrm>
                <a:custGeom>
                  <a:avLst/>
                  <a:gdLst>
                    <a:gd name="connsiteX0" fmla="*/ 1435100 w 1435100"/>
                    <a:gd name="connsiteY0" fmla="*/ 1689100 h 1765300"/>
                    <a:gd name="connsiteX1" fmla="*/ 1435100 w 1435100"/>
                    <a:gd name="connsiteY1" fmla="*/ 1413933 h 1765300"/>
                    <a:gd name="connsiteX2" fmla="*/ 0 w 1435100"/>
                    <a:gd name="connsiteY2" fmla="*/ 0 h 1765300"/>
                    <a:gd name="connsiteX3" fmla="*/ 232833 w 1435100"/>
                    <a:gd name="connsiteY3" fmla="*/ 4233 h 1765300"/>
                    <a:gd name="connsiteX4" fmla="*/ 1435100 w 1435100"/>
                    <a:gd name="connsiteY4" fmla="*/ 1765300 h 1765300"/>
                    <a:gd name="connsiteX5" fmla="*/ 1435100 w 1435100"/>
                    <a:gd name="connsiteY5" fmla="*/ 1689100 h 176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5100" h="1765300">
                      <a:moveTo>
                        <a:pt x="1435100" y="1689100"/>
                      </a:moveTo>
                      <a:lnTo>
                        <a:pt x="1435100" y="1413933"/>
                      </a:lnTo>
                      <a:lnTo>
                        <a:pt x="0" y="0"/>
                      </a:lnTo>
                      <a:lnTo>
                        <a:pt x="232833" y="4233"/>
                      </a:lnTo>
                      <a:lnTo>
                        <a:pt x="1435100" y="1765300"/>
                      </a:lnTo>
                      <a:lnTo>
                        <a:pt x="1435100" y="1689100"/>
                      </a:lnTo>
                      <a:close/>
                    </a:path>
                  </a:pathLst>
                </a:custGeom>
                <a:solidFill>
                  <a:srgbClr val="4C59FF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39A6"/>
                    </a:solidFill>
                    <a:effectLst/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endParaRPr>
                </a:p>
              </p:txBody>
            </p:sp>
            <p:sp>
              <p:nvSpPr>
                <p:cNvPr id="25" name="Freeform 24"/>
                <p:cNvSpPr/>
                <p:nvPr/>
              </p:nvSpPr>
              <p:spPr bwMode="auto">
                <a:xfrm flipH="1" flipV="1">
                  <a:off x="3670300" y="4051300"/>
                  <a:ext cx="1435100" cy="1765300"/>
                </a:xfrm>
                <a:custGeom>
                  <a:avLst/>
                  <a:gdLst>
                    <a:gd name="connsiteX0" fmla="*/ 1435100 w 1435100"/>
                    <a:gd name="connsiteY0" fmla="*/ 1689100 h 1765300"/>
                    <a:gd name="connsiteX1" fmla="*/ 1435100 w 1435100"/>
                    <a:gd name="connsiteY1" fmla="*/ 1413933 h 1765300"/>
                    <a:gd name="connsiteX2" fmla="*/ 0 w 1435100"/>
                    <a:gd name="connsiteY2" fmla="*/ 0 h 1765300"/>
                    <a:gd name="connsiteX3" fmla="*/ 232833 w 1435100"/>
                    <a:gd name="connsiteY3" fmla="*/ 4233 h 1765300"/>
                    <a:gd name="connsiteX4" fmla="*/ 1435100 w 1435100"/>
                    <a:gd name="connsiteY4" fmla="*/ 1765300 h 1765300"/>
                    <a:gd name="connsiteX5" fmla="*/ 1435100 w 1435100"/>
                    <a:gd name="connsiteY5" fmla="*/ 1689100 h 1765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35100" h="1765300">
                      <a:moveTo>
                        <a:pt x="1435100" y="1689100"/>
                      </a:moveTo>
                      <a:lnTo>
                        <a:pt x="1435100" y="1413933"/>
                      </a:lnTo>
                      <a:lnTo>
                        <a:pt x="0" y="0"/>
                      </a:lnTo>
                      <a:lnTo>
                        <a:pt x="232833" y="4233"/>
                      </a:lnTo>
                      <a:lnTo>
                        <a:pt x="1435100" y="1765300"/>
                      </a:lnTo>
                      <a:lnTo>
                        <a:pt x="1435100" y="1689100"/>
                      </a:lnTo>
                      <a:close/>
                    </a:path>
                  </a:pathLst>
                </a:custGeom>
                <a:solidFill>
                  <a:srgbClr val="4C59FF"/>
                </a:solidFill>
                <a:ln w="31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>
                    <a:ln>
                      <a:noFill/>
                    </a:ln>
                    <a:solidFill>
                      <a:srgbClr val="0039A6"/>
                    </a:solidFill>
                    <a:effectLst/>
                    <a:latin typeface="Arial" pitchFamily="-111" charset="0"/>
                    <a:ea typeface="ＭＳ Ｐゴシック" pitchFamily="-111" charset="-128"/>
                    <a:cs typeface="ＭＳ Ｐゴシック" pitchFamily="-111" charset="-128"/>
                  </a:endParaRPr>
                </a:p>
              </p:txBody>
            </p:sp>
          </p:grpSp>
        </p:grpSp>
        <p:sp>
          <p:nvSpPr>
            <p:cNvPr id="6" name="TextBox 5"/>
            <p:cNvSpPr txBox="1"/>
            <p:nvPr/>
          </p:nvSpPr>
          <p:spPr>
            <a:xfrm>
              <a:off x="2717802" y="3322560"/>
              <a:ext cx="76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10kJ, 10ps 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0165" y="2280360"/>
              <a:ext cx="83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500 kJ     drive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8505" y="3657600"/>
              <a:ext cx="857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</a:rPr>
                <a:t>DT/CD capsule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V="1">
              <a:off x="1326044" y="3657600"/>
              <a:ext cx="381000" cy="185410"/>
            </a:xfrm>
            <a:prstGeom prst="straightConnector1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28" name="Title 1"/>
          <p:cNvSpPr txBox="1">
            <a:spLocks/>
          </p:cNvSpPr>
          <p:nvPr/>
        </p:nvSpPr>
        <p:spPr>
          <a:xfrm>
            <a:off x="367639" y="304800"/>
            <a:ext cx="8319161" cy="8382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NIF ARC will provide the capability to study fast electron heating of a compressed core at ignition-scale  </a:t>
            </a:r>
          </a:p>
        </p:txBody>
      </p:sp>
    </p:spTree>
    <p:extLst>
      <p:ext uri="{BB962C8B-B14F-4D97-AF65-F5344CB8AC3E}">
        <p14:creationId xmlns:p14="http://schemas.microsoft.com/office/powerpoint/2010/main" val="372372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2"/>
          <a:stretch/>
        </p:blipFill>
        <p:spPr>
          <a:xfrm>
            <a:off x="5390405" y="1306812"/>
            <a:ext cx="3155480" cy="2263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Science funded activities in HED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371600"/>
            <a:ext cx="5006499" cy="3200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Modeling intense laser-matter interactions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Fast ignition ICF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Collisionless shock physics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Non-equilibrium physics in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Electronic structure of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Isochoric heating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High harmonic probing of hot dense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XAFS studies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Eagle nebula physics</a:t>
            </a:r>
          </a:p>
        </p:txBody>
      </p:sp>
      <p:pic>
        <p:nvPicPr>
          <p:cNvPr id="8" name="Picture 7" descr="nif-0109-158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6" b="22832"/>
          <a:stretch/>
        </p:blipFill>
        <p:spPr>
          <a:xfrm>
            <a:off x="5390405" y="3711429"/>
            <a:ext cx="3155480" cy="2709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38201" y="4800600"/>
            <a:ext cx="4038599" cy="1346522"/>
          </a:xfrm>
          <a:prstGeom prst="rect">
            <a:avLst/>
          </a:prstGeom>
          <a:solidFill>
            <a:srgbClr val="93C7F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39700" tIns="50800" rIns="127000" bIns="63500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sz="2000"/>
              <a:t>We can leverage state-of-the-art high-performance machines and experimental facilities to study extreme HED plasma states</a:t>
            </a:r>
          </a:p>
        </p:txBody>
      </p:sp>
    </p:spTree>
    <p:extLst>
      <p:ext uri="{BB962C8B-B14F-4D97-AF65-F5344CB8AC3E}">
        <p14:creationId xmlns:p14="http://schemas.microsoft.com/office/powerpoint/2010/main" val="8512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88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-12"/>
          <a:stretch/>
        </p:blipFill>
        <p:spPr>
          <a:xfrm>
            <a:off x="5390405" y="1306812"/>
            <a:ext cx="3155480" cy="2263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of Science funded activities in HED Science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057400"/>
            <a:ext cx="5109091" cy="3200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 b="1"/>
              <a:t>Modeling intense laser-matter interactions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 b="1"/>
              <a:t>Fast ignition ICF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 b="1"/>
              <a:t>Collisionless shock physics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Non-equilibrium physics in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Electronic structure of HED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Isochoric heating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High harmonic probing of hot dense matter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XAFS studies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/>
              <a:t>Eagle nebula physics</a:t>
            </a:r>
          </a:p>
        </p:txBody>
      </p:sp>
      <p:pic>
        <p:nvPicPr>
          <p:cNvPr id="8" name="Picture 7" descr="nif-0109-158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6" b="22832"/>
          <a:stretch/>
        </p:blipFill>
        <p:spPr>
          <a:xfrm>
            <a:off x="5390405" y="3711429"/>
            <a:ext cx="3155480" cy="27094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366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n-US"/>
              <a:t>Modeling intense laser-plasma interactions at realistic scales is challenging</a:t>
            </a:r>
          </a:p>
        </p:txBody>
      </p:sp>
      <p:pic>
        <p:nvPicPr>
          <p:cNvPr id="3" name="Picture 2" descr="fiuza_US-Japan2013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t="21689" r="52581" b="20250"/>
          <a:stretch/>
        </p:blipFill>
        <p:spPr>
          <a:xfrm>
            <a:off x="685800" y="2119263"/>
            <a:ext cx="4192815" cy="42053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0601" y="1273314"/>
            <a:ext cx="350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Interaction of an intense laser pulse with a solid target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76800" y="1600200"/>
            <a:ext cx="3886200" cy="4001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Particle-in-cell (PIC) codes model particles and electromagnetic waves at the most fundamental (non-QED) level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Need to resolve very fine spatial and temporal resolution — computationally demanding to simulate large-scale plasmas and high densities</a:t>
            </a:r>
          </a:p>
          <a:p>
            <a:pPr marL="285750" indent="-285750">
              <a:spcAft>
                <a:spcPts val="12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Physical processes such as relativistic self-focusing and filamentation need to be modeled in 3D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8588" y="6324600"/>
            <a:ext cx="903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FFFF"/>
                </a:solidFill>
              </a:rPr>
              <a:t>F. Fiuza</a:t>
            </a:r>
          </a:p>
        </p:txBody>
      </p:sp>
    </p:spTree>
    <p:extLst>
      <p:ext uri="{BB962C8B-B14F-4D97-AF65-F5344CB8AC3E}">
        <p14:creationId xmlns:p14="http://schemas.microsoft.com/office/powerpoint/2010/main" val="74523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 rotWithShape="1">
          <a:blip r:embed="rId2"/>
          <a:srcRect l="4119"/>
          <a:stretch/>
        </p:blipFill>
        <p:spPr>
          <a:xfrm>
            <a:off x="-20203" y="1928"/>
            <a:ext cx="9164204" cy="6856072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7639" y="228600"/>
            <a:ext cx="7328561" cy="8382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approach is to scale codes to large numbers of processors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867400" y="5486400"/>
            <a:ext cx="2971800" cy="1295400"/>
          </a:xfrm>
          <a:prstGeom prst="rect">
            <a:avLst/>
          </a:prstGeom>
          <a:effectLst>
            <a:outerShdw blurRad="12700" dist="12700" dir="2700000" algn="tl" rotWithShape="0">
              <a:srgbClr val="000000">
                <a:alpha val="80000"/>
              </a:srgbClr>
            </a:outerShdw>
          </a:effectLst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Sequoia IBM BG/Q</a:t>
            </a:r>
          </a:p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1.6 million cores</a:t>
            </a:r>
          </a:p>
          <a:p>
            <a:pPr algn="r"/>
            <a:r>
              <a:rPr lang="en-US" sz="2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16.3 PFlops</a:t>
            </a:r>
          </a:p>
          <a:p>
            <a:pPr algn="r"/>
            <a:endParaRPr lang="en-US" sz="2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8884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/>
          </p:cNvPicPr>
          <p:nvPr/>
        </p:nvPicPr>
        <p:blipFill rotWithShape="1">
          <a:blip r:embed="rId2"/>
          <a:srcRect l="4119"/>
          <a:stretch/>
        </p:blipFill>
        <p:spPr>
          <a:xfrm>
            <a:off x="-20203" y="1928"/>
            <a:ext cx="9164204" cy="6856072"/>
          </a:xfrm>
          <a:prstGeom prst="rect">
            <a:avLst/>
          </a:prstGeom>
        </p:spPr>
      </p:pic>
      <p:pic>
        <p:nvPicPr>
          <p:cNvPr id="12" name="Picture 11" descr="scalings_OSIRIS_F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20729" r="51356" b="3825"/>
          <a:stretch/>
        </p:blipFill>
        <p:spPr>
          <a:xfrm>
            <a:off x="457201" y="1524000"/>
            <a:ext cx="4038599" cy="4902719"/>
          </a:xfrm>
          <a:prstGeom prst="rect">
            <a:avLst/>
          </a:prstGeom>
        </p:spPr>
      </p:pic>
      <p:pic>
        <p:nvPicPr>
          <p:cNvPr id="5" name="Picture 4" descr="scalings_OSIRIS_FI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9" b="87569"/>
          <a:stretch/>
        </p:blipFill>
        <p:spPr>
          <a:xfrm>
            <a:off x="6324600" y="5791200"/>
            <a:ext cx="2590800" cy="762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61299" y="6230242"/>
            <a:ext cx="111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F. Fiuza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7639" y="228600"/>
            <a:ext cx="7328561" cy="8382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 approach is to scale codes to large numbers of processors  </a:t>
            </a:r>
          </a:p>
        </p:txBody>
      </p:sp>
    </p:spTree>
    <p:extLst>
      <p:ext uri="{BB962C8B-B14F-4D97-AF65-F5344CB8AC3E}">
        <p14:creationId xmlns:p14="http://schemas.microsoft.com/office/powerpoint/2010/main" val="1406979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9216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FFFFFF"/>
                </a:solidFill>
                <a:latin typeface="Arial"/>
                <a:ea typeface="ＭＳ Ｐゴシック" pitchFamily="-84" charset="-128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FF"/>
                </a:solidFill>
                <a:latin typeface="Arial" pitchFamily="-84" charset="0"/>
                <a:ea typeface="ＭＳ Ｐゴシック" pitchFamily="-84" charset="-128"/>
              </a:defRPr>
            </a:lvl9pPr>
          </a:lstStyle>
          <a:p>
            <a:r>
              <a:rPr lang="en-US"/>
              <a:t>An example is in modeling collisionless shocks in large-scale plasmas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302685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Wingdings" charset="2"/>
              <a:buChar char="§"/>
            </a:pPr>
            <a:r>
              <a:rPr lang="en-US" sz="1800">
                <a:solidFill>
                  <a:srgbClr val="FFFFFF"/>
                </a:solidFill>
              </a:rPr>
              <a:t>Collisionless shocks are believed to be a mechanism for           producing cosmic-rays, e.g., in supernova remnants, gamma-ray bursts</a:t>
            </a:r>
          </a:p>
        </p:txBody>
      </p:sp>
      <p:sp>
        <p:nvSpPr>
          <p:cNvPr id="5" name="Rectangle 10"/>
          <p:cNvSpPr>
            <a:spLocks/>
          </p:cNvSpPr>
          <p:nvPr/>
        </p:nvSpPr>
        <p:spPr bwMode="auto">
          <a:xfrm>
            <a:off x="3283779" y="6344290"/>
            <a:ext cx="539994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40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N. Gehrels, L. Piro, and P.J.T. Leonard, Scientific American (2002)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"/>
          <a:stretch/>
        </p:blipFill>
        <p:spPr bwMode="auto">
          <a:xfrm>
            <a:off x="1256014" y="2150730"/>
            <a:ext cx="6453006" cy="4000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91484" y="2096901"/>
            <a:ext cx="2776429" cy="73834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24446" y="6290846"/>
            <a:ext cx="338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911075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Recent experiments on OMEGA have revealed Weibel instabilities in counter-streaming plasma flows </a:t>
            </a:r>
          </a:p>
        </p:txBody>
      </p:sp>
      <p:pic>
        <p:nvPicPr>
          <p:cNvPr id="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0" y="3865299"/>
            <a:ext cx="2528513" cy="13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708"/>
          <a:stretch/>
        </p:blipFill>
        <p:spPr bwMode="auto">
          <a:xfrm>
            <a:off x="4695470" y="3053911"/>
            <a:ext cx="457277" cy="30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268" y="3877879"/>
            <a:ext cx="2528513" cy="13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869679" y="3988737"/>
            <a:ext cx="2214022" cy="3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2652061" y="4760814"/>
            <a:ext cx="2214022" cy="3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99">
            <a:off x="839017" y="4730938"/>
            <a:ext cx="2207731" cy="3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54" t="31590" r="1" b="32167"/>
          <a:stretch/>
        </p:blipFill>
        <p:spPr bwMode="auto">
          <a:xfrm>
            <a:off x="593447" y="4017238"/>
            <a:ext cx="456279" cy="111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9999">
            <a:off x="2637909" y="3995027"/>
            <a:ext cx="2207731" cy="377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46"/>
          <a:stretch/>
        </p:blipFill>
        <p:spPr bwMode="auto">
          <a:xfrm>
            <a:off x="4766231" y="3060200"/>
            <a:ext cx="383341" cy="306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17"/>
          <p:cNvSpPr>
            <a:spLocks/>
          </p:cNvSpPr>
          <p:nvPr/>
        </p:nvSpPr>
        <p:spPr bwMode="auto">
          <a:xfrm>
            <a:off x="1652764" y="4443964"/>
            <a:ext cx="484317" cy="245304"/>
          </a:xfrm>
          <a:prstGeom prst="rightArrow">
            <a:avLst>
              <a:gd name="adj1" fmla="val 50204"/>
              <a:gd name="adj2" fmla="val 71927"/>
            </a:avLst>
          </a:prstGeom>
          <a:gradFill rotWithShape="0">
            <a:gsLst>
              <a:gs pos="0">
                <a:srgbClr val="FC5A07"/>
              </a:gs>
              <a:gs pos="100000">
                <a:srgbClr val="F20903"/>
              </a:gs>
              <a:gs pos="100000">
                <a:srgbClr val="F20903"/>
              </a:gs>
              <a:gs pos="100000">
                <a:srgbClr val="F2090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AutoShape 18"/>
          <p:cNvSpPr>
            <a:spLocks/>
          </p:cNvSpPr>
          <p:nvPr/>
        </p:nvSpPr>
        <p:spPr bwMode="auto">
          <a:xfrm flipH="1">
            <a:off x="3665510" y="4462833"/>
            <a:ext cx="484317" cy="245304"/>
          </a:xfrm>
          <a:prstGeom prst="rightArrow">
            <a:avLst>
              <a:gd name="adj1" fmla="val 50204"/>
              <a:gd name="adj2" fmla="val 71927"/>
            </a:avLst>
          </a:prstGeom>
          <a:gradFill rotWithShape="0">
            <a:gsLst>
              <a:gs pos="0">
                <a:srgbClr val="F20903"/>
              </a:gs>
              <a:gs pos="100000">
                <a:srgbClr val="FC5A07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922084" y="5163131"/>
            <a:ext cx="1592516" cy="551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Laser-ablated plasmas</a:t>
            </a:r>
            <a:endParaRPr lang="en-US" sz="1800">
              <a:solidFill>
                <a:schemeClr val="tx1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Picture 23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42" y="4053994"/>
            <a:ext cx="1566168" cy="968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4"/>
          <p:cNvPicPr>
            <a:picLocks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54"/>
          <a:stretch/>
        </p:blipFill>
        <p:spPr bwMode="auto">
          <a:xfrm>
            <a:off x="457200" y="3802401"/>
            <a:ext cx="1126376" cy="16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6"/>
          <p:cNvPicPr>
            <a:picLocks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95"/>
          <a:stretch/>
        </p:blipFill>
        <p:spPr bwMode="auto">
          <a:xfrm>
            <a:off x="4168697" y="3884169"/>
            <a:ext cx="1142330" cy="162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AutoShape 25"/>
          <p:cNvSpPr>
            <a:spLocks/>
          </p:cNvSpPr>
          <p:nvPr/>
        </p:nvSpPr>
        <p:spPr bwMode="auto">
          <a:xfrm rot="10800000" flipH="1">
            <a:off x="2425628" y="3594837"/>
            <a:ext cx="786229" cy="2352398"/>
          </a:xfrm>
          <a:prstGeom prst="triangle">
            <a:avLst>
              <a:gd name="adj" fmla="val 50000"/>
            </a:avLst>
          </a:prstGeom>
          <a:solidFill>
            <a:srgbClr val="225EDB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1" name="Picture 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2329">
            <a:off x="1818275" y="1650381"/>
            <a:ext cx="1685851" cy="163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4602"/>
          <a:stretch/>
        </p:blipFill>
        <p:spPr bwMode="auto">
          <a:xfrm rot="5400000">
            <a:off x="2715818" y="5308917"/>
            <a:ext cx="196852" cy="13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Oval 50"/>
          <p:cNvSpPr>
            <a:spLocks noChangeAspect="1"/>
          </p:cNvSpPr>
          <p:nvPr/>
        </p:nvSpPr>
        <p:spPr>
          <a:xfrm>
            <a:off x="1653427" y="1405239"/>
            <a:ext cx="2362200" cy="2362200"/>
          </a:xfrm>
          <a:prstGeom prst="ellipse">
            <a:avLst/>
          </a:prstGeom>
          <a:solidFill>
            <a:srgbClr val="E3E3E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9" name="Picture 1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" t="6688" r="6548" b="6247"/>
          <a:stretch/>
        </p:blipFill>
        <p:spPr bwMode="auto">
          <a:xfrm>
            <a:off x="1672477" y="1430639"/>
            <a:ext cx="23209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059515" y="6440180"/>
            <a:ext cx="6629400" cy="299373"/>
          </a:xfrm>
          <a:prstGeom prst="rect">
            <a:avLst/>
          </a:prstGeom>
          <a:noFill/>
        </p:spPr>
        <p:txBody>
          <a:bodyPr wrap="square" lIns="83119" tIns="41559" rIns="83119" bIns="41559" rtlCol="0">
            <a:spAutoFit/>
          </a:bodyPr>
          <a:lstStyle/>
          <a:p>
            <a:r>
              <a:rPr lang="en-US" sz="1400" dirty="0"/>
              <a:t>C. Huntington, F. Fiuza, J. S. Ross, A. Zylstra, H.-S. Park et al., submitted (2013)</a:t>
            </a:r>
          </a:p>
        </p:txBody>
      </p:sp>
      <p:sp>
        <p:nvSpPr>
          <p:cNvPr id="34" name="Rectangle 30"/>
          <p:cNvSpPr>
            <a:spLocks/>
          </p:cNvSpPr>
          <p:nvPr/>
        </p:nvSpPr>
        <p:spPr bwMode="auto">
          <a:xfrm>
            <a:off x="3124200" y="5694402"/>
            <a:ext cx="14188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800">
                <a:ea typeface="ＭＳ Ｐゴシック" charset="0"/>
                <a:cs typeface="ＭＳ Ｐゴシック" charset="0"/>
              </a:rPr>
              <a:t>p</a:t>
            </a:r>
            <a:r>
              <a:rPr lang="en-US" sz="18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roton backlighter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5"/>
          <a:srcRect l="4935" t="32216" r="6222" b="27631"/>
          <a:stretch/>
        </p:blipFill>
        <p:spPr>
          <a:xfrm>
            <a:off x="4267200" y="1459638"/>
            <a:ext cx="3920856" cy="234950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8143606" y="35941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149956" y="327660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156306" y="294005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149956" y="2597150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 rot="16200000">
            <a:off x="8210619" y="3010872"/>
            <a:ext cx="519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n/n</a:t>
            </a:r>
            <a:r>
              <a:rPr lang="en-US" sz="14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105506" y="2330450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-0.4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99156" y="2114550"/>
            <a:ext cx="4042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-0.2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137256" y="1892300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0.0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130906" y="1670050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130906" y="1447800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8154636" y="182977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 (MG)</a:t>
            </a:r>
            <a:endParaRPr lang="en-US" sz="14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086600" y="3959438"/>
            <a:ext cx="1685044" cy="307762"/>
          </a:xfrm>
          <a:prstGeom prst="rect">
            <a:avLst/>
          </a:prstGeom>
          <a:noFill/>
        </p:spPr>
        <p:txBody>
          <a:bodyPr wrap="none" lIns="91424" tIns="45713" rIns="91424" bIns="45713" rtlCol="0">
            <a:spAutoFit/>
          </a:bodyPr>
          <a:lstStyle>
            <a:defPPr>
              <a:defRPr lang="en-US"/>
            </a:defPPr>
            <a:lvl1pPr marL="188581" indent="-188581">
              <a:defRPr sz="1300" b="1">
                <a:cs typeface="Times New Roman" pitchFamily="18" charset="0"/>
              </a:defRPr>
            </a:lvl1pPr>
          </a:lstStyle>
          <a:p>
            <a:r>
              <a:rPr lang="en-US" sz="1400" dirty="0" err="1" smtClean="0"/>
              <a:t>Spitkovsky</a:t>
            </a:r>
            <a:r>
              <a:rPr lang="en-US" sz="1400" dirty="0" smtClean="0"/>
              <a:t>, Fiuza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3505200" y="5040868"/>
            <a:ext cx="1679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/>
              <a:t>n</a:t>
            </a:r>
            <a:r>
              <a:rPr lang="en-US" sz="1800" i="1" baseline="-25000"/>
              <a:t>e</a:t>
            </a:r>
            <a:r>
              <a:rPr lang="en-US" sz="1800"/>
              <a:t> ~10</a:t>
            </a:r>
            <a:r>
              <a:rPr lang="en-US" sz="1800" baseline="30000"/>
              <a:t>18</a:t>
            </a:r>
            <a:r>
              <a:rPr lang="en-US" sz="1800"/>
              <a:t> cm</a:t>
            </a:r>
            <a:r>
              <a:rPr lang="en-US" sz="1800" baseline="30000"/>
              <a:t>3</a:t>
            </a:r>
          </a:p>
          <a:p>
            <a:r>
              <a:rPr lang="en-US" sz="1800" i="1"/>
              <a:t>v</a:t>
            </a:r>
            <a:r>
              <a:rPr lang="en-US" sz="1800"/>
              <a:t>  ~1000 km/s</a:t>
            </a:r>
          </a:p>
        </p:txBody>
      </p:sp>
    </p:spTree>
    <p:extLst>
      <p:ext uri="{BB962C8B-B14F-4D97-AF65-F5344CB8AC3E}">
        <p14:creationId xmlns:p14="http://schemas.microsoft.com/office/powerpoint/2010/main" val="2767199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en-US" sz="180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792162"/>
          </a:xfrm>
        </p:spPr>
        <p:txBody>
          <a:bodyPr/>
          <a:lstStyle/>
          <a:p>
            <a:r>
              <a:rPr lang="en-US"/>
              <a:t>Large regions and higher densities accessible with NIF are predicted to produce full Weibel-mediated shocks</a:t>
            </a:r>
          </a:p>
        </p:txBody>
      </p:sp>
      <p:pic>
        <p:nvPicPr>
          <p:cNvPr id="18" name="b3-2.mov" descr="/Users/fiuza1/Work/presentations/Shocks/Weibel/Counter-streaming/fiuzaAPS2013.ppt_media/b3-2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26" y="3908971"/>
            <a:ext cx="9420820" cy="285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5"/>
          <p:cNvSpPr>
            <a:spLocks/>
          </p:cNvSpPr>
          <p:nvPr/>
        </p:nvSpPr>
        <p:spPr bwMode="auto">
          <a:xfrm rot="21060000" flipH="1">
            <a:off x="2384227" y="4415730"/>
            <a:ext cx="714375" cy="321469"/>
          </a:xfrm>
          <a:prstGeom prst="rightArrow">
            <a:avLst>
              <a:gd name="adj1" fmla="val 50306"/>
              <a:gd name="adj2" fmla="val 78323"/>
            </a:avLst>
          </a:prstGeom>
          <a:gradFill rotWithShape="0">
            <a:gsLst>
              <a:gs pos="0">
                <a:srgbClr val="E70813"/>
              </a:gs>
              <a:gs pos="100000">
                <a:srgbClr val="000000"/>
              </a:gs>
            </a:gsLst>
            <a:lin ang="210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CBD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Rectangle 6"/>
          <p:cNvSpPr>
            <a:spLocks/>
          </p:cNvSpPr>
          <p:nvPr/>
        </p:nvSpPr>
        <p:spPr bwMode="auto">
          <a:xfrm rot="21060000">
            <a:off x="1522783" y="4547591"/>
            <a:ext cx="803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shock 1</a:t>
            </a: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69878" r="2156" b="14256"/>
          <a:stretch>
            <a:fillRect/>
          </a:stretch>
        </p:blipFill>
        <p:spPr bwMode="auto">
          <a:xfrm rot="21060000">
            <a:off x="6525369" y="5834435"/>
            <a:ext cx="2473523" cy="54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dens-4.mov" descr="/Users/fiuza1/Work/presentations/Shocks/Weibel/Counter-streaming/fiuzaAPS2013.ppt_media/dens-4.mov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593" y="1151930"/>
            <a:ext cx="9504536" cy="28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9"/>
          <p:cNvSpPr>
            <a:spLocks/>
          </p:cNvSpPr>
          <p:nvPr/>
        </p:nvSpPr>
        <p:spPr bwMode="auto">
          <a:xfrm rot="21060000">
            <a:off x="6125766" y="3808512"/>
            <a:ext cx="714375" cy="321469"/>
          </a:xfrm>
          <a:prstGeom prst="rightArrow">
            <a:avLst>
              <a:gd name="adj1" fmla="val 50306"/>
              <a:gd name="adj2" fmla="val 78323"/>
            </a:avLst>
          </a:prstGeom>
          <a:gradFill rotWithShape="0">
            <a:gsLst>
              <a:gs pos="0">
                <a:srgbClr val="000000"/>
              </a:gs>
              <a:gs pos="100000">
                <a:srgbClr val="E70813"/>
              </a:gs>
            </a:gsLst>
            <a:lin ang="210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CBD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Rectangle 10"/>
          <p:cNvSpPr>
            <a:spLocks/>
          </p:cNvSpPr>
          <p:nvPr/>
        </p:nvSpPr>
        <p:spPr bwMode="auto">
          <a:xfrm rot="21060000">
            <a:off x="6903477" y="3646810"/>
            <a:ext cx="8031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shock 2</a:t>
            </a:r>
          </a:p>
        </p:txBody>
      </p:sp>
      <p:sp>
        <p:nvSpPr>
          <p:cNvPr id="25" name="AutoShape 11"/>
          <p:cNvSpPr>
            <a:spLocks/>
          </p:cNvSpPr>
          <p:nvPr/>
        </p:nvSpPr>
        <p:spPr bwMode="auto">
          <a:xfrm rot="21060000">
            <a:off x="3375422" y="1473398"/>
            <a:ext cx="714375" cy="321469"/>
          </a:xfrm>
          <a:prstGeom prst="rightArrow">
            <a:avLst>
              <a:gd name="adj1" fmla="val 50306"/>
              <a:gd name="adj2" fmla="val 78323"/>
            </a:avLst>
          </a:prstGeom>
          <a:gradFill rotWithShape="0">
            <a:gsLst>
              <a:gs pos="0">
                <a:srgbClr val="000000"/>
              </a:gs>
              <a:gs pos="100000">
                <a:srgbClr val="FFAF34"/>
              </a:gs>
            </a:gsLst>
            <a:lin ang="210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CBD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AutoShape 12"/>
          <p:cNvSpPr>
            <a:spLocks/>
          </p:cNvSpPr>
          <p:nvPr/>
        </p:nvSpPr>
        <p:spPr bwMode="auto">
          <a:xfrm rot="21060000" flipH="1">
            <a:off x="4679156" y="1272480"/>
            <a:ext cx="714375" cy="321469"/>
          </a:xfrm>
          <a:prstGeom prst="rightArrow">
            <a:avLst>
              <a:gd name="adj1" fmla="val 50306"/>
              <a:gd name="adj2" fmla="val 78323"/>
            </a:avLst>
          </a:prstGeom>
          <a:gradFill rotWithShape="0">
            <a:gsLst>
              <a:gs pos="0">
                <a:srgbClr val="FFAF34"/>
              </a:gs>
              <a:gs pos="100000">
                <a:srgbClr val="000000"/>
              </a:gs>
            </a:gsLst>
            <a:lin ang="2106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FCBD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Rectangle 13"/>
          <p:cNvSpPr>
            <a:spLocks/>
          </p:cNvSpPr>
          <p:nvPr/>
        </p:nvSpPr>
        <p:spPr bwMode="auto">
          <a:xfrm rot="21060000">
            <a:off x="2666394" y="1575122"/>
            <a:ext cx="651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flow 1</a:t>
            </a:r>
          </a:p>
        </p:txBody>
      </p:sp>
      <p:sp>
        <p:nvSpPr>
          <p:cNvPr id="28" name="Rectangle 14"/>
          <p:cNvSpPr>
            <a:spLocks/>
          </p:cNvSpPr>
          <p:nvPr/>
        </p:nvSpPr>
        <p:spPr bwMode="auto">
          <a:xfrm rot="21060000">
            <a:off x="5432364" y="1127521"/>
            <a:ext cx="651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0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flow 2</a:t>
            </a:r>
          </a:p>
        </p:txBody>
      </p:sp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8552">
            <a:off x="7710785" y="3850928"/>
            <a:ext cx="1116211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70338" r="1506" b="14618"/>
          <a:stretch>
            <a:fillRect/>
          </a:stretch>
        </p:blipFill>
        <p:spPr bwMode="auto">
          <a:xfrm rot="21060000">
            <a:off x="6527602" y="3070697"/>
            <a:ext cx="2470175" cy="54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18"/>
          <p:cNvSpPr>
            <a:spLocks/>
          </p:cNvSpPr>
          <p:nvPr/>
        </p:nvSpPr>
        <p:spPr bwMode="auto">
          <a:xfrm>
            <a:off x="236885" y="1799719"/>
            <a:ext cx="875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Density</a:t>
            </a:r>
          </a:p>
        </p:txBody>
      </p:sp>
      <p:sp>
        <p:nvSpPr>
          <p:cNvPr id="32" name="Rectangle 19"/>
          <p:cNvSpPr>
            <a:spLocks/>
          </p:cNvSpPr>
          <p:nvPr/>
        </p:nvSpPr>
        <p:spPr bwMode="auto">
          <a:xfrm>
            <a:off x="233451" y="4590246"/>
            <a:ext cx="7319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20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B-field</a:t>
            </a:r>
          </a:p>
        </p:txBody>
      </p:sp>
    </p:spTree>
    <p:extLst>
      <p:ext uri="{BB962C8B-B14F-4D97-AF65-F5344CB8AC3E}">
        <p14:creationId xmlns:p14="http://schemas.microsoft.com/office/powerpoint/2010/main" val="1961238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9" repeatCount="200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0" repeatCount="2000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I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>
        <a:spAutoFit/>
      </a:bodyPr>
      <a:lstStyle>
        <a:defPPr>
          <a:defRPr sz="1800" smtClean="0">
            <a:solidFill>
              <a:srgbClr val="000000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I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>
        <a:spAutoFit/>
      </a:bodyPr>
      <a:lstStyle>
        <a:defPPr>
          <a:defRPr sz="1800" smtClean="0">
            <a:solidFill>
              <a:srgbClr val="000000"/>
            </a:solidFill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FI_template.potx</Template>
  <TotalTime>14300</TotalTime>
  <Words>1236</Words>
  <Application>Microsoft Macintosh PowerPoint</Application>
  <PresentationFormat>On-screen Show (4:3)</PresentationFormat>
  <Paragraphs>245</Paragraphs>
  <Slides>25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FI_template</vt:lpstr>
      <vt:lpstr>1_FI_template</vt:lpstr>
      <vt:lpstr>HED Science research at LLNL</vt:lpstr>
      <vt:lpstr>Office of Science funded activities in HED Science</vt:lpstr>
      <vt:lpstr>Office of Science funded activities in HED Science</vt:lpstr>
      <vt:lpstr>PowerPoint Presentation</vt:lpstr>
      <vt:lpstr>PowerPoint Presentation</vt:lpstr>
      <vt:lpstr>PowerPoint Presentation</vt:lpstr>
      <vt:lpstr>PowerPoint Presentation</vt:lpstr>
      <vt:lpstr>Recent experiments on OMEGA have revealed Weibel instabilities in counter-streaming plasma flows </vt:lpstr>
      <vt:lpstr>Large regions and higher densities accessible with NIF are predicted to produce full Weibel-mediated shocks</vt:lpstr>
      <vt:lpstr>Collisionless shocks require large regions of interpenetrating plasma</vt:lpstr>
      <vt:lpstr>Simulating interactions with high density matter require new approaches </vt:lpstr>
      <vt:lpstr>PowerPoint Presentation</vt:lpstr>
      <vt:lpstr>Simulation of a full-spatial scale ignitor pulse over multiple picoseconds</vt:lpstr>
      <vt:lpstr>Integrated core heating simulation</vt:lpstr>
      <vt:lpstr>Self-generated magnetic fields can be used to guide the electrons and improve coupling to the core</vt:lpstr>
      <vt:lpstr>Self-generated magnetic fields can be used to guide the electrons and improve coupling to the core</vt:lpstr>
      <vt:lpstr>Core heating simulation</vt:lpstr>
      <vt:lpstr>Core heating simulation</vt:lpstr>
      <vt:lpstr>Core heating simulation</vt:lpstr>
      <vt:lpstr>We are performing code-to-code comparisons to assess physics and modeling uncertainties</vt:lpstr>
      <vt:lpstr>Existing facilities can be used to validate simulations, explore core heating physics, and refine designs</vt:lpstr>
      <vt:lpstr>Existing facilities can be used to validate simulations, explore core heating physics, and refine designs</vt:lpstr>
      <vt:lpstr>PowerPoint Presentation</vt:lpstr>
      <vt:lpstr>Office of Science funded activities in HED Science</vt:lpstr>
      <vt:lpstr>PowerPoint Presentation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Pravesh Patel</dc:creator>
  <cp:lastModifiedBy>Prav Patel</cp:lastModifiedBy>
  <cp:revision>1327</cp:revision>
  <cp:lastPrinted>2011-07-11T17:45:32Z</cp:lastPrinted>
  <dcterms:created xsi:type="dcterms:W3CDTF">2010-10-29T00:18:32Z</dcterms:created>
  <dcterms:modified xsi:type="dcterms:W3CDTF">2013-12-11T17:37:30Z</dcterms:modified>
</cp:coreProperties>
</file>