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68" r:id="rId6"/>
    <p:sldMasterId id="2147483876" r:id="rId7"/>
    <p:sldMasterId id="2147483888" r:id="rId8"/>
    <p:sldMasterId id="2147483900" r:id="rId9"/>
    <p:sldMasterId id="2147483912" r:id="rId10"/>
    <p:sldMasterId id="2147483924" r:id="rId11"/>
    <p:sldMasterId id="2147483936" r:id="rId12"/>
    <p:sldMasterId id="2147483972" r:id="rId13"/>
  </p:sldMasterIdLst>
  <p:notesMasterIdLst>
    <p:notesMasterId r:id="rId42"/>
  </p:notesMasterIdLst>
  <p:sldIdLst>
    <p:sldId id="291" r:id="rId14"/>
    <p:sldId id="401" r:id="rId15"/>
    <p:sldId id="349" r:id="rId16"/>
    <p:sldId id="325" r:id="rId17"/>
    <p:sldId id="352" r:id="rId18"/>
    <p:sldId id="359" r:id="rId19"/>
    <p:sldId id="416" r:id="rId20"/>
    <p:sldId id="413" r:id="rId21"/>
    <p:sldId id="415" r:id="rId22"/>
    <p:sldId id="412" r:id="rId23"/>
    <p:sldId id="425" r:id="rId24"/>
    <p:sldId id="417" r:id="rId25"/>
    <p:sldId id="414" r:id="rId26"/>
    <p:sldId id="406" r:id="rId27"/>
    <p:sldId id="407" r:id="rId28"/>
    <p:sldId id="408" r:id="rId29"/>
    <p:sldId id="409" r:id="rId30"/>
    <p:sldId id="326" r:id="rId31"/>
    <p:sldId id="362" r:id="rId32"/>
    <p:sldId id="360" r:id="rId33"/>
    <p:sldId id="419" r:id="rId34"/>
    <p:sldId id="394" r:id="rId35"/>
    <p:sldId id="372" r:id="rId36"/>
    <p:sldId id="432" r:id="rId37"/>
    <p:sldId id="361" r:id="rId38"/>
    <p:sldId id="418" r:id="rId39"/>
    <p:sldId id="400" r:id="rId40"/>
    <p:sldId id="343" r:id="rId41"/>
  </p:sldIdLst>
  <p:sldSz cx="9144000" cy="6858000" type="screen4x3"/>
  <p:notesSz cx="6858000" cy="9144000"/>
  <p:defaultTextStyle>
    <a:defPPr>
      <a:defRPr lang="ja-JP"/>
    </a:defPPr>
    <a:lvl1pPr marL="0" algn="l" defTabSz="914292" rtl="0" eaLnBrk="1" latinLnBrk="0" hangingPunct="1">
      <a:defRPr kumimoji="1" sz="1800" kern="1200">
        <a:solidFill>
          <a:schemeClr val="tx1"/>
        </a:solidFill>
        <a:latin typeface="+mn-lt"/>
        <a:ea typeface="+mn-ea"/>
        <a:cs typeface="+mn-cs"/>
      </a:defRPr>
    </a:lvl1pPr>
    <a:lvl2pPr marL="457146" algn="l" defTabSz="914292" rtl="0" eaLnBrk="1" latinLnBrk="0" hangingPunct="1">
      <a:defRPr kumimoji="1" sz="1800" kern="1200">
        <a:solidFill>
          <a:schemeClr val="tx1"/>
        </a:solidFill>
        <a:latin typeface="+mn-lt"/>
        <a:ea typeface="+mn-ea"/>
        <a:cs typeface="+mn-cs"/>
      </a:defRPr>
    </a:lvl2pPr>
    <a:lvl3pPr marL="914292" algn="l" defTabSz="914292" rtl="0" eaLnBrk="1" latinLnBrk="0" hangingPunct="1">
      <a:defRPr kumimoji="1" sz="1800" kern="1200">
        <a:solidFill>
          <a:schemeClr val="tx1"/>
        </a:solidFill>
        <a:latin typeface="+mn-lt"/>
        <a:ea typeface="+mn-ea"/>
        <a:cs typeface="+mn-cs"/>
      </a:defRPr>
    </a:lvl3pPr>
    <a:lvl4pPr marL="1371438" algn="l" defTabSz="914292" rtl="0" eaLnBrk="1" latinLnBrk="0" hangingPunct="1">
      <a:defRPr kumimoji="1" sz="1800" kern="1200">
        <a:solidFill>
          <a:schemeClr val="tx1"/>
        </a:solidFill>
        <a:latin typeface="+mn-lt"/>
        <a:ea typeface="+mn-ea"/>
        <a:cs typeface="+mn-cs"/>
      </a:defRPr>
    </a:lvl4pPr>
    <a:lvl5pPr marL="1828584" algn="l" defTabSz="914292" rtl="0" eaLnBrk="1" latinLnBrk="0" hangingPunct="1">
      <a:defRPr kumimoji="1" sz="1800" kern="1200">
        <a:solidFill>
          <a:schemeClr val="tx1"/>
        </a:solidFill>
        <a:latin typeface="+mn-lt"/>
        <a:ea typeface="+mn-ea"/>
        <a:cs typeface="+mn-cs"/>
      </a:defRPr>
    </a:lvl5pPr>
    <a:lvl6pPr marL="2285730" algn="l" defTabSz="914292" rtl="0" eaLnBrk="1" latinLnBrk="0" hangingPunct="1">
      <a:defRPr kumimoji="1" sz="1800" kern="1200">
        <a:solidFill>
          <a:schemeClr val="tx1"/>
        </a:solidFill>
        <a:latin typeface="+mn-lt"/>
        <a:ea typeface="+mn-ea"/>
        <a:cs typeface="+mn-cs"/>
      </a:defRPr>
    </a:lvl6pPr>
    <a:lvl7pPr marL="2742876" algn="l" defTabSz="914292" rtl="0" eaLnBrk="1" latinLnBrk="0" hangingPunct="1">
      <a:defRPr kumimoji="1" sz="1800" kern="1200">
        <a:solidFill>
          <a:schemeClr val="tx1"/>
        </a:solidFill>
        <a:latin typeface="+mn-lt"/>
        <a:ea typeface="+mn-ea"/>
        <a:cs typeface="+mn-cs"/>
      </a:defRPr>
    </a:lvl7pPr>
    <a:lvl8pPr marL="3200016" algn="l" defTabSz="914292" rtl="0" eaLnBrk="1" latinLnBrk="0" hangingPunct="1">
      <a:defRPr kumimoji="1" sz="1800" kern="1200">
        <a:solidFill>
          <a:schemeClr val="tx1"/>
        </a:solidFill>
        <a:latin typeface="+mn-lt"/>
        <a:ea typeface="+mn-ea"/>
        <a:cs typeface="+mn-cs"/>
      </a:defRPr>
    </a:lvl8pPr>
    <a:lvl9pPr marL="3657164" algn="l" defTabSz="914292"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FFFF00"/>
    <a:srgbClr val="FFCCCC"/>
    <a:srgbClr val="CCFF99"/>
    <a:srgbClr val="993300"/>
    <a:srgbClr val="CC6600"/>
    <a:srgbClr val="663300"/>
    <a:srgbClr val="008040"/>
    <a:srgbClr val="408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9" autoAdjust="0"/>
    <p:restoredTop sz="85000" autoAdjust="0"/>
  </p:normalViewPr>
  <p:slideViewPr>
    <p:cSldViewPr>
      <p:cViewPr varScale="1">
        <p:scale>
          <a:sx n="78" d="100"/>
          <a:sy n="78" d="100"/>
        </p:scale>
        <p:origin x="-648"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93789-AA67-4B08-B0C2-92FA92DAF059}" type="datetimeFigureOut">
              <a:rPr kumimoji="1" lang="ja-JP" altLang="en-US" smtClean="0"/>
              <a:t>14/12/17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705EA-8D72-48D2-BA67-5F37FDFB27FB}" type="slidenum">
              <a:rPr kumimoji="1" lang="ja-JP" altLang="en-US" smtClean="0"/>
              <a:t>‹#›</a:t>
            </a:fld>
            <a:endParaRPr kumimoji="1" lang="ja-JP" altLang="en-US"/>
          </a:p>
        </p:txBody>
      </p:sp>
    </p:spTree>
    <p:extLst>
      <p:ext uri="{BB962C8B-B14F-4D97-AF65-F5344CB8AC3E}">
        <p14:creationId xmlns:p14="http://schemas.microsoft.com/office/powerpoint/2010/main" val="4017200892"/>
      </p:ext>
    </p:extLst>
  </p:cSld>
  <p:clrMap bg1="lt1" tx1="dk1" bg2="lt2" tx2="dk2" accent1="accent1" accent2="accent2" accent3="accent3" accent4="accent4" accent5="accent5" accent6="accent6" hlink="hlink" folHlink="folHlink"/>
  <p:notesStyle>
    <a:lvl1pPr marL="0" algn="l" defTabSz="914292" rtl="0" eaLnBrk="1" latinLnBrk="0" hangingPunct="1">
      <a:defRPr kumimoji="1" sz="1200" kern="1200">
        <a:solidFill>
          <a:schemeClr val="tx1"/>
        </a:solidFill>
        <a:latin typeface="+mn-lt"/>
        <a:ea typeface="+mn-ea"/>
        <a:cs typeface="+mn-cs"/>
      </a:defRPr>
    </a:lvl1pPr>
    <a:lvl2pPr marL="457146" algn="l" defTabSz="914292" rtl="0" eaLnBrk="1" latinLnBrk="0" hangingPunct="1">
      <a:defRPr kumimoji="1" sz="1200" kern="1200">
        <a:solidFill>
          <a:schemeClr val="tx1"/>
        </a:solidFill>
        <a:latin typeface="+mn-lt"/>
        <a:ea typeface="+mn-ea"/>
        <a:cs typeface="+mn-cs"/>
      </a:defRPr>
    </a:lvl2pPr>
    <a:lvl3pPr marL="914292" algn="l" defTabSz="914292" rtl="0" eaLnBrk="1" latinLnBrk="0" hangingPunct="1">
      <a:defRPr kumimoji="1" sz="1200" kern="1200">
        <a:solidFill>
          <a:schemeClr val="tx1"/>
        </a:solidFill>
        <a:latin typeface="+mn-lt"/>
        <a:ea typeface="+mn-ea"/>
        <a:cs typeface="+mn-cs"/>
      </a:defRPr>
    </a:lvl3pPr>
    <a:lvl4pPr marL="1371438" algn="l" defTabSz="914292" rtl="0" eaLnBrk="1" latinLnBrk="0" hangingPunct="1">
      <a:defRPr kumimoji="1" sz="1200" kern="1200">
        <a:solidFill>
          <a:schemeClr val="tx1"/>
        </a:solidFill>
        <a:latin typeface="+mn-lt"/>
        <a:ea typeface="+mn-ea"/>
        <a:cs typeface="+mn-cs"/>
      </a:defRPr>
    </a:lvl4pPr>
    <a:lvl5pPr marL="1828584" algn="l" defTabSz="914292" rtl="0" eaLnBrk="1" latinLnBrk="0" hangingPunct="1">
      <a:defRPr kumimoji="1" sz="1200" kern="1200">
        <a:solidFill>
          <a:schemeClr val="tx1"/>
        </a:solidFill>
        <a:latin typeface="+mn-lt"/>
        <a:ea typeface="+mn-ea"/>
        <a:cs typeface="+mn-cs"/>
      </a:defRPr>
    </a:lvl5pPr>
    <a:lvl6pPr marL="2285730" algn="l" defTabSz="914292" rtl="0" eaLnBrk="1" latinLnBrk="0" hangingPunct="1">
      <a:defRPr kumimoji="1" sz="1200" kern="1200">
        <a:solidFill>
          <a:schemeClr val="tx1"/>
        </a:solidFill>
        <a:latin typeface="+mn-lt"/>
        <a:ea typeface="+mn-ea"/>
        <a:cs typeface="+mn-cs"/>
      </a:defRPr>
    </a:lvl6pPr>
    <a:lvl7pPr marL="2742876" algn="l" defTabSz="914292" rtl="0" eaLnBrk="1" latinLnBrk="0" hangingPunct="1">
      <a:defRPr kumimoji="1" sz="1200" kern="1200">
        <a:solidFill>
          <a:schemeClr val="tx1"/>
        </a:solidFill>
        <a:latin typeface="+mn-lt"/>
        <a:ea typeface="+mn-ea"/>
        <a:cs typeface="+mn-cs"/>
      </a:defRPr>
    </a:lvl7pPr>
    <a:lvl8pPr marL="3200016" algn="l" defTabSz="914292" rtl="0" eaLnBrk="1" latinLnBrk="0" hangingPunct="1">
      <a:defRPr kumimoji="1" sz="1200" kern="1200">
        <a:solidFill>
          <a:schemeClr val="tx1"/>
        </a:solidFill>
        <a:latin typeface="+mn-lt"/>
        <a:ea typeface="+mn-ea"/>
        <a:cs typeface="+mn-cs"/>
      </a:defRPr>
    </a:lvl8pPr>
    <a:lvl9pPr marL="3657164" algn="l" defTabSz="914292"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我々のミッションは何か。エネルギーを作り出すなかで、その中で生み出されるレーザー技術・計測技術を提供して産業に貢献するとともに、地上には存在しえない高いエネルギー密度の状態を作ることから、基礎科学を生み出すことである。本日は主として、エネルギー開発に絞りますが、光産業の</a:t>
            </a:r>
            <a:endParaRPr kumimoji="1" lang="en-US" altLang="ja-JP" dirty="0" smtClean="0"/>
          </a:p>
          <a:p>
            <a:endParaRPr kumimoji="1" lang="en-US" altLang="ja-JP" dirty="0" smtClean="0"/>
          </a:p>
          <a:p>
            <a:r>
              <a:rPr kumimoji="1" lang="ja-JP" altLang="en-US" dirty="0" smtClean="0"/>
              <a:t>レーザー研のミッションは大強度レーザーを開発して、高エネ密度科学を開拓。高エネ密度科学とは何か。隕石衝突や、星の中心部、さらにはブラックホール近傍のように大きなエネルギーが集中している状態の科学。宇宙の状態を地上に再現する宇宙物理であり、それを社会に適用したものが核融合科学である。核融合を中心に現状を述べ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978CE7F-1C33-44EF-BC77-FDB4725E1176}" type="slidenum">
              <a:rPr kumimoji="1" lang="ja-JP" altLang="en-US" smtClean="0"/>
              <a:t>1</a:t>
            </a:fld>
            <a:endParaRPr kumimoji="1" lang="ja-JP" altLang="en-US"/>
          </a:p>
        </p:txBody>
      </p:sp>
    </p:spTree>
    <p:extLst>
      <p:ext uri="{BB962C8B-B14F-4D97-AF65-F5344CB8AC3E}">
        <p14:creationId xmlns:p14="http://schemas.microsoft.com/office/powerpoint/2010/main" val="6678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Wake Field Acceleration</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kumimoji="1" lang="ja-JP" altLang="en-US" smtClean="0"/>
              <a:t>13</a:t>
            </a:fld>
            <a:endParaRPr kumimoji="1" lang="ja-JP" altLang="en-US"/>
          </a:p>
        </p:txBody>
      </p:sp>
    </p:spTree>
    <p:extLst>
      <p:ext uri="{BB962C8B-B14F-4D97-AF65-F5344CB8AC3E}">
        <p14:creationId xmlns:p14="http://schemas.microsoft.com/office/powerpoint/2010/main" val="5801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p:cNvSpPr>
          <p:nvPr>
            <p:ph type="sldImg"/>
          </p:nvPr>
        </p:nvSpPr>
        <p:spPr>
          <a:ln/>
        </p:spPr>
      </p:sp>
      <p:sp>
        <p:nvSpPr>
          <p:cNvPr id="60418"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ja-JP" altLang="en-US" sz="1800" dirty="0" smtClean="0">
                <a:latin typeface="Helvetica" charset="0"/>
                <a:cs typeface="Helvetica" charset="0"/>
                <a:sym typeface="Helvetica" charset="0"/>
              </a:rPr>
              <a:t>エネルギー供給への道のりはどのようなものか。現在高速点火実証実験第一期を実施中．第一期の成果により，点火・燃焼の実現を目指す第二期計画に発展させるか否かの判断を行う．これらは一秒に１０回繰り返す中の１回を実証するもの．２０３０年にはレーザー核融合実験炉により１０万キロワットの発電実証．これを</a:t>
            </a:r>
            <a:r>
              <a:rPr lang="en-US" altLang="ja-JP" sz="1800" dirty="0" smtClean="0">
                <a:latin typeface="Times New Roman" charset="0"/>
                <a:cs typeface="Times New Roman" charset="0"/>
                <a:sym typeface="Times New Roman" charset="0"/>
              </a:rPr>
              <a:t>LIFT</a:t>
            </a:r>
            <a:r>
              <a:rPr lang="ja-JP" altLang="en-US" sz="1800" dirty="0" smtClean="0">
                <a:latin typeface="Helvetica" charset="0"/>
                <a:ea typeface="ヒラギノ角ゴ ProN W3" charset="0"/>
                <a:cs typeface="ヒラギノ角ゴ ProN W3" charset="0"/>
                <a:sym typeface="Helvetica" charset="0"/>
              </a:rPr>
              <a:t>と呼んでいる．</a:t>
            </a:r>
            <a:endParaRPr lang="en-US" altLang="ja-JP" sz="1800" dirty="0" smtClean="0">
              <a:latin typeface="Lucida Grande" charset="0"/>
              <a:cs typeface="Lucida Grande" charset="0"/>
              <a:sym typeface="Lucida Grande" charset="0"/>
            </a:endParaRPr>
          </a:p>
          <a:p>
            <a:endParaRPr lang="en-US" altLang="ja-JP" sz="1800" dirty="0" smtClean="0">
              <a:latin typeface="Lucida Grande" charset="0"/>
              <a:cs typeface="Lucida Grande" charset="0"/>
              <a:sym typeface="Lucida Grande" charset="0"/>
            </a:endParaRPr>
          </a:p>
          <a:p>
            <a:r>
              <a:rPr lang="en-US" altLang="ja-JP" sz="1800" dirty="0" smtClean="0">
                <a:latin typeface="Lucida Grande" charset="0"/>
                <a:cs typeface="Lucida Grande" charset="0"/>
                <a:sym typeface="Lucida Grande" charset="0"/>
              </a:rPr>
              <a:t>Here </a:t>
            </a:r>
            <a:r>
              <a:rPr lang="en-US" altLang="ja-JP" sz="1800" dirty="0">
                <a:latin typeface="Lucida Grande" charset="0"/>
                <a:cs typeface="Lucida Grande" charset="0"/>
                <a:sym typeface="Lucida Grande" charset="0"/>
              </a:rPr>
              <a:t>shows the strategy towards fusion power generation. We are now in the FIREX-I phase. Atomic Energy Commission of Japan reported that </a:t>
            </a:r>
            <a:r>
              <a:rPr lang="ja-JP" altLang="en-US" sz="1800" dirty="0">
                <a:latin typeface="Arial"/>
                <a:cs typeface="Lucida Grande" charset="0"/>
                <a:sym typeface="Lucida Grande" charset="0"/>
              </a:rPr>
              <a:t>“</a:t>
            </a:r>
            <a:r>
              <a:rPr lang="en-US" altLang="ja-JP" sz="1800" dirty="0">
                <a:latin typeface="Lucida Grande" charset="0"/>
                <a:cs typeface="Lucida Grande" charset="0"/>
                <a:sym typeface="Lucida Grande" charset="0"/>
              </a:rPr>
              <a:t>   burning in 2020. These two demonstrates one event of repetitive fusion burn. In 2030 we </a:t>
            </a:r>
          </a:p>
          <a:p>
            <a:endParaRPr lang="en-US" altLang="ja-JP" dirty="0">
              <a:latin typeface="Helvetica" charset="0"/>
              <a:cs typeface="Helvetica" charset="0"/>
              <a:sym typeface="Helvetica" charset="0"/>
            </a:endParaRPr>
          </a:p>
        </p:txBody>
      </p:sp>
    </p:spTree>
    <p:extLst>
      <p:ext uri="{BB962C8B-B14F-4D97-AF65-F5344CB8AC3E}">
        <p14:creationId xmlns:p14="http://schemas.microsoft.com/office/powerpoint/2010/main" val="270012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9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r>
              <a:rPr lang="ja-JP" altLang="en-US" sz="1800" dirty="0" smtClean="0">
                <a:solidFill>
                  <a:srgbClr val="000000"/>
                </a:solidFill>
                <a:latin typeface="Arial" charset="0"/>
                <a:cs typeface="Arial" charset="0"/>
                <a:sym typeface="Arial" charset="0"/>
              </a:rPr>
              <a:t>エネルギー開発が可能かどうかの中心課題は、繰り返しレーザーである。１は白色光のため極めて非効率なフラッシュランプからレーザー作用に必要なラインのみを発光させるレーザーダイオードへの転換。これにより１００倍の効率の向上。２，は熱伝導の悪いガラスレーザー材料から、１０００倍も熱伝導の高い冷却セラミック結晶への転換。　阪大レーザー研の吉田さんが世界初のセラミック結晶レーザーを発振させ、植田先生により製造方法の革新が行われた、わが国発の技術です。両方合わせて１０＾５倍の繰り返し率の向上。これが世界標準となり、イギリス・フランス・チェコのプロジェクトとして採用された。</a:t>
            </a:r>
            <a:endParaRPr lang="en-US" altLang="ja-JP" sz="1800" dirty="0" smtClean="0">
              <a:solidFill>
                <a:srgbClr val="000000"/>
              </a:solidFill>
              <a:latin typeface="Arial" charset="0"/>
              <a:cs typeface="Arial" charset="0"/>
              <a:sym typeface="Arial" charset="0"/>
            </a:endParaRPr>
          </a:p>
          <a:p>
            <a:pPr marL="39688"/>
            <a:endParaRPr lang="en-US" altLang="ja-JP" sz="1800" dirty="0" smtClean="0">
              <a:solidFill>
                <a:srgbClr val="000000"/>
              </a:solidFill>
              <a:latin typeface="Arial" charset="0"/>
              <a:cs typeface="Arial" charset="0"/>
              <a:sym typeface="Arial" charset="0"/>
            </a:endParaRPr>
          </a:p>
          <a:p>
            <a:pPr marL="39688"/>
            <a:r>
              <a:rPr lang="en-US" altLang="ja-JP" sz="1800" dirty="0" smtClean="0">
                <a:solidFill>
                  <a:srgbClr val="000000"/>
                </a:solidFill>
                <a:latin typeface="Arial" charset="0"/>
                <a:cs typeface="Arial" charset="0"/>
                <a:sym typeface="Arial" charset="0"/>
              </a:rPr>
              <a:t>Yes </a:t>
            </a:r>
            <a:r>
              <a:rPr lang="en-US" altLang="ja-JP" sz="1800" dirty="0">
                <a:solidFill>
                  <a:srgbClr val="000000"/>
                </a:solidFill>
                <a:latin typeface="Arial" charset="0"/>
                <a:cs typeface="Arial" charset="0"/>
                <a:sym typeface="Arial" charset="0"/>
              </a:rPr>
              <a:t>we are, by two modern laser technologies. By replacing flash lamps with laser diodes, one may improve 1) efficiency and 2) eliminate excess heat limiting rep-rate operation. Laser Diodes emission line can exactly match to the absorption line so that both efficiency and rep-rate conditions are simultaneously fulfilled. Here is the actual laser diode, having 50 layers of diodes, each of which emit 100 W light. So this tiny peace of diode emit very bright light of 5 kW. </a:t>
            </a:r>
          </a:p>
          <a:p>
            <a:pPr marL="39688"/>
            <a:r>
              <a:rPr lang="en-US" altLang="ja-JP" sz="1800" dirty="0">
                <a:solidFill>
                  <a:srgbClr val="000000"/>
                </a:solidFill>
                <a:latin typeface="Arial" charset="0"/>
                <a:cs typeface="Arial" charset="0"/>
                <a:sym typeface="Arial" charset="0"/>
              </a:rPr>
              <a:t>Diode pumped solid state laser has two issues. one is its cost. This small peace costs 10k$, whereas it must be 300$ for reactors. As a reference present diode cost is 100 times the cost of gold with the same mass.</a:t>
            </a:r>
            <a:endParaRPr lang="en-US" altLang="ja-JP" dirty="0">
              <a:solidFill>
                <a:srgbClr val="000000"/>
              </a:solidFill>
              <a:latin typeface="ヒラギノ角ゴ ProN W3" charset="0"/>
              <a:ea typeface="ヒラギノ角ゴ ProN W3" charset="0"/>
              <a:cs typeface="ヒラギノ角ゴ ProN W3" charset="0"/>
              <a:sym typeface="ヒラギノ角ゴ ProN W3" charset="0"/>
            </a:endParaRPr>
          </a:p>
          <a:p>
            <a:pPr marL="39688"/>
            <a:endParaRPr lang="en-US" altLang="ja-JP" dirty="0">
              <a:solidFill>
                <a:srgbClr val="000000"/>
              </a:solidFill>
              <a:latin typeface="ヒラギノ角ゴ ProN W3" charset="0"/>
              <a:ea typeface="ヒラギノ角ゴ ProN W3" charset="0"/>
              <a:cs typeface="ヒラギノ角ゴ ProN W3" charset="0"/>
              <a:sym typeface="ヒラギノ角ゴ ProN W3" charset="0"/>
            </a:endParaRPr>
          </a:p>
          <a:p>
            <a:pPr marL="39688"/>
            <a:endParaRPr lang="en-US" altLang="ja-JP" dirty="0">
              <a:solidFill>
                <a:srgbClr val="000000"/>
              </a:solidFill>
              <a:latin typeface="ヒラギノ角ゴ ProN W3" charset="0"/>
              <a:ea typeface="ヒラギノ角ゴ ProN W3" charset="0"/>
              <a:cs typeface="ヒラギノ角ゴ ProN W3" charset="0"/>
              <a:sym typeface="ヒラギノ角ゴ ProN W3" charset="0"/>
            </a:endParaRPr>
          </a:p>
          <a:p>
            <a:pPr marL="39688"/>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フラッシュランプ励起レーザーは，１９６０年のレーザーの発明以来半世紀の間使われているが，レーザー媒質の吸収線に対して，励起光が非常に広いスペクトルを有するため，ほとんど熱損失となり，効率が悪く，かつ高い繰り返し動作ができない．これに対しレーザーダイオードは媒質の吸収線に合致した発光波長を選ぶことができるので，効率と繰り返しという２つの要請を満足することができる．これが実際に使われているレーザーダイオードでその一つは２５層になって一層から１００</a:t>
            </a:r>
            <a:r>
              <a:rPr lang="en-US" altLang="ja-JP" dirty="0">
                <a:solidFill>
                  <a:srgbClr val="000000"/>
                </a:solidFill>
                <a:latin typeface="Helvetica" charset="0"/>
                <a:cs typeface="Helvetica" charset="0"/>
                <a:sym typeface="Helvetica" charset="0"/>
              </a:rPr>
              <a:t>W</a:t>
            </a:r>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が出力されます．大変明るい光源であることがおわかりいただけるかと思います．レーザーダイオード励起のレーザーには２つ問題があり，その１つは価格です．現在はワットあたり３００円を１０円／</a:t>
            </a:r>
            <a:r>
              <a:rPr lang="en-US" altLang="ja-JP" dirty="0">
                <a:solidFill>
                  <a:srgbClr val="000000"/>
                </a:solidFill>
                <a:latin typeface="Helvetica" charset="0"/>
                <a:cs typeface="Helvetica" charset="0"/>
                <a:sym typeface="Helvetica" charset="0"/>
              </a:rPr>
              <a:t>W</a:t>
            </a:r>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にまで下がる必要があります．ちなみに現状の価格は同重量の金の価格の１００倍以上しています．</a:t>
            </a:r>
          </a:p>
        </p:txBody>
      </p:sp>
    </p:spTree>
    <p:extLst>
      <p:ext uri="{BB962C8B-B14F-4D97-AF65-F5344CB8AC3E}">
        <p14:creationId xmlns:p14="http://schemas.microsoft.com/office/powerpoint/2010/main" val="60971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ja-JP" altLang="en-US" sz="1800" dirty="0" smtClean="0">
                <a:solidFill>
                  <a:srgbClr val="000000"/>
                </a:solidFill>
                <a:latin typeface="Lucida Grande" charset="0"/>
                <a:cs typeface="Lucida Grande" charset="0"/>
                <a:sym typeface="Lucida Grande" charset="0"/>
              </a:rPr>
              <a:t>もう一つの技術ブレークスルーは、ターゲット投入・ビームポインティング。極端紫外光源開発のプロジェクトでは、スズのターゲットを連続して落下させ、１００発１００中させている。多くの方がターゲット投入・追尾・ビームポインティングが不可能ではないかということを良く言われるが、その技術はまったく同一のものではないにせよすでに出来て居ることを強調したい。</a:t>
            </a:r>
            <a:endParaRPr lang="en-US" altLang="ja-JP" sz="1800" dirty="0" smtClean="0">
              <a:solidFill>
                <a:srgbClr val="000000"/>
              </a:solidFill>
              <a:latin typeface="Lucida Grande" charset="0"/>
              <a:cs typeface="Lucida Grande" charset="0"/>
              <a:sym typeface="Lucida Grande" charset="0"/>
            </a:endParaRPr>
          </a:p>
          <a:p>
            <a:endParaRPr lang="en-US" altLang="ja-JP" sz="1800" dirty="0" smtClean="0">
              <a:solidFill>
                <a:srgbClr val="000000"/>
              </a:solidFill>
              <a:latin typeface="Lucida Grande" charset="0"/>
              <a:cs typeface="Lucida Grande" charset="0"/>
              <a:sym typeface="Lucida Grande" charset="0"/>
            </a:endParaRPr>
          </a:p>
          <a:p>
            <a:r>
              <a:rPr lang="en-US" altLang="ja-JP" sz="1800" dirty="0" smtClean="0">
                <a:solidFill>
                  <a:srgbClr val="000000"/>
                </a:solidFill>
                <a:latin typeface="Lucida Grande" charset="0"/>
                <a:cs typeface="Lucida Grande" charset="0"/>
                <a:sym typeface="Lucida Grande" charset="0"/>
              </a:rPr>
              <a:t>The </a:t>
            </a:r>
            <a:r>
              <a:rPr lang="en-US" altLang="ja-JP" sz="1800" dirty="0">
                <a:solidFill>
                  <a:srgbClr val="000000"/>
                </a:solidFill>
                <a:latin typeface="Lucida Grande" charset="0"/>
                <a:cs typeface="Lucida Grande" charset="0"/>
                <a:sym typeface="Lucida Grande" charset="0"/>
              </a:rPr>
              <a:t>third issue is the target injection and beam pointing. Laser never missed the 200-um target</a:t>
            </a:r>
          </a:p>
        </p:txBody>
      </p:sp>
    </p:spTree>
    <p:extLst>
      <p:ext uri="{BB962C8B-B14F-4D97-AF65-F5344CB8AC3E}">
        <p14:creationId xmlns:p14="http://schemas.microsoft.com/office/powerpoint/2010/main" val="302839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こういう技術開発には産業界の参入が不可欠である。これはその例で、トヨタ自動車の豊田章一郎会長が阪大レーザー研を訪問してくださり、レーザー核融合に大変な関心を示した。</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kumimoji="1" lang="ja-JP" altLang="en-US" smtClean="0"/>
              <a:t>21</a:t>
            </a:fld>
            <a:endParaRPr kumimoji="1" lang="ja-JP" altLang="en-US"/>
          </a:p>
        </p:txBody>
      </p:sp>
    </p:spTree>
    <p:extLst>
      <p:ext uri="{BB962C8B-B14F-4D97-AF65-F5344CB8AC3E}">
        <p14:creationId xmlns:p14="http://schemas.microsoft.com/office/powerpoint/2010/main" val="205359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ja-JP" altLang="en-US" sz="1800" dirty="0" smtClean="0">
                <a:solidFill>
                  <a:srgbClr val="000000"/>
                </a:solidFill>
                <a:latin typeface="Lucida Grande" charset="0"/>
                <a:cs typeface="Lucida Grande" charset="0"/>
                <a:sym typeface="Lucida Grande" charset="0"/>
              </a:rPr>
              <a:t>もう一つの技術ブレークスルーは、ターゲット投入・ビームポインティング。極端紫外光源開発のプロジェクトでは、スズのターゲットを連続して落下させ、１００発１００中させている。多くの方がターゲット投入・追尾・ビームポインティングが不可能ではないかということを良く言われるが、その技術はまったく同一のものではないにせよすでに出来て居ることを強調したい。</a:t>
            </a:r>
            <a:endParaRPr lang="en-US" altLang="ja-JP" sz="1800" dirty="0" smtClean="0">
              <a:solidFill>
                <a:srgbClr val="000000"/>
              </a:solidFill>
              <a:latin typeface="Lucida Grande" charset="0"/>
              <a:cs typeface="Lucida Grande" charset="0"/>
              <a:sym typeface="Lucida Grande" charset="0"/>
            </a:endParaRPr>
          </a:p>
          <a:p>
            <a:endParaRPr lang="en-US" altLang="ja-JP" sz="1800" dirty="0" smtClean="0">
              <a:solidFill>
                <a:srgbClr val="000000"/>
              </a:solidFill>
              <a:latin typeface="Lucida Grande" charset="0"/>
              <a:cs typeface="Lucida Grande" charset="0"/>
              <a:sym typeface="Lucida Grande" charset="0"/>
            </a:endParaRPr>
          </a:p>
          <a:p>
            <a:r>
              <a:rPr lang="en-US" altLang="ja-JP" sz="1800" dirty="0" smtClean="0">
                <a:solidFill>
                  <a:srgbClr val="000000"/>
                </a:solidFill>
                <a:latin typeface="Lucida Grande" charset="0"/>
                <a:cs typeface="Lucida Grande" charset="0"/>
                <a:sym typeface="Lucida Grande" charset="0"/>
              </a:rPr>
              <a:t>The </a:t>
            </a:r>
            <a:r>
              <a:rPr lang="en-US" altLang="ja-JP" sz="1800" dirty="0">
                <a:solidFill>
                  <a:srgbClr val="000000"/>
                </a:solidFill>
                <a:latin typeface="Lucida Grande" charset="0"/>
                <a:cs typeface="Lucida Grande" charset="0"/>
                <a:sym typeface="Lucida Grande" charset="0"/>
              </a:rPr>
              <a:t>third issue is the target injection and beam pointing. Laser never missed the 200-um target</a:t>
            </a:r>
          </a:p>
        </p:txBody>
      </p:sp>
    </p:spTree>
    <p:extLst>
      <p:ext uri="{BB962C8B-B14F-4D97-AF65-F5344CB8AC3E}">
        <p14:creationId xmlns:p14="http://schemas.microsoft.com/office/powerpoint/2010/main" val="3028399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ja-JP" altLang="en-US" sz="1800" dirty="0" smtClean="0">
                <a:solidFill>
                  <a:srgbClr val="000000"/>
                </a:solidFill>
                <a:latin typeface="Lucida Grande" charset="0"/>
                <a:cs typeface="Lucida Grande" charset="0"/>
                <a:sym typeface="Lucida Grande" charset="0"/>
              </a:rPr>
              <a:t>もう一つの技術ブレークスルーは、ターゲット投入・ビームポインティング。極端紫外光源開発のプロジェクトでは、スズのターゲットを連続して落下させ、１００発１００中させている。多くの方がターゲット投入・追尾・ビームポインティングが不可能ではないかということを良く言われるが、その技術はまったく同一のものではないにせよすでに出来て居ることを強調したい。</a:t>
            </a:r>
            <a:endParaRPr lang="en-US" altLang="ja-JP" sz="1800" dirty="0" smtClean="0">
              <a:solidFill>
                <a:srgbClr val="000000"/>
              </a:solidFill>
              <a:latin typeface="Lucida Grande" charset="0"/>
              <a:cs typeface="Lucida Grande" charset="0"/>
              <a:sym typeface="Lucida Grande" charset="0"/>
            </a:endParaRPr>
          </a:p>
          <a:p>
            <a:endParaRPr lang="en-US" altLang="ja-JP" sz="1800" dirty="0" smtClean="0">
              <a:solidFill>
                <a:srgbClr val="000000"/>
              </a:solidFill>
              <a:latin typeface="Lucida Grande" charset="0"/>
              <a:cs typeface="Lucida Grande" charset="0"/>
              <a:sym typeface="Lucida Grande" charset="0"/>
            </a:endParaRPr>
          </a:p>
          <a:p>
            <a:r>
              <a:rPr lang="en-US" altLang="ja-JP" sz="1800" dirty="0" smtClean="0">
                <a:solidFill>
                  <a:srgbClr val="000000"/>
                </a:solidFill>
                <a:latin typeface="Lucida Grande" charset="0"/>
                <a:cs typeface="Lucida Grande" charset="0"/>
                <a:sym typeface="Lucida Grande" charset="0"/>
              </a:rPr>
              <a:t>The </a:t>
            </a:r>
            <a:r>
              <a:rPr lang="en-US" altLang="ja-JP" sz="1800" dirty="0">
                <a:solidFill>
                  <a:srgbClr val="000000"/>
                </a:solidFill>
                <a:latin typeface="Lucida Grande" charset="0"/>
                <a:cs typeface="Lucida Grande" charset="0"/>
                <a:sym typeface="Lucida Grande" charset="0"/>
              </a:rPr>
              <a:t>third issue is the target injection and beam pointing. Laser never missed the 200-um target</a:t>
            </a:r>
          </a:p>
        </p:txBody>
      </p:sp>
    </p:spTree>
    <p:extLst>
      <p:ext uri="{BB962C8B-B14F-4D97-AF65-F5344CB8AC3E}">
        <p14:creationId xmlns:p14="http://schemas.microsoft.com/office/powerpoint/2010/main" val="3028399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らの炉心プラズマ生成技術、レーザー技術、ターゲット投入技術をすべて統合して、発電を実証しようというのが実験炉の構想である。上段は爆縮用レーザー５００ｋＪ・４ヘルツ、下段は加熱用レーザー１５０ｋＪ・４ヘルツ、利得１００にて、核融合熱出力は３００ＭＷ。４０％の発電効率で１２０ＭＷ</a:t>
            </a:r>
            <a:r>
              <a:rPr kumimoji="1" lang="en-US" altLang="ja-JP" dirty="0" smtClean="0"/>
              <a:t>e</a:t>
            </a:r>
            <a:r>
              <a:rPr kumimoji="1" lang="ja-JP" altLang="en-US" dirty="0" smtClean="0"/>
              <a:t>。その１／４をレーザーに回せば効率１０％で運転。のこりの３／４の１００ＭＷが市場へ出る電力となる。</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kumimoji="1" lang="ja-JP" altLang="en-US" smtClean="0"/>
              <a:t>25</a:t>
            </a:fld>
            <a:endParaRPr kumimoji="1" lang="ja-JP" altLang="en-US"/>
          </a:p>
        </p:txBody>
      </p:sp>
    </p:spTree>
    <p:extLst>
      <p:ext uri="{BB962C8B-B14F-4D97-AF65-F5344CB8AC3E}">
        <p14:creationId xmlns:p14="http://schemas.microsoft.com/office/powerpoint/2010/main" val="401538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ja-JP" altLang="en-US" sz="1800" dirty="0" smtClean="0">
                <a:latin typeface="Helvetica" charset="0"/>
                <a:ea typeface="ヒラギノ角ゴ ProN W3" charset="0"/>
                <a:cs typeface="ヒラギノ角ゴ ProN W3" charset="0"/>
                <a:sym typeface="Helvetica" charset="0"/>
              </a:rPr>
              <a:t>これが私どもの作成した，ロードマップです．上半分は炉心プラズマ物理を確立するプロジェクト群で，</a:t>
            </a:r>
            <a:r>
              <a:rPr lang="en-US" altLang="ja-JP" sz="1800" dirty="0" smtClean="0">
                <a:latin typeface="Helvetica" charset="0"/>
                <a:ea typeface="ヒラギノ角ゴ ProN W3" charset="0"/>
                <a:cs typeface="ヒラギノ角ゴ ProN W3" charset="0"/>
                <a:sym typeface="Helvetica" charset="0"/>
              </a:rPr>
              <a:t>NIF</a:t>
            </a:r>
            <a:r>
              <a:rPr lang="ja-JP" altLang="en-US" sz="1800" dirty="0" smtClean="0">
                <a:latin typeface="Helvetica" charset="0"/>
                <a:ea typeface="ヒラギノ角ゴ ProN W3" charset="0"/>
                <a:cs typeface="ヒラギノ角ゴ ProN W3" charset="0"/>
                <a:sym typeface="Helvetica" charset="0"/>
              </a:rPr>
              <a:t>が２０１６年，</a:t>
            </a:r>
            <a:r>
              <a:rPr lang="en-US" altLang="ja-JP" sz="1800" dirty="0" smtClean="0">
                <a:latin typeface="Helvetica" charset="0"/>
                <a:ea typeface="ヒラギノ角ゴ ProN W3" charset="0"/>
                <a:cs typeface="ヒラギノ角ゴ ProN W3" charset="0"/>
                <a:sym typeface="Helvetica" charset="0"/>
              </a:rPr>
              <a:t>LMJ</a:t>
            </a:r>
            <a:r>
              <a:rPr lang="ja-JP" altLang="en-US" sz="1800" dirty="0" smtClean="0">
                <a:latin typeface="Helvetica" charset="0"/>
                <a:ea typeface="ヒラギノ角ゴ ProN W3" charset="0"/>
                <a:cs typeface="ヒラギノ角ゴ ProN W3" charset="0"/>
                <a:sym typeface="Helvetica" charset="0"/>
              </a:rPr>
              <a:t>がそれに遅れること５年，最近は中国の神光計画が発足し，さらに５年後の２０２５年に中心点火を実証いたします．わが国の</a:t>
            </a:r>
            <a:r>
              <a:rPr lang="en-US" altLang="ja-JP" sz="1800" dirty="0" smtClean="0">
                <a:latin typeface="Helvetica" charset="0"/>
                <a:ea typeface="ヒラギノ角ゴ ProN W3" charset="0"/>
                <a:cs typeface="ヒラギノ角ゴ ProN W3" charset="0"/>
                <a:sym typeface="Helvetica" charset="0"/>
              </a:rPr>
              <a:t>FIREX</a:t>
            </a:r>
            <a:r>
              <a:rPr lang="ja-JP" altLang="en-US" sz="1800" dirty="0" smtClean="0">
                <a:latin typeface="Helvetica" charset="0"/>
                <a:ea typeface="ヒラギノ角ゴ ProN W3" charset="0"/>
                <a:cs typeface="ヒラギノ角ゴ ProN W3" charset="0"/>
                <a:sym typeface="Helvetica" charset="0"/>
              </a:rPr>
              <a:t>も２０１６年に点火温度を達成し</a:t>
            </a:r>
            <a:r>
              <a:rPr lang="en-US" altLang="ja-JP" sz="1800" dirty="0" smtClean="0">
                <a:latin typeface="Helvetica" charset="0"/>
                <a:ea typeface="ヒラギノ角ゴ ProN W3" charset="0"/>
                <a:cs typeface="ヒラギノ角ゴ ProN W3" charset="0"/>
                <a:sym typeface="Helvetica" charset="0"/>
              </a:rPr>
              <a:t>FIREX-II</a:t>
            </a:r>
            <a:r>
              <a:rPr lang="ja-JP" altLang="en-US" sz="1800" dirty="0" smtClean="0">
                <a:latin typeface="Helvetica" charset="0"/>
                <a:ea typeface="ヒラギノ角ゴ ProN W3" charset="0"/>
                <a:cs typeface="ヒラギノ角ゴ ProN W3" charset="0"/>
                <a:sym typeface="Helvetica" charset="0"/>
              </a:rPr>
              <a:t>を開始する．下半分は炉工学要素技術で，炉用レーザー開発，ターゲット注入・追尾・照射技術開発，炉チャンバー・ﾌﾞﾗﾝｹｯﾄなどです．これらの要素技術開発の成果，および</a:t>
            </a:r>
            <a:r>
              <a:rPr lang="en-US" altLang="ja-JP" sz="1800" dirty="0" smtClean="0">
                <a:latin typeface="Helvetica" charset="0"/>
                <a:ea typeface="ヒラギノ角ゴ ProN W3" charset="0"/>
                <a:cs typeface="ヒラギノ角ゴ ProN W3" charset="0"/>
                <a:sym typeface="Helvetica" charset="0"/>
              </a:rPr>
              <a:t>ITER&amp;D</a:t>
            </a:r>
            <a:r>
              <a:rPr lang="ja-JP" altLang="en-US" sz="1800" dirty="0" smtClean="0">
                <a:latin typeface="Helvetica" charset="0"/>
                <a:ea typeface="ヒラギノ角ゴ ProN W3" charset="0"/>
                <a:cs typeface="ヒラギノ角ゴ ProN W3" charset="0"/>
                <a:sym typeface="Helvetica" charset="0"/>
              </a:rPr>
              <a:t>の成果を取り入れてレーザー核融合実験炉を開始してはどうかと思っている．まず２０１５年から工学設計を行い，第１期で繰り返し工学試験を行う．繰り返し工学試験が成功すれば，第二期では、それを拡張して，２０３５年ごろに１週間程度のバーストモードの発電実証を行う．第三期には半年程度の長期運転で１０万キロワットの発電を行う。第二期の発電実証をもって原型炉建設開始の判断を行う．</a:t>
            </a:r>
            <a:endParaRPr lang="en-US" altLang="ja-JP" sz="1800" dirty="0" smtClean="0">
              <a:latin typeface="Helvetica" charset="0"/>
              <a:ea typeface="ヒラギノ角ゴ ProN W3" charset="0"/>
              <a:cs typeface="ヒラギノ角ゴ ProN W3" charset="0"/>
              <a:sym typeface="Helvetica" charset="0"/>
            </a:endParaRPr>
          </a:p>
          <a:p>
            <a:endParaRPr lang="en-US" altLang="ja-JP" sz="1800" dirty="0" smtClean="0">
              <a:latin typeface="Helvetica" charset="0"/>
              <a:ea typeface="ヒラギノ角ゴ ProN W3" charset="0"/>
              <a:cs typeface="ヒラギノ角ゴ ProN W3" charset="0"/>
              <a:sym typeface="Helvetica" charset="0"/>
            </a:endParaRPr>
          </a:p>
          <a:p>
            <a:r>
              <a:rPr lang="en-US" altLang="ja-JP" sz="1800" dirty="0" smtClean="0">
                <a:latin typeface="Lucida Grande" charset="0"/>
                <a:cs typeface="Lucida Grande" charset="0"/>
                <a:sym typeface="Lucida Grande" charset="0"/>
              </a:rPr>
              <a:t>Here </a:t>
            </a:r>
            <a:r>
              <a:rPr lang="en-US" altLang="ja-JP" sz="1800" dirty="0">
                <a:latin typeface="Lucida Grande" charset="0"/>
                <a:cs typeface="Lucida Grande" charset="0"/>
                <a:sym typeface="Lucida Grande" charset="0"/>
              </a:rPr>
              <a:t>is the roadmap towards commercial fusion plant. The upper half is a group of projects for reactor core physics. NIF, LMJ, FIREX-I, EP, and SG in china are in this group. Lower half are elements of reactor technology, such as driver development, target fab, injection, tracking, fusion chamber, blanket etc. These activities plus ITER R&amp;D would converge onto a common goal of experimental reactor demonstrating power generation. </a:t>
            </a:r>
            <a:endParaRPr lang="en-US" altLang="ja-JP" sz="1600" dirty="0">
              <a:latin typeface="Lucida Grande" charset="0"/>
              <a:cs typeface="Lucida Grande" charset="0"/>
              <a:sym typeface="Lucida Grande" charset="0"/>
            </a:endParaRPr>
          </a:p>
          <a:p>
            <a:endParaRPr lang="en-US" altLang="ja-JP" sz="1100" dirty="0">
              <a:latin typeface="Helvetica" charset="0"/>
              <a:ea typeface="ヒラギノ角ゴ ProN W3" charset="0"/>
              <a:cs typeface="ヒラギノ角ゴ ProN W3" charset="0"/>
              <a:sym typeface="Helvetica" charset="0"/>
            </a:endParaRPr>
          </a:p>
          <a:p>
            <a:r>
              <a:rPr lang="en-US" altLang="ja-JP" sz="1100" dirty="0">
                <a:latin typeface="Helvetica" charset="0"/>
                <a:ea typeface="ヒラギノ角ゴ ProN W3" charset="0"/>
                <a:cs typeface="ヒラギノ角ゴ ProN W3" charset="0"/>
                <a:sym typeface="Helvetica" charset="0"/>
              </a:rPr>
              <a:t>We would like to invite the international community to coordinate around a common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2388" marR="0" indent="0" algn="l" defTabSz="914292" rtl="0" eaLnBrk="1" fontAlgn="auto" latinLnBrk="0" hangingPunct="1">
              <a:lnSpc>
                <a:spcPct val="100000"/>
              </a:lnSpc>
              <a:spcBef>
                <a:spcPts val="500"/>
              </a:spcBef>
              <a:spcAft>
                <a:spcPts val="0"/>
              </a:spcAft>
              <a:buClrTx/>
              <a:buSzTx/>
              <a:buFontTx/>
              <a:buNone/>
              <a:tabLst/>
              <a:defRPr/>
            </a:pPr>
            <a:r>
              <a:rPr lang="ja-JP" altLang="en-US" sz="1800" dirty="0" smtClean="0">
                <a:solidFill>
                  <a:srgbClr val="000000"/>
                </a:solidFill>
                <a:latin typeface="ＭＳ Ｐ明朝" charset="0"/>
                <a:ea typeface="ＭＳ Ｐ明朝" charset="0"/>
                <a:cs typeface="ＭＳ Ｐ明朝" charset="0"/>
                <a:sym typeface="ＭＳ Ｐ明朝" charset="0"/>
              </a:rPr>
              <a:t>釈迦に説法ではありますが、核融合を十分に起こすには、反応の時間が長いか、燃料の密度が非常に高いことが必要．磁場核融合は非常に薄いプラズマを長時間に渡って閉じこめる．</a:t>
            </a:r>
            <a:endParaRPr lang="en-US" altLang="ja-JP" sz="1800" dirty="0" smtClean="0">
              <a:solidFill>
                <a:srgbClr val="000000"/>
              </a:solidFill>
              <a:latin typeface="ＭＳ Ｐ明朝" charset="0"/>
              <a:ea typeface="ＭＳ Ｐ明朝" charset="0"/>
              <a:cs typeface="ＭＳ Ｐ明朝" charset="0"/>
              <a:sym typeface="ＭＳ Ｐ明朝" charset="0"/>
            </a:endParaRPr>
          </a:p>
          <a:p>
            <a:pPr marL="52388" marR="0" indent="0" algn="l" defTabSz="914292" rtl="0" eaLnBrk="1" fontAlgn="auto" latinLnBrk="0" hangingPunct="1">
              <a:lnSpc>
                <a:spcPct val="100000"/>
              </a:lnSpc>
              <a:spcBef>
                <a:spcPts val="500"/>
              </a:spcBef>
              <a:spcAft>
                <a:spcPts val="0"/>
              </a:spcAft>
              <a:buClrTx/>
              <a:buSzTx/>
              <a:buFontTx/>
              <a:buNone/>
              <a:tabLst/>
              <a:defRPr/>
            </a:pPr>
            <a:r>
              <a:rPr lang="ja-JP" altLang="en-US" sz="1800" dirty="0" smtClean="0">
                <a:solidFill>
                  <a:srgbClr val="000000"/>
                </a:solidFill>
                <a:latin typeface="ＭＳ Ｐ明朝" charset="0"/>
                <a:ea typeface="ＭＳ Ｐ明朝" charset="0"/>
                <a:cs typeface="ＭＳ Ｐ明朝" charset="0"/>
                <a:sym typeface="ＭＳ Ｐ明朝" charset="0"/>
              </a:rPr>
              <a:t>．レーザー核融合は固体密度の１０００倍に圧縮するので燃料の大きさはわずか数ミリメートルとコンパクトであること。本質的にパルス炉となるので、電力需要の変化に対応できること。アメリカ、フランス、日本、英国、ロシア、中国など、世界の主要国で研究が盛んに行われている。</a:t>
            </a:r>
          </a:p>
          <a:p>
            <a:pPr marL="52388">
              <a:spcBef>
                <a:spcPts val="500"/>
              </a:spcBef>
            </a:pPr>
            <a:endParaRPr lang="en-US" altLang="ja-JP" sz="1800" dirty="0" smtClean="0">
              <a:solidFill>
                <a:srgbClr val="000000"/>
              </a:solidFill>
              <a:latin typeface="Lucida Grande" charset="0"/>
              <a:cs typeface="Lucida Grande" charset="0"/>
              <a:sym typeface="Lucida Grande" charset="0"/>
            </a:endParaRPr>
          </a:p>
          <a:p>
            <a:pPr marL="52388">
              <a:spcBef>
                <a:spcPts val="500"/>
              </a:spcBef>
            </a:pPr>
            <a:r>
              <a:rPr lang="en-US" altLang="ja-JP" sz="1800" dirty="0" smtClean="0">
                <a:solidFill>
                  <a:srgbClr val="000000"/>
                </a:solidFill>
                <a:latin typeface="Lucida Grande" charset="0"/>
                <a:cs typeface="Lucida Grande" charset="0"/>
                <a:sym typeface="Lucida Grande" charset="0"/>
              </a:rPr>
              <a:t>In </a:t>
            </a:r>
            <a:r>
              <a:rPr lang="en-US" altLang="ja-JP" sz="1800" dirty="0">
                <a:solidFill>
                  <a:srgbClr val="000000"/>
                </a:solidFill>
                <a:latin typeface="Lucida Grande" charset="0"/>
                <a:cs typeface="Lucida Grande" charset="0"/>
                <a:sym typeface="Lucida Grande" charset="0"/>
              </a:rPr>
              <a:t>order to have enough fusion reactions, confinement time should be either long enough or fuel density should be high enough. It</a:t>
            </a:r>
            <a:r>
              <a:rPr lang="ja-JP" altLang="en-US" sz="1800" dirty="0">
                <a:solidFill>
                  <a:srgbClr val="000000"/>
                </a:solidFill>
                <a:latin typeface="Arial"/>
                <a:cs typeface="Lucida Grande" charset="0"/>
                <a:sym typeface="Lucida Grande" charset="0"/>
              </a:rPr>
              <a:t>’</a:t>
            </a:r>
            <a:r>
              <a:rPr lang="en-US" altLang="ja-JP" sz="1800" dirty="0">
                <a:solidFill>
                  <a:srgbClr val="000000"/>
                </a:solidFill>
                <a:latin typeface="Lucida Grande" charset="0"/>
                <a:cs typeface="Lucida Grande" charset="0"/>
                <a:sym typeface="Lucida Grande" charset="0"/>
              </a:rPr>
              <a:t>s like universities. If people with some intellectual level are confined in universities within 4 to 9 years, some people become real friends each other or meet respective professors, or some students get his or her partner. Magnetic fusion confines very low density fuel, about one billionth of solid density, for very long time. Contrary, laser fusion dose not confine the fuel at all. But if the density becomes 1000 times its solid density, the fusion reaction takes place before the fuel expand out. Typically MCF fuel diameter is 10 meters, whereas IFE fuel diameter is mm. </a:t>
            </a:r>
            <a:r>
              <a:rPr lang="en-US" altLang="ja-JP" sz="1800" dirty="0" err="1">
                <a:solidFill>
                  <a:srgbClr val="000000"/>
                </a:solidFill>
                <a:latin typeface="Lucida Grande" charset="0"/>
                <a:cs typeface="Lucida Grande" charset="0"/>
                <a:sym typeface="Lucida Grande" charset="0"/>
              </a:rPr>
              <a:t>Th</a:t>
            </a:r>
            <a:r>
              <a:rPr lang="en-US" altLang="ja-JP" sz="1800" dirty="0">
                <a:solidFill>
                  <a:srgbClr val="000000"/>
                </a:solidFill>
                <a:latin typeface="Lucida Grande" charset="0"/>
                <a:cs typeface="Lucida Grande" charset="0"/>
                <a:sym typeface="Lucida Grande" charset="0"/>
              </a:rPr>
              <a:t> </a:t>
            </a:r>
            <a:r>
              <a:rPr lang="en-US" altLang="ja-JP" sz="1800" dirty="0" err="1">
                <a:solidFill>
                  <a:srgbClr val="000000"/>
                </a:solidFill>
                <a:latin typeface="Lucida Grande" charset="0"/>
                <a:cs typeface="Lucida Grande" charset="0"/>
                <a:sym typeface="Lucida Grande" charset="0"/>
              </a:rPr>
              <a:t>significancy</a:t>
            </a:r>
            <a:r>
              <a:rPr lang="en-US" altLang="ja-JP" sz="1800" dirty="0">
                <a:solidFill>
                  <a:srgbClr val="000000"/>
                </a:solidFill>
                <a:latin typeface="Lucida Grande" charset="0"/>
                <a:cs typeface="Lucida Grande" charset="0"/>
                <a:sym typeface="Lucida Grande" charset="0"/>
              </a:rPr>
              <a:t> of IFE is 1) since it is based on independent principle it will open new reactor concept. IFE has a feature of compactness and it may also correspond to peak load. </a:t>
            </a:r>
            <a:endParaRPr lang="ja-JP" altLang="en-US" dirty="0">
              <a:solidFill>
                <a:srgbClr val="000000"/>
              </a:solidFill>
              <a:latin typeface="ＭＳ Ｐ明朝" charset="0"/>
              <a:ea typeface="ＭＳ Ｐ明朝" charset="0"/>
              <a:cs typeface="ＭＳ Ｐ明朝" charset="0"/>
              <a:sym typeface="ＭＳ Ｐ明朝" charset="0"/>
            </a:endParaRPr>
          </a:p>
        </p:txBody>
      </p:sp>
    </p:spTree>
    <p:extLst>
      <p:ext uri="{BB962C8B-B14F-4D97-AF65-F5344CB8AC3E}">
        <p14:creationId xmlns:p14="http://schemas.microsoft.com/office/powerpoint/2010/main" val="843437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産業をつくり、人をつくり、基礎科学の貢献。４０年の歴史、人数、大阪大学の継続的支援。</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kumimoji="1" lang="ja-JP" altLang="en-US" smtClean="0"/>
              <a:t>28</a:t>
            </a:fld>
            <a:endParaRPr kumimoji="1" lang="ja-JP" altLang="en-US"/>
          </a:p>
        </p:txBody>
      </p:sp>
    </p:spTree>
    <p:extLst>
      <p:ext uri="{BB962C8B-B14F-4D97-AF65-F5344CB8AC3E}">
        <p14:creationId xmlns:p14="http://schemas.microsoft.com/office/powerpoint/2010/main" val="365910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marR="0" indent="0" algn="l" defTabSz="914292" rtl="0" eaLnBrk="1" fontAlgn="auto" latinLnBrk="0" hangingPunct="1">
              <a:lnSpc>
                <a:spcPct val="100000"/>
              </a:lnSpc>
              <a:spcBef>
                <a:spcPts val="0"/>
              </a:spcBef>
              <a:spcAft>
                <a:spcPts val="0"/>
              </a:spcAft>
              <a:buClrTx/>
              <a:buSzTx/>
              <a:buFontTx/>
              <a:buNone/>
              <a:tabLst/>
              <a:defRPr/>
            </a:pPr>
            <a:r>
              <a:rPr lang="ja-JP" altLang="en-US" sz="1800" dirty="0" smtClean="0">
                <a:solidFill>
                  <a:srgbClr val="000000"/>
                </a:solidFill>
                <a:latin typeface="ＭＳ Ｐ明朝" charset="0"/>
                <a:ea typeface="ＭＳ Ｐ明朝" charset="0"/>
                <a:cs typeface="ＭＳ Ｐ明朝" charset="0"/>
                <a:sym typeface="ＭＳ Ｐ明朝" charset="0"/>
              </a:rPr>
              <a:t>レーザーではどのように圧縮するのか．その原理はレーザーが発明された１９６０年直後から米国で議論され、１９７２年にＪ．ナッコルスにより提案された。ミリメートルサイズの燃料容器の周りからレーザーを照射．表面が過熱されて飛び散る反作用で燃料を圧縮．中心部は周りから断熱圧縮されて温度が上がり、中心から点火がはじまり燃焼する．自然発火であることからディーゼルエンジンに類似している。欧米で行われている方式である．これに対しわが国発の高速点火は，圧縮された燃料に第二のレーザーを照射して点火を起こす．高速点火はガソリンエンジンのように点火プラグで点火．ガソリンエンジンが小型であるように，高速点火は中心点火のほぼ１／１０の大きさの施設で点火燃焼が可能である．このコンパクトさこそが、もしこの方式で点火するのであれば、エネルギー開発を大きく加速すると期待されている。</a:t>
            </a:r>
          </a:p>
          <a:p>
            <a:pPr marL="39688"/>
            <a:endParaRPr lang="en-US" altLang="ja-JP" sz="1800" dirty="0" smtClean="0">
              <a:solidFill>
                <a:srgbClr val="000000"/>
              </a:solidFill>
              <a:latin typeface="Arial" charset="0"/>
              <a:cs typeface="Arial" charset="0"/>
              <a:sym typeface="Arial" charset="0"/>
            </a:endParaRPr>
          </a:p>
          <a:p>
            <a:pPr marL="39688"/>
            <a:r>
              <a:rPr lang="en-US" altLang="ja-JP" sz="1800" dirty="0" smtClean="0">
                <a:solidFill>
                  <a:srgbClr val="000000"/>
                </a:solidFill>
                <a:latin typeface="Arial" charset="0"/>
                <a:cs typeface="Arial" charset="0"/>
                <a:sym typeface="Arial" charset="0"/>
              </a:rPr>
              <a:t>The </a:t>
            </a:r>
            <a:r>
              <a:rPr lang="en-US" altLang="ja-JP" sz="1800" dirty="0">
                <a:solidFill>
                  <a:srgbClr val="000000"/>
                </a:solidFill>
                <a:latin typeface="Arial" charset="0"/>
                <a:cs typeface="Arial" charset="0"/>
                <a:sym typeface="Arial" charset="0"/>
              </a:rPr>
              <a:t>fuel is first imploded by irradiating laser light just like a standard fashion except for the insertion of a cone in some cases. At the maximum compression timing, a high-intensity short-pulse laser is injected through the cone, triggering thermonuclear ignition.</a:t>
            </a:r>
          </a:p>
          <a:p>
            <a:pPr marL="39688"/>
            <a:endParaRPr lang="en-US" altLang="ja-JP" sz="1800" dirty="0">
              <a:solidFill>
                <a:srgbClr val="000000"/>
              </a:solidFill>
              <a:latin typeface="Arial" charset="0"/>
              <a:cs typeface="Arial" charset="0"/>
              <a:sym typeface="Arial" charset="0"/>
            </a:endParaRPr>
          </a:p>
          <a:p>
            <a:pPr marL="39688"/>
            <a:r>
              <a:rPr lang="en-US" altLang="ja-JP" sz="1800" dirty="0">
                <a:solidFill>
                  <a:srgbClr val="000000"/>
                </a:solidFill>
                <a:latin typeface="Arial" charset="0"/>
                <a:cs typeface="Arial" charset="0"/>
                <a:sym typeface="Arial" charset="0"/>
              </a:rPr>
              <a:t> This two step ignition scheme is analogous to gasoline engine with spark plug for ignition, whereas conventional central ignition is analogous to diesel engine. Like a gasoline engine being much smaller than diesel one, fast ignition takes place with one tenth of laser energy required for central ignition and, therefore, it will significantly accelerate inertial fusion energy development. </a:t>
            </a:r>
          </a:p>
        </p:txBody>
      </p:sp>
    </p:spTree>
    <p:extLst>
      <p:ext uri="{BB962C8B-B14F-4D97-AF65-F5344CB8AC3E}">
        <p14:creationId xmlns:p14="http://schemas.microsoft.com/office/powerpoint/2010/main" val="304535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87A32C-784E-F244-AB27-3536ED90BB55}" type="slidenum">
              <a:rPr lang="en-US" altLang="ja-JP"/>
              <a:pPr>
                <a:defRPr/>
              </a:pPr>
              <a:t>4</a:t>
            </a:fld>
            <a:endParaRPr lang="en-US" altLang="ja-JP"/>
          </a:p>
        </p:txBody>
      </p:sp>
      <p:sp>
        <p:nvSpPr>
          <p:cNvPr id="28673" name="Rectangle 1"/>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674" name="Rectangle 2"/>
          <p:cNvSpPr>
            <a:spLocks noGrp="1" noChangeArrowheads="1"/>
          </p:cNvSpPr>
          <p:nvPr>
            <p:ph type="body" idx="1"/>
          </p:nvPr>
        </p:nvSpPr>
        <p:spPr>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ja-JP" altLang="en-US" sz="1400" dirty="0" smtClean="0">
                <a:latin typeface="Helvetica" charset="0"/>
                <a:cs typeface="Helvetica" charset="0"/>
                <a:sym typeface="Helvetica" charset="0"/>
              </a:rPr>
              <a:t>具体的にはどのような実験を行っているのか。高速点火実証のプロジェクトをＦＩＲＥＸと呼ばれる。ナノ秒の爆縮用レーザー激光で燃料を爆縮させ、ピコ秒の加熱レーザーをコーンの内側から導入して加熱する。このプロジェクトの目標は第一期では５千万度へ加熱することであり、その後の第二期では本当にそれを点火・燃焼させることである。</a:t>
            </a:r>
            <a:endParaRPr lang="en-US" altLang="ja-JP" sz="1400" dirty="0">
              <a:latin typeface="Helvetica" charset="0"/>
              <a:cs typeface="Helvetica" charset="0"/>
              <a:sym typeface="Helvetica" charset="0"/>
            </a:endParaRPr>
          </a:p>
        </p:txBody>
      </p:sp>
    </p:spTree>
    <p:extLst>
      <p:ext uri="{BB962C8B-B14F-4D97-AF65-F5344CB8AC3E}">
        <p14:creationId xmlns:p14="http://schemas.microsoft.com/office/powerpoint/2010/main" val="202744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ではいかに５０００万度の点火温度に接近するのか。これは加熱された温度が、加熱用レーザーのエネルギーに対してどう増えるかの理論予測です。現在は加熱効率が２０％で一千万度まで来ている。一つ。まず単純にエネルギーを増加すること。本年度はこのエネルギースケーリングを行う。しかし加熱効率が一定であるとは限らない。もう一つはより重要で、エネルギーが大きくなるとエネルギーを運ぶ電子がワイベル不安定性とよばれる原因で散弾銃のように電子が拡がってしまい、燃料に当たらないという問題が発生。これを解決して、加熱の効率を上げるアプローチを進めている。</a:t>
            </a:r>
            <a:endParaRPr lang="en-US" altLang="ja-JP" sz="1800" dirty="0" smtClean="0">
              <a:latin typeface="Helvetica" panose="020B0604020202020204" pitchFamily="34" charset="0"/>
              <a:cs typeface="Helvetica" panose="020B0604020202020204" pitchFamily="34" charset="0"/>
              <a:sym typeface="Helvetica" panose="020B0604020202020204" pitchFamily="34" charset="0"/>
            </a:endParaRPr>
          </a:p>
          <a:p>
            <a:endParaRPr lang="en-US" altLang="ja-JP" sz="1800" dirty="0" smtClean="0">
              <a:latin typeface="Helvetica" panose="020B0604020202020204" pitchFamily="34" charset="0"/>
              <a:cs typeface="Helvetica" panose="020B0604020202020204" pitchFamily="34" charset="0"/>
              <a:sym typeface="Helvetica" panose="020B0604020202020204" pitchFamily="34" charset="0"/>
            </a:endParaRPr>
          </a:p>
          <a:p>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このような知見を工学的にいかに応用したか。高速点火は燃料を爆縮し最大の密度時に第二のレーザーを照射、高速電子を発生させて燃料を加熱。ワイベル不安定性のために電子が広がって十分に加熱できないという問題があった。これにキロテスラ磁場を印可することにより、燃料が十分に過熱されれば燃焼することは</a:t>
            </a:r>
            <a:r>
              <a:rPr lang="en-US" altLang="ja-JP" sz="1800" dirty="0" smtClean="0">
                <a:latin typeface="Helvetica" panose="020B0604020202020204" pitchFamily="34" charset="0"/>
                <a:cs typeface="Helvetica" panose="020B0604020202020204" pitchFamily="34" charset="0"/>
                <a:sym typeface="Helvetica" panose="020B0604020202020204" pitchFamily="34" charset="0"/>
              </a:rPr>
              <a:t>NIF</a:t>
            </a:r>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で行っており、これが実現できれば、核融合点火を目指す次の段階に進むことができる。</a:t>
            </a:r>
            <a:endParaRPr lang="en-US" altLang="ja-JP" sz="1800" dirty="0">
              <a:latin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246890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まず大型レーザー開発。４０余年に渡り、大型レーザー開発で世界をリード。大エネルギーの激光レーザーシリーズおよび、９０年代からはペタワットレーザーと</a:t>
            </a:r>
            <a:r>
              <a:rPr kumimoji="1" lang="en-US" altLang="ja-JP" dirty="0" smtClean="0"/>
              <a:t>LFEX</a:t>
            </a:r>
            <a:r>
              <a:rPr kumimoji="1" lang="ja-JP" altLang="en-US" dirty="0" smtClean="0"/>
              <a:t>の超高強度レーザーシリーズを開発し、共同利用に提供してきた。</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kumimoji="1" lang="ja-JP" altLang="en-US" smtClean="0"/>
              <a:t>6</a:t>
            </a:fld>
            <a:endParaRPr kumimoji="1" lang="ja-JP" altLang="en-US"/>
          </a:p>
        </p:txBody>
      </p:sp>
    </p:spTree>
    <p:extLst>
      <p:ext uri="{BB962C8B-B14F-4D97-AF65-F5344CB8AC3E}">
        <p14:creationId xmlns:p14="http://schemas.microsoft.com/office/powerpoint/2010/main" val="306772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7</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11</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12</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2"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30" indent="0" algn="ctr">
              <a:buNone/>
              <a:defRPr>
                <a:solidFill>
                  <a:schemeClr val="tx1">
                    <a:tint val="75000"/>
                  </a:schemeClr>
                </a:solidFill>
              </a:defRPr>
            </a:lvl6pPr>
            <a:lvl7pPr marL="2742876" indent="0" algn="ctr">
              <a:buNone/>
              <a:defRPr>
                <a:solidFill>
                  <a:schemeClr val="tx1">
                    <a:tint val="75000"/>
                  </a:schemeClr>
                </a:solidFill>
              </a:defRPr>
            </a:lvl7pPr>
            <a:lvl8pPr marL="3200016" indent="0" algn="ctr">
              <a:buNone/>
              <a:defRPr>
                <a:solidFill>
                  <a:schemeClr val="tx1">
                    <a:tint val="75000"/>
                  </a:schemeClr>
                </a:solidFill>
              </a:defRPr>
            </a:lvl8pPr>
            <a:lvl9pPr marL="3657164"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308086629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1196273060"/>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3067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33040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50593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929303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09960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256359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99350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553424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1281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0272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3325927242"/>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1AD666-EBD8-1E46-BBC9-ED2E49045CF6}"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C329426D-F7BF-C745-8562-F859587FE19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477295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94"/>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27"/>
            <a:ext cx="6400800" cy="1753077"/>
          </a:xfrm>
        </p:spPr>
        <p:txBody>
          <a:bodyPr/>
          <a:lstStyle>
            <a:lvl1pPr marL="0" indent="0" algn="ctr">
              <a:buNone/>
              <a:defRPr/>
            </a:lvl1pPr>
            <a:lvl2pPr marL="411372" indent="0" algn="ctr">
              <a:buNone/>
              <a:defRPr/>
            </a:lvl2pPr>
            <a:lvl3pPr marL="822722" indent="0" algn="ctr">
              <a:buNone/>
              <a:defRPr/>
            </a:lvl3pPr>
            <a:lvl4pPr marL="1234115" indent="0" algn="ctr">
              <a:buNone/>
              <a:defRPr/>
            </a:lvl4pPr>
            <a:lvl5pPr marL="1645475" indent="0" algn="ctr">
              <a:buNone/>
              <a:defRPr/>
            </a:lvl5pPr>
            <a:lvl6pPr marL="2056845" indent="0" algn="ctr">
              <a:buNone/>
              <a:defRPr/>
            </a:lvl6pPr>
            <a:lvl7pPr marL="2468212" indent="0" algn="ctr">
              <a:buNone/>
              <a:defRPr/>
            </a:lvl7pPr>
            <a:lvl8pPr marL="2879582" indent="0" algn="ctr">
              <a:buNone/>
              <a:defRPr/>
            </a:lvl8pPr>
            <a:lvl9pPr marL="3290949"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76352C6-8172-6C4B-8D22-F264D168310A}"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0292132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C2B642B-31D0-9849-9CCC-595DD884EF9A}"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655581618"/>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372" indent="0">
              <a:buNone/>
              <a:defRPr sz="1600"/>
            </a:lvl2pPr>
            <a:lvl3pPr marL="822722" indent="0">
              <a:buNone/>
              <a:defRPr sz="1400"/>
            </a:lvl3pPr>
            <a:lvl4pPr marL="1234115" indent="0">
              <a:buNone/>
              <a:defRPr sz="1300"/>
            </a:lvl4pPr>
            <a:lvl5pPr marL="1645475" indent="0">
              <a:buNone/>
              <a:defRPr sz="1300"/>
            </a:lvl5pPr>
            <a:lvl6pPr marL="2056845" indent="0">
              <a:buNone/>
              <a:defRPr sz="1300"/>
            </a:lvl6pPr>
            <a:lvl7pPr marL="2468212" indent="0">
              <a:buNone/>
              <a:defRPr sz="1300"/>
            </a:lvl7pPr>
            <a:lvl8pPr marL="2879582" indent="0">
              <a:buNone/>
              <a:defRPr sz="1300"/>
            </a:lvl8pPr>
            <a:lvl9pPr marL="3290949"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B0A34-F743-FD4E-BADB-742BD2474F40}"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428041624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F56F93B-D99B-AB49-8EA2-56050C2F89B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413991153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94" y="1534478"/>
            <a:ext cx="4041933"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9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D28ADB1-1DE9-2948-985F-32A2A375556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05228553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2D97587-7AAB-1948-B4A2-DE1D10C30AB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52329848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E9682FE-1113-0748-8352-72194F447360}"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73976476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19"/>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495DF7DD-0666-6844-9736-11AFB99CBA06}"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868293548"/>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372" indent="0">
              <a:buNone/>
              <a:defRPr sz="2500"/>
            </a:lvl2pPr>
            <a:lvl3pPr marL="822722" indent="0">
              <a:buNone/>
              <a:defRPr sz="2200"/>
            </a:lvl3pPr>
            <a:lvl4pPr marL="1234115" indent="0">
              <a:buNone/>
              <a:defRPr sz="1800"/>
            </a:lvl4pPr>
            <a:lvl5pPr marL="1645475" indent="0">
              <a:buNone/>
              <a:defRPr sz="1800"/>
            </a:lvl5pPr>
            <a:lvl6pPr marL="2056845" indent="0">
              <a:buNone/>
              <a:defRPr sz="1800"/>
            </a:lvl6pPr>
            <a:lvl7pPr marL="2468212" indent="0">
              <a:buNone/>
              <a:defRPr sz="1800"/>
            </a:lvl7pPr>
            <a:lvl8pPr marL="2879582" indent="0">
              <a:buNone/>
              <a:defRPr sz="1800"/>
            </a:lvl8pPr>
            <a:lvl9pPr marL="3290949"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557C7A5-476D-CB4E-8628-A5C0B80B0372}"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38799377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2"/>
            <a:ext cx="6400800" cy="1753077"/>
          </a:xfrm>
          <a:prstGeom prst="rect">
            <a:avLst/>
          </a:prstGeom>
        </p:spPr>
        <p:txBody>
          <a:bodyPr vert="horz" lIns="82292" tIns="41148" rIns="82292" bIns="41148"/>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0CCF8EA1-1622-CF45-9D6E-2563B0484F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3309416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6767C08-0877-FF40-BBD8-7C82B75177AC}"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27852874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FBC68A7-93D9-FB43-BB6F-A5FE5DF2EB07}"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043511348"/>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2"/>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5"/>
            <a:ext cx="6400800" cy="1753077"/>
          </a:xfr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076338463"/>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760405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ja-JP" altLang="en-US" smtClean="0"/>
              <a:t>マスター テキストの書式設定</a:t>
            </a:r>
          </a:p>
        </p:txBody>
      </p:sp>
    </p:spTree>
    <p:extLst>
      <p:ext uri="{BB962C8B-B14F-4D97-AF65-F5344CB8AC3E}">
        <p14:creationId xmlns:p14="http://schemas.microsoft.com/office/powerpoint/2010/main" val="366074660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291590"/>
            <a:ext cx="4046220" cy="55664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291590"/>
            <a:ext cx="4046220" cy="55664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9171580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2" y="1534478"/>
            <a:ext cx="4041933"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2"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1434339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75704454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49884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897"/>
            <a:ext cx="3008948" cy="1161573"/>
          </a:xfrm>
        </p:spPr>
        <p:txBody>
          <a:bodyPr/>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248982867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6280"/>
          </a:xfrm>
          <a:prstGeom prst="rect">
            <a:avLst/>
          </a:prstGeom>
        </p:spPr>
        <p:txBody>
          <a:bodyPr vert="horz"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27A85837-7268-2244-AED9-3AC521A33C0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0351772"/>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ja-JP" altLang="en-US" smtClean="0"/>
              <a:t>マスター テキストの書式設定</a:t>
            </a:r>
          </a:p>
        </p:txBody>
      </p:sp>
    </p:spTree>
    <p:extLst>
      <p:ext uri="{BB962C8B-B14F-4D97-AF65-F5344CB8AC3E}">
        <p14:creationId xmlns:p14="http://schemas.microsoft.com/office/powerpoint/2010/main" val="383288820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5394068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94300"/>
            <a:ext cx="2171700" cy="676370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28600" y="94300"/>
            <a:ext cx="6377940" cy="676370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4629515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2" indent="0" algn="ctr">
              <a:buNone/>
              <a:defRPr/>
            </a:lvl3pPr>
            <a:lvl4pPr marL="1371438" indent="0" algn="ctr">
              <a:buNone/>
              <a:defRPr/>
            </a:lvl4pPr>
            <a:lvl5pPr marL="1828584" indent="0" algn="ctr">
              <a:buNone/>
              <a:defRPr/>
            </a:lvl5pPr>
            <a:lvl6pPr marL="2285730" indent="0" algn="ctr">
              <a:buNone/>
              <a:defRPr/>
            </a:lvl6pPr>
            <a:lvl7pPr marL="2742876" indent="0" algn="ctr">
              <a:buNone/>
              <a:defRPr/>
            </a:lvl7pPr>
            <a:lvl8pPr marL="3200016" indent="0" algn="ctr">
              <a:buNone/>
              <a:defRPr/>
            </a:lvl8pPr>
            <a:lvl9pPr marL="3657164"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2FEF7DE-6949-430F-AAD7-BE4498C3847B}"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A40149-C30E-49F8-91B2-F71E44A9165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8233012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7FACA5B-0C11-442C-B184-2005228F5E54}"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A2DA31-696F-4ED5-9819-5B560ECB9C5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77771567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lvl1pPr>
            <a:lvl2pPr marL="457146" indent="0">
              <a:buNone/>
              <a:defRPr sz="1800"/>
            </a:lvl2pPr>
            <a:lvl3pPr marL="914292" indent="0">
              <a:buNone/>
              <a:defRPr sz="1600"/>
            </a:lvl3pPr>
            <a:lvl4pPr marL="1371438" indent="0">
              <a:buNone/>
              <a:defRPr sz="1400"/>
            </a:lvl4pPr>
            <a:lvl5pPr marL="1828584" indent="0">
              <a:buNone/>
              <a:defRPr sz="1400"/>
            </a:lvl5pPr>
            <a:lvl6pPr marL="2285730" indent="0">
              <a:buNone/>
              <a:defRPr sz="1400"/>
            </a:lvl6pPr>
            <a:lvl7pPr marL="2742876" indent="0">
              <a:buNone/>
              <a:defRPr sz="1400"/>
            </a:lvl7pPr>
            <a:lvl8pPr marL="3200016" indent="0">
              <a:buNone/>
              <a:defRPr sz="1400"/>
            </a:lvl8pPr>
            <a:lvl9pPr marL="3657164"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A5BB950-2A11-4E45-BA93-D3D5E8840E69}"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315102-FEE5-4594-B6A0-75F9327F872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46177694"/>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8FD093FA-6E19-4B3C-B901-B16F94E4E6EA}"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D56EF-D5D9-4C47-99A3-3AB6C06A344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9510938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37" y="1535113"/>
            <a:ext cx="4041775"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1D2C3BFE-427D-460C-B61E-25351DB18092}"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5D07-C9AD-4AE1-859B-E42B207E174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4831953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82B7AA02-FB1D-404F-B9A5-40FEECAE2E7E}"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8E4D9D-DE31-465D-AE8B-E9FD7D2C1B8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82667190"/>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5B34B18-5EB7-42A2-8587-AE24C12E1165}"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67133C-5985-48D6-B6C7-D50BAB00E35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4590365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a:prstGeom prst="rect">
            <a:avLst/>
          </a:prstGeom>
        </p:spPr>
        <p:txBody>
          <a:bodyPr vert="horz" lIns="82292" tIns="41148" rIns="82292" bIns="41148"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a:prstGeom prst="rect">
            <a:avLst/>
          </a:prstGeom>
        </p:spPr>
        <p:txBody>
          <a:bodyPr vert="horz" lIns="82292" tIns="41148" rIns="82292" bIns="41148"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94763964-D159-1540-A612-89D08A28E26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4426516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80C6094-C831-4F4D-BE8B-339447BD72D2}"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D37D6D-B7A0-4624-8AAD-F7D57085E72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35093733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2" indent="0">
              <a:buNone/>
              <a:defRPr sz="2400"/>
            </a:lvl3pPr>
            <a:lvl4pPr marL="1371438" indent="0">
              <a:buNone/>
              <a:defRPr sz="2000"/>
            </a:lvl4pPr>
            <a:lvl5pPr marL="1828584" indent="0">
              <a:buNone/>
              <a:defRPr sz="2000"/>
            </a:lvl5pPr>
            <a:lvl6pPr marL="2285730" indent="0">
              <a:buNone/>
              <a:defRPr sz="2000"/>
            </a:lvl6pPr>
            <a:lvl7pPr marL="2742876" indent="0">
              <a:buNone/>
              <a:defRPr sz="2000"/>
            </a:lvl7pPr>
            <a:lvl8pPr marL="3200016" indent="0">
              <a:buNone/>
              <a:defRPr sz="2000"/>
            </a:lvl8pPr>
            <a:lvl9pPr marL="3657164"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056F1705-6B2F-4995-A858-5B0ABADD9737}"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E4C2F7-2938-43ED-8D65-FDB6EEFE79C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8624334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002EAA3-C773-413D-B0B2-7A175E18450B}"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2B0095-BE1C-4B51-9338-D24DB8939C7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28981275"/>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52400"/>
            <a:ext cx="1943100" cy="5943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2" y="152400"/>
            <a:ext cx="5676900" cy="5943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B26A73A-A51D-400D-880D-91C2C93E55D1}" type="datetime1">
              <a:rPr lang="ja-JP" altLang="en-US">
                <a:solidFill>
                  <a:srgbClr val="000000"/>
                </a:solidFill>
                <a:latin typeface="Times New Roman"/>
                <a:ea typeface="ＭＳ Ｐゴシック"/>
                <a:cs typeface="ＭＳ Ｐゴシック"/>
              </a:rPr>
              <a:pPr>
                <a:defRPr/>
              </a:pPr>
              <a:t>14/12/17</a:t>
            </a:fld>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F8A61-E42F-412F-9AF0-7A21E3DD635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1475861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70405100-30FE-E540-B990-CA66492AFDB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7775578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a:prstGeom prst="rect">
            <a:avLst/>
          </a:prstGeom>
        </p:spPr>
        <p:txBody>
          <a:bodyPr vert="horz" lIns="82292" tIns="41148" rIns="82292" bIns="41148"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9" y="1534478"/>
            <a:ext cx="4041933" cy="640080"/>
          </a:xfrm>
          <a:prstGeom prst="rect">
            <a:avLst/>
          </a:prstGeom>
        </p:spPr>
        <p:txBody>
          <a:bodyPr vert="horz" lIns="82292" tIns="41148" rIns="82292" bIns="41148"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9" y="2174560"/>
            <a:ext cx="4041933"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1492FE56-8B9F-3D4D-B907-D86A96686B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2294488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515C35FA-0E35-0A4A-BDC7-D1421E101BE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2101831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96A992A3-BD37-F34D-AF82-E2A6441B7E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0702805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a:prstGeom prst="rect">
            <a:avLst/>
          </a:prstGeom>
        </p:spPr>
        <p:txBody>
          <a:bodyPr vert="horz"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a:prstGeom prst="rect">
            <a:avLst/>
          </a:prstGeom>
        </p:spPr>
        <p:txBody>
          <a:bodyPr vert="horz" lIns="82292" tIns="41148" rIns="82292" bIns="41148"/>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3C20E8AE-0B96-CD49-A184-301B5364670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6061184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78470986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a:prstGeom prst="rect">
            <a:avLst/>
          </a:prstGeom>
        </p:spPr>
        <p:txBody>
          <a:bodyPr vert="horz" lIns="82292" tIns="41148" rIns="82292" bIns="41148"/>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a:prstGeom prst="rect">
            <a:avLst/>
          </a:prstGeom>
        </p:spPr>
        <p:txBody>
          <a:bodyPr vert="horz" lIns="82292" tIns="41148" rIns="82292" bIns="41148"/>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C5F857C2-5F9F-7548-85FD-52A6455CAC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844896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628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3915171F-8E6B-904B-A680-F502246D67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466225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320"/>
            <a:ext cx="2057400" cy="5852160"/>
          </a:xfrm>
          <a:prstGeom prst="rect">
            <a:avLst/>
          </a:prstGeom>
        </p:spPr>
        <p:txBody>
          <a:bodyPr vert="eaVert"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320"/>
            <a:ext cx="6035040" cy="585216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1AC267AA-7353-A544-9C01-B80B63835D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5228841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8"/>
            <a:ext cx="7772400" cy="1470183"/>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1"/>
            <a:ext cx="6400800" cy="1753077"/>
          </a:xfrm>
          <a:prstGeom prst="rect">
            <a:avLst/>
          </a:prstGeom>
        </p:spPr>
        <p:txBody>
          <a:bodyPr vert="horz" lIns="82292" tIns="41148" rIns="82292" bIns="41148"/>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DE27F469-6358-4049-9117-3DC47221429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8184015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6280"/>
          </a:xfrm>
          <a:prstGeom prst="rect">
            <a:avLst/>
          </a:prstGeom>
        </p:spPr>
        <p:txBody>
          <a:bodyPr vert="horz"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F4D4EA68-E45D-4C4E-884E-C71F2D14BA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7094370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a:prstGeom prst="rect">
            <a:avLst/>
          </a:prstGeom>
        </p:spPr>
        <p:txBody>
          <a:bodyPr vert="horz" lIns="82292" tIns="41148" rIns="82292" bIns="41148"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a:prstGeom prst="rect">
            <a:avLst/>
          </a:prstGeom>
        </p:spPr>
        <p:txBody>
          <a:bodyPr vert="horz" lIns="82292" tIns="41148" rIns="82292" bIns="41148"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B990313A-6CDD-AC42-B0CB-2946C445CCA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3251129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AF0FA079-F768-D04A-8883-71943D20FC5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142421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a:prstGeom prst="rect">
            <a:avLst/>
          </a:prstGeom>
        </p:spPr>
        <p:txBody>
          <a:bodyPr vert="horz" lIns="82292" tIns="41148" rIns="82292" bIns="41148"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8" y="1534478"/>
            <a:ext cx="4041933" cy="640080"/>
          </a:xfrm>
          <a:prstGeom prst="rect">
            <a:avLst/>
          </a:prstGeom>
        </p:spPr>
        <p:txBody>
          <a:bodyPr vert="horz" lIns="82292" tIns="41148" rIns="82292" bIns="41148"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8" y="2174560"/>
            <a:ext cx="4041933"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8018B89D-EFAD-554B-8D0F-6E6D1F8D8F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5148432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0A786598-FBD5-8340-B285-35839008D7F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4829979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C391646D-3D66-D143-90CC-EC5C897D82C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6968136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2" indent="0">
              <a:buNone/>
              <a:defRPr sz="1600">
                <a:solidFill>
                  <a:schemeClr val="tx1">
                    <a:tint val="75000"/>
                  </a:schemeClr>
                </a:solidFill>
              </a:defRPr>
            </a:lvl3pPr>
            <a:lvl4pPr marL="1371438" indent="0">
              <a:buNone/>
              <a:defRPr sz="1400">
                <a:solidFill>
                  <a:schemeClr val="tx1">
                    <a:tint val="75000"/>
                  </a:schemeClr>
                </a:solidFill>
              </a:defRPr>
            </a:lvl4pPr>
            <a:lvl5pPr marL="1828584" indent="0">
              <a:buNone/>
              <a:defRPr sz="1400">
                <a:solidFill>
                  <a:schemeClr val="tx1">
                    <a:tint val="75000"/>
                  </a:schemeClr>
                </a:solidFill>
              </a:defRPr>
            </a:lvl5pPr>
            <a:lvl6pPr marL="2285730" indent="0">
              <a:buNone/>
              <a:defRPr sz="1400">
                <a:solidFill>
                  <a:schemeClr val="tx1">
                    <a:tint val="75000"/>
                  </a:schemeClr>
                </a:solidFill>
              </a:defRPr>
            </a:lvl6pPr>
            <a:lvl7pPr marL="2742876" indent="0">
              <a:buNone/>
              <a:defRPr sz="1400">
                <a:solidFill>
                  <a:schemeClr val="tx1">
                    <a:tint val="75000"/>
                  </a:schemeClr>
                </a:solidFill>
              </a:defRPr>
            </a:lvl7pPr>
            <a:lvl8pPr marL="3200016" indent="0">
              <a:buNone/>
              <a:defRPr sz="1400">
                <a:solidFill>
                  <a:schemeClr val="tx1">
                    <a:tint val="75000"/>
                  </a:schemeClr>
                </a:solidFill>
              </a:defRPr>
            </a:lvl8pPr>
            <a:lvl9pPr marL="3657164"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278164795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3"/>
            <a:ext cx="3008948" cy="1161573"/>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a:prstGeom prst="rect">
            <a:avLst/>
          </a:prstGeom>
        </p:spPr>
        <p:txBody>
          <a:bodyPr vert="horz"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a:prstGeom prst="rect">
            <a:avLst/>
          </a:prstGeom>
        </p:spPr>
        <p:txBody>
          <a:bodyPr vert="horz" lIns="82292" tIns="41148" rIns="82292" bIns="41148"/>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5FE9F244-F421-2B49-90F9-CE80BD469C0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7225145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a:prstGeom prst="rect">
            <a:avLst/>
          </a:prstGeom>
        </p:spPr>
        <p:txBody>
          <a:bodyPr vert="horz" lIns="82292" tIns="41148" rIns="82292" bIns="41148"/>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a:prstGeom prst="rect">
            <a:avLst/>
          </a:prstGeom>
        </p:spPr>
        <p:txBody>
          <a:bodyPr vert="horz" lIns="82292" tIns="41148" rIns="82292" bIns="41148"/>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F16D39FC-E4F2-6544-B644-763CCB07DE7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59870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628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AB0CAB4E-B6DA-3640-890A-A28773218F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5593813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320"/>
            <a:ext cx="2057400" cy="5852160"/>
          </a:xfrm>
          <a:prstGeom prst="rect">
            <a:avLst/>
          </a:prstGeom>
        </p:spPr>
        <p:txBody>
          <a:bodyPr vert="eaVert"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320"/>
            <a:ext cx="6035040" cy="585216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4F69598B-DEE5-0147-8521-A548A4B15E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2496555"/>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6"/>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9"/>
            <a:ext cx="6400800" cy="1753077"/>
          </a:xfrm>
        </p:spPr>
        <p:txBody>
          <a:bodyPr/>
          <a:lstStyle>
            <a:lvl1pPr marL="0" indent="0" algn="ctr">
              <a:buNone/>
              <a:defRPr/>
            </a:lvl1pPr>
            <a:lvl2pPr marL="411444" indent="0" algn="ctr">
              <a:buNone/>
              <a:defRPr/>
            </a:lvl2pPr>
            <a:lvl3pPr marL="822884" indent="0" algn="ctr">
              <a:buNone/>
              <a:defRPr/>
            </a:lvl3pPr>
            <a:lvl4pPr marL="1234331" indent="0" algn="ctr">
              <a:buNone/>
              <a:defRPr/>
            </a:lvl4pPr>
            <a:lvl5pPr marL="1645772" indent="0" algn="ctr">
              <a:buNone/>
              <a:defRPr/>
            </a:lvl5pPr>
            <a:lvl6pPr marL="2057215" indent="0" algn="ctr">
              <a:buNone/>
              <a:defRPr/>
            </a:lvl6pPr>
            <a:lvl7pPr marL="2468658" indent="0" algn="ctr">
              <a:buNone/>
              <a:defRPr/>
            </a:lvl7pPr>
            <a:lvl8pPr marL="2880101" indent="0" algn="ctr">
              <a:buNone/>
              <a:defRPr/>
            </a:lvl8pPr>
            <a:lvl9pPr marL="3291543"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74EB184B-0D94-4446-B537-947CC4E93D6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1850447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338AF339-0E5E-6E47-8BF6-7BEB707B76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6073960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44" indent="0">
              <a:buNone/>
              <a:defRPr sz="1600"/>
            </a:lvl2pPr>
            <a:lvl3pPr marL="822884" indent="0">
              <a:buNone/>
              <a:defRPr sz="1400"/>
            </a:lvl3pPr>
            <a:lvl4pPr marL="1234331" indent="0">
              <a:buNone/>
              <a:defRPr sz="1300"/>
            </a:lvl4pPr>
            <a:lvl5pPr marL="1645772" indent="0">
              <a:buNone/>
              <a:defRPr sz="1300"/>
            </a:lvl5pPr>
            <a:lvl6pPr marL="2057215" indent="0">
              <a:buNone/>
              <a:defRPr sz="1300"/>
            </a:lvl6pPr>
            <a:lvl7pPr marL="2468658" indent="0">
              <a:buNone/>
              <a:defRPr sz="1300"/>
            </a:lvl7pPr>
            <a:lvl8pPr marL="2880101" indent="0">
              <a:buNone/>
              <a:defRPr sz="1300"/>
            </a:lvl8pPr>
            <a:lvl9pPr marL="3291543"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007F136C-95DF-A64C-B565-087E5D958A1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723728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AAE844A0-2263-B341-8C52-8D574369C5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1994377"/>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p:spPr>
        <p:txBody>
          <a:bodyPr anchor="b"/>
          <a:lstStyle>
            <a:lvl1pPr marL="0" indent="0">
              <a:buNone/>
              <a:defRPr sz="2200" b="1"/>
            </a:lvl1pPr>
            <a:lvl2pPr marL="411444" indent="0">
              <a:buNone/>
              <a:defRPr sz="1800" b="1"/>
            </a:lvl2pPr>
            <a:lvl3pPr marL="822884" indent="0">
              <a:buNone/>
              <a:defRPr sz="1600" b="1"/>
            </a:lvl3pPr>
            <a:lvl4pPr marL="1234331" indent="0">
              <a:buNone/>
              <a:defRPr sz="1400" b="1"/>
            </a:lvl4pPr>
            <a:lvl5pPr marL="1645772" indent="0">
              <a:buNone/>
              <a:defRPr sz="1400" b="1"/>
            </a:lvl5pPr>
            <a:lvl6pPr marL="2057215" indent="0">
              <a:buNone/>
              <a:defRPr sz="1400" b="1"/>
            </a:lvl6pPr>
            <a:lvl7pPr marL="2468658" indent="0">
              <a:buNone/>
              <a:defRPr sz="1400" b="1"/>
            </a:lvl7pPr>
            <a:lvl8pPr marL="2880101" indent="0">
              <a:buNone/>
              <a:defRPr sz="1400" b="1"/>
            </a:lvl8pPr>
            <a:lvl9pPr marL="3291543"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6" y="1534478"/>
            <a:ext cx="4041933" cy="640080"/>
          </a:xfrm>
        </p:spPr>
        <p:txBody>
          <a:bodyPr anchor="b"/>
          <a:lstStyle>
            <a:lvl1pPr marL="0" indent="0">
              <a:buNone/>
              <a:defRPr sz="2200" b="1"/>
            </a:lvl1pPr>
            <a:lvl2pPr marL="411444" indent="0">
              <a:buNone/>
              <a:defRPr sz="1800" b="1"/>
            </a:lvl2pPr>
            <a:lvl3pPr marL="822884" indent="0">
              <a:buNone/>
              <a:defRPr sz="1600" b="1"/>
            </a:lvl3pPr>
            <a:lvl4pPr marL="1234331" indent="0">
              <a:buNone/>
              <a:defRPr sz="1400" b="1"/>
            </a:lvl4pPr>
            <a:lvl5pPr marL="1645772" indent="0">
              <a:buNone/>
              <a:defRPr sz="1400" b="1"/>
            </a:lvl5pPr>
            <a:lvl6pPr marL="2057215" indent="0">
              <a:buNone/>
              <a:defRPr sz="1400" b="1"/>
            </a:lvl6pPr>
            <a:lvl7pPr marL="2468658" indent="0">
              <a:buNone/>
              <a:defRPr sz="1400" b="1"/>
            </a:lvl7pPr>
            <a:lvl8pPr marL="2880101" indent="0">
              <a:buNone/>
              <a:defRPr sz="1400" b="1"/>
            </a:lvl8pPr>
            <a:lvl9pPr marL="3291543"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6"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C8D6C1BF-54FB-884F-88FD-9C90C163FE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7475198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ACFE985A-9D8C-9E4C-98F8-A8803500EF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6444813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36604465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5F648768-D7F4-6B4D-BB7D-71227F9795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6088941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1"/>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p:spPr>
        <p:txBody>
          <a:bodyPr/>
          <a:lstStyle>
            <a:lvl1pPr marL="0" indent="0">
              <a:buNone/>
              <a:defRPr sz="1300"/>
            </a:lvl1pPr>
            <a:lvl2pPr marL="411444" indent="0">
              <a:buNone/>
              <a:defRPr sz="1100"/>
            </a:lvl2pPr>
            <a:lvl3pPr marL="822884" indent="0">
              <a:buNone/>
              <a:defRPr sz="900"/>
            </a:lvl3pPr>
            <a:lvl4pPr marL="1234331" indent="0">
              <a:buNone/>
              <a:defRPr sz="800"/>
            </a:lvl4pPr>
            <a:lvl5pPr marL="1645772" indent="0">
              <a:buNone/>
              <a:defRPr sz="800"/>
            </a:lvl5pPr>
            <a:lvl6pPr marL="2057215" indent="0">
              <a:buNone/>
              <a:defRPr sz="800"/>
            </a:lvl6pPr>
            <a:lvl7pPr marL="2468658" indent="0">
              <a:buNone/>
              <a:defRPr sz="800"/>
            </a:lvl7pPr>
            <a:lvl8pPr marL="2880101" indent="0">
              <a:buNone/>
              <a:defRPr sz="800"/>
            </a:lvl8pPr>
            <a:lvl9pPr marL="3291543"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56B53420-77CC-744D-B914-D94BB712B1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4381545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44" indent="0">
              <a:buNone/>
              <a:defRPr sz="2500"/>
            </a:lvl2pPr>
            <a:lvl3pPr marL="822884" indent="0">
              <a:buNone/>
              <a:defRPr sz="2200"/>
            </a:lvl3pPr>
            <a:lvl4pPr marL="1234331" indent="0">
              <a:buNone/>
              <a:defRPr sz="1800"/>
            </a:lvl4pPr>
            <a:lvl5pPr marL="1645772" indent="0">
              <a:buNone/>
              <a:defRPr sz="1800"/>
            </a:lvl5pPr>
            <a:lvl6pPr marL="2057215" indent="0">
              <a:buNone/>
              <a:defRPr sz="1800"/>
            </a:lvl6pPr>
            <a:lvl7pPr marL="2468658" indent="0">
              <a:buNone/>
              <a:defRPr sz="1800"/>
            </a:lvl7pPr>
            <a:lvl8pPr marL="2880101" indent="0">
              <a:buNone/>
              <a:defRPr sz="1800"/>
            </a:lvl8pPr>
            <a:lvl9pPr marL="3291543"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44" indent="0">
              <a:buNone/>
              <a:defRPr sz="1100"/>
            </a:lvl2pPr>
            <a:lvl3pPr marL="822884" indent="0">
              <a:buNone/>
              <a:defRPr sz="900"/>
            </a:lvl3pPr>
            <a:lvl4pPr marL="1234331" indent="0">
              <a:buNone/>
              <a:defRPr sz="800"/>
            </a:lvl4pPr>
            <a:lvl5pPr marL="1645772" indent="0">
              <a:buNone/>
              <a:defRPr sz="800"/>
            </a:lvl5pPr>
            <a:lvl6pPr marL="2057215" indent="0">
              <a:buNone/>
              <a:defRPr sz="800"/>
            </a:lvl6pPr>
            <a:lvl7pPr marL="2468658" indent="0">
              <a:buNone/>
              <a:defRPr sz="800"/>
            </a:lvl7pPr>
            <a:lvl8pPr marL="2880101" indent="0">
              <a:buNone/>
              <a:defRPr sz="800"/>
            </a:lvl8pPr>
            <a:lvl9pPr marL="3291543"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8A86DC2A-96BD-194A-A98E-6F22465452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617622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D95564FD-D031-A344-AF55-5B30F6C52B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6331184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1943100" cy="68580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0"/>
            <a:ext cx="5692140" cy="68580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998C4974-088E-0B45-9D3C-AD16430A6D3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6339386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0"/>
            <a:ext cx="7772400" cy="147018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3"/>
            <a:ext cx="6400800" cy="1753077"/>
          </a:xfrm>
        </p:spPr>
        <p:txBody>
          <a:bodyPr/>
          <a:lstStyle>
            <a:lvl1pPr marL="0" indent="0" algn="ctr">
              <a:buNone/>
              <a:defRPr/>
            </a:lvl1pPr>
            <a:lvl2pPr marL="411468" indent="0" algn="ctr">
              <a:buNone/>
              <a:defRPr/>
            </a:lvl2pPr>
            <a:lvl3pPr marL="822936" indent="0" algn="ctr">
              <a:buNone/>
              <a:defRPr/>
            </a:lvl3pPr>
            <a:lvl4pPr marL="1234403" indent="0" algn="ctr">
              <a:buNone/>
              <a:defRPr/>
            </a:lvl4pPr>
            <a:lvl5pPr marL="1645871" indent="0" algn="ctr">
              <a:buNone/>
              <a:defRPr/>
            </a:lvl5pPr>
            <a:lvl6pPr marL="2057339" indent="0" algn="ctr">
              <a:buNone/>
              <a:defRPr/>
            </a:lvl6pPr>
            <a:lvl7pPr marL="2468806" indent="0" algn="ctr">
              <a:buNone/>
              <a:defRPr/>
            </a:lvl7pPr>
            <a:lvl8pPr marL="2880274" indent="0" algn="ctr">
              <a:buNone/>
              <a:defRPr/>
            </a:lvl8pPr>
            <a:lvl9pPr marL="3291741"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74EB184B-0D94-4446-B537-947CC4E93D6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4031554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338AF339-0E5E-6E47-8BF6-7BEB707B76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66784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p:spPr>
        <p:txBody>
          <a:bodyPr anchor="b"/>
          <a:lstStyle>
            <a:lvl1pPr marL="0" indent="0">
              <a:buNone/>
              <a:defRPr sz="1800"/>
            </a:lvl1pPr>
            <a:lvl2pPr marL="411468" indent="0">
              <a:buNone/>
              <a:defRPr sz="1600"/>
            </a:lvl2pPr>
            <a:lvl3pPr marL="822936" indent="0">
              <a:buNone/>
              <a:defRPr sz="1400"/>
            </a:lvl3pPr>
            <a:lvl4pPr marL="1234403" indent="0">
              <a:buNone/>
              <a:defRPr sz="1300"/>
            </a:lvl4pPr>
            <a:lvl5pPr marL="1645871" indent="0">
              <a:buNone/>
              <a:defRPr sz="1300"/>
            </a:lvl5pPr>
            <a:lvl6pPr marL="2057339" indent="0">
              <a:buNone/>
              <a:defRPr sz="1300"/>
            </a:lvl6pPr>
            <a:lvl7pPr marL="2468806" indent="0">
              <a:buNone/>
              <a:defRPr sz="1300"/>
            </a:lvl7pPr>
            <a:lvl8pPr marL="2880274" indent="0">
              <a:buNone/>
              <a:defRPr sz="1300"/>
            </a:lvl8pPr>
            <a:lvl9pPr marL="3291741"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007F136C-95DF-A64C-B565-087E5D958A1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607869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977390"/>
            <a:ext cx="3817620" cy="48806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AAE844A0-2263-B341-8C52-8D574369C5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7136743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3" y="1534478"/>
            <a:ext cx="4040505" cy="640080"/>
          </a:xfrm>
        </p:spPr>
        <p:txBody>
          <a:bodyPr anchor="b"/>
          <a:lstStyle>
            <a:lvl1pPr marL="0" indent="0">
              <a:buNone/>
              <a:defRPr sz="2200" b="1"/>
            </a:lvl1pPr>
            <a:lvl2pPr marL="411468" indent="0">
              <a:buNone/>
              <a:defRPr sz="1800" b="1"/>
            </a:lvl2pPr>
            <a:lvl3pPr marL="822936" indent="0">
              <a:buNone/>
              <a:defRPr sz="1600" b="1"/>
            </a:lvl3pPr>
            <a:lvl4pPr marL="1234403" indent="0">
              <a:buNone/>
              <a:defRPr sz="1400" b="1"/>
            </a:lvl4pPr>
            <a:lvl5pPr marL="1645871" indent="0">
              <a:buNone/>
              <a:defRPr sz="1400" b="1"/>
            </a:lvl5pPr>
            <a:lvl6pPr marL="2057339" indent="0">
              <a:buNone/>
              <a:defRPr sz="1400" b="1"/>
            </a:lvl6pPr>
            <a:lvl7pPr marL="2468806" indent="0">
              <a:buNone/>
              <a:defRPr sz="1400" b="1"/>
            </a:lvl7pPr>
            <a:lvl8pPr marL="2880274" indent="0">
              <a:buNone/>
              <a:defRPr sz="1400" b="1"/>
            </a:lvl8pPr>
            <a:lvl9pPr marL="3291741"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3"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0" y="1534478"/>
            <a:ext cx="4041933" cy="640080"/>
          </a:xfrm>
        </p:spPr>
        <p:txBody>
          <a:bodyPr anchor="b"/>
          <a:lstStyle>
            <a:lvl1pPr marL="0" indent="0">
              <a:buNone/>
              <a:defRPr sz="2200" b="1"/>
            </a:lvl1pPr>
            <a:lvl2pPr marL="411468" indent="0">
              <a:buNone/>
              <a:defRPr sz="1800" b="1"/>
            </a:lvl2pPr>
            <a:lvl3pPr marL="822936" indent="0">
              <a:buNone/>
              <a:defRPr sz="1600" b="1"/>
            </a:lvl3pPr>
            <a:lvl4pPr marL="1234403" indent="0">
              <a:buNone/>
              <a:defRPr sz="1400" b="1"/>
            </a:lvl4pPr>
            <a:lvl5pPr marL="1645871" indent="0">
              <a:buNone/>
              <a:defRPr sz="1400" b="1"/>
            </a:lvl5pPr>
            <a:lvl6pPr marL="2057339" indent="0">
              <a:buNone/>
              <a:defRPr sz="1400" b="1"/>
            </a:lvl6pPr>
            <a:lvl7pPr marL="2468806" indent="0">
              <a:buNone/>
              <a:defRPr sz="1400" b="1"/>
            </a:lvl7pPr>
            <a:lvl8pPr marL="2880274" indent="0">
              <a:buNone/>
              <a:defRPr sz="1400" b="1"/>
            </a:lvl8pPr>
            <a:lvl9pPr marL="3291741"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0"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C8D6C1BF-54FB-884F-88FD-9C90C163FE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3971224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7" y="1535113"/>
            <a:ext cx="4041775"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595681898"/>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ACFE985A-9D8C-9E4C-98F8-A8803500EF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5491607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5F648768-D7F4-6B4D-BB7D-71227F9795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036056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895"/>
            <a:ext cx="3008948" cy="1161573"/>
          </a:xfrm>
        </p:spPr>
        <p:txBody>
          <a:bodyPr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68"/>
            <a:ext cx="3008948" cy="4692015"/>
          </a:xfrm>
        </p:spPr>
        <p:txBody>
          <a:bodyPr/>
          <a:lstStyle>
            <a:lvl1pPr marL="0" indent="0">
              <a:buNone/>
              <a:defRPr sz="1300"/>
            </a:lvl1pPr>
            <a:lvl2pPr marL="411468" indent="0">
              <a:buNone/>
              <a:defRPr sz="1100"/>
            </a:lvl2pPr>
            <a:lvl3pPr marL="822936" indent="0">
              <a:buNone/>
              <a:defRPr sz="900"/>
            </a:lvl3pPr>
            <a:lvl4pPr marL="1234403" indent="0">
              <a:buNone/>
              <a:defRPr sz="800"/>
            </a:lvl4pPr>
            <a:lvl5pPr marL="1645871" indent="0">
              <a:buNone/>
              <a:defRPr sz="800"/>
            </a:lvl5pPr>
            <a:lvl6pPr marL="2057339" indent="0">
              <a:buNone/>
              <a:defRPr sz="800"/>
            </a:lvl6pPr>
            <a:lvl7pPr marL="2468806" indent="0">
              <a:buNone/>
              <a:defRPr sz="800"/>
            </a:lvl7pPr>
            <a:lvl8pPr marL="2880274" indent="0">
              <a:buNone/>
              <a:defRPr sz="800"/>
            </a:lvl8pPr>
            <a:lvl9pPr marL="3291741"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56B53420-77CC-744D-B914-D94BB712B1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530957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p:spPr>
        <p:txBody>
          <a:bodyPr/>
          <a:lstStyle>
            <a:lvl1pPr marL="0" indent="0">
              <a:buNone/>
              <a:defRPr sz="2900"/>
            </a:lvl1pPr>
            <a:lvl2pPr marL="411468" indent="0">
              <a:buNone/>
              <a:defRPr sz="2500"/>
            </a:lvl2pPr>
            <a:lvl3pPr marL="822936" indent="0">
              <a:buNone/>
              <a:defRPr sz="2200"/>
            </a:lvl3pPr>
            <a:lvl4pPr marL="1234403" indent="0">
              <a:buNone/>
              <a:defRPr sz="1800"/>
            </a:lvl4pPr>
            <a:lvl5pPr marL="1645871" indent="0">
              <a:buNone/>
              <a:defRPr sz="1800"/>
            </a:lvl5pPr>
            <a:lvl6pPr marL="2057339" indent="0">
              <a:buNone/>
              <a:defRPr sz="1800"/>
            </a:lvl6pPr>
            <a:lvl7pPr marL="2468806" indent="0">
              <a:buNone/>
              <a:defRPr sz="1800"/>
            </a:lvl7pPr>
            <a:lvl8pPr marL="2880274" indent="0">
              <a:buNone/>
              <a:defRPr sz="1800"/>
            </a:lvl8pPr>
            <a:lvl9pPr marL="3291741"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p:spPr>
        <p:txBody>
          <a:bodyPr/>
          <a:lstStyle>
            <a:lvl1pPr marL="0" indent="0">
              <a:buNone/>
              <a:defRPr sz="1300"/>
            </a:lvl1pPr>
            <a:lvl2pPr marL="411468" indent="0">
              <a:buNone/>
              <a:defRPr sz="1100"/>
            </a:lvl2pPr>
            <a:lvl3pPr marL="822936" indent="0">
              <a:buNone/>
              <a:defRPr sz="900"/>
            </a:lvl3pPr>
            <a:lvl4pPr marL="1234403" indent="0">
              <a:buNone/>
              <a:defRPr sz="800"/>
            </a:lvl4pPr>
            <a:lvl5pPr marL="1645871" indent="0">
              <a:buNone/>
              <a:defRPr sz="800"/>
            </a:lvl5pPr>
            <a:lvl6pPr marL="2057339" indent="0">
              <a:buNone/>
              <a:defRPr sz="800"/>
            </a:lvl6pPr>
            <a:lvl7pPr marL="2468806" indent="0">
              <a:buNone/>
              <a:defRPr sz="800"/>
            </a:lvl7pPr>
            <a:lvl8pPr marL="2880274" indent="0">
              <a:buNone/>
              <a:defRPr sz="800"/>
            </a:lvl8pPr>
            <a:lvl9pPr marL="3291741"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8A86DC2A-96BD-194A-A98E-6F22465452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033857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D95564FD-D031-A344-AF55-5B30F6C52B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39096530"/>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1943100" cy="68580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0"/>
            <a:ext cx="5692140" cy="68580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998C4974-088E-0B45-9D3C-AD16430A6D3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694647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8"/>
            <a:ext cx="7772400" cy="1470183"/>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1"/>
            <a:ext cx="6400800" cy="1753077"/>
          </a:xfrm>
          <a:prstGeom prst="rect">
            <a:avLst/>
          </a:prstGeom>
        </p:spPr>
        <p:txBody>
          <a:bodyPr vert="horz" lIns="82292" tIns="41148" rIns="82292" bIns="41148"/>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0CCF8EA1-1622-CF45-9D6E-2563B0484F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1641452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6280"/>
          </a:xfrm>
          <a:prstGeom prst="rect">
            <a:avLst/>
          </a:prstGeom>
        </p:spPr>
        <p:txBody>
          <a:bodyPr vert="horz"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27A85837-7268-2244-AED9-3AC521A33C0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3484704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a:prstGeom prst="rect">
            <a:avLst/>
          </a:prstGeom>
        </p:spPr>
        <p:txBody>
          <a:bodyPr vert="horz" lIns="82292" tIns="41148" rIns="82292" bIns="41148"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a:prstGeom prst="rect">
            <a:avLst/>
          </a:prstGeom>
        </p:spPr>
        <p:txBody>
          <a:bodyPr vert="horz" lIns="82292" tIns="41148" rIns="82292" bIns="41148"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94763964-D159-1540-A612-89D08A28E26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24907575"/>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70405100-30FE-E540-B990-CA66492AFDB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723779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88562119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a:prstGeom prst="rect">
            <a:avLst/>
          </a:prstGeom>
        </p:spPr>
        <p:txBody>
          <a:bodyPr vert="horz" lIns="82292" tIns="41148" rIns="82292" bIns="41148"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8" y="1534478"/>
            <a:ext cx="4041933" cy="640080"/>
          </a:xfrm>
          <a:prstGeom prst="rect">
            <a:avLst/>
          </a:prstGeom>
        </p:spPr>
        <p:txBody>
          <a:bodyPr vert="horz" lIns="82292" tIns="41148" rIns="82292" bIns="41148"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8" y="2174560"/>
            <a:ext cx="4041933"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1492FE56-8B9F-3D4D-B907-D86A96686B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7122861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515C35FA-0E35-0A4A-BDC7-D1421E101BE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8491696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96A992A3-BD37-F34D-AF82-E2A6441B7E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69056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3"/>
            <a:ext cx="3008948" cy="1161573"/>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a:prstGeom prst="rect">
            <a:avLst/>
          </a:prstGeom>
        </p:spPr>
        <p:txBody>
          <a:bodyPr vert="horz"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a:prstGeom prst="rect">
            <a:avLst/>
          </a:prstGeom>
        </p:spPr>
        <p:txBody>
          <a:bodyPr vert="horz" lIns="82292" tIns="41148" rIns="82292" bIns="41148"/>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3C20E8AE-0B96-CD49-A184-301B5364670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46529703"/>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a:prstGeom prst="rect">
            <a:avLst/>
          </a:prstGeom>
        </p:spPr>
        <p:txBody>
          <a:bodyPr vert="horz" lIns="82292" tIns="41148" rIns="82292" bIns="41148"/>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a:prstGeom prst="rect">
            <a:avLst/>
          </a:prstGeom>
        </p:spPr>
        <p:txBody>
          <a:bodyPr vert="horz" lIns="82292" tIns="41148" rIns="82292" bIns="41148"/>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C5F857C2-5F9F-7548-85FD-52A6455CAC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4614249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628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3915171F-8E6B-904B-A680-F502246D67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671048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320"/>
            <a:ext cx="2057400" cy="5852160"/>
          </a:xfrm>
          <a:prstGeom prst="rect">
            <a:avLst/>
          </a:prstGeom>
        </p:spPr>
        <p:txBody>
          <a:bodyPr vert="eaVert"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320"/>
            <a:ext cx="6035040" cy="585216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1AC267AA-7353-A544-9C01-B80B63835D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8318475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2"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30" indent="0" algn="ctr">
              <a:buNone/>
              <a:defRPr>
                <a:solidFill>
                  <a:schemeClr val="tx1">
                    <a:tint val="75000"/>
                  </a:schemeClr>
                </a:solidFill>
              </a:defRPr>
            </a:lvl6pPr>
            <a:lvl7pPr marL="2742876" indent="0" algn="ctr">
              <a:buNone/>
              <a:defRPr>
                <a:solidFill>
                  <a:schemeClr val="tx1">
                    <a:tint val="75000"/>
                  </a:schemeClr>
                </a:solidFill>
              </a:defRPr>
            </a:lvl7pPr>
            <a:lvl8pPr marL="3200016" indent="0" algn="ctr">
              <a:buNone/>
              <a:defRPr>
                <a:solidFill>
                  <a:schemeClr val="tx1">
                    <a:tint val="75000"/>
                  </a:schemeClr>
                </a:solidFill>
              </a:defRPr>
            </a:lvl8pPr>
            <a:lvl9pPr marL="3657164"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7559179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6991683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2" indent="0">
              <a:buNone/>
              <a:defRPr sz="1600">
                <a:solidFill>
                  <a:schemeClr val="tx1">
                    <a:tint val="75000"/>
                  </a:schemeClr>
                </a:solidFill>
              </a:defRPr>
            </a:lvl3pPr>
            <a:lvl4pPr marL="1371438" indent="0">
              <a:buNone/>
              <a:defRPr sz="1400">
                <a:solidFill>
                  <a:schemeClr val="tx1">
                    <a:tint val="75000"/>
                  </a:schemeClr>
                </a:solidFill>
              </a:defRPr>
            </a:lvl4pPr>
            <a:lvl5pPr marL="1828584" indent="0">
              <a:buNone/>
              <a:defRPr sz="1400">
                <a:solidFill>
                  <a:schemeClr val="tx1">
                    <a:tint val="75000"/>
                  </a:schemeClr>
                </a:solidFill>
              </a:defRPr>
            </a:lvl5pPr>
            <a:lvl6pPr marL="2285730" indent="0">
              <a:buNone/>
              <a:defRPr sz="1400">
                <a:solidFill>
                  <a:schemeClr val="tx1">
                    <a:tint val="75000"/>
                  </a:schemeClr>
                </a:solidFill>
              </a:defRPr>
            </a:lvl6pPr>
            <a:lvl7pPr marL="2742876" indent="0">
              <a:buNone/>
              <a:defRPr sz="1400">
                <a:solidFill>
                  <a:schemeClr val="tx1">
                    <a:tint val="75000"/>
                  </a:schemeClr>
                </a:solidFill>
              </a:defRPr>
            </a:lvl7pPr>
            <a:lvl8pPr marL="3200016" indent="0">
              <a:buNone/>
              <a:defRPr sz="1400">
                <a:solidFill>
                  <a:schemeClr val="tx1">
                    <a:tint val="75000"/>
                  </a:schemeClr>
                </a:solidFill>
              </a:defRPr>
            </a:lvl8pPr>
            <a:lvl9pPr marL="3657164"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0371106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1680320976"/>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379817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7" y="1535113"/>
            <a:ext cx="4041775" cy="639762"/>
          </a:xfrm>
        </p:spPr>
        <p:txBody>
          <a:bodyPr anchor="b"/>
          <a:lstStyle>
            <a:lvl1pPr marL="0" indent="0">
              <a:buNone/>
              <a:defRPr sz="2400" b="1"/>
            </a:lvl1pPr>
            <a:lvl2pPr marL="457146" indent="0">
              <a:buNone/>
              <a:defRPr sz="2000" b="1"/>
            </a:lvl2pPr>
            <a:lvl3pPr marL="914292" indent="0">
              <a:buNone/>
              <a:defRPr sz="1800" b="1"/>
            </a:lvl3pPr>
            <a:lvl4pPr marL="1371438" indent="0">
              <a:buNone/>
              <a:defRPr sz="1600" b="1"/>
            </a:lvl4pPr>
            <a:lvl5pPr marL="1828584" indent="0">
              <a:buNone/>
              <a:defRPr sz="1600" b="1"/>
            </a:lvl5pPr>
            <a:lvl6pPr marL="2285730" indent="0">
              <a:buNone/>
              <a:defRPr sz="1600" b="1"/>
            </a:lvl6pPr>
            <a:lvl7pPr marL="2742876" indent="0">
              <a:buNone/>
              <a:defRPr sz="1600" b="1"/>
            </a:lvl7pPr>
            <a:lvl8pPr marL="3200016" indent="0">
              <a:buNone/>
              <a:defRPr sz="1600" b="1"/>
            </a:lvl8pPr>
            <a:lvl9pPr marL="3657164"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4914336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55834609"/>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0042044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5390142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2" indent="0">
              <a:buNone/>
              <a:defRPr sz="2400"/>
            </a:lvl3pPr>
            <a:lvl4pPr marL="1371438" indent="0">
              <a:buNone/>
              <a:defRPr sz="2000"/>
            </a:lvl4pPr>
            <a:lvl5pPr marL="1828584" indent="0">
              <a:buNone/>
              <a:defRPr sz="2000"/>
            </a:lvl5pPr>
            <a:lvl6pPr marL="2285730" indent="0">
              <a:buNone/>
              <a:defRPr sz="2000"/>
            </a:lvl6pPr>
            <a:lvl7pPr marL="2742876" indent="0">
              <a:buNone/>
              <a:defRPr sz="2000"/>
            </a:lvl7pPr>
            <a:lvl8pPr marL="3200016" indent="0">
              <a:buNone/>
              <a:defRPr sz="2000"/>
            </a:lvl8pPr>
            <a:lvl9pPr marL="3657164"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365243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906047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9739989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2"/>
            <a:ext cx="6400800" cy="1753077"/>
          </a:xfrm>
        </p:spPr>
        <p:txBody>
          <a:bodyPr/>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5AA87E-8369-214B-83C7-A8B3F8F358A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8821849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47D48E-F286-214D-956C-797F3017BF2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87162940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176492768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20FBF288-F72F-4F4D-ACB4-224AD623DF8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18900264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9F20D80-F5BA-C742-B72A-811177C1176F}"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33557476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79" y="1534478"/>
            <a:ext cx="4041933"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79"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EA74C1A-68F6-0E4E-A23E-5E43AB7F57E9}"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77684731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3B67BDC-A4AD-EE4A-BC5B-5E3BF7DC277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34365533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DD1DC90-144F-CD46-99FF-9FAED9A7734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38486794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2586A-F41D-844B-9293-A13BC65838D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86789363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D823035D-6A2D-9D47-A4CC-53B26584E0D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423514507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FAA9B5-FD32-154F-9EEE-DE33409FA01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096686022"/>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CA0637E-635A-D64F-B9DD-864274A6B44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54140883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4380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2" indent="0">
              <a:buNone/>
              <a:defRPr sz="2400"/>
            </a:lvl3pPr>
            <a:lvl4pPr marL="1371438" indent="0">
              <a:buNone/>
              <a:defRPr sz="2000"/>
            </a:lvl4pPr>
            <a:lvl5pPr marL="1828584" indent="0">
              <a:buNone/>
              <a:defRPr sz="2000"/>
            </a:lvl5pPr>
            <a:lvl6pPr marL="2285730" indent="0">
              <a:buNone/>
              <a:defRPr sz="2000"/>
            </a:lvl6pPr>
            <a:lvl7pPr marL="2742876" indent="0">
              <a:buNone/>
              <a:defRPr sz="2000"/>
            </a:lvl7pPr>
            <a:lvl8pPr marL="3200016" indent="0">
              <a:buNone/>
              <a:defRPr sz="2000"/>
            </a:lvl8pPr>
            <a:lvl9pPr marL="3657164"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46" indent="0">
              <a:buNone/>
              <a:defRPr sz="1200"/>
            </a:lvl2pPr>
            <a:lvl3pPr marL="914292" indent="0">
              <a:buNone/>
              <a:defRPr sz="1000"/>
            </a:lvl3pPr>
            <a:lvl4pPr marL="1371438" indent="0">
              <a:buNone/>
              <a:defRPr sz="900"/>
            </a:lvl4pPr>
            <a:lvl5pPr marL="1828584" indent="0">
              <a:buNone/>
              <a:defRPr sz="900"/>
            </a:lvl5pPr>
            <a:lvl6pPr marL="2285730" indent="0">
              <a:buNone/>
              <a:defRPr sz="900"/>
            </a:lvl6pPr>
            <a:lvl7pPr marL="2742876" indent="0">
              <a:buNone/>
              <a:defRPr sz="900"/>
            </a:lvl7pPr>
            <a:lvl8pPr marL="3200016" indent="0">
              <a:buNone/>
              <a:defRPr sz="900"/>
            </a:lvl8pPr>
            <a:lvl9pPr marL="365716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kumimoji="1" lang="ja-JP" altLang="en-US" smtClean="0"/>
              <a:t>14/12/17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1045107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228537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35447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498584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19038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00673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525768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5195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996902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58942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973025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DB4C0D90-859F-4718-BD5E-E1F9F337C4D7}" type="datetimeFigureOut">
              <a:rPr kumimoji="1" lang="ja-JP" altLang="en-US" smtClean="0"/>
              <a:t>14/12/17</a:t>
            </a:fld>
            <a:endParaRPr kumimoji="1" lang="ja-JP" altLang="en-US"/>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B5CEAC4A-59FC-4002-9BE9-94FE83C1F7BF}" type="slidenum">
              <a:rPr kumimoji="1" lang="ja-JP" altLang="en-US" smtClean="0"/>
              <a:t>‹#›</a:t>
            </a:fld>
            <a:endParaRPr kumimoji="1" lang="ja-JP" altLang="en-US"/>
          </a:p>
        </p:txBody>
      </p:sp>
    </p:spTree>
    <p:extLst>
      <p:ext uri="{BB962C8B-B14F-4D97-AF65-F5344CB8AC3E}">
        <p14:creationId xmlns:p14="http://schemas.microsoft.com/office/powerpoint/2010/main" val="1090504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defTabSz="914292"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0" indent="-285714" algn="l" defTabSz="91429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5" indent="-228573" algn="l" defTabSz="91429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300"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5"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2"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2" rtl="0" eaLnBrk="1" latinLnBrk="0" hangingPunct="1">
        <a:defRPr kumimoji="1" sz="1800" kern="1200">
          <a:solidFill>
            <a:schemeClr val="tx1"/>
          </a:solidFill>
          <a:latin typeface="+mn-lt"/>
          <a:ea typeface="+mn-ea"/>
          <a:cs typeface="+mn-cs"/>
        </a:defRPr>
      </a:lvl1pPr>
      <a:lvl2pPr marL="457146" algn="l" defTabSz="914292" rtl="0" eaLnBrk="1" latinLnBrk="0" hangingPunct="1">
        <a:defRPr kumimoji="1" sz="1800" kern="1200">
          <a:solidFill>
            <a:schemeClr val="tx1"/>
          </a:solidFill>
          <a:latin typeface="+mn-lt"/>
          <a:ea typeface="+mn-ea"/>
          <a:cs typeface="+mn-cs"/>
        </a:defRPr>
      </a:lvl2pPr>
      <a:lvl3pPr marL="914292" algn="l" defTabSz="914292" rtl="0" eaLnBrk="1" latinLnBrk="0" hangingPunct="1">
        <a:defRPr kumimoji="1" sz="1800" kern="1200">
          <a:solidFill>
            <a:schemeClr val="tx1"/>
          </a:solidFill>
          <a:latin typeface="+mn-lt"/>
          <a:ea typeface="+mn-ea"/>
          <a:cs typeface="+mn-cs"/>
        </a:defRPr>
      </a:lvl3pPr>
      <a:lvl4pPr marL="1371438" algn="l" defTabSz="914292" rtl="0" eaLnBrk="1" latinLnBrk="0" hangingPunct="1">
        <a:defRPr kumimoji="1" sz="1800" kern="1200">
          <a:solidFill>
            <a:schemeClr val="tx1"/>
          </a:solidFill>
          <a:latin typeface="+mn-lt"/>
          <a:ea typeface="+mn-ea"/>
          <a:cs typeface="+mn-cs"/>
        </a:defRPr>
      </a:lvl4pPr>
      <a:lvl5pPr marL="1828584" algn="l" defTabSz="914292" rtl="0" eaLnBrk="1" latinLnBrk="0" hangingPunct="1">
        <a:defRPr kumimoji="1" sz="1800" kern="1200">
          <a:solidFill>
            <a:schemeClr val="tx1"/>
          </a:solidFill>
          <a:latin typeface="+mn-lt"/>
          <a:ea typeface="+mn-ea"/>
          <a:cs typeface="+mn-cs"/>
        </a:defRPr>
      </a:lvl5pPr>
      <a:lvl6pPr marL="2285730" algn="l" defTabSz="914292" rtl="0" eaLnBrk="1" latinLnBrk="0" hangingPunct="1">
        <a:defRPr kumimoji="1" sz="1800" kern="1200">
          <a:solidFill>
            <a:schemeClr val="tx1"/>
          </a:solidFill>
          <a:latin typeface="+mn-lt"/>
          <a:ea typeface="+mn-ea"/>
          <a:cs typeface="+mn-cs"/>
        </a:defRPr>
      </a:lvl6pPr>
      <a:lvl7pPr marL="2742876" algn="l" defTabSz="914292" rtl="0" eaLnBrk="1" latinLnBrk="0" hangingPunct="1">
        <a:defRPr kumimoji="1" sz="1800" kern="1200">
          <a:solidFill>
            <a:schemeClr val="tx1"/>
          </a:solidFill>
          <a:latin typeface="+mn-lt"/>
          <a:ea typeface="+mn-ea"/>
          <a:cs typeface="+mn-cs"/>
        </a:defRPr>
      </a:lvl7pPr>
      <a:lvl8pPr marL="3200016" algn="l" defTabSz="914292" rtl="0" eaLnBrk="1" latinLnBrk="0" hangingPunct="1">
        <a:defRPr kumimoji="1" sz="1800" kern="1200">
          <a:solidFill>
            <a:schemeClr val="tx1"/>
          </a:solidFill>
          <a:latin typeface="+mn-lt"/>
          <a:ea typeface="+mn-ea"/>
          <a:cs typeface="+mn-cs"/>
        </a:defRPr>
      </a:lvl8pPr>
      <a:lvl9pPr marL="3657164" algn="l" defTabSz="914292"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B1AD666-EBD8-1E46-BBC9-ED2E49045CF6}" type="datetimeFigureOut">
              <a:rPr lang="ja-JP" altLang="en-US" smtClean="0">
                <a:solidFill>
                  <a:prstClr val="black">
                    <a:tint val="75000"/>
                  </a:prstClr>
                </a:solidFill>
                <a:latin typeface="Calibri"/>
                <a:ea typeface="ＭＳ Ｐゴシック"/>
              </a:rPr>
              <a:pPr defTabSz="457200"/>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329426D-F7BF-C745-8562-F859587FE199}"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4868421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157" fontAlgn="base">
              <a:spcBef>
                <a:spcPct val="0"/>
              </a:spcBef>
              <a:spcAft>
                <a:spcPct val="0"/>
              </a:spcAft>
              <a:defRPr/>
            </a:pPr>
            <a:fld id="{A8EF7F7E-97B5-774D-985A-CFC351432C0E}" type="slidenum">
              <a:rPr kumimoji="0" lang="en-US" altLang="ja-JP" smtClean="0">
                <a:solidFill>
                  <a:srgbClr val="000000"/>
                </a:solidFill>
                <a:latin typeface="Gill Sans" charset="0"/>
                <a:ea typeface="ヒラギノ角ゴ ProN W3" charset="0"/>
                <a:sym typeface="Gill Sans" charset="0"/>
              </a:rPr>
              <a:pPr algn="ctr" defTabSz="914157"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145248302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37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72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11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47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75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136"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495"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6867"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372" rtl="0" eaLnBrk="1" latinLnBrk="0" hangingPunct="1">
        <a:defRPr kumimoji="1" sz="1600" kern="1200">
          <a:solidFill>
            <a:schemeClr val="tx1"/>
          </a:solidFill>
          <a:latin typeface="+mn-lt"/>
          <a:ea typeface="+mn-ea"/>
          <a:cs typeface="+mn-cs"/>
        </a:defRPr>
      </a:lvl1pPr>
      <a:lvl2pPr marL="411372" algn="l" defTabSz="411372" rtl="0" eaLnBrk="1" latinLnBrk="0" hangingPunct="1">
        <a:defRPr kumimoji="1" sz="1600" kern="1200">
          <a:solidFill>
            <a:schemeClr val="tx1"/>
          </a:solidFill>
          <a:latin typeface="+mn-lt"/>
          <a:ea typeface="+mn-ea"/>
          <a:cs typeface="+mn-cs"/>
        </a:defRPr>
      </a:lvl2pPr>
      <a:lvl3pPr marL="822722" algn="l" defTabSz="411372" rtl="0" eaLnBrk="1" latinLnBrk="0" hangingPunct="1">
        <a:defRPr kumimoji="1" sz="1600" kern="1200">
          <a:solidFill>
            <a:schemeClr val="tx1"/>
          </a:solidFill>
          <a:latin typeface="+mn-lt"/>
          <a:ea typeface="+mn-ea"/>
          <a:cs typeface="+mn-cs"/>
        </a:defRPr>
      </a:lvl3pPr>
      <a:lvl4pPr marL="1234115" algn="l" defTabSz="411372" rtl="0" eaLnBrk="1" latinLnBrk="0" hangingPunct="1">
        <a:defRPr kumimoji="1" sz="1600" kern="1200">
          <a:solidFill>
            <a:schemeClr val="tx1"/>
          </a:solidFill>
          <a:latin typeface="+mn-lt"/>
          <a:ea typeface="+mn-ea"/>
          <a:cs typeface="+mn-cs"/>
        </a:defRPr>
      </a:lvl4pPr>
      <a:lvl5pPr marL="1645475" algn="l" defTabSz="411372" rtl="0" eaLnBrk="1" latinLnBrk="0" hangingPunct="1">
        <a:defRPr kumimoji="1" sz="1600" kern="1200">
          <a:solidFill>
            <a:schemeClr val="tx1"/>
          </a:solidFill>
          <a:latin typeface="+mn-lt"/>
          <a:ea typeface="+mn-ea"/>
          <a:cs typeface="+mn-cs"/>
        </a:defRPr>
      </a:lvl5pPr>
      <a:lvl6pPr marL="2056845" algn="l" defTabSz="411372" rtl="0" eaLnBrk="1" latinLnBrk="0" hangingPunct="1">
        <a:defRPr kumimoji="1" sz="1600" kern="1200">
          <a:solidFill>
            <a:schemeClr val="tx1"/>
          </a:solidFill>
          <a:latin typeface="+mn-lt"/>
          <a:ea typeface="+mn-ea"/>
          <a:cs typeface="+mn-cs"/>
        </a:defRPr>
      </a:lvl6pPr>
      <a:lvl7pPr marL="2468212" algn="l" defTabSz="411372" rtl="0" eaLnBrk="1" latinLnBrk="0" hangingPunct="1">
        <a:defRPr kumimoji="1" sz="1600" kern="1200">
          <a:solidFill>
            <a:schemeClr val="tx1"/>
          </a:solidFill>
          <a:latin typeface="+mn-lt"/>
          <a:ea typeface="+mn-ea"/>
          <a:cs typeface="+mn-cs"/>
        </a:defRPr>
      </a:lvl7pPr>
      <a:lvl8pPr marL="2879582" algn="l" defTabSz="411372" rtl="0" eaLnBrk="1" latinLnBrk="0" hangingPunct="1">
        <a:defRPr kumimoji="1" sz="1600" kern="1200">
          <a:solidFill>
            <a:schemeClr val="tx1"/>
          </a:solidFill>
          <a:latin typeface="+mn-lt"/>
          <a:ea typeface="+mn-ea"/>
          <a:cs typeface="+mn-cs"/>
        </a:defRPr>
      </a:lvl8pPr>
      <a:lvl9pPr marL="3290949" algn="l" defTabSz="411372" rtl="0" eaLnBrk="1" latinLnBrk="0" hangingPunct="1">
        <a:defRPr kumimoji="1"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1" name="Group 3"/>
          <p:cNvGrpSpPr>
            <a:grpSpLocks/>
          </p:cNvGrpSpPr>
          <p:nvPr/>
        </p:nvGrpSpPr>
        <p:grpSpPr bwMode="auto">
          <a:xfrm>
            <a:off x="0" y="6377940"/>
            <a:ext cx="9144000" cy="480060"/>
            <a:chOff x="0" y="0"/>
            <a:chExt cx="6400" cy="336"/>
          </a:xfrm>
        </p:grpSpPr>
        <p:sp>
          <p:nvSpPr>
            <p:cNvPr id="2049" name="Rectangle 1"/>
            <p:cNvSpPr>
              <a:spLocks/>
            </p:cNvSpPr>
            <p:nvPr/>
          </p:nvSpPr>
          <p:spPr bwMode="auto">
            <a:xfrm>
              <a:off x="0" y="0"/>
              <a:ext cx="6400" cy="336"/>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914355" fontAlgn="base">
                <a:spcBef>
                  <a:spcPct val="0"/>
                </a:spcBef>
                <a:spcAft>
                  <a:spcPct val="0"/>
                </a:spcAft>
              </a:pPr>
              <a:endParaRPr kumimoji="0" lang="ja-JP" altLang="en-US" sz="4100" smtClean="0">
                <a:solidFill>
                  <a:srgbClr val="000000"/>
                </a:solidFill>
                <a:latin typeface="Gill Sans" charset="0"/>
                <a:ea typeface="ヒラギノ角ゴ ProN W3" charset="0"/>
                <a:cs typeface="ヒラギノ角ゴ ProN W3" charset="0"/>
                <a:sym typeface="Gill Sans" charset="0"/>
              </a:endParaRPr>
            </a:p>
          </p:txBody>
        </p:sp>
        <p:sp>
          <p:nvSpPr>
            <p:cNvPr id="2050" name="Rectangle 2"/>
            <p:cNvSpPr>
              <a:spLocks/>
            </p:cNvSpPr>
            <p:nvPr/>
          </p:nvSpPr>
          <p:spPr bwMode="auto">
            <a:xfrm>
              <a:off x="0" y="0"/>
              <a:ext cx="640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914355" fontAlgn="base">
                <a:spcBef>
                  <a:spcPct val="0"/>
                </a:spcBef>
                <a:spcAft>
                  <a:spcPct val="0"/>
                </a:spcAft>
              </a:pPr>
              <a:endParaRPr kumimoji="0" lang="ja-JP" altLang="en-US" sz="4100" smtClean="0">
                <a:solidFill>
                  <a:srgbClr val="000000"/>
                </a:solidFill>
                <a:latin typeface="Gill Sans" charset="0"/>
                <a:ea typeface="ヒラギノ角ゴ ProN W3" charset="0"/>
                <a:cs typeface="ヒラギノ角ゴ ProN W3" charset="0"/>
                <a:sym typeface="Gill Sans" charset="0"/>
              </a:endParaRPr>
            </a:p>
          </p:txBody>
        </p:sp>
      </p:grpSp>
      <p:sp>
        <p:nvSpPr>
          <p:cNvPr id="2052" name="Rectangle 4"/>
          <p:cNvSpPr>
            <a:spLocks noGrp="1" noChangeArrowheads="1"/>
          </p:cNvSpPr>
          <p:nvPr>
            <p:ph type="body" idx="1"/>
          </p:nvPr>
        </p:nvSpPr>
        <p:spPr bwMode="auto">
          <a:xfrm>
            <a:off x="457200" y="1291590"/>
            <a:ext cx="8229600" cy="5566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45716" tIns="45716" rIns="86360" bIns="45716" numCol="1" anchor="t" anchorCtr="0" compatLnSpc="1">
            <a:prstTxWarp prst="textNoShape">
              <a:avLst/>
            </a:prstTxWarp>
          </a:bodyPr>
          <a:lstStyle/>
          <a:p>
            <a:pPr lvl="0"/>
            <a:r>
              <a:rPr lang="en-US" altLang="ja-JP">
                <a:sym typeface="Century Gothic" charset="0"/>
              </a:rPr>
              <a:t>Click to edit Master text styles</a:t>
            </a:r>
          </a:p>
          <a:p>
            <a:pPr lvl="1"/>
            <a:r>
              <a:rPr lang="en-US" altLang="ja-JP">
                <a:sym typeface="Century Gothic" charset="0"/>
              </a:rPr>
              <a:t>Second level</a:t>
            </a:r>
          </a:p>
          <a:p>
            <a:pPr lvl="2"/>
            <a:r>
              <a:rPr lang="en-US" altLang="ja-JP">
                <a:sym typeface="Century Gothic" charset="0"/>
              </a:rPr>
              <a:t>Third level</a:t>
            </a:r>
          </a:p>
          <a:p>
            <a:pPr lvl="3"/>
            <a:r>
              <a:rPr lang="en-US" altLang="ja-JP">
                <a:sym typeface="Century Gothic" charset="0"/>
              </a:rPr>
              <a:t>Fourth level</a:t>
            </a:r>
          </a:p>
          <a:p>
            <a:pPr lvl="4"/>
            <a:r>
              <a:rPr lang="en-US" altLang="ja-JP">
                <a:sym typeface="Century Gothic" charset="0"/>
              </a:rPr>
              <a:t>Fifth level</a:t>
            </a:r>
          </a:p>
        </p:txBody>
      </p:sp>
      <p:pic>
        <p:nvPicPr>
          <p:cNvPr id="2053"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
            <a:ext cx="9144000" cy="95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4" name="Rectangle 6"/>
          <p:cNvSpPr>
            <a:spLocks noGrp="1" noChangeArrowheads="1"/>
          </p:cNvSpPr>
          <p:nvPr>
            <p:ph type="title"/>
          </p:nvPr>
        </p:nvSpPr>
        <p:spPr bwMode="auto">
          <a:xfrm>
            <a:off x="228600" y="94303"/>
            <a:ext cx="8686800" cy="781527"/>
          </a:xfrm>
          <a:prstGeom prst="rect">
            <a:avLst/>
          </a:prstGeom>
          <a:solidFill>
            <a:srgbClr val="003366">
              <a:alpha val="0"/>
            </a:srgbClr>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45716" tIns="45716" rIns="86360" bIns="45716" numCol="1" anchor="b" anchorCtr="0" compatLnSpc="1">
            <a:prstTxWarp prst="textNoShape">
              <a:avLst/>
            </a:prstTxWarp>
          </a:bodyPr>
          <a:lstStyle/>
          <a:p>
            <a:pPr lvl="0"/>
            <a:r>
              <a:rPr lang="en-US" altLang="ja-JP">
                <a:sym typeface="Century Gothic" charset="0"/>
              </a:rPr>
              <a:t>Click to edit Master title style</a:t>
            </a:r>
          </a:p>
        </p:txBody>
      </p:sp>
    </p:spTree>
    <p:extLst>
      <p:ext uri="{BB962C8B-B14F-4D97-AF65-F5344CB8AC3E}">
        <p14:creationId xmlns:p14="http://schemas.microsoft.com/office/powerpoint/2010/main" val="203246673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xStyles>
    <p:titleStyle>
      <a:lvl1pPr marL="40005" algn="l" rtl="0" fontAlgn="base">
        <a:lnSpc>
          <a:spcPct val="90000"/>
        </a:lnSpc>
        <a:spcBef>
          <a:spcPct val="0"/>
        </a:spcBef>
        <a:spcAft>
          <a:spcPct val="0"/>
        </a:spcAft>
        <a:defRPr sz="3600" b="1">
          <a:solidFill>
            <a:srgbClr val="FFFFFF"/>
          </a:solidFill>
          <a:latin typeface="+mj-lt"/>
          <a:ea typeface="+mj-ea"/>
          <a:cs typeface="+mj-cs"/>
          <a:sym typeface="Century Gothic" charset="0"/>
        </a:defRPr>
      </a:lvl1pPr>
      <a:lvl2pPr marL="40005"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2pPr>
      <a:lvl3pPr marL="40005"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3pPr>
      <a:lvl4pPr marL="40005"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4pPr>
      <a:lvl5pPr marL="40005"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5pPr>
      <a:lvl6pPr marL="451463"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6pPr>
      <a:lvl7pPr marL="862920"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7pPr>
      <a:lvl8pPr marL="1274381"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8pPr>
      <a:lvl9pPr marL="1685841" algn="l" rtl="0" fontAlgn="base">
        <a:lnSpc>
          <a:spcPct val="90000"/>
        </a:lnSpc>
        <a:spcBef>
          <a:spcPct val="0"/>
        </a:spcBef>
        <a:spcAft>
          <a:spcPct val="0"/>
        </a:spcAft>
        <a:defRPr sz="3600" b="1">
          <a:solidFill>
            <a:srgbClr val="FFFFFF"/>
          </a:solidFill>
          <a:latin typeface="Century Gothic" charset="0"/>
          <a:ea typeface="ヒラギノ明朝 ProN W6" charset="0"/>
          <a:cs typeface="ヒラギノ明朝 ProN W6" charset="0"/>
          <a:sym typeface="Century Gothic" charset="0"/>
        </a:defRPr>
      </a:lvl9pPr>
    </p:titleStyle>
    <p:bodyStyle>
      <a:lvl1pPr marL="382885" indent="-342883" algn="l" rtl="0" fontAlgn="base">
        <a:spcBef>
          <a:spcPts val="720"/>
        </a:spcBef>
        <a:spcAft>
          <a:spcPct val="0"/>
        </a:spcAft>
        <a:buSzPct val="100000"/>
        <a:buFont typeface="Century Gothic" charset="0"/>
        <a:buChar char="•"/>
        <a:defRPr sz="2700" b="1">
          <a:solidFill>
            <a:srgbClr val="000000"/>
          </a:solidFill>
          <a:latin typeface="+mn-lt"/>
          <a:ea typeface="+mn-ea"/>
          <a:cs typeface="+mn-cs"/>
          <a:sym typeface="Century Gothic" charset="0"/>
        </a:defRPr>
      </a:lvl1pPr>
      <a:lvl2pPr marL="737197" indent="-285735" algn="l" rtl="0" fontAlgn="base">
        <a:spcBef>
          <a:spcPts val="540"/>
        </a:spcBef>
        <a:spcAft>
          <a:spcPct val="0"/>
        </a:spcAft>
        <a:buSzPct val="100000"/>
        <a:buFont typeface="Century Gothic" charset="0"/>
        <a:buChar char="–"/>
        <a:defRPr sz="2300" b="1">
          <a:solidFill>
            <a:srgbClr val="000000"/>
          </a:solidFill>
          <a:latin typeface="+mn-lt"/>
          <a:ea typeface="ヒラギノ明朝 ProN W3" charset="0"/>
          <a:cs typeface="ヒラギノ明朝 ProN W3" charset="0"/>
          <a:sym typeface="Century Gothic" charset="0"/>
        </a:defRPr>
      </a:lvl2pPr>
      <a:lvl3pPr marL="1137228"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3pPr>
      <a:lvl4pPr marL="1365818" algn="l" rtl="0" fontAlgn="base">
        <a:spcBef>
          <a:spcPts val="450"/>
        </a:spcBef>
        <a:spcAft>
          <a:spcPct val="0"/>
        </a:spcAft>
        <a:buSzPct val="100000"/>
        <a:buFont typeface="Century Gothic" charset="0"/>
        <a:defRPr sz="2000" b="1">
          <a:solidFill>
            <a:srgbClr val="000000"/>
          </a:solidFill>
          <a:latin typeface="+mn-lt"/>
          <a:ea typeface="ヒラギノ明朝 ProN W3" charset="0"/>
          <a:cs typeface="ヒラギノ明朝 ProN W3" charset="0"/>
          <a:sym typeface="Century Gothic" charset="0"/>
        </a:defRPr>
      </a:lvl4pPr>
      <a:lvl5pPr marL="2051582"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5pPr>
      <a:lvl6pPr marL="2463042"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6pPr>
      <a:lvl7pPr marL="2874502"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7pPr>
      <a:lvl8pPr marL="3285960"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8pPr>
      <a:lvl9pPr marL="3697420" indent="-228588" algn="l" rtl="0" fontAlgn="base">
        <a:spcBef>
          <a:spcPts val="450"/>
        </a:spcBef>
        <a:spcAft>
          <a:spcPct val="0"/>
        </a:spcAft>
        <a:buSzPct val="100000"/>
        <a:buFont typeface="Century Gothic" charset="0"/>
        <a:buChar char="»"/>
        <a:defRPr sz="2000" b="1">
          <a:solidFill>
            <a:srgbClr val="000000"/>
          </a:solidFill>
          <a:latin typeface="+mn-lt"/>
          <a:ea typeface="ヒラギノ明朝 ProN W3" charset="0"/>
          <a:cs typeface="ヒラギノ明朝 ProN W3" charset="0"/>
          <a:sym typeface="Century Gothic" charset="0"/>
        </a:defRPr>
      </a:lvl9pPr>
    </p:bodyStyle>
    <p:otherStyle>
      <a:defPPr>
        <a:defRPr lang="ja-JP"/>
      </a:defPPr>
      <a:lvl1pPr marL="0" algn="l" defTabSz="411460" rtl="0" eaLnBrk="1" latinLnBrk="0" hangingPunct="1">
        <a:defRPr kumimoji="1" sz="1600" kern="1200">
          <a:solidFill>
            <a:schemeClr val="tx1"/>
          </a:solidFill>
          <a:latin typeface="+mn-lt"/>
          <a:ea typeface="+mn-ea"/>
          <a:cs typeface="+mn-cs"/>
        </a:defRPr>
      </a:lvl1pPr>
      <a:lvl2pPr marL="411460" algn="l" defTabSz="411460" rtl="0" eaLnBrk="1" latinLnBrk="0" hangingPunct="1">
        <a:defRPr kumimoji="1" sz="1600" kern="1200">
          <a:solidFill>
            <a:schemeClr val="tx1"/>
          </a:solidFill>
          <a:latin typeface="+mn-lt"/>
          <a:ea typeface="+mn-ea"/>
          <a:cs typeface="+mn-cs"/>
        </a:defRPr>
      </a:lvl2pPr>
      <a:lvl3pPr marL="822920" algn="l" defTabSz="411460" rtl="0" eaLnBrk="1" latinLnBrk="0" hangingPunct="1">
        <a:defRPr kumimoji="1" sz="1600" kern="1200">
          <a:solidFill>
            <a:schemeClr val="tx1"/>
          </a:solidFill>
          <a:latin typeface="+mn-lt"/>
          <a:ea typeface="+mn-ea"/>
          <a:cs typeface="+mn-cs"/>
        </a:defRPr>
      </a:lvl3pPr>
      <a:lvl4pPr marL="1234379" algn="l" defTabSz="411460" rtl="0" eaLnBrk="1" latinLnBrk="0" hangingPunct="1">
        <a:defRPr kumimoji="1" sz="1600" kern="1200">
          <a:solidFill>
            <a:schemeClr val="tx1"/>
          </a:solidFill>
          <a:latin typeface="+mn-lt"/>
          <a:ea typeface="+mn-ea"/>
          <a:cs typeface="+mn-cs"/>
        </a:defRPr>
      </a:lvl4pPr>
      <a:lvl5pPr marL="1645837" algn="l" defTabSz="411460" rtl="0" eaLnBrk="1" latinLnBrk="0" hangingPunct="1">
        <a:defRPr kumimoji="1" sz="1600" kern="1200">
          <a:solidFill>
            <a:schemeClr val="tx1"/>
          </a:solidFill>
          <a:latin typeface="+mn-lt"/>
          <a:ea typeface="+mn-ea"/>
          <a:cs typeface="+mn-cs"/>
        </a:defRPr>
      </a:lvl5pPr>
      <a:lvl6pPr marL="2057297" algn="l" defTabSz="411460" rtl="0" eaLnBrk="1" latinLnBrk="0" hangingPunct="1">
        <a:defRPr kumimoji="1" sz="1600" kern="1200">
          <a:solidFill>
            <a:schemeClr val="tx1"/>
          </a:solidFill>
          <a:latin typeface="+mn-lt"/>
          <a:ea typeface="+mn-ea"/>
          <a:cs typeface="+mn-cs"/>
        </a:defRPr>
      </a:lvl6pPr>
      <a:lvl7pPr marL="2468757" algn="l" defTabSz="411460" rtl="0" eaLnBrk="1" latinLnBrk="0" hangingPunct="1">
        <a:defRPr kumimoji="1" sz="1600" kern="1200">
          <a:solidFill>
            <a:schemeClr val="tx1"/>
          </a:solidFill>
          <a:latin typeface="+mn-lt"/>
          <a:ea typeface="+mn-ea"/>
          <a:cs typeface="+mn-cs"/>
        </a:defRPr>
      </a:lvl7pPr>
      <a:lvl8pPr marL="2880216" algn="l" defTabSz="411460" rtl="0" eaLnBrk="1" latinLnBrk="0" hangingPunct="1">
        <a:defRPr kumimoji="1" sz="1600" kern="1200">
          <a:solidFill>
            <a:schemeClr val="tx1"/>
          </a:solidFill>
          <a:latin typeface="+mn-lt"/>
          <a:ea typeface="+mn-ea"/>
          <a:cs typeface="+mn-cs"/>
        </a:defRPr>
      </a:lvl8pPr>
      <a:lvl9pPr marL="3291675" algn="l" defTabSz="411460" rtl="0" eaLnBrk="1" latinLnBrk="0" hangingPunct="1">
        <a:defRPr kumimoji="1"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6" rIns="91436" bIns="45716"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6" rIns="91436" bIns="45716"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a:noFill/>
          </a:ln>
          <a:effectLst/>
          <a:extLst/>
        </p:spPr>
        <p:txBody>
          <a:bodyPr vert="horz" wrap="square" lIns="91436" tIns="45716" rIns="91436" bIns="45716" numCol="1" anchor="t" anchorCtr="0" compatLnSpc="1">
            <a:prstTxWarp prst="textNoShape">
              <a:avLst/>
            </a:prstTxWarp>
          </a:bodyPr>
          <a:lstStyle>
            <a:lvl1pPr eaLnBrk="1" hangingPunct="1">
              <a:defRPr sz="1400"/>
            </a:lvl1pPr>
          </a:lstStyle>
          <a:p>
            <a:pPr fontAlgn="base">
              <a:spcBef>
                <a:spcPct val="0"/>
              </a:spcBef>
              <a:spcAft>
                <a:spcPct val="0"/>
              </a:spcAft>
              <a:defRPr/>
            </a:pPr>
            <a:fld id="{2693F71C-1639-4EE5-86D0-82BD232D3406}" type="datetime1">
              <a:rPr lang="ja-JP" altLang="en-US">
                <a:solidFill>
                  <a:srgbClr val="000000"/>
                </a:solidFill>
                <a:latin typeface="Times New Roman" panose="02020603050405020304" pitchFamily="18" charset="0"/>
                <a:ea typeface="ＭＳ Ｐゴシック" panose="020B0600070205080204" pitchFamily="50" charset="-128"/>
                <a:cs typeface="ＭＳ Ｐゴシック"/>
              </a:rPr>
              <a:pPr fontAlgn="base">
                <a:spcBef>
                  <a:spcPct val="0"/>
                </a:spcBef>
                <a:spcAft>
                  <a:spcPct val="0"/>
                </a:spcAft>
                <a:defRPr/>
              </a:pPr>
              <a:t>14/12/17</a:t>
            </a:fld>
            <a:endParaRPr lang="en-US" altLang="ja-JP">
              <a:solidFill>
                <a:srgbClr val="000000"/>
              </a:solidFill>
              <a:latin typeface="Times New Roman" panose="02020603050405020304" pitchFamily="18" charset="0"/>
              <a:ea typeface="ＭＳ Ｐゴシック" panose="020B0600070205080204" pitchFamily="50" charset="-128"/>
              <a:cs typeface="ＭＳ Ｐゴシック"/>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a:noFill/>
          </a:ln>
          <a:effectLst/>
          <a:extLst/>
        </p:spPr>
        <p:txBody>
          <a:bodyPr vert="horz" wrap="square" lIns="91436" tIns="45716" rIns="91436" bIns="45716"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fontAlgn="base">
              <a:spcBef>
                <a:spcPct val="0"/>
              </a:spcBef>
              <a:spcAft>
                <a:spcPct val="0"/>
              </a:spcAft>
              <a:defRPr/>
            </a:pPr>
            <a:endParaRPr lang="en-US" altLang="ja-JP">
              <a:solidFill>
                <a:srgbClr val="000000"/>
              </a:solidFill>
              <a:cs typeface="ＭＳ Ｐゴシック"/>
            </a:endParaRPr>
          </a:p>
        </p:txBody>
      </p:sp>
      <p:sp>
        <p:nvSpPr>
          <p:cNvPr id="1030" name="Rectangle 6"/>
          <p:cNvSpPr>
            <a:spLocks noGrp="1" noChangeArrowheads="1"/>
          </p:cNvSpPr>
          <p:nvPr>
            <p:ph type="sldNum" sz="quarter" idx="4"/>
          </p:nvPr>
        </p:nvSpPr>
        <p:spPr bwMode="auto">
          <a:xfrm>
            <a:off x="8305805" y="6553200"/>
            <a:ext cx="762000" cy="228600"/>
          </a:xfrm>
          <a:prstGeom prst="rect">
            <a:avLst/>
          </a:prstGeom>
          <a:noFill/>
          <a:ln>
            <a:noFill/>
          </a:ln>
          <a:effectLst/>
          <a:extLst/>
        </p:spPr>
        <p:txBody>
          <a:bodyPr vert="horz" wrap="square" lIns="91436" tIns="45716" rIns="91436" bIns="45716" numCol="1" anchor="t" anchorCtr="0" compatLnSpc="1">
            <a:prstTxWarp prst="textNoShape">
              <a:avLst/>
            </a:prstTxWarp>
          </a:bodyPr>
          <a:lstStyle>
            <a:lvl1pPr algn="r" eaLnBrk="1" hangingPunct="1">
              <a:defRPr sz="1600">
                <a:solidFill>
                  <a:schemeClr val="bg1"/>
                </a:solidFill>
                <a:latin typeface="Arial" panose="020B0604020202020204" pitchFamily="34" charset="0"/>
                <a:ea typeface="メイリオ" panose="020B0604030504040204" pitchFamily="50" charset="-128"/>
                <a:cs typeface="メイリオ" panose="020B0604030504040204" pitchFamily="50" charset="-128"/>
              </a:defRPr>
            </a:lvl1pPr>
          </a:lstStyle>
          <a:p>
            <a:pPr fontAlgn="base">
              <a:spcBef>
                <a:spcPct val="0"/>
              </a:spcBef>
              <a:spcAft>
                <a:spcPct val="0"/>
              </a:spcAft>
              <a:defRPr/>
            </a:pPr>
            <a:fld id="{13EEA69A-8D2A-4197-9D42-252F9C3C34D0}" type="slidenum">
              <a:rPr lang="en-US" altLang="ja-JP">
                <a:solidFill>
                  <a:srgbClr val="FFFFFF"/>
                </a:solidFill>
              </a:rPr>
              <a:pPr fontAlgn="base">
                <a:spcBef>
                  <a:spcPct val="0"/>
                </a:spcBef>
                <a:spcAft>
                  <a:spcPct val="0"/>
                </a:spcAft>
                <a:defRPr/>
              </a:pPr>
              <a:t>‹#›</a:t>
            </a:fld>
            <a:endParaRPr lang="en-US" altLang="ja-JP">
              <a:solidFill>
                <a:srgbClr val="FFFFFF"/>
              </a:solidFill>
            </a:endParaRPr>
          </a:p>
        </p:txBody>
      </p:sp>
    </p:spTree>
    <p:extLst>
      <p:ext uri="{BB962C8B-B14F-4D97-AF65-F5344CB8AC3E}">
        <p14:creationId xmlns:p14="http://schemas.microsoft.com/office/powerpoint/2010/main" val="338554272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xmlns:p14="http://schemas.microsoft.com/office/powerpoint/2010/main"/>
  <p:hf hdr="0" ftr="0" dt="0"/>
  <p:txStyles>
    <p:titleStyle>
      <a:lvl1pPr algn="ctr" rtl="0" eaLnBrk="0" fontAlgn="base" hangingPunct="0">
        <a:spcBef>
          <a:spcPct val="0"/>
        </a:spcBef>
        <a:spcAft>
          <a:spcPct val="0"/>
        </a:spcAft>
        <a:defRPr kumimoji="1" sz="3600">
          <a:solidFill>
            <a:schemeClr val="tx1"/>
          </a:solidFill>
          <a:latin typeface="+mj-lt"/>
          <a:ea typeface="+mj-ea"/>
          <a:cs typeface="+mj-cs"/>
        </a:defRPr>
      </a:lvl1pPr>
      <a:lvl2pPr algn="ctr" rtl="0" eaLnBrk="0" fontAlgn="base" hangingPunct="0">
        <a:spcBef>
          <a:spcPct val="0"/>
        </a:spcBef>
        <a:spcAft>
          <a:spcPct val="0"/>
        </a:spcAft>
        <a:defRPr kumimoji="1" sz="3600">
          <a:solidFill>
            <a:schemeClr val="tx1"/>
          </a:solidFill>
          <a:latin typeface="メイリオ" charset="0"/>
          <a:ea typeface="メイリオ" charset="0"/>
          <a:cs typeface="メイリオ" charset="0"/>
        </a:defRPr>
      </a:lvl2pPr>
      <a:lvl3pPr algn="ctr" rtl="0" eaLnBrk="0" fontAlgn="base" hangingPunct="0">
        <a:spcBef>
          <a:spcPct val="0"/>
        </a:spcBef>
        <a:spcAft>
          <a:spcPct val="0"/>
        </a:spcAft>
        <a:defRPr kumimoji="1" sz="3600">
          <a:solidFill>
            <a:schemeClr val="tx1"/>
          </a:solidFill>
          <a:latin typeface="メイリオ" charset="0"/>
          <a:ea typeface="メイリオ" charset="0"/>
          <a:cs typeface="メイリオ" charset="0"/>
        </a:defRPr>
      </a:lvl3pPr>
      <a:lvl4pPr algn="ctr" rtl="0" eaLnBrk="0" fontAlgn="base" hangingPunct="0">
        <a:spcBef>
          <a:spcPct val="0"/>
        </a:spcBef>
        <a:spcAft>
          <a:spcPct val="0"/>
        </a:spcAft>
        <a:defRPr kumimoji="1" sz="3600">
          <a:solidFill>
            <a:schemeClr val="tx1"/>
          </a:solidFill>
          <a:latin typeface="メイリオ" charset="0"/>
          <a:ea typeface="メイリオ" charset="0"/>
          <a:cs typeface="メイリオ" charset="0"/>
        </a:defRPr>
      </a:lvl4pPr>
      <a:lvl5pPr algn="ctr" rtl="0" eaLnBrk="0" fontAlgn="base" hangingPunct="0">
        <a:spcBef>
          <a:spcPct val="0"/>
        </a:spcBef>
        <a:spcAft>
          <a:spcPct val="0"/>
        </a:spcAft>
        <a:defRPr kumimoji="1" sz="3600">
          <a:solidFill>
            <a:schemeClr val="tx1"/>
          </a:solidFill>
          <a:latin typeface="メイリオ" charset="0"/>
          <a:ea typeface="メイリオ" charset="0"/>
          <a:cs typeface="メイリオ" charset="0"/>
        </a:defRPr>
      </a:lvl5pPr>
      <a:lvl6pPr marL="457146" algn="ctr" rtl="0" fontAlgn="base">
        <a:spcBef>
          <a:spcPct val="0"/>
        </a:spcBef>
        <a:spcAft>
          <a:spcPct val="0"/>
        </a:spcAft>
        <a:defRPr kumimoji="1" sz="3600">
          <a:solidFill>
            <a:schemeClr val="tx1"/>
          </a:solidFill>
          <a:latin typeface="メイリオ" charset="0"/>
          <a:ea typeface="メイリオ" charset="0"/>
          <a:cs typeface="メイリオ" charset="0"/>
        </a:defRPr>
      </a:lvl6pPr>
      <a:lvl7pPr marL="914292" algn="ctr" rtl="0" fontAlgn="base">
        <a:spcBef>
          <a:spcPct val="0"/>
        </a:spcBef>
        <a:spcAft>
          <a:spcPct val="0"/>
        </a:spcAft>
        <a:defRPr kumimoji="1" sz="3600">
          <a:solidFill>
            <a:schemeClr val="tx1"/>
          </a:solidFill>
          <a:latin typeface="メイリオ" charset="0"/>
          <a:ea typeface="メイリオ" charset="0"/>
          <a:cs typeface="メイリオ" charset="0"/>
        </a:defRPr>
      </a:lvl7pPr>
      <a:lvl8pPr marL="1371438" algn="ctr" rtl="0" fontAlgn="base">
        <a:spcBef>
          <a:spcPct val="0"/>
        </a:spcBef>
        <a:spcAft>
          <a:spcPct val="0"/>
        </a:spcAft>
        <a:defRPr kumimoji="1" sz="3600">
          <a:solidFill>
            <a:schemeClr val="tx1"/>
          </a:solidFill>
          <a:latin typeface="メイリオ" charset="0"/>
          <a:ea typeface="メイリオ" charset="0"/>
          <a:cs typeface="メイリオ" charset="0"/>
        </a:defRPr>
      </a:lvl8pPr>
      <a:lvl9pPr marL="1828584" algn="ctr" rtl="0" fontAlgn="base">
        <a:spcBef>
          <a:spcPct val="0"/>
        </a:spcBef>
        <a:spcAft>
          <a:spcPct val="0"/>
        </a:spcAft>
        <a:defRPr kumimoji="1" sz="3600">
          <a:solidFill>
            <a:schemeClr val="tx1"/>
          </a:solidFill>
          <a:latin typeface="メイリオ" charset="0"/>
          <a:ea typeface="メイリオ" charset="0"/>
          <a:cs typeface="メイリオ" charset="0"/>
        </a:defRPr>
      </a:lvl9pPr>
    </p:titleStyle>
    <p:bodyStyle>
      <a:lvl1pPr marL="342859" indent="-342859" algn="l" rtl="0" eaLnBrk="0" fontAlgn="base" hangingPunct="0">
        <a:spcBef>
          <a:spcPct val="20000"/>
        </a:spcBef>
        <a:spcAft>
          <a:spcPct val="0"/>
        </a:spcAft>
        <a:buChar char="•"/>
        <a:defRPr kumimoji="1" sz="3200">
          <a:solidFill>
            <a:schemeClr val="tx1"/>
          </a:solidFill>
          <a:latin typeface="+mn-lt"/>
          <a:ea typeface="+mn-ea"/>
          <a:cs typeface="+mn-cs"/>
        </a:defRPr>
      </a:lvl1pPr>
      <a:lvl2pPr marL="742860" indent="-285714" algn="l" rtl="0" eaLnBrk="0" fontAlgn="base" hangingPunct="0">
        <a:spcBef>
          <a:spcPct val="20000"/>
        </a:spcBef>
        <a:spcAft>
          <a:spcPct val="0"/>
        </a:spcAft>
        <a:buChar char="–"/>
        <a:defRPr kumimoji="1" sz="2800">
          <a:solidFill>
            <a:schemeClr val="tx1"/>
          </a:solidFill>
          <a:latin typeface="+mn-lt"/>
          <a:ea typeface="+mn-ea"/>
        </a:defRPr>
      </a:lvl2pPr>
      <a:lvl3pPr marL="1142865" indent="-228573" algn="l" rtl="0" eaLnBrk="0" fontAlgn="base" hangingPunct="0">
        <a:spcBef>
          <a:spcPct val="20000"/>
        </a:spcBef>
        <a:spcAft>
          <a:spcPct val="0"/>
        </a:spcAft>
        <a:buChar char="•"/>
        <a:defRPr kumimoji="1" sz="2400">
          <a:solidFill>
            <a:schemeClr val="tx1"/>
          </a:solidFill>
          <a:latin typeface="+mn-lt"/>
          <a:ea typeface="+mn-ea"/>
        </a:defRPr>
      </a:lvl3pPr>
      <a:lvl4pPr marL="1600008" indent="-228573" algn="l" rtl="0" eaLnBrk="0" fontAlgn="base" hangingPunct="0">
        <a:spcBef>
          <a:spcPct val="20000"/>
        </a:spcBef>
        <a:spcAft>
          <a:spcPct val="0"/>
        </a:spcAft>
        <a:buChar char="–"/>
        <a:defRPr kumimoji="1" sz="2000">
          <a:solidFill>
            <a:schemeClr val="tx1"/>
          </a:solidFill>
          <a:latin typeface="+mn-lt"/>
          <a:ea typeface="+mn-ea"/>
        </a:defRPr>
      </a:lvl4pPr>
      <a:lvl5pPr marL="2057153" indent="-228573" algn="l" rtl="0" eaLnBrk="0" fontAlgn="base" hangingPunct="0">
        <a:spcBef>
          <a:spcPct val="20000"/>
        </a:spcBef>
        <a:spcAft>
          <a:spcPct val="0"/>
        </a:spcAft>
        <a:buChar char="»"/>
        <a:defRPr kumimoji="1" sz="2000">
          <a:solidFill>
            <a:schemeClr val="tx1"/>
          </a:solidFill>
          <a:latin typeface="+mn-lt"/>
          <a:ea typeface="+mn-ea"/>
        </a:defRPr>
      </a:lvl5pPr>
      <a:lvl6pPr marL="2514300" indent="-228573" algn="l" rtl="0" fontAlgn="base">
        <a:spcBef>
          <a:spcPct val="20000"/>
        </a:spcBef>
        <a:spcAft>
          <a:spcPct val="0"/>
        </a:spcAft>
        <a:buChar char="»"/>
        <a:defRPr kumimoji="1" sz="2000">
          <a:solidFill>
            <a:schemeClr val="tx1"/>
          </a:solidFill>
          <a:latin typeface="+mn-lt"/>
          <a:ea typeface="+mn-ea"/>
        </a:defRPr>
      </a:lvl6pPr>
      <a:lvl7pPr marL="2971445" indent="-228573" algn="l" rtl="0" fontAlgn="base">
        <a:spcBef>
          <a:spcPct val="20000"/>
        </a:spcBef>
        <a:spcAft>
          <a:spcPct val="0"/>
        </a:spcAft>
        <a:buChar char="»"/>
        <a:defRPr kumimoji="1" sz="2000">
          <a:solidFill>
            <a:schemeClr val="tx1"/>
          </a:solidFill>
          <a:latin typeface="+mn-lt"/>
          <a:ea typeface="+mn-ea"/>
        </a:defRPr>
      </a:lvl7pPr>
      <a:lvl8pPr marL="3428589" indent="-228573" algn="l" rtl="0" fontAlgn="base">
        <a:spcBef>
          <a:spcPct val="20000"/>
        </a:spcBef>
        <a:spcAft>
          <a:spcPct val="0"/>
        </a:spcAft>
        <a:buChar char="»"/>
        <a:defRPr kumimoji="1" sz="2000">
          <a:solidFill>
            <a:schemeClr val="tx1"/>
          </a:solidFill>
          <a:latin typeface="+mn-lt"/>
          <a:ea typeface="+mn-ea"/>
        </a:defRPr>
      </a:lvl8pPr>
      <a:lvl9pPr marL="3885732" indent="-22857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146" rtl="0" eaLnBrk="1" latinLnBrk="0" hangingPunct="1">
        <a:defRPr kumimoji="1" sz="1800" kern="1200">
          <a:solidFill>
            <a:schemeClr val="tx1"/>
          </a:solidFill>
          <a:latin typeface="+mn-lt"/>
          <a:ea typeface="+mn-ea"/>
          <a:cs typeface="+mn-cs"/>
        </a:defRPr>
      </a:lvl1pPr>
      <a:lvl2pPr marL="457146" algn="l" defTabSz="457146" rtl="0" eaLnBrk="1" latinLnBrk="0" hangingPunct="1">
        <a:defRPr kumimoji="1" sz="1800" kern="1200">
          <a:solidFill>
            <a:schemeClr val="tx1"/>
          </a:solidFill>
          <a:latin typeface="+mn-lt"/>
          <a:ea typeface="+mn-ea"/>
          <a:cs typeface="+mn-cs"/>
        </a:defRPr>
      </a:lvl2pPr>
      <a:lvl3pPr marL="914292" algn="l" defTabSz="457146" rtl="0" eaLnBrk="1" latinLnBrk="0" hangingPunct="1">
        <a:defRPr kumimoji="1" sz="1800" kern="1200">
          <a:solidFill>
            <a:schemeClr val="tx1"/>
          </a:solidFill>
          <a:latin typeface="+mn-lt"/>
          <a:ea typeface="+mn-ea"/>
          <a:cs typeface="+mn-cs"/>
        </a:defRPr>
      </a:lvl3pPr>
      <a:lvl4pPr marL="1371438" algn="l" defTabSz="457146" rtl="0" eaLnBrk="1" latinLnBrk="0" hangingPunct="1">
        <a:defRPr kumimoji="1" sz="1800" kern="1200">
          <a:solidFill>
            <a:schemeClr val="tx1"/>
          </a:solidFill>
          <a:latin typeface="+mn-lt"/>
          <a:ea typeface="+mn-ea"/>
          <a:cs typeface="+mn-cs"/>
        </a:defRPr>
      </a:lvl4pPr>
      <a:lvl5pPr marL="1828584" algn="l" defTabSz="457146" rtl="0" eaLnBrk="1" latinLnBrk="0" hangingPunct="1">
        <a:defRPr kumimoji="1" sz="1800" kern="1200">
          <a:solidFill>
            <a:schemeClr val="tx1"/>
          </a:solidFill>
          <a:latin typeface="+mn-lt"/>
          <a:ea typeface="+mn-ea"/>
          <a:cs typeface="+mn-cs"/>
        </a:defRPr>
      </a:lvl5pPr>
      <a:lvl6pPr marL="2285730" algn="l" defTabSz="457146" rtl="0" eaLnBrk="1" latinLnBrk="0" hangingPunct="1">
        <a:defRPr kumimoji="1" sz="1800" kern="1200">
          <a:solidFill>
            <a:schemeClr val="tx1"/>
          </a:solidFill>
          <a:latin typeface="+mn-lt"/>
          <a:ea typeface="+mn-ea"/>
          <a:cs typeface="+mn-cs"/>
        </a:defRPr>
      </a:lvl6pPr>
      <a:lvl7pPr marL="2742876" algn="l" defTabSz="457146" rtl="0" eaLnBrk="1" latinLnBrk="0" hangingPunct="1">
        <a:defRPr kumimoji="1" sz="1800" kern="1200">
          <a:solidFill>
            <a:schemeClr val="tx1"/>
          </a:solidFill>
          <a:latin typeface="+mn-lt"/>
          <a:ea typeface="+mn-ea"/>
          <a:cs typeface="+mn-cs"/>
        </a:defRPr>
      </a:lvl7pPr>
      <a:lvl8pPr marL="3200016" algn="l" defTabSz="457146" rtl="0" eaLnBrk="1" latinLnBrk="0" hangingPunct="1">
        <a:defRPr kumimoji="1" sz="1800" kern="1200">
          <a:solidFill>
            <a:schemeClr val="tx1"/>
          </a:solidFill>
          <a:latin typeface="+mn-lt"/>
          <a:ea typeface="+mn-ea"/>
          <a:cs typeface="+mn-cs"/>
        </a:defRPr>
      </a:lvl8pPr>
      <a:lvl9pPr marL="3657164" algn="l" defTabSz="45714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845392" y="6562249"/>
            <a:ext cx="310038" cy="297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2" tIns="41148" rIns="82292" bIns="41148" numCol="1" anchor="t" anchorCtr="0" compatLnSpc="1">
            <a:prstTxWarp prst="textNoShape">
              <a:avLst/>
            </a:prstTxWarp>
          </a:bodyPr>
          <a:lstStyle>
            <a:lvl1pPr algn="r">
              <a:defRPr sz="1600">
                <a:solidFill>
                  <a:schemeClr val="tx1"/>
                </a:solidFill>
                <a:latin typeface="Arial" charset="0"/>
                <a:ea typeface="ＭＳ Ｐゴシック" charset="0"/>
                <a:cs typeface="Arial" charset="0"/>
                <a:sym typeface="Arial"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fontAlgn="base">
              <a:spcBef>
                <a:spcPct val="0"/>
              </a:spcBef>
              <a:spcAft>
                <a:spcPct val="0"/>
              </a:spcAft>
            </a:pPr>
            <a:fld id="{78260B35-1002-1245-88EF-893B772FD476}" type="slidenum">
              <a:rPr kumimoji="0" lang="en-US" altLang="ja-JP" smtClean="0">
                <a:solidFill>
                  <a:srgbClr val="000000"/>
                </a:solidFill>
              </a:rPr>
              <a:pPr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25002883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hf hdr="0" ftr="0" dt="0"/>
  <p:txStyles>
    <p:titleStyle>
      <a:lvl1pPr algn="l" rtl="0" fontAlgn="base">
        <a:spcBef>
          <a:spcPts val="90"/>
        </a:spcBef>
        <a:spcAft>
          <a:spcPct val="0"/>
        </a:spcAft>
        <a:defRPr sz="2200">
          <a:solidFill>
            <a:schemeClr val="tx1"/>
          </a:solidFill>
          <a:latin typeface="+mj-lt"/>
          <a:ea typeface="+mj-ea"/>
          <a:cs typeface="+mj-cs"/>
          <a:sym typeface="Arial Bold" charset="0"/>
        </a:defRPr>
      </a:lvl1pPr>
      <a:lvl2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2pPr>
      <a:lvl3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3pPr>
      <a:lvl4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4pPr>
      <a:lvl5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5pPr>
      <a:lvl6pPr marL="411432"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6pPr>
      <a:lvl7pPr marL="822857"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7pPr>
      <a:lvl8pPr marL="1234295"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8pPr>
      <a:lvl9pPr marL="1645721"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9pPr>
    </p:titleStyle>
    <p:bodyStyle>
      <a:lvl1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1pPr>
      <a:lvl2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2pPr>
      <a:lvl3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3pPr>
      <a:lvl4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4pPr>
      <a:lvl5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5pPr>
      <a:lvl6pPr marL="63714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6pPr>
      <a:lvl7pPr marL="1048580"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7pPr>
      <a:lvl8pPr marL="1460007"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8pPr>
      <a:lvl9pPr marL="1871447"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845392" y="6562249"/>
            <a:ext cx="310038" cy="297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2" tIns="41148" rIns="82292" bIns="41148" numCol="1" anchor="t" anchorCtr="0" compatLnSpc="1">
            <a:prstTxWarp prst="textNoShape">
              <a:avLst/>
            </a:prstTxWarp>
          </a:bodyPr>
          <a:lstStyle>
            <a:lvl1pPr algn="r">
              <a:defRPr sz="1600">
                <a:solidFill>
                  <a:schemeClr val="tx1"/>
                </a:solidFill>
                <a:latin typeface="Arial" charset="0"/>
                <a:ea typeface="ＭＳ Ｐゴシック" charset="0"/>
                <a:cs typeface="Arial" charset="0"/>
                <a:sym typeface="Arial"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defTabSz="914301" fontAlgn="base">
              <a:spcBef>
                <a:spcPct val="0"/>
              </a:spcBef>
              <a:spcAft>
                <a:spcPct val="0"/>
              </a:spcAft>
            </a:pPr>
            <a:fld id="{976B642D-5694-B543-8174-95C202983DF5}" type="slidenum">
              <a:rPr kumimoji="0" lang="en-US" altLang="ja-JP" smtClean="0">
                <a:solidFill>
                  <a:srgbClr val="000000"/>
                </a:solidFill>
              </a:rPr>
              <a:pPr defTabSz="914301"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113842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hf hdr="0" ftr="0" dt="0"/>
  <p:txStyles>
    <p:titleStyle>
      <a:lvl1pPr algn="l" rtl="0" fontAlgn="base">
        <a:spcBef>
          <a:spcPts val="90"/>
        </a:spcBef>
        <a:spcAft>
          <a:spcPct val="0"/>
        </a:spcAft>
        <a:defRPr sz="2200">
          <a:solidFill>
            <a:schemeClr val="tx1"/>
          </a:solidFill>
          <a:latin typeface="+mj-lt"/>
          <a:ea typeface="+mj-ea"/>
          <a:cs typeface="+mj-cs"/>
          <a:sym typeface="Arial Bold" charset="0"/>
        </a:defRPr>
      </a:lvl1pPr>
      <a:lvl2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2pPr>
      <a:lvl3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3pPr>
      <a:lvl4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4pPr>
      <a:lvl5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5pPr>
      <a:lvl6pPr marL="411436"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6pPr>
      <a:lvl7pPr marL="822866"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7pPr>
      <a:lvl8pPr marL="1234307"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8pPr>
      <a:lvl9pPr marL="1645738"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9pPr>
    </p:titleStyle>
    <p:bodyStyle>
      <a:lvl1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1pPr>
      <a:lvl2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2pPr>
      <a:lvl3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3pPr>
      <a:lvl4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4pPr>
      <a:lvl5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5pPr>
      <a:lvl6pPr marL="637152"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6pPr>
      <a:lvl7pPr marL="1048591"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7pPr>
      <a:lvl8pPr marL="1460022"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8pPr>
      <a:lvl9pPr marL="1871465"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9pPr>
    </p:bodyStyle>
    <p:otherStyle>
      <a:defPPr>
        <a:defRPr lang="ja-JP"/>
      </a:defPPr>
      <a:lvl1pPr marL="0" algn="l" defTabSz="411436" rtl="0" eaLnBrk="1" latinLnBrk="0" hangingPunct="1">
        <a:defRPr kumimoji="1" sz="1600" kern="1200">
          <a:solidFill>
            <a:schemeClr val="tx1"/>
          </a:solidFill>
          <a:latin typeface="+mn-lt"/>
          <a:ea typeface="+mn-ea"/>
          <a:cs typeface="+mn-cs"/>
        </a:defRPr>
      </a:lvl1pPr>
      <a:lvl2pPr marL="411436" algn="l" defTabSz="411436" rtl="0" eaLnBrk="1" latinLnBrk="0" hangingPunct="1">
        <a:defRPr kumimoji="1" sz="1600" kern="1200">
          <a:solidFill>
            <a:schemeClr val="tx1"/>
          </a:solidFill>
          <a:latin typeface="+mn-lt"/>
          <a:ea typeface="+mn-ea"/>
          <a:cs typeface="+mn-cs"/>
        </a:defRPr>
      </a:lvl2pPr>
      <a:lvl3pPr marL="822866" algn="l" defTabSz="411436" rtl="0" eaLnBrk="1" latinLnBrk="0" hangingPunct="1">
        <a:defRPr kumimoji="1" sz="1600" kern="1200">
          <a:solidFill>
            <a:schemeClr val="tx1"/>
          </a:solidFill>
          <a:latin typeface="+mn-lt"/>
          <a:ea typeface="+mn-ea"/>
          <a:cs typeface="+mn-cs"/>
        </a:defRPr>
      </a:lvl3pPr>
      <a:lvl4pPr marL="1234307" algn="l" defTabSz="411436" rtl="0" eaLnBrk="1" latinLnBrk="0" hangingPunct="1">
        <a:defRPr kumimoji="1" sz="1600" kern="1200">
          <a:solidFill>
            <a:schemeClr val="tx1"/>
          </a:solidFill>
          <a:latin typeface="+mn-lt"/>
          <a:ea typeface="+mn-ea"/>
          <a:cs typeface="+mn-cs"/>
        </a:defRPr>
      </a:lvl4pPr>
      <a:lvl5pPr marL="1645738" algn="l" defTabSz="411436" rtl="0" eaLnBrk="1" latinLnBrk="0" hangingPunct="1">
        <a:defRPr kumimoji="1" sz="1600" kern="1200">
          <a:solidFill>
            <a:schemeClr val="tx1"/>
          </a:solidFill>
          <a:latin typeface="+mn-lt"/>
          <a:ea typeface="+mn-ea"/>
          <a:cs typeface="+mn-cs"/>
        </a:defRPr>
      </a:lvl5pPr>
      <a:lvl6pPr marL="2057174" algn="l" defTabSz="411436" rtl="0" eaLnBrk="1" latinLnBrk="0" hangingPunct="1">
        <a:defRPr kumimoji="1" sz="1600" kern="1200">
          <a:solidFill>
            <a:schemeClr val="tx1"/>
          </a:solidFill>
          <a:latin typeface="+mn-lt"/>
          <a:ea typeface="+mn-ea"/>
          <a:cs typeface="+mn-cs"/>
        </a:defRPr>
      </a:lvl6pPr>
      <a:lvl7pPr marL="2468608" algn="l" defTabSz="411436" rtl="0" eaLnBrk="1" latinLnBrk="0" hangingPunct="1">
        <a:defRPr kumimoji="1" sz="1600" kern="1200">
          <a:solidFill>
            <a:schemeClr val="tx1"/>
          </a:solidFill>
          <a:latin typeface="+mn-lt"/>
          <a:ea typeface="+mn-ea"/>
          <a:cs typeface="+mn-cs"/>
        </a:defRPr>
      </a:lvl7pPr>
      <a:lvl8pPr marL="2880043" algn="l" defTabSz="411436" rtl="0" eaLnBrk="1" latinLnBrk="0" hangingPunct="1">
        <a:defRPr kumimoji="1" sz="1600" kern="1200">
          <a:solidFill>
            <a:schemeClr val="tx1"/>
          </a:solidFill>
          <a:latin typeface="+mn-lt"/>
          <a:ea typeface="+mn-ea"/>
          <a:cs typeface="+mn-cs"/>
        </a:defRPr>
      </a:lvl8pPr>
      <a:lvl9pPr marL="3291477" algn="l" defTabSz="411436" rtl="0" eaLnBrk="1" latinLnBrk="0" hangingPunct="1">
        <a:defRPr kumimoji="1"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0"/>
            <a:ext cx="7772400" cy="685800"/>
          </a:xfrm>
          <a:prstGeom prst="rect">
            <a:avLst/>
          </a:prstGeom>
          <a:noFill/>
          <a:ln>
            <a:noFill/>
          </a:ln>
          <a:effectLst>
            <a:outerShdw blurRad="12700" dist="508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45716" tIns="45716" rIns="86360" bIns="45716" numCol="1" anchor="ctr" anchorCtr="0" compatLnSpc="1">
            <a:prstTxWarp prst="textNoShape">
              <a:avLst/>
            </a:prstTxWarp>
          </a:bodyPr>
          <a:lstStyle/>
          <a:p>
            <a:pPr lvl="0"/>
            <a:r>
              <a:rPr lang="en-US" altLang="ja-JP">
                <a:sym typeface="HG丸ｺﾞｼｯｸM-PRO" charset="0"/>
              </a:rPr>
              <a:t>Click to edit Master title style</a:t>
            </a:r>
          </a:p>
        </p:txBody>
      </p:sp>
      <p:sp>
        <p:nvSpPr>
          <p:cNvPr id="1026" name="Rectangle 2"/>
          <p:cNvSpPr>
            <a:spLocks noGrp="1" noChangeArrowheads="1"/>
          </p:cNvSpPr>
          <p:nvPr>
            <p:ph type="body" idx="1"/>
          </p:nvPr>
        </p:nvSpPr>
        <p:spPr bwMode="auto">
          <a:xfrm>
            <a:off x="685800" y="1977390"/>
            <a:ext cx="7772400" cy="4880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45716" tIns="45716" rIns="86360" bIns="45716" numCol="1" anchor="t" anchorCtr="0" compatLnSpc="1">
            <a:prstTxWarp prst="textNoShape">
              <a:avLst/>
            </a:prstTxWarp>
          </a:bodyPr>
          <a:lstStyle/>
          <a:p>
            <a:pPr lvl="0"/>
            <a:r>
              <a:rPr lang="en-US" altLang="ja-JP">
                <a:sym typeface="Lucida Grande" charset="0"/>
              </a:rPr>
              <a:t>Click to edit Master text styles</a:t>
            </a:r>
          </a:p>
          <a:p>
            <a:pPr lvl="1"/>
            <a:r>
              <a:rPr lang="en-US" altLang="ja-JP">
                <a:sym typeface="Lucida Grande" charset="0"/>
              </a:rPr>
              <a:t>Second level</a:t>
            </a:r>
          </a:p>
          <a:p>
            <a:pPr lvl="2"/>
            <a:r>
              <a:rPr lang="en-US" altLang="ja-JP">
                <a:sym typeface="Lucida Grande" charset="0"/>
              </a:rPr>
              <a:t>Third level</a:t>
            </a:r>
          </a:p>
          <a:p>
            <a:pPr lvl="3"/>
            <a:r>
              <a:rPr lang="en-US" altLang="ja-JP">
                <a:sym typeface="Lucida Grande" charset="0"/>
              </a:rPr>
              <a:t>Fourth level</a:t>
            </a:r>
          </a:p>
          <a:p>
            <a:pPr lvl="4"/>
            <a:r>
              <a:rPr lang="en-US" altLang="ja-JP">
                <a:sym typeface="Lucida Grande" charset="0"/>
              </a:rPr>
              <a:t>Fifth level</a:t>
            </a:r>
          </a:p>
        </p:txBody>
      </p:sp>
      <p:sp>
        <p:nvSpPr>
          <p:cNvPr id="1027" name="Text Box 3"/>
          <p:cNvSpPr txBox="1">
            <a:spLocks noGrp="1" noChangeArrowheads="1"/>
          </p:cNvSpPr>
          <p:nvPr>
            <p:ph type="sldNum" sz="quarter" idx="4"/>
          </p:nvPr>
        </p:nvSpPr>
        <p:spPr bwMode="auto">
          <a:xfrm>
            <a:off x="8816817" y="6532245"/>
            <a:ext cx="262890" cy="262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2" tIns="41148" rIns="82292" bIns="41148" numCol="1" anchor="t" anchorCtr="0" compatLnSpc="1">
            <a:prstTxWarp prst="textNoShape">
              <a:avLst/>
            </a:prstTxWarp>
          </a:bodyPr>
          <a:lstStyle>
            <a:lvl1pPr algn="ctr">
              <a:defRPr sz="1300">
                <a:solidFill>
                  <a:schemeClr val="tx1"/>
                </a:solidFill>
                <a:latin typeface="Times New Roman" charset="0"/>
                <a:ea typeface="ＭＳ Ｐゴシック" charset="0"/>
                <a:cs typeface="Times New Roman" charset="0"/>
                <a:sym typeface="Times New Roman"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defTabSz="914319" fontAlgn="base">
              <a:spcBef>
                <a:spcPct val="0"/>
              </a:spcBef>
              <a:spcAft>
                <a:spcPct val="0"/>
              </a:spcAft>
            </a:pPr>
            <a:fld id="{302791EF-8586-4242-B3DC-87F0121C6400}" type="slidenum">
              <a:rPr kumimoji="0" lang="en-US" altLang="ja-JP" smtClean="0">
                <a:solidFill>
                  <a:srgbClr val="000000"/>
                </a:solidFill>
              </a:rPr>
              <a:pPr defTabSz="914319"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10919460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hf hdr="0" ftr="0" dt="0"/>
  <p:txStyles>
    <p:titleStyle>
      <a:lvl1pPr marL="40005" algn="ctr" rtl="0" fontAlgn="base">
        <a:spcBef>
          <a:spcPct val="0"/>
        </a:spcBef>
        <a:spcAft>
          <a:spcPct val="0"/>
        </a:spcAft>
        <a:defRPr sz="3200">
          <a:solidFill>
            <a:schemeClr val="tx1"/>
          </a:solidFill>
          <a:latin typeface="+mj-lt"/>
          <a:ea typeface="+mj-ea"/>
          <a:cs typeface="+mj-cs"/>
          <a:sym typeface="HG丸ｺﾞｼｯｸM-PRO" charset="0"/>
        </a:defRPr>
      </a:lvl1pPr>
      <a:lvl2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2pPr>
      <a:lvl3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3pPr>
      <a:lvl4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4pPr>
      <a:lvl5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5pPr>
      <a:lvl6pPr marL="45144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6pPr>
      <a:lvl7pPr marL="862884"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7pPr>
      <a:lvl8pPr marL="1274331"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8pPr>
      <a:lvl9pPr marL="1685773"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9pPr>
    </p:titleStyle>
    <p:bodyStyle>
      <a:lvl1pPr marL="344299" indent="-308583" algn="l" rtl="0" fontAlgn="base">
        <a:spcBef>
          <a:spcPts val="720"/>
        </a:spcBef>
        <a:spcAft>
          <a:spcPct val="0"/>
        </a:spcAft>
        <a:buSzPct val="100000"/>
        <a:buFont typeface="Lucida Grande" charset="0"/>
        <a:buChar char="•"/>
        <a:defRPr sz="3100" b="1">
          <a:solidFill>
            <a:schemeClr val="tx1"/>
          </a:solidFill>
          <a:latin typeface="+mn-lt"/>
          <a:ea typeface="+mn-ea"/>
          <a:cs typeface="+mn-cs"/>
          <a:sym typeface="Lucida Grande" charset="0"/>
        </a:defRPr>
      </a:lvl1pPr>
      <a:lvl2pPr marL="658593" indent="-257152" algn="l" rtl="0" fontAlgn="base">
        <a:spcBef>
          <a:spcPts val="630"/>
        </a:spcBef>
        <a:spcAft>
          <a:spcPct val="0"/>
        </a:spcAft>
        <a:buSzPct val="100000"/>
        <a:buFont typeface="Lucida Grande" charset="0"/>
        <a:buChar char="–"/>
        <a:defRPr sz="2700" b="1">
          <a:solidFill>
            <a:schemeClr val="tx1"/>
          </a:solidFill>
          <a:latin typeface="+mn-lt"/>
          <a:ea typeface="+mn-ea"/>
          <a:cs typeface="+mn-cs"/>
          <a:sym typeface="Lucida Grande" charset="0"/>
        </a:defRPr>
      </a:lvl2pPr>
      <a:lvl3pPr marL="1018607" indent="-205722" algn="l" rtl="0" fontAlgn="base">
        <a:spcBef>
          <a:spcPts val="540"/>
        </a:spcBef>
        <a:spcAft>
          <a:spcPct val="0"/>
        </a:spcAft>
        <a:buSzPct val="100000"/>
        <a:buFont typeface="Lucida Grande" charset="0"/>
        <a:buChar char="•"/>
        <a:defRPr sz="2300" b="1">
          <a:solidFill>
            <a:schemeClr val="tx1"/>
          </a:solidFill>
          <a:latin typeface="+mn-lt"/>
          <a:ea typeface="+mn-ea"/>
          <a:cs typeface="+mn-cs"/>
          <a:sym typeface="Lucida Grande" charset="0"/>
        </a:defRPr>
      </a:lvl3pPr>
      <a:lvl4pPr marL="1430051"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4pPr>
      <a:lvl5pPr marL="1841495"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5pPr>
      <a:lvl6pPr marL="2252937"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6pPr>
      <a:lvl7pPr marL="2664376"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7pPr>
      <a:lvl8pPr marL="3075822"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8pPr>
      <a:lvl9pPr marL="3487265" indent="-205722"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9pPr>
    </p:bodyStyle>
    <p:otherStyle>
      <a:defPPr>
        <a:defRPr lang="ja-JP"/>
      </a:defPPr>
      <a:lvl1pPr marL="0" algn="l" defTabSz="411444" rtl="0" eaLnBrk="1" latinLnBrk="0" hangingPunct="1">
        <a:defRPr kumimoji="1" sz="1600" kern="1200">
          <a:solidFill>
            <a:schemeClr val="tx1"/>
          </a:solidFill>
          <a:latin typeface="+mn-lt"/>
          <a:ea typeface="+mn-ea"/>
          <a:cs typeface="+mn-cs"/>
        </a:defRPr>
      </a:lvl1pPr>
      <a:lvl2pPr marL="411444" algn="l" defTabSz="411444" rtl="0" eaLnBrk="1" latinLnBrk="0" hangingPunct="1">
        <a:defRPr kumimoji="1" sz="1600" kern="1200">
          <a:solidFill>
            <a:schemeClr val="tx1"/>
          </a:solidFill>
          <a:latin typeface="+mn-lt"/>
          <a:ea typeface="+mn-ea"/>
          <a:cs typeface="+mn-cs"/>
        </a:defRPr>
      </a:lvl2pPr>
      <a:lvl3pPr marL="822884" algn="l" defTabSz="411444" rtl="0" eaLnBrk="1" latinLnBrk="0" hangingPunct="1">
        <a:defRPr kumimoji="1" sz="1600" kern="1200">
          <a:solidFill>
            <a:schemeClr val="tx1"/>
          </a:solidFill>
          <a:latin typeface="+mn-lt"/>
          <a:ea typeface="+mn-ea"/>
          <a:cs typeface="+mn-cs"/>
        </a:defRPr>
      </a:lvl3pPr>
      <a:lvl4pPr marL="1234331" algn="l" defTabSz="411444" rtl="0" eaLnBrk="1" latinLnBrk="0" hangingPunct="1">
        <a:defRPr kumimoji="1" sz="1600" kern="1200">
          <a:solidFill>
            <a:schemeClr val="tx1"/>
          </a:solidFill>
          <a:latin typeface="+mn-lt"/>
          <a:ea typeface="+mn-ea"/>
          <a:cs typeface="+mn-cs"/>
        </a:defRPr>
      </a:lvl4pPr>
      <a:lvl5pPr marL="1645772" algn="l" defTabSz="411444" rtl="0" eaLnBrk="1" latinLnBrk="0" hangingPunct="1">
        <a:defRPr kumimoji="1" sz="1600" kern="1200">
          <a:solidFill>
            <a:schemeClr val="tx1"/>
          </a:solidFill>
          <a:latin typeface="+mn-lt"/>
          <a:ea typeface="+mn-ea"/>
          <a:cs typeface="+mn-cs"/>
        </a:defRPr>
      </a:lvl5pPr>
      <a:lvl6pPr marL="2057215" algn="l" defTabSz="411444" rtl="0" eaLnBrk="1" latinLnBrk="0" hangingPunct="1">
        <a:defRPr kumimoji="1" sz="1600" kern="1200">
          <a:solidFill>
            <a:schemeClr val="tx1"/>
          </a:solidFill>
          <a:latin typeface="+mn-lt"/>
          <a:ea typeface="+mn-ea"/>
          <a:cs typeface="+mn-cs"/>
        </a:defRPr>
      </a:lvl6pPr>
      <a:lvl7pPr marL="2468658" algn="l" defTabSz="411444" rtl="0" eaLnBrk="1" latinLnBrk="0" hangingPunct="1">
        <a:defRPr kumimoji="1" sz="1600" kern="1200">
          <a:solidFill>
            <a:schemeClr val="tx1"/>
          </a:solidFill>
          <a:latin typeface="+mn-lt"/>
          <a:ea typeface="+mn-ea"/>
          <a:cs typeface="+mn-cs"/>
        </a:defRPr>
      </a:lvl7pPr>
      <a:lvl8pPr marL="2880101" algn="l" defTabSz="411444" rtl="0" eaLnBrk="1" latinLnBrk="0" hangingPunct="1">
        <a:defRPr kumimoji="1" sz="1600" kern="1200">
          <a:solidFill>
            <a:schemeClr val="tx1"/>
          </a:solidFill>
          <a:latin typeface="+mn-lt"/>
          <a:ea typeface="+mn-ea"/>
          <a:cs typeface="+mn-cs"/>
        </a:defRPr>
      </a:lvl8pPr>
      <a:lvl9pPr marL="3291543" algn="l" defTabSz="411444" rtl="0" eaLnBrk="1" latinLnBrk="0" hangingPunct="1">
        <a:defRPr kumimoji="1"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0"/>
            <a:ext cx="7772400" cy="685800"/>
          </a:xfrm>
          <a:prstGeom prst="rect">
            <a:avLst/>
          </a:prstGeom>
          <a:noFill/>
          <a:ln>
            <a:noFill/>
          </a:ln>
          <a:effectLst>
            <a:outerShdw blurRad="12700" dist="508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45717" tIns="45717" rIns="86360" bIns="45717" numCol="1" anchor="ctr" anchorCtr="0" compatLnSpc="1">
            <a:prstTxWarp prst="textNoShape">
              <a:avLst/>
            </a:prstTxWarp>
          </a:bodyPr>
          <a:lstStyle/>
          <a:p>
            <a:pPr lvl="0"/>
            <a:r>
              <a:rPr lang="en-US" altLang="ja-JP">
                <a:sym typeface="HG丸ｺﾞｼｯｸM-PRO" charset="0"/>
              </a:rPr>
              <a:t>Click to edit Master title style</a:t>
            </a:r>
          </a:p>
        </p:txBody>
      </p:sp>
      <p:sp>
        <p:nvSpPr>
          <p:cNvPr id="1026" name="Rectangle 2"/>
          <p:cNvSpPr>
            <a:spLocks noGrp="1" noChangeArrowheads="1"/>
          </p:cNvSpPr>
          <p:nvPr>
            <p:ph type="body" idx="1"/>
          </p:nvPr>
        </p:nvSpPr>
        <p:spPr bwMode="auto">
          <a:xfrm>
            <a:off x="685800" y="1977390"/>
            <a:ext cx="7772400" cy="4880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45717" tIns="45717" rIns="86360" bIns="45717" numCol="1" anchor="t" anchorCtr="0" compatLnSpc="1">
            <a:prstTxWarp prst="textNoShape">
              <a:avLst/>
            </a:prstTxWarp>
          </a:bodyPr>
          <a:lstStyle/>
          <a:p>
            <a:pPr lvl="0"/>
            <a:r>
              <a:rPr lang="en-US" altLang="ja-JP">
                <a:sym typeface="Lucida Grande" charset="0"/>
              </a:rPr>
              <a:t>Click to edit Master text styles</a:t>
            </a:r>
          </a:p>
          <a:p>
            <a:pPr lvl="1"/>
            <a:r>
              <a:rPr lang="en-US" altLang="ja-JP">
                <a:sym typeface="Lucida Grande" charset="0"/>
              </a:rPr>
              <a:t>Second level</a:t>
            </a:r>
          </a:p>
          <a:p>
            <a:pPr lvl="2"/>
            <a:r>
              <a:rPr lang="en-US" altLang="ja-JP">
                <a:sym typeface="Lucida Grande" charset="0"/>
              </a:rPr>
              <a:t>Third level</a:t>
            </a:r>
          </a:p>
          <a:p>
            <a:pPr lvl="3"/>
            <a:r>
              <a:rPr lang="en-US" altLang="ja-JP">
                <a:sym typeface="Lucida Grande" charset="0"/>
              </a:rPr>
              <a:t>Fourth level</a:t>
            </a:r>
          </a:p>
          <a:p>
            <a:pPr lvl="4"/>
            <a:r>
              <a:rPr lang="en-US" altLang="ja-JP">
                <a:sym typeface="Lucida Grande" charset="0"/>
              </a:rPr>
              <a:t>Fifth level</a:t>
            </a:r>
          </a:p>
        </p:txBody>
      </p:sp>
      <p:sp>
        <p:nvSpPr>
          <p:cNvPr id="1027" name="Text Box 3"/>
          <p:cNvSpPr txBox="1">
            <a:spLocks noGrp="1" noChangeArrowheads="1"/>
          </p:cNvSpPr>
          <p:nvPr>
            <p:ph type="sldNum" sz="quarter" idx="4"/>
          </p:nvPr>
        </p:nvSpPr>
        <p:spPr bwMode="auto">
          <a:xfrm>
            <a:off x="8816817" y="6532245"/>
            <a:ext cx="262890" cy="2628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3" tIns="41148" rIns="82293" bIns="41148" numCol="1" anchor="t" anchorCtr="0" compatLnSpc="1">
            <a:prstTxWarp prst="textNoShape">
              <a:avLst/>
            </a:prstTxWarp>
          </a:bodyPr>
          <a:lstStyle>
            <a:lvl1pPr algn="ctr">
              <a:defRPr sz="1300">
                <a:solidFill>
                  <a:schemeClr val="tx1"/>
                </a:solidFill>
                <a:latin typeface="Times New Roman" charset="0"/>
                <a:ea typeface="ＭＳ Ｐゴシック" charset="0"/>
                <a:cs typeface="Times New Roman" charset="0"/>
                <a:sym typeface="Times New Roman"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defTabSz="914373" fontAlgn="base">
              <a:spcBef>
                <a:spcPct val="0"/>
              </a:spcBef>
              <a:spcAft>
                <a:spcPct val="0"/>
              </a:spcAft>
            </a:pPr>
            <a:fld id="{302791EF-8586-4242-B3DC-87F0121C6400}" type="slidenum">
              <a:rPr kumimoji="0" lang="en-US" altLang="ja-JP" smtClean="0">
                <a:solidFill>
                  <a:srgbClr val="000000"/>
                </a:solidFill>
              </a:rPr>
              <a:pPr defTabSz="914373"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17747851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hf hdr="0" ftr="0" dt="0"/>
  <p:txStyles>
    <p:titleStyle>
      <a:lvl1pPr marL="40005" algn="ctr" rtl="0" fontAlgn="base">
        <a:spcBef>
          <a:spcPct val="0"/>
        </a:spcBef>
        <a:spcAft>
          <a:spcPct val="0"/>
        </a:spcAft>
        <a:defRPr sz="3200">
          <a:solidFill>
            <a:schemeClr val="tx1"/>
          </a:solidFill>
          <a:latin typeface="+mj-lt"/>
          <a:ea typeface="+mj-ea"/>
          <a:cs typeface="+mj-cs"/>
          <a:sym typeface="HG丸ｺﾞｼｯｸM-PRO" charset="0"/>
        </a:defRPr>
      </a:lvl1pPr>
      <a:lvl2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2pPr>
      <a:lvl3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3pPr>
      <a:lvl4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4pPr>
      <a:lvl5pPr marL="40005"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5pPr>
      <a:lvl6pPr marL="451472"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6pPr>
      <a:lvl7pPr marL="862938"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7pPr>
      <a:lvl8pPr marL="1274406"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8pPr>
      <a:lvl9pPr marL="1685874" algn="ctr" rtl="0" fontAlgn="base">
        <a:spcBef>
          <a:spcPct val="0"/>
        </a:spcBef>
        <a:spcAft>
          <a:spcPct val="0"/>
        </a:spcAft>
        <a:defRPr sz="3200">
          <a:solidFill>
            <a:schemeClr val="tx1"/>
          </a:solidFill>
          <a:latin typeface="HG丸ｺﾞｼｯｸM-PRO" charset="0"/>
          <a:ea typeface="HG丸ｺﾞｼｯｸM-PRO" charset="0"/>
          <a:cs typeface="HG丸ｺﾞｼｯｸM-PRO" charset="0"/>
          <a:sym typeface="HG丸ｺﾞｼｯｸM-PRO" charset="0"/>
        </a:defRPr>
      </a:lvl9pPr>
    </p:titleStyle>
    <p:bodyStyle>
      <a:lvl1pPr marL="344319" indent="-308601" algn="l" rtl="0" fontAlgn="base">
        <a:spcBef>
          <a:spcPts val="720"/>
        </a:spcBef>
        <a:spcAft>
          <a:spcPct val="0"/>
        </a:spcAft>
        <a:buSzPct val="100000"/>
        <a:buFont typeface="Lucida Grande" charset="0"/>
        <a:buChar char="•"/>
        <a:defRPr sz="3100" b="1">
          <a:solidFill>
            <a:schemeClr val="tx1"/>
          </a:solidFill>
          <a:latin typeface="+mn-lt"/>
          <a:ea typeface="+mn-ea"/>
          <a:cs typeface="+mn-cs"/>
          <a:sym typeface="Lucida Grande" charset="0"/>
        </a:defRPr>
      </a:lvl1pPr>
      <a:lvl2pPr marL="658634" indent="-257168" algn="l" rtl="0" fontAlgn="base">
        <a:spcBef>
          <a:spcPts val="630"/>
        </a:spcBef>
        <a:spcAft>
          <a:spcPct val="0"/>
        </a:spcAft>
        <a:buSzPct val="100000"/>
        <a:buFont typeface="Lucida Grande" charset="0"/>
        <a:buChar char="–"/>
        <a:defRPr sz="2700" b="1">
          <a:solidFill>
            <a:schemeClr val="tx1"/>
          </a:solidFill>
          <a:latin typeface="+mn-lt"/>
          <a:ea typeface="+mn-ea"/>
          <a:cs typeface="+mn-cs"/>
          <a:sym typeface="Lucida Grande" charset="0"/>
        </a:defRPr>
      </a:lvl2pPr>
      <a:lvl3pPr marL="1018668" indent="-205734" algn="l" rtl="0" fontAlgn="base">
        <a:spcBef>
          <a:spcPts val="540"/>
        </a:spcBef>
        <a:spcAft>
          <a:spcPct val="0"/>
        </a:spcAft>
        <a:buSzPct val="100000"/>
        <a:buFont typeface="Lucida Grande" charset="0"/>
        <a:buChar char="•"/>
        <a:defRPr sz="2300" b="1">
          <a:solidFill>
            <a:schemeClr val="tx1"/>
          </a:solidFill>
          <a:latin typeface="+mn-lt"/>
          <a:ea typeface="+mn-ea"/>
          <a:cs typeface="+mn-cs"/>
          <a:sym typeface="Lucida Grande" charset="0"/>
        </a:defRPr>
      </a:lvl3pPr>
      <a:lvl4pPr marL="1430136"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4pPr>
      <a:lvl5pPr marL="1841603"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5pPr>
      <a:lvl6pPr marL="2253072"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6pPr>
      <a:lvl7pPr marL="2664538"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7pPr>
      <a:lvl8pPr marL="3076007"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8pPr>
      <a:lvl9pPr marL="3487474" indent="-205734" algn="l" rtl="0" fontAlgn="base">
        <a:spcBef>
          <a:spcPts val="450"/>
        </a:spcBef>
        <a:spcAft>
          <a:spcPct val="0"/>
        </a:spcAft>
        <a:buSzPct val="100000"/>
        <a:buFont typeface="Lucida Grande" charset="0"/>
        <a:buChar char="»"/>
        <a:defRPr sz="2000" b="1">
          <a:solidFill>
            <a:schemeClr val="tx1"/>
          </a:solidFill>
          <a:latin typeface="+mn-lt"/>
          <a:ea typeface="+mn-ea"/>
          <a:cs typeface="+mn-cs"/>
          <a:sym typeface="Lucida Grande" charset="0"/>
        </a:defRPr>
      </a:lvl9pPr>
    </p:bodyStyle>
    <p:otherStyle>
      <a:defPPr>
        <a:defRPr lang="ja-JP"/>
      </a:defPPr>
      <a:lvl1pPr marL="0" algn="l" defTabSz="411468" rtl="0" eaLnBrk="1" latinLnBrk="0" hangingPunct="1">
        <a:defRPr kumimoji="1" sz="1600" kern="1200">
          <a:solidFill>
            <a:schemeClr val="tx1"/>
          </a:solidFill>
          <a:latin typeface="+mn-lt"/>
          <a:ea typeface="+mn-ea"/>
          <a:cs typeface="+mn-cs"/>
        </a:defRPr>
      </a:lvl1pPr>
      <a:lvl2pPr marL="411468" algn="l" defTabSz="411468" rtl="0" eaLnBrk="1" latinLnBrk="0" hangingPunct="1">
        <a:defRPr kumimoji="1" sz="1600" kern="1200">
          <a:solidFill>
            <a:schemeClr val="tx1"/>
          </a:solidFill>
          <a:latin typeface="+mn-lt"/>
          <a:ea typeface="+mn-ea"/>
          <a:cs typeface="+mn-cs"/>
        </a:defRPr>
      </a:lvl2pPr>
      <a:lvl3pPr marL="822936" algn="l" defTabSz="411468" rtl="0" eaLnBrk="1" latinLnBrk="0" hangingPunct="1">
        <a:defRPr kumimoji="1" sz="1600" kern="1200">
          <a:solidFill>
            <a:schemeClr val="tx1"/>
          </a:solidFill>
          <a:latin typeface="+mn-lt"/>
          <a:ea typeface="+mn-ea"/>
          <a:cs typeface="+mn-cs"/>
        </a:defRPr>
      </a:lvl3pPr>
      <a:lvl4pPr marL="1234403" algn="l" defTabSz="411468" rtl="0" eaLnBrk="1" latinLnBrk="0" hangingPunct="1">
        <a:defRPr kumimoji="1" sz="1600" kern="1200">
          <a:solidFill>
            <a:schemeClr val="tx1"/>
          </a:solidFill>
          <a:latin typeface="+mn-lt"/>
          <a:ea typeface="+mn-ea"/>
          <a:cs typeface="+mn-cs"/>
        </a:defRPr>
      </a:lvl4pPr>
      <a:lvl5pPr marL="1645871" algn="l" defTabSz="411468" rtl="0" eaLnBrk="1" latinLnBrk="0" hangingPunct="1">
        <a:defRPr kumimoji="1" sz="1600" kern="1200">
          <a:solidFill>
            <a:schemeClr val="tx1"/>
          </a:solidFill>
          <a:latin typeface="+mn-lt"/>
          <a:ea typeface="+mn-ea"/>
          <a:cs typeface="+mn-cs"/>
        </a:defRPr>
      </a:lvl5pPr>
      <a:lvl6pPr marL="2057339" algn="l" defTabSz="411468" rtl="0" eaLnBrk="1" latinLnBrk="0" hangingPunct="1">
        <a:defRPr kumimoji="1" sz="1600" kern="1200">
          <a:solidFill>
            <a:schemeClr val="tx1"/>
          </a:solidFill>
          <a:latin typeface="+mn-lt"/>
          <a:ea typeface="+mn-ea"/>
          <a:cs typeface="+mn-cs"/>
        </a:defRPr>
      </a:lvl6pPr>
      <a:lvl7pPr marL="2468806" algn="l" defTabSz="411468" rtl="0" eaLnBrk="1" latinLnBrk="0" hangingPunct="1">
        <a:defRPr kumimoji="1" sz="1600" kern="1200">
          <a:solidFill>
            <a:schemeClr val="tx1"/>
          </a:solidFill>
          <a:latin typeface="+mn-lt"/>
          <a:ea typeface="+mn-ea"/>
          <a:cs typeface="+mn-cs"/>
        </a:defRPr>
      </a:lvl7pPr>
      <a:lvl8pPr marL="2880274" algn="l" defTabSz="411468" rtl="0" eaLnBrk="1" latinLnBrk="0" hangingPunct="1">
        <a:defRPr kumimoji="1" sz="1600" kern="1200">
          <a:solidFill>
            <a:schemeClr val="tx1"/>
          </a:solidFill>
          <a:latin typeface="+mn-lt"/>
          <a:ea typeface="+mn-ea"/>
          <a:cs typeface="+mn-cs"/>
        </a:defRPr>
      </a:lvl8pPr>
      <a:lvl9pPr marL="3291741" algn="l" defTabSz="411468" rtl="0" eaLnBrk="1" latinLnBrk="0" hangingPunct="1">
        <a:defRPr kumimoji="1"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845392" y="6562249"/>
            <a:ext cx="310038" cy="297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2" tIns="41148" rIns="82292" bIns="41148" numCol="1" anchor="t" anchorCtr="0" compatLnSpc="1">
            <a:prstTxWarp prst="textNoShape">
              <a:avLst/>
            </a:prstTxWarp>
          </a:bodyPr>
          <a:lstStyle>
            <a:lvl1pPr algn="r">
              <a:defRPr sz="1600">
                <a:solidFill>
                  <a:schemeClr val="tx1"/>
                </a:solidFill>
                <a:latin typeface="Arial" charset="0"/>
                <a:ea typeface="ＭＳ Ｐゴシック" charset="0"/>
                <a:cs typeface="Arial" charset="0"/>
                <a:sym typeface="Arial"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defTabSz="914301" fontAlgn="base">
              <a:spcBef>
                <a:spcPct val="0"/>
              </a:spcBef>
              <a:spcAft>
                <a:spcPct val="0"/>
              </a:spcAft>
            </a:pPr>
            <a:fld id="{78260B35-1002-1245-88EF-893B772FD476}" type="slidenum">
              <a:rPr kumimoji="0" lang="en-US" altLang="ja-JP" smtClean="0">
                <a:solidFill>
                  <a:srgbClr val="000000"/>
                </a:solidFill>
              </a:rPr>
              <a:pPr defTabSz="914301"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40899061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xmlns:p14="http://schemas.microsoft.com/office/powerpoint/2010/main"/>
  <p:hf hdr="0" ftr="0" dt="0"/>
  <p:txStyles>
    <p:titleStyle>
      <a:lvl1pPr algn="l" rtl="0" fontAlgn="base">
        <a:spcBef>
          <a:spcPts val="90"/>
        </a:spcBef>
        <a:spcAft>
          <a:spcPct val="0"/>
        </a:spcAft>
        <a:defRPr sz="2200">
          <a:solidFill>
            <a:schemeClr val="tx1"/>
          </a:solidFill>
          <a:latin typeface="+mj-lt"/>
          <a:ea typeface="+mj-ea"/>
          <a:cs typeface="+mj-cs"/>
          <a:sym typeface="Arial Bold" charset="0"/>
        </a:defRPr>
      </a:lvl1pPr>
      <a:lvl2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2pPr>
      <a:lvl3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3pPr>
      <a:lvl4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4pPr>
      <a:lvl5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5pPr>
      <a:lvl6pPr marL="411436"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6pPr>
      <a:lvl7pPr marL="822866"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7pPr>
      <a:lvl8pPr marL="1234307"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8pPr>
      <a:lvl9pPr marL="1645738"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9pPr>
    </p:titleStyle>
    <p:bodyStyle>
      <a:lvl1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1pPr>
      <a:lvl2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2pPr>
      <a:lvl3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3pPr>
      <a:lvl4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4pPr>
      <a:lvl5pPr marL="225719"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5pPr>
      <a:lvl6pPr marL="637152"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6pPr>
      <a:lvl7pPr marL="1048591"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7pPr>
      <a:lvl8pPr marL="1460022"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8pPr>
      <a:lvl9pPr marL="1871465" indent="-205718"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9pPr>
    </p:bodyStyle>
    <p:otherStyle>
      <a:defPPr>
        <a:defRPr lang="ja-JP"/>
      </a:defPPr>
      <a:lvl1pPr marL="0" algn="l" defTabSz="411436" rtl="0" eaLnBrk="1" latinLnBrk="0" hangingPunct="1">
        <a:defRPr kumimoji="1" sz="1600" kern="1200">
          <a:solidFill>
            <a:schemeClr val="tx1"/>
          </a:solidFill>
          <a:latin typeface="+mn-lt"/>
          <a:ea typeface="+mn-ea"/>
          <a:cs typeface="+mn-cs"/>
        </a:defRPr>
      </a:lvl1pPr>
      <a:lvl2pPr marL="411436" algn="l" defTabSz="411436" rtl="0" eaLnBrk="1" latinLnBrk="0" hangingPunct="1">
        <a:defRPr kumimoji="1" sz="1600" kern="1200">
          <a:solidFill>
            <a:schemeClr val="tx1"/>
          </a:solidFill>
          <a:latin typeface="+mn-lt"/>
          <a:ea typeface="+mn-ea"/>
          <a:cs typeface="+mn-cs"/>
        </a:defRPr>
      </a:lvl2pPr>
      <a:lvl3pPr marL="822866" algn="l" defTabSz="411436" rtl="0" eaLnBrk="1" latinLnBrk="0" hangingPunct="1">
        <a:defRPr kumimoji="1" sz="1600" kern="1200">
          <a:solidFill>
            <a:schemeClr val="tx1"/>
          </a:solidFill>
          <a:latin typeface="+mn-lt"/>
          <a:ea typeface="+mn-ea"/>
          <a:cs typeface="+mn-cs"/>
        </a:defRPr>
      </a:lvl3pPr>
      <a:lvl4pPr marL="1234307" algn="l" defTabSz="411436" rtl="0" eaLnBrk="1" latinLnBrk="0" hangingPunct="1">
        <a:defRPr kumimoji="1" sz="1600" kern="1200">
          <a:solidFill>
            <a:schemeClr val="tx1"/>
          </a:solidFill>
          <a:latin typeface="+mn-lt"/>
          <a:ea typeface="+mn-ea"/>
          <a:cs typeface="+mn-cs"/>
        </a:defRPr>
      </a:lvl4pPr>
      <a:lvl5pPr marL="1645738" algn="l" defTabSz="411436" rtl="0" eaLnBrk="1" latinLnBrk="0" hangingPunct="1">
        <a:defRPr kumimoji="1" sz="1600" kern="1200">
          <a:solidFill>
            <a:schemeClr val="tx1"/>
          </a:solidFill>
          <a:latin typeface="+mn-lt"/>
          <a:ea typeface="+mn-ea"/>
          <a:cs typeface="+mn-cs"/>
        </a:defRPr>
      </a:lvl5pPr>
      <a:lvl6pPr marL="2057174" algn="l" defTabSz="411436" rtl="0" eaLnBrk="1" latinLnBrk="0" hangingPunct="1">
        <a:defRPr kumimoji="1" sz="1600" kern="1200">
          <a:solidFill>
            <a:schemeClr val="tx1"/>
          </a:solidFill>
          <a:latin typeface="+mn-lt"/>
          <a:ea typeface="+mn-ea"/>
          <a:cs typeface="+mn-cs"/>
        </a:defRPr>
      </a:lvl6pPr>
      <a:lvl7pPr marL="2468608" algn="l" defTabSz="411436" rtl="0" eaLnBrk="1" latinLnBrk="0" hangingPunct="1">
        <a:defRPr kumimoji="1" sz="1600" kern="1200">
          <a:solidFill>
            <a:schemeClr val="tx1"/>
          </a:solidFill>
          <a:latin typeface="+mn-lt"/>
          <a:ea typeface="+mn-ea"/>
          <a:cs typeface="+mn-cs"/>
        </a:defRPr>
      </a:lvl7pPr>
      <a:lvl8pPr marL="2880043" algn="l" defTabSz="411436" rtl="0" eaLnBrk="1" latinLnBrk="0" hangingPunct="1">
        <a:defRPr kumimoji="1" sz="1600" kern="1200">
          <a:solidFill>
            <a:schemeClr val="tx1"/>
          </a:solidFill>
          <a:latin typeface="+mn-lt"/>
          <a:ea typeface="+mn-ea"/>
          <a:cs typeface="+mn-cs"/>
        </a:defRPr>
      </a:lvl8pPr>
      <a:lvl9pPr marL="3291477" algn="l" defTabSz="411436" rtl="0" eaLnBrk="1" latinLnBrk="0" hangingPunct="1">
        <a:defRPr kumimoji="1"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DB4C0D90-859F-4718-BD5E-E1F9F337C4D7}" type="datetimeFigureOut">
              <a:rPr lang="ja-JP" altLang="en-US" smtClean="0">
                <a:solidFill>
                  <a:prstClr val="black">
                    <a:tint val="75000"/>
                  </a:prstClr>
                </a:solidFill>
                <a:latin typeface="Calibri"/>
                <a:ea typeface="ＭＳ Ｐゴシック"/>
              </a:rPr>
              <a:pPr/>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0907789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xmlns:p14="http://schemas.microsoft.com/office/powerpoint/2010/main"/>
  <p:txStyles>
    <p:titleStyle>
      <a:lvl1pPr algn="ctr" defTabSz="914292"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0" indent="-285714" algn="l" defTabSz="91429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5" indent="-228573" algn="l" defTabSz="91429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300"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5"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2" indent="-228573" algn="l" defTabSz="91429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2" rtl="0" eaLnBrk="1" latinLnBrk="0" hangingPunct="1">
        <a:defRPr kumimoji="1" sz="1800" kern="1200">
          <a:solidFill>
            <a:schemeClr val="tx1"/>
          </a:solidFill>
          <a:latin typeface="+mn-lt"/>
          <a:ea typeface="+mn-ea"/>
          <a:cs typeface="+mn-cs"/>
        </a:defRPr>
      </a:lvl1pPr>
      <a:lvl2pPr marL="457146" algn="l" defTabSz="914292" rtl="0" eaLnBrk="1" latinLnBrk="0" hangingPunct="1">
        <a:defRPr kumimoji="1" sz="1800" kern="1200">
          <a:solidFill>
            <a:schemeClr val="tx1"/>
          </a:solidFill>
          <a:latin typeface="+mn-lt"/>
          <a:ea typeface="+mn-ea"/>
          <a:cs typeface="+mn-cs"/>
        </a:defRPr>
      </a:lvl2pPr>
      <a:lvl3pPr marL="914292" algn="l" defTabSz="914292" rtl="0" eaLnBrk="1" latinLnBrk="0" hangingPunct="1">
        <a:defRPr kumimoji="1" sz="1800" kern="1200">
          <a:solidFill>
            <a:schemeClr val="tx1"/>
          </a:solidFill>
          <a:latin typeface="+mn-lt"/>
          <a:ea typeface="+mn-ea"/>
          <a:cs typeface="+mn-cs"/>
        </a:defRPr>
      </a:lvl3pPr>
      <a:lvl4pPr marL="1371438" algn="l" defTabSz="914292" rtl="0" eaLnBrk="1" latinLnBrk="0" hangingPunct="1">
        <a:defRPr kumimoji="1" sz="1800" kern="1200">
          <a:solidFill>
            <a:schemeClr val="tx1"/>
          </a:solidFill>
          <a:latin typeface="+mn-lt"/>
          <a:ea typeface="+mn-ea"/>
          <a:cs typeface="+mn-cs"/>
        </a:defRPr>
      </a:lvl4pPr>
      <a:lvl5pPr marL="1828584" algn="l" defTabSz="914292" rtl="0" eaLnBrk="1" latinLnBrk="0" hangingPunct="1">
        <a:defRPr kumimoji="1" sz="1800" kern="1200">
          <a:solidFill>
            <a:schemeClr val="tx1"/>
          </a:solidFill>
          <a:latin typeface="+mn-lt"/>
          <a:ea typeface="+mn-ea"/>
          <a:cs typeface="+mn-cs"/>
        </a:defRPr>
      </a:lvl5pPr>
      <a:lvl6pPr marL="2285730" algn="l" defTabSz="914292" rtl="0" eaLnBrk="1" latinLnBrk="0" hangingPunct="1">
        <a:defRPr kumimoji="1" sz="1800" kern="1200">
          <a:solidFill>
            <a:schemeClr val="tx1"/>
          </a:solidFill>
          <a:latin typeface="+mn-lt"/>
          <a:ea typeface="+mn-ea"/>
          <a:cs typeface="+mn-cs"/>
        </a:defRPr>
      </a:lvl6pPr>
      <a:lvl7pPr marL="2742876" algn="l" defTabSz="914292" rtl="0" eaLnBrk="1" latinLnBrk="0" hangingPunct="1">
        <a:defRPr kumimoji="1" sz="1800" kern="1200">
          <a:solidFill>
            <a:schemeClr val="tx1"/>
          </a:solidFill>
          <a:latin typeface="+mn-lt"/>
          <a:ea typeface="+mn-ea"/>
          <a:cs typeface="+mn-cs"/>
        </a:defRPr>
      </a:lvl7pPr>
      <a:lvl8pPr marL="3200016" algn="l" defTabSz="914292" rtl="0" eaLnBrk="1" latinLnBrk="0" hangingPunct="1">
        <a:defRPr kumimoji="1" sz="1800" kern="1200">
          <a:solidFill>
            <a:schemeClr val="tx1"/>
          </a:solidFill>
          <a:latin typeface="+mn-lt"/>
          <a:ea typeface="+mn-ea"/>
          <a:cs typeface="+mn-cs"/>
        </a:defRPr>
      </a:lvl8pPr>
      <a:lvl9pPr marL="3657164" algn="l" defTabSz="914292"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fontAlgn="base">
              <a:spcBef>
                <a:spcPct val="0"/>
              </a:spcBef>
              <a:spcAft>
                <a:spcPct val="0"/>
              </a:spcAft>
              <a:defRPr/>
            </a:pPr>
            <a:fld id="{81737B2F-7A77-4E40-A2FB-E4368F58D4CE}" type="slidenum">
              <a:rPr kumimoji="0" lang="en-US" altLang="ja-JP" smtClean="0">
                <a:solidFill>
                  <a:srgbClr val="000000"/>
                </a:solidFill>
                <a:latin typeface="Gill Sans" charset="0"/>
                <a:ea typeface="ヒラギノ角ゴ ProN W3" charset="0"/>
                <a:sym typeface="Gill Sans" charset="0"/>
              </a:rPr>
              <a:pPr algn="ctr"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18693070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3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57"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9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72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59"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93"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720"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52"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D54975-CD3C-45A1-A7AC-17E96294D872}" type="datetimeFigureOut">
              <a:rPr lang="ja-JP" altLang="en-US" smtClean="0">
                <a:solidFill>
                  <a:prstClr val="black">
                    <a:tint val="75000"/>
                  </a:prstClr>
                </a:solidFill>
                <a:latin typeface="Calibri"/>
                <a:ea typeface="ＭＳ Ｐゴシック"/>
              </a:rPr>
              <a:pPr defTabSz="914400"/>
              <a:t>14/12/17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342B755-1769-4338-9E69-25B8D979A66B}" type="slidenum">
              <a:rPr lang="ja-JP" altLang="en-US" smtClean="0">
                <a:solidFill>
                  <a:prstClr val="black">
                    <a:tint val="75000"/>
                  </a:prstClr>
                </a:solidFill>
                <a:latin typeface="Calibri"/>
                <a:ea typeface="ＭＳ Ｐゴシック"/>
              </a:rPr>
              <a:pPr defTabSz="9144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5400171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jpeg"/><Relationship Id="rId7" Type="http://schemas.openxmlformats.org/officeDocument/2006/relationships/image" Target="../media/image24.png"/><Relationship Id="rId8" Type="http://schemas.microsoft.com/office/2007/relationships/hdphoto" Target="../media/hdphoto5.wdp"/><Relationship Id="rId9" Type="http://schemas.openxmlformats.org/officeDocument/2006/relationships/image" Target="../media/image25.png"/><Relationship Id="rId10" Type="http://schemas.microsoft.com/office/2007/relationships/hdphoto" Target="../media/hdphoto6.wdp"/><Relationship Id="rId1" Type="http://schemas.openxmlformats.org/officeDocument/2006/relationships/slideLayout" Target="../slideLayouts/slideLayout79.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4.png"/><Relationship Id="rId5" Type="http://schemas.microsoft.com/office/2007/relationships/hdphoto" Target="../media/hdphoto1.wdp"/><Relationship Id="rId6" Type="http://schemas.openxmlformats.org/officeDocument/2006/relationships/image" Target="../media/image25.png"/><Relationship Id="rId7" Type="http://schemas.microsoft.com/office/2007/relationships/hdphoto" Target="../media/hdphoto2.wdp"/><Relationship Id="rId8" Type="http://schemas.openxmlformats.org/officeDocument/2006/relationships/image" Target="../media/image34.emf"/><Relationship Id="rId9" Type="http://schemas.openxmlformats.org/officeDocument/2006/relationships/image" Target="../media/image35.emf"/><Relationship Id="rId10" Type="http://schemas.openxmlformats.org/officeDocument/2006/relationships/image" Target="../media/image36.emf"/><Relationship Id="rId11" Type="http://schemas.openxmlformats.org/officeDocument/2006/relationships/image" Target="../media/image37.png"/><Relationship Id="rId1" Type="http://schemas.openxmlformats.org/officeDocument/2006/relationships/slideLayout" Target="../slideLayouts/slideLayout8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4.png"/><Relationship Id="rId5" Type="http://schemas.microsoft.com/office/2007/relationships/hdphoto" Target="../media/hdphoto5.wdp"/><Relationship Id="rId6" Type="http://schemas.openxmlformats.org/officeDocument/2006/relationships/image" Target="../media/image25.png"/><Relationship Id="rId7" Type="http://schemas.microsoft.com/office/2007/relationships/hdphoto" Target="../media/hdphoto6.wdp"/><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oleObject" Target="../embeddings/oleObject1.bin"/><Relationship Id="rId11" Type="http://schemas.openxmlformats.org/officeDocument/2006/relationships/image" Target="../media/image40.wmf"/><Relationship Id="rId1" Type="http://schemas.openxmlformats.org/officeDocument/2006/relationships/vmlDrawing" Target="../drawings/vmlDrawing1.vml"/><Relationship Id="rId2"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1.jpeg"/><Relationship Id="rId5" Type="http://schemas.openxmlformats.org/officeDocument/2006/relationships/image" Target="../media/image44.wmf"/><Relationship Id="rId6" Type="http://schemas.openxmlformats.org/officeDocument/2006/relationships/image" Target="../media/image24.png"/><Relationship Id="rId7" Type="http://schemas.microsoft.com/office/2007/relationships/hdphoto" Target="../media/hdphoto7.wdp"/><Relationship Id="rId8" Type="http://schemas.openxmlformats.org/officeDocument/2006/relationships/image" Target="../media/image25.png"/><Relationship Id="rId9" Type="http://schemas.microsoft.com/office/2007/relationships/hdphoto" Target="../media/hdphoto8.wdp"/><Relationship Id="rId10" Type="http://schemas.openxmlformats.org/officeDocument/2006/relationships/image" Target="../media/image45.emf"/><Relationship Id="rId1" Type="http://schemas.openxmlformats.org/officeDocument/2006/relationships/slideLayout" Target="../slideLayouts/slideLayout8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5.png"/><Relationship Id="rId5" Type="http://schemas.microsoft.com/office/2007/relationships/hdphoto" Target="../media/hdphoto6.wdp"/><Relationship Id="rId6" Type="http://schemas.openxmlformats.org/officeDocument/2006/relationships/image" Target="../media/image46.png"/><Relationship Id="rId1" Type="http://schemas.openxmlformats.org/officeDocument/2006/relationships/slideLayout" Target="../slideLayouts/slideLayout90.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9.wdp"/><Relationship Id="rId5" Type="http://schemas.openxmlformats.org/officeDocument/2006/relationships/image" Target="../media/image25.png"/><Relationship Id="rId6" Type="http://schemas.microsoft.com/office/2007/relationships/hdphoto" Target="../media/hdphoto10.wdp"/><Relationship Id="rId1" Type="http://schemas.openxmlformats.org/officeDocument/2006/relationships/slideLayout" Target="../slideLayouts/slideLayout84.xml"/><Relationship Id="rId2"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5.png"/><Relationship Id="rId5" Type="http://schemas.microsoft.com/office/2007/relationships/hdphoto" Target="../media/hdphoto10.wdp"/><Relationship Id="rId6" Type="http://schemas.openxmlformats.org/officeDocument/2006/relationships/image" Target="../media/image48.png"/><Relationship Id="rId1" Type="http://schemas.openxmlformats.org/officeDocument/2006/relationships/slideLayout" Target="../slideLayouts/slideLayout106.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emf"/><Relationship Id="rId1" Type="http://schemas.openxmlformats.org/officeDocument/2006/relationships/slideLayout" Target="../slideLayouts/slideLayout57.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5.jpeg"/><Relationship Id="rId9" Type="http://schemas.openxmlformats.org/officeDocument/2006/relationships/image" Target="../media/image56.png"/><Relationship Id="rId10"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63.emf"/><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4.emf"/><Relationship Id="rId6" Type="http://schemas.openxmlformats.org/officeDocument/2006/relationships/image" Target="../media/image65.png"/><Relationship Id="rId7" Type="http://schemas.openxmlformats.org/officeDocument/2006/relationships/image" Target="../media/image66.jpeg"/><Relationship Id="rId8" Type="http://schemas.openxmlformats.org/officeDocument/2006/relationships/image" Target="../media/image67.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4.emf"/><Relationship Id="rId6" Type="http://schemas.openxmlformats.org/officeDocument/2006/relationships/image" Target="../media/image75.emf"/><Relationship Id="rId7" Type="http://schemas.openxmlformats.org/officeDocument/2006/relationships/image" Target="../media/image76.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7.tif"/><Relationship Id="rId5" Type="http://schemas.openxmlformats.org/officeDocument/2006/relationships/image" Target="../media/image78.tiff"/><Relationship Id="rId6" Type="http://schemas.openxmlformats.org/officeDocument/2006/relationships/image" Target="../media/image79.png"/><Relationship Id="rId7" Type="http://schemas.microsoft.com/office/2007/relationships/hdphoto" Target="../media/hdphoto12.wdp"/><Relationship Id="rId1" Type="http://schemas.openxmlformats.org/officeDocument/2006/relationships/slideLayout" Target="../slideLayouts/slideLayout134.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1.pn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123.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9" Type="http://schemas.openxmlformats.org/officeDocument/2006/relationships/image" Target="../media/image91.png"/><Relationship Id="rId20" Type="http://schemas.openxmlformats.org/officeDocument/2006/relationships/image" Target="../media/image98.png"/><Relationship Id="rId21" Type="http://schemas.openxmlformats.org/officeDocument/2006/relationships/image" Target="../media/image99.jpeg"/><Relationship Id="rId22" Type="http://schemas.openxmlformats.org/officeDocument/2006/relationships/image" Target="../media/image100.gif"/><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97.png"/><Relationship Id="rId1" Type="http://schemas.openxmlformats.org/officeDocument/2006/relationships/slideLayout" Target="../slideLayouts/slideLayout68.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jpeg"/><Relationship Id="rId8"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4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emf"/><Relationship Id="rId6" Type="http://schemas.openxmlformats.org/officeDocument/2006/relationships/image" Target="../media/image15.emf"/><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7.jpeg"/><Relationship Id="rId6" Type="http://schemas.openxmlformats.org/officeDocument/2006/relationships/image" Target="../media/image6.jpeg"/><Relationship Id="rId7" Type="http://schemas.openxmlformats.org/officeDocument/2006/relationships/image" Target="../media/image18.pn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microsoft.com/office/2007/relationships/hdphoto" Target="../media/hdphoto1.wdp"/><Relationship Id="rId6" Type="http://schemas.openxmlformats.org/officeDocument/2006/relationships/image" Target="../media/image25.png"/><Relationship Id="rId7" Type="http://schemas.microsoft.com/office/2007/relationships/hdphoto" Target="../media/hdphoto2.wdp"/><Relationship Id="rId1" Type="http://schemas.openxmlformats.org/officeDocument/2006/relationships/slideLayout" Target="../slideLayouts/slideLayout79.xml"/><Relationship Id="rId2"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3.wdp"/><Relationship Id="rId5" Type="http://schemas.openxmlformats.org/officeDocument/2006/relationships/image" Target="../media/image25.png"/><Relationship Id="rId6" Type="http://schemas.microsoft.com/office/2007/relationships/hdphoto" Target="../media/hdphoto4.wdp"/><Relationship Id="rId7" Type="http://schemas.openxmlformats.org/officeDocument/2006/relationships/image" Target="../media/image27.jpg"/><Relationship Id="rId8" Type="http://schemas.openxmlformats.org/officeDocument/2006/relationships/image" Target="../media/image28.emf"/><Relationship Id="rId1" Type="http://schemas.openxmlformats.org/officeDocument/2006/relationships/slideLayout" Target="../slideLayouts/slideLayout112.xml"/><Relationship Id="rId2"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425215" y="25559"/>
            <a:ext cx="6515768" cy="523212"/>
          </a:xfrm>
          <a:prstGeom prst="rect">
            <a:avLst/>
          </a:prstGeom>
          <a:noFill/>
        </p:spPr>
        <p:txBody>
          <a:bodyPr wrap="none" lIns="91436" tIns="45716" rIns="91436" bIns="45716" rtlCol="0">
            <a:spAutoFit/>
          </a:bodyPr>
          <a:lstStyle/>
          <a:p>
            <a:pPr algn="ctr"/>
            <a:r>
              <a:rPr lang="en-US" altLang="ja-JP" sz="2800" dirty="0" smtClean="0">
                <a:latin typeface="Lucida Grande"/>
                <a:ea typeface="メイリオ"/>
                <a:cs typeface="Lucida Grande"/>
              </a:rPr>
              <a:t>The Inertial Fusion Program in Japan</a:t>
            </a:r>
            <a:endParaRPr lang="en-US" altLang="ja-JP" sz="2800" dirty="0">
              <a:latin typeface="Lucida Grande"/>
              <a:ea typeface="メイリオ"/>
              <a:cs typeface="Lucida Grande"/>
            </a:endParaRPr>
          </a:p>
        </p:txBody>
      </p:sp>
      <p:sp>
        <p:nvSpPr>
          <p:cNvPr id="25" name="スライド番号プレースホルダー 3"/>
          <p:cNvSpPr>
            <a:spLocks noGrp="1"/>
          </p:cNvSpPr>
          <p:nvPr>
            <p:ph type="sldNum" sz="quarter" idx="12"/>
          </p:nvPr>
        </p:nvSpPr>
        <p:spPr>
          <a:xfrm>
            <a:off x="8305805" y="6584776"/>
            <a:ext cx="762000" cy="228600"/>
          </a:xfr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1</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pic>
        <p:nvPicPr>
          <p:cNvPr id="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4"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4" name="図形グループ 3"/>
          <p:cNvGrpSpPr/>
          <p:nvPr/>
        </p:nvGrpSpPr>
        <p:grpSpPr>
          <a:xfrm>
            <a:off x="0" y="1196752"/>
            <a:ext cx="9180512" cy="4464496"/>
            <a:chOff x="0" y="2501280"/>
            <a:chExt cx="9180512" cy="4464496"/>
          </a:xfrm>
        </p:grpSpPr>
        <p:sp>
          <p:nvSpPr>
            <p:cNvPr id="57" name="円/楕円 56"/>
            <p:cNvSpPr/>
            <p:nvPr/>
          </p:nvSpPr>
          <p:spPr>
            <a:xfrm>
              <a:off x="0" y="2852936"/>
              <a:ext cx="9036496" cy="4112840"/>
            </a:xfrm>
            <a:prstGeom prst="ellipse">
              <a:avLst/>
            </a:prstGeom>
          </p:spPr>
          <p:style>
            <a:lnRef idx="1">
              <a:schemeClr val="accent6"/>
            </a:lnRef>
            <a:fillRef idx="2">
              <a:schemeClr val="accent6"/>
            </a:fillRef>
            <a:effectRef idx="1">
              <a:schemeClr val="accent6"/>
            </a:effectRef>
            <a:fontRef idx="minor">
              <a:schemeClr val="dk1"/>
            </a:fontRef>
          </p:style>
          <p:txBody>
            <a:bodyPr lIns="91436" tIns="45716" rIns="91436" bIns="45716" rtlCol="0" anchor="ctr"/>
            <a:lstStyle/>
            <a:p>
              <a:pPr algn="ctr"/>
              <a:endParaRPr kumimoji="1" lang="ja-JP" altLang="en-US">
                <a:latin typeface="メイリオ"/>
                <a:ea typeface="メイリオ"/>
                <a:cs typeface="メイリオ"/>
              </a:endParaRPr>
            </a:p>
          </p:txBody>
        </p:sp>
        <p:sp>
          <p:nvSpPr>
            <p:cNvPr id="2" name="円/楕円 1"/>
            <p:cNvSpPr/>
            <p:nvPr/>
          </p:nvSpPr>
          <p:spPr>
            <a:xfrm>
              <a:off x="2699792" y="3068960"/>
              <a:ext cx="6480720" cy="3744416"/>
            </a:xfrm>
            <a:prstGeom prst="ellipse">
              <a:avLst/>
            </a:prstGeom>
          </p:spPr>
          <p:style>
            <a:lnRef idx="1">
              <a:schemeClr val="accent5"/>
            </a:lnRef>
            <a:fillRef idx="2">
              <a:schemeClr val="accent5"/>
            </a:fillRef>
            <a:effectRef idx="1">
              <a:schemeClr val="accent5"/>
            </a:effectRef>
            <a:fontRef idx="minor">
              <a:schemeClr val="dk1"/>
            </a:fontRef>
          </p:style>
          <p:txBody>
            <a:bodyPr lIns="91436" tIns="45716" rIns="91436" bIns="45716" rtlCol="0" anchor="ctr"/>
            <a:lstStyle/>
            <a:p>
              <a:pPr algn="ctr"/>
              <a:endParaRPr kumimoji="1" lang="ja-JP" altLang="en-US">
                <a:latin typeface="メイリオ"/>
                <a:ea typeface="メイリオ"/>
                <a:cs typeface="メイリオ"/>
              </a:endParaRPr>
            </a:p>
          </p:txBody>
        </p:sp>
        <p:sp>
          <p:nvSpPr>
            <p:cNvPr id="3" name="円/楕円 2"/>
            <p:cNvSpPr/>
            <p:nvPr/>
          </p:nvSpPr>
          <p:spPr>
            <a:xfrm>
              <a:off x="2784946" y="3194346"/>
              <a:ext cx="3587254" cy="3283507"/>
            </a:xfrm>
            <a:prstGeom prst="ellipse">
              <a:avLst/>
            </a:prstGeom>
            <a:gradFill>
              <a:gsLst>
                <a:gs pos="0">
                  <a:schemeClr val="accent2">
                    <a:tint val="50000"/>
                    <a:satMod val="300000"/>
                    <a:alpha val="50000"/>
                  </a:schemeClr>
                </a:gs>
                <a:gs pos="35000">
                  <a:schemeClr val="accent2">
                    <a:tint val="37000"/>
                    <a:satMod val="300000"/>
                    <a:alpha val="50000"/>
                  </a:schemeClr>
                </a:gs>
                <a:gs pos="100000">
                  <a:schemeClr val="accent2">
                    <a:tint val="15000"/>
                    <a:satMod val="350000"/>
                    <a:alpha val="50000"/>
                  </a:schemeClr>
                </a:gs>
              </a:gsLst>
            </a:gradFill>
            <a:ln/>
          </p:spPr>
          <p:style>
            <a:lnRef idx="1">
              <a:schemeClr val="accent2"/>
            </a:lnRef>
            <a:fillRef idx="2">
              <a:schemeClr val="accent2"/>
            </a:fillRef>
            <a:effectRef idx="1">
              <a:schemeClr val="accent2"/>
            </a:effectRef>
            <a:fontRef idx="minor">
              <a:schemeClr val="dk1"/>
            </a:fontRef>
          </p:style>
          <p:txBody>
            <a:bodyPr lIns="91436" tIns="45716" rIns="91436" bIns="45716" rtlCol="0" anchor="ctr"/>
            <a:lstStyle/>
            <a:p>
              <a:pPr algn="ctr"/>
              <a:endParaRPr kumimoji="1" lang="ja-JP" altLang="en-US">
                <a:latin typeface="メイリオ"/>
                <a:ea typeface="メイリオ"/>
                <a:cs typeface="メイリオ"/>
              </a:endParaRPr>
            </a:p>
          </p:txBody>
        </p:sp>
        <p:sp>
          <p:nvSpPr>
            <p:cNvPr id="37" name="円/楕円 36"/>
            <p:cNvSpPr/>
            <p:nvPr/>
          </p:nvSpPr>
          <p:spPr>
            <a:xfrm>
              <a:off x="5449242" y="3192577"/>
              <a:ext cx="3587254" cy="3283507"/>
            </a:xfrm>
            <a:prstGeom prst="ellipse">
              <a:avLst/>
            </a:prstGeom>
            <a:solidFill>
              <a:schemeClr val="accent1">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rtlCol="0" anchor="ctr"/>
            <a:lstStyle/>
            <a:p>
              <a:pPr algn="ctr"/>
              <a:endParaRPr kumimoji="1" lang="ja-JP" altLang="en-US">
                <a:latin typeface="メイリオ"/>
                <a:ea typeface="メイリオ"/>
                <a:cs typeface="メイリオ"/>
              </a:endParaRPr>
            </a:p>
          </p:txBody>
        </p:sp>
        <p:sp>
          <p:nvSpPr>
            <p:cNvPr id="38" name="円/楕円 37"/>
            <p:cNvSpPr/>
            <p:nvPr/>
          </p:nvSpPr>
          <p:spPr>
            <a:xfrm>
              <a:off x="35496" y="3022867"/>
              <a:ext cx="3587254" cy="3469828"/>
            </a:xfrm>
            <a:prstGeom prst="ellipse">
              <a:avLst/>
            </a:prstGeom>
            <a:solidFill>
              <a:srgbClr val="00B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rtlCol="0" anchor="ctr"/>
            <a:lstStyle/>
            <a:p>
              <a:pPr algn="ctr"/>
              <a:endParaRPr kumimoji="1" lang="ja-JP" altLang="en-US">
                <a:latin typeface="メイリオ"/>
                <a:ea typeface="メイリオ"/>
                <a:cs typeface="メイリオ"/>
              </a:endParaRPr>
            </a:p>
          </p:txBody>
        </p:sp>
        <p:sp>
          <p:nvSpPr>
            <p:cNvPr id="31" name="テキスト ボックス 30"/>
            <p:cNvSpPr txBox="1"/>
            <p:nvPr/>
          </p:nvSpPr>
          <p:spPr>
            <a:xfrm>
              <a:off x="784528" y="3094876"/>
              <a:ext cx="2544286" cy="369332"/>
            </a:xfrm>
            <a:prstGeom prst="rect">
              <a:avLst/>
            </a:prstGeom>
            <a:noFill/>
          </p:spPr>
          <p:txBody>
            <a:bodyPr wrap="none" lIns="91436" tIns="45716" rIns="91436" bIns="45716" rtlCol="0">
              <a:spAutoFit/>
            </a:bodyPr>
            <a:lstStyle/>
            <a:p>
              <a:r>
                <a:rPr lang="en-US" altLang="ja-JP" b="1" dirty="0" smtClean="0">
                  <a:solidFill>
                    <a:srgbClr val="008000"/>
                  </a:solidFill>
                  <a:latin typeface="メイリオ"/>
                  <a:ea typeface="メイリオ"/>
                  <a:cs typeface="メイリオ"/>
                </a:rPr>
                <a:t>Laser Development</a:t>
              </a:r>
              <a:endParaRPr kumimoji="1" lang="ja-JP" altLang="en-US" b="1" dirty="0">
                <a:solidFill>
                  <a:srgbClr val="008000"/>
                </a:solidFill>
                <a:latin typeface="メイリオ"/>
                <a:ea typeface="メイリオ"/>
                <a:cs typeface="メイリオ"/>
              </a:endParaRPr>
            </a:p>
          </p:txBody>
        </p:sp>
        <p:sp>
          <p:nvSpPr>
            <p:cNvPr id="32" name="テキスト ボックス 31"/>
            <p:cNvSpPr txBox="1"/>
            <p:nvPr/>
          </p:nvSpPr>
          <p:spPr>
            <a:xfrm>
              <a:off x="4599237" y="3059668"/>
              <a:ext cx="3675217" cy="369332"/>
            </a:xfrm>
            <a:prstGeom prst="rect">
              <a:avLst/>
            </a:prstGeom>
            <a:noFill/>
          </p:spPr>
          <p:txBody>
            <a:bodyPr wrap="none" lIns="91436" tIns="45716" rIns="91436" bIns="45716" rtlCol="0">
              <a:spAutoFit/>
            </a:bodyPr>
            <a:lstStyle/>
            <a:p>
              <a:r>
                <a:rPr lang="en-US" altLang="ja-JP" b="1" dirty="0" smtClean="0">
                  <a:solidFill>
                    <a:srgbClr val="008000"/>
                  </a:solidFill>
                  <a:latin typeface="メイリオ"/>
                  <a:ea typeface="メイリオ"/>
                  <a:cs typeface="メイリオ"/>
                </a:rPr>
                <a:t>High Energy Density Science</a:t>
              </a:r>
              <a:endParaRPr kumimoji="1" lang="ja-JP" altLang="en-US" b="1" dirty="0">
                <a:solidFill>
                  <a:srgbClr val="008000"/>
                </a:solidFill>
                <a:latin typeface="メイリオ"/>
                <a:ea typeface="メイリオ"/>
                <a:cs typeface="メイリオ"/>
              </a:endParaRPr>
            </a:p>
          </p:txBody>
        </p:sp>
        <p:grpSp>
          <p:nvGrpSpPr>
            <p:cNvPr id="7" name="図形グループ 6"/>
            <p:cNvGrpSpPr/>
            <p:nvPr/>
          </p:nvGrpSpPr>
          <p:grpSpPr>
            <a:xfrm>
              <a:off x="3131852" y="3419708"/>
              <a:ext cx="2906985" cy="2241540"/>
              <a:chOff x="5364088" y="3419708"/>
              <a:chExt cx="2906985" cy="2241540"/>
            </a:xfrm>
          </p:grpSpPr>
          <p:sp>
            <p:nvSpPr>
              <p:cNvPr id="30" name="テキスト ボックス 29"/>
              <p:cNvSpPr txBox="1"/>
              <p:nvPr/>
            </p:nvSpPr>
            <p:spPr>
              <a:xfrm>
                <a:off x="5637019" y="3419708"/>
                <a:ext cx="2634054" cy="369332"/>
              </a:xfrm>
              <a:prstGeom prst="rect">
                <a:avLst/>
              </a:prstGeom>
              <a:noFill/>
            </p:spPr>
            <p:txBody>
              <a:bodyPr wrap="none" rtlCol="0">
                <a:spAutoFit/>
              </a:bodyPr>
              <a:lstStyle/>
              <a:p>
                <a:r>
                  <a:rPr lang="en-US" altLang="ja-JP" b="1" dirty="0" smtClean="0">
                    <a:solidFill>
                      <a:srgbClr val="3366FF"/>
                    </a:solidFill>
                    <a:latin typeface="メイリオ"/>
                    <a:ea typeface="メイリオ"/>
                    <a:cs typeface="メイリオ"/>
                  </a:rPr>
                  <a:t>Laser </a:t>
                </a:r>
                <a:r>
                  <a:rPr lang="en-US" altLang="ja-JP" b="1" dirty="0" err="1" smtClean="0">
                    <a:solidFill>
                      <a:srgbClr val="3366FF"/>
                    </a:solidFill>
                    <a:latin typeface="メイリオ"/>
                    <a:ea typeface="メイリオ"/>
                    <a:cs typeface="メイリオ"/>
                  </a:rPr>
                  <a:t>Astro</a:t>
                </a:r>
                <a:r>
                  <a:rPr lang="en-US" altLang="ja-JP" b="1" dirty="0" smtClean="0">
                    <a:solidFill>
                      <a:srgbClr val="3366FF"/>
                    </a:solidFill>
                    <a:latin typeface="メイリオ"/>
                    <a:ea typeface="メイリオ"/>
                    <a:cs typeface="メイリオ"/>
                  </a:rPr>
                  <a:t>/Planets</a:t>
                </a:r>
                <a:endParaRPr kumimoji="1" lang="ja-JP" altLang="en-US" b="1" dirty="0">
                  <a:solidFill>
                    <a:srgbClr val="3366FF"/>
                  </a:solidFill>
                  <a:latin typeface="メイリオ"/>
                  <a:ea typeface="メイリオ"/>
                  <a:cs typeface="メイリオ"/>
                </a:endParaRPr>
              </a:p>
            </p:txBody>
          </p:sp>
          <p:pic>
            <p:nvPicPr>
              <p:cNvPr id="35"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861048"/>
                <a:ext cx="2661166" cy="1800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14" descr="GXII-2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861048"/>
              <a:ext cx="2267820" cy="1800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図形グループ 7"/>
            <p:cNvGrpSpPr/>
            <p:nvPr/>
          </p:nvGrpSpPr>
          <p:grpSpPr>
            <a:xfrm>
              <a:off x="6000430" y="3419708"/>
              <a:ext cx="2460002" cy="2241540"/>
              <a:chOff x="3192118" y="3419708"/>
              <a:chExt cx="2460002" cy="2241540"/>
            </a:xfrm>
          </p:grpSpPr>
          <p:sp>
            <p:nvSpPr>
              <p:cNvPr id="29" name="テキスト ボックス 28"/>
              <p:cNvSpPr txBox="1"/>
              <p:nvPr/>
            </p:nvSpPr>
            <p:spPr>
              <a:xfrm>
                <a:off x="3851920" y="3419708"/>
                <a:ext cx="987169" cy="369332"/>
              </a:xfrm>
              <a:prstGeom prst="rect">
                <a:avLst/>
              </a:prstGeom>
              <a:noFill/>
            </p:spPr>
            <p:txBody>
              <a:bodyPr wrap="none" rtlCol="0">
                <a:spAutoFit/>
              </a:bodyPr>
              <a:lstStyle/>
              <a:p>
                <a:r>
                  <a:rPr lang="en-US" altLang="ja-JP" b="1" dirty="0" smtClean="0">
                    <a:solidFill>
                      <a:srgbClr val="3366FF"/>
                    </a:solidFill>
                    <a:latin typeface="メイリオ"/>
                    <a:ea typeface="メイリオ"/>
                    <a:cs typeface="メイリオ"/>
                  </a:rPr>
                  <a:t>Fusion</a:t>
                </a:r>
                <a:endParaRPr kumimoji="1" lang="ja-JP" altLang="en-US" b="1" dirty="0">
                  <a:solidFill>
                    <a:srgbClr val="3366FF"/>
                  </a:solidFill>
                  <a:latin typeface="メイリオ"/>
                  <a:ea typeface="メイリオ"/>
                  <a:cs typeface="メイリオ"/>
                </a:endParaRPr>
              </a:p>
            </p:txBody>
          </p:sp>
          <p:pic>
            <p:nvPicPr>
              <p:cNvPr id="43" name="Picture 2" descr="KOYO-F炉体3m凸凹ビームv12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2118" y="3861048"/>
                <a:ext cx="2460002"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テキスト ボックス 21"/>
            <p:cNvSpPr txBox="1"/>
            <p:nvPr/>
          </p:nvSpPr>
          <p:spPr>
            <a:xfrm>
              <a:off x="3251850" y="2501280"/>
              <a:ext cx="2202413" cy="369324"/>
            </a:xfrm>
            <a:prstGeom prst="rect">
              <a:avLst/>
            </a:prstGeom>
            <a:noFill/>
          </p:spPr>
          <p:txBody>
            <a:bodyPr wrap="none" lIns="91436" tIns="45716" rIns="91436" bIns="45716" rtlCol="0">
              <a:spAutoFit/>
            </a:bodyPr>
            <a:lstStyle/>
            <a:p>
              <a:r>
                <a:rPr lang="en-US" altLang="ja-JP" b="1" dirty="0" smtClean="0">
                  <a:solidFill>
                    <a:srgbClr val="008000"/>
                  </a:solidFill>
                  <a:latin typeface="メイリオ"/>
                  <a:ea typeface="メイリオ"/>
                  <a:cs typeface="メイリオ"/>
                </a:rPr>
                <a:t>Laser Energetics</a:t>
              </a:r>
              <a:endParaRPr kumimoji="1" lang="ja-JP" altLang="en-US" b="1" dirty="0">
                <a:solidFill>
                  <a:srgbClr val="008000"/>
                </a:solidFill>
                <a:latin typeface="メイリオ"/>
                <a:ea typeface="メイリオ"/>
                <a:cs typeface="メイリオ"/>
              </a:endParaRPr>
            </a:p>
          </p:txBody>
        </p:sp>
      </p:grpSp>
      <p:sp>
        <p:nvSpPr>
          <p:cNvPr id="5" name="テキスト ボックス 4"/>
          <p:cNvSpPr txBox="1"/>
          <p:nvPr/>
        </p:nvSpPr>
        <p:spPr>
          <a:xfrm>
            <a:off x="971600" y="5661248"/>
            <a:ext cx="6912768" cy="1477328"/>
          </a:xfrm>
          <a:prstGeom prst="rect">
            <a:avLst/>
          </a:prstGeom>
          <a:noFill/>
        </p:spPr>
        <p:txBody>
          <a:bodyPr wrap="square" rtlCol="0">
            <a:spAutoFit/>
          </a:bodyPr>
          <a:lstStyle/>
          <a:p>
            <a:pPr algn="ctr"/>
            <a:r>
              <a:rPr lang="en-US" altLang="ja-JP" dirty="0">
                <a:latin typeface="メイリオ"/>
                <a:ea typeface="メイリオ"/>
                <a:cs typeface="メイリオ"/>
              </a:rPr>
              <a:t>Hiroshi AZECHI</a:t>
            </a:r>
          </a:p>
          <a:p>
            <a:pPr algn="ctr"/>
            <a:r>
              <a:rPr lang="en-US" altLang="ja-JP" dirty="0">
                <a:latin typeface="メイリオ"/>
                <a:ea typeface="メイリオ"/>
                <a:cs typeface="メイリオ"/>
              </a:rPr>
              <a:t>Director, Institute of Laser Engineering, Osaka University</a:t>
            </a:r>
          </a:p>
          <a:p>
            <a:pPr algn="ctr"/>
            <a:r>
              <a:rPr lang="en-US" altLang="ja-JP" dirty="0" smtClean="0">
                <a:latin typeface="メイリオ"/>
                <a:ea typeface="メイリオ"/>
                <a:cs typeface="メイリオ"/>
              </a:rPr>
              <a:t>Fusion Power Associates 2014.12.16</a:t>
            </a:r>
            <a:endParaRPr lang="en-US" altLang="ja-JP" dirty="0">
              <a:latin typeface="メイリオ"/>
              <a:ea typeface="メイリオ"/>
              <a:cs typeface="メイリオ"/>
            </a:endParaRPr>
          </a:p>
          <a:p>
            <a:pPr algn="ctr"/>
            <a:r>
              <a:rPr lang="en-US" altLang="ja-JP" dirty="0" smtClean="0">
                <a:latin typeface="メイリオ"/>
                <a:ea typeface="メイリオ"/>
                <a:cs typeface="メイリオ"/>
              </a:rPr>
              <a:t>Hyatt </a:t>
            </a:r>
            <a:r>
              <a:rPr lang="en-US" altLang="ja-JP" dirty="0">
                <a:latin typeface="メイリオ"/>
                <a:ea typeface="メイリオ"/>
                <a:cs typeface="メイリオ"/>
              </a:rPr>
              <a:t>Regency Capitol </a:t>
            </a:r>
            <a:r>
              <a:rPr lang="en-US" altLang="ja-JP" dirty="0" smtClean="0">
                <a:latin typeface="メイリオ"/>
                <a:ea typeface="メイリオ"/>
                <a:cs typeface="メイリオ"/>
              </a:rPr>
              <a:t>Hill, Washington </a:t>
            </a:r>
            <a:r>
              <a:rPr lang="en-US" altLang="ja-JP" dirty="0">
                <a:latin typeface="メイリオ"/>
                <a:ea typeface="メイリオ"/>
                <a:cs typeface="メイリオ"/>
              </a:rPr>
              <a:t>DC</a:t>
            </a:r>
          </a:p>
          <a:p>
            <a:pPr algn="ctr"/>
            <a:endParaRPr kumimoji="1" lang="ja-JP" altLang="en-US" dirty="0">
              <a:latin typeface="メイリオ"/>
              <a:ea typeface="メイリオ"/>
              <a:cs typeface="メイリオ"/>
            </a:endParaRPr>
          </a:p>
        </p:txBody>
      </p:sp>
    </p:spTree>
    <p:extLst>
      <p:ext uri="{BB962C8B-B14F-4D97-AF65-F5344CB8AC3E}">
        <p14:creationId xmlns:p14="http://schemas.microsoft.com/office/powerpoint/2010/main" val="1239390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Laser-generated relativistic </a:t>
            </a:r>
            <a:r>
              <a:rPr lang="en-US" altLang="ja-JP" sz="2200" b="1" dirty="0">
                <a:solidFill>
                  <a:srgbClr val="000090"/>
                </a:solidFill>
                <a:latin typeface="Helvetica"/>
                <a:ea typeface="ヒラギノ角ゴ Pro W3"/>
                <a:cs typeface="Helvetica"/>
              </a:rPr>
              <a:t>electron </a:t>
            </a:r>
            <a:r>
              <a:rPr lang="en-US" altLang="ja-JP" sz="2200" b="1" dirty="0" smtClean="0">
                <a:solidFill>
                  <a:srgbClr val="000090"/>
                </a:solidFill>
                <a:latin typeface="Helvetica"/>
                <a:ea typeface="ヒラギノ角ゴ Pro W3"/>
                <a:cs typeface="Helvetica"/>
              </a:rPr>
              <a:t>beams can be </a:t>
            </a:r>
          </a:p>
          <a:p>
            <a:r>
              <a:rPr lang="en-US" altLang="ja-JP" sz="2200" b="1" dirty="0" smtClean="0">
                <a:solidFill>
                  <a:srgbClr val="000090"/>
                </a:solidFill>
                <a:latin typeface="Helvetica"/>
                <a:ea typeface="ヒラギノ角ゴ Pro W3"/>
                <a:cs typeface="Helvetica"/>
              </a:rPr>
              <a:t>guide by </a:t>
            </a:r>
            <a:r>
              <a:rPr lang="en-US" altLang="ja-JP" sz="2200" b="1" dirty="0" smtClean="0">
                <a:solidFill>
                  <a:srgbClr val="FF0000"/>
                </a:solidFill>
                <a:latin typeface="Helvetica"/>
                <a:ea typeface="ヒラギノ角ゴ Pro W3"/>
                <a:cs typeface="Helvetica"/>
              </a:rPr>
              <a:t>a </a:t>
            </a:r>
            <a:r>
              <a:rPr lang="en-US" altLang="ja-JP" sz="2200" b="1" dirty="0">
                <a:solidFill>
                  <a:srgbClr val="FF0000"/>
                </a:solidFill>
                <a:latin typeface="Helvetica"/>
                <a:ea typeface="ヒラギノ角ゴ Pro W3"/>
                <a:cs typeface="Helvetica"/>
              </a:rPr>
              <a:t>few </a:t>
            </a:r>
            <a:r>
              <a:rPr lang="en-US" altLang="ja-JP" sz="2200" b="1" dirty="0" err="1" smtClean="0">
                <a:solidFill>
                  <a:srgbClr val="FF0000"/>
                </a:solidFill>
                <a:latin typeface="Helvetica"/>
                <a:ea typeface="ヒラギノ角ゴ Pro W3"/>
                <a:cs typeface="Helvetica"/>
              </a:rPr>
              <a:t>kT</a:t>
            </a:r>
            <a:r>
              <a:rPr lang="en-US" altLang="ja-JP" sz="2200" b="1" dirty="0" smtClean="0">
                <a:solidFill>
                  <a:srgbClr val="FF0000"/>
                </a:solidFill>
                <a:latin typeface="Helvetica"/>
                <a:ea typeface="ヒラギノ角ゴ Pro W3"/>
                <a:cs typeface="Helvetica"/>
              </a:rPr>
              <a:t> of externally imposed </a:t>
            </a:r>
            <a:r>
              <a:rPr lang="en-US" altLang="ja-JP" sz="2200" b="1" dirty="0">
                <a:solidFill>
                  <a:srgbClr val="FF0000"/>
                </a:solidFill>
                <a:latin typeface="Helvetica"/>
                <a:ea typeface="ヒラギノ角ゴ Pro W3"/>
                <a:cs typeface="Helvetica"/>
              </a:rPr>
              <a:t>B-</a:t>
            </a:r>
            <a:r>
              <a:rPr lang="en-US" altLang="ja-JP" sz="2200" b="1" dirty="0" smtClean="0">
                <a:solidFill>
                  <a:srgbClr val="FF0000"/>
                </a:solidFill>
                <a:latin typeface="Helvetica"/>
                <a:ea typeface="ヒラギノ角ゴ Pro W3"/>
                <a:cs typeface="Helvetica"/>
              </a:rPr>
              <a:t>field </a:t>
            </a:r>
          </a:p>
        </p:txBody>
      </p:sp>
      <p:grpSp>
        <p:nvGrpSpPr>
          <p:cNvPr id="3" name="図形グループ 2"/>
          <p:cNvGrpSpPr/>
          <p:nvPr/>
        </p:nvGrpSpPr>
        <p:grpSpPr>
          <a:xfrm>
            <a:off x="334210" y="1536280"/>
            <a:ext cx="8010466" cy="4607572"/>
            <a:chOff x="126364" y="1259435"/>
            <a:chExt cx="6609906" cy="3801979"/>
          </a:xfrm>
        </p:grpSpPr>
        <p:sp>
          <p:nvSpPr>
            <p:cNvPr id="85" name="17 CuadroTexto"/>
            <p:cNvSpPr txBox="1"/>
            <p:nvPr/>
          </p:nvSpPr>
          <p:spPr>
            <a:xfrm>
              <a:off x="127429" y="3851757"/>
              <a:ext cx="833873" cy="380945"/>
            </a:xfrm>
            <a:prstGeom prst="rect">
              <a:avLst/>
            </a:prstGeom>
            <a:noFill/>
          </p:spPr>
          <p:txBody>
            <a:bodyPr wrap="none" lIns="91439" tIns="45719" rIns="91439" bIns="45719" rtlCol="0">
              <a:spAutoFit/>
            </a:bodyPr>
            <a:lstStyle/>
            <a:p>
              <a:pPr algn="ctr"/>
              <a:r>
                <a:rPr lang="es-ES" sz="2400" b="1" dirty="0">
                  <a:solidFill>
                    <a:prstClr val="black"/>
                  </a:solidFill>
                  <a:latin typeface="Helvetica"/>
                  <a:cs typeface="Helvetica"/>
                </a:rPr>
                <a:t>B</a:t>
              </a:r>
              <a:r>
                <a:rPr lang="el-GR" sz="2400" b="1" baseline="-25000" dirty="0">
                  <a:solidFill>
                    <a:prstClr val="black"/>
                  </a:solidFill>
                  <a:latin typeface="Helvetica"/>
                  <a:cs typeface="Helvetica"/>
                </a:rPr>
                <a:t>θ</a:t>
              </a:r>
              <a:r>
                <a:rPr lang="es-ES" sz="2400" b="1" dirty="0">
                  <a:solidFill>
                    <a:prstClr val="black"/>
                  </a:solidFill>
                  <a:latin typeface="Helvetica"/>
                  <a:cs typeface="Helvetica"/>
                </a:rPr>
                <a:t> (T)</a:t>
              </a:r>
            </a:p>
          </p:txBody>
        </p:sp>
        <p:sp>
          <p:nvSpPr>
            <p:cNvPr id="112" name="19 CuadroTexto"/>
            <p:cNvSpPr txBox="1"/>
            <p:nvPr/>
          </p:nvSpPr>
          <p:spPr>
            <a:xfrm>
              <a:off x="126364" y="2062590"/>
              <a:ext cx="839123" cy="685703"/>
            </a:xfrm>
            <a:prstGeom prst="rect">
              <a:avLst/>
            </a:prstGeom>
            <a:noFill/>
          </p:spPr>
          <p:txBody>
            <a:bodyPr wrap="none" lIns="91439" tIns="45719" rIns="91439" bIns="45719" rtlCol="0">
              <a:spAutoFit/>
            </a:bodyPr>
            <a:lstStyle/>
            <a:p>
              <a:pPr algn="ctr"/>
              <a:r>
                <a:rPr lang="es-ES" sz="2400" b="1" dirty="0">
                  <a:solidFill>
                    <a:prstClr val="black"/>
                  </a:solidFill>
                  <a:latin typeface="Helvetica"/>
                  <a:cs typeface="Helvetica"/>
                </a:rPr>
                <a:t>n</a:t>
              </a:r>
              <a:r>
                <a:rPr lang="es-ES" sz="2400" b="1" baseline="-25000" dirty="0">
                  <a:solidFill>
                    <a:prstClr val="black"/>
                  </a:solidFill>
                  <a:latin typeface="Helvetica"/>
                  <a:cs typeface="Helvetica"/>
                </a:rPr>
                <a:t>b</a:t>
              </a:r>
            </a:p>
            <a:p>
              <a:pPr algn="ctr"/>
              <a:r>
                <a:rPr lang="es-ES" sz="2400" b="1" dirty="0">
                  <a:solidFill>
                    <a:prstClr val="black"/>
                  </a:solidFill>
                  <a:latin typeface="Helvetica"/>
                  <a:cs typeface="Helvetica"/>
                </a:rPr>
                <a:t>(cm</a:t>
              </a:r>
              <a:r>
                <a:rPr lang="es-ES" sz="2400" b="1" baseline="30000" dirty="0">
                  <a:solidFill>
                    <a:prstClr val="black"/>
                  </a:solidFill>
                  <a:latin typeface="Helvetica"/>
                  <a:cs typeface="Helvetica"/>
                </a:rPr>
                <a:t>-3</a:t>
              </a:r>
              <a:r>
                <a:rPr lang="es-ES" sz="2400" b="1" dirty="0">
                  <a:solidFill>
                    <a:prstClr val="black"/>
                  </a:solidFill>
                  <a:latin typeface="Helvetica"/>
                  <a:cs typeface="Helvetica"/>
                </a:rPr>
                <a:t>)</a:t>
              </a:r>
              <a:endParaRPr lang="es-ES" sz="2400" b="1" baseline="30000" dirty="0">
                <a:solidFill>
                  <a:prstClr val="black"/>
                </a:solidFill>
                <a:latin typeface="Helvetica"/>
                <a:cs typeface="Helvetica"/>
              </a:endParaRPr>
            </a:p>
          </p:txBody>
        </p:sp>
        <p:pic>
          <p:nvPicPr>
            <p:cNvPr id="113" name="Imagen 10" descr="rhof.PNG"/>
            <p:cNvPicPr>
              <a:picLocks noChangeAspect="1"/>
            </p:cNvPicPr>
            <p:nvPr/>
          </p:nvPicPr>
          <p:blipFill>
            <a:blip r:embed="rId2" cstate="print"/>
            <a:stretch>
              <a:fillRect/>
            </a:stretch>
          </p:blipFill>
          <p:spPr>
            <a:xfrm>
              <a:off x="3925920" y="1550051"/>
              <a:ext cx="2810350" cy="1815449"/>
            </a:xfrm>
            <a:prstGeom prst="rect">
              <a:avLst/>
            </a:prstGeom>
          </p:spPr>
        </p:pic>
        <p:pic>
          <p:nvPicPr>
            <p:cNvPr id="114" name="Imagen 9" descr="Bt.PNG"/>
            <p:cNvPicPr>
              <a:picLocks noChangeAspect="1"/>
            </p:cNvPicPr>
            <p:nvPr/>
          </p:nvPicPr>
          <p:blipFill>
            <a:blip r:embed="rId3" cstate="print"/>
            <a:stretch>
              <a:fillRect/>
            </a:stretch>
          </p:blipFill>
          <p:spPr>
            <a:xfrm>
              <a:off x="3950305" y="3226450"/>
              <a:ext cx="2785965" cy="1805696"/>
            </a:xfrm>
            <a:prstGeom prst="rect">
              <a:avLst/>
            </a:prstGeom>
          </p:spPr>
        </p:pic>
        <p:pic>
          <p:nvPicPr>
            <p:cNvPr id="117" name="Imagen 15" descr="rhof.PNG"/>
            <p:cNvPicPr>
              <a:picLocks noChangeAspect="1"/>
            </p:cNvPicPr>
            <p:nvPr/>
          </p:nvPicPr>
          <p:blipFill>
            <a:blip r:embed="rId4" cstate="print"/>
            <a:stretch>
              <a:fillRect/>
            </a:stretch>
          </p:blipFill>
          <p:spPr>
            <a:xfrm>
              <a:off x="1065161" y="1566612"/>
              <a:ext cx="2805473" cy="1786188"/>
            </a:xfrm>
            <a:prstGeom prst="rect">
              <a:avLst/>
            </a:prstGeom>
          </p:spPr>
        </p:pic>
        <p:pic>
          <p:nvPicPr>
            <p:cNvPr id="119" name="Imagen 16" descr="Bt.PNG"/>
            <p:cNvPicPr>
              <a:picLocks noChangeAspect="1"/>
            </p:cNvPicPr>
            <p:nvPr/>
          </p:nvPicPr>
          <p:blipFill>
            <a:blip r:embed="rId5" cstate="print"/>
            <a:stretch>
              <a:fillRect/>
            </a:stretch>
          </p:blipFill>
          <p:spPr>
            <a:xfrm>
              <a:off x="1066801" y="3236400"/>
              <a:ext cx="2859119" cy="1820326"/>
            </a:xfrm>
            <a:prstGeom prst="rect">
              <a:avLst/>
            </a:prstGeom>
          </p:spPr>
        </p:pic>
        <p:sp>
          <p:nvSpPr>
            <p:cNvPr id="156" name="CuadroTexto 18"/>
            <p:cNvSpPr txBox="1"/>
            <p:nvPr/>
          </p:nvSpPr>
          <p:spPr>
            <a:xfrm>
              <a:off x="1752601" y="3276600"/>
              <a:ext cx="1213314" cy="434277"/>
            </a:xfrm>
            <a:prstGeom prst="rect">
              <a:avLst/>
            </a:prstGeom>
            <a:noFill/>
          </p:spPr>
          <p:txBody>
            <a:bodyPr wrap="none" lIns="91439" tIns="45719" rIns="91439" bIns="45719" rtlCol="0">
              <a:spAutoFit/>
            </a:bodyPr>
            <a:lstStyle/>
            <a:p>
              <a:r>
                <a:rPr lang="en-GB" sz="1400" dirty="0">
                  <a:solidFill>
                    <a:prstClr val="black"/>
                  </a:solidFill>
                  <a:latin typeface="Helvetica"/>
                  <a:cs typeface="Helvetica"/>
                </a:rPr>
                <a:t>de-collimating</a:t>
              </a:r>
            </a:p>
            <a:p>
              <a:r>
                <a:rPr lang="en-GB" sz="1400" dirty="0">
                  <a:solidFill>
                    <a:prstClr val="black"/>
                  </a:solidFill>
                  <a:latin typeface="Helvetica"/>
                  <a:cs typeface="Helvetica"/>
                </a:rPr>
                <a:t>field at interface</a:t>
              </a:r>
            </a:p>
          </p:txBody>
        </p:sp>
        <p:cxnSp>
          <p:nvCxnSpPr>
            <p:cNvPr id="157" name="Conector recto de flecha 20"/>
            <p:cNvCxnSpPr/>
            <p:nvPr/>
          </p:nvCxnSpPr>
          <p:spPr>
            <a:xfrm rot="5400000">
              <a:off x="1752600" y="3962401"/>
              <a:ext cx="457200" cy="15240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1" name="Arco de bloque 25"/>
            <p:cNvSpPr>
              <a:spLocks noChangeAspect="1"/>
            </p:cNvSpPr>
            <p:nvPr/>
          </p:nvSpPr>
          <p:spPr>
            <a:xfrm>
              <a:off x="2823000" y="4485132"/>
              <a:ext cx="544068" cy="544068"/>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162" name="Arco de bloque 26"/>
            <p:cNvSpPr>
              <a:spLocks noChangeAspect="1"/>
            </p:cNvSpPr>
            <p:nvPr/>
          </p:nvSpPr>
          <p:spPr>
            <a:xfrm>
              <a:off x="5658801" y="4517346"/>
              <a:ext cx="544068" cy="544068"/>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164" name="Arco de bloque 28"/>
            <p:cNvSpPr>
              <a:spLocks noChangeAspect="1"/>
            </p:cNvSpPr>
            <p:nvPr/>
          </p:nvSpPr>
          <p:spPr>
            <a:xfrm>
              <a:off x="2833668" y="2808732"/>
              <a:ext cx="544068" cy="544068"/>
            </a:xfrm>
            <a:prstGeom prst="blockArc">
              <a:avLst>
                <a:gd name="adj1" fmla="val 10800000"/>
                <a:gd name="adj2" fmla="val 40442"/>
                <a:gd name="adj3" fmla="val 0"/>
              </a:avLst>
            </a:prstGeom>
            <a:noFill/>
            <a:ln w="3175"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165" name="Arco de bloque 29"/>
            <p:cNvSpPr>
              <a:spLocks noChangeAspect="1"/>
            </p:cNvSpPr>
            <p:nvPr/>
          </p:nvSpPr>
          <p:spPr>
            <a:xfrm>
              <a:off x="5669469" y="2840946"/>
              <a:ext cx="544068" cy="544068"/>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166" name="32 CuadroTexto"/>
            <p:cNvSpPr txBox="1"/>
            <p:nvPr/>
          </p:nvSpPr>
          <p:spPr>
            <a:xfrm>
              <a:off x="2627785" y="1628801"/>
              <a:ext cx="670888" cy="330153"/>
            </a:xfrm>
            <a:prstGeom prst="rect">
              <a:avLst/>
            </a:prstGeom>
            <a:noFill/>
          </p:spPr>
          <p:txBody>
            <a:bodyPr wrap="none" lIns="91439" tIns="45719" rIns="91439" bIns="45719" rtlCol="0">
              <a:spAutoFit/>
            </a:bodyPr>
            <a:lstStyle/>
            <a:p>
              <a:r>
                <a:rPr lang="es-ES" sz="2000" dirty="0">
                  <a:solidFill>
                    <a:prstClr val="white"/>
                  </a:solidFill>
                  <a:latin typeface="Helvetica"/>
                  <a:cs typeface="Helvetica"/>
                </a:rPr>
                <a:t>2.1ps</a:t>
              </a:r>
            </a:p>
          </p:txBody>
        </p:sp>
        <p:sp>
          <p:nvSpPr>
            <p:cNvPr id="168" name="34 CuadroTexto"/>
            <p:cNvSpPr txBox="1"/>
            <p:nvPr/>
          </p:nvSpPr>
          <p:spPr>
            <a:xfrm>
              <a:off x="5529293" y="1631747"/>
              <a:ext cx="670888" cy="330153"/>
            </a:xfrm>
            <a:prstGeom prst="rect">
              <a:avLst/>
            </a:prstGeom>
            <a:noFill/>
          </p:spPr>
          <p:txBody>
            <a:bodyPr wrap="none" lIns="91439" tIns="45719" rIns="91439" bIns="45719" rtlCol="0">
              <a:spAutoFit/>
            </a:bodyPr>
            <a:lstStyle/>
            <a:p>
              <a:r>
                <a:rPr lang="es-ES" sz="2000" dirty="0">
                  <a:solidFill>
                    <a:prstClr val="white"/>
                  </a:solidFill>
                  <a:latin typeface="Helvetica"/>
                  <a:cs typeface="Helvetica"/>
                </a:rPr>
                <a:t>2.1ps</a:t>
              </a:r>
            </a:p>
          </p:txBody>
        </p:sp>
        <p:sp>
          <p:nvSpPr>
            <p:cNvPr id="170" name="14 CuadroTexto"/>
            <p:cNvSpPr txBox="1"/>
            <p:nvPr/>
          </p:nvSpPr>
          <p:spPr>
            <a:xfrm>
              <a:off x="2055634" y="1259435"/>
              <a:ext cx="1148400" cy="355548"/>
            </a:xfrm>
            <a:prstGeom prst="rect">
              <a:avLst/>
            </a:prstGeom>
            <a:noFill/>
          </p:spPr>
          <p:txBody>
            <a:bodyPr wrap="square" lIns="91439" tIns="45719" rIns="91439" bIns="45719" rtlCol="0">
              <a:spAutoFit/>
            </a:bodyPr>
            <a:lstStyle/>
            <a:p>
              <a:r>
                <a:rPr lang="es-ES" sz="2200" b="1" dirty="0" err="1">
                  <a:solidFill>
                    <a:prstClr val="black"/>
                  </a:solidFill>
                  <a:latin typeface="Helvetica"/>
                  <a:cs typeface="Helvetica"/>
                </a:rPr>
                <a:t>B</a:t>
              </a:r>
              <a:r>
                <a:rPr lang="es-ES" sz="2200" b="1" baseline="-25000" dirty="0" err="1">
                  <a:solidFill>
                    <a:prstClr val="black"/>
                  </a:solidFill>
                  <a:latin typeface="Helvetica"/>
                  <a:cs typeface="Helvetica"/>
                </a:rPr>
                <a:t>z,ext</a:t>
              </a:r>
              <a:r>
                <a:rPr lang="es-ES" sz="2200" b="1" dirty="0">
                  <a:solidFill>
                    <a:prstClr val="black"/>
                  </a:solidFill>
                  <a:latin typeface="Helvetica"/>
                  <a:cs typeface="Helvetica"/>
                </a:rPr>
                <a:t> = 0</a:t>
              </a:r>
            </a:p>
          </p:txBody>
        </p:sp>
        <p:sp>
          <p:nvSpPr>
            <p:cNvPr id="172" name="16 CuadroTexto"/>
            <p:cNvSpPr txBox="1"/>
            <p:nvPr/>
          </p:nvSpPr>
          <p:spPr>
            <a:xfrm>
              <a:off x="4718481" y="1261744"/>
              <a:ext cx="1401036" cy="355548"/>
            </a:xfrm>
            <a:prstGeom prst="rect">
              <a:avLst/>
            </a:prstGeom>
            <a:noFill/>
          </p:spPr>
          <p:txBody>
            <a:bodyPr wrap="none" lIns="91439" tIns="45719" rIns="91439" bIns="45719" rtlCol="0">
              <a:spAutoFit/>
            </a:bodyPr>
            <a:lstStyle/>
            <a:p>
              <a:r>
                <a:rPr lang="es-ES" sz="2200" b="1" dirty="0">
                  <a:solidFill>
                    <a:prstClr val="black"/>
                  </a:solidFill>
                  <a:latin typeface="Helvetica"/>
                  <a:cs typeface="Helvetica"/>
                </a:rPr>
                <a:t>B</a:t>
              </a:r>
              <a:r>
                <a:rPr lang="es-ES" sz="2200" b="1" baseline="-25000" dirty="0">
                  <a:solidFill>
                    <a:prstClr val="black"/>
                  </a:solidFill>
                  <a:latin typeface="Helvetica"/>
                  <a:cs typeface="Helvetica"/>
                </a:rPr>
                <a:t>z,ext</a:t>
              </a:r>
              <a:r>
                <a:rPr lang="es-ES" sz="2200" b="1" dirty="0">
                  <a:solidFill>
                    <a:prstClr val="black"/>
                  </a:solidFill>
                  <a:latin typeface="Helvetica"/>
                  <a:cs typeface="Helvetica"/>
                </a:rPr>
                <a:t> = 2 </a:t>
              </a:r>
              <a:r>
                <a:rPr lang="es-ES" sz="2200" b="1" dirty="0" err="1">
                  <a:solidFill>
                    <a:prstClr val="black"/>
                  </a:solidFill>
                  <a:latin typeface="Helvetica"/>
                  <a:cs typeface="Helvetica"/>
                </a:rPr>
                <a:t>kT</a:t>
              </a:r>
              <a:endParaRPr lang="es-ES" sz="2200" b="1" dirty="0">
                <a:solidFill>
                  <a:prstClr val="black"/>
                </a:solidFill>
                <a:latin typeface="Helvetica"/>
                <a:cs typeface="Helvetica"/>
              </a:endParaRPr>
            </a:p>
          </p:txBody>
        </p:sp>
      </p:grpSp>
      <p:cxnSp>
        <p:nvCxnSpPr>
          <p:cNvPr id="23" name="直線コネクタ 22"/>
          <p:cNvCxnSpPr/>
          <p:nvPr/>
        </p:nvCxnSpPr>
        <p:spPr bwMode="auto">
          <a:xfrm flipH="1">
            <a:off x="5856887" y="3057340"/>
            <a:ext cx="1534519" cy="0"/>
          </a:xfrm>
          <a:prstGeom prst="line">
            <a:avLst/>
          </a:prstGeom>
          <a:blipFill dpi="0" rotWithShape="0">
            <a:blip r:embed="rId6"/>
            <a:srcRect/>
            <a:tile tx="0" ty="0" sx="100000" sy="100000" flip="none" algn="tl"/>
          </a:blipFill>
          <a:ln w="25400" cap="flat" cmpd="sng" algn="ctr">
            <a:solidFill>
              <a:schemeClr val="bg1"/>
            </a:solidFill>
            <a:prstDash val="solid"/>
            <a:round/>
            <a:headEnd type="triangle" w="med" len="med"/>
            <a:tailEnd type="none" w="med" len="med"/>
          </a:ln>
          <a:effectLst/>
        </p:spPr>
      </p:cxnSp>
      <p:sp>
        <p:nvSpPr>
          <p:cNvPr id="24" name="テキスト ボックス 23"/>
          <p:cNvSpPr txBox="1"/>
          <p:nvPr/>
        </p:nvSpPr>
        <p:spPr>
          <a:xfrm>
            <a:off x="6365190" y="2546434"/>
            <a:ext cx="477170" cy="400108"/>
          </a:xfrm>
          <a:prstGeom prst="rect">
            <a:avLst/>
          </a:prstGeom>
          <a:noFill/>
        </p:spPr>
        <p:txBody>
          <a:bodyPr wrap="none" lIns="91436" tIns="45716" rIns="91436" bIns="45716" rtlCol="0">
            <a:spAutoFit/>
          </a:bodyPr>
          <a:lstStyle/>
          <a:p>
            <a:r>
              <a:rPr lang="en-US" altLang="ja-JP" sz="2000" b="1" i="1" dirty="0" err="1">
                <a:solidFill>
                  <a:srgbClr val="FFFFFF"/>
                </a:solidFill>
                <a:latin typeface="Helvetica"/>
                <a:ea typeface="ＭＳ Ｐゴシック"/>
                <a:cs typeface="Helvetica"/>
              </a:rPr>
              <a:t>B</a:t>
            </a:r>
            <a:r>
              <a:rPr lang="en-US" altLang="ja-JP" sz="2000" b="1" baseline="-25000" dirty="0" err="1">
                <a:solidFill>
                  <a:srgbClr val="FFFFFF"/>
                </a:solidFill>
                <a:latin typeface="Helvetica"/>
                <a:ea typeface="ＭＳ Ｐゴシック"/>
                <a:cs typeface="Helvetica"/>
              </a:rPr>
              <a:t>z</a:t>
            </a:r>
            <a:endParaRPr lang="ja-JP" altLang="en-US" sz="2000" b="1" dirty="0">
              <a:solidFill>
                <a:srgbClr val="FFFFFF"/>
              </a:solidFill>
              <a:latin typeface="Helvetica"/>
              <a:ea typeface="ＭＳ Ｐゴシック"/>
              <a:cs typeface="Helvetica"/>
            </a:endParaRPr>
          </a:p>
        </p:txBody>
      </p:sp>
      <p:sp>
        <p:nvSpPr>
          <p:cNvPr id="26" name="32 CuadroTexto"/>
          <p:cNvSpPr txBox="1"/>
          <p:nvPr/>
        </p:nvSpPr>
        <p:spPr>
          <a:xfrm>
            <a:off x="3590680" y="2976687"/>
            <a:ext cx="711902" cy="400108"/>
          </a:xfrm>
          <a:prstGeom prst="rect">
            <a:avLst/>
          </a:prstGeom>
          <a:noFill/>
        </p:spPr>
        <p:txBody>
          <a:bodyPr wrap="none" lIns="91436" tIns="45716" rIns="91436" bIns="45716" rtlCol="0">
            <a:spAutoFit/>
          </a:bodyPr>
          <a:lstStyle/>
          <a:p>
            <a:r>
              <a:rPr lang="es-ES" sz="2000" b="1" dirty="0">
                <a:solidFill>
                  <a:prstClr val="white"/>
                </a:solidFill>
                <a:latin typeface="Helvetica"/>
                <a:cs typeface="Helvetica"/>
              </a:rPr>
              <a:t>Fuel</a:t>
            </a:r>
          </a:p>
        </p:txBody>
      </p:sp>
      <p:sp>
        <p:nvSpPr>
          <p:cNvPr id="27" name="テキスト ボックス 26"/>
          <p:cNvSpPr txBox="1"/>
          <p:nvPr/>
        </p:nvSpPr>
        <p:spPr>
          <a:xfrm>
            <a:off x="710446" y="6230548"/>
            <a:ext cx="7653561" cy="400101"/>
          </a:xfrm>
          <a:prstGeom prst="rect">
            <a:avLst/>
          </a:prstGeom>
          <a:solidFill>
            <a:srgbClr val="000090"/>
          </a:solidFill>
        </p:spPr>
        <p:txBody>
          <a:bodyPr wrap="square" lIns="91436" tIns="45716" rIns="91436" bIns="45716" rtlCol="0">
            <a:spAutoFit/>
          </a:bodyPr>
          <a:lstStyle/>
          <a:p>
            <a:pPr algn="ctr"/>
            <a:r>
              <a:rPr lang="en-US" altLang="ja-JP" sz="2000" b="1" dirty="0" smtClean="0">
                <a:solidFill>
                  <a:prstClr val="white"/>
                </a:solidFill>
                <a:latin typeface="Helvetica"/>
                <a:ea typeface="ヒラギノ角ゴ Pro W3"/>
                <a:cs typeface="Helvetica"/>
              </a:rPr>
              <a:t>Divergence of REB is a critical issue for the fast-ignition ICF.</a:t>
            </a:r>
            <a:endParaRPr lang="en-US" altLang="ja-JP" sz="2000" b="1" dirty="0">
              <a:solidFill>
                <a:prstClr val="white"/>
              </a:solidFill>
              <a:latin typeface="Helvetica"/>
              <a:ea typeface="ヒラギノ角ゴ Pro W3"/>
              <a:cs typeface="Helvetica"/>
            </a:endParaRPr>
          </a:p>
        </p:txBody>
      </p:sp>
      <p:sp>
        <p:nvSpPr>
          <p:cNvPr id="35" name="テキスト ボックス 198"/>
          <p:cNvSpPr txBox="1">
            <a:spLocks noChangeArrowheads="1"/>
          </p:cNvSpPr>
          <p:nvPr/>
        </p:nvSpPr>
        <p:spPr bwMode="auto">
          <a:xfrm>
            <a:off x="5463693" y="1129045"/>
            <a:ext cx="3628872"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893" fontAlgn="base">
              <a:spcBef>
                <a:spcPct val="0"/>
              </a:spcBef>
              <a:spcAft>
                <a:spcPct val="0"/>
              </a:spcAft>
            </a:pPr>
            <a:r>
              <a:rPr kumimoji="0" lang="en-US" altLang="ja-JP" sz="1800" b="1" baseline="30000" dirty="0" smtClean="0">
                <a:solidFill>
                  <a:srgbClr val="000000"/>
                </a:solidFill>
                <a:latin typeface="Helvetica" charset="0"/>
                <a:cs typeface="Helvetica" charset="0"/>
              </a:rPr>
              <a:t>#</a:t>
            </a:r>
            <a:r>
              <a:rPr kumimoji="0" lang="en-US" altLang="ja-JP" sz="1800" b="1" dirty="0" smtClean="0">
                <a:solidFill>
                  <a:srgbClr val="000000"/>
                </a:solidFill>
                <a:latin typeface="Helvetica" charset="0"/>
                <a:cs typeface="Helvetica" charset="0"/>
              </a:rPr>
              <a:t>Simulation </a:t>
            </a:r>
            <a:r>
              <a:rPr kumimoji="0" lang="en-US" altLang="ja-JP" sz="1800" b="1" dirty="0">
                <a:solidFill>
                  <a:srgbClr val="000000"/>
                </a:solidFill>
                <a:latin typeface="Helvetica" charset="0"/>
                <a:cs typeface="Helvetica" charset="0"/>
              </a:rPr>
              <a:t>by </a:t>
            </a:r>
            <a:r>
              <a:rPr kumimoji="0" lang="en-US" altLang="ja-JP" sz="1800" b="1" dirty="0" smtClean="0">
                <a:solidFill>
                  <a:srgbClr val="000000"/>
                </a:solidFill>
                <a:latin typeface="Helvetica" charset="0"/>
                <a:cs typeface="Helvetica" charset="0"/>
              </a:rPr>
              <a:t>Prof</a:t>
            </a:r>
            <a:r>
              <a:rPr kumimoji="0" lang="en-US" altLang="ja-JP" sz="1800" b="1" dirty="0">
                <a:solidFill>
                  <a:srgbClr val="000000"/>
                </a:solidFill>
                <a:latin typeface="Helvetica" charset="0"/>
                <a:cs typeface="Helvetica" charset="0"/>
              </a:rPr>
              <a:t>. </a:t>
            </a:r>
            <a:r>
              <a:rPr kumimoji="0" lang="en-US" altLang="ja-JP" sz="1800" b="1" dirty="0" err="1">
                <a:solidFill>
                  <a:srgbClr val="000000"/>
                </a:solidFill>
                <a:latin typeface="Helvetica" charset="0"/>
                <a:cs typeface="Helvetica" charset="0"/>
              </a:rPr>
              <a:t>Honrubia</a:t>
            </a:r>
            <a:r>
              <a:rPr kumimoji="0" lang="en-US" altLang="ja-JP" sz="1800" b="1" dirty="0">
                <a:solidFill>
                  <a:srgbClr val="000000"/>
                </a:solidFill>
                <a:latin typeface="Helvetica" charset="0"/>
                <a:cs typeface="Helvetica" charset="0"/>
              </a:rPr>
              <a:t>.</a:t>
            </a: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7">
              <a:extLst>
                <a:ext uri="{BEBA8EAE-BF5A-486C-A8C5-ECC9F3942E4B}">
                  <a14:imgProps xmlns:a14="http://schemas.microsoft.com/office/drawing/2010/main">
                    <a14:imgLayer r:embed="rId8">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10</a:t>
            </a:fld>
            <a:endParaRPr lang="en-US" altLang="ja-JP" sz="1300" dirty="0">
              <a:solidFill>
                <a:srgbClr val="000000"/>
              </a:solidFill>
              <a:latin typeface="Arial" charset="0"/>
              <a:cs typeface="Gill Sans" charset="0"/>
            </a:endParaRPr>
          </a:p>
        </p:txBody>
      </p:sp>
      <p:sp>
        <p:nvSpPr>
          <p:cNvPr id="31" name="正方形/長方形 30"/>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39820763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Laser-generated REB was pinched </a:t>
            </a:r>
            <a:r>
              <a:rPr kumimoji="0" lang="en-US" altLang="ja-JP" sz="2200" b="1" dirty="0" smtClean="0">
                <a:solidFill>
                  <a:srgbClr val="000090"/>
                </a:solidFill>
                <a:latin typeface="Helvetica" charset="0"/>
                <a:ea typeface="Helvetica" charset="0"/>
                <a:cs typeface="Helvetica" charset="0"/>
                <a:sym typeface="Gill Sans" charset="0"/>
              </a:rPr>
              <a:t>at 1.0 ns</a:t>
            </a:r>
            <a:r>
              <a:rPr kumimoji="0" lang="en-US" altLang="ja-JP" sz="2200" b="1" dirty="0">
                <a:solidFill>
                  <a:srgbClr val="000090"/>
                </a:solidFill>
                <a:latin typeface="Helvetica" charset="0"/>
                <a:ea typeface="Helvetica" charset="0"/>
                <a:cs typeface="Helvetica" charset="0"/>
                <a:sym typeface="Gill Sans" charset="0"/>
              </a:rPr>
              <a:t> </a:t>
            </a: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by externally imposed </a:t>
            </a:r>
            <a:r>
              <a:rPr kumimoji="0" lang="en-US" altLang="ja-JP" sz="2200" b="1" dirty="0" err="1" smtClean="0">
                <a:solidFill>
                  <a:srgbClr val="000090"/>
                </a:solidFill>
                <a:latin typeface="Helvetica" charset="0"/>
                <a:ea typeface="Helvetica" charset="0"/>
                <a:cs typeface="Helvetica" charset="0"/>
                <a:sym typeface="Gill Sans" charset="0"/>
              </a:rPr>
              <a:t>kT</a:t>
            </a:r>
            <a:r>
              <a:rPr kumimoji="0" lang="en-US" altLang="ja-JP" sz="2200" b="1" dirty="0" smtClean="0">
                <a:solidFill>
                  <a:srgbClr val="000090"/>
                </a:solidFill>
                <a:latin typeface="Helvetica" charset="0"/>
                <a:ea typeface="Helvetica" charset="0"/>
                <a:cs typeface="Helvetica" charset="0"/>
                <a:sym typeface="Gill Sans" charset="0"/>
              </a:rPr>
              <a:t> magnetic field.</a:t>
            </a:r>
          </a:p>
        </p:txBody>
      </p:sp>
      <p:cxnSp>
        <p:nvCxnSpPr>
          <p:cNvPr id="44" name="直線矢印コネクタ 43"/>
          <p:cNvCxnSpPr/>
          <p:nvPr/>
        </p:nvCxnSpPr>
        <p:spPr>
          <a:xfrm>
            <a:off x="2540353" y="4318816"/>
            <a:ext cx="0" cy="10790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rot="5400000" flipH="1">
            <a:off x="2263104" y="4024402"/>
            <a:ext cx="0" cy="10790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 name="図形グループ 16"/>
          <p:cNvGrpSpPr/>
          <p:nvPr/>
        </p:nvGrpSpPr>
        <p:grpSpPr>
          <a:xfrm>
            <a:off x="2402595" y="4426148"/>
            <a:ext cx="251998" cy="251998"/>
            <a:chOff x="5443672" y="1832883"/>
            <a:chExt cx="251998" cy="251998"/>
          </a:xfrm>
        </p:grpSpPr>
        <p:sp>
          <p:nvSpPr>
            <p:cNvPr id="46" name="円/楕円 45"/>
            <p:cNvSpPr/>
            <p:nvPr/>
          </p:nvSpPr>
          <p:spPr>
            <a:xfrm>
              <a:off x="5443672" y="1832883"/>
              <a:ext cx="251998" cy="251998"/>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cs typeface="ヒラギノ角ゴ ProN W6"/>
              </a:endParaRPr>
            </a:p>
          </p:txBody>
        </p:sp>
        <p:cxnSp>
          <p:nvCxnSpPr>
            <p:cNvPr id="47" name="直線コネクタ 46"/>
            <p:cNvCxnSpPr/>
            <p:nvPr/>
          </p:nvCxnSpPr>
          <p:spPr>
            <a:xfrm>
              <a:off x="5480576" y="186978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flipH="1">
              <a:off x="5480576" y="186978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8" name="正方形/長方形 17"/>
          <p:cNvSpPr/>
          <p:nvPr/>
        </p:nvSpPr>
        <p:spPr>
          <a:xfrm>
            <a:off x="1287599" y="4379239"/>
            <a:ext cx="436002" cy="369332"/>
          </a:xfrm>
          <a:prstGeom prst="rect">
            <a:avLst/>
          </a:prstGeom>
        </p:spPr>
        <p:txBody>
          <a:bodyPr wrap="none">
            <a:spAutoFit/>
          </a:bodyPr>
          <a:lstStyle/>
          <a:p>
            <a:pPr defTabSz="457038"/>
            <a:r>
              <a:rPr lang="en-US" altLang="ja-JP" i="1" dirty="0" err="1" smtClean="0">
                <a:solidFill>
                  <a:srgbClr val="000000"/>
                </a:solidFill>
                <a:latin typeface="Helvetica"/>
                <a:ea typeface="ヒラギノ角ゴ ProN W6"/>
                <a:cs typeface="Helvetica"/>
              </a:rPr>
              <a:t>B</a:t>
            </a:r>
            <a:r>
              <a:rPr lang="en-US" altLang="ja-JP" baseline="-25000" dirty="0" err="1">
                <a:solidFill>
                  <a:srgbClr val="000000"/>
                </a:solidFill>
                <a:latin typeface="Helvetica"/>
                <a:ea typeface="ヒラギノ角ゴ ProN W6"/>
                <a:cs typeface="Helvetica"/>
              </a:rPr>
              <a:t>x</a:t>
            </a:r>
            <a:endParaRPr lang="ja-JP" altLang="en-US" dirty="0">
              <a:solidFill>
                <a:srgbClr val="000000"/>
              </a:solidFill>
              <a:latin typeface="Arial"/>
              <a:ea typeface="ヒラギノ角ゴ ProN W6"/>
              <a:cs typeface="ヒラギノ角ゴ ProN W6"/>
            </a:endParaRPr>
          </a:p>
        </p:txBody>
      </p:sp>
      <p:sp>
        <p:nvSpPr>
          <p:cNvPr id="49" name="正方形/長方形 48"/>
          <p:cNvSpPr/>
          <p:nvPr/>
        </p:nvSpPr>
        <p:spPr>
          <a:xfrm>
            <a:off x="2366180" y="5428692"/>
            <a:ext cx="436002" cy="369332"/>
          </a:xfrm>
          <a:prstGeom prst="rect">
            <a:avLst/>
          </a:prstGeom>
        </p:spPr>
        <p:txBody>
          <a:bodyPr wrap="none">
            <a:spAutoFit/>
          </a:bodyPr>
          <a:lstStyle/>
          <a:p>
            <a:pPr defTabSz="457038"/>
            <a:r>
              <a:rPr lang="en-US" altLang="ja-JP" i="1" dirty="0" err="1" smtClean="0">
                <a:solidFill>
                  <a:srgbClr val="000000"/>
                </a:solidFill>
                <a:latin typeface="Helvetica"/>
                <a:ea typeface="ヒラギノ角ゴ ProN W6"/>
                <a:cs typeface="Helvetica"/>
              </a:rPr>
              <a:t>B</a:t>
            </a:r>
            <a:r>
              <a:rPr lang="en-US" altLang="ja-JP" baseline="-25000" dirty="0" err="1">
                <a:solidFill>
                  <a:srgbClr val="000000"/>
                </a:solidFill>
                <a:latin typeface="Helvetica"/>
                <a:ea typeface="ヒラギノ角ゴ ProN W6"/>
                <a:cs typeface="Helvetica"/>
              </a:rPr>
              <a:t>z</a:t>
            </a:r>
            <a:endParaRPr lang="ja-JP" altLang="en-US" dirty="0">
              <a:solidFill>
                <a:srgbClr val="000000"/>
              </a:solidFill>
              <a:latin typeface="Arial"/>
              <a:ea typeface="ヒラギノ角ゴ ProN W6"/>
              <a:cs typeface="ヒラギノ角ゴ ProN W6"/>
            </a:endParaRPr>
          </a:p>
        </p:txBody>
      </p:sp>
      <p:sp>
        <p:nvSpPr>
          <p:cNvPr id="50" name="正方形/長方形 49"/>
          <p:cNvSpPr/>
          <p:nvPr/>
        </p:nvSpPr>
        <p:spPr>
          <a:xfrm>
            <a:off x="2597901" y="4134150"/>
            <a:ext cx="453059" cy="369332"/>
          </a:xfrm>
          <a:prstGeom prst="rect">
            <a:avLst/>
          </a:prstGeom>
        </p:spPr>
        <p:txBody>
          <a:bodyPr wrap="none">
            <a:spAutoFit/>
          </a:bodyPr>
          <a:lstStyle/>
          <a:p>
            <a:pPr defTabSz="457038"/>
            <a:r>
              <a:rPr lang="en-US" altLang="ja-JP" i="1" dirty="0" smtClean="0">
                <a:solidFill>
                  <a:srgbClr val="000000"/>
                </a:solidFill>
                <a:latin typeface="Helvetica"/>
                <a:ea typeface="ヒラギノ角ゴ ProN W6"/>
                <a:cs typeface="Helvetica"/>
              </a:rPr>
              <a:t>B</a:t>
            </a:r>
            <a:r>
              <a:rPr lang="en-US" altLang="ja-JP" baseline="-25000" dirty="0" smtClean="0">
                <a:solidFill>
                  <a:srgbClr val="000000"/>
                </a:solidFill>
                <a:latin typeface="Helvetica"/>
                <a:ea typeface="ヒラギノ角ゴ ProN W6"/>
                <a:cs typeface="Helvetica"/>
              </a:rPr>
              <a:t>y</a:t>
            </a:r>
            <a:endParaRPr lang="ja-JP" altLang="en-US" dirty="0">
              <a:solidFill>
                <a:srgbClr val="000000"/>
              </a:solidFill>
              <a:latin typeface="Arial"/>
              <a:ea typeface="ヒラギノ角ゴ ProN W6"/>
              <a:cs typeface="ヒラギノ角ゴ ProN W6"/>
            </a:endParaRPr>
          </a:p>
        </p:txBody>
      </p:sp>
      <p:sp>
        <p:nvSpPr>
          <p:cNvPr id="27" name="正方形/長方形 26"/>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pic>
        <p:nvPicPr>
          <p:cNvPr id="30" name="Picture 8" descr="face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482" y="4318816"/>
            <a:ext cx="2498918" cy="2429504"/>
          </a:xfrm>
          <a:prstGeom prst="rect">
            <a:avLst/>
          </a:prstGeom>
        </p:spPr>
      </p:pic>
      <p:sp>
        <p:nvSpPr>
          <p:cNvPr id="31" name="テキスト ボックス 30"/>
          <p:cNvSpPr txBox="1"/>
          <p:nvPr/>
        </p:nvSpPr>
        <p:spPr>
          <a:xfrm>
            <a:off x="3637403" y="5054216"/>
            <a:ext cx="2442834" cy="646331"/>
          </a:xfrm>
          <a:prstGeom prst="rect">
            <a:avLst/>
          </a:prstGeom>
          <a:noFill/>
        </p:spPr>
        <p:txBody>
          <a:bodyPr wrap="none" rtlCol="0">
            <a:spAutoFit/>
          </a:bodyPr>
          <a:lstStyle/>
          <a:p>
            <a:pPr defTabSz="457038"/>
            <a:r>
              <a:rPr lang="en-US" altLang="ja-JP" dirty="0" smtClean="0">
                <a:solidFill>
                  <a:srgbClr val="000000"/>
                </a:solidFill>
                <a:latin typeface="Arial"/>
                <a:ea typeface="ヒラギノ角ゴ ProN W6"/>
                <a:cs typeface="ヒラギノ角ゴ ProN W6"/>
              </a:rPr>
              <a:t>Magnetic field viewing</a:t>
            </a:r>
          </a:p>
          <a:p>
            <a:pPr defTabSz="457038"/>
            <a:r>
              <a:rPr lang="en-US" altLang="ja-JP" dirty="0" smtClean="0">
                <a:solidFill>
                  <a:srgbClr val="000000"/>
                </a:solidFill>
                <a:latin typeface="Arial"/>
                <a:ea typeface="ヒラギノ角ゴ ProN W6"/>
                <a:cs typeface="ヒラギノ角ゴ ProN W6"/>
              </a:rPr>
              <a:t>from the target face. </a:t>
            </a:r>
            <a:endParaRPr lang="ja-JP" altLang="en-US" dirty="0">
              <a:solidFill>
                <a:srgbClr val="000000"/>
              </a:solidFill>
              <a:latin typeface="Arial"/>
              <a:ea typeface="ヒラギノ角ゴ ProN W6"/>
              <a:cs typeface="ヒラギノ角ゴ ProN W6"/>
            </a:endParaRPr>
          </a:p>
        </p:txBody>
      </p:sp>
      <p:grpSp>
        <p:nvGrpSpPr>
          <p:cNvPr id="29" name="図形グループ 118"/>
          <p:cNvGrpSpPr>
            <a:grpSpLocks/>
          </p:cNvGrpSpPr>
          <p:nvPr/>
        </p:nvGrpSpPr>
        <p:grpSpPr bwMode="auto">
          <a:xfrm>
            <a:off x="7879862" y="185188"/>
            <a:ext cx="1223963" cy="788988"/>
            <a:chOff x="7424915" y="-91246"/>
            <a:chExt cx="1224880" cy="790356"/>
          </a:xfrm>
        </p:grpSpPr>
        <p:sp>
          <p:nvSpPr>
            <p:cNvPr id="32"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3"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11</a:t>
            </a:fld>
            <a:endParaRPr lang="en-US" altLang="ja-JP" sz="1300" dirty="0">
              <a:solidFill>
                <a:srgbClr val="000000"/>
              </a:solidFill>
              <a:latin typeface="Arial" charset="0"/>
              <a:cs typeface="Gill Sans" charset="0"/>
            </a:endParaRPr>
          </a:p>
        </p:txBody>
      </p:sp>
      <p:grpSp>
        <p:nvGrpSpPr>
          <p:cNvPr id="36" name="図形グループ 35"/>
          <p:cNvGrpSpPr/>
          <p:nvPr/>
        </p:nvGrpSpPr>
        <p:grpSpPr>
          <a:xfrm>
            <a:off x="434289" y="1336084"/>
            <a:ext cx="8151373" cy="2628900"/>
            <a:chOff x="957702" y="1989138"/>
            <a:chExt cx="8151373" cy="2628900"/>
          </a:xfrm>
        </p:grpSpPr>
        <p:pic>
          <p:nvPicPr>
            <p:cNvPr id="37" name="図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1200" y="1989138"/>
              <a:ext cx="2616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15025" y="1995488"/>
              <a:ext cx="2590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図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51875" y="1989138"/>
              <a:ext cx="457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4" descr="FE.bmp"/>
            <p:cNvPicPr>
              <a:picLocks noChangeAspect="1"/>
            </p:cNvPicPr>
            <p:nvPr/>
          </p:nvPicPr>
          <p:blipFill>
            <a:blip r:embed="rId11">
              <a:extLst>
                <a:ext uri="{28A0092B-C50C-407E-A947-70E740481C1C}">
                  <a14:useLocalDpi xmlns:a14="http://schemas.microsoft.com/office/drawing/2010/main" val="0"/>
                </a:ext>
              </a:extLst>
            </a:blip>
            <a:srcRect l="20686" t="4657" r="33374"/>
            <a:stretch>
              <a:fillRect/>
            </a:stretch>
          </p:blipFill>
          <p:spPr bwMode="auto">
            <a:xfrm>
              <a:off x="957702" y="2270125"/>
              <a:ext cx="2176462"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ボックス 53"/>
            <p:cNvSpPr txBox="1"/>
            <p:nvPr/>
          </p:nvSpPr>
          <p:spPr>
            <a:xfrm>
              <a:off x="3265339" y="1997947"/>
              <a:ext cx="895477" cy="400110"/>
            </a:xfrm>
            <a:prstGeom prst="rect">
              <a:avLst/>
            </a:prstGeom>
            <a:solidFill>
              <a:schemeClr val="tx1"/>
            </a:solidFill>
          </p:spPr>
          <p:txBody>
            <a:bodyPr wrap="square" rtlCol="0">
              <a:spAutoFit/>
            </a:bodyPr>
            <a:lstStyle/>
            <a:p>
              <a:pPr defTabSz="457038"/>
              <a:r>
                <a:rPr lang="en-US" altLang="ja-JP" sz="2000" dirty="0" smtClean="0">
                  <a:solidFill>
                    <a:srgbClr val="FFFFFF"/>
                  </a:solidFill>
                  <a:latin typeface="Helvetica"/>
                  <a:ea typeface="ヒラギノ角ゴ ProN W6"/>
                  <a:cs typeface="Helvetica"/>
                </a:rPr>
                <a:t>w/o B</a:t>
              </a:r>
              <a:endParaRPr lang="ja-JP" altLang="en-US" sz="2000" dirty="0">
                <a:solidFill>
                  <a:srgbClr val="FFFFFF"/>
                </a:solidFill>
                <a:latin typeface="Helvetica"/>
                <a:ea typeface="ヒラギノ角ゴ ProN W6"/>
                <a:cs typeface="Helvetica"/>
              </a:endParaRPr>
            </a:p>
          </p:txBody>
        </p:sp>
        <p:sp>
          <p:nvSpPr>
            <p:cNvPr id="55" name="テキスト ボックス 54"/>
            <p:cNvSpPr txBox="1"/>
            <p:nvPr/>
          </p:nvSpPr>
          <p:spPr>
            <a:xfrm>
              <a:off x="5938329" y="1997947"/>
              <a:ext cx="901464" cy="400110"/>
            </a:xfrm>
            <a:prstGeom prst="rect">
              <a:avLst/>
            </a:prstGeom>
            <a:solidFill>
              <a:schemeClr val="tx1"/>
            </a:solidFill>
          </p:spPr>
          <p:txBody>
            <a:bodyPr wrap="square" rtlCol="0">
              <a:spAutoFit/>
            </a:bodyPr>
            <a:lstStyle/>
            <a:p>
              <a:pPr defTabSz="457038"/>
              <a:r>
                <a:rPr lang="en-US" altLang="ja-JP" sz="2000" dirty="0" smtClean="0">
                  <a:solidFill>
                    <a:srgbClr val="FFFFFF"/>
                  </a:solidFill>
                  <a:latin typeface="Helvetica"/>
                  <a:ea typeface="ヒラギノ角ゴ ProN W6"/>
                  <a:cs typeface="Helvetica"/>
                </a:rPr>
                <a:t>w/B </a:t>
              </a:r>
              <a:endParaRPr lang="ja-JP" altLang="en-US" sz="2000" dirty="0">
                <a:solidFill>
                  <a:srgbClr val="FFFFFF"/>
                </a:solidFill>
                <a:latin typeface="Helvetica"/>
                <a:ea typeface="ヒラギノ角ゴ ProN W6"/>
                <a:cs typeface="Helvetica"/>
              </a:endParaRPr>
            </a:p>
          </p:txBody>
        </p:sp>
      </p:grpSp>
    </p:spTree>
    <p:extLst>
      <p:ext uri="{BB962C8B-B14F-4D97-AF65-F5344CB8AC3E}">
        <p14:creationId xmlns:p14="http://schemas.microsoft.com/office/powerpoint/2010/main" val="322964058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051720" y="404664"/>
            <a:ext cx="4423899" cy="61554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Cool REB Campaign</a:t>
            </a:r>
          </a:p>
        </p:txBody>
      </p:sp>
      <p:sp>
        <p:nvSpPr>
          <p:cNvPr id="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12</a:t>
            </a:fld>
            <a:endParaRPr lang="en-US" altLang="ja-JP" sz="1300" dirty="0">
              <a:solidFill>
                <a:srgbClr val="000000"/>
              </a:solidFill>
              <a:latin typeface="Arial" charset="0"/>
              <a:cs typeface="Gill Sans" charset="0"/>
            </a:endParaRPr>
          </a:p>
        </p:txBody>
      </p:sp>
      <p:pic>
        <p:nvPicPr>
          <p:cNvPr id="16" name="図 15"/>
          <p:cNvPicPr>
            <a:picLocks noChangeAspect="1"/>
          </p:cNvPicPr>
          <p:nvPr/>
        </p:nvPicPr>
        <p:blipFill>
          <a:blip r:embed="rId3"/>
          <a:stretch>
            <a:fillRect/>
          </a:stretch>
        </p:blipFill>
        <p:spPr>
          <a:xfrm>
            <a:off x="1291856" y="1843364"/>
            <a:ext cx="6508981" cy="4086651"/>
          </a:xfrm>
          <a:prstGeom prst="rect">
            <a:avLst/>
          </a:prstGeom>
        </p:spPr>
      </p:pic>
      <p:sp>
        <p:nvSpPr>
          <p:cNvPr id="17" name="テキスト ボックス 16"/>
          <p:cNvSpPr txBox="1"/>
          <p:nvPr/>
        </p:nvSpPr>
        <p:spPr>
          <a:xfrm>
            <a:off x="4177223" y="4600130"/>
            <a:ext cx="2835381" cy="707886"/>
          </a:xfrm>
          <a:prstGeom prst="rect">
            <a:avLst/>
          </a:prstGeom>
          <a:noFill/>
        </p:spPr>
        <p:txBody>
          <a:bodyPr wrap="none" rtlCol="0">
            <a:spAutoFit/>
          </a:bodyPr>
          <a:lstStyle/>
          <a:p>
            <a:pPr algn="ctr"/>
            <a:r>
              <a:rPr lang="en-US" altLang="ja-JP" sz="2000" b="1" i="1" dirty="0" smtClean="0">
                <a:solidFill>
                  <a:srgbClr val="FF0000"/>
                </a:solidFill>
                <a:latin typeface="Helvetica"/>
                <a:ea typeface="ＭＳ Ｐゴシック"/>
                <a:cs typeface="Helvetica"/>
              </a:rPr>
              <a:t>T</a:t>
            </a:r>
            <a:r>
              <a:rPr lang="en-US" altLang="ja-JP" sz="2000" b="1" baseline="-25000" dirty="0" smtClean="0">
                <a:solidFill>
                  <a:srgbClr val="FF0000"/>
                </a:solidFill>
                <a:latin typeface="Helvetica"/>
                <a:ea typeface="ＭＳ Ｐゴシック"/>
                <a:cs typeface="Helvetica"/>
              </a:rPr>
              <a:t>REB2</a:t>
            </a:r>
            <a:r>
              <a:rPr lang="en-US" altLang="ja-JP" sz="2000" b="1" dirty="0" smtClean="0">
                <a:solidFill>
                  <a:srgbClr val="FF0000"/>
                </a:solidFill>
                <a:latin typeface="Helvetica"/>
                <a:ea typeface="ＭＳ Ｐゴシック"/>
                <a:cs typeface="Helvetica"/>
              </a:rPr>
              <a:t> = 15 MeV</a:t>
            </a:r>
          </a:p>
          <a:p>
            <a:pPr algn="ctr"/>
            <a:r>
              <a:rPr lang="en-US" altLang="ja-JP" sz="2000" b="1" dirty="0" smtClean="0">
                <a:solidFill>
                  <a:srgbClr val="FF0000"/>
                </a:solidFill>
                <a:latin typeface="Helvetica"/>
                <a:ea typeface="ＭＳ Ｐゴシック"/>
                <a:cs typeface="Helvetica"/>
              </a:rPr>
              <a:t>determined from ESM </a:t>
            </a:r>
          </a:p>
        </p:txBody>
      </p:sp>
      <p:sp>
        <p:nvSpPr>
          <p:cNvPr id="18" name="テキスト ボックス 17"/>
          <p:cNvSpPr txBox="1"/>
          <p:nvPr/>
        </p:nvSpPr>
        <p:spPr>
          <a:xfrm>
            <a:off x="2555888" y="2974525"/>
            <a:ext cx="2978024" cy="707886"/>
          </a:xfrm>
          <a:prstGeom prst="rect">
            <a:avLst/>
          </a:prstGeom>
          <a:noFill/>
        </p:spPr>
        <p:txBody>
          <a:bodyPr wrap="none" rtlCol="0">
            <a:spAutoFit/>
          </a:bodyPr>
          <a:lstStyle/>
          <a:p>
            <a:pPr algn="ctr"/>
            <a:r>
              <a:rPr lang="en-US" altLang="ja-JP" sz="2000" b="1" i="1" dirty="0" smtClean="0">
                <a:solidFill>
                  <a:srgbClr val="0000FF"/>
                </a:solidFill>
                <a:latin typeface="Helvetica"/>
                <a:ea typeface="ＭＳ Ｐゴシック"/>
                <a:cs typeface="Helvetica"/>
              </a:rPr>
              <a:t>T</a:t>
            </a:r>
            <a:r>
              <a:rPr lang="en-US" altLang="ja-JP" sz="2000" b="1" baseline="-25000" dirty="0" smtClean="0">
                <a:solidFill>
                  <a:srgbClr val="0000FF"/>
                </a:solidFill>
                <a:latin typeface="Helvetica"/>
                <a:ea typeface="ＭＳ Ｐゴシック"/>
                <a:cs typeface="Helvetica"/>
              </a:rPr>
              <a:t>REB1</a:t>
            </a:r>
            <a:r>
              <a:rPr lang="en-US" altLang="ja-JP" sz="2000" b="1" dirty="0" smtClean="0">
                <a:solidFill>
                  <a:srgbClr val="0000FF"/>
                </a:solidFill>
                <a:latin typeface="Helvetica"/>
                <a:ea typeface="ＭＳ Ｐゴシック"/>
                <a:cs typeface="Helvetica"/>
              </a:rPr>
              <a:t> = 1 MeV</a:t>
            </a:r>
          </a:p>
          <a:p>
            <a:pPr algn="ctr"/>
            <a:r>
              <a:rPr lang="en-US" altLang="ja-JP" sz="2000" b="1" dirty="0" smtClean="0">
                <a:solidFill>
                  <a:srgbClr val="0000FF"/>
                </a:solidFill>
                <a:latin typeface="Helvetica"/>
                <a:ea typeface="ＭＳ Ｐゴシック"/>
                <a:cs typeface="Helvetica"/>
              </a:rPr>
              <a:t>determined from HEXS </a:t>
            </a:r>
          </a:p>
        </p:txBody>
      </p:sp>
      <p:sp>
        <p:nvSpPr>
          <p:cNvPr id="19" name="テキスト ボックス 18"/>
          <p:cNvSpPr txBox="1"/>
          <p:nvPr/>
        </p:nvSpPr>
        <p:spPr>
          <a:xfrm>
            <a:off x="3061968" y="4200020"/>
            <a:ext cx="1596104" cy="400110"/>
          </a:xfrm>
          <a:prstGeom prst="rect">
            <a:avLst/>
          </a:prstGeom>
          <a:noFill/>
        </p:spPr>
        <p:txBody>
          <a:bodyPr wrap="none" rtlCol="0">
            <a:spAutoFit/>
          </a:bodyPr>
          <a:lstStyle/>
          <a:p>
            <a:r>
              <a:rPr lang="en-US" altLang="ja-JP" sz="2000" b="1" dirty="0" smtClean="0">
                <a:solidFill>
                  <a:prstClr val="black">
                    <a:lumMod val="50000"/>
                    <a:lumOff val="50000"/>
                  </a:prstClr>
                </a:solidFill>
                <a:latin typeface="Helvetica"/>
                <a:ea typeface="ＭＳ Ｐゴシック"/>
                <a:cs typeface="Helvetica"/>
              </a:rPr>
              <a:t>ESM signal</a:t>
            </a:r>
            <a:endParaRPr lang="ja-JP" altLang="en-US" sz="2000" b="1" dirty="0">
              <a:solidFill>
                <a:prstClr val="black">
                  <a:lumMod val="50000"/>
                  <a:lumOff val="50000"/>
                </a:prstClr>
              </a:solidFill>
              <a:latin typeface="Helvetica"/>
              <a:ea typeface="ＭＳ Ｐゴシック"/>
              <a:cs typeface="Helvetica"/>
            </a:endParaRPr>
          </a:p>
        </p:txBody>
      </p:sp>
      <p:grpSp>
        <p:nvGrpSpPr>
          <p:cNvPr id="20" name="図形グループ 19"/>
          <p:cNvGrpSpPr/>
          <p:nvPr/>
        </p:nvGrpSpPr>
        <p:grpSpPr>
          <a:xfrm>
            <a:off x="1086006" y="1772816"/>
            <a:ext cx="7590450" cy="4229578"/>
            <a:chOff x="1214566" y="2458082"/>
            <a:chExt cx="7590450" cy="4229578"/>
          </a:xfrm>
        </p:grpSpPr>
        <p:pic>
          <p:nvPicPr>
            <p:cNvPr id="21" name="図 20"/>
            <p:cNvPicPr>
              <a:picLocks noChangeAspect="1"/>
            </p:cNvPicPr>
            <p:nvPr/>
          </p:nvPicPr>
          <p:blipFill>
            <a:blip r:embed="rId4"/>
            <a:stretch>
              <a:fillRect/>
            </a:stretch>
          </p:blipFill>
          <p:spPr>
            <a:xfrm>
              <a:off x="1214566" y="2458082"/>
              <a:ext cx="6736627" cy="4229578"/>
            </a:xfrm>
            <a:prstGeom prst="rect">
              <a:avLst/>
            </a:prstGeom>
            <a:solidFill>
              <a:schemeClr val="bg1"/>
            </a:solidFill>
          </p:spPr>
        </p:pic>
        <p:sp>
          <p:nvSpPr>
            <p:cNvPr id="22" name="テキスト ボックス 21"/>
            <p:cNvSpPr txBox="1"/>
            <p:nvPr/>
          </p:nvSpPr>
          <p:spPr>
            <a:xfrm>
              <a:off x="4172585" y="2764620"/>
              <a:ext cx="1856756" cy="707886"/>
            </a:xfrm>
            <a:prstGeom prst="rect">
              <a:avLst/>
            </a:prstGeom>
            <a:noFill/>
          </p:spPr>
          <p:txBody>
            <a:bodyPr wrap="none" rtlCol="0">
              <a:spAutoFit/>
            </a:bodyPr>
            <a:lstStyle/>
            <a:p>
              <a:pPr algn="ctr"/>
              <a:r>
                <a:rPr lang="en-US" altLang="ja-JP" sz="2000" b="1" i="1" dirty="0" smtClean="0">
                  <a:solidFill>
                    <a:srgbClr val="0000FF"/>
                  </a:solidFill>
                  <a:latin typeface="Helvetica"/>
                  <a:ea typeface="ＭＳ Ｐゴシック"/>
                  <a:cs typeface="Helvetica"/>
                </a:rPr>
                <a:t>T</a:t>
              </a:r>
              <a:r>
                <a:rPr lang="en-US" altLang="ja-JP" sz="2000" b="1" baseline="-25000" dirty="0" smtClean="0">
                  <a:solidFill>
                    <a:srgbClr val="0000FF"/>
                  </a:solidFill>
                  <a:latin typeface="Helvetica"/>
                  <a:ea typeface="ＭＳ Ｐゴシック"/>
                  <a:cs typeface="Helvetica"/>
                </a:rPr>
                <a:t>REB1</a:t>
              </a:r>
              <a:r>
                <a:rPr lang="en-US" altLang="ja-JP" sz="2000" b="1" dirty="0" smtClean="0">
                  <a:solidFill>
                    <a:srgbClr val="0000FF"/>
                  </a:solidFill>
                  <a:latin typeface="Helvetica"/>
                  <a:ea typeface="ＭＳ Ｐゴシック"/>
                  <a:cs typeface="Helvetica"/>
                </a:rPr>
                <a:t> = 1 MeV </a:t>
              </a:r>
            </a:p>
            <a:p>
              <a:pPr algn="ctr"/>
              <a:r>
                <a:rPr lang="en-US" altLang="ja-JP" sz="2000" b="1" dirty="0" smtClean="0">
                  <a:solidFill>
                    <a:srgbClr val="0000FF"/>
                  </a:solidFill>
                  <a:latin typeface="Helvetica"/>
                  <a:ea typeface="ＭＳ Ｐゴシック"/>
                  <a:cs typeface="Helvetica"/>
                </a:rPr>
                <a:t>(7.9%</a:t>
              </a:r>
              <a:r>
                <a:rPr lang="en-US" altLang="ja-JP" sz="2000" b="1" dirty="0">
                  <a:solidFill>
                    <a:srgbClr val="0000FF"/>
                  </a:solidFill>
                  <a:latin typeface="Helvetica"/>
                  <a:ea typeface="ＭＳ Ｐゴシック"/>
                  <a:cs typeface="Helvetica"/>
                </a:rPr>
                <a:t> </a:t>
              </a:r>
              <a:r>
                <a:rPr lang="en-US" altLang="ja-JP" sz="2000" b="1" dirty="0" smtClean="0">
                  <a:solidFill>
                    <a:srgbClr val="0000FF"/>
                  </a:solidFill>
                  <a:latin typeface="Helvetica"/>
                  <a:ea typeface="ＭＳ Ｐゴシック"/>
                  <a:cs typeface="Helvetica"/>
                </a:rPr>
                <a:t>of E</a:t>
              </a:r>
              <a:r>
                <a:rPr lang="en-US" altLang="ja-JP" sz="2000" b="1" baseline="-25000" dirty="0" smtClean="0">
                  <a:solidFill>
                    <a:srgbClr val="0000FF"/>
                  </a:solidFill>
                  <a:latin typeface="Helvetica"/>
                  <a:ea typeface="ＭＳ Ｐゴシック"/>
                  <a:cs typeface="Helvetica"/>
                </a:rPr>
                <a:t>REB</a:t>
              </a:r>
              <a:r>
                <a:rPr lang="en-US" altLang="ja-JP" sz="2000" b="1" dirty="0" smtClean="0">
                  <a:solidFill>
                    <a:srgbClr val="0000FF"/>
                  </a:solidFill>
                  <a:latin typeface="Helvetica"/>
                  <a:ea typeface="ＭＳ Ｐゴシック"/>
                  <a:cs typeface="Helvetica"/>
                </a:rPr>
                <a:t>)</a:t>
              </a:r>
              <a:endParaRPr lang="ja-JP" altLang="en-US" sz="2000" b="1" dirty="0">
                <a:solidFill>
                  <a:srgbClr val="0000FF"/>
                </a:solidFill>
                <a:latin typeface="Helvetica"/>
                <a:ea typeface="ＭＳ Ｐゴシック"/>
                <a:cs typeface="Helvetica"/>
              </a:endParaRPr>
            </a:p>
          </p:txBody>
        </p:sp>
        <p:sp>
          <p:nvSpPr>
            <p:cNvPr id="23" name="テキスト ボックス 22"/>
            <p:cNvSpPr txBox="1"/>
            <p:nvPr/>
          </p:nvSpPr>
          <p:spPr>
            <a:xfrm>
              <a:off x="6575070" y="4366133"/>
              <a:ext cx="2070657" cy="707886"/>
            </a:xfrm>
            <a:prstGeom prst="rect">
              <a:avLst/>
            </a:prstGeom>
            <a:noFill/>
          </p:spPr>
          <p:txBody>
            <a:bodyPr wrap="none" rtlCol="0">
              <a:spAutoFit/>
            </a:bodyPr>
            <a:lstStyle/>
            <a:p>
              <a:pPr algn="ctr"/>
              <a:r>
                <a:rPr lang="en-US" altLang="ja-JP" sz="2000" b="1" i="1" dirty="0" smtClean="0">
                  <a:solidFill>
                    <a:srgbClr val="FF0000"/>
                  </a:solidFill>
                  <a:latin typeface="Helvetica"/>
                  <a:ea typeface="ＭＳ Ｐゴシック"/>
                  <a:cs typeface="Helvetica"/>
                </a:rPr>
                <a:t>T</a:t>
              </a:r>
              <a:r>
                <a:rPr lang="en-US" altLang="ja-JP" sz="2000" b="1" baseline="-25000" dirty="0" smtClean="0">
                  <a:solidFill>
                    <a:srgbClr val="FF0000"/>
                  </a:solidFill>
                  <a:latin typeface="Helvetica"/>
                  <a:ea typeface="ＭＳ Ｐゴシック"/>
                  <a:cs typeface="Helvetica"/>
                </a:rPr>
                <a:t>REB2</a:t>
              </a:r>
              <a:r>
                <a:rPr lang="en-US" altLang="ja-JP" sz="2000" b="1" dirty="0" smtClean="0">
                  <a:solidFill>
                    <a:srgbClr val="FF0000"/>
                  </a:solidFill>
                  <a:latin typeface="Helvetica"/>
                  <a:ea typeface="ＭＳ Ｐゴシック"/>
                  <a:cs typeface="Helvetica"/>
                </a:rPr>
                <a:t> = 15 MeV </a:t>
              </a:r>
            </a:p>
            <a:p>
              <a:pPr algn="ctr"/>
              <a:r>
                <a:rPr lang="en-US" altLang="ja-JP" sz="2000" b="1" dirty="0" smtClean="0">
                  <a:solidFill>
                    <a:srgbClr val="FF0000"/>
                  </a:solidFill>
                  <a:latin typeface="Helvetica"/>
                  <a:ea typeface="ＭＳ Ｐゴシック"/>
                  <a:cs typeface="Helvetica"/>
                </a:rPr>
                <a:t>(92.1% of E</a:t>
              </a:r>
              <a:r>
                <a:rPr lang="en-US" altLang="ja-JP" sz="2000" b="1" baseline="-25000" dirty="0" smtClean="0">
                  <a:solidFill>
                    <a:srgbClr val="FF0000"/>
                  </a:solidFill>
                  <a:latin typeface="Helvetica"/>
                  <a:ea typeface="ＭＳ Ｐゴシック"/>
                  <a:cs typeface="Helvetica"/>
                </a:rPr>
                <a:t>REB</a:t>
              </a:r>
              <a:r>
                <a:rPr lang="en-US" altLang="ja-JP" sz="2000" b="1" dirty="0" smtClean="0">
                  <a:solidFill>
                    <a:srgbClr val="FF0000"/>
                  </a:solidFill>
                  <a:latin typeface="Helvetica"/>
                  <a:ea typeface="ＭＳ Ｐゴシック"/>
                  <a:cs typeface="Helvetica"/>
                </a:rPr>
                <a:t>)</a:t>
              </a:r>
              <a:endParaRPr lang="ja-JP" altLang="en-US" sz="2000" b="1" dirty="0">
                <a:solidFill>
                  <a:srgbClr val="FF0000"/>
                </a:solidFill>
                <a:latin typeface="Helvetica"/>
                <a:ea typeface="ＭＳ Ｐゴシック"/>
                <a:cs typeface="Helvetica"/>
              </a:endParaRPr>
            </a:p>
          </p:txBody>
        </p:sp>
        <p:sp>
          <p:nvSpPr>
            <p:cNvPr id="24" name="テキスト ボックス 23"/>
            <p:cNvSpPr txBox="1"/>
            <p:nvPr/>
          </p:nvSpPr>
          <p:spPr>
            <a:xfrm>
              <a:off x="5284977" y="3659791"/>
              <a:ext cx="3520039" cy="400110"/>
            </a:xfrm>
            <a:prstGeom prst="rect">
              <a:avLst/>
            </a:prstGeom>
            <a:noFill/>
          </p:spPr>
          <p:txBody>
            <a:bodyPr wrap="none" rtlCol="0">
              <a:spAutoFit/>
            </a:bodyPr>
            <a:lstStyle/>
            <a:p>
              <a:r>
                <a:rPr lang="en-US" altLang="ja-JP" sz="2000" b="1" dirty="0" smtClean="0">
                  <a:solidFill>
                    <a:prstClr val="black">
                      <a:lumMod val="50000"/>
                      <a:lumOff val="50000"/>
                    </a:prstClr>
                  </a:solidFill>
                  <a:latin typeface="Helvetica"/>
                  <a:ea typeface="ＭＳ Ｐゴシック"/>
                  <a:cs typeface="Helvetica"/>
                </a:rPr>
                <a:t>Vacuum Electron Spectrum</a:t>
              </a:r>
              <a:endParaRPr lang="ja-JP" altLang="en-US" sz="2000" b="1" dirty="0">
                <a:solidFill>
                  <a:prstClr val="black">
                    <a:lumMod val="50000"/>
                    <a:lumOff val="50000"/>
                  </a:prstClr>
                </a:solidFill>
                <a:latin typeface="Helvetica"/>
                <a:ea typeface="ＭＳ Ｐゴシック"/>
                <a:cs typeface="Helvetica"/>
              </a:endParaRPr>
            </a:p>
          </p:txBody>
        </p:sp>
      </p:grpSp>
      <p:sp>
        <p:nvSpPr>
          <p:cNvPr id="25" name="円/楕円 24"/>
          <p:cNvSpPr/>
          <p:nvPr/>
        </p:nvSpPr>
        <p:spPr bwMode="auto">
          <a:xfrm>
            <a:off x="1981923" y="2251085"/>
            <a:ext cx="1995465" cy="1073110"/>
          </a:xfrm>
          <a:prstGeom prst="ellipse">
            <a:avLst/>
          </a:prstGeom>
          <a:noFill/>
          <a:ln w="25400" cap="flat" cmpd="sng" algn="ctr">
            <a:solidFill>
              <a:srgbClr val="008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tabLst>
                <a:tab pos="838200" algn="l"/>
              </a:tabLst>
            </a:pPr>
            <a:endParaRPr kumimoji="0" lang="ja-JP" altLang="en-US" sz="3200">
              <a:solidFill>
                <a:prstClr val="black"/>
              </a:solidFill>
              <a:latin typeface="Gill Sans" charset="0"/>
              <a:ea typeface="ヒラギノ角ゴ ProN W3" charset="-128"/>
              <a:cs typeface="ヒラギノ角ゴ ProN W3" charset="-128"/>
              <a:sym typeface="Gill Sans" charset="0"/>
            </a:endParaRPr>
          </a:p>
        </p:txBody>
      </p:sp>
      <p:sp>
        <p:nvSpPr>
          <p:cNvPr id="26" name="テキスト ボックス 13"/>
          <p:cNvSpPr txBox="1">
            <a:spLocks noChangeArrowheads="1"/>
          </p:cNvSpPr>
          <p:nvPr/>
        </p:nvSpPr>
        <p:spPr bwMode="auto">
          <a:xfrm>
            <a:off x="1870397" y="3313861"/>
            <a:ext cx="3149599"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2000" b="1" u="none" dirty="0" smtClean="0">
                <a:solidFill>
                  <a:srgbClr val="008000"/>
                </a:solidFill>
                <a:latin typeface="Helvetica" charset="0"/>
                <a:cs typeface="Helvetica" charset="0"/>
              </a:rPr>
              <a:t>Effect of sheath field</a:t>
            </a:r>
            <a:endParaRPr lang="ja-JP" altLang="en-US" sz="2000" b="1" u="none" dirty="0">
              <a:solidFill>
                <a:srgbClr val="008000"/>
              </a:solidFill>
              <a:latin typeface="Helvetica" charset="0"/>
              <a:cs typeface="Helvetica" charset="0"/>
            </a:endParaRPr>
          </a:p>
        </p:txBody>
      </p:sp>
    </p:spTree>
    <p:extLst>
      <p:ext uri="{BB962C8B-B14F-4D97-AF65-F5344CB8AC3E}">
        <p14:creationId xmlns:p14="http://schemas.microsoft.com/office/powerpoint/2010/main" val="413703067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smtClean="0">
              <a:solidFill>
                <a:srgbClr val="FF000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Too energetic electrons are generated </a:t>
            </a:r>
            <a:r>
              <a:rPr lang="en-US" altLang="ja-JP" sz="2200" b="1" dirty="0" smtClean="0">
                <a:solidFill>
                  <a:srgbClr val="FF0000"/>
                </a:solidFill>
                <a:latin typeface="Helvetica"/>
                <a:ea typeface="ヒラギノ角ゴ Pro W3"/>
                <a:cs typeface="Helvetica"/>
              </a:rPr>
              <a:t>in a long-scale</a:t>
            </a:r>
          </a:p>
          <a:p>
            <a:r>
              <a:rPr lang="en-US" altLang="ja-JP" sz="2200" b="1" dirty="0" smtClean="0">
                <a:solidFill>
                  <a:srgbClr val="FF0000"/>
                </a:solidFill>
                <a:latin typeface="Helvetica"/>
                <a:ea typeface="ヒラギノ角ゴ Pro W3"/>
                <a:cs typeface="Helvetica"/>
              </a:rPr>
              <a:t>plasma generated by foot of the heating laser pulse</a:t>
            </a:r>
            <a:r>
              <a:rPr lang="en-US" altLang="ja-JP" sz="2200" b="1" dirty="0" smtClean="0">
                <a:solidFill>
                  <a:srgbClr val="000090"/>
                </a:solidFill>
                <a:latin typeface="Helvetica"/>
                <a:ea typeface="ヒラギノ角ゴ Pro W3"/>
                <a:cs typeface="Helvetica"/>
              </a:rPr>
              <a:t>.</a:t>
            </a: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13</a:t>
            </a:fld>
            <a:endParaRPr lang="en-US" altLang="ja-JP" sz="1300" dirty="0">
              <a:solidFill>
                <a:srgbClr val="000000"/>
              </a:solidFill>
              <a:latin typeface="Arial" charset="0"/>
              <a:cs typeface="Gill Sans" charset="0"/>
            </a:endParaRPr>
          </a:p>
        </p:txBody>
      </p:sp>
      <p:sp>
        <p:nvSpPr>
          <p:cNvPr id="31" name="正方形/長方形 30"/>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pic>
        <p:nvPicPr>
          <p:cNvPr id="81" name="図 47"/>
          <p:cNvPicPr>
            <a:picLocks noChangeAspect="1"/>
          </p:cNvPicPr>
          <p:nvPr/>
        </p:nvPicPr>
        <p:blipFill rotWithShape="1">
          <a:blip r:embed="rId8">
            <a:extLst>
              <a:ext uri="{28A0092B-C50C-407E-A947-70E740481C1C}">
                <a14:useLocalDpi xmlns:a14="http://schemas.microsoft.com/office/drawing/2010/main" val="0"/>
              </a:ext>
            </a:extLst>
          </a:blip>
          <a:srcRect t="13143" b="14700"/>
          <a:stretch/>
        </p:blipFill>
        <p:spPr bwMode="auto">
          <a:xfrm flipH="1">
            <a:off x="1099630" y="1990534"/>
            <a:ext cx="2972855" cy="1307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0" name="Picture 3" descr="E:\Cai\DeepD-cone\SCih\pict\otherpict\scih3pic-10.tif"/>
          <p:cNvPicPr>
            <a:picLocks noChangeAspect="1" noChangeArrowheads="1"/>
          </p:cNvPicPr>
          <p:nvPr/>
        </p:nvPicPr>
        <p:blipFill rotWithShape="1">
          <a:blip r:embed="rId9">
            <a:extLst>
              <a:ext uri="{28A0092B-C50C-407E-A947-70E740481C1C}">
                <a14:useLocalDpi xmlns:a14="http://schemas.microsoft.com/office/drawing/2010/main" val="0"/>
              </a:ext>
            </a:extLst>
          </a:blip>
          <a:srcRect b="69406"/>
          <a:stretch/>
        </p:blipFill>
        <p:spPr bwMode="auto">
          <a:xfrm>
            <a:off x="39956" y="4262037"/>
            <a:ext cx="4643921" cy="245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図形グループ 2"/>
          <p:cNvGrpSpPr/>
          <p:nvPr/>
        </p:nvGrpSpPr>
        <p:grpSpPr>
          <a:xfrm>
            <a:off x="4751552" y="1633150"/>
            <a:ext cx="4573241" cy="4792214"/>
            <a:chOff x="4751552" y="1643637"/>
            <a:chExt cx="4185197" cy="4385590"/>
          </a:xfrm>
        </p:grpSpPr>
        <p:graphicFrame>
          <p:nvGraphicFramePr>
            <p:cNvPr id="94" name="Object 2"/>
            <p:cNvGraphicFramePr>
              <a:graphicFrameLocks noChangeAspect="1"/>
            </p:cNvGraphicFramePr>
            <p:nvPr>
              <p:extLst>
                <p:ext uri="{D42A27DB-BD31-4B8C-83A1-F6EECF244321}">
                  <p14:modId xmlns:p14="http://schemas.microsoft.com/office/powerpoint/2010/main" val="2868878167"/>
                </p:ext>
              </p:extLst>
            </p:nvPr>
          </p:nvGraphicFramePr>
          <p:xfrm>
            <a:off x="4751552" y="1643637"/>
            <a:ext cx="4185197" cy="4385590"/>
          </p:xfrm>
          <a:graphic>
            <a:graphicData uri="http://schemas.openxmlformats.org/presentationml/2006/ole">
              <mc:AlternateContent xmlns:mc="http://schemas.openxmlformats.org/markup-compatibility/2006">
                <mc:Choice xmlns:v="urn:schemas-microsoft-com:vml" Requires="v">
                  <p:oleObj spid="_x0000_s1039" name="ｸﾞﾗﾌ" r:id="rId10" imgW="2381250" imgH="2381250" progId="">
                    <p:embed/>
                  </p:oleObj>
                </mc:Choice>
                <mc:Fallback>
                  <p:oleObj name="ｸﾞﾗﾌ" r:id="rId10" imgW="2381250" imgH="238125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1552" y="1643637"/>
                          <a:ext cx="4185197" cy="4385590"/>
                        </a:xfrm>
                        <a:prstGeom prst="rect">
                          <a:avLst/>
                        </a:prstGeom>
                        <a:noFill/>
                        <a:ln>
                          <a:noFill/>
                        </a:ln>
                        <a:extLst/>
                      </p:spPr>
                    </p:pic>
                  </p:oleObj>
                </mc:Fallback>
              </mc:AlternateContent>
            </a:graphicData>
          </a:graphic>
        </p:graphicFrame>
        <p:sp>
          <p:nvSpPr>
            <p:cNvPr id="95" name="左中かっこ 94"/>
            <p:cNvSpPr/>
            <p:nvPr/>
          </p:nvSpPr>
          <p:spPr>
            <a:xfrm rot="16200000">
              <a:off x="5907466" y="3733312"/>
              <a:ext cx="244977" cy="921893"/>
            </a:xfrm>
            <a:prstGeom prst="leftBrace">
              <a:avLst>
                <a:gd name="adj1" fmla="val 8333"/>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lIns="91436" tIns="45716" rIns="91436" bIns="45716" anchor="ctr"/>
            <a:lstStyle/>
            <a:p>
              <a:pPr algn="ctr" defTabSz="822911" fontAlgn="base">
                <a:spcBef>
                  <a:spcPct val="0"/>
                </a:spcBef>
                <a:spcAft>
                  <a:spcPct val="0"/>
                </a:spcAft>
                <a:defRPr/>
              </a:pPr>
              <a:endParaRPr lang="ja-JP" altLang="en-US" sz="2900">
                <a:solidFill>
                  <a:srgbClr val="000000"/>
                </a:solidFill>
                <a:latin typeface="Arial"/>
                <a:ea typeface="ヒラギノ角ゴ ProN W6"/>
                <a:cs typeface="ヒラギノ角ゴ ProN W6"/>
                <a:sym typeface="Gill Sans" charset="0"/>
              </a:endParaRPr>
            </a:p>
          </p:txBody>
        </p:sp>
        <p:sp>
          <p:nvSpPr>
            <p:cNvPr id="96" name="左中かっこ 95"/>
            <p:cNvSpPr/>
            <p:nvPr/>
          </p:nvSpPr>
          <p:spPr>
            <a:xfrm rot="5400000" flipV="1">
              <a:off x="7707347" y="3840206"/>
              <a:ext cx="231460" cy="510555"/>
            </a:xfrm>
            <a:prstGeom prst="leftBrace">
              <a:avLst>
                <a:gd name="adj1" fmla="val 8333"/>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lIns="91436" tIns="45716" rIns="91436" bIns="45716" anchor="ctr"/>
            <a:lstStyle/>
            <a:p>
              <a:pPr algn="ctr" defTabSz="822911" fontAlgn="base">
                <a:spcBef>
                  <a:spcPct val="0"/>
                </a:spcBef>
                <a:spcAft>
                  <a:spcPct val="0"/>
                </a:spcAft>
                <a:defRPr/>
              </a:pPr>
              <a:endParaRPr lang="ja-JP" altLang="en-US" sz="2900">
                <a:solidFill>
                  <a:srgbClr val="000000"/>
                </a:solidFill>
                <a:latin typeface="Arial"/>
                <a:ea typeface="ヒラギノ角ゴ ProN W6"/>
                <a:cs typeface="ヒラギノ角ゴ ProN W6"/>
                <a:sym typeface="Gill Sans" charset="0"/>
              </a:endParaRPr>
            </a:p>
          </p:txBody>
        </p:sp>
        <p:sp>
          <p:nvSpPr>
            <p:cNvPr id="97" name="テキスト ボックス 14"/>
            <p:cNvSpPr txBox="1">
              <a:spLocks noChangeArrowheads="1"/>
            </p:cNvSpPr>
            <p:nvPr/>
          </p:nvSpPr>
          <p:spPr bwMode="auto">
            <a:xfrm>
              <a:off x="5866664" y="4359788"/>
              <a:ext cx="1326790" cy="7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911" fontAlgn="base">
                <a:spcBef>
                  <a:spcPct val="0"/>
                </a:spcBef>
                <a:spcAft>
                  <a:spcPct val="0"/>
                </a:spcAft>
              </a:pPr>
              <a:r>
                <a:rPr lang="en-US" altLang="ja-JP" sz="1600" b="1" dirty="0">
                  <a:solidFill>
                    <a:srgbClr val="000090"/>
                  </a:solidFill>
                  <a:latin typeface="Helvetica" charset="0"/>
                  <a:cs typeface="Helvetica" charset="0"/>
                </a:rPr>
                <a:t>Preferable electrons decrease</a:t>
              </a:r>
              <a:endParaRPr lang="ja-JP" altLang="en-US" sz="1600" b="1" dirty="0">
                <a:solidFill>
                  <a:srgbClr val="000090"/>
                </a:solidFill>
                <a:latin typeface="Helvetica" charset="0"/>
                <a:cs typeface="Helvetica" charset="0"/>
              </a:endParaRPr>
            </a:p>
          </p:txBody>
        </p:sp>
        <p:sp>
          <p:nvSpPr>
            <p:cNvPr id="98" name="テキスト ボックス 15"/>
            <p:cNvSpPr txBox="1">
              <a:spLocks noChangeArrowheads="1"/>
            </p:cNvSpPr>
            <p:nvPr/>
          </p:nvSpPr>
          <p:spPr bwMode="auto">
            <a:xfrm>
              <a:off x="6671448" y="3316904"/>
              <a:ext cx="2007292" cy="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r" defTabSz="822911" fontAlgn="base">
                <a:spcBef>
                  <a:spcPct val="0"/>
                </a:spcBef>
                <a:spcAft>
                  <a:spcPct val="0"/>
                </a:spcAft>
              </a:pPr>
              <a:r>
                <a:rPr lang="en-US" altLang="ja-JP" sz="1600" b="1" dirty="0">
                  <a:solidFill>
                    <a:srgbClr val="000090"/>
                  </a:solidFill>
                  <a:latin typeface="Helvetica" charset="0"/>
                  <a:cs typeface="Helvetica" charset="0"/>
                </a:rPr>
                <a:t>Energetic electrons increase</a:t>
              </a:r>
              <a:endParaRPr lang="ja-JP" altLang="en-US" sz="1600" b="1" dirty="0">
                <a:solidFill>
                  <a:srgbClr val="000090"/>
                </a:solidFill>
                <a:latin typeface="Helvetica" charset="0"/>
                <a:cs typeface="Helvetica" charset="0"/>
              </a:endParaRPr>
            </a:p>
          </p:txBody>
        </p:sp>
      </p:grpSp>
      <p:sp>
        <p:nvSpPr>
          <p:cNvPr id="40" name="テキスト ボックス 4"/>
          <p:cNvSpPr txBox="1">
            <a:spLocks noChangeArrowheads="1"/>
          </p:cNvSpPr>
          <p:nvPr/>
        </p:nvSpPr>
        <p:spPr bwMode="auto">
          <a:xfrm>
            <a:off x="740814" y="1146112"/>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prstClr val="white"/>
                </a:solidFill>
                <a:latin typeface="Helvetica" charset="0"/>
                <a:cs typeface="Helvetica" charset="0"/>
              </a:rPr>
              <a:t>Long-scale plasma generated by foot pulse</a:t>
            </a:r>
            <a:endParaRPr lang="ja-JP" altLang="en-US" sz="2000" b="1" dirty="0">
              <a:solidFill>
                <a:prstClr val="white"/>
              </a:solidFill>
              <a:latin typeface="Helvetica" charset="0"/>
              <a:cs typeface="Helvetica" charset="0"/>
            </a:endParaRPr>
          </a:p>
        </p:txBody>
      </p:sp>
      <p:sp>
        <p:nvSpPr>
          <p:cNvPr id="41" name="テキスト ボックス 4"/>
          <p:cNvSpPr txBox="1">
            <a:spLocks noChangeArrowheads="1"/>
          </p:cNvSpPr>
          <p:nvPr/>
        </p:nvSpPr>
        <p:spPr bwMode="auto">
          <a:xfrm>
            <a:off x="729055" y="3473317"/>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prstClr val="white"/>
                </a:solidFill>
                <a:latin typeface="Helvetica" charset="0"/>
                <a:cs typeface="Helvetica" charset="0"/>
              </a:rPr>
              <a:t>Laser </a:t>
            </a:r>
            <a:r>
              <a:rPr lang="en-US" altLang="ja-JP" sz="2000" b="1" dirty="0" err="1" smtClean="0">
                <a:solidFill>
                  <a:prstClr val="white"/>
                </a:solidFill>
                <a:latin typeface="Helvetica" charset="0"/>
                <a:cs typeface="Helvetica" charset="0"/>
              </a:rPr>
              <a:t>filamentation</a:t>
            </a:r>
            <a:r>
              <a:rPr lang="en-US" altLang="ja-JP" sz="2000" b="1" dirty="0" smtClean="0">
                <a:solidFill>
                  <a:prstClr val="white"/>
                </a:solidFill>
                <a:latin typeface="Helvetica" charset="0"/>
                <a:cs typeface="Helvetica" charset="0"/>
              </a:rPr>
              <a:t> </a:t>
            </a:r>
          </a:p>
          <a:p>
            <a:pPr algn="ctr" fontAlgn="base">
              <a:spcBef>
                <a:spcPct val="0"/>
              </a:spcBef>
              <a:spcAft>
                <a:spcPct val="0"/>
              </a:spcAft>
            </a:pPr>
            <a:r>
              <a:rPr lang="en-US" altLang="ja-JP" sz="2000" b="1" dirty="0" smtClean="0">
                <a:solidFill>
                  <a:prstClr val="white"/>
                </a:solidFill>
                <a:latin typeface="Helvetica" charset="0"/>
                <a:cs typeface="Helvetica" charset="0"/>
              </a:rPr>
              <a:t>in a long scale plasma</a:t>
            </a:r>
            <a:endParaRPr lang="ja-JP" altLang="en-US" sz="2000" b="1" dirty="0">
              <a:solidFill>
                <a:prstClr val="white"/>
              </a:solidFill>
              <a:latin typeface="Helvetica" charset="0"/>
              <a:cs typeface="Helvetica" charset="0"/>
            </a:endParaRPr>
          </a:p>
        </p:txBody>
      </p:sp>
      <p:sp>
        <p:nvSpPr>
          <p:cNvPr id="42" name="テキスト ボックス 4"/>
          <p:cNvSpPr txBox="1">
            <a:spLocks noChangeArrowheads="1"/>
          </p:cNvSpPr>
          <p:nvPr/>
        </p:nvSpPr>
        <p:spPr bwMode="auto">
          <a:xfrm>
            <a:off x="5117727" y="1153599"/>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prstClr val="white"/>
                </a:solidFill>
                <a:latin typeface="Helvetica" charset="0"/>
                <a:cs typeface="Helvetica" charset="0"/>
              </a:rPr>
              <a:t>Long-scale plasma generated by foot pulse</a:t>
            </a:r>
            <a:endParaRPr lang="ja-JP" altLang="en-US" sz="2000" b="1" dirty="0">
              <a:solidFill>
                <a:prstClr val="white"/>
              </a:solidFill>
              <a:latin typeface="Helvetica" charset="0"/>
              <a:cs typeface="Helvetica" charset="0"/>
            </a:endParaRPr>
          </a:p>
        </p:txBody>
      </p:sp>
    </p:spTree>
    <p:extLst>
      <p:ext uri="{BB962C8B-B14F-4D97-AF65-F5344CB8AC3E}">
        <p14:creationId xmlns:p14="http://schemas.microsoft.com/office/powerpoint/2010/main" val="83702568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0"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11" fontAlgn="base">
              <a:spcBef>
                <a:spcPct val="0"/>
              </a:spcBef>
              <a:spcAft>
                <a:spcPct val="0"/>
              </a:spcAft>
            </a:pPr>
            <a:endParaRPr kumimoji="0" lang="en-US" altLang="ja-JP" sz="2200" b="1" dirty="0" smtClean="0">
              <a:solidFill>
                <a:srgbClr val="FF0000"/>
              </a:solidFill>
              <a:latin typeface="Helvetica" charset="0"/>
              <a:ea typeface="Helvetica" charset="0"/>
              <a:cs typeface="Helvetica" charset="0"/>
              <a:sym typeface="Gill Sans" charset="0"/>
            </a:endParaRPr>
          </a:p>
          <a:p>
            <a:pPr defTabSz="822911"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Preformed </a:t>
            </a:r>
            <a:r>
              <a:rPr kumimoji="0" lang="en-US" altLang="ja-JP" sz="2200" b="1" dirty="0">
                <a:solidFill>
                  <a:srgbClr val="FF0000"/>
                </a:solidFill>
                <a:latin typeface="Helvetica" charset="0"/>
                <a:ea typeface="Helvetica" charset="0"/>
                <a:cs typeface="Helvetica" charset="0"/>
                <a:sym typeface="Gill Sans" charset="0"/>
              </a:rPr>
              <a:t>plasma was clearly reduced </a:t>
            </a:r>
            <a:r>
              <a:rPr kumimoji="0" lang="en-US" altLang="ja-JP" sz="2200" b="1" dirty="0">
                <a:solidFill>
                  <a:srgbClr val="000090"/>
                </a:solidFill>
                <a:latin typeface="Helvetica" charset="0"/>
                <a:ea typeface="Helvetica" charset="0"/>
                <a:cs typeface="Helvetica" charset="0"/>
                <a:sym typeface="Gill Sans" charset="0"/>
              </a:rPr>
              <a:t>in 2012 </a:t>
            </a:r>
            <a:r>
              <a:rPr kumimoji="0" lang="en-US" altLang="ja-JP" sz="2200" b="1" dirty="0" smtClean="0">
                <a:solidFill>
                  <a:srgbClr val="000090"/>
                </a:solidFill>
                <a:latin typeface="Helvetica" charset="0"/>
                <a:ea typeface="Helvetica" charset="0"/>
                <a:cs typeface="Helvetica" charset="0"/>
                <a:sym typeface="Gill Sans" charset="0"/>
              </a:rPr>
              <a:t>experiment, however the pre-plasma is still existing.</a:t>
            </a:r>
            <a:endParaRPr kumimoji="0" lang="en-US" altLang="ja-JP" sz="2200" b="1" dirty="0">
              <a:solidFill>
                <a:srgbClr val="000090"/>
              </a:solidFill>
              <a:latin typeface="Helvetica" charset="0"/>
              <a:ea typeface="Helvetica" charset="0"/>
              <a:cs typeface="Helvetica" charset="0"/>
              <a:sym typeface="Gill Sans" charset="0"/>
            </a:endParaRPr>
          </a:p>
        </p:txBody>
      </p:sp>
      <p:pic>
        <p:nvPicPr>
          <p:cNvPr id="2" name="図 1" descr="SN35928.wmf"/>
          <p:cNvPicPr>
            <a:picLocks noChangeAspect="1"/>
          </p:cNvPicPr>
          <p:nvPr/>
        </p:nvPicPr>
        <p:blipFill rotWithShape="1">
          <a:blip r:embed="rId3">
            <a:extLst>
              <a:ext uri="{28A0092B-C50C-407E-A947-70E740481C1C}">
                <a14:useLocalDpi xmlns:a14="http://schemas.microsoft.com/office/drawing/2010/main" val="0"/>
              </a:ext>
            </a:extLst>
          </a:blip>
          <a:srcRect l="56277" r="23771" b="25415"/>
          <a:stretch/>
        </p:blipFill>
        <p:spPr>
          <a:xfrm>
            <a:off x="3331958" y="1598533"/>
            <a:ext cx="1294782" cy="4516543"/>
          </a:xfrm>
          <a:prstGeom prst="rect">
            <a:avLst/>
          </a:prstGeom>
        </p:spPr>
      </p:pic>
      <p:cxnSp>
        <p:nvCxnSpPr>
          <p:cNvPr id="4" name="直線コネクタ 3"/>
          <p:cNvCxnSpPr/>
          <p:nvPr/>
        </p:nvCxnSpPr>
        <p:spPr bwMode="auto">
          <a:xfrm flipV="1">
            <a:off x="3545052" y="3031945"/>
            <a:ext cx="645692" cy="0"/>
          </a:xfrm>
          <a:prstGeom prst="line">
            <a:avLst/>
          </a:prstGeom>
          <a:blipFill dpi="0" rotWithShape="0">
            <a:blip r:embed="rId4"/>
            <a:srcRect/>
            <a:tile tx="0" ty="0" sx="100000" sy="100000" flip="none" algn="tl"/>
          </a:blipFill>
          <a:ln w="25400" cap="flat" cmpd="sng" algn="ctr">
            <a:solidFill>
              <a:srgbClr val="000000"/>
            </a:solidFill>
            <a:prstDash val="solid"/>
            <a:round/>
            <a:headEnd type="triangle" w="med" len="med"/>
            <a:tailEnd type="triangle" w="med" len="med"/>
          </a:ln>
          <a:effectLst/>
        </p:spPr>
      </p:cxnSp>
      <p:cxnSp>
        <p:nvCxnSpPr>
          <p:cNvPr id="88" name="直線コネクタ 87"/>
          <p:cNvCxnSpPr/>
          <p:nvPr/>
        </p:nvCxnSpPr>
        <p:spPr bwMode="auto">
          <a:xfrm>
            <a:off x="3545052" y="1662925"/>
            <a:ext cx="0" cy="4451875"/>
          </a:xfrm>
          <a:prstGeom prst="line">
            <a:avLst/>
          </a:prstGeom>
          <a:blipFill dpi="0" rotWithShape="0">
            <a:blip r:embed="rId4"/>
            <a:srcRect/>
            <a:tile tx="0" ty="0" sx="100000" sy="100000" flip="none" algn="tl"/>
          </a:blipFill>
          <a:ln w="12700" cap="flat" cmpd="sng" algn="ctr">
            <a:solidFill>
              <a:srgbClr val="FF0000"/>
            </a:solidFill>
            <a:prstDash val="dash"/>
            <a:round/>
            <a:headEnd type="none" w="med" len="med"/>
            <a:tailEnd type="none" w="med" len="med"/>
          </a:ln>
          <a:effectLst/>
        </p:spPr>
      </p:cxnSp>
      <p:cxnSp>
        <p:nvCxnSpPr>
          <p:cNvPr id="91" name="直線コネクタ 90"/>
          <p:cNvCxnSpPr/>
          <p:nvPr/>
        </p:nvCxnSpPr>
        <p:spPr bwMode="auto">
          <a:xfrm flipV="1">
            <a:off x="3981045" y="4898840"/>
            <a:ext cx="645692" cy="0"/>
          </a:xfrm>
          <a:prstGeom prst="line">
            <a:avLst/>
          </a:prstGeom>
          <a:blipFill dpi="0" rotWithShape="0">
            <a:blip r:embed="rId4"/>
            <a:srcRect/>
            <a:tile tx="0" ty="0" sx="100000" sy="100000" flip="none" algn="tl"/>
          </a:blipFill>
          <a:ln w="25400" cap="flat" cmpd="sng" algn="ctr">
            <a:solidFill>
              <a:srgbClr val="FF0000"/>
            </a:solidFill>
            <a:prstDash val="solid"/>
            <a:round/>
            <a:headEnd type="triangle" w="med" len="med"/>
            <a:tailEnd type="none" w="med" len="med"/>
          </a:ln>
          <a:effectLst/>
        </p:spPr>
      </p:cxnSp>
      <p:sp>
        <p:nvSpPr>
          <p:cNvPr id="7" name="テキスト ボックス 6"/>
          <p:cNvSpPr txBox="1"/>
          <p:nvPr/>
        </p:nvSpPr>
        <p:spPr>
          <a:xfrm>
            <a:off x="3916290" y="4445760"/>
            <a:ext cx="864331" cy="400101"/>
          </a:xfrm>
          <a:prstGeom prst="rect">
            <a:avLst/>
          </a:prstGeom>
          <a:noFill/>
        </p:spPr>
        <p:txBody>
          <a:bodyPr wrap="none" lIns="91436" tIns="45716" rIns="91436" bIns="45716" rtlCol="0">
            <a:spAutoFit/>
          </a:bodyPr>
          <a:lstStyle/>
          <a:p>
            <a:pPr defTabSz="457047"/>
            <a:r>
              <a:rPr lang="en-US" altLang="ja-JP" sz="2000" b="1" dirty="0">
                <a:solidFill>
                  <a:srgbClr val="FF0000"/>
                </a:solidFill>
                <a:latin typeface="Helvetica"/>
                <a:ea typeface="ヒラギノ角ゴ ProN W6"/>
                <a:cs typeface="Helvetica"/>
              </a:rPr>
              <a:t>LFEX</a:t>
            </a:r>
            <a:endParaRPr lang="ja-JP" altLang="en-US" sz="2000" b="1" dirty="0">
              <a:solidFill>
                <a:srgbClr val="FF0000"/>
              </a:solidFill>
              <a:latin typeface="Helvetica"/>
              <a:ea typeface="ヒラギノ角ゴ ProN W6"/>
              <a:cs typeface="Helvetica"/>
            </a:endParaRPr>
          </a:p>
        </p:txBody>
      </p:sp>
      <p:pic>
        <p:nvPicPr>
          <p:cNvPr id="8" name="図 7" descr="34121.wmf"/>
          <p:cNvPicPr>
            <a:picLocks/>
          </p:cNvPicPr>
          <p:nvPr/>
        </p:nvPicPr>
        <p:blipFill rotWithShape="1">
          <a:blip r:embed="rId5">
            <a:extLst>
              <a:ext uri="{28A0092B-C50C-407E-A947-70E740481C1C}">
                <a14:useLocalDpi xmlns:a14="http://schemas.microsoft.com/office/drawing/2010/main" val="0"/>
              </a:ext>
            </a:extLst>
          </a:blip>
          <a:srcRect l="64698" r="26224" b="24938"/>
          <a:stretch/>
        </p:blipFill>
        <p:spPr>
          <a:xfrm flipH="1">
            <a:off x="914468" y="1611159"/>
            <a:ext cx="1234044" cy="4576086"/>
          </a:xfrm>
          <a:prstGeom prst="rect">
            <a:avLst/>
          </a:prstGeom>
        </p:spPr>
      </p:pic>
      <p:cxnSp>
        <p:nvCxnSpPr>
          <p:cNvPr id="94" name="直線コネクタ 93"/>
          <p:cNvCxnSpPr/>
          <p:nvPr/>
        </p:nvCxnSpPr>
        <p:spPr bwMode="auto">
          <a:xfrm>
            <a:off x="1071818" y="1675553"/>
            <a:ext cx="0" cy="4451875"/>
          </a:xfrm>
          <a:prstGeom prst="line">
            <a:avLst/>
          </a:prstGeom>
          <a:blipFill dpi="0" rotWithShape="0">
            <a:blip r:embed="rId4"/>
            <a:srcRect/>
            <a:tile tx="0" ty="0" sx="100000" sy="100000" flip="none" algn="tl"/>
          </a:blipFill>
          <a:ln w="12700" cap="flat" cmpd="sng" algn="ctr">
            <a:solidFill>
              <a:srgbClr val="FF0000"/>
            </a:solidFill>
            <a:prstDash val="dash"/>
            <a:round/>
            <a:headEnd type="none" w="med" len="med"/>
            <a:tailEnd type="none" w="med" len="med"/>
          </a:ln>
          <a:effectLst/>
        </p:spPr>
      </p:cxnSp>
      <p:cxnSp>
        <p:nvCxnSpPr>
          <p:cNvPr id="95" name="直線コネクタ 94"/>
          <p:cNvCxnSpPr/>
          <p:nvPr/>
        </p:nvCxnSpPr>
        <p:spPr bwMode="auto">
          <a:xfrm flipV="1">
            <a:off x="1375820" y="5521071"/>
            <a:ext cx="645692" cy="0"/>
          </a:xfrm>
          <a:prstGeom prst="line">
            <a:avLst/>
          </a:prstGeom>
          <a:blipFill dpi="0" rotWithShape="0">
            <a:blip r:embed="rId4"/>
            <a:srcRect/>
            <a:tile tx="0" ty="0" sx="100000" sy="100000" flip="none" algn="tl"/>
          </a:blipFill>
          <a:ln w="25400" cap="flat" cmpd="sng" algn="ctr">
            <a:solidFill>
              <a:srgbClr val="FF0000"/>
            </a:solidFill>
            <a:prstDash val="solid"/>
            <a:round/>
            <a:headEnd type="triangle" w="med" len="med"/>
            <a:tailEnd type="none" w="med" len="med"/>
          </a:ln>
          <a:effectLst/>
        </p:spPr>
      </p:cxnSp>
      <p:sp>
        <p:nvSpPr>
          <p:cNvPr id="96" name="テキスト ボックス 95"/>
          <p:cNvSpPr txBox="1"/>
          <p:nvPr/>
        </p:nvSpPr>
        <p:spPr>
          <a:xfrm>
            <a:off x="1367354" y="5051286"/>
            <a:ext cx="864331" cy="400101"/>
          </a:xfrm>
          <a:prstGeom prst="rect">
            <a:avLst/>
          </a:prstGeom>
          <a:noFill/>
        </p:spPr>
        <p:txBody>
          <a:bodyPr wrap="none" lIns="91436" tIns="45716" rIns="91436" bIns="45716" rtlCol="0">
            <a:spAutoFit/>
          </a:bodyPr>
          <a:lstStyle/>
          <a:p>
            <a:pPr defTabSz="457047"/>
            <a:r>
              <a:rPr lang="en-US" altLang="ja-JP" sz="2000" b="1" dirty="0">
                <a:solidFill>
                  <a:srgbClr val="FF0000"/>
                </a:solidFill>
                <a:latin typeface="Helvetica"/>
                <a:ea typeface="ヒラギノ角ゴ ProN W6"/>
                <a:cs typeface="Helvetica"/>
              </a:rPr>
              <a:t>LFEX</a:t>
            </a:r>
            <a:endParaRPr lang="ja-JP" altLang="en-US" sz="2000" b="1" dirty="0">
              <a:solidFill>
                <a:srgbClr val="FF0000"/>
              </a:solidFill>
              <a:latin typeface="Helvetica"/>
              <a:ea typeface="ヒラギノ角ゴ ProN W6"/>
              <a:cs typeface="Helvetica"/>
            </a:endParaRPr>
          </a:p>
        </p:txBody>
      </p:sp>
      <p:sp>
        <p:nvSpPr>
          <p:cNvPr id="100" name="テキスト ボックス 99"/>
          <p:cNvSpPr txBox="1"/>
          <p:nvPr/>
        </p:nvSpPr>
        <p:spPr>
          <a:xfrm>
            <a:off x="3538707" y="2658204"/>
            <a:ext cx="893426" cy="341630"/>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100 µm</a:t>
            </a:r>
            <a:endParaRPr lang="ja-JP" altLang="en-US" sz="1600" b="1" dirty="0">
              <a:solidFill>
                <a:srgbClr val="000000"/>
              </a:solidFill>
              <a:latin typeface="Helvetica"/>
              <a:ea typeface="ヒラギノ角ゴ ProN W6"/>
              <a:cs typeface="Helvetica"/>
            </a:endParaRPr>
          </a:p>
        </p:txBody>
      </p:sp>
      <p:sp>
        <p:nvSpPr>
          <p:cNvPr id="101" name="テキスト ボックス 100"/>
          <p:cNvSpPr txBox="1"/>
          <p:nvPr/>
        </p:nvSpPr>
        <p:spPr>
          <a:xfrm>
            <a:off x="1071819" y="2645865"/>
            <a:ext cx="893426" cy="341630"/>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100 µm</a:t>
            </a:r>
            <a:endParaRPr lang="ja-JP" altLang="en-US" sz="1600" b="1" dirty="0">
              <a:solidFill>
                <a:srgbClr val="000000"/>
              </a:solidFill>
              <a:latin typeface="Helvetica"/>
              <a:ea typeface="ヒラギノ角ゴ ProN W6"/>
              <a:cs typeface="Helvetica"/>
            </a:endParaRPr>
          </a:p>
        </p:txBody>
      </p:sp>
      <p:cxnSp>
        <p:nvCxnSpPr>
          <p:cNvPr id="102" name="直線コネクタ 101"/>
          <p:cNvCxnSpPr/>
          <p:nvPr/>
        </p:nvCxnSpPr>
        <p:spPr bwMode="auto">
          <a:xfrm flipV="1">
            <a:off x="1071818" y="2980184"/>
            <a:ext cx="645692" cy="0"/>
          </a:xfrm>
          <a:prstGeom prst="line">
            <a:avLst/>
          </a:prstGeom>
          <a:blipFill dpi="0" rotWithShape="0">
            <a:blip r:embed="rId4"/>
            <a:srcRect/>
            <a:tile tx="0" ty="0" sx="100000" sy="100000" flip="none" algn="tl"/>
          </a:blipFill>
          <a:ln w="25400" cap="flat" cmpd="sng" algn="ctr">
            <a:solidFill>
              <a:srgbClr val="000000"/>
            </a:solidFill>
            <a:prstDash val="solid"/>
            <a:round/>
            <a:headEnd type="triangle" w="med" len="med"/>
            <a:tailEnd type="triangle" w="med" len="med"/>
          </a:ln>
          <a:effectLst/>
        </p:spPr>
      </p:cxnSp>
      <p:cxnSp>
        <p:nvCxnSpPr>
          <p:cNvPr id="107" name="直線コネクタ 106"/>
          <p:cNvCxnSpPr/>
          <p:nvPr/>
        </p:nvCxnSpPr>
        <p:spPr bwMode="auto">
          <a:xfrm>
            <a:off x="784411" y="1675551"/>
            <a:ext cx="0" cy="4452151"/>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w="med" len="med"/>
          </a:ln>
          <a:effectLst/>
        </p:spPr>
      </p:cxnSp>
      <p:cxnSp>
        <p:nvCxnSpPr>
          <p:cNvPr id="108" name="直線コネクタ 107"/>
          <p:cNvCxnSpPr/>
          <p:nvPr/>
        </p:nvCxnSpPr>
        <p:spPr bwMode="auto">
          <a:xfrm rot="5400000">
            <a:off x="699741" y="4234604"/>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09" name="直線コネクタ 108"/>
          <p:cNvCxnSpPr/>
          <p:nvPr/>
        </p:nvCxnSpPr>
        <p:spPr bwMode="auto">
          <a:xfrm rot="5400000">
            <a:off x="699741" y="3039549"/>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10" name="直線コネクタ 109"/>
          <p:cNvCxnSpPr/>
          <p:nvPr/>
        </p:nvCxnSpPr>
        <p:spPr bwMode="auto">
          <a:xfrm rot="5400000">
            <a:off x="699741" y="1857652"/>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11" name="直線コネクタ 110"/>
          <p:cNvCxnSpPr/>
          <p:nvPr/>
        </p:nvCxnSpPr>
        <p:spPr bwMode="auto">
          <a:xfrm rot="5400000">
            <a:off x="699741" y="5414137"/>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sp>
        <p:nvSpPr>
          <p:cNvPr id="114" name="テキスト ボックス 113"/>
          <p:cNvSpPr txBox="1"/>
          <p:nvPr/>
        </p:nvSpPr>
        <p:spPr>
          <a:xfrm rot="16200000">
            <a:off x="212839" y="5334865"/>
            <a:ext cx="469900"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0.0</a:t>
            </a:r>
            <a:endParaRPr lang="ja-JP" altLang="en-US" sz="1600" b="1" dirty="0">
              <a:solidFill>
                <a:srgbClr val="000000"/>
              </a:solidFill>
              <a:latin typeface="Helvetica"/>
              <a:ea typeface="ヒラギノ角ゴ ProN W6"/>
              <a:cs typeface="Helvetica"/>
            </a:endParaRPr>
          </a:p>
        </p:txBody>
      </p:sp>
      <p:sp>
        <p:nvSpPr>
          <p:cNvPr id="115" name="テキスト ボックス 114"/>
          <p:cNvSpPr txBox="1"/>
          <p:nvPr/>
        </p:nvSpPr>
        <p:spPr>
          <a:xfrm rot="16200000">
            <a:off x="178675" y="4163795"/>
            <a:ext cx="538228"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-0.5</a:t>
            </a:r>
            <a:endParaRPr lang="ja-JP" altLang="en-US" sz="1600" b="1" dirty="0">
              <a:solidFill>
                <a:srgbClr val="000000"/>
              </a:solidFill>
              <a:latin typeface="Helvetica"/>
              <a:ea typeface="ヒラギノ角ゴ ProN W6"/>
              <a:cs typeface="Helvetica"/>
            </a:endParaRPr>
          </a:p>
        </p:txBody>
      </p:sp>
      <p:sp>
        <p:nvSpPr>
          <p:cNvPr id="116" name="テキスト ボックス 115"/>
          <p:cNvSpPr txBox="1"/>
          <p:nvPr/>
        </p:nvSpPr>
        <p:spPr>
          <a:xfrm rot="16200000">
            <a:off x="178675" y="2960273"/>
            <a:ext cx="538228"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-1.0</a:t>
            </a:r>
            <a:endParaRPr lang="ja-JP" altLang="en-US" sz="1600" b="1" dirty="0">
              <a:solidFill>
                <a:srgbClr val="000000"/>
              </a:solidFill>
              <a:latin typeface="Helvetica"/>
              <a:ea typeface="ヒラギノ角ゴ ProN W6"/>
              <a:cs typeface="Helvetica"/>
            </a:endParaRPr>
          </a:p>
        </p:txBody>
      </p:sp>
      <p:sp>
        <p:nvSpPr>
          <p:cNvPr id="117" name="テキスト ボックス 116"/>
          <p:cNvSpPr txBox="1"/>
          <p:nvPr/>
        </p:nvSpPr>
        <p:spPr>
          <a:xfrm rot="16200000">
            <a:off x="178675" y="1775393"/>
            <a:ext cx="538228"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-1.5</a:t>
            </a:r>
            <a:endParaRPr lang="ja-JP" altLang="en-US" sz="1600" b="1" dirty="0">
              <a:solidFill>
                <a:srgbClr val="000000"/>
              </a:solidFill>
              <a:latin typeface="Helvetica"/>
              <a:ea typeface="ヒラギノ角ゴ ProN W6"/>
              <a:cs typeface="Helvetica"/>
            </a:endParaRPr>
          </a:p>
        </p:txBody>
      </p:sp>
      <p:cxnSp>
        <p:nvCxnSpPr>
          <p:cNvPr id="118" name="直線コネクタ 117"/>
          <p:cNvCxnSpPr/>
          <p:nvPr/>
        </p:nvCxnSpPr>
        <p:spPr bwMode="auto">
          <a:xfrm>
            <a:off x="3223795" y="1662920"/>
            <a:ext cx="0" cy="443952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triangle" w="med" len="med"/>
          </a:ln>
          <a:effectLst/>
        </p:spPr>
      </p:cxnSp>
      <p:cxnSp>
        <p:nvCxnSpPr>
          <p:cNvPr id="119" name="直線コネクタ 118"/>
          <p:cNvCxnSpPr/>
          <p:nvPr/>
        </p:nvCxnSpPr>
        <p:spPr bwMode="auto">
          <a:xfrm rot="5400000">
            <a:off x="3139125" y="3632840"/>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20" name="直線コネクタ 119"/>
          <p:cNvCxnSpPr/>
          <p:nvPr/>
        </p:nvCxnSpPr>
        <p:spPr bwMode="auto">
          <a:xfrm rot="5400000">
            <a:off x="3139125" y="2437785"/>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22" name="直線コネクタ 121"/>
          <p:cNvCxnSpPr/>
          <p:nvPr/>
        </p:nvCxnSpPr>
        <p:spPr bwMode="auto">
          <a:xfrm rot="5400000">
            <a:off x="3139125" y="4812373"/>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sp>
        <p:nvSpPr>
          <p:cNvPr id="123" name="テキスト ボックス 122"/>
          <p:cNvSpPr txBox="1"/>
          <p:nvPr/>
        </p:nvSpPr>
        <p:spPr>
          <a:xfrm rot="16200000">
            <a:off x="2703368" y="4733099"/>
            <a:ext cx="469900"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0.0</a:t>
            </a:r>
            <a:endParaRPr lang="ja-JP" altLang="en-US" sz="1600" b="1" dirty="0">
              <a:solidFill>
                <a:srgbClr val="000000"/>
              </a:solidFill>
              <a:latin typeface="Helvetica"/>
              <a:ea typeface="ヒラギノ角ゴ ProN W6"/>
              <a:cs typeface="Helvetica"/>
            </a:endParaRPr>
          </a:p>
        </p:txBody>
      </p:sp>
      <p:sp>
        <p:nvSpPr>
          <p:cNvPr id="124" name="テキスト ボックス 123"/>
          <p:cNvSpPr txBox="1"/>
          <p:nvPr/>
        </p:nvSpPr>
        <p:spPr>
          <a:xfrm rot="16200000">
            <a:off x="2669204" y="3553568"/>
            <a:ext cx="538228"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-0.5</a:t>
            </a:r>
            <a:endParaRPr lang="ja-JP" altLang="en-US" sz="1600" b="1" dirty="0">
              <a:solidFill>
                <a:srgbClr val="000000"/>
              </a:solidFill>
              <a:latin typeface="Helvetica"/>
              <a:ea typeface="ヒラギノ角ゴ ProN W6"/>
              <a:cs typeface="Helvetica"/>
            </a:endParaRPr>
          </a:p>
        </p:txBody>
      </p:sp>
      <p:sp>
        <p:nvSpPr>
          <p:cNvPr id="125" name="テキスト ボックス 124"/>
          <p:cNvSpPr txBox="1"/>
          <p:nvPr/>
        </p:nvSpPr>
        <p:spPr>
          <a:xfrm rot="16200000">
            <a:off x="2669204" y="2358512"/>
            <a:ext cx="538228"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-1.0</a:t>
            </a:r>
            <a:endParaRPr lang="ja-JP" altLang="en-US" sz="1600" b="1" dirty="0">
              <a:solidFill>
                <a:srgbClr val="000000"/>
              </a:solidFill>
              <a:latin typeface="Helvetica"/>
              <a:ea typeface="ヒラギノ角ゴ ProN W6"/>
              <a:cs typeface="Helvetica"/>
            </a:endParaRPr>
          </a:p>
        </p:txBody>
      </p:sp>
      <p:cxnSp>
        <p:nvCxnSpPr>
          <p:cNvPr id="130" name="直線コネクタ 129"/>
          <p:cNvCxnSpPr/>
          <p:nvPr/>
        </p:nvCxnSpPr>
        <p:spPr bwMode="auto">
          <a:xfrm rot="5400000">
            <a:off x="3147479" y="6114040"/>
            <a:ext cx="0" cy="18000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sp>
        <p:nvSpPr>
          <p:cNvPr id="131" name="テキスト ボックス 130"/>
          <p:cNvSpPr txBox="1"/>
          <p:nvPr/>
        </p:nvSpPr>
        <p:spPr>
          <a:xfrm rot="16200000">
            <a:off x="2610228" y="5933168"/>
            <a:ext cx="469900" cy="338554"/>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0.5</a:t>
            </a:r>
            <a:endParaRPr lang="ja-JP" altLang="en-US" sz="1600" b="1" dirty="0">
              <a:solidFill>
                <a:srgbClr val="000000"/>
              </a:solidFill>
              <a:latin typeface="Helvetica"/>
              <a:ea typeface="ヒラギノ角ゴ ProN W6"/>
              <a:cs typeface="Helvetica"/>
            </a:endParaRPr>
          </a:p>
        </p:txBody>
      </p:sp>
      <p:sp>
        <p:nvSpPr>
          <p:cNvPr id="133" name="テキスト ボックス 4"/>
          <p:cNvSpPr txBox="1">
            <a:spLocks noChangeArrowheads="1"/>
          </p:cNvSpPr>
          <p:nvPr/>
        </p:nvSpPr>
        <p:spPr bwMode="auto">
          <a:xfrm>
            <a:off x="280326" y="1134932"/>
            <a:ext cx="202058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a:solidFill>
                  <a:srgbClr val="FFFFFF"/>
                </a:solidFill>
                <a:latin typeface="Helvetica" charset="0"/>
                <a:cs typeface="Helvetica" charset="0"/>
              </a:rPr>
              <a:t>2010 </a:t>
            </a:r>
            <a:r>
              <a:rPr lang="en-US" altLang="ja-JP" sz="2000" b="1" dirty="0" err="1">
                <a:solidFill>
                  <a:srgbClr val="FFFFFF"/>
                </a:solidFill>
                <a:latin typeface="Helvetica" charset="0"/>
                <a:cs typeface="Helvetica" charset="0"/>
              </a:rPr>
              <a:t>Exp’t</a:t>
            </a:r>
            <a:endParaRPr lang="ja-JP" altLang="en-US" sz="2000" b="1" dirty="0">
              <a:solidFill>
                <a:srgbClr val="FFFFFF"/>
              </a:solidFill>
              <a:latin typeface="Helvetica" charset="0"/>
              <a:cs typeface="Helvetica" charset="0"/>
            </a:endParaRPr>
          </a:p>
        </p:txBody>
      </p:sp>
      <p:sp>
        <p:nvSpPr>
          <p:cNvPr id="134" name="テキスト ボックス 4"/>
          <p:cNvSpPr txBox="1">
            <a:spLocks noChangeArrowheads="1"/>
          </p:cNvSpPr>
          <p:nvPr/>
        </p:nvSpPr>
        <p:spPr bwMode="auto">
          <a:xfrm>
            <a:off x="2794442" y="1134932"/>
            <a:ext cx="2027469"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a:solidFill>
                  <a:srgbClr val="FFFFFF"/>
                </a:solidFill>
                <a:latin typeface="Helvetica" charset="0"/>
                <a:cs typeface="Helvetica" charset="0"/>
              </a:rPr>
              <a:t>2012 </a:t>
            </a:r>
            <a:r>
              <a:rPr lang="en-US" altLang="ja-JP" sz="2000" b="1" dirty="0" err="1">
                <a:solidFill>
                  <a:srgbClr val="FFFFFF"/>
                </a:solidFill>
                <a:latin typeface="Helvetica" charset="0"/>
                <a:cs typeface="Helvetica" charset="0"/>
              </a:rPr>
              <a:t>Exp’t</a:t>
            </a:r>
            <a:endParaRPr lang="ja-JP" altLang="en-US" sz="2000" b="1" dirty="0">
              <a:solidFill>
                <a:srgbClr val="FFFFFF"/>
              </a:solidFill>
              <a:latin typeface="Helvetica" charset="0"/>
              <a:cs typeface="Helvetica" charset="0"/>
            </a:endParaRPr>
          </a:p>
        </p:txBody>
      </p:sp>
      <p:sp>
        <p:nvSpPr>
          <p:cNvPr id="135" name="テキスト ボックス 134"/>
          <p:cNvSpPr txBox="1"/>
          <p:nvPr/>
        </p:nvSpPr>
        <p:spPr>
          <a:xfrm>
            <a:off x="266701" y="6339059"/>
            <a:ext cx="8547100" cy="400101"/>
          </a:xfrm>
          <a:prstGeom prst="rect">
            <a:avLst/>
          </a:prstGeom>
          <a:solidFill>
            <a:srgbClr val="000090"/>
          </a:solidFill>
        </p:spPr>
        <p:txBody>
          <a:bodyPr wrap="square" lIns="91436" tIns="45716" rIns="91436" bIns="45716" rtlCol="0">
            <a:spAutoFit/>
          </a:bodyPr>
          <a:lstStyle/>
          <a:p>
            <a:pPr algn="ctr" defTabSz="457047"/>
            <a:r>
              <a:rPr lang="en-US" altLang="ja-JP" sz="2000" b="1" dirty="0">
                <a:solidFill>
                  <a:srgbClr val="FFFFFF"/>
                </a:solidFill>
                <a:latin typeface="Helvetica"/>
                <a:ea typeface="ヒラギノ角ゴ Pro W3"/>
                <a:cs typeface="Helvetica"/>
              </a:rPr>
              <a:t>A preformed plasma was observed by side-on x-ray backlighting.</a:t>
            </a:r>
            <a:endParaRPr lang="ja-JP" altLang="en-US" sz="2000" b="1" dirty="0">
              <a:solidFill>
                <a:srgbClr val="FFFFFF"/>
              </a:solidFill>
              <a:latin typeface="Helvetica"/>
              <a:ea typeface="ヒラギノ角ゴ Pro W3"/>
              <a:cs typeface="Helvetica"/>
            </a:endParaRPr>
          </a:p>
        </p:txBody>
      </p:sp>
      <p:sp>
        <p:nvSpPr>
          <p:cNvPr id="136" name="テキスト ボックス 135"/>
          <p:cNvSpPr txBox="1"/>
          <p:nvPr/>
        </p:nvSpPr>
        <p:spPr>
          <a:xfrm rot="16200000">
            <a:off x="-442978" y="3552030"/>
            <a:ext cx="1104421" cy="341630"/>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Time (ns)</a:t>
            </a:r>
            <a:endParaRPr lang="ja-JP" altLang="en-US" sz="1600" b="1" dirty="0">
              <a:solidFill>
                <a:srgbClr val="000000"/>
              </a:solidFill>
              <a:latin typeface="Helvetica"/>
              <a:ea typeface="ヒラギノ角ゴ ProN W6"/>
              <a:cs typeface="Helvetica"/>
            </a:endParaRPr>
          </a:p>
        </p:txBody>
      </p:sp>
      <p:sp>
        <p:nvSpPr>
          <p:cNvPr id="137" name="テキスト ボックス 136"/>
          <p:cNvSpPr txBox="1"/>
          <p:nvPr/>
        </p:nvSpPr>
        <p:spPr>
          <a:xfrm rot="16200000">
            <a:off x="2026914" y="3552030"/>
            <a:ext cx="1104421" cy="341630"/>
          </a:xfrm>
          <a:prstGeom prst="rect">
            <a:avLst/>
          </a:prstGeom>
          <a:noFill/>
        </p:spPr>
        <p:txBody>
          <a:bodyPr wrap="none" lIns="91436" tIns="45716" rIns="91436" bIns="45716" rtlCol="0">
            <a:spAutoFit/>
          </a:bodyPr>
          <a:lstStyle/>
          <a:p>
            <a:pPr defTabSz="457047"/>
            <a:r>
              <a:rPr lang="en-US" altLang="ja-JP" sz="1600" b="1" dirty="0">
                <a:solidFill>
                  <a:srgbClr val="000000"/>
                </a:solidFill>
                <a:latin typeface="Helvetica"/>
                <a:ea typeface="ヒラギノ角ゴ ProN W6"/>
                <a:cs typeface="Helvetica"/>
              </a:rPr>
              <a:t>Time (ns)</a:t>
            </a:r>
            <a:endParaRPr lang="ja-JP" altLang="en-US" sz="1600" b="1" dirty="0">
              <a:solidFill>
                <a:srgbClr val="000000"/>
              </a:solidFill>
              <a:latin typeface="Helvetica"/>
              <a:ea typeface="ヒラギノ角ゴ ProN W6"/>
              <a:cs typeface="Helvetica"/>
            </a:endParaRPr>
          </a:p>
        </p:txBody>
      </p:sp>
      <p:sp>
        <p:nvSpPr>
          <p:cNvPr id="44" name="正方形/長方形 43"/>
          <p:cNvSpPr/>
          <p:nvPr/>
        </p:nvSpPr>
        <p:spPr>
          <a:xfrm>
            <a:off x="39956" y="38103"/>
            <a:ext cx="3456332"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Reduction of Preformed Plasma</a:t>
            </a:r>
            <a:endParaRPr lang="ja-JP" altLang="en-US" dirty="0">
              <a:solidFill>
                <a:srgbClr val="000000"/>
              </a:solidFill>
              <a:latin typeface="Helvetica"/>
              <a:ea typeface="ヒラギノ角ゴ ProN W6"/>
              <a:cs typeface="Helvetica"/>
            </a:endParaRPr>
          </a:p>
        </p:txBody>
      </p:sp>
      <p:grpSp>
        <p:nvGrpSpPr>
          <p:cNvPr id="45" name="図形グループ 118"/>
          <p:cNvGrpSpPr>
            <a:grpSpLocks/>
          </p:cNvGrpSpPr>
          <p:nvPr/>
        </p:nvGrpSpPr>
        <p:grpSpPr bwMode="auto">
          <a:xfrm>
            <a:off x="7879862" y="185188"/>
            <a:ext cx="1223963" cy="788988"/>
            <a:chOff x="7424915" y="-91246"/>
            <a:chExt cx="1224880" cy="790356"/>
          </a:xfrm>
        </p:grpSpPr>
        <p:sp>
          <p:nvSpPr>
            <p:cNvPr id="46"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7" name="図 1" descr="logo0.jpg"/>
            <p:cNvPicPr>
              <a:picLocks noChangeAspect="1"/>
            </p:cNvPicPr>
            <p:nvPr/>
          </p:nvPicPr>
          <p:blipFill>
            <a:blip r:embed="rId6">
              <a:extLst>
                <a:ext uri="{BEBA8EAE-BF5A-486C-A8C5-ECC9F3942E4B}">
                  <a14:imgProps xmlns:a14="http://schemas.microsoft.com/office/drawing/2010/main">
                    <a14:imgLayer r:embed="rId7">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E:\発表用PPT\logo-SILVE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図形グループ 48"/>
          <p:cNvGrpSpPr/>
          <p:nvPr/>
        </p:nvGrpSpPr>
        <p:grpSpPr>
          <a:xfrm>
            <a:off x="4602309" y="1137524"/>
            <a:ext cx="4719637" cy="5015949"/>
            <a:chOff x="33338" y="1251100"/>
            <a:chExt cx="4719637" cy="5015949"/>
          </a:xfrm>
        </p:grpSpPr>
        <p:pic>
          <p:nvPicPr>
            <p:cNvPr id="50" name="図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5763" y="2682474"/>
              <a:ext cx="43672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テキスト ボックス 76"/>
            <p:cNvSpPr txBox="1">
              <a:spLocks noChangeArrowheads="1"/>
            </p:cNvSpPr>
            <p:nvPr/>
          </p:nvSpPr>
          <p:spPr bwMode="auto">
            <a:xfrm>
              <a:off x="3059113" y="5657449"/>
              <a:ext cx="54768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0</a:t>
              </a:r>
              <a:endParaRPr lang="ja-JP" altLang="en-US" sz="1400" b="1" u="none">
                <a:solidFill>
                  <a:srgbClr val="000000"/>
                </a:solidFill>
                <a:latin typeface="Helvetica" charset="0"/>
                <a:cs typeface="Helvetica" charset="0"/>
              </a:endParaRPr>
            </a:p>
          </p:txBody>
        </p:sp>
        <p:sp>
          <p:nvSpPr>
            <p:cNvPr id="52" name="テキスト ボックス 77"/>
            <p:cNvSpPr txBox="1">
              <a:spLocks noChangeArrowheads="1"/>
            </p:cNvSpPr>
            <p:nvPr/>
          </p:nvSpPr>
          <p:spPr bwMode="auto">
            <a:xfrm>
              <a:off x="3629025" y="5666974"/>
              <a:ext cx="5476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100</a:t>
              </a:r>
              <a:endParaRPr lang="ja-JP" altLang="en-US" sz="1400" b="1" u="none">
                <a:solidFill>
                  <a:srgbClr val="000000"/>
                </a:solidFill>
                <a:latin typeface="Helvetica" charset="0"/>
                <a:cs typeface="Helvetica" charset="0"/>
              </a:endParaRPr>
            </a:p>
          </p:txBody>
        </p:sp>
        <p:sp>
          <p:nvSpPr>
            <p:cNvPr id="53" name="テキスト ボックス 78"/>
            <p:cNvSpPr txBox="1">
              <a:spLocks noChangeArrowheads="1"/>
            </p:cNvSpPr>
            <p:nvPr/>
          </p:nvSpPr>
          <p:spPr bwMode="auto">
            <a:xfrm>
              <a:off x="4206875" y="5657449"/>
              <a:ext cx="54610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200</a:t>
              </a:r>
              <a:endParaRPr lang="ja-JP" altLang="en-US" sz="1400" b="1" u="none">
                <a:solidFill>
                  <a:srgbClr val="000000"/>
                </a:solidFill>
                <a:latin typeface="Helvetica" charset="0"/>
                <a:cs typeface="Helvetica" charset="0"/>
              </a:endParaRPr>
            </a:p>
          </p:txBody>
        </p:sp>
        <p:sp>
          <p:nvSpPr>
            <p:cNvPr id="54" name="テキスト ボックス 79"/>
            <p:cNvSpPr txBox="1">
              <a:spLocks noChangeArrowheads="1"/>
            </p:cNvSpPr>
            <p:nvPr/>
          </p:nvSpPr>
          <p:spPr bwMode="auto">
            <a:xfrm>
              <a:off x="2355850" y="5655861"/>
              <a:ext cx="5476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-100</a:t>
              </a:r>
              <a:endParaRPr lang="ja-JP" altLang="en-US" sz="1400" b="1" u="none">
                <a:solidFill>
                  <a:srgbClr val="000000"/>
                </a:solidFill>
                <a:latin typeface="Helvetica" charset="0"/>
                <a:cs typeface="Helvetica" charset="0"/>
              </a:endParaRPr>
            </a:p>
          </p:txBody>
        </p:sp>
        <p:sp>
          <p:nvSpPr>
            <p:cNvPr id="55" name="テキスト ボックス 80"/>
            <p:cNvSpPr txBox="1">
              <a:spLocks noChangeArrowheads="1"/>
            </p:cNvSpPr>
            <p:nvPr/>
          </p:nvSpPr>
          <p:spPr bwMode="auto">
            <a:xfrm>
              <a:off x="1781175" y="5654274"/>
              <a:ext cx="5476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-200</a:t>
              </a:r>
              <a:endParaRPr lang="ja-JP" altLang="en-US" sz="1400" b="1" u="none">
                <a:solidFill>
                  <a:srgbClr val="000000"/>
                </a:solidFill>
                <a:latin typeface="Helvetica" charset="0"/>
                <a:cs typeface="Helvetica" charset="0"/>
              </a:endParaRPr>
            </a:p>
          </p:txBody>
        </p:sp>
        <p:sp>
          <p:nvSpPr>
            <p:cNvPr id="56" name="テキスト ボックス 81"/>
            <p:cNvSpPr txBox="1">
              <a:spLocks noChangeArrowheads="1"/>
            </p:cNvSpPr>
            <p:nvPr/>
          </p:nvSpPr>
          <p:spPr bwMode="auto">
            <a:xfrm>
              <a:off x="1103313" y="5666974"/>
              <a:ext cx="54768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-300</a:t>
              </a:r>
              <a:endParaRPr lang="ja-JP" altLang="en-US" sz="1400" b="1" u="none">
                <a:solidFill>
                  <a:srgbClr val="000000"/>
                </a:solidFill>
                <a:latin typeface="Helvetica" charset="0"/>
                <a:cs typeface="Helvetica" charset="0"/>
              </a:endParaRPr>
            </a:p>
          </p:txBody>
        </p:sp>
        <p:sp>
          <p:nvSpPr>
            <p:cNvPr id="57" name="テキスト ボックス 82"/>
            <p:cNvSpPr txBox="1">
              <a:spLocks noChangeArrowheads="1"/>
            </p:cNvSpPr>
            <p:nvPr/>
          </p:nvSpPr>
          <p:spPr bwMode="auto">
            <a:xfrm rot="16200000">
              <a:off x="-1336674" y="4103286"/>
              <a:ext cx="304800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Normalized Intensity</a:t>
              </a:r>
              <a:endParaRPr lang="ja-JP" altLang="en-US" sz="1400" b="1" u="none">
                <a:solidFill>
                  <a:srgbClr val="000000"/>
                </a:solidFill>
                <a:latin typeface="Helvetica" charset="0"/>
                <a:cs typeface="Helvetica" charset="0"/>
              </a:endParaRPr>
            </a:p>
          </p:txBody>
        </p:sp>
        <p:sp>
          <p:nvSpPr>
            <p:cNvPr id="58" name="テキスト ボックス 83"/>
            <p:cNvSpPr txBox="1">
              <a:spLocks noChangeArrowheads="1"/>
            </p:cNvSpPr>
            <p:nvPr/>
          </p:nvSpPr>
          <p:spPr bwMode="auto">
            <a:xfrm>
              <a:off x="3243389" y="2246432"/>
              <a:ext cx="1457325" cy="9540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1400" b="1" u="none" dirty="0" smtClean="0">
                  <a:solidFill>
                    <a:srgbClr val="000000"/>
                  </a:solidFill>
                  <a:latin typeface="Helvetica" charset="0"/>
                  <a:cs typeface="Helvetica" charset="0"/>
                </a:rPr>
                <a:t>w/ AOPF </a:t>
              </a:r>
            </a:p>
            <a:p>
              <a:r>
                <a:rPr lang="en-US" altLang="ja-JP" sz="1400" b="1" u="none" dirty="0">
                  <a:solidFill>
                    <a:srgbClr val="000000"/>
                  </a:solidFill>
                  <a:latin typeface="Helvetica" charset="0"/>
                  <a:cs typeface="Helvetica" charset="0"/>
                </a:rPr>
                <a:t> </a:t>
              </a:r>
              <a:r>
                <a:rPr lang="en-US" altLang="ja-JP" sz="1400" b="1" u="none" dirty="0" smtClean="0">
                  <a:solidFill>
                    <a:srgbClr val="000000"/>
                  </a:solidFill>
                  <a:latin typeface="Helvetica" charset="0"/>
                  <a:cs typeface="Helvetica" charset="0"/>
                </a:rPr>
                <a:t>    Quencher</a:t>
              </a:r>
              <a:endParaRPr lang="en-US" altLang="ja-JP" sz="1400" b="1" u="none" dirty="0">
                <a:solidFill>
                  <a:srgbClr val="000000"/>
                </a:solidFill>
                <a:latin typeface="Helvetica" charset="0"/>
                <a:cs typeface="Helvetica" charset="0"/>
              </a:endParaRPr>
            </a:p>
            <a:p>
              <a:r>
                <a:rPr lang="en-US" altLang="ja-JP" sz="1400" b="1" u="none" dirty="0">
                  <a:solidFill>
                    <a:srgbClr val="0000FF"/>
                  </a:solidFill>
                  <a:latin typeface="Helvetica" charset="0"/>
                  <a:cs typeface="Helvetica" charset="0"/>
                </a:rPr>
                <a:t>w/ 1</a:t>
              </a:r>
              <a:r>
                <a:rPr lang="en-US" altLang="ja-JP" sz="1400" b="1" u="none" baseline="30000" dirty="0">
                  <a:solidFill>
                    <a:srgbClr val="0000FF"/>
                  </a:solidFill>
                  <a:latin typeface="Helvetica" charset="0"/>
                  <a:cs typeface="Helvetica" charset="0"/>
                </a:rPr>
                <a:t>st</a:t>
              </a:r>
              <a:r>
                <a:rPr lang="en-US" altLang="ja-JP" sz="1400" b="1" u="none" dirty="0">
                  <a:solidFill>
                    <a:srgbClr val="0000FF"/>
                  </a:solidFill>
                  <a:latin typeface="Helvetica" charset="0"/>
                  <a:cs typeface="Helvetica" charset="0"/>
                </a:rPr>
                <a:t> SA</a:t>
              </a:r>
            </a:p>
            <a:p>
              <a:r>
                <a:rPr lang="en-US" altLang="ja-JP" sz="1400" b="1" u="none" dirty="0">
                  <a:solidFill>
                    <a:srgbClr val="FF0000"/>
                  </a:solidFill>
                  <a:latin typeface="Helvetica" charset="0"/>
                  <a:cs typeface="Helvetica" charset="0"/>
                </a:rPr>
                <a:t>w/ 1</a:t>
              </a:r>
              <a:r>
                <a:rPr lang="en-US" altLang="ja-JP" sz="1400" b="1" u="none" baseline="30000" dirty="0">
                  <a:solidFill>
                    <a:srgbClr val="FF0000"/>
                  </a:solidFill>
                  <a:latin typeface="Helvetica" charset="0"/>
                  <a:cs typeface="Helvetica" charset="0"/>
                </a:rPr>
                <a:t>st</a:t>
              </a:r>
              <a:r>
                <a:rPr lang="en-US" altLang="ja-JP" sz="1400" b="1" u="none" dirty="0">
                  <a:solidFill>
                    <a:srgbClr val="FF0000"/>
                  </a:solidFill>
                  <a:latin typeface="Helvetica" charset="0"/>
                  <a:cs typeface="Helvetica" charset="0"/>
                </a:rPr>
                <a:t> &amp; 2</a:t>
              </a:r>
              <a:r>
                <a:rPr lang="en-US" altLang="ja-JP" sz="1400" b="1" u="none" baseline="30000" dirty="0">
                  <a:solidFill>
                    <a:srgbClr val="FF0000"/>
                  </a:solidFill>
                  <a:latin typeface="Helvetica" charset="0"/>
                  <a:cs typeface="Helvetica" charset="0"/>
                </a:rPr>
                <a:t>nd</a:t>
              </a:r>
              <a:r>
                <a:rPr lang="en-US" altLang="ja-JP" sz="1400" b="1" u="none" dirty="0">
                  <a:solidFill>
                    <a:srgbClr val="FF0000"/>
                  </a:solidFill>
                  <a:latin typeface="Helvetica" charset="0"/>
                  <a:cs typeface="Helvetica" charset="0"/>
                </a:rPr>
                <a:t> SA</a:t>
              </a:r>
              <a:endParaRPr lang="ja-JP" altLang="en-US" sz="1400" b="1" u="none" dirty="0">
                <a:solidFill>
                  <a:srgbClr val="FF0000"/>
                </a:solidFill>
                <a:latin typeface="Helvetica" charset="0"/>
                <a:cs typeface="Helvetica" charset="0"/>
              </a:endParaRPr>
            </a:p>
          </p:txBody>
        </p:sp>
        <p:sp>
          <p:nvSpPr>
            <p:cNvPr id="59" name="テキスト ボックス 84"/>
            <p:cNvSpPr txBox="1">
              <a:spLocks noChangeArrowheads="1"/>
            </p:cNvSpPr>
            <p:nvPr/>
          </p:nvSpPr>
          <p:spPr bwMode="auto">
            <a:xfrm>
              <a:off x="277813" y="2623736"/>
              <a:ext cx="547687"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a:t>
              </a:r>
              <a:endParaRPr lang="ja-JP" altLang="en-US" sz="1200" b="1" u="none">
                <a:solidFill>
                  <a:srgbClr val="000000"/>
                </a:solidFill>
                <a:latin typeface="Helvetica" charset="0"/>
                <a:cs typeface="Helvetica" charset="0"/>
              </a:endParaRPr>
            </a:p>
          </p:txBody>
        </p:sp>
        <p:sp>
          <p:nvSpPr>
            <p:cNvPr id="60" name="テキスト ボックス 85"/>
            <p:cNvSpPr txBox="1">
              <a:spLocks noChangeArrowheads="1"/>
            </p:cNvSpPr>
            <p:nvPr/>
          </p:nvSpPr>
          <p:spPr bwMode="auto">
            <a:xfrm>
              <a:off x="277813" y="2839636"/>
              <a:ext cx="547687"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-1</a:t>
              </a:r>
              <a:endParaRPr lang="ja-JP" altLang="en-US" sz="1200" b="1" u="none" baseline="30000">
                <a:solidFill>
                  <a:srgbClr val="000000"/>
                </a:solidFill>
                <a:latin typeface="Helvetica" charset="0"/>
                <a:cs typeface="Helvetica" charset="0"/>
              </a:endParaRPr>
            </a:p>
          </p:txBody>
        </p:sp>
        <p:sp>
          <p:nvSpPr>
            <p:cNvPr id="61" name="テキスト ボックス 86"/>
            <p:cNvSpPr txBox="1">
              <a:spLocks noChangeArrowheads="1"/>
            </p:cNvSpPr>
            <p:nvPr/>
          </p:nvSpPr>
          <p:spPr bwMode="auto">
            <a:xfrm>
              <a:off x="277813" y="3080936"/>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-2</a:t>
              </a:r>
              <a:endParaRPr lang="ja-JP" altLang="en-US" sz="1200" b="1" u="none" baseline="30000">
                <a:solidFill>
                  <a:srgbClr val="000000"/>
                </a:solidFill>
                <a:latin typeface="Helvetica" charset="0"/>
                <a:cs typeface="Helvetica" charset="0"/>
              </a:endParaRPr>
            </a:p>
          </p:txBody>
        </p:sp>
        <p:sp>
          <p:nvSpPr>
            <p:cNvPr id="62" name="テキスト ボックス 87"/>
            <p:cNvSpPr txBox="1">
              <a:spLocks noChangeArrowheads="1"/>
            </p:cNvSpPr>
            <p:nvPr/>
          </p:nvSpPr>
          <p:spPr bwMode="auto">
            <a:xfrm>
              <a:off x="277813" y="3306361"/>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-3</a:t>
              </a:r>
              <a:endParaRPr lang="ja-JP" altLang="en-US" sz="1200" b="1" u="none" baseline="30000">
                <a:solidFill>
                  <a:srgbClr val="000000"/>
                </a:solidFill>
                <a:latin typeface="Helvetica" charset="0"/>
                <a:cs typeface="Helvetica" charset="0"/>
              </a:endParaRPr>
            </a:p>
          </p:txBody>
        </p:sp>
        <p:sp>
          <p:nvSpPr>
            <p:cNvPr id="63" name="テキスト ボックス 88"/>
            <p:cNvSpPr txBox="1">
              <a:spLocks noChangeArrowheads="1"/>
            </p:cNvSpPr>
            <p:nvPr/>
          </p:nvSpPr>
          <p:spPr bwMode="auto">
            <a:xfrm>
              <a:off x="277813" y="3528611"/>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-4</a:t>
              </a:r>
              <a:endParaRPr lang="ja-JP" altLang="en-US" sz="1200" b="1" u="none" baseline="30000">
                <a:solidFill>
                  <a:srgbClr val="000000"/>
                </a:solidFill>
                <a:latin typeface="Helvetica" charset="0"/>
                <a:cs typeface="Helvetica" charset="0"/>
              </a:endParaRPr>
            </a:p>
          </p:txBody>
        </p:sp>
        <p:sp>
          <p:nvSpPr>
            <p:cNvPr id="64" name="テキスト ボックス 89"/>
            <p:cNvSpPr txBox="1">
              <a:spLocks noChangeArrowheads="1"/>
            </p:cNvSpPr>
            <p:nvPr/>
          </p:nvSpPr>
          <p:spPr bwMode="auto">
            <a:xfrm>
              <a:off x="277813" y="3739749"/>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-5</a:t>
              </a:r>
              <a:endParaRPr lang="ja-JP" altLang="en-US" sz="1200" b="1" u="none" baseline="30000">
                <a:solidFill>
                  <a:srgbClr val="000000"/>
                </a:solidFill>
                <a:latin typeface="Helvetica" charset="0"/>
                <a:cs typeface="Helvetica" charset="0"/>
              </a:endParaRPr>
            </a:p>
          </p:txBody>
        </p:sp>
        <p:sp>
          <p:nvSpPr>
            <p:cNvPr id="65" name="テキスト ボックス 90"/>
            <p:cNvSpPr txBox="1">
              <a:spLocks noChangeArrowheads="1"/>
            </p:cNvSpPr>
            <p:nvPr/>
          </p:nvSpPr>
          <p:spPr bwMode="auto">
            <a:xfrm>
              <a:off x="277813" y="3950886"/>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-6</a:t>
              </a:r>
              <a:endParaRPr lang="ja-JP" altLang="en-US" sz="1200" b="1" u="none" baseline="30000">
                <a:solidFill>
                  <a:srgbClr val="000000"/>
                </a:solidFill>
                <a:latin typeface="Helvetica" charset="0"/>
                <a:cs typeface="Helvetica" charset="0"/>
              </a:endParaRPr>
            </a:p>
          </p:txBody>
        </p:sp>
        <p:sp>
          <p:nvSpPr>
            <p:cNvPr id="66" name="テキスト ボックス 91"/>
            <p:cNvSpPr txBox="1">
              <a:spLocks noChangeArrowheads="1"/>
            </p:cNvSpPr>
            <p:nvPr/>
          </p:nvSpPr>
          <p:spPr bwMode="auto">
            <a:xfrm>
              <a:off x="277813" y="4204886"/>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-7</a:t>
              </a:r>
              <a:endParaRPr lang="ja-JP" altLang="en-US" sz="1200" b="1" u="none" baseline="30000">
                <a:solidFill>
                  <a:srgbClr val="000000"/>
                </a:solidFill>
                <a:latin typeface="Helvetica" charset="0"/>
                <a:cs typeface="Helvetica" charset="0"/>
              </a:endParaRPr>
            </a:p>
          </p:txBody>
        </p:sp>
        <p:sp>
          <p:nvSpPr>
            <p:cNvPr id="67" name="テキスト ボックス 92"/>
            <p:cNvSpPr txBox="1">
              <a:spLocks noChangeArrowheads="1"/>
            </p:cNvSpPr>
            <p:nvPr/>
          </p:nvSpPr>
          <p:spPr bwMode="auto">
            <a:xfrm>
              <a:off x="277813" y="4449361"/>
              <a:ext cx="547687"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-8</a:t>
              </a:r>
              <a:endParaRPr lang="ja-JP" altLang="en-US" sz="1200" b="1" u="none" baseline="30000">
                <a:solidFill>
                  <a:srgbClr val="000000"/>
                </a:solidFill>
                <a:latin typeface="Helvetica" charset="0"/>
                <a:cs typeface="Helvetica" charset="0"/>
              </a:endParaRPr>
            </a:p>
          </p:txBody>
        </p:sp>
        <p:sp>
          <p:nvSpPr>
            <p:cNvPr id="68" name="テキスト ボックス 93"/>
            <p:cNvSpPr txBox="1">
              <a:spLocks noChangeArrowheads="1"/>
            </p:cNvSpPr>
            <p:nvPr/>
          </p:nvSpPr>
          <p:spPr bwMode="auto">
            <a:xfrm>
              <a:off x="277813" y="4663674"/>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-9</a:t>
              </a:r>
              <a:endParaRPr lang="ja-JP" altLang="en-US" sz="1200" b="1" u="none" baseline="30000">
                <a:solidFill>
                  <a:srgbClr val="000000"/>
                </a:solidFill>
                <a:latin typeface="Helvetica" charset="0"/>
                <a:cs typeface="Helvetica" charset="0"/>
              </a:endParaRPr>
            </a:p>
          </p:txBody>
        </p:sp>
        <p:sp>
          <p:nvSpPr>
            <p:cNvPr id="69" name="テキスト ボックス 94"/>
            <p:cNvSpPr txBox="1">
              <a:spLocks noChangeArrowheads="1"/>
            </p:cNvSpPr>
            <p:nvPr/>
          </p:nvSpPr>
          <p:spPr bwMode="auto">
            <a:xfrm>
              <a:off x="277813" y="4857349"/>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-10</a:t>
              </a:r>
              <a:endParaRPr lang="ja-JP" altLang="en-US" sz="1200" b="1" u="none" baseline="30000">
                <a:solidFill>
                  <a:srgbClr val="000000"/>
                </a:solidFill>
                <a:latin typeface="Helvetica" charset="0"/>
                <a:cs typeface="Helvetica" charset="0"/>
              </a:endParaRPr>
            </a:p>
          </p:txBody>
        </p:sp>
        <p:sp>
          <p:nvSpPr>
            <p:cNvPr id="70" name="テキスト ボックス 95"/>
            <p:cNvSpPr txBox="1">
              <a:spLocks noChangeArrowheads="1"/>
            </p:cNvSpPr>
            <p:nvPr/>
          </p:nvSpPr>
          <p:spPr bwMode="auto">
            <a:xfrm>
              <a:off x="277813" y="5060549"/>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-11</a:t>
              </a:r>
              <a:endParaRPr lang="ja-JP" altLang="en-US" sz="1200" b="1" u="none" baseline="30000">
                <a:solidFill>
                  <a:srgbClr val="000000"/>
                </a:solidFill>
                <a:latin typeface="Helvetica" charset="0"/>
                <a:cs typeface="Helvetica" charset="0"/>
              </a:endParaRPr>
            </a:p>
          </p:txBody>
        </p:sp>
        <p:sp>
          <p:nvSpPr>
            <p:cNvPr id="71" name="テキスト ボックス 96"/>
            <p:cNvSpPr txBox="1">
              <a:spLocks noChangeArrowheads="1"/>
            </p:cNvSpPr>
            <p:nvPr/>
          </p:nvSpPr>
          <p:spPr bwMode="auto">
            <a:xfrm>
              <a:off x="277813" y="5289149"/>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-12</a:t>
              </a:r>
              <a:endParaRPr lang="ja-JP" altLang="en-US" sz="1200" b="1" u="none" baseline="30000">
                <a:solidFill>
                  <a:srgbClr val="000000"/>
                </a:solidFill>
                <a:latin typeface="Helvetica" charset="0"/>
                <a:cs typeface="Helvetica" charset="0"/>
              </a:endParaRPr>
            </a:p>
          </p:txBody>
        </p:sp>
        <p:sp>
          <p:nvSpPr>
            <p:cNvPr id="72" name="テキスト ボックス 97"/>
            <p:cNvSpPr txBox="1">
              <a:spLocks noChangeArrowheads="1"/>
            </p:cNvSpPr>
            <p:nvPr/>
          </p:nvSpPr>
          <p:spPr bwMode="auto">
            <a:xfrm>
              <a:off x="277813" y="5517749"/>
              <a:ext cx="547687"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200" b="1" u="none">
                  <a:solidFill>
                    <a:srgbClr val="000000"/>
                  </a:solidFill>
                  <a:latin typeface="Helvetica" charset="0"/>
                  <a:cs typeface="Helvetica" charset="0"/>
                </a:rPr>
                <a:t>10</a:t>
              </a:r>
              <a:r>
                <a:rPr lang="en-US" altLang="ja-JP" sz="1200" b="1" u="none" baseline="30000">
                  <a:solidFill>
                    <a:srgbClr val="000000"/>
                  </a:solidFill>
                  <a:latin typeface="Helvetica" charset="0"/>
                  <a:cs typeface="Helvetica" charset="0"/>
                </a:rPr>
                <a:t>-13</a:t>
              </a:r>
              <a:endParaRPr lang="ja-JP" altLang="en-US" sz="1200" b="1" u="none" baseline="30000">
                <a:solidFill>
                  <a:srgbClr val="000000"/>
                </a:solidFill>
                <a:latin typeface="Helvetica" charset="0"/>
                <a:cs typeface="Helvetica" charset="0"/>
              </a:endParaRPr>
            </a:p>
          </p:txBody>
        </p:sp>
        <p:sp>
          <p:nvSpPr>
            <p:cNvPr id="73" name="テキスト ボックス 99"/>
            <p:cNvSpPr txBox="1">
              <a:spLocks noChangeArrowheads="1"/>
            </p:cNvSpPr>
            <p:nvPr/>
          </p:nvSpPr>
          <p:spPr bwMode="auto">
            <a:xfrm>
              <a:off x="2481263" y="5959074"/>
              <a:ext cx="111918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400" b="1" u="none">
                  <a:solidFill>
                    <a:srgbClr val="000000"/>
                  </a:solidFill>
                  <a:latin typeface="Helvetica" charset="0"/>
                  <a:cs typeface="Helvetica" charset="0"/>
                </a:rPr>
                <a:t>Time (ps)</a:t>
              </a:r>
              <a:endParaRPr lang="ja-JP" altLang="en-US" sz="1400" b="1" u="none">
                <a:solidFill>
                  <a:srgbClr val="000000"/>
                </a:solidFill>
                <a:latin typeface="Helvetica" charset="0"/>
                <a:cs typeface="Helvetica" charset="0"/>
              </a:endParaRPr>
            </a:p>
          </p:txBody>
        </p:sp>
        <p:sp>
          <p:nvSpPr>
            <p:cNvPr id="74" name="正方形/長方形 22"/>
            <p:cNvSpPr>
              <a:spLocks noChangeArrowheads="1"/>
            </p:cNvSpPr>
            <p:nvPr/>
          </p:nvSpPr>
          <p:spPr bwMode="auto">
            <a:xfrm>
              <a:off x="747026" y="1251100"/>
              <a:ext cx="3429687" cy="430879"/>
            </a:xfrm>
            <a:prstGeom prst="rect">
              <a:avLst/>
            </a:prstGeom>
            <a:solidFill>
              <a:srgbClr val="000000"/>
            </a:solidFill>
            <a:ln>
              <a:noFill/>
            </a:ln>
            <a:extLst/>
          </p:spPr>
          <p:txBody>
            <a:bodyPr wrap="none" lIns="91436" tIns="45716" rIns="91436" bIns="45716">
              <a:spAutoFit/>
            </a:bodyPr>
            <a:lstStyle/>
            <a:p>
              <a:pPr algn="ctr" defTabSz="822911" fontAlgn="base">
                <a:spcBef>
                  <a:spcPct val="0"/>
                </a:spcBef>
                <a:spcAft>
                  <a:spcPct val="0"/>
                </a:spcAft>
              </a:pPr>
              <a:r>
                <a:rPr kumimoji="0" lang="en-US" altLang="ja-JP" sz="2200" b="1" dirty="0">
                  <a:solidFill>
                    <a:srgbClr val="FFFFFF"/>
                  </a:solidFill>
                  <a:latin typeface="Helvetica" charset="0"/>
                  <a:ea typeface="ＤＦＰ行書体" charset="0"/>
                  <a:cs typeface="ＤＦＰ行書体" charset="0"/>
                  <a:sym typeface="Gill Sans" charset="0"/>
                </a:rPr>
                <a:t>Pulse shape of </a:t>
              </a:r>
              <a:r>
                <a:rPr kumimoji="0" lang="en-US" altLang="ja-JP" sz="2200" b="1" dirty="0" smtClean="0">
                  <a:solidFill>
                    <a:srgbClr val="FFFFFF"/>
                  </a:solidFill>
                  <a:latin typeface="Helvetica" charset="0"/>
                  <a:ea typeface="ＤＦＰ行書体" charset="0"/>
                  <a:cs typeface="ＤＦＰ行書体" charset="0"/>
                  <a:sym typeface="Gill Sans" charset="0"/>
                </a:rPr>
                <a:t>LFEX-FE</a:t>
              </a:r>
              <a:endParaRPr kumimoji="0" lang="ja-JP" altLang="en-US" sz="2200" b="1" baseline="30000" dirty="0">
                <a:solidFill>
                  <a:srgbClr val="FFFFFF"/>
                </a:solidFill>
                <a:latin typeface="Helvetica" charset="0"/>
                <a:ea typeface="ＤＦＰ行書体" charset="0"/>
                <a:cs typeface="ＤＦＰ行書体" charset="0"/>
                <a:sym typeface="Gill Sans" charset="0"/>
              </a:endParaRPr>
            </a:p>
          </p:txBody>
        </p:sp>
      </p:grpSp>
      <p:sp>
        <p:nvSpPr>
          <p:cNvPr id="7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14</a:t>
            </a:fld>
            <a:endParaRPr lang="en-US" altLang="ja-JP" sz="1300" dirty="0">
              <a:solidFill>
                <a:srgbClr val="000000"/>
              </a:solidFill>
              <a:latin typeface="Arial" charset="0"/>
              <a:cs typeface="Gill Sans" charset="0"/>
            </a:endParaRPr>
          </a:p>
        </p:txBody>
      </p:sp>
      <p:sp>
        <p:nvSpPr>
          <p:cNvPr id="3" name="テキスト ボックス 2"/>
          <p:cNvSpPr txBox="1"/>
          <p:nvPr/>
        </p:nvSpPr>
        <p:spPr>
          <a:xfrm>
            <a:off x="6156176" y="3140968"/>
            <a:ext cx="1008112" cy="369332"/>
          </a:xfrm>
          <a:prstGeom prst="rect">
            <a:avLst/>
          </a:prstGeom>
          <a:noFill/>
        </p:spPr>
        <p:txBody>
          <a:bodyPr wrap="square" rtlCol="0">
            <a:spAutoFit/>
          </a:bodyPr>
          <a:lstStyle/>
          <a:p>
            <a:r>
              <a:rPr kumimoji="1" lang="en-US" altLang="ja-JP" dirty="0" smtClean="0"/>
              <a:t>Artifact</a:t>
            </a:r>
            <a:endParaRPr kumimoji="1" lang="ja-JP" altLang="en-US" dirty="0"/>
          </a:p>
        </p:txBody>
      </p:sp>
      <p:cxnSp>
        <p:nvCxnSpPr>
          <p:cNvPr id="6" name="直線矢印コネクタ 5"/>
          <p:cNvCxnSpPr/>
          <p:nvPr/>
        </p:nvCxnSpPr>
        <p:spPr bwMode="auto">
          <a:xfrm>
            <a:off x="7056276" y="3573016"/>
            <a:ext cx="252028" cy="288032"/>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cxnSp>
        <p:nvCxnSpPr>
          <p:cNvPr id="76" name="直線矢印コネクタ 75"/>
          <p:cNvCxnSpPr/>
          <p:nvPr/>
        </p:nvCxnSpPr>
        <p:spPr bwMode="auto">
          <a:xfrm>
            <a:off x="6624228" y="3573016"/>
            <a:ext cx="252028" cy="288032"/>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cxnSp>
        <p:nvCxnSpPr>
          <p:cNvPr id="77" name="直線矢印コネクタ 76"/>
          <p:cNvCxnSpPr/>
          <p:nvPr/>
        </p:nvCxnSpPr>
        <p:spPr bwMode="auto">
          <a:xfrm>
            <a:off x="6840252" y="3573016"/>
            <a:ext cx="252028" cy="288032"/>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15386068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38"/>
            <a:endParaRPr lang="en-US" altLang="ja-JP" sz="2200" b="1" dirty="0" smtClean="0">
              <a:solidFill>
                <a:srgbClr val="000090"/>
              </a:solidFill>
              <a:latin typeface="Helvetica"/>
              <a:ea typeface="ヒラギノ角ゴ Pro W3"/>
              <a:cs typeface="Helvetica"/>
            </a:endParaRPr>
          </a:p>
          <a:p>
            <a:pPr defTabSz="457038"/>
            <a:r>
              <a:rPr lang="en-US" altLang="ja-JP" sz="2200" b="1" dirty="0" smtClean="0">
                <a:solidFill>
                  <a:srgbClr val="000090"/>
                </a:solidFill>
                <a:latin typeface="Helvetica"/>
                <a:ea typeface="ヒラギノ角ゴ Pro W3"/>
                <a:cs typeface="Helvetica"/>
              </a:rPr>
              <a:t>Foot pulse can be removed by using </a:t>
            </a:r>
            <a:r>
              <a:rPr lang="en-US" altLang="ja-JP" sz="2200" b="1" dirty="0" smtClean="0">
                <a:solidFill>
                  <a:srgbClr val="FF0000"/>
                </a:solidFill>
                <a:latin typeface="Helvetica"/>
                <a:ea typeface="ヒラギノ角ゴ Pro W3"/>
                <a:cs typeface="Helvetica"/>
              </a:rPr>
              <a:t>plasma mirror</a:t>
            </a:r>
            <a:r>
              <a:rPr lang="en-US" altLang="ja-JP" sz="2200" b="1" dirty="0" smtClean="0">
                <a:solidFill>
                  <a:srgbClr val="000090"/>
                </a:solidFill>
                <a:latin typeface="Helvetica"/>
                <a:ea typeface="ヒラギノ角ゴ Pro W3"/>
                <a:cs typeface="Helvetica"/>
              </a:rPr>
              <a:t>.</a:t>
            </a:r>
          </a:p>
          <a:p>
            <a:pPr defTabSz="457038"/>
            <a:r>
              <a:rPr lang="en-US" altLang="ja-JP" sz="2200" b="1" dirty="0" smtClean="0">
                <a:solidFill>
                  <a:srgbClr val="000090"/>
                </a:solidFill>
                <a:latin typeface="Helvetica"/>
                <a:ea typeface="ヒラギノ角ゴ Pro W3"/>
                <a:cs typeface="Helvetica"/>
              </a:rPr>
              <a:t>It is a </a:t>
            </a:r>
            <a:r>
              <a:rPr lang="en-US" altLang="ja-JP" sz="2200" b="1" dirty="0" smtClean="0">
                <a:solidFill>
                  <a:srgbClr val="FF0000"/>
                </a:solidFill>
                <a:latin typeface="Helvetica"/>
                <a:ea typeface="ヒラギノ角ゴ Pro W3"/>
                <a:cs typeface="Helvetica"/>
              </a:rPr>
              <a:t>challenge</a:t>
            </a:r>
            <a:r>
              <a:rPr lang="en-US" altLang="ja-JP" sz="2200" b="1" dirty="0" smtClean="0">
                <a:solidFill>
                  <a:srgbClr val="000090"/>
                </a:solidFill>
                <a:latin typeface="Helvetica"/>
                <a:ea typeface="ヒラギノ角ゴ Pro W3"/>
                <a:cs typeface="Helvetica"/>
              </a:rPr>
              <a:t> to install plasma mirror to kJ lasers system.</a:t>
            </a:r>
            <a:endParaRPr lang="en-US" altLang="ja-JP" sz="2200" b="1" dirty="0">
              <a:solidFill>
                <a:srgbClr val="000090"/>
              </a:solidFill>
              <a:latin typeface="Helvetica"/>
              <a:ea typeface="ヒラギノ角ゴ Pro W3"/>
              <a:cs typeface="Helvetica"/>
            </a:endParaRP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15</a:t>
            </a:fld>
            <a:endParaRPr lang="en-US" altLang="ja-JP" sz="1300" dirty="0">
              <a:solidFill>
                <a:srgbClr val="000000"/>
              </a:solidFill>
              <a:latin typeface="Arial" charset="0"/>
              <a:cs typeface="Gill Sans" charset="0"/>
            </a:endParaRPr>
          </a:p>
        </p:txBody>
      </p:sp>
      <p:grpSp>
        <p:nvGrpSpPr>
          <p:cNvPr id="32" name="Group 10"/>
          <p:cNvGrpSpPr/>
          <p:nvPr/>
        </p:nvGrpSpPr>
        <p:grpSpPr>
          <a:xfrm>
            <a:off x="4736773" y="2229164"/>
            <a:ext cx="4212016" cy="3090369"/>
            <a:chOff x="1270000" y="2135734"/>
            <a:chExt cx="5281083" cy="3874747"/>
          </a:xfrm>
        </p:grpSpPr>
        <p:pic>
          <p:nvPicPr>
            <p:cNvPr id="33" name="Picture 8"/>
            <p:cNvPicPr>
              <a:picLocks noChangeAspect="1"/>
            </p:cNvPicPr>
            <p:nvPr/>
          </p:nvPicPr>
          <p:blipFill>
            <a:blip r:embed="rId6"/>
            <a:stretch>
              <a:fillRect/>
            </a:stretch>
          </p:blipFill>
          <p:spPr>
            <a:xfrm>
              <a:off x="1270000" y="2135734"/>
              <a:ext cx="5281083" cy="3874747"/>
            </a:xfrm>
            <a:prstGeom prst="rect">
              <a:avLst/>
            </a:prstGeom>
          </p:spPr>
        </p:pic>
        <p:sp>
          <p:nvSpPr>
            <p:cNvPr id="40" name="Rectangle 9"/>
            <p:cNvSpPr/>
            <p:nvPr/>
          </p:nvSpPr>
          <p:spPr>
            <a:xfrm flipH="1">
              <a:off x="3915833" y="2540000"/>
              <a:ext cx="45719" cy="322791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kumimoji="0" lang="en-US" kern="0">
                <a:solidFill>
                  <a:sysClr val="window" lastClr="FFFFFF"/>
                </a:solidFill>
                <a:latin typeface="Calibri"/>
              </a:endParaRPr>
            </a:p>
          </p:txBody>
        </p:sp>
      </p:grpSp>
      <p:sp>
        <p:nvSpPr>
          <p:cNvPr id="12" name="正方形/長方形 11"/>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grpSp>
        <p:nvGrpSpPr>
          <p:cNvPr id="13" name="図形グループ 5"/>
          <p:cNvGrpSpPr>
            <a:grpSpLocks/>
          </p:cNvGrpSpPr>
          <p:nvPr/>
        </p:nvGrpSpPr>
        <p:grpSpPr bwMode="auto">
          <a:xfrm>
            <a:off x="255517" y="2181150"/>
            <a:ext cx="4256602" cy="3197173"/>
            <a:chOff x="295256" y="2097400"/>
            <a:chExt cx="3984833" cy="2993158"/>
          </a:xfrm>
        </p:grpSpPr>
        <p:grpSp>
          <p:nvGrpSpPr>
            <p:cNvPr id="14" name="図形グループ 37"/>
            <p:cNvGrpSpPr>
              <a:grpSpLocks/>
            </p:cNvGrpSpPr>
            <p:nvPr/>
          </p:nvGrpSpPr>
          <p:grpSpPr bwMode="auto">
            <a:xfrm>
              <a:off x="295256" y="2097400"/>
              <a:ext cx="3984833" cy="2993158"/>
              <a:chOff x="2160665" y="1652373"/>
              <a:chExt cx="5621549" cy="4222553"/>
            </a:xfrm>
          </p:grpSpPr>
          <p:cxnSp>
            <p:nvCxnSpPr>
              <p:cNvPr id="18" name="直線コネクタ 17"/>
              <p:cNvCxnSpPr/>
              <p:nvPr/>
            </p:nvCxnSpPr>
            <p:spPr>
              <a:xfrm rot="16200000" flipH="1">
                <a:off x="1087424" y="3610433"/>
                <a:ext cx="3577695" cy="0"/>
              </a:xfrm>
              <a:prstGeom prst="line">
                <a:avLst/>
              </a:prstGeom>
              <a:noFill/>
              <a:ln w="25400" cap="flat" cmpd="sng" algn="ctr">
                <a:solidFill>
                  <a:srgbClr val="2D2D8A"/>
                </a:solidFill>
                <a:prstDash val="solid"/>
                <a:headEnd type="stealth" w="lg" len="lg"/>
                <a:tailEnd type="none"/>
              </a:ln>
              <a:effectLst/>
            </p:spPr>
          </p:cxnSp>
          <p:cxnSp>
            <p:nvCxnSpPr>
              <p:cNvPr id="19" name="直線コネクタ 18"/>
              <p:cNvCxnSpPr/>
              <p:nvPr/>
            </p:nvCxnSpPr>
            <p:spPr>
              <a:xfrm flipH="1">
                <a:off x="2404547" y="5210555"/>
                <a:ext cx="5377667" cy="0"/>
              </a:xfrm>
              <a:prstGeom prst="line">
                <a:avLst/>
              </a:prstGeom>
              <a:noFill/>
              <a:ln w="25400" cap="flat" cmpd="sng" algn="ctr">
                <a:solidFill>
                  <a:srgbClr val="2D2D8A"/>
                </a:solidFill>
                <a:prstDash val="solid"/>
                <a:headEnd type="stealth" w="lg" len="lg"/>
                <a:tailEnd type="none"/>
              </a:ln>
              <a:effectLst/>
            </p:spPr>
          </p:cxnSp>
          <p:sp>
            <p:nvSpPr>
              <p:cNvPr id="20" name="テキスト ボックス 19"/>
              <p:cNvSpPr txBox="1"/>
              <p:nvPr/>
            </p:nvSpPr>
            <p:spPr>
              <a:xfrm rot="16200000">
                <a:off x="530787" y="3282251"/>
                <a:ext cx="3747520" cy="487764"/>
              </a:xfrm>
              <a:prstGeom prst="rect">
                <a:avLst/>
              </a:prstGeom>
              <a:noFill/>
            </p:spPr>
            <p:txBody>
              <a:bodyPr>
                <a:spAutoFit/>
              </a:bodyPr>
              <a:lstStyle/>
              <a:p>
                <a:pPr algn="ctr" defTabSz="822911" fontAlgn="base">
                  <a:spcBef>
                    <a:spcPct val="0"/>
                  </a:spcBef>
                  <a:spcAft>
                    <a:spcPct val="0"/>
                  </a:spcAft>
                  <a:defRPr/>
                </a:pPr>
                <a:r>
                  <a:rPr kumimoji="0" lang="en-US" altLang="ja-JP" b="1" kern="0" dirty="0">
                    <a:solidFill>
                      <a:srgbClr val="0000FF"/>
                    </a:solidFill>
                    <a:latin typeface="Helvetica"/>
                    <a:ea typeface="ヒラギノ角ゴ Pro W3"/>
                    <a:cs typeface="Helvetica"/>
                    <a:sym typeface="Gill Sans" charset="0"/>
                  </a:rPr>
                  <a:t>Intensity (log scale)</a:t>
                </a:r>
                <a:endParaRPr kumimoji="0" lang="ja-JP" altLang="en-US" b="1" kern="0" dirty="0">
                  <a:solidFill>
                    <a:srgbClr val="0000FF"/>
                  </a:solidFill>
                  <a:latin typeface="Helvetica"/>
                  <a:ea typeface="ヒラギノ角ゴ Pro W3"/>
                  <a:cs typeface="Helvetica"/>
                  <a:sym typeface="Gill Sans" charset="0"/>
                </a:endParaRPr>
              </a:p>
            </p:txBody>
          </p:sp>
          <p:sp>
            <p:nvSpPr>
              <p:cNvPr id="21" name="テキスト ボックス 20"/>
              <p:cNvSpPr txBox="1"/>
              <p:nvPr/>
            </p:nvSpPr>
            <p:spPr>
              <a:xfrm>
                <a:off x="3824998" y="5387144"/>
                <a:ext cx="3254903" cy="487782"/>
              </a:xfrm>
              <a:prstGeom prst="rect">
                <a:avLst/>
              </a:prstGeom>
              <a:noFill/>
            </p:spPr>
            <p:txBody>
              <a:bodyPr>
                <a:spAutoFit/>
              </a:bodyPr>
              <a:lstStyle/>
              <a:p>
                <a:pPr algn="ctr" defTabSz="822911" fontAlgn="base">
                  <a:spcBef>
                    <a:spcPct val="0"/>
                  </a:spcBef>
                  <a:spcAft>
                    <a:spcPct val="0"/>
                  </a:spcAft>
                  <a:defRPr/>
                </a:pPr>
                <a:r>
                  <a:rPr kumimoji="0" lang="en-US" altLang="ja-JP" b="1" kern="0" dirty="0">
                    <a:solidFill>
                      <a:srgbClr val="0000FF"/>
                    </a:solidFill>
                    <a:latin typeface="Helvetica"/>
                    <a:ea typeface="ヒラギノ角ゴ Pro W3"/>
                    <a:cs typeface="Helvetica"/>
                    <a:sym typeface="Gill Sans" charset="0"/>
                  </a:rPr>
                  <a:t>Time (log scale)</a:t>
                </a:r>
                <a:endParaRPr kumimoji="0" lang="ja-JP" altLang="en-US" b="1" kern="0" dirty="0">
                  <a:solidFill>
                    <a:srgbClr val="0000FF"/>
                  </a:solidFill>
                  <a:latin typeface="Helvetica"/>
                  <a:ea typeface="ヒラギノ角ゴ Pro W3"/>
                  <a:cs typeface="Helvetica"/>
                  <a:sym typeface="Gill Sans" charset="0"/>
                </a:endParaRPr>
              </a:p>
            </p:txBody>
          </p:sp>
          <p:sp>
            <p:nvSpPr>
              <p:cNvPr id="22" name="円弧 21"/>
              <p:cNvSpPr/>
              <p:nvPr/>
            </p:nvSpPr>
            <p:spPr>
              <a:xfrm>
                <a:off x="3617823" y="4616188"/>
                <a:ext cx="3962492" cy="711387"/>
              </a:xfrm>
              <a:prstGeom prst="arc">
                <a:avLst>
                  <a:gd name="adj1" fmla="val 15579027"/>
                  <a:gd name="adj2" fmla="val 0"/>
                </a:avLst>
              </a:prstGeom>
              <a:noFill/>
              <a:ln w="25400" cap="flat" cmpd="sng" algn="ctr">
                <a:solidFill>
                  <a:srgbClr val="FF0000"/>
                </a:solidFill>
                <a:prstDash val="solid"/>
              </a:ln>
              <a:effectLst/>
            </p:spPr>
            <p:txBody>
              <a:bodyPr anchor="ctr"/>
              <a:lstStyle/>
              <a:p>
                <a:pPr algn="ctr" defTabSz="822911" fontAlgn="base">
                  <a:spcBef>
                    <a:spcPct val="0"/>
                  </a:spcBef>
                  <a:spcAft>
                    <a:spcPct val="0"/>
                  </a:spcAft>
                  <a:defRPr/>
                </a:pPr>
                <a:endParaRPr kumimoji="0" lang="ja-JP" altLang="en-US" b="1" kern="0">
                  <a:solidFill>
                    <a:srgbClr val="000000"/>
                  </a:solidFill>
                  <a:latin typeface="Helvetica"/>
                  <a:ea typeface="ヒラギノ角ゴ Pro W3"/>
                  <a:cs typeface="Helvetica"/>
                  <a:sym typeface="Gill Sans" charset="0"/>
                </a:endParaRPr>
              </a:p>
            </p:txBody>
          </p:sp>
          <p:sp>
            <p:nvSpPr>
              <p:cNvPr id="23" name="円弧 22"/>
              <p:cNvSpPr/>
              <p:nvPr/>
            </p:nvSpPr>
            <p:spPr>
              <a:xfrm flipH="1">
                <a:off x="3044205" y="4616188"/>
                <a:ext cx="3962492" cy="711387"/>
              </a:xfrm>
              <a:prstGeom prst="arc">
                <a:avLst>
                  <a:gd name="adj1" fmla="val 15822531"/>
                  <a:gd name="adj2" fmla="val 0"/>
                </a:avLst>
              </a:prstGeom>
              <a:noFill/>
              <a:ln w="25400" cap="flat" cmpd="sng" algn="ctr">
                <a:solidFill>
                  <a:srgbClr val="FF0000"/>
                </a:solidFill>
                <a:prstDash val="solid"/>
              </a:ln>
              <a:effectLst/>
            </p:spPr>
            <p:txBody>
              <a:bodyPr anchor="ctr"/>
              <a:lstStyle/>
              <a:p>
                <a:pPr algn="ctr" defTabSz="822911" fontAlgn="base">
                  <a:spcBef>
                    <a:spcPct val="0"/>
                  </a:spcBef>
                  <a:spcAft>
                    <a:spcPct val="0"/>
                  </a:spcAft>
                  <a:defRPr/>
                </a:pPr>
                <a:endParaRPr kumimoji="0" lang="ja-JP" altLang="en-US" b="1" kern="0">
                  <a:solidFill>
                    <a:srgbClr val="000000"/>
                  </a:solidFill>
                  <a:latin typeface="Helvetica"/>
                  <a:ea typeface="ヒラギノ角ゴ Pro W3"/>
                  <a:cs typeface="Helvetica"/>
                  <a:sym typeface="Gill Sans" charset="0"/>
                </a:endParaRPr>
              </a:p>
            </p:txBody>
          </p:sp>
          <p:sp>
            <p:nvSpPr>
              <p:cNvPr id="24" name="フリーフォーム 23"/>
              <p:cNvSpPr/>
              <p:nvPr/>
            </p:nvSpPr>
            <p:spPr>
              <a:xfrm>
                <a:off x="5055641" y="1840455"/>
                <a:ext cx="249071" cy="2773846"/>
              </a:xfrm>
              <a:custGeom>
                <a:avLst/>
                <a:gdLst>
                  <a:gd name="connsiteX0" fmla="*/ 0 w 247621"/>
                  <a:gd name="connsiteY0" fmla="*/ 2767561 h 2772886"/>
                  <a:gd name="connsiteX1" fmla="*/ 63902 w 247621"/>
                  <a:gd name="connsiteY1" fmla="*/ 2376189 h 2772886"/>
                  <a:gd name="connsiteX2" fmla="*/ 175731 w 247621"/>
                  <a:gd name="connsiteY2" fmla="*/ 387379 h 2772886"/>
                  <a:gd name="connsiteX3" fmla="*/ 247621 w 247621"/>
                  <a:gd name="connsiteY3" fmla="*/ 51917 h 2772886"/>
                </a:gdLst>
                <a:ahLst/>
                <a:cxnLst>
                  <a:cxn ang="0">
                    <a:pos x="connsiteX0" y="connsiteY0"/>
                  </a:cxn>
                  <a:cxn ang="0">
                    <a:pos x="connsiteX1" y="connsiteY1"/>
                  </a:cxn>
                  <a:cxn ang="0">
                    <a:pos x="connsiteX2" y="connsiteY2"/>
                  </a:cxn>
                  <a:cxn ang="0">
                    <a:pos x="connsiteX3" y="connsiteY3"/>
                  </a:cxn>
                </a:cxnLst>
                <a:rect l="l" t="t" r="r" b="b"/>
                <a:pathLst>
                  <a:path w="247621" h="2772886">
                    <a:moveTo>
                      <a:pt x="0" y="2767561"/>
                    </a:moveTo>
                    <a:cubicBezTo>
                      <a:pt x="17307" y="2770223"/>
                      <a:pt x="34614" y="2772886"/>
                      <a:pt x="63902" y="2376189"/>
                    </a:cubicBezTo>
                    <a:cubicBezTo>
                      <a:pt x="93190" y="1979492"/>
                      <a:pt x="145111" y="774758"/>
                      <a:pt x="175731" y="387379"/>
                    </a:cubicBezTo>
                    <a:cubicBezTo>
                      <a:pt x="206351" y="0"/>
                      <a:pt x="247621" y="51917"/>
                      <a:pt x="247621" y="51917"/>
                    </a:cubicBezTo>
                  </a:path>
                </a:pathLst>
              </a:custGeom>
              <a:noFill/>
              <a:ln w="25400" cap="flat" cmpd="sng" algn="ctr">
                <a:solidFill>
                  <a:srgbClr val="FF0000"/>
                </a:solidFill>
                <a:prstDash val="solid"/>
              </a:ln>
              <a:effectLst/>
            </p:spPr>
            <p:txBody>
              <a:bodyPr anchor="ctr"/>
              <a:lstStyle/>
              <a:p>
                <a:pPr algn="ctr" defTabSz="822911" fontAlgn="base">
                  <a:spcBef>
                    <a:spcPct val="0"/>
                  </a:spcBef>
                  <a:spcAft>
                    <a:spcPct val="0"/>
                  </a:spcAft>
                  <a:defRPr/>
                </a:pPr>
                <a:endParaRPr kumimoji="0" lang="ja-JP" altLang="en-US" b="1" kern="0">
                  <a:solidFill>
                    <a:srgbClr val="000000"/>
                  </a:solidFill>
                  <a:latin typeface="Helvetica"/>
                  <a:ea typeface="ヒラギノ角ゴ Pro W3"/>
                  <a:cs typeface="Helvetica"/>
                  <a:sym typeface="Gill Sans" charset="0"/>
                </a:endParaRPr>
              </a:p>
            </p:txBody>
          </p:sp>
          <p:sp>
            <p:nvSpPr>
              <p:cNvPr id="25" name="フリーフォーム 24"/>
              <p:cNvSpPr/>
              <p:nvPr/>
            </p:nvSpPr>
            <p:spPr>
              <a:xfrm flipH="1">
                <a:off x="5308486" y="1838568"/>
                <a:ext cx="247185" cy="2771958"/>
              </a:xfrm>
              <a:custGeom>
                <a:avLst/>
                <a:gdLst>
                  <a:gd name="connsiteX0" fmla="*/ 0 w 247621"/>
                  <a:gd name="connsiteY0" fmla="*/ 2767561 h 2772886"/>
                  <a:gd name="connsiteX1" fmla="*/ 63902 w 247621"/>
                  <a:gd name="connsiteY1" fmla="*/ 2376189 h 2772886"/>
                  <a:gd name="connsiteX2" fmla="*/ 175731 w 247621"/>
                  <a:gd name="connsiteY2" fmla="*/ 387379 h 2772886"/>
                  <a:gd name="connsiteX3" fmla="*/ 247621 w 247621"/>
                  <a:gd name="connsiteY3" fmla="*/ 51917 h 2772886"/>
                </a:gdLst>
                <a:ahLst/>
                <a:cxnLst>
                  <a:cxn ang="0">
                    <a:pos x="connsiteX0" y="connsiteY0"/>
                  </a:cxn>
                  <a:cxn ang="0">
                    <a:pos x="connsiteX1" y="connsiteY1"/>
                  </a:cxn>
                  <a:cxn ang="0">
                    <a:pos x="connsiteX2" y="connsiteY2"/>
                  </a:cxn>
                  <a:cxn ang="0">
                    <a:pos x="connsiteX3" y="connsiteY3"/>
                  </a:cxn>
                </a:cxnLst>
                <a:rect l="l" t="t" r="r" b="b"/>
                <a:pathLst>
                  <a:path w="247621" h="2772886">
                    <a:moveTo>
                      <a:pt x="0" y="2767561"/>
                    </a:moveTo>
                    <a:cubicBezTo>
                      <a:pt x="17307" y="2770223"/>
                      <a:pt x="34614" y="2772886"/>
                      <a:pt x="63902" y="2376189"/>
                    </a:cubicBezTo>
                    <a:cubicBezTo>
                      <a:pt x="93190" y="1979492"/>
                      <a:pt x="145111" y="774758"/>
                      <a:pt x="175731" y="387379"/>
                    </a:cubicBezTo>
                    <a:cubicBezTo>
                      <a:pt x="206351" y="0"/>
                      <a:pt x="247621" y="51917"/>
                      <a:pt x="247621" y="51917"/>
                    </a:cubicBezTo>
                  </a:path>
                </a:pathLst>
              </a:custGeom>
              <a:noFill/>
              <a:ln w="25400" cap="flat" cmpd="sng" algn="ctr">
                <a:solidFill>
                  <a:srgbClr val="FF0000"/>
                </a:solidFill>
                <a:prstDash val="solid"/>
              </a:ln>
              <a:effectLst/>
            </p:spPr>
            <p:txBody>
              <a:bodyPr anchor="ctr"/>
              <a:lstStyle/>
              <a:p>
                <a:pPr algn="ctr" defTabSz="822911" fontAlgn="base">
                  <a:spcBef>
                    <a:spcPct val="0"/>
                  </a:spcBef>
                  <a:spcAft>
                    <a:spcPct val="0"/>
                  </a:spcAft>
                  <a:defRPr/>
                </a:pPr>
                <a:endParaRPr kumimoji="0" lang="ja-JP" altLang="en-US" b="1" kern="0">
                  <a:solidFill>
                    <a:srgbClr val="000000"/>
                  </a:solidFill>
                  <a:latin typeface="Helvetica"/>
                  <a:ea typeface="ヒラギノ角ゴ Pro W3"/>
                  <a:cs typeface="Helvetica"/>
                  <a:sym typeface="Gill Sans" charset="0"/>
                </a:endParaRPr>
              </a:p>
            </p:txBody>
          </p:sp>
        </p:grpSp>
        <p:sp>
          <p:nvSpPr>
            <p:cNvPr id="15" name="テキスト ボックス 3"/>
            <p:cNvSpPr txBox="1">
              <a:spLocks noChangeArrowheads="1"/>
            </p:cNvSpPr>
            <p:nvPr/>
          </p:nvSpPr>
          <p:spPr bwMode="auto">
            <a:xfrm>
              <a:off x="2946816" y="3142375"/>
              <a:ext cx="581324" cy="3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defRPr/>
              </a:pPr>
              <a:r>
                <a:rPr lang="en-US" altLang="ja-JP" sz="1800" kern="0" dirty="0" smtClean="0">
                  <a:solidFill>
                    <a:srgbClr val="000000"/>
                  </a:solidFill>
                  <a:latin typeface="Helvetica" charset="0"/>
                  <a:cs typeface="Helvetica" charset="0"/>
                </a:rPr>
                <a:t>1 </a:t>
              </a:r>
              <a:r>
                <a:rPr lang="en-US" altLang="ja-JP" sz="1800" kern="0" dirty="0" err="1" smtClean="0">
                  <a:solidFill>
                    <a:srgbClr val="000000"/>
                  </a:solidFill>
                  <a:latin typeface="Helvetica" charset="0"/>
                  <a:cs typeface="Helvetica" charset="0"/>
                </a:rPr>
                <a:t>ps</a:t>
              </a:r>
              <a:endParaRPr lang="ja-JP" altLang="en-US" sz="1800" kern="0" dirty="0">
                <a:solidFill>
                  <a:srgbClr val="000000"/>
                </a:solidFill>
                <a:latin typeface="Helvetica" charset="0"/>
                <a:cs typeface="Helvetica" charset="0"/>
              </a:endParaRPr>
            </a:p>
          </p:txBody>
        </p:sp>
        <p:cxnSp>
          <p:nvCxnSpPr>
            <p:cNvPr id="16" name="直線矢印コネクタ 72"/>
            <p:cNvCxnSpPr>
              <a:cxnSpLocks noChangeShapeType="1"/>
            </p:cNvCxnSpPr>
            <p:nvPr/>
          </p:nvCxnSpPr>
          <p:spPr bwMode="auto">
            <a:xfrm>
              <a:off x="1005678" y="4528178"/>
              <a:ext cx="3024336" cy="0"/>
            </a:xfrm>
            <a:prstGeom prst="straightConnector1">
              <a:avLst/>
            </a:prstGeom>
            <a:noFill/>
            <a:ln w="25400">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17" name="テキスト ボックス 74"/>
            <p:cNvSpPr txBox="1">
              <a:spLocks noChangeArrowheads="1"/>
            </p:cNvSpPr>
            <p:nvPr/>
          </p:nvSpPr>
          <p:spPr bwMode="auto">
            <a:xfrm>
              <a:off x="2125129" y="4161186"/>
              <a:ext cx="821687" cy="3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defRPr/>
              </a:pPr>
              <a:r>
                <a:rPr lang="en-US" altLang="ja-JP" sz="1800" kern="0" dirty="0" smtClean="0">
                  <a:solidFill>
                    <a:srgbClr val="000000"/>
                  </a:solidFill>
                  <a:latin typeface="Helvetica" charset="0"/>
                  <a:cs typeface="Helvetica" charset="0"/>
                </a:rPr>
                <a:t>200 </a:t>
              </a:r>
              <a:r>
                <a:rPr lang="en-US" altLang="ja-JP" sz="1800" kern="0" dirty="0" err="1" smtClean="0">
                  <a:solidFill>
                    <a:srgbClr val="000000"/>
                  </a:solidFill>
                  <a:latin typeface="Helvetica" charset="0"/>
                  <a:cs typeface="Helvetica" charset="0"/>
                </a:rPr>
                <a:t>ps</a:t>
              </a:r>
              <a:endParaRPr lang="ja-JP" altLang="en-US" sz="1800" kern="0" dirty="0">
                <a:solidFill>
                  <a:srgbClr val="000000"/>
                </a:solidFill>
                <a:latin typeface="Helvetica" charset="0"/>
                <a:cs typeface="Helvetica" charset="0"/>
              </a:endParaRPr>
            </a:p>
          </p:txBody>
        </p:sp>
      </p:grpSp>
      <p:sp>
        <p:nvSpPr>
          <p:cNvPr id="26" name="テキスト ボックス 3"/>
          <p:cNvSpPr txBox="1">
            <a:spLocks noChangeArrowheads="1"/>
          </p:cNvSpPr>
          <p:nvPr/>
        </p:nvSpPr>
        <p:spPr bwMode="auto">
          <a:xfrm>
            <a:off x="984740" y="2395892"/>
            <a:ext cx="16114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defRPr/>
            </a:pPr>
            <a:r>
              <a:rPr lang="en-US" altLang="ja-JP" sz="2200" kern="0" dirty="0" smtClean="0">
                <a:solidFill>
                  <a:srgbClr val="000000"/>
                </a:solidFill>
                <a:latin typeface="Helvetica" charset="0"/>
                <a:cs typeface="Helvetica" charset="0"/>
              </a:rPr>
              <a:t>10</a:t>
            </a:r>
            <a:r>
              <a:rPr lang="en-US" altLang="ja-JP" sz="2200" kern="0" baseline="30000" dirty="0" smtClean="0">
                <a:solidFill>
                  <a:srgbClr val="000000"/>
                </a:solidFill>
                <a:latin typeface="Helvetica" charset="0"/>
                <a:cs typeface="Helvetica" charset="0"/>
              </a:rPr>
              <a:t>20</a:t>
            </a:r>
            <a:r>
              <a:rPr lang="en-US" altLang="ja-JP" sz="2200" kern="0" dirty="0" smtClean="0">
                <a:solidFill>
                  <a:srgbClr val="000000"/>
                </a:solidFill>
                <a:latin typeface="Helvetica" charset="0"/>
                <a:cs typeface="Helvetica" charset="0"/>
              </a:rPr>
              <a:t> W/cm</a:t>
            </a:r>
            <a:r>
              <a:rPr lang="en-US" altLang="ja-JP" sz="2200" kern="0" baseline="30000" dirty="0" smtClean="0">
                <a:solidFill>
                  <a:srgbClr val="000000"/>
                </a:solidFill>
                <a:latin typeface="Helvetica" charset="0"/>
                <a:cs typeface="Helvetica" charset="0"/>
              </a:rPr>
              <a:t>2</a:t>
            </a:r>
            <a:endParaRPr lang="ja-JP" altLang="en-US" sz="2200" kern="0" baseline="30000" dirty="0">
              <a:solidFill>
                <a:srgbClr val="000000"/>
              </a:solidFill>
              <a:latin typeface="Helvetica" charset="0"/>
              <a:cs typeface="Helvetica" charset="0"/>
            </a:endParaRPr>
          </a:p>
        </p:txBody>
      </p:sp>
      <p:sp>
        <p:nvSpPr>
          <p:cNvPr id="27" name="テキスト ボックス 3"/>
          <p:cNvSpPr txBox="1">
            <a:spLocks noChangeArrowheads="1"/>
          </p:cNvSpPr>
          <p:nvPr/>
        </p:nvSpPr>
        <p:spPr bwMode="auto">
          <a:xfrm>
            <a:off x="936244" y="4054674"/>
            <a:ext cx="16114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defRPr/>
            </a:pPr>
            <a:r>
              <a:rPr lang="en-US" altLang="ja-JP" sz="2200" kern="0" dirty="0" smtClean="0">
                <a:solidFill>
                  <a:srgbClr val="000000"/>
                </a:solidFill>
                <a:latin typeface="Helvetica" charset="0"/>
                <a:cs typeface="Helvetica" charset="0"/>
              </a:rPr>
              <a:t>10</a:t>
            </a:r>
            <a:r>
              <a:rPr lang="en-US" altLang="ja-JP" sz="2200" kern="0" baseline="30000" dirty="0" smtClean="0">
                <a:solidFill>
                  <a:srgbClr val="000000"/>
                </a:solidFill>
                <a:latin typeface="Helvetica" charset="0"/>
                <a:cs typeface="Helvetica" charset="0"/>
              </a:rPr>
              <a:t>10</a:t>
            </a:r>
            <a:r>
              <a:rPr lang="en-US" altLang="ja-JP" sz="2200" kern="0" dirty="0" smtClean="0">
                <a:solidFill>
                  <a:srgbClr val="000000"/>
                </a:solidFill>
                <a:latin typeface="Helvetica" charset="0"/>
                <a:cs typeface="Helvetica" charset="0"/>
              </a:rPr>
              <a:t> W/cm</a:t>
            </a:r>
            <a:r>
              <a:rPr lang="en-US" altLang="ja-JP" sz="2200" kern="0" baseline="30000" dirty="0" smtClean="0">
                <a:solidFill>
                  <a:srgbClr val="000000"/>
                </a:solidFill>
                <a:latin typeface="Helvetica" charset="0"/>
                <a:cs typeface="Helvetica" charset="0"/>
              </a:rPr>
              <a:t>2</a:t>
            </a:r>
            <a:endParaRPr lang="ja-JP" altLang="en-US" sz="2200" kern="0" baseline="30000" dirty="0">
              <a:solidFill>
                <a:srgbClr val="000000"/>
              </a:solidFill>
              <a:latin typeface="Helvetica" charset="0"/>
              <a:cs typeface="Helvetica" charset="0"/>
            </a:endParaRPr>
          </a:p>
        </p:txBody>
      </p:sp>
      <p:cxnSp>
        <p:nvCxnSpPr>
          <p:cNvPr id="28" name="直線矢印コネクタ 72"/>
          <p:cNvCxnSpPr>
            <a:cxnSpLocks noChangeShapeType="1"/>
          </p:cNvCxnSpPr>
          <p:nvPr/>
        </p:nvCxnSpPr>
        <p:spPr bwMode="auto">
          <a:xfrm>
            <a:off x="2833699" y="3726555"/>
            <a:ext cx="660044" cy="0"/>
          </a:xfrm>
          <a:prstGeom prst="straightConnector1">
            <a:avLst/>
          </a:prstGeom>
          <a:noFill/>
          <a:ln w="25400">
            <a:solidFill>
              <a:srgbClr val="000000"/>
            </a:solidFill>
            <a:round/>
            <a:headEnd type="arrow" w="med" len="med"/>
            <a:tailEnd type="none" w="med" len="med"/>
          </a:ln>
          <a:extLst>
            <a:ext uri="{909E8E84-426E-40dd-AFC4-6F175D3DCCD1}">
              <a14:hiddenFill xmlns:a14="http://schemas.microsoft.com/office/drawing/2010/main">
                <a:noFill/>
              </a14:hiddenFill>
            </a:ext>
          </a:extLst>
        </p:spPr>
      </p:cxnSp>
      <p:cxnSp>
        <p:nvCxnSpPr>
          <p:cNvPr id="29" name="直線矢印コネクタ 72"/>
          <p:cNvCxnSpPr>
            <a:cxnSpLocks noChangeShapeType="1"/>
          </p:cNvCxnSpPr>
          <p:nvPr/>
        </p:nvCxnSpPr>
        <p:spPr bwMode="auto">
          <a:xfrm flipH="1">
            <a:off x="1783255" y="3726555"/>
            <a:ext cx="660044" cy="0"/>
          </a:xfrm>
          <a:prstGeom prst="straightConnector1">
            <a:avLst/>
          </a:prstGeom>
          <a:noFill/>
          <a:ln w="25400">
            <a:solidFill>
              <a:srgbClr val="000000"/>
            </a:solidFill>
            <a:round/>
            <a:headEnd type="arrow" w="med" len="med"/>
            <a:tailEnd type="none" w="med" len="med"/>
          </a:ln>
          <a:extLst>
            <a:ext uri="{909E8E84-426E-40dd-AFC4-6F175D3DCCD1}">
              <a14:hiddenFill xmlns:a14="http://schemas.microsoft.com/office/drawing/2010/main">
                <a:noFill/>
              </a14:hiddenFill>
            </a:ext>
          </a:extLst>
        </p:spPr>
      </p:cxnSp>
      <p:sp>
        <p:nvSpPr>
          <p:cNvPr id="35" name="テキスト ボックス 4"/>
          <p:cNvSpPr txBox="1">
            <a:spLocks noChangeArrowheads="1"/>
          </p:cNvSpPr>
          <p:nvPr/>
        </p:nvSpPr>
        <p:spPr bwMode="auto">
          <a:xfrm>
            <a:off x="740814" y="1563853"/>
            <a:ext cx="355345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38" fontAlgn="base">
              <a:spcBef>
                <a:spcPct val="0"/>
              </a:spcBef>
              <a:spcAft>
                <a:spcPct val="0"/>
              </a:spcAft>
            </a:pPr>
            <a:r>
              <a:rPr lang="en-US" altLang="ja-JP" sz="2000" b="1" dirty="0" smtClean="0">
                <a:solidFill>
                  <a:prstClr val="white"/>
                </a:solidFill>
                <a:latin typeface="Helvetica" charset="0"/>
                <a:cs typeface="Helvetica" charset="0"/>
              </a:rPr>
              <a:t>Typical shape of laser pulse</a:t>
            </a:r>
            <a:endParaRPr lang="ja-JP" altLang="en-US" sz="2000" b="1" dirty="0">
              <a:solidFill>
                <a:prstClr val="white"/>
              </a:solidFill>
              <a:latin typeface="Helvetica" charset="0"/>
              <a:cs typeface="Helvetica" charset="0"/>
            </a:endParaRPr>
          </a:p>
        </p:txBody>
      </p:sp>
      <p:sp>
        <p:nvSpPr>
          <p:cNvPr id="41" name="テキスト ボックス 4"/>
          <p:cNvSpPr txBox="1">
            <a:spLocks noChangeArrowheads="1"/>
          </p:cNvSpPr>
          <p:nvPr/>
        </p:nvSpPr>
        <p:spPr bwMode="auto">
          <a:xfrm>
            <a:off x="5200809" y="1563853"/>
            <a:ext cx="355345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38" fontAlgn="base">
              <a:spcBef>
                <a:spcPct val="0"/>
              </a:spcBef>
              <a:spcAft>
                <a:spcPct val="0"/>
              </a:spcAft>
            </a:pPr>
            <a:r>
              <a:rPr lang="en-US" altLang="ja-JP" sz="2000" b="1" dirty="0" smtClean="0">
                <a:solidFill>
                  <a:prstClr val="white"/>
                </a:solidFill>
                <a:latin typeface="Helvetica" charset="0"/>
                <a:cs typeface="Helvetica" charset="0"/>
              </a:rPr>
              <a:t>Principle of plasma mirror</a:t>
            </a:r>
            <a:endParaRPr lang="ja-JP" altLang="en-US" sz="2000" b="1" dirty="0">
              <a:solidFill>
                <a:prstClr val="white"/>
              </a:solidFill>
              <a:latin typeface="Helvetica" charset="0"/>
              <a:cs typeface="Helvetica" charset="0"/>
            </a:endParaRPr>
          </a:p>
        </p:txBody>
      </p:sp>
    </p:spTree>
    <p:extLst>
      <p:ext uri="{BB962C8B-B14F-4D97-AF65-F5344CB8AC3E}">
        <p14:creationId xmlns:p14="http://schemas.microsoft.com/office/powerpoint/2010/main" val="12428605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294967295"/>
          </p:nvPr>
        </p:nvSpPr>
        <p:spPr>
          <a:xfrm>
            <a:off x="6553200" y="6356350"/>
            <a:ext cx="2133600" cy="365125"/>
          </a:xfrm>
          <a:prstGeom prst="rect">
            <a:avLst/>
          </a:prstGeom>
        </p:spPr>
        <p:txBody>
          <a:bodyPr/>
          <a:lstStyle/>
          <a:p>
            <a:fld id="{18CD6145-7F0D-4C47-9831-A65B2AD407C9}" type="slidenum">
              <a:rPr lang="ja-JP" altLang="en-US" smtClean="0">
                <a:solidFill>
                  <a:srgbClr val="000000"/>
                </a:solidFill>
                <a:latin typeface="Arial"/>
                <a:ea typeface="ヒラギノ角ゴ ProN W6"/>
              </a:rPr>
              <a:pPr/>
              <a:t>16</a:t>
            </a:fld>
            <a:endParaRPr lang="ja-JP" altLang="en-US">
              <a:solidFill>
                <a:srgbClr val="000000"/>
              </a:solidFill>
              <a:latin typeface="Arial"/>
              <a:ea typeface="ヒラギノ角ゴ ProN W6"/>
            </a:endParaRPr>
          </a:p>
        </p:txBody>
      </p:sp>
      <p:pic>
        <p:nvPicPr>
          <p:cNvPr id="3" name="図 2" descr="IMG_25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テキスト ボックス 7"/>
          <p:cNvSpPr txBox="1"/>
          <p:nvPr/>
        </p:nvSpPr>
        <p:spPr>
          <a:xfrm>
            <a:off x="7309993" y="1441694"/>
            <a:ext cx="1984240" cy="646331"/>
          </a:xfrm>
          <a:prstGeom prst="rect">
            <a:avLst/>
          </a:prstGeom>
          <a:noFill/>
        </p:spPr>
        <p:txBody>
          <a:bodyPr wrap="square" rtlCol="0">
            <a:spAutoFit/>
          </a:bodyPr>
          <a:lstStyle/>
          <a:p>
            <a:pPr defTabSz="457038"/>
            <a:r>
              <a:rPr lang="en-US" altLang="ja-JP" dirty="0" smtClean="0">
                <a:solidFill>
                  <a:srgbClr val="000000"/>
                </a:solidFill>
                <a:latin typeface="Arial"/>
                <a:ea typeface="ヒラギノ角ゴ ProN W6"/>
                <a:cs typeface="ヒラギノ角ゴ ProN W6"/>
              </a:rPr>
              <a:t>Damage after</a:t>
            </a:r>
          </a:p>
          <a:p>
            <a:pPr defTabSz="457038"/>
            <a:r>
              <a:rPr lang="en-US" altLang="ja-JP" dirty="0" smtClean="0">
                <a:solidFill>
                  <a:srgbClr val="000000"/>
                </a:solidFill>
                <a:latin typeface="Arial"/>
                <a:ea typeface="ヒラギノ角ゴ ProN W6"/>
                <a:cs typeface="ヒラギノ角ゴ ProN W6"/>
              </a:rPr>
              <a:t>plasma mirror</a:t>
            </a:r>
            <a:endParaRPr lang="ja-JP" altLang="en-US" dirty="0">
              <a:solidFill>
                <a:srgbClr val="000000"/>
              </a:solidFill>
              <a:latin typeface="Arial"/>
              <a:ea typeface="ヒラギノ角ゴ ProN W6"/>
              <a:cs typeface="ヒラギノ角ゴ ProN W6"/>
            </a:endParaRPr>
          </a:p>
        </p:txBody>
      </p:sp>
      <p:sp>
        <p:nvSpPr>
          <p:cNvPr id="11" name="フリーフォーム 10"/>
          <p:cNvSpPr/>
          <p:nvPr/>
        </p:nvSpPr>
        <p:spPr>
          <a:xfrm>
            <a:off x="-482114" y="1105276"/>
            <a:ext cx="4632999" cy="2304617"/>
          </a:xfrm>
          <a:custGeom>
            <a:avLst/>
            <a:gdLst>
              <a:gd name="connsiteX0" fmla="*/ 3950984 w 4585964"/>
              <a:gd name="connsiteY0" fmla="*/ 2304617 h 2386925"/>
              <a:gd name="connsiteX1" fmla="*/ 4515410 w 4585964"/>
              <a:gd name="connsiteY1" fmla="*/ 1963628 h 2386925"/>
              <a:gd name="connsiteX2" fmla="*/ 0 w 4585964"/>
              <a:gd name="connsiteY2" fmla="*/ 0 h 2386925"/>
              <a:gd name="connsiteX3" fmla="*/ 11759 w 4585964"/>
              <a:gd name="connsiteY3" fmla="*/ 1305165 h 2386925"/>
              <a:gd name="connsiteX4" fmla="*/ 4585964 w 4585964"/>
              <a:gd name="connsiteY4" fmla="*/ 2386925 h 2386925"/>
              <a:gd name="connsiteX5" fmla="*/ 4068573 w 4585964"/>
              <a:gd name="connsiteY5" fmla="*/ 2257584 h 2386925"/>
              <a:gd name="connsiteX0" fmla="*/ 3950984 w 4632999"/>
              <a:gd name="connsiteY0" fmla="*/ 2304617 h 2304617"/>
              <a:gd name="connsiteX1" fmla="*/ 4515410 w 4632999"/>
              <a:gd name="connsiteY1" fmla="*/ 1963628 h 2304617"/>
              <a:gd name="connsiteX2" fmla="*/ 0 w 4632999"/>
              <a:gd name="connsiteY2" fmla="*/ 0 h 2304617"/>
              <a:gd name="connsiteX3" fmla="*/ 11759 w 4632999"/>
              <a:gd name="connsiteY3" fmla="*/ 1305165 h 2304617"/>
              <a:gd name="connsiteX4" fmla="*/ 4632999 w 4632999"/>
              <a:gd name="connsiteY4" fmla="*/ 2163519 h 2304617"/>
              <a:gd name="connsiteX5" fmla="*/ 4068573 w 4632999"/>
              <a:gd name="connsiteY5" fmla="*/ 2257584 h 230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2999" h="2304617">
                <a:moveTo>
                  <a:pt x="3950984" y="2304617"/>
                </a:moveTo>
                <a:lnTo>
                  <a:pt x="4515410" y="1963628"/>
                </a:lnTo>
                <a:lnTo>
                  <a:pt x="0" y="0"/>
                </a:lnTo>
                <a:lnTo>
                  <a:pt x="11759" y="1305165"/>
                </a:lnTo>
                <a:lnTo>
                  <a:pt x="4632999" y="2163519"/>
                </a:lnTo>
                <a:lnTo>
                  <a:pt x="4068573" y="2257584"/>
                </a:lnTo>
              </a:path>
            </a:pathLst>
          </a:custGeom>
          <a:ln w="1270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defTabSz="457038"/>
            <a:endParaRPr lang="ja-JP" altLang="en-US">
              <a:solidFill>
                <a:srgbClr val="000000"/>
              </a:solidFill>
              <a:latin typeface="Arial"/>
              <a:ea typeface="ヒラギノ角ゴ ProN W6"/>
              <a:cs typeface="ヒラギノ角ゴ ProN W6"/>
            </a:endParaRPr>
          </a:p>
        </p:txBody>
      </p:sp>
      <p:sp>
        <p:nvSpPr>
          <p:cNvPr id="12"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11" fontAlgn="base">
              <a:spcBef>
                <a:spcPct val="0"/>
              </a:spcBef>
              <a:spcAft>
                <a:spcPct val="0"/>
              </a:spcAft>
            </a:pPr>
            <a:endParaRPr kumimoji="0" lang="en-US" altLang="ja-JP" sz="2200" b="1" dirty="0" smtClean="0">
              <a:solidFill>
                <a:srgbClr val="FF0000"/>
              </a:solidFill>
              <a:latin typeface="Helvetica" charset="0"/>
              <a:ea typeface="Helvetica" charset="0"/>
              <a:cs typeface="Helvetica" charset="0"/>
              <a:sym typeface="Gill Sans" charset="0"/>
            </a:endParaRPr>
          </a:p>
          <a:p>
            <a:pPr defTabSz="822911"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Plasma mirror was implemented in the LFEX </a:t>
            </a:r>
          </a:p>
          <a:p>
            <a:pPr defTabSz="822911" fontAlgn="base">
              <a:spcBef>
                <a:spcPct val="0"/>
              </a:spcBef>
              <a:spcAft>
                <a:spcPct val="0"/>
              </a:spcAft>
            </a:pPr>
            <a:r>
              <a:rPr kumimoji="0" lang="en-US" altLang="ja-JP" sz="2200" b="1" dirty="0" smtClean="0">
                <a:solidFill>
                  <a:srgbClr val="2D2D8A"/>
                </a:solidFill>
                <a:latin typeface="Helvetica" charset="0"/>
                <a:ea typeface="Helvetica" charset="0"/>
                <a:cs typeface="Helvetica" charset="0"/>
                <a:sym typeface="Gill Sans" charset="0"/>
              </a:rPr>
              <a:t>for the first time </a:t>
            </a:r>
            <a:r>
              <a:rPr kumimoji="0" lang="en-US" altLang="ja-JP" sz="2200" b="1" dirty="0">
                <a:solidFill>
                  <a:srgbClr val="2D2D8A"/>
                </a:solidFill>
                <a:latin typeface="Helvetica" charset="0"/>
                <a:ea typeface="Helvetica" charset="0"/>
                <a:cs typeface="Helvetica" charset="0"/>
                <a:sym typeface="Gill Sans" charset="0"/>
              </a:rPr>
              <a:t>in </a:t>
            </a:r>
            <a:r>
              <a:rPr kumimoji="0" lang="en-US" altLang="ja-JP" sz="2200" b="1" dirty="0" smtClean="0">
                <a:solidFill>
                  <a:srgbClr val="2D2D8A"/>
                </a:solidFill>
                <a:latin typeface="Helvetica" charset="0"/>
                <a:ea typeface="Helvetica" charset="0"/>
                <a:cs typeface="Helvetica" charset="0"/>
                <a:sym typeface="Gill Sans" charset="0"/>
              </a:rPr>
              <a:t>the 2013 </a:t>
            </a:r>
            <a:r>
              <a:rPr kumimoji="0" lang="en-US" altLang="ja-JP" sz="2200" b="1" dirty="0">
                <a:solidFill>
                  <a:srgbClr val="2D2D8A"/>
                </a:solidFill>
                <a:latin typeface="Helvetica" charset="0"/>
                <a:ea typeface="Helvetica" charset="0"/>
                <a:cs typeface="Helvetica" charset="0"/>
                <a:sym typeface="Gill Sans" charset="0"/>
              </a:rPr>
              <a:t>experiment</a:t>
            </a:r>
            <a:r>
              <a:rPr kumimoji="0" lang="en-US" altLang="ja-JP" sz="2200" b="1" dirty="0" smtClean="0">
                <a:solidFill>
                  <a:srgbClr val="2D2D8A"/>
                </a:solidFill>
                <a:latin typeface="Helvetica" charset="0"/>
                <a:ea typeface="Helvetica" charset="0"/>
                <a:cs typeface="Helvetica" charset="0"/>
                <a:sym typeface="Gill Sans" charset="0"/>
              </a:rPr>
              <a:t>.</a:t>
            </a:r>
            <a:endParaRPr kumimoji="0" lang="en-US" altLang="ja-JP" sz="2200" b="1" dirty="0">
              <a:solidFill>
                <a:srgbClr val="2D2D8A"/>
              </a:solidFill>
              <a:latin typeface="Helvetica" charset="0"/>
              <a:ea typeface="Helvetica" charset="0"/>
              <a:cs typeface="Helvetica" charset="0"/>
              <a:sym typeface="Gill Sans" charset="0"/>
            </a:endParaRPr>
          </a:p>
        </p:txBody>
      </p:sp>
      <p:sp>
        <p:nvSpPr>
          <p:cNvPr id="17" name="正方形/長方形 16"/>
          <p:cNvSpPr/>
          <p:nvPr/>
        </p:nvSpPr>
        <p:spPr>
          <a:xfrm>
            <a:off x="39956" y="38103"/>
            <a:ext cx="3456332"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Reduction of Preformed Plasma</a:t>
            </a:r>
            <a:endParaRPr lang="ja-JP" altLang="en-US" dirty="0">
              <a:solidFill>
                <a:srgbClr val="000000"/>
              </a:solidFill>
              <a:latin typeface="Helvetica"/>
              <a:ea typeface="ヒラギノ角ゴ ProN W6"/>
              <a:cs typeface="Helvetica"/>
            </a:endParaRPr>
          </a:p>
        </p:txBody>
      </p:sp>
      <p:grpSp>
        <p:nvGrpSpPr>
          <p:cNvPr id="18" name="図形グループ 118"/>
          <p:cNvGrpSpPr>
            <a:grpSpLocks/>
          </p:cNvGrpSpPr>
          <p:nvPr/>
        </p:nvGrpSpPr>
        <p:grpSpPr bwMode="auto">
          <a:xfrm>
            <a:off x="7879862" y="185188"/>
            <a:ext cx="1223963" cy="788988"/>
            <a:chOff x="7424915" y="-91246"/>
            <a:chExt cx="1224880" cy="790356"/>
          </a:xfrm>
        </p:grpSpPr>
        <p:sp>
          <p:nvSpPr>
            <p:cNvPr id="1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0"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16</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413059244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11" fontAlgn="base">
              <a:spcBef>
                <a:spcPct val="0"/>
              </a:spcBef>
              <a:spcAft>
                <a:spcPct val="0"/>
              </a:spcAft>
              <a:defRPr/>
            </a:pPr>
            <a:endParaRPr kumimoji="0" lang="en-US" altLang="ja-JP" sz="2200" b="1" kern="0" dirty="0" smtClean="0">
              <a:solidFill>
                <a:srgbClr val="FF0000"/>
              </a:solidFill>
              <a:latin typeface="Helvetica" charset="0"/>
              <a:ea typeface="Helvetica" charset="0"/>
              <a:cs typeface="Helvetica" charset="0"/>
              <a:sym typeface="Gill Sans" charset="0"/>
            </a:endParaRPr>
          </a:p>
          <a:p>
            <a:pPr defTabSz="822911" fontAlgn="base">
              <a:spcBef>
                <a:spcPct val="0"/>
              </a:spcBef>
              <a:spcAft>
                <a:spcPct val="0"/>
              </a:spcAft>
              <a:defRPr/>
            </a:pPr>
            <a:r>
              <a:rPr kumimoji="0" lang="en-US" altLang="ja-JP" sz="2200" b="1" kern="0" dirty="0" smtClean="0">
                <a:solidFill>
                  <a:srgbClr val="FF0000"/>
                </a:solidFill>
                <a:latin typeface="Helvetica" charset="0"/>
                <a:ea typeface="Helvetica" charset="0"/>
                <a:cs typeface="Helvetica" charset="0"/>
                <a:sym typeface="Gill Sans" charset="0"/>
              </a:rPr>
              <a:t>Spherical plasma mirror is designed for LFEX.</a:t>
            </a:r>
          </a:p>
          <a:p>
            <a:pPr defTabSz="822911" fontAlgn="base">
              <a:spcBef>
                <a:spcPct val="0"/>
              </a:spcBef>
              <a:spcAft>
                <a:spcPct val="0"/>
              </a:spcAft>
              <a:defRPr/>
            </a:pPr>
            <a:r>
              <a:rPr kumimoji="0" lang="en-US" altLang="ja-JP" sz="2200" b="1" kern="0" dirty="0" smtClean="0">
                <a:solidFill>
                  <a:srgbClr val="000090"/>
                </a:solidFill>
                <a:latin typeface="Helvetica" charset="0"/>
                <a:ea typeface="Helvetica" charset="0"/>
                <a:cs typeface="Helvetica" charset="0"/>
                <a:sym typeface="Gill Sans" charset="0"/>
              </a:rPr>
              <a:t>Conversion efficiency and slope temperature will be studied.</a:t>
            </a:r>
            <a:endParaRPr kumimoji="0" lang="en-US" altLang="ja-JP" sz="2200" b="1" kern="0" dirty="0">
              <a:solidFill>
                <a:srgbClr val="000090"/>
              </a:solidFill>
              <a:latin typeface="Helvetica" charset="0"/>
              <a:ea typeface="Helvetica" charset="0"/>
              <a:cs typeface="Helvetica" charset="0"/>
              <a:sym typeface="Gill Sans" charset="0"/>
            </a:endParaRPr>
          </a:p>
        </p:txBody>
      </p:sp>
      <p:sp>
        <p:nvSpPr>
          <p:cNvPr id="36" name="正方形/長方形 35"/>
          <p:cNvSpPr/>
          <p:nvPr/>
        </p:nvSpPr>
        <p:spPr>
          <a:xfrm>
            <a:off x="39956" y="38103"/>
            <a:ext cx="3456332" cy="369332"/>
          </a:xfrm>
          <a:prstGeom prst="rect">
            <a:avLst/>
          </a:prstGeom>
          <a:ln>
            <a:solidFill>
              <a:srgbClr val="000000"/>
            </a:solidFill>
          </a:ln>
        </p:spPr>
        <p:txBody>
          <a:bodyPr wrap="none">
            <a:spAutoFit/>
          </a:bodyPr>
          <a:lstStyle/>
          <a:p>
            <a:pPr defTabSz="457047">
              <a:defRPr/>
            </a:pPr>
            <a:r>
              <a:rPr kumimoji="0" lang="en-US" altLang="ja-JP" kern="0" dirty="0" smtClean="0">
                <a:solidFill>
                  <a:srgbClr val="000000"/>
                </a:solidFill>
                <a:latin typeface="Helvetica"/>
                <a:ea typeface="ヒラギノ角ゴ Pro W3"/>
                <a:cs typeface="Helvetica"/>
                <a:sym typeface="Gill Sans" charset="0"/>
              </a:rPr>
              <a:t>Reduction of Preformed Plasma</a:t>
            </a:r>
            <a:endParaRPr kumimoji="0" lang="ja-JP" altLang="en-US" kern="0" dirty="0">
              <a:solidFill>
                <a:srgbClr val="000000"/>
              </a:solidFill>
              <a:latin typeface="Helvetica"/>
              <a:ea typeface="ヒラギノ角ゴ ProN W6"/>
              <a:cs typeface="Helvetica"/>
            </a:endParaRPr>
          </a:p>
        </p:txBody>
      </p:sp>
      <p:grpSp>
        <p:nvGrpSpPr>
          <p:cNvPr id="37" name="図形グループ 118"/>
          <p:cNvGrpSpPr>
            <a:grpSpLocks/>
          </p:cNvGrpSpPr>
          <p:nvPr/>
        </p:nvGrpSpPr>
        <p:grpSpPr bwMode="auto">
          <a:xfrm>
            <a:off x="7879862" y="185188"/>
            <a:ext cx="1223963" cy="788988"/>
            <a:chOff x="7424915" y="-91246"/>
            <a:chExt cx="1224880" cy="790356"/>
          </a:xfrm>
        </p:grpSpPr>
        <p:sp>
          <p:nvSpPr>
            <p:cNvPr id="38"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9"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17</a:t>
            </a:fld>
            <a:endParaRPr lang="en-US" altLang="ja-JP" sz="1300" dirty="0">
              <a:solidFill>
                <a:srgbClr val="000000"/>
              </a:solidFill>
              <a:latin typeface="Arial" charset="0"/>
              <a:cs typeface="Gill Sans" charset="0"/>
            </a:endParaRPr>
          </a:p>
        </p:txBody>
      </p:sp>
      <p:grpSp>
        <p:nvGrpSpPr>
          <p:cNvPr id="17" name="グループ化 141"/>
          <p:cNvGrpSpPr/>
          <p:nvPr/>
        </p:nvGrpSpPr>
        <p:grpSpPr>
          <a:xfrm>
            <a:off x="4621855" y="2977448"/>
            <a:ext cx="4608512" cy="2611176"/>
            <a:chOff x="128465" y="3384376"/>
            <a:chExt cx="5924818" cy="3356992"/>
          </a:xfrm>
        </p:grpSpPr>
        <p:pic>
          <p:nvPicPr>
            <p:cNvPr id="18" name="Picture 3"/>
            <p:cNvPicPr>
              <a:picLocks noChangeAspect="1"/>
            </p:cNvPicPr>
            <p:nvPr/>
          </p:nvPicPr>
          <p:blipFill rotWithShape="1">
            <a:blip r:embed="rId6">
              <a:clrChange>
                <a:clrFrom>
                  <a:srgbClr val="FFFFFF"/>
                </a:clrFrom>
                <a:clrTo>
                  <a:srgbClr val="FFFFFF">
                    <a:alpha val="0"/>
                  </a:srgbClr>
                </a:clrTo>
              </a:clrChange>
            </a:blip>
            <a:srcRect b="14260"/>
            <a:stretch/>
          </p:blipFill>
          <p:spPr>
            <a:xfrm>
              <a:off x="474837" y="3384376"/>
              <a:ext cx="5578446" cy="3356992"/>
            </a:xfrm>
            <a:prstGeom prst="rect">
              <a:avLst/>
            </a:prstGeom>
          </p:spPr>
        </p:pic>
        <p:sp>
          <p:nvSpPr>
            <p:cNvPr id="19" name="台形 18"/>
            <p:cNvSpPr/>
            <p:nvPr/>
          </p:nvSpPr>
          <p:spPr>
            <a:xfrm rot="5400000">
              <a:off x="1342154" y="2825785"/>
              <a:ext cx="473103" cy="2900482"/>
            </a:xfrm>
            <a:prstGeom prst="trapezoid">
              <a:avLst>
                <a:gd name="adj" fmla="val 38503"/>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a:solidFill>
                  <a:prstClr val="white"/>
                </a:solidFill>
                <a:latin typeface="Calibri"/>
                <a:ea typeface="ＭＳ Ｐゴシック"/>
              </a:endParaRPr>
            </a:p>
          </p:txBody>
        </p:sp>
        <p:sp>
          <p:nvSpPr>
            <p:cNvPr id="22" name="台形 21"/>
            <p:cNvSpPr/>
            <p:nvPr/>
          </p:nvSpPr>
          <p:spPr>
            <a:xfrm rot="16200000">
              <a:off x="3890519" y="3177902"/>
              <a:ext cx="473103" cy="2196245"/>
            </a:xfrm>
            <a:prstGeom prst="trapezoid">
              <a:avLst>
                <a:gd name="adj" fmla="val 38503"/>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a:solidFill>
                  <a:prstClr val="white"/>
                </a:solidFill>
                <a:latin typeface="Calibri"/>
                <a:ea typeface="ＭＳ Ｐゴシック"/>
              </a:endParaRPr>
            </a:p>
          </p:txBody>
        </p:sp>
        <p:sp>
          <p:nvSpPr>
            <p:cNvPr id="23" name="二等辺三角形 22"/>
            <p:cNvSpPr/>
            <p:nvPr/>
          </p:nvSpPr>
          <p:spPr>
            <a:xfrm rot="16200000">
              <a:off x="3839037" y="3366373"/>
              <a:ext cx="576064" cy="2196244"/>
            </a:xfrm>
            <a:prstGeom prst="triangl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a:solidFill>
                  <a:prstClr val="white"/>
                </a:solidFill>
                <a:latin typeface="Calibri"/>
                <a:ea typeface="ＭＳ Ｐゴシック"/>
              </a:endParaRPr>
            </a:p>
          </p:txBody>
        </p:sp>
      </p:grpSp>
      <p:grpSp>
        <p:nvGrpSpPr>
          <p:cNvPr id="25" name="グループ化 155"/>
          <p:cNvGrpSpPr/>
          <p:nvPr/>
        </p:nvGrpSpPr>
        <p:grpSpPr>
          <a:xfrm>
            <a:off x="19638" y="2182440"/>
            <a:ext cx="4756538" cy="3747771"/>
            <a:chOff x="288232" y="5293880"/>
            <a:chExt cx="28083120" cy="22645424"/>
          </a:xfrm>
        </p:grpSpPr>
        <p:sp>
          <p:nvSpPr>
            <p:cNvPr id="26" name="正方形/長方形 25"/>
            <p:cNvSpPr/>
            <p:nvPr/>
          </p:nvSpPr>
          <p:spPr>
            <a:xfrm>
              <a:off x="19514968" y="18994651"/>
              <a:ext cx="540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7" name="グループ化 157"/>
            <p:cNvGrpSpPr/>
            <p:nvPr/>
          </p:nvGrpSpPr>
          <p:grpSpPr>
            <a:xfrm>
              <a:off x="12324950" y="5293880"/>
              <a:ext cx="3589018" cy="21024082"/>
              <a:chOff x="17786176" y="4178918"/>
              <a:chExt cx="3589018" cy="21024082"/>
            </a:xfrm>
          </p:grpSpPr>
          <p:sp>
            <p:nvSpPr>
              <p:cNvPr id="267" name="正方形/長方形 266"/>
              <p:cNvSpPr/>
              <p:nvPr/>
            </p:nvSpPr>
            <p:spPr>
              <a:xfrm rot="5400000">
                <a:off x="18349964" y="5078918"/>
                <a:ext cx="252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8" name="正方形/長方形 267"/>
              <p:cNvSpPr/>
              <p:nvPr/>
            </p:nvSpPr>
            <p:spPr>
              <a:xfrm rot="5400000">
                <a:off x="10617058" y="15338944"/>
                <a:ext cx="1800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9" name="正方形/長方形 268"/>
              <p:cNvSpPr/>
              <p:nvPr/>
            </p:nvSpPr>
            <p:spPr>
              <a:xfrm rot="5400000">
                <a:off x="19310149" y="23137955"/>
                <a:ext cx="541072" cy="3589018"/>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70" name="正方形/長方形 269"/>
              <p:cNvSpPr/>
              <p:nvPr/>
            </p:nvSpPr>
            <p:spPr>
              <a:xfrm>
                <a:off x="19069964" y="21061928"/>
                <a:ext cx="1080000" cy="360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8" name="グループ化 158"/>
            <p:cNvGrpSpPr/>
            <p:nvPr/>
          </p:nvGrpSpPr>
          <p:grpSpPr>
            <a:xfrm>
              <a:off x="14159180" y="16922080"/>
              <a:ext cx="7758072" cy="5462210"/>
              <a:chOff x="18381032" y="15769952"/>
              <a:chExt cx="7758069" cy="5462210"/>
            </a:xfrm>
          </p:grpSpPr>
          <p:grpSp>
            <p:nvGrpSpPr>
              <p:cNvPr id="206" name="グループ化 330"/>
              <p:cNvGrpSpPr/>
              <p:nvPr/>
            </p:nvGrpSpPr>
            <p:grpSpPr>
              <a:xfrm rot="10800000">
                <a:off x="18381032" y="17361945"/>
                <a:ext cx="3261602" cy="1620002"/>
                <a:chOff x="15415342" y="7055454"/>
                <a:chExt cx="1856742" cy="735143"/>
              </a:xfrm>
            </p:grpSpPr>
            <p:sp>
              <p:nvSpPr>
                <p:cNvPr id="265" name="フローチャート : 論理積ゲート 389"/>
                <p:cNvSpPr/>
                <p:nvPr/>
              </p:nvSpPr>
              <p:spPr>
                <a:xfrm>
                  <a:off x="16738308" y="7055454"/>
                  <a:ext cx="533776" cy="731852"/>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6" name="正方形/長方形 265"/>
                <p:cNvSpPr/>
                <p:nvPr/>
              </p:nvSpPr>
              <p:spPr>
                <a:xfrm rot="5400000" flipV="1">
                  <a:off x="15850249" y="6621268"/>
                  <a:ext cx="734422" cy="160423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07" name="グループ化 331"/>
              <p:cNvGrpSpPr/>
              <p:nvPr/>
            </p:nvGrpSpPr>
            <p:grpSpPr>
              <a:xfrm>
                <a:off x="20490506" y="17646931"/>
                <a:ext cx="929789" cy="1080120"/>
                <a:chOff x="21602600" y="18146216"/>
                <a:chExt cx="929789" cy="1080120"/>
              </a:xfrm>
            </p:grpSpPr>
            <p:grpSp>
              <p:nvGrpSpPr>
                <p:cNvPr id="253" name="グループ化 377"/>
                <p:cNvGrpSpPr/>
                <p:nvPr/>
              </p:nvGrpSpPr>
              <p:grpSpPr>
                <a:xfrm>
                  <a:off x="21602600" y="18146216"/>
                  <a:ext cx="308569" cy="308568"/>
                  <a:chOff x="15898040" y="7390969"/>
                  <a:chExt cx="216024" cy="216024"/>
                </a:xfrm>
              </p:grpSpPr>
              <p:sp>
                <p:nvSpPr>
                  <p:cNvPr id="263" name="円/楕円 262"/>
                  <p:cNvSpPr/>
                  <p:nvPr/>
                </p:nvSpPr>
                <p:spPr>
                  <a:xfrm>
                    <a:off x="15898040" y="7390969"/>
                    <a:ext cx="216024" cy="21602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4" name="五角形 263"/>
                  <p:cNvSpPr/>
                  <p:nvPr/>
                </p:nvSpPr>
                <p:spPr>
                  <a:xfrm>
                    <a:off x="15934044" y="7423231"/>
                    <a:ext cx="144016" cy="137158"/>
                  </a:xfrm>
                  <a:prstGeom prst="pentago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54" name="グループ化 378"/>
                <p:cNvGrpSpPr/>
                <p:nvPr/>
              </p:nvGrpSpPr>
              <p:grpSpPr>
                <a:xfrm>
                  <a:off x="22219736" y="18146216"/>
                  <a:ext cx="308569" cy="308568"/>
                  <a:chOff x="15898040" y="7390969"/>
                  <a:chExt cx="216024" cy="216024"/>
                </a:xfrm>
              </p:grpSpPr>
              <p:sp>
                <p:nvSpPr>
                  <p:cNvPr id="261" name="円/楕円 260"/>
                  <p:cNvSpPr/>
                  <p:nvPr/>
                </p:nvSpPr>
                <p:spPr>
                  <a:xfrm>
                    <a:off x="15898040" y="7390969"/>
                    <a:ext cx="216024" cy="21602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2" name="五角形 261"/>
                  <p:cNvSpPr/>
                  <p:nvPr/>
                </p:nvSpPr>
                <p:spPr>
                  <a:xfrm>
                    <a:off x="15934044" y="7423231"/>
                    <a:ext cx="144016" cy="137158"/>
                  </a:xfrm>
                  <a:prstGeom prst="pentago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55" name="グループ化 379"/>
                <p:cNvGrpSpPr/>
                <p:nvPr/>
              </p:nvGrpSpPr>
              <p:grpSpPr>
                <a:xfrm>
                  <a:off x="21606685" y="18917768"/>
                  <a:ext cx="308569" cy="308568"/>
                  <a:chOff x="15898040" y="7390969"/>
                  <a:chExt cx="216024" cy="216024"/>
                </a:xfrm>
              </p:grpSpPr>
              <p:sp>
                <p:nvSpPr>
                  <p:cNvPr id="259" name="円/楕円 258"/>
                  <p:cNvSpPr/>
                  <p:nvPr/>
                </p:nvSpPr>
                <p:spPr>
                  <a:xfrm>
                    <a:off x="15898040" y="7390969"/>
                    <a:ext cx="216024" cy="21602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60" name="五角形 259"/>
                  <p:cNvSpPr/>
                  <p:nvPr/>
                </p:nvSpPr>
                <p:spPr>
                  <a:xfrm>
                    <a:off x="15934044" y="7423231"/>
                    <a:ext cx="144016" cy="137158"/>
                  </a:xfrm>
                  <a:prstGeom prst="pentago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56" name="グループ化 380"/>
                <p:cNvGrpSpPr/>
                <p:nvPr/>
              </p:nvGrpSpPr>
              <p:grpSpPr>
                <a:xfrm>
                  <a:off x="22223820" y="18917768"/>
                  <a:ext cx="308569" cy="308568"/>
                  <a:chOff x="15898040" y="7390969"/>
                  <a:chExt cx="216024" cy="216024"/>
                </a:xfrm>
              </p:grpSpPr>
              <p:sp>
                <p:nvSpPr>
                  <p:cNvPr id="257" name="円/楕円 256"/>
                  <p:cNvSpPr/>
                  <p:nvPr/>
                </p:nvSpPr>
                <p:spPr>
                  <a:xfrm>
                    <a:off x="15898040" y="7390969"/>
                    <a:ext cx="216024" cy="21602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58" name="五角形 257"/>
                  <p:cNvSpPr/>
                  <p:nvPr/>
                </p:nvSpPr>
                <p:spPr>
                  <a:xfrm>
                    <a:off x="15934044" y="7423231"/>
                    <a:ext cx="144016" cy="137158"/>
                  </a:xfrm>
                  <a:prstGeom prst="pentago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sp>
            <p:nvSpPr>
              <p:cNvPr id="208" name="正方形/長方形 207"/>
              <p:cNvSpPr/>
              <p:nvPr/>
            </p:nvSpPr>
            <p:spPr>
              <a:xfrm rot="10800000" flipV="1">
                <a:off x="21642634" y="17361945"/>
                <a:ext cx="784800" cy="1618414"/>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9" name="正方形/長方形 208"/>
              <p:cNvSpPr/>
              <p:nvPr/>
            </p:nvSpPr>
            <p:spPr>
              <a:xfrm rot="10800000" flipV="1">
                <a:off x="22427434" y="17343152"/>
                <a:ext cx="1576800" cy="1656000"/>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10" name="グループ化 334"/>
              <p:cNvGrpSpPr/>
              <p:nvPr/>
            </p:nvGrpSpPr>
            <p:grpSpPr>
              <a:xfrm rot="10800000">
                <a:off x="22284524" y="18999153"/>
                <a:ext cx="1908000" cy="1573200"/>
                <a:chOff x="22358301" y="20480394"/>
                <a:chExt cx="1908000" cy="1573200"/>
              </a:xfrm>
            </p:grpSpPr>
            <p:sp>
              <p:nvSpPr>
                <p:cNvPr id="249" name="正方形/長方形 248"/>
                <p:cNvSpPr/>
                <p:nvPr/>
              </p:nvSpPr>
              <p:spPr>
                <a:xfrm rot="10800000" flipH="1">
                  <a:off x="22957695" y="20480394"/>
                  <a:ext cx="774918" cy="350326"/>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50" name="正方形/長方形 249"/>
                <p:cNvSpPr/>
                <p:nvPr/>
              </p:nvSpPr>
              <p:spPr>
                <a:xfrm rot="10800000" flipH="1">
                  <a:off x="22358301" y="21156999"/>
                  <a:ext cx="1908000" cy="408835"/>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51" name="正方形/長方形 250"/>
                <p:cNvSpPr/>
                <p:nvPr/>
              </p:nvSpPr>
              <p:spPr>
                <a:xfrm rot="10800000" flipH="1">
                  <a:off x="22937317" y="21565837"/>
                  <a:ext cx="749968" cy="487757"/>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52" name="片側の 2 つの角を切り取った四角形 251"/>
                <p:cNvSpPr/>
                <p:nvPr/>
              </p:nvSpPr>
              <p:spPr>
                <a:xfrm>
                  <a:off x="22551120" y="20833537"/>
                  <a:ext cx="1547017" cy="335645"/>
                </a:xfrm>
                <a:prstGeom prst="snip2SameRect">
                  <a:avLst>
                    <a:gd name="adj1" fmla="val 22218"/>
                    <a:gd name="adj2" fmla="val 0"/>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11" name="グループ化 335"/>
              <p:cNvGrpSpPr/>
              <p:nvPr/>
            </p:nvGrpSpPr>
            <p:grpSpPr>
              <a:xfrm rot="10800000" flipV="1">
                <a:off x="22262325" y="15769952"/>
                <a:ext cx="1908000" cy="1573200"/>
                <a:chOff x="22358301" y="20480394"/>
                <a:chExt cx="1908000" cy="1573200"/>
              </a:xfrm>
            </p:grpSpPr>
            <p:sp>
              <p:nvSpPr>
                <p:cNvPr id="245" name="正方形/長方形 244"/>
                <p:cNvSpPr/>
                <p:nvPr/>
              </p:nvSpPr>
              <p:spPr>
                <a:xfrm rot="10800000" flipH="1">
                  <a:off x="22957695" y="20480394"/>
                  <a:ext cx="774918" cy="350326"/>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6" name="正方形/長方形 245"/>
                <p:cNvSpPr/>
                <p:nvPr/>
              </p:nvSpPr>
              <p:spPr>
                <a:xfrm rot="10800000" flipH="1">
                  <a:off x="22358301" y="21156999"/>
                  <a:ext cx="1908000" cy="408835"/>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7" name="正方形/長方形 246"/>
                <p:cNvSpPr/>
                <p:nvPr/>
              </p:nvSpPr>
              <p:spPr>
                <a:xfrm rot="10800000" flipH="1">
                  <a:off x="22937317" y="21565837"/>
                  <a:ext cx="749968" cy="487757"/>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8" name="片側の 2 つの角を切り取った四角形 247"/>
                <p:cNvSpPr/>
                <p:nvPr/>
              </p:nvSpPr>
              <p:spPr>
                <a:xfrm>
                  <a:off x="22551120" y="20833537"/>
                  <a:ext cx="1547017" cy="335645"/>
                </a:xfrm>
                <a:prstGeom prst="snip2SameRect">
                  <a:avLst>
                    <a:gd name="adj1" fmla="val 22218"/>
                    <a:gd name="adj2" fmla="val 0"/>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212" name="正方形/長方形 211"/>
              <p:cNvSpPr/>
              <p:nvPr/>
            </p:nvSpPr>
            <p:spPr>
              <a:xfrm rot="10800000" flipV="1">
                <a:off x="23511260" y="17609423"/>
                <a:ext cx="495779" cy="1063403"/>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13" name="正方形/長方形 212"/>
              <p:cNvSpPr/>
              <p:nvPr/>
            </p:nvSpPr>
            <p:spPr>
              <a:xfrm rot="10800000" flipV="1">
                <a:off x="23222018" y="17836701"/>
                <a:ext cx="285064" cy="625135"/>
              </a:xfrm>
              <a:prstGeom prst="rect">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14" name="正方形/長方形 213"/>
              <p:cNvSpPr/>
              <p:nvPr/>
            </p:nvSpPr>
            <p:spPr>
              <a:xfrm rot="10800000" flipV="1">
                <a:off x="23263370" y="17871810"/>
                <a:ext cx="247890" cy="565329"/>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15" name="グループ化 339"/>
              <p:cNvGrpSpPr/>
              <p:nvPr/>
            </p:nvGrpSpPr>
            <p:grpSpPr>
              <a:xfrm>
                <a:off x="24004240" y="17552001"/>
                <a:ext cx="2134861" cy="1260002"/>
                <a:chOff x="16056766" y="7055454"/>
                <a:chExt cx="1215319" cy="735143"/>
              </a:xfrm>
              <a:solidFill>
                <a:schemeClr val="bg2"/>
              </a:solidFill>
            </p:grpSpPr>
            <p:sp>
              <p:nvSpPr>
                <p:cNvPr id="243" name="フローチャート : 論理積ゲート 367"/>
                <p:cNvSpPr/>
                <p:nvPr/>
              </p:nvSpPr>
              <p:spPr>
                <a:xfrm>
                  <a:off x="16631296" y="7055454"/>
                  <a:ext cx="640789" cy="735143"/>
                </a:xfrm>
                <a:prstGeom prst="flowChartDelay">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4" name="正方形/長方形 243"/>
                <p:cNvSpPr/>
                <p:nvPr/>
              </p:nvSpPr>
              <p:spPr>
                <a:xfrm rot="5400000" flipV="1">
                  <a:off x="16009950" y="7102991"/>
                  <a:ext cx="734422" cy="640789"/>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216" name="円/楕円 215"/>
              <p:cNvSpPr/>
              <p:nvPr/>
            </p:nvSpPr>
            <p:spPr>
              <a:xfrm flipH="1">
                <a:off x="24615083" y="17746218"/>
                <a:ext cx="900000" cy="90000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17" name="グループ化 341"/>
              <p:cNvGrpSpPr/>
              <p:nvPr/>
            </p:nvGrpSpPr>
            <p:grpSpPr>
              <a:xfrm>
                <a:off x="20233612" y="18971477"/>
                <a:ext cx="1764965" cy="793643"/>
                <a:chOff x="35858783" y="20076700"/>
                <a:chExt cx="1764965" cy="767420"/>
              </a:xfrm>
            </p:grpSpPr>
            <p:sp>
              <p:nvSpPr>
                <p:cNvPr id="239" name="正方形/長方形 238"/>
                <p:cNvSpPr/>
                <p:nvPr/>
              </p:nvSpPr>
              <p:spPr>
                <a:xfrm rot="10800000" flipH="1" flipV="1">
                  <a:off x="35858783" y="20076700"/>
                  <a:ext cx="1008000" cy="540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0" name="正方形/長方形 239"/>
                <p:cNvSpPr/>
                <p:nvPr/>
              </p:nvSpPr>
              <p:spPr>
                <a:xfrm rot="10800000" flipH="1" flipV="1">
                  <a:off x="36867748" y="20088120"/>
                  <a:ext cx="756000" cy="756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1" name="正方形/長方形 240"/>
                <p:cNvSpPr/>
                <p:nvPr/>
              </p:nvSpPr>
              <p:spPr>
                <a:xfrm rot="10800000" flipH="1" flipV="1">
                  <a:off x="36867748" y="20081169"/>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42" name="正方形/長方形 241"/>
                <p:cNvSpPr/>
                <p:nvPr/>
              </p:nvSpPr>
              <p:spPr>
                <a:xfrm rot="10800000" flipH="1" flipV="1">
                  <a:off x="36940249" y="20082819"/>
                  <a:ext cx="210986" cy="35835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18" name="グループ化 342"/>
              <p:cNvGrpSpPr/>
              <p:nvPr/>
            </p:nvGrpSpPr>
            <p:grpSpPr>
              <a:xfrm rot="16200000">
                <a:off x="20857522" y="20222675"/>
                <a:ext cx="1467042" cy="551931"/>
                <a:chOff x="14800555" y="14313639"/>
                <a:chExt cx="1467042" cy="551931"/>
              </a:xfrm>
            </p:grpSpPr>
            <p:sp>
              <p:nvSpPr>
                <p:cNvPr id="234" name="台形 233"/>
                <p:cNvSpPr/>
                <p:nvPr/>
              </p:nvSpPr>
              <p:spPr>
                <a:xfrm rot="5400000">
                  <a:off x="15673597" y="14535605"/>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5" name="正方形/長方形 234"/>
                <p:cNvSpPr/>
                <p:nvPr/>
              </p:nvSpPr>
              <p:spPr>
                <a:xfrm rot="5400000">
                  <a:off x="15949453" y="14427604"/>
                  <a:ext cx="312287" cy="324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6" name="正方形/長方形 235"/>
                <p:cNvSpPr/>
                <p:nvPr/>
              </p:nvSpPr>
              <p:spPr>
                <a:xfrm rot="10800000">
                  <a:off x="15295597" y="14373604"/>
                  <a:ext cx="540000" cy="432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7" name="正方形/長方形 236"/>
                <p:cNvSpPr/>
                <p:nvPr/>
              </p:nvSpPr>
              <p:spPr>
                <a:xfrm rot="10800000">
                  <a:off x="14908556" y="14313639"/>
                  <a:ext cx="387038" cy="551931"/>
                </a:xfrm>
                <a:prstGeom prst="rect">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8" name="台形 237"/>
                <p:cNvSpPr/>
                <p:nvPr/>
              </p:nvSpPr>
              <p:spPr>
                <a:xfrm rot="16200000">
                  <a:off x="14638555" y="14535603"/>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219" name="グループ化 343"/>
              <p:cNvGrpSpPr/>
              <p:nvPr/>
            </p:nvGrpSpPr>
            <p:grpSpPr>
              <a:xfrm>
                <a:off x="18766570" y="19072435"/>
                <a:ext cx="1467042" cy="551931"/>
                <a:chOff x="14800555" y="14313639"/>
                <a:chExt cx="1467042" cy="551931"/>
              </a:xfrm>
            </p:grpSpPr>
            <p:sp>
              <p:nvSpPr>
                <p:cNvPr id="229" name="台形 228"/>
                <p:cNvSpPr/>
                <p:nvPr/>
              </p:nvSpPr>
              <p:spPr>
                <a:xfrm rot="5400000">
                  <a:off x="15673597" y="14535605"/>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0" name="正方形/長方形 229"/>
                <p:cNvSpPr/>
                <p:nvPr/>
              </p:nvSpPr>
              <p:spPr>
                <a:xfrm rot="5400000">
                  <a:off x="15949453" y="14427604"/>
                  <a:ext cx="312287" cy="324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1" name="正方形/長方形 230"/>
                <p:cNvSpPr/>
                <p:nvPr/>
              </p:nvSpPr>
              <p:spPr>
                <a:xfrm rot="10800000">
                  <a:off x="15295597" y="14373604"/>
                  <a:ext cx="540000" cy="432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2" name="正方形/長方形 231"/>
                <p:cNvSpPr/>
                <p:nvPr/>
              </p:nvSpPr>
              <p:spPr>
                <a:xfrm rot="10800000">
                  <a:off x="14908556" y="14313639"/>
                  <a:ext cx="387038" cy="551931"/>
                </a:xfrm>
                <a:prstGeom prst="rect">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33" name="台形 232"/>
                <p:cNvSpPr/>
                <p:nvPr/>
              </p:nvSpPr>
              <p:spPr>
                <a:xfrm rot="16200000">
                  <a:off x="14638555" y="14535603"/>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220" name="正方形/長方形 219"/>
              <p:cNvSpPr/>
              <p:nvPr/>
            </p:nvSpPr>
            <p:spPr>
              <a:xfrm rot="3791667">
                <a:off x="20053111" y="17121996"/>
                <a:ext cx="25200"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21" name="グループ化 345"/>
              <p:cNvGrpSpPr/>
              <p:nvPr/>
            </p:nvGrpSpPr>
            <p:grpSpPr>
              <a:xfrm>
                <a:off x="18640766" y="17488477"/>
                <a:ext cx="1332000" cy="1332000"/>
                <a:chOff x="12040859" y="8797186"/>
                <a:chExt cx="539213" cy="539213"/>
              </a:xfrm>
            </p:grpSpPr>
            <p:sp>
              <p:nvSpPr>
                <p:cNvPr id="222" name="円/楕円 221"/>
                <p:cNvSpPr/>
                <p:nvPr/>
              </p:nvSpPr>
              <p:spPr>
                <a:xfrm>
                  <a:off x="12040859" y="8797186"/>
                  <a:ext cx="539213" cy="539213"/>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23" name="円/楕円 222"/>
                <p:cNvSpPr/>
                <p:nvPr/>
              </p:nvSpPr>
              <p:spPr>
                <a:xfrm>
                  <a:off x="12060087" y="8816414"/>
                  <a:ext cx="500756" cy="500756"/>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224" name="グループ化 348"/>
                <p:cNvGrpSpPr/>
                <p:nvPr/>
              </p:nvGrpSpPr>
              <p:grpSpPr>
                <a:xfrm>
                  <a:off x="12115275" y="8866198"/>
                  <a:ext cx="390379" cy="390379"/>
                  <a:chOff x="13199431" y="8874938"/>
                  <a:chExt cx="390379" cy="390379"/>
                </a:xfrm>
              </p:grpSpPr>
              <p:sp>
                <p:nvSpPr>
                  <p:cNvPr id="225" name="円/楕円 224"/>
                  <p:cNvSpPr/>
                  <p:nvPr/>
                </p:nvSpPr>
                <p:spPr>
                  <a:xfrm>
                    <a:off x="13199431" y="8874938"/>
                    <a:ext cx="390379" cy="39037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26" name="円/楕円 225"/>
                  <p:cNvSpPr/>
                  <p:nvPr/>
                </p:nvSpPr>
                <p:spPr>
                  <a:xfrm>
                    <a:off x="13214781" y="8890288"/>
                    <a:ext cx="359677" cy="359677"/>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27" name="円/楕円 226"/>
                  <p:cNvSpPr/>
                  <p:nvPr/>
                </p:nvSpPr>
                <p:spPr>
                  <a:xfrm>
                    <a:off x="13256635" y="8932142"/>
                    <a:ext cx="275970" cy="27597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28" name="円/楕円 227"/>
                  <p:cNvSpPr/>
                  <p:nvPr/>
                </p:nvSpPr>
                <p:spPr>
                  <a:xfrm>
                    <a:off x="13302510" y="8985444"/>
                    <a:ext cx="184219" cy="184219"/>
                  </a:xfrm>
                  <a:prstGeom prst="ellipse">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grpSp>
        <p:grpSp>
          <p:nvGrpSpPr>
            <p:cNvPr id="29" name="グループ化 159"/>
            <p:cNvGrpSpPr/>
            <p:nvPr/>
          </p:nvGrpSpPr>
          <p:grpSpPr>
            <a:xfrm flipH="1">
              <a:off x="13105656" y="15100209"/>
              <a:ext cx="2880152" cy="1296000"/>
              <a:chOff x="12601581" y="2520405"/>
              <a:chExt cx="2880152" cy="1296000"/>
            </a:xfrm>
          </p:grpSpPr>
          <p:grpSp>
            <p:nvGrpSpPr>
              <p:cNvPr id="195" name="グループ化 319"/>
              <p:cNvGrpSpPr/>
              <p:nvPr/>
            </p:nvGrpSpPr>
            <p:grpSpPr>
              <a:xfrm>
                <a:off x="12601581" y="2520405"/>
                <a:ext cx="2880152" cy="1296000"/>
                <a:chOff x="12601581" y="2520405"/>
                <a:chExt cx="2880152" cy="1296000"/>
              </a:xfrm>
            </p:grpSpPr>
            <p:sp>
              <p:nvSpPr>
                <p:cNvPr id="197" name="正方形/長方形 196"/>
                <p:cNvSpPr/>
                <p:nvPr/>
              </p:nvSpPr>
              <p:spPr>
                <a:xfrm rot="16200000">
                  <a:off x="12241477" y="3078207"/>
                  <a:ext cx="1080000" cy="216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8" name="正方形/長方形 197"/>
                <p:cNvSpPr/>
                <p:nvPr/>
              </p:nvSpPr>
              <p:spPr>
                <a:xfrm rot="5400000">
                  <a:off x="14077733"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9" name="正方形/長方形 198"/>
                <p:cNvSpPr/>
                <p:nvPr/>
              </p:nvSpPr>
              <p:spPr>
                <a:xfrm rot="5400000">
                  <a:off x="13501669"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0" name="円/楕円 199"/>
                <p:cNvSpPr/>
                <p:nvPr/>
              </p:nvSpPr>
              <p:spPr>
                <a:xfrm>
                  <a:off x="14079783" y="2808405"/>
                  <a:ext cx="720000" cy="72000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1" name="正方形/長方形 200"/>
                <p:cNvSpPr/>
                <p:nvPr/>
              </p:nvSpPr>
              <p:spPr>
                <a:xfrm rot="10800000">
                  <a:off x="14977733" y="3468090"/>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2" name="フローチャート : 記憶データ 326"/>
                <p:cNvSpPr/>
                <p:nvPr/>
              </p:nvSpPr>
              <p:spPr>
                <a:xfrm rot="16200000">
                  <a:off x="13069617" y="2628457"/>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3" name="正方形/長方形 202"/>
                <p:cNvSpPr/>
                <p:nvPr/>
              </p:nvSpPr>
              <p:spPr>
                <a:xfrm rot="5400000">
                  <a:off x="12494726" y="3133462"/>
                  <a:ext cx="1296000" cy="6988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4" name="フローチャート : 記憶データ 328"/>
                <p:cNvSpPr/>
                <p:nvPr/>
              </p:nvSpPr>
              <p:spPr>
                <a:xfrm rot="5400000">
                  <a:off x="13069617" y="2988353"/>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205" name="正方形/長方形 204"/>
                <p:cNvSpPr/>
                <p:nvPr/>
              </p:nvSpPr>
              <p:spPr>
                <a:xfrm rot="10800000">
                  <a:off x="12601581" y="3024353"/>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96" name="円/楕円 195"/>
              <p:cNvSpPr/>
              <p:nvPr/>
            </p:nvSpPr>
            <p:spPr>
              <a:xfrm>
                <a:off x="15116508" y="3496851"/>
                <a:ext cx="226450" cy="22645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30" name="正方形/長方形 29"/>
            <p:cNvSpPr/>
            <p:nvPr/>
          </p:nvSpPr>
          <p:spPr>
            <a:xfrm>
              <a:off x="288232" y="26317962"/>
              <a:ext cx="28083120" cy="1621342"/>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31" name="正方形/長方形 30"/>
            <p:cNvSpPr/>
            <p:nvPr/>
          </p:nvSpPr>
          <p:spPr>
            <a:xfrm rot="16200000" flipH="1">
              <a:off x="13823838" y="6276443"/>
              <a:ext cx="252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33" name="正方形/長方形 32"/>
            <p:cNvSpPr/>
            <p:nvPr/>
          </p:nvSpPr>
          <p:spPr>
            <a:xfrm rot="16200000">
              <a:off x="12393937" y="10016561"/>
              <a:ext cx="5400000" cy="1140027"/>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35" name="グループ化 163"/>
            <p:cNvGrpSpPr/>
            <p:nvPr/>
          </p:nvGrpSpPr>
          <p:grpSpPr>
            <a:xfrm>
              <a:off x="12669662" y="8150740"/>
              <a:ext cx="5476554" cy="10211500"/>
              <a:chOff x="6880232" y="10548819"/>
              <a:chExt cx="5476554" cy="10211500"/>
            </a:xfrm>
          </p:grpSpPr>
          <p:grpSp>
            <p:nvGrpSpPr>
              <p:cNvPr id="141" name="グループ化 265"/>
              <p:cNvGrpSpPr/>
              <p:nvPr/>
            </p:nvGrpSpPr>
            <p:grpSpPr>
              <a:xfrm rot="10800000">
                <a:off x="8549994" y="13447011"/>
                <a:ext cx="1476000" cy="1476000"/>
                <a:chOff x="-2028070" y="11498971"/>
                <a:chExt cx="1728000" cy="1728000"/>
              </a:xfrm>
            </p:grpSpPr>
            <p:sp>
              <p:nvSpPr>
                <p:cNvPr id="190" name="円/楕円 189"/>
                <p:cNvSpPr/>
                <p:nvPr/>
              </p:nvSpPr>
              <p:spPr>
                <a:xfrm flipV="1">
                  <a:off x="-2028070" y="11498971"/>
                  <a:ext cx="1728000" cy="1728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1" name="円/楕円 190"/>
                <p:cNvSpPr/>
                <p:nvPr/>
              </p:nvSpPr>
              <p:spPr>
                <a:xfrm flipV="1">
                  <a:off x="-1812070" y="11714971"/>
                  <a:ext cx="1296000" cy="129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2" name="円/楕円 191"/>
                <p:cNvSpPr/>
                <p:nvPr/>
              </p:nvSpPr>
              <p:spPr>
                <a:xfrm flipV="1">
                  <a:off x="-1776070" y="11750971"/>
                  <a:ext cx="1224000" cy="122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3" name="円/楕円 192"/>
                <p:cNvSpPr/>
                <p:nvPr/>
              </p:nvSpPr>
              <p:spPr>
                <a:xfrm flipV="1">
                  <a:off x="-1542070" y="11983318"/>
                  <a:ext cx="756000" cy="75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94" name="円/楕円 193"/>
                <p:cNvSpPr/>
                <p:nvPr/>
              </p:nvSpPr>
              <p:spPr>
                <a:xfrm flipV="1">
                  <a:off x="-1506070" y="12019318"/>
                  <a:ext cx="684000" cy="68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142" name="グループ化 266"/>
              <p:cNvGrpSpPr/>
              <p:nvPr/>
            </p:nvGrpSpPr>
            <p:grpSpPr>
              <a:xfrm rot="10800000">
                <a:off x="8532674" y="10548819"/>
                <a:ext cx="1476000" cy="1476000"/>
                <a:chOff x="-2028070" y="11498971"/>
                <a:chExt cx="1728000" cy="1728000"/>
              </a:xfrm>
            </p:grpSpPr>
            <p:sp>
              <p:nvSpPr>
                <p:cNvPr id="185" name="円/楕円 184"/>
                <p:cNvSpPr/>
                <p:nvPr/>
              </p:nvSpPr>
              <p:spPr>
                <a:xfrm flipV="1">
                  <a:off x="-2028070" y="11498971"/>
                  <a:ext cx="1728000" cy="1728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86" name="円/楕円 185"/>
                <p:cNvSpPr/>
                <p:nvPr/>
              </p:nvSpPr>
              <p:spPr>
                <a:xfrm flipV="1">
                  <a:off x="-1812070" y="11714971"/>
                  <a:ext cx="1296000" cy="129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87" name="円/楕円 186"/>
                <p:cNvSpPr/>
                <p:nvPr/>
              </p:nvSpPr>
              <p:spPr>
                <a:xfrm flipV="1">
                  <a:off x="-1776070" y="11750971"/>
                  <a:ext cx="1224000" cy="122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88" name="円/楕円 187"/>
                <p:cNvSpPr/>
                <p:nvPr/>
              </p:nvSpPr>
              <p:spPr>
                <a:xfrm flipV="1">
                  <a:off x="-1542070" y="11983318"/>
                  <a:ext cx="756000" cy="75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89" name="円/楕円 188"/>
                <p:cNvSpPr/>
                <p:nvPr/>
              </p:nvSpPr>
              <p:spPr>
                <a:xfrm flipV="1">
                  <a:off x="-1506070" y="12019318"/>
                  <a:ext cx="684000" cy="68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43" name="正方形/長方形 142"/>
              <p:cNvSpPr/>
              <p:nvPr/>
            </p:nvSpPr>
            <p:spPr>
              <a:xfrm>
                <a:off x="8513992" y="15234654"/>
                <a:ext cx="1548000" cy="1116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4" name="正方形/長方形 143"/>
              <p:cNvSpPr/>
              <p:nvPr/>
            </p:nvSpPr>
            <p:spPr>
              <a:xfrm>
                <a:off x="8513993" y="15234654"/>
                <a:ext cx="1548000" cy="624461"/>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5" name="正方形/長方形 144"/>
              <p:cNvSpPr/>
              <p:nvPr/>
            </p:nvSpPr>
            <p:spPr>
              <a:xfrm>
                <a:off x="9438620" y="15859116"/>
                <a:ext cx="442426" cy="178474"/>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6" name="正方形/長方形 145"/>
              <p:cNvSpPr/>
              <p:nvPr/>
            </p:nvSpPr>
            <p:spPr>
              <a:xfrm>
                <a:off x="8708348" y="15859115"/>
                <a:ext cx="442426" cy="178474"/>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7" name="正方形/長方形 146"/>
              <p:cNvSpPr/>
              <p:nvPr/>
            </p:nvSpPr>
            <p:spPr>
              <a:xfrm>
                <a:off x="8449193" y="10734654"/>
                <a:ext cx="1677600" cy="4500000"/>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8" name="正方形/長方形 147"/>
              <p:cNvSpPr/>
              <p:nvPr/>
            </p:nvSpPr>
            <p:spPr>
              <a:xfrm>
                <a:off x="8006766" y="14923010"/>
                <a:ext cx="442426" cy="283001"/>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9" name="正方形/長方形 148"/>
              <p:cNvSpPr/>
              <p:nvPr/>
            </p:nvSpPr>
            <p:spPr>
              <a:xfrm rot="16200000">
                <a:off x="9894443" y="14460655"/>
                <a:ext cx="1008000" cy="540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50" name="正方形/長方形 149"/>
              <p:cNvSpPr/>
              <p:nvPr/>
            </p:nvSpPr>
            <p:spPr>
              <a:xfrm rot="16200000">
                <a:off x="10133744" y="13452784"/>
                <a:ext cx="756000" cy="756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51" name="正方形/長方形 150"/>
              <p:cNvSpPr/>
              <p:nvPr/>
            </p:nvSpPr>
            <p:spPr>
              <a:xfrm rot="16200000">
                <a:off x="10126793" y="13848784"/>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52" name="正方形/長方形 151"/>
              <p:cNvSpPr/>
              <p:nvPr/>
            </p:nvSpPr>
            <p:spPr>
              <a:xfrm rot="16200000">
                <a:off x="10202125" y="13851615"/>
                <a:ext cx="210986" cy="35835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153" name="グループ化 277"/>
              <p:cNvGrpSpPr/>
              <p:nvPr/>
            </p:nvGrpSpPr>
            <p:grpSpPr>
              <a:xfrm rot="10800000">
                <a:off x="10133744" y="11286819"/>
                <a:ext cx="1573200" cy="1908000"/>
                <a:chOff x="14658773" y="6115977"/>
                <a:chExt cx="724077" cy="859481"/>
              </a:xfrm>
            </p:grpSpPr>
            <p:grpSp>
              <p:nvGrpSpPr>
                <p:cNvPr id="179" name="グループ化 303"/>
                <p:cNvGrpSpPr/>
                <p:nvPr/>
              </p:nvGrpSpPr>
              <p:grpSpPr>
                <a:xfrm rot="16200000" flipH="1">
                  <a:off x="14591071" y="6183679"/>
                  <a:ext cx="859481" cy="724077"/>
                  <a:chOff x="1563444" y="5056478"/>
                  <a:chExt cx="533856" cy="449750"/>
                </a:xfrm>
              </p:grpSpPr>
              <p:grpSp>
                <p:nvGrpSpPr>
                  <p:cNvPr id="181" name="グループ化 305"/>
                  <p:cNvGrpSpPr/>
                  <p:nvPr/>
                </p:nvGrpSpPr>
                <p:grpSpPr>
                  <a:xfrm>
                    <a:off x="1563444" y="5056478"/>
                    <a:ext cx="533856" cy="310308"/>
                    <a:chOff x="8495734" y="6036503"/>
                    <a:chExt cx="1465526" cy="986032"/>
                  </a:xfrm>
                </p:grpSpPr>
                <p:sp>
                  <p:nvSpPr>
                    <p:cNvPr id="183" name="正方形/長方形 182"/>
                    <p:cNvSpPr/>
                    <p:nvPr/>
                  </p:nvSpPr>
                  <p:spPr>
                    <a:xfrm flipV="1">
                      <a:off x="8956126" y="6036503"/>
                      <a:ext cx="595211" cy="318242"/>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84" name="正方形/長方形 183"/>
                    <p:cNvSpPr/>
                    <p:nvPr/>
                  </p:nvSpPr>
                  <p:spPr>
                    <a:xfrm flipV="1">
                      <a:off x="8495734" y="6651142"/>
                      <a:ext cx="1465526" cy="37139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82" name="正方形/長方形 181"/>
                  <p:cNvSpPr/>
                  <p:nvPr/>
                </p:nvSpPr>
                <p:spPr>
                  <a:xfrm flipV="1">
                    <a:off x="1725452" y="5366787"/>
                    <a:ext cx="209840" cy="139441"/>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80" name="片側の 2 つの角を切り取った四角形 179"/>
                <p:cNvSpPr/>
                <p:nvPr/>
              </p:nvSpPr>
              <p:spPr>
                <a:xfrm rot="5400000" flipV="1">
                  <a:off x="14550115" y="6474029"/>
                  <a:ext cx="696872" cy="154483"/>
                </a:xfrm>
                <a:prstGeom prst="snip2SameRect">
                  <a:avLst>
                    <a:gd name="adj1" fmla="val 22218"/>
                    <a:gd name="adj2" fmla="val 0"/>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154" name="グループ化 278"/>
              <p:cNvGrpSpPr/>
              <p:nvPr/>
            </p:nvGrpSpPr>
            <p:grpSpPr>
              <a:xfrm>
                <a:off x="6880232" y="11306950"/>
                <a:ext cx="1573200" cy="1908000"/>
                <a:chOff x="14658773" y="6115977"/>
                <a:chExt cx="724077" cy="859481"/>
              </a:xfrm>
            </p:grpSpPr>
            <p:grpSp>
              <p:nvGrpSpPr>
                <p:cNvPr id="173" name="グループ化 297"/>
                <p:cNvGrpSpPr/>
                <p:nvPr/>
              </p:nvGrpSpPr>
              <p:grpSpPr>
                <a:xfrm rot="16200000" flipH="1">
                  <a:off x="14591071" y="6183679"/>
                  <a:ext cx="859481" cy="724077"/>
                  <a:chOff x="1563444" y="5056478"/>
                  <a:chExt cx="533856" cy="449750"/>
                </a:xfrm>
              </p:grpSpPr>
              <p:grpSp>
                <p:nvGrpSpPr>
                  <p:cNvPr id="175" name="グループ化 299"/>
                  <p:cNvGrpSpPr/>
                  <p:nvPr/>
                </p:nvGrpSpPr>
                <p:grpSpPr>
                  <a:xfrm>
                    <a:off x="1563444" y="5056478"/>
                    <a:ext cx="533856" cy="310308"/>
                    <a:chOff x="8495734" y="6036503"/>
                    <a:chExt cx="1465526" cy="986032"/>
                  </a:xfrm>
                </p:grpSpPr>
                <p:sp>
                  <p:nvSpPr>
                    <p:cNvPr id="177" name="正方形/長方形 176"/>
                    <p:cNvSpPr/>
                    <p:nvPr/>
                  </p:nvSpPr>
                  <p:spPr>
                    <a:xfrm flipV="1">
                      <a:off x="8956126" y="6036503"/>
                      <a:ext cx="595211" cy="318242"/>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78" name="正方形/長方形 177"/>
                    <p:cNvSpPr/>
                    <p:nvPr/>
                  </p:nvSpPr>
                  <p:spPr>
                    <a:xfrm flipV="1">
                      <a:off x="8495734" y="6651142"/>
                      <a:ext cx="1465526" cy="37139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76" name="正方形/長方形 175"/>
                  <p:cNvSpPr/>
                  <p:nvPr/>
                </p:nvSpPr>
                <p:spPr>
                  <a:xfrm flipV="1">
                    <a:off x="1725452" y="5366787"/>
                    <a:ext cx="209840" cy="139441"/>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74" name="片側の 2 つの角を切り取った四角形 173"/>
                <p:cNvSpPr/>
                <p:nvPr/>
              </p:nvSpPr>
              <p:spPr>
                <a:xfrm rot="5400000" flipV="1">
                  <a:off x="14550115" y="6474029"/>
                  <a:ext cx="696872" cy="154483"/>
                </a:xfrm>
                <a:prstGeom prst="snip2SameRect">
                  <a:avLst>
                    <a:gd name="adj1" fmla="val 22218"/>
                    <a:gd name="adj2" fmla="val 0"/>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155" name="グループ化 279"/>
              <p:cNvGrpSpPr/>
              <p:nvPr/>
            </p:nvGrpSpPr>
            <p:grpSpPr>
              <a:xfrm>
                <a:off x="8641160" y="12725217"/>
                <a:ext cx="1342356" cy="8035102"/>
                <a:chOff x="1895711" y="7014695"/>
                <a:chExt cx="1342356" cy="8035102"/>
              </a:xfrm>
            </p:grpSpPr>
            <p:grpSp>
              <p:nvGrpSpPr>
                <p:cNvPr id="163" name="グループ化 287"/>
                <p:cNvGrpSpPr/>
                <p:nvPr/>
              </p:nvGrpSpPr>
              <p:grpSpPr>
                <a:xfrm>
                  <a:off x="1895711" y="8130695"/>
                  <a:ext cx="1342356" cy="6919102"/>
                  <a:chOff x="3023171" y="2808437"/>
                  <a:chExt cx="1342356" cy="6919102"/>
                </a:xfrm>
              </p:grpSpPr>
              <p:sp>
                <p:nvSpPr>
                  <p:cNvPr id="165" name="正方形/長方形 164"/>
                  <p:cNvSpPr/>
                  <p:nvPr/>
                </p:nvSpPr>
                <p:spPr>
                  <a:xfrm>
                    <a:off x="3168527" y="2808437"/>
                    <a:ext cx="1062000" cy="64296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6" name="角丸四角形 165"/>
                  <p:cNvSpPr/>
                  <p:nvPr/>
                </p:nvSpPr>
                <p:spPr>
                  <a:xfrm>
                    <a:off x="3033527" y="2952453"/>
                    <a:ext cx="1332000" cy="450000"/>
                  </a:xfrm>
                  <a:prstGeom prst="round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7" name="角丸四角形 166"/>
                  <p:cNvSpPr/>
                  <p:nvPr/>
                </p:nvSpPr>
                <p:spPr>
                  <a:xfrm>
                    <a:off x="3033527" y="3402453"/>
                    <a:ext cx="1332000" cy="45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8" name="角丸四角形 167"/>
                  <p:cNvSpPr/>
                  <p:nvPr/>
                </p:nvSpPr>
                <p:spPr>
                  <a:xfrm>
                    <a:off x="3023171" y="5654984"/>
                    <a:ext cx="1332000" cy="90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9" name="角丸四角形 168"/>
                  <p:cNvSpPr/>
                  <p:nvPr/>
                </p:nvSpPr>
                <p:spPr>
                  <a:xfrm>
                    <a:off x="3023171" y="6806984"/>
                    <a:ext cx="1332000" cy="252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70" name="角丸四角形 169"/>
                  <p:cNvSpPr/>
                  <p:nvPr/>
                </p:nvSpPr>
                <p:spPr>
                  <a:xfrm>
                    <a:off x="3023171" y="7063539"/>
                    <a:ext cx="1332000" cy="90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71" name="角丸四角形 170"/>
                  <p:cNvSpPr/>
                  <p:nvPr/>
                </p:nvSpPr>
                <p:spPr>
                  <a:xfrm>
                    <a:off x="3033527" y="7963539"/>
                    <a:ext cx="1332000" cy="126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72" name="角丸四角形 171"/>
                  <p:cNvSpPr/>
                  <p:nvPr/>
                </p:nvSpPr>
                <p:spPr>
                  <a:xfrm>
                    <a:off x="3033527" y="9223539"/>
                    <a:ext cx="1332000" cy="504000"/>
                  </a:xfrm>
                  <a:prstGeom prst="round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64" name="正方形/長方形 163"/>
                <p:cNvSpPr/>
                <p:nvPr/>
              </p:nvSpPr>
              <p:spPr>
                <a:xfrm>
                  <a:off x="2014067" y="7014695"/>
                  <a:ext cx="1116000" cy="1116000"/>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56" name="正方形/長方形 155"/>
              <p:cNvSpPr/>
              <p:nvPr/>
            </p:nvSpPr>
            <p:spPr>
              <a:xfrm>
                <a:off x="8533320" y="15265896"/>
                <a:ext cx="1548000" cy="624461"/>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157" name="グループ化 281"/>
              <p:cNvGrpSpPr/>
              <p:nvPr/>
            </p:nvGrpSpPr>
            <p:grpSpPr>
              <a:xfrm rot="10800000">
                <a:off x="10889744" y="13633844"/>
                <a:ext cx="1467042" cy="551931"/>
                <a:chOff x="14800555" y="14313639"/>
                <a:chExt cx="1467042" cy="551931"/>
              </a:xfrm>
            </p:grpSpPr>
            <p:sp>
              <p:nvSpPr>
                <p:cNvPr id="158" name="台形 157"/>
                <p:cNvSpPr/>
                <p:nvPr/>
              </p:nvSpPr>
              <p:spPr>
                <a:xfrm rot="5400000">
                  <a:off x="15673597" y="14535605"/>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59" name="正方形/長方形 158"/>
                <p:cNvSpPr/>
                <p:nvPr/>
              </p:nvSpPr>
              <p:spPr>
                <a:xfrm rot="5400000">
                  <a:off x="15949453" y="14427604"/>
                  <a:ext cx="312287" cy="324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0" name="正方形/長方形 159"/>
                <p:cNvSpPr/>
                <p:nvPr/>
              </p:nvSpPr>
              <p:spPr>
                <a:xfrm rot="10800000">
                  <a:off x="15295597" y="14373604"/>
                  <a:ext cx="540000" cy="432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1" name="正方形/長方形 160"/>
                <p:cNvSpPr/>
                <p:nvPr/>
              </p:nvSpPr>
              <p:spPr>
                <a:xfrm rot="10800000">
                  <a:off x="14908556" y="14313639"/>
                  <a:ext cx="387038" cy="551931"/>
                </a:xfrm>
                <a:prstGeom prst="rect">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62" name="台形 161"/>
                <p:cNvSpPr/>
                <p:nvPr/>
              </p:nvSpPr>
              <p:spPr>
                <a:xfrm rot="16200000">
                  <a:off x="14638555" y="14535603"/>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grpSp>
          <p:nvGrpSpPr>
            <p:cNvPr id="43" name="グループ化 164"/>
            <p:cNvGrpSpPr/>
            <p:nvPr/>
          </p:nvGrpSpPr>
          <p:grpSpPr>
            <a:xfrm flipH="1">
              <a:off x="13105656" y="5811033"/>
              <a:ext cx="2880152" cy="1296000"/>
              <a:chOff x="12601581" y="2520405"/>
              <a:chExt cx="2880152" cy="1296000"/>
            </a:xfrm>
          </p:grpSpPr>
          <p:grpSp>
            <p:nvGrpSpPr>
              <p:cNvPr id="130" name="グループ化 254"/>
              <p:cNvGrpSpPr/>
              <p:nvPr/>
            </p:nvGrpSpPr>
            <p:grpSpPr>
              <a:xfrm>
                <a:off x="12601581" y="2520405"/>
                <a:ext cx="2880152" cy="1296000"/>
                <a:chOff x="12601581" y="2520405"/>
                <a:chExt cx="2880152" cy="1296000"/>
              </a:xfrm>
            </p:grpSpPr>
            <p:sp>
              <p:nvSpPr>
                <p:cNvPr id="132" name="正方形/長方形 131"/>
                <p:cNvSpPr/>
                <p:nvPr/>
              </p:nvSpPr>
              <p:spPr>
                <a:xfrm rot="16200000">
                  <a:off x="12241477" y="3078207"/>
                  <a:ext cx="1080000" cy="216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3" name="正方形/長方形 132"/>
                <p:cNvSpPr/>
                <p:nvPr/>
              </p:nvSpPr>
              <p:spPr>
                <a:xfrm rot="5400000">
                  <a:off x="14077733"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4" name="正方形/長方形 133"/>
                <p:cNvSpPr/>
                <p:nvPr/>
              </p:nvSpPr>
              <p:spPr>
                <a:xfrm rot="5400000">
                  <a:off x="13501669"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5" name="円/楕円 134"/>
                <p:cNvSpPr/>
                <p:nvPr/>
              </p:nvSpPr>
              <p:spPr>
                <a:xfrm>
                  <a:off x="14079783" y="2808405"/>
                  <a:ext cx="720000" cy="72000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6" name="正方形/長方形 135"/>
                <p:cNvSpPr/>
                <p:nvPr/>
              </p:nvSpPr>
              <p:spPr>
                <a:xfrm rot="10800000">
                  <a:off x="14977733" y="3468090"/>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7" name="フローチャート : 記憶データ 261"/>
                <p:cNvSpPr/>
                <p:nvPr/>
              </p:nvSpPr>
              <p:spPr>
                <a:xfrm rot="16200000">
                  <a:off x="13069617" y="2628457"/>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8" name="正方形/長方形 137"/>
                <p:cNvSpPr/>
                <p:nvPr/>
              </p:nvSpPr>
              <p:spPr>
                <a:xfrm rot="5400000">
                  <a:off x="12494726" y="3133462"/>
                  <a:ext cx="1296000" cy="6988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39" name="フローチャート : 記憶データ 263"/>
                <p:cNvSpPr/>
                <p:nvPr/>
              </p:nvSpPr>
              <p:spPr>
                <a:xfrm rot="5400000">
                  <a:off x="13069617" y="2988353"/>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40" name="正方形/長方形 139"/>
                <p:cNvSpPr/>
                <p:nvPr/>
              </p:nvSpPr>
              <p:spPr>
                <a:xfrm rot="10800000">
                  <a:off x="12601581" y="3024353"/>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31" name="円/楕円 130"/>
              <p:cNvSpPr/>
              <p:nvPr/>
            </p:nvSpPr>
            <p:spPr>
              <a:xfrm>
                <a:off x="15116508" y="3496851"/>
                <a:ext cx="226450" cy="22645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44" name="グループ化 165"/>
            <p:cNvGrpSpPr/>
            <p:nvPr/>
          </p:nvGrpSpPr>
          <p:grpSpPr>
            <a:xfrm>
              <a:off x="14113768" y="18326089"/>
              <a:ext cx="1944216" cy="1971542"/>
              <a:chOff x="-14833473" y="4979024"/>
              <a:chExt cx="3888432" cy="3943084"/>
            </a:xfrm>
          </p:grpSpPr>
          <p:sp>
            <p:nvSpPr>
              <p:cNvPr id="127" name="円/楕円 126"/>
              <p:cNvSpPr/>
              <p:nvPr/>
            </p:nvSpPr>
            <p:spPr>
              <a:xfrm>
                <a:off x="-14833473" y="4979024"/>
                <a:ext cx="3888432" cy="3888432"/>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cxnSp>
            <p:nvCxnSpPr>
              <p:cNvPr id="128" name="直線コネクタ 127"/>
              <p:cNvCxnSpPr/>
              <p:nvPr/>
            </p:nvCxnSpPr>
            <p:spPr>
              <a:xfrm flipV="1">
                <a:off x="-14833473" y="6923241"/>
                <a:ext cx="388843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12889257" y="4979024"/>
                <a:ext cx="0" cy="39430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グループ化 166"/>
            <p:cNvGrpSpPr/>
            <p:nvPr/>
          </p:nvGrpSpPr>
          <p:grpSpPr>
            <a:xfrm>
              <a:off x="649112" y="7813906"/>
              <a:ext cx="13536664" cy="18504056"/>
              <a:chOff x="-719880" y="6661778"/>
              <a:chExt cx="13536664" cy="18504056"/>
            </a:xfrm>
          </p:grpSpPr>
          <p:grpSp>
            <p:nvGrpSpPr>
              <p:cNvPr id="65" name="グループ化 187"/>
              <p:cNvGrpSpPr/>
              <p:nvPr/>
            </p:nvGrpSpPr>
            <p:grpSpPr>
              <a:xfrm>
                <a:off x="1523750" y="6661778"/>
                <a:ext cx="3589018" cy="18504056"/>
                <a:chOff x="17786176" y="6698944"/>
                <a:chExt cx="3589018" cy="18504056"/>
              </a:xfrm>
            </p:grpSpPr>
            <p:sp>
              <p:nvSpPr>
                <p:cNvPr id="124" name="正方形/長方形 123"/>
                <p:cNvSpPr/>
                <p:nvPr/>
              </p:nvSpPr>
              <p:spPr>
                <a:xfrm rot="5400000">
                  <a:off x="10617058" y="15338944"/>
                  <a:ext cx="1800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5" name="正方形/長方形 124"/>
                <p:cNvSpPr/>
                <p:nvPr/>
              </p:nvSpPr>
              <p:spPr>
                <a:xfrm rot="5400000">
                  <a:off x="19310149" y="23137955"/>
                  <a:ext cx="541072" cy="3589018"/>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6" name="正方形/長方形 125"/>
                <p:cNvSpPr/>
                <p:nvPr/>
              </p:nvSpPr>
              <p:spPr>
                <a:xfrm>
                  <a:off x="19069964" y="21061928"/>
                  <a:ext cx="1080000" cy="360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66" name="グループ化 188"/>
              <p:cNvGrpSpPr/>
              <p:nvPr/>
            </p:nvGrpSpPr>
            <p:grpSpPr>
              <a:xfrm rot="16200000" flipH="1">
                <a:off x="-1079956" y="12800489"/>
                <a:ext cx="2880152" cy="1296000"/>
                <a:chOff x="12601581" y="2520405"/>
                <a:chExt cx="2880152" cy="1296000"/>
              </a:xfrm>
            </p:grpSpPr>
            <p:grpSp>
              <p:nvGrpSpPr>
                <p:cNvPr id="113" name="グループ化 237"/>
                <p:cNvGrpSpPr/>
                <p:nvPr/>
              </p:nvGrpSpPr>
              <p:grpSpPr>
                <a:xfrm>
                  <a:off x="12601581" y="2520405"/>
                  <a:ext cx="2880152" cy="1296000"/>
                  <a:chOff x="12601581" y="2520405"/>
                  <a:chExt cx="2880152" cy="1296000"/>
                </a:xfrm>
              </p:grpSpPr>
              <p:sp>
                <p:nvSpPr>
                  <p:cNvPr id="115" name="正方形/長方形 114"/>
                  <p:cNvSpPr/>
                  <p:nvPr/>
                </p:nvSpPr>
                <p:spPr>
                  <a:xfrm rot="16200000">
                    <a:off x="12241477" y="3078207"/>
                    <a:ext cx="1080000" cy="216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6" name="正方形/長方形 115"/>
                  <p:cNvSpPr/>
                  <p:nvPr/>
                </p:nvSpPr>
                <p:spPr>
                  <a:xfrm rot="5400000">
                    <a:off x="14077733"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7" name="正方形/長方形 116"/>
                  <p:cNvSpPr/>
                  <p:nvPr/>
                </p:nvSpPr>
                <p:spPr>
                  <a:xfrm rot="5400000">
                    <a:off x="13501669" y="2916405"/>
                    <a:ext cx="1296000" cy="504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8" name="円/楕円 117"/>
                  <p:cNvSpPr/>
                  <p:nvPr/>
                </p:nvSpPr>
                <p:spPr>
                  <a:xfrm>
                    <a:off x="14079783" y="2808405"/>
                    <a:ext cx="720000" cy="72000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9" name="正方形/長方形 118"/>
                  <p:cNvSpPr/>
                  <p:nvPr/>
                </p:nvSpPr>
                <p:spPr>
                  <a:xfrm rot="10800000">
                    <a:off x="14977733" y="3468090"/>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0" name="フローチャート : 記憶データ 244"/>
                  <p:cNvSpPr/>
                  <p:nvPr/>
                </p:nvSpPr>
                <p:spPr>
                  <a:xfrm rot="16200000">
                    <a:off x="13069617" y="2628457"/>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1" name="正方形/長方形 120"/>
                  <p:cNvSpPr/>
                  <p:nvPr/>
                </p:nvSpPr>
                <p:spPr>
                  <a:xfrm rot="5400000">
                    <a:off x="12494726" y="3133462"/>
                    <a:ext cx="1296000" cy="69886"/>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2" name="フローチャート : 記憶データ 246"/>
                  <p:cNvSpPr/>
                  <p:nvPr/>
                </p:nvSpPr>
                <p:spPr>
                  <a:xfrm rot="5400000">
                    <a:off x="13069617" y="2988353"/>
                    <a:ext cx="936104" cy="720000"/>
                  </a:xfrm>
                  <a:prstGeom prst="flowChartOnlineStorag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23" name="正方形/長方形 122"/>
                  <p:cNvSpPr/>
                  <p:nvPr/>
                </p:nvSpPr>
                <p:spPr>
                  <a:xfrm rot="10800000">
                    <a:off x="12601581" y="3024353"/>
                    <a:ext cx="504000" cy="324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14" name="円/楕円 113"/>
                <p:cNvSpPr/>
                <p:nvPr/>
              </p:nvSpPr>
              <p:spPr>
                <a:xfrm>
                  <a:off x="15116508" y="3496851"/>
                  <a:ext cx="226450" cy="226450"/>
                </a:xfrm>
                <a:prstGeom prst="ellipse">
                  <a:avLst/>
                </a:prstGeom>
                <a:gradFill>
                  <a:gsLst>
                    <a:gs pos="21000">
                      <a:schemeClr val="bg1">
                        <a:lumMod val="75000"/>
                      </a:schemeClr>
                    </a:gs>
                    <a:gs pos="50000">
                      <a:schemeClr val="bg1"/>
                    </a:gs>
                    <a:gs pos="79000">
                      <a:schemeClr val="bg1">
                        <a:lumMod val="75000"/>
                      </a:schemeClr>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67" name="正方形/長方形 66"/>
              <p:cNvSpPr/>
              <p:nvPr/>
            </p:nvSpPr>
            <p:spPr>
              <a:xfrm rot="5400000">
                <a:off x="2748933" y="12385720"/>
                <a:ext cx="1296000" cy="1296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68" name="グループ化 190"/>
              <p:cNvGrpSpPr/>
              <p:nvPr/>
            </p:nvGrpSpPr>
            <p:grpSpPr>
              <a:xfrm rot="16200000">
                <a:off x="2222351" y="8435233"/>
                <a:ext cx="7652202" cy="13536664"/>
                <a:chOff x="860598" y="6693406"/>
                <a:chExt cx="7652202" cy="13536664"/>
              </a:xfrm>
            </p:grpSpPr>
            <p:sp>
              <p:nvSpPr>
                <p:cNvPr id="69" name="正方形/長方形 68"/>
                <p:cNvSpPr/>
                <p:nvPr/>
              </p:nvSpPr>
              <p:spPr>
                <a:xfrm rot="5400000">
                  <a:off x="4249035" y="11103406"/>
                  <a:ext cx="5400000" cy="90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70" name="グループ化 192"/>
                <p:cNvGrpSpPr/>
                <p:nvPr/>
              </p:nvGrpSpPr>
              <p:grpSpPr>
                <a:xfrm>
                  <a:off x="918787" y="12194968"/>
                  <a:ext cx="1342356" cy="8035102"/>
                  <a:chOff x="1895711" y="7014695"/>
                  <a:chExt cx="1342356" cy="8035102"/>
                </a:xfrm>
              </p:grpSpPr>
              <p:grpSp>
                <p:nvGrpSpPr>
                  <p:cNvPr id="103" name="グループ化 227"/>
                  <p:cNvGrpSpPr/>
                  <p:nvPr/>
                </p:nvGrpSpPr>
                <p:grpSpPr>
                  <a:xfrm>
                    <a:off x="1895711" y="8130695"/>
                    <a:ext cx="1342356" cy="6919102"/>
                    <a:chOff x="3023171" y="2808437"/>
                    <a:chExt cx="1342356" cy="6919102"/>
                  </a:xfrm>
                </p:grpSpPr>
                <p:sp>
                  <p:nvSpPr>
                    <p:cNvPr id="105" name="正方形/長方形 104"/>
                    <p:cNvSpPr/>
                    <p:nvPr/>
                  </p:nvSpPr>
                  <p:spPr>
                    <a:xfrm>
                      <a:off x="3168527" y="2808437"/>
                      <a:ext cx="1062000" cy="64296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6" name="角丸四角形 105"/>
                    <p:cNvSpPr/>
                    <p:nvPr/>
                  </p:nvSpPr>
                  <p:spPr>
                    <a:xfrm>
                      <a:off x="3033527" y="2952453"/>
                      <a:ext cx="1332000" cy="450000"/>
                    </a:xfrm>
                    <a:prstGeom prst="round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7" name="角丸四角形 106"/>
                    <p:cNvSpPr/>
                    <p:nvPr/>
                  </p:nvSpPr>
                  <p:spPr>
                    <a:xfrm>
                      <a:off x="3033527" y="3402453"/>
                      <a:ext cx="1332000" cy="45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8" name="角丸四角形 107"/>
                    <p:cNvSpPr/>
                    <p:nvPr/>
                  </p:nvSpPr>
                  <p:spPr>
                    <a:xfrm>
                      <a:off x="3023171" y="5654984"/>
                      <a:ext cx="1332000" cy="90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9" name="角丸四角形 108"/>
                    <p:cNvSpPr/>
                    <p:nvPr/>
                  </p:nvSpPr>
                  <p:spPr>
                    <a:xfrm>
                      <a:off x="3023171" y="6806984"/>
                      <a:ext cx="1332000" cy="252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0" name="角丸四角形 109"/>
                    <p:cNvSpPr/>
                    <p:nvPr/>
                  </p:nvSpPr>
                  <p:spPr>
                    <a:xfrm>
                      <a:off x="3023171" y="7063539"/>
                      <a:ext cx="1332000" cy="90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1" name="角丸四角形 110"/>
                    <p:cNvSpPr/>
                    <p:nvPr/>
                  </p:nvSpPr>
                  <p:spPr>
                    <a:xfrm>
                      <a:off x="3033527" y="7963539"/>
                      <a:ext cx="1332000" cy="1260000"/>
                    </a:xfrm>
                    <a:prstGeom prst="round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12" name="角丸四角形 111"/>
                    <p:cNvSpPr/>
                    <p:nvPr/>
                  </p:nvSpPr>
                  <p:spPr>
                    <a:xfrm>
                      <a:off x="3033527" y="9223539"/>
                      <a:ext cx="1332000" cy="504000"/>
                    </a:xfrm>
                    <a:prstGeom prst="round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104" name="正方形/長方形 103"/>
                  <p:cNvSpPr/>
                  <p:nvPr/>
                </p:nvSpPr>
                <p:spPr>
                  <a:xfrm>
                    <a:off x="2014067" y="7014695"/>
                    <a:ext cx="1116000" cy="1116000"/>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71" name="グループ化 193"/>
                <p:cNvGrpSpPr/>
                <p:nvPr/>
              </p:nvGrpSpPr>
              <p:grpSpPr>
                <a:xfrm flipV="1">
                  <a:off x="860598" y="10502531"/>
                  <a:ext cx="7652202" cy="5400003"/>
                  <a:chOff x="6945186" y="8575539"/>
                  <a:chExt cx="7652202" cy="5400003"/>
                </a:xfrm>
              </p:grpSpPr>
              <p:sp>
                <p:nvSpPr>
                  <p:cNvPr id="73" name="正方形/長方形 72"/>
                  <p:cNvSpPr/>
                  <p:nvPr/>
                </p:nvSpPr>
                <p:spPr>
                  <a:xfrm rot="10800000" flipV="1">
                    <a:off x="8565185" y="10735541"/>
                    <a:ext cx="2052000" cy="1188000"/>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4" name="正方形/長方形 73"/>
                  <p:cNvSpPr/>
                  <p:nvPr/>
                </p:nvSpPr>
                <p:spPr>
                  <a:xfrm rot="10800000" flipV="1">
                    <a:off x="6945186" y="8575539"/>
                    <a:ext cx="2160000" cy="108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5" name="台形 74"/>
                  <p:cNvSpPr/>
                  <p:nvPr/>
                </p:nvSpPr>
                <p:spPr>
                  <a:xfrm rot="16200000" flipV="1">
                    <a:off x="7966015" y="10195539"/>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6" name="正方形/長方形 75"/>
                  <p:cNvSpPr/>
                  <p:nvPr/>
                </p:nvSpPr>
                <p:spPr>
                  <a:xfrm rot="16200000" flipV="1">
                    <a:off x="8241871" y="10087540"/>
                    <a:ext cx="312287" cy="324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7" name="正方形/長方形 76"/>
                  <p:cNvSpPr/>
                  <p:nvPr/>
                </p:nvSpPr>
                <p:spPr>
                  <a:xfrm rot="10800000" flipV="1">
                    <a:off x="9105186" y="9113218"/>
                    <a:ext cx="1080000" cy="54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8" name="正方形/長方形 77"/>
                  <p:cNvSpPr/>
                  <p:nvPr/>
                </p:nvSpPr>
                <p:spPr>
                  <a:xfrm rot="10800000" flipV="1">
                    <a:off x="8565186" y="9655540"/>
                    <a:ext cx="1620000" cy="162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79" name="正方形/長方形 78"/>
                  <p:cNvSpPr/>
                  <p:nvPr/>
                </p:nvSpPr>
                <p:spPr>
                  <a:xfrm rot="10800000" flipV="1">
                    <a:off x="7588015" y="10033540"/>
                    <a:ext cx="540000" cy="43200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0" name="正方形/長方形 79"/>
                  <p:cNvSpPr/>
                  <p:nvPr/>
                </p:nvSpPr>
                <p:spPr>
                  <a:xfrm rot="10800000" flipV="1">
                    <a:off x="7200974" y="9973574"/>
                    <a:ext cx="387038" cy="551931"/>
                  </a:xfrm>
                  <a:prstGeom prst="rect">
                    <a:avLst/>
                  </a:prstGeom>
                  <a:solidFill>
                    <a:schemeClr val="tx1">
                      <a:lumMod val="65000"/>
                      <a:lumOff val="3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1" name="台形 80"/>
                  <p:cNvSpPr/>
                  <p:nvPr/>
                </p:nvSpPr>
                <p:spPr>
                  <a:xfrm rot="5400000" flipV="1">
                    <a:off x="6930973" y="10195541"/>
                    <a:ext cx="432000" cy="108000"/>
                  </a:xfrm>
                  <a:prstGeom prst="trapezoid">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2" name="正方形/長方形 81"/>
                  <p:cNvSpPr/>
                  <p:nvPr/>
                </p:nvSpPr>
                <p:spPr>
                  <a:xfrm rot="10800000" flipV="1">
                    <a:off x="10617185" y="10735541"/>
                    <a:ext cx="3240000" cy="3240000"/>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3" name="正方形/長方形 82"/>
                  <p:cNvSpPr/>
                  <p:nvPr/>
                </p:nvSpPr>
                <p:spPr>
                  <a:xfrm rot="10800000" flipV="1">
                    <a:off x="10617185" y="10738846"/>
                    <a:ext cx="323999" cy="3236696"/>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4" name="正方形/長方形 83"/>
                  <p:cNvSpPr/>
                  <p:nvPr/>
                </p:nvSpPr>
                <p:spPr>
                  <a:xfrm rot="10800000" flipV="1">
                    <a:off x="10941184" y="10735541"/>
                    <a:ext cx="1404000" cy="3240000"/>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5" name="円/楕円 84"/>
                  <p:cNvSpPr/>
                  <p:nvPr/>
                </p:nvSpPr>
                <p:spPr>
                  <a:xfrm>
                    <a:off x="10779183" y="11491541"/>
                    <a:ext cx="1728000" cy="1728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6" name="円/楕円 85"/>
                  <p:cNvSpPr/>
                  <p:nvPr/>
                </p:nvSpPr>
                <p:spPr>
                  <a:xfrm>
                    <a:off x="10995183" y="11707541"/>
                    <a:ext cx="1296000" cy="129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7" name="円/楕円 86"/>
                  <p:cNvSpPr/>
                  <p:nvPr/>
                </p:nvSpPr>
                <p:spPr>
                  <a:xfrm>
                    <a:off x="11031183" y="11743541"/>
                    <a:ext cx="1224000" cy="122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8" name="円/楕円 87"/>
                  <p:cNvSpPr/>
                  <p:nvPr/>
                </p:nvSpPr>
                <p:spPr>
                  <a:xfrm>
                    <a:off x="11265183" y="11979194"/>
                    <a:ext cx="756000" cy="756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89" name="円/楕円 88"/>
                  <p:cNvSpPr/>
                  <p:nvPr/>
                </p:nvSpPr>
                <p:spPr>
                  <a:xfrm>
                    <a:off x="11301183" y="12015194"/>
                    <a:ext cx="684000" cy="684000"/>
                  </a:xfrm>
                  <a:prstGeom prst="ellipse">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nvGrpSpPr>
                  <p:cNvPr id="90" name="グループ化 213"/>
                  <p:cNvGrpSpPr/>
                  <p:nvPr/>
                </p:nvGrpSpPr>
                <p:grpSpPr>
                  <a:xfrm>
                    <a:off x="8861385" y="10478641"/>
                    <a:ext cx="513800" cy="513800"/>
                    <a:chOff x="5230607" y="2694194"/>
                    <a:chExt cx="403695" cy="403695"/>
                  </a:xfrm>
                </p:grpSpPr>
                <p:sp>
                  <p:nvSpPr>
                    <p:cNvPr id="101" name="円/楕円 100"/>
                    <p:cNvSpPr/>
                    <p:nvPr/>
                  </p:nvSpPr>
                  <p:spPr>
                    <a:xfrm>
                      <a:off x="5230607" y="2694194"/>
                      <a:ext cx="403695" cy="403695"/>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2" name="円/楕円 101"/>
                    <p:cNvSpPr/>
                    <p:nvPr/>
                  </p:nvSpPr>
                  <p:spPr>
                    <a:xfrm>
                      <a:off x="5324442" y="2788029"/>
                      <a:ext cx="216024" cy="216024"/>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91" name="グループ化 214"/>
                  <p:cNvGrpSpPr/>
                  <p:nvPr/>
                </p:nvGrpSpPr>
                <p:grpSpPr>
                  <a:xfrm rot="5400000">
                    <a:off x="13640274" y="12975942"/>
                    <a:ext cx="1164583" cy="749644"/>
                    <a:chOff x="1563444" y="5162584"/>
                    <a:chExt cx="533856" cy="343644"/>
                  </a:xfrm>
                </p:grpSpPr>
                <p:grpSp>
                  <p:nvGrpSpPr>
                    <p:cNvPr id="97" name="グループ化 221"/>
                    <p:cNvGrpSpPr/>
                    <p:nvPr/>
                  </p:nvGrpSpPr>
                  <p:grpSpPr>
                    <a:xfrm>
                      <a:off x="1563444" y="5162584"/>
                      <a:ext cx="533856" cy="204204"/>
                      <a:chOff x="8495734" y="6373659"/>
                      <a:chExt cx="1465526" cy="648876"/>
                    </a:xfrm>
                  </p:grpSpPr>
                  <p:sp>
                    <p:nvSpPr>
                      <p:cNvPr id="99" name="正方形/長方形 98"/>
                      <p:cNvSpPr/>
                      <p:nvPr/>
                    </p:nvSpPr>
                    <p:spPr>
                      <a:xfrm flipV="1">
                        <a:off x="8805689" y="6373659"/>
                        <a:ext cx="886740" cy="27748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100" name="正方形/長方形 99"/>
                      <p:cNvSpPr/>
                      <p:nvPr/>
                    </p:nvSpPr>
                    <p:spPr>
                      <a:xfrm flipV="1">
                        <a:off x="8495734" y="6651142"/>
                        <a:ext cx="1465526" cy="37139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98" name="正方形/長方形 97"/>
                    <p:cNvSpPr/>
                    <p:nvPr/>
                  </p:nvSpPr>
                  <p:spPr>
                    <a:xfrm flipV="1">
                      <a:off x="1725452" y="5366787"/>
                      <a:ext cx="209840" cy="139441"/>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nvGrpSpPr>
                  <p:cNvPr id="92" name="グループ化 215"/>
                  <p:cNvGrpSpPr/>
                  <p:nvPr/>
                </p:nvGrpSpPr>
                <p:grpSpPr>
                  <a:xfrm rot="5400000">
                    <a:off x="13640274" y="11017710"/>
                    <a:ext cx="1164583" cy="749644"/>
                    <a:chOff x="1563444" y="5162584"/>
                    <a:chExt cx="533856" cy="343644"/>
                  </a:xfrm>
                </p:grpSpPr>
                <p:grpSp>
                  <p:nvGrpSpPr>
                    <p:cNvPr id="93" name="グループ化 217"/>
                    <p:cNvGrpSpPr/>
                    <p:nvPr/>
                  </p:nvGrpSpPr>
                  <p:grpSpPr>
                    <a:xfrm>
                      <a:off x="1563444" y="5162584"/>
                      <a:ext cx="533856" cy="204204"/>
                      <a:chOff x="8495734" y="6373659"/>
                      <a:chExt cx="1465526" cy="648876"/>
                    </a:xfrm>
                  </p:grpSpPr>
                  <p:sp>
                    <p:nvSpPr>
                      <p:cNvPr id="95" name="正方形/長方形 94"/>
                      <p:cNvSpPr/>
                      <p:nvPr/>
                    </p:nvSpPr>
                    <p:spPr>
                      <a:xfrm flipV="1">
                        <a:off x="8805689" y="6373659"/>
                        <a:ext cx="886740" cy="27748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96" name="正方形/長方形 95"/>
                      <p:cNvSpPr/>
                      <p:nvPr/>
                    </p:nvSpPr>
                    <p:spPr>
                      <a:xfrm flipV="1">
                        <a:off x="8495734" y="6651142"/>
                        <a:ext cx="1465526" cy="371393"/>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94" name="正方形/長方形 93"/>
                    <p:cNvSpPr/>
                    <p:nvPr/>
                  </p:nvSpPr>
                  <p:spPr>
                    <a:xfrm flipV="1">
                      <a:off x="1725452" y="5366787"/>
                      <a:ext cx="209840" cy="139441"/>
                    </a:xfrm>
                    <a:prstGeom prst="rect">
                      <a:avLst/>
                    </a:prstGeom>
                    <a:solidFill>
                      <a:schemeClr val="tx1">
                        <a:lumMod val="85000"/>
                        <a:lumOff val="1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sp>
              <p:nvSpPr>
                <p:cNvPr id="72" name="正方形/長方形 71"/>
                <p:cNvSpPr/>
                <p:nvPr/>
              </p:nvSpPr>
              <p:spPr>
                <a:xfrm rot="5400000">
                  <a:off x="5869035" y="7413406"/>
                  <a:ext cx="216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grpSp>
        <p:grpSp>
          <p:nvGrpSpPr>
            <p:cNvPr id="46" name="グループ化 167"/>
            <p:cNvGrpSpPr/>
            <p:nvPr/>
          </p:nvGrpSpPr>
          <p:grpSpPr>
            <a:xfrm>
              <a:off x="21354773" y="14977864"/>
              <a:ext cx="3589018" cy="11340098"/>
              <a:chOff x="9799026" y="12025511"/>
              <a:chExt cx="3589018" cy="11340098"/>
            </a:xfrm>
          </p:grpSpPr>
          <p:sp>
            <p:nvSpPr>
              <p:cNvPr id="62" name="正方形/長方形 61"/>
              <p:cNvSpPr/>
              <p:nvPr/>
            </p:nvSpPr>
            <p:spPr>
              <a:xfrm rot="5400000">
                <a:off x="6203756" y="17065511"/>
                <a:ext cx="10800000" cy="720000"/>
              </a:xfrm>
              <a:prstGeom prst="rect">
                <a:avLst/>
              </a:prstGeom>
              <a:gradFill flip="none" rotWithShape="1">
                <a:gsLst>
                  <a:gs pos="21000">
                    <a:schemeClr val="bg1">
                      <a:lumMod val="75000"/>
                    </a:schemeClr>
                  </a:gs>
                  <a:gs pos="50000">
                    <a:schemeClr val="bg1"/>
                  </a:gs>
                  <a:gs pos="79000">
                    <a:schemeClr val="bg1">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63" name="正方形/長方形 62"/>
              <p:cNvSpPr/>
              <p:nvPr/>
            </p:nvSpPr>
            <p:spPr>
              <a:xfrm rot="5400000">
                <a:off x="11322999" y="21300564"/>
                <a:ext cx="541072" cy="3589018"/>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64" name="正方形/長方形 63"/>
              <p:cNvSpPr/>
              <p:nvPr/>
            </p:nvSpPr>
            <p:spPr>
              <a:xfrm>
                <a:off x="11089527" y="19225014"/>
                <a:ext cx="1080000" cy="3600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grpSp>
        <p:sp>
          <p:nvSpPr>
            <p:cNvPr id="47" name="正方形/長方形 46"/>
            <p:cNvSpPr/>
            <p:nvPr/>
          </p:nvSpPr>
          <p:spPr>
            <a:xfrm rot="5400000">
              <a:off x="22501282" y="18700346"/>
              <a:ext cx="1296000" cy="1296000"/>
            </a:xfrm>
            <a:prstGeom prst="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sp>
          <p:nvSpPr>
            <p:cNvPr id="48" name="テキスト ボックス 47"/>
            <p:cNvSpPr txBox="1"/>
            <p:nvPr/>
          </p:nvSpPr>
          <p:spPr>
            <a:xfrm>
              <a:off x="4687250" y="5832848"/>
              <a:ext cx="8022383" cy="2250047"/>
            </a:xfrm>
            <a:prstGeom prst="rect">
              <a:avLst/>
            </a:prstGeom>
            <a:noFill/>
          </p:spPr>
          <p:txBody>
            <a:bodyPr wrap="square" rtlCol="0">
              <a:spAutoFit/>
            </a:bodyPr>
            <a:lstStyle/>
            <a:p>
              <a:pPr algn="ctr" defTabSz="457038"/>
              <a:r>
                <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z</a:t>
              </a:r>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camera </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9" name="テキスト ボックス 48"/>
            <p:cNvSpPr txBox="1"/>
            <p:nvPr/>
          </p:nvSpPr>
          <p:spPr>
            <a:xfrm>
              <a:off x="4886459" y="20426988"/>
              <a:ext cx="8211442" cy="2250047"/>
            </a:xfrm>
            <a:prstGeom prst="rect">
              <a:avLst/>
            </a:prstGeom>
            <a:noFill/>
          </p:spPr>
          <p:txBody>
            <a:bodyPr wrap="square" rtlCol="0">
              <a:spAutoFit/>
            </a:bodyPr>
            <a:lstStyle/>
            <a:p>
              <a:pPr algn="ctr" defTabSz="457038"/>
              <a:r>
                <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x</a:t>
              </a:r>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camera </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50" name="テキスト ボックス 49"/>
            <p:cNvSpPr txBox="1"/>
            <p:nvPr/>
          </p:nvSpPr>
          <p:spPr>
            <a:xfrm>
              <a:off x="19795864" y="13113516"/>
              <a:ext cx="8575488" cy="2250047"/>
            </a:xfrm>
            <a:prstGeom prst="rect">
              <a:avLst/>
            </a:prstGeom>
            <a:noFill/>
          </p:spPr>
          <p:txBody>
            <a:bodyPr wrap="square" rtlCol="0">
              <a:spAutoFit/>
            </a:bodyPr>
            <a:lstStyle/>
            <a:p>
              <a:pPr algn="ctr" defTabSz="457038"/>
              <a:r>
                <a:rPr lang="en-US" altLang="ja-JP"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a:t>
              </a:r>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camera </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51" name="グループ化 173"/>
            <p:cNvGrpSpPr/>
            <p:nvPr/>
          </p:nvGrpSpPr>
          <p:grpSpPr>
            <a:xfrm>
              <a:off x="21458584" y="5881324"/>
              <a:ext cx="5174458" cy="5166161"/>
              <a:chOff x="21530592" y="5017228"/>
              <a:chExt cx="5174458" cy="5166161"/>
            </a:xfrm>
          </p:grpSpPr>
          <p:sp>
            <p:nvSpPr>
              <p:cNvPr id="52" name="テキスト ボックス 51"/>
              <p:cNvSpPr txBox="1"/>
              <p:nvPr/>
            </p:nvSpPr>
            <p:spPr>
              <a:xfrm>
                <a:off x="21678687" y="7933342"/>
                <a:ext cx="1660639" cy="2250047"/>
              </a:xfrm>
              <a:prstGeom prst="rect">
                <a:avLst/>
              </a:prstGeom>
              <a:noFill/>
            </p:spPr>
            <p:txBody>
              <a:bodyPr wrap="square" rtlCol="0">
                <a:spAutoFit/>
              </a:bodyPr>
              <a:lstStyle/>
              <a:p>
                <a:pPr algn="ctr" defTabSz="457038"/>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y</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nvGrpSpPr>
              <p:cNvPr id="53" name="グループ化 175"/>
              <p:cNvGrpSpPr/>
              <p:nvPr/>
            </p:nvGrpSpPr>
            <p:grpSpPr>
              <a:xfrm>
                <a:off x="21530592" y="5017228"/>
                <a:ext cx="5174458" cy="4920076"/>
                <a:chOff x="21354773" y="5936835"/>
                <a:chExt cx="5174458" cy="4920076"/>
              </a:xfrm>
            </p:grpSpPr>
            <p:cxnSp>
              <p:nvCxnSpPr>
                <p:cNvPr id="58" name="直線矢印コネクタ 57"/>
                <p:cNvCxnSpPr/>
                <p:nvPr/>
              </p:nvCxnSpPr>
              <p:spPr>
                <a:xfrm rot="10800000">
                  <a:off x="23073528" y="7419402"/>
                  <a:ext cx="0" cy="343750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24266899" y="8281124"/>
                  <a:ext cx="2262332" cy="2250048"/>
                </a:xfrm>
                <a:prstGeom prst="rect">
                  <a:avLst/>
                </a:prstGeom>
                <a:noFill/>
              </p:spPr>
              <p:txBody>
                <a:bodyPr wrap="square" rtlCol="0">
                  <a:spAutoFit/>
                </a:bodyPr>
                <a:lstStyle/>
                <a:p>
                  <a:pPr algn="ctr" defTabSz="457038"/>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x</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60" name="テキスト ボックス 59"/>
                <p:cNvSpPr txBox="1"/>
                <p:nvPr/>
              </p:nvSpPr>
              <p:spPr>
                <a:xfrm>
                  <a:off x="21917255" y="5936835"/>
                  <a:ext cx="2262332" cy="2250046"/>
                </a:xfrm>
                <a:prstGeom prst="rect">
                  <a:avLst/>
                </a:prstGeom>
                <a:noFill/>
              </p:spPr>
              <p:txBody>
                <a:bodyPr wrap="square" rtlCol="0">
                  <a:spAutoFit/>
                </a:bodyPr>
                <a:lstStyle/>
                <a:p>
                  <a:pPr algn="ctr" defTabSz="457038"/>
                  <a:r>
                    <a:rPr lang="en-US" altLang="ja-JP" sz="16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z</a:t>
                  </a:r>
                  <a:endParaRPr lang="ja-JP" altLang="en-US" sz="16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61" name="直線矢印コネクタ 60"/>
                <p:cNvCxnSpPr/>
                <p:nvPr/>
              </p:nvCxnSpPr>
              <p:spPr>
                <a:xfrm rot="5400000" flipV="1">
                  <a:off x="23073528" y="7338150"/>
                  <a:ext cx="0" cy="34375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グループ化 176"/>
              <p:cNvGrpSpPr/>
              <p:nvPr/>
            </p:nvGrpSpPr>
            <p:grpSpPr>
              <a:xfrm>
                <a:off x="22907279" y="7769794"/>
                <a:ext cx="739614" cy="739614"/>
                <a:chOff x="22645274" y="9626741"/>
                <a:chExt cx="1152008" cy="1152008"/>
              </a:xfrm>
            </p:grpSpPr>
            <p:sp>
              <p:nvSpPr>
                <p:cNvPr id="55" name="円/楕円 54"/>
                <p:cNvSpPr/>
                <p:nvPr/>
              </p:nvSpPr>
              <p:spPr>
                <a:xfrm>
                  <a:off x="22645274" y="9626741"/>
                  <a:ext cx="1152008" cy="115200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8"/>
                  <a:endParaRPr lang="ja-JP" altLang="en-US" sz="1600">
                    <a:solidFill>
                      <a:prstClr val="white"/>
                    </a:solidFill>
                    <a:latin typeface="Calibri"/>
                    <a:ea typeface="ＭＳ Ｐゴシック"/>
                  </a:endParaRPr>
                </a:p>
              </p:txBody>
            </p:sp>
            <p:cxnSp>
              <p:nvCxnSpPr>
                <p:cNvPr id="56" name="直線コネクタ 55"/>
                <p:cNvCxnSpPr>
                  <a:stCxn id="55" idx="1"/>
                  <a:endCxn id="55" idx="5"/>
                </p:cNvCxnSpPr>
                <p:nvPr/>
              </p:nvCxnSpPr>
              <p:spPr>
                <a:xfrm>
                  <a:off x="22813982" y="9795449"/>
                  <a:ext cx="814592" cy="81459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55" idx="3"/>
                  <a:endCxn id="55" idx="7"/>
                </p:cNvCxnSpPr>
                <p:nvPr/>
              </p:nvCxnSpPr>
              <p:spPr>
                <a:xfrm flipV="1">
                  <a:off x="22813982" y="9795449"/>
                  <a:ext cx="814592" cy="814592"/>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sp>
        <p:nvSpPr>
          <p:cNvPr id="271" name="正方形/長方形 270"/>
          <p:cNvSpPr/>
          <p:nvPr/>
        </p:nvSpPr>
        <p:spPr>
          <a:xfrm>
            <a:off x="80918" y="1131677"/>
            <a:ext cx="4285687" cy="923330"/>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Off-site alignment system</a:t>
            </a:r>
            <a:endParaRPr lang="en-US" altLang="ja-JP" dirty="0" smtClean="0">
              <a:solidFill>
                <a:srgbClr val="000000"/>
              </a:solidFill>
              <a:latin typeface="Helvetica"/>
              <a:ea typeface="ヒラギノ角ゴ Pro W3"/>
              <a:cs typeface="Helvetica"/>
            </a:endParaRPr>
          </a:p>
          <a:p>
            <a:pPr defTabSz="457047"/>
            <a:r>
              <a:rPr lang="en-US" altLang="ja-JP" dirty="0" smtClean="0">
                <a:solidFill>
                  <a:srgbClr val="000000"/>
                </a:solidFill>
                <a:latin typeface="Helvetica"/>
                <a:ea typeface="ヒラギノ角ゴ Pro W3"/>
                <a:cs typeface="Helvetica"/>
              </a:rPr>
              <a:t>Positioning of target and plasma mirror is adjusted before the target shot.</a:t>
            </a:r>
          </a:p>
        </p:txBody>
      </p:sp>
      <p:sp>
        <p:nvSpPr>
          <p:cNvPr id="272" name="正方形/長方形 271"/>
          <p:cNvSpPr/>
          <p:nvPr/>
        </p:nvSpPr>
        <p:spPr>
          <a:xfrm>
            <a:off x="4610039" y="1131677"/>
            <a:ext cx="4285687" cy="1200329"/>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Drawing of plasma mirror</a:t>
            </a:r>
            <a:endParaRPr lang="en-US" altLang="ja-JP" dirty="0" smtClean="0">
              <a:solidFill>
                <a:srgbClr val="000000"/>
              </a:solidFill>
              <a:latin typeface="Helvetica"/>
              <a:ea typeface="ヒラギノ角ゴ Pro W3"/>
              <a:cs typeface="Helvetica"/>
            </a:endParaRPr>
          </a:p>
          <a:p>
            <a:pPr defTabSz="457047"/>
            <a:r>
              <a:rPr lang="en-US" altLang="ja-JP" dirty="0" smtClean="0">
                <a:solidFill>
                  <a:srgbClr val="000000"/>
                </a:solidFill>
                <a:latin typeface="Helvetica"/>
                <a:ea typeface="ヒラギノ角ゴ Pro W3"/>
                <a:cs typeface="Helvetica"/>
              </a:rPr>
              <a:t>Set of target and plasma mirror is put in the target chamber after the off-site alignment.</a:t>
            </a:r>
          </a:p>
        </p:txBody>
      </p:sp>
    </p:spTree>
    <p:extLst>
      <p:ext uri="{BB962C8B-B14F-4D97-AF65-F5344CB8AC3E}">
        <p14:creationId xmlns:p14="http://schemas.microsoft.com/office/powerpoint/2010/main" val="326834601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7" name="Group 9"/>
          <p:cNvGrpSpPr>
            <a:grpSpLocks/>
          </p:cNvGrpSpPr>
          <p:nvPr/>
        </p:nvGrpSpPr>
        <p:grpSpPr bwMode="auto">
          <a:xfrm>
            <a:off x="4700072" y="3786798"/>
            <a:ext cx="3657600" cy="2971800"/>
            <a:chOff x="0" y="0"/>
            <a:chExt cx="2560" cy="2080"/>
          </a:xfrm>
        </p:grpSpPr>
        <p:sp>
          <p:nvSpPr>
            <p:cNvPr id="17412" name="AutoShape 4"/>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endParaRPr lang="ja-JP" altLang="en-US"/>
            </a:p>
          </p:txBody>
        </p:sp>
        <p:pic>
          <p:nvPicPr>
            <p:cNvPr id="1741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297"/>
              <a:ext cx="2537"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414" name="Rectangle 6"/>
            <p:cNvSpPr>
              <a:spLocks/>
            </p:cNvSpPr>
            <p:nvPr/>
          </p:nvSpPr>
          <p:spPr bwMode="auto">
            <a:xfrm>
              <a:off x="884" y="0"/>
              <a:ext cx="65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b="1" dirty="0">
                  <a:solidFill>
                    <a:srgbClr val="FFFFFF"/>
                  </a:solidFill>
                  <a:latin typeface="Lucida Grande" charset="0"/>
                  <a:ea typeface="ヒラギノ角ゴ ProN W6" charset="0"/>
                  <a:cs typeface="ヒラギノ角ゴ ProN W6" charset="0"/>
                  <a:sym typeface="Lucida Grande" charset="0"/>
                </a:rPr>
                <a:t>〜2035</a:t>
              </a:r>
            </a:p>
          </p:txBody>
        </p:sp>
        <p:sp>
          <p:nvSpPr>
            <p:cNvPr id="17415" name="Rectangle 7"/>
            <p:cNvSpPr>
              <a:spLocks/>
            </p:cNvSpPr>
            <p:nvPr/>
          </p:nvSpPr>
          <p:spPr bwMode="auto">
            <a:xfrm>
              <a:off x="368" y="1793"/>
              <a:ext cx="19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b="1">
                  <a:solidFill>
                    <a:srgbClr val="FFFFFF"/>
                  </a:solidFill>
                  <a:latin typeface="Lucida Grande" charset="0"/>
                  <a:ea typeface="ＭＳ Ｐゴシック" charset="0"/>
                  <a:cs typeface="Lucida Grande" charset="0"/>
                  <a:sym typeface="Lucida Grande" charset="0"/>
                </a:rPr>
                <a:t>LIFT: Power Generation</a:t>
              </a:r>
            </a:p>
          </p:txBody>
        </p:sp>
        <p:sp>
          <p:nvSpPr>
            <p:cNvPr id="17416" name="AutoShape 8"/>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grpSp>
        <p:nvGrpSpPr>
          <p:cNvPr id="17424" name="Group 16"/>
          <p:cNvGrpSpPr>
            <a:grpSpLocks/>
          </p:cNvGrpSpPr>
          <p:nvPr/>
        </p:nvGrpSpPr>
        <p:grpSpPr bwMode="auto">
          <a:xfrm>
            <a:off x="665282" y="620688"/>
            <a:ext cx="3657600" cy="2971800"/>
            <a:chOff x="0" y="0"/>
            <a:chExt cx="2560" cy="2080"/>
          </a:xfrm>
        </p:grpSpPr>
        <p:sp>
          <p:nvSpPr>
            <p:cNvPr id="17418" name="AutoShape 10"/>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endParaRPr lang="ja-JP" altLang="en-US"/>
            </a:p>
          </p:txBody>
        </p:sp>
        <p:sp>
          <p:nvSpPr>
            <p:cNvPr id="17419" name="Rectangle 11"/>
            <p:cNvSpPr>
              <a:spLocks/>
            </p:cNvSpPr>
            <p:nvPr/>
          </p:nvSpPr>
          <p:spPr bwMode="auto">
            <a:xfrm>
              <a:off x="14"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7420" name="Rectangle 12"/>
            <p:cNvSpPr>
              <a:spLocks/>
            </p:cNvSpPr>
            <p:nvPr/>
          </p:nvSpPr>
          <p:spPr bwMode="auto">
            <a:xfrm>
              <a:off x="894" y="0"/>
              <a:ext cx="65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b="1" dirty="0">
                  <a:solidFill>
                    <a:srgbClr val="FFFFFF"/>
                  </a:solidFill>
                  <a:latin typeface="Lucida Grande" charset="0"/>
                  <a:ea typeface="ヒラギノ角ゴ ProN W6" charset="0"/>
                  <a:cs typeface="ヒラギノ角ゴ ProN W6" charset="0"/>
                  <a:sym typeface="Lucida Grande" charset="0"/>
                </a:rPr>
                <a:t>〜2015</a:t>
              </a:r>
            </a:p>
          </p:txBody>
        </p:sp>
        <p:sp>
          <p:nvSpPr>
            <p:cNvPr id="17421" name="Rectangle 13"/>
            <p:cNvSpPr>
              <a:spLocks/>
            </p:cNvSpPr>
            <p:nvPr/>
          </p:nvSpPr>
          <p:spPr bwMode="auto">
            <a:xfrm>
              <a:off x="286" y="1802"/>
              <a:ext cx="188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b="1">
                  <a:solidFill>
                    <a:srgbClr val="FFFFFF"/>
                  </a:solidFill>
                  <a:latin typeface="Lucida Grande" charset="0"/>
                  <a:ea typeface="ＭＳ Ｐゴシック" charset="0"/>
                  <a:cs typeface="Lucida Grande" charset="0"/>
                  <a:sym typeface="Lucida Grande" charset="0"/>
                </a:rPr>
                <a:t>FIREX-I: Ignition Temp</a:t>
              </a:r>
            </a:p>
          </p:txBody>
        </p:sp>
        <p:sp>
          <p:nvSpPr>
            <p:cNvPr id="17422" name="AutoShape 14"/>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pic>
          <p:nvPicPr>
            <p:cNvPr id="17423" name="Pictur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 y="320"/>
              <a:ext cx="2145"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grpSp>
        <p:nvGrpSpPr>
          <p:cNvPr id="17432" name="Group 24"/>
          <p:cNvGrpSpPr>
            <a:grpSpLocks/>
          </p:cNvGrpSpPr>
          <p:nvPr/>
        </p:nvGrpSpPr>
        <p:grpSpPr bwMode="auto">
          <a:xfrm>
            <a:off x="4700072" y="620688"/>
            <a:ext cx="3657600" cy="2971800"/>
            <a:chOff x="0" y="0"/>
            <a:chExt cx="2560" cy="2080"/>
          </a:xfrm>
        </p:grpSpPr>
        <p:sp>
          <p:nvSpPr>
            <p:cNvPr id="17425" name="AutoShape 17"/>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endParaRPr lang="ja-JP" altLang="en-US"/>
            </a:p>
          </p:txBody>
        </p:sp>
        <p:sp>
          <p:nvSpPr>
            <p:cNvPr id="17426" name="Rectangle 18"/>
            <p:cNvSpPr>
              <a:spLocks/>
            </p:cNvSpPr>
            <p:nvPr/>
          </p:nvSpPr>
          <p:spPr bwMode="auto">
            <a:xfrm>
              <a:off x="16"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7427" name="Rectangle 19"/>
            <p:cNvSpPr>
              <a:spLocks/>
            </p:cNvSpPr>
            <p:nvPr/>
          </p:nvSpPr>
          <p:spPr bwMode="auto">
            <a:xfrm>
              <a:off x="896" y="0"/>
              <a:ext cx="65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ja-JP" altLang="en-US" sz="2000" b="1" dirty="0">
                  <a:solidFill>
                    <a:srgbClr val="FFFFFF"/>
                  </a:solidFill>
                  <a:latin typeface="Lucida Grande" charset="0"/>
                  <a:ea typeface="ヒラギノ角ゴ ProN W6" charset="0"/>
                  <a:cs typeface="ヒラギノ角ゴ ProN W6" charset="0"/>
                  <a:sym typeface="Lucida Grande" charset="0"/>
                </a:rPr>
                <a:t>～</a:t>
              </a:r>
              <a:r>
                <a:rPr lang="en-US" altLang="ja-JP" sz="2000" b="1" dirty="0">
                  <a:solidFill>
                    <a:srgbClr val="FFFFFF"/>
                  </a:solidFill>
                  <a:latin typeface="Lucida Grande" charset="0"/>
                  <a:ea typeface="ヒラギノ角ゴ ProN W6" charset="0"/>
                  <a:cs typeface="ヒラギノ角ゴ ProN W6" charset="0"/>
                  <a:sym typeface="Lucida Grande" charset="0"/>
                </a:rPr>
                <a:t>2025</a:t>
              </a:r>
            </a:p>
          </p:txBody>
        </p:sp>
        <p:sp>
          <p:nvSpPr>
            <p:cNvPr id="17428" name="Rectangle 20"/>
            <p:cNvSpPr>
              <a:spLocks/>
            </p:cNvSpPr>
            <p:nvPr/>
          </p:nvSpPr>
          <p:spPr bwMode="auto">
            <a:xfrm>
              <a:off x="264" y="1777"/>
              <a:ext cx="213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b="1">
                  <a:solidFill>
                    <a:srgbClr val="FFFFFF"/>
                  </a:solidFill>
                  <a:latin typeface="Lucida Grande" charset="0"/>
                  <a:ea typeface="ＭＳ Ｐゴシック" charset="0"/>
                  <a:cs typeface="Lucida Grande" charset="0"/>
                  <a:sym typeface="Lucida Grande" charset="0"/>
                </a:rPr>
                <a:t>FIREX-II: Ignition&amp;Burn</a:t>
              </a:r>
            </a:p>
          </p:txBody>
        </p:sp>
        <p:sp>
          <p:nvSpPr>
            <p:cNvPr id="17429" name="AutoShape 21"/>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7430" name="Rectangle 22"/>
            <p:cNvSpPr>
              <a:spLocks/>
            </p:cNvSpPr>
            <p:nvPr/>
          </p:nvSpPr>
          <p:spPr bwMode="auto">
            <a:xfrm>
              <a:off x="468" y="1507"/>
              <a:ext cx="70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2000">
                  <a:solidFill>
                    <a:srgbClr val="F8F8F8"/>
                  </a:solidFill>
                  <a:latin typeface="HG丸ｺﾞｼｯｸM-PRO" charset="0"/>
                  <a:ea typeface="HG丸ｺﾞｼｯｸM-PRO" charset="0"/>
                  <a:cs typeface="HG丸ｺﾞｼｯｸM-PRO" charset="0"/>
                  <a:sym typeface="HG丸ｺﾞｼｯｸM-PRO" charset="0"/>
                </a:rPr>
                <a:t>FIREX-II</a:t>
              </a:r>
            </a:p>
          </p:txBody>
        </p:sp>
        <p:pic>
          <p:nvPicPr>
            <p:cNvPr id="17431" name="Picture 2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 y="432"/>
              <a:ext cx="2402"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7433" name="Rectangle 25"/>
          <p:cNvSpPr>
            <a:spLocks/>
          </p:cNvSpPr>
          <p:nvPr/>
        </p:nvSpPr>
        <p:spPr bwMode="auto">
          <a:xfrm>
            <a:off x="585272" y="3901098"/>
            <a:ext cx="3817620" cy="24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b="1" dirty="0">
                <a:latin typeface="Lucida Grande" charset="0"/>
                <a:ea typeface="ＭＳ Ｐゴシック" charset="0"/>
                <a:cs typeface="Lucida Grande" charset="0"/>
                <a:sym typeface="Lucida Grande" charset="0"/>
              </a:rPr>
              <a:t>Atomic Energy Commission of Japan reported (Oct. 2005):</a:t>
            </a:r>
          </a:p>
          <a:p>
            <a:pPr algn="l"/>
            <a:r>
              <a:rPr lang="ja-JP" altLang="en-US" b="1" dirty="0">
                <a:latin typeface="Arial"/>
                <a:ea typeface="ＭＳ Ｐゴシック" charset="0"/>
                <a:cs typeface="Lucida Grande" charset="0"/>
                <a:sym typeface="Lucida Grande" charset="0"/>
              </a:rPr>
              <a:t>“</a:t>
            </a:r>
            <a:r>
              <a:rPr lang="en-US" altLang="ja-JP" b="1" dirty="0">
                <a:latin typeface="Lucida Grande" charset="0"/>
                <a:ea typeface="ＭＳ Ｐゴシック" charset="0"/>
                <a:cs typeface="Lucida Grande" charset="0"/>
                <a:sym typeface="Lucida Grande" charset="0"/>
              </a:rPr>
              <a:t>Based on its (FIREX-I) achievement, decide whether it should be advanced to the second-phase program aiming at the realization of ignition and burning</a:t>
            </a:r>
            <a:r>
              <a:rPr lang="ja-JP" altLang="en-US" b="1" dirty="0">
                <a:latin typeface="Arial"/>
                <a:ea typeface="ＭＳ Ｐゴシック" charset="0"/>
                <a:cs typeface="Lucida Grande" charset="0"/>
                <a:sym typeface="Lucida Grande" charset="0"/>
              </a:rPr>
              <a:t>”</a:t>
            </a:r>
            <a:endParaRPr lang="ja-JP" altLang="en-US" b="1" dirty="0">
              <a:latin typeface="Lucida Grande" charset="0"/>
              <a:ea typeface="ＭＳ Ｐゴシック" charset="0"/>
              <a:cs typeface="Lucida Grande" charset="0"/>
              <a:sym typeface="Lucida Grande" charset="0"/>
            </a:endParaRPr>
          </a:p>
        </p:txBody>
      </p:sp>
      <p:sp>
        <p:nvSpPr>
          <p:cNvPr id="17434" name="AutoShape 26"/>
          <p:cNvSpPr>
            <a:spLocks/>
          </p:cNvSpPr>
          <p:nvPr/>
        </p:nvSpPr>
        <p:spPr bwMode="auto">
          <a:xfrm>
            <a:off x="4391462" y="1695108"/>
            <a:ext cx="308610" cy="457200"/>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endParaRPr lang="ja-JP" altLang="en-US"/>
          </a:p>
        </p:txBody>
      </p:sp>
      <p:sp>
        <p:nvSpPr>
          <p:cNvPr id="17435" name="AutoShape 27"/>
          <p:cNvSpPr>
            <a:spLocks/>
          </p:cNvSpPr>
          <p:nvPr/>
        </p:nvSpPr>
        <p:spPr bwMode="auto">
          <a:xfrm rot="16200000" flipH="1">
            <a:off x="6374567" y="3483903"/>
            <a:ext cx="308610" cy="457200"/>
          </a:xfrm>
          <a:prstGeom prst="rightArrow">
            <a:avLst>
              <a:gd name="adj1" fmla="val 50000"/>
              <a:gd name="adj2" fmla="val 44444"/>
            </a:avLst>
          </a:prstGeom>
          <a:gradFill rotWithShape="0">
            <a:gsLst>
              <a:gs pos="0">
                <a:srgbClr val="00E9A6"/>
              </a:gs>
              <a:gs pos="20000">
                <a:srgbClr val="00E3A3"/>
              </a:gs>
              <a:gs pos="100000">
                <a:srgbClr val="00AD7B"/>
              </a:gs>
            </a:gsLst>
            <a:lin ang="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endParaRPr lang="ja-JP" altLang="en-US"/>
          </a:p>
        </p:txBody>
      </p:sp>
      <p:sp>
        <p:nvSpPr>
          <p:cNvPr id="17436" name="Rectangle 28"/>
          <p:cNvSpPr>
            <a:spLocks/>
          </p:cNvSpPr>
          <p:nvPr/>
        </p:nvSpPr>
        <p:spPr bwMode="auto">
          <a:xfrm>
            <a:off x="1755419" y="6392850"/>
            <a:ext cx="27317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altLang="ja-JP" sz="1300" b="1">
                <a:latin typeface="Lucida Grande" charset="0"/>
                <a:ea typeface="ＭＳ Ｐゴシック" charset="0"/>
                <a:cs typeface="Lucida Grande" charset="0"/>
                <a:sym typeface="Lucida Grande" charset="0"/>
              </a:rPr>
              <a:t>*Laboratory Inertial Fusion Test</a:t>
            </a:r>
          </a:p>
        </p:txBody>
      </p:sp>
      <p:sp>
        <p:nvSpPr>
          <p:cNvPr id="17437" name="Rectangle 29"/>
          <p:cNvSpPr>
            <a:spLocks/>
          </p:cNvSpPr>
          <p:nvPr/>
        </p:nvSpPr>
        <p:spPr bwMode="auto">
          <a:xfrm>
            <a:off x="1298376" y="-102870"/>
            <a:ext cx="8458200" cy="68580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86360" bIns="45716" anchor="ctr"/>
          <a:lstStyle/>
          <a:p>
            <a:r>
              <a:rPr lang="en-US" altLang="ja-JP" sz="2700" dirty="0">
                <a:latin typeface="Lucida Grande" charset="0"/>
                <a:ea typeface="ＭＳ Ｐゴシック" charset="0"/>
                <a:cs typeface="Lucida Grande" charset="0"/>
                <a:sym typeface="Lucida Grande" charset="0"/>
              </a:rPr>
              <a:t>Strategy towards Fusion Power Generation</a:t>
            </a:r>
          </a:p>
        </p:txBody>
      </p:sp>
      <p:pic>
        <p:nvPicPr>
          <p:cNvPr id="32"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3" name="Picture 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a:defRPr/>
            </a:pPr>
            <a:fld id="{57A8297D-5CC8-2240-8899-FD4042865E28}" type="slidenum">
              <a:rPr lang="en-US" altLang="ja-JP">
                <a:latin typeface="Arial" charset="0"/>
              </a:rPr>
              <a:pPr algn="r">
                <a:defRPr/>
              </a:pPr>
              <a:t>18</a:t>
            </a:fld>
            <a:endParaRPr lang="en-US" altLang="ja-JP" dirty="0">
              <a:latin typeface="Arial" charset="0"/>
            </a:endParaRPr>
          </a:p>
        </p:txBody>
      </p:sp>
    </p:spTree>
    <p:extLst>
      <p:ext uri="{BB962C8B-B14F-4D97-AF65-F5344CB8AC3E}">
        <p14:creationId xmlns:p14="http://schemas.microsoft.com/office/powerpoint/2010/main" val="1628450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62435" y="692696"/>
            <a:ext cx="4442888" cy="4176464"/>
          </a:xfrm>
          <a:prstGeom prst="roundRect">
            <a:avLst>
              <a:gd name="adj" fmla="val 5057"/>
            </a:avLst>
          </a:prstGeom>
          <a:noFill/>
          <a:ln w="25400" cap="flat" cmpd="sng" algn="ctr">
            <a:solidFill>
              <a:schemeClr val="tx2">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kumimoji="0" lang="ja-JP" altLang="en-US" sz="4600">
              <a:solidFill>
                <a:srgbClr val="000000"/>
              </a:solidFill>
              <a:latin typeface="Gill Sans" charset="0"/>
              <a:ea typeface="ヒラギノ角ゴ ProN W3" charset="0"/>
              <a:cs typeface="ヒラギノ角ゴ ProN W3" charset="0"/>
              <a:sym typeface="Gill Sans" charset="0"/>
            </a:endParaRPr>
          </a:p>
        </p:txBody>
      </p:sp>
      <p:pic>
        <p:nvPicPr>
          <p:cNvPr id="3789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523455"/>
            <a:ext cx="1720478" cy="11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8" name="スライド番号プレースホルダー 3"/>
          <p:cNvSpPr>
            <a:spLocks noGrp="1"/>
          </p:cNvSpPr>
          <p:nvPr>
            <p:ph type="sldNum" sz="quarter" idx="10"/>
          </p:nvPr>
        </p:nvSpPr>
        <p:spPr/>
        <p:txBody>
          <a:bodyPr/>
          <a:lstStyle/>
          <a:p>
            <a:fld id="{104FA957-9CB5-4545-AB3F-060D3E871743}" type="slidenum">
              <a:rPr lang="en-US" altLang="ja-JP">
                <a:solidFill>
                  <a:srgbClr val="000000"/>
                </a:solidFill>
              </a:rPr>
              <a:pPr/>
              <a:t>19</a:t>
            </a:fld>
            <a:endParaRPr lang="en-US" altLang="ja-JP">
              <a:solidFill>
                <a:srgbClr val="000000"/>
              </a:solidFill>
            </a:endParaRPr>
          </a:p>
        </p:txBody>
      </p:sp>
      <p:pic>
        <p:nvPicPr>
          <p:cNvPr id="3789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99" y="1196752"/>
            <a:ext cx="1534631" cy="12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7895" name="Rectangle 7"/>
          <p:cNvSpPr>
            <a:spLocks/>
          </p:cNvSpPr>
          <p:nvPr/>
        </p:nvSpPr>
        <p:spPr bwMode="auto">
          <a:xfrm>
            <a:off x="2116100" y="2644505"/>
            <a:ext cx="172062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301" fontAlgn="base">
              <a:spcBef>
                <a:spcPct val="0"/>
              </a:spcBef>
              <a:spcAft>
                <a:spcPct val="0"/>
              </a:spcAft>
              <a:tabLst>
                <a:tab pos="754289" algn="l"/>
                <a:tab pos="822857" algn="l"/>
              </a:tabLst>
            </a:pPr>
            <a:r>
              <a:rPr kumimoji="0" lang="en-US" altLang="ja-JP" sz="1600" b="1" dirty="0" smtClean="0">
                <a:solidFill>
                  <a:srgbClr val="FF0000"/>
                </a:solidFill>
                <a:latin typeface="Lucida Grande"/>
                <a:ea typeface="ＭＳ Ｐゴシック" charset="0"/>
                <a:cs typeface="Lucida Grande"/>
                <a:sym typeface="Arial Bold" charset="0"/>
              </a:rPr>
              <a:t>Laser Diodes</a:t>
            </a:r>
          </a:p>
          <a:p>
            <a:pPr defTabSz="914301" fontAlgn="base">
              <a:spcBef>
                <a:spcPct val="0"/>
              </a:spcBef>
              <a:spcAft>
                <a:spcPct val="0"/>
              </a:spcAft>
              <a:tabLst>
                <a:tab pos="754289" algn="l"/>
                <a:tab pos="822857" algn="l"/>
              </a:tabLst>
            </a:pPr>
            <a:r>
              <a:rPr kumimoji="0" lang="en-US" altLang="ja-JP" sz="1600" b="1" dirty="0">
                <a:solidFill>
                  <a:srgbClr val="000000"/>
                </a:solidFill>
                <a:latin typeface="Lucida Grande"/>
                <a:ea typeface="ＭＳ Ｐゴシック" charset="0"/>
                <a:cs typeface="Lucida Grande"/>
                <a:sym typeface="Lucida Grande" charset="0"/>
              </a:rPr>
              <a:t>Emission </a:t>
            </a:r>
            <a:r>
              <a:rPr kumimoji="0" lang="en-US" altLang="ja-JP" sz="1600" b="1" dirty="0" smtClean="0">
                <a:solidFill>
                  <a:srgbClr val="000000"/>
                </a:solidFill>
                <a:latin typeface="Lucida Grande"/>
                <a:ea typeface="ＭＳ Ｐゴシック" charset="0"/>
                <a:cs typeface="Lucida Grande"/>
                <a:sym typeface="Lucida Grande" charset="0"/>
              </a:rPr>
              <a:t>lines≈</a:t>
            </a:r>
            <a:endParaRPr kumimoji="0" lang="en-US" altLang="ja-JP" sz="1600" b="1" dirty="0">
              <a:solidFill>
                <a:srgbClr val="000000"/>
              </a:solidFill>
              <a:latin typeface="Lucida Grande"/>
              <a:ea typeface="ＭＳ Ｐゴシック" charset="0"/>
              <a:cs typeface="Lucida Grande"/>
              <a:sym typeface="Lucida Grande" charset="0"/>
            </a:endParaRPr>
          </a:p>
          <a:p>
            <a:pPr defTabSz="914301" fontAlgn="base">
              <a:spcBef>
                <a:spcPct val="0"/>
              </a:spcBef>
              <a:spcAft>
                <a:spcPct val="0"/>
              </a:spcAft>
              <a:tabLst>
                <a:tab pos="754289" algn="l"/>
                <a:tab pos="822857" algn="l"/>
              </a:tabLst>
            </a:pPr>
            <a:r>
              <a:rPr kumimoji="0" lang="en-US" altLang="ja-JP" sz="1600" b="1" dirty="0" smtClean="0">
                <a:solidFill>
                  <a:srgbClr val="000000"/>
                </a:solidFill>
                <a:latin typeface="Lucida Grande"/>
                <a:ea typeface="ＭＳ Ｐゴシック" charset="0"/>
                <a:cs typeface="Lucida Grande"/>
                <a:sym typeface="Lucida Grande" charset="0"/>
              </a:rPr>
              <a:t>absorption </a:t>
            </a:r>
            <a:r>
              <a:rPr kumimoji="0" lang="en-US" altLang="ja-JP" sz="1600" b="1" dirty="0">
                <a:solidFill>
                  <a:srgbClr val="000000"/>
                </a:solidFill>
                <a:latin typeface="Lucida Grande"/>
                <a:ea typeface="ＭＳ Ｐゴシック" charset="0"/>
                <a:cs typeface="Lucida Grande"/>
                <a:sym typeface="Lucida Grande" charset="0"/>
              </a:rPr>
              <a:t>lines</a:t>
            </a:r>
          </a:p>
          <a:p>
            <a:pPr defTabSz="914301" fontAlgn="base">
              <a:spcBef>
                <a:spcPct val="0"/>
              </a:spcBef>
              <a:spcAft>
                <a:spcPct val="0"/>
              </a:spcAft>
              <a:tabLst>
                <a:tab pos="754289" algn="l"/>
                <a:tab pos="822857" algn="l"/>
              </a:tabLst>
            </a:pPr>
            <a:endParaRPr kumimoji="0" lang="en-US" altLang="ja-JP" sz="1600" b="1" dirty="0" smtClean="0">
              <a:solidFill>
                <a:srgbClr val="FF0000"/>
              </a:solidFill>
              <a:latin typeface="Lucida Grande"/>
              <a:ea typeface="ＭＳ Ｐゴシック" charset="0"/>
              <a:cs typeface="Lucida Grande"/>
              <a:sym typeface="Arial Bold" charset="0"/>
            </a:endParaRPr>
          </a:p>
        </p:txBody>
      </p:sp>
      <p:sp>
        <p:nvSpPr>
          <p:cNvPr id="37896" name="Rectangle 8"/>
          <p:cNvSpPr>
            <a:spLocks/>
          </p:cNvSpPr>
          <p:nvPr/>
        </p:nvSpPr>
        <p:spPr bwMode="auto">
          <a:xfrm>
            <a:off x="1964520" y="1340768"/>
            <a:ext cx="1815392" cy="105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 pos="754289" algn="l"/>
                <a:tab pos="822857" algn="l"/>
              </a:tabLst>
            </a:pPr>
            <a:r>
              <a:rPr kumimoji="0" lang="en-US" altLang="ja-JP" sz="1600" b="1" dirty="0">
                <a:solidFill>
                  <a:srgbClr val="7030A0"/>
                </a:solidFill>
                <a:latin typeface="Lucida Grande"/>
                <a:ea typeface="ＭＳ Ｐゴシック" charset="0"/>
                <a:cs typeface="Lucida Grande"/>
                <a:sym typeface="Arial Bold" charset="0"/>
              </a:rPr>
              <a:t>Flash Lamps</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Lucida Grande" charset="0"/>
              </a:rPr>
              <a:t>Broad spectra</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Lucida Grande" charset="0"/>
              </a:rPr>
              <a:t>→Inefficiency</a:t>
            </a:r>
          </a:p>
        </p:txBody>
      </p:sp>
      <p:sp>
        <p:nvSpPr>
          <p:cNvPr id="37897" name="Rectangle 9"/>
          <p:cNvSpPr>
            <a:spLocks/>
          </p:cNvSpPr>
          <p:nvPr/>
        </p:nvSpPr>
        <p:spPr bwMode="auto">
          <a:xfrm>
            <a:off x="2167388" y="3031907"/>
            <a:ext cx="2330920" cy="75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endParaRPr kumimoji="0" lang="en-US" altLang="ja-JP" sz="1600" b="1" dirty="0" smtClean="0">
              <a:solidFill>
                <a:srgbClr val="000000"/>
              </a:solidFill>
              <a:latin typeface="Lucida Grande" charset="0"/>
              <a:ea typeface="ＭＳ Ｐゴシック" charset="0"/>
              <a:cs typeface="Lucida Grande" charset="0"/>
              <a:sym typeface="Lucida Grande" charset="0"/>
            </a:endParaRPr>
          </a:p>
        </p:txBody>
      </p:sp>
      <p:sp>
        <p:nvSpPr>
          <p:cNvPr id="37898" name="AutoShape 10"/>
          <p:cNvSpPr>
            <a:spLocks/>
          </p:cNvSpPr>
          <p:nvPr/>
        </p:nvSpPr>
        <p:spPr bwMode="auto">
          <a:xfrm rot="4358928">
            <a:off x="381299" y="2234416"/>
            <a:ext cx="585470" cy="411480"/>
          </a:xfrm>
          <a:prstGeom prst="rightArrow">
            <a:avLst>
              <a:gd name="adj1" fmla="val 32000"/>
              <a:gd name="adj2" fmla="val 68062"/>
            </a:avLst>
          </a:prstGeom>
          <a:solidFill>
            <a:srgbClr val="FF0000"/>
          </a:solidFill>
          <a:ln>
            <a:noFill/>
          </a:ln>
          <a:extLst/>
        </p:spPr>
        <p:txBody>
          <a:bodyPr lIns="0" tIns="0" rIns="0" bIns="0"/>
          <a:lstStyle/>
          <a:p>
            <a:pPr algn="ctr" defTabSz="914301"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37902" name="Rectangle 14"/>
          <p:cNvSpPr>
            <a:spLocks/>
          </p:cNvSpPr>
          <p:nvPr/>
        </p:nvSpPr>
        <p:spPr bwMode="auto">
          <a:xfrm>
            <a:off x="512018" y="796702"/>
            <a:ext cx="4131990"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2000" dirty="0">
                <a:solidFill>
                  <a:srgbClr val="00B0F0"/>
                </a:solidFill>
                <a:latin typeface="Lucida Grande" charset="0"/>
                <a:ea typeface="ＭＳ Ｐゴシック" charset="0"/>
                <a:cs typeface="Lucida Grande" charset="0"/>
                <a:sym typeface="Lucida Grande" charset="0"/>
              </a:rPr>
              <a:t>From Flush </a:t>
            </a:r>
            <a:r>
              <a:rPr kumimoji="0" lang="en-US" altLang="ja-JP" sz="2000" dirty="0" smtClean="0">
                <a:solidFill>
                  <a:srgbClr val="00B0F0"/>
                </a:solidFill>
                <a:latin typeface="Lucida Grande" charset="0"/>
                <a:ea typeface="ＭＳ Ｐゴシック" charset="0"/>
                <a:cs typeface="Lucida Grande" charset="0"/>
                <a:sym typeface="Lucida Grande" charset="0"/>
              </a:rPr>
              <a:t>Lamps to </a:t>
            </a:r>
            <a:r>
              <a:rPr kumimoji="0" lang="en-US" altLang="ja-JP" sz="2000" dirty="0">
                <a:solidFill>
                  <a:srgbClr val="00B0F0"/>
                </a:solidFill>
                <a:latin typeface="Lucida Grande" charset="0"/>
                <a:ea typeface="ＭＳ Ｐゴシック" charset="0"/>
                <a:cs typeface="Lucida Grande" charset="0"/>
                <a:sym typeface="Lucida Grande" charset="0"/>
              </a:rPr>
              <a:t>Diodes</a:t>
            </a:r>
          </a:p>
        </p:txBody>
      </p:sp>
      <p:pic>
        <p:nvPicPr>
          <p:cNvPr id="379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84" y="3356992"/>
            <a:ext cx="152019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904" name="Rectangle 16"/>
          <p:cNvSpPr>
            <a:spLocks/>
          </p:cNvSpPr>
          <p:nvPr/>
        </p:nvSpPr>
        <p:spPr bwMode="auto">
          <a:xfrm>
            <a:off x="2324251" y="4221088"/>
            <a:ext cx="1599677" cy="5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b="1" dirty="0" smtClean="0">
                <a:solidFill>
                  <a:srgbClr val="00B050"/>
                </a:solidFill>
                <a:latin typeface="Lucida Grande" charset="0"/>
                <a:ea typeface="ＭＳ Ｐゴシック" charset="0"/>
                <a:cs typeface="Lucida Grande" charset="0"/>
                <a:sym typeface="Lucida Grande" charset="0"/>
              </a:rPr>
              <a:t>100 times efficiency</a:t>
            </a:r>
          </a:p>
        </p:txBody>
      </p:sp>
      <p:pic>
        <p:nvPicPr>
          <p:cNvPr id="19"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 name="Picture 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1" name="角丸四角形 20"/>
          <p:cNvSpPr/>
          <p:nvPr/>
        </p:nvSpPr>
        <p:spPr bwMode="auto">
          <a:xfrm>
            <a:off x="4644008" y="692696"/>
            <a:ext cx="4442888" cy="4176464"/>
          </a:xfrm>
          <a:prstGeom prst="roundRect">
            <a:avLst>
              <a:gd name="adj" fmla="val 5057"/>
            </a:avLst>
          </a:prstGeom>
          <a:noFill/>
          <a:ln w="25400" cap="flat" cmpd="sng" algn="ctr">
            <a:solidFill>
              <a:schemeClr val="tx2">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kumimoji="0" lang="ja-JP" altLang="en-US" sz="4600">
              <a:solidFill>
                <a:srgbClr val="000000"/>
              </a:solidFill>
              <a:latin typeface="Gill Sans" charset="0"/>
              <a:ea typeface="ヒラギノ角ゴ ProN W3" charset="0"/>
              <a:cs typeface="ヒラギノ角ゴ ProN W3" charset="0"/>
              <a:sym typeface="Gill Sans" charset="0"/>
            </a:endParaRPr>
          </a:p>
        </p:txBody>
      </p:sp>
      <p:grpSp>
        <p:nvGrpSpPr>
          <p:cNvPr id="22" name="Group 12"/>
          <p:cNvGrpSpPr>
            <a:grpSpLocks/>
          </p:cNvGrpSpPr>
          <p:nvPr/>
        </p:nvGrpSpPr>
        <p:grpSpPr bwMode="auto">
          <a:xfrm>
            <a:off x="4932040" y="2686316"/>
            <a:ext cx="1704552" cy="1318748"/>
            <a:chOff x="0" y="0"/>
            <a:chExt cx="1944" cy="1504"/>
          </a:xfrm>
        </p:grpSpPr>
        <p:pic>
          <p:nvPicPr>
            <p:cNvPr id="23" name="Picture 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944"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 name="Rectangle 6"/>
            <p:cNvSpPr>
              <a:spLocks/>
            </p:cNvSpPr>
            <p:nvPr/>
          </p:nvSpPr>
          <p:spPr bwMode="auto">
            <a:xfrm>
              <a:off x="1430" y="734"/>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1000">
                  <a:solidFill>
                    <a:srgbClr val="FFFFFF"/>
                  </a:solidFill>
                  <a:latin typeface="Arial" charset="0"/>
                  <a:ea typeface="ＭＳ Ｐゴシック" charset="0"/>
                  <a:cs typeface="Arial" charset="0"/>
                  <a:sym typeface="Arial" charset="0"/>
                </a:rPr>
                <a:t>18mm</a:t>
              </a:r>
            </a:p>
          </p:txBody>
        </p:sp>
        <p:sp>
          <p:nvSpPr>
            <p:cNvPr id="25" name="Rectangle 7"/>
            <p:cNvSpPr>
              <a:spLocks/>
            </p:cNvSpPr>
            <p:nvPr/>
          </p:nvSpPr>
          <p:spPr bwMode="auto">
            <a:xfrm>
              <a:off x="1133" y="245"/>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1000">
                  <a:solidFill>
                    <a:srgbClr val="FFFFFF"/>
                  </a:solidFill>
                  <a:latin typeface="Arial" charset="0"/>
                  <a:ea typeface="ＭＳ Ｐゴシック" charset="0"/>
                  <a:cs typeface="Arial" charset="0"/>
                  <a:sym typeface="Arial" charset="0"/>
                </a:rPr>
                <a:t>60mm</a:t>
              </a:r>
            </a:p>
          </p:txBody>
        </p:sp>
        <p:sp>
          <p:nvSpPr>
            <p:cNvPr id="26" name="Line 8"/>
            <p:cNvSpPr>
              <a:spLocks noChangeShapeType="1"/>
            </p:cNvSpPr>
            <p:nvPr/>
          </p:nvSpPr>
          <p:spPr bwMode="auto">
            <a:xfrm>
              <a:off x="813" y="140"/>
              <a:ext cx="722" cy="524"/>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301" fontAlgn="base">
                <a:spcBef>
                  <a:spcPct val="0"/>
                </a:spcBef>
                <a:spcAft>
                  <a:spcPct val="0"/>
                </a:spcAft>
              </a:pPr>
              <a:endParaRPr kumimoji="0" lang="ja-JP" altLang="en-US" sz="3600">
                <a:solidFill>
                  <a:srgbClr val="000000"/>
                </a:solidFill>
                <a:latin typeface="Gill Sans" charset="0"/>
                <a:ea typeface="ヒラギノ角ゴ ProN W3" charset="0"/>
                <a:cs typeface="ヒラギノ角ゴ ProN W3" charset="0"/>
                <a:sym typeface="Gill Sans" charset="0"/>
              </a:endParaRPr>
            </a:p>
          </p:txBody>
        </p:sp>
        <p:sp>
          <p:nvSpPr>
            <p:cNvPr id="27" name="Line 9"/>
            <p:cNvSpPr>
              <a:spLocks noChangeShapeType="1"/>
            </p:cNvSpPr>
            <p:nvPr/>
          </p:nvSpPr>
          <p:spPr bwMode="auto">
            <a:xfrm rot="10800000" flipH="1">
              <a:off x="1088" y="883"/>
              <a:ext cx="627" cy="414"/>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301" fontAlgn="base">
                <a:spcBef>
                  <a:spcPct val="0"/>
                </a:spcBef>
                <a:spcAft>
                  <a:spcPct val="0"/>
                </a:spcAft>
              </a:pPr>
              <a:endParaRPr kumimoji="0" lang="ja-JP" altLang="en-US" sz="3600">
                <a:solidFill>
                  <a:srgbClr val="000000"/>
                </a:solidFill>
                <a:latin typeface="Gill Sans" charset="0"/>
                <a:ea typeface="ヒラギノ角ゴ ProN W3" charset="0"/>
                <a:cs typeface="ヒラギノ角ゴ ProN W3" charset="0"/>
                <a:sym typeface="Gill Sans" charset="0"/>
              </a:endParaRPr>
            </a:p>
          </p:txBody>
        </p:sp>
        <p:sp>
          <p:nvSpPr>
            <p:cNvPr id="28" name="Rectangle 10"/>
            <p:cNvSpPr>
              <a:spLocks/>
            </p:cNvSpPr>
            <p:nvPr/>
          </p:nvSpPr>
          <p:spPr bwMode="auto">
            <a:xfrm>
              <a:off x="1337" y="1081"/>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1000">
                  <a:solidFill>
                    <a:srgbClr val="FFFFFF"/>
                  </a:solidFill>
                  <a:latin typeface="Arial" charset="0"/>
                  <a:ea typeface="ＭＳ Ｐゴシック" charset="0"/>
                  <a:cs typeface="Arial" charset="0"/>
                  <a:sym typeface="Arial" charset="0"/>
                </a:rPr>
                <a:t>60mm</a:t>
              </a:r>
            </a:p>
          </p:txBody>
        </p:sp>
        <p:sp>
          <p:nvSpPr>
            <p:cNvPr id="29" name="Line 11"/>
            <p:cNvSpPr>
              <a:spLocks noChangeShapeType="1"/>
            </p:cNvSpPr>
            <p:nvPr/>
          </p:nvSpPr>
          <p:spPr bwMode="auto">
            <a:xfrm flipH="1">
              <a:off x="1421" y="724"/>
              <a:ext cx="1" cy="258"/>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301" fontAlgn="base">
                <a:spcBef>
                  <a:spcPct val="0"/>
                </a:spcBef>
                <a:spcAft>
                  <a:spcPct val="0"/>
                </a:spcAft>
              </a:pPr>
              <a:endParaRPr kumimoji="0" lang="ja-JP" altLang="en-US" sz="3600">
                <a:solidFill>
                  <a:srgbClr val="000000"/>
                </a:solidFill>
                <a:latin typeface="Gill Sans" charset="0"/>
                <a:ea typeface="ヒラギノ角ゴ ProN W3" charset="0"/>
                <a:cs typeface="ヒラギノ角ゴ ProN W3" charset="0"/>
                <a:sym typeface="Gill Sans" charset="0"/>
              </a:endParaRPr>
            </a:p>
          </p:txBody>
        </p:sp>
      </p:grpSp>
      <p:pic>
        <p:nvPicPr>
          <p:cNvPr id="30" name="Picture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1561" y="1104699"/>
            <a:ext cx="1690639" cy="131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2" name="Rectangle 16"/>
          <p:cNvSpPr>
            <a:spLocks/>
          </p:cNvSpPr>
          <p:nvPr/>
        </p:nvSpPr>
        <p:spPr bwMode="auto">
          <a:xfrm>
            <a:off x="6804248" y="2708920"/>
            <a:ext cx="185401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1600" b="1" dirty="0" err="1" smtClean="0">
                <a:solidFill>
                  <a:srgbClr val="FF0000"/>
                </a:solidFill>
                <a:latin typeface="Lucida Grande"/>
                <a:ea typeface="ＭＳ Ｐゴシック" charset="0"/>
                <a:cs typeface="Lucida Grande"/>
                <a:sym typeface="Arial Bold" charset="0"/>
              </a:rPr>
              <a:t>Yb</a:t>
            </a:r>
            <a:r>
              <a:rPr kumimoji="0" lang="en-US" altLang="ja-JP" sz="1600" b="1" dirty="0" smtClean="0">
                <a:solidFill>
                  <a:srgbClr val="FF0000"/>
                </a:solidFill>
                <a:latin typeface="Lucida Grande"/>
                <a:ea typeface="ＭＳ Ｐゴシック" charset="0"/>
                <a:cs typeface="Lucida Grande"/>
                <a:sym typeface="Arial Bold" charset="0"/>
              </a:rPr>
              <a:t>: YAG Cooled Ceramic Crystal</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Arial Bold" charset="0"/>
              </a:rPr>
              <a:t>•Large </a:t>
            </a:r>
            <a:r>
              <a:rPr kumimoji="0" lang="en-US" altLang="ja-JP" sz="1600" b="1" dirty="0">
                <a:solidFill>
                  <a:srgbClr val="000000"/>
                </a:solidFill>
                <a:latin typeface="Lucida Grande"/>
                <a:ea typeface="ＭＳ Ｐゴシック" charset="0"/>
                <a:cs typeface="Lucida Grande"/>
                <a:sym typeface="Arial Bold" charset="0"/>
              </a:rPr>
              <a:t>optics</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Arial Bold" charset="0"/>
              </a:rPr>
              <a:t>•High thermal</a:t>
            </a:r>
          </a:p>
          <a:p>
            <a:pPr defTabSz="914301" fontAlgn="base">
              <a:spcBef>
                <a:spcPct val="0"/>
              </a:spcBef>
              <a:spcAft>
                <a:spcPct val="0"/>
              </a:spcAft>
              <a:tabLst>
                <a:tab pos="754289" algn="l"/>
                <a:tab pos="822857" algn="l"/>
                <a:tab pos="754289" algn="l"/>
                <a:tab pos="822857" algn="l"/>
              </a:tabLst>
            </a:pPr>
            <a:r>
              <a:rPr kumimoji="0" lang="en-US" altLang="ja-JP" sz="1600" b="1" dirty="0">
                <a:solidFill>
                  <a:srgbClr val="000000"/>
                </a:solidFill>
                <a:latin typeface="Lucida Grande"/>
                <a:ea typeface="ＭＳ Ｐゴシック" charset="0"/>
                <a:cs typeface="Lucida Grande"/>
                <a:sym typeface="Arial Bold" charset="0"/>
              </a:rPr>
              <a:t> </a:t>
            </a:r>
            <a:r>
              <a:rPr kumimoji="0" lang="en-US" altLang="ja-JP" sz="1600" b="1" dirty="0" smtClean="0">
                <a:solidFill>
                  <a:srgbClr val="000000"/>
                </a:solidFill>
                <a:latin typeface="Lucida Grande"/>
                <a:ea typeface="ＭＳ Ｐゴシック" charset="0"/>
                <a:cs typeface="Lucida Grande"/>
                <a:sym typeface="Arial Bold" charset="0"/>
              </a:rPr>
              <a:t> conductivity</a:t>
            </a:r>
            <a:endParaRPr kumimoji="0" lang="en-US" altLang="ja-JP" sz="1600" b="1" dirty="0">
              <a:solidFill>
                <a:srgbClr val="000000"/>
              </a:solidFill>
              <a:latin typeface="Lucida Grande"/>
              <a:ea typeface="ＭＳ Ｐゴシック" charset="0"/>
              <a:cs typeface="Lucida Grande"/>
              <a:sym typeface="Arial Bold" charset="0"/>
            </a:endParaRPr>
          </a:p>
        </p:txBody>
      </p:sp>
      <p:sp>
        <p:nvSpPr>
          <p:cNvPr id="3" name="正方形/長方形 2"/>
          <p:cNvSpPr/>
          <p:nvPr/>
        </p:nvSpPr>
        <p:spPr>
          <a:xfrm>
            <a:off x="5076056" y="724634"/>
            <a:ext cx="3217547" cy="400110"/>
          </a:xfrm>
          <a:prstGeom prst="rect">
            <a:avLst/>
          </a:prstGeom>
        </p:spPr>
        <p:txBody>
          <a:bodyPr wrap="none">
            <a:spAutoFit/>
          </a:bodyPr>
          <a:lstStyle/>
          <a:p>
            <a:pPr defTabSz="914301" fontAlgn="base">
              <a:spcBef>
                <a:spcPct val="0"/>
              </a:spcBef>
              <a:spcAft>
                <a:spcPct val="0"/>
              </a:spcAft>
              <a:tabLst>
                <a:tab pos="754289" algn="l"/>
                <a:tab pos="822857" algn="l"/>
              </a:tabLst>
            </a:pPr>
            <a:r>
              <a:rPr kumimoji="0" lang="en-US" altLang="ja-JP" sz="2000" dirty="0">
                <a:solidFill>
                  <a:srgbClr val="00B0F0"/>
                </a:solidFill>
                <a:latin typeface="Lucida Grande" charset="0"/>
                <a:ea typeface="ＭＳ Ｐゴシック" charset="0"/>
                <a:cs typeface="Lucida Grande" charset="0"/>
                <a:sym typeface="Lucida Grande" charset="0"/>
              </a:rPr>
              <a:t>From Glasses to Ceramics</a:t>
            </a:r>
          </a:p>
        </p:txBody>
      </p:sp>
      <p:sp>
        <p:nvSpPr>
          <p:cNvPr id="33" name="Rectangle 18"/>
          <p:cNvSpPr>
            <a:spLocks/>
          </p:cNvSpPr>
          <p:nvPr/>
        </p:nvSpPr>
        <p:spPr bwMode="auto">
          <a:xfrm>
            <a:off x="6762002" y="1384900"/>
            <a:ext cx="144570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7030A0"/>
                </a:solidFill>
                <a:latin typeface="Lucida Grande"/>
                <a:ea typeface="ＭＳ Ｐゴシック" charset="0"/>
                <a:cs typeface="Lucida Grande"/>
                <a:sym typeface="Arial Bold" charset="0"/>
              </a:rPr>
              <a:t>Laser </a:t>
            </a:r>
            <a:r>
              <a:rPr kumimoji="0" lang="en-US" altLang="ja-JP" sz="1600" b="1" dirty="0">
                <a:solidFill>
                  <a:srgbClr val="7030A0"/>
                </a:solidFill>
                <a:latin typeface="Lucida Grande"/>
                <a:ea typeface="ＭＳ Ｐゴシック" charset="0"/>
                <a:cs typeface="Lucida Grande"/>
                <a:sym typeface="Arial Bold" charset="0"/>
              </a:rPr>
              <a:t>Glasses</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Arial Bold" charset="0"/>
              </a:rPr>
              <a:t>•Large optics</a:t>
            </a:r>
          </a:p>
          <a:p>
            <a:pPr defTabSz="914301" fontAlgn="base">
              <a:spcBef>
                <a:spcPct val="0"/>
              </a:spcBef>
              <a:spcAft>
                <a:spcPct val="0"/>
              </a:spcAft>
              <a:tabLst>
                <a:tab pos="754289" algn="l"/>
                <a:tab pos="822857" algn="l"/>
                <a:tab pos="754289" algn="l"/>
                <a:tab pos="822857" algn="l"/>
              </a:tabLst>
            </a:pPr>
            <a:r>
              <a:rPr kumimoji="0" lang="en-US" altLang="ja-JP" sz="1600" b="1" dirty="0" smtClean="0">
                <a:solidFill>
                  <a:srgbClr val="000000"/>
                </a:solidFill>
                <a:latin typeface="Lucida Grande"/>
                <a:ea typeface="ＭＳ Ｐゴシック" charset="0"/>
                <a:cs typeface="Lucida Grande"/>
                <a:sym typeface="Arial Bold" charset="0"/>
              </a:rPr>
              <a:t>•Low thermal </a:t>
            </a:r>
          </a:p>
          <a:p>
            <a:pPr defTabSz="914301" fontAlgn="base">
              <a:spcBef>
                <a:spcPct val="0"/>
              </a:spcBef>
              <a:spcAft>
                <a:spcPct val="0"/>
              </a:spcAft>
              <a:tabLst>
                <a:tab pos="754289" algn="l"/>
                <a:tab pos="822857" algn="l"/>
                <a:tab pos="754289" algn="l"/>
                <a:tab pos="822857" algn="l"/>
              </a:tabLst>
            </a:pPr>
            <a:r>
              <a:rPr kumimoji="0" lang="en-US" altLang="ja-JP" sz="1600" b="1" dirty="0">
                <a:solidFill>
                  <a:srgbClr val="000000"/>
                </a:solidFill>
                <a:latin typeface="Lucida Grande"/>
                <a:ea typeface="ＭＳ Ｐゴシック" charset="0"/>
                <a:cs typeface="Lucida Grande"/>
                <a:sym typeface="Arial Bold" charset="0"/>
              </a:rPr>
              <a:t> </a:t>
            </a:r>
            <a:r>
              <a:rPr kumimoji="0" lang="en-US" altLang="ja-JP" sz="1600" b="1" dirty="0" smtClean="0">
                <a:solidFill>
                  <a:srgbClr val="000000"/>
                </a:solidFill>
                <a:latin typeface="Lucida Grande"/>
                <a:ea typeface="ＭＳ Ｐゴシック" charset="0"/>
                <a:cs typeface="Lucida Grande"/>
                <a:sym typeface="Arial Bold" charset="0"/>
              </a:rPr>
              <a:t> conductivity</a:t>
            </a:r>
          </a:p>
        </p:txBody>
      </p:sp>
      <p:sp>
        <p:nvSpPr>
          <p:cNvPr id="34" name="Rectangle 19"/>
          <p:cNvSpPr>
            <a:spLocks/>
          </p:cNvSpPr>
          <p:nvPr/>
        </p:nvSpPr>
        <p:spPr bwMode="auto">
          <a:xfrm>
            <a:off x="6734551" y="3160702"/>
            <a:ext cx="2231872" cy="113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 pos="754289" algn="l"/>
                <a:tab pos="822857" algn="l"/>
              </a:tabLst>
            </a:pPr>
            <a:endParaRPr kumimoji="0" lang="en-US" altLang="ja-JP" sz="1600" dirty="0" smtClean="0">
              <a:solidFill>
                <a:srgbClr val="000000"/>
              </a:solidFill>
              <a:latin typeface="Arial Bold" charset="0"/>
              <a:ea typeface="ＭＳ Ｐゴシック" charset="0"/>
              <a:cs typeface="Arial Bold" charset="0"/>
              <a:sym typeface="Arial Bold" charset="0"/>
            </a:endParaRPr>
          </a:p>
        </p:txBody>
      </p:sp>
      <p:sp>
        <p:nvSpPr>
          <p:cNvPr id="35" name="AutoShape 10"/>
          <p:cNvSpPr>
            <a:spLocks/>
          </p:cNvSpPr>
          <p:nvPr/>
        </p:nvSpPr>
        <p:spPr bwMode="auto">
          <a:xfrm rot="4358928">
            <a:off x="4979397" y="2374247"/>
            <a:ext cx="585470" cy="411480"/>
          </a:xfrm>
          <a:prstGeom prst="rightArrow">
            <a:avLst>
              <a:gd name="adj1" fmla="val 32000"/>
              <a:gd name="adj2" fmla="val 68062"/>
            </a:avLst>
          </a:prstGeom>
          <a:solidFill>
            <a:srgbClr val="FF0000"/>
          </a:solidFill>
          <a:ln>
            <a:noFill/>
          </a:ln>
          <a:extLst/>
        </p:spPr>
        <p:txBody>
          <a:bodyPr lIns="0" tIns="0" rIns="0" bIns="0"/>
          <a:lstStyle/>
          <a:p>
            <a:pPr algn="ctr" defTabSz="914301"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36" name="Rectangle 17"/>
          <p:cNvSpPr>
            <a:spLocks/>
          </p:cNvSpPr>
          <p:nvPr/>
        </p:nvSpPr>
        <p:spPr bwMode="auto">
          <a:xfrm>
            <a:off x="5102848" y="4587395"/>
            <a:ext cx="3789632" cy="3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1600" b="1" dirty="0" smtClean="0">
                <a:solidFill>
                  <a:srgbClr val="00B050"/>
                </a:solidFill>
                <a:latin typeface="Lucida Grande" charset="0"/>
                <a:ea typeface="ＭＳ Ｐゴシック" charset="0"/>
                <a:cs typeface="Lucida Grande" charset="0"/>
                <a:sym typeface="Lucida Grande" charset="0"/>
              </a:rPr>
              <a:t>1000 times thermal conductivity</a:t>
            </a:r>
          </a:p>
        </p:txBody>
      </p:sp>
      <p:sp>
        <p:nvSpPr>
          <p:cNvPr id="37" name="Rectangle 4"/>
          <p:cNvSpPr>
            <a:spLocks/>
          </p:cNvSpPr>
          <p:nvPr/>
        </p:nvSpPr>
        <p:spPr bwMode="auto">
          <a:xfrm>
            <a:off x="1043608" y="127606"/>
            <a:ext cx="7200800"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301" fontAlgn="base">
              <a:spcBef>
                <a:spcPct val="0"/>
              </a:spcBef>
              <a:spcAft>
                <a:spcPct val="0"/>
              </a:spcAft>
              <a:tabLst>
                <a:tab pos="754289" algn="l"/>
                <a:tab pos="822857" algn="l"/>
              </a:tabLst>
            </a:pPr>
            <a:r>
              <a:rPr kumimoji="0" lang="en-US" altLang="ja-JP" sz="2800" dirty="0">
                <a:solidFill>
                  <a:srgbClr val="000000"/>
                </a:solidFill>
                <a:latin typeface="Lucida Grande" charset="0"/>
                <a:ea typeface="ＭＳ Ｐゴシック" charset="0"/>
                <a:cs typeface="Lucida Grande" charset="0"/>
                <a:sym typeface="Lucida Grande" charset="0"/>
              </a:rPr>
              <a:t> </a:t>
            </a:r>
            <a:r>
              <a:rPr kumimoji="0" lang="en-US" altLang="ja-JP" sz="2800" dirty="0" smtClean="0">
                <a:solidFill>
                  <a:srgbClr val="000000"/>
                </a:solidFill>
                <a:latin typeface="Lucida Grande" charset="0"/>
                <a:ea typeface="ＭＳ Ｐゴシック" charset="0"/>
                <a:cs typeface="Lucida Grande" charset="0"/>
                <a:sym typeface="Lucida Grande" charset="0"/>
              </a:rPr>
              <a:t>Two innovations for </a:t>
            </a:r>
            <a:r>
              <a:rPr kumimoji="0" lang="en-US" altLang="ja-JP" sz="2800" dirty="0">
                <a:solidFill>
                  <a:srgbClr val="000000"/>
                </a:solidFill>
                <a:latin typeface="Lucida Grande" charset="0"/>
                <a:ea typeface="ＭＳ Ｐゴシック" charset="0"/>
                <a:cs typeface="Lucida Grande" charset="0"/>
                <a:sym typeface="Lucida Grande" charset="0"/>
              </a:rPr>
              <a:t>h</a:t>
            </a:r>
            <a:r>
              <a:rPr kumimoji="0" lang="en-US" altLang="ja-JP" sz="2800" dirty="0" smtClean="0">
                <a:solidFill>
                  <a:srgbClr val="000000"/>
                </a:solidFill>
                <a:latin typeface="Lucida Grande" charset="0"/>
                <a:ea typeface="ＭＳ Ｐゴシック" charset="0"/>
                <a:cs typeface="Lucida Grande" charset="0"/>
                <a:sym typeface="Lucida Grande" charset="0"/>
              </a:rPr>
              <a:t>igh repetition laser </a:t>
            </a:r>
            <a:endParaRPr kumimoji="0" lang="en-US" altLang="ja-JP" sz="2800" dirty="0">
              <a:solidFill>
                <a:srgbClr val="000000"/>
              </a:solidFill>
              <a:latin typeface="Lucida Grande" charset="0"/>
              <a:ea typeface="ＭＳ Ｐゴシック" charset="0"/>
              <a:cs typeface="Lucida Grande" charset="0"/>
              <a:sym typeface="Lucida Grande" charset="0"/>
            </a:endParaRPr>
          </a:p>
        </p:txBody>
      </p:sp>
      <p:pic>
        <p:nvPicPr>
          <p:cNvPr id="8194" name="Picture 2" descr="http://www.ile.osaka-u.ac.jp/jp/groups/fusion/images/rdl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645024"/>
            <a:ext cx="1728192" cy="11599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2040" y="3589020"/>
            <a:ext cx="863507" cy="41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0" name="テキスト ボックス 49"/>
          <p:cNvSpPr txBox="1"/>
          <p:nvPr/>
        </p:nvSpPr>
        <p:spPr>
          <a:xfrm>
            <a:off x="6156176" y="4941168"/>
            <a:ext cx="2963499" cy="584776"/>
          </a:xfrm>
          <a:prstGeom prst="rect">
            <a:avLst/>
          </a:prstGeom>
          <a:noFill/>
          <a:ln w="19050" cap="flat" cmpd="sng" algn="ctr">
            <a:solidFill>
              <a:schemeClr val="tx1"/>
            </a:solidFill>
            <a:prstDash val="solid"/>
            <a:round/>
            <a:headEnd type="none" w="med" len="med"/>
            <a:tailEnd type="none" w="med" len="med"/>
          </a:ln>
        </p:spPr>
        <p:txBody>
          <a:bodyPr wrap="square" rtlCol="0">
            <a:spAutoFit/>
          </a:bodyPr>
          <a:lstStyle/>
          <a:p>
            <a:pPr algn="ctr"/>
            <a:r>
              <a:rPr lang="en-US" altLang="ja-JP" sz="1600" dirty="0" err="1" smtClean="0">
                <a:solidFill>
                  <a:prstClr val="black"/>
                </a:solidFill>
                <a:latin typeface="Arial"/>
                <a:ea typeface="ＭＳ Ｐゴシック"/>
                <a:cs typeface="Arial"/>
              </a:rPr>
              <a:t>DiPOLE</a:t>
            </a:r>
            <a:r>
              <a:rPr lang="en-US" altLang="ja-JP" sz="1600" dirty="0" smtClean="0">
                <a:solidFill>
                  <a:prstClr val="black"/>
                </a:solidFill>
                <a:latin typeface="Arial"/>
                <a:ea typeface="ＭＳ Ｐゴシック"/>
                <a:cs typeface="Arial"/>
              </a:rPr>
              <a:t> ( UK Rutherford Lab.)</a:t>
            </a:r>
          </a:p>
          <a:p>
            <a:pPr algn="ctr"/>
            <a:r>
              <a:rPr lang="en-US" altLang="ja-JP" sz="1600" dirty="0" smtClean="0">
                <a:solidFill>
                  <a:prstClr val="black"/>
                </a:solidFill>
                <a:latin typeface="Arial"/>
                <a:ea typeface="ＭＳ Ｐゴシック"/>
                <a:cs typeface="Arial"/>
              </a:rPr>
              <a:t>10J, 10Hz</a:t>
            </a:r>
            <a:endParaRPr lang="ja-JP" altLang="en-US" sz="1600" dirty="0" smtClean="0">
              <a:solidFill>
                <a:prstClr val="black"/>
              </a:solidFill>
              <a:latin typeface="Arial"/>
              <a:ea typeface="ＭＳ Ｐゴシック"/>
              <a:cs typeface="Arial"/>
            </a:endParaRPr>
          </a:p>
        </p:txBody>
      </p:sp>
      <p:sp>
        <p:nvSpPr>
          <p:cNvPr id="51" name="テキスト ボックス 50"/>
          <p:cNvSpPr txBox="1"/>
          <p:nvPr/>
        </p:nvSpPr>
        <p:spPr>
          <a:xfrm>
            <a:off x="6521976" y="6237312"/>
            <a:ext cx="2282897" cy="584776"/>
          </a:xfrm>
          <a:prstGeom prst="rect">
            <a:avLst/>
          </a:prstGeom>
          <a:noFill/>
          <a:ln w="19050" cap="flat" cmpd="sng" algn="ctr">
            <a:solidFill>
              <a:schemeClr val="tx1"/>
            </a:solidFill>
            <a:prstDash val="solid"/>
            <a:round/>
            <a:headEnd type="none" w="med" len="med"/>
            <a:tailEnd type="none" w="med" len="med"/>
          </a:ln>
        </p:spPr>
        <p:txBody>
          <a:bodyPr wrap="none" rtlCol="0">
            <a:spAutoFit/>
          </a:bodyPr>
          <a:lstStyle/>
          <a:p>
            <a:pPr algn="ctr"/>
            <a:r>
              <a:rPr lang="en-US" altLang="ja-JP" sz="1600" dirty="0" smtClean="0">
                <a:solidFill>
                  <a:prstClr val="black"/>
                </a:solidFill>
                <a:latin typeface="Arial"/>
                <a:ea typeface="ＭＳ Ｐゴシック"/>
                <a:cs typeface="Arial"/>
              </a:rPr>
              <a:t>ELI </a:t>
            </a:r>
            <a:r>
              <a:rPr lang="en-US" altLang="ja-JP" sz="1600" dirty="0" err="1" smtClean="0">
                <a:solidFill>
                  <a:prstClr val="black"/>
                </a:solidFill>
                <a:latin typeface="Arial"/>
                <a:ea typeface="ＭＳ Ｐゴシック"/>
                <a:cs typeface="Arial"/>
              </a:rPr>
              <a:t>Beamlines</a:t>
            </a:r>
            <a:r>
              <a:rPr lang="en-US" altLang="ja-JP" sz="1600" dirty="0" smtClean="0">
                <a:solidFill>
                  <a:prstClr val="black"/>
                </a:solidFill>
                <a:latin typeface="Arial"/>
                <a:ea typeface="ＭＳ Ｐゴシック"/>
                <a:cs typeface="Arial"/>
              </a:rPr>
              <a:t> (Czech)</a:t>
            </a:r>
          </a:p>
          <a:p>
            <a:pPr algn="ctr"/>
            <a:r>
              <a:rPr lang="en-US" altLang="ja-JP" sz="1600" dirty="0" smtClean="0">
                <a:solidFill>
                  <a:prstClr val="black"/>
                </a:solidFill>
                <a:latin typeface="Arial"/>
                <a:ea typeface="ＭＳ Ｐゴシック"/>
                <a:cs typeface="Arial"/>
              </a:rPr>
              <a:t>L2: 100J, 10Hz</a:t>
            </a:r>
            <a:endParaRPr lang="ja-JP" altLang="en-US" sz="1600" dirty="0" smtClean="0">
              <a:solidFill>
                <a:prstClr val="black"/>
              </a:solidFill>
              <a:latin typeface="Arial"/>
              <a:ea typeface="ＭＳ Ｐゴシック"/>
              <a:cs typeface="Arial"/>
            </a:endParaRPr>
          </a:p>
        </p:txBody>
      </p:sp>
      <p:sp>
        <p:nvSpPr>
          <p:cNvPr id="52" name="テキスト ボックス 51"/>
          <p:cNvSpPr txBox="1"/>
          <p:nvPr/>
        </p:nvSpPr>
        <p:spPr>
          <a:xfrm>
            <a:off x="7114213" y="5589240"/>
            <a:ext cx="1997863" cy="584776"/>
          </a:xfrm>
          <a:prstGeom prst="rect">
            <a:avLst/>
          </a:prstGeom>
          <a:noFill/>
          <a:ln w="19050" cap="flat" cmpd="sng" algn="ctr">
            <a:solidFill>
              <a:schemeClr val="tx1"/>
            </a:solidFill>
            <a:prstDash val="solid"/>
            <a:round/>
            <a:headEnd type="none" w="med" len="med"/>
            <a:tailEnd type="none" w="med" len="med"/>
          </a:ln>
        </p:spPr>
        <p:txBody>
          <a:bodyPr wrap="none" rtlCol="0">
            <a:spAutoFit/>
          </a:bodyPr>
          <a:lstStyle/>
          <a:p>
            <a:pPr algn="ctr"/>
            <a:r>
              <a:rPr lang="en-US" altLang="ja-JP" sz="1600" dirty="0" smtClean="0">
                <a:solidFill>
                  <a:prstClr val="black"/>
                </a:solidFill>
                <a:latin typeface="Arial"/>
                <a:ea typeface="ＭＳ Ｐゴシック"/>
                <a:cs typeface="Arial"/>
              </a:rPr>
              <a:t>Lucia (France LULI)</a:t>
            </a:r>
          </a:p>
          <a:p>
            <a:pPr algn="ctr"/>
            <a:r>
              <a:rPr lang="en-US" altLang="ja-JP" sz="1600" dirty="0" smtClean="0">
                <a:solidFill>
                  <a:prstClr val="black"/>
                </a:solidFill>
                <a:latin typeface="Arial"/>
                <a:ea typeface="ＭＳ Ｐゴシック"/>
                <a:cs typeface="Arial"/>
              </a:rPr>
              <a:t>&gt;10J, 10Hz</a:t>
            </a:r>
            <a:endParaRPr lang="ja-JP" altLang="en-US" sz="1600" dirty="0" smtClean="0">
              <a:solidFill>
                <a:prstClr val="black"/>
              </a:solidFill>
              <a:latin typeface="Arial"/>
              <a:ea typeface="ＭＳ Ｐゴシック"/>
              <a:cs typeface="Arial"/>
            </a:endParaRPr>
          </a:p>
        </p:txBody>
      </p:sp>
      <p:sp>
        <p:nvSpPr>
          <p:cNvPr id="54" name="テキスト ボックス 53"/>
          <p:cNvSpPr txBox="1"/>
          <p:nvPr/>
        </p:nvSpPr>
        <p:spPr>
          <a:xfrm>
            <a:off x="179512" y="5201905"/>
            <a:ext cx="5400600" cy="1569660"/>
          </a:xfrm>
          <a:prstGeom prst="rect">
            <a:avLst/>
          </a:prstGeom>
          <a:solidFill>
            <a:srgbClr val="83E6E4"/>
          </a:solidFill>
          <a:ln w="28575" cap="flat" cmpd="sng" algn="ctr">
            <a:solidFill>
              <a:schemeClr val="tx1"/>
            </a:solidFill>
            <a:prstDash val="solid"/>
            <a:round/>
            <a:headEnd type="none" w="med" len="med"/>
            <a:tailEnd type="none" w="med" len="med"/>
          </a:ln>
        </p:spPr>
        <p:txBody>
          <a:bodyPr wrap="square" rtlCol="0">
            <a:spAutoFit/>
          </a:bodyPr>
          <a:lstStyle/>
          <a:p>
            <a:r>
              <a:rPr lang="en-US" altLang="ja-JP" sz="1600" dirty="0" smtClean="0">
                <a:solidFill>
                  <a:srgbClr val="000000"/>
                </a:solidFill>
                <a:latin typeface="Arial"/>
                <a:ea typeface="ＭＳ Ｐゴシック"/>
                <a:cs typeface="Arial"/>
              </a:rPr>
              <a:t>GEMBU Laser </a:t>
            </a:r>
            <a:r>
              <a:rPr lang="en-US" altLang="ja-JP" sz="1600" dirty="0">
                <a:solidFill>
                  <a:srgbClr val="000000"/>
                </a:solidFill>
                <a:latin typeface="Arial"/>
                <a:ea typeface="ＭＳ Ｐゴシック"/>
                <a:cs typeface="Arial"/>
              </a:rPr>
              <a:t>1J, </a:t>
            </a:r>
            <a:r>
              <a:rPr lang="en-US" altLang="ja-JP" sz="1600" dirty="0" smtClean="0">
                <a:solidFill>
                  <a:srgbClr val="000000"/>
                </a:solidFill>
                <a:latin typeface="Arial"/>
                <a:ea typeface="ＭＳ Ｐゴシック"/>
                <a:cs typeface="Arial"/>
              </a:rPr>
              <a:t>100Hz</a:t>
            </a:r>
          </a:p>
          <a:p>
            <a:endParaRPr lang="en-US" altLang="ja-JP" sz="1600" dirty="0" smtClean="0">
              <a:solidFill>
                <a:srgbClr val="008000"/>
              </a:solidFill>
              <a:latin typeface="Arial"/>
              <a:ea typeface="ＭＳ Ｐゴシック"/>
              <a:cs typeface="Arial"/>
            </a:endParaRPr>
          </a:p>
          <a:p>
            <a:r>
              <a:rPr lang="en-US" altLang="ja-JP" sz="1600" dirty="0" smtClean="0">
                <a:solidFill>
                  <a:srgbClr val="008000"/>
                </a:solidFill>
                <a:latin typeface="Arial"/>
                <a:ea typeface="ＭＳ Ｐゴシック"/>
                <a:cs typeface="Arial"/>
              </a:rPr>
              <a:t>Cooled Ceramic Crystal</a:t>
            </a:r>
            <a:r>
              <a:rPr lang="en-US" altLang="ja-JP" sz="1600" dirty="0">
                <a:solidFill>
                  <a:srgbClr val="008000"/>
                </a:solidFill>
                <a:latin typeface="Arial"/>
                <a:ea typeface="ＭＳ Ｐゴシック"/>
                <a:cs typeface="Arial"/>
              </a:rPr>
              <a:t> </a:t>
            </a:r>
            <a:r>
              <a:rPr lang="en-US" altLang="ja-JP" sz="1600" dirty="0" smtClean="0">
                <a:solidFill>
                  <a:srgbClr val="008000"/>
                </a:solidFill>
                <a:latin typeface="Arial"/>
                <a:ea typeface="ＭＳ Ｐゴシック"/>
                <a:cs typeface="Arial"/>
              </a:rPr>
              <a:t>Laser</a:t>
            </a:r>
          </a:p>
          <a:p>
            <a:r>
              <a:rPr lang="en-US" altLang="ja-JP" sz="1600" dirty="0">
                <a:solidFill>
                  <a:srgbClr val="008000"/>
                </a:solidFill>
                <a:latin typeface="Arial"/>
                <a:ea typeface="ＭＳ Ｐゴシック"/>
                <a:cs typeface="Arial"/>
              </a:rPr>
              <a:t>d</a:t>
            </a:r>
            <a:r>
              <a:rPr lang="en-US" altLang="ja-JP" sz="1600" dirty="0" smtClean="0">
                <a:solidFill>
                  <a:srgbClr val="008000"/>
                </a:solidFill>
                <a:latin typeface="Arial"/>
                <a:ea typeface="ＭＳ Ｐゴシック"/>
                <a:cs typeface="Arial"/>
              </a:rPr>
              <a:t>eveloped in ILE </a:t>
            </a:r>
          </a:p>
          <a:p>
            <a:r>
              <a:rPr lang="en-US" altLang="ja-JP" sz="1600" dirty="0" smtClean="0">
                <a:solidFill>
                  <a:srgbClr val="008000"/>
                </a:solidFill>
                <a:latin typeface="Arial"/>
                <a:ea typeface="ＭＳ Ｐゴシック"/>
                <a:cs typeface="Arial"/>
              </a:rPr>
              <a:t>becomes Global Standard.</a:t>
            </a:r>
            <a:endParaRPr lang="en-US" altLang="ja-JP" sz="1600" dirty="0">
              <a:solidFill>
                <a:srgbClr val="008000"/>
              </a:solidFill>
              <a:latin typeface="Arial"/>
              <a:ea typeface="ＭＳ Ｐゴシック"/>
              <a:cs typeface="Arial"/>
            </a:endParaRPr>
          </a:p>
          <a:p>
            <a:endParaRPr lang="en-US" altLang="ja-JP" sz="1600" dirty="0" smtClean="0">
              <a:solidFill>
                <a:srgbClr val="FF0000"/>
              </a:solidFill>
              <a:latin typeface="Arial"/>
              <a:ea typeface="ＭＳ Ｐゴシック"/>
              <a:cs typeface="Arial"/>
            </a:endParaRPr>
          </a:p>
        </p:txBody>
      </p:sp>
      <p:pic>
        <p:nvPicPr>
          <p:cNvPr id="55" name="図 54" descr="写真１.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9458" y="5301208"/>
            <a:ext cx="2252822" cy="1296144"/>
          </a:xfrm>
          <a:prstGeom prst="rect">
            <a:avLst/>
          </a:prstGeom>
        </p:spPr>
      </p:pic>
      <p:sp>
        <p:nvSpPr>
          <p:cNvPr id="4" name="下矢印 3"/>
          <p:cNvSpPr/>
          <p:nvPr/>
        </p:nvSpPr>
        <p:spPr bwMode="auto">
          <a:xfrm>
            <a:off x="4153778" y="4849095"/>
            <a:ext cx="778262" cy="380105"/>
          </a:xfrm>
          <a:prstGeom prst="downArrow">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kumimoji="0" lang="ja-JP" altLang="en-US" sz="4600">
              <a:solidFill>
                <a:srgbClr val="000000"/>
              </a:solidFill>
              <a:latin typeface="Gill Sans" charset="0"/>
              <a:ea typeface="ヒラギノ角ゴ ProN W3" charset="0"/>
              <a:cs typeface="ヒラギノ角ゴ ProN W3" charset="0"/>
              <a:sym typeface="Gill Sans" charset="0"/>
            </a:endParaRPr>
          </a:p>
        </p:txBody>
      </p:sp>
      <p:cxnSp>
        <p:nvCxnSpPr>
          <p:cNvPr id="56" name="直線矢印コネクタ 55"/>
          <p:cNvCxnSpPr>
            <a:stCxn id="54" idx="3"/>
          </p:cNvCxnSpPr>
          <p:nvPr/>
        </p:nvCxnSpPr>
        <p:spPr>
          <a:xfrm flipV="1">
            <a:off x="5580112" y="5229202"/>
            <a:ext cx="686544" cy="757533"/>
          </a:xfrm>
          <a:prstGeom prst="straightConnector1">
            <a:avLst/>
          </a:prstGeom>
          <a:ln w="38100" cap="flat" cmpd="sng" algn="ctr">
            <a:solidFill>
              <a:srgbClr val="FF0000"/>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54" idx="3"/>
            <a:endCxn id="52" idx="1"/>
          </p:cNvCxnSpPr>
          <p:nvPr/>
        </p:nvCxnSpPr>
        <p:spPr>
          <a:xfrm flipV="1">
            <a:off x="5580112" y="5881628"/>
            <a:ext cx="1534101" cy="105107"/>
          </a:xfrm>
          <a:prstGeom prst="straightConnector1">
            <a:avLst/>
          </a:prstGeom>
          <a:ln w="38100" cap="flat" cmpd="sng" algn="ctr">
            <a:solidFill>
              <a:srgbClr val="FF0000"/>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a:stCxn id="54" idx="3"/>
            <a:endCxn id="51" idx="1"/>
          </p:cNvCxnSpPr>
          <p:nvPr/>
        </p:nvCxnSpPr>
        <p:spPr>
          <a:xfrm>
            <a:off x="5580112" y="5986735"/>
            <a:ext cx="941864" cy="542965"/>
          </a:xfrm>
          <a:prstGeom prst="straightConnector1">
            <a:avLst/>
          </a:prstGeom>
          <a:ln w="38100" cap="flat" cmpd="sng" algn="ctr">
            <a:solidFill>
              <a:srgbClr val="FF0000"/>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5868144" y="5517232"/>
            <a:ext cx="1080120" cy="369332"/>
          </a:xfrm>
          <a:prstGeom prst="rect">
            <a:avLst/>
          </a:prstGeom>
          <a:noFill/>
        </p:spPr>
        <p:txBody>
          <a:bodyPr wrap="square" rtlCol="0">
            <a:spAutoFit/>
          </a:bodyPr>
          <a:lstStyle/>
          <a:p>
            <a:r>
              <a:rPr kumimoji="1" lang="en-US" altLang="ja-JP" dirty="0" smtClean="0"/>
              <a:t>Outflow</a:t>
            </a:r>
            <a:endParaRPr kumimoji="1" lang="ja-JP" altLang="en-US" dirty="0"/>
          </a:p>
        </p:txBody>
      </p:sp>
    </p:spTree>
    <p:extLst>
      <p:ext uri="{BB962C8B-B14F-4D97-AF65-F5344CB8AC3E}">
        <p14:creationId xmlns:p14="http://schemas.microsoft.com/office/powerpoint/2010/main" val="2647043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AutoShape 6"/>
          <p:cNvSpPr>
            <a:spLocks/>
          </p:cNvSpPr>
          <p:nvPr/>
        </p:nvSpPr>
        <p:spPr bwMode="auto">
          <a:xfrm>
            <a:off x="308610" y="1011261"/>
            <a:ext cx="4034790" cy="3200400"/>
          </a:xfrm>
          <a:prstGeom prst="roundRect">
            <a:avLst>
              <a:gd name="adj" fmla="val 5472"/>
            </a:avLst>
          </a:prstGeom>
          <a:solidFill>
            <a:srgbClr val="222222"/>
          </a:solidFill>
          <a:ln w="9525" cap="flat">
            <a:solidFill>
              <a:schemeClr val="tx1"/>
            </a:solidFill>
            <a:prstDash val="solid"/>
            <a:round/>
            <a:headEnd type="none" w="med" len="med"/>
            <a:tailEnd type="none" w="med" len="med"/>
          </a:ln>
          <a:effectLst>
            <a:outerShdw blurRad="12700" dist="38099" dir="2700000" algn="ctr" rotWithShape="0">
              <a:srgbClr val="B2B2B2">
                <a:alpha val="74998"/>
              </a:srgbClr>
            </a:outerShdw>
          </a:effec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pic>
        <p:nvPicPr>
          <p:cNvPr id="3072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 y="1278438"/>
            <a:ext cx="3200400" cy="255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28" name="AutoShape 8"/>
          <p:cNvSpPr>
            <a:spLocks/>
          </p:cNvSpPr>
          <p:nvPr/>
        </p:nvSpPr>
        <p:spPr bwMode="auto">
          <a:xfrm>
            <a:off x="4720590" y="4440261"/>
            <a:ext cx="4034790" cy="2194560"/>
          </a:xfrm>
          <a:prstGeom prst="roundRect">
            <a:avLst>
              <a:gd name="adj" fmla="val 5472"/>
            </a:avLst>
          </a:prstGeom>
          <a:solidFill>
            <a:srgbClr val="DDDDDD"/>
          </a:solidFill>
          <a:ln>
            <a:noFill/>
          </a:ln>
          <a:effectLst>
            <a:outerShdw blurRad="12700" dist="38099" dir="2700000" algn="ctr" rotWithShape="0">
              <a:srgbClr val="B2B2B2">
                <a:alpha val="74998"/>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29" name="AutoShape 9"/>
          <p:cNvSpPr>
            <a:spLocks/>
          </p:cNvSpPr>
          <p:nvPr/>
        </p:nvSpPr>
        <p:spPr bwMode="auto">
          <a:xfrm>
            <a:off x="308610" y="4440261"/>
            <a:ext cx="4119374" cy="2194560"/>
          </a:xfrm>
          <a:prstGeom prst="roundRect">
            <a:avLst>
              <a:gd name="adj" fmla="val 5472"/>
            </a:avLst>
          </a:prstGeom>
          <a:solidFill>
            <a:srgbClr val="DDDDDD"/>
          </a:solidFill>
          <a:ln>
            <a:noFill/>
          </a:ln>
          <a:effectLst>
            <a:outerShdw blurRad="12700" dist="38099" dir="2700000" algn="ctr" rotWithShape="0">
              <a:srgbClr val="B2B2B2">
                <a:alpha val="74998"/>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30" name="AutoShape 10"/>
          <p:cNvSpPr>
            <a:spLocks/>
          </p:cNvSpPr>
          <p:nvPr/>
        </p:nvSpPr>
        <p:spPr bwMode="auto">
          <a:xfrm>
            <a:off x="4720590" y="1011261"/>
            <a:ext cx="4034790" cy="3200400"/>
          </a:xfrm>
          <a:prstGeom prst="roundRect">
            <a:avLst>
              <a:gd name="adj" fmla="val 5472"/>
            </a:avLst>
          </a:prstGeom>
          <a:solidFill>
            <a:schemeClr val="tx1"/>
          </a:solidFill>
          <a:ln w="9525" cap="flat">
            <a:solidFill>
              <a:schemeClr val="tx1"/>
            </a:solidFill>
            <a:prstDash val="solid"/>
            <a:round/>
            <a:headEnd type="none" w="med" len="med"/>
            <a:tailEnd type="none" w="med" len="med"/>
          </a:ln>
          <a:effectLst>
            <a:outerShdw blurRad="12700" dist="38099" dir="2700000" algn="ctr" rotWithShape="0">
              <a:srgbClr val="B2B2B2">
                <a:alpha val="74998"/>
              </a:srgbClr>
            </a:outerShdw>
          </a:effec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grpSp>
        <p:nvGrpSpPr>
          <p:cNvPr id="30737" name="Group 17"/>
          <p:cNvGrpSpPr>
            <a:grpSpLocks/>
          </p:cNvGrpSpPr>
          <p:nvPr/>
        </p:nvGrpSpPr>
        <p:grpSpPr bwMode="auto">
          <a:xfrm>
            <a:off x="4880610" y="1011263"/>
            <a:ext cx="3463290" cy="3194685"/>
            <a:chOff x="0" y="0"/>
            <a:chExt cx="2424" cy="2235"/>
          </a:xfrm>
        </p:grpSpPr>
        <p:pic>
          <p:nvPicPr>
            <p:cNvPr id="30731"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 y="0"/>
              <a:ext cx="2320" cy="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0732" name="Rectangle 12"/>
            <p:cNvSpPr>
              <a:spLocks/>
            </p:cNvSpPr>
            <p:nvPr/>
          </p:nvSpPr>
          <p:spPr bwMode="auto">
            <a:xfrm>
              <a:off x="1864" y="208"/>
              <a:ext cx="3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Lens</a:t>
              </a:r>
            </a:p>
          </p:txBody>
        </p:sp>
        <p:sp>
          <p:nvSpPr>
            <p:cNvPr id="30733" name="Line 13"/>
            <p:cNvSpPr>
              <a:spLocks noChangeShapeType="1"/>
            </p:cNvSpPr>
            <p:nvPr/>
          </p:nvSpPr>
          <p:spPr bwMode="auto">
            <a:xfrm flipH="1">
              <a:off x="1760" y="422"/>
              <a:ext cx="160" cy="160"/>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34" name="Rectangle 14"/>
            <p:cNvSpPr>
              <a:spLocks/>
            </p:cNvSpPr>
            <p:nvPr/>
          </p:nvSpPr>
          <p:spPr bwMode="auto">
            <a:xfrm>
              <a:off x="0" y="262"/>
              <a:ext cx="4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Laser</a:t>
              </a:r>
            </a:p>
          </p:txBody>
        </p:sp>
        <p:sp>
          <p:nvSpPr>
            <p:cNvPr id="30735" name="Line 15"/>
            <p:cNvSpPr>
              <a:spLocks noChangeShapeType="1"/>
            </p:cNvSpPr>
            <p:nvPr/>
          </p:nvSpPr>
          <p:spPr bwMode="auto">
            <a:xfrm flipH="1">
              <a:off x="744" y="315"/>
              <a:ext cx="320" cy="56"/>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36" name="Line 16"/>
            <p:cNvSpPr>
              <a:spLocks noChangeShapeType="1"/>
            </p:cNvSpPr>
            <p:nvPr/>
          </p:nvSpPr>
          <p:spPr bwMode="auto">
            <a:xfrm rot="10800000">
              <a:off x="1280" y="1115"/>
              <a:ext cx="640" cy="216"/>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grpSp>
      <p:sp>
        <p:nvSpPr>
          <p:cNvPr id="30738" name="Rectangle 18"/>
          <p:cNvSpPr>
            <a:spLocks/>
          </p:cNvSpPr>
          <p:nvPr/>
        </p:nvSpPr>
        <p:spPr bwMode="auto">
          <a:xfrm>
            <a:off x="2366017" y="3507297"/>
            <a:ext cx="163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Fusion Plasma</a:t>
            </a:r>
          </a:p>
        </p:txBody>
      </p:sp>
      <p:sp>
        <p:nvSpPr>
          <p:cNvPr id="30739" name="Line 19"/>
          <p:cNvSpPr>
            <a:spLocks noChangeShapeType="1"/>
          </p:cNvSpPr>
          <p:nvPr/>
        </p:nvSpPr>
        <p:spPr bwMode="auto">
          <a:xfrm rot="10800000">
            <a:off x="2330292" y="3145814"/>
            <a:ext cx="605790" cy="377190"/>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40" name="Rectangle 20"/>
          <p:cNvSpPr>
            <a:spLocks/>
          </p:cNvSpPr>
          <p:nvPr/>
        </p:nvSpPr>
        <p:spPr bwMode="auto">
          <a:xfrm>
            <a:off x="3229546" y="2772557"/>
            <a:ext cx="10544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dirty="0">
                <a:solidFill>
                  <a:srgbClr val="FFFFFF"/>
                </a:solidFill>
                <a:ea typeface="ＭＳ Ｐゴシック" charset="0"/>
                <a:cs typeface="Arial Bold" charset="0"/>
                <a:sym typeface="Arial Bold" charset="0"/>
              </a:rPr>
              <a:t>Magnetic</a:t>
            </a:r>
          </a:p>
          <a:p>
            <a:pPr marL="40005" defTabSz="822884" fontAlgn="base">
              <a:spcBef>
                <a:spcPct val="0"/>
              </a:spcBef>
              <a:spcAft>
                <a:spcPct val="0"/>
              </a:spcAft>
            </a:pPr>
            <a:r>
              <a:rPr kumimoji="0" lang="en-US" altLang="ja-JP" dirty="0">
                <a:solidFill>
                  <a:srgbClr val="FFFFFF"/>
                </a:solidFill>
                <a:ea typeface="ＭＳ Ｐゴシック" charset="0"/>
                <a:cs typeface="Arial Bold" charset="0"/>
                <a:sym typeface="Arial Bold" charset="0"/>
              </a:rPr>
              <a:t>Field</a:t>
            </a:r>
          </a:p>
        </p:txBody>
      </p:sp>
      <p:sp>
        <p:nvSpPr>
          <p:cNvPr id="30741" name="Rectangle 21"/>
          <p:cNvSpPr>
            <a:spLocks/>
          </p:cNvSpPr>
          <p:nvPr/>
        </p:nvSpPr>
        <p:spPr bwMode="auto">
          <a:xfrm>
            <a:off x="3320418" y="2002824"/>
            <a:ext cx="475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Coil</a:t>
            </a:r>
          </a:p>
        </p:txBody>
      </p:sp>
      <p:sp>
        <p:nvSpPr>
          <p:cNvPr id="30742" name="Line 22"/>
          <p:cNvSpPr>
            <a:spLocks noChangeShapeType="1"/>
          </p:cNvSpPr>
          <p:nvPr/>
        </p:nvSpPr>
        <p:spPr bwMode="auto">
          <a:xfrm rot="10800000">
            <a:off x="2715576" y="2830428"/>
            <a:ext cx="685800" cy="80010"/>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43" name="Line 23"/>
          <p:cNvSpPr>
            <a:spLocks noChangeShapeType="1"/>
          </p:cNvSpPr>
          <p:nvPr/>
        </p:nvSpPr>
        <p:spPr bwMode="auto">
          <a:xfrm flipH="1">
            <a:off x="3091815" y="2231414"/>
            <a:ext cx="308610" cy="80010"/>
          </a:xfrm>
          <a:prstGeom prst="line">
            <a:avLst/>
          </a:prstGeom>
          <a:noFill/>
          <a:ln w="9525" cap="flat">
            <a:solidFill>
              <a:srgbClr val="F8F8F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884" fontAlgn="base">
              <a:spcBef>
                <a:spcPct val="0"/>
              </a:spcBef>
              <a:spcAft>
                <a:spcPct val="0"/>
              </a:spcAft>
            </a:pPr>
            <a:endParaRPr kumimoji="0" lang="ja-JP" altLang="en-US" sz="2900">
              <a:solidFill>
                <a:srgbClr val="000000"/>
              </a:solidFill>
              <a:ea typeface="ヒラギノ角ゴ ProN W3" charset="0"/>
              <a:cs typeface="ヒラギノ角ゴ ProN W3" charset="0"/>
              <a:sym typeface="Gill Sans" charset="0"/>
            </a:endParaRPr>
          </a:p>
        </p:txBody>
      </p:sp>
      <p:sp>
        <p:nvSpPr>
          <p:cNvPr id="30744" name="Rectangle 24"/>
          <p:cNvSpPr>
            <a:spLocks/>
          </p:cNvSpPr>
          <p:nvPr/>
        </p:nvSpPr>
        <p:spPr bwMode="auto">
          <a:xfrm>
            <a:off x="1520190" y="615498"/>
            <a:ext cx="2066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sz="2000" dirty="0">
                <a:solidFill>
                  <a:srgbClr val="CC3399"/>
                </a:solidFill>
                <a:ea typeface="ＭＳ Ｐゴシック" charset="0"/>
                <a:cs typeface="Arial Bold" charset="0"/>
                <a:sym typeface="Arial Bold" charset="0"/>
              </a:rPr>
              <a:t>Magnetic Fusion</a:t>
            </a:r>
          </a:p>
        </p:txBody>
      </p:sp>
      <p:sp>
        <p:nvSpPr>
          <p:cNvPr id="30745" name="Rectangle 25"/>
          <p:cNvSpPr>
            <a:spLocks/>
          </p:cNvSpPr>
          <p:nvPr/>
        </p:nvSpPr>
        <p:spPr bwMode="auto">
          <a:xfrm>
            <a:off x="5733577" y="631218"/>
            <a:ext cx="1597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sz="2000" dirty="0">
                <a:solidFill>
                  <a:srgbClr val="CC3399"/>
                </a:solidFill>
                <a:ea typeface="ＭＳ Ｐゴシック" charset="0"/>
                <a:cs typeface="Arial Bold" charset="0"/>
                <a:sym typeface="Arial Bold" charset="0"/>
              </a:rPr>
              <a:t>Laser Fusion</a:t>
            </a:r>
          </a:p>
        </p:txBody>
      </p:sp>
      <p:sp>
        <p:nvSpPr>
          <p:cNvPr id="30746" name="Rectangle 26"/>
          <p:cNvSpPr>
            <a:spLocks/>
          </p:cNvSpPr>
          <p:nvPr/>
        </p:nvSpPr>
        <p:spPr bwMode="auto">
          <a:xfrm>
            <a:off x="328271" y="4531701"/>
            <a:ext cx="41136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dirty="0" smtClean="0">
                <a:solidFill>
                  <a:srgbClr val="000000"/>
                </a:solidFill>
                <a:ea typeface="ＭＳ Ｐゴシック" charset="0"/>
                <a:cs typeface="Arial Bold" charset="0"/>
                <a:sym typeface="Arial Bold" charset="0"/>
              </a:rPr>
              <a:t>One Billionth of Solid Density</a:t>
            </a:r>
            <a:r>
              <a:rPr kumimoji="0" lang="ja-JP" altLang="en-US" dirty="0" smtClean="0">
                <a:solidFill>
                  <a:srgbClr val="000000"/>
                </a:solidFill>
                <a:ea typeface="ＭＳ Ｐゴシック" charset="0"/>
                <a:cs typeface="Arial Bold" charset="0"/>
                <a:sym typeface="Arial Bold" charset="0"/>
              </a:rPr>
              <a:t>　</a:t>
            </a:r>
            <a:r>
              <a:rPr kumimoji="0" lang="en-US" altLang="ja-JP" dirty="0" smtClean="0">
                <a:solidFill>
                  <a:srgbClr val="000000"/>
                </a:solidFill>
                <a:ea typeface="ＭＳ Ｐゴシック" charset="0"/>
                <a:cs typeface="Arial Bold" charset="0"/>
                <a:sym typeface="Arial Bold" charset="0"/>
              </a:rPr>
              <a:t>(10</a:t>
            </a:r>
            <a:r>
              <a:rPr kumimoji="0" lang="en-US" altLang="ja-JP" baseline="30000" dirty="0" smtClean="0">
                <a:solidFill>
                  <a:srgbClr val="000000"/>
                </a:solidFill>
                <a:ea typeface="ＭＳ Ｐゴシック" charset="0"/>
                <a:cs typeface="Arial Bold" charset="0"/>
                <a:sym typeface="Arial Bold" charset="0"/>
              </a:rPr>
              <a:t>-9</a:t>
            </a:r>
            <a:r>
              <a:rPr kumimoji="0" lang="en-US" altLang="ja-JP" dirty="0" smtClean="0">
                <a:solidFill>
                  <a:srgbClr val="000000"/>
                </a:solidFill>
                <a:ea typeface="ＭＳ Ｐゴシック" charset="0"/>
                <a:cs typeface="Arial Bold" charset="0"/>
                <a:sym typeface="Arial Bold" charset="0"/>
              </a:rPr>
              <a:t>)</a:t>
            </a:r>
          </a:p>
          <a:p>
            <a:pPr marL="40005" defTabSz="822884" fontAlgn="base">
              <a:spcBef>
                <a:spcPct val="0"/>
              </a:spcBef>
              <a:spcAft>
                <a:spcPct val="0"/>
              </a:spcAft>
            </a:pPr>
            <a:r>
              <a:rPr kumimoji="0" lang="en-US" altLang="ja-JP" dirty="0" smtClean="0">
                <a:solidFill>
                  <a:srgbClr val="000000"/>
                </a:solidFill>
                <a:ea typeface="ＭＳ Ｐゴシック" charset="0"/>
                <a:cs typeface="Arial Bold" charset="0"/>
                <a:sym typeface="Arial Bold" charset="0"/>
              </a:rPr>
              <a:t>Fuel Diameter: 10 m</a:t>
            </a:r>
          </a:p>
          <a:p>
            <a:pPr marL="40005" defTabSz="822884" fontAlgn="base">
              <a:spcBef>
                <a:spcPct val="0"/>
              </a:spcBef>
              <a:spcAft>
                <a:spcPct val="0"/>
              </a:spcAft>
            </a:pPr>
            <a:r>
              <a:rPr kumimoji="0" lang="en-US" altLang="ja-JP" dirty="0">
                <a:solidFill>
                  <a:srgbClr val="000000"/>
                </a:solidFill>
                <a:ea typeface="ＭＳ Ｐゴシック" charset="0"/>
                <a:cs typeface="Arial Bold" charset="0"/>
                <a:sym typeface="Arial Bold" charset="0"/>
              </a:rPr>
              <a:t>Steady State </a:t>
            </a:r>
            <a:r>
              <a:rPr kumimoji="0" lang="en-US" altLang="ja-JP" dirty="0" smtClean="0">
                <a:solidFill>
                  <a:srgbClr val="000000"/>
                </a:solidFill>
                <a:ea typeface="ＭＳ Ｐゴシック" charset="0"/>
                <a:cs typeface="Arial Bold" charset="0"/>
                <a:sym typeface="Arial Bold" charset="0"/>
              </a:rPr>
              <a:t>Reactor→ </a:t>
            </a:r>
            <a:r>
              <a:rPr kumimoji="0" lang="en-US" altLang="ja-JP" dirty="0" smtClean="0">
                <a:solidFill>
                  <a:srgbClr val="FF0000"/>
                </a:solidFill>
                <a:ea typeface="ＭＳ Ｐゴシック" charset="0"/>
                <a:cs typeface="Arial Bold" charset="0"/>
                <a:sym typeface="Arial Bold" charset="0"/>
              </a:rPr>
              <a:t>Base-load</a:t>
            </a:r>
            <a:endParaRPr kumimoji="0" lang="en-US" altLang="ja-JP" dirty="0">
              <a:solidFill>
                <a:srgbClr val="FF0000"/>
              </a:solidFill>
              <a:ea typeface="ＭＳ Ｐゴシック" charset="0"/>
              <a:cs typeface="Arial Bold" charset="0"/>
              <a:sym typeface="Arial Bold" charset="0"/>
            </a:endParaRPr>
          </a:p>
          <a:p>
            <a:pPr marL="40005" defTabSz="822884" fontAlgn="base">
              <a:spcBef>
                <a:spcPct val="0"/>
              </a:spcBef>
              <a:spcAft>
                <a:spcPct val="0"/>
              </a:spcAft>
            </a:pPr>
            <a:endParaRPr kumimoji="0" lang="en-US" altLang="ja-JP" dirty="0" smtClean="0">
              <a:solidFill>
                <a:srgbClr val="000000"/>
              </a:solidFill>
              <a:ea typeface="ＭＳ Ｐゴシック" charset="0"/>
              <a:cs typeface="Arial Bold" charset="0"/>
              <a:sym typeface="Arial Bold" charset="0"/>
            </a:endParaRPr>
          </a:p>
          <a:p>
            <a:pPr marL="40005" defTabSz="822884" fontAlgn="base">
              <a:spcBef>
                <a:spcPct val="0"/>
              </a:spcBef>
              <a:spcAft>
                <a:spcPct val="0"/>
              </a:spcAft>
            </a:pPr>
            <a:r>
              <a:rPr kumimoji="0" lang="en-US" altLang="ja-JP" dirty="0" smtClean="0">
                <a:solidFill>
                  <a:srgbClr val="FD9A00"/>
                </a:solidFill>
                <a:ea typeface="ＭＳ Ｐゴシック" charset="0"/>
                <a:cs typeface="Arial Bold" charset="0"/>
                <a:sym typeface="Arial Bold" charset="0"/>
              </a:rPr>
              <a:t>ITER Organization</a:t>
            </a:r>
          </a:p>
          <a:p>
            <a:pPr marL="40005" defTabSz="822884" fontAlgn="base">
              <a:spcBef>
                <a:spcPct val="0"/>
              </a:spcBef>
              <a:spcAft>
                <a:spcPct val="0"/>
              </a:spcAft>
            </a:pPr>
            <a:r>
              <a:rPr kumimoji="0" lang="en-US" altLang="ja-JP" dirty="0" smtClean="0">
                <a:solidFill>
                  <a:srgbClr val="FD9A00"/>
                </a:solidFill>
                <a:ea typeface="ＭＳ Ｐゴシック" charset="0"/>
                <a:cs typeface="Arial Bold" charset="0"/>
                <a:sym typeface="Arial Bold" charset="0"/>
              </a:rPr>
              <a:t>Japan Atomic Energy Agency</a:t>
            </a:r>
          </a:p>
          <a:p>
            <a:pPr marL="40005" defTabSz="822884" fontAlgn="base">
              <a:spcBef>
                <a:spcPct val="0"/>
              </a:spcBef>
              <a:spcAft>
                <a:spcPct val="0"/>
              </a:spcAft>
            </a:pPr>
            <a:r>
              <a:rPr kumimoji="0" lang="en-US" altLang="ja-JP" dirty="0" smtClean="0">
                <a:solidFill>
                  <a:srgbClr val="FD9A00"/>
                </a:solidFill>
                <a:ea typeface="ＭＳ Ｐゴシック" charset="0"/>
                <a:cs typeface="Arial Bold" charset="0"/>
                <a:sym typeface="Arial Bold" charset="0"/>
              </a:rPr>
              <a:t>National Institute for Fusion Science</a:t>
            </a:r>
          </a:p>
        </p:txBody>
      </p:sp>
      <p:sp>
        <p:nvSpPr>
          <p:cNvPr id="30747" name="Rectangle 27"/>
          <p:cNvSpPr>
            <a:spLocks/>
          </p:cNvSpPr>
          <p:nvPr/>
        </p:nvSpPr>
        <p:spPr bwMode="auto">
          <a:xfrm>
            <a:off x="4757102" y="4509120"/>
            <a:ext cx="4423410"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defTabSz="822884" fontAlgn="base">
              <a:spcBef>
                <a:spcPct val="0"/>
              </a:spcBef>
              <a:spcAft>
                <a:spcPct val="0"/>
              </a:spcAft>
            </a:pPr>
            <a:r>
              <a:rPr kumimoji="0" lang="en-US" altLang="ja-JP" dirty="0">
                <a:solidFill>
                  <a:srgbClr val="000000"/>
                </a:solidFill>
                <a:ea typeface="ＭＳ Ｐゴシック" charset="0"/>
                <a:cs typeface="Arial Bold" charset="0"/>
                <a:sym typeface="Arial Bold" charset="0"/>
              </a:rPr>
              <a:t>Thousand Times Solid </a:t>
            </a:r>
            <a:r>
              <a:rPr kumimoji="0" lang="en-US" altLang="ja-JP" dirty="0" smtClean="0">
                <a:solidFill>
                  <a:srgbClr val="000000"/>
                </a:solidFill>
                <a:ea typeface="ＭＳ Ｐゴシック" charset="0"/>
                <a:cs typeface="Arial Bold" charset="0"/>
                <a:sym typeface="Arial Bold" charset="0"/>
              </a:rPr>
              <a:t>Density </a:t>
            </a:r>
            <a:r>
              <a:rPr kumimoji="0" lang="en-US" altLang="ja-JP" dirty="0">
                <a:solidFill>
                  <a:srgbClr val="000000"/>
                </a:solidFill>
                <a:ea typeface="ＭＳ Ｐゴシック" charset="0"/>
                <a:cs typeface="Arial Bold" charset="0"/>
                <a:sym typeface="Arial Bold" charset="0"/>
              </a:rPr>
              <a:t>(10</a:t>
            </a:r>
            <a:r>
              <a:rPr kumimoji="0" lang="en-US" altLang="ja-JP" baseline="30000" dirty="0">
                <a:solidFill>
                  <a:srgbClr val="000000"/>
                </a:solidFill>
                <a:ea typeface="ＭＳ Ｐゴシック" charset="0"/>
                <a:cs typeface="Arial Bold" charset="0"/>
                <a:sym typeface="Arial Bold" charset="0"/>
              </a:rPr>
              <a:t>3</a:t>
            </a:r>
            <a:r>
              <a:rPr kumimoji="0" lang="en-US" altLang="ja-JP" dirty="0">
                <a:solidFill>
                  <a:srgbClr val="000000"/>
                </a:solidFill>
                <a:ea typeface="ＭＳ Ｐゴシック" charset="0"/>
                <a:cs typeface="Arial Bold" charset="0"/>
                <a:sym typeface="Arial Bold" charset="0"/>
              </a:rPr>
              <a:t>)</a:t>
            </a:r>
          </a:p>
          <a:p>
            <a:pPr marL="40005" defTabSz="822884" fontAlgn="base">
              <a:spcBef>
                <a:spcPct val="0"/>
              </a:spcBef>
              <a:spcAft>
                <a:spcPct val="0"/>
              </a:spcAft>
            </a:pPr>
            <a:r>
              <a:rPr kumimoji="0" lang="en-US" altLang="ja-JP" dirty="0" smtClean="0">
                <a:solidFill>
                  <a:srgbClr val="000000"/>
                </a:solidFill>
                <a:ea typeface="ＭＳ Ｐゴシック" charset="0"/>
                <a:cs typeface="Arial Bold" charset="0"/>
                <a:sym typeface="Arial Bold" charset="0"/>
              </a:rPr>
              <a:t>Fuel Diameter: mm→ </a:t>
            </a:r>
            <a:r>
              <a:rPr kumimoji="0" lang="en-US" altLang="ja-JP" dirty="0" smtClean="0">
                <a:solidFill>
                  <a:srgbClr val="FF0000"/>
                </a:solidFill>
                <a:ea typeface="ＭＳ Ｐゴシック" charset="0"/>
                <a:cs typeface="Arial Bold" charset="0"/>
                <a:sym typeface="Arial Bold" charset="0"/>
              </a:rPr>
              <a:t>Compact</a:t>
            </a:r>
          </a:p>
          <a:p>
            <a:pPr marL="40005" defTabSz="822884" fontAlgn="base">
              <a:spcBef>
                <a:spcPct val="0"/>
              </a:spcBef>
              <a:spcAft>
                <a:spcPct val="0"/>
              </a:spcAft>
            </a:pPr>
            <a:r>
              <a:rPr kumimoji="0" lang="en-US" altLang="ja-JP" dirty="0">
                <a:solidFill>
                  <a:srgbClr val="000000"/>
                </a:solidFill>
                <a:ea typeface="ＭＳ Ｐゴシック" charset="0"/>
                <a:cs typeface="Arial Bold" charset="0"/>
                <a:sym typeface="Arial Bold" charset="0"/>
              </a:rPr>
              <a:t>Pulse </a:t>
            </a:r>
            <a:r>
              <a:rPr kumimoji="0" lang="en-US" altLang="ja-JP" dirty="0" smtClean="0">
                <a:solidFill>
                  <a:srgbClr val="000000"/>
                </a:solidFill>
                <a:ea typeface="ＭＳ Ｐゴシック" charset="0"/>
                <a:cs typeface="Arial Bold" charset="0"/>
                <a:sym typeface="Arial Bold" charset="0"/>
              </a:rPr>
              <a:t>Reactor→ Load </a:t>
            </a:r>
            <a:r>
              <a:rPr kumimoji="0" lang="en-US" altLang="ja-JP" dirty="0" err="1" smtClean="0">
                <a:solidFill>
                  <a:srgbClr val="000000"/>
                </a:solidFill>
                <a:ea typeface="ＭＳ Ｐゴシック" charset="0"/>
                <a:cs typeface="Arial Bold" charset="0"/>
                <a:sym typeface="Arial Bold" charset="0"/>
              </a:rPr>
              <a:t>Followability</a:t>
            </a:r>
            <a:endParaRPr kumimoji="0" lang="en-US" altLang="ja-JP" dirty="0" smtClean="0">
              <a:solidFill>
                <a:srgbClr val="000000"/>
              </a:solidFill>
              <a:ea typeface="ＭＳ Ｐゴシック" charset="0"/>
              <a:cs typeface="Arial Bold" charset="0"/>
              <a:sym typeface="Arial Bold" charset="0"/>
            </a:endParaRPr>
          </a:p>
          <a:p>
            <a:pPr marL="40005" defTabSz="822884" fontAlgn="base">
              <a:spcBef>
                <a:spcPct val="0"/>
              </a:spcBef>
              <a:spcAft>
                <a:spcPct val="0"/>
              </a:spcAft>
            </a:pPr>
            <a:r>
              <a:rPr kumimoji="0" lang="ja-JP" altLang="ja-JP" dirty="0">
                <a:solidFill>
                  <a:srgbClr val="000000"/>
                </a:solidFill>
                <a:ea typeface="ＭＳ Ｐゴシック" charset="0"/>
                <a:cs typeface="Arial Bold" charset="0"/>
                <a:sym typeface="Arial Bold" charset="0"/>
              </a:rPr>
              <a:t>　</a:t>
            </a:r>
            <a:r>
              <a:rPr kumimoji="0" lang="ja-JP" altLang="en-US" dirty="0" smtClean="0">
                <a:solidFill>
                  <a:srgbClr val="000000"/>
                </a:solidFill>
                <a:ea typeface="ＭＳ Ｐゴシック" charset="0"/>
                <a:cs typeface="Arial Bold" charset="0"/>
                <a:sym typeface="Arial Bold" charset="0"/>
              </a:rPr>
              <a:t>　　　　　　　　</a:t>
            </a:r>
            <a:r>
              <a:rPr kumimoji="0" lang="en-US" altLang="ja-JP" dirty="0" smtClean="0">
                <a:solidFill>
                  <a:srgbClr val="000000"/>
                </a:solidFill>
                <a:ea typeface="ＭＳ Ｐゴシック" charset="0"/>
                <a:cs typeface="Arial Bold" charset="0"/>
                <a:sym typeface="Arial Bold" charset="0"/>
              </a:rPr>
              <a:t> →</a:t>
            </a:r>
            <a:r>
              <a:rPr kumimoji="0" lang="en-US" altLang="ja-JP" dirty="0" smtClean="0">
                <a:solidFill>
                  <a:srgbClr val="FF0000"/>
                </a:solidFill>
                <a:ea typeface="ＭＳ Ｐゴシック" charset="0"/>
                <a:cs typeface="Arial Bold" charset="0"/>
                <a:sym typeface="Arial Bold" charset="0"/>
              </a:rPr>
              <a:t>Peak-load</a:t>
            </a:r>
            <a:endParaRPr kumimoji="0" lang="en-US" altLang="ja-JP" dirty="0">
              <a:solidFill>
                <a:srgbClr val="FF0000"/>
              </a:solidFill>
              <a:ea typeface="ＭＳ Ｐゴシック" charset="0"/>
              <a:cs typeface="Arial Bold" charset="0"/>
              <a:sym typeface="Arial Bold" charset="0"/>
            </a:endParaRPr>
          </a:p>
          <a:p>
            <a:pPr marL="40005" defTabSz="822884" fontAlgn="base">
              <a:spcBef>
                <a:spcPct val="0"/>
              </a:spcBef>
              <a:spcAft>
                <a:spcPct val="0"/>
              </a:spcAft>
            </a:pPr>
            <a:endParaRPr kumimoji="0" lang="en-US" altLang="ja-JP" dirty="0">
              <a:solidFill>
                <a:srgbClr val="000000"/>
              </a:solidFill>
              <a:ea typeface="ＭＳ Ｐゴシック" charset="0"/>
              <a:cs typeface="Arial Bold" charset="0"/>
              <a:sym typeface="Arial Bold" charset="0"/>
            </a:endParaRPr>
          </a:p>
          <a:p>
            <a:pPr marL="40005" defTabSz="822884" fontAlgn="base">
              <a:spcBef>
                <a:spcPct val="0"/>
              </a:spcBef>
              <a:spcAft>
                <a:spcPct val="0"/>
              </a:spcAft>
            </a:pPr>
            <a:r>
              <a:rPr kumimoji="0" lang="en-US" altLang="ja-JP" sz="1600" dirty="0" smtClean="0">
                <a:solidFill>
                  <a:srgbClr val="FD9A00"/>
                </a:solidFill>
                <a:ea typeface="ＭＳ Ｐゴシック" charset="0"/>
                <a:cs typeface="Arial Bold" charset="0"/>
                <a:sym typeface="Arial Bold" charset="0"/>
              </a:rPr>
              <a:t>Lawrence </a:t>
            </a:r>
            <a:r>
              <a:rPr kumimoji="0" lang="en-US" altLang="ja-JP" sz="1600" dirty="0">
                <a:solidFill>
                  <a:srgbClr val="FD9A00"/>
                </a:solidFill>
                <a:ea typeface="ＭＳ Ｐゴシック" charset="0"/>
                <a:cs typeface="Arial Bold" charset="0"/>
                <a:sym typeface="Arial Bold" charset="0"/>
              </a:rPr>
              <a:t>Livermore National Laboratory</a:t>
            </a:r>
          </a:p>
          <a:p>
            <a:pPr marL="40005" defTabSz="822884" fontAlgn="base">
              <a:spcBef>
                <a:spcPct val="0"/>
              </a:spcBef>
              <a:spcAft>
                <a:spcPct val="0"/>
              </a:spcAft>
            </a:pPr>
            <a:r>
              <a:rPr kumimoji="0" lang="en-US" altLang="ja-JP" sz="1600" dirty="0">
                <a:solidFill>
                  <a:srgbClr val="FD9A00"/>
                </a:solidFill>
                <a:ea typeface="ＭＳ Ｐゴシック" charset="0"/>
                <a:cs typeface="Arial Bold" charset="0"/>
                <a:sym typeface="Arial Bold" charset="0"/>
              </a:rPr>
              <a:t>French Atomic Energy Commission</a:t>
            </a:r>
          </a:p>
          <a:p>
            <a:pPr marL="40005" defTabSz="822884" fontAlgn="base">
              <a:spcBef>
                <a:spcPct val="0"/>
              </a:spcBef>
              <a:spcAft>
                <a:spcPct val="0"/>
              </a:spcAft>
            </a:pPr>
            <a:r>
              <a:rPr kumimoji="0" lang="en-US" altLang="ja-JP" sz="1600" dirty="0">
                <a:solidFill>
                  <a:srgbClr val="FD9A00"/>
                </a:solidFill>
                <a:ea typeface="ＭＳ Ｐゴシック" charset="0"/>
                <a:cs typeface="Arial Bold" charset="0"/>
                <a:sym typeface="Arial Bold" charset="0"/>
              </a:rPr>
              <a:t>Osaka </a:t>
            </a:r>
            <a:r>
              <a:rPr kumimoji="0" lang="en-US" altLang="ja-JP" sz="1600" dirty="0" smtClean="0">
                <a:solidFill>
                  <a:srgbClr val="FD9A00"/>
                </a:solidFill>
                <a:ea typeface="ＭＳ Ｐゴシック" charset="0"/>
                <a:cs typeface="Arial Bold" charset="0"/>
                <a:sym typeface="Arial Bold" charset="0"/>
              </a:rPr>
              <a:t>University</a:t>
            </a:r>
          </a:p>
        </p:txBody>
      </p:sp>
      <p:sp>
        <p:nvSpPr>
          <p:cNvPr id="30748" name="Rectangle 28"/>
          <p:cNvSpPr>
            <a:spLocks noGrp="1" noChangeArrowheads="1"/>
          </p:cNvSpPr>
          <p:nvPr>
            <p:ph type="title"/>
          </p:nvPr>
        </p:nvSpPr>
        <p:spPr>
          <a:xfrm>
            <a:off x="832048" y="-99392"/>
            <a:ext cx="7772400" cy="685800"/>
          </a:xfrm>
          <a:ln/>
        </p:spPr>
        <p:txBody>
          <a:bodyPr rIns="126987"/>
          <a:lstStyle/>
          <a:p>
            <a:r>
              <a:rPr lang="en-US" altLang="ja-JP" sz="3100" dirty="0">
                <a:latin typeface="+mn-lt"/>
                <a:cs typeface="Arial Bold" charset="0"/>
                <a:sym typeface="Arial Bold" charset="0"/>
              </a:rPr>
              <a:t>Magnetic and Laser Fusion</a:t>
            </a:r>
            <a:endParaRPr lang="en-US" altLang="ja-JP" sz="3100" dirty="0">
              <a:latin typeface="+mn-lt"/>
              <a:ea typeface="ヒラギノ角ゴ ProN W6" charset="0"/>
              <a:cs typeface="ヒラギノ角ゴ ProN W6" charset="0"/>
              <a:sym typeface="Arial Bold" charset="0"/>
            </a:endParaRPr>
          </a:p>
        </p:txBody>
      </p:sp>
      <p:sp>
        <p:nvSpPr>
          <p:cNvPr id="30749" name="Rectangle 29"/>
          <p:cNvSpPr>
            <a:spLocks/>
          </p:cNvSpPr>
          <p:nvPr/>
        </p:nvSpPr>
        <p:spPr bwMode="auto">
          <a:xfrm>
            <a:off x="7663822" y="2821490"/>
            <a:ext cx="8234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Fusion</a:t>
            </a:r>
          </a:p>
          <a:p>
            <a:pPr marL="40005" defTabSz="822884" fontAlgn="base">
              <a:spcBef>
                <a:spcPct val="0"/>
              </a:spcBef>
              <a:spcAft>
                <a:spcPct val="0"/>
              </a:spcAft>
            </a:pPr>
            <a:r>
              <a:rPr kumimoji="0" lang="en-US" altLang="ja-JP">
                <a:solidFill>
                  <a:srgbClr val="FFFFFF"/>
                </a:solidFill>
                <a:ea typeface="ＭＳ Ｐゴシック" charset="0"/>
                <a:cs typeface="Arial Bold" charset="0"/>
                <a:sym typeface="Arial Bold" charset="0"/>
              </a:rPr>
              <a:t>Plasma</a:t>
            </a:r>
          </a:p>
        </p:txBody>
      </p:sp>
      <p:sp>
        <p:nvSpPr>
          <p:cNvPr id="33"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a:defRPr/>
            </a:pPr>
            <a:fld id="{57A8297D-5CC8-2240-8899-FD4042865E28}" type="slidenum">
              <a:rPr lang="en-US" altLang="ja-JP">
                <a:latin typeface="Arial" charset="0"/>
              </a:rPr>
              <a:pPr algn="r">
                <a:defRPr/>
              </a:pPr>
              <a:t>2</a:t>
            </a:fld>
            <a:endParaRPr lang="en-US" altLang="ja-JP" dirty="0">
              <a:latin typeface="Arial" charset="0"/>
            </a:endParaRPr>
          </a:p>
        </p:txBody>
      </p:sp>
      <p:pic>
        <p:nvPicPr>
          <p:cNvPr id="34"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5"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4244459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fld id="{A505FC59-5481-444B-95CE-32E8AC61201D}" type="slidenum">
              <a:rPr lang="en-US" altLang="ja-JP">
                <a:solidFill>
                  <a:srgbClr val="000000"/>
                </a:solidFill>
              </a:rPr>
              <a:pPr/>
              <a:t>20</a:t>
            </a:fld>
            <a:endParaRPr lang="en-US" altLang="ja-JP">
              <a:solidFill>
                <a:srgbClr val="000000"/>
              </a:solidFill>
            </a:endParaRPr>
          </a:p>
        </p:txBody>
      </p:sp>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123" y="2088153"/>
            <a:ext cx="1828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865" y="3196646"/>
            <a:ext cx="5433184" cy="318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90" name="Rectangle 6"/>
          <p:cNvSpPr>
            <a:spLocks/>
          </p:cNvSpPr>
          <p:nvPr/>
        </p:nvSpPr>
        <p:spPr bwMode="auto">
          <a:xfrm>
            <a:off x="1552263" y="2636912"/>
            <a:ext cx="17956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kumimoji="0" lang="en-US" altLang="ja-JP" b="1" dirty="0" smtClean="0">
                <a:solidFill>
                  <a:srgbClr val="000000"/>
                </a:solidFill>
                <a:latin typeface="Arial" panose="020B0604020202020204" pitchFamily="34" charset="0"/>
                <a:ea typeface="メイリオ ボールド" charset="0"/>
                <a:cs typeface="Arial" panose="020B0604020202020204" pitchFamily="34" charset="0"/>
                <a:sym typeface="メイリオ ボールド" charset="0"/>
              </a:rPr>
              <a:t>Unsynchronized</a:t>
            </a:r>
          </a:p>
          <a:p>
            <a:pPr fontAlgn="base">
              <a:spcBef>
                <a:spcPct val="0"/>
              </a:spcBef>
              <a:spcAft>
                <a:spcPct val="0"/>
              </a:spcAft>
            </a:pPr>
            <a:r>
              <a:rPr kumimoji="0" lang="en-US" altLang="ja-JP" b="1" dirty="0" smtClean="0">
                <a:solidFill>
                  <a:srgbClr val="000000"/>
                </a:solidFill>
                <a:latin typeface="Arial" panose="020B0604020202020204" pitchFamily="34" charset="0"/>
                <a:ea typeface="メイリオ ボールド" charset="0"/>
                <a:cs typeface="Arial" panose="020B0604020202020204" pitchFamily="34" charset="0"/>
                <a:sym typeface="メイリオ ボールド" charset="0"/>
              </a:rPr>
              <a:t>Backlight</a:t>
            </a:r>
          </a:p>
        </p:txBody>
      </p:sp>
      <p:sp>
        <p:nvSpPr>
          <p:cNvPr id="41991" name="Rectangle 7"/>
          <p:cNvSpPr>
            <a:spLocks/>
          </p:cNvSpPr>
          <p:nvPr/>
        </p:nvSpPr>
        <p:spPr bwMode="auto">
          <a:xfrm>
            <a:off x="3526497" y="2828870"/>
            <a:ext cx="1284014" cy="2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kumimoji="0" lang="en-US" altLang="ja-JP" b="1" dirty="0" smtClean="0">
                <a:solidFill>
                  <a:srgbClr val="000000"/>
                </a:solidFill>
                <a:latin typeface="Arial" panose="020B0604020202020204" pitchFamily="34" charset="0"/>
                <a:ea typeface="メイリオ ボールド" charset="0"/>
                <a:cs typeface="Arial" panose="020B0604020202020204" pitchFamily="34" charset="0"/>
                <a:sym typeface="メイリオ ボールド" charset="0"/>
              </a:rPr>
              <a:t>Synchronized</a:t>
            </a:r>
          </a:p>
        </p:txBody>
      </p:sp>
      <p:sp>
        <p:nvSpPr>
          <p:cNvPr id="41992" name="Rectangle 8"/>
          <p:cNvSpPr>
            <a:spLocks/>
          </p:cNvSpPr>
          <p:nvPr/>
        </p:nvSpPr>
        <p:spPr bwMode="auto">
          <a:xfrm>
            <a:off x="5292080" y="2636912"/>
            <a:ext cx="23220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kumimoji="0" lang="en-US" altLang="ja-JP" b="1" dirty="0" smtClean="0">
                <a:solidFill>
                  <a:srgbClr val="000000"/>
                </a:solidFill>
                <a:latin typeface="Arial" panose="020B0604020202020204" pitchFamily="34" charset="0"/>
                <a:ea typeface="メイリオ ボールド" charset="0"/>
                <a:cs typeface="Arial" panose="020B0604020202020204" pitchFamily="34" charset="0"/>
                <a:sym typeface="メイリオ ボールド" charset="0"/>
              </a:rPr>
              <a:t>Laser</a:t>
            </a:r>
          </a:p>
          <a:p>
            <a:pPr fontAlgn="base">
              <a:spcBef>
                <a:spcPct val="0"/>
              </a:spcBef>
              <a:spcAft>
                <a:spcPct val="0"/>
              </a:spcAft>
            </a:pPr>
            <a:r>
              <a:rPr kumimoji="0" lang="en-US" altLang="ja-JP" b="1" dirty="0" smtClean="0">
                <a:solidFill>
                  <a:srgbClr val="FF0000"/>
                </a:solidFill>
                <a:latin typeface="Arial" panose="020B0604020202020204" pitchFamily="34" charset="0"/>
                <a:ea typeface="メイリオ ボールド" charset="0"/>
                <a:cs typeface="Arial" panose="020B0604020202020204" pitchFamily="34" charset="0"/>
                <a:sym typeface="メイリオ ボールド" charset="0"/>
              </a:rPr>
              <a:t>never </a:t>
            </a:r>
            <a:r>
              <a:rPr kumimoji="0" lang="en-US" altLang="ja-JP" b="1" dirty="0">
                <a:solidFill>
                  <a:srgbClr val="FF0000"/>
                </a:solidFill>
                <a:latin typeface="Arial" panose="020B0604020202020204" pitchFamily="34" charset="0"/>
                <a:ea typeface="メイリオ ボールド" charset="0"/>
                <a:cs typeface="Arial" panose="020B0604020202020204" pitchFamily="34" charset="0"/>
                <a:sym typeface="メイリオ ボールド" charset="0"/>
              </a:rPr>
              <a:t>miss the target </a:t>
            </a:r>
            <a:endParaRPr kumimoji="0" lang="ja-JP" altLang="en-US" b="1" dirty="0" smtClean="0">
              <a:solidFill>
                <a:srgbClr val="FF0000"/>
              </a:solidFill>
              <a:latin typeface="Arial" panose="020B0604020202020204" pitchFamily="34" charset="0"/>
              <a:ea typeface="メイリオ ボールド" charset="0"/>
              <a:cs typeface="Arial" panose="020B0604020202020204" pitchFamily="34" charset="0"/>
              <a:sym typeface="メイリオ ボールド" charset="0"/>
            </a:endParaRPr>
          </a:p>
        </p:txBody>
      </p:sp>
      <p:sp>
        <p:nvSpPr>
          <p:cNvPr id="41994" name="Rectangle 10"/>
          <p:cNvSpPr>
            <a:spLocks/>
          </p:cNvSpPr>
          <p:nvPr/>
        </p:nvSpPr>
        <p:spPr bwMode="auto">
          <a:xfrm>
            <a:off x="1619672" y="4614"/>
            <a:ext cx="7566660"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tabLst>
                <a:tab pos="754289" algn="l"/>
                <a:tab pos="822857" algn="l"/>
              </a:tabLst>
            </a:pPr>
            <a:r>
              <a:rPr kumimoji="0" lang="en-US" altLang="ja-JP" sz="2700" dirty="0" smtClean="0">
                <a:solidFill>
                  <a:srgbClr val="000000"/>
                </a:solidFill>
                <a:latin typeface="Lucida Grande" charset="0"/>
                <a:ea typeface="ＭＳ Ｐゴシック" charset="0"/>
                <a:cs typeface="Lucida Grande" charset="0"/>
                <a:sym typeface="Lucida Grande" charset="0"/>
              </a:rPr>
              <a:t>EUV project has already demonstrated </a:t>
            </a:r>
          </a:p>
          <a:p>
            <a:pPr fontAlgn="base">
              <a:spcBef>
                <a:spcPct val="0"/>
              </a:spcBef>
              <a:spcAft>
                <a:spcPct val="0"/>
              </a:spcAft>
              <a:tabLst>
                <a:tab pos="754289" algn="l"/>
                <a:tab pos="822857" algn="l"/>
              </a:tabLst>
            </a:pPr>
            <a:r>
              <a:rPr kumimoji="0" lang="en-US" altLang="ja-JP" sz="2700" dirty="0" smtClean="0">
                <a:solidFill>
                  <a:srgbClr val="000000"/>
                </a:solidFill>
                <a:latin typeface="Lucida Grande" charset="0"/>
                <a:ea typeface="ＭＳ Ｐゴシック" charset="0"/>
                <a:cs typeface="Lucida Grande" charset="0"/>
                <a:sym typeface="Lucida Grande" charset="0"/>
              </a:rPr>
              <a:t>Target </a:t>
            </a:r>
            <a:r>
              <a:rPr kumimoji="0" lang="en-US" altLang="ja-JP" sz="2700" dirty="0">
                <a:solidFill>
                  <a:srgbClr val="000000"/>
                </a:solidFill>
                <a:latin typeface="Lucida Grande" charset="0"/>
                <a:ea typeface="ＭＳ Ｐゴシック" charset="0"/>
                <a:cs typeface="Lucida Grande" charset="0"/>
                <a:sym typeface="Lucida Grande" charset="0"/>
              </a:rPr>
              <a:t>Injection and Beam </a:t>
            </a:r>
            <a:r>
              <a:rPr kumimoji="0" lang="en-US" altLang="ja-JP" sz="2700" dirty="0" smtClean="0">
                <a:solidFill>
                  <a:srgbClr val="000000"/>
                </a:solidFill>
                <a:latin typeface="Lucida Grande" charset="0"/>
                <a:ea typeface="ＭＳ Ｐゴシック" charset="0"/>
                <a:cs typeface="Lucida Grande" charset="0"/>
                <a:sym typeface="Lucida Grande" charset="0"/>
              </a:rPr>
              <a:t>Pointing</a:t>
            </a:r>
            <a:endParaRPr kumimoji="0" lang="en-US" altLang="ja-JP" sz="2700" dirty="0">
              <a:solidFill>
                <a:srgbClr val="000000"/>
              </a:solidFill>
              <a:latin typeface="Lucida Grande" charset="0"/>
              <a:ea typeface="ＭＳ Ｐゴシック" charset="0"/>
              <a:cs typeface="Lucida Grande" charset="0"/>
              <a:sym typeface="Lucida Grande" charset="0"/>
            </a:endParaRPr>
          </a:p>
        </p:txBody>
      </p:sp>
      <p:pic>
        <p:nvPicPr>
          <p:cNvPr id="4199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381328"/>
            <a:ext cx="1725930" cy="44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 name="Picture 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5" name="図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9752" y="980728"/>
            <a:ext cx="4392488" cy="167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96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ー 3"/>
          <p:cNvSpPr>
            <a:spLocks noGrp="1"/>
          </p:cNvSpPr>
          <p:nvPr>
            <p:ph type="sldNum" sz="quarter" idx="10"/>
          </p:nvPr>
        </p:nvSpPr>
        <p:spPr/>
        <p:txBody>
          <a:bodyPr/>
          <a:lstStyle/>
          <a:p>
            <a:fld id="{5C06BB9E-A26E-614D-AD4C-CEDC051D79DB}" type="slidenum">
              <a:rPr lang="en-US" altLang="ja-JP"/>
              <a:pPr/>
              <a:t>21</a:t>
            </a:fld>
            <a:endParaRPr lang="en-US" altLang="ja-JP"/>
          </a:p>
        </p:txBody>
      </p:sp>
      <p:sp>
        <p:nvSpPr>
          <p:cNvPr id="46084" name="Rectangle 4"/>
          <p:cNvSpPr>
            <a:spLocks/>
          </p:cNvSpPr>
          <p:nvPr/>
        </p:nvSpPr>
        <p:spPr bwMode="auto">
          <a:xfrm>
            <a:off x="971600" y="-27384"/>
            <a:ext cx="8092440" cy="468630"/>
          </a:xfrm>
          <a:prstGeom prst="rect">
            <a:avLst/>
          </a:prstGeom>
          <a:noFill/>
          <a:ln>
            <a:noFill/>
          </a:ln>
          <a:effectLst>
            <a:outerShdw blurRad="12700" dist="38099"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altLang="ja-JP" sz="2700" b="1" dirty="0">
                <a:latin typeface="Lucida Grande" charset="0"/>
                <a:ea typeface="ＭＳ Ｐゴシック" charset="0"/>
                <a:cs typeface="Lucida Grande" charset="0"/>
                <a:sym typeface="Lucida Grande" charset="0"/>
              </a:rPr>
              <a:t>Industry</a:t>
            </a:r>
            <a:r>
              <a:rPr lang="ja-JP" altLang="en-US" sz="2700" b="1" dirty="0">
                <a:latin typeface="Arial"/>
                <a:ea typeface="ＭＳ Ｐゴシック" charset="0"/>
                <a:cs typeface="Lucida Grande" charset="0"/>
                <a:sym typeface="Lucida Grande" charset="0"/>
              </a:rPr>
              <a:t>’</a:t>
            </a:r>
            <a:r>
              <a:rPr lang="en-US" altLang="ja-JP" sz="2700" b="1" dirty="0">
                <a:latin typeface="Lucida Grande" charset="0"/>
                <a:ea typeface="ＭＳ Ｐゴシック" charset="0"/>
                <a:cs typeface="Lucida Grande" charset="0"/>
                <a:sym typeface="Lucida Grande" charset="0"/>
              </a:rPr>
              <a:t>s Engagement into </a:t>
            </a:r>
            <a:r>
              <a:rPr lang="en-US" altLang="ja-JP" sz="2700" b="1" dirty="0" smtClean="0">
                <a:latin typeface="Lucida Grande" charset="0"/>
                <a:ea typeface="ＭＳ Ｐゴシック" charset="0"/>
                <a:cs typeface="Lucida Grande" charset="0"/>
                <a:sym typeface="Lucida Grande" charset="0"/>
              </a:rPr>
              <a:t>Laser Fusion</a:t>
            </a:r>
            <a:endParaRPr lang="en-US" altLang="ja-JP" sz="2700" b="1" dirty="0">
              <a:latin typeface="Lucida Grande" charset="0"/>
              <a:ea typeface="ＭＳ Ｐゴシック" charset="0"/>
              <a:cs typeface="Lucida Grande" charset="0"/>
              <a:sym typeface="Lucida Grande" charset="0"/>
            </a:endParaRPr>
          </a:p>
        </p:txBody>
      </p:sp>
      <p:sp>
        <p:nvSpPr>
          <p:cNvPr id="46085" name="Rectangle 5"/>
          <p:cNvSpPr>
            <a:spLocks/>
          </p:cNvSpPr>
          <p:nvPr/>
        </p:nvSpPr>
        <p:spPr bwMode="auto">
          <a:xfrm>
            <a:off x="323528" y="3206110"/>
            <a:ext cx="4032448"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sz="1600" b="1" dirty="0" smtClean="0">
                <a:latin typeface="Lucida Grande"/>
                <a:ea typeface="ＭＳ Ｐゴシック" charset="0"/>
                <a:cs typeface="Lucida Grande"/>
                <a:sym typeface="Arial Bold" charset="0"/>
              </a:rPr>
              <a:t>TOYOTA’s existing technology </a:t>
            </a:r>
            <a:endParaRPr lang="en-US" altLang="ja-JP" sz="1600" b="1" dirty="0">
              <a:latin typeface="Lucida Grande"/>
              <a:ea typeface="ＭＳ Ｐゴシック" charset="0"/>
              <a:cs typeface="Lucida Grande"/>
              <a:sym typeface="Arial Bold" charset="0"/>
            </a:endParaRPr>
          </a:p>
        </p:txBody>
      </p:sp>
      <p:sp>
        <p:nvSpPr>
          <p:cNvPr id="46088" name="Rectangle 8"/>
          <p:cNvSpPr>
            <a:spLocks/>
          </p:cNvSpPr>
          <p:nvPr/>
        </p:nvSpPr>
        <p:spPr bwMode="auto">
          <a:xfrm>
            <a:off x="755576" y="638964"/>
            <a:ext cx="4536554" cy="84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b="1" dirty="0" smtClean="0">
                <a:latin typeface="Lucida Grande"/>
                <a:ea typeface="ＭＳ Ｐゴシック" charset="0"/>
                <a:cs typeface="Lucida Grande"/>
                <a:sym typeface="Arial Bold" charset="0"/>
              </a:rPr>
              <a:t>TOYOTA’s President Emeritus, </a:t>
            </a:r>
          </a:p>
          <a:p>
            <a:pPr algn="l"/>
            <a:r>
              <a:rPr lang="en-US" altLang="ja-JP" b="1" dirty="0" err="1" smtClean="0">
                <a:latin typeface="Lucida Grande"/>
                <a:ea typeface="ＭＳ Ｐゴシック" charset="0"/>
                <a:cs typeface="Lucida Grande"/>
                <a:sym typeface="Arial Bold" charset="0"/>
              </a:rPr>
              <a:t>Sho-ichiro</a:t>
            </a:r>
            <a:r>
              <a:rPr lang="en-US" altLang="ja-JP" b="1" dirty="0" smtClean="0">
                <a:latin typeface="Lucida Grande"/>
                <a:ea typeface="ＭＳ Ｐゴシック" charset="0"/>
                <a:cs typeface="Lucida Grande"/>
                <a:sym typeface="Arial Bold" charset="0"/>
              </a:rPr>
              <a:t> Toyo</a:t>
            </a:r>
            <a:r>
              <a:rPr lang="ja-JP" altLang="en-US" b="1" dirty="0" smtClean="0">
                <a:latin typeface="Lucida Grande"/>
                <a:ea typeface="ＭＳ Ｐゴシック" charset="0"/>
                <a:cs typeface="Lucida Grande"/>
                <a:sym typeface="Arial Bold" charset="0"/>
              </a:rPr>
              <a:t>ｄ</a:t>
            </a:r>
            <a:r>
              <a:rPr lang="en-US" altLang="ja-JP" b="1" dirty="0" smtClean="0">
                <a:latin typeface="Lucida Grande"/>
                <a:ea typeface="ＭＳ Ｐゴシック" charset="0"/>
                <a:cs typeface="Lucida Grande"/>
                <a:sym typeface="Arial Bold" charset="0"/>
              </a:rPr>
              <a:t>a</a:t>
            </a:r>
            <a:r>
              <a:rPr lang="en-US" altLang="ja-JP" b="1" dirty="0">
                <a:latin typeface="Lucida Grande"/>
                <a:ea typeface="ＭＳ Ｐゴシック" charset="0"/>
                <a:cs typeface="Lucida Grande"/>
                <a:sym typeface="Arial Bold" charset="0"/>
              </a:rPr>
              <a:t>, visited ILE, Osaka</a:t>
            </a:r>
          </a:p>
        </p:txBody>
      </p:sp>
      <p:pic>
        <p:nvPicPr>
          <p:cNvPr id="1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7"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 name="図 1"/>
          <p:cNvPicPr>
            <a:picLocks noChangeAspect="1"/>
          </p:cNvPicPr>
          <p:nvPr/>
        </p:nvPicPr>
        <p:blipFill>
          <a:blip r:embed="rId5"/>
          <a:stretch>
            <a:fillRect/>
          </a:stretch>
        </p:blipFill>
        <p:spPr>
          <a:xfrm>
            <a:off x="683569" y="1268760"/>
            <a:ext cx="4464495" cy="1795682"/>
          </a:xfrm>
          <a:prstGeom prst="rect">
            <a:avLst/>
          </a:prstGeom>
        </p:spPr>
      </p:pic>
      <p:pic>
        <p:nvPicPr>
          <p:cNvPr id="46086"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573016"/>
            <a:ext cx="388843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6090" name="Rectangle 10"/>
          <p:cNvSpPr>
            <a:spLocks/>
          </p:cNvSpPr>
          <p:nvPr/>
        </p:nvSpPr>
        <p:spPr bwMode="auto">
          <a:xfrm>
            <a:off x="1937410" y="2708920"/>
            <a:ext cx="834390" cy="2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sz="1600" dirty="0" smtClean="0">
                <a:latin typeface="Arial Bold" charset="0"/>
                <a:ea typeface="ＭＳ Ｐゴシック" charset="0"/>
                <a:cs typeface="Arial Bold" charset="0"/>
                <a:sym typeface="Arial Bold" charset="0"/>
              </a:rPr>
              <a:t>Toyo</a:t>
            </a:r>
            <a:r>
              <a:rPr lang="ja-JP" altLang="en-US" sz="1600" dirty="0" smtClean="0">
                <a:latin typeface="Arial Bold" charset="0"/>
                <a:ea typeface="ＭＳ Ｐゴシック" charset="0"/>
                <a:cs typeface="Arial Bold" charset="0"/>
                <a:sym typeface="Arial Bold" charset="0"/>
              </a:rPr>
              <a:t>ｄ</a:t>
            </a:r>
            <a:r>
              <a:rPr lang="en-US" altLang="ja-JP" sz="1600" dirty="0" smtClean="0">
                <a:latin typeface="Arial Bold" charset="0"/>
                <a:ea typeface="ＭＳ Ｐゴシック" charset="0"/>
                <a:cs typeface="Arial Bold" charset="0"/>
                <a:sym typeface="Arial Bold" charset="0"/>
              </a:rPr>
              <a:t>a</a:t>
            </a:r>
            <a:endParaRPr lang="en-US" altLang="ja-JP" sz="1600" dirty="0">
              <a:latin typeface="Arial Bold" charset="0"/>
              <a:ea typeface="ＭＳ Ｐゴシック" charset="0"/>
              <a:cs typeface="Arial Bold" charset="0"/>
              <a:sym typeface="Arial Bold" charset="0"/>
            </a:endParaRPr>
          </a:p>
        </p:txBody>
      </p:sp>
      <p:pic>
        <p:nvPicPr>
          <p:cNvPr id="14" name="コンテンツ プレースホルダー 3"/>
          <p:cNvPicPr>
            <a:picLocks noChangeAspect="1"/>
          </p:cNvPicPr>
          <p:nvPr/>
        </p:nvPicPr>
        <p:blipFill>
          <a:blip r:embed="rId7">
            <a:extLst>
              <a:ext uri="{28A0092B-C50C-407E-A947-70E740481C1C}">
                <a14:useLocalDpi xmlns:a14="http://schemas.microsoft.com/office/drawing/2010/main" val="0"/>
              </a:ext>
            </a:extLst>
          </a:blip>
          <a:srcRect l="12981" t="3078"/>
          <a:stretch>
            <a:fillRect/>
          </a:stretch>
        </p:blipFill>
        <p:spPr>
          <a:xfrm>
            <a:off x="4844089" y="3573016"/>
            <a:ext cx="3472327" cy="2561591"/>
          </a:xfrm>
          <a:prstGeom prst="rect">
            <a:avLst/>
          </a:prstGeom>
        </p:spPr>
      </p:pic>
      <p:sp>
        <p:nvSpPr>
          <p:cNvPr id="18" name="Rectangle 9"/>
          <p:cNvSpPr>
            <a:spLocks/>
          </p:cNvSpPr>
          <p:nvPr/>
        </p:nvSpPr>
        <p:spPr bwMode="auto">
          <a:xfrm>
            <a:off x="683568" y="6113814"/>
            <a:ext cx="3691890" cy="7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sz="1600" dirty="0" smtClean="0">
                <a:latin typeface="Lucida Grande"/>
                <a:ea typeface="ＭＳ Ｐゴシック" charset="0"/>
                <a:cs typeface="Lucida Grande"/>
                <a:sym typeface="Arial Bold" charset="0"/>
              </a:rPr>
              <a:t>Latest Looming Machine has</a:t>
            </a:r>
          </a:p>
          <a:p>
            <a:pPr algn="l"/>
            <a:r>
              <a:rPr lang="en-US" altLang="ja-JP" sz="1600" dirty="0" smtClean="0">
                <a:latin typeface="Lucida Grande"/>
                <a:ea typeface="ＭＳ Ｐゴシック" charset="0"/>
                <a:cs typeface="Lucida Grande"/>
                <a:sym typeface="Arial Bold" charset="0"/>
              </a:rPr>
              <a:t>  Wept </a:t>
            </a:r>
            <a:r>
              <a:rPr lang="en-US" altLang="ja-JP" sz="1600" dirty="0">
                <a:latin typeface="Lucida Grande"/>
                <a:ea typeface="ＭＳ Ｐゴシック" charset="0"/>
                <a:cs typeface="Lucida Grande"/>
                <a:sym typeface="Arial Bold" charset="0"/>
              </a:rPr>
              <a:t>injection: &gt;10 Hz, 80 m/</a:t>
            </a:r>
            <a:r>
              <a:rPr lang="en-US" altLang="ja-JP" sz="1600" dirty="0" smtClean="0">
                <a:latin typeface="Lucida Grande"/>
                <a:ea typeface="ＭＳ Ｐゴシック" charset="0"/>
                <a:cs typeface="Lucida Grande"/>
                <a:sym typeface="Arial Bold" charset="0"/>
              </a:rPr>
              <a:t>s  </a:t>
            </a:r>
            <a:endParaRPr lang="en-US" altLang="ja-JP" sz="1600" dirty="0">
              <a:latin typeface="Lucida Grande"/>
              <a:ea typeface="ＭＳ Ｐゴシック" charset="0"/>
              <a:cs typeface="Lucida Grande"/>
              <a:sym typeface="Arial Bold" charset="0"/>
            </a:endParaRPr>
          </a:p>
          <a:p>
            <a:pPr algn="l"/>
            <a:r>
              <a:rPr lang="en-US" altLang="ja-JP" sz="1600" dirty="0" smtClean="0">
                <a:latin typeface="Lucida Grande"/>
                <a:ea typeface="ＭＳ Ｐゴシック" charset="0"/>
                <a:cs typeface="Lucida Grande"/>
                <a:sym typeface="Arial Bold" charset="0"/>
              </a:rPr>
              <a:t> pointing accuracy: better than mm  </a:t>
            </a:r>
            <a:endParaRPr lang="en-US" altLang="ja-JP" sz="1600" dirty="0">
              <a:latin typeface="Lucida Grande"/>
              <a:ea typeface="ＭＳ Ｐゴシック" charset="0"/>
              <a:cs typeface="Lucida Grande"/>
              <a:sym typeface="Arial Bold" charset="0"/>
            </a:endParaRPr>
          </a:p>
        </p:txBody>
      </p:sp>
      <p:pic>
        <p:nvPicPr>
          <p:cNvPr id="19" name="Picture 2" descr="http://h50146.www5.hp.com/products/workstations/personal_ws/case_studies/hamamatsu/images/img_001_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5805264"/>
            <a:ext cx="1368152" cy="34203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図形グループ 19"/>
          <p:cNvGrpSpPr/>
          <p:nvPr/>
        </p:nvGrpSpPr>
        <p:grpSpPr>
          <a:xfrm>
            <a:off x="5220072" y="4653136"/>
            <a:ext cx="360040" cy="1047388"/>
            <a:chOff x="395536" y="2636912"/>
            <a:chExt cx="792088" cy="2304256"/>
          </a:xfrm>
        </p:grpSpPr>
        <p:sp>
          <p:nvSpPr>
            <p:cNvPr id="21" name="Freeform 57"/>
            <p:cNvSpPr>
              <a:spLocks/>
            </p:cNvSpPr>
            <p:nvPr/>
          </p:nvSpPr>
          <p:spPr bwMode="auto">
            <a:xfrm>
              <a:off x="647896" y="3285594"/>
              <a:ext cx="396774" cy="354300"/>
            </a:xfrm>
            <a:custGeom>
              <a:avLst/>
              <a:gdLst>
                <a:gd name="T0" fmla="*/ 170 w 272"/>
                <a:gd name="T1" fmla="*/ 212 h 272"/>
                <a:gd name="T2" fmla="*/ 138 w 272"/>
                <a:gd name="T3" fmla="*/ 212 h 272"/>
                <a:gd name="T4" fmla="*/ 114 w 272"/>
                <a:gd name="T5" fmla="*/ 230 h 272"/>
                <a:gd name="T6" fmla="*/ 69 w 272"/>
                <a:gd name="T7" fmla="*/ 239 h 272"/>
                <a:gd name="T8" fmla="*/ 33 w 272"/>
                <a:gd name="T9" fmla="*/ 248 h 272"/>
                <a:gd name="T10" fmla="*/ 0 w 272"/>
                <a:gd name="T11" fmla="*/ 272 h 272"/>
                <a:gd name="T12" fmla="*/ 33 w 272"/>
                <a:gd name="T13" fmla="*/ 272 h 272"/>
                <a:gd name="T14" fmla="*/ 33 w 272"/>
                <a:gd name="T15" fmla="*/ 254 h 272"/>
                <a:gd name="T16" fmla="*/ 69 w 272"/>
                <a:gd name="T17" fmla="*/ 248 h 272"/>
                <a:gd name="T18" fmla="*/ 138 w 272"/>
                <a:gd name="T19" fmla="*/ 248 h 272"/>
                <a:gd name="T20" fmla="*/ 170 w 272"/>
                <a:gd name="T21" fmla="*/ 239 h 272"/>
                <a:gd name="T22" fmla="*/ 203 w 272"/>
                <a:gd name="T23" fmla="*/ 230 h 272"/>
                <a:gd name="T24" fmla="*/ 227 w 272"/>
                <a:gd name="T25" fmla="*/ 230 h 272"/>
                <a:gd name="T26" fmla="*/ 236 w 272"/>
                <a:gd name="T27" fmla="*/ 212 h 272"/>
                <a:gd name="T28" fmla="*/ 203 w 272"/>
                <a:gd name="T29" fmla="*/ 197 h 272"/>
                <a:gd name="T30" fmla="*/ 236 w 272"/>
                <a:gd name="T31" fmla="*/ 188 h 272"/>
                <a:gd name="T32" fmla="*/ 215 w 272"/>
                <a:gd name="T33" fmla="*/ 179 h 272"/>
                <a:gd name="T34" fmla="*/ 194 w 272"/>
                <a:gd name="T35" fmla="*/ 170 h 272"/>
                <a:gd name="T36" fmla="*/ 185 w 272"/>
                <a:gd name="T37" fmla="*/ 170 h 272"/>
                <a:gd name="T38" fmla="*/ 203 w 272"/>
                <a:gd name="T39" fmla="*/ 161 h 272"/>
                <a:gd name="T40" fmla="*/ 203 w 272"/>
                <a:gd name="T41" fmla="*/ 143 h 272"/>
                <a:gd name="T42" fmla="*/ 227 w 272"/>
                <a:gd name="T43" fmla="*/ 152 h 272"/>
                <a:gd name="T44" fmla="*/ 251 w 272"/>
                <a:gd name="T45" fmla="*/ 143 h 272"/>
                <a:gd name="T46" fmla="*/ 272 w 272"/>
                <a:gd name="T47" fmla="*/ 135 h 272"/>
                <a:gd name="T48" fmla="*/ 236 w 272"/>
                <a:gd name="T49" fmla="*/ 135 h 272"/>
                <a:gd name="T50" fmla="*/ 203 w 272"/>
                <a:gd name="T51" fmla="*/ 129 h 272"/>
                <a:gd name="T52" fmla="*/ 194 w 272"/>
                <a:gd name="T53" fmla="*/ 111 h 272"/>
                <a:gd name="T54" fmla="*/ 203 w 272"/>
                <a:gd name="T55" fmla="*/ 102 h 272"/>
                <a:gd name="T56" fmla="*/ 182 w 272"/>
                <a:gd name="T57" fmla="*/ 93 h 272"/>
                <a:gd name="T58" fmla="*/ 194 w 272"/>
                <a:gd name="T59" fmla="*/ 69 h 272"/>
                <a:gd name="T60" fmla="*/ 215 w 272"/>
                <a:gd name="T61" fmla="*/ 69 h 272"/>
                <a:gd name="T62" fmla="*/ 182 w 272"/>
                <a:gd name="T63" fmla="*/ 42 h 272"/>
                <a:gd name="T64" fmla="*/ 146 w 272"/>
                <a:gd name="T65" fmla="*/ 24 h 272"/>
                <a:gd name="T66" fmla="*/ 138 w 272"/>
                <a:gd name="T67" fmla="*/ 0 h 272"/>
                <a:gd name="T68" fmla="*/ 126 w 272"/>
                <a:gd name="T69" fmla="*/ 9 h 272"/>
                <a:gd name="T70" fmla="*/ 126 w 272"/>
                <a:gd name="T71" fmla="*/ 24 h 272"/>
                <a:gd name="T72" fmla="*/ 146 w 272"/>
                <a:gd name="T73" fmla="*/ 51 h 272"/>
                <a:gd name="T74" fmla="*/ 170 w 272"/>
                <a:gd name="T75" fmla="*/ 78 h 272"/>
                <a:gd name="T76" fmla="*/ 158 w 272"/>
                <a:gd name="T77" fmla="*/ 102 h 272"/>
                <a:gd name="T78" fmla="*/ 170 w 272"/>
                <a:gd name="T79" fmla="*/ 120 h 272"/>
                <a:gd name="T80" fmla="*/ 182 w 272"/>
                <a:gd name="T81" fmla="*/ 135 h 272"/>
                <a:gd name="T82" fmla="*/ 158 w 272"/>
                <a:gd name="T83" fmla="*/ 152 h 272"/>
                <a:gd name="T84" fmla="*/ 170 w 272"/>
                <a:gd name="T85" fmla="*/ 179 h 272"/>
                <a:gd name="T86" fmla="*/ 182 w 272"/>
                <a:gd name="T87" fmla="*/ 173 h 272"/>
                <a:gd name="T88" fmla="*/ 182 w 272"/>
                <a:gd name="T89" fmla="*/ 197 h 272"/>
                <a:gd name="T90" fmla="*/ 170 w 272"/>
                <a:gd name="T91" fmla="*/ 21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2" h="272">
                  <a:moveTo>
                    <a:pt x="170" y="212"/>
                  </a:moveTo>
                  <a:lnTo>
                    <a:pt x="138" y="212"/>
                  </a:lnTo>
                  <a:lnTo>
                    <a:pt x="114" y="230"/>
                  </a:lnTo>
                  <a:lnTo>
                    <a:pt x="69" y="239"/>
                  </a:lnTo>
                  <a:lnTo>
                    <a:pt x="33" y="248"/>
                  </a:lnTo>
                  <a:lnTo>
                    <a:pt x="0" y="272"/>
                  </a:lnTo>
                  <a:lnTo>
                    <a:pt x="33" y="272"/>
                  </a:lnTo>
                  <a:lnTo>
                    <a:pt x="33" y="254"/>
                  </a:lnTo>
                  <a:lnTo>
                    <a:pt x="69" y="248"/>
                  </a:lnTo>
                  <a:lnTo>
                    <a:pt x="138" y="248"/>
                  </a:lnTo>
                  <a:lnTo>
                    <a:pt x="170" y="239"/>
                  </a:lnTo>
                  <a:lnTo>
                    <a:pt x="203" y="230"/>
                  </a:lnTo>
                  <a:lnTo>
                    <a:pt x="227" y="230"/>
                  </a:lnTo>
                  <a:lnTo>
                    <a:pt x="236" y="212"/>
                  </a:lnTo>
                  <a:lnTo>
                    <a:pt x="203" y="197"/>
                  </a:lnTo>
                  <a:lnTo>
                    <a:pt x="236" y="188"/>
                  </a:lnTo>
                  <a:lnTo>
                    <a:pt x="215" y="179"/>
                  </a:lnTo>
                  <a:lnTo>
                    <a:pt x="194" y="170"/>
                  </a:lnTo>
                  <a:lnTo>
                    <a:pt x="185" y="170"/>
                  </a:lnTo>
                  <a:lnTo>
                    <a:pt x="203" y="161"/>
                  </a:lnTo>
                  <a:lnTo>
                    <a:pt x="203" y="143"/>
                  </a:lnTo>
                  <a:lnTo>
                    <a:pt x="227" y="152"/>
                  </a:lnTo>
                  <a:lnTo>
                    <a:pt x="251" y="143"/>
                  </a:lnTo>
                  <a:lnTo>
                    <a:pt x="272" y="135"/>
                  </a:lnTo>
                  <a:lnTo>
                    <a:pt x="236" y="135"/>
                  </a:lnTo>
                  <a:lnTo>
                    <a:pt x="203" y="129"/>
                  </a:lnTo>
                  <a:lnTo>
                    <a:pt x="194" y="111"/>
                  </a:lnTo>
                  <a:lnTo>
                    <a:pt x="203" y="102"/>
                  </a:lnTo>
                  <a:lnTo>
                    <a:pt x="182" y="93"/>
                  </a:lnTo>
                  <a:lnTo>
                    <a:pt x="194" y="69"/>
                  </a:lnTo>
                  <a:lnTo>
                    <a:pt x="215" y="69"/>
                  </a:lnTo>
                  <a:lnTo>
                    <a:pt x="182" y="42"/>
                  </a:lnTo>
                  <a:lnTo>
                    <a:pt x="146" y="24"/>
                  </a:lnTo>
                  <a:lnTo>
                    <a:pt x="138" y="0"/>
                  </a:lnTo>
                  <a:lnTo>
                    <a:pt x="126" y="9"/>
                  </a:lnTo>
                  <a:lnTo>
                    <a:pt x="126" y="24"/>
                  </a:lnTo>
                  <a:lnTo>
                    <a:pt x="146" y="51"/>
                  </a:lnTo>
                  <a:lnTo>
                    <a:pt x="170" y="78"/>
                  </a:lnTo>
                  <a:lnTo>
                    <a:pt x="158" y="102"/>
                  </a:lnTo>
                  <a:lnTo>
                    <a:pt x="170" y="120"/>
                  </a:lnTo>
                  <a:lnTo>
                    <a:pt x="182" y="135"/>
                  </a:lnTo>
                  <a:lnTo>
                    <a:pt x="158" y="152"/>
                  </a:lnTo>
                  <a:lnTo>
                    <a:pt x="170" y="179"/>
                  </a:lnTo>
                  <a:lnTo>
                    <a:pt x="182" y="173"/>
                  </a:lnTo>
                  <a:lnTo>
                    <a:pt x="182" y="197"/>
                  </a:lnTo>
                  <a:lnTo>
                    <a:pt x="170" y="212"/>
                  </a:lnTo>
                  <a:close/>
                </a:path>
              </a:pathLst>
            </a:custGeom>
            <a:solidFill>
              <a:srgbClr val="A1C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10"/>
            <p:cNvSpPr>
              <a:spLocks/>
            </p:cNvSpPr>
            <p:nvPr/>
          </p:nvSpPr>
          <p:spPr bwMode="auto">
            <a:xfrm>
              <a:off x="395536" y="2636912"/>
              <a:ext cx="792088" cy="2304256"/>
            </a:xfrm>
            <a:custGeom>
              <a:avLst/>
              <a:gdLst>
                <a:gd name="T0" fmla="*/ 487 w 543"/>
                <a:gd name="T1" fmla="*/ 346 h 1769"/>
                <a:gd name="T2" fmla="*/ 457 w 543"/>
                <a:gd name="T3" fmla="*/ 313 h 1769"/>
                <a:gd name="T4" fmla="*/ 367 w 543"/>
                <a:gd name="T5" fmla="*/ 277 h 1769"/>
                <a:gd name="T6" fmla="*/ 334 w 543"/>
                <a:gd name="T7" fmla="*/ 242 h 1769"/>
                <a:gd name="T8" fmla="*/ 325 w 543"/>
                <a:gd name="T9" fmla="*/ 209 h 1769"/>
                <a:gd name="T10" fmla="*/ 355 w 543"/>
                <a:gd name="T11" fmla="*/ 152 h 1769"/>
                <a:gd name="T12" fmla="*/ 352 w 543"/>
                <a:gd name="T13" fmla="*/ 113 h 1769"/>
                <a:gd name="T14" fmla="*/ 343 w 543"/>
                <a:gd name="T15" fmla="*/ 48 h 1769"/>
                <a:gd name="T16" fmla="*/ 287 w 543"/>
                <a:gd name="T17" fmla="*/ 0 h 1769"/>
                <a:gd name="T18" fmla="*/ 203 w 543"/>
                <a:gd name="T19" fmla="*/ 21 h 1769"/>
                <a:gd name="T20" fmla="*/ 176 w 543"/>
                <a:gd name="T21" fmla="*/ 66 h 1769"/>
                <a:gd name="T22" fmla="*/ 176 w 543"/>
                <a:gd name="T23" fmla="*/ 125 h 1769"/>
                <a:gd name="T24" fmla="*/ 194 w 543"/>
                <a:gd name="T25" fmla="*/ 188 h 1769"/>
                <a:gd name="T26" fmla="*/ 203 w 543"/>
                <a:gd name="T27" fmla="*/ 203 h 1769"/>
                <a:gd name="T28" fmla="*/ 200 w 543"/>
                <a:gd name="T29" fmla="*/ 251 h 1769"/>
                <a:gd name="T30" fmla="*/ 135 w 543"/>
                <a:gd name="T31" fmla="*/ 295 h 1769"/>
                <a:gd name="T32" fmla="*/ 69 w 543"/>
                <a:gd name="T33" fmla="*/ 322 h 1769"/>
                <a:gd name="T34" fmla="*/ 48 w 543"/>
                <a:gd name="T35" fmla="*/ 409 h 1769"/>
                <a:gd name="T36" fmla="*/ 27 w 543"/>
                <a:gd name="T37" fmla="*/ 668 h 1769"/>
                <a:gd name="T38" fmla="*/ 9 w 543"/>
                <a:gd name="T39" fmla="*/ 844 h 1769"/>
                <a:gd name="T40" fmla="*/ 18 w 543"/>
                <a:gd name="T41" fmla="*/ 892 h 1769"/>
                <a:gd name="T42" fmla="*/ 0 w 543"/>
                <a:gd name="T43" fmla="*/ 952 h 1769"/>
                <a:gd name="T44" fmla="*/ 39 w 543"/>
                <a:gd name="T45" fmla="*/ 1008 h 1769"/>
                <a:gd name="T46" fmla="*/ 63 w 543"/>
                <a:gd name="T47" fmla="*/ 1005 h 1769"/>
                <a:gd name="T48" fmla="*/ 51 w 543"/>
                <a:gd name="T49" fmla="*/ 976 h 1769"/>
                <a:gd name="T50" fmla="*/ 57 w 543"/>
                <a:gd name="T51" fmla="*/ 937 h 1769"/>
                <a:gd name="T52" fmla="*/ 57 w 543"/>
                <a:gd name="T53" fmla="*/ 907 h 1769"/>
                <a:gd name="T54" fmla="*/ 72 w 543"/>
                <a:gd name="T55" fmla="*/ 898 h 1769"/>
                <a:gd name="T56" fmla="*/ 87 w 543"/>
                <a:gd name="T57" fmla="*/ 797 h 1769"/>
                <a:gd name="T58" fmla="*/ 84 w 543"/>
                <a:gd name="T59" fmla="*/ 874 h 1769"/>
                <a:gd name="T60" fmla="*/ 93 w 543"/>
                <a:gd name="T61" fmla="*/ 961 h 1769"/>
                <a:gd name="T62" fmla="*/ 117 w 543"/>
                <a:gd name="T63" fmla="*/ 1307 h 1769"/>
                <a:gd name="T64" fmla="*/ 111 w 543"/>
                <a:gd name="T65" fmla="*/ 1557 h 1769"/>
                <a:gd name="T66" fmla="*/ 126 w 543"/>
                <a:gd name="T67" fmla="*/ 1677 h 1769"/>
                <a:gd name="T68" fmla="*/ 84 w 543"/>
                <a:gd name="T69" fmla="*/ 1733 h 1769"/>
                <a:gd name="T70" fmla="*/ 90 w 543"/>
                <a:gd name="T71" fmla="*/ 1754 h 1769"/>
                <a:gd name="T72" fmla="*/ 176 w 543"/>
                <a:gd name="T73" fmla="*/ 1742 h 1769"/>
                <a:gd name="T74" fmla="*/ 227 w 543"/>
                <a:gd name="T75" fmla="*/ 1724 h 1769"/>
                <a:gd name="T76" fmla="*/ 224 w 543"/>
                <a:gd name="T77" fmla="*/ 1686 h 1769"/>
                <a:gd name="T78" fmla="*/ 233 w 543"/>
                <a:gd name="T79" fmla="*/ 1569 h 1769"/>
                <a:gd name="T80" fmla="*/ 245 w 543"/>
                <a:gd name="T81" fmla="*/ 1295 h 1769"/>
                <a:gd name="T82" fmla="*/ 266 w 543"/>
                <a:gd name="T83" fmla="*/ 993 h 1769"/>
                <a:gd name="T84" fmla="*/ 284 w 543"/>
                <a:gd name="T85" fmla="*/ 1065 h 1769"/>
                <a:gd name="T86" fmla="*/ 305 w 543"/>
                <a:gd name="T87" fmla="*/ 1310 h 1769"/>
                <a:gd name="T88" fmla="*/ 308 w 543"/>
                <a:gd name="T89" fmla="*/ 1551 h 1769"/>
                <a:gd name="T90" fmla="*/ 319 w 543"/>
                <a:gd name="T91" fmla="*/ 1680 h 1769"/>
                <a:gd name="T92" fmla="*/ 328 w 543"/>
                <a:gd name="T93" fmla="*/ 1721 h 1769"/>
                <a:gd name="T94" fmla="*/ 376 w 543"/>
                <a:gd name="T95" fmla="*/ 1769 h 1769"/>
                <a:gd name="T96" fmla="*/ 436 w 543"/>
                <a:gd name="T97" fmla="*/ 1754 h 1769"/>
                <a:gd name="T98" fmla="*/ 409 w 543"/>
                <a:gd name="T99" fmla="*/ 1704 h 1769"/>
                <a:gd name="T100" fmla="*/ 424 w 543"/>
                <a:gd name="T101" fmla="*/ 1686 h 1769"/>
                <a:gd name="T102" fmla="*/ 427 w 543"/>
                <a:gd name="T103" fmla="*/ 1396 h 1769"/>
                <a:gd name="T104" fmla="*/ 427 w 543"/>
                <a:gd name="T105" fmla="*/ 1164 h 1769"/>
                <a:gd name="T106" fmla="*/ 433 w 543"/>
                <a:gd name="T107" fmla="*/ 898 h 1769"/>
                <a:gd name="T108" fmla="*/ 493 w 543"/>
                <a:gd name="T109" fmla="*/ 841 h 1769"/>
                <a:gd name="T110" fmla="*/ 499 w 543"/>
                <a:gd name="T111" fmla="*/ 791 h 1769"/>
                <a:gd name="T112" fmla="*/ 516 w 543"/>
                <a:gd name="T113" fmla="*/ 785 h 1769"/>
                <a:gd name="T114" fmla="*/ 531 w 543"/>
                <a:gd name="T115" fmla="*/ 734 h 1769"/>
                <a:gd name="T116" fmla="*/ 540 w 543"/>
                <a:gd name="T117" fmla="*/ 57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3" h="1769">
                  <a:moveTo>
                    <a:pt x="522" y="504"/>
                  </a:moveTo>
                  <a:lnTo>
                    <a:pt x="522" y="504"/>
                  </a:lnTo>
                  <a:lnTo>
                    <a:pt x="510" y="468"/>
                  </a:lnTo>
                  <a:lnTo>
                    <a:pt x="502" y="427"/>
                  </a:lnTo>
                  <a:lnTo>
                    <a:pt x="487" y="346"/>
                  </a:lnTo>
                  <a:lnTo>
                    <a:pt x="487" y="346"/>
                  </a:lnTo>
                  <a:lnTo>
                    <a:pt x="481" y="334"/>
                  </a:lnTo>
                  <a:lnTo>
                    <a:pt x="475" y="322"/>
                  </a:lnTo>
                  <a:lnTo>
                    <a:pt x="466" y="316"/>
                  </a:lnTo>
                  <a:lnTo>
                    <a:pt x="457" y="313"/>
                  </a:lnTo>
                  <a:lnTo>
                    <a:pt x="457" y="313"/>
                  </a:lnTo>
                  <a:lnTo>
                    <a:pt x="415" y="298"/>
                  </a:lnTo>
                  <a:lnTo>
                    <a:pt x="385" y="286"/>
                  </a:lnTo>
                  <a:lnTo>
                    <a:pt x="385" y="286"/>
                  </a:lnTo>
                  <a:lnTo>
                    <a:pt x="367" y="277"/>
                  </a:lnTo>
                  <a:lnTo>
                    <a:pt x="358" y="269"/>
                  </a:lnTo>
                  <a:lnTo>
                    <a:pt x="349" y="260"/>
                  </a:lnTo>
                  <a:lnTo>
                    <a:pt x="349" y="260"/>
                  </a:lnTo>
                  <a:lnTo>
                    <a:pt x="343" y="251"/>
                  </a:lnTo>
                  <a:lnTo>
                    <a:pt x="334" y="242"/>
                  </a:lnTo>
                  <a:lnTo>
                    <a:pt x="328" y="236"/>
                  </a:lnTo>
                  <a:lnTo>
                    <a:pt x="322" y="233"/>
                  </a:lnTo>
                  <a:lnTo>
                    <a:pt x="322" y="233"/>
                  </a:lnTo>
                  <a:lnTo>
                    <a:pt x="322" y="218"/>
                  </a:lnTo>
                  <a:lnTo>
                    <a:pt x="325" y="209"/>
                  </a:lnTo>
                  <a:lnTo>
                    <a:pt x="331" y="203"/>
                  </a:lnTo>
                  <a:lnTo>
                    <a:pt x="331" y="203"/>
                  </a:lnTo>
                  <a:lnTo>
                    <a:pt x="340" y="188"/>
                  </a:lnTo>
                  <a:lnTo>
                    <a:pt x="352" y="164"/>
                  </a:lnTo>
                  <a:lnTo>
                    <a:pt x="355" y="152"/>
                  </a:lnTo>
                  <a:lnTo>
                    <a:pt x="355" y="143"/>
                  </a:lnTo>
                  <a:lnTo>
                    <a:pt x="355" y="134"/>
                  </a:lnTo>
                  <a:lnTo>
                    <a:pt x="349" y="131"/>
                  </a:lnTo>
                  <a:lnTo>
                    <a:pt x="349" y="131"/>
                  </a:lnTo>
                  <a:lnTo>
                    <a:pt x="352" y="113"/>
                  </a:lnTo>
                  <a:lnTo>
                    <a:pt x="352" y="101"/>
                  </a:lnTo>
                  <a:lnTo>
                    <a:pt x="352" y="84"/>
                  </a:lnTo>
                  <a:lnTo>
                    <a:pt x="352" y="84"/>
                  </a:lnTo>
                  <a:lnTo>
                    <a:pt x="346" y="63"/>
                  </a:lnTo>
                  <a:lnTo>
                    <a:pt x="343" y="48"/>
                  </a:lnTo>
                  <a:lnTo>
                    <a:pt x="337" y="36"/>
                  </a:lnTo>
                  <a:lnTo>
                    <a:pt x="331" y="24"/>
                  </a:lnTo>
                  <a:lnTo>
                    <a:pt x="319" y="15"/>
                  </a:lnTo>
                  <a:lnTo>
                    <a:pt x="305" y="6"/>
                  </a:lnTo>
                  <a:lnTo>
                    <a:pt x="287" y="0"/>
                  </a:lnTo>
                  <a:lnTo>
                    <a:pt x="287" y="0"/>
                  </a:lnTo>
                  <a:lnTo>
                    <a:pt x="260" y="0"/>
                  </a:lnTo>
                  <a:lnTo>
                    <a:pt x="236" y="3"/>
                  </a:lnTo>
                  <a:lnTo>
                    <a:pt x="218" y="9"/>
                  </a:lnTo>
                  <a:lnTo>
                    <a:pt x="203" y="21"/>
                  </a:lnTo>
                  <a:lnTo>
                    <a:pt x="191" y="30"/>
                  </a:lnTo>
                  <a:lnTo>
                    <a:pt x="185" y="42"/>
                  </a:lnTo>
                  <a:lnTo>
                    <a:pt x="179" y="54"/>
                  </a:lnTo>
                  <a:lnTo>
                    <a:pt x="176" y="66"/>
                  </a:lnTo>
                  <a:lnTo>
                    <a:pt x="176" y="66"/>
                  </a:lnTo>
                  <a:lnTo>
                    <a:pt x="173" y="90"/>
                  </a:lnTo>
                  <a:lnTo>
                    <a:pt x="176" y="107"/>
                  </a:lnTo>
                  <a:lnTo>
                    <a:pt x="179" y="122"/>
                  </a:lnTo>
                  <a:lnTo>
                    <a:pt x="179" y="122"/>
                  </a:lnTo>
                  <a:lnTo>
                    <a:pt x="176" y="125"/>
                  </a:lnTo>
                  <a:lnTo>
                    <a:pt x="173" y="137"/>
                  </a:lnTo>
                  <a:lnTo>
                    <a:pt x="173" y="146"/>
                  </a:lnTo>
                  <a:lnTo>
                    <a:pt x="176" y="158"/>
                  </a:lnTo>
                  <a:lnTo>
                    <a:pt x="182" y="173"/>
                  </a:lnTo>
                  <a:lnTo>
                    <a:pt x="194" y="188"/>
                  </a:lnTo>
                  <a:lnTo>
                    <a:pt x="194" y="188"/>
                  </a:lnTo>
                  <a:lnTo>
                    <a:pt x="197" y="191"/>
                  </a:lnTo>
                  <a:lnTo>
                    <a:pt x="200" y="194"/>
                  </a:lnTo>
                  <a:lnTo>
                    <a:pt x="203" y="203"/>
                  </a:lnTo>
                  <a:lnTo>
                    <a:pt x="203" y="203"/>
                  </a:lnTo>
                  <a:lnTo>
                    <a:pt x="206" y="227"/>
                  </a:lnTo>
                  <a:lnTo>
                    <a:pt x="209" y="236"/>
                  </a:lnTo>
                  <a:lnTo>
                    <a:pt x="206" y="245"/>
                  </a:lnTo>
                  <a:lnTo>
                    <a:pt x="206" y="245"/>
                  </a:lnTo>
                  <a:lnTo>
                    <a:pt x="200" y="251"/>
                  </a:lnTo>
                  <a:lnTo>
                    <a:pt x="188" y="260"/>
                  </a:lnTo>
                  <a:lnTo>
                    <a:pt x="167" y="277"/>
                  </a:lnTo>
                  <a:lnTo>
                    <a:pt x="167" y="277"/>
                  </a:lnTo>
                  <a:lnTo>
                    <a:pt x="152" y="286"/>
                  </a:lnTo>
                  <a:lnTo>
                    <a:pt x="135" y="295"/>
                  </a:lnTo>
                  <a:lnTo>
                    <a:pt x="105" y="304"/>
                  </a:lnTo>
                  <a:lnTo>
                    <a:pt x="105" y="304"/>
                  </a:lnTo>
                  <a:lnTo>
                    <a:pt x="93" y="310"/>
                  </a:lnTo>
                  <a:lnTo>
                    <a:pt x="78" y="316"/>
                  </a:lnTo>
                  <a:lnTo>
                    <a:pt x="69" y="322"/>
                  </a:lnTo>
                  <a:lnTo>
                    <a:pt x="63" y="331"/>
                  </a:lnTo>
                  <a:lnTo>
                    <a:pt x="57" y="340"/>
                  </a:lnTo>
                  <a:lnTo>
                    <a:pt x="54" y="352"/>
                  </a:lnTo>
                  <a:lnTo>
                    <a:pt x="54" y="352"/>
                  </a:lnTo>
                  <a:lnTo>
                    <a:pt x="48" y="409"/>
                  </a:lnTo>
                  <a:lnTo>
                    <a:pt x="45" y="451"/>
                  </a:lnTo>
                  <a:lnTo>
                    <a:pt x="45" y="451"/>
                  </a:lnTo>
                  <a:lnTo>
                    <a:pt x="36" y="585"/>
                  </a:lnTo>
                  <a:lnTo>
                    <a:pt x="36" y="585"/>
                  </a:lnTo>
                  <a:lnTo>
                    <a:pt x="27" y="668"/>
                  </a:lnTo>
                  <a:lnTo>
                    <a:pt x="21" y="719"/>
                  </a:lnTo>
                  <a:lnTo>
                    <a:pt x="21" y="719"/>
                  </a:lnTo>
                  <a:lnTo>
                    <a:pt x="15" y="767"/>
                  </a:lnTo>
                  <a:lnTo>
                    <a:pt x="12" y="806"/>
                  </a:lnTo>
                  <a:lnTo>
                    <a:pt x="9" y="844"/>
                  </a:lnTo>
                  <a:lnTo>
                    <a:pt x="9" y="844"/>
                  </a:lnTo>
                  <a:lnTo>
                    <a:pt x="6" y="877"/>
                  </a:lnTo>
                  <a:lnTo>
                    <a:pt x="9" y="886"/>
                  </a:lnTo>
                  <a:lnTo>
                    <a:pt x="12" y="892"/>
                  </a:lnTo>
                  <a:lnTo>
                    <a:pt x="18" y="892"/>
                  </a:lnTo>
                  <a:lnTo>
                    <a:pt x="18" y="892"/>
                  </a:lnTo>
                  <a:lnTo>
                    <a:pt x="6" y="919"/>
                  </a:lnTo>
                  <a:lnTo>
                    <a:pt x="6" y="919"/>
                  </a:lnTo>
                  <a:lnTo>
                    <a:pt x="3" y="934"/>
                  </a:lnTo>
                  <a:lnTo>
                    <a:pt x="0" y="952"/>
                  </a:lnTo>
                  <a:lnTo>
                    <a:pt x="3" y="970"/>
                  </a:lnTo>
                  <a:lnTo>
                    <a:pt x="9" y="985"/>
                  </a:lnTo>
                  <a:lnTo>
                    <a:pt x="9" y="985"/>
                  </a:lnTo>
                  <a:lnTo>
                    <a:pt x="21" y="999"/>
                  </a:lnTo>
                  <a:lnTo>
                    <a:pt x="39" y="1008"/>
                  </a:lnTo>
                  <a:lnTo>
                    <a:pt x="54" y="1014"/>
                  </a:lnTo>
                  <a:lnTo>
                    <a:pt x="60" y="1014"/>
                  </a:lnTo>
                  <a:lnTo>
                    <a:pt x="63" y="1011"/>
                  </a:lnTo>
                  <a:lnTo>
                    <a:pt x="63" y="1011"/>
                  </a:lnTo>
                  <a:lnTo>
                    <a:pt x="63" y="1005"/>
                  </a:lnTo>
                  <a:lnTo>
                    <a:pt x="57" y="999"/>
                  </a:lnTo>
                  <a:lnTo>
                    <a:pt x="54" y="991"/>
                  </a:lnTo>
                  <a:lnTo>
                    <a:pt x="51" y="985"/>
                  </a:lnTo>
                  <a:lnTo>
                    <a:pt x="51" y="985"/>
                  </a:lnTo>
                  <a:lnTo>
                    <a:pt x="51" y="976"/>
                  </a:lnTo>
                  <a:lnTo>
                    <a:pt x="54" y="970"/>
                  </a:lnTo>
                  <a:lnTo>
                    <a:pt x="51" y="961"/>
                  </a:lnTo>
                  <a:lnTo>
                    <a:pt x="51" y="961"/>
                  </a:lnTo>
                  <a:lnTo>
                    <a:pt x="51" y="949"/>
                  </a:lnTo>
                  <a:lnTo>
                    <a:pt x="57" y="937"/>
                  </a:lnTo>
                  <a:lnTo>
                    <a:pt x="60" y="928"/>
                  </a:lnTo>
                  <a:lnTo>
                    <a:pt x="57" y="919"/>
                  </a:lnTo>
                  <a:lnTo>
                    <a:pt x="57" y="919"/>
                  </a:lnTo>
                  <a:lnTo>
                    <a:pt x="57" y="913"/>
                  </a:lnTo>
                  <a:lnTo>
                    <a:pt x="57" y="907"/>
                  </a:lnTo>
                  <a:lnTo>
                    <a:pt x="60" y="904"/>
                  </a:lnTo>
                  <a:lnTo>
                    <a:pt x="63" y="901"/>
                  </a:lnTo>
                  <a:lnTo>
                    <a:pt x="63" y="901"/>
                  </a:lnTo>
                  <a:lnTo>
                    <a:pt x="66" y="901"/>
                  </a:lnTo>
                  <a:lnTo>
                    <a:pt x="72" y="898"/>
                  </a:lnTo>
                  <a:lnTo>
                    <a:pt x="72" y="898"/>
                  </a:lnTo>
                  <a:lnTo>
                    <a:pt x="75" y="889"/>
                  </a:lnTo>
                  <a:lnTo>
                    <a:pt x="75" y="886"/>
                  </a:lnTo>
                  <a:lnTo>
                    <a:pt x="75" y="886"/>
                  </a:lnTo>
                  <a:lnTo>
                    <a:pt x="87" y="797"/>
                  </a:lnTo>
                  <a:lnTo>
                    <a:pt x="87" y="797"/>
                  </a:lnTo>
                  <a:lnTo>
                    <a:pt x="84" y="847"/>
                  </a:lnTo>
                  <a:lnTo>
                    <a:pt x="84" y="847"/>
                  </a:lnTo>
                  <a:lnTo>
                    <a:pt x="84" y="862"/>
                  </a:lnTo>
                  <a:lnTo>
                    <a:pt x="84" y="874"/>
                  </a:lnTo>
                  <a:lnTo>
                    <a:pt x="90" y="892"/>
                  </a:lnTo>
                  <a:lnTo>
                    <a:pt x="90" y="892"/>
                  </a:lnTo>
                  <a:lnTo>
                    <a:pt x="93" y="913"/>
                  </a:lnTo>
                  <a:lnTo>
                    <a:pt x="93" y="961"/>
                  </a:lnTo>
                  <a:lnTo>
                    <a:pt x="93" y="961"/>
                  </a:lnTo>
                  <a:lnTo>
                    <a:pt x="96" y="1023"/>
                  </a:lnTo>
                  <a:lnTo>
                    <a:pt x="105" y="1131"/>
                  </a:lnTo>
                  <a:lnTo>
                    <a:pt x="114" y="1241"/>
                  </a:lnTo>
                  <a:lnTo>
                    <a:pt x="117" y="1307"/>
                  </a:lnTo>
                  <a:lnTo>
                    <a:pt x="117" y="1307"/>
                  </a:lnTo>
                  <a:lnTo>
                    <a:pt x="120" y="1414"/>
                  </a:lnTo>
                  <a:lnTo>
                    <a:pt x="120" y="1477"/>
                  </a:lnTo>
                  <a:lnTo>
                    <a:pt x="114" y="1525"/>
                  </a:lnTo>
                  <a:lnTo>
                    <a:pt x="114" y="1525"/>
                  </a:lnTo>
                  <a:lnTo>
                    <a:pt x="111" y="1557"/>
                  </a:lnTo>
                  <a:lnTo>
                    <a:pt x="108" y="1593"/>
                  </a:lnTo>
                  <a:lnTo>
                    <a:pt x="111" y="1623"/>
                  </a:lnTo>
                  <a:lnTo>
                    <a:pt x="114" y="1647"/>
                  </a:lnTo>
                  <a:lnTo>
                    <a:pt x="114" y="1647"/>
                  </a:lnTo>
                  <a:lnTo>
                    <a:pt x="126" y="1677"/>
                  </a:lnTo>
                  <a:lnTo>
                    <a:pt x="129" y="1686"/>
                  </a:lnTo>
                  <a:lnTo>
                    <a:pt x="126" y="1692"/>
                  </a:lnTo>
                  <a:lnTo>
                    <a:pt x="126" y="1692"/>
                  </a:lnTo>
                  <a:lnTo>
                    <a:pt x="99" y="1715"/>
                  </a:lnTo>
                  <a:lnTo>
                    <a:pt x="84" y="1733"/>
                  </a:lnTo>
                  <a:lnTo>
                    <a:pt x="81" y="1739"/>
                  </a:lnTo>
                  <a:lnTo>
                    <a:pt x="81" y="1745"/>
                  </a:lnTo>
                  <a:lnTo>
                    <a:pt x="81" y="1745"/>
                  </a:lnTo>
                  <a:lnTo>
                    <a:pt x="84" y="1751"/>
                  </a:lnTo>
                  <a:lnTo>
                    <a:pt x="90" y="1754"/>
                  </a:lnTo>
                  <a:lnTo>
                    <a:pt x="108" y="1760"/>
                  </a:lnTo>
                  <a:lnTo>
                    <a:pt x="129" y="1760"/>
                  </a:lnTo>
                  <a:lnTo>
                    <a:pt x="152" y="1751"/>
                  </a:lnTo>
                  <a:lnTo>
                    <a:pt x="152" y="1751"/>
                  </a:lnTo>
                  <a:lnTo>
                    <a:pt x="176" y="1742"/>
                  </a:lnTo>
                  <a:lnTo>
                    <a:pt x="200" y="1736"/>
                  </a:lnTo>
                  <a:lnTo>
                    <a:pt x="218" y="1730"/>
                  </a:lnTo>
                  <a:lnTo>
                    <a:pt x="224" y="1727"/>
                  </a:lnTo>
                  <a:lnTo>
                    <a:pt x="227" y="1724"/>
                  </a:lnTo>
                  <a:lnTo>
                    <a:pt x="227" y="1724"/>
                  </a:lnTo>
                  <a:lnTo>
                    <a:pt x="227" y="1718"/>
                  </a:lnTo>
                  <a:lnTo>
                    <a:pt x="224" y="1710"/>
                  </a:lnTo>
                  <a:lnTo>
                    <a:pt x="221" y="1698"/>
                  </a:lnTo>
                  <a:lnTo>
                    <a:pt x="224" y="1686"/>
                  </a:lnTo>
                  <a:lnTo>
                    <a:pt x="224" y="1686"/>
                  </a:lnTo>
                  <a:lnTo>
                    <a:pt x="230" y="1665"/>
                  </a:lnTo>
                  <a:lnTo>
                    <a:pt x="233" y="1650"/>
                  </a:lnTo>
                  <a:lnTo>
                    <a:pt x="233" y="1626"/>
                  </a:lnTo>
                  <a:lnTo>
                    <a:pt x="233" y="1626"/>
                  </a:lnTo>
                  <a:lnTo>
                    <a:pt x="233" y="1569"/>
                  </a:lnTo>
                  <a:lnTo>
                    <a:pt x="233" y="1468"/>
                  </a:lnTo>
                  <a:lnTo>
                    <a:pt x="236" y="1372"/>
                  </a:lnTo>
                  <a:lnTo>
                    <a:pt x="242" y="1322"/>
                  </a:lnTo>
                  <a:lnTo>
                    <a:pt x="242" y="1322"/>
                  </a:lnTo>
                  <a:lnTo>
                    <a:pt x="245" y="1295"/>
                  </a:lnTo>
                  <a:lnTo>
                    <a:pt x="251" y="1253"/>
                  </a:lnTo>
                  <a:lnTo>
                    <a:pt x="260" y="1152"/>
                  </a:lnTo>
                  <a:lnTo>
                    <a:pt x="260" y="1152"/>
                  </a:lnTo>
                  <a:lnTo>
                    <a:pt x="266" y="1053"/>
                  </a:lnTo>
                  <a:lnTo>
                    <a:pt x="266" y="993"/>
                  </a:lnTo>
                  <a:lnTo>
                    <a:pt x="266" y="931"/>
                  </a:lnTo>
                  <a:lnTo>
                    <a:pt x="266" y="931"/>
                  </a:lnTo>
                  <a:lnTo>
                    <a:pt x="272" y="970"/>
                  </a:lnTo>
                  <a:lnTo>
                    <a:pt x="284" y="1065"/>
                  </a:lnTo>
                  <a:lnTo>
                    <a:pt x="284" y="1065"/>
                  </a:lnTo>
                  <a:lnTo>
                    <a:pt x="290" y="1128"/>
                  </a:lnTo>
                  <a:lnTo>
                    <a:pt x="293" y="1193"/>
                  </a:lnTo>
                  <a:lnTo>
                    <a:pt x="299" y="1253"/>
                  </a:lnTo>
                  <a:lnTo>
                    <a:pt x="305" y="1310"/>
                  </a:lnTo>
                  <a:lnTo>
                    <a:pt x="305" y="1310"/>
                  </a:lnTo>
                  <a:lnTo>
                    <a:pt x="308" y="1363"/>
                  </a:lnTo>
                  <a:lnTo>
                    <a:pt x="311" y="1423"/>
                  </a:lnTo>
                  <a:lnTo>
                    <a:pt x="308" y="1510"/>
                  </a:lnTo>
                  <a:lnTo>
                    <a:pt x="308" y="1510"/>
                  </a:lnTo>
                  <a:lnTo>
                    <a:pt x="308" y="1551"/>
                  </a:lnTo>
                  <a:lnTo>
                    <a:pt x="308" y="1608"/>
                  </a:lnTo>
                  <a:lnTo>
                    <a:pt x="311" y="1635"/>
                  </a:lnTo>
                  <a:lnTo>
                    <a:pt x="311" y="1659"/>
                  </a:lnTo>
                  <a:lnTo>
                    <a:pt x="317" y="1677"/>
                  </a:lnTo>
                  <a:lnTo>
                    <a:pt x="319" y="1680"/>
                  </a:lnTo>
                  <a:lnTo>
                    <a:pt x="322" y="1683"/>
                  </a:lnTo>
                  <a:lnTo>
                    <a:pt x="322" y="1683"/>
                  </a:lnTo>
                  <a:lnTo>
                    <a:pt x="325" y="1704"/>
                  </a:lnTo>
                  <a:lnTo>
                    <a:pt x="325" y="1704"/>
                  </a:lnTo>
                  <a:lnTo>
                    <a:pt x="328" y="1721"/>
                  </a:lnTo>
                  <a:lnTo>
                    <a:pt x="331" y="1733"/>
                  </a:lnTo>
                  <a:lnTo>
                    <a:pt x="337" y="1748"/>
                  </a:lnTo>
                  <a:lnTo>
                    <a:pt x="349" y="1757"/>
                  </a:lnTo>
                  <a:lnTo>
                    <a:pt x="367" y="1766"/>
                  </a:lnTo>
                  <a:lnTo>
                    <a:pt x="376" y="1769"/>
                  </a:lnTo>
                  <a:lnTo>
                    <a:pt x="391" y="1769"/>
                  </a:lnTo>
                  <a:lnTo>
                    <a:pt x="421" y="1763"/>
                  </a:lnTo>
                  <a:lnTo>
                    <a:pt x="421" y="1763"/>
                  </a:lnTo>
                  <a:lnTo>
                    <a:pt x="433" y="1757"/>
                  </a:lnTo>
                  <a:lnTo>
                    <a:pt x="436" y="1754"/>
                  </a:lnTo>
                  <a:lnTo>
                    <a:pt x="439" y="1751"/>
                  </a:lnTo>
                  <a:lnTo>
                    <a:pt x="436" y="1742"/>
                  </a:lnTo>
                  <a:lnTo>
                    <a:pt x="430" y="1733"/>
                  </a:lnTo>
                  <a:lnTo>
                    <a:pt x="412" y="1713"/>
                  </a:lnTo>
                  <a:lnTo>
                    <a:pt x="409" y="1704"/>
                  </a:lnTo>
                  <a:lnTo>
                    <a:pt x="409" y="1701"/>
                  </a:lnTo>
                  <a:lnTo>
                    <a:pt x="409" y="1698"/>
                  </a:lnTo>
                  <a:lnTo>
                    <a:pt x="409" y="1698"/>
                  </a:lnTo>
                  <a:lnTo>
                    <a:pt x="418" y="1689"/>
                  </a:lnTo>
                  <a:lnTo>
                    <a:pt x="424" y="1686"/>
                  </a:lnTo>
                  <a:lnTo>
                    <a:pt x="430" y="1683"/>
                  </a:lnTo>
                  <a:lnTo>
                    <a:pt x="430" y="1674"/>
                  </a:lnTo>
                  <a:lnTo>
                    <a:pt x="430" y="1674"/>
                  </a:lnTo>
                  <a:lnTo>
                    <a:pt x="427" y="1396"/>
                  </a:lnTo>
                  <a:lnTo>
                    <a:pt x="427" y="1396"/>
                  </a:lnTo>
                  <a:lnTo>
                    <a:pt x="430" y="1289"/>
                  </a:lnTo>
                  <a:lnTo>
                    <a:pt x="430" y="1244"/>
                  </a:lnTo>
                  <a:lnTo>
                    <a:pt x="427" y="1208"/>
                  </a:lnTo>
                  <a:lnTo>
                    <a:pt x="427" y="1208"/>
                  </a:lnTo>
                  <a:lnTo>
                    <a:pt x="427" y="1164"/>
                  </a:lnTo>
                  <a:lnTo>
                    <a:pt x="430" y="1101"/>
                  </a:lnTo>
                  <a:lnTo>
                    <a:pt x="433" y="985"/>
                  </a:lnTo>
                  <a:lnTo>
                    <a:pt x="433" y="985"/>
                  </a:lnTo>
                  <a:lnTo>
                    <a:pt x="433" y="898"/>
                  </a:lnTo>
                  <a:lnTo>
                    <a:pt x="433" y="898"/>
                  </a:lnTo>
                  <a:lnTo>
                    <a:pt x="454" y="892"/>
                  </a:lnTo>
                  <a:lnTo>
                    <a:pt x="469" y="880"/>
                  </a:lnTo>
                  <a:lnTo>
                    <a:pt x="481" y="868"/>
                  </a:lnTo>
                  <a:lnTo>
                    <a:pt x="487" y="853"/>
                  </a:lnTo>
                  <a:lnTo>
                    <a:pt x="493" y="841"/>
                  </a:lnTo>
                  <a:lnTo>
                    <a:pt x="493" y="829"/>
                  </a:lnTo>
                  <a:lnTo>
                    <a:pt x="493" y="812"/>
                  </a:lnTo>
                  <a:lnTo>
                    <a:pt x="493" y="812"/>
                  </a:lnTo>
                  <a:lnTo>
                    <a:pt x="496" y="800"/>
                  </a:lnTo>
                  <a:lnTo>
                    <a:pt x="499" y="791"/>
                  </a:lnTo>
                  <a:lnTo>
                    <a:pt x="504" y="785"/>
                  </a:lnTo>
                  <a:lnTo>
                    <a:pt x="507" y="785"/>
                  </a:lnTo>
                  <a:lnTo>
                    <a:pt x="513" y="785"/>
                  </a:lnTo>
                  <a:lnTo>
                    <a:pt x="513" y="785"/>
                  </a:lnTo>
                  <a:lnTo>
                    <a:pt x="516" y="785"/>
                  </a:lnTo>
                  <a:lnTo>
                    <a:pt x="519" y="782"/>
                  </a:lnTo>
                  <a:lnTo>
                    <a:pt x="525" y="767"/>
                  </a:lnTo>
                  <a:lnTo>
                    <a:pt x="528" y="749"/>
                  </a:lnTo>
                  <a:lnTo>
                    <a:pt x="531" y="734"/>
                  </a:lnTo>
                  <a:lnTo>
                    <a:pt x="531" y="734"/>
                  </a:lnTo>
                  <a:lnTo>
                    <a:pt x="534" y="677"/>
                  </a:lnTo>
                  <a:lnTo>
                    <a:pt x="540" y="621"/>
                  </a:lnTo>
                  <a:lnTo>
                    <a:pt x="540" y="621"/>
                  </a:lnTo>
                  <a:lnTo>
                    <a:pt x="543" y="591"/>
                  </a:lnTo>
                  <a:lnTo>
                    <a:pt x="540" y="570"/>
                  </a:lnTo>
                  <a:lnTo>
                    <a:pt x="540" y="570"/>
                  </a:lnTo>
                  <a:lnTo>
                    <a:pt x="531" y="540"/>
                  </a:lnTo>
                  <a:lnTo>
                    <a:pt x="522" y="504"/>
                  </a:lnTo>
                  <a:lnTo>
                    <a:pt x="522" y="5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11"/>
            <p:cNvSpPr>
              <a:spLocks/>
            </p:cNvSpPr>
            <p:nvPr/>
          </p:nvSpPr>
          <p:spPr bwMode="auto">
            <a:xfrm>
              <a:off x="1022788" y="3336394"/>
              <a:ext cx="39385" cy="299592"/>
            </a:xfrm>
            <a:custGeom>
              <a:avLst/>
              <a:gdLst>
                <a:gd name="T0" fmla="*/ 24 w 27"/>
                <a:gd name="T1" fmla="*/ 206 h 230"/>
                <a:gd name="T2" fmla="*/ 24 w 27"/>
                <a:gd name="T3" fmla="*/ 206 h 230"/>
                <a:gd name="T4" fmla="*/ 24 w 27"/>
                <a:gd name="T5" fmla="*/ 218 h 230"/>
                <a:gd name="T6" fmla="*/ 21 w 27"/>
                <a:gd name="T7" fmla="*/ 224 h 230"/>
                <a:gd name="T8" fmla="*/ 15 w 27"/>
                <a:gd name="T9" fmla="*/ 227 h 230"/>
                <a:gd name="T10" fmla="*/ 6 w 27"/>
                <a:gd name="T11" fmla="*/ 230 h 230"/>
                <a:gd name="T12" fmla="*/ 6 w 27"/>
                <a:gd name="T13" fmla="*/ 230 h 230"/>
                <a:gd name="T14" fmla="*/ 9 w 27"/>
                <a:gd name="T15" fmla="*/ 212 h 230"/>
                <a:gd name="T16" fmla="*/ 6 w 27"/>
                <a:gd name="T17" fmla="*/ 194 h 230"/>
                <a:gd name="T18" fmla="*/ 3 w 27"/>
                <a:gd name="T19" fmla="*/ 170 h 230"/>
                <a:gd name="T20" fmla="*/ 3 w 27"/>
                <a:gd name="T21" fmla="*/ 140 h 230"/>
                <a:gd name="T22" fmla="*/ 3 w 27"/>
                <a:gd name="T23" fmla="*/ 140 h 230"/>
                <a:gd name="T24" fmla="*/ 0 w 27"/>
                <a:gd name="T25" fmla="*/ 0 h 230"/>
                <a:gd name="T26" fmla="*/ 0 w 27"/>
                <a:gd name="T27" fmla="*/ 0 h 230"/>
                <a:gd name="T28" fmla="*/ 6 w 27"/>
                <a:gd name="T29" fmla="*/ 3 h 230"/>
                <a:gd name="T30" fmla="*/ 9 w 27"/>
                <a:gd name="T31" fmla="*/ 6 h 230"/>
                <a:gd name="T32" fmla="*/ 15 w 27"/>
                <a:gd name="T33" fmla="*/ 18 h 230"/>
                <a:gd name="T34" fmla="*/ 18 w 27"/>
                <a:gd name="T35" fmla="*/ 33 h 230"/>
                <a:gd name="T36" fmla="*/ 21 w 27"/>
                <a:gd name="T37" fmla="*/ 54 h 230"/>
                <a:gd name="T38" fmla="*/ 24 w 27"/>
                <a:gd name="T39" fmla="*/ 96 h 230"/>
                <a:gd name="T40" fmla="*/ 24 w 27"/>
                <a:gd name="T41" fmla="*/ 125 h 230"/>
                <a:gd name="T42" fmla="*/ 24 w 27"/>
                <a:gd name="T43" fmla="*/ 125 h 230"/>
                <a:gd name="T44" fmla="*/ 27 w 27"/>
                <a:gd name="T45" fmla="*/ 149 h 230"/>
                <a:gd name="T46" fmla="*/ 24 w 27"/>
                <a:gd name="T47" fmla="*/ 170 h 230"/>
                <a:gd name="T48" fmla="*/ 24 w 27"/>
                <a:gd name="T49" fmla="*/ 191 h 230"/>
                <a:gd name="T50" fmla="*/ 24 w 27"/>
                <a:gd name="T51" fmla="*/ 206 h 230"/>
                <a:gd name="T52" fmla="*/ 24 w 27"/>
                <a:gd name="T53" fmla="*/ 20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30">
                  <a:moveTo>
                    <a:pt x="24" y="206"/>
                  </a:moveTo>
                  <a:lnTo>
                    <a:pt x="24" y="206"/>
                  </a:lnTo>
                  <a:lnTo>
                    <a:pt x="24" y="218"/>
                  </a:lnTo>
                  <a:lnTo>
                    <a:pt x="21" y="224"/>
                  </a:lnTo>
                  <a:lnTo>
                    <a:pt x="15" y="227"/>
                  </a:lnTo>
                  <a:lnTo>
                    <a:pt x="6" y="230"/>
                  </a:lnTo>
                  <a:lnTo>
                    <a:pt x="6" y="230"/>
                  </a:lnTo>
                  <a:lnTo>
                    <a:pt x="9" y="212"/>
                  </a:lnTo>
                  <a:lnTo>
                    <a:pt x="6" y="194"/>
                  </a:lnTo>
                  <a:lnTo>
                    <a:pt x="3" y="170"/>
                  </a:lnTo>
                  <a:lnTo>
                    <a:pt x="3" y="140"/>
                  </a:lnTo>
                  <a:lnTo>
                    <a:pt x="3" y="140"/>
                  </a:lnTo>
                  <a:lnTo>
                    <a:pt x="0" y="0"/>
                  </a:lnTo>
                  <a:lnTo>
                    <a:pt x="0" y="0"/>
                  </a:lnTo>
                  <a:lnTo>
                    <a:pt x="6" y="3"/>
                  </a:lnTo>
                  <a:lnTo>
                    <a:pt x="9" y="6"/>
                  </a:lnTo>
                  <a:lnTo>
                    <a:pt x="15" y="18"/>
                  </a:lnTo>
                  <a:lnTo>
                    <a:pt x="18" y="33"/>
                  </a:lnTo>
                  <a:lnTo>
                    <a:pt x="21" y="54"/>
                  </a:lnTo>
                  <a:lnTo>
                    <a:pt x="24" y="96"/>
                  </a:lnTo>
                  <a:lnTo>
                    <a:pt x="24" y="125"/>
                  </a:lnTo>
                  <a:lnTo>
                    <a:pt x="24" y="125"/>
                  </a:lnTo>
                  <a:lnTo>
                    <a:pt x="27" y="149"/>
                  </a:lnTo>
                  <a:lnTo>
                    <a:pt x="24" y="170"/>
                  </a:lnTo>
                  <a:lnTo>
                    <a:pt x="24" y="191"/>
                  </a:lnTo>
                  <a:lnTo>
                    <a:pt x="24" y="206"/>
                  </a:lnTo>
                  <a:lnTo>
                    <a:pt x="24" y="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12"/>
            <p:cNvSpPr>
              <a:spLocks/>
            </p:cNvSpPr>
            <p:nvPr/>
          </p:nvSpPr>
          <p:spPr bwMode="auto">
            <a:xfrm>
              <a:off x="678529" y="2940412"/>
              <a:ext cx="221726" cy="333459"/>
            </a:xfrm>
            <a:custGeom>
              <a:avLst/>
              <a:gdLst>
                <a:gd name="T0" fmla="*/ 0 w 152"/>
                <a:gd name="T1" fmla="*/ 21 h 256"/>
                <a:gd name="T2" fmla="*/ 0 w 152"/>
                <a:gd name="T3" fmla="*/ 21 h 256"/>
                <a:gd name="T4" fmla="*/ 3 w 152"/>
                <a:gd name="T5" fmla="*/ 33 h 256"/>
                <a:gd name="T6" fmla="*/ 6 w 152"/>
                <a:gd name="T7" fmla="*/ 47 h 256"/>
                <a:gd name="T8" fmla="*/ 12 w 152"/>
                <a:gd name="T9" fmla="*/ 62 h 256"/>
                <a:gd name="T10" fmla="*/ 12 w 152"/>
                <a:gd name="T11" fmla="*/ 62 h 256"/>
                <a:gd name="T12" fmla="*/ 18 w 152"/>
                <a:gd name="T13" fmla="*/ 98 h 256"/>
                <a:gd name="T14" fmla="*/ 27 w 152"/>
                <a:gd name="T15" fmla="*/ 158 h 256"/>
                <a:gd name="T16" fmla="*/ 36 w 152"/>
                <a:gd name="T17" fmla="*/ 188 h 256"/>
                <a:gd name="T18" fmla="*/ 45 w 152"/>
                <a:gd name="T19" fmla="*/ 218 h 256"/>
                <a:gd name="T20" fmla="*/ 57 w 152"/>
                <a:gd name="T21" fmla="*/ 241 h 256"/>
                <a:gd name="T22" fmla="*/ 63 w 152"/>
                <a:gd name="T23" fmla="*/ 250 h 256"/>
                <a:gd name="T24" fmla="*/ 69 w 152"/>
                <a:gd name="T25" fmla="*/ 256 h 256"/>
                <a:gd name="T26" fmla="*/ 69 w 152"/>
                <a:gd name="T27" fmla="*/ 256 h 256"/>
                <a:gd name="T28" fmla="*/ 96 w 152"/>
                <a:gd name="T29" fmla="*/ 215 h 256"/>
                <a:gd name="T30" fmla="*/ 117 w 152"/>
                <a:gd name="T31" fmla="*/ 176 h 256"/>
                <a:gd name="T32" fmla="*/ 134 w 152"/>
                <a:gd name="T33" fmla="*/ 140 h 256"/>
                <a:gd name="T34" fmla="*/ 134 w 152"/>
                <a:gd name="T35" fmla="*/ 140 h 256"/>
                <a:gd name="T36" fmla="*/ 146 w 152"/>
                <a:gd name="T37" fmla="*/ 107 h 256"/>
                <a:gd name="T38" fmla="*/ 152 w 152"/>
                <a:gd name="T39" fmla="*/ 77 h 256"/>
                <a:gd name="T40" fmla="*/ 152 w 152"/>
                <a:gd name="T41" fmla="*/ 50 h 256"/>
                <a:gd name="T42" fmla="*/ 149 w 152"/>
                <a:gd name="T43" fmla="*/ 24 h 256"/>
                <a:gd name="T44" fmla="*/ 149 w 152"/>
                <a:gd name="T45" fmla="*/ 24 h 256"/>
                <a:gd name="T46" fmla="*/ 149 w 152"/>
                <a:gd name="T47" fmla="*/ 15 h 256"/>
                <a:gd name="T48" fmla="*/ 143 w 152"/>
                <a:gd name="T49" fmla="*/ 9 h 256"/>
                <a:gd name="T50" fmla="*/ 134 w 152"/>
                <a:gd name="T51" fmla="*/ 0 h 256"/>
                <a:gd name="T52" fmla="*/ 134 w 152"/>
                <a:gd name="T53" fmla="*/ 0 h 256"/>
                <a:gd name="T54" fmla="*/ 131 w 152"/>
                <a:gd name="T55" fmla="*/ 0 h 256"/>
                <a:gd name="T56" fmla="*/ 131 w 152"/>
                <a:gd name="T57" fmla="*/ 3 h 256"/>
                <a:gd name="T58" fmla="*/ 128 w 152"/>
                <a:gd name="T59" fmla="*/ 9 h 256"/>
                <a:gd name="T60" fmla="*/ 128 w 152"/>
                <a:gd name="T61" fmla="*/ 21 h 256"/>
                <a:gd name="T62" fmla="*/ 123 w 152"/>
                <a:gd name="T63" fmla="*/ 30 h 256"/>
                <a:gd name="T64" fmla="*/ 123 w 152"/>
                <a:gd name="T65" fmla="*/ 30 h 256"/>
                <a:gd name="T66" fmla="*/ 111 w 152"/>
                <a:gd name="T67" fmla="*/ 44 h 256"/>
                <a:gd name="T68" fmla="*/ 99 w 152"/>
                <a:gd name="T69" fmla="*/ 50 h 256"/>
                <a:gd name="T70" fmla="*/ 84 w 152"/>
                <a:gd name="T71" fmla="*/ 56 h 256"/>
                <a:gd name="T72" fmla="*/ 66 w 152"/>
                <a:gd name="T73" fmla="*/ 56 h 256"/>
                <a:gd name="T74" fmla="*/ 66 w 152"/>
                <a:gd name="T75" fmla="*/ 56 h 256"/>
                <a:gd name="T76" fmla="*/ 48 w 152"/>
                <a:gd name="T77" fmla="*/ 50 h 256"/>
                <a:gd name="T78" fmla="*/ 30 w 152"/>
                <a:gd name="T79" fmla="*/ 39 h 256"/>
                <a:gd name="T80" fmla="*/ 18 w 152"/>
                <a:gd name="T81" fmla="*/ 24 h 256"/>
                <a:gd name="T82" fmla="*/ 9 w 152"/>
                <a:gd name="T83" fmla="*/ 9 h 256"/>
                <a:gd name="T84" fmla="*/ 0 w 152"/>
                <a:gd name="T85"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256">
                  <a:moveTo>
                    <a:pt x="0" y="21"/>
                  </a:moveTo>
                  <a:lnTo>
                    <a:pt x="0" y="21"/>
                  </a:lnTo>
                  <a:lnTo>
                    <a:pt x="3" y="33"/>
                  </a:lnTo>
                  <a:lnTo>
                    <a:pt x="6" y="47"/>
                  </a:lnTo>
                  <a:lnTo>
                    <a:pt x="12" y="62"/>
                  </a:lnTo>
                  <a:lnTo>
                    <a:pt x="12" y="62"/>
                  </a:lnTo>
                  <a:lnTo>
                    <a:pt x="18" y="98"/>
                  </a:lnTo>
                  <a:lnTo>
                    <a:pt x="27" y="158"/>
                  </a:lnTo>
                  <a:lnTo>
                    <a:pt x="36" y="188"/>
                  </a:lnTo>
                  <a:lnTo>
                    <a:pt x="45" y="218"/>
                  </a:lnTo>
                  <a:lnTo>
                    <a:pt x="57" y="241"/>
                  </a:lnTo>
                  <a:lnTo>
                    <a:pt x="63" y="250"/>
                  </a:lnTo>
                  <a:lnTo>
                    <a:pt x="69" y="256"/>
                  </a:lnTo>
                  <a:lnTo>
                    <a:pt x="69" y="256"/>
                  </a:lnTo>
                  <a:lnTo>
                    <a:pt x="96" y="215"/>
                  </a:lnTo>
                  <a:lnTo>
                    <a:pt x="117" y="176"/>
                  </a:lnTo>
                  <a:lnTo>
                    <a:pt x="134" y="140"/>
                  </a:lnTo>
                  <a:lnTo>
                    <a:pt x="134" y="140"/>
                  </a:lnTo>
                  <a:lnTo>
                    <a:pt x="146" y="107"/>
                  </a:lnTo>
                  <a:lnTo>
                    <a:pt x="152" y="77"/>
                  </a:lnTo>
                  <a:lnTo>
                    <a:pt x="152" y="50"/>
                  </a:lnTo>
                  <a:lnTo>
                    <a:pt x="149" y="24"/>
                  </a:lnTo>
                  <a:lnTo>
                    <a:pt x="149" y="24"/>
                  </a:lnTo>
                  <a:lnTo>
                    <a:pt x="149" y="15"/>
                  </a:lnTo>
                  <a:lnTo>
                    <a:pt x="143" y="9"/>
                  </a:lnTo>
                  <a:lnTo>
                    <a:pt x="134" y="0"/>
                  </a:lnTo>
                  <a:lnTo>
                    <a:pt x="134" y="0"/>
                  </a:lnTo>
                  <a:lnTo>
                    <a:pt x="131" y="0"/>
                  </a:lnTo>
                  <a:lnTo>
                    <a:pt x="131" y="3"/>
                  </a:lnTo>
                  <a:lnTo>
                    <a:pt x="128" y="9"/>
                  </a:lnTo>
                  <a:lnTo>
                    <a:pt x="128" y="21"/>
                  </a:lnTo>
                  <a:lnTo>
                    <a:pt x="123" y="30"/>
                  </a:lnTo>
                  <a:lnTo>
                    <a:pt x="123" y="30"/>
                  </a:lnTo>
                  <a:lnTo>
                    <a:pt x="111" y="44"/>
                  </a:lnTo>
                  <a:lnTo>
                    <a:pt x="99" y="50"/>
                  </a:lnTo>
                  <a:lnTo>
                    <a:pt x="84" y="56"/>
                  </a:lnTo>
                  <a:lnTo>
                    <a:pt x="66" y="56"/>
                  </a:lnTo>
                  <a:lnTo>
                    <a:pt x="66" y="56"/>
                  </a:lnTo>
                  <a:lnTo>
                    <a:pt x="48" y="50"/>
                  </a:lnTo>
                  <a:lnTo>
                    <a:pt x="30" y="39"/>
                  </a:lnTo>
                  <a:lnTo>
                    <a:pt x="18" y="24"/>
                  </a:lnTo>
                  <a:lnTo>
                    <a:pt x="9" y="9"/>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13"/>
            <p:cNvSpPr>
              <a:spLocks/>
            </p:cNvSpPr>
            <p:nvPr/>
          </p:nvSpPr>
          <p:spPr bwMode="auto">
            <a:xfrm>
              <a:off x="761677" y="3017264"/>
              <a:ext cx="65642" cy="264423"/>
            </a:xfrm>
            <a:custGeom>
              <a:avLst/>
              <a:gdLst>
                <a:gd name="T0" fmla="*/ 6 w 45"/>
                <a:gd name="T1" fmla="*/ 200 h 203"/>
                <a:gd name="T2" fmla="*/ 6 w 45"/>
                <a:gd name="T3" fmla="*/ 200 h 203"/>
                <a:gd name="T4" fmla="*/ 3 w 45"/>
                <a:gd name="T5" fmla="*/ 185 h 203"/>
                <a:gd name="T6" fmla="*/ 0 w 45"/>
                <a:gd name="T7" fmla="*/ 156 h 203"/>
                <a:gd name="T8" fmla="*/ 3 w 45"/>
                <a:gd name="T9" fmla="*/ 93 h 203"/>
                <a:gd name="T10" fmla="*/ 3 w 45"/>
                <a:gd name="T11" fmla="*/ 93 h 203"/>
                <a:gd name="T12" fmla="*/ 3 w 45"/>
                <a:gd name="T13" fmla="*/ 75 h 203"/>
                <a:gd name="T14" fmla="*/ 9 w 45"/>
                <a:gd name="T15" fmla="*/ 60 h 203"/>
                <a:gd name="T16" fmla="*/ 15 w 45"/>
                <a:gd name="T17" fmla="*/ 42 h 203"/>
                <a:gd name="T18" fmla="*/ 15 w 45"/>
                <a:gd name="T19" fmla="*/ 42 h 203"/>
                <a:gd name="T20" fmla="*/ 12 w 45"/>
                <a:gd name="T21" fmla="*/ 36 h 203"/>
                <a:gd name="T22" fmla="*/ 9 w 45"/>
                <a:gd name="T23" fmla="*/ 27 h 203"/>
                <a:gd name="T24" fmla="*/ 0 w 45"/>
                <a:gd name="T25" fmla="*/ 12 h 203"/>
                <a:gd name="T26" fmla="*/ 0 w 45"/>
                <a:gd name="T27" fmla="*/ 12 h 203"/>
                <a:gd name="T28" fmla="*/ 0 w 45"/>
                <a:gd name="T29" fmla="*/ 9 h 203"/>
                <a:gd name="T30" fmla="*/ 6 w 45"/>
                <a:gd name="T31" fmla="*/ 3 h 203"/>
                <a:gd name="T32" fmla="*/ 21 w 45"/>
                <a:gd name="T33" fmla="*/ 0 h 203"/>
                <a:gd name="T34" fmla="*/ 21 w 45"/>
                <a:gd name="T35" fmla="*/ 0 h 203"/>
                <a:gd name="T36" fmla="*/ 27 w 45"/>
                <a:gd name="T37" fmla="*/ 3 h 203"/>
                <a:gd name="T38" fmla="*/ 33 w 45"/>
                <a:gd name="T39" fmla="*/ 6 h 203"/>
                <a:gd name="T40" fmla="*/ 39 w 45"/>
                <a:gd name="T41" fmla="*/ 12 h 203"/>
                <a:gd name="T42" fmla="*/ 36 w 45"/>
                <a:gd name="T43" fmla="*/ 21 h 203"/>
                <a:gd name="T44" fmla="*/ 36 w 45"/>
                <a:gd name="T45" fmla="*/ 21 h 203"/>
                <a:gd name="T46" fmla="*/ 30 w 45"/>
                <a:gd name="T47" fmla="*/ 30 h 203"/>
                <a:gd name="T48" fmla="*/ 30 w 45"/>
                <a:gd name="T49" fmla="*/ 36 h 203"/>
                <a:gd name="T50" fmla="*/ 30 w 45"/>
                <a:gd name="T51" fmla="*/ 42 h 203"/>
                <a:gd name="T52" fmla="*/ 30 w 45"/>
                <a:gd name="T53" fmla="*/ 42 h 203"/>
                <a:gd name="T54" fmla="*/ 39 w 45"/>
                <a:gd name="T55" fmla="*/ 99 h 203"/>
                <a:gd name="T56" fmla="*/ 45 w 45"/>
                <a:gd name="T57" fmla="*/ 156 h 203"/>
                <a:gd name="T58" fmla="*/ 45 w 45"/>
                <a:gd name="T59" fmla="*/ 156 h 203"/>
                <a:gd name="T60" fmla="*/ 42 w 45"/>
                <a:gd name="T61" fmla="*/ 170 h 203"/>
                <a:gd name="T62" fmla="*/ 33 w 45"/>
                <a:gd name="T63" fmla="*/ 188 h 203"/>
                <a:gd name="T64" fmla="*/ 27 w 45"/>
                <a:gd name="T65" fmla="*/ 197 h 203"/>
                <a:gd name="T66" fmla="*/ 21 w 45"/>
                <a:gd name="T67" fmla="*/ 200 h 203"/>
                <a:gd name="T68" fmla="*/ 12 w 45"/>
                <a:gd name="T69" fmla="*/ 203 h 203"/>
                <a:gd name="T70" fmla="*/ 6 w 45"/>
                <a:gd name="T71" fmla="*/ 200 h 203"/>
                <a:gd name="T72" fmla="*/ 6 w 45"/>
                <a:gd name="T73" fmla="*/ 20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203">
                  <a:moveTo>
                    <a:pt x="6" y="200"/>
                  </a:moveTo>
                  <a:lnTo>
                    <a:pt x="6" y="200"/>
                  </a:lnTo>
                  <a:lnTo>
                    <a:pt x="3" y="185"/>
                  </a:lnTo>
                  <a:lnTo>
                    <a:pt x="0" y="156"/>
                  </a:lnTo>
                  <a:lnTo>
                    <a:pt x="3" y="93"/>
                  </a:lnTo>
                  <a:lnTo>
                    <a:pt x="3" y="93"/>
                  </a:lnTo>
                  <a:lnTo>
                    <a:pt x="3" y="75"/>
                  </a:lnTo>
                  <a:lnTo>
                    <a:pt x="9" y="60"/>
                  </a:lnTo>
                  <a:lnTo>
                    <a:pt x="15" y="42"/>
                  </a:lnTo>
                  <a:lnTo>
                    <a:pt x="15" y="42"/>
                  </a:lnTo>
                  <a:lnTo>
                    <a:pt x="12" y="36"/>
                  </a:lnTo>
                  <a:lnTo>
                    <a:pt x="9" y="27"/>
                  </a:lnTo>
                  <a:lnTo>
                    <a:pt x="0" y="12"/>
                  </a:lnTo>
                  <a:lnTo>
                    <a:pt x="0" y="12"/>
                  </a:lnTo>
                  <a:lnTo>
                    <a:pt x="0" y="9"/>
                  </a:lnTo>
                  <a:lnTo>
                    <a:pt x="6" y="3"/>
                  </a:lnTo>
                  <a:lnTo>
                    <a:pt x="21" y="0"/>
                  </a:lnTo>
                  <a:lnTo>
                    <a:pt x="21" y="0"/>
                  </a:lnTo>
                  <a:lnTo>
                    <a:pt x="27" y="3"/>
                  </a:lnTo>
                  <a:lnTo>
                    <a:pt x="33" y="6"/>
                  </a:lnTo>
                  <a:lnTo>
                    <a:pt x="39" y="12"/>
                  </a:lnTo>
                  <a:lnTo>
                    <a:pt x="36" y="21"/>
                  </a:lnTo>
                  <a:lnTo>
                    <a:pt x="36" y="21"/>
                  </a:lnTo>
                  <a:lnTo>
                    <a:pt x="30" y="30"/>
                  </a:lnTo>
                  <a:lnTo>
                    <a:pt x="30" y="36"/>
                  </a:lnTo>
                  <a:lnTo>
                    <a:pt x="30" y="42"/>
                  </a:lnTo>
                  <a:lnTo>
                    <a:pt x="30" y="42"/>
                  </a:lnTo>
                  <a:lnTo>
                    <a:pt x="39" y="99"/>
                  </a:lnTo>
                  <a:lnTo>
                    <a:pt x="45" y="156"/>
                  </a:lnTo>
                  <a:lnTo>
                    <a:pt x="45" y="156"/>
                  </a:lnTo>
                  <a:lnTo>
                    <a:pt x="42" y="170"/>
                  </a:lnTo>
                  <a:lnTo>
                    <a:pt x="33" y="188"/>
                  </a:lnTo>
                  <a:lnTo>
                    <a:pt x="27" y="197"/>
                  </a:lnTo>
                  <a:lnTo>
                    <a:pt x="21" y="200"/>
                  </a:lnTo>
                  <a:lnTo>
                    <a:pt x="12" y="203"/>
                  </a:lnTo>
                  <a:lnTo>
                    <a:pt x="6" y="200"/>
                  </a:lnTo>
                  <a:lnTo>
                    <a:pt x="6"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テキスト ボックス 4"/>
          <p:cNvSpPr txBox="1">
            <a:spLocks noChangeArrowheads="1"/>
          </p:cNvSpPr>
          <p:nvPr/>
        </p:nvSpPr>
        <p:spPr bwMode="auto">
          <a:xfrm>
            <a:off x="4926386" y="2996952"/>
            <a:ext cx="4235252"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spcBef>
                <a:spcPct val="20000"/>
              </a:spcBef>
              <a:defRPr kumimoji="1" sz="15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800">
                <a:solidFill>
                  <a:schemeClr val="bg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bg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bg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bg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bg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bg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bg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bg1"/>
                </a:solidFill>
                <a:latin typeface="Times New Roman" panose="02020603050405020304" pitchFamily="18" charset="0"/>
                <a:ea typeface="ＭＳ Ｐゴシック" panose="020B0600070205080204" pitchFamily="50" charset="-128"/>
              </a:defRPr>
            </a:lvl9pPr>
          </a:lstStyle>
          <a:p>
            <a:pPr eaLnBrk="1" hangingPunct="1">
              <a:spcBef>
                <a:spcPct val="0"/>
              </a:spcBef>
            </a:pPr>
            <a:r>
              <a:rPr lang="en-US" altLang="ja-JP" sz="1600" b="1" dirty="0" smtClean="0">
                <a:latin typeface="Arial" panose="020B0604020202020204" pitchFamily="34" charset="0"/>
                <a:cs typeface="Arial" panose="020B0604020202020204" pitchFamily="34" charset="0"/>
              </a:rPr>
              <a:t>HAMAMATSU and TOYOTA demonstrated  </a:t>
            </a:r>
            <a:endParaRPr lang="en-US" altLang="ja-JP" sz="1600" b="1" dirty="0">
              <a:latin typeface="Arial" panose="020B0604020202020204" pitchFamily="34" charset="0"/>
              <a:cs typeface="Arial" panose="020B0604020202020204" pitchFamily="34" charset="0"/>
            </a:endParaRPr>
          </a:p>
          <a:p>
            <a:pPr eaLnBrk="1" hangingPunct="1">
              <a:spcBef>
                <a:spcPct val="0"/>
              </a:spcBef>
            </a:pPr>
            <a:r>
              <a:rPr lang="en-US" altLang="ja-JP" sz="1600" b="1" dirty="0">
                <a:latin typeface="Arial" panose="020B0604020202020204" pitchFamily="34" charset="0"/>
                <a:cs typeface="Arial" panose="020B0604020202020204" pitchFamily="34" charset="0"/>
              </a:rPr>
              <a:t>compact laser fusion system “TERU” </a:t>
            </a:r>
          </a:p>
        </p:txBody>
      </p:sp>
      <p:sp>
        <p:nvSpPr>
          <p:cNvPr id="4" name="角丸四角形吹き出し 3"/>
          <p:cNvSpPr/>
          <p:nvPr/>
        </p:nvSpPr>
        <p:spPr bwMode="auto">
          <a:xfrm>
            <a:off x="5796136" y="1124744"/>
            <a:ext cx="2880320" cy="1368152"/>
          </a:xfrm>
          <a:prstGeom prst="wedgeRoundRectCallout">
            <a:avLst>
              <a:gd name="adj1" fmla="val -72624"/>
              <a:gd name="adj2" fmla="val -29442"/>
              <a:gd name="adj3" fmla="val 16667"/>
            </a:avLst>
          </a:prstGeom>
          <a:noFill/>
          <a:ln w="25400" cap="flat" cmpd="sng" algn="ctr">
            <a:solidFill>
              <a:srgbClr val="4F81B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テキスト ボックス 4"/>
          <p:cNvSpPr txBox="1"/>
          <p:nvPr/>
        </p:nvSpPr>
        <p:spPr>
          <a:xfrm>
            <a:off x="5796136" y="1220559"/>
            <a:ext cx="3240360" cy="1200329"/>
          </a:xfrm>
          <a:prstGeom prst="rect">
            <a:avLst/>
          </a:prstGeom>
          <a:noFill/>
        </p:spPr>
        <p:txBody>
          <a:bodyPr wrap="square" rtlCol="0">
            <a:spAutoFit/>
          </a:bodyPr>
          <a:lstStyle/>
          <a:p>
            <a:r>
              <a:rPr kumimoji="1" lang="en-US" altLang="ja-JP" dirty="0" smtClean="0"/>
              <a:t>TOYOTA is not a company just to make automobiles,</a:t>
            </a:r>
          </a:p>
          <a:p>
            <a:r>
              <a:rPr lang="en-US" altLang="ja-JP" dirty="0" smtClean="0"/>
              <a:t>but has large responsibility </a:t>
            </a:r>
          </a:p>
          <a:p>
            <a:r>
              <a:rPr lang="en-US" altLang="ja-JP" dirty="0" smtClean="0"/>
              <a:t>to generate energy.</a:t>
            </a:r>
            <a:endParaRPr kumimoji="1" lang="ja-JP" altLang="en-US" dirty="0"/>
          </a:p>
        </p:txBody>
      </p:sp>
      <p:sp>
        <p:nvSpPr>
          <p:cNvPr id="30" name="Rectangle 9"/>
          <p:cNvSpPr>
            <a:spLocks/>
          </p:cNvSpPr>
          <p:nvPr/>
        </p:nvSpPr>
        <p:spPr bwMode="auto">
          <a:xfrm>
            <a:off x="5796136" y="6165304"/>
            <a:ext cx="225173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altLang="ja-JP" sz="1600" dirty="0" smtClean="0">
                <a:latin typeface="Lucida Grande"/>
                <a:ea typeface="ＭＳ Ｐゴシック" charset="0"/>
                <a:cs typeface="Lucida Grande"/>
                <a:sym typeface="Arial Bold" charset="0"/>
              </a:rPr>
              <a:t>Diode pumped laser</a:t>
            </a:r>
          </a:p>
          <a:p>
            <a:pPr algn="l"/>
            <a:r>
              <a:rPr lang="en-US" altLang="ja-JP" sz="1600" dirty="0" smtClean="0">
                <a:latin typeface="Lucida Grande"/>
                <a:ea typeface="ＭＳ Ｐゴシック" charset="0"/>
                <a:cs typeface="Lucida Grande"/>
                <a:sym typeface="Arial Bold" charset="0"/>
              </a:rPr>
              <a:t>100 J, &gt;10 Hz</a:t>
            </a:r>
            <a:endParaRPr lang="en-US" altLang="ja-JP" sz="1600" dirty="0">
              <a:latin typeface="Lucida Grande"/>
              <a:ea typeface="ＭＳ Ｐゴシック" charset="0"/>
              <a:cs typeface="Lucida Grande"/>
              <a:sym typeface="Arial Bold" charset="0"/>
            </a:endParaRPr>
          </a:p>
        </p:txBody>
      </p:sp>
    </p:spTree>
    <p:extLst>
      <p:ext uri="{BB962C8B-B14F-4D97-AF65-F5344CB8AC3E}">
        <p14:creationId xmlns:p14="http://schemas.microsoft.com/office/powerpoint/2010/main" val="2908988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fld id="{A505FC59-5481-444B-95CE-32E8AC61201D}" type="slidenum">
              <a:rPr lang="en-US" altLang="ja-JP">
                <a:solidFill>
                  <a:srgbClr val="000000"/>
                </a:solidFill>
              </a:rPr>
              <a:pPr/>
              <a:t>22</a:t>
            </a:fld>
            <a:endParaRPr lang="en-US" altLang="ja-JP">
              <a:solidFill>
                <a:srgbClr val="000000"/>
              </a:solidFill>
            </a:endParaRPr>
          </a:p>
        </p:txBody>
      </p:sp>
      <p:sp>
        <p:nvSpPr>
          <p:cNvPr id="41994" name="Rectangle 10"/>
          <p:cNvSpPr>
            <a:spLocks/>
          </p:cNvSpPr>
          <p:nvPr/>
        </p:nvSpPr>
        <p:spPr bwMode="auto">
          <a:xfrm>
            <a:off x="2627784" y="116632"/>
            <a:ext cx="4968552"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fontAlgn="base">
              <a:spcBef>
                <a:spcPct val="0"/>
              </a:spcBef>
              <a:spcAft>
                <a:spcPct val="0"/>
              </a:spcAft>
              <a:tabLst>
                <a:tab pos="754289" algn="l"/>
                <a:tab pos="822857" algn="l"/>
              </a:tabLst>
            </a:pPr>
            <a:r>
              <a:rPr kumimoji="0" lang="en-US" altLang="ja-JP" sz="2700" dirty="0" smtClean="0">
                <a:solidFill>
                  <a:srgbClr val="000000"/>
                </a:solidFill>
                <a:latin typeface="Lucida Grande" charset="0"/>
                <a:ea typeface="ＭＳ Ｐゴシック" charset="0"/>
                <a:cs typeface="Lucida Grande" charset="0"/>
                <a:sym typeface="Lucida Grande" charset="0"/>
              </a:rPr>
              <a:t>First Fusion Target Injection</a:t>
            </a:r>
            <a:endParaRPr kumimoji="0" lang="en-US" altLang="ja-JP" sz="2700" dirty="0">
              <a:solidFill>
                <a:srgbClr val="000000"/>
              </a:solidFill>
              <a:latin typeface="Lucida Grande" charset="0"/>
              <a:ea typeface="ＭＳ Ｐゴシック" charset="0"/>
              <a:cs typeface="Lucida Grande" charset="0"/>
              <a:sym typeface="Lucida Grande" charset="0"/>
            </a:endParaRPr>
          </a:p>
        </p:txBody>
      </p:sp>
      <p:pic>
        <p:nvPicPr>
          <p:cNvPr id="7" name="図 6"/>
          <p:cNvPicPr>
            <a:picLocks noChangeAspect="1"/>
          </p:cNvPicPr>
          <p:nvPr/>
        </p:nvPicPr>
        <p:blipFill>
          <a:blip r:embed="rId3"/>
          <a:stretch>
            <a:fillRect/>
          </a:stretch>
        </p:blipFill>
        <p:spPr>
          <a:xfrm>
            <a:off x="0" y="1719102"/>
            <a:ext cx="7464388" cy="3582106"/>
          </a:xfrm>
          <a:prstGeom prst="rect">
            <a:avLst/>
          </a:prstGeom>
        </p:spPr>
      </p:pic>
      <p:pic>
        <p:nvPicPr>
          <p:cNvPr id="8" name="図 7"/>
          <p:cNvPicPr>
            <a:picLocks noChangeAspect="1"/>
          </p:cNvPicPr>
          <p:nvPr/>
        </p:nvPicPr>
        <p:blipFill>
          <a:blip r:embed="rId4"/>
          <a:stretch>
            <a:fillRect/>
          </a:stretch>
        </p:blipFill>
        <p:spPr>
          <a:xfrm>
            <a:off x="467544" y="5445224"/>
            <a:ext cx="4782640" cy="936104"/>
          </a:xfrm>
          <a:prstGeom prst="rect">
            <a:avLst/>
          </a:prstGeom>
        </p:spPr>
      </p:pic>
      <p:pic>
        <p:nvPicPr>
          <p:cNvPr id="6" name="図 5"/>
          <p:cNvPicPr>
            <a:picLocks noChangeAspect="1"/>
          </p:cNvPicPr>
          <p:nvPr/>
        </p:nvPicPr>
        <p:blipFill>
          <a:blip r:embed="rId5"/>
          <a:stretch>
            <a:fillRect/>
          </a:stretch>
        </p:blipFill>
        <p:spPr>
          <a:xfrm>
            <a:off x="6588224" y="2348880"/>
            <a:ext cx="2675508" cy="2421008"/>
          </a:xfrm>
          <a:prstGeom prst="rect">
            <a:avLst/>
          </a:prstGeom>
        </p:spPr>
      </p:pic>
      <p:sp>
        <p:nvSpPr>
          <p:cNvPr id="9" name="テキスト ボックス 8"/>
          <p:cNvSpPr txBox="1"/>
          <p:nvPr/>
        </p:nvSpPr>
        <p:spPr>
          <a:xfrm>
            <a:off x="5652120" y="5662989"/>
            <a:ext cx="2808312" cy="646331"/>
          </a:xfrm>
          <a:prstGeom prst="rect">
            <a:avLst/>
          </a:prstGeom>
          <a:noFill/>
        </p:spPr>
        <p:txBody>
          <a:bodyPr wrap="square" rtlCol="0">
            <a:spAutoFit/>
          </a:bodyPr>
          <a:lstStyle/>
          <a:p>
            <a:r>
              <a:rPr kumimoji="1" lang="en-US" altLang="ja-JP" dirty="0" err="1" smtClean="0"/>
              <a:t>Komeda</a:t>
            </a:r>
            <a:r>
              <a:rPr kumimoji="1" lang="en-US" altLang="ja-JP" dirty="0" smtClean="0"/>
              <a:t>, Sci. Rep. 2013</a:t>
            </a:r>
          </a:p>
          <a:p>
            <a:r>
              <a:rPr lang="en-US" altLang="ja-JP" dirty="0"/>
              <a:t>4 </a:t>
            </a:r>
            <a:r>
              <a:rPr lang="en-US" altLang="ja-JP" dirty="0" smtClean="0"/>
              <a:t>posters </a:t>
            </a:r>
            <a:r>
              <a:rPr kumimoji="1" lang="en-US" altLang="ja-JP" dirty="0" smtClean="0"/>
              <a:t>on Thursday</a:t>
            </a:r>
            <a:endParaRPr kumimoji="1" lang="ja-JP" altLang="en-US" dirty="0"/>
          </a:p>
        </p:txBody>
      </p:sp>
      <p:pic>
        <p:nvPicPr>
          <p:cNvPr id="5" name="図 4"/>
          <p:cNvPicPr>
            <a:picLocks noChangeAspect="1"/>
          </p:cNvPicPr>
          <p:nvPr/>
        </p:nvPicPr>
        <p:blipFill>
          <a:blip r:embed="rId6"/>
          <a:stretch>
            <a:fillRect/>
          </a:stretch>
        </p:blipFill>
        <p:spPr>
          <a:xfrm>
            <a:off x="8316416" y="44624"/>
            <a:ext cx="762000" cy="635000"/>
          </a:xfrm>
          <a:prstGeom prst="rect">
            <a:avLst/>
          </a:prstGeom>
        </p:spPr>
      </p:pic>
      <p:pic>
        <p:nvPicPr>
          <p:cNvPr id="10" name="図 9"/>
          <p:cNvPicPr>
            <a:picLocks noChangeAspect="1"/>
          </p:cNvPicPr>
          <p:nvPr/>
        </p:nvPicPr>
        <p:blipFill>
          <a:blip r:embed="rId7"/>
          <a:stretch>
            <a:fillRect/>
          </a:stretch>
        </p:blipFill>
        <p:spPr>
          <a:xfrm>
            <a:off x="35496" y="44624"/>
            <a:ext cx="2298700" cy="368300"/>
          </a:xfrm>
          <a:prstGeom prst="rect">
            <a:avLst/>
          </a:prstGeom>
        </p:spPr>
      </p:pic>
      <p:pic>
        <p:nvPicPr>
          <p:cNvPr id="2" name="図 1"/>
          <p:cNvPicPr>
            <a:picLocks noChangeAspect="1"/>
          </p:cNvPicPr>
          <p:nvPr/>
        </p:nvPicPr>
        <p:blipFill>
          <a:blip r:embed="rId8"/>
          <a:stretch>
            <a:fillRect/>
          </a:stretch>
        </p:blipFill>
        <p:spPr>
          <a:xfrm>
            <a:off x="8301" y="476672"/>
            <a:ext cx="1689100" cy="304800"/>
          </a:xfrm>
          <a:prstGeom prst="rect">
            <a:avLst/>
          </a:prstGeom>
        </p:spPr>
      </p:pic>
    </p:spTree>
    <p:extLst>
      <p:ext uri="{BB962C8B-B14F-4D97-AF65-F5344CB8AC3E}">
        <p14:creationId xmlns:p14="http://schemas.microsoft.com/office/powerpoint/2010/main" val="2268454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fld id="{A505FC59-5481-444B-95CE-32E8AC61201D}" type="slidenum">
              <a:rPr lang="en-US" altLang="ja-JP">
                <a:solidFill>
                  <a:srgbClr val="000000"/>
                </a:solidFill>
              </a:rPr>
              <a:pPr/>
              <a:t>23</a:t>
            </a:fld>
            <a:endParaRPr lang="en-US" altLang="ja-JP" dirty="0">
              <a:solidFill>
                <a:srgbClr val="000000"/>
              </a:solidFill>
            </a:endParaRPr>
          </a:p>
        </p:txBody>
      </p:sp>
      <p:sp>
        <p:nvSpPr>
          <p:cNvPr id="41994" name="Rectangle 10"/>
          <p:cNvSpPr>
            <a:spLocks/>
          </p:cNvSpPr>
          <p:nvPr/>
        </p:nvSpPr>
        <p:spPr bwMode="auto">
          <a:xfrm>
            <a:off x="827584" y="76622"/>
            <a:ext cx="7416824"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tabLst>
                <a:tab pos="754289" algn="l"/>
                <a:tab pos="822857" algn="l"/>
              </a:tabLst>
            </a:pPr>
            <a:r>
              <a:rPr kumimoji="0" lang="en-US" altLang="ja-JP" sz="2700" dirty="0" smtClean="0">
                <a:solidFill>
                  <a:srgbClr val="000000"/>
                </a:solidFill>
                <a:latin typeface="Lucida Grande" charset="0"/>
                <a:ea typeface="ＭＳ Ｐゴシック" charset="0"/>
                <a:cs typeface="Lucida Grande" charset="0"/>
                <a:sym typeface="Lucida Grande" charset="0"/>
              </a:rPr>
              <a:t>Cascade</a:t>
            </a:r>
            <a:r>
              <a:rPr kumimoji="0" lang="en-US" altLang="ja-JP" sz="2700" dirty="0">
                <a:solidFill>
                  <a:srgbClr val="000000"/>
                </a:solidFill>
                <a:latin typeface="Lucida Grande" charset="0"/>
                <a:ea typeface="ＭＳ Ｐゴシック" charset="0"/>
                <a:cs typeface="Lucida Grande" charset="0"/>
                <a:sym typeface="Lucida Grande" charset="0"/>
              </a:rPr>
              <a:t>d</a:t>
            </a:r>
            <a:r>
              <a:rPr kumimoji="0" lang="en-US" altLang="ja-JP" sz="2700" dirty="0" smtClean="0">
                <a:solidFill>
                  <a:srgbClr val="000000"/>
                </a:solidFill>
                <a:latin typeface="Lucida Grande" charset="0"/>
                <a:ea typeface="ＭＳ Ｐゴシック" charset="0"/>
                <a:cs typeface="Lucida Grande" charset="0"/>
                <a:sym typeface="Lucida Grande" charset="0"/>
              </a:rPr>
              <a:t> Liquid Wall</a:t>
            </a:r>
            <a:endParaRPr kumimoji="0" lang="en-US" altLang="ja-JP" sz="2700" dirty="0">
              <a:solidFill>
                <a:srgbClr val="000000"/>
              </a:solidFill>
              <a:latin typeface="Lucida Grande" charset="0"/>
              <a:ea typeface="ＭＳ Ｐゴシック" charset="0"/>
              <a:cs typeface="Lucida Grande" charset="0"/>
              <a:sym typeface="Lucida Grande" charset="0"/>
            </a:endParaRPr>
          </a:p>
        </p:txBody>
      </p:sp>
      <p:pic>
        <p:nvPicPr>
          <p:cNvPr id="1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 name="正方形/長方形 2"/>
          <p:cNvSpPr/>
          <p:nvPr/>
        </p:nvSpPr>
        <p:spPr>
          <a:xfrm>
            <a:off x="827584" y="1124744"/>
            <a:ext cx="3960440" cy="923330"/>
          </a:xfrm>
          <a:prstGeom prst="rect">
            <a:avLst/>
          </a:prstGeom>
        </p:spPr>
        <p:txBody>
          <a:bodyPr wrap="square">
            <a:spAutoFit/>
          </a:bodyPr>
          <a:lstStyle/>
          <a:p>
            <a:r>
              <a:rPr lang="en-US" altLang="ja-JP" b="1" dirty="0" smtClean="0"/>
              <a:t>Laser fusion chamber has</a:t>
            </a:r>
          </a:p>
          <a:p>
            <a:r>
              <a:rPr lang="en-US" altLang="ja-JP" b="1" dirty="0"/>
              <a:t>•</a:t>
            </a:r>
            <a:r>
              <a:rPr lang="en-US" altLang="ja-JP" b="1" dirty="0" smtClean="0"/>
              <a:t> Cascaded </a:t>
            </a:r>
            <a:r>
              <a:rPr lang="en-US" altLang="ja-JP" b="1" dirty="0"/>
              <a:t>liquid wall</a:t>
            </a:r>
          </a:p>
          <a:p>
            <a:r>
              <a:rPr lang="en-US" altLang="ja-JP" b="1" dirty="0" smtClean="0"/>
              <a:t>• Beam </a:t>
            </a:r>
            <a:r>
              <a:rPr lang="en-US" altLang="ja-JP" b="1" dirty="0"/>
              <a:t>port protection</a:t>
            </a:r>
          </a:p>
        </p:txBody>
      </p:sp>
      <p:pic>
        <p:nvPicPr>
          <p:cNvPr id="4" name="図 3"/>
          <p:cNvPicPr>
            <a:picLocks noChangeAspect="1"/>
          </p:cNvPicPr>
          <p:nvPr/>
        </p:nvPicPr>
        <p:blipFill>
          <a:blip r:embed="rId5"/>
          <a:stretch>
            <a:fillRect/>
          </a:stretch>
        </p:blipFill>
        <p:spPr>
          <a:xfrm>
            <a:off x="5076056" y="2192090"/>
            <a:ext cx="2007485" cy="3384376"/>
          </a:xfrm>
          <a:prstGeom prst="rect">
            <a:avLst/>
          </a:prstGeom>
        </p:spPr>
      </p:pic>
      <p:pic>
        <p:nvPicPr>
          <p:cNvPr id="5" name="図 4"/>
          <p:cNvPicPr>
            <a:picLocks noChangeAspect="1"/>
          </p:cNvPicPr>
          <p:nvPr/>
        </p:nvPicPr>
        <p:blipFill>
          <a:blip r:embed="rId6"/>
          <a:stretch>
            <a:fillRect/>
          </a:stretch>
        </p:blipFill>
        <p:spPr>
          <a:xfrm>
            <a:off x="6948263" y="2192090"/>
            <a:ext cx="2242237" cy="3384376"/>
          </a:xfrm>
          <a:prstGeom prst="rect">
            <a:avLst/>
          </a:prstGeom>
        </p:spPr>
      </p:pic>
      <p:sp>
        <p:nvSpPr>
          <p:cNvPr id="20" name="AutoShape 7" descr="C:\Documents and Settings\シミズ\デスクトップ\議員対策\shimizu収集\ro3.png"/>
          <p:cNvSpPr>
            <a:spLocks noChangeArrowheads="1"/>
          </p:cNvSpPr>
          <p:nvPr/>
        </p:nvSpPr>
        <p:spPr bwMode="auto">
          <a:xfrm>
            <a:off x="107504" y="2192090"/>
            <a:ext cx="4896544" cy="3265093"/>
          </a:xfrm>
          <a:prstGeom prst="roundRect">
            <a:avLst>
              <a:gd name="adj" fmla="val 16667"/>
            </a:avLst>
          </a:prstGeom>
          <a:blipFill dpi="0" rotWithShape="0">
            <a:blip r:embed="rId7"/>
            <a:srcRect/>
            <a:stretch>
              <a:fillRect/>
            </a:stretch>
          </a:blipFill>
          <a:ln w="9525">
            <a:noFill/>
            <a:round/>
            <a:headEnd/>
            <a:tailEnd/>
          </a:ln>
          <a:effectLst>
            <a:outerShdw blurRad="63500" dist="38099" dir="2700000" algn="ctr" rotWithShape="0">
              <a:schemeClr val="bg2">
                <a:alpha val="74998"/>
              </a:schemeClr>
            </a:outerShdw>
          </a:effectLst>
        </p:spPr>
        <p:txBody>
          <a:bodyPr wrap="none" anchor="ctr"/>
          <a:lstStyle/>
          <a:p>
            <a:pPr>
              <a:defRPr/>
            </a:pPr>
            <a:endParaRPr lang="ja-JP" altLang="en-US" sz="2800">
              <a:latin typeface="Times New Roman" pitchFamily="18" charset="0"/>
              <a:ea typeface="ＭＳ Ｐゴシック" pitchFamily="50" charset="-128"/>
              <a:cs typeface="+mn-cs"/>
            </a:endParaRPr>
          </a:p>
        </p:txBody>
      </p:sp>
      <p:sp>
        <p:nvSpPr>
          <p:cNvPr id="11" name="Rectangle 9"/>
          <p:cNvSpPr>
            <a:spLocks/>
          </p:cNvSpPr>
          <p:nvPr/>
        </p:nvSpPr>
        <p:spPr bwMode="auto">
          <a:xfrm>
            <a:off x="2411760" y="6536377"/>
            <a:ext cx="4580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fontAlgn="base">
              <a:spcBef>
                <a:spcPct val="0"/>
              </a:spcBef>
              <a:spcAft>
                <a:spcPct val="0"/>
              </a:spcAft>
            </a:pPr>
            <a:r>
              <a:rPr kumimoji="0" lang="en-US" altLang="ja-JP" b="1" dirty="0" smtClean="0">
                <a:solidFill>
                  <a:srgbClr val="000000"/>
                </a:solidFill>
                <a:latin typeface="Arial" panose="020B0604020202020204" pitchFamily="34" charset="0"/>
                <a:ea typeface="メイリオ ボールド" charset="0"/>
                <a:cs typeface="Arial" panose="020B0604020202020204" pitchFamily="34" charset="0"/>
                <a:sym typeface="メイリオ ボールド" charset="0"/>
              </a:rPr>
              <a:t>Demo of reactor core plasma is so critical</a:t>
            </a:r>
          </a:p>
        </p:txBody>
      </p:sp>
    </p:spTree>
    <p:extLst>
      <p:ext uri="{BB962C8B-B14F-4D97-AF65-F5344CB8AC3E}">
        <p14:creationId xmlns:p14="http://schemas.microsoft.com/office/powerpoint/2010/main" val="4115746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 name="Picture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 name="Rectangle 34"/>
          <p:cNvSpPr>
            <a:spLocks/>
          </p:cNvSpPr>
          <p:nvPr/>
        </p:nvSpPr>
        <p:spPr bwMode="auto">
          <a:xfrm>
            <a:off x="1115616" y="-271998"/>
            <a:ext cx="7272808" cy="110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lvl1pPr algn="l">
              <a:tabLst>
                <a:tab pos="927100" algn="l"/>
              </a:tabLst>
              <a:defRPr sz="1200">
                <a:solidFill>
                  <a:schemeClr val="tx1"/>
                </a:solidFill>
                <a:latin typeface="Gill Sans" charset="0"/>
              </a:defRPr>
            </a:lvl1pPr>
            <a:lvl2pPr algn="l">
              <a:tabLst>
                <a:tab pos="927100" algn="l"/>
              </a:tabLst>
              <a:defRPr sz="1200">
                <a:solidFill>
                  <a:schemeClr val="tx1"/>
                </a:solidFill>
                <a:latin typeface="Gill Sans" charset="0"/>
              </a:defRPr>
            </a:lvl2pPr>
            <a:lvl3pPr algn="l">
              <a:tabLst>
                <a:tab pos="927100" algn="l"/>
              </a:tabLst>
              <a:defRPr sz="1200">
                <a:solidFill>
                  <a:schemeClr val="tx1"/>
                </a:solidFill>
                <a:latin typeface="Gill Sans" charset="0"/>
              </a:defRPr>
            </a:lvl3pPr>
            <a:lvl4pPr algn="l">
              <a:tabLst>
                <a:tab pos="927100" algn="l"/>
              </a:tabLst>
              <a:defRPr sz="1200">
                <a:solidFill>
                  <a:schemeClr val="tx1"/>
                </a:solidFill>
                <a:latin typeface="Gill Sans" charset="0"/>
              </a:defRPr>
            </a:lvl4pPr>
            <a:lvl5pPr algn="l">
              <a:tabLst>
                <a:tab pos="927100" algn="l"/>
              </a:tabLst>
              <a:defRPr sz="1200">
                <a:solidFill>
                  <a:schemeClr val="tx1"/>
                </a:solidFill>
                <a:latin typeface="Gill Sans" charset="0"/>
              </a:defRPr>
            </a:lvl5pPr>
            <a:lvl6pPr fontAlgn="base">
              <a:spcBef>
                <a:spcPct val="0"/>
              </a:spcBef>
              <a:spcAft>
                <a:spcPct val="0"/>
              </a:spcAft>
              <a:tabLst>
                <a:tab pos="927100" algn="l"/>
              </a:tabLst>
              <a:defRPr sz="1200">
                <a:solidFill>
                  <a:schemeClr val="tx1"/>
                </a:solidFill>
                <a:latin typeface="Gill Sans" charset="0"/>
              </a:defRPr>
            </a:lvl6pPr>
            <a:lvl7pPr fontAlgn="base">
              <a:spcBef>
                <a:spcPct val="0"/>
              </a:spcBef>
              <a:spcAft>
                <a:spcPct val="0"/>
              </a:spcAft>
              <a:tabLst>
                <a:tab pos="927100" algn="l"/>
              </a:tabLst>
              <a:defRPr sz="1200">
                <a:solidFill>
                  <a:schemeClr val="tx1"/>
                </a:solidFill>
                <a:latin typeface="Gill Sans" charset="0"/>
              </a:defRPr>
            </a:lvl7pPr>
            <a:lvl8pPr fontAlgn="base">
              <a:spcBef>
                <a:spcPct val="0"/>
              </a:spcBef>
              <a:spcAft>
                <a:spcPct val="0"/>
              </a:spcAft>
              <a:tabLst>
                <a:tab pos="927100" algn="l"/>
              </a:tabLst>
              <a:defRPr sz="1200">
                <a:solidFill>
                  <a:schemeClr val="tx1"/>
                </a:solidFill>
                <a:latin typeface="Gill Sans" charset="0"/>
              </a:defRPr>
            </a:lvl8pPr>
            <a:lvl9pPr fontAlgn="base">
              <a:spcBef>
                <a:spcPct val="0"/>
              </a:spcBef>
              <a:spcAft>
                <a:spcPct val="0"/>
              </a:spcAft>
              <a:tabLst>
                <a:tab pos="927100" algn="l"/>
              </a:tabLst>
              <a:defRPr sz="1200">
                <a:solidFill>
                  <a:schemeClr val="tx1"/>
                </a:solidFill>
                <a:latin typeface="Gill Sans" charset="0"/>
              </a:defRPr>
            </a:lvl9pPr>
          </a:lstStyle>
          <a:p>
            <a:pPr defTabSz="914400"/>
            <a:r>
              <a:rPr lang="en-US" altLang="ja-JP" sz="3200" dirty="0" smtClean="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Step towards ignition---A Witness View</a:t>
            </a:r>
            <a:endParaRPr lang="ja-JP" altLang="en-US" sz="3200" dirty="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endParaRPr>
          </a:p>
        </p:txBody>
      </p:sp>
      <p:sp>
        <p:nvSpPr>
          <p:cNvPr id="18" name="スライド番号プレースホルダー 3"/>
          <p:cNvSpPr>
            <a:spLocks noGrp="1"/>
          </p:cNvSpPr>
          <p:nvPr>
            <p:ph type="sldNum" sz="quarter" idx="12"/>
          </p:nvPr>
        </p:nvSpPr>
        <p:spPr>
          <a:xfrm>
            <a:off x="8305800" y="6584776"/>
            <a:ext cx="762000" cy="228600"/>
          </a:xfrm>
        </p:spPr>
        <p:txBody>
          <a:bodyPr/>
          <a:lstStyle/>
          <a:p>
            <a:pPr>
              <a:defRPr/>
            </a:pPr>
            <a:fld id="{E1DFCA03-B32D-445C-8CDD-3A4BB771628E}" type="slidenum">
              <a:rPr lang="en-US" altLang="ja-JP" smtClean="0">
                <a:solidFill>
                  <a:prstClr val="black"/>
                </a:solidFill>
                <a:ea typeface="Arial Unicode MS" panose="020B0604020202020204" pitchFamily="50" charset="-128"/>
                <a:cs typeface="Arial" panose="020B0604020202020204" pitchFamily="34" charset="0"/>
              </a:rPr>
              <a:pPr>
                <a:defRPr/>
              </a:pPr>
              <a:t>24</a:t>
            </a:fld>
            <a:endParaRPr lang="en-US" altLang="ja-JP" dirty="0">
              <a:solidFill>
                <a:prstClr val="black"/>
              </a:solidFill>
              <a:ea typeface="Arial Unicode MS" panose="020B0604020202020204" pitchFamily="50" charset="-128"/>
              <a:cs typeface="Arial" panose="020B0604020202020204" pitchFamily="34" charset="0"/>
            </a:endParaRPr>
          </a:p>
        </p:txBody>
      </p:sp>
      <p:sp>
        <p:nvSpPr>
          <p:cNvPr id="4" name="テキスト ボックス 3"/>
          <p:cNvSpPr txBox="1"/>
          <p:nvPr/>
        </p:nvSpPr>
        <p:spPr>
          <a:xfrm>
            <a:off x="1115616" y="1292567"/>
            <a:ext cx="7488832" cy="1200329"/>
          </a:xfrm>
          <a:prstGeom prst="rect">
            <a:avLst/>
          </a:prstGeom>
          <a:noFill/>
        </p:spPr>
        <p:txBody>
          <a:bodyPr wrap="square" rtlCol="0">
            <a:spAutoFit/>
          </a:bodyPr>
          <a:lstStyle/>
          <a:p>
            <a:r>
              <a:rPr lang="en-US" altLang="ja-JP" dirty="0" smtClean="0">
                <a:solidFill>
                  <a:prstClr val="black"/>
                </a:solidFill>
                <a:latin typeface="Calibri"/>
                <a:ea typeface="ＭＳ Ｐゴシック"/>
                <a:cs typeface="ＭＳ Ｐゴシック"/>
              </a:rPr>
              <a:t>1. High Picket Energy---</a:t>
            </a:r>
            <a:r>
              <a:rPr lang="en-US" altLang="ja-JP" dirty="0" err="1" smtClean="0">
                <a:solidFill>
                  <a:prstClr val="black"/>
                </a:solidFill>
                <a:latin typeface="Calibri"/>
                <a:ea typeface="ＭＳ Ｐゴシック"/>
                <a:cs typeface="ＭＳ Ｐゴシック"/>
              </a:rPr>
              <a:t>Adiabat</a:t>
            </a:r>
            <a:r>
              <a:rPr lang="en-US" altLang="ja-JP" dirty="0" smtClean="0">
                <a:solidFill>
                  <a:prstClr val="black"/>
                </a:solidFill>
                <a:latin typeface="Calibri"/>
                <a:ea typeface="ＭＳ Ｐゴシック"/>
                <a:cs typeface="ＭＳ Ｐゴシック"/>
              </a:rPr>
              <a:t> control</a:t>
            </a:r>
          </a:p>
          <a:p>
            <a:r>
              <a:rPr lang="en-US" altLang="ja-JP" dirty="0" smtClean="0">
                <a:solidFill>
                  <a:prstClr val="black"/>
                </a:solidFill>
                <a:latin typeface="Calibri"/>
                <a:ea typeface="ＭＳ Ｐゴシック"/>
                <a:cs typeface="ＭＳ Ｐゴシック"/>
              </a:rPr>
              <a:t>2. High Density Carbon---Efficient Energetics </a:t>
            </a:r>
          </a:p>
          <a:p>
            <a:r>
              <a:rPr lang="en-US" altLang="ja-JP" dirty="0">
                <a:solidFill>
                  <a:prstClr val="black"/>
                </a:solidFill>
                <a:latin typeface="Calibri"/>
                <a:ea typeface="ＭＳ Ｐゴシック"/>
                <a:cs typeface="ＭＳ Ｐゴシック"/>
              </a:rPr>
              <a:t> </a:t>
            </a:r>
            <a:r>
              <a:rPr lang="en-US" altLang="ja-JP" dirty="0" smtClean="0">
                <a:solidFill>
                  <a:prstClr val="black"/>
                </a:solidFill>
                <a:latin typeface="Calibri"/>
                <a:ea typeface="ＭＳ Ｐゴシック"/>
                <a:cs typeface="ＭＳ Ｐゴシック"/>
              </a:rPr>
              <a:t>                                              High x-ray Absorption, Small </a:t>
            </a:r>
            <a:r>
              <a:rPr lang="en-US" altLang="ja-JP" dirty="0" err="1" smtClean="0">
                <a:solidFill>
                  <a:prstClr val="black"/>
                </a:solidFill>
                <a:latin typeface="Calibri"/>
                <a:ea typeface="ＭＳ Ｐゴシック"/>
                <a:cs typeface="ＭＳ Ｐゴシック"/>
              </a:rPr>
              <a:t>pdV</a:t>
            </a:r>
            <a:r>
              <a:rPr lang="en-US" altLang="ja-JP" dirty="0" smtClean="0">
                <a:solidFill>
                  <a:prstClr val="black"/>
                </a:solidFill>
                <a:latin typeface="Calibri"/>
                <a:ea typeface="ＭＳ Ｐゴシック"/>
                <a:cs typeface="ＭＳ Ｐゴシック"/>
              </a:rPr>
              <a:t> work on capsule</a:t>
            </a:r>
          </a:p>
          <a:p>
            <a:r>
              <a:rPr lang="en-US" altLang="ja-JP" dirty="0" smtClean="0">
                <a:solidFill>
                  <a:prstClr val="black"/>
                </a:solidFill>
                <a:latin typeface="Calibri"/>
                <a:ea typeface="ＭＳ Ｐゴシック"/>
                <a:cs typeface="ＭＳ Ｐゴシック"/>
              </a:rPr>
              <a:t>3. Beryllium Capsule---Large mass ablation rate</a:t>
            </a:r>
            <a:endParaRPr lang="ja-JP" altLang="en-US" dirty="0">
              <a:solidFill>
                <a:prstClr val="black"/>
              </a:solidFill>
              <a:latin typeface="Calibri"/>
              <a:ea typeface="ＭＳ Ｐゴシック"/>
              <a:cs typeface="ＭＳ Ｐゴシック"/>
            </a:endParaRPr>
          </a:p>
        </p:txBody>
      </p:sp>
      <p:pic>
        <p:nvPicPr>
          <p:cNvPr id="9" name="図 8" descr="7013-18-1.tif"/>
          <p:cNvPicPr>
            <a:picLocks noChangeAspect="1"/>
          </p:cNvPicPr>
          <p:nvPr/>
        </p:nvPicPr>
        <p:blipFill rotWithShape="1">
          <a:blip r:embed="rId4">
            <a:extLst>
              <a:ext uri="{28A0092B-C50C-407E-A947-70E740481C1C}">
                <a14:useLocalDpi xmlns:a14="http://schemas.microsoft.com/office/drawing/2010/main" val="0"/>
              </a:ext>
            </a:extLst>
          </a:blip>
          <a:srcRect l="-25609" t="1" r="-19" b="-4136"/>
          <a:stretch/>
        </p:blipFill>
        <p:spPr>
          <a:xfrm>
            <a:off x="-684584" y="3284984"/>
            <a:ext cx="4320480" cy="2685982"/>
          </a:xfrm>
          <a:prstGeom prst="rect">
            <a:avLst/>
          </a:prstGeom>
        </p:spPr>
      </p:pic>
      <p:pic>
        <p:nvPicPr>
          <p:cNvPr id="12" name="図 11" descr="Dome in thick GDP 3"/>
          <p:cNvPicPr>
            <a:picLocks noChangeAspect="1"/>
          </p:cNvPicPr>
          <p:nvPr/>
        </p:nvPicPr>
        <p:blipFill rotWithShape="1">
          <a:blip r:embed="rId5">
            <a:extLst>
              <a:ext uri="{28A0092B-C50C-407E-A947-70E740481C1C}">
                <a14:useLocalDpi xmlns:a14="http://schemas.microsoft.com/office/drawing/2010/main" val="0"/>
              </a:ext>
            </a:extLst>
          </a:blip>
          <a:srcRect l="48339" t="48140" r="26498" b="14248"/>
          <a:stretch/>
        </p:blipFill>
        <p:spPr>
          <a:xfrm>
            <a:off x="3779912" y="3284983"/>
            <a:ext cx="2304256" cy="2583189"/>
          </a:xfrm>
          <a:prstGeom prst="rect">
            <a:avLst/>
          </a:prstGeom>
        </p:spPr>
      </p:pic>
      <p:sp>
        <p:nvSpPr>
          <p:cNvPr id="5" name="テキスト ボックス 4"/>
          <p:cNvSpPr txBox="1"/>
          <p:nvPr/>
        </p:nvSpPr>
        <p:spPr>
          <a:xfrm>
            <a:off x="395536" y="2780928"/>
            <a:ext cx="3168352" cy="369332"/>
          </a:xfrm>
          <a:prstGeom prst="rect">
            <a:avLst/>
          </a:prstGeom>
          <a:noFill/>
        </p:spPr>
        <p:txBody>
          <a:bodyPr wrap="square" rtlCol="0">
            <a:spAutoFit/>
          </a:bodyPr>
          <a:lstStyle/>
          <a:p>
            <a:r>
              <a:rPr lang="en-US" altLang="ja-JP" dirty="0" smtClean="0">
                <a:solidFill>
                  <a:prstClr val="black"/>
                </a:solidFill>
                <a:latin typeface="Calibri"/>
                <a:ea typeface="ＭＳ Ｐゴシック"/>
                <a:cs typeface="ＭＳ Ｐゴシック"/>
              </a:rPr>
              <a:t>Outer surface defect is polished</a:t>
            </a:r>
            <a:endParaRPr lang="ja-JP" altLang="en-US" dirty="0">
              <a:solidFill>
                <a:prstClr val="black"/>
              </a:solidFill>
              <a:latin typeface="Calibri"/>
              <a:ea typeface="ＭＳ Ｐゴシック"/>
              <a:cs typeface="ＭＳ Ｐゴシック"/>
            </a:endParaRPr>
          </a:p>
        </p:txBody>
      </p:sp>
      <p:pic>
        <p:nvPicPr>
          <p:cNvPr id="17" name="図 16" descr="Dome in coater layer 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7583" t="40407" r="34413" b="22593"/>
          <a:stretch/>
        </p:blipFill>
        <p:spPr>
          <a:xfrm>
            <a:off x="6228184" y="3284984"/>
            <a:ext cx="2616066" cy="2592288"/>
          </a:xfrm>
          <a:prstGeom prst="rect">
            <a:avLst/>
          </a:prstGeom>
        </p:spPr>
      </p:pic>
      <p:sp>
        <p:nvSpPr>
          <p:cNvPr id="19" name="テキスト ボックス 18"/>
          <p:cNvSpPr txBox="1"/>
          <p:nvPr/>
        </p:nvSpPr>
        <p:spPr>
          <a:xfrm>
            <a:off x="4932040" y="2780928"/>
            <a:ext cx="2736304" cy="369332"/>
          </a:xfrm>
          <a:prstGeom prst="rect">
            <a:avLst/>
          </a:prstGeom>
          <a:noFill/>
        </p:spPr>
        <p:txBody>
          <a:bodyPr wrap="square" rtlCol="0">
            <a:spAutoFit/>
          </a:bodyPr>
          <a:lstStyle/>
          <a:p>
            <a:r>
              <a:rPr lang="en-US" altLang="ja-JP" dirty="0" smtClean="0">
                <a:solidFill>
                  <a:prstClr val="black"/>
                </a:solidFill>
                <a:latin typeface="Calibri"/>
                <a:ea typeface="ＭＳ Ｐゴシック"/>
                <a:cs typeface="ＭＳ Ｐゴシック"/>
              </a:rPr>
              <a:t>Cross-sectional view </a:t>
            </a:r>
            <a:endParaRPr lang="ja-JP" altLang="en-US" dirty="0">
              <a:solidFill>
                <a:prstClr val="black"/>
              </a:solidFill>
              <a:latin typeface="Calibri"/>
              <a:ea typeface="ＭＳ Ｐゴシック"/>
              <a:cs typeface="ＭＳ Ｐゴシック"/>
            </a:endParaRPr>
          </a:p>
        </p:txBody>
      </p:sp>
      <p:sp>
        <p:nvSpPr>
          <p:cNvPr id="20" name="テキスト ボックス 19"/>
          <p:cNvSpPr txBox="1"/>
          <p:nvPr/>
        </p:nvSpPr>
        <p:spPr>
          <a:xfrm>
            <a:off x="2204120" y="6093296"/>
            <a:ext cx="4888160" cy="707886"/>
          </a:xfrm>
          <a:prstGeom prst="rect">
            <a:avLst/>
          </a:prstGeom>
          <a:noFill/>
        </p:spPr>
        <p:txBody>
          <a:bodyPr wrap="square" rtlCol="0">
            <a:spAutoFit/>
          </a:bodyPr>
          <a:lstStyle/>
          <a:p>
            <a:r>
              <a:rPr lang="en-US" altLang="ja-JP" sz="2000" dirty="0" smtClean="0">
                <a:solidFill>
                  <a:prstClr val="black"/>
                </a:solidFill>
                <a:latin typeface="Calibri"/>
                <a:ea typeface="ＭＳ Ｐゴシック"/>
                <a:cs typeface="ＭＳ Ｐゴシック"/>
              </a:rPr>
              <a:t>There must be large internal defects. Emulsion technique is one of solutions</a:t>
            </a:r>
            <a:endParaRPr lang="ja-JP" altLang="en-US" sz="2000" dirty="0">
              <a:solidFill>
                <a:prstClr val="black"/>
              </a:solidFill>
              <a:latin typeface="Calibri"/>
              <a:ea typeface="ＭＳ Ｐゴシック"/>
              <a:cs typeface="ＭＳ Ｐゴシック"/>
            </a:endParaRPr>
          </a:p>
        </p:txBody>
      </p:sp>
    </p:spTree>
    <p:extLst>
      <p:ext uri="{BB962C8B-B14F-4D97-AF65-F5344CB8AC3E}">
        <p14:creationId xmlns:p14="http://schemas.microsoft.com/office/powerpoint/2010/main" val="1482043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611560" y="764704"/>
            <a:ext cx="7920880" cy="5927068"/>
          </a:xfrm>
          <a:prstGeom prst="rect">
            <a:avLst/>
          </a:prstGeom>
        </p:spPr>
      </p:pic>
      <p:sp>
        <p:nvSpPr>
          <p:cNvPr id="5" name="Rectangle 29"/>
          <p:cNvSpPr>
            <a:spLocks/>
          </p:cNvSpPr>
          <p:nvPr/>
        </p:nvSpPr>
        <p:spPr bwMode="auto">
          <a:xfrm>
            <a:off x="1475656" y="6896"/>
            <a:ext cx="691276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86360" bIns="45716" anchor="ctr"/>
          <a:lstStyle/>
          <a:p>
            <a:r>
              <a:rPr lang="en-US" altLang="ja-JP" sz="2700" dirty="0" smtClean="0">
                <a:latin typeface="Lucida Grande" charset="0"/>
                <a:ea typeface="ＭＳ Ｐゴシック" charset="0"/>
                <a:cs typeface="Lucida Grande" charset="0"/>
                <a:sym typeface="Lucida Grande" charset="0"/>
              </a:rPr>
              <a:t>Experimental Test Facility, LIFT </a:t>
            </a:r>
          </a:p>
          <a:p>
            <a:r>
              <a:rPr lang="en-US" altLang="ja-JP" sz="2700" dirty="0" smtClean="0">
                <a:latin typeface="Lucida Grande" charset="0"/>
                <a:ea typeface="ＭＳ Ｐゴシック" charset="0"/>
                <a:cs typeface="Lucida Grande" charset="0"/>
                <a:sym typeface="Lucida Grande" charset="0"/>
              </a:rPr>
              <a:t>for power generation</a:t>
            </a:r>
            <a:endParaRPr lang="en-US" altLang="ja-JP" sz="2700" dirty="0">
              <a:latin typeface="Lucida Grande" charset="0"/>
              <a:ea typeface="ＭＳ Ｐゴシック" charset="0"/>
              <a:cs typeface="Lucida Grande" charset="0"/>
              <a:sym typeface="Lucida Grande" charset="0"/>
            </a:endParaRPr>
          </a:p>
        </p:txBody>
      </p:sp>
      <p:pic>
        <p:nvPicPr>
          <p:cNvPr id="6"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 name="Picture 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12" name="図形グループ 11"/>
          <p:cNvGrpSpPr/>
          <p:nvPr/>
        </p:nvGrpSpPr>
        <p:grpSpPr>
          <a:xfrm>
            <a:off x="-36512" y="4941168"/>
            <a:ext cx="6077749" cy="1940144"/>
            <a:chOff x="107504" y="4869160"/>
            <a:chExt cx="6077749" cy="1940144"/>
          </a:xfrm>
        </p:grpSpPr>
        <p:pic>
          <p:nvPicPr>
            <p:cNvPr id="3" name="図 2"/>
            <p:cNvPicPr>
              <a:picLocks noChangeAspect="1"/>
            </p:cNvPicPr>
            <p:nvPr/>
          </p:nvPicPr>
          <p:blipFill>
            <a:blip r:embed="rId6"/>
            <a:stretch>
              <a:fillRect/>
            </a:stretch>
          </p:blipFill>
          <p:spPr>
            <a:xfrm>
              <a:off x="323528" y="4869160"/>
              <a:ext cx="5772150" cy="1790700"/>
            </a:xfrm>
            <a:prstGeom prst="rect">
              <a:avLst/>
            </a:prstGeom>
          </p:spPr>
        </p:pic>
        <p:sp>
          <p:nvSpPr>
            <p:cNvPr id="8" name="正方形/長方形 7"/>
            <p:cNvSpPr/>
            <p:nvPr/>
          </p:nvSpPr>
          <p:spPr>
            <a:xfrm>
              <a:off x="5197482" y="4869160"/>
              <a:ext cx="987771" cy="400110"/>
            </a:xfrm>
            <a:prstGeom prst="rect">
              <a:avLst/>
            </a:prstGeom>
          </p:spPr>
          <p:txBody>
            <a:bodyPr wrap="none">
              <a:spAutoFit/>
            </a:bodyPr>
            <a:lstStyle/>
            <a:p>
              <a:r>
                <a:rPr lang="en-US" altLang="ja-JP" sz="1000" dirty="0">
                  <a:latin typeface="Arial" panose="020B0604020202020204" pitchFamily="34" charset="0"/>
                  <a:cs typeface="Arial" panose="020B0604020202020204" pitchFamily="34" charset="0"/>
                </a:rPr>
                <a:t>Electric </a:t>
              </a:r>
              <a:r>
                <a:rPr lang="en-US" altLang="ja-JP" sz="1000" dirty="0" smtClean="0">
                  <a:latin typeface="Arial" panose="020B0604020202020204" pitchFamily="34" charset="0"/>
                  <a:cs typeface="Arial" panose="020B0604020202020204" pitchFamily="34" charset="0"/>
                </a:rPr>
                <a:t>power</a:t>
              </a:r>
            </a:p>
            <a:p>
              <a:r>
                <a:rPr lang="en-US" altLang="ja-JP" sz="1000" dirty="0" smtClean="0">
                  <a:latin typeface="Arial" panose="020B0604020202020204" pitchFamily="34" charset="0"/>
                  <a:cs typeface="Arial" panose="020B0604020202020204" pitchFamily="34" charset="0"/>
                </a:rPr>
                <a:t>transmission</a:t>
              </a:r>
              <a:endParaRPr lang="en-US" altLang="ja-JP" sz="1000" dirty="0">
                <a:latin typeface="Arial" panose="020B0604020202020204" pitchFamily="34" charset="0"/>
                <a:cs typeface="Arial" panose="020B0604020202020204" pitchFamily="34" charset="0"/>
              </a:endParaRPr>
            </a:p>
          </p:txBody>
        </p:sp>
        <p:sp>
          <p:nvSpPr>
            <p:cNvPr id="9" name="正方形/長方形 8"/>
            <p:cNvSpPr/>
            <p:nvPr/>
          </p:nvSpPr>
          <p:spPr>
            <a:xfrm>
              <a:off x="214079" y="6409194"/>
              <a:ext cx="865943" cy="400110"/>
            </a:xfrm>
            <a:prstGeom prst="rect">
              <a:avLst/>
            </a:prstGeom>
          </p:spPr>
          <p:txBody>
            <a:bodyPr wrap="none">
              <a:spAutoFit/>
            </a:bodyPr>
            <a:lstStyle/>
            <a:p>
              <a:r>
                <a:rPr lang="en-US" altLang="ja-JP" sz="1000" dirty="0" smtClean="0">
                  <a:latin typeface="Arial" panose="020B0604020202020204" pitchFamily="34" charset="0"/>
                  <a:cs typeface="Arial" panose="020B0604020202020204" pitchFamily="34" charset="0"/>
                </a:rPr>
                <a:t>High power </a:t>
              </a:r>
            </a:p>
            <a:p>
              <a:r>
                <a:rPr lang="en-US" altLang="ja-JP" sz="1000" dirty="0" smtClean="0">
                  <a:latin typeface="Arial" panose="020B0604020202020204" pitchFamily="34" charset="0"/>
                  <a:cs typeface="Arial" panose="020B0604020202020204" pitchFamily="34" charset="0"/>
                </a:rPr>
                <a:t>laser</a:t>
              </a:r>
              <a:endParaRPr lang="en-US" altLang="ja-JP" sz="1000" dirty="0">
                <a:latin typeface="Arial" panose="020B0604020202020204" pitchFamily="34" charset="0"/>
                <a:cs typeface="Arial" panose="020B0604020202020204" pitchFamily="34" charset="0"/>
              </a:endParaRPr>
            </a:p>
          </p:txBody>
        </p:sp>
        <p:sp>
          <p:nvSpPr>
            <p:cNvPr id="10" name="正方形/長方形 9"/>
            <p:cNvSpPr/>
            <p:nvPr/>
          </p:nvSpPr>
          <p:spPr>
            <a:xfrm>
              <a:off x="107504" y="5405154"/>
              <a:ext cx="772969" cy="400110"/>
            </a:xfrm>
            <a:prstGeom prst="rect">
              <a:avLst/>
            </a:prstGeom>
          </p:spPr>
          <p:txBody>
            <a:bodyPr wrap="none">
              <a:spAutoFit/>
            </a:bodyPr>
            <a:lstStyle/>
            <a:p>
              <a:r>
                <a:rPr lang="en-US" altLang="ja-JP" sz="1000" dirty="0" smtClean="0">
                  <a:latin typeface="Arial" panose="020B0604020202020204" pitchFamily="34" charset="0"/>
                  <a:cs typeface="Arial" panose="020B0604020202020204" pitchFamily="34" charset="0"/>
                </a:rPr>
                <a:t>Fuel pellet</a:t>
              </a:r>
            </a:p>
            <a:p>
              <a:r>
                <a:rPr lang="en-US" altLang="ja-JP" sz="1000" dirty="0" smtClean="0">
                  <a:latin typeface="Arial" panose="020B0604020202020204" pitchFamily="34" charset="0"/>
                  <a:cs typeface="Arial" panose="020B0604020202020204" pitchFamily="34" charset="0"/>
                </a:rPr>
                <a:t>injection</a:t>
              </a:r>
              <a:endParaRPr lang="en-US" altLang="ja-JP" sz="1000" dirty="0">
                <a:latin typeface="Arial" panose="020B0604020202020204" pitchFamily="34" charset="0"/>
                <a:cs typeface="Arial" panose="020B0604020202020204" pitchFamily="34" charset="0"/>
              </a:endParaRPr>
            </a:p>
          </p:txBody>
        </p:sp>
        <p:sp>
          <p:nvSpPr>
            <p:cNvPr id="11" name="正方形/長方形 10"/>
            <p:cNvSpPr/>
            <p:nvPr/>
          </p:nvSpPr>
          <p:spPr>
            <a:xfrm>
              <a:off x="1100945" y="6563083"/>
              <a:ext cx="944489" cy="246221"/>
            </a:xfrm>
            <a:prstGeom prst="rect">
              <a:avLst/>
            </a:prstGeom>
          </p:spPr>
          <p:txBody>
            <a:bodyPr wrap="none">
              <a:spAutoFit/>
            </a:bodyPr>
            <a:lstStyle/>
            <a:p>
              <a:r>
                <a:rPr lang="en-US" altLang="ja-JP" sz="1000" b="1" dirty="0" smtClean="0">
                  <a:solidFill>
                    <a:srgbClr val="FF0000"/>
                  </a:solidFill>
                  <a:latin typeface="Arial" panose="020B0604020202020204" pitchFamily="34" charset="0"/>
                  <a:cs typeface="Arial" panose="020B0604020202020204" pitchFamily="34" charset="0"/>
                </a:rPr>
                <a:t>Laser fusion</a:t>
              </a:r>
            </a:p>
          </p:txBody>
        </p:sp>
        <p:sp>
          <p:nvSpPr>
            <p:cNvPr id="13" name="正方形/長方形 12"/>
            <p:cNvSpPr/>
            <p:nvPr/>
          </p:nvSpPr>
          <p:spPr>
            <a:xfrm>
              <a:off x="3347864" y="4916338"/>
              <a:ext cx="588623" cy="400110"/>
            </a:xfrm>
            <a:prstGeom prst="rect">
              <a:avLst/>
            </a:prstGeom>
          </p:spPr>
          <p:txBody>
            <a:bodyPr wrap="none">
              <a:spAutoFit/>
            </a:bodyPr>
            <a:lstStyle/>
            <a:p>
              <a:r>
                <a:rPr lang="en-US" altLang="ja-JP" sz="1000" dirty="0" smtClean="0">
                  <a:latin typeface="Arial" panose="020B0604020202020204" pitchFamily="34" charset="0"/>
                  <a:cs typeface="Arial" panose="020B0604020202020204" pitchFamily="34" charset="0"/>
                </a:rPr>
                <a:t>Steam </a:t>
              </a:r>
            </a:p>
            <a:p>
              <a:r>
                <a:rPr lang="en-US" altLang="ja-JP" sz="1000" dirty="0" smtClean="0">
                  <a:latin typeface="Arial" panose="020B0604020202020204" pitchFamily="34" charset="0"/>
                  <a:cs typeface="Arial" panose="020B0604020202020204" pitchFamily="34" charset="0"/>
                </a:rPr>
                <a:t>turbine</a:t>
              </a:r>
              <a:endParaRPr lang="en-US" altLang="ja-JP" sz="1000" dirty="0">
                <a:latin typeface="Arial" panose="020B0604020202020204" pitchFamily="34" charset="0"/>
                <a:cs typeface="Arial" panose="020B0604020202020204" pitchFamily="34" charset="0"/>
              </a:endParaRPr>
            </a:p>
          </p:txBody>
        </p:sp>
        <p:sp>
          <p:nvSpPr>
            <p:cNvPr id="14" name="正方形/長方形 13"/>
            <p:cNvSpPr/>
            <p:nvPr/>
          </p:nvSpPr>
          <p:spPr>
            <a:xfrm>
              <a:off x="3779912" y="5564455"/>
              <a:ext cx="729687" cy="400110"/>
            </a:xfrm>
            <a:prstGeom prst="rect">
              <a:avLst/>
            </a:prstGeom>
          </p:spPr>
          <p:txBody>
            <a:bodyPr wrap="none">
              <a:spAutoFit/>
            </a:bodyPr>
            <a:lstStyle/>
            <a:p>
              <a:r>
                <a:rPr lang="en-US" altLang="ja-JP" sz="1000" dirty="0" smtClean="0">
                  <a:latin typeface="Arial" panose="020B0604020202020204" pitchFamily="34" charset="0"/>
                  <a:cs typeface="Arial" panose="020B0604020202020204" pitchFamily="34" charset="0"/>
                </a:rPr>
                <a:t>Electrical</a:t>
              </a:r>
            </a:p>
            <a:p>
              <a:r>
                <a:rPr lang="en-US" altLang="ja-JP" sz="1000" dirty="0" smtClean="0">
                  <a:latin typeface="Arial" panose="020B0604020202020204" pitchFamily="34" charset="0"/>
                  <a:cs typeface="Arial" panose="020B0604020202020204" pitchFamily="34" charset="0"/>
                </a:rPr>
                <a:t>generator</a:t>
              </a:r>
              <a:endParaRPr lang="en-US" altLang="ja-JP" sz="1000" dirty="0">
                <a:latin typeface="Arial" panose="020B0604020202020204" pitchFamily="34" charset="0"/>
                <a:cs typeface="Arial" panose="020B0604020202020204" pitchFamily="34" charset="0"/>
              </a:endParaRPr>
            </a:p>
          </p:txBody>
        </p:sp>
        <p:sp>
          <p:nvSpPr>
            <p:cNvPr id="16" name="正方形/長方形 15"/>
            <p:cNvSpPr/>
            <p:nvPr/>
          </p:nvSpPr>
          <p:spPr>
            <a:xfrm>
              <a:off x="4427984" y="4922500"/>
              <a:ext cx="830677" cy="338554"/>
            </a:xfrm>
            <a:prstGeom prst="rect">
              <a:avLst/>
            </a:prstGeom>
          </p:spPr>
          <p:txBody>
            <a:bodyPr wrap="none">
              <a:spAutoFit/>
            </a:bodyPr>
            <a:lstStyle/>
            <a:p>
              <a:r>
                <a:rPr lang="en-US" altLang="ja-JP" sz="800" dirty="0">
                  <a:latin typeface="Arial" panose="020B0604020202020204" pitchFamily="34" charset="0"/>
                  <a:cs typeface="Arial" panose="020B0604020202020204" pitchFamily="34" charset="0"/>
                </a:rPr>
                <a:t>Electric </a:t>
              </a:r>
              <a:r>
                <a:rPr lang="en-US" altLang="ja-JP" sz="800" dirty="0" smtClean="0">
                  <a:latin typeface="Arial" panose="020B0604020202020204" pitchFamily="34" charset="0"/>
                  <a:cs typeface="Arial" panose="020B0604020202020204" pitchFamily="34" charset="0"/>
                </a:rPr>
                <a:t>power</a:t>
              </a:r>
            </a:p>
            <a:p>
              <a:r>
                <a:rPr lang="en-US" altLang="ja-JP" sz="800" dirty="0" smtClean="0">
                  <a:latin typeface="Arial" panose="020B0604020202020204" pitchFamily="34" charset="0"/>
                  <a:cs typeface="Arial" panose="020B0604020202020204" pitchFamily="34" charset="0"/>
                </a:rPr>
                <a:t>for laser</a:t>
              </a:r>
              <a:endParaRPr lang="en-US" altLang="ja-JP" sz="800" dirty="0">
                <a:latin typeface="Arial" panose="020B0604020202020204" pitchFamily="34" charset="0"/>
                <a:cs typeface="Arial" panose="020B0604020202020204" pitchFamily="34" charset="0"/>
              </a:endParaRPr>
            </a:p>
          </p:txBody>
        </p:sp>
        <p:sp>
          <p:nvSpPr>
            <p:cNvPr id="17" name="正方形/長方形 16"/>
            <p:cNvSpPr/>
            <p:nvPr/>
          </p:nvSpPr>
          <p:spPr>
            <a:xfrm>
              <a:off x="2730642" y="4967888"/>
              <a:ext cx="473206" cy="230832"/>
            </a:xfrm>
            <a:prstGeom prst="rect">
              <a:avLst/>
            </a:prstGeom>
          </p:spPr>
          <p:txBody>
            <a:bodyPr wrap="none">
              <a:spAutoFit/>
            </a:bodyPr>
            <a:lstStyle/>
            <a:p>
              <a:r>
                <a:rPr lang="en-US" altLang="ja-JP" sz="900" dirty="0" smtClean="0">
                  <a:latin typeface="Arial" panose="020B0604020202020204" pitchFamily="34" charset="0"/>
                  <a:cs typeface="Arial" panose="020B0604020202020204" pitchFamily="34" charset="0"/>
                </a:rPr>
                <a:t>vapor</a:t>
              </a:r>
              <a:endParaRPr lang="en-US" altLang="ja-JP" sz="900" dirty="0">
                <a:latin typeface="Arial" panose="020B0604020202020204" pitchFamily="34" charset="0"/>
                <a:cs typeface="Arial" panose="020B0604020202020204" pitchFamily="34" charset="0"/>
              </a:endParaRPr>
            </a:p>
          </p:txBody>
        </p:sp>
        <p:sp>
          <p:nvSpPr>
            <p:cNvPr id="18" name="正方形/長方形 17"/>
            <p:cNvSpPr/>
            <p:nvPr/>
          </p:nvSpPr>
          <p:spPr>
            <a:xfrm>
              <a:off x="2483768" y="6150496"/>
              <a:ext cx="466794" cy="230832"/>
            </a:xfrm>
            <a:prstGeom prst="rect">
              <a:avLst/>
            </a:prstGeom>
          </p:spPr>
          <p:txBody>
            <a:bodyPr wrap="none">
              <a:spAutoFit/>
            </a:bodyPr>
            <a:lstStyle/>
            <a:p>
              <a:r>
                <a:rPr lang="en-US" altLang="ja-JP" sz="900" dirty="0" smtClean="0">
                  <a:latin typeface="Arial" panose="020B0604020202020204" pitchFamily="34" charset="0"/>
                  <a:cs typeface="Arial" panose="020B0604020202020204" pitchFamily="34" charset="0"/>
                </a:rPr>
                <a:t>water</a:t>
              </a:r>
              <a:endParaRPr lang="en-US" altLang="ja-JP" sz="900" dirty="0">
                <a:latin typeface="Arial" panose="020B0604020202020204" pitchFamily="34" charset="0"/>
                <a:cs typeface="Arial" panose="020B0604020202020204" pitchFamily="34" charset="0"/>
              </a:endParaRPr>
            </a:p>
          </p:txBody>
        </p:sp>
      </p:grpSp>
      <p:sp>
        <p:nvSpPr>
          <p:cNvPr id="20" name="スライド番号プレースホルダー 3"/>
          <p:cNvSpPr>
            <a:spLocks noGrp="1"/>
          </p:cNvSpPr>
          <p:nvPr>
            <p:ph type="sldNum" sz="quarter" idx="4294967295"/>
          </p:nvPr>
        </p:nvSpPr>
        <p:spPr>
          <a:xfrm>
            <a:off x="8305805" y="6584776"/>
            <a:ext cx="762000" cy="228600"/>
          </a:xfrm>
          <a:prstGeom prst="rect">
            <a:avLst/>
          </a:prstGeo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25</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15" name="テキスト ボックス 14"/>
          <p:cNvSpPr txBox="1"/>
          <p:nvPr/>
        </p:nvSpPr>
        <p:spPr>
          <a:xfrm>
            <a:off x="1403648" y="1188040"/>
            <a:ext cx="1656184" cy="523220"/>
          </a:xfrm>
          <a:prstGeom prst="rect">
            <a:avLst/>
          </a:prstGeom>
          <a:solidFill>
            <a:schemeClr val="bg1"/>
          </a:solidFill>
        </p:spPr>
        <p:txBody>
          <a:bodyPr wrap="square" rtlCol="0">
            <a:spAutoFit/>
          </a:bodyPr>
          <a:lstStyle/>
          <a:p>
            <a:r>
              <a:rPr kumimoji="1" lang="en-US" altLang="ja-JP" sz="1400" b="1" dirty="0" smtClean="0">
                <a:solidFill>
                  <a:srgbClr val="000000"/>
                </a:solidFill>
                <a:latin typeface="Lucida Grande"/>
                <a:cs typeface="Lucida Grande"/>
              </a:rPr>
              <a:t>Implosion Laser 500 kJ 4Hz</a:t>
            </a:r>
            <a:endParaRPr kumimoji="1" lang="ja-JP" altLang="en-US" sz="1400" b="1" dirty="0">
              <a:solidFill>
                <a:srgbClr val="000000"/>
              </a:solidFill>
              <a:latin typeface="Lucida Grande"/>
              <a:cs typeface="Lucida Grande"/>
            </a:endParaRPr>
          </a:p>
        </p:txBody>
      </p:sp>
      <p:sp>
        <p:nvSpPr>
          <p:cNvPr id="163" name="テキスト ボックス 162"/>
          <p:cNvSpPr txBox="1"/>
          <p:nvPr/>
        </p:nvSpPr>
        <p:spPr>
          <a:xfrm>
            <a:off x="2987824" y="2708920"/>
            <a:ext cx="1512168" cy="307777"/>
          </a:xfrm>
          <a:prstGeom prst="rect">
            <a:avLst/>
          </a:prstGeom>
          <a:solidFill>
            <a:schemeClr val="bg1"/>
          </a:solidFill>
        </p:spPr>
        <p:txBody>
          <a:bodyPr wrap="square" rtlCol="0">
            <a:spAutoFit/>
          </a:bodyPr>
          <a:lstStyle/>
          <a:p>
            <a:r>
              <a:rPr lang="en-US" altLang="ja-JP" sz="1400" b="1" dirty="0" smtClean="0">
                <a:latin typeface="Lucida Grande"/>
                <a:cs typeface="Lucida Grande"/>
              </a:rPr>
              <a:t>Pellet Injector</a:t>
            </a:r>
            <a:endParaRPr kumimoji="1" lang="ja-JP" altLang="en-US" sz="1400" b="1" dirty="0">
              <a:latin typeface="Lucida Grande"/>
              <a:cs typeface="Lucida Grande"/>
            </a:endParaRPr>
          </a:p>
        </p:txBody>
      </p:sp>
      <p:sp>
        <p:nvSpPr>
          <p:cNvPr id="164" name="テキスト ボックス 163"/>
          <p:cNvSpPr txBox="1"/>
          <p:nvPr/>
        </p:nvSpPr>
        <p:spPr>
          <a:xfrm>
            <a:off x="6444208" y="2708920"/>
            <a:ext cx="1512168" cy="523220"/>
          </a:xfrm>
          <a:prstGeom prst="rect">
            <a:avLst/>
          </a:prstGeom>
          <a:solidFill>
            <a:schemeClr val="bg1"/>
          </a:solidFill>
        </p:spPr>
        <p:txBody>
          <a:bodyPr wrap="square" rtlCol="0">
            <a:spAutoFit/>
          </a:bodyPr>
          <a:lstStyle/>
          <a:p>
            <a:r>
              <a:rPr kumimoji="1" lang="en-US" altLang="ja-JP" sz="1400" b="1" dirty="0" smtClean="0">
                <a:latin typeface="Lucida Grande"/>
                <a:cs typeface="Lucida Grande"/>
              </a:rPr>
              <a:t>Heating Laser 150 kJ 4Hz</a:t>
            </a:r>
            <a:endParaRPr kumimoji="1" lang="ja-JP" altLang="en-US" sz="1400" b="1" dirty="0">
              <a:latin typeface="Lucida Grande"/>
              <a:cs typeface="Lucida Grande"/>
            </a:endParaRPr>
          </a:p>
        </p:txBody>
      </p:sp>
      <p:sp>
        <p:nvSpPr>
          <p:cNvPr id="165" name="テキスト ボックス 164"/>
          <p:cNvSpPr txBox="1"/>
          <p:nvPr/>
        </p:nvSpPr>
        <p:spPr>
          <a:xfrm>
            <a:off x="4788024" y="4284384"/>
            <a:ext cx="1512168" cy="523220"/>
          </a:xfrm>
          <a:prstGeom prst="rect">
            <a:avLst/>
          </a:prstGeom>
          <a:solidFill>
            <a:schemeClr val="bg1"/>
          </a:solidFill>
        </p:spPr>
        <p:txBody>
          <a:bodyPr wrap="square" rtlCol="0">
            <a:spAutoFit/>
          </a:bodyPr>
          <a:lstStyle/>
          <a:p>
            <a:r>
              <a:rPr lang="en-US" altLang="ja-JP" sz="1400" b="1" dirty="0" smtClean="0">
                <a:latin typeface="Lucida Grande"/>
                <a:cs typeface="Lucida Grande"/>
              </a:rPr>
              <a:t>Fusion output</a:t>
            </a:r>
          </a:p>
          <a:p>
            <a:r>
              <a:rPr kumimoji="1" lang="en-US" altLang="ja-JP" sz="1400" b="1" dirty="0" smtClean="0">
                <a:latin typeface="Lucida Grande"/>
                <a:cs typeface="Lucida Grande"/>
              </a:rPr>
              <a:t>300 MW</a:t>
            </a:r>
            <a:endParaRPr kumimoji="1" lang="ja-JP" altLang="en-US" sz="1400" b="1" dirty="0">
              <a:latin typeface="Lucida Grande"/>
              <a:cs typeface="Lucida Grande"/>
            </a:endParaRPr>
          </a:p>
        </p:txBody>
      </p:sp>
      <p:sp>
        <p:nvSpPr>
          <p:cNvPr id="166" name="テキスト ボックス 165"/>
          <p:cNvSpPr txBox="1"/>
          <p:nvPr/>
        </p:nvSpPr>
        <p:spPr>
          <a:xfrm>
            <a:off x="251520" y="2564904"/>
            <a:ext cx="1656184" cy="523220"/>
          </a:xfrm>
          <a:prstGeom prst="rect">
            <a:avLst/>
          </a:prstGeom>
          <a:solidFill>
            <a:schemeClr val="bg1"/>
          </a:solidFill>
        </p:spPr>
        <p:txBody>
          <a:bodyPr wrap="square" rtlCol="0">
            <a:spAutoFit/>
          </a:bodyPr>
          <a:lstStyle/>
          <a:p>
            <a:r>
              <a:rPr lang="en-US" altLang="ja-JP" sz="1400" b="1" dirty="0" smtClean="0">
                <a:latin typeface="Lucida Grande"/>
                <a:cs typeface="Lucida Grande"/>
              </a:rPr>
              <a:t>Electric output</a:t>
            </a:r>
          </a:p>
          <a:p>
            <a:r>
              <a:rPr lang="en-US" altLang="ja-JP" sz="1400" b="1" dirty="0">
                <a:latin typeface="Lucida Grande"/>
                <a:cs typeface="Lucida Grande"/>
              </a:rPr>
              <a:t>1</a:t>
            </a:r>
            <a:r>
              <a:rPr kumimoji="1" lang="en-US" altLang="ja-JP" sz="1400" b="1" dirty="0" smtClean="0">
                <a:latin typeface="Lucida Grande"/>
                <a:cs typeface="Lucida Grande"/>
              </a:rPr>
              <a:t>00 MW</a:t>
            </a:r>
            <a:endParaRPr kumimoji="1" lang="ja-JP" altLang="en-US" sz="1400" b="1" dirty="0">
              <a:latin typeface="Lucida Grande"/>
              <a:cs typeface="Lucida Grande"/>
            </a:endParaRPr>
          </a:p>
        </p:txBody>
      </p:sp>
    </p:spTree>
    <p:extLst>
      <p:ext uri="{BB962C8B-B14F-4D97-AF65-F5344CB8AC3E}">
        <p14:creationId xmlns:p14="http://schemas.microsoft.com/office/powerpoint/2010/main" val="395759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2222" y="910114"/>
            <a:ext cx="9178290" cy="5532120"/>
          </a:xfrm>
          <a:prstGeom prst="rect">
            <a:avLst/>
          </a:prstGeom>
          <a:gradFill rotWithShape="0">
            <a:gsLst>
              <a:gs pos="0">
                <a:srgbClr val="3F5D76"/>
              </a:gs>
              <a:gs pos="100000">
                <a:srgbClr val="99CCFF"/>
              </a:gs>
            </a:gsLst>
            <a:lin ang="54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822920" fontAlgn="base">
              <a:spcBef>
                <a:spcPct val="0"/>
              </a:spcBef>
              <a:spcAft>
                <a:spcPct val="0"/>
              </a:spcAft>
            </a:pPr>
            <a:r>
              <a:rPr kumimoji="0" lang="ja-JP" altLang="en-US" sz="1100">
                <a:solidFill>
                  <a:srgbClr val="006699"/>
                </a:solidFill>
                <a:latin typeface="Arial Bold" charset="0"/>
                <a:ea typeface="ヒラギノ角ゴ ProN W6" charset="0"/>
                <a:cs typeface="ヒラギノ角ゴ ProN W6" charset="0"/>
                <a:sym typeface="Arial Bold" charset="0"/>
              </a:rPr>
              <a:t>核融合原型炉</a:t>
            </a:r>
          </a:p>
        </p:txBody>
      </p:sp>
      <p:sp>
        <p:nvSpPr>
          <p:cNvPr id="49154" name="Line 2"/>
          <p:cNvSpPr>
            <a:spLocks noChangeShapeType="1"/>
          </p:cNvSpPr>
          <p:nvPr/>
        </p:nvSpPr>
        <p:spPr bwMode="auto">
          <a:xfrm rot="10800000">
            <a:off x="1619672" y="4247410"/>
            <a:ext cx="0" cy="1917893"/>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0" name="Line 8"/>
          <p:cNvSpPr>
            <a:spLocks noChangeShapeType="1"/>
          </p:cNvSpPr>
          <p:nvPr/>
        </p:nvSpPr>
        <p:spPr bwMode="auto">
          <a:xfrm>
            <a:off x="3779912" y="2492896"/>
            <a:ext cx="10002" cy="1092999"/>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2" name="Line 10"/>
          <p:cNvSpPr>
            <a:spLocks noChangeShapeType="1"/>
          </p:cNvSpPr>
          <p:nvPr/>
        </p:nvSpPr>
        <p:spPr bwMode="auto">
          <a:xfrm rot="10800000" flipH="1">
            <a:off x="5132853" y="4245058"/>
            <a:ext cx="0" cy="1992253"/>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3" name="Line 11"/>
          <p:cNvSpPr>
            <a:spLocks noChangeShapeType="1"/>
          </p:cNvSpPr>
          <p:nvPr/>
        </p:nvSpPr>
        <p:spPr bwMode="auto">
          <a:xfrm>
            <a:off x="8480415" y="3993959"/>
            <a:ext cx="0" cy="1070133"/>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grpSp>
        <p:nvGrpSpPr>
          <p:cNvPr id="49167" name="Group 15"/>
          <p:cNvGrpSpPr>
            <a:grpSpLocks/>
          </p:cNvGrpSpPr>
          <p:nvPr/>
        </p:nvGrpSpPr>
        <p:grpSpPr bwMode="auto">
          <a:xfrm>
            <a:off x="1619672" y="3609618"/>
            <a:ext cx="2376264" cy="640080"/>
            <a:chOff x="0" y="0"/>
            <a:chExt cx="1368" cy="448"/>
          </a:xfrm>
        </p:grpSpPr>
        <p:sp>
          <p:nvSpPr>
            <p:cNvPr id="49165" name="Rectangle 13"/>
            <p:cNvSpPr>
              <a:spLocks/>
            </p:cNvSpPr>
            <p:nvPr/>
          </p:nvSpPr>
          <p:spPr bwMode="auto">
            <a:xfrm>
              <a:off x="0" y="0"/>
              <a:ext cx="1368" cy="448"/>
            </a:xfrm>
            <a:prstGeom prst="rect">
              <a:avLst/>
            </a:prstGeom>
            <a:blipFill dpi="0" rotWithShape="0">
              <a:blip r:embed="rId3"/>
              <a:srcRect/>
              <a:tile tx="0" ty="0" sx="100000" sy="100000" flip="none" algn="tl"/>
            </a:blip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6" name="Rectangle 14"/>
            <p:cNvSpPr>
              <a:spLocks/>
            </p:cNvSpPr>
            <p:nvPr/>
          </p:nvSpPr>
          <p:spPr bwMode="auto">
            <a:xfrm>
              <a:off x="0" y="0"/>
              <a:ext cx="1368"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grpSp>
      <p:sp>
        <p:nvSpPr>
          <p:cNvPr id="49168" name="Line 16"/>
          <p:cNvSpPr>
            <a:spLocks noChangeShapeType="1"/>
          </p:cNvSpPr>
          <p:nvPr/>
        </p:nvSpPr>
        <p:spPr bwMode="auto">
          <a:xfrm flipH="1">
            <a:off x="6697335" y="3963948"/>
            <a:ext cx="0" cy="1074420"/>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9" name="Rectangle 17"/>
          <p:cNvSpPr>
            <a:spLocks/>
          </p:cNvSpPr>
          <p:nvPr/>
        </p:nvSpPr>
        <p:spPr bwMode="auto">
          <a:xfrm>
            <a:off x="7740352" y="5019795"/>
            <a:ext cx="1383120" cy="651510"/>
          </a:xfrm>
          <a:prstGeom prst="rect">
            <a:avLst/>
          </a:prstGeom>
          <a:gradFill rotWithShape="0">
            <a:gsLst>
              <a:gs pos="0">
                <a:srgbClr val="FFFFFF"/>
              </a:gs>
              <a:gs pos="100000">
                <a:srgbClr val="FF0000"/>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grpSp>
        <p:nvGrpSpPr>
          <p:cNvPr id="49173" name="Group 21"/>
          <p:cNvGrpSpPr>
            <a:grpSpLocks/>
          </p:cNvGrpSpPr>
          <p:nvPr/>
        </p:nvGrpSpPr>
        <p:grpSpPr bwMode="auto">
          <a:xfrm>
            <a:off x="6012160" y="5015508"/>
            <a:ext cx="1800200" cy="651510"/>
            <a:chOff x="0" y="0"/>
            <a:chExt cx="536" cy="456"/>
          </a:xfrm>
        </p:grpSpPr>
        <p:sp>
          <p:nvSpPr>
            <p:cNvPr id="49171" name="Rectangle 19"/>
            <p:cNvSpPr>
              <a:spLocks/>
            </p:cNvSpPr>
            <p:nvPr/>
          </p:nvSpPr>
          <p:spPr bwMode="auto">
            <a:xfrm>
              <a:off x="0" y="0"/>
              <a:ext cx="536" cy="456"/>
            </a:xfrm>
            <a:prstGeom prst="rect">
              <a:avLst/>
            </a:prstGeom>
            <a:blipFill dpi="0" rotWithShape="0">
              <a:blip r:embed="rId3"/>
              <a:srcRect/>
              <a:tile tx="0" ty="0" sx="100000" sy="100000" flip="none" algn="tl"/>
            </a:blip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72" name="Rectangle 20"/>
            <p:cNvSpPr>
              <a:spLocks/>
            </p:cNvSpPr>
            <p:nvPr/>
          </p:nvSpPr>
          <p:spPr bwMode="auto">
            <a:xfrm>
              <a:off x="0" y="0"/>
              <a:ext cx="53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grpSp>
      <p:sp>
        <p:nvSpPr>
          <p:cNvPr id="49174" name="Line 22"/>
          <p:cNvSpPr>
            <a:spLocks noChangeShapeType="1"/>
          </p:cNvSpPr>
          <p:nvPr/>
        </p:nvSpPr>
        <p:spPr bwMode="auto">
          <a:xfrm rot="10800000" flipH="1">
            <a:off x="6691620" y="5677020"/>
            <a:ext cx="0" cy="560292"/>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76" name="Rectangle 24"/>
          <p:cNvSpPr>
            <a:spLocks/>
          </p:cNvSpPr>
          <p:nvPr/>
        </p:nvSpPr>
        <p:spPr bwMode="auto">
          <a:xfrm>
            <a:off x="1660808" y="3705632"/>
            <a:ext cx="822960"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algn="ctr" defTabSz="822920" fontAlgn="base">
              <a:spcBef>
                <a:spcPct val="0"/>
              </a:spcBef>
              <a:spcAft>
                <a:spcPct val="0"/>
              </a:spcAft>
            </a:pPr>
            <a:r>
              <a:rPr kumimoji="0" lang="en-US" altLang="ja-JP" sz="1100" dirty="0" smtClean="0">
                <a:solidFill>
                  <a:srgbClr val="006699"/>
                </a:solidFill>
                <a:latin typeface="Arial Bold" charset="0"/>
                <a:ea typeface="ＭＳ Ｐゴシック" charset="0"/>
                <a:cs typeface="Arial Bold" charset="0"/>
                <a:sym typeface="Arial Bold" charset="0"/>
              </a:rPr>
              <a:t>Engineering Design</a:t>
            </a:r>
            <a:endParaRPr kumimoji="0" lang="en-US" altLang="ja-JP" sz="1100" dirty="0">
              <a:solidFill>
                <a:srgbClr val="006699"/>
              </a:solidFill>
              <a:latin typeface="Arial Bold" charset="0"/>
              <a:ea typeface="ＭＳ Ｐゴシック" charset="0"/>
              <a:cs typeface="Arial Bold" charset="0"/>
              <a:sym typeface="Arial Bold" charset="0"/>
            </a:endParaRPr>
          </a:p>
        </p:txBody>
      </p:sp>
      <p:sp>
        <p:nvSpPr>
          <p:cNvPr id="49178" name="Rectangle 26"/>
          <p:cNvSpPr>
            <a:spLocks/>
          </p:cNvSpPr>
          <p:nvPr/>
        </p:nvSpPr>
        <p:spPr bwMode="auto">
          <a:xfrm>
            <a:off x="6372200" y="5177760"/>
            <a:ext cx="936104"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algn="ctr" defTabSz="822920" fontAlgn="base">
              <a:spcBef>
                <a:spcPct val="0"/>
              </a:spcBef>
              <a:spcAft>
                <a:spcPct val="0"/>
              </a:spcAft>
            </a:pPr>
            <a:r>
              <a:rPr kumimoji="0" lang="en-US" altLang="ja-JP" sz="1100" dirty="0" smtClean="0">
                <a:solidFill>
                  <a:srgbClr val="006699"/>
                </a:solidFill>
                <a:latin typeface="Arial Bold" charset="0"/>
                <a:ea typeface="ＭＳ Ｐゴシック" charset="0"/>
                <a:cs typeface="Arial Bold" charset="0"/>
                <a:sym typeface="Arial Bold" charset="0"/>
              </a:rPr>
              <a:t>Engineering Design</a:t>
            </a:r>
            <a:endParaRPr kumimoji="0" lang="en-US" altLang="ja-JP" sz="1100" dirty="0">
              <a:solidFill>
                <a:srgbClr val="006699"/>
              </a:solidFill>
              <a:latin typeface="Arial Bold" charset="0"/>
              <a:ea typeface="ＭＳ Ｐゴシック" charset="0"/>
              <a:cs typeface="Arial Bold" charset="0"/>
              <a:sym typeface="Arial Bold" charset="0"/>
            </a:endParaRPr>
          </a:p>
        </p:txBody>
      </p:sp>
      <p:sp>
        <p:nvSpPr>
          <p:cNvPr id="49179" name="Rectangle 27"/>
          <p:cNvSpPr>
            <a:spLocks/>
          </p:cNvSpPr>
          <p:nvPr/>
        </p:nvSpPr>
        <p:spPr bwMode="auto">
          <a:xfrm>
            <a:off x="305755" y="6505968"/>
            <a:ext cx="4377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005" defTabSz="822920" fontAlgn="base">
              <a:spcBef>
                <a:spcPts val="844"/>
              </a:spcBef>
              <a:spcAft>
                <a:spcPct val="0"/>
              </a:spcAft>
            </a:pPr>
            <a:r>
              <a:rPr kumimoji="0" lang="en-US" altLang="ja-JP" sz="1400" dirty="0">
                <a:solidFill>
                  <a:srgbClr val="FFFFFF"/>
                </a:solidFill>
                <a:latin typeface="Arial Bold" charset="0"/>
                <a:ea typeface="ＭＳ Ｐゴシック" charset="0"/>
                <a:cs typeface="Arial Bold" charset="0"/>
                <a:sym typeface="Arial Bold" charset="0"/>
              </a:rPr>
              <a:t>(</a:t>
            </a:r>
            <a:r>
              <a:rPr kumimoji="0" lang="en-US" altLang="ja-JP" sz="1400" dirty="0" err="1">
                <a:solidFill>
                  <a:srgbClr val="FFFFFF"/>
                </a:solidFill>
                <a:latin typeface="Arial Bold" charset="0"/>
                <a:ea typeface="ＭＳ Ｐゴシック" charset="0"/>
                <a:cs typeface="Arial Bold" charset="0"/>
                <a:sym typeface="Arial Bold" charset="0"/>
              </a:rPr>
              <a:t>i</a:t>
            </a:r>
            <a:r>
              <a:rPr kumimoji="0" lang="en-US" altLang="ja-JP" sz="1400" dirty="0">
                <a:solidFill>
                  <a:srgbClr val="FFFFFF"/>
                </a:solidFill>
                <a:latin typeface="Arial Bold" charset="0"/>
                <a:ea typeface="ＭＳ Ｐゴシック" charset="0"/>
                <a:cs typeface="Arial Bold" charset="0"/>
                <a:sym typeface="Arial Bold" charset="0"/>
              </a:rPr>
              <a:t>-)LIFT is Laser based Fast Track. Revised in 201</a:t>
            </a:r>
            <a:r>
              <a:rPr kumimoji="0" lang="ja-JP" altLang="en-US" sz="1400" dirty="0">
                <a:solidFill>
                  <a:srgbClr val="FFFFFF"/>
                </a:solidFill>
                <a:latin typeface="Arial Bold" charset="0"/>
                <a:ea typeface="ＭＳ Ｐゴシック" charset="0"/>
                <a:cs typeface="Arial Bold" charset="0"/>
                <a:sym typeface="Arial Bold" charset="0"/>
              </a:rPr>
              <a:t>４</a:t>
            </a:r>
            <a:r>
              <a:rPr kumimoji="0" lang="en-US" altLang="ja-JP" sz="1400" dirty="0" smtClean="0">
                <a:solidFill>
                  <a:srgbClr val="FFFFFF"/>
                </a:solidFill>
                <a:latin typeface="Arial Bold" charset="0"/>
                <a:ea typeface="ＭＳ Ｐゴシック" charset="0"/>
                <a:cs typeface="Arial Bold" charset="0"/>
                <a:sym typeface="Arial Bold" charset="0"/>
              </a:rPr>
              <a:t>/11</a:t>
            </a:r>
            <a:endParaRPr kumimoji="0" lang="en-US" altLang="ja-JP" sz="1400" dirty="0">
              <a:solidFill>
                <a:srgbClr val="FFFFFF"/>
              </a:solidFill>
              <a:latin typeface="Arial Bold" charset="0"/>
              <a:ea typeface="ＭＳ Ｐゴシック" charset="0"/>
              <a:cs typeface="Arial Bold" charset="0"/>
              <a:sym typeface="Arial Bold" charset="0"/>
            </a:endParaRPr>
          </a:p>
        </p:txBody>
      </p:sp>
      <p:pic>
        <p:nvPicPr>
          <p:cNvPr id="4918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3" y="6469380"/>
            <a:ext cx="740093"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49181" name="Rectangle 29"/>
          <p:cNvSpPr>
            <a:spLocks/>
          </p:cNvSpPr>
          <p:nvPr/>
        </p:nvSpPr>
        <p:spPr bwMode="auto">
          <a:xfrm>
            <a:off x="10355580" y="2960370"/>
            <a:ext cx="26746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84406" bIns="0"/>
          <a:lstStyle/>
          <a:p>
            <a:pPr defTabSz="822920" fontAlgn="base">
              <a:lnSpc>
                <a:spcPct val="90000"/>
              </a:lnSpc>
              <a:spcBef>
                <a:spcPts val="698"/>
              </a:spcBef>
              <a:spcAft>
                <a:spcPct val="0"/>
              </a:spcAft>
            </a:pPr>
            <a:r>
              <a:rPr kumimoji="0" lang="ja-JP" altLang="en-US" sz="1400" b="1">
                <a:solidFill>
                  <a:srgbClr val="000099"/>
                </a:solidFill>
                <a:latin typeface="Helvetica" charset="0"/>
                <a:ea typeface="ヒラギノ角ゴ ProN W6" charset="0"/>
                <a:cs typeface="ヒラギノ角ゴ ProN W6" charset="0"/>
                <a:sym typeface="Helvetica" charset="0"/>
              </a:rPr>
              <a:t>建設費：</a:t>
            </a:r>
            <a:r>
              <a:rPr kumimoji="0" lang="en-US" altLang="ja-JP" sz="1400" b="1">
                <a:solidFill>
                  <a:srgbClr val="000099"/>
                </a:solidFill>
                <a:latin typeface="Helvetica" charset="0"/>
                <a:ea typeface="ヒラギノ角ゴ ProN W6" charset="0"/>
                <a:cs typeface="ヒラギノ角ゴ ProN W6" charset="0"/>
                <a:sym typeface="Helvetica" charset="0"/>
              </a:rPr>
              <a:t>2000–3000</a:t>
            </a:r>
            <a:r>
              <a:rPr kumimoji="0" lang="ja-JP" altLang="en-US" sz="1400" b="1">
                <a:solidFill>
                  <a:srgbClr val="000099"/>
                </a:solidFill>
                <a:latin typeface="Helvetica" charset="0"/>
                <a:ea typeface="ヒラギノ角ゴ ProN W6" charset="0"/>
                <a:cs typeface="ヒラギノ角ゴ ProN W6" charset="0"/>
                <a:sym typeface="Helvetica" charset="0"/>
              </a:rPr>
              <a:t>億円</a:t>
            </a:r>
          </a:p>
        </p:txBody>
      </p:sp>
      <p:sp>
        <p:nvSpPr>
          <p:cNvPr id="49182" name="Rectangle 30"/>
          <p:cNvSpPr>
            <a:spLocks/>
          </p:cNvSpPr>
          <p:nvPr/>
        </p:nvSpPr>
        <p:spPr bwMode="auto">
          <a:xfrm>
            <a:off x="8092446" y="6536194"/>
            <a:ext cx="6814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005" defTabSz="822920" fontAlgn="base">
              <a:spcBef>
                <a:spcPts val="844"/>
              </a:spcBef>
              <a:spcAft>
                <a:spcPct val="0"/>
              </a:spcAft>
            </a:pPr>
            <a:r>
              <a:rPr kumimoji="0" lang="en-US" altLang="ja-JP" sz="1100" b="1">
                <a:solidFill>
                  <a:srgbClr val="FFFFFF"/>
                </a:solidFill>
                <a:latin typeface="Century Gothic" charset="0"/>
                <a:ea typeface="ＭＳ Ｐゴシック" charset="0"/>
                <a:cs typeface="Century Gothic" charset="0"/>
                <a:sym typeface="Century Gothic" charset="0"/>
              </a:rPr>
              <a:t>IFE Forum</a:t>
            </a:r>
          </a:p>
        </p:txBody>
      </p:sp>
      <p:sp>
        <p:nvSpPr>
          <p:cNvPr id="49183" name="Rectangle 31"/>
          <p:cNvSpPr>
            <a:spLocks/>
          </p:cNvSpPr>
          <p:nvPr/>
        </p:nvSpPr>
        <p:spPr bwMode="auto">
          <a:xfrm>
            <a:off x="10492740" y="4549140"/>
            <a:ext cx="264033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84406" bIns="0"/>
          <a:lstStyle/>
          <a:p>
            <a:pPr defTabSz="822920" fontAlgn="base">
              <a:lnSpc>
                <a:spcPct val="90000"/>
              </a:lnSpc>
              <a:spcBef>
                <a:spcPts val="698"/>
              </a:spcBef>
              <a:spcAft>
                <a:spcPct val="0"/>
              </a:spcAft>
            </a:pPr>
            <a:r>
              <a:rPr kumimoji="0" lang="ja-JP" altLang="en-US" sz="1400" b="1">
                <a:solidFill>
                  <a:srgbClr val="000099"/>
                </a:solidFill>
                <a:latin typeface="Helvetica" charset="0"/>
                <a:ea typeface="ヒラギノ角ゴ ProN W6" charset="0"/>
                <a:cs typeface="ヒラギノ角ゴ ProN W6" charset="0"/>
                <a:sym typeface="Helvetica" charset="0"/>
              </a:rPr>
              <a:t>建設費：</a:t>
            </a:r>
            <a:r>
              <a:rPr kumimoji="0" lang="en-US" altLang="ja-JP" sz="1400" b="1">
                <a:solidFill>
                  <a:srgbClr val="000099"/>
                </a:solidFill>
                <a:latin typeface="Helvetica" charset="0"/>
                <a:ea typeface="ヒラギノ角ゴ ProN W6" charset="0"/>
                <a:cs typeface="ヒラギノ角ゴ ProN W6" charset="0"/>
                <a:sym typeface="Helvetica" charset="0"/>
              </a:rPr>
              <a:t>3000–4000</a:t>
            </a:r>
            <a:r>
              <a:rPr kumimoji="0" lang="ja-JP" altLang="en-US" sz="1400" b="1">
                <a:solidFill>
                  <a:srgbClr val="000099"/>
                </a:solidFill>
                <a:latin typeface="Helvetica" charset="0"/>
                <a:ea typeface="ヒラギノ角ゴ ProN W6" charset="0"/>
                <a:cs typeface="ヒラギノ角ゴ ProN W6" charset="0"/>
                <a:sym typeface="Helvetica" charset="0"/>
              </a:rPr>
              <a:t>億円</a:t>
            </a:r>
          </a:p>
        </p:txBody>
      </p:sp>
      <p:sp>
        <p:nvSpPr>
          <p:cNvPr id="49184" name="Line 32"/>
          <p:cNvSpPr>
            <a:spLocks noChangeShapeType="1"/>
          </p:cNvSpPr>
          <p:nvPr/>
        </p:nvSpPr>
        <p:spPr bwMode="auto">
          <a:xfrm>
            <a:off x="1603060" y="2132856"/>
            <a:ext cx="8573" cy="1461612"/>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85" name="Rectangle 33"/>
          <p:cNvSpPr>
            <a:spLocks/>
          </p:cNvSpPr>
          <p:nvPr/>
        </p:nvSpPr>
        <p:spPr bwMode="auto">
          <a:xfrm>
            <a:off x="58578" y="1551622"/>
            <a:ext cx="1561093" cy="342900"/>
          </a:xfrm>
          <a:prstGeom prst="rect">
            <a:avLst/>
          </a:prstGeom>
          <a:gradFill rotWithShape="0">
            <a:gsLst>
              <a:gs pos="0">
                <a:srgbClr val="FFFF99"/>
              </a:gs>
              <a:gs pos="100000">
                <a:srgbClr val="FFFFE6"/>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86" name="Rectangle 34"/>
          <p:cNvSpPr>
            <a:spLocks/>
          </p:cNvSpPr>
          <p:nvPr/>
        </p:nvSpPr>
        <p:spPr bwMode="auto">
          <a:xfrm>
            <a:off x="-45720" y="1634494"/>
            <a:ext cx="1531620" cy="17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NIF </a:t>
            </a:r>
            <a:r>
              <a:rPr kumimoji="0" lang="en-US" altLang="ja-JP" sz="1100" dirty="0" smtClean="0">
                <a:solidFill>
                  <a:srgbClr val="006699"/>
                </a:solidFill>
                <a:latin typeface="Arial Bold" charset="0"/>
                <a:ea typeface="ＭＳ Ｐゴシック" charset="0"/>
                <a:cs typeface="Arial Bold" charset="0"/>
                <a:sym typeface="Arial Bold" charset="0"/>
              </a:rPr>
              <a:t>(US)</a:t>
            </a:r>
            <a:endParaRPr kumimoji="0" lang="en-US" altLang="ja-JP" sz="1100" dirty="0">
              <a:solidFill>
                <a:srgbClr val="006699"/>
              </a:solidFill>
              <a:latin typeface="Arial Bold" charset="0"/>
              <a:ea typeface="ＭＳ Ｐゴシック" charset="0"/>
              <a:cs typeface="Arial Bold" charset="0"/>
              <a:sym typeface="Arial Bold" charset="0"/>
            </a:endParaRPr>
          </a:p>
        </p:txBody>
      </p:sp>
      <p:sp>
        <p:nvSpPr>
          <p:cNvPr id="49187" name="Rectangle 35"/>
          <p:cNvSpPr>
            <a:spLocks/>
          </p:cNvSpPr>
          <p:nvPr/>
        </p:nvSpPr>
        <p:spPr bwMode="auto">
          <a:xfrm>
            <a:off x="68585" y="2430304"/>
            <a:ext cx="1537335" cy="422632"/>
          </a:xfrm>
          <a:prstGeom prst="rect">
            <a:avLst/>
          </a:prstGeom>
          <a:gradFill rotWithShape="0">
            <a:gsLst>
              <a:gs pos="0">
                <a:srgbClr val="FFFF99"/>
              </a:gs>
              <a:gs pos="100000">
                <a:srgbClr val="FFFFE6"/>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88" name="Rectangle 36"/>
          <p:cNvSpPr>
            <a:spLocks/>
          </p:cNvSpPr>
          <p:nvPr/>
        </p:nvSpPr>
        <p:spPr bwMode="auto">
          <a:xfrm>
            <a:off x="60008" y="2513174"/>
            <a:ext cx="1554480" cy="17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spcBef>
                <a:spcPct val="0"/>
              </a:spcBef>
              <a:spcAft>
                <a:spcPct val="0"/>
              </a:spcAft>
            </a:pPr>
            <a:r>
              <a:rPr kumimoji="0" lang="en-US" altLang="ja-JP" sz="1200" dirty="0">
                <a:solidFill>
                  <a:srgbClr val="006699"/>
                </a:solidFill>
                <a:latin typeface="Arial Bold" charset="0"/>
                <a:ea typeface="ＭＳ Ｐゴシック" charset="0"/>
                <a:cs typeface="Arial Bold" charset="0"/>
                <a:sym typeface="Arial Bold" charset="0"/>
              </a:rPr>
              <a:t>FIREX-I </a:t>
            </a:r>
            <a:r>
              <a:rPr kumimoji="0" lang="en-US" altLang="ja-JP" sz="1200" dirty="0" smtClean="0">
                <a:solidFill>
                  <a:srgbClr val="006699"/>
                </a:solidFill>
                <a:latin typeface="Arial Bold" charset="0"/>
                <a:ea typeface="ＭＳ Ｐゴシック" charset="0"/>
                <a:cs typeface="Arial Bold" charset="0"/>
                <a:sym typeface="Arial Bold" charset="0"/>
              </a:rPr>
              <a:t>(</a:t>
            </a:r>
            <a:r>
              <a:rPr kumimoji="0" lang="en-US" altLang="ja-JP" sz="1200" dirty="0" err="1" smtClean="0">
                <a:solidFill>
                  <a:srgbClr val="006699"/>
                </a:solidFill>
                <a:latin typeface="Arial Bold" charset="0"/>
                <a:ea typeface="ＭＳ Ｐゴシック" charset="0"/>
                <a:cs typeface="Arial Bold" charset="0"/>
                <a:sym typeface="Arial Bold" charset="0"/>
              </a:rPr>
              <a:t>Jp</a:t>
            </a:r>
            <a:r>
              <a:rPr kumimoji="0" lang="en-US" altLang="ja-JP" sz="1200" dirty="0" smtClean="0">
                <a:solidFill>
                  <a:srgbClr val="006699"/>
                </a:solidFill>
                <a:latin typeface="Arial Bold" charset="0"/>
                <a:ea typeface="ＭＳ Ｐゴシック" charset="0"/>
                <a:cs typeface="Arial Bold" charset="0"/>
                <a:sym typeface="Arial Bold" charset="0"/>
              </a:rPr>
              <a:t>)</a:t>
            </a:r>
            <a:endParaRPr kumimoji="0" lang="en-US" altLang="ja-JP" sz="1200" dirty="0">
              <a:solidFill>
                <a:srgbClr val="006699"/>
              </a:solidFill>
              <a:latin typeface="Arial Bold" charset="0"/>
              <a:ea typeface="ＭＳ Ｐゴシック" charset="0"/>
              <a:cs typeface="Arial Bold" charset="0"/>
              <a:sym typeface="Arial Bold" charset="0"/>
            </a:endParaRPr>
          </a:p>
        </p:txBody>
      </p:sp>
      <p:sp>
        <p:nvSpPr>
          <p:cNvPr id="49189" name="Line 37"/>
          <p:cNvSpPr>
            <a:spLocks noChangeShapeType="1"/>
          </p:cNvSpPr>
          <p:nvPr/>
        </p:nvSpPr>
        <p:spPr bwMode="auto">
          <a:xfrm flipH="1">
            <a:off x="10260632" y="692696"/>
            <a:ext cx="0" cy="5442109"/>
          </a:xfrm>
          <a:prstGeom prst="line">
            <a:avLst/>
          </a:pr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90" name="Line 38"/>
          <p:cNvSpPr>
            <a:spLocks noChangeShapeType="1"/>
          </p:cNvSpPr>
          <p:nvPr/>
        </p:nvSpPr>
        <p:spPr bwMode="auto">
          <a:xfrm rot="10800000" flipH="1">
            <a:off x="3779913" y="4213116"/>
            <a:ext cx="0" cy="2024196"/>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91" name="Rectangle 39"/>
          <p:cNvSpPr>
            <a:spLocks/>
          </p:cNvSpPr>
          <p:nvPr/>
        </p:nvSpPr>
        <p:spPr bwMode="auto">
          <a:xfrm>
            <a:off x="52864" y="6025044"/>
            <a:ext cx="5095200" cy="377190"/>
          </a:xfrm>
          <a:prstGeom prst="rect">
            <a:avLst/>
          </a:prstGeom>
          <a:gradFill rotWithShape="0">
            <a:gsLst>
              <a:gs pos="0">
                <a:srgbClr val="FFCC99"/>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98" name="Line 46"/>
          <p:cNvSpPr>
            <a:spLocks noChangeShapeType="1"/>
          </p:cNvSpPr>
          <p:nvPr/>
        </p:nvSpPr>
        <p:spPr bwMode="auto">
          <a:xfrm rot="10800000">
            <a:off x="8460432" y="5661248"/>
            <a:ext cx="8553" cy="703834"/>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99" name="Rectangle 47"/>
          <p:cNvSpPr>
            <a:spLocks/>
          </p:cNvSpPr>
          <p:nvPr/>
        </p:nvSpPr>
        <p:spPr bwMode="auto">
          <a:xfrm>
            <a:off x="110018" y="1355884"/>
            <a:ext cx="1967388"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lnSpc>
                <a:spcPct val="96000"/>
              </a:lnSpc>
              <a:spcBef>
                <a:spcPct val="0"/>
              </a:spcBef>
              <a:spcAft>
                <a:spcPct val="0"/>
              </a:spcAft>
            </a:pPr>
            <a:r>
              <a:rPr kumimoji="0" lang="en-US" altLang="ja-JP" sz="1100" dirty="0" smtClean="0">
                <a:solidFill>
                  <a:srgbClr val="FFFF00"/>
                </a:solidFill>
                <a:latin typeface="Arial Bold" charset="0"/>
                <a:ea typeface="ＭＳ Ｐゴシック" charset="0"/>
                <a:cs typeface="Arial Bold" charset="0"/>
                <a:sym typeface="Arial Bold" charset="0"/>
              </a:rPr>
              <a:t>Core Plasma Physics</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01" name="Rectangle 49"/>
          <p:cNvSpPr>
            <a:spLocks/>
          </p:cNvSpPr>
          <p:nvPr/>
        </p:nvSpPr>
        <p:spPr bwMode="auto">
          <a:xfrm>
            <a:off x="1515904" y="1564482"/>
            <a:ext cx="1543928"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defTabSz="822920" fontAlgn="base">
              <a:spcBef>
                <a:spcPct val="0"/>
              </a:spcBef>
              <a:spcAft>
                <a:spcPct val="0"/>
              </a:spcAft>
            </a:pPr>
            <a:r>
              <a:rPr kumimoji="0" lang="en-US" altLang="ja-JP" sz="2000" dirty="0">
                <a:solidFill>
                  <a:srgbClr val="FF0000"/>
                </a:solidFill>
                <a:latin typeface="Arial Bold" charset="0"/>
                <a:ea typeface="ＭＳ Ｐゴシック" charset="0"/>
                <a:cs typeface="Lucida Grande" charset="0"/>
                <a:sym typeface="Arial Bold" charset="0"/>
              </a:rPr>
              <a:t>◆</a:t>
            </a:r>
            <a:r>
              <a:rPr kumimoji="0" lang="en-US" altLang="ja-JP" dirty="0">
                <a:solidFill>
                  <a:srgbClr val="FF0000"/>
                </a:solidFill>
                <a:latin typeface="Arial Bold" charset="0"/>
                <a:ea typeface="ＭＳ Ｐゴシック" charset="0"/>
                <a:cs typeface="Arial Bold" charset="0"/>
                <a:sym typeface="Arial Bold" charset="0"/>
              </a:rPr>
              <a:t> </a:t>
            </a:r>
            <a:r>
              <a:rPr kumimoji="0" lang="en-US" altLang="ja-JP" sz="1100" dirty="0" smtClean="0">
                <a:solidFill>
                  <a:srgbClr val="FFFF00"/>
                </a:solidFill>
                <a:latin typeface="Arial Bold" charset="0"/>
                <a:ea typeface="ＭＳ Ｐゴシック" charset="0"/>
                <a:cs typeface="Arial Bold" charset="0"/>
                <a:sym typeface="Arial Bold" charset="0"/>
              </a:rPr>
              <a:t>Central Ignition</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03" name="Rectangle 51"/>
          <p:cNvSpPr>
            <a:spLocks/>
          </p:cNvSpPr>
          <p:nvPr/>
        </p:nvSpPr>
        <p:spPr bwMode="auto">
          <a:xfrm>
            <a:off x="10537032" y="2001679"/>
            <a:ext cx="914400" cy="38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lnSpc>
                <a:spcPct val="96000"/>
              </a:lnSpc>
              <a:spcBef>
                <a:spcPct val="0"/>
              </a:spcBef>
              <a:spcAft>
                <a:spcPct val="0"/>
              </a:spcAft>
            </a:pPr>
            <a:r>
              <a:rPr kumimoji="0" lang="ja-JP" altLang="en-US" sz="1100">
                <a:solidFill>
                  <a:srgbClr val="001F67"/>
                </a:solidFill>
                <a:latin typeface="Arial Bold" charset="0"/>
                <a:ea typeface="ヒラギノ角ゴ ProN W6" charset="0"/>
                <a:cs typeface="ヒラギノ角ゴ ProN W6" charset="0"/>
                <a:sym typeface="Arial Bold" charset="0"/>
              </a:rPr>
              <a:t>内数：</a:t>
            </a:r>
            <a:endParaRPr kumimoji="0" lang="en-US" altLang="ja-JP" sz="1100">
              <a:solidFill>
                <a:srgbClr val="001F67"/>
              </a:solidFill>
              <a:latin typeface="Arial Bold" charset="0"/>
              <a:ea typeface="ヒラギノ角ゴ ProN W6" charset="0"/>
              <a:cs typeface="ヒラギノ角ゴ ProN W6" charset="0"/>
              <a:sym typeface="Arial Bold" charset="0"/>
            </a:endParaRPr>
          </a:p>
          <a:p>
            <a:pPr algn="ctr" defTabSz="822920" fontAlgn="base">
              <a:lnSpc>
                <a:spcPct val="96000"/>
              </a:lnSpc>
              <a:spcBef>
                <a:spcPct val="0"/>
              </a:spcBef>
              <a:spcAft>
                <a:spcPct val="0"/>
              </a:spcAft>
            </a:pPr>
            <a:r>
              <a:rPr kumimoji="0" lang="en-US" altLang="ja-JP" sz="1100">
                <a:solidFill>
                  <a:srgbClr val="001F67"/>
                </a:solidFill>
                <a:latin typeface="Arial Bold" charset="0"/>
                <a:ea typeface="ヒラギノ角ゴ ProN W6" charset="0"/>
                <a:cs typeface="ヒラギノ角ゴ ProN W6" charset="0"/>
                <a:sym typeface="Arial Bold" charset="0"/>
              </a:rPr>
              <a:t>300-400</a:t>
            </a:r>
            <a:r>
              <a:rPr kumimoji="0" lang="ja-JP" altLang="en-US" sz="1100">
                <a:solidFill>
                  <a:srgbClr val="001F67"/>
                </a:solidFill>
                <a:latin typeface="Arial Bold" charset="0"/>
                <a:ea typeface="ヒラギノ角ゴ ProN W6" charset="0"/>
                <a:cs typeface="ヒラギノ角ゴ ProN W6" charset="0"/>
                <a:sym typeface="Arial Bold" charset="0"/>
              </a:rPr>
              <a:t>億円</a:t>
            </a:r>
          </a:p>
        </p:txBody>
      </p:sp>
      <p:sp>
        <p:nvSpPr>
          <p:cNvPr id="49204" name="Rectangle 52"/>
          <p:cNvSpPr>
            <a:spLocks/>
          </p:cNvSpPr>
          <p:nvPr/>
        </p:nvSpPr>
        <p:spPr bwMode="auto">
          <a:xfrm>
            <a:off x="1600200" y="2430304"/>
            <a:ext cx="2179712" cy="422632"/>
          </a:xfrm>
          <a:prstGeom prst="rect">
            <a:avLst/>
          </a:prstGeom>
          <a:gradFill rotWithShape="0">
            <a:gsLst>
              <a:gs pos="0">
                <a:srgbClr val="FF0000"/>
              </a:gs>
              <a:gs pos="100000">
                <a:srgbClr val="FFFFE6"/>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05" name="Rectangle 53"/>
          <p:cNvSpPr>
            <a:spLocks/>
          </p:cNvSpPr>
          <p:nvPr/>
        </p:nvSpPr>
        <p:spPr bwMode="auto">
          <a:xfrm>
            <a:off x="1515904" y="2472318"/>
            <a:ext cx="262890"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defTabSz="822920" fontAlgn="base">
              <a:spcBef>
                <a:spcPct val="0"/>
              </a:spcBef>
              <a:spcAft>
                <a:spcPct val="0"/>
              </a:spcAft>
            </a:pPr>
            <a:r>
              <a:rPr kumimoji="0" lang="en-US" altLang="ja-JP" sz="2000" dirty="0">
                <a:solidFill>
                  <a:srgbClr val="FF0000"/>
                </a:solidFill>
                <a:latin typeface="Arial Bold" charset="0"/>
                <a:ea typeface="ＭＳ Ｐゴシック" charset="0"/>
                <a:cs typeface="Lucida Grande" charset="0"/>
                <a:sym typeface="Arial Bold" charset="0"/>
              </a:rPr>
              <a:t>◆</a:t>
            </a:r>
          </a:p>
        </p:txBody>
      </p:sp>
      <p:sp>
        <p:nvSpPr>
          <p:cNvPr id="49206" name="Rectangle 54"/>
          <p:cNvSpPr>
            <a:spLocks/>
          </p:cNvSpPr>
          <p:nvPr/>
        </p:nvSpPr>
        <p:spPr bwMode="auto">
          <a:xfrm>
            <a:off x="246583" y="2849161"/>
            <a:ext cx="128384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r" defTabSz="822920" fontAlgn="base">
              <a:spcBef>
                <a:spcPct val="0"/>
              </a:spcBef>
              <a:spcAft>
                <a:spcPct val="0"/>
              </a:spcAft>
            </a:pPr>
            <a:r>
              <a:rPr kumimoji="0" lang="en-US" altLang="ja-JP" sz="1100" dirty="0" smtClean="0">
                <a:solidFill>
                  <a:srgbClr val="FFFF00"/>
                </a:solidFill>
                <a:latin typeface="Arial Bold" charset="0"/>
                <a:ea typeface="ＭＳ Ｐゴシック" charset="0"/>
                <a:cs typeface="Arial Bold" charset="0"/>
                <a:sym typeface="Arial Bold" charset="0"/>
              </a:rPr>
              <a:t>Ignition Temperature</a:t>
            </a:r>
            <a:endParaRPr kumimoji="0" lang="en-US" altLang="ja-JP" sz="1100" dirty="0">
              <a:solidFill>
                <a:srgbClr val="FFFF00"/>
              </a:solidFill>
              <a:latin typeface="Arial Bold" charset="0"/>
              <a:ea typeface="ＭＳ Ｐゴシック" charset="0"/>
              <a:cs typeface="Arial Bold" charset="0"/>
              <a:sym typeface="Arial Bold" charset="0"/>
            </a:endParaRPr>
          </a:p>
          <a:p>
            <a:pPr algn="r" defTabSz="822920" fontAlgn="base">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FIREX-II </a:t>
            </a:r>
            <a:r>
              <a:rPr kumimoji="0" lang="en-US" altLang="ja-JP" sz="1100" dirty="0" smtClean="0">
                <a:solidFill>
                  <a:srgbClr val="FFFF00"/>
                </a:solidFill>
                <a:latin typeface="Arial Bold" charset="0"/>
                <a:ea typeface="ＭＳ Ｐゴシック" charset="0"/>
                <a:cs typeface="Arial Bold" charset="0"/>
                <a:sym typeface="Arial Bold" charset="0"/>
              </a:rPr>
              <a:t>&amp;</a:t>
            </a:r>
          </a:p>
          <a:p>
            <a:pPr algn="r" defTabSz="822920" fontAlgn="base">
              <a:spcBef>
                <a:spcPct val="0"/>
              </a:spcBef>
              <a:spcAft>
                <a:spcPct val="0"/>
              </a:spcAft>
            </a:pPr>
            <a:r>
              <a:rPr kumimoji="0" lang="en-US" altLang="ja-JP" sz="1100" dirty="0" smtClean="0">
                <a:solidFill>
                  <a:srgbClr val="FFFF00"/>
                </a:solidFill>
                <a:latin typeface="Arial Bold" charset="0"/>
                <a:ea typeface="ＭＳ Ｐゴシック" charset="0"/>
                <a:cs typeface="Arial Bold" charset="0"/>
                <a:sym typeface="Arial Bold" charset="0"/>
              </a:rPr>
              <a:t>  </a:t>
            </a:r>
            <a:r>
              <a:rPr kumimoji="0" lang="ja-JP" altLang="en-US" sz="1100" dirty="0">
                <a:solidFill>
                  <a:srgbClr val="FFFF00"/>
                </a:solidFill>
                <a:latin typeface="Arial Bold" charset="0"/>
                <a:ea typeface="ＭＳ Ｐゴシック" charset="0"/>
                <a:cs typeface="Arial Bold" charset="0"/>
                <a:sym typeface="Arial Bold" charset="0"/>
              </a:rPr>
              <a:t>工学設計開始判断</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07" name="Rectangle 55"/>
          <p:cNvSpPr>
            <a:spLocks/>
          </p:cNvSpPr>
          <p:nvPr/>
        </p:nvSpPr>
        <p:spPr bwMode="auto">
          <a:xfrm>
            <a:off x="1979712" y="2420888"/>
            <a:ext cx="1584176"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20" fontAlgn="base">
              <a:spcBef>
                <a:spcPct val="0"/>
              </a:spcBef>
              <a:spcAft>
                <a:spcPct val="0"/>
              </a:spcAft>
            </a:pPr>
            <a:r>
              <a:rPr kumimoji="0" lang="en-US" altLang="ja-JP" sz="1200" dirty="0">
                <a:solidFill>
                  <a:srgbClr val="006699"/>
                </a:solidFill>
                <a:latin typeface="Arial"/>
                <a:ea typeface="ＭＳ Ｐゴシック" charset="0"/>
                <a:cs typeface="Arial"/>
                <a:sym typeface="Arial Bold" charset="0"/>
              </a:rPr>
              <a:t>FIREX-</a:t>
            </a:r>
            <a:r>
              <a:rPr kumimoji="0" lang="en-US" altLang="ja-JP" sz="1200" dirty="0" smtClean="0">
                <a:solidFill>
                  <a:srgbClr val="006699"/>
                </a:solidFill>
                <a:latin typeface="Arial"/>
                <a:ea typeface="ＭＳ Ｐゴシック" charset="0"/>
                <a:cs typeface="Arial"/>
                <a:sym typeface="Arial Bold" charset="0"/>
              </a:rPr>
              <a:t>II</a:t>
            </a:r>
          </a:p>
          <a:p>
            <a:pPr defTabSz="822920" fontAlgn="base">
              <a:spcBef>
                <a:spcPct val="0"/>
              </a:spcBef>
              <a:spcAft>
                <a:spcPct val="0"/>
              </a:spcAft>
            </a:pPr>
            <a:r>
              <a:rPr kumimoji="0" lang="en-US" altLang="ja-JP" sz="1200" dirty="0" smtClean="0">
                <a:solidFill>
                  <a:srgbClr val="006699"/>
                </a:solidFill>
                <a:latin typeface="Arial"/>
                <a:ea typeface="ＭＳ Ｐゴシック" charset="0"/>
                <a:cs typeface="Arial"/>
                <a:sym typeface="Arial Bold" charset="0"/>
              </a:rPr>
              <a:t>Rep Engineering Test</a:t>
            </a:r>
            <a:endParaRPr kumimoji="0" lang="en-US" altLang="ja-JP" sz="1200" dirty="0">
              <a:solidFill>
                <a:srgbClr val="006699"/>
              </a:solidFill>
              <a:latin typeface="Arial"/>
              <a:ea typeface="ＭＳ Ｐゴシック" charset="0"/>
              <a:cs typeface="Arial"/>
              <a:sym typeface="Arial Bold" charset="0"/>
            </a:endParaRPr>
          </a:p>
        </p:txBody>
      </p:sp>
      <p:sp>
        <p:nvSpPr>
          <p:cNvPr id="49208" name="Rectangle 56"/>
          <p:cNvSpPr>
            <a:spLocks/>
          </p:cNvSpPr>
          <p:nvPr/>
        </p:nvSpPr>
        <p:spPr bwMode="auto">
          <a:xfrm>
            <a:off x="3635896" y="2464331"/>
            <a:ext cx="1154430"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defTabSz="822920" fontAlgn="base">
              <a:spcBef>
                <a:spcPct val="0"/>
              </a:spcBef>
              <a:spcAft>
                <a:spcPct val="0"/>
              </a:spcAft>
            </a:pPr>
            <a:r>
              <a:rPr kumimoji="0" lang="en-US" altLang="ja-JP" sz="2000" dirty="0">
                <a:solidFill>
                  <a:srgbClr val="FF0000"/>
                </a:solidFill>
                <a:latin typeface="Arial Bold" charset="0"/>
                <a:ea typeface="ＭＳ Ｐゴシック" charset="0"/>
                <a:cs typeface="Lucida Grande" charset="0"/>
                <a:sym typeface="Arial Bold" charset="0"/>
              </a:rPr>
              <a:t>◆</a:t>
            </a:r>
            <a:r>
              <a:rPr kumimoji="0" lang="en-US" altLang="ja-JP" sz="1100" dirty="0">
                <a:solidFill>
                  <a:srgbClr val="FFFF00"/>
                </a:solidFill>
                <a:latin typeface="Arial Bold" charset="0"/>
                <a:ea typeface="ＭＳ Ｐゴシック" charset="0"/>
                <a:cs typeface="Arial Bold" charset="0"/>
                <a:sym typeface="Arial Bold" charset="0"/>
              </a:rPr>
              <a:t>  </a:t>
            </a:r>
            <a:r>
              <a:rPr kumimoji="0" lang="en-US" altLang="ja-JP" sz="1100" dirty="0" smtClean="0">
                <a:solidFill>
                  <a:srgbClr val="FFFF00"/>
                </a:solidFill>
                <a:latin typeface="Arial Bold" charset="0"/>
                <a:ea typeface="ＭＳ Ｐゴシック" charset="0"/>
                <a:cs typeface="Arial Bold" charset="0"/>
                <a:sym typeface="Arial Bold" charset="0"/>
              </a:rPr>
              <a:t>Fast Ignition</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09" name="Rectangle 57"/>
          <p:cNvSpPr>
            <a:spLocks/>
          </p:cNvSpPr>
          <p:nvPr/>
        </p:nvSpPr>
        <p:spPr bwMode="auto">
          <a:xfrm>
            <a:off x="11490736" y="3872968"/>
            <a:ext cx="642917"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822920" fontAlgn="base">
              <a:lnSpc>
                <a:spcPct val="96000"/>
              </a:lnSpc>
              <a:spcBef>
                <a:spcPct val="0"/>
              </a:spcBef>
              <a:spcAft>
                <a:spcPct val="0"/>
              </a:spcAft>
            </a:pPr>
            <a:r>
              <a:rPr kumimoji="0" lang="en-US" altLang="ja-JP" sz="1100">
                <a:solidFill>
                  <a:srgbClr val="001F67"/>
                </a:solidFill>
                <a:latin typeface="Arial Bold" charset="0"/>
                <a:ea typeface="ヒラギノ角ゴ ProN W6" charset="0"/>
                <a:cs typeface="ヒラギノ角ゴ ProN W6" charset="0"/>
                <a:sym typeface="Arial Bold" charset="0"/>
              </a:rPr>
              <a:t>20-30</a:t>
            </a:r>
            <a:r>
              <a:rPr kumimoji="0" lang="ja-JP" altLang="en-US" sz="1100">
                <a:solidFill>
                  <a:srgbClr val="001F67"/>
                </a:solidFill>
                <a:latin typeface="Arial Bold" charset="0"/>
                <a:ea typeface="ヒラギノ角ゴ ProN W6" charset="0"/>
                <a:cs typeface="ヒラギノ角ゴ ProN W6" charset="0"/>
                <a:sym typeface="Arial Bold" charset="0"/>
              </a:rPr>
              <a:t>億円</a:t>
            </a:r>
          </a:p>
        </p:txBody>
      </p:sp>
      <p:sp>
        <p:nvSpPr>
          <p:cNvPr id="49211" name="Rectangle 59"/>
          <p:cNvSpPr>
            <a:spLocks/>
          </p:cNvSpPr>
          <p:nvPr/>
        </p:nvSpPr>
        <p:spPr bwMode="auto">
          <a:xfrm>
            <a:off x="185738" y="2047399"/>
            <a:ext cx="3429000" cy="342900"/>
          </a:xfrm>
          <a:prstGeom prst="rect">
            <a:avLst/>
          </a:prstGeom>
          <a:gradFill rotWithShape="0">
            <a:gsLst>
              <a:gs pos="0">
                <a:srgbClr val="FFFF99"/>
              </a:gs>
              <a:gs pos="100000">
                <a:srgbClr val="FFFFE6"/>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12" name="Rectangle 60"/>
          <p:cNvSpPr>
            <a:spLocks/>
          </p:cNvSpPr>
          <p:nvPr/>
        </p:nvSpPr>
        <p:spPr bwMode="auto">
          <a:xfrm>
            <a:off x="2766060" y="2117408"/>
            <a:ext cx="90297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SGIV </a:t>
            </a:r>
            <a:r>
              <a:rPr kumimoji="0" lang="en-US" altLang="ja-JP" sz="1100" dirty="0" smtClean="0">
                <a:solidFill>
                  <a:srgbClr val="006699"/>
                </a:solidFill>
                <a:latin typeface="Arial Bold" charset="0"/>
                <a:ea typeface="ＭＳ Ｐゴシック" charset="0"/>
                <a:cs typeface="Arial Bold" charset="0"/>
                <a:sym typeface="Arial Bold" charset="0"/>
              </a:rPr>
              <a:t>(China)</a:t>
            </a:r>
            <a:endParaRPr kumimoji="0" lang="en-US" altLang="ja-JP" sz="1100" dirty="0">
              <a:solidFill>
                <a:srgbClr val="006699"/>
              </a:solidFill>
              <a:latin typeface="Arial Bold" charset="0"/>
              <a:ea typeface="ＭＳ Ｐゴシック" charset="0"/>
              <a:cs typeface="Arial Bold" charset="0"/>
              <a:sym typeface="Arial Bold" charset="0"/>
            </a:endParaRPr>
          </a:p>
          <a:p>
            <a:pPr defTabSz="822920" fontAlgn="base">
              <a:spcBef>
                <a:spcPct val="0"/>
              </a:spcBef>
              <a:spcAft>
                <a:spcPct val="0"/>
              </a:spcAft>
            </a:pPr>
            <a:endParaRPr kumimoji="0" lang="ja-JP" altLang="en-US" sz="1100" dirty="0">
              <a:solidFill>
                <a:srgbClr val="006699"/>
              </a:solidFill>
              <a:latin typeface="Arial Bold" charset="0"/>
              <a:ea typeface="ＭＳ Ｐゴシック" charset="0"/>
              <a:cs typeface="Arial Bold" charset="0"/>
              <a:sym typeface="Arial Bold" charset="0"/>
            </a:endParaRPr>
          </a:p>
        </p:txBody>
      </p:sp>
      <p:sp>
        <p:nvSpPr>
          <p:cNvPr id="49213" name="Rectangle 61"/>
          <p:cNvSpPr>
            <a:spLocks/>
          </p:cNvSpPr>
          <p:nvPr/>
        </p:nvSpPr>
        <p:spPr bwMode="auto">
          <a:xfrm>
            <a:off x="58579" y="1933099"/>
            <a:ext cx="2674620" cy="342900"/>
          </a:xfrm>
          <a:prstGeom prst="rect">
            <a:avLst/>
          </a:prstGeom>
          <a:gradFill rotWithShape="0">
            <a:gsLst>
              <a:gs pos="0">
                <a:srgbClr val="FFFF99"/>
              </a:gs>
              <a:gs pos="100000">
                <a:srgbClr val="FFFFE6"/>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14" name="Rectangle 62"/>
          <p:cNvSpPr>
            <a:spLocks/>
          </p:cNvSpPr>
          <p:nvPr/>
        </p:nvSpPr>
        <p:spPr bwMode="auto">
          <a:xfrm>
            <a:off x="468630" y="2003108"/>
            <a:ext cx="1074420" cy="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LMJ </a:t>
            </a:r>
            <a:r>
              <a:rPr kumimoji="0" lang="en-US" altLang="ja-JP" sz="1100" dirty="0" smtClean="0">
                <a:solidFill>
                  <a:srgbClr val="006699"/>
                </a:solidFill>
                <a:latin typeface="Arial Bold" charset="0"/>
                <a:ea typeface="ＭＳ Ｐゴシック" charset="0"/>
                <a:cs typeface="Arial Bold" charset="0"/>
                <a:sym typeface="Arial Bold" charset="0"/>
              </a:rPr>
              <a:t>(France)</a:t>
            </a:r>
            <a:endParaRPr kumimoji="0" lang="en-US" altLang="ja-JP" sz="1100" dirty="0">
              <a:solidFill>
                <a:srgbClr val="006699"/>
              </a:solidFill>
              <a:latin typeface="Arial Bold" charset="0"/>
              <a:ea typeface="ＭＳ Ｐゴシック" charset="0"/>
              <a:cs typeface="Arial Bold" charset="0"/>
              <a:sym typeface="Arial Bold" charset="0"/>
            </a:endParaRPr>
          </a:p>
          <a:p>
            <a:pPr defTabSz="822920" fontAlgn="base">
              <a:spcBef>
                <a:spcPct val="0"/>
              </a:spcBef>
              <a:spcAft>
                <a:spcPct val="0"/>
              </a:spcAft>
            </a:pPr>
            <a:endParaRPr kumimoji="0" lang="ja-JP" altLang="en-US" sz="1100" dirty="0">
              <a:solidFill>
                <a:srgbClr val="006699"/>
              </a:solidFill>
              <a:latin typeface="Arial Bold" charset="0"/>
              <a:ea typeface="ＭＳ Ｐゴシック" charset="0"/>
              <a:cs typeface="Arial Bold" charset="0"/>
              <a:sym typeface="Arial Bold" charset="0"/>
            </a:endParaRPr>
          </a:p>
        </p:txBody>
      </p:sp>
      <p:sp>
        <p:nvSpPr>
          <p:cNvPr id="49215" name="Rectangle 63"/>
          <p:cNvSpPr>
            <a:spLocks/>
          </p:cNvSpPr>
          <p:nvPr/>
        </p:nvSpPr>
        <p:spPr bwMode="auto">
          <a:xfrm>
            <a:off x="3607594" y="2113122"/>
            <a:ext cx="1612478" cy="23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defTabSz="822920" fontAlgn="base">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  </a:t>
            </a:r>
            <a:r>
              <a:rPr kumimoji="0" lang="en-US" altLang="ja-JP" sz="1100" dirty="0" smtClean="0">
                <a:solidFill>
                  <a:srgbClr val="FFFF00"/>
                </a:solidFill>
                <a:latin typeface="Arial Bold" charset="0"/>
                <a:ea typeface="ＭＳ Ｐゴシック" charset="0"/>
                <a:cs typeface="Arial Bold" charset="0"/>
                <a:sym typeface="Arial Bold" charset="0"/>
              </a:rPr>
              <a:t>Central Ignition</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16" name="Rectangle 64"/>
          <p:cNvSpPr>
            <a:spLocks/>
          </p:cNvSpPr>
          <p:nvPr/>
        </p:nvSpPr>
        <p:spPr bwMode="auto">
          <a:xfrm>
            <a:off x="3792686" y="5570697"/>
            <a:ext cx="92583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lnSpc>
                <a:spcPct val="96000"/>
              </a:lnSpc>
              <a:spcBef>
                <a:spcPct val="0"/>
              </a:spcBef>
              <a:spcAft>
                <a:spcPct val="0"/>
              </a:spcAft>
            </a:pPr>
            <a:r>
              <a:rPr kumimoji="0" lang="en-US" altLang="ja-JP" sz="1100">
                <a:solidFill>
                  <a:srgbClr val="FFFF00"/>
                </a:solidFill>
                <a:latin typeface="Arial Bold" charset="0"/>
                <a:ea typeface="ＭＳ Ｐゴシック" charset="0"/>
                <a:cs typeface="Arial Bold" charset="0"/>
                <a:sym typeface="Arial Bold" charset="0"/>
              </a:rPr>
              <a:t>100 sec</a:t>
            </a:r>
          </a:p>
        </p:txBody>
      </p:sp>
      <p:sp>
        <p:nvSpPr>
          <p:cNvPr id="49217" name="Line 65"/>
          <p:cNvSpPr>
            <a:spLocks noChangeShapeType="1"/>
          </p:cNvSpPr>
          <p:nvPr/>
        </p:nvSpPr>
        <p:spPr bwMode="auto">
          <a:xfrm>
            <a:off x="6012160" y="4672608"/>
            <a:ext cx="0" cy="330042"/>
          </a:xfrm>
          <a:prstGeom prst="line">
            <a:avLst/>
          </a:prstGeom>
          <a:noFill/>
          <a:ln w="38100" cap="flat">
            <a:solidFill>
              <a:srgbClr val="FF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18" name="Rectangle 66"/>
          <p:cNvSpPr>
            <a:spLocks/>
          </p:cNvSpPr>
          <p:nvPr/>
        </p:nvSpPr>
        <p:spPr bwMode="auto">
          <a:xfrm>
            <a:off x="3812688" y="3605377"/>
            <a:ext cx="4663440" cy="640080"/>
          </a:xfrm>
          <a:prstGeom prst="rect">
            <a:avLst/>
          </a:prstGeom>
          <a:gradFill rotWithShape="0">
            <a:gsLst>
              <a:gs pos="0">
                <a:srgbClr val="FFFFFF"/>
              </a:gs>
              <a:gs pos="100000">
                <a:srgbClr val="FF0000"/>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19" name="Rectangle 67"/>
          <p:cNvSpPr>
            <a:spLocks/>
          </p:cNvSpPr>
          <p:nvPr/>
        </p:nvSpPr>
        <p:spPr bwMode="auto">
          <a:xfrm>
            <a:off x="4883115" y="3633624"/>
            <a:ext cx="2380267" cy="42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spcBef>
                <a:spcPct val="0"/>
              </a:spcBef>
              <a:spcAft>
                <a:spcPct val="0"/>
              </a:spcAft>
            </a:pPr>
            <a:r>
              <a:rPr kumimoji="0" lang="en-US" altLang="ja-JP" sz="1300" dirty="0" smtClean="0">
                <a:solidFill>
                  <a:srgbClr val="006699"/>
                </a:solidFill>
                <a:latin typeface="Arial Bold" charset="0"/>
                <a:ea typeface="ＭＳ Ｐゴシック" charset="0"/>
                <a:cs typeface="Arial Bold" charset="0"/>
                <a:sym typeface="Arial Bold" charset="0"/>
              </a:rPr>
              <a:t>Experimental Reactor</a:t>
            </a:r>
            <a:r>
              <a:rPr kumimoji="0" lang="ja-JP" altLang="en-US" sz="1300" dirty="0">
                <a:solidFill>
                  <a:srgbClr val="006699"/>
                </a:solidFill>
                <a:latin typeface="Arial Bold" charset="0"/>
                <a:ea typeface="ＭＳ Ｐゴシック" charset="0"/>
                <a:cs typeface="Arial Bold" charset="0"/>
                <a:sym typeface="Arial Bold" charset="0"/>
              </a:rPr>
              <a:t>　</a:t>
            </a:r>
            <a:r>
              <a:rPr kumimoji="0" lang="en-US" altLang="ja-JP" sz="1300" dirty="0">
                <a:solidFill>
                  <a:srgbClr val="006699"/>
                </a:solidFill>
                <a:latin typeface="Arial Bold" charset="0"/>
                <a:ea typeface="ＭＳ Ｐゴシック" charset="0"/>
                <a:cs typeface="Arial Bold" charset="0"/>
                <a:sym typeface="Arial Bold" charset="0"/>
              </a:rPr>
              <a:t>LIFT</a:t>
            </a:r>
          </a:p>
        </p:txBody>
      </p:sp>
      <p:sp>
        <p:nvSpPr>
          <p:cNvPr id="49220" name="Rectangle 68"/>
          <p:cNvSpPr>
            <a:spLocks/>
          </p:cNvSpPr>
          <p:nvPr/>
        </p:nvSpPr>
        <p:spPr bwMode="auto">
          <a:xfrm>
            <a:off x="3881268" y="5089208"/>
            <a:ext cx="754380" cy="16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lnSpc>
                <a:spcPct val="96000"/>
              </a:lnSpc>
              <a:spcBef>
                <a:spcPct val="0"/>
              </a:spcBef>
              <a:spcAft>
                <a:spcPct val="0"/>
              </a:spcAft>
            </a:pPr>
            <a:r>
              <a:rPr kumimoji="0" lang="en-US" altLang="ja-JP" sz="1100">
                <a:solidFill>
                  <a:srgbClr val="FFFF00"/>
                </a:solidFill>
                <a:latin typeface="Arial Bold" charset="0"/>
                <a:ea typeface="ＭＳ Ｐゴシック" charset="0"/>
                <a:cs typeface="Arial Bold" charset="0"/>
                <a:sym typeface="Arial Bold" charset="0"/>
              </a:rPr>
              <a:t>64kJ/16Hz</a:t>
            </a:r>
          </a:p>
        </p:txBody>
      </p:sp>
      <p:sp>
        <p:nvSpPr>
          <p:cNvPr id="49221" name="Rectangle 69"/>
          <p:cNvSpPr>
            <a:spLocks/>
          </p:cNvSpPr>
          <p:nvPr/>
        </p:nvSpPr>
        <p:spPr bwMode="auto">
          <a:xfrm>
            <a:off x="7236296" y="5701248"/>
            <a:ext cx="1154430"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ctr" defTabSz="822920" fontAlgn="base">
              <a:lnSpc>
                <a:spcPct val="96000"/>
              </a:lnSpc>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1.2 MJ/16 Hz</a:t>
            </a:r>
          </a:p>
          <a:p>
            <a:pPr algn="ctr" defTabSz="822920" fontAlgn="base">
              <a:lnSpc>
                <a:spcPct val="96000"/>
              </a:lnSpc>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4 Chambers</a:t>
            </a:r>
          </a:p>
        </p:txBody>
      </p:sp>
      <p:sp>
        <p:nvSpPr>
          <p:cNvPr id="49224" name="Oval 72"/>
          <p:cNvSpPr>
            <a:spLocks/>
          </p:cNvSpPr>
          <p:nvPr/>
        </p:nvSpPr>
        <p:spPr bwMode="auto">
          <a:xfrm>
            <a:off x="9361170" y="4343400"/>
            <a:ext cx="5280660" cy="742950"/>
          </a:xfrm>
          <a:prstGeom prst="ellipse">
            <a:avLst/>
          </a:prstGeom>
          <a:noFill/>
          <a:ln w="508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79" name="Text Box 127"/>
          <p:cNvSpPr txBox="1">
            <a:spLocks noChangeArrowheads="1"/>
          </p:cNvSpPr>
          <p:nvPr/>
        </p:nvSpPr>
        <p:spPr bwMode="auto">
          <a:xfrm>
            <a:off x="8822532" y="6555105"/>
            <a:ext cx="310038" cy="297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92" tIns="41148" rIns="82292" bIns="41148"/>
          <a:lstStyle>
            <a:lvl1pPr algn="l">
              <a:tabLst>
                <a:tab pos="838200" algn="l"/>
              </a:tabLst>
              <a:defRPr sz="1200">
                <a:solidFill>
                  <a:schemeClr val="tx1"/>
                </a:solidFill>
                <a:latin typeface="Gill Sans" charset="0"/>
                <a:ea typeface="ＭＳ Ｐゴシック" charset="0"/>
              </a:defRPr>
            </a:lvl1pPr>
            <a:lvl2pPr algn="l">
              <a:tabLst>
                <a:tab pos="838200" algn="l"/>
              </a:tabLst>
              <a:defRPr sz="1200">
                <a:solidFill>
                  <a:schemeClr val="tx1"/>
                </a:solidFill>
                <a:latin typeface="Gill Sans" charset="0"/>
                <a:ea typeface="ＭＳ Ｐゴシック" charset="0"/>
              </a:defRPr>
            </a:lvl2pPr>
            <a:lvl3pPr algn="l">
              <a:tabLst>
                <a:tab pos="838200" algn="l"/>
              </a:tabLst>
              <a:defRPr sz="1200">
                <a:solidFill>
                  <a:schemeClr val="tx1"/>
                </a:solidFill>
                <a:latin typeface="Gill Sans" charset="0"/>
                <a:ea typeface="ＭＳ Ｐゴシック" charset="0"/>
              </a:defRPr>
            </a:lvl3pPr>
            <a:lvl4pPr algn="l">
              <a:tabLst>
                <a:tab pos="838200" algn="l"/>
              </a:tabLst>
              <a:defRPr sz="1200">
                <a:solidFill>
                  <a:schemeClr val="tx1"/>
                </a:solidFill>
                <a:latin typeface="Gill Sans" charset="0"/>
                <a:ea typeface="ＭＳ Ｐゴシック" charset="0"/>
              </a:defRPr>
            </a:lvl4pPr>
            <a:lvl5pPr algn="l">
              <a:tabLst>
                <a:tab pos="838200" algn="l"/>
              </a:tabLst>
              <a:defRPr sz="1200">
                <a:solidFill>
                  <a:schemeClr val="tx1"/>
                </a:solidFill>
                <a:latin typeface="Gill Sans" charset="0"/>
                <a:ea typeface="ＭＳ Ｐゴシック" charset="0"/>
              </a:defRPr>
            </a:lvl5pPr>
            <a:lvl6pPr fontAlgn="base">
              <a:spcBef>
                <a:spcPct val="0"/>
              </a:spcBef>
              <a:spcAft>
                <a:spcPct val="0"/>
              </a:spcAft>
              <a:tabLst>
                <a:tab pos="838200" algn="l"/>
              </a:tabLst>
              <a:defRPr sz="1200">
                <a:solidFill>
                  <a:schemeClr val="tx1"/>
                </a:solidFill>
                <a:latin typeface="Gill Sans" charset="0"/>
                <a:ea typeface="ＭＳ Ｐゴシック" charset="0"/>
              </a:defRPr>
            </a:lvl6pPr>
            <a:lvl7pPr fontAlgn="base">
              <a:spcBef>
                <a:spcPct val="0"/>
              </a:spcBef>
              <a:spcAft>
                <a:spcPct val="0"/>
              </a:spcAft>
              <a:tabLst>
                <a:tab pos="838200" algn="l"/>
              </a:tabLst>
              <a:defRPr sz="1200">
                <a:solidFill>
                  <a:schemeClr val="tx1"/>
                </a:solidFill>
                <a:latin typeface="Gill Sans" charset="0"/>
                <a:ea typeface="ＭＳ Ｐゴシック" charset="0"/>
              </a:defRPr>
            </a:lvl7pPr>
            <a:lvl8pPr fontAlgn="base">
              <a:spcBef>
                <a:spcPct val="0"/>
              </a:spcBef>
              <a:spcAft>
                <a:spcPct val="0"/>
              </a:spcAft>
              <a:tabLst>
                <a:tab pos="838200" algn="l"/>
              </a:tabLst>
              <a:defRPr sz="1200">
                <a:solidFill>
                  <a:schemeClr val="tx1"/>
                </a:solidFill>
                <a:latin typeface="Gill Sans" charset="0"/>
                <a:ea typeface="ＭＳ Ｐゴシック" charset="0"/>
              </a:defRPr>
            </a:lvl8pPr>
            <a:lvl9pPr fontAlgn="base">
              <a:spcBef>
                <a:spcPct val="0"/>
              </a:spcBef>
              <a:spcAft>
                <a:spcPct val="0"/>
              </a:spcAft>
              <a:tabLst>
                <a:tab pos="838200" algn="l"/>
              </a:tabLst>
              <a:defRPr sz="1200">
                <a:solidFill>
                  <a:schemeClr val="tx1"/>
                </a:solidFill>
                <a:latin typeface="Gill Sans" charset="0"/>
                <a:ea typeface="ＭＳ Ｐゴシック" charset="0"/>
              </a:defRPr>
            </a:lvl9pPr>
          </a:lstStyle>
          <a:p>
            <a:pPr algn="ctr" defTabSz="822920" fontAlgn="base">
              <a:spcBef>
                <a:spcPct val="0"/>
              </a:spcBef>
              <a:spcAft>
                <a:spcPct val="0"/>
              </a:spcAft>
            </a:pPr>
            <a:fld id="{39481CA2-13B5-CC4E-A121-03CCFCA7DADB}" type="slidenum">
              <a:rPr kumimoji="0" lang="en-US" altLang="ja-JP" sz="1600">
                <a:solidFill>
                  <a:srgbClr val="FFFFFF"/>
                </a:solidFill>
                <a:latin typeface="Arial" charset="0"/>
                <a:cs typeface="Arial" charset="0"/>
                <a:sym typeface="Arial" charset="0"/>
              </a:rPr>
              <a:pPr algn="ctr" defTabSz="822920" fontAlgn="base">
                <a:spcBef>
                  <a:spcPct val="0"/>
                </a:spcBef>
                <a:spcAft>
                  <a:spcPct val="0"/>
                </a:spcAft>
              </a:pPr>
              <a:t>26</a:t>
            </a:fld>
            <a:endParaRPr kumimoji="0" lang="en-US" altLang="ja-JP" sz="1600">
              <a:solidFill>
                <a:srgbClr val="FFFFFF"/>
              </a:solidFill>
              <a:latin typeface="Arial" charset="0"/>
              <a:cs typeface="Arial" charset="0"/>
              <a:sym typeface="Arial" charset="0"/>
            </a:endParaRPr>
          </a:p>
        </p:txBody>
      </p:sp>
      <p:sp>
        <p:nvSpPr>
          <p:cNvPr id="49280" name="Line 128"/>
          <p:cNvSpPr>
            <a:spLocks noChangeShapeType="1"/>
          </p:cNvSpPr>
          <p:nvPr/>
        </p:nvSpPr>
        <p:spPr bwMode="auto">
          <a:xfrm flipH="1">
            <a:off x="6698763" y="3598193"/>
            <a:ext cx="0" cy="634365"/>
          </a:xfrm>
          <a:prstGeom prst="line">
            <a:avLst/>
          </a:prstGeom>
          <a:noFill/>
          <a:ln w="25400"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81" name="Line 129"/>
          <p:cNvSpPr>
            <a:spLocks noChangeShapeType="1"/>
          </p:cNvSpPr>
          <p:nvPr/>
        </p:nvSpPr>
        <p:spPr bwMode="auto">
          <a:xfrm flipH="1">
            <a:off x="5144283" y="3598193"/>
            <a:ext cx="0" cy="634365"/>
          </a:xfrm>
          <a:prstGeom prst="line">
            <a:avLst/>
          </a:prstGeom>
          <a:noFill/>
          <a:ln w="25400"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82" name="Rectangle 130"/>
          <p:cNvSpPr>
            <a:spLocks/>
          </p:cNvSpPr>
          <p:nvPr/>
        </p:nvSpPr>
        <p:spPr bwMode="auto">
          <a:xfrm>
            <a:off x="4172872" y="3947889"/>
            <a:ext cx="4783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Phase I</a:t>
            </a:r>
          </a:p>
        </p:txBody>
      </p:sp>
      <p:sp>
        <p:nvSpPr>
          <p:cNvPr id="49283" name="Rectangle 131"/>
          <p:cNvSpPr>
            <a:spLocks/>
          </p:cNvSpPr>
          <p:nvPr/>
        </p:nvSpPr>
        <p:spPr bwMode="auto">
          <a:xfrm>
            <a:off x="5610602" y="3947889"/>
            <a:ext cx="5175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Phase </a:t>
            </a:r>
            <a:r>
              <a:rPr kumimoji="0" lang="en-US" altLang="ja-JP" sz="1100" dirty="0" smtClean="0">
                <a:solidFill>
                  <a:srgbClr val="006699"/>
                </a:solidFill>
                <a:latin typeface="Arial Bold" charset="0"/>
                <a:ea typeface="ＭＳ Ｐゴシック" charset="0"/>
                <a:cs typeface="Arial Bold" charset="0"/>
                <a:sym typeface="Arial Bold" charset="0"/>
              </a:rPr>
              <a:t>II</a:t>
            </a:r>
            <a:endParaRPr kumimoji="0" lang="en-US" altLang="ja-JP" sz="1100" dirty="0">
              <a:solidFill>
                <a:srgbClr val="006699"/>
              </a:solidFill>
              <a:latin typeface="Arial Bold" charset="0"/>
              <a:ea typeface="ＭＳ Ｐゴシック" charset="0"/>
              <a:cs typeface="Arial Bold" charset="0"/>
              <a:sym typeface="Arial Bold" charset="0"/>
            </a:endParaRPr>
          </a:p>
        </p:txBody>
      </p:sp>
      <p:sp>
        <p:nvSpPr>
          <p:cNvPr id="49284" name="Rectangle 132"/>
          <p:cNvSpPr>
            <a:spLocks/>
          </p:cNvSpPr>
          <p:nvPr/>
        </p:nvSpPr>
        <p:spPr bwMode="auto">
          <a:xfrm>
            <a:off x="7221920" y="3936460"/>
            <a:ext cx="5567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82292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Phase </a:t>
            </a:r>
            <a:r>
              <a:rPr kumimoji="0" lang="en-US" altLang="ja-JP" sz="1100" dirty="0" smtClean="0">
                <a:solidFill>
                  <a:srgbClr val="006699"/>
                </a:solidFill>
                <a:latin typeface="Arial Bold" charset="0"/>
                <a:ea typeface="ＭＳ Ｐゴシック" charset="0"/>
                <a:cs typeface="Arial Bold" charset="0"/>
                <a:sym typeface="Arial Bold" charset="0"/>
              </a:rPr>
              <a:t>III</a:t>
            </a:r>
            <a:endParaRPr kumimoji="0" lang="en-US" altLang="ja-JP" sz="1100" dirty="0">
              <a:solidFill>
                <a:srgbClr val="006699"/>
              </a:solidFill>
              <a:latin typeface="Arial Bold" charset="0"/>
              <a:ea typeface="ＭＳ Ｐゴシック" charset="0"/>
              <a:cs typeface="Arial Bold" charset="0"/>
              <a:sym typeface="Arial Bold" charset="0"/>
            </a:endParaRPr>
          </a:p>
        </p:txBody>
      </p:sp>
      <p:sp>
        <p:nvSpPr>
          <p:cNvPr id="49285" name="Rectangle 133"/>
          <p:cNvSpPr>
            <a:spLocks/>
          </p:cNvSpPr>
          <p:nvPr/>
        </p:nvSpPr>
        <p:spPr bwMode="auto">
          <a:xfrm>
            <a:off x="5154285" y="6021288"/>
            <a:ext cx="3510438" cy="377190"/>
          </a:xfrm>
          <a:prstGeom prst="rect">
            <a:avLst/>
          </a:prstGeom>
          <a:gradFill rotWithShape="0">
            <a:gsLst>
              <a:gs pos="0">
                <a:srgbClr val="FFCC99"/>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288" name="Rectangle 136"/>
          <p:cNvSpPr>
            <a:spLocks/>
          </p:cNvSpPr>
          <p:nvPr/>
        </p:nvSpPr>
        <p:spPr bwMode="auto">
          <a:xfrm>
            <a:off x="5786968" y="4591170"/>
            <a:ext cx="1737360"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91436" bIns="0"/>
          <a:lstStyle/>
          <a:p>
            <a:pPr marL="91436" defTabSz="822920" fontAlgn="base">
              <a:lnSpc>
                <a:spcPct val="70000"/>
              </a:lnSpc>
              <a:spcBef>
                <a:spcPct val="0"/>
              </a:spcBef>
              <a:spcAft>
                <a:spcPct val="0"/>
              </a:spcAft>
            </a:pPr>
            <a:r>
              <a:rPr kumimoji="0" lang="en-US" altLang="ja-JP" sz="2000" dirty="0">
                <a:solidFill>
                  <a:srgbClr val="FF0000"/>
                </a:solidFill>
                <a:latin typeface="Arial Bold" charset="0"/>
                <a:ea typeface="ＭＳ Ｐゴシック" charset="0"/>
                <a:cs typeface="Lucida Grande" charset="0"/>
                <a:sym typeface="Arial Bold" charset="0"/>
              </a:rPr>
              <a:t>◆</a:t>
            </a:r>
            <a:r>
              <a:rPr kumimoji="0" lang="en-US" altLang="ja-JP" sz="1100" dirty="0">
                <a:solidFill>
                  <a:srgbClr val="FFFF00"/>
                </a:solidFill>
                <a:latin typeface="Arial Bold" charset="0"/>
                <a:ea typeface="ＭＳ Ｐゴシック" charset="0"/>
                <a:cs typeface="Arial Bold" charset="0"/>
                <a:sym typeface="Arial Bold" charset="0"/>
              </a:rPr>
              <a:t> </a:t>
            </a:r>
            <a:r>
              <a:rPr kumimoji="0" lang="ja-JP" altLang="en-US" sz="1100" dirty="0">
                <a:solidFill>
                  <a:srgbClr val="FFFF00"/>
                </a:solidFill>
                <a:latin typeface="Arial Bold" charset="0"/>
                <a:ea typeface="ＭＳ Ｐゴシック" charset="0"/>
                <a:cs typeface="Arial Bold" charset="0"/>
                <a:sym typeface="Arial Bold" charset="0"/>
              </a:rPr>
              <a:t>発電</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291" name="Rectangle 139"/>
          <p:cNvSpPr>
            <a:spLocks/>
          </p:cNvSpPr>
          <p:nvPr/>
        </p:nvSpPr>
        <p:spPr bwMode="auto">
          <a:xfrm>
            <a:off x="3829833" y="3392448"/>
            <a:ext cx="45948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91436" bIns="0"/>
          <a:lstStyle/>
          <a:p>
            <a:pPr marL="91439" algn="just" defTabSz="822960" fontAlgn="base">
              <a:spcBef>
                <a:spcPct val="0"/>
              </a:spcBef>
              <a:spcAft>
                <a:spcPct val="0"/>
              </a:spcAft>
            </a:pPr>
            <a:r>
              <a:rPr kumimoji="0" lang="en-US" altLang="ja-JP" sz="1300" dirty="0">
                <a:solidFill>
                  <a:srgbClr val="FFFF00"/>
                </a:solidFill>
                <a:latin typeface="Arial Bold" charset="0"/>
                <a:ea typeface="ＭＳ Ｐゴシック" charset="0"/>
                <a:cs typeface="Arial Bold" charset="0"/>
                <a:sym typeface="Arial Bold" charset="0"/>
              </a:rPr>
              <a:t>Repeated Burn    Power Production     Tritium Breeding</a:t>
            </a:r>
          </a:p>
        </p:txBody>
      </p:sp>
      <p:sp>
        <p:nvSpPr>
          <p:cNvPr id="142" name="Rectangle 29"/>
          <p:cNvSpPr>
            <a:spLocks/>
          </p:cNvSpPr>
          <p:nvPr/>
        </p:nvSpPr>
        <p:spPr bwMode="auto">
          <a:xfrm>
            <a:off x="9396536" y="2636912"/>
            <a:ext cx="26746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84406" bIns="0"/>
          <a:lstStyle/>
          <a:p>
            <a:pPr defTabSz="822920" fontAlgn="base">
              <a:lnSpc>
                <a:spcPct val="90000"/>
              </a:lnSpc>
              <a:spcBef>
                <a:spcPts val="698"/>
              </a:spcBef>
              <a:spcAft>
                <a:spcPct val="0"/>
              </a:spcAft>
            </a:pPr>
            <a:r>
              <a:rPr kumimoji="0" lang="ja-JP" altLang="en-US" sz="1400" b="1" dirty="0">
                <a:solidFill>
                  <a:srgbClr val="000099"/>
                </a:solidFill>
                <a:latin typeface="Helvetica" charset="0"/>
                <a:ea typeface="ヒラギノ角ゴ ProN W6" charset="0"/>
                <a:cs typeface="ヒラギノ角ゴ ProN W6" charset="0"/>
                <a:sym typeface="Helvetica" charset="0"/>
              </a:rPr>
              <a:t>建設費：</a:t>
            </a:r>
            <a:r>
              <a:rPr kumimoji="0" lang="en-US" altLang="ja-JP" sz="1400" b="1" dirty="0">
                <a:solidFill>
                  <a:srgbClr val="000099"/>
                </a:solidFill>
                <a:latin typeface="Helvetica" charset="0"/>
                <a:ea typeface="ヒラギノ角ゴ ProN W6" charset="0"/>
                <a:cs typeface="ヒラギノ角ゴ ProN W6" charset="0"/>
                <a:sym typeface="Helvetica" charset="0"/>
              </a:rPr>
              <a:t>2000–3000</a:t>
            </a:r>
            <a:r>
              <a:rPr kumimoji="0" lang="ja-JP" altLang="en-US" sz="1400" b="1" dirty="0">
                <a:solidFill>
                  <a:srgbClr val="000099"/>
                </a:solidFill>
                <a:latin typeface="Helvetica" charset="0"/>
                <a:ea typeface="ヒラギノ角ゴ ProN W6" charset="0"/>
                <a:cs typeface="ヒラギノ角ゴ ProN W6" charset="0"/>
                <a:sym typeface="Helvetica" charset="0"/>
              </a:rPr>
              <a:t>億円</a:t>
            </a:r>
          </a:p>
        </p:txBody>
      </p:sp>
      <p:sp>
        <p:nvSpPr>
          <p:cNvPr id="143" name="Rectangle 31"/>
          <p:cNvSpPr>
            <a:spLocks/>
          </p:cNvSpPr>
          <p:nvPr/>
        </p:nvSpPr>
        <p:spPr bwMode="auto">
          <a:xfrm>
            <a:off x="10644638" y="4310236"/>
            <a:ext cx="264033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84406" bIns="0"/>
          <a:lstStyle/>
          <a:p>
            <a:pPr defTabSz="822920" fontAlgn="base">
              <a:lnSpc>
                <a:spcPct val="90000"/>
              </a:lnSpc>
              <a:spcBef>
                <a:spcPts val="698"/>
              </a:spcBef>
              <a:spcAft>
                <a:spcPct val="0"/>
              </a:spcAft>
            </a:pPr>
            <a:r>
              <a:rPr kumimoji="0" lang="ja-JP" altLang="en-US" sz="1400" b="1" dirty="0">
                <a:solidFill>
                  <a:srgbClr val="000099"/>
                </a:solidFill>
                <a:latin typeface="Helvetica" charset="0"/>
                <a:ea typeface="ヒラギノ角ゴ ProN W6" charset="0"/>
                <a:cs typeface="ヒラギノ角ゴ ProN W6" charset="0"/>
                <a:sym typeface="Helvetica" charset="0"/>
              </a:rPr>
              <a:t>建設費：</a:t>
            </a:r>
            <a:r>
              <a:rPr kumimoji="0" lang="en-US" altLang="ja-JP" sz="1400" b="1" dirty="0">
                <a:solidFill>
                  <a:srgbClr val="000099"/>
                </a:solidFill>
                <a:latin typeface="Helvetica" charset="0"/>
                <a:ea typeface="ヒラギノ角ゴ ProN W6" charset="0"/>
                <a:cs typeface="ヒラギノ角ゴ ProN W6" charset="0"/>
                <a:sym typeface="Helvetica" charset="0"/>
              </a:rPr>
              <a:t>3000–4000</a:t>
            </a:r>
            <a:r>
              <a:rPr kumimoji="0" lang="ja-JP" altLang="en-US" sz="1400" b="1" dirty="0">
                <a:solidFill>
                  <a:srgbClr val="000099"/>
                </a:solidFill>
                <a:latin typeface="Helvetica" charset="0"/>
                <a:ea typeface="ヒラギノ角ゴ ProN W6" charset="0"/>
                <a:cs typeface="ヒラギノ角ゴ ProN W6" charset="0"/>
                <a:sym typeface="Helvetica" charset="0"/>
              </a:rPr>
              <a:t>億円</a:t>
            </a:r>
          </a:p>
        </p:txBody>
      </p:sp>
      <p:grpSp>
        <p:nvGrpSpPr>
          <p:cNvPr id="144" name="図形グループ 143"/>
          <p:cNvGrpSpPr/>
          <p:nvPr/>
        </p:nvGrpSpPr>
        <p:grpSpPr>
          <a:xfrm>
            <a:off x="-324544" y="934403"/>
            <a:ext cx="9432587" cy="357188"/>
            <a:chOff x="-324544" y="934403"/>
            <a:chExt cx="9432587" cy="357188"/>
          </a:xfrm>
        </p:grpSpPr>
        <p:sp>
          <p:nvSpPr>
            <p:cNvPr id="147" name="Line 75"/>
            <p:cNvSpPr>
              <a:spLocks noChangeShapeType="1"/>
            </p:cNvSpPr>
            <p:nvPr/>
          </p:nvSpPr>
          <p:spPr bwMode="auto">
            <a:xfrm>
              <a:off x="94015" y="1125190"/>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48" name="Line 76"/>
            <p:cNvSpPr>
              <a:spLocks noChangeShapeType="1"/>
            </p:cNvSpPr>
            <p:nvPr/>
          </p:nvSpPr>
          <p:spPr bwMode="auto">
            <a:xfrm>
              <a:off x="1181127" y="1125190"/>
              <a:ext cx="2857"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49" name="Rectangle 77"/>
            <p:cNvSpPr>
              <a:spLocks/>
            </p:cNvSpPr>
            <p:nvPr/>
          </p:nvSpPr>
          <p:spPr bwMode="auto">
            <a:xfrm>
              <a:off x="121158" y="937272"/>
              <a:ext cx="479986"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dirty="0">
                  <a:solidFill>
                    <a:srgbClr val="FFFF00"/>
                  </a:solidFill>
                  <a:latin typeface="ＭＳ ゴシック" charset="0"/>
                  <a:ea typeface="ＭＳ ゴシック" charset="0"/>
                  <a:cs typeface="ＭＳ ゴシック" charset="0"/>
                  <a:sym typeface="ＭＳ ゴシック" charset="0"/>
                </a:rPr>
                <a:t>2010</a:t>
              </a:r>
            </a:p>
          </p:txBody>
        </p:sp>
        <p:sp>
          <p:nvSpPr>
            <p:cNvPr id="150" name="Line 78"/>
            <p:cNvSpPr>
              <a:spLocks noChangeShapeType="1"/>
            </p:cNvSpPr>
            <p:nvPr/>
          </p:nvSpPr>
          <p:spPr bwMode="auto">
            <a:xfrm>
              <a:off x="2279667" y="1133797"/>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51" name="Rectangle 79"/>
            <p:cNvSpPr>
              <a:spLocks/>
            </p:cNvSpPr>
            <p:nvPr/>
          </p:nvSpPr>
          <p:spPr bwMode="auto">
            <a:xfrm>
              <a:off x="1216840" y="937272"/>
              <a:ext cx="411417"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15 </a:t>
              </a:r>
            </a:p>
          </p:txBody>
        </p:sp>
        <p:sp>
          <p:nvSpPr>
            <p:cNvPr id="152" name="Rectangle 80"/>
            <p:cNvSpPr>
              <a:spLocks/>
            </p:cNvSpPr>
            <p:nvPr/>
          </p:nvSpPr>
          <p:spPr bwMode="auto">
            <a:xfrm>
              <a:off x="6646685" y="938706"/>
              <a:ext cx="297134"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40</a:t>
              </a:r>
            </a:p>
          </p:txBody>
        </p:sp>
        <p:sp>
          <p:nvSpPr>
            <p:cNvPr id="153" name="Line 81"/>
            <p:cNvSpPr>
              <a:spLocks noChangeShapeType="1"/>
            </p:cNvSpPr>
            <p:nvPr/>
          </p:nvSpPr>
          <p:spPr bwMode="auto">
            <a:xfrm>
              <a:off x="3385350" y="1133797"/>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54" name="Line 82"/>
            <p:cNvSpPr>
              <a:spLocks noChangeShapeType="1"/>
            </p:cNvSpPr>
            <p:nvPr/>
          </p:nvSpPr>
          <p:spPr bwMode="auto">
            <a:xfrm>
              <a:off x="4473890" y="1133797"/>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55" name="Rectangle 83"/>
            <p:cNvSpPr>
              <a:spLocks/>
            </p:cNvSpPr>
            <p:nvPr/>
          </p:nvSpPr>
          <p:spPr bwMode="auto">
            <a:xfrm>
              <a:off x="3412492" y="937272"/>
              <a:ext cx="457130"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25 </a:t>
              </a:r>
            </a:p>
          </p:txBody>
        </p:sp>
        <p:sp>
          <p:nvSpPr>
            <p:cNvPr id="156" name="Rectangle 84"/>
            <p:cNvSpPr>
              <a:spLocks/>
            </p:cNvSpPr>
            <p:nvPr/>
          </p:nvSpPr>
          <p:spPr bwMode="auto">
            <a:xfrm>
              <a:off x="4508175" y="934403"/>
              <a:ext cx="297134"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30 </a:t>
              </a:r>
            </a:p>
          </p:txBody>
        </p:sp>
        <p:sp>
          <p:nvSpPr>
            <p:cNvPr id="157" name="Line 85"/>
            <p:cNvSpPr>
              <a:spLocks noChangeShapeType="1"/>
            </p:cNvSpPr>
            <p:nvPr/>
          </p:nvSpPr>
          <p:spPr bwMode="auto">
            <a:xfrm rot="10800000" flipH="1">
              <a:off x="-324544" y="1281550"/>
              <a:ext cx="9289734" cy="0"/>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58" name="Line 86"/>
            <p:cNvSpPr>
              <a:spLocks noChangeShapeType="1"/>
            </p:cNvSpPr>
            <p:nvPr/>
          </p:nvSpPr>
          <p:spPr bwMode="auto">
            <a:xfrm>
              <a:off x="5593858" y="1145273"/>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59" name="Rectangle 87"/>
            <p:cNvSpPr>
              <a:spLocks/>
            </p:cNvSpPr>
            <p:nvPr/>
          </p:nvSpPr>
          <p:spPr bwMode="auto">
            <a:xfrm>
              <a:off x="5616714" y="937272"/>
              <a:ext cx="491414"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35 </a:t>
              </a:r>
            </a:p>
          </p:txBody>
        </p:sp>
        <p:sp>
          <p:nvSpPr>
            <p:cNvPr id="160" name="Rectangle 88"/>
            <p:cNvSpPr>
              <a:spLocks/>
            </p:cNvSpPr>
            <p:nvPr/>
          </p:nvSpPr>
          <p:spPr bwMode="auto">
            <a:xfrm>
              <a:off x="2315380" y="937272"/>
              <a:ext cx="537127"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a:solidFill>
                    <a:srgbClr val="FFFF00"/>
                  </a:solidFill>
                  <a:latin typeface="ＭＳ ゴシック" charset="0"/>
                  <a:ea typeface="ＭＳ ゴシック" charset="0"/>
                  <a:cs typeface="ＭＳ ゴシック" charset="0"/>
                  <a:sym typeface="ＭＳ ゴシック" charset="0"/>
                </a:rPr>
                <a:t>20</a:t>
              </a:r>
            </a:p>
          </p:txBody>
        </p:sp>
        <p:sp>
          <p:nvSpPr>
            <p:cNvPr id="161" name="Line 89"/>
            <p:cNvSpPr>
              <a:spLocks noChangeShapeType="1"/>
            </p:cNvSpPr>
            <p:nvPr/>
          </p:nvSpPr>
          <p:spPr bwMode="auto">
            <a:xfrm>
              <a:off x="6680970" y="1133797"/>
              <a:ext cx="2857"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2" name="Line 90"/>
            <p:cNvSpPr>
              <a:spLocks noChangeShapeType="1"/>
            </p:cNvSpPr>
            <p:nvPr/>
          </p:nvSpPr>
          <p:spPr bwMode="auto">
            <a:xfrm>
              <a:off x="1399692"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3" name="Line 91"/>
            <p:cNvSpPr>
              <a:spLocks noChangeShapeType="1"/>
            </p:cNvSpPr>
            <p:nvPr/>
          </p:nvSpPr>
          <p:spPr bwMode="auto">
            <a:xfrm flipH="1">
              <a:off x="1616829"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4" name="Line 92"/>
            <p:cNvSpPr>
              <a:spLocks noChangeShapeType="1"/>
            </p:cNvSpPr>
            <p:nvPr/>
          </p:nvSpPr>
          <p:spPr bwMode="auto">
            <a:xfrm>
              <a:off x="1833966"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5" name="Line 93"/>
            <p:cNvSpPr>
              <a:spLocks noChangeShapeType="1"/>
            </p:cNvSpPr>
            <p:nvPr/>
          </p:nvSpPr>
          <p:spPr bwMode="auto">
            <a:xfrm>
              <a:off x="2051102"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6" name="Line 94"/>
            <p:cNvSpPr>
              <a:spLocks noChangeShapeType="1"/>
            </p:cNvSpPr>
            <p:nvPr/>
          </p:nvSpPr>
          <p:spPr bwMode="auto">
            <a:xfrm>
              <a:off x="291153"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7" name="Line 95"/>
            <p:cNvSpPr>
              <a:spLocks noChangeShapeType="1"/>
            </p:cNvSpPr>
            <p:nvPr/>
          </p:nvSpPr>
          <p:spPr bwMode="auto">
            <a:xfrm flipH="1">
              <a:off x="508289"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8" name="Line 96"/>
            <p:cNvSpPr>
              <a:spLocks noChangeShapeType="1"/>
            </p:cNvSpPr>
            <p:nvPr/>
          </p:nvSpPr>
          <p:spPr bwMode="auto">
            <a:xfrm>
              <a:off x="725426"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69" name="Line 97"/>
            <p:cNvSpPr>
              <a:spLocks noChangeShapeType="1"/>
            </p:cNvSpPr>
            <p:nvPr/>
          </p:nvSpPr>
          <p:spPr bwMode="auto">
            <a:xfrm>
              <a:off x="942563" y="1199784"/>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0" name="Line 98"/>
            <p:cNvSpPr>
              <a:spLocks noChangeShapeType="1"/>
            </p:cNvSpPr>
            <p:nvPr/>
          </p:nvSpPr>
          <p:spPr bwMode="auto">
            <a:xfrm>
              <a:off x="2508232"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1" name="Line 99"/>
            <p:cNvSpPr>
              <a:spLocks noChangeShapeType="1"/>
            </p:cNvSpPr>
            <p:nvPr/>
          </p:nvSpPr>
          <p:spPr bwMode="auto">
            <a:xfrm flipH="1">
              <a:off x="2713940"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2" name="Line 100"/>
            <p:cNvSpPr>
              <a:spLocks noChangeShapeType="1"/>
            </p:cNvSpPr>
            <p:nvPr/>
          </p:nvSpPr>
          <p:spPr bwMode="auto">
            <a:xfrm>
              <a:off x="2931077"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3" name="Line 101"/>
            <p:cNvSpPr>
              <a:spLocks noChangeShapeType="1"/>
            </p:cNvSpPr>
            <p:nvPr/>
          </p:nvSpPr>
          <p:spPr bwMode="auto">
            <a:xfrm>
              <a:off x="3148214"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4" name="Line 102"/>
            <p:cNvSpPr>
              <a:spLocks noChangeShapeType="1"/>
            </p:cNvSpPr>
            <p:nvPr/>
          </p:nvSpPr>
          <p:spPr bwMode="auto">
            <a:xfrm>
              <a:off x="3593915"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5" name="Line 103"/>
            <p:cNvSpPr>
              <a:spLocks noChangeShapeType="1"/>
            </p:cNvSpPr>
            <p:nvPr/>
          </p:nvSpPr>
          <p:spPr bwMode="auto">
            <a:xfrm flipH="1">
              <a:off x="3811052"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6" name="Line 104"/>
            <p:cNvSpPr>
              <a:spLocks noChangeShapeType="1"/>
            </p:cNvSpPr>
            <p:nvPr/>
          </p:nvSpPr>
          <p:spPr bwMode="auto">
            <a:xfrm>
              <a:off x="4028188"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7" name="Line 105"/>
            <p:cNvSpPr>
              <a:spLocks noChangeShapeType="1"/>
            </p:cNvSpPr>
            <p:nvPr/>
          </p:nvSpPr>
          <p:spPr bwMode="auto">
            <a:xfrm>
              <a:off x="4245325"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8" name="Line 106"/>
            <p:cNvSpPr>
              <a:spLocks noChangeShapeType="1"/>
            </p:cNvSpPr>
            <p:nvPr/>
          </p:nvSpPr>
          <p:spPr bwMode="auto">
            <a:xfrm>
              <a:off x="4702455"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79" name="Line 107"/>
            <p:cNvSpPr>
              <a:spLocks noChangeShapeType="1"/>
            </p:cNvSpPr>
            <p:nvPr/>
          </p:nvSpPr>
          <p:spPr bwMode="auto">
            <a:xfrm flipH="1">
              <a:off x="4919592"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0" name="Line 108"/>
            <p:cNvSpPr>
              <a:spLocks noChangeShapeType="1"/>
            </p:cNvSpPr>
            <p:nvPr/>
          </p:nvSpPr>
          <p:spPr bwMode="auto">
            <a:xfrm>
              <a:off x="5136728"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1" name="Line 109"/>
            <p:cNvSpPr>
              <a:spLocks noChangeShapeType="1"/>
            </p:cNvSpPr>
            <p:nvPr/>
          </p:nvSpPr>
          <p:spPr bwMode="auto">
            <a:xfrm>
              <a:off x="5342437"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2" name="Line 110"/>
            <p:cNvSpPr>
              <a:spLocks noChangeShapeType="1"/>
            </p:cNvSpPr>
            <p:nvPr/>
          </p:nvSpPr>
          <p:spPr bwMode="auto">
            <a:xfrm>
              <a:off x="5799566" y="1188308"/>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3" name="Line 111"/>
            <p:cNvSpPr>
              <a:spLocks noChangeShapeType="1"/>
            </p:cNvSpPr>
            <p:nvPr/>
          </p:nvSpPr>
          <p:spPr bwMode="auto">
            <a:xfrm flipH="1">
              <a:off x="6016703" y="1188308"/>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4" name="Line 112"/>
            <p:cNvSpPr>
              <a:spLocks noChangeShapeType="1"/>
            </p:cNvSpPr>
            <p:nvPr/>
          </p:nvSpPr>
          <p:spPr bwMode="auto">
            <a:xfrm>
              <a:off x="6233840" y="1188308"/>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5" name="Line 113"/>
            <p:cNvSpPr>
              <a:spLocks noChangeShapeType="1"/>
            </p:cNvSpPr>
            <p:nvPr/>
          </p:nvSpPr>
          <p:spPr bwMode="auto">
            <a:xfrm>
              <a:off x="6450976" y="1188308"/>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6" name="Line 114"/>
            <p:cNvSpPr>
              <a:spLocks noChangeShapeType="1"/>
            </p:cNvSpPr>
            <p:nvPr/>
          </p:nvSpPr>
          <p:spPr bwMode="auto">
            <a:xfrm>
              <a:off x="6908106"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7" name="Line 115"/>
            <p:cNvSpPr>
              <a:spLocks noChangeShapeType="1"/>
            </p:cNvSpPr>
            <p:nvPr/>
          </p:nvSpPr>
          <p:spPr bwMode="auto">
            <a:xfrm flipH="1">
              <a:off x="7125243"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8" name="Line 116"/>
            <p:cNvSpPr>
              <a:spLocks noChangeShapeType="1"/>
            </p:cNvSpPr>
            <p:nvPr/>
          </p:nvSpPr>
          <p:spPr bwMode="auto">
            <a:xfrm>
              <a:off x="7342379"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89" name="Line 117"/>
            <p:cNvSpPr>
              <a:spLocks noChangeShapeType="1"/>
            </p:cNvSpPr>
            <p:nvPr/>
          </p:nvSpPr>
          <p:spPr bwMode="auto">
            <a:xfrm>
              <a:off x="7559516"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0" name="Line 118"/>
            <p:cNvSpPr>
              <a:spLocks noChangeShapeType="1"/>
            </p:cNvSpPr>
            <p:nvPr/>
          </p:nvSpPr>
          <p:spPr bwMode="auto">
            <a:xfrm>
              <a:off x="7786652" y="1120887"/>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1" name="Rectangle 119"/>
            <p:cNvSpPr>
              <a:spLocks/>
            </p:cNvSpPr>
            <p:nvPr/>
          </p:nvSpPr>
          <p:spPr bwMode="auto">
            <a:xfrm>
              <a:off x="7789509" y="938706"/>
              <a:ext cx="297134"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dirty="0">
                  <a:solidFill>
                    <a:srgbClr val="FFFF00"/>
                  </a:solidFill>
                  <a:latin typeface="ＭＳ ゴシック" charset="0"/>
                  <a:ea typeface="ＭＳ ゴシック" charset="0"/>
                  <a:cs typeface="ＭＳ ゴシック" charset="0"/>
                  <a:sym typeface="ＭＳ ゴシック" charset="0"/>
                </a:rPr>
                <a:t>45</a:t>
              </a:r>
            </a:p>
          </p:txBody>
        </p:sp>
        <p:sp>
          <p:nvSpPr>
            <p:cNvPr id="192" name="Line 120"/>
            <p:cNvSpPr>
              <a:spLocks noChangeShapeType="1"/>
            </p:cNvSpPr>
            <p:nvPr/>
          </p:nvSpPr>
          <p:spPr bwMode="auto">
            <a:xfrm>
              <a:off x="7788081" y="1130928"/>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3" name="Line 121"/>
            <p:cNvSpPr>
              <a:spLocks noChangeShapeType="1"/>
            </p:cNvSpPr>
            <p:nvPr/>
          </p:nvSpPr>
          <p:spPr bwMode="auto">
            <a:xfrm>
              <a:off x="8016646"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4" name="Line 122"/>
            <p:cNvSpPr>
              <a:spLocks noChangeShapeType="1"/>
            </p:cNvSpPr>
            <p:nvPr/>
          </p:nvSpPr>
          <p:spPr bwMode="auto">
            <a:xfrm flipH="1">
              <a:off x="8233782"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5" name="Line 123"/>
            <p:cNvSpPr>
              <a:spLocks noChangeShapeType="1"/>
            </p:cNvSpPr>
            <p:nvPr/>
          </p:nvSpPr>
          <p:spPr bwMode="auto">
            <a:xfrm>
              <a:off x="8450919"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6" name="Line 124"/>
            <p:cNvSpPr>
              <a:spLocks noChangeShapeType="1"/>
            </p:cNvSpPr>
            <p:nvPr/>
          </p:nvSpPr>
          <p:spPr bwMode="auto">
            <a:xfrm>
              <a:off x="8668056" y="1211260"/>
              <a:ext cx="0" cy="80331"/>
            </a:xfrm>
            <a:prstGeom prst="line">
              <a:avLst/>
            </a:prstGeom>
            <a:noFill/>
            <a:ln w="38100" cap="flat">
              <a:solidFill>
                <a:srgbClr val="F3E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7" name="Line 125"/>
            <p:cNvSpPr>
              <a:spLocks noChangeShapeType="1"/>
            </p:cNvSpPr>
            <p:nvPr/>
          </p:nvSpPr>
          <p:spPr bwMode="auto">
            <a:xfrm>
              <a:off x="8896620" y="1130928"/>
              <a:ext cx="1429" cy="144883"/>
            </a:xfrm>
            <a:prstGeom prst="line">
              <a:avLst/>
            </a:prstGeom>
            <a:noFill/>
            <a:ln w="3810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98" name="Rectangle 119"/>
            <p:cNvSpPr>
              <a:spLocks/>
            </p:cNvSpPr>
            <p:nvPr/>
          </p:nvSpPr>
          <p:spPr bwMode="auto">
            <a:xfrm>
              <a:off x="8810909" y="937272"/>
              <a:ext cx="297134" cy="1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rgbClr val="FFFF00"/>
                  </a:solidFill>
                  <a:miter lim="800000"/>
                  <a:headEnd type="none" w="med" len="med"/>
                  <a:tailEnd type="none" w="med" len="med"/>
                </a14:hiddenLine>
              </a:ext>
            </a:extLst>
          </p:spPr>
          <p:txBody>
            <a:bodyPr lIns="0" tIns="0" rIns="0" bIns="0"/>
            <a:lstStyle/>
            <a:p>
              <a:pPr marL="35717" algn="just" defTabSz="822920" fontAlgn="base">
                <a:lnSpc>
                  <a:spcPct val="112000"/>
                </a:lnSpc>
                <a:spcBef>
                  <a:spcPct val="0"/>
                </a:spcBef>
                <a:spcAft>
                  <a:spcPct val="0"/>
                </a:spcAft>
              </a:pPr>
              <a:r>
                <a:rPr kumimoji="0" lang="en-US" altLang="ja-JP" sz="900" dirty="0">
                  <a:solidFill>
                    <a:srgbClr val="FFFF00"/>
                  </a:solidFill>
                  <a:latin typeface="ＭＳ ゴシック" charset="0"/>
                  <a:ea typeface="ＭＳ ゴシック" charset="0"/>
                  <a:cs typeface="ＭＳ ゴシック" charset="0"/>
                  <a:sym typeface="ＭＳ ゴシック" charset="0"/>
                </a:rPr>
                <a:t>50</a:t>
              </a:r>
            </a:p>
          </p:txBody>
        </p:sp>
      </p:grpSp>
      <p:sp>
        <p:nvSpPr>
          <p:cNvPr id="140" name="Rectangle 48"/>
          <p:cNvSpPr>
            <a:spLocks/>
          </p:cNvSpPr>
          <p:nvPr/>
        </p:nvSpPr>
        <p:spPr bwMode="auto">
          <a:xfrm>
            <a:off x="1907704" y="2924944"/>
            <a:ext cx="1584176"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20" fontAlgn="base">
              <a:lnSpc>
                <a:spcPct val="96000"/>
              </a:lnSpc>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1</a:t>
            </a:r>
            <a:r>
              <a:rPr kumimoji="0" lang="en-US" altLang="ja-JP" sz="1100" dirty="0" smtClean="0">
                <a:solidFill>
                  <a:srgbClr val="FFFF00"/>
                </a:solidFill>
                <a:latin typeface="Arial Bold" charset="0"/>
                <a:ea typeface="ＭＳ Ｐゴシック" charset="0"/>
                <a:cs typeface="Arial Bold" charset="0"/>
                <a:sym typeface="Arial Bold" charset="0"/>
              </a:rPr>
              <a:t>00 kJ+100kJ/ 0.01Hz</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49155" name="Rectangle 3"/>
          <p:cNvSpPr>
            <a:spLocks/>
          </p:cNvSpPr>
          <p:nvPr/>
        </p:nvSpPr>
        <p:spPr bwMode="auto">
          <a:xfrm>
            <a:off x="47148" y="5713572"/>
            <a:ext cx="3732763" cy="235708"/>
          </a:xfrm>
          <a:prstGeom prst="rect">
            <a:avLst/>
          </a:prstGeom>
          <a:gradFill rotWithShape="0">
            <a:gsLst>
              <a:gs pos="0">
                <a:srgbClr val="FF99CC"/>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57" name="Rectangle 5"/>
          <p:cNvSpPr>
            <a:spLocks/>
          </p:cNvSpPr>
          <p:nvPr/>
        </p:nvSpPr>
        <p:spPr bwMode="auto">
          <a:xfrm>
            <a:off x="52864" y="5133186"/>
            <a:ext cx="3727048" cy="240030"/>
          </a:xfrm>
          <a:prstGeom prst="rect">
            <a:avLst/>
          </a:prstGeom>
          <a:gradFill rotWithShape="0">
            <a:gsLst>
              <a:gs pos="0">
                <a:srgbClr val="FF99CC"/>
              </a:gs>
              <a:gs pos="100000">
                <a:srgbClr val="FFF6FB"/>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56" name="Rectangle 4"/>
          <p:cNvSpPr>
            <a:spLocks/>
          </p:cNvSpPr>
          <p:nvPr/>
        </p:nvSpPr>
        <p:spPr bwMode="auto">
          <a:xfrm>
            <a:off x="52864" y="5425504"/>
            <a:ext cx="3727048" cy="235743"/>
          </a:xfrm>
          <a:prstGeom prst="rect">
            <a:avLst/>
          </a:prstGeom>
          <a:gradFill rotWithShape="0">
            <a:gsLst>
              <a:gs pos="0">
                <a:srgbClr val="FF99CC"/>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2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49164" name="Rectangle 12"/>
          <p:cNvSpPr>
            <a:spLocks/>
          </p:cNvSpPr>
          <p:nvPr/>
        </p:nvSpPr>
        <p:spPr bwMode="auto">
          <a:xfrm>
            <a:off x="8316416" y="3839647"/>
            <a:ext cx="1314450"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91436" bIns="0"/>
          <a:lstStyle/>
          <a:p>
            <a:pPr marL="91436" algn="just" defTabSz="822920" fontAlgn="base">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 </a:t>
            </a:r>
            <a:r>
              <a:rPr kumimoji="0" lang="ja-JP" altLang="en-US" sz="1100" dirty="0">
                <a:solidFill>
                  <a:srgbClr val="FFFF00"/>
                </a:solidFill>
                <a:latin typeface="Arial Bold" charset="0"/>
                <a:ea typeface="ＭＳ Ｐゴシック" charset="0"/>
                <a:cs typeface="Arial Bold" charset="0"/>
                <a:sym typeface="Arial Bold" charset="0"/>
              </a:rPr>
              <a:t>経済実証</a:t>
            </a:r>
            <a:endParaRPr kumimoji="0" lang="en-US" altLang="ja-JP" sz="1100" dirty="0">
              <a:solidFill>
                <a:srgbClr val="FFFF00"/>
              </a:solidFill>
              <a:latin typeface="Arial Bold" charset="0"/>
              <a:ea typeface="ＭＳ Ｐゴシック" charset="0"/>
              <a:cs typeface="Arial Bold" charset="0"/>
              <a:sym typeface="Arial Bold" charset="0"/>
            </a:endParaRPr>
          </a:p>
        </p:txBody>
      </p:sp>
      <p:sp>
        <p:nvSpPr>
          <p:cNvPr id="2" name="タイトル 1"/>
          <p:cNvSpPr>
            <a:spLocks noGrp="1"/>
          </p:cNvSpPr>
          <p:nvPr>
            <p:ph type="title"/>
          </p:nvPr>
        </p:nvSpPr>
        <p:spPr>
          <a:xfrm>
            <a:off x="709736" y="127193"/>
            <a:ext cx="7822704" cy="781527"/>
          </a:xfrm>
        </p:spPr>
        <p:txBody>
          <a:bodyPr/>
          <a:lstStyle/>
          <a:p>
            <a:r>
              <a:rPr lang="en-US" altLang="ja-JP" sz="3200" b="0" dirty="0">
                <a:cs typeface="Arial Bold" charset="0"/>
              </a:rPr>
              <a:t>Experimental reactor (</a:t>
            </a:r>
            <a:r>
              <a:rPr lang="en-US" altLang="ja-JP" sz="3200" b="0" dirty="0" err="1">
                <a:cs typeface="Arial Bold" charset="0"/>
              </a:rPr>
              <a:t>i</a:t>
            </a:r>
            <a:r>
              <a:rPr lang="en-US" altLang="ja-JP" sz="3200" b="0" dirty="0">
                <a:cs typeface="Arial Bold" charset="0"/>
              </a:rPr>
              <a:t>-)LIFT integrates </a:t>
            </a:r>
            <a:r>
              <a:rPr lang="en-US" altLang="ja-JP" sz="3200" b="0" dirty="0" smtClean="0">
                <a:cs typeface="Arial Bold" charset="0"/>
              </a:rPr>
              <a:t/>
            </a:r>
            <a:br>
              <a:rPr lang="en-US" altLang="ja-JP" sz="3200" b="0" dirty="0" smtClean="0">
                <a:cs typeface="Arial Bold" charset="0"/>
              </a:rPr>
            </a:br>
            <a:r>
              <a:rPr lang="en-US" altLang="ja-JP" sz="3200" b="0" dirty="0" smtClean="0">
                <a:cs typeface="Arial Bold" charset="0"/>
              </a:rPr>
              <a:t>all </a:t>
            </a:r>
            <a:r>
              <a:rPr lang="en-US" altLang="ja-JP" sz="3200" b="0" dirty="0">
                <a:cs typeface="Arial Bold" charset="0"/>
              </a:rPr>
              <a:t>physics and engineering activities.</a:t>
            </a:r>
            <a:endParaRPr kumimoji="1" lang="ja-JP" altLang="en-US" sz="3200" dirty="0"/>
          </a:p>
        </p:txBody>
      </p:sp>
      <p:grpSp>
        <p:nvGrpSpPr>
          <p:cNvPr id="138" name="Group 41"/>
          <p:cNvGrpSpPr>
            <a:grpSpLocks/>
          </p:cNvGrpSpPr>
          <p:nvPr/>
        </p:nvGrpSpPr>
        <p:grpSpPr bwMode="auto">
          <a:xfrm>
            <a:off x="52864" y="6007894"/>
            <a:ext cx="4434840" cy="377190"/>
            <a:chOff x="0" y="0"/>
            <a:chExt cx="3104" cy="264"/>
          </a:xfrm>
        </p:grpSpPr>
        <p:sp>
          <p:nvSpPr>
            <p:cNvPr id="139" name="Rectangle 39"/>
            <p:cNvSpPr>
              <a:spLocks/>
            </p:cNvSpPr>
            <p:nvPr/>
          </p:nvSpPr>
          <p:spPr bwMode="auto">
            <a:xfrm>
              <a:off x="0" y="0"/>
              <a:ext cx="3104" cy="264"/>
            </a:xfrm>
            <a:prstGeom prst="rect">
              <a:avLst/>
            </a:prstGeom>
            <a:gradFill rotWithShape="0">
              <a:gsLst>
                <a:gs pos="0">
                  <a:srgbClr val="FFCC99"/>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6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141" name="Rectangle 40"/>
            <p:cNvSpPr>
              <a:spLocks/>
            </p:cNvSpPr>
            <p:nvPr/>
          </p:nvSpPr>
          <p:spPr bwMode="auto">
            <a:xfrm>
              <a:off x="1" y="60"/>
              <a:ext cx="3102"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300">
                  <a:solidFill>
                    <a:srgbClr val="006699"/>
                  </a:solidFill>
                  <a:latin typeface="Arial Bold" charset="0"/>
                  <a:ea typeface="ＭＳ Ｐゴシック" charset="0"/>
                  <a:cs typeface="Arial Bold" charset="0"/>
                  <a:sym typeface="Arial Bold" charset="0"/>
                </a:rPr>
                <a:t>Power plant technology, ESE issues</a:t>
              </a:r>
            </a:p>
          </p:txBody>
        </p:sp>
      </p:grpSp>
      <p:sp>
        <p:nvSpPr>
          <p:cNvPr id="145" name="Rectangle 42"/>
          <p:cNvSpPr>
            <a:spLocks/>
          </p:cNvSpPr>
          <p:nvPr/>
        </p:nvSpPr>
        <p:spPr bwMode="auto">
          <a:xfrm>
            <a:off x="82868" y="5725002"/>
            <a:ext cx="2057400" cy="20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100">
                <a:solidFill>
                  <a:srgbClr val="006699"/>
                </a:solidFill>
                <a:latin typeface="Arial Bold" charset="0"/>
                <a:ea typeface="ＭＳ Ｐゴシック" charset="0"/>
                <a:cs typeface="Arial Bold" charset="0"/>
                <a:sym typeface="Arial Bold" charset="0"/>
              </a:rPr>
              <a:t>Fusion chamber, Blanket</a:t>
            </a:r>
          </a:p>
        </p:txBody>
      </p:sp>
      <p:sp>
        <p:nvSpPr>
          <p:cNvPr id="146" name="Rectangle 43"/>
          <p:cNvSpPr>
            <a:spLocks/>
          </p:cNvSpPr>
          <p:nvPr/>
        </p:nvSpPr>
        <p:spPr bwMode="auto">
          <a:xfrm>
            <a:off x="125730" y="5398358"/>
            <a:ext cx="2308860"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Target fab., Injection, Tracking</a:t>
            </a:r>
          </a:p>
        </p:txBody>
      </p:sp>
      <p:sp>
        <p:nvSpPr>
          <p:cNvPr id="199" name="Rectangle 44"/>
          <p:cNvSpPr>
            <a:spLocks/>
          </p:cNvSpPr>
          <p:nvPr/>
        </p:nvSpPr>
        <p:spPr bwMode="auto">
          <a:xfrm>
            <a:off x="430054" y="5130328"/>
            <a:ext cx="1371600" cy="20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Driver development</a:t>
            </a:r>
          </a:p>
        </p:txBody>
      </p:sp>
      <p:grpSp>
        <p:nvGrpSpPr>
          <p:cNvPr id="200" name="Group 135"/>
          <p:cNvGrpSpPr>
            <a:grpSpLocks/>
          </p:cNvGrpSpPr>
          <p:nvPr/>
        </p:nvGrpSpPr>
        <p:grpSpPr bwMode="auto">
          <a:xfrm>
            <a:off x="4479132" y="6000750"/>
            <a:ext cx="3510438" cy="377190"/>
            <a:chOff x="0" y="0"/>
            <a:chExt cx="2456" cy="264"/>
          </a:xfrm>
        </p:grpSpPr>
        <p:sp>
          <p:nvSpPr>
            <p:cNvPr id="201" name="Rectangle 133"/>
            <p:cNvSpPr>
              <a:spLocks/>
            </p:cNvSpPr>
            <p:nvPr/>
          </p:nvSpPr>
          <p:spPr bwMode="auto">
            <a:xfrm>
              <a:off x="0" y="0"/>
              <a:ext cx="2456" cy="264"/>
            </a:xfrm>
            <a:prstGeom prst="rect">
              <a:avLst/>
            </a:prstGeom>
            <a:gradFill rotWithShape="0">
              <a:gsLst>
                <a:gs pos="0">
                  <a:srgbClr val="FFCC99"/>
                </a:gs>
                <a:gs pos="100000">
                  <a:srgbClr val="FFFFFF"/>
                </a:gs>
              </a:gsLst>
              <a:lin ang="5400000" scaled="1"/>
            </a:gradFill>
            <a:ln w="12700" cap="flat">
              <a:solidFill>
                <a:srgbClr val="000000"/>
              </a:solidFill>
              <a:prstDash val="solid"/>
              <a:miter lim="800000"/>
              <a:headEnd type="none" w="med" len="med"/>
              <a:tailEnd type="none" w="med" len="med"/>
            </a:ln>
          </p:spPr>
          <p:txBody>
            <a:bodyPr lIns="0" tIns="0" rIns="0" bIns="0"/>
            <a:lstStyle/>
            <a:p>
              <a:pPr algn="ctr" defTabSz="822960" fontAlgn="base">
                <a:spcBef>
                  <a:spcPct val="0"/>
                </a:spcBef>
                <a:spcAft>
                  <a:spcPct val="0"/>
                </a:spcAft>
              </a:pPr>
              <a:endParaRPr kumimoji="0" lang="ja-JP" altLang="en-US" sz="4100">
                <a:solidFill>
                  <a:srgbClr val="000000"/>
                </a:solidFill>
                <a:latin typeface="Gill Sans" charset="0"/>
                <a:ea typeface="ヒラギノ角ゴ ProN W3" charset="0"/>
                <a:cs typeface="ヒラギノ角ゴ ProN W3" charset="0"/>
                <a:sym typeface="Gill Sans" charset="0"/>
              </a:endParaRPr>
            </a:p>
          </p:txBody>
        </p:sp>
        <p:sp>
          <p:nvSpPr>
            <p:cNvPr id="202" name="Rectangle 134"/>
            <p:cNvSpPr>
              <a:spLocks/>
            </p:cNvSpPr>
            <p:nvPr/>
          </p:nvSpPr>
          <p:spPr bwMode="auto">
            <a:xfrm>
              <a:off x="1" y="60"/>
              <a:ext cx="245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300">
                  <a:solidFill>
                    <a:srgbClr val="006699"/>
                  </a:solidFill>
                  <a:latin typeface="Arial Bold" charset="0"/>
                  <a:ea typeface="ＭＳ Ｐゴシック" charset="0"/>
                  <a:cs typeface="Arial Bold" charset="0"/>
                  <a:sym typeface="Arial Bold" charset="0"/>
                </a:rPr>
                <a:t>Material Test for Commercial Plant</a:t>
              </a:r>
            </a:p>
          </p:txBody>
        </p:sp>
      </p:grpSp>
      <p:sp>
        <p:nvSpPr>
          <p:cNvPr id="203" name="Rectangle 50"/>
          <p:cNvSpPr>
            <a:spLocks/>
          </p:cNvSpPr>
          <p:nvPr/>
        </p:nvSpPr>
        <p:spPr bwMode="auto">
          <a:xfrm>
            <a:off x="3829571" y="4315956"/>
            <a:ext cx="134874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60" fontAlgn="base">
              <a:lnSpc>
                <a:spcPct val="96000"/>
              </a:lnSpc>
              <a:spcBef>
                <a:spcPct val="0"/>
              </a:spcBef>
              <a:spcAft>
                <a:spcPct val="0"/>
              </a:spcAft>
            </a:pPr>
            <a:r>
              <a:rPr kumimoji="0" lang="en-US" altLang="ja-JP" sz="1200" dirty="0">
                <a:solidFill>
                  <a:srgbClr val="FFFF00"/>
                </a:solidFill>
                <a:latin typeface="Arial Bold" charset="0"/>
                <a:ea typeface="ＭＳ Ｐゴシック" charset="0"/>
                <a:cs typeface="Arial Bold" charset="0"/>
                <a:sym typeface="Arial Bold" charset="0"/>
              </a:rPr>
              <a:t>500kJ+150kJ/ 1Hz</a:t>
            </a:r>
          </a:p>
          <a:p>
            <a:pPr defTabSz="822960" fontAlgn="base">
              <a:lnSpc>
                <a:spcPct val="96000"/>
              </a:lnSpc>
              <a:spcBef>
                <a:spcPct val="0"/>
              </a:spcBef>
              <a:spcAft>
                <a:spcPct val="0"/>
              </a:spcAft>
            </a:pPr>
            <a:r>
              <a:rPr kumimoji="0" lang="en-US" altLang="ja-JP" sz="1200" dirty="0">
                <a:solidFill>
                  <a:srgbClr val="FFFF00"/>
                </a:solidFill>
                <a:latin typeface="Arial Bold" charset="0"/>
                <a:ea typeface="ＭＳ Ｐゴシック" charset="0"/>
                <a:cs typeface="Arial Bold" charset="0"/>
                <a:sym typeface="Arial Bold" charset="0"/>
              </a:rPr>
              <a:t>100 sec</a:t>
            </a:r>
          </a:p>
        </p:txBody>
      </p:sp>
      <p:sp>
        <p:nvSpPr>
          <p:cNvPr id="204" name="Rectangle 137"/>
          <p:cNvSpPr>
            <a:spLocks/>
          </p:cNvSpPr>
          <p:nvPr/>
        </p:nvSpPr>
        <p:spPr bwMode="auto">
          <a:xfrm>
            <a:off x="5204028" y="4293096"/>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60" fontAlgn="base">
              <a:lnSpc>
                <a:spcPct val="96000"/>
              </a:lnSpc>
              <a:spcBef>
                <a:spcPct val="0"/>
              </a:spcBef>
              <a:spcAft>
                <a:spcPct val="0"/>
              </a:spcAft>
            </a:pPr>
            <a:r>
              <a:rPr kumimoji="0" lang="en-US" altLang="ja-JP" sz="1200">
                <a:solidFill>
                  <a:srgbClr val="FFFF00"/>
                </a:solidFill>
                <a:latin typeface="Arial Bold" charset="0"/>
                <a:ea typeface="ＭＳ Ｐゴシック" charset="0"/>
                <a:cs typeface="Arial Bold" charset="0"/>
                <a:sym typeface="Arial Bold" charset="0"/>
              </a:rPr>
              <a:t>500kJ+150kJ/ 1-4Hz</a:t>
            </a:r>
          </a:p>
          <a:p>
            <a:pPr defTabSz="822960" fontAlgn="base">
              <a:lnSpc>
                <a:spcPct val="96000"/>
              </a:lnSpc>
              <a:spcBef>
                <a:spcPct val="0"/>
              </a:spcBef>
              <a:spcAft>
                <a:spcPct val="0"/>
              </a:spcAft>
            </a:pPr>
            <a:r>
              <a:rPr kumimoji="0" lang="en-US" altLang="ja-JP" sz="1200">
                <a:solidFill>
                  <a:srgbClr val="FFFF00"/>
                </a:solidFill>
                <a:latin typeface="Arial Bold" charset="0"/>
                <a:ea typeface="ＭＳ Ｐゴシック" charset="0"/>
                <a:cs typeface="Arial Bold" charset="0"/>
                <a:sym typeface="Arial Bold" charset="0"/>
              </a:rPr>
              <a:t>1 week</a:t>
            </a:r>
          </a:p>
        </p:txBody>
      </p:sp>
      <p:sp>
        <p:nvSpPr>
          <p:cNvPr id="205" name="Rectangle 138"/>
          <p:cNvSpPr>
            <a:spLocks/>
          </p:cNvSpPr>
          <p:nvPr/>
        </p:nvSpPr>
        <p:spPr bwMode="auto">
          <a:xfrm>
            <a:off x="6815658" y="4304526"/>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822960" fontAlgn="base">
              <a:lnSpc>
                <a:spcPct val="96000"/>
              </a:lnSpc>
              <a:spcBef>
                <a:spcPct val="0"/>
              </a:spcBef>
              <a:spcAft>
                <a:spcPct val="0"/>
              </a:spcAft>
            </a:pPr>
            <a:r>
              <a:rPr kumimoji="0" lang="en-US" altLang="ja-JP" sz="1200">
                <a:solidFill>
                  <a:srgbClr val="FFFF00"/>
                </a:solidFill>
                <a:latin typeface="Arial Bold" charset="0"/>
                <a:ea typeface="ＭＳ Ｐゴシック" charset="0"/>
                <a:cs typeface="Arial Bold" charset="0"/>
                <a:sym typeface="Arial Bold" charset="0"/>
              </a:rPr>
              <a:t>500kJ+150kJ/ 1-4Hz</a:t>
            </a:r>
          </a:p>
          <a:p>
            <a:pPr defTabSz="822960" fontAlgn="base">
              <a:lnSpc>
                <a:spcPct val="96000"/>
              </a:lnSpc>
              <a:spcBef>
                <a:spcPct val="0"/>
              </a:spcBef>
              <a:spcAft>
                <a:spcPct val="0"/>
              </a:spcAft>
            </a:pPr>
            <a:r>
              <a:rPr kumimoji="0" lang="en-US" altLang="ja-JP" sz="1200">
                <a:solidFill>
                  <a:srgbClr val="FFFF00"/>
                </a:solidFill>
                <a:latin typeface="Arial Bold" charset="0"/>
                <a:ea typeface="ＭＳ Ｐゴシック" charset="0"/>
                <a:cs typeface="Arial Bold" charset="0"/>
                <a:sym typeface="Arial Bold" charset="0"/>
              </a:rPr>
              <a:t>0.5 Year, Liquid Wall</a:t>
            </a:r>
          </a:p>
        </p:txBody>
      </p:sp>
      <p:sp>
        <p:nvSpPr>
          <p:cNvPr id="206" name="Rectangle 45"/>
          <p:cNvSpPr>
            <a:spLocks/>
          </p:cNvSpPr>
          <p:nvPr/>
        </p:nvSpPr>
        <p:spPr bwMode="auto">
          <a:xfrm>
            <a:off x="105728" y="4693136"/>
            <a:ext cx="1291590"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lnSpc>
                <a:spcPct val="96000"/>
              </a:lnSpc>
              <a:spcBef>
                <a:spcPct val="0"/>
              </a:spcBef>
              <a:spcAft>
                <a:spcPct val="0"/>
              </a:spcAft>
            </a:pPr>
            <a:r>
              <a:rPr kumimoji="0" lang="en-US" altLang="ja-JP" sz="1100" dirty="0">
                <a:solidFill>
                  <a:srgbClr val="FFFF00"/>
                </a:solidFill>
                <a:latin typeface="Arial Bold" charset="0"/>
                <a:ea typeface="ＭＳ Ｐゴシック" charset="0"/>
                <a:cs typeface="Arial Bold" charset="0"/>
                <a:sym typeface="Arial Bold" charset="0"/>
              </a:rPr>
              <a:t>Reactor technology Elements</a:t>
            </a:r>
          </a:p>
        </p:txBody>
      </p:sp>
      <p:sp>
        <p:nvSpPr>
          <p:cNvPr id="207" name="Rectangle 71"/>
          <p:cNvSpPr>
            <a:spLocks/>
          </p:cNvSpPr>
          <p:nvPr/>
        </p:nvSpPr>
        <p:spPr bwMode="auto">
          <a:xfrm>
            <a:off x="7524328" y="5071462"/>
            <a:ext cx="1634490" cy="44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82296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Commercial</a:t>
            </a:r>
          </a:p>
          <a:p>
            <a:pPr algn="ctr" defTabSz="822960" fontAlgn="base">
              <a:spcBef>
                <a:spcPct val="0"/>
              </a:spcBef>
              <a:spcAft>
                <a:spcPct val="0"/>
              </a:spcAft>
            </a:pPr>
            <a:r>
              <a:rPr kumimoji="0" lang="en-US" altLang="ja-JP" sz="1100" dirty="0">
                <a:solidFill>
                  <a:srgbClr val="006699"/>
                </a:solidFill>
                <a:latin typeface="Arial Bold" charset="0"/>
                <a:ea typeface="ＭＳ Ｐゴシック" charset="0"/>
                <a:cs typeface="Arial Bold" charset="0"/>
                <a:sym typeface="Arial Bold" charset="0"/>
              </a:rPr>
              <a:t> Plant</a:t>
            </a:r>
          </a:p>
        </p:txBody>
      </p:sp>
    </p:spTree>
    <p:extLst>
      <p:ext uri="{BB962C8B-B14F-4D97-AF65-F5344CB8AC3E}">
        <p14:creationId xmlns:p14="http://schemas.microsoft.com/office/powerpoint/2010/main" val="1267039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1131125" y="44624"/>
            <a:ext cx="6883089" cy="523220"/>
          </a:xfrm>
          <a:prstGeom prst="rect">
            <a:avLst/>
          </a:prstGeom>
          <a:noFill/>
        </p:spPr>
        <p:txBody>
          <a:bodyPr wrap="none" rtlCol="0">
            <a:spAutoFit/>
          </a:bodyPr>
          <a:lstStyle/>
          <a:p>
            <a:pPr algn="ctr" defTabSz="914400">
              <a:defRPr/>
            </a:pPr>
            <a:r>
              <a:rPr lang="en-US" altLang="ja-JP" sz="2800" kern="0" dirty="0" smtClean="0">
                <a:solidFill>
                  <a:srgbClr val="000000"/>
                </a:solidFill>
                <a:latin typeface="メイリオ"/>
                <a:ea typeface="メイリオ"/>
                <a:cs typeface="メイリオ"/>
              </a:rPr>
              <a:t>Next Generation Multi-Purpose Facility</a:t>
            </a:r>
            <a:endParaRPr lang="ja-JP" altLang="en-US" sz="2800" kern="0" dirty="0">
              <a:solidFill>
                <a:srgbClr val="000000"/>
              </a:solidFill>
              <a:latin typeface="メイリオ"/>
              <a:ea typeface="メイリオ"/>
              <a:cs typeface="メイリオ"/>
            </a:endParaRPr>
          </a:p>
        </p:txBody>
      </p:sp>
      <p:sp>
        <p:nvSpPr>
          <p:cNvPr id="31" name="テキスト ボックス 30"/>
          <p:cNvSpPr txBox="1"/>
          <p:nvPr/>
        </p:nvSpPr>
        <p:spPr>
          <a:xfrm>
            <a:off x="7166813" y="788566"/>
            <a:ext cx="1370788" cy="338554"/>
          </a:xfrm>
          <a:prstGeom prst="rect">
            <a:avLst/>
          </a:prstGeom>
          <a:noFill/>
        </p:spPr>
        <p:txBody>
          <a:bodyPr wrap="none" rtlCol="0">
            <a:spAutoFit/>
          </a:bodyPr>
          <a:lstStyle/>
          <a:p>
            <a:pPr algn="ctr" defTabSz="914400"/>
            <a:r>
              <a:rPr lang="en-US" altLang="ja-JP" sz="1600" dirty="0" smtClean="0">
                <a:solidFill>
                  <a:srgbClr val="0000FF"/>
                </a:solidFill>
                <a:latin typeface="Arial"/>
                <a:ea typeface="ＭＳ Ｐゴシック"/>
                <a:cs typeface="Arial"/>
              </a:rPr>
              <a:t>Fusion Laser</a:t>
            </a:r>
            <a:endParaRPr lang="ja-JP" altLang="en-US" sz="1600" dirty="0" smtClean="0">
              <a:solidFill>
                <a:srgbClr val="0000FF"/>
              </a:solidFill>
              <a:latin typeface="Arial"/>
              <a:ea typeface="ＭＳ Ｐゴシック"/>
              <a:cs typeface="Arial"/>
            </a:endParaRPr>
          </a:p>
        </p:txBody>
      </p:sp>
      <p:grpSp>
        <p:nvGrpSpPr>
          <p:cNvPr id="2" name="図形グループ 73"/>
          <p:cNvGrpSpPr/>
          <p:nvPr/>
        </p:nvGrpSpPr>
        <p:grpSpPr>
          <a:xfrm>
            <a:off x="3467100" y="5219700"/>
            <a:ext cx="2287026" cy="1524000"/>
            <a:chOff x="3456004" y="5185688"/>
            <a:chExt cx="2193753" cy="1461846"/>
          </a:xfrm>
        </p:grpSpPr>
        <p:pic>
          <p:nvPicPr>
            <p:cNvPr id="34" name="図 28" descr="アーチ-fig1.png"/>
            <p:cNvPicPr>
              <a:picLocks noChangeAspect="1"/>
            </p:cNvPicPr>
            <p:nvPr/>
          </p:nvPicPr>
          <p:blipFill>
            <a:blip r:embed="rId2"/>
            <a:srcRect/>
            <a:stretch>
              <a:fillRect/>
            </a:stretch>
          </p:blipFill>
          <p:spPr bwMode="auto">
            <a:xfrm>
              <a:off x="3456004" y="5185688"/>
              <a:ext cx="2193753" cy="1461846"/>
            </a:xfrm>
            <a:prstGeom prst="rect">
              <a:avLst/>
            </a:prstGeom>
            <a:noFill/>
            <a:ln w="9525">
              <a:noFill/>
              <a:miter lim="800000"/>
              <a:headEnd/>
              <a:tailEnd/>
            </a:ln>
          </p:spPr>
        </p:pic>
        <p:sp>
          <p:nvSpPr>
            <p:cNvPr id="35" name="円/楕円 34"/>
            <p:cNvSpPr/>
            <p:nvPr/>
          </p:nvSpPr>
          <p:spPr bwMode="auto">
            <a:xfrm>
              <a:off x="4222389" y="5524553"/>
              <a:ext cx="144805" cy="164507"/>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914400">
                <a:defRPr/>
              </a:pPr>
              <a:endParaRPr lang="ja-JP" altLang="en-US" sz="800">
                <a:solidFill>
                  <a:srgbClr val="FFFFFF"/>
                </a:solidFill>
                <a:latin typeface="Calibri" pitchFamily="-111" charset="0"/>
                <a:ea typeface="ＭＳ Ｐゴシック" pitchFamily="-111" charset="-128"/>
                <a:cs typeface="ＭＳ Ｐゴシック" pitchFamily="-111" charset="-128"/>
              </a:endParaRPr>
            </a:p>
          </p:txBody>
        </p:sp>
        <p:grpSp>
          <p:nvGrpSpPr>
            <p:cNvPr id="3" name="図形グループ 69"/>
            <p:cNvGrpSpPr/>
            <p:nvPr/>
          </p:nvGrpSpPr>
          <p:grpSpPr>
            <a:xfrm>
              <a:off x="4790882" y="5753089"/>
              <a:ext cx="806868" cy="206658"/>
              <a:chOff x="4790882" y="5753089"/>
              <a:chExt cx="806868" cy="206658"/>
            </a:xfrm>
          </p:grpSpPr>
          <p:pic>
            <p:nvPicPr>
              <p:cNvPr id="52" name="テキスト ボックス 25"/>
              <p:cNvPicPr>
                <a:picLocks noChangeAspect="1" noChangeArrowheads="1"/>
              </p:cNvPicPr>
              <p:nvPr/>
            </p:nvPicPr>
            <p:blipFill>
              <a:blip r:embed="rId3"/>
              <a:srcRect/>
              <a:stretch>
                <a:fillRect/>
              </a:stretch>
            </p:blipFill>
            <p:spPr bwMode="auto">
              <a:xfrm>
                <a:off x="4790882" y="5765789"/>
                <a:ext cx="806868" cy="190511"/>
              </a:xfrm>
              <a:prstGeom prst="rect">
                <a:avLst/>
              </a:prstGeom>
              <a:noFill/>
              <a:ln w="9525">
                <a:noFill/>
                <a:miter lim="800000"/>
                <a:headEnd/>
                <a:tailEnd/>
              </a:ln>
            </p:spPr>
          </p:pic>
          <p:sp>
            <p:nvSpPr>
              <p:cNvPr id="53" name="Text Box 96"/>
              <p:cNvSpPr txBox="1">
                <a:spLocks noChangeAspect="1" noChangeArrowheads="1"/>
              </p:cNvSpPr>
              <p:nvPr/>
            </p:nvSpPr>
            <p:spPr bwMode="auto">
              <a:xfrm>
                <a:off x="4803581" y="5753089"/>
                <a:ext cx="776236" cy="206658"/>
              </a:xfrm>
              <a:prstGeom prst="rect">
                <a:avLst/>
              </a:prstGeom>
              <a:noFill/>
              <a:ln w="9525">
                <a:noFill/>
                <a:miter lim="800000"/>
                <a:headEnd/>
                <a:tailEnd/>
              </a:ln>
            </p:spPr>
            <p:txBody>
              <a:bodyPr wrap="square">
                <a:prstTxWarp prst="textNoShape">
                  <a:avLst/>
                </a:prstTxWarp>
                <a:spAutoFit/>
              </a:bodyPr>
              <a:lstStyle/>
              <a:p>
                <a:pPr defTabSz="914400"/>
                <a:r>
                  <a:rPr lang="ja-JP" altLang="en-US" sz="800" dirty="0">
                    <a:solidFill>
                      <a:srgbClr val="FFFFFF"/>
                    </a:solidFill>
                    <a:latin typeface="HG創英角ｺﾞｼｯｸUB" pitchFamily="49" charset="-128"/>
                    <a:ea typeface="HG創英角ｺﾞｼｯｸUB" pitchFamily="49" charset="-128"/>
                    <a:cs typeface="HG創英角ｺﾞｼｯｸUB" pitchFamily="49" charset="-128"/>
                  </a:rPr>
                  <a:t>レーザー</a:t>
                </a:r>
                <a:r>
                  <a:rPr lang="ja-JP" altLang="en-US" sz="800" dirty="0" smtClean="0">
                    <a:solidFill>
                      <a:srgbClr val="FFFFFF"/>
                    </a:solidFill>
                    <a:latin typeface="HG創英角ｺﾞｼｯｸUB" pitchFamily="49" charset="-128"/>
                    <a:ea typeface="HG創英角ｺﾞｼｯｸUB" pitchFamily="49" charset="-128"/>
                    <a:cs typeface="HG創英角ｺﾞｼｯｸUB" pitchFamily="49" charset="-128"/>
                  </a:rPr>
                  <a:t>装置</a:t>
                </a:r>
                <a:endParaRPr lang="ja-JP" altLang="en-US" sz="800" dirty="0">
                  <a:solidFill>
                    <a:srgbClr val="FFFFFF"/>
                  </a:solidFill>
                  <a:latin typeface="HG創英角ｺﾞｼｯｸUB" pitchFamily="49" charset="-128"/>
                  <a:ea typeface="HG創英角ｺﾞｼｯｸUB" pitchFamily="49" charset="-128"/>
                  <a:cs typeface="HG創英角ｺﾞｼｯｸUB" pitchFamily="49" charset="-128"/>
                </a:endParaRPr>
              </a:p>
            </p:txBody>
          </p:sp>
        </p:grpSp>
        <p:grpSp>
          <p:nvGrpSpPr>
            <p:cNvPr id="4" name="Group 97"/>
            <p:cNvGrpSpPr>
              <a:grpSpLocks/>
            </p:cNvGrpSpPr>
            <p:nvPr/>
          </p:nvGrpSpPr>
          <p:grpSpPr bwMode="auto">
            <a:xfrm>
              <a:off x="4258746" y="5350103"/>
              <a:ext cx="756534" cy="206865"/>
              <a:chOff x="3648" y="1920"/>
              <a:chExt cx="768" cy="210"/>
            </a:xfrm>
          </p:grpSpPr>
          <p:pic>
            <p:nvPicPr>
              <p:cNvPr id="50" name="テキスト ボックス 26"/>
              <p:cNvPicPr>
                <a:picLocks noChangeAspect="1" noChangeArrowheads="1"/>
              </p:cNvPicPr>
              <p:nvPr/>
            </p:nvPicPr>
            <p:blipFill>
              <a:blip r:embed="rId4"/>
              <a:srcRect/>
              <a:stretch>
                <a:fillRect/>
              </a:stretch>
            </p:blipFill>
            <p:spPr bwMode="auto">
              <a:xfrm>
                <a:off x="3648" y="1920"/>
                <a:ext cx="768" cy="204"/>
              </a:xfrm>
              <a:prstGeom prst="rect">
                <a:avLst/>
              </a:prstGeom>
              <a:noFill/>
              <a:ln w="9525">
                <a:noFill/>
                <a:miter lim="800000"/>
                <a:headEnd/>
                <a:tailEnd/>
              </a:ln>
            </p:spPr>
          </p:pic>
          <p:sp>
            <p:nvSpPr>
              <p:cNvPr id="51" name="Text Box 99"/>
              <p:cNvSpPr txBox="1">
                <a:spLocks noChangeAspect="1" noChangeArrowheads="1"/>
              </p:cNvSpPr>
              <p:nvPr/>
            </p:nvSpPr>
            <p:spPr bwMode="auto">
              <a:xfrm>
                <a:off x="3696" y="1920"/>
                <a:ext cx="692" cy="210"/>
              </a:xfrm>
              <a:prstGeom prst="rect">
                <a:avLst/>
              </a:prstGeom>
              <a:noFill/>
              <a:ln w="9525">
                <a:noFill/>
                <a:miter lim="800000"/>
                <a:headEnd/>
                <a:tailEnd/>
              </a:ln>
            </p:spPr>
            <p:txBody>
              <a:bodyPr wrap="square">
                <a:prstTxWarp prst="textNoShape">
                  <a:avLst/>
                </a:prstTxWarp>
                <a:spAutoFit/>
              </a:bodyPr>
              <a:lstStyle/>
              <a:p>
                <a:pPr defTabSz="914400"/>
                <a:r>
                  <a:rPr lang="ja-JP" altLang="en-US" sz="800" dirty="0">
                    <a:solidFill>
                      <a:prstClr val="black"/>
                    </a:solidFill>
                    <a:latin typeface="Osaka" charset="-128"/>
                    <a:ea typeface="ＭＳ Ｐゴシック"/>
                  </a:rPr>
                  <a:t>ビーム</a:t>
                </a:r>
                <a:r>
                  <a:rPr lang="ja-JP" altLang="en-US" sz="800" dirty="0" smtClean="0">
                    <a:solidFill>
                      <a:prstClr val="black"/>
                    </a:solidFill>
                    <a:latin typeface="Osaka" charset="-128"/>
                    <a:ea typeface="ＭＳ Ｐゴシック"/>
                  </a:rPr>
                  <a:t>輸送</a:t>
                </a:r>
                <a:endParaRPr lang="ja-JP" altLang="en-US" sz="800" dirty="0">
                  <a:solidFill>
                    <a:prstClr val="black"/>
                  </a:solidFill>
                  <a:latin typeface="Osaka" charset="-128"/>
                  <a:ea typeface="ＭＳ Ｐゴシック"/>
                </a:endParaRPr>
              </a:p>
            </p:txBody>
          </p:sp>
        </p:grpSp>
        <p:grpSp>
          <p:nvGrpSpPr>
            <p:cNvPr id="5" name="図形グループ 70"/>
            <p:cNvGrpSpPr/>
            <p:nvPr/>
          </p:nvGrpSpPr>
          <p:grpSpPr>
            <a:xfrm>
              <a:off x="4416130" y="5567471"/>
              <a:ext cx="797220" cy="206658"/>
              <a:chOff x="4378030" y="5510321"/>
              <a:chExt cx="797220" cy="206658"/>
            </a:xfrm>
          </p:grpSpPr>
          <p:pic>
            <p:nvPicPr>
              <p:cNvPr id="48" name="テキスト ボックス 27"/>
              <p:cNvPicPr>
                <a:picLocks noChangeAspect="1" noChangeArrowheads="1"/>
              </p:cNvPicPr>
              <p:nvPr/>
            </p:nvPicPr>
            <p:blipFill>
              <a:blip r:embed="rId5"/>
              <a:srcRect/>
              <a:stretch>
                <a:fillRect/>
              </a:stretch>
            </p:blipFill>
            <p:spPr bwMode="auto">
              <a:xfrm>
                <a:off x="4378030" y="5516672"/>
                <a:ext cx="741758" cy="196029"/>
              </a:xfrm>
              <a:prstGeom prst="rect">
                <a:avLst/>
              </a:prstGeom>
              <a:noFill/>
              <a:ln w="9525">
                <a:noFill/>
                <a:miter lim="800000"/>
                <a:headEnd/>
                <a:tailEnd/>
              </a:ln>
            </p:spPr>
          </p:pic>
          <p:sp>
            <p:nvSpPr>
              <p:cNvPr id="49" name="Text Box 102"/>
              <p:cNvSpPr txBox="1">
                <a:spLocks noChangeAspect="1" noChangeArrowheads="1"/>
              </p:cNvSpPr>
              <p:nvPr/>
            </p:nvSpPr>
            <p:spPr bwMode="auto">
              <a:xfrm>
                <a:off x="4418963" y="5510321"/>
                <a:ext cx="756287" cy="206658"/>
              </a:xfrm>
              <a:prstGeom prst="rect">
                <a:avLst/>
              </a:prstGeom>
              <a:noFill/>
              <a:ln w="9525">
                <a:noFill/>
                <a:miter lim="800000"/>
                <a:headEnd/>
                <a:tailEnd/>
              </a:ln>
            </p:spPr>
            <p:txBody>
              <a:bodyPr wrap="square">
                <a:prstTxWarp prst="textNoShape">
                  <a:avLst/>
                </a:prstTxWarp>
                <a:spAutoFit/>
              </a:bodyPr>
              <a:lstStyle/>
              <a:p>
                <a:pPr defTabSz="914400"/>
                <a:r>
                  <a:rPr lang="ja-JP" altLang="en-US" sz="800" dirty="0">
                    <a:solidFill>
                      <a:srgbClr val="FFFFFF"/>
                    </a:solidFill>
                    <a:latin typeface="HG創英角ｺﾞｼｯｸUB" pitchFamily="49" charset="-128"/>
                    <a:ea typeface="HG創英角ｺﾞｼｯｸUB" pitchFamily="49" charset="-128"/>
                    <a:cs typeface="HG創英角ｺﾞｼｯｸUB" pitchFamily="49" charset="-128"/>
                  </a:rPr>
                  <a:t>粒子線</a:t>
                </a:r>
                <a:r>
                  <a:rPr lang="ja-JP" altLang="en-US" sz="800" dirty="0" smtClean="0">
                    <a:solidFill>
                      <a:srgbClr val="FFFFFF"/>
                    </a:solidFill>
                    <a:latin typeface="HG創英角ｺﾞｼｯｸUB" pitchFamily="49" charset="-128"/>
                    <a:ea typeface="HG創英角ｺﾞｼｯｸUB" pitchFamily="49" charset="-128"/>
                    <a:cs typeface="HG創英角ｺﾞｼｯｸUB" pitchFamily="49" charset="-128"/>
                  </a:rPr>
                  <a:t>加速</a:t>
                </a:r>
                <a:endParaRPr lang="ja-JP" altLang="en-US" sz="800" dirty="0">
                  <a:solidFill>
                    <a:srgbClr val="FFFFFF"/>
                  </a:solidFill>
                  <a:latin typeface="HG創英角ｺﾞｼｯｸUB" pitchFamily="49" charset="-128"/>
                  <a:ea typeface="HG創英角ｺﾞｼｯｸUB" pitchFamily="49" charset="-128"/>
                  <a:cs typeface="HG創英角ｺﾞｼｯｸUB" pitchFamily="49" charset="-128"/>
                </a:endParaRPr>
              </a:p>
            </p:txBody>
          </p:sp>
        </p:grpSp>
        <p:cxnSp>
          <p:nvCxnSpPr>
            <p:cNvPr id="39" name="直線コネクタ 38"/>
            <p:cNvCxnSpPr/>
            <p:nvPr/>
          </p:nvCxnSpPr>
          <p:spPr bwMode="auto">
            <a:xfrm rot="16200000" flipH="1">
              <a:off x="4132747" y="5759985"/>
              <a:ext cx="392058" cy="101462"/>
            </a:xfrm>
            <a:prstGeom prst="line">
              <a:avLst/>
            </a:prstGeom>
            <a:ln w="28575">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a:off x="4390836" y="5992462"/>
              <a:ext cx="454118" cy="71910"/>
            </a:xfrm>
            <a:prstGeom prst="line">
              <a:avLst/>
            </a:prstGeom>
            <a:ln w="28575">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5400000">
              <a:off x="3938688" y="5804313"/>
              <a:ext cx="107373" cy="10836"/>
            </a:xfrm>
            <a:prstGeom prst="line">
              <a:avLst/>
            </a:prstGeom>
            <a:ln w="28575">
              <a:solidFill>
                <a:schemeClr val="accent6"/>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フリーフォーム 41"/>
            <p:cNvSpPr/>
            <p:nvPr/>
          </p:nvSpPr>
          <p:spPr bwMode="auto">
            <a:xfrm>
              <a:off x="3996808" y="5385658"/>
              <a:ext cx="287641" cy="368417"/>
            </a:xfrm>
            <a:custGeom>
              <a:avLst/>
              <a:gdLst>
                <a:gd name="connsiteX0" fmla="*/ 995363 w 995363"/>
                <a:gd name="connsiteY0" fmla="*/ 692149 h 1206499"/>
                <a:gd name="connsiteX1" fmla="*/ 590550 w 995363"/>
                <a:gd name="connsiteY1" fmla="*/ 106362 h 1206499"/>
                <a:gd name="connsiteX2" fmla="*/ 290513 w 995363"/>
                <a:gd name="connsiteY2" fmla="*/ 53974 h 1206499"/>
                <a:gd name="connsiteX3" fmla="*/ 123825 w 995363"/>
                <a:gd name="connsiteY3" fmla="*/ 296862 h 1206499"/>
                <a:gd name="connsiteX4" fmla="*/ 0 w 995363"/>
                <a:gd name="connsiteY4" fmla="*/ 1206499 h 1206499"/>
                <a:gd name="connsiteX5" fmla="*/ 0 w 995363"/>
                <a:gd name="connsiteY5" fmla="*/ 1206499 h 1206499"/>
                <a:gd name="connsiteX0" fmla="*/ 995363 w 995363"/>
                <a:gd name="connsiteY0" fmla="*/ 730483 h 1244833"/>
                <a:gd name="connsiteX1" fmla="*/ 590550 w 995363"/>
                <a:gd name="connsiteY1" fmla="*/ 144696 h 1244833"/>
                <a:gd name="connsiteX2" fmla="*/ 319088 w 995363"/>
                <a:gd name="connsiteY2" fmla="*/ 31750 h 1244833"/>
                <a:gd name="connsiteX3" fmla="*/ 123825 w 995363"/>
                <a:gd name="connsiteY3" fmla="*/ 335196 h 1244833"/>
                <a:gd name="connsiteX4" fmla="*/ 0 w 995363"/>
                <a:gd name="connsiteY4" fmla="*/ 1244833 h 1244833"/>
                <a:gd name="connsiteX5" fmla="*/ 0 w 995363"/>
                <a:gd name="connsiteY5" fmla="*/ 1244833 h 12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63" h="1244833">
                  <a:moveTo>
                    <a:pt x="995363" y="730483"/>
                  </a:moveTo>
                  <a:cubicBezTo>
                    <a:pt x="851694" y="490771"/>
                    <a:pt x="703262" y="261151"/>
                    <a:pt x="590550" y="144696"/>
                  </a:cubicBezTo>
                  <a:cubicBezTo>
                    <a:pt x="477838" y="28241"/>
                    <a:pt x="396875" y="0"/>
                    <a:pt x="319088" y="31750"/>
                  </a:cubicBezTo>
                  <a:cubicBezTo>
                    <a:pt x="241301" y="63500"/>
                    <a:pt x="177006" y="133016"/>
                    <a:pt x="123825" y="335196"/>
                  </a:cubicBezTo>
                  <a:cubicBezTo>
                    <a:pt x="70644" y="537376"/>
                    <a:pt x="0" y="1244833"/>
                    <a:pt x="0" y="1244833"/>
                  </a:cubicBezTo>
                  <a:lnTo>
                    <a:pt x="0" y="1244833"/>
                  </a:lnTo>
                </a:path>
              </a:pathLst>
            </a:cu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ja-JP" altLang="en-US" sz="800">
                <a:solidFill>
                  <a:prstClr val="black"/>
                </a:solidFill>
                <a:latin typeface="Calibri"/>
                <a:ea typeface="ＭＳ Ｐゴシック"/>
              </a:endParaRPr>
            </a:p>
          </p:txBody>
        </p:sp>
        <p:grpSp>
          <p:nvGrpSpPr>
            <p:cNvPr id="7" name="図形グループ 72"/>
            <p:cNvGrpSpPr/>
            <p:nvPr/>
          </p:nvGrpSpPr>
          <p:grpSpPr>
            <a:xfrm>
              <a:off x="3765550" y="6007100"/>
              <a:ext cx="493304" cy="208014"/>
              <a:chOff x="3581400" y="6324600"/>
              <a:chExt cx="493304" cy="208014"/>
            </a:xfrm>
          </p:grpSpPr>
          <p:pic>
            <p:nvPicPr>
              <p:cNvPr id="46" name="テキスト ボックス 28"/>
              <p:cNvPicPr>
                <a:picLocks noChangeAspect="1" noChangeArrowheads="1"/>
              </p:cNvPicPr>
              <p:nvPr/>
            </p:nvPicPr>
            <p:blipFill>
              <a:blip r:embed="rId6"/>
              <a:srcRect/>
              <a:stretch>
                <a:fillRect/>
              </a:stretch>
            </p:blipFill>
            <p:spPr bwMode="auto">
              <a:xfrm>
                <a:off x="3608796" y="6341590"/>
                <a:ext cx="429804" cy="191024"/>
              </a:xfrm>
              <a:prstGeom prst="rect">
                <a:avLst/>
              </a:prstGeom>
              <a:noFill/>
              <a:ln w="9525">
                <a:noFill/>
                <a:miter lim="800000"/>
                <a:headEnd/>
                <a:tailEnd/>
              </a:ln>
            </p:spPr>
          </p:pic>
          <p:sp>
            <p:nvSpPr>
              <p:cNvPr id="47" name="Text Box 109"/>
              <p:cNvSpPr txBox="1">
                <a:spLocks noChangeAspect="1" noChangeArrowheads="1"/>
              </p:cNvSpPr>
              <p:nvPr/>
            </p:nvSpPr>
            <p:spPr bwMode="auto">
              <a:xfrm>
                <a:off x="3581400" y="6324600"/>
                <a:ext cx="493304" cy="206658"/>
              </a:xfrm>
              <a:prstGeom prst="rect">
                <a:avLst/>
              </a:prstGeom>
              <a:noFill/>
              <a:ln w="9525">
                <a:noFill/>
                <a:miter lim="800000"/>
                <a:headEnd/>
                <a:tailEnd/>
              </a:ln>
            </p:spPr>
            <p:txBody>
              <a:bodyPr wrap="square">
                <a:prstTxWarp prst="textNoShape">
                  <a:avLst/>
                </a:prstTxWarp>
                <a:spAutoFit/>
              </a:bodyPr>
              <a:lstStyle/>
              <a:p>
                <a:pPr defTabSz="914400"/>
                <a:r>
                  <a:rPr lang="ja-JP" altLang="en-US" sz="800" dirty="0">
                    <a:solidFill>
                      <a:prstClr val="black"/>
                    </a:solidFill>
                    <a:latin typeface="HG創英角ｺﾞｼｯｸUB" pitchFamily="49" charset="-128"/>
                    <a:ea typeface="HG創英角ｺﾞｼｯｸUB" pitchFamily="49" charset="-128"/>
                    <a:cs typeface="HG創英角ｺﾞｼｯｸUB" pitchFamily="49" charset="-128"/>
                  </a:rPr>
                  <a:t>臨床部</a:t>
                </a:r>
              </a:p>
            </p:txBody>
          </p:sp>
        </p:grpSp>
      </p:grpSp>
      <p:pic>
        <p:nvPicPr>
          <p:cNvPr id="54" name="Picture 2" descr="http://www.wired.com/images_blogs/wiredscience/2011/10/laserspacejun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0" y="1095619"/>
            <a:ext cx="2654300" cy="1592580"/>
          </a:xfrm>
          <a:prstGeom prst="rect">
            <a:avLst/>
          </a:prstGeom>
          <a:noFill/>
          <a:extLst>
            <a:ext uri="{909E8E84-426E-40dd-AFC4-6F175D3DCCD1}">
              <a14:hiddenFill xmlns:a14="http://schemas.microsoft.com/office/drawing/2010/main">
                <a:solidFill>
                  <a:srgbClr val="FFFFFF"/>
                </a:solidFill>
              </a14:hiddenFill>
            </a:ext>
          </a:extLst>
        </p:spPr>
      </p:pic>
      <p:sp>
        <p:nvSpPr>
          <p:cNvPr id="77" name="テキスト ボックス 76"/>
          <p:cNvSpPr txBox="1"/>
          <p:nvPr/>
        </p:nvSpPr>
        <p:spPr>
          <a:xfrm>
            <a:off x="3871970" y="2421463"/>
            <a:ext cx="1637124" cy="276999"/>
          </a:xfrm>
          <a:prstGeom prst="rect">
            <a:avLst/>
          </a:prstGeom>
          <a:noFill/>
        </p:spPr>
        <p:txBody>
          <a:bodyPr wrap="none" rtlCol="0">
            <a:spAutoFit/>
          </a:bodyPr>
          <a:lstStyle/>
          <a:p>
            <a:pPr defTabSz="914400"/>
            <a:r>
              <a:rPr lang="en-US" altLang="ja-JP" sz="1200" i="1" dirty="0" smtClean="0">
                <a:solidFill>
                  <a:prstClr val="white"/>
                </a:solidFill>
                <a:latin typeface="Arial"/>
                <a:ea typeface="ＭＳ Ｐゴシック"/>
                <a:cs typeface="Arial"/>
              </a:rPr>
              <a:t>PALLC, LLNL (2012) </a:t>
            </a:r>
            <a:endParaRPr lang="ja-JP" altLang="en-US" sz="1200" dirty="0" smtClean="0">
              <a:solidFill>
                <a:prstClr val="white"/>
              </a:solidFill>
              <a:latin typeface="Arial"/>
              <a:ea typeface="ＭＳ Ｐゴシック"/>
              <a:cs typeface="Arial"/>
            </a:endParaRPr>
          </a:p>
        </p:txBody>
      </p:sp>
      <p:sp>
        <p:nvSpPr>
          <p:cNvPr id="78" name="テキスト ボックス 77"/>
          <p:cNvSpPr txBox="1"/>
          <p:nvPr/>
        </p:nvSpPr>
        <p:spPr>
          <a:xfrm>
            <a:off x="7239000" y="3276600"/>
            <a:ext cx="1721332" cy="738664"/>
          </a:xfrm>
          <a:prstGeom prst="rect">
            <a:avLst/>
          </a:prstGeom>
          <a:noFill/>
        </p:spPr>
        <p:txBody>
          <a:bodyPr wrap="none" rtlCol="0">
            <a:spAutoFit/>
          </a:bodyPr>
          <a:lstStyle/>
          <a:p>
            <a:pPr defTabSz="914400"/>
            <a:r>
              <a:rPr lang="ja-JP" altLang="en-US" sz="1400" dirty="0" smtClean="0">
                <a:solidFill>
                  <a:prstClr val="black"/>
                </a:solidFill>
                <a:latin typeface="Arial"/>
                <a:ea typeface="ＭＳ Ｐゴシック"/>
                <a:cs typeface="Arial"/>
              </a:rPr>
              <a:t>・</a:t>
            </a:r>
            <a:r>
              <a:rPr lang="en-US" altLang="ja-JP" sz="1400" dirty="0" smtClean="0">
                <a:solidFill>
                  <a:prstClr val="black"/>
                </a:solidFill>
                <a:latin typeface="Arial"/>
                <a:ea typeface="ＭＳ Ｐゴシック"/>
                <a:cs typeface="Arial"/>
              </a:rPr>
              <a:t>Optical material</a:t>
            </a:r>
          </a:p>
          <a:p>
            <a:pPr defTabSz="914400"/>
            <a:r>
              <a:rPr lang="ja-JP" altLang="en-US" sz="1400" dirty="0" smtClean="0">
                <a:solidFill>
                  <a:prstClr val="black"/>
                </a:solidFill>
                <a:latin typeface="Arial"/>
                <a:ea typeface="ＭＳ Ｐゴシック"/>
                <a:cs typeface="Arial"/>
              </a:rPr>
              <a:t>・</a:t>
            </a:r>
            <a:r>
              <a:rPr lang="en-US" altLang="ja-JP" sz="1400" dirty="0" smtClean="0">
                <a:solidFill>
                  <a:prstClr val="black"/>
                </a:solidFill>
                <a:latin typeface="Arial"/>
                <a:ea typeface="ＭＳ Ｐゴシック"/>
                <a:cs typeface="Arial"/>
              </a:rPr>
              <a:t>Polishing </a:t>
            </a:r>
          </a:p>
          <a:p>
            <a:pPr defTabSz="914400"/>
            <a:r>
              <a:rPr lang="ja-JP" altLang="en-US" sz="1400" dirty="0" smtClean="0">
                <a:solidFill>
                  <a:prstClr val="black"/>
                </a:solidFill>
                <a:latin typeface="Arial"/>
                <a:ea typeface="ＭＳ Ｐゴシック"/>
                <a:cs typeface="Arial"/>
              </a:rPr>
              <a:t>・</a:t>
            </a:r>
            <a:r>
              <a:rPr lang="en-US" altLang="ja-JP" sz="1400" dirty="0" smtClean="0">
                <a:solidFill>
                  <a:prstClr val="black"/>
                </a:solidFill>
                <a:latin typeface="Arial"/>
                <a:ea typeface="ＭＳ Ｐゴシック"/>
                <a:cs typeface="Arial"/>
              </a:rPr>
              <a:t>Multi layer coating</a:t>
            </a:r>
          </a:p>
        </p:txBody>
      </p:sp>
      <p:sp>
        <p:nvSpPr>
          <p:cNvPr id="80" name="テキスト ボックス 79"/>
          <p:cNvSpPr txBox="1"/>
          <p:nvPr/>
        </p:nvSpPr>
        <p:spPr>
          <a:xfrm>
            <a:off x="7054317" y="2708920"/>
            <a:ext cx="1910171" cy="584776"/>
          </a:xfrm>
          <a:prstGeom prst="rect">
            <a:avLst/>
          </a:prstGeom>
          <a:noFill/>
        </p:spPr>
        <p:txBody>
          <a:bodyPr wrap="none" rtlCol="0">
            <a:spAutoFit/>
          </a:bodyPr>
          <a:lstStyle/>
          <a:p>
            <a:pPr defTabSz="914400"/>
            <a:r>
              <a:rPr lang="en-US" altLang="ja-JP" sz="1600" i="1" dirty="0" smtClean="0">
                <a:solidFill>
                  <a:srgbClr val="008000"/>
                </a:solidFill>
                <a:latin typeface="Arial"/>
                <a:ea typeface="ＭＳ Ｐゴシック"/>
                <a:cs typeface="Arial"/>
              </a:rPr>
              <a:t>Optical technology</a:t>
            </a:r>
          </a:p>
          <a:p>
            <a:pPr defTabSz="914400"/>
            <a:r>
              <a:rPr lang="en-US" altLang="ja-JP" sz="1600" i="1" dirty="0" smtClean="0">
                <a:solidFill>
                  <a:srgbClr val="008000"/>
                </a:solidFill>
                <a:latin typeface="Arial"/>
                <a:ea typeface="ＭＳ Ｐゴシック"/>
                <a:cs typeface="Arial"/>
              </a:rPr>
              <a:t>evolution</a:t>
            </a:r>
            <a:endParaRPr lang="ja-JP" altLang="en-US" sz="1600" i="1" dirty="0" smtClean="0">
              <a:solidFill>
                <a:srgbClr val="008000"/>
              </a:solidFill>
              <a:latin typeface="Arial"/>
              <a:ea typeface="ＭＳ Ｐゴシック"/>
              <a:cs typeface="Arial"/>
            </a:endParaRPr>
          </a:p>
        </p:txBody>
      </p:sp>
      <p:sp>
        <p:nvSpPr>
          <p:cNvPr id="97" name="テキスト ボックス 96"/>
          <p:cNvSpPr txBox="1"/>
          <p:nvPr/>
        </p:nvSpPr>
        <p:spPr>
          <a:xfrm>
            <a:off x="7102309" y="4025737"/>
            <a:ext cx="2076871" cy="338554"/>
          </a:xfrm>
          <a:prstGeom prst="rect">
            <a:avLst/>
          </a:prstGeom>
          <a:noFill/>
        </p:spPr>
        <p:txBody>
          <a:bodyPr wrap="none" rtlCol="0">
            <a:spAutoFit/>
          </a:bodyPr>
          <a:lstStyle/>
          <a:p>
            <a:pPr defTabSz="914400"/>
            <a:r>
              <a:rPr lang="en-US" altLang="ja-JP" sz="1600" i="1" dirty="0" smtClean="0">
                <a:solidFill>
                  <a:srgbClr val="660066"/>
                </a:solidFill>
                <a:latin typeface="Arial"/>
                <a:ea typeface="ＭＳ Ｐゴシック"/>
                <a:cs typeface="Arial"/>
              </a:rPr>
              <a:t>Industrial Innovation</a:t>
            </a:r>
            <a:endParaRPr lang="ja-JP" altLang="en-US" sz="1600" i="1" dirty="0" smtClean="0">
              <a:solidFill>
                <a:srgbClr val="660066"/>
              </a:solidFill>
              <a:latin typeface="Arial"/>
              <a:ea typeface="ＭＳ Ｐゴシック"/>
              <a:cs typeface="Arial"/>
            </a:endParaRPr>
          </a:p>
        </p:txBody>
      </p:sp>
      <p:pic>
        <p:nvPicPr>
          <p:cNvPr id="98" name="図 97"/>
          <p:cNvPicPr>
            <a:picLocks noChangeAspect="1"/>
          </p:cNvPicPr>
          <p:nvPr/>
        </p:nvPicPr>
        <p:blipFill>
          <a:blip r:embed="rId8"/>
          <a:stretch>
            <a:fillRect/>
          </a:stretch>
        </p:blipFill>
        <p:spPr>
          <a:xfrm>
            <a:off x="6891348" y="4363023"/>
            <a:ext cx="852639" cy="602727"/>
          </a:xfrm>
          <a:prstGeom prst="rect">
            <a:avLst/>
          </a:prstGeom>
        </p:spPr>
      </p:pic>
      <p:pic>
        <p:nvPicPr>
          <p:cNvPr id="99" name="図 98"/>
          <p:cNvPicPr>
            <a:picLocks noChangeAspect="1"/>
          </p:cNvPicPr>
          <p:nvPr/>
        </p:nvPicPr>
        <p:blipFill>
          <a:blip r:embed="rId9"/>
          <a:stretch>
            <a:fillRect/>
          </a:stretch>
        </p:blipFill>
        <p:spPr>
          <a:xfrm>
            <a:off x="7743955" y="4383602"/>
            <a:ext cx="1268027" cy="589691"/>
          </a:xfrm>
          <a:prstGeom prst="rect">
            <a:avLst/>
          </a:prstGeom>
        </p:spPr>
      </p:pic>
      <p:grpSp>
        <p:nvGrpSpPr>
          <p:cNvPr id="9" name="図形グループ 106"/>
          <p:cNvGrpSpPr/>
          <p:nvPr/>
        </p:nvGrpSpPr>
        <p:grpSpPr>
          <a:xfrm>
            <a:off x="6858000" y="4961176"/>
            <a:ext cx="2296410" cy="1154925"/>
            <a:chOff x="6858000" y="5000866"/>
            <a:chExt cx="2296410" cy="1154925"/>
          </a:xfrm>
        </p:grpSpPr>
        <p:grpSp>
          <p:nvGrpSpPr>
            <p:cNvPr id="10" name="図形グループ 92"/>
            <p:cNvGrpSpPr/>
            <p:nvPr/>
          </p:nvGrpSpPr>
          <p:grpSpPr>
            <a:xfrm>
              <a:off x="6889499" y="5013067"/>
              <a:ext cx="2264911" cy="1142724"/>
              <a:chOff x="5304420" y="3810000"/>
              <a:chExt cx="2429750" cy="1225891"/>
            </a:xfrm>
          </p:grpSpPr>
          <p:pic>
            <p:nvPicPr>
              <p:cNvPr id="88" name="図 87"/>
              <p:cNvPicPr>
                <a:picLocks noChangeAspect="1"/>
              </p:cNvPicPr>
              <p:nvPr/>
            </p:nvPicPr>
            <p:blipFill>
              <a:blip r:embed="rId10"/>
              <a:stretch>
                <a:fillRect/>
              </a:stretch>
            </p:blipFill>
            <p:spPr>
              <a:xfrm>
                <a:off x="6153946" y="3810000"/>
                <a:ext cx="1580224" cy="1170537"/>
              </a:xfrm>
              <a:prstGeom prst="rect">
                <a:avLst/>
              </a:prstGeom>
            </p:spPr>
          </p:pic>
          <p:pic>
            <p:nvPicPr>
              <p:cNvPr id="89" name="図 88"/>
              <p:cNvPicPr>
                <a:picLocks noChangeAspect="1"/>
              </p:cNvPicPr>
              <p:nvPr/>
            </p:nvPicPr>
            <p:blipFill>
              <a:blip r:embed="rId10"/>
              <a:stretch>
                <a:fillRect/>
              </a:stretch>
            </p:blipFill>
            <p:spPr>
              <a:xfrm>
                <a:off x="6153946" y="3811950"/>
                <a:ext cx="1580224" cy="1170537"/>
              </a:xfrm>
              <a:prstGeom prst="rect">
                <a:avLst/>
              </a:prstGeom>
            </p:spPr>
          </p:pic>
          <p:pic>
            <p:nvPicPr>
              <p:cNvPr id="90" name="図 89"/>
              <p:cNvPicPr>
                <a:picLocks noChangeAspect="1"/>
              </p:cNvPicPr>
              <p:nvPr/>
            </p:nvPicPr>
            <p:blipFill>
              <a:blip r:embed="rId11"/>
              <a:stretch>
                <a:fillRect/>
              </a:stretch>
            </p:blipFill>
            <p:spPr>
              <a:xfrm>
                <a:off x="5304420" y="4044875"/>
                <a:ext cx="962648" cy="718283"/>
              </a:xfrm>
              <a:prstGeom prst="rect">
                <a:avLst/>
              </a:prstGeom>
            </p:spPr>
          </p:pic>
          <p:sp>
            <p:nvSpPr>
              <p:cNvPr id="91" name="正方形/長方形 90"/>
              <p:cNvSpPr/>
              <p:nvPr/>
            </p:nvSpPr>
            <p:spPr>
              <a:xfrm>
                <a:off x="7558887" y="4051450"/>
                <a:ext cx="41873" cy="979908"/>
              </a:xfrm>
              <a:prstGeom prst="rect">
                <a:avLst/>
              </a:prstGeom>
              <a:solidFill>
                <a:schemeClr val="bg1"/>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sz="1200">
                  <a:solidFill>
                    <a:prstClr val="white"/>
                  </a:solidFill>
                  <a:latin typeface="Calibri"/>
                  <a:ea typeface="ＭＳ Ｐゴシック"/>
                </a:endParaRPr>
              </a:p>
            </p:txBody>
          </p:sp>
          <p:sp>
            <p:nvSpPr>
              <p:cNvPr id="92" name="正方形/長方形 91"/>
              <p:cNvSpPr/>
              <p:nvPr/>
            </p:nvSpPr>
            <p:spPr>
              <a:xfrm>
                <a:off x="6268022" y="4055983"/>
                <a:ext cx="41873" cy="979908"/>
              </a:xfrm>
              <a:prstGeom prst="rect">
                <a:avLst/>
              </a:prstGeom>
              <a:solidFill>
                <a:schemeClr val="bg1"/>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sz="1200">
                  <a:solidFill>
                    <a:prstClr val="white"/>
                  </a:solidFill>
                  <a:latin typeface="Calibri"/>
                  <a:ea typeface="ＭＳ Ｐゴシック"/>
                </a:endParaRPr>
              </a:p>
            </p:txBody>
          </p:sp>
        </p:grpSp>
        <p:sp>
          <p:nvSpPr>
            <p:cNvPr id="101" name="正方形/長方形 100"/>
            <p:cNvSpPr/>
            <p:nvPr/>
          </p:nvSpPr>
          <p:spPr>
            <a:xfrm>
              <a:off x="6858000" y="5000866"/>
              <a:ext cx="2176867" cy="256934"/>
            </a:xfrm>
            <a:prstGeom prst="rect">
              <a:avLst/>
            </a:prstGeom>
            <a:solidFill>
              <a:srgbClr val="FFFFFF"/>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02" name="正方形/長方形 101"/>
            <p:cNvSpPr/>
            <p:nvPr/>
          </p:nvSpPr>
          <p:spPr>
            <a:xfrm>
              <a:off x="6918767" y="5891746"/>
              <a:ext cx="2176867" cy="256934"/>
            </a:xfrm>
            <a:prstGeom prst="rect">
              <a:avLst/>
            </a:prstGeom>
            <a:solidFill>
              <a:srgbClr val="FFFFFF"/>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grpSp>
      <p:sp>
        <p:nvSpPr>
          <p:cNvPr id="108" name="テキスト ボックス 107"/>
          <p:cNvSpPr txBox="1"/>
          <p:nvPr/>
        </p:nvSpPr>
        <p:spPr>
          <a:xfrm>
            <a:off x="7241342" y="4924885"/>
            <a:ext cx="1618727" cy="276999"/>
          </a:xfrm>
          <a:prstGeom prst="rect">
            <a:avLst/>
          </a:prstGeom>
          <a:noFill/>
        </p:spPr>
        <p:txBody>
          <a:bodyPr wrap="none" rtlCol="0">
            <a:spAutoFit/>
          </a:bodyPr>
          <a:lstStyle/>
          <a:p>
            <a:pPr defTabSz="914400"/>
            <a:r>
              <a:rPr lang="en-US" altLang="ja-JP" sz="1200" dirty="0" smtClean="0">
                <a:solidFill>
                  <a:prstClr val="black"/>
                </a:solidFill>
                <a:latin typeface="Arial"/>
                <a:ea typeface="ＭＳ Ｐゴシック"/>
                <a:cs typeface="Arial"/>
              </a:rPr>
              <a:t>CFRP manufacturing </a:t>
            </a:r>
            <a:endParaRPr lang="ja-JP" altLang="en-US" sz="1200" dirty="0" smtClean="0">
              <a:solidFill>
                <a:prstClr val="black"/>
              </a:solidFill>
              <a:latin typeface="Arial"/>
              <a:ea typeface="ＭＳ Ｐゴシック"/>
              <a:cs typeface="Arial"/>
            </a:endParaRPr>
          </a:p>
        </p:txBody>
      </p:sp>
      <p:grpSp>
        <p:nvGrpSpPr>
          <p:cNvPr id="11" name="図形グループ 108"/>
          <p:cNvGrpSpPr/>
          <p:nvPr/>
        </p:nvGrpSpPr>
        <p:grpSpPr>
          <a:xfrm>
            <a:off x="6900163" y="6085556"/>
            <a:ext cx="1280049" cy="704075"/>
            <a:chOff x="7553719" y="4055883"/>
            <a:chExt cx="1280049" cy="704075"/>
          </a:xfrm>
        </p:grpSpPr>
        <p:pic>
          <p:nvPicPr>
            <p:cNvPr id="110" name="図 109"/>
            <p:cNvPicPr>
              <a:picLocks noChangeAspect="1"/>
            </p:cNvPicPr>
            <p:nvPr/>
          </p:nvPicPr>
          <p:blipFill>
            <a:blip r:embed="rId12"/>
            <a:stretch>
              <a:fillRect/>
            </a:stretch>
          </p:blipFill>
          <p:spPr>
            <a:xfrm>
              <a:off x="7893791" y="4055883"/>
              <a:ext cx="939977" cy="704075"/>
            </a:xfrm>
            <a:prstGeom prst="rect">
              <a:avLst/>
            </a:prstGeom>
          </p:spPr>
        </p:pic>
        <p:pic>
          <p:nvPicPr>
            <p:cNvPr id="111" name="図 110"/>
            <p:cNvPicPr>
              <a:picLocks noChangeAspect="1"/>
            </p:cNvPicPr>
            <p:nvPr/>
          </p:nvPicPr>
          <p:blipFill>
            <a:blip r:embed="rId13"/>
            <a:stretch>
              <a:fillRect/>
            </a:stretch>
          </p:blipFill>
          <p:spPr>
            <a:xfrm rot="5400000">
              <a:off x="7465552" y="4145011"/>
              <a:ext cx="702628" cy="526293"/>
            </a:xfrm>
            <a:prstGeom prst="rect">
              <a:avLst/>
            </a:prstGeom>
          </p:spPr>
        </p:pic>
      </p:grpSp>
      <p:sp>
        <p:nvSpPr>
          <p:cNvPr id="113" name="テキスト ボックス 112"/>
          <p:cNvSpPr txBox="1"/>
          <p:nvPr/>
        </p:nvSpPr>
        <p:spPr>
          <a:xfrm>
            <a:off x="6732240" y="5802535"/>
            <a:ext cx="2613441" cy="276999"/>
          </a:xfrm>
          <a:prstGeom prst="rect">
            <a:avLst/>
          </a:prstGeom>
          <a:noFill/>
        </p:spPr>
        <p:txBody>
          <a:bodyPr wrap="none" rtlCol="0">
            <a:spAutoFit/>
          </a:bodyPr>
          <a:lstStyle/>
          <a:p>
            <a:pPr defTabSz="914400"/>
            <a:r>
              <a:rPr lang="en-US" altLang="ja-JP" sz="1200" dirty="0" smtClean="0">
                <a:solidFill>
                  <a:prstClr val="black"/>
                </a:solidFill>
                <a:latin typeface="Arial"/>
                <a:ea typeface="ＭＳ Ｐゴシック"/>
                <a:cs typeface="Arial"/>
              </a:rPr>
              <a:t>Solar Battery</a:t>
            </a:r>
            <a:r>
              <a:rPr lang="ja-JP" altLang="en-US" sz="1200" dirty="0" smtClean="0">
                <a:solidFill>
                  <a:prstClr val="black"/>
                </a:solidFill>
                <a:latin typeface="Arial"/>
                <a:ea typeface="ＭＳ Ｐゴシック"/>
                <a:cs typeface="Arial"/>
              </a:rPr>
              <a:t>・</a:t>
            </a:r>
            <a:r>
              <a:rPr lang="en-US" altLang="ja-JP" sz="1200" dirty="0" smtClean="0">
                <a:solidFill>
                  <a:prstClr val="black"/>
                </a:solidFill>
                <a:latin typeface="Arial"/>
                <a:ea typeface="ＭＳ Ｐゴシック"/>
                <a:cs typeface="Arial"/>
              </a:rPr>
              <a:t>FPD (</a:t>
            </a:r>
            <a:r>
              <a:rPr lang="en-US" altLang="ja-JP" sz="1200" dirty="0" err="1" smtClean="0">
                <a:solidFill>
                  <a:prstClr val="black"/>
                </a:solidFill>
                <a:latin typeface="Arial"/>
                <a:ea typeface="ＭＳ Ｐゴシック"/>
                <a:cs typeface="Arial"/>
              </a:rPr>
              <a:t>PolySi</a:t>
            </a:r>
            <a:r>
              <a:rPr lang="en-US" altLang="ja-JP" sz="1200" dirty="0" smtClean="0">
                <a:solidFill>
                  <a:prstClr val="black"/>
                </a:solidFill>
                <a:latin typeface="Arial"/>
                <a:ea typeface="ＭＳ Ｐゴシック"/>
                <a:cs typeface="Arial"/>
              </a:rPr>
              <a:t>, Cutting)</a:t>
            </a:r>
            <a:endParaRPr lang="ja-JP" altLang="en-US" sz="1200" dirty="0" smtClean="0">
              <a:solidFill>
                <a:prstClr val="black"/>
              </a:solidFill>
              <a:latin typeface="Arial"/>
              <a:ea typeface="ＭＳ Ｐゴシック"/>
              <a:cs typeface="Arial"/>
            </a:endParaRPr>
          </a:p>
        </p:txBody>
      </p:sp>
      <p:sp>
        <p:nvSpPr>
          <p:cNvPr id="115" name="テキスト ボックス 114"/>
          <p:cNvSpPr txBox="1"/>
          <p:nvPr/>
        </p:nvSpPr>
        <p:spPr>
          <a:xfrm>
            <a:off x="8109783" y="6172200"/>
            <a:ext cx="492443" cy="646331"/>
          </a:xfrm>
          <a:prstGeom prst="rect">
            <a:avLst/>
          </a:prstGeom>
          <a:noFill/>
        </p:spPr>
        <p:txBody>
          <a:bodyPr wrap="square" rtlCol="0">
            <a:spAutoFit/>
          </a:bodyPr>
          <a:lstStyle/>
          <a:p>
            <a:pPr defTabSz="914400"/>
            <a:r>
              <a:rPr lang="ja-JP" altLang="en-US" sz="1200" dirty="0" smtClean="0">
                <a:solidFill>
                  <a:prstClr val="black"/>
                </a:solidFill>
                <a:latin typeface="Arial"/>
                <a:ea typeface="ＭＳ Ｐゴシック"/>
                <a:cs typeface="Arial"/>
              </a:rPr>
              <a:t>医療</a:t>
            </a:r>
            <a:endParaRPr lang="en-US" altLang="ja-JP" sz="1200" dirty="0" smtClean="0">
              <a:solidFill>
                <a:prstClr val="black"/>
              </a:solidFill>
              <a:latin typeface="Arial"/>
              <a:ea typeface="ＭＳ Ｐゴシック"/>
              <a:cs typeface="Arial"/>
            </a:endParaRPr>
          </a:p>
          <a:p>
            <a:pPr defTabSz="914400"/>
            <a:r>
              <a:rPr lang="ja-JP" altLang="en-US" sz="1200" dirty="0" smtClean="0">
                <a:solidFill>
                  <a:prstClr val="black"/>
                </a:solidFill>
                <a:latin typeface="Arial"/>
                <a:ea typeface="ＭＳ Ｐゴシック"/>
                <a:cs typeface="Arial"/>
              </a:rPr>
              <a:t>器具</a:t>
            </a:r>
            <a:endParaRPr lang="en-US" altLang="ja-JP" sz="1200" dirty="0" smtClean="0">
              <a:solidFill>
                <a:prstClr val="black"/>
              </a:solidFill>
              <a:latin typeface="Arial"/>
              <a:ea typeface="ＭＳ Ｐゴシック"/>
              <a:cs typeface="Arial"/>
            </a:endParaRPr>
          </a:p>
          <a:p>
            <a:pPr defTabSz="914400"/>
            <a:r>
              <a:rPr lang="ja-JP" altLang="en-US" sz="1200" dirty="0" smtClean="0">
                <a:solidFill>
                  <a:prstClr val="black"/>
                </a:solidFill>
                <a:latin typeface="Arial"/>
                <a:ea typeface="ＭＳ Ｐゴシック"/>
                <a:cs typeface="Arial"/>
              </a:rPr>
              <a:t>加工</a:t>
            </a:r>
          </a:p>
        </p:txBody>
      </p:sp>
      <p:sp>
        <p:nvSpPr>
          <p:cNvPr id="120" name="フリーフォーム 119"/>
          <p:cNvSpPr/>
          <p:nvPr/>
        </p:nvSpPr>
        <p:spPr>
          <a:xfrm>
            <a:off x="6825756" y="2708920"/>
            <a:ext cx="2182655" cy="4064740"/>
          </a:xfrm>
          <a:custGeom>
            <a:avLst/>
            <a:gdLst>
              <a:gd name="connsiteX0" fmla="*/ 2182655 w 2182655"/>
              <a:gd name="connsiteY0" fmla="*/ 0 h 3823414"/>
              <a:gd name="connsiteX1" fmla="*/ 0 w 2182655"/>
              <a:gd name="connsiteY1" fmla="*/ 0 h 3823414"/>
              <a:gd name="connsiteX2" fmla="*/ 0 w 2182655"/>
              <a:gd name="connsiteY2" fmla="*/ 3823414 h 3823414"/>
            </a:gdLst>
            <a:ahLst/>
            <a:cxnLst>
              <a:cxn ang="0">
                <a:pos x="connsiteX0" y="connsiteY0"/>
              </a:cxn>
              <a:cxn ang="0">
                <a:pos x="connsiteX1" y="connsiteY1"/>
              </a:cxn>
              <a:cxn ang="0">
                <a:pos x="connsiteX2" y="connsiteY2"/>
              </a:cxn>
            </a:cxnLst>
            <a:rect l="l" t="t" r="r" b="b"/>
            <a:pathLst>
              <a:path w="2182655" h="3823414">
                <a:moveTo>
                  <a:pt x="2182655" y="0"/>
                </a:moveTo>
                <a:lnTo>
                  <a:pt x="0" y="0"/>
                </a:lnTo>
                <a:lnTo>
                  <a:pt x="0" y="3823414"/>
                </a:lnTo>
              </a:path>
            </a:pathLst>
          </a:cu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ja-JP" altLang="en-US">
              <a:solidFill>
                <a:prstClr val="black"/>
              </a:solidFill>
              <a:latin typeface="Calibri"/>
              <a:ea typeface="ＭＳ Ｐゴシック"/>
            </a:endParaRPr>
          </a:p>
        </p:txBody>
      </p:sp>
      <p:sp>
        <p:nvSpPr>
          <p:cNvPr id="87" name="テキスト ボックス 86"/>
          <p:cNvSpPr txBox="1"/>
          <p:nvPr/>
        </p:nvSpPr>
        <p:spPr>
          <a:xfrm>
            <a:off x="4049545" y="788566"/>
            <a:ext cx="2420154" cy="338554"/>
          </a:xfrm>
          <a:prstGeom prst="rect">
            <a:avLst/>
          </a:prstGeom>
          <a:noFill/>
        </p:spPr>
        <p:txBody>
          <a:bodyPr wrap="none" rtlCol="0">
            <a:spAutoFit/>
          </a:bodyPr>
          <a:lstStyle/>
          <a:p>
            <a:pPr algn="ctr" defTabSz="914400"/>
            <a:r>
              <a:rPr lang="en-US" altLang="ja-JP" sz="1600" dirty="0" smtClean="0">
                <a:solidFill>
                  <a:srgbClr val="0000FF"/>
                </a:solidFill>
                <a:latin typeface="Arial"/>
                <a:ea typeface="ＭＳ Ｐゴシック"/>
                <a:cs typeface="Arial"/>
              </a:rPr>
              <a:t>Space debris elimination </a:t>
            </a:r>
            <a:endParaRPr lang="ja-JP" altLang="en-US" sz="1600" dirty="0" smtClean="0">
              <a:solidFill>
                <a:srgbClr val="0000FF"/>
              </a:solidFill>
              <a:latin typeface="Arial"/>
              <a:ea typeface="ＭＳ Ｐゴシック"/>
              <a:cs typeface="Arial"/>
            </a:endParaRPr>
          </a:p>
        </p:txBody>
      </p:sp>
      <p:sp>
        <p:nvSpPr>
          <p:cNvPr id="95" name="テキスト ボックス 94"/>
          <p:cNvSpPr txBox="1"/>
          <p:nvPr/>
        </p:nvSpPr>
        <p:spPr>
          <a:xfrm>
            <a:off x="2446860" y="2559975"/>
            <a:ext cx="448448" cy="246221"/>
          </a:xfrm>
          <a:prstGeom prst="rect">
            <a:avLst/>
          </a:prstGeom>
          <a:noFill/>
        </p:spPr>
        <p:txBody>
          <a:bodyPr wrap="none" rtlCol="0">
            <a:spAutoFit/>
          </a:bodyPr>
          <a:lstStyle/>
          <a:p>
            <a:pPr defTabSz="914400"/>
            <a:r>
              <a:rPr lang="en-US" altLang="ja-JP" sz="1200" baseline="30000" dirty="0" smtClean="0">
                <a:solidFill>
                  <a:prstClr val="black"/>
                </a:solidFill>
                <a:latin typeface="Arial"/>
                <a:ea typeface="ＭＳ Ｐゴシック"/>
                <a:cs typeface="Arial"/>
              </a:rPr>
              <a:t>235</a:t>
            </a:r>
            <a:r>
              <a:rPr lang="en-US" altLang="ja-JP" sz="1000" dirty="0" smtClean="0">
                <a:solidFill>
                  <a:prstClr val="black"/>
                </a:solidFill>
                <a:latin typeface="Arial"/>
                <a:ea typeface="ＭＳ Ｐゴシック"/>
                <a:cs typeface="Arial"/>
              </a:rPr>
              <a:t>U</a:t>
            </a:r>
            <a:endParaRPr lang="ja-JP" altLang="en-US" sz="1000" dirty="0" smtClean="0">
              <a:solidFill>
                <a:prstClr val="black"/>
              </a:solidFill>
              <a:latin typeface="Arial"/>
              <a:ea typeface="ＭＳ Ｐゴシック"/>
              <a:cs typeface="Arial"/>
            </a:endParaRPr>
          </a:p>
        </p:txBody>
      </p:sp>
      <p:cxnSp>
        <p:nvCxnSpPr>
          <p:cNvPr id="100" name="直線コネクタ 99"/>
          <p:cNvCxnSpPr/>
          <p:nvPr/>
        </p:nvCxnSpPr>
        <p:spPr>
          <a:xfrm rot="5400000">
            <a:off x="2576250" y="2824982"/>
            <a:ext cx="232152" cy="92985"/>
          </a:xfrm>
          <a:prstGeom prst="line">
            <a:avLst/>
          </a:prstGeom>
          <a:ln w="31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p:cNvCxnSpPr/>
          <p:nvPr/>
        </p:nvCxnSpPr>
        <p:spPr>
          <a:xfrm>
            <a:off x="2819400" y="2686983"/>
            <a:ext cx="347133" cy="118531"/>
          </a:xfrm>
          <a:prstGeom prst="line">
            <a:avLst/>
          </a:prstGeom>
          <a:ln w="31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6" name="テキスト ボックス 115"/>
          <p:cNvSpPr txBox="1"/>
          <p:nvPr/>
        </p:nvSpPr>
        <p:spPr>
          <a:xfrm>
            <a:off x="3479002" y="5034662"/>
            <a:ext cx="2245126" cy="338554"/>
          </a:xfrm>
          <a:prstGeom prst="rect">
            <a:avLst/>
          </a:prstGeom>
          <a:noFill/>
        </p:spPr>
        <p:txBody>
          <a:bodyPr wrap="none" rtlCol="0">
            <a:spAutoFit/>
          </a:bodyPr>
          <a:lstStyle/>
          <a:p>
            <a:pPr algn="ctr" defTabSz="914400"/>
            <a:r>
              <a:rPr lang="en-US" altLang="ja-JP" sz="1600" dirty="0" smtClean="0">
                <a:solidFill>
                  <a:srgbClr val="0000FF"/>
                </a:solidFill>
                <a:latin typeface="Arial"/>
                <a:ea typeface="ＭＳ Ｐゴシック"/>
                <a:cs typeface="Arial"/>
              </a:rPr>
              <a:t>Beam Cancer Therapy</a:t>
            </a:r>
            <a:endParaRPr lang="ja-JP" altLang="en-US" sz="1600" dirty="0" smtClean="0">
              <a:solidFill>
                <a:srgbClr val="0000FF"/>
              </a:solidFill>
              <a:latin typeface="Arial"/>
              <a:ea typeface="ＭＳ Ｐゴシック"/>
              <a:cs typeface="Arial"/>
            </a:endParaRPr>
          </a:p>
        </p:txBody>
      </p:sp>
      <p:cxnSp>
        <p:nvCxnSpPr>
          <p:cNvPr id="118" name="直線矢印コネクタ 117"/>
          <p:cNvCxnSpPr/>
          <p:nvPr/>
        </p:nvCxnSpPr>
        <p:spPr>
          <a:xfrm>
            <a:off x="3493526" y="6400800"/>
            <a:ext cx="1816100" cy="355600"/>
          </a:xfrm>
          <a:prstGeom prst="straightConnector1">
            <a:avLst/>
          </a:prstGeom>
          <a:ln w="3175" cap="flat" cmpd="sng" algn="ctr">
            <a:solidFill>
              <a:srgbClr val="FF0000"/>
            </a:solidFill>
            <a:prstDash val="solid"/>
            <a:roun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23" name="テキスト ボックス 122"/>
          <p:cNvSpPr txBox="1"/>
          <p:nvPr/>
        </p:nvSpPr>
        <p:spPr>
          <a:xfrm>
            <a:off x="3997585" y="6517501"/>
            <a:ext cx="637915" cy="276999"/>
          </a:xfrm>
          <a:prstGeom prst="rect">
            <a:avLst/>
          </a:prstGeom>
          <a:noFill/>
        </p:spPr>
        <p:txBody>
          <a:bodyPr wrap="none" rtlCol="0">
            <a:spAutoFit/>
          </a:bodyPr>
          <a:lstStyle/>
          <a:p>
            <a:pPr defTabSz="914400"/>
            <a:r>
              <a:rPr lang="ja-JP" altLang="en-US" sz="1200" dirty="0" smtClean="0">
                <a:solidFill>
                  <a:prstClr val="black"/>
                </a:solidFill>
                <a:latin typeface="Arial"/>
                <a:ea typeface="ＭＳ Ｐゴシック"/>
                <a:cs typeface="Arial"/>
              </a:rPr>
              <a:t>約</a:t>
            </a:r>
            <a:r>
              <a:rPr lang="en-US" altLang="ja-JP" sz="1200" dirty="0" smtClean="0">
                <a:solidFill>
                  <a:prstClr val="black"/>
                </a:solidFill>
                <a:latin typeface="Arial"/>
                <a:ea typeface="ＭＳ Ｐゴシック"/>
                <a:cs typeface="Arial"/>
              </a:rPr>
              <a:t>10m</a:t>
            </a:r>
            <a:endParaRPr lang="ja-JP" altLang="en-US" sz="1200" dirty="0" smtClean="0">
              <a:solidFill>
                <a:prstClr val="black"/>
              </a:solidFill>
              <a:latin typeface="Arial"/>
              <a:ea typeface="ＭＳ Ｐゴシック"/>
              <a:cs typeface="Arial"/>
            </a:endParaRPr>
          </a:p>
        </p:txBody>
      </p:sp>
      <p:sp>
        <p:nvSpPr>
          <p:cNvPr id="124" name="テキスト ボックス 123"/>
          <p:cNvSpPr txBox="1"/>
          <p:nvPr/>
        </p:nvSpPr>
        <p:spPr>
          <a:xfrm>
            <a:off x="5296149" y="3492296"/>
            <a:ext cx="1652115" cy="584776"/>
          </a:xfrm>
          <a:prstGeom prst="rect">
            <a:avLst/>
          </a:prstGeom>
          <a:noFill/>
        </p:spPr>
        <p:txBody>
          <a:bodyPr wrap="none" rtlCol="0">
            <a:spAutoFit/>
          </a:bodyPr>
          <a:lstStyle/>
          <a:p>
            <a:pPr algn="ctr" defTabSz="914400"/>
            <a:r>
              <a:rPr lang="en-US" altLang="ja-JP" sz="1600" dirty="0" smtClean="0">
                <a:solidFill>
                  <a:srgbClr val="0000FF"/>
                </a:solidFill>
                <a:latin typeface="Arial"/>
                <a:ea typeface="ＭＳ Ｐゴシック"/>
                <a:cs typeface="Arial"/>
              </a:rPr>
              <a:t>Boron Neutron</a:t>
            </a:r>
          </a:p>
          <a:p>
            <a:pPr algn="ctr" defTabSz="914400"/>
            <a:r>
              <a:rPr lang="en-US" altLang="ja-JP" sz="1600" dirty="0" smtClean="0">
                <a:solidFill>
                  <a:srgbClr val="0000FF"/>
                </a:solidFill>
                <a:latin typeface="Arial"/>
                <a:ea typeface="ＭＳ Ｐゴシック"/>
                <a:cs typeface="Arial"/>
              </a:rPr>
              <a:t>Cancer Therapy</a:t>
            </a:r>
            <a:endParaRPr lang="ja-JP" altLang="en-US" sz="1600" dirty="0" smtClean="0">
              <a:solidFill>
                <a:srgbClr val="0000FF"/>
              </a:solidFill>
              <a:latin typeface="Arial"/>
              <a:ea typeface="ＭＳ Ｐゴシック"/>
              <a:cs typeface="Arial"/>
            </a:endParaRPr>
          </a:p>
        </p:txBody>
      </p:sp>
      <p:grpSp>
        <p:nvGrpSpPr>
          <p:cNvPr id="136" name="図形グループ 135"/>
          <p:cNvGrpSpPr/>
          <p:nvPr/>
        </p:nvGrpSpPr>
        <p:grpSpPr>
          <a:xfrm>
            <a:off x="5220072" y="4149080"/>
            <a:ext cx="1624415" cy="1197577"/>
            <a:chOff x="5220072" y="4038599"/>
            <a:chExt cx="1624415" cy="1197577"/>
          </a:xfrm>
        </p:grpSpPr>
        <p:grpSp>
          <p:nvGrpSpPr>
            <p:cNvPr id="8" name="図形グループ 74"/>
            <p:cNvGrpSpPr/>
            <p:nvPr/>
          </p:nvGrpSpPr>
          <p:grpSpPr>
            <a:xfrm>
              <a:off x="5259744" y="4038599"/>
              <a:ext cx="1584743" cy="1156223"/>
              <a:chOff x="5486400" y="4114800"/>
              <a:chExt cx="1679764" cy="1225550"/>
            </a:xfrm>
          </p:grpSpPr>
          <p:pic>
            <p:nvPicPr>
              <p:cNvPr id="56" name="図 55"/>
              <p:cNvPicPr>
                <a:picLocks noChangeAspect="1"/>
              </p:cNvPicPr>
              <p:nvPr/>
            </p:nvPicPr>
            <p:blipFill>
              <a:blip r:embed="rId14"/>
              <a:stretch>
                <a:fillRect/>
              </a:stretch>
            </p:blipFill>
            <p:spPr>
              <a:xfrm>
                <a:off x="5486400" y="4114800"/>
                <a:ext cx="1569975" cy="1225550"/>
              </a:xfrm>
              <a:prstGeom prst="rect">
                <a:avLst/>
              </a:prstGeom>
            </p:spPr>
          </p:pic>
          <p:sp>
            <p:nvSpPr>
              <p:cNvPr id="57" name="テキスト ボックス 56"/>
              <p:cNvSpPr txBox="1"/>
              <p:nvPr/>
            </p:nvSpPr>
            <p:spPr>
              <a:xfrm>
                <a:off x="6553200" y="4114800"/>
                <a:ext cx="612964" cy="293608"/>
              </a:xfrm>
              <a:prstGeom prst="rect">
                <a:avLst/>
              </a:prstGeom>
              <a:noFill/>
            </p:spPr>
            <p:txBody>
              <a:bodyPr wrap="square" rtlCol="0">
                <a:spAutoFit/>
              </a:bodyPr>
              <a:lstStyle/>
              <a:p>
                <a:pPr defTabSz="914400"/>
                <a:r>
                  <a:rPr lang="en-US" altLang="ja-JP" sz="1200" i="1" dirty="0" smtClean="0">
                    <a:solidFill>
                      <a:prstClr val="black"/>
                    </a:solidFill>
                    <a:latin typeface="Arial"/>
                    <a:ea typeface="ＭＳ Ｐゴシック"/>
                    <a:cs typeface="Arial"/>
                  </a:rPr>
                  <a:t>JAEA</a:t>
                </a:r>
                <a:endParaRPr lang="ja-JP" altLang="en-US" sz="1200" i="1" dirty="0" smtClean="0">
                  <a:solidFill>
                    <a:prstClr val="black"/>
                  </a:solidFill>
                  <a:latin typeface="Arial"/>
                  <a:ea typeface="ＭＳ Ｐゴシック"/>
                  <a:cs typeface="Arial"/>
                </a:endParaRPr>
              </a:p>
            </p:txBody>
          </p:sp>
        </p:grpSp>
        <p:sp>
          <p:nvSpPr>
            <p:cNvPr id="127" name="テキスト ボックス 126"/>
            <p:cNvSpPr txBox="1"/>
            <p:nvPr/>
          </p:nvSpPr>
          <p:spPr>
            <a:xfrm>
              <a:off x="5220072" y="4526592"/>
              <a:ext cx="584944" cy="215444"/>
            </a:xfrm>
            <a:prstGeom prst="rect">
              <a:avLst/>
            </a:prstGeom>
            <a:solidFill>
              <a:schemeClr val="bg1"/>
            </a:solidFill>
          </p:spPr>
          <p:txBody>
            <a:bodyPr wrap="square" rtlCol="0">
              <a:spAutoFit/>
            </a:bodyPr>
            <a:lstStyle/>
            <a:p>
              <a:pPr algn="ctr" defTabSz="914400"/>
              <a:r>
                <a:rPr lang="en-US" altLang="ja-JP" sz="800" dirty="0" smtClean="0">
                  <a:solidFill>
                    <a:prstClr val="black"/>
                  </a:solidFill>
                  <a:latin typeface="Arial"/>
                  <a:ea typeface="ＭＳ Ｐゴシック"/>
                  <a:cs typeface="Arial"/>
                </a:rPr>
                <a:t>Neutron</a:t>
              </a:r>
            </a:p>
          </p:txBody>
        </p:sp>
        <p:sp>
          <p:nvSpPr>
            <p:cNvPr id="131" name="正方形/長方形 130"/>
            <p:cNvSpPr/>
            <p:nvPr/>
          </p:nvSpPr>
          <p:spPr>
            <a:xfrm>
              <a:off x="5858934" y="5084233"/>
              <a:ext cx="770467" cy="105833"/>
            </a:xfrm>
            <a:prstGeom prst="rect">
              <a:avLst/>
            </a:prstGeom>
            <a:solidFill>
              <a:srgbClr val="FFFFFF"/>
            </a:solidFill>
            <a:ln w="31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32" name="正方形/長方形 131"/>
            <p:cNvSpPr/>
            <p:nvPr/>
          </p:nvSpPr>
          <p:spPr>
            <a:xfrm>
              <a:off x="5994402" y="4127500"/>
              <a:ext cx="321733" cy="114300"/>
            </a:xfrm>
            <a:prstGeom prst="rect">
              <a:avLst/>
            </a:prstGeom>
            <a:solidFill>
              <a:srgbClr val="FFFFFF"/>
            </a:solidFill>
            <a:ln w="31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33" name="テキスト ボックス 132"/>
            <p:cNvSpPr txBox="1"/>
            <p:nvPr/>
          </p:nvSpPr>
          <p:spPr>
            <a:xfrm>
              <a:off x="5842001" y="4072467"/>
              <a:ext cx="491067" cy="215444"/>
            </a:xfrm>
            <a:prstGeom prst="rect">
              <a:avLst/>
            </a:prstGeom>
            <a:noFill/>
          </p:spPr>
          <p:txBody>
            <a:bodyPr wrap="square" rtlCol="0">
              <a:spAutoFit/>
            </a:bodyPr>
            <a:lstStyle/>
            <a:p>
              <a:pPr algn="ctr" defTabSz="914400"/>
              <a:r>
                <a:rPr lang="ja-JP" altLang="en-US" sz="800" dirty="0" smtClean="0">
                  <a:solidFill>
                    <a:prstClr val="black"/>
                  </a:solidFill>
                  <a:latin typeface="Arial"/>
                  <a:ea typeface="ＭＳ Ｐゴシック"/>
                  <a:cs typeface="Arial"/>
                </a:rPr>
                <a:t>脳腫瘍</a:t>
              </a:r>
              <a:endParaRPr lang="en-US" altLang="ja-JP" sz="800" dirty="0" smtClean="0">
                <a:solidFill>
                  <a:prstClr val="black"/>
                </a:solidFill>
                <a:latin typeface="Arial"/>
                <a:ea typeface="ＭＳ Ｐゴシック"/>
                <a:cs typeface="Arial"/>
              </a:endParaRPr>
            </a:p>
          </p:txBody>
        </p:sp>
        <p:sp>
          <p:nvSpPr>
            <p:cNvPr id="134" name="テキスト ボックス 133"/>
            <p:cNvSpPr txBox="1"/>
            <p:nvPr/>
          </p:nvSpPr>
          <p:spPr>
            <a:xfrm>
              <a:off x="5727700" y="5020732"/>
              <a:ext cx="491067" cy="215444"/>
            </a:xfrm>
            <a:prstGeom prst="rect">
              <a:avLst/>
            </a:prstGeom>
            <a:noFill/>
          </p:spPr>
          <p:txBody>
            <a:bodyPr wrap="square" rtlCol="0">
              <a:spAutoFit/>
            </a:bodyPr>
            <a:lstStyle/>
            <a:p>
              <a:pPr algn="ctr" defTabSz="914400"/>
              <a:r>
                <a:rPr lang="ja-JP" altLang="en-US" sz="800" dirty="0" smtClean="0">
                  <a:solidFill>
                    <a:prstClr val="black"/>
                  </a:solidFill>
                  <a:latin typeface="Arial"/>
                  <a:ea typeface="ＭＳ Ｐゴシック"/>
                  <a:cs typeface="Arial"/>
                </a:rPr>
                <a:t>ホウ素</a:t>
              </a:r>
              <a:endParaRPr lang="en-US" altLang="ja-JP" sz="800" dirty="0" smtClean="0">
                <a:solidFill>
                  <a:prstClr val="black"/>
                </a:solidFill>
                <a:latin typeface="Arial"/>
                <a:ea typeface="ＭＳ Ｐゴシック"/>
                <a:cs typeface="Arial"/>
              </a:endParaRPr>
            </a:p>
          </p:txBody>
        </p:sp>
        <p:sp>
          <p:nvSpPr>
            <p:cNvPr id="135" name="テキスト ボックス 134"/>
            <p:cNvSpPr txBox="1"/>
            <p:nvPr/>
          </p:nvSpPr>
          <p:spPr>
            <a:xfrm>
              <a:off x="6197602" y="4999571"/>
              <a:ext cx="381000" cy="215444"/>
            </a:xfrm>
            <a:prstGeom prst="rect">
              <a:avLst/>
            </a:prstGeom>
            <a:noFill/>
          </p:spPr>
          <p:txBody>
            <a:bodyPr wrap="square" rtlCol="0">
              <a:spAutoFit/>
            </a:bodyPr>
            <a:lstStyle/>
            <a:p>
              <a:pPr algn="ctr" defTabSz="914400"/>
              <a:r>
                <a:rPr lang="en-US" altLang="ja-JP" sz="800" dirty="0" err="1" smtClean="0">
                  <a:solidFill>
                    <a:prstClr val="black"/>
                  </a:solidFill>
                  <a:latin typeface="Arial"/>
                  <a:ea typeface="ＭＳ Ｐゴシック"/>
                  <a:cs typeface="Arial"/>
                </a:rPr>
                <a:t>α</a:t>
              </a:r>
              <a:r>
                <a:rPr lang="en-US" altLang="ja-JP" sz="800" dirty="0" smtClean="0">
                  <a:solidFill>
                    <a:prstClr val="black"/>
                  </a:solidFill>
                  <a:latin typeface="Arial"/>
                  <a:ea typeface="ＭＳ Ｐゴシック"/>
                  <a:cs typeface="Arial"/>
                </a:rPr>
                <a:t> </a:t>
              </a:r>
              <a:r>
                <a:rPr lang="ja-JP" altLang="en-US" sz="800" dirty="0" smtClean="0">
                  <a:solidFill>
                    <a:prstClr val="black"/>
                  </a:solidFill>
                  <a:latin typeface="Arial"/>
                  <a:ea typeface="ＭＳ Ｐゴシック"/>
                  <a:cs typeface="Arial"/>
                </a:rPr>
                <a:t>線</a:t>
              </a:r>
              <a:endParaRPr lang="en-US" altLang="ja-JP" sz="800" dirty="0" smtClean="0">
                <a:solidFill>
                  <a:prstClr val="black"/>
                </a:solidFill>
                <a:latin typeface="Arial"/>
                <a:ea typeface="ＭＳ Ｐゴシック"/>
                <a:cs typeface="Arial"/>
              </a:endParaRPr>
            </a:p>
          </p:txBody>
        </p:sp>
      </p:grpSp>
      <p:sp>
        <p:nvSpPr>
          <p:cNvPr id="137" name="右矢印 136"/>
          <p:cNvSpPr/>
          <p:nvPr/>
        </p:nvSpPr>
        <p:spPr>
          <a:xfrm rot="11490590">
            <a:off x="2855893" y="3242294"/>
            <a:ext cx="977443" cy="235573"/>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38" name="右矢印 137"/>
          <p:cNvSpPr/>
          <p:nvPr/>
        </p:nvSpPr>
        <p:spPr>
          <a:xfrm rot="5637040">
            <a:off x="4026874" y="4286148"/>
            <a:ext cx="977443" cy="235573"/>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39" name="右矢印 138"/>
          <p:cNvSpPr/>
          <p:nvPr/>
        </p:nvSpPr>
        <p:spPr>
          <a:xfrm rot="3009872">
            <a:off x="4604866" y="4085755"/>
            <a:ext cx="710286" cy="235405"/>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ja-JP" altLang="en-US">
              <a:solidFill>
                <a:prstClr val="white"/>
              </a:solidFill>
              <a:latin typeface="Calibri"/>
              <a:ea typeface="ＭＳ Ｐゴシック"/>
            </a:endParaRPr>
          </a:p>
        </p:txBody>
      </p:sp>
      <p:sp>
        <p:nvSpPr>
          <p:cNvPr id="140" name="テキスト ボックス 139"/>
          <p:cNvSpPr txBox="1"/>
          <p:nvPr/>
        </p:nvSpPr>
        <p:spPr>
          <a:xfrm>
            <a:off x="5676900" y="6083300"/>
            <a:ext cx="1212592" cy="553998"/>
          </a:xfrm>
          <a:prstGeom prst="rect">
            <a:avLst/>
          </a:prstGeom>
          <a:noFill/>
        </p:spPr>
        <p:txBody>
          <a:bodyPr wrap="none" rtlCol="0">
            <a:spAutoFit/>
          </a:bodyPr>
          <a:lstStyle/>
          <a:p>
            <a:pPr defTabSz="914400"/>
            <a:r>
              <a:rPr lang="en-US" altLang="ja-JP" sz="1000" i="1" dirty="0" smtClean="0">
                <a:solidFill>
                  <a:prstClr val="black"/>
                </a:solidFill>
                <a:latin typeface="ＭＳ Ｐゴシック"/>
                <a:ea typeface="ＭＳ Ｐゴシック"/>
                <a:cs typeface="ＭＳ Ｐゴシック"/>
              </a:rPr>
              <a:t>NIKKEI Newspaper</a:t>
            </a:r>
          </a:p>
          <a:p>
            <a:pPr defTabSz="914400"/>
            <a:r>
              <a:rPr lang="en-US" altLang="ja-JP" sz="1000" i="1" dirty="0" smtClean="0">
                <a:solidFill>
                  <a:prstClr val="black"/>
                </a:solidFill>
                <a:latin typeface="ＭＳ Ｐゴシック"/>
                <a:ea typeface="ＭＳ Ｐゴシック"/>
                <a:cs typeface="ＭＳ Ｐゴシック"/>
              </a:rPr>
              <a:t>JAEA</a:t>
            </a:r>
          </a:p>
          <a:p>
            <a:pPr defTabSz="914400"/>
            <a:r>
              <a:rPr lang="en-US" altLang="ja-JP" sz="1000" i="1" dirty="0" smtClean="0">
                <a:solidFill>
                  <a:prstClr val="black"/>
                </a:solidFill>
                <a:latin typeface="ＭＳ Ｐゴシック"/>
                <a:ea typeface="ＭＳ Ｐゴシック"/>
                <a:cs typeface="ＭＳ Ｐゴシック"/>
              </a:rPr>
              <a:t>(2011)</a:t>
            </a:r>
            <a:endParaRPr lang="ja-JP" altLang="en-US" sz="1000" i="1" dirty="0" smtClean="0">
              <a:solidFill>
                <a:prstClr val="black"/>
              </a:solidFill>
              <a:latin typeface="ＭＳ Ｐゴシック"/>
              <a:ea typeface="ＭＳ Ｐゴシック"/>
              <a:cs typeface="ＭＳ Ｐゴシック"/>
            </a:endParaRPr>
          </a:p>
        </p:txBody>
      </p:sp>
      <p:pic>
        <p:nvPicPr>
          <p:cNvPr id="96" name="Picture 2"/>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3" name="Picture 1"/>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05" name="スライド番号プレースホルダー 3"/>
          <p:cNvSpPr>
            <a:spLocks noGrp="1"/>
          </p:cNvSpPr>
          <p:nvPr>
            <p:ph type="sldNum" sz="quarter" idx="12"/>
          </p:nvPr>
        </p:nvSpPr>
        <p:spPr>
          <a:xfrm>
            <a:off x="8305800" y="6584776"/>
            <a:ext cx="762000" cy="228600"/>
          </a:xfrm>
        </p:spPr>
        <p:txBody>
          <a:bodyPr/>
          <a:lstStyle/>
          <a:p>
            <a:pPr>
              <a:defRPr/>
            </a:pPr>
            <a:fld id="{E1DFCA03-B32D-445C-8CDD-3A4BB771628E}" type="slidenum">
              <a:rPr lang="en-US" altLang="ja-JP" sz="1600" smtClean="0">
                <a:solidFill>
                  <a:prstClr val="black"/>
                </a:solidFill>
                <a:latin typeface="Arial" panose="020B0604020202020204" pitchFamily="34" charset="0"/>
                <a:ea typeface="Arial Unicode MS" panose="020B0604020202020204" pitchFamily="50" charset="-128"/>
                <a:cs typeface="Arial" panose="020B0604020202020204" pitchFamily="34" charset="0"/>
              </a:rPr>
              <a:pPr>
                <a:defRPr/>
              </a:pPr>
              <a:t>27</a:t>
            </a:fld>
            <a:endParaRPr lang="en-US" altLang="ja-JP" sz="1600" dirty="0">
              <a:solidFill>
                <a:prstClr val="black"/>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106" name="テキスト ボックス 105"/>
          <p:cNvSpPr txBox="1"/>
          <p:nvPr/>
        </p:nvSpPr>
        <p:spPr>
          <a:xfrm rot="19812372">
            <a:off x="2844185" y="4663284"/>
            <a:ext cx="933047" cy="523212"/>
          </a:xfrm>
          <a:prstGeom prst="rect">
            <a:avLst/>
          </a:prstGeom>
          <a:noFill/>
        </p:spPr>
        <p:txBody>
          <a:bodyPr wrap="none" lIns="91436" tIns="45716" rIns="91436" bIns="45716" rtlCol="0">
            <a:spAutoFit/>
          </a:bodyPr>
          <a:lstStyle/>
          <a:p>
            <a:pPr algn="ctr" defTabSz="914355"/>
            <a:r>
              <a:rPr lang="en-US" altLang="ja-JP" sz="1400" dirty="0" smtClean="0">
                <a:solidFill>
                  <a:prstClr val="black"/>
                </a:solidFill>
                <a:latin typeface="Arial"/>
                <a:ea typeface="ＭＳ Ｐゴシック"/>
                <a:cs typeface="Arial"/>
              </a:rPr>
              <a:t>LD Pump</a:t>
            </a:r>
            <a:endParaRPr lang="en-US" altLang="ja-JP" sz="1400" dirty="0">
              <a:solidFill>
                <a:prstClr val="black"/>
              </a:solidFill>
              <a:latin typeface="Arial"/>
              <a:ea typeface="ＭＳ Ｐゴシック"/>
              <a:cs typeface="Arial"/>
            </a:endParaRPr>
          </a:p>
          <a:p>
            <a:pPr algn="ctr" defTabSz="914355"/>
            <a:r>
              <a:rPr lang="en-US" altLang="ja-JP" sz="1400" dirty="0">
                <a:solidFill>
                  <a:prstClr val="black"/>
                </a:solidFill>
                <a:latin typeface="Arial"/>
                <a:ea typeface="ＭＳ Ｐゴシック"/>
                <a:cs typeface="Arial"/>
              </a:rPr>
              <a:t>HALNA </a:t>
            </a:r>
          </a:p>
        </p:txBody>
      </p:sp>
      <p:sp>
        <p:nvSpPr>
          <p:cNvPr id="109" name="AutoShape 26"/>
          <p:cNvSpPr>
            <a:spLocks/>
          </p:cNvSpPr>
          <p:nvPr/>
        </p:nvSpPr>
        <p:spPr bwMode="auto">
          <a:xfrm rot="19836187">
            <a:off x="1844856" y="4061576"/>
            <a:ext cx="2257821"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endParaRPr lang="ja-JP" altLang="en-US">
              <a:solidFill>
                <a:prstClr val="black"/>
              </a:solidFill>
              <a:latin typeface="Calibri"/>
              <a:ea typeface="ＭＳ Ｐゴシック"/>
            </a:endParaRPr>
          </a:p>
        </p:txBody>
      </p:sp>
      <p:grpSp>
        <p:nvGrpSpPr>
          <p:cNvPr id="112" name="Group 16"/>
          <p:cNvGrpSpPr>
            <a:grpSpLocks/>
          </p:cNvGrpSpPr>
          <p:nvPr/>
        </p:nvGrpSpPr>
        <p:grpSpPr bwMode="auto">
          <a:xfrm>
            <a:off x="107504" y="4653136"/>
            <a:ext cx="2570131" cy="2088232"/>
            <a:chOff x="0" y="0"/>
            <a:chExt cx="2560" cy="2080"/>
          </a:xfrm>
        </p:grpSpPr>
        <p:sp>
          <p:nvSpPr>
            <p:cNvPr id="114" name="AutoShape 10"/>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endParaRPr lang="ja-JP" altLang="en-US">
                <a:solidFill>
                  <a:prstClr val="black"/>
                </a:solidFill>
                <a:latin typeface="Calibri"/>
                <a:ea typeface="ＭＳ Ｐゴシック"/>
              </a:endParaRPr>
            </a:p>
          </p:txBody>
        </p:sp>
        <p:sp>
          <p:nvSpPr>
            <p:cNvPr id="117" name="Rectangle 11"/>
            <p:cNvSpPr>
              <a:spLocks/>
            </p:cNvSpPr>
            <p:nvPr/>
          </p:nvSpPr>
          <p:spPr bwMode="auto">
            <a:xfrm>
              <a:off x="14"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125" name="Rectangle 12"/>
            <p:cNvSpPr>
              <a:spLocks/>
            </p:cNvSpPr>
            <p:nvPr/>
          </p:nvSpPr>
          <p:spPr bwMode="auto">
            <a:xfrm>
              <a:off x="894" y="0"/>
              <a:ext cx="65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altLang="ja-JP" sz="2000" dirty="0">
                  <a:solidFill>
                    <a:srgbClr val="FFFFFF"/>
                  </a:solidFill>
                  <a:latin typeface="Lucida Grande" charset="0"/>
                  <a:ea typeface="ヒラギノ角ゴ ProN W6" charset="0"/>
                  <a:cs typeface="ヒラギノ角ゴ ProN W6" charset="0"/>
                  <a:sym typeface="Lucida Grande" charset="0"/>
                </a:rPr>
                <a:t>〜2015</a:t>
              </a:r>
            </a:p>
          </p:txBody>
        </p:sp>
        <p:sp>
          <p:nvSpPr>
            <p:cNvPr id="126" name="Rectangle 13"/>
            <p:cNvSpPr>
              <a:spLocks/>
            </p:cNvSpPr>
            <p:nvPr/>
          </p:nvSpPr>
          <p:spPr bwMode="auto">
            <a:xfrm>
              <a:off x="286" y="1802"/>
              <a:ext cx="1995"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r>
                <a:rPr lang="ja-JP" altLang="en-US" sz="1600" dirty="0">
                  <a:solidFill>
                    <a:srgbClr val="FFFFFF"/>
                  </a:solidFill>
                  <a:latin typeface="メイリオ"/>
                  <a:ea typeface="メイリオ"/>
                  <a:cs typeface="メイリオ"/>
                  <a:sym typeface="Lucida Grande" charset="0"/>
                </a:rPr>
                <a:t>原理実証の</a:t>
              </a:r>
              <a:r>
                <a:rPr lang="en-US" altLang="ja-JP" sz="1600" dirty="0">
                  <a:solidFill>
                    <a:srgbClr val="FFFFFF"/>
                  </a:solidFill>
                  <a:latin typeface="メイリオ"/>
                  <a:ea typeface="メイリオ"/>
                  <a:cs typeface="メイリオ"/>
                  <a:sym typeface="Lucida Grande" charset="0"/>
                </a:rPr>
                <a:t>FIREX-I</a:t>
              </a:r>
            </a:p>
          </p:txBody>
        </p:sp>
        <p:sp>
          <p:nvSpPr>
            <p:cNvPr id="128" name="AutoShape 14"/>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pic>
          <p:nvPicPr>
            <p:cNvPr id="129" name="Picture 1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2" y="320"/>
              <a:ext cx="2145"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grpSp>
        <p:nvGrpSpPr>
          <p:cNvPr id="130" name="Group 24"/>
          <p:cNvGrpSpPr>
            <a:grpSpLocks/>
          </p:cNvGrpSpPr>
          <p:nvPr/>
        </p:nvGrpSpPr>
        <p:grpSpPr bwMode="auto">
          <a:xfrm>
            <a:off x="6538373" y="620688"/>
            <a:ext cx="2570130" cy="2088232"/>
            <a:chOff x="0" y="0"/>
            <a:chExt cx="2560" cy="2080"/>
          </a:xfrm>
        </p:grpSpPr>
        <p:sp>
          <p:nvSpPr>
            <p:cNvPr id="141" name="AutoShape 17"/>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endParaRPr lang="ja-JP" altLang="en-US">
                <a:solidFill>
                  <a:prstClr val="black"/>
                </a:solidFill>
                <a:latin typeface="Calibri"/>
                <a:ea typeface="ＭＳ Ｐゴシック"/>
              </a:endParaRPr>
            </a:p>
          </p:txBody>
        </p:sp>
        <p:sp>
          <p:nvSpPr>
            <p:cNvPr id="142" name="Rectangle 18"/>
            <p:cNvSpPr>
              <a:spLocks/>
            </p:cNvSpPr>
            <p:nvPr/>
          </p:nvSpPr>
          <p:spPr bwMode="auto">
            <a:xfrm>
              <a:off x="16"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endParaRPr lang="ja-JP" altLang="en-US">
                <a:solidFill>
                  <a:prstClr val="black"/>
                </a:solidFill>
                <a:latin typeface="Calibri"/>
                <a:ea typeface="ＭＳ Ｐゴシック"/>
              </a:endParaRPr>
            </a:p>
          </p:txBody>
        </p:sp>
        <p:sp>
          <p:nvSpPr>
            <p:cNvPr id="143" name="Rectangle 19"/>
            <p:cNvSpPr>
              <a:spLocks/>
            </p:cNvSpPr>
            <p:nvPr/>
          </p:nvSpPr>
          <p:spPr bwMode="auto">
            <a:xfrm>
              <a:off x="896" y="0"/>
              <a:ext cx="653"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ja-JP" altLang="en-US" sz="2000" dirty="0">
                  <a:solidFill>
                    <a:srgbClr val="FFFFFF"/>
                  </a:solidFill>
                  <a:latin typeface="Lucida Grande" charset="0"/>
                  <a:ea typeface="ヒラギノ角ゴ ProN W6" charset="0"/>
                  <a:cs typeface="ヒラギノ角ゴ ProN W6" charset="0"/>
                  <a:sym typeface="Lucida Grande" charset="0"/>
                </a:rPr>
                <a:t>～</a:t>
              </a:r>
              <a:r>
                <a:rPr lang="en-US" altLang="ja-JP" sz="2000" dirty="0">
                  <a:solidFill>
                    <a:srgbClr val="FFFFFF"/>
                  </a:solidFill>
                  <a:latin typeface="Lucida Grande" charset="0"/>
                  <a:ea typeface="ヒラギノ角ゴ ProN W6" charset="0"/>
                  <a:cs typeface="ヒラギノ角ゴ ProN W6" charset="0"/>
                  <a:sym typeface="Lucida Grande" charset="0"/>
                </a:rPr>
                <a:t>2025</a:t>
              </a:r>
            </a:p>
          </p:txBody>
        </p:sp>
        <p:sp>
          <p:nvSpPr>
            <p:cNvPr id="144" name="Rectangle 20"/>
            <p:cNvSpPr>
              <a:spLocks/>
            </p:cNvSpPr>
            <p:nvPr/>
          </p:nvSpPr>
          <p:spPr bwMode="auto">
            <a:xfrm>
              <a:off x="145" y="1777"/>
              <a:ext cx="214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altLang="ja-JP" dirty="0">
                  <a:solidFill>
                    <a:srgbClr val="FFFFFF"/>
                  </a:solidFill>
                  <a:latin typeface="Lucida Grande" charset="0"/>
                  <a:ea typeface="ＭＳ Ｐゴシック" charset="0"/>
                  <a:cs typeface="Lucida Grande" charset="0"/>
                  <a:sym typeface="Lucida Grande" charset="0"/>
                </a:rPr>
                <a:t>FIREX-</a:t>
              </a:r>
              <a:r>
                <a:rPr lang="en-US" altLang="ja-JP" dirty="0" smtClean="0">
                  <a:solidFill>
                    <a:srgbClr val="FFFFFF"/>
                  </a:solidFill>
                  <a:latin typeface="Lucida Grande" charset="0"/>
                  <a:ea typeface="ＭＳ Ｐゴシック" charset="0"/>
                  <a:cs typeface="Lucida Grande" charset="0"/>
                  <a:sym typeface="Lucida Grande" charset="0"/>
                </a:rPr>
                <a:t>II &amp; Rep Test</a:t>
              </a:r>
              <a:endParaRPr lang="en-US" altLang="ja-JP" dirty="0">
                <a:solidFill>
                  <a:srgbClr val="FFFFFF"/>
                </a:solidFill>
                <a:latin typeface="Lucida Grande" charset="0"/>
                <a:ea typeface="ＭＳ Ｐゴシック" charset="0"/>
                <a:cs typeface="Lucida Grande" charset="0"/>
                <a:sym typeface="Lucida Grande" charset="0"/>
              </a:endParaRPr>
            </a:p>
          </p:txBody>
        </p:sp>
        <p:sp>
          <p:nvSpPr>
            <p:cNvPr id="145" name="AutoShape 21"/>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ja-JP" altLang="en-US">
                <a:solidFill>
                  <a:prstClr val="black"/>
                </a:solidFill>
                <a:latin typeface="Calibri"/>
                <a:ea typeface="ＭＳ Ｐゴシック"/>
              </a:endParaRPr>
            </a:p>
          </p:txBody>
        </p:sp>
        <p:sp>
          <p:nvSpPr>
            <p:cNvPr id="146" name="Rectangle 22"/>
            <p:cNvSpPr>
              <a:spLocks/>
            </p:cNvSpPr>
            <p:nvPr/>
          </p:nvSpPr>
          <p:spPr bwMode="auto">
            <a:xfrm>
              <a:off x="468" y="1507"/>
              <a:ext cx="70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altLang="ja-JP" sz="2000">
                  <a:solidFill>
                    <a:srgbClr val="F8F8F8"/>
                  </a:solidFill>
                  <a:latin typeface="HG丸ｺﾞｼｯｸM-PRO" charset="0"/>
                  <a:ea typeface="HG丸ｺﾞｼｯｸM-PRO" charset="0"/>
                  <a:cs typeface="HG丸ｺﾞｼｯｸM-PRO" charset="0"/>
                  <a:sym typeface="HG丸ｺﾞｼｯｸM-PRO" charset="0"/>
                </a:rPr>
                <a:t>FIREX-II</a:t>
              </a:r>
            </a:p>
          </p:txBody>
        </p:sp>
        <p:pic>
          <p:nvPicPr>
            <p:cNvPr id="147" name="Picture 2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 y="432"/>
              <a:ext cx="2402"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48" name="AutoShape 26"/>
          <p:cNvSpPr>
            <a:spLocks/>
          </p:cNvSpPr>
          <p:nvPr/>
        </p:nvSpPr>
        <p:spPr bwMode="auto">
          <a:xfrm rot="19836187">
            <a:off x="4660617" y="2595211"/>
            <a:ext cx="2125982"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endParaRPr lang="ja-JP" altLang="en-US">
              <a:solidFill>
                <a:prstClr val="black"/>
              </a:solidFill>
              <a:latin typeface="Calibri"/>
              <a:ea typeface="ＭＳ Ｐゴシック"/>
            </a:endParaRPr>
          </a:p>
        </p:txBody>
      </p:sp>
      <p:pic>
        <p:nvPicPr>
          <p:cNvPr id="149" name="図 148" descr="スクリーンショット 2012-12-06 21.46.05.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94252" y="2384092"/>
            <a:ext cx="2352970" cy="1440160"/>
          </a:xfrm>
          <a:prstGeom prst="rect">
            <a:avLst/>
          </a:prstGeom>
        </p:spPr>
      </p:pic>
      <p:sp>
        <p:nvSpPr>
          <p:cNvPr id="150" name="テキスト ボックス 149"/>
          <p:cNvSpPr txBox="1"/>
          <p:nvPr/>
        </p:nvSpPr>
        <p:spPr>
          <a:xfrm>
            <a:off x="3770794" y="3133425"/>
            <a:ext cx="1574887" cy="1015655"/>
          </a:xfrm>
          <a:prstGeom prst="rect">
            <a:avLst/>
          </a:prstGeom>
          <a:solidFill>
            <a:schemeClr val="bg1"/>
          </a:solidFill>
          <a:ln w="19050" cap="flat" cmpd="sng" algn="ctr">
            <a:solidFill>
              <a:schemeClr val="tx1"/>
            </a:solidFill>
            <a:prstDash val="solid"/>
            <a:round/>
            <a:headEnd type="none" w="med" len="med"/>
            <a:tailEnd type="none" w="med" len="med"/>
          </a:ln>
          <a:effectLst>
            <a:outerShdw blurRad="50800" dist="38100" dir="2700000" algn="tl" rotWithShape="0">
              <a:srgbClr val="0000FF">
                <a:alpha val="43000"/>
              </a:srgbClr>
            </a:outerShdw>
          </a:effectLst>
        </p:spPr>
        <p:txBody>
          <a:bodyPr wrap="none" lIns="91436" tIns="45716" rIns="91436" bIns="45716" rtlCol="0">
            <a:spAutoFit/>
          </a:bodyPr>
          <a:lstStyle/>
          <a:p>
            <a:pPr algn="ctr" defTabSz="914355"/>
            <a:r>
              <a:rPr lang="en-US" altLang="ja-JP" sz="2000" dirty="0" smtClean="0">
                <a:solidFill>
                  <a:srgbClr val="FF0000"/>
                </a:solidFill>
                <a:latin typeface="Arial"/>
                <a:ea typeface="ＭＳ Ｐゴシック"/>
                <a:cs typeface="Arial"/>
              </a:rPr>
              <a:t>Goal</a:t>
            </a:r>
            <a:endParaRPr lang="en-US" altLang="ja-JP" sz="2000" dirty="0">
              <a:solidFill>
                <a:srgbClr val="FF0000"/>
              </a:solidFill>
              <a:latin typeface="Arial"/>
              <a:ea typeface="ＭＳ Ｐゴシック"/>
              <a:cs typeface="Arial"/>
            </a:endParaRPr>
          </a:p>
          <a:p>
            <a:pPr algn="ctr" defTabSz="914355"/>
            <a:r>
              <a:rPr lang="en-US" altLang="ja-JP" sz="2000" dirty="0">
                <a:solidFill>
                  <a:srgbClr val="FF0000"/>
                </a:solidFill>
                <a:latin typeface="Arial"/>
                <a:ea typeface="ＭＳ Ｐゴシック"/>
                <a:cs typeface="Arial"/>
              </a:rPr>
              <a:t>5kJ/0.01Hz</a:t>
            </a:r>
          </a:p>
          <a:p>
            <a:pPr algn="ctr" defTabSz="914355"/>
            <a:r>
              <a:rPr lang="ja-JP" altLang="en-US" sz="2000" dirty="0" smtClean="0">
                <a:solidFill>
                  <a:srgbClr val="FF0000"/>
                </a:solidFill>
                <a:latin typeface="Arial"/>
                <a:ea typeface="ＭＳ Ｐゴシック"/>
                <a:cs typeface="Arial"/>
              </a:rPr>
              <a:t>Ｘ４</a:t>
            </a:r>
            <a:r>
              <a:rPr lang="en-US" altLang="ja-JP" sz="2000" dirty="0">
                <a:solidFill>
                  <a:srgbClr val="FF0000"/>
                </a:solidFill>
                <a:latin typeface="Arial"/>
                <a:ea typeface="ＭＳ Ｐゴシック"/>
                <a:cs typeface="Arial"/>
              </a:rPr>
              <a:t> </a:t>
            </a:r>
            <a:r>
              <a:rPr lang="en-US" altLang="ja-JP" sz="2000" dirty="0" smtClean="0">
                <a:solidFill>
                  <a:srgbClr val="FF0000"/>
                </a:solidFill>
                <a:latin typeface="Arial"/>
                <a:ea typeface="ＭＳ Ｐゴシック"/>
                <a:cs typeface="Arial"/>
              </a:rPr>
              <a:t>Modules</a:t>
            </a:r>
            <a:endParaRPr lang="ja-JP" altLang="en-US" sz="2000" dirty="0">
              <a:solidFill>
                <a:srgbClr val="FF0000"/>
              </a:solidFill>
              <a:latin typeface="Arial"/>
              <a:ea typeface="ＭＳ Ｐゴシック"/>
              <a:cs typeface="Arial"/>
            </a:endParaRPr>
          </a:p>
        </p:txBody>
      </p:sp>
      <p:sp>
        <p:nvSpPr>
          <p:cNvPr id="151" name="テキスト ボックス 150"/>
          <p:cNvSpPr txBox="1"/>
          <p:nvPr/>
        </p:nvSpPr>
        <p:spPr>
          <a:xfrm rot="19800000">
            <a:off x="1691799" y="3973070"/>
            <a:ext cx="1561600" cy="523212"/>
          </a:xfrm>
          <a:prstGeom prst="rect">
            <a:avLst/>
          </a:prstGeom>
          <a:noFill/>
        </p:spPr>
        <p:txBody>
          <a:bodyPr wrap="none" lIns="91436" tIns="45716" rIns="91436" bIns="45716" rtlCol="0">
            <a:spAutoFit/>
          </a:bodyPr>
          <a:lstStyle/>
          <a:p>
            <a:pPr algn="ctr" defTabSz="914355"/>
            <a:r>
              <a:rPr lang="en-US" altLang="ja-JP" sz="1400" dirty="0" smtClean="0">
                <a:solidFill>
                  <a:prstClr val="black"/>
                </a:solidFill>
                <a:latin typeface="Arial"/>
                <a:ea typeface="ＭＳ Ｐゴシック"/>
                <a:cs typeface="Arial"/>
              </a:rPr>
              <a:t>Cooled Ceramics</a:t>
            </a:r>
            <a:endParaRPr lang="en-US" altLang="ja-JP" sz="1400" dirty="0">
              <a:solidFill>
                <a:prstClr val="black"/>
              </a:solidFill>
              <a:latin typeface="Arial"/>
              <a:ea typeface="ＭＳ Ｐゴシック"/>
              <a:cs typeface="Arial"/>
            </a:endParaRPr>
          </a:p>
          <a:p>
            <a:pPr algn="ctr" defTabSz="914355"/>
            <a:r>
              <a:rPr lang="en-US" altLang="ja-JP" sz="1400" dirty="0">
                <a:solidFill>
                  <a:prstClr val="black"/>
                </a:solidFill>
                <a:latin typeface="Arial"/>
                <a:ea typeface="ＭＳ Ｐゴシック"/>
                <a:cs typeface="Arial"/>
              </a:rPr>
              <a:t>GEMBU</a:t>
            </a:r>
            <a:endParaRPr lang="ja-JP" altLang="en-US" sz="1400" dirty="0">
              <a:solidFill>
                <a:prstClr val="black"/>
              </a:solidFill>
              <a:latin typeface="Arial"/>
              <a:ea typeface="ＭＳ Ｐゴシック"/>
              <a:cs typeface="Arial"/>
            </a:endParaRPr>
          </a:p>
        </p:txBody>
      </p:sp>
      <p:sp>
        <p:nvSpPr>
          <p:cNvPr id="152" name="テキスト ボックス 151"/>
          <p:cNvSpPr txBox="1"/>
          <p:nvPr/>
        </p:nvSpPr>
        <p:spPr>
          <a:xfrm rot="19812372">
            <a:off x="5398460" y="2794572"/>
            <a:ext cx="1112847" cy="307768"/>
          </a:xfrm>
          <a:prstGeom prst="rect">
            <a:avLst/>
          </a:prstGeom>
          <a:noFill/>
        </p:spPr>
        <p:txBody>
          <a:bodyPr wrap="none" lIns="91436" tIns="45716" rIns="91436" bIns="45716" rtlCol="0">
            <a:spAutoFit/>
          </a:bodyPr>
          <a:lstStyle/>
          <a:p>
            <a:pPr algn="ctr" defTabSz="914355"/>
            <a:r>
              <a:rPr lang="en-US" altLang="ja-JP" sz="1400" dirty="0">
                <a:solidFill>
                  <a:prstClr val="black"/>
                </a:solidFill>
                <a:latin typeface="Arial"/>
                <a:ea typeface="ＭＳ Ｐゴシック"/>
                <a:cs typeface="Arial"/>
              </a:rPr>
              <a:t>40 </a:t>
            </a:r>
            <a:r>
              <a:rPr lang="en-US" altLang="ja-JP" sz="1400" dirty="0" smtClean="0">
                <a:solidFill>
                  <a:prstClr val="black"/>
                </a:solidFill>
                <a:latin typeface="Arial"/>
                <a:ea typeface="ＭＳ Ｐゴシック"/>
                <a:cs typeface="Arial"/>
              </a:rPr>
              <a:t>Modules </a:t>
            </a:r>
            <a:endParaRPr lang="en-US" altLang="ja-JP" sz="1400" dirty="0">
              <a:solidFill>
                <a:prstClr val="black"/>
              </a:solidFill>
              <a:latin typeface="Arial"/>
              <a:ea typeface="ＭＳ Ｐゴシック"/>
              <a:cs typeface="Arial"/>
            </a:endParaRPr>
          </a:p>
        </p:txBody>
      </p:sp>
      <p:sp>
        <p:nvSpPr>
          <p:cNvPr id="153" name="正方形/長方形 152"/>
          <p:cNvSpPr/>
          <p:nvPr/>
        </p:nvSpPr>
        <p:spPr>
          <a:xfrm>
            <a:off x="350982" y="1484784"/>
            <a:ext cx="1056224" cy="461665"/>
          </a:xfrm>
          <a:prstGeom prst="rect">
            <a:avLst/>
          </a:prstGeom>
        </p:spPr>
        <p:txBody>
          <a:bodyPr wrap="none">
            <a:spAutoFit/>
          </a:bodyPr>
          <a:lstStyle/>
          <a:p>
            <a:pPr defTabSz="914400"/>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Dinosaurs</a:t>
            </a:r>
          </a:p>
          <a:p>
            <a:pPr defTabSz="914400"/>
            <a:r>
              <a:rPr lang="en-US" altLang="ja-JP" sz="12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Distinction</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endParaRPr>
          </a:p>
        </p:txBody>
      </p:sp>
      <p:pic>
        <p:nvPicPr>
          <p:cNvPr id="154" name="図 153"/>
          <p:cNvPicPr>
            <a:picLocks noChangeAspect="1"/>
          </p:cNvPicPr>
          <p:nvPr/>
        </p:nvPicPr>
        <p:blipFill>
          <a:blip r:embed="rId20"/>
          <a:stretch>
            <a:fillRect/>
          </a:stretch>
        </p:blipFill>
        <p:spPr>
          <a:xfrm>
            <a:off x="283830" y="1979385"/>
            <a:ext cx="1233068" cy="1233068"/>
          </a:xfrm>
          <a:prstGeom prst="rect">
            <a:avLst/>
          </a:prstGeom>
        </p:spPr>
      </p:pic>
      <p:sp>
        <p:nvSpPr>
          <p:cNvPr id="155" name="正方形/長方形 154"/>
          <p:cNvSpPr/>
          <p:nvPr/>
        </p:nvSpPr>
        <p:spPr>
          <a:xfrm>
            <a:off x="1413275" y="1196752"/>
            <a:ext cx="1261884" cy="461665"/>
          </a:xfrm>
          <a:prstGeom prst="rect">
            <a:avLst/>
          </a:prstGeom>
        </p:spPr>
        <p:txBody>
          <a:bodyPr wrap="none">
            <a:spAutoFit/>
          </a:bodyPr>
          <a:lstStyle/>
          <a:p>
            <a:pPr defTabSz="914400"/>
            <a:r>
              <a:rPr lang="en-US" altLang="ja-JP" sz="1200"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Collision-less</a:t>
            </a:r>
          </a:p>
          <a:p>
            <a:pPr defTabSz="914400"/>
            <a:r>
              <a:rPr lang="en-US" altLang="ja-JP" sz="1200"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Shocks</a:t>
            </a:r>
            <a:endParaRPr lang="en-US" altLang="ja-JP" sz="12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endParaRPr>
          </a:p>
        </p:txBody>
      </p:sp>
      <p:pic>
        <p:nvPicPr>
          <p:cNvPr id="156" name="Picture 4" descr="File:SN 1006.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75656" y="1632440"/>
            <a:ext cx="1265054" cy="126505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ファイル:Magnetar-3b-450x580.gi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61535" y="1101340"/>
            <a:ext cx="1080816" cy="1399271"/>
          </a:xfrm>
          <a:prstGeom prst="rect">
            <a:avLst/>
          </a:prstGeom>
          <a:noFill/>
          <a:extLst>
            <a:ext uri="{909E8E84-426E-40dd-AFC4-6F175D3DCCD1}">
              <a14:hiddenFill xmlns:a14="http://schemas.microsoft.com/office/drawing/2010/main">
                <a:solidFill>
                  <a:srgbClr val="FFFFFF"/>
                </a:solidFill>
              </a14:hiddenFill>
            </a:ext>
          </a:extLst>
        </p:spPr>
      </p:pic>
      <p:sp>
        <p:nvSpPr>
          <p:cNvPr id="158" name="正方形/長方形 157"/>
          <p:cNvSpPr/>
          <p:nvPr/>
        </p:nvSpPr>
        <p:spPr>
          <a:xfrm>
            <a:off x="2626208" y="844075"/>
            <a:ext cx="966931" cy="276999"/>
          </a:xfrm>
          <a:prstGeom prst="rect">
            <a:avLst/>
          </a:prstGeom>
        </p:spPr>
        <p:txBody>
          <a:bodyPr wrap="none">
            <a:spAutoFit/>
          </a:bodyPr>
          <a:lstStyle/>
          <a:p>
            <a:pPr defTabSz="914400"/>
            <a:r>
              <a:rPr lang="en-US" altLang="ja-JP" sz="1200" b="1" dirty="0" err="1"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Magnetor</a:t>
            </a:r>
            <a:endParaRPr lang="en-US" altLang="ja-JP" sz="12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endParaRPr>
          </a:p>
        </p:txBody>
      </p:sp>
      <p:sp>
        <p:nvSpPr>
          <p:cNvPr id="159" name="右矢印 158"/>
          <p:cNvSpPr/>
          <p:nvPr/>
        </p:nvSpPr>
        <p:spPr>
          <a:xfrm rot="12579094">
            <a:off x="2830975" y="3083869"/>
            <a:ext cx="989151" cy="209943"/>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55"/>
            <a:endParaRPr lang="ja-JP" altLang="en-US">
              <a:solidFill>
                <a:prstClr val="white"/>
              </a:solidFill>
              <a:latin typeface="Calibri"/>
              <a:ea typeface="ＭＳ Ｐゴシック"/>
            </a:endParaRPr>
          </a:p>
        </p:txBody>
      </p:sp>
    </p:spTree>
    <p:extLst>
      <p:ext uri="{BB962C8B-B14F-4D97-AF65-F5344CB8AC3E}">
        <p14:creationId xmlns:p14="http://schemas.microsoft.com/office/powerpoint/2010/main" val="3943160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p:cNvSpPr>
            <a:spLocks noGrp="1"/>
          </p:cNvSpPr>
          <p:nvPr>
            <p:ph type="sldNum" sz="quarter" idx="10"/>
          </p:nvPr>
        </p:nvSpPr>
        <p:spPr/>
        <p:txBody>
          <a:bodyPr/>
          <a:lstStyle/>
          <a:p>
            <a:fld id="{27EE0224-9F0E-B84E-B2D6-367CC8064F54}" type="slidenum">
              <a:rPr lang="en-US" altLang="ja-JP"/>
              <a:pPr/>
              <a:t>28</a:t>
            </a:fld>
            <a:endParaRPr lang="en-US" altLang="ja-JP"/>
          </a:p>
        </p:txBody>
      </p:sp>
      <p:sp>
        <p:nvSpPr>
          <p:cNvPr id="51204" name="Rectangle 4"/>
          <p:cNvSpPr>
            <a:spLocks noGrp="1" noChangeArrowheads="1"/>
          </p:cNvSpPr>
          <p:nvPr>
            <p:ph type="title"/>
          </p:nvPr>
        </p:nvSpPr>
        <p:spPr bwMode="auto">
          <a:xfrm>
            <a:off x="3664426" y="-57150"/>
            <a:ext cx="5056664" cy="662940"/>
          </a:xfrm>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82293" tIns="41148" rIns="40640" bIns="41148" numCol="1" anchor="ctr" anchorCtr="0" compatLnSpc="1">
            <a:prstTxWarp prst="textNoShape">
              <a:avLst/>
            </a:prstTxWarp>
          </a:bodyPr>
          <a:lstStyle/>
          <a:p>
            <a:pPr marL="40005">
              <a:spcBef>
                <a:spcPct val="0"/>
              </a:spcBef>
            </a:pPr>
            <a:r>
              <a:rPr lang="en-US" altLang="ja-JP" sz="3200" dirty="0">
                <a:latin typeface="Lucida Grande" charset="0"/>
                <a:cs typeface="Lucida Grande" charset="0"/>
                <a:sym typeface="Lucida Grande" charset="0"/>
              </a:rPr>
              <a:t>Summary</a:t>
            </a:r>
            <a:endParaRPr lang="en-US" altLang="ja-JP" sz="3200" dirty="0">
              <a:latin typeface="Lucida Grande" charset="0"/>
              <a:sym typeface="Lucida Grande" charset="0"/>
            </a:endParaRPr>
          </a:p>
        </p:txBody>
      </p:sp>
      <p:sp>
        <p:nvSpPr>
          <p:cNvPr id="51205" name="Rectangle 5"/>
          <p:cNvSpPr>
            <a:spLocks noGrp="1" noChangeArrowheads="1"/>
          </p:cNvSpPr>
          <p:nvPr>
            <p:ph type="body" idx="1"/>
          </p:nvPr>
        </p:nvSpPr>
        <p:spPr bwMode="auto">
          <a:xfrm>
            <a:off x="468630" y="720080"/>
            <a:ext cx="8298180" cy="60932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2293" tIns="41148" rIns="40640" bIns="41148" numCol="1" anchor="t" anchorCtr="0" compatLnSpc="1">
            <a:prstTxWarp prst="textNoShape">
              <a:avLst/>
            </a:prstTxWarp>
          </a:bodyPr>
          <a:lstStyle/>
          <a:p>
            <a:pPr marL="200019" indent="-200019">
              <a:spcBef>
                <a:spcPts val="720"/>
              </a:spcBef>
              <a:buClrTx/>
              <a:buSzPct val="100000"/>
              <a:buFont typeface="Lucida Grande" charset="0"/>
              <a:buChar char="•"/>
              <a:tabLst>
                <a:tab pos="1148681" algn="l"/>
                <a:tab pos="1148681" algn="l"/>
                <a:tab pos="1148681" algn="l"/>
                <a:tab pos="1148681" algn="l"/>
                <a:tab pos="1148681" algn="l"/>
                <a:tab pos="1148681" algn="l"/>
                <a:tab pos="1148681" algn="l"/>
              </a:tabLst>
            </a:pPr>
            <a:r>
              <a:rPr lang="en-US" altLang="ja-JP" sz="2200" b="1" dirty="0">
                <a:latin typeface="Lucida Grande" charset="0"/>
                <a:cs typeface="Lucida Grande" charset="0"/>
                <a:sym typeface="Lucida Grande" charset="0"/>
              </a:rPr>
              <a:t>Fast ignition </a:t>
            </a:r>
            <a:r>
              <a:rPr lang="en-US" altLang="ja-JP" sz="2200" b="1" dirty="0" smtClean="0">
                <a:latin typeface="Lucida Grande" charset="0"/>
                <a:cs typeface="Lucida Grande" charset="0"/>
                <a:sym typeface="Lucida Grande" charset="0"/>
              </a:rPr>
              <a:t>scheme is steadily on going as FIREX I project.</a:t>
            </a:r>
          </a:p>
          <a:p>
            <a:pPr marL="0" indent="0">
              <a:spcBef>
                <a:spcPts val="720"/>
              </a:spcBef>
              <a:buClrTx/>
              <a:buSzPct val="100000"/>
              <a:buNone/>
              <a:tabLst>
                <a:tab pos="1148681" algn="l"/>
                <a:tab pos="1148681" algn="l"/>
                <a:tab pos="1148681" algn="l"/>
                <a:tab pos="1148681" algn="l"/>
                <a:tab pos="1148681" algn="l"/>
                <a:tab pos="1148681" algn="l"/>
                <a:tab pos="1148681" algn="l"/>
              </a:tabLst>
            </a:pPr>
            <a:r>
              <a:rPr lang="en-US" altLang="ja-JP" sz="2200" b="1" dirty="0" smtClean="0">
                <a:latin typeface="Lucida Grande" charset="0"/>
                <a:cs typeface="Lucida Grande" charset="0"/>
                <a:sym typeface="Lucida Grande" charset="0"/>
              </a:rPr>
              <a:t>   We </a:t>
            </a:r>
            <a:r>
              <a:rPr lang="en-US" altLang="ja-JP" sz="2200" b="1" dirty="0">
                <a:latin typeface="Lucida Grande" charset="0"/>
                <a:cs typeface="Lucida Grande" charset="0"/>
                <a:sym typeface="Lucida Grande" charset="0"/>
              </a:rPr>
              <a:t>will achieve 5-keV temperature within a few </a:t>
            </a:r>
            <a:r>
              <a:rPr lang="en-US" altLang="ja-JP" sz="2200" b="1" dirty="0" smtClean="0">
                <a:latin typeface="Lucida Grande" charset="0"/>
                <a:cs typeface="Lucida Grande" charset="0"/>
                <a:sym typeface="Lucida Grande" charset="0"/>
              </a:rPr>
              <a:t>years,</a:t>
            </a:r>
            <a:endParaRPr lang="en-US" altLang="ja-JP" sz="2200" b="1" dirty="0">
              <a:latin typeface="Lucida Grande" charset="0"/>
              <a:cs typeface="Lucida Grande" charset="0"/>
              <a:sym typeface="Lucida Grande" charset="0"/>
            </a:endParaRPr>
          </a:p>
          <a:p>
            <a:pPr marL="0" indent="0">
              <a:spcBef>
                <a:spcPts val="720"/>
              </a:spcBef>
              <a:buClrTx/>
              <a:buSzPct val="100000"/>
              <a:buNone/>
              <a:tabLst>
                <a:tab pos="1148681" algn="l"/>
                <a:tab pos="1148681" algn="l"/>
                <a:tab pos="1148681" algn="l"/>
                <a:tab pos="1148681" algn="l"/>
                <a:tab pos="1148681" algn="l"/>
                <a:tab pos="1148681" algn="l"/>
                <a:tab pos="1148681" algn="l"/>
              </a:tabLst>
            </a:pPr>
            <a:r>
              <a:rPr lang="en-US" altLang="ja-JP" sz="2200" b="1" dirty="0">
                <a:latin typeface="Lucida Grande" charset="0"/>
                <a:cs typeface="Lucida Grande" charset="0"/>
                <a:sym typeface="Lucida Grande" charset="0"/>
              </a:rPr>
              <a:t>   with the increase of heating efficiency </a:t>
            </a:r>
          </a:p>
          <a:p>
            <a:pPr marL="0" indent="0">
              <a:spcBef>
                <a:spcPts val="720"/>
              </a:spcBef>
              <a:buClrTx/>
              <a:buSzPct val="100000"/>
              <a:buNone/>
              <a:tabLst>
                <a:tab pos="1148681" algn="l"/>
                <a:tab pos="1148681" algn="l"/>
                <a:tab pos="1148681" algn="l"/>
                <a:tab pos="1148681" algn="l"/>
                <a:tab pos="1148681" algn="l"/>
                <a:tab pos="1148681" algn="l"/>
                <a:tab pos="1148681" algn="l"/>
              </a:tabLst>
            </a:pPr>
            <a:r>
              <a:rPr lang="en-US" altLang="ja-JP" sz="2200" b="1" dirty="0">
                <a:latin typeface="Lucida Grande" charset="0"/>
                <a:cs typeface="Lucida Grande" charset="0"/>
                <a:sym typeface="Lucida Grande" charset="0"/>
              </a:rPr>
              <a:t>   by </a:t>
            </a:r>
            <a:r>
              <a:rPr lang="en-US" altLang="ja-JP" sz="2200" b="1" dirty="0" smtClean="0">
                <a:latin typeface="Lucida Grande" charset="0"/>
                <a:cs typeface="Lucida Grande" charset="0"/>
                <a:sym typeface="Lucida Grande" charset="0"/>
              </a:rPr>
              <a:t>magnetic </a:t>
            </a:r>
            <a:r>
              <a:rPr lang="en-US" altLang="ja-JP" sz="2200" b="1" dirty="0">
                <a:latin typeface="Lucida Grande" charset="0"/>
                <a:cs typeface="Lucida Grande" charset="0"/>
                <a:sym typeface="Lucida Grande" charset="0"/>
              </a:rPr>
              <a:t>field guiding of electron beam and </a:t>
            </a:r>
          </a:p>
          <a:p>
            <a:pPr marL="0" indent="0">
              <a:spcBef>
                <a:spcPts val="720"/>
              </a:spcBef>
              <a:buClrTx/>
              <a:buSzPct val="100000"/>
              <a:buNone/>
              <a:tabLst>
                <a:tab pos="1148681" algn="l"/>
                <a:tab pos="1148681" algn="l"/>
                <a:tab pos="1148681" algn="l"/>
                <a:tab pos="1148681" algn="l"/>
                <a:tab pos="1148681" algn="l"/>
                <a:tab pos="1148681" algn="l"/>
                <a:tab pos="1148681" algn="l"/>
              </a:tabLst>
            </a:pPr>
            <a:r>
              <a:rPr lang="en-US" altLang="ja-JP" sz="2200" b="1" dirty="0">
                <a:latin typeface="Lucida Grande" charset="0"/>
                <a:cs typeface="Lucida Grande" charset="0"/>
                <a:sym typeface="Lucida Grande" charset="0"/>
              </a:rPr>
              <a:t>   the full performance  operation in LFEX</a:t>
            </a:r>
            <a:r>
              <a:rPr lang="en-US" altLang="ja-JP" sz="2200" b="1" dirty="0" smtClean="0">
                <a:latin typeface="Lucida Grande" charset="0"/>
                <a:cs typeface="Lucida Grande" charset="0"/>
                <a:sym typeface="Lucida Grande" charset="0"/>
              </a:rPr>
              <a:t>.</a:t>
            </a:r>
          </a:p>
          <a:p>
            <a:pPr marL="0" indent="0">
              <a:spcBef>
                <a:spcPts val="720"/>
              </a:spcBef>
              <a:buClrTx/>
              <a:buSzPct val="100000"/>
              <a:buNone/>
              <a:tabLst>
                <a:tab pos="1148681" algn="l"/>
                <a:tab pos="1148681" algn="l"/>
                <a:tab pos="1148681" algn="l"/>
                <a:tab pos="1148681" algn="l"/>
                <a:tab pos="1148681" algn="l"/>
                <a:tab pos="1148681" algn="l"/>
                <a:tab pos="1148681" algn="l"/>
              </a:tabLst>
            </a:pPr>
            <a:endParaRPr lang="en-US" altLang="ja-JP" sz="2200" b="1" dirty="0" smtClean="0">
              <a:latin typeface="Lucida Grande" charset="0"/>
              <a:cs typeface="Lucida Grande" charset="0"/>
              <a:sym typeface="Lucida Grande" charset="0"/>
            </a:endParaRPr>
          </a:p>
          <a:p>
            <a:pPr marL="200019" indent="-200019">
              <a:spcBef>
                <a:spcPts val="720"/>
              </a:spcBef>
              <a:buClrTx/>
              <a:buSzPct val="100000"/>
              <a:buFont typeface="Lucida Grande" charset="0"/>
              <a:buChar char="•"/>
              <a:tabLst>
                <a:tab pos="1148681" algn="l"/>
                <a:tab pos="1148681" algn="l"/>
                <a:tab pos="1148681" algn="l"/>
                <a:tab pos="1148681" algn="l"/>
                <a:tab pos="1148681" algn="l"/>
                <a:tab pos="1148681" algn="l"/>
                <a:tab pos="1148681" algn="l"/>
              </a:tabLst>
            </a:pPr>
            <a:r>
              <a:rPr lang="en-US" altLang="ja-JP" sz="2200" b="1" dirty="0" smtClean="0">
                <a:latin typeface="Lucida Grande" charset="0"/>
                <a:sym typeface="Lucida Grande" charset="0"/>
              </a:rPr>
              <a:t>Toward future power plant, we are developing rep. rate laser technologies including split ceramic lasers invented by ILE.</a:t>
            </a:r>
          </a:p>
          <a:p>
            <a:pPr marL="200019" indent="-200019">
              <a:spcBef>
                <a:spcPts val="720"/>
              </a:spcBef>
              <a:buClrTx/>
              <a:buSzPct val="100000"/>
              <a:buFont typeface="Lucida Grande" charset="0"/>
              <a:buChar char="•"/>
              <a:tabLst>
                <a:tab pos="1148681" algn="l"/>
                <a:tab pos="1148681" algn="l"/>
                <a:tab pos="1148681" algn="l"/>
                <a:tab pos="1148681" algn="l"/>
                <a:tab pos="1148681" algn="l"/>
                <a:tab pos="1148681" algn="l"/>
                <a:tab pos="1148681" algn="l"/>
              </a:tabLst>
            </a:pPr>
            <a:endParaRPr lang="en-US" altLang="ja-JP" sz="2200" b="1" dirty="0" smtClean="0">
              <a:latin typeface="Lucida Grande" charset="0"/>
              <a:sym typeface="Lucida Grande" charset="0"/>
            </a:endParaRPr>
          </a:p>
          <a:p>
            <a:pPr marL="200019" indent="-200019">
              <a:spcBef>
                <a:spcPts val="720"/>
              </a:spcBef>
              <a:buClrTx/>
              <a:buSzPct val="100000"/>
              <a:buFont typeface="Lucida Grande" charset="0"/>
              <a:buChar char="•"/>
              <a:tabLst>
                <a:tab pos="1148681" algn="l"/>
                <a:tab pos="1148681" algn="l"/>
                <a:tab pos="1148681" algn="l"/>
                <a:tab pos="1148681" algn="l"/>
                <a:tab pos="1148681" algn="l"/>
                <a:tab pos="1148681" algn="l"/>
                <a:tab pos="1148681" algn="l"/>
              </a:tabLst>
            </a:pPr>
            <a:r>
              <a:rPr lang="en-US" altLang="ja-JP" sz="2200" b="1" dirty="0" smtClean="0">
                <a:latin typeface="Lucida Grande" charset="0"/>
                <a:sym typeface="Lucida Grande" charset="0"/>
              </a:rPr>
              <a:t>Our </a:t>
            </a:r>
            <a:r>
              <a:rPr lang="en-US" altLang="ja-JP" sz="2200" b="1" dirty="0">
                <a:latin typeface="Lucida Grande" charset="0"/>
                <a:sym typeface="Lucida Grande" charset="0"/>
              </a:rPr>
              <a:t>activities </a:t>
            </a:r>
            <a:r>
              <a:rPr lang="en-US" altLang="ja-JP" sz="2200" b="1" dirty="0" smtClean="0">
                <a:latin typeface="Lucida Grande" charset="0"/>
                <a:sym typeface="Lucida Grande" charset="0"/>
              </a:rPr>
              <a:t>toward fusion energy are </a:t>
            </a:r>
            <a:r>
              <a:rPr lang="en-US" altLang="ja-JP" sz="2200" b="1" dirty="0">
                <a:latin typeface="Lucida Grande" charset="0"/>
                <a:sym typeface="Lucida Grande" charset="0"/>
              </a:rPr>
              <a:t>also contributing to enlarge photonics industry, basic science research with intense lasers, and the education of </a:t>
            </a:r>
            <a:r>
              <a:rPr lang="en-US" altLang="ja-JP" sz="2200" b="1" dirty="0" smtClean="0">
                <a:latin typeface="Lucida Grande" charset="0"/>
                <a:sym typeface="Lucida Grande" charset="0"/>
              </a:rPr>
              <a:t>people </a:t>
            </a:r>
            <a:r>
              <a:rPr lang="en-US" altLang="ja-JP" sz="2200" b="1" dirty="0">
                <a:latin typeface="Lucida Grande" charset="0"/>
                <a:sym typeface="Lucida Grande" charset="0"/>
              </a:rPr>
              <a:t>for all of these related society</a:t>
            </a:r>
            <a:r>
              <a:rPr lang="en-US" altLang="ja-JP" sz="2200" b="1" dirty="0" smtClean="0">
                <a:latin typeface="Lucida Grande" charset="0"/>
                <a:sym typeface="Lucida Grande" charset="0"/>
              </a:rPr>
              <a:t>.</a:t>
            </a:r>
            <a:endParaRPr lang="en-US" altLang="ja-JP" sz="2200" b="1" dirty="0">
              <a:latin typeface="Lucida Grande" charset="0"/>
              <a:sym typeface="Lucida Grande" charset="0"/>
            </a:endParaRPr>
          </a:p>
        </p:txBody>
      </p:sp>
      <p:pic>
        <p:nvPicPr>
          <p:cNvPr id="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649342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AutoShape 5"/>
          <p:cNvSpPr>
            <a:spLocks/>
          </p:cNvSpPr>
          <p:nvPr/>
        </p:nvSpPr>
        <p:spPr bwMode="auto">
          <a:xfrm>
            <a:off x="148590" y="692696"/>
            <a:ext cx="8915400" cy="6096724"/>
          </a:xfrm>
          <a:prstGeom prst="roundRect">
            <a:avLst>
              <a:gd name="adj" fmla="val 5468"/>
            </a:avLst>
          </a:prstGeom>
          <a:solidFill>
            <a:srgbClr val="080808"/>
          </a:solidFill>
          <a:ln w="9525" cap="flat">
            <a:solidFill>
              <a:schemeClr val="tx1"/>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dirty="0">
              <a:solidFill>
                <a:srgbClr val="000000"/>
              </a:solidFill>
              <a:latin typeface="Gill Sans" charset="0"/>
              <a:ea typeface="ヒラギノ角ゴ ProN W3" charset="0"/>
              <a:cs typeface="ヒラギノ角ゴ ProN W3" charset="0"/>
              <a:sym typeface="Gill Sans" charset="0"/>
            </a:endParaRPr>
          </a:p>
        </p:txBody>
      </p:sp>
      <p:sp>
        <p:nvSpPr>
          <p:cNvPr id="32776" name="Rectangle 8"/>
          <p:cNvSpPr>
            <a:spLocks noGrp="1" noChangeArrowheads="1"/>
          </p:cNvSpPr>
          <p:nvPr>
            <p:ph type="title"/>
          </p:nvPr>
        </p:nvSpPr>
        <p:spPr>
          <a:xfrm>
            <a:off x="545152" y="0"/>
            <a:ext cx="8275320" cy="685800"/>
          </a:xfrm>
          <a:ln/>
        </p:spPr>
        <p:txBody>
          <a:bodyPr rIns="126994"/>
          <a:lstStyle/>
          <a:p>
            <a:r>
              <a:rPr lang="en-US" altLang="ja-JP" sz="2700" dirty="0">
                <a:latin typeface="Lucida Grande" charset="0"/>
                <a:cs typeface="Lucida Grande" charset="0"/>
                <a:sym typeface="Lucida Grande" charset="0"/>
              </a:rPr>
              <a:t>Central and Fast Ignition Schemes</a:t>
            </a:r>
            <a:endParaRPr lang="en-US" altLang="ja-JP" sz="2700" dirty="0">
              <a:latin typeface="Lucida Grande" charset="0"/>
              <a:ea typeface="ヒラギノ角ゴ ProN W6" charset="0"/>
              <a:cs typeface="ヒラギノ角ゴ ProN W6" charset="0"/>
              <a:sym typeface="Lucida Grande" charset="0"/>
            </a:endParaRPr>
          </a:p>
        </p:txBody>
      </p:sp>
      <p:sp>
        <p:nvSpPr>
          <p:cNvPr id="32777" name="Rectangle 9"/>
          <p:cNvSpPr>
            <a:spLocks/>
          </p:cNvSpPr>
          <p:nvPr/>
        </p:nvSpPr>
        <p:spPr bwMode="auto">
          <a:xfrm>
            <a:off x="309333" y="775737"/>
            <a:ext cx="6710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40640" bIns="0">
            <a:spAutoFit/>
          </a:bodyPr>
          <a:lstStyle/>
          <a:p>
            <a:pPr marL="40005" defTabSz="822936" fontAlgn="base">
              <a:spcBef>
                <a:spcPct val="0"/>
              </a:spcBef>
              <a:spcAft>
                <a:spcPct val="0"/>
              </a:spcAft>
            </a:pPr>
            <a:r>
              <a:rPr kumimoji="0" lang="en-US" altLang="ja-JP" dirty="0">
                <a:solidFill>
                  <a:srgbClr val="FFFFFF"/>
                </a:solidFill>
                <a:latin typeface="Arial Bold" charset="0"/>
                <a:ea typeface="ＭＳ Ｐゴシック" charset="0"/>
                <a:cs typeface="Arial Bold" charset="0"/>
                <a:sym typeface="Arial Bold" charset="0"/>
              </a:rPr>
              <a:t>Central </a:t>
            </a:r>
            <a:r>
              <a:rPr kumimoji="0" lang="en-US" altLang="ja-JP" dirty="0" smtClean="0">
                <a:solidFill>
                  <a:srgbClr val="FFFFFF"/>
                </a:solidFill>
                <a:latin typeface="Arial Bold" charset="0"/>
                <a:ea typeface="ＭＳ Ｐゴシック" charset="0"/>
                <a:cs typeface="Arial Bold" charset="0"/>
                <a:sym typeface="Arial Bold" charset="0"/>
              </a:rPr>
              <a:t>Ignition proposed by J. Nuckolls in 1972  </a:t>
            </a:r>
            <a:endParaRPr kumimoji="0" lang="en-US" altLang="ja-JP" dirty="0">
              <a:solidFill>
                <a:srgbClr val="FFFFFF"/>
              </a:solidFill>
              <a:latin typeface="Arial Bold" charset="0"/>
              <a:ea typeface="ＭＳ Ｐゴシック" charset="0"/>
              <a:cs typeface="Arial Bold" charset="0"/>
              <a:sym typeface="Arial Bold" charset="0"/>
            </a:endParaRPr>
          </a:p>
        </p:txBody>
      </p:sp>
      <p:sp>
        <p:nvSpPr>
          <p:cNvPr id="32832" name="Oval 64"/>
          <p:cNvSpPr>
            <a:spLocks/>
          </p:cNvSpPr>
          <p:nvPr/>
        </p:nvSpPr>
        <p:spPr bwMode="auto">
          <a:xfrm rot="10800000" flipH="1">
            <a:off x="4073371" y="1877380"/>
            <a:ext cx="1471613" cy="1471613"/>
          </a:xfrm>
          <a:prstGeom prst="ellipse">
            <a:avLst/>
          </a:prstGeom>
          <a:gradFill rotWithShape="0">
            <a:gsLst>
              <a:gs pos="0">
                <a:srgbClr val="FF6600"/>
              </a:gs>
              <a:gs pos="100000">
                <a:srgbClr val="080808"/>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38" name="Group 70"/>
          <p:cNvGrpSpPr>
            <a:grpSpLocks/>
          </p:cNvGrpSpPr>
          <p:nvPr/>
        </p:nvGrpSpPr>
        <p:grpSpPr bwMode="auto">
          <a:xfrm>
            <a:off x="548640" y="2080260"/>
            <a:ext cx="1085850" cy="1084422"/>
            <a:chOff x="0" y="0"/>
            <a:chExt cx="760" cy="758"/>
          </a:xfrm>
        </p:grpSpPr>
        <p:grpSp>
          <p:nvGrpSpPr>
            <p:cNvPr id="32836" name="Group 68"/>
            <p:cNvGrpSpPr>
              <a:grpSpLocks/>
            </p:cNvGrpSpPr>
            <p:nvPr/>
          </p:nvGrpSpPr>
          <p:grpSpPr bwMode="auto">
            <a:xfrm rot="10800000" flipH="1">
              <a:off x="0" y="0"/>
              <a:ext cx="760" cy="758"/>
              <a:chOff x="0" y="0"/>
              <a:chExt cx="760" cy="758"/>
            </a:xfrm>
          </p:grpSpPr>
          <p:sp>
            <p:nvSpPr>
              <p:cNvPr id="32833" name="AutoShape 65"/>
              <p:cNvSpPr>
                <a:spLocks/>
              </p:cNvSpPr>
              <p:nvPr/>
            </p:nvSpPr>
            <p:spPr bwMode="auto">
              <a:xfrm>
                <a:off x="0" y="0"/>
                <a:ext cx="760" cy="75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34" name="Oval 66"/>
              <p:cNvSpPr>
                <a:spLocks/>
              </p:cNvSpPr>
              <p:nvPr/>
            </p:nvSpPr>
            <p:spPr bwMode="auto">
              <a:xfrm>
                <a:off x="25" y="25"/>
                <a:ext cx="713" cy="712"/>
              </a:xfrm>
              <a:prstGeom prst="ellipse">
                <a:avLst/>
              </a:prstGeom>
              <a:gradFill rotWithShape="0">
                <a:gsLst>
                  <a:gs pos="0">
                    <a:srgbClr val="FAFAFF"/>
                  </a:gs>
                  <a:gs pos="100000">
                    <a:srgbClr val="0000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35" name="AutoShape 67"/>
              <p:cNvSpPr>
                <a:spLocks/>
              </p:cNvSpPr>
              <p:nvPr/>
            </p:nvSpPr>
            <p:spPr bwMode="auto">
              <a:xfrm>
                <a:off x="0" y="0"/>
                <a:ext cx="760" cy="75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37" name="Oval 69"/>
            <p:cNvSpPr>
              <a:spLocks/>
            </p:cNvSpPr>
            <p:nvPr/>
          </p:nvSpPr>
          <p:spPr bwMode="auto">
            <a:xfrm rot="10800000" flipH="1">
              <a:off x="174" y="174"/>
              <a:ext cx="408" cy="409"/>
            </a:xfrm>
            <a:prstGeom prst="ellipse">
              <a:avLst/>
            </a:prstGeom>
            <a:gradFill rotWithShape="0">
              <a:gsLst>
                <a:gs pos="0">
                  <a:srgbClr val="CCCCFF"/>
                </a:gs>
                <a:gs pos="100000">
                  <a:srgbClr val="FFFFFF"/>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39" name="AutoShape 71"/>
          <p:cNvSpPr>
            <a:spLocks/>
          </p:cNvSpPr>
          <p:nvPr/>
        </p:nvSpPr>
        <p:spPr bwMode="auto">
          <a:xfrm rot="10800000" flipH="1">
            <a:off x="2263140" y="2248853"/>
            <a:ext cx="708660" cy="708660"/>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FF99"/>
              </a:gs>
              <a:gs pos="100000">
                <a:srgbClr val="FF990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0" name="Oval 72"/>
          <p:cNvSpPr>
            <a:spLocks/>
          </p:cNvSpPr>
          <p:nvPr/>
        </p:nvSpPr>
        <p:spPr bwMode="auto">
          <a:xfrm rot="10800000" flipH="1">
            <a:off x="2283143" y="2277428"/>
            <a:ext cx="665798" cy="665798"/>
          </a:xfrm>
          <a:prstGeom prst="ellipse">
            <a:avLst/>
          </a:prstGeom>
          <a:gradFill rotWithShape="0">
            <a:gsLst>
              <a:gs pos="0">
                <a:srgbClr val="FAFAFF"/>
              </a:gs>
              <a:gs pos="100000">
                <a:srgbClr val="009999"/>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1" name="Oval 73"/>
          <p:cNvSpPr>
            <a:spLocks/>
          </p:cNvSpPr>
          <p:nvPr/>
        </p:nvSpPr>
        <p:spPr bwMode="auto">
          <a:xfrm rot="10800000" flipH="1">
            <a:off x="2453164" y="2436024"/>
            <a:ext cx="328613" cy="327183"/>
          </a:xfrm>
          <a:prstGeom prst="ellipse">
            <a:avLst/>
          </a:prstGeom>
          <a:gradFill rotWithShape="0">
            <a:gsLst>
              <a:gs pos="0">
                <a:srgbClr val="FFCC99"/>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2" name="Oval 74"/>
          <p:cNvSpPr>
            <a:spLocks/>
          </p:cNvSpPr>
          <p:nvPr/>
        </p:nvSpPr>
        <p:spPr bwMode="auto">
          <a:xfrm rot="10800000" flipH="1">
            <a:off x="3440430" y="2480314"/>
            <a:ext cx="271463" cy="268605"/>
          </a:xfrm>
          <a:prstGeom prst="ellipse">
            <a:avLst/>
          </a:prstGeom>
          <a:gradFill rotWithShape="0">
            <a:gsLst>
              <a:gs pos="0">
                <a:srgbClr val="66FF66"/>
              </a:gs>
              <a:gs pos="100000">
                <a:srgbClr val="00CC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3" name="Oval 75"/>
          <p:cNvSpPr>
            <a:spLocks/>
          </p:cNvSpPr>
          <p:nvPr/>
        </p:nvSpPr>
        <p:spPr bwMode="auto">
          <a:xfrm rot="10800000" flipH="1">
            <a:off x="3520444" y="2558892"/>
            <a:ext cx="108585" cy="107156"/>
          </a:xfrm>
          <a:prstGeom prst="ellipse">
            <a:avLst/>
          </a:prstGeom>
          <a:gradFill rotWithShape="0">
            <a:gsLst>
              <a:gs pos="0">
                <a:srgbClr val="FF0000"/>
              </a:gs>
              <a:gs pos="100000">
                <a:srgbClr val="FFCC0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54" name="Group 86"/>
          <p:cNvGrpSpPr>
            <a:grpSpLocks/>
          </p:cNvGrpSpPr>
          <p:nvPr/>
        </p:nvGrpSpPr>
        <p:grpSpPr bwMode="auto">
          <a:xfrm rot="10800000" flipH="1">
            <a:off x="3930492" y="1734503"/>
            <a:ext cx="1760220" cy="1760220"/>
            <a:chOff x="0" y="0"/>
            <a:chExt cx="1231" cy="1231"/>
          </a:xfrm>
        </p:grpSpPr>
        <p:sp>
          <p:nvSpPr>
            <p:cNvPr id="32844" name="Oval 76"/>
            <p:cNvSpPr>
              <a:spLocks/>
            </p:cNvSpPr>
            <p:nvPr/>
          </p:nvSpPr>
          <p:spPr bwMode="auto">
            <a:xfrm>
              <a:off x="252" y="247"/>
              <a:ext cx="730" cy="730"/>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5" name="Oval 77"/>
            <p:cNvSpPr>
              <a:spLocks/>
            </p:cNvSpPr>
            <p:nvPr/>
          </p:nvSpPr>
          <p:spPr bwMode="auto">
            <a:xfrm>
              <a:off x="313" y="308"/>
              <a:ext cx="608" cy="608"/>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6" name="Oval 78"/>
            <p:cNvSpPr>
              <a:spLocks/>
            </p:cNvSpPr>
            <p:nvPr/>
          </p:nvSpPr>
          <p:spPr bwMode="auto">
            <a:xfrm>
              <a:off x="373" y="369"/>
              <a:ext cx="487" cy="48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49" name="Group 81"/>
            <p:cNvGrpSpPr>
              <a:grpSpLocks/>
            </p:cNvGrpSpPr>
            <p:nvPr/>
          </p:nvGrpSpPr>
          <p:grpSpPr bwMode="auto">
            <a:xfrm>
              <a:off x="144" y="139"/>
              <a:ext cx="946" cy="946"/>
              <a:chOff x="0" y="0"/>
              <a:chExt cx="946" cy="946"/>
            </a:xfrm>
          </p:grpSpPr>
          <p:sp>
            <p:nvSpPr>
              <p:cNvPr id="32847" name="AutoShape 79"/>
              <p:cNvSpPr>
                <a:spLocks/>
              </p:cNvSpPr>
              <p:nvPr/>
            </p:nvSpPr>
            <p:spPr bwMode="auto">
              <a:xfrm>
                <a:off x="138" y="138"/>
                <a:ext cx="669" cy="669"/>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48" name="AutoShape 80"/>
              <p:cNvSpPr>
                <a:spLocks/>
              </p:cNvSpPr>
              <p:nvPr/>
            </p:nvSpPr>
            <p:spPr bwMode="auto">
              <a:xfrm rot="2700000">
                <a:off x="138" y="138"/>
                <a:ext cx="669" cy="669"/>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52" name="Group 84"/>
            <p:cNvGrpSpPr>
              <a:grpSpLocks/>
            </p:cNvGrpSpPr>
            <p:nvPr/>
          </p:nvGrpSpPr>
          <p:grpSpPr bwMode="auto">
            <a:xfrm rot="1320000">
              <a:off x="142" y="142"/>
              <a:ext cx="947" cy="947"/>
              <a:chOff x="0" y="0"/>
              <a:chExt cx="946" cy="946"/>
            </a:xfrm>
          </p:grpSpPr>
          <p:sp>
            <p:nvSpPr>
              <p:cNvPr id="32850" name="AutoShape 82"/>
              <p:cNvSpPr>
                <a:spLocks/>
              </p:cNvSpPr>
              <p:nvPr/>
            </p:nvSpPr>
            <p:spPr bwMode="auto">
              <a:xfrm>
                <a:off x="138" y="138"/>
                <a:ext cx="669" cy="669"/>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51" name="AutoShape 83"/>
              <p:cNvSpPr>
                <a:spLocks/>
              </p:cNvSpPr>
              <p:nvPr/>
            </p:nvSpPr>
            <p:spPr bwMode="auto">
              <a:xfrm rot="2700000">
                <a:off x="138" y="138"/>
                <a:ext cx="669" cy="669"/>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53" name="Oval 85"/>
            <p:cNvSpPr>
              <a:spLocks/>
            </p:cNvSpPr>
            <p:nvPr/>
          </p:nvSpPr>
          <p:spPr bwMode="auto">
            <a:xfrm>
              <a:off x="555" y="560"/>
              <a:ext cx="123" cy="123"/>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58" name="Group 90"/>
          <p:cNvGrpSpPr>
            <a:grpSpLocks/>
          </p:cNvGrpSpPr>
          <p:nvPr/>
        </p:nvGrpSpPr>
        <p:grpSpPr bwMode="auto">
          <a:xfrm rot="10800000" flipH="1">
            <a:off x="2001679" y="2543175"/>
            <a:ext cx="214313" cy="137160"/>
            <a:chOff x="0" y="0"/>
            <a:chExt cx="150" cy="96"/>
          </a:xfrm>
        </p:grpSpPr>
        <p:sp>
          <p:nvSpPr>
            <p:cNvPr id="32855" name="AutoShape 87"/>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56" name="AutoShape 88"/>
            <p:cNvSpPr>
              <a:spLocks/>
            </p:cNvSpPr>
            <p:nvPr/>
          </p:nvSpPr>
          <p:spPr bwMode="auto">
            <a:xfrm>
              <a:off x="9" y="30"/>
              <a:ext cx="9" cy="33"/>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57" name="AutoShape 89"/>
            <p:cNvSpPr>
              <a:spLocks/>
            </p:cNvSpPr>
            <p:nvPr/>
          </p:nvSpPr>
          <p:spPr bwMode="auto">
            <a:xfrm>
              <a:off x="0" y="30"/>
              <a:ext cx="4" cy="33"/>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62" name="Group 94"/>
          <p:cNvGrpSpPr>
            <a:grpSpLocks/>
          </p:cNvGrpSpPr>
          <p:nvPr/>
        </p:nvGrpSpPr>
        <p:grpSpPr bwMode="auto">
          <a:xfrm rot="10800000" flipH="1">
            <a:off x="3036094" y="2544604"/>
            <a:ext cx="215741" cy="137160"/>
            <a:chOff x="0" y="0"/>
            <a:chExt cx="151" cy="96"/>
          </a:xfrm>
        </p:grpSpPr>
        <p:sp>
          <p:nvSpPr>
            <p:cNvPr id="32859" name="AutoShape 91"/>
            <p:cNvSpPr>
              <a:spLocks/>
            </p:cNvSpPr>
            <p:nvPr/>
          </p:nvSpPr>
          <p:spPr bwMode="auto">
            <a:xfrm>
              <a:off x="23" y="0"/>
              <a:ext cx="128"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60" name="AutoShape 92"/>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61" name="AutoShape 93"/>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66" name="Group 98"/>
          <p:cNvGrpSpPr>
            <a:grpSpLocks/>
          </p:cNvGrpSpPr>
          <p:nvPr/>
        </p:nvGrpSpPr>
        <p:grpSpPr bwMode="auto">
          <a:xfrm rot="10800000" flipH="1">
            <a:off x="3900490" y="2536032"/>
            <a:ext cx="214313" cy="138588"/>
            <a:chOff x="0" y="0"/>
            <a:chExt cx="150" cy="96"/>
          </a:xfrm>
        </p:grpSpPr>
        <p:sp>
          <p:nvSpPr>
            <p:cNvPr id="32863" name="AutoShape 95"/>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64" name="AutoShape 96"/>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65" name="AutoShape 97"/>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68" name="Rectangle 100"/>
          <p:cNvSpPr>
            <a:spLocks/>
          </p:cNvSpPr>
          <p:nvPr/>
        </p:nvSpPr>
        <p:spPr bwMode="auto">
          <a:xfrm>
            <a:off x="8336761" y="2286000"/>
            <a:ext cx="578643"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69" name="Rectangle 101"/>
          <p:cNvSpPr>
            <a:spLocks/>
          </p:cNvSpPr>
          <p:nvPr/>
        </p:nvSpPr>
        <p:spPr bwMode="auto">
          <a:xfrm>
            <a:off x="7450936" y="2286000"/>
            <a:ext cx="578643"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0" name="Rectangle 102"/>
          <p:cNvSpPr>
            <a:spLocks/>
          </p:cNvSpPr>
          <p:nvPr/>
        </p:nvSpPr>
        <p:spPr bwMode="auto">
          <a:xfrm>
            <a:off x="6833716" y="2773208"/>
            <a:ext cx="77153"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1" name="Rectangle 103"/>
          <p:cNvSpPr>
            <a:spLocks/>
          </p:cNvSpPr>
          <p:nvPr/>
        </p:nvSpPr>
        <p:spPr bwMode="auto">
          <a:xfrm>
            <a:off x="6583680" y="2286000"/>
            <a:ext cx="578644"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77" name="Group 109"/>
          <p:cNvGrpSpPr>
            <a:grpSpLocks/>
          </p:cNvGrpSpPr>
          <p:nvPr/>
        </p:nvGrpSpPr>
        <p:grpSpPr bwMode="auto">
          <a:xfrm>
            <a:off x="6656548" y="2308860"/>
            <a:ext cx="421481" cy="471488"/>
            <a:chOff x="0" y="0"/>
            <a:chExt cx="294" cy="330"/>
          </a:xfrm>
        </p:grpSpPr>
        <p:sp>
          <p:nvSpPr>
            <p:cNvPr id="32872" name="AutoShape 104"/>
            <p:cNvSpPr>
              <a:spLocks/>
            </p:cNvSpPr>
            <p:nvPr/>
          </p:nvSpPr>
          <p:spPr bwMode="auto">
            <a:xfrm>
              <a:off x="0" y="0"/>
              <a:ext cx="294" cy="203"/>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3" name="AutoShape 105"/>
            <p:cNvSpPr>
              <a:spLocks/>
            </p:cNvSpPr>
            <p:nvPr/>
          </p:nvSpPr>
          <p:spPr bwMode="auto">
            <a:xfrm>
              <a:off x="92" y="223"/>
              <a:ext cx="49" cy="3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4" name="AutoShape 106"/>
            <p:cNvSpPr>
              <a:spLocks/>
            </p:cNvSpPr>
            <p:nvPr/>
          </p:nvSpPr>
          <p:spPr bwMode="auto">
            <a:xfrm>
              <a:off x="94" y="276"/>
              <a:ext cx="33" cy="23"/>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5" name="AutoShape 107"/>
            <p:cNvSpPr>
              <a:spLocks/>
            </p:cNvSpPr>
            <p:nvPr/>
          </p:nvSpPr>
          <p:spPr bwMode="auto">
            <a:xfrm>
              <a:off x="95" y="318"/>
              <a:ext cx="16"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00"/>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6" name="AutoShape 108"/>
            <p:cNvSpPr>
              <a:spLocks/>
            </p:cNvSpPr>
            <p:nvPr/>
          </p:nvSpPr>
          <p:spPr bwMode="auto">
            <a:xfrm>
              <a:off x="14" y="12"/>
              <a:ext cx="270" cy="173"/>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78" name="Rectangle 110"/>
          <p:cNvSpPr>
            <a:spLocks/>
          </p:cNvSpPr>
          <p:nvPr/>
        </p:nvSpPr>
        <p:spPr bwMode="auto">
          <a:xfrm>
            <a:off x="6609398" y="2626043"/>
            <a:ext cx="525780" cy="365760"/>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79" name="Rectangle 111"/>
          <p:cNvSpPr>
            <a:spLocks/>
          </p:cNvSpPr>
          <p:nvPr/>
        </p:nvSpPr>
        <p:spPr bwMode="auto">
          <a:xfrm>
            <a:off x="7700966" y="2626044"/>
            <a:ext cx="78582" cy="44719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85" name="Group 117"/>
          <p:cNvGrpSpPr>
            <a:grpSpLocks/>
          </p:cNvGrpSpPr>
          <p:nvPr/>
        </p:nvGrpSpPr>
        <p:grpSpPr bwMode="auto">
          <a:xfrm>
            <a:off x="7532370" y="2308860"/>
            <a:ext cx="412909" cy="468630"/>
            <a:chOff x="0" y="0"/>
            <a:chExt cx="289" cy="328"/>
          </a:xfrm>
        </p:grpSpPr>
        <p:sp>
          <p:nvSpPr>
            <p:cNvPr id="32880" name="AutoShape 112"/>
            <p:cNvSpPr>
              <a:spLocks/>
            </p:cNvSpPr>
            <p:nvPr/>
          </p:nvSpPr>
          <p:spPr bwMode="auto">
            <a:xfrm>
              <a:off x="0" y="0"/>
              <a:ext cx="289" cy="11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1" name="AutoShape 113"/>
            <p:cNvSpPr>
              <a:spLocks/>
            </p:cNvSpPr>
            <p:nvPr/>
          </p:nvSpPr>
          <p:spPr bwMode="auto">
            <a:xfrm>
              <a:off x="98" y="172"/>
              <a:ext cx="49" cy="1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2" name="AutoShape 114"/>
            <p:cNvSpPr>
              <a:spLocks/>
            </p:cNvSpPr>
            <p:nvPr/>
          </p:nvSpPr>
          <p:spPr bwMode="auto">
            <a:xfrm>
              <a:off x="94" y="250"/>
              <a:ext cx="32"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3" name="AutoShape 115"/>
            <p:cNvSpPr>
              <a:spLocks/>
            </p:cNvSpPr>
            <p:nvPr/>
          </p:nvSpPr>
          <p:spPr bwMode="auto">
            <a:xfrm>
              <a:off x="90" y="321"/>
              <a:ext cx="16" cy="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0000"/>
                </a:gs>
                <a:gs pos="100000">
                  <a:srgbClr val="FFCC00"/>
                </a:gs>
              </a:gsLst>
              <a:lin ang="5400000" scaled="1"/>
            </a:gradFill>
            <a:ln w="9525" cap="flat">
              <a:solidFill>
                <a:srgbClr val="FF00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4" name="AutoShape 116"/>
            <p:cNvSpPr>
              <a:spLocks/>
            </p:cNvSpPr>
            <p:nvPr/>
          </p:nvSpPr>
          <p:spPr bwMode="auto">
            <a:xfrm>
              <a:off x="13" y="7"/>
              <a:ext cx="266" cy="95"/>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86" name="Rectangle 118"/>
          <p:cNvSpPr>
            <a:spLocks/>
          </p:cNvSpPr>
          <p:nvPr/>
        </p:nvSpPr>
        <p:spPr bwMode="auto">
          <a:xfrm>
            <a:off x="7478078" y="2480310"/>
            <a:ext cx="525780" cy="36718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7" name="Rectangle 119"/>
          <p:cNvSpPr>
            <a:spLocks/>
          </p:cNvSpPr>
          <p:nvPr/>
        </p:nvSpPr>
        <p:spPr bwMode="auto">
          <a:xfrm>
            <a:off x="5963603" y="2967518"/>
            <a:ext cx="80010"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88" name="Rectangle 120"/>
          <p:cNvSpPr>
            <a:spLocks/>
          </p:cNvSpPr>
          <p:nvPr/>
        </p:nvSpPr>
        <p:spPr bwMode="auto">
          <a:xfrm>
            <a:off x="5715004" y="2286000"/>
            <a:ext cx="577215" cy="602933"/>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94" name="Group 126"/>
          <p:cNvGrpSpPr>
            <a:grpSpLocks/>
          </p:cNvGrpSpPr>
          <p:nvPr/>
        </p:nvGrpSpPr>
        <p:grpSpPr bwMode="auto">
          <a:xfrm>
            <a:off x="5795010" y="2313147"/>
            <a:ext cx="420053" cy="814388"/>
            <a:chOff x="0" y="0"/>
            <a:chExt cx="294" cy="569"/>
          </a:xfrm>
        </p:grpSpPr>
        <p:sp>
          <p:nvSpPr>
            <p:cNvPr id="32889" name="AutoShape 121"/>
            <p:cNvSpPr>
              <a:spLocks/>
            </p:cNvSpPr>
            <p:nvPr/>
          </p:nvSpPr>
          <p:spPr bwMode="auto">
            <a:xfrm>
              <a:off x="0" y="0"/>
              <a:ext cx="294" cy="33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0" name="AutoShape 122"/>
            <p:cNvSpPr>
              <a:spLocks/>
            </p:cNvSpPr>
            <p:nvPr/>
          </p:nvSpPr>
          <p:spPr bwMode="auto">
            <a:xfrm>
              <a:off x="121" y="373"/>
              <a:ext cx="49" cy="55"/>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1" name="AutoShape 123"/>
            <p:cNvSpPr>
              <a:spLocks/>
            </p:cNvSpPr>
            <p:nvPr/>
          </p:nvSpPr>
          <p:spPr bwMode="auto">
            <a:xfrm>
              <a:off x="129" y="471"/>
              <a:ext cx="33" cy="3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2" name="AutoShape 124"/>
            <p:cNvSpPr>
              <a:spLocks/>
            </p:cNvSpPr>
            <p:nvPr/>
          </p:nvSpPr>
          <p:spPr bwMode="auto">
            <a:xfrm>
              <a:off x="138" y="551"/>
              <a:ext cx="16" cy="1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3" name="AutoShape 125"/>
            <p:cNvSpPr>
              <a:spLocks/>
            </p:cNvSpPr>
            <p:nvPr/>
          </p:nvSpPr>
          <p:spPr bwMode="auto">
            <a:xfrm>
              <a:off x="11" y="17"/>
              <a:ext cx="271" cy="282"/>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66FF3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95" name="Rectangle 127"/>
          <p:cNvSpPr>
            <a:spLocks/>
          </p:cNvSpPr>
          <p:nvPr/>
        </p:nvSpPr>
        <p:spPr bwMode="auto">
          <a:xfrm>
            <a:off x="5736432" y="2821782"/>
            <a:ext cx="525780" cy="36718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6" name="Rectangle 128"/>
          <p:cNvSpPr>
            <a:spLocks/>
          </p:cNvSpPr>
          <p:nvPr/>
        </p:nvSpPr>
        <p:spPr bwMode="auto">
          <a:xfrm>
            <a:off x="8586791" y="2967518"/>
            <a:ext cx="78582" cy="44719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7" name="Rectangle 129"/>
          <p:cNvSpPr>
            <a:spLocks/>
          </p:cNvSpPr>
          <p:nvPr/>
        </p:nvSpPr>
        <p:spPr bwMode="auto">
          <a:xfrm>
            <a:off x="8362474" y="2821782"/>
            <a:ext cx="525780" cy="36718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08" name="Group 140"/>
          <p:cNvGrpSpPr>
            <a:grpSpLocks/>
          </p:cNvGrpSpPr>
          <p:nvPr/>
        </p:nvGrpSpPr>
        <p:grpSpPr bwMode="auto">
          <a:xfrm rot="10800000" flipH="1">
            <a:off x="8186738" y="2123124"/>
            <a:ext cx="871538" cy="870109"/>
            <a:chOff x="0" y="0"/>
            <a:chExt cx="609" cy="609"/>
          </a:xfrm>
        </p:grpSpPr>
        <p:sp>
          <p:nvSpPr>
            <p:cNvPr id="32898" name="Oval 130"/>
            <p:cNvSpPr>
              <a:spLocks/>
            </p:cNvSpPr>
            <p:nvPr/>
          </p:nvSpPr>
          <p:spPr bwMode="auto">
            <a:xfrm>
              <a:off x="124" y="122"/>
              <a:ext cx="361" cy="36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99" name="Oval 131"/>
            <p:cNvSpPr>
              <a:spLocks/>
            </p:cNvSpPr>
            <p:nvPr/>
          </p:nvSpPr>
          <p:spPr bwMode="auto">
            <a:xfrm>
              <a:off x="154" y="152"/>
              <a:ext cx="301" cy="30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00" name="Oval 132"/>
            <p:cNvSpPr>
              <a:spLocks/>
            </p:cNvSpPr>
            <p:nvPr/>
          </p:nvSpPr>
          <p:spPr bwMode="auto">
            <a:xfrm>
              <a:off x="184" y="182"/>
              <a:ext cx="241" cy="241"/>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03" name="Group 135"/>
            <p:cNvGrpSpPr>
              <a:grpSpLocks/>
            </p:cNvGrpSpPr>
            <p:nvPr/>
          </p:nvGrpSpPr>
          <p:grpSpPr bwMode="auto">
            <a:xfrm>
              <a:off x="71" y="69"/>
              <a:ext cx="468" cy="468"/>
              <a:chOff x="0" y="0"/>
              <a:chExt cx="468" cy="468"/>
            </a:xfrm>
          </p:grpSpPr>
          <p:sp>
            <p:nvSpPr>
              <p:cNvPr id="32901" name="AutoShape 133"/>
              <p:cNvSpPr>
                <a:spLocks/>
              </p:cNvSpPr>
              <p:nvPr/>
            </p:nvSpPr>
            <p:spPr bwMode="auto">
              <a:xfrm>
                <a:off x="68" y="68"/>
                <a:ext cx="331" cy="331"/>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02" name="AutoShape 134"/>
              <p:cNvSpPr>
                <a:spLocks/>
              </p:cNvSpPr>
              <p:nvPr/>
            </p:nvSpPr>
            <p:spPr bwMode="auto">
              <a:xfrm rot="2700000">
                <a:off x="68" y="68"/>
                <a:ext cx="331" cy="331"/>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06" name="Group 138"/>
            <p:cNvGrpSpPr>
              <a:grpSpLocks/>
            </p:cNvGrpSpPr>
            <p:nvPr/>
          </p:nvGrpSpPr>
          <p:grpSpPr bwMode="auto">
            <a:xfrm rot="1320000">
              <a:off x="70" y="70"/>
              <a:ext cx="468" cy="468"/>
              <a:chOff x="0" y="0"/>
              <a:chExt cx="468" cy="468"/>
            </a:xfrm>
          </p:grpSpPr>
          <p:sp>
            <p:nvSpPr>
              <p:cNvPr id="32904" name="AutoShape 136"/>
              <p:cNvSpPr>
                <a:spLocks/>
              </p:cNvSpPr>
              <p:nvPr/>
            </p:nvSpPr>
            <p:spPr bwMode="auto">
              <a:xfrm>
                <a:off x="68" y="68"/>
                <a:ext cx="331" cy="331"/>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05" name="AutoShape 137"/>
              <p:cNvSpPr>
                <a:spLocks/>
              </p:cNvSpPr>
              <p:nvPr/>
            </p:nvSpPr>
            <p:spPr bwMode="auto">
              <a:xfrm rot="2700000">
                <a:off x="68" y="68"/>
                <a:ext cx="331" cy="331"/>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07" name="Oval 139"/>
            <p:cNvSpPr>
              <a:spLocks/>
            </p:cNvSpPr>
            <p:nvPr/>
          </p:nvSpPr>
          <p:spPr bwMode="auto">
            <a:xfrm>
              <a:off x="274" y="277"/>
              <a:ext cx="61" cy="60"/>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12" name="Group 144"/>
          <p:cNvGrpSpPr>
            <a:grpSpLocks/>
          </p:cNvGrpSpPr>
          <p:nvPr/>
        </p:nvGrpSpPr>
        <p:grpSpPr bwMode="auto">
          <a:xfrm rot="10800000" flipH="1">
            <a:off x="8101013" y="2593182"/>
            <a:ext cx="171450" cy="138588"/>
            <a:chOff x="0" y="0"/>
            <a:chExt cx="120" cy="96"/>
          </a:xfrm>
        </p:grpSpPr>
        <p:sp>
          <p:nvSpPr>
            <p:cNvPr id="32909" name="AutoShape 141"/>
            <p:cNvSpPr>
              <a:spLocks/>
            </p:cNvSpPr>
            <p:nvPr/>
          </p:nvSpPr>
          <p:spPr bwMode="auto">
            <a:xfrm>
              <a:off x="17"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0" name="AutoShape 142"/>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1" name="AutoShape 143"/>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16" name="Group 148"/>
          <p:cNvGrpSpPr>
            <a:grpSpLocks/>
          </p:cNvGrpSpPr>
          <p:nvPr/>
        </p:nvGrpSpPr>
        <p:grpSpPr bwMode="auto">
          <a:xfrm rot="10800000" flipH="1">
            <a:off x="7222332" y="2593182"/>
            <a:ext cx="172878" cy="138588"/>
            <a:chOff x="0" y="0"/>
            <a:chExt cx="121" cy="96"/>
          </a:xfrm>
        </p:grpSpPr>
        <p:sp>
          <p:nvSpPr>
            <p:cNvPr id="32913" name="AutoShape 145"/>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4" name="AutoShape 146"/>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5" name="AutoShape 147"/>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17" name="AutoShape 149"/>
          <p:cNvSpPr>
            <a:spLocks/>
          </p:cNvSpPr>
          <p:nvPr/>
        </p:nvSpPr>
        <p:spPr bwMode="auto">
          <a:xfrm>
            <a:off x="6063615" y="322326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8" name="AutoShape 150"/>
          <p:cNvSpPr>
            <a:spLocks/>
          </p:cNvSpPr>
          <p:nvPr/>
        </p:nvSpPr>
        <p:spPr bwMode="auto">
          <a:xfrm>
            <a:off x="6939439" y="3031808"/>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19" name="AutoShape 151"/>
          <p:cNvSpPr>
            <a:spLocks/>
          </p:cNvSpPr>
          <p:nvPr/>
        </p:nvSpPr>
        <p:spPr bwMode="auto">
          <a:xfrm>
            <a:off x="7800975" y="290322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0" name="AutoShape 152"/>
          <p:cNvSpPr>
            <a:spLocks/>
          </p:cNvSpPr>
          <p:nvPr/>
        </p:nvSpPr>
        <p:spPr bwMode="auto">
          <a:xfrm rot="10800000" flipH="1">
            <a:off x="8686800" y="320040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FFCC00"/>
              </a:gs>
              <a:gs pos="100000">
                <a:srgbClr val="FF0000"/>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1" name="Rectangle 153"/>
          <p:cNvSpPr>
            <a:spLocks/>
          </p:cNvSpPr>
          <p:nvPr/>
        </p:nvSpPr>
        <p:spPr bwMode="auto">
          <a:xfrm>
            <a:off x="6491008" y="1680211"/>
            <a:ext cx="1465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dirty="0" smtClean="0">
                <a:solidFill>
                  <a:srgbClr val="FFFFFF"/>
                </a:solidFill>
                <a:latin typeface="Arial Bold" charset="0"/>
                <a:ea typeface="ＭＳ Ｐゴシック" charset="0"/>
                <a:cs typeface="Arial Bold" charset="0"/>
                <a:sym typeface="Arial Bold" charset="0"/>
              </a:rPr>
              <a:t>Diesel Engine</a:t>
            </a:r>
          </a:p>
        </p:txBody>
      </p:sp>
      <p:sp>
        <p:nvSpPr>
          <p:cNvPr id="32980" name="Rectangle 212"/>
          <p:cNvSpPr>
            <a:spLocks/>
          </p:cNvSpPr>
          <p:nvPr/>
        </p:nvSpPr>
        <p:spPr bwMode="auto">
          <a:xfrm>
            <a:off x="539552" y="1346483"/>
            <a:ext cx="1400897" cy="276999"/>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dirty="0" smtClean="0">
                <a:solidFill>
                  <a:srgbClr val="FFFFFF"/>
                </a:solidFill>
                <a:latin typeface="Arial Bold" charset="0"/>
                <a:ea typeface="ＭＳ Ｐゴシック" charset="0"/>
                <a:cs typeface="Arial Bold" charset="0"/>
                <a:sym typeface="Arial Bold" charset="0"/>
              </a:rPr>
              <a:t>Compression</a:t>
            </a:r>
          </a:p>
        </p:txBody>
      </p:sp>
      <p:sp>
        <p:nvSpPr>
          <p:cNvPr id="32981" name="Rectangle 213"/>
          <p:cNvSpPr>
            <a:spLocks/>
          </p:cNvSpPr>
          <p:nvPr/>
        </p:nvSpPr>
        <p:spPr bwMode="auto">
          <a:xfrm>
            <a:off x="3138547" y="1340768"/>
            <a:ext cx="785381" cy="276999"/>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dirty="0" smtClean="0">
                <a:solidFill>
                  <a:srgbClr val="FFFFFF"/>
                </a:solidFill>
                <a:latin typeface="Arial Bold" charset="0"/>
                <a:ea typeface="ＭＳ Ｐゴシック" charset="0"/>
                <a:cs typeface="Arial Bold" charset="0"/>
                <a:sym typeface="Arial Bold" charset="0"/>
              </a:rPr>
              <a:t>Ignition</a:t>
            </a:r>
          </a:p>
        </p:txBody>
      </p:sp>
      <p:sp>
        <p:nvSpPr>
          <p:cNvPr id="32982" name="Rectangle 214"/>
          <p:cNvSpPr>
            <a:spLocks/>
          </p:cNvSpPr>
          <p:nvPr/>
        </p:nvSpPr>
        <p:spPr bwMode="auto">
          <a:xfrm>
            <a:off x="4547431" y="1353365"/>
            <a:ext cx="528625" cy="276999"/>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dirty="0" smtClean="0">
                <a:solidFill>
                  <a:srgbClr val="FFFFFF"/>
                </a:solidFill>
                <a:latin typeface="Arial Bold" charset="0"/>
                <a:ea typeface="ＭＳ Ｐゴシック" charset="0"/>
                <a:cs typeface="Arial Bold" charset="0"/>
                <a:sym typeface="Arial Bold" charset="0"/>
              </a:rPr>
              <a:t>Burn</a:t>
            </a:r>
          </a:p>
        </p:txBody>
      </p:sp>
      <p:sp>
        <p:nvSpPr>
          <p:cNvPr id="32983" name="AutoShape 215"/>
          <p:cNvSpPr>
            <a:spLocks/>
          </p:cNvSpPr>
          <p:nvPr/>
        </p:nvSpPr>
        <p:spPr bwMode="auto">
          <a:xfrm>
            <a:off x="5566410" y="1615917"/>
            <a:ext cx="3429000" cy="2137410"/>
          </a:xfrm>
          <a:prstGeom prst="roundRect">
            <a:avLst>
              <a:gd name="adj" fmla="val 8889"/>
            </a:avLst>
          </a:prstGeom>
          <a:noFill/>
          <a:ln w="952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84" name="Rectangle 216"/>
          <p:cNvSpPr>
            <a:spLocks/>
          </p:cNvSpPr>
          <p:nvPr/>
        </p:nvSpPr>
        <p:spPr bwMode="auto">
          <a:xfrm>
            <a:off x="6441972" y="2003110"/>
            <a:ext cx="872062" cy="169277"/>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sz="1100">
                <a:solidFill>
                  <a:srgbClr val="FFFFFF"/>
                </a:solidFill>
                <a:latin typeface="Arial Bold" charset="0"/>
                <a:ea typeface="ＭＳ Ｐゴシック" charset="0"/>
                <a:cs typeface="Arial Bold" charset="0"/>
                <a:sym typeface="Arial Bold" charset="0"/>
              </a:rPr>
              <a:t>Compression</a:t>
            </a:r>
          </a:p>
        </p:txBody>
      </p:sp>
      <p:sp>
        <p:nvSpPr>
          <p:cNvPr id="32985" name="Rectangle 217"/>
          <p:cNvSpPr>
            <a:spLocks/>
          </p:cNvSpPr>
          <p:nvPr/>
        </p:nvSpPr>
        <p:spPr bwMode="auto">
          <a:xfrm>
            <a:off x="7493725" y="2003110"/>
            <a:ext cx="495914" cy="169277"/>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sz="1100">
                <a:solidFill>
                  <a:srgbClr val="FFFFFF"/>
                </a:solidFill>
                <a:latin typeface="Arial Bold" charset="0"/>
                <a:ea typeface="ＭＳ Ｐゴシック" charset="0"/>
                <a:cs typeface="Arial Bold" charset="0"/>
                <a:sym typeface="Arial Bold" charset="0"/>
              </a:rPr>
              <a:t>Ignition</a:t>
            </a:r>
          </a:p>
        </p:txBody>
      </p:sp>
      <p:sp>
        <p:nvSpPr>
          <p:cNvPr id="32986" name="Rectangle 218"/>
          <p:cNvSpPr>
            <a:spLocks/>
          </p:cNvSpPr>
          <p:nvPr/>
        </p:nvSpPr>
        <p:spPr bwMode="auto">
          <a:xfrm>
            <a:off x="8463003" y="1995964"/>
            <a:ext cx="339008" cy="169277"/>
          </a:xfrm>
          <a:prstGeom prst="rect">
            <a:avLst/>
          </a:prstGeom>
          <a:noFill/>
          <a:ln>
            <a:noFill/>
          </a:ln>
          <a:effectLst>
            <a:outerShdw blurRad="63500" dist="12700" dir="13500000" algn="ctr" rotWithShape="0">
              <a:srgbClr val="007A5C">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sz="1100">
                <a:solidFill>
                  <a:srgbClr val="FFFFFF"/>
                </a:solidFill>
                <a:latin typeface="Arial Bold" charset="0"/>
                <a:ea typeface="ＭＳ Ｐゴシック" charset="0"/>
                <a:cs typeface="Arial Bold" charset="0"/>
                <a:sym typeface="Arial Bold" charset="0"/>
              </a:rPr>
              <a:t>Burn</a:t>
            </a:r>
          </a:p>
        </p:txBody>
      </p:sp>
      <p:grpSp>
        <p:nvGrpSpPr>
          <p:cNvPr id="33003" name="Group 235"/>
          <p:cNvGrpSpPr>
            <a:grpSpLocks/>
          </p:cNvGrpSpPr>
          <p:nvPr/>
        </p:nvGrpSpPr>
        <p:grpSpPr bwMode="auto">
          <a:xfrm rot="5400000">
            <a:off x="980837" y="1730936"/>
            <a:ext cx="208598" cy="1773078"/>
            <a:chOff x="0" y="0"/>
            <a:chExt cx="145" cy="1241"/>
          </a:xfrm>
        </p:grpSpPr>
        <p:sp>
          <p:nvSpPr>
            <p:cNvPr id="33001" name="AutoShape 233"/>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02" name="AutoShape 234"/>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3006" name="Group 238"/>
          <p:cNvGrpSpPr>
            <a:grpSpLocks/>
          </p:cNvGrpSpPr>
          <p:nvPr/>
        </p:nvGrpSpPr>
        <p:grpSpPr bwMode="auto">
          <a:xfrm rot="2700000">
            <a:off x="980837" y="1730936"/>
            <a:ext cx="208598" cy="1773078"/>
            <a:chOff x="0" y="0"/>
            <a:chExt cx="145" cy="1241"/>
          </a:xfrm>
        </p:grpSpPr>
        <p:sp>
          <p:nvSpPr>
            <p:cNvPr id="33004" name="AutoShape 236"/>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05" name="AutoShape 237"/>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3009" name="Group 241"/>
          <p:cNvGrpSpPr>
            <a:grpSpLocks/>
          </p:cNvGrpSpPr>
          <p:nvPr/>
        </p:nvGrpSpPr>
        <p:grpSpPr bwMode="auto">
          <a:xfrm rot="-2700000">
            <a:off x="981552" y="1731645"/>
            <a:ext cx="208598" cy="1773079"/>
            <a:chOff x="0" y="0"/>
            <a:chExt cx="145" cy="1241"/>
          </a:xfrm>
        </p:grpSpPr>
        <p:sp>
          <p:nvSpPr>
            <p:cNvPr id="33007" name="AutoShape 239"/>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08" name="AutoShape 240"/>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3012" name="Group 244"/>
          <p:cNvGrpSpPr>
            <a:grpSpLocks/>
          </p:cNvGrpSpPr>
          <p:nvPr/>
        </p:nvGrpSpPr>
        <p:grpSpPr bwMode="auto">
          <a:xfrm>
            <a:off x="981552" y="1731645"/>
            <a:ext cx="208598" cy="1773079"/>
            <a:chOff x="0" y="0"/>
            <a:chExt cx="145" cy="1241"/>
          </a:xfrm>
        </p:grpSpPr>
        <p:sp>
          <p:nvSpPr>
            <p:cNvPr id="33010" name="AutoShape 242"/>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11" name="AutoShape 243"/>
            <p:cNvSpPr>
              <a:spLocks/>
            </p:cNvSpPr>
            <p:nvPr/>
          </p:nvSpPr>
          <p:spPr bwMode="auto">
            <a:xfrm rot="-5400000">
              <a:off x="-41" y="1054"/>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3019" name="Group 251"/>
          <p:cNvGrpSpPr>
            <a:grpSpLocks/>
          </p:cNvGrpSpPr>
          <p:nvPr/>
        </p:nvGrpSpPr>
        <p:grpSpPr bwMode="auto">
          <a:xfrm rot="10800000" flipH="1">
            <a:off x="6355080" y="2593182"/>
            <a:ext cx="174308" cy="138588"/>
            <a:chOff x="0" y="0"/>
            <a:chExt cx="121" cy="96"/>
          </a:xfrm>
        </p:grpSpPr>
        <p:sp>
          <p:nvSpPr>
            <p:cNvPr id="33016" name="AutoShape 248"/>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17" name="AutoShape 249"/>
            <p:cNvSpPr>
              <a:spLocks/>
            </p:cNvSpPr>
            <p:nvPr/>
          </p:nvSpPr>
          <p:spPr bwMode="auto">
            <a:xfrm>
              <a:off x="7" y="35"/>
              <a:ext cx="8"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18" name="AutoShape 250"/>
            <p:cNvSpPr>
              <a:spLocks/>
            </p:cNvSpPr>
            <p:nvPr/>
          </p:nvSpPr>
          <p:spPr bwMode="auto">
            <a:xfrm>
              <a:off x="0" y="35"/>
              <a:ext cx="3" cy="31"/>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253"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a:defRPr/>
            </a:pPr>
            <a:fld id="{57A8297D-5CC8-2240-8899-FD4042865E28}" type="slidenum">
              <a:rPr lang="en-US" altLang="ja-JP">
                <a:latin typeface="Arial" charset="0"/>
              </a:rPr>
              <a:pPr algn="r">
                <a:defRPr/>
              </a:pPr>
              <a:t>3</a:t>
            </a:fld>
            <a:endParaRPr lang="en-US" altLang="ja-JP" dirty="0">
              <a:latin typeface="Arial" charset="0"/>
            </a:endParaRPr>
          </a:p>
        </p:txBody>
      </p:sp>
      <p:pic>
        <p:nvPicPr>
          <p:cNvPr id="25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55"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5" name="図形グループ 4"/>
          <p:cNvGrpSpPr/>
          <p:nvPr/>
        </p:nvGrpSpPr>
        <p:grpSpPr>
          <a:xfrm>
            <a:off x="300038" y="3861048"/>
            <a:ext cx="9464363" cy="2832997"/>
            <a:chOff x="300038" y="3861048"/>
            <a:chExt cx="9464363" cy="2832997"/>
          </a:xfrm>
        </p:grpSpPr>
        <p:grpSp>
          <p:nvGrpSpPr>
            <p:cNvPr id="2" name="図形グループ 1"/>
            <p:cNvGrpSpPr/>
            <p:nvPr/>
          </p:nvGrpSpPr>
          <p:grpSpPr>
            <a:xfrm>
              <a:off x="300038" y="3874773"/>
              <a:ext cx="9464363" cy="2819272"/>
              <a:chOff x="300037" y="3874773"/>
              <a:chExt cx="9464363" cy="2819272"/>
            </a:xfrm>
          </p:grpSpPr>
          <p:sp>
            <p:nvSpPr>
              <p:cNvPr id="32774" name="AutoShape 6"/>
              <p:cNvSpPr>
                <a:spLocks/>
              </p:cNvSpPr>
              <p:nvPr/>
            </p:nvSpPr>
            <p:spPr bwMode="auto">
              <a:xfrm>
                <a:off x="2286000" y="5014913"/>
                <a:ext cx="368618" cy="368618"/>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3" y="10800"/>
                    </a:moveTo>
                    <a:cubicBezTo>
                      <a:pt x="1653" y="15852"/>
                      <a:pt x="5748" y="19947"/>
                      <a:pt x="10800" y="19947"/>
                    </a:cubicBezTo>
                    <a:cubicBezTo>
                      <a:pt x="15852" y="19947"/>
                      <a:pt x="19947" y="15852"/>
                      <a:pt x="19947" y="10800"/>
                    </a:cubicBezTo>
                    <a:cubicBezTo>
                      <a:pt x="19947" y="5748"/>
                      <a:pt x="15852" y="1653"/>
                      <a:pt x="10800" y="1653"/>
                    </a:cubicBezTo>
                    <a:cubicBezTo>
                      <a:pt x="5748" y="1653"/>
                      <a:pt x="1653" y="5748"/>
                      <a:pt x="1653" y="10800"/>
                    </a:cubicBezTo>
                    <a:close/>
                    <a:moveTo>
                      <a:pt x="1653" y="10800"/>
                    </a:moveTo>
                  </a:path>
                </a:pathLst>
              </a:custGeom>
              <a:gradFill rotWithShape="0">
                <a:gsLst>
                  <a:gs pos="0">
                    <a:srgbClr val="FF9900"/>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78" name="Rectangle 10"/>
              <p:cNvSpPr>
                <a:spLocks/>
              </p:cNvSpPr>
              <p:nvPr/>
            </p:nvSpPr>
            <p:spPr bwMode="auto">
              <a:xfrm>
                <a:off x="323527" y="3874773"/>
                <a:ext cx="496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defTabSz="822936" fontAlgn="base">
                  <a:spcBef>
                    <a:spcPct val="0"/>
                  </a:spcBef>
                  <a:spcAft>
                    <a:spcPct val="0"/>
                  </a:spcAft>
                </a:pPr>
                <a:r>
                  <a:rPr kumimoji="0" lang="en-US" altLang="ja-JP" dirty="0">
                    <a:solidFill>
                      <a:srgbClr val="FFFFFF"/>
                    </a:solidFill>
                    <a:latin typeface="Arial Bold" charset="0"/>
                    <a:ea typeface="ＭＳ Ｐゴシック" charset="0"/>
                    <a:cs typeface="Arial Bold" charset="0"/>
                    <a:sym typeface="Arial Bold" charset="0"/>
                  </a:rPr>
                  <a:t>Fast </a:t>
                </a:r>
                <a:r>
                  <a:rPr kumimoji="0" lang="en-US" altLang="ja-JP" dirty="0" smtClean="0">
                    <a:solidFill>
                      <a:srgbClr val="FFFFFF"/>
                    </a:solidFill>
                    <a:latin typeface="Arial Bold" charset="0"/>
                    <a:ea typeface="ＭＳ Ｐゴシック" charset="0"/>
                    <a:cs typeface="Arial Bold" charset="0"/>
                    <a:sym typeface="Arial Bold" charset="0"/>
                  </a:rPr>
                  <a:t>Ignition proposed by T. Yamanaka in 1983</a:t>
                </a:r>
              </a:p>
              <a:p>
                <a:pPr marL="40005" defTabSz="822936" fontAlgn="base">
                  <a:spcBef>
                    <a:spcPct val="0"/>
                  </a:spcBef>
                  <a:spcAft>
                    <a:spcPct val="0"/>
                  </a:spcAft>
                </a:pPr>
                <a:r>
                  <a:rPr kumimoji="0" lang="en-US" altLang="ja-JP" dirty="0">
                    <a:solidFill>
                      <a:srgbClr val="FFFFFF"/>
                    </a:solidFill>
                    <a:latin typeface="Arial Bold" charset="0"/>
                    <a:ea typeface="ＭＳ Ｐゴシック" charset="0"/>
                    <a:cs typeface="Arial Bold" charset="0"/>
                    <a:sym typeface="Arial Bold" charset="0"/>
                  </a:rPr>
                  <a:t> </a:t>
                </a:r>
                <a:r>
                  <a:rPr kumimoji="0" lang="en-US" altLang="ja-JP" dirty="0" smtClean="0">
                    <a:solidFill>
                      <a:srgbClr val="FFFFFF"/>
                    </a:solidFill>
                    <a:latin typeface="Arial Bold" charset="0"/>
                    <a:ea typeface="ＭＳ Ｐゴシック" charset="0"/>
                    <a:cs typeface="Arial Bold" charset="0"/>
                    <a:sym typeface="Arial Bold" charset="0"/>
                  </a:rPr>
                  <a:t>                  N. Basov in 1992, M. </a:t>
                </a:r>
                <a:r>
                  <a:rPr kumimoji="0" lang="en-US" altLang="ja-JP" dirty="0" err="1" smtClean="0">
                    <a:solidFill>
                      <a:srgbClr val="FFFFFF"/>
                    </a:solidFill>
                    <a:latin typeface="Arial Bold" charset="0"/>
                    <a:ea typeface="ＭＳ Ｐゴシック" charset="0"/>
                    <a:cs typeface="Arial Bold" charset="0"/>
                    <a:sym typeface="Arial Bold" charset="0"/>
                  </a:rPr>
                  <a:t>Tabak</a:t>
                </a:r>
                <a:r>
                  <a:rPr kumimoji="0" lang="en-US" altLang="ja-JP" dirty="0" smtClean="0">
                    <a:solidFill>
                      <a:srgbClr val="FFFFFF"/>
                    </a:solidFill>
                    <a:latin typeface="Arial Bold" charset="0"/>
                    <a:ea typeface="ＭＳ Ｐゴシック" charset="0"/>
                    <a:cs typeface="Arial Bold" charset="0"/>
                    <a:sym typeface="Arial Bold" charset="0"/>
                  </a:rPr>
                  <a:t> in 2004</a:t>
                </a:r>
              </a:p>
            </p:txBody>
          </p:sp>
          <p:sp>
            <p:nvSpPr>
              <p:cNvPr id="32779" name="Oval 11"/>
              <p:cNvSpPr>
                <a:spLocks/>
              </p:cNvSpPr>
              <p:nvPr/>
            </p:nvSpPr>
            <p:spPr bwMode="auto">
              <a:xfrm>
                <a:off x="4273395" y="4672015"/>
                <a:ext cx="1060133" cy="1060133"/>
              </a:xfrm>
              <a:prstGeom prst="ellipse">
                <a:avLst/>
              </a:prstGeom>
              <a:gradFill rotWithShape="0">
                <a:gsLst>
                  <a:gs pos="0">
                    <a:srgbClr val="FF6600"/>
                  </a:gs>
                  <a:gs pos="100000">
                    <a:srgbClr val="080808"/>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790" name="Group 22"/>
              <p:cNvGrpSpPr>
                <a:grpSpLocks/>
              </p:cNvGrpSpPr>
              <p:nvPr/>
            </p:nvGrpSpPr>
            <p:grpSpPr bwMode="auto">
              <a:xfrm>
                <a:off x="4280538" y="4680588"/>
                <a:ext cx="1034415" cy="1034415"/>
                <a:chOff x="0" y="0"/>
                <a:chExt cx="723" cy="723"/>
              </a:xfrm>
            </p:grpSpPr>
            <p:sp>
              <p:nvSpPr>
                <p:cNvPr id="32780" name="Oval 12"/>
                <p:cNvSpPr>
                  <a:spLocks/>
                </p:cNvSpPr>
                <p:nvPr/>
              </p:nvSpPr>
              <p:spPr bwMode="auto">
                <a:xfrm>
                  <a:off x="148" y="147"/>
                  <a:ext cx="429" cy="429"/>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81" name="Oval 13"/>
                <p:cNvSpPr>
                  <a:spLocks/>
                </p:cNvSpPr>
                <p:nvPr/>
              </p:nvSpPr>
              <p:spPr bwMode="auto">
                <a:xfrm>
                  <a:off x="183" y="181"/>
                  <a:ext cx="358" cy="35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82" name="Oval 14"/>
                <p:cNvSpPr>
                  <a:spLocks/>
                </p:cNvSpPr>
                <p:nvPr/>
              </p:nvSpPr>
              <p:spPr bwMode="auto">
                <a:xfrm>
                  <a:off x="219" y="217"/>
                  <a:ext cx="286" cy="285"/>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785" name="Group 17"/>
                <p:cNvGrpSpPr>
                  <a:grpSpLocks/>
                </p:cNvGrpSpPr>
                <p:nvPr/>
              </p:nvGrpSpPr>
              <p:grpSpPr bwMode="auto">
                <a:xfrm>
                  <a:off x="84" y="82"/>
                  <a:ext cx="556" cy="556"/>
                  <a:chOff x="0" y="0"/>
                  <a:chExt cx="555" cy="555"/>
                </a:xfrm>
              </p:grpSpPr>
              <p:sp>
                <p:nvSpPr>
                  <p:cNvPr id="32783" name="AutoShape 15"/>
                  <p:cNvSpPr>
                    <a:spLocks/>
                  </p:cNvSpPr>
                  <p:nvPr/>
                </p:nvSpPr>
                <p:spPr bwMode="auto">
                  <a:xfrm>
                    <a:off x="81" y="81"/>
                    <a:ext cx="393" cy="393"/>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84" name="AutoShape 16"/>
                  <p:cNvSpPr>
                    <a:spLocks/>
                  </p:cNvSpPr>
                  <p:nvPr/>
                </p:nvSpPr>
                <p:spPr bwMode="auto">
                  <a:xfrm rot="2700000">
                    <a:off x="81" y="81"/>
                    <a:ext cx="393" cy="393"/>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788" name="Group 20"/>
                <p:cNvGrpSpPr>
                  <a:grpSpLocks/>
                </p:cNvGrpSpPr>
                <p:nvPr/>
              </p:nvGrpSpPr>
              <p:grpSpPr bwMode="auto">
                <a:xfrm rot="1320000">
                  <a:off x="83" y="83"/>
                  <a:ext cx="556" cy="556"/>
                  <a:chOff x="0" y="0"/>
                  <a:chExt cx="555" cy="555"/>
                </a:xfrm>
              </p:grpSpPr>
              <p:sp>
                <p:nvSpPr>
                  <p:cNvPr id="32786" name="AutoShape 18"/>
                  <p:cNvSpPr>
                    <a:spLocks/>
                  </p:cNvSpPr>
                  <p:nvPr/>
                </p:nvSpPr>
                <p:spPr bwMode="auto">
                  <a:xfrm>
                    <a:off x="83" y="80"/>
                    <a:ext cx="393" cy="393"/>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87" name="AutoShape 19"/>
                  <p:cNvSpPr>
                    <a:spLocks/>
                  </p:cNvSpPr>
                  <p:nvPr/>
                </p:nvSpPr>
                <p:spPr bwMode="auto">
                  <a:xfrm rot="2700000">
                    <a:off x="81" y="81"/>
                    <a:ext cx="393" cy="393"/>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789" name="Oval 21"/>
                <p:cNvSpPr>
                  <a:spLocks/>
                </p:cNvSpPr>
                <p:nvPr/>
              </p:nvSpPr>
              <p:spPr bwMode="auto">
                <a:xfrm>
                  <a:off x="326" y="329"/>
                  <a:ext cx="72" cy="72"/>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796" name="Group 28"/>
              <p:cNvGrpSpPr>
                <a:grpSpLocks/>
              </p:cNvGrpSpPr>
              <p:nvPr/>
            </p:nvGrpSpPr>
            <p:grpSpPr bwMode="auto">
              <a:xfrm>
                <a:off x="790099" y="4880610"/>
                <a:ext cx="605790" cy="607219"/>
                <a:chOff x="0" y="0"/>
                <a:chExt cx="424" cy="425"/>
              </a:xfrm>
            </p:grpSpPr>
            <p:grpSp>
              <p:nvGrpSpPr>
                <p:cNvPr id="32794" name="Group 26"/>
                <p:cNvGrpSpPr>
                  <a:grpSpLocks/>
                </p:cNvGrpSpPr>
                <p:nvPr/>
              </p:nvGrpSpPr>
              <p:grpSpPr bwMode="auto">
                <a:xfrm>
                  <a:off x="0" y="0"/>
                  <a:ext cx="424" cy="425"/>
                  <a:chOff x="0" y="0"/>
                  <a:chExt cx="424" cy="425"/>
                </a:xfrm>
              </p:grpSpPr>
              <p:sp>
                <p:nvSpPr>
                  <p:cNvPr id="32791" name="AutoShape 23"/>
                  <p:cNvSpPr>
                    <a:spLocks/>
                  </p:cNvSpPr>
                  <p:nvPr/>
                </p:nvSpPr>
                <p:spPr bwMode="auto">
                  <a:xfrm>
                    <a:off x="0" y="0"/>
                    <a:ext cx="424" cy="425"/>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92" name="Oval 24"/>
                  <p:cNvSpPr>
                    <a:spLocks/>
                  </p:cNvSpPr>
                  <p:nvPr/>
                </p:nvSpPr>
                <p:spPr bwMode="auto">
                  <a:xfrm>
                    <a:off x="14" y="11"/>
                    <a:ext cx="400" cy="399"/>
                  </a:xfrm>
                  <a:prstGeom prst="ellipse">
                    <a:avLst/>
                  </a:prstGeom>
                  <a:gradFill rotWithShape="0">
                    <a:gsLst>
                      <a:gs pos="0">
                        <a:srgbClr val="FAFAFF"/>
                      </a:gs>
                      <a:gs pos="100000">
                        <a:srgbClr val="0000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93" name="AutoShape 25"/>
                  <p:cNvSpPr>
                    <a:spLocks/>
                  </p:cNvSpPr>
                  <p:nvPr/>
                </p:nvSpPr>
                <p:spPr bwMode="auto">
                  <a:xfrm>
                    <a:off x="0" y="0"/>
                    <a:ext cx="424" cy="425"/>
                  </a:xfrm>
                  <a:custGeom>
                    <a:avLst/>
                    <a:gdLst/>
                    <a:ahLst/>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5" y="10800"/>
                        </a:moveTo>
                        <a:cubicBezTo>
                          <a:pt x="1015" y="16204"/>
                          <a:pt x="5396" y="20585"/>
                          <a:pt x="10800" y="20585"/>
                        </a:cubicBezTo>
                        <a:cubicBezTo>
                          <a:pt x="16204" y="20585"/>
                          <a:pt x="20585" y="16204"/>
                          <a:pt x="20585" y="10800"/>
                        </a:cubicBezTo>
                        <a:cubicBezTo>
                          <a:pt x="20585" y="5396"/>
                          <a:pt x="16204" y="1015"/>
                          <a:pt x="10800" y="1015"/>
                        </a:cubicBezTo>
                        <a:cubicBezTo>
                          <a:pt x="5396" y="1015"/>
                          <a:pt x="1015" y="5396"/>
                          <a:pt x="1015" y="10800"/>
                        </a:cubicBezTo>
                        <a:close/>
                        <a:moveTo>
                          <a:pt x="1015" y="10800"/>
                        </a:moveTo>
                      </a:path>
                    </a:pathLst>
                  </a:custGeom>
                  <a:gradFill rotWithShape="0">
                    <a:gsLst>
                      <a:gs pos="0">
                        <a:srgbClr val="FF9900"/>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795" name="Oval 27"/>
                <p:cNvSpPr>
                  <a:spLocks/>
                </p:cNvSpPr>
                <p:nvPr/>
              </p:nvSpPr>
              <p:spPr bwMode="auto">
                <a:xfrm>
                  <a:off x="98" y="95"/>
                  <a:ext cx="229" cy="229"/>
                </a:xfrm>
                <a:prstGeom prst="ellipse">
                  <a:avLst/>
                </a:prstGeom>
                <a:gradFill rotWithShape="0">
                  <a:gsLst>
                    <a:gs pos="0">
                      <a:srgbClr val="FFFFFF"/>
                    </a:gs>
                    <a:gs pos="100000">
                      <a:srgbClr val="CCCCFF"/>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799" name="Group 31"/>
              <p:cNvGrpSpPr>
                <a:grpSpLocks/>
              </p:cNvGrpSpPr>
              <p:nvPr/>
            </p:nvGrpSpPr>
            <p:grpSpPr bwMode="auto">
              <a:xfrm>
                <a:off x="985839" y="4389120"/>
                <a:ext cx="207169" cy="1584484"/>
                <a:chOff x="0" y="0"/>
                <a:chExt cx="145" cy="1109"/>
              </a:xfrm>
            </p:grpSpPr>
            <p:sp>
              <p:nvSpPr>
                <p:cNvPr id="32797" name="AutoShape 29"/>
                <p:cNvSpPr>
                  <a:spLocks/>
                </p:cNvSpPr>
                <p:nvPr/>
              </p:nvSpPr>
              <p:spPr bwMode="auto">
                <a:xfrm rot="-5400000">
                  <a:off x="-41" y="922"/>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798" name="AutoShape 30"/>
                <p:cNvSpPr>
                  <a:spLocks/>
                </p:cNvSpPr>
                <p:nvPr/>
              </p:nvSpPr>
              <p:spPr bwMode="auto">
                <a:xfrm rot="16200000" flipH="1">
                  <a:off x="-40" y="40"/>
                  <a:ext cx="226" cy="145"/>
                </a:xfrm>
                <a:prstGeom prst="rightArrow">
                  <a:avLst>
                    <a:gd name="adj1" fmla="val 49537"/>
                    <a:gd name="adj2" fmla="val 57200"/>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02" name="Group 34"/>
              <p:cNvGrpSpPr>
                <a:grpSpLocks/>
              </p:cNvGrpSpPr>
              <p:nvPr/>
            </p:nvGrpSpPr>
            <p:grpSpPr bwMode="auto">
              <a:xfrm rot="2700000">
                <a:off x="986552" y="4389836"/>
                <a:ext cx="210026" cy="1583055"/>
                <a:chOff x="0" y="0"/>
                <a:chExt cx="146" cy="1108"/>
              </a:xfrm>
            </p:grpSpPr>
            <p:sp>
              <p:nvSpPr>
                <p:cNvPr id="32800" name="AutoShape 32"/>
                <p:cNvSpPr>
                  <a:spLocks/>
                </p:cNvSpPr>
                <p:nvPr/>
              </p:nvSpPr>
              <p:spPr bwMode="auto">
                <a:xfrm rot="-5400000">
                  <a:off x="-39" y="92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01" name="AutoShape 33"/>
                <p:cNvSpPr>
                  <a:spLocks/>
                </p:cNvSpPr>
                <p:nvPr/>
              </p:nvSpPr>
              <p:spPr bwMode="auto">
                <a:xfrm rot="16200000" flipH="1">
                  <a:off x="-41"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05" name="Group 37"/>
              <p:cNvGrpSpPr>
                <a:grpSpLocks/>
              </p:cNvGrpSpPr>
              <p:nvPr/>
            </p:nvGrpSpPr>
            <p:grpSpPr bwMode="auto">
              <a:xfrm rot="5400000">
                <a:off x="985127" y="4389835"/>
                <a:ext cx="212883" cy="1580198"/>
                <a:chOff x="0" y="0"/>
                <a:chExt cx="149" cy="1105"/>
              </a:xfrm>
            </p:grpSpPr>
            <p:sp>
              <p:nvSpPr>
                <p:cNvPr id="32803" name="AutoShape 35"/>
                <p:cNvSpPr>
                  <a:spLocks/>
                </p:cNvSpPr>
                <p:nvPr/>
              </p:nvSpPr>
              <p:spPr bwMode="auto">
                <a:xfrm rot="-5400000">
                  <a:off x="-41" y="919"/>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04" name="AutoShape 36"/>
                <p:cNvSpPr>
                  <a:spLocks/>
                </p:cNvSpPr>
                <p:nvPr/>
              </p:nvSpPr>
              <p:spPr bwMode="auto">
                <a:xfrm rot="16200000" flipH="1">
                  <a:off x="-37" y="41"/>
                  <a:ext cx="227" cy="145"/>
                </a:xfrm>
                <a:prstGeom prst="rightArrow">
                  <a:avLst>
                    <a:gd name="adj1" fmla="val 49537"/>
                    <a:gd name="adj2" fmla="val 57453"/>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08" name="Group 40"/>
              <p:cNvGrpSpPr>
                <a:grpSpLocks/>
              </p:cNvGrpSpPr>
              <p:nvPr/>
            </p:nvGrpSpPr>
            <p:grpSpPr bwMode="auto">
              <a:xfrm rot="-2700000">
                <a:off x="980124" y="4393407"/>
                <a:ext cx="207169" cy="1580198"/>
                <a:chOff x="0" y="0"/>
                <a:chExt cx="144" cy="1105"/>
              </a:xfrm>
            </p:grpSpPr>
            <p:sp>
              <p:nvSpPr>
                <p:cNvPr id="32806" name="AutoShape 38"/>
                <p:cNvSpPr>
                  <a:spLocks/>
                </p:cNvSpPr>
                <p:nvPr/>
              </p:nvSpPr>
              <p:spPr bwMode="auto">
                <a:xfrm rot="-5400000">
                  <a:off x="-41" y="919"/>
                  <a:ext cx="226" cy="144"/>
                </a:xfrm>
                <a:prstGeom prst="rightArrow">
                  <a:avLst>
                    <a:gd name="adj1" fmla="val 49537"/>
                    <a:gd name="adj2" fmla="val 57597"/>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07" name="AutoShape 39"/>
                <p:cNvSpPr>
                  <a:spLocks/>
                </p:cNvSpPr>
                <p:nvPr/>
              </p:nvSpPr>
              <p:spPr bwMode="auto">
                <a:xfrm rot="16200000" flipH="1">
                  <a:off x="-41" y="41"/>
                  <a:ext cx="226" cy="144"/>
                </a:xfrm>
                <a:prstGeom prst="rightArrow">
                  <a:avLst>
                    <a:gd name="adj1" fmla="val 49537"/>
                    <a:gd name="adj2" fmla="val 57597"/>
                  </a:avLst>
                </a:prstGeom>
                <a:gradFill rotWithShape="0">
                  <a:gsLst>
                    <a:gs pos="0">
                      <a:srgbClr val="99FF99"/>
                    </a:gs>
                    <a:gs pos="100000">
                      <a:srgbClr val="33CC33"/>
                    </a:gs>
                  </a:gsLst>
                  <a:lin ang="0" scaled="1"/>
                </a:gradFill>
                <a:ln>
                  <a:noFill/>
                </a:ln>
                <a:effectLst>
                  <a:outerShdw blurRad="63500" dist="12700" dir="13500000" algn="ctr" rotWithShape="0">
                    <a:srgbClr val="1F7A1F">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09" name="Oval 41"/>
              <p:cNvSpPr>
                <a:spLocks/>
              </p:cNvSpPr>
              <p:nvPr/>
            </p:nvSpPr>
            <p:spPr bwMode="auto">
              <a:xfrm>
                <a:off x="2294573" y="5022057"/>
                <a:ext cx="354330" cy="354330"/>
              </a:xfrm>
              <a:prstGeom prst="ellipse">
                <a:avLst/>
              </a:prstGeom>
              <a:gradFill rotWithShape="0">
                <a:gsLst>
                  <a:gs pos="0">
                    <a:srgbClr val="FAFAFF"/>
                  </a:gs>
                  <a:gs pos="100000">
                    <a:srgbClr val="009999"/>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0" name="Oval 42"/>
              <p:cNvSpPr>
                <a:spLocks/>
              </p:cNvSpPr>
              <p:nvPr/>
            </p:nvSpPr>
            <p:spPr bwMode="auto">
              <a:xfrm>
                <a:off x="2391728" y="5109210"/>
                <a:ext cx="174308" cy="174308"/>
              </a:xfrm>
              <a:prstGeom prst="ellipse">
                <a:avLst/>
              </a:prstGeom>
              <a:gradFill rotWithShape="0">
                <a:gsLst>
                  <a:gs pos="0">
                    <a:srgbClr val="CCFFFF"/>
                  </a:gs>
                  <a:gs pos="100000">
                    <a:srgbClr val="99FFCC"/>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1" name="Oval 43"/>
              <p:cNvSpPr>
                <a:spLocks/>
              </p:cNvSpPr>
              <p:nvPr/>
            </p:nvSpPr>
            <p:spPr bwMode="auto">
              <a:xfrm>
                <a:off x="3343275" y="5110639"/>
                <a:ext cx="134303" cy="134303"/>
              </a:xfrm>
              <a:prstGeom prst="ellipse">
                <a:avLst/>
              </a:prstGeom>
              <a:gradFill rotWithShape="0">
                <a:gsLst>
                  <a:gs pos="0">
                    <a:srgbClr val="66FF66"/>
                  </a:gs>
                  <a:gs pos="100000">
                    <a:srgbClr val="00CC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2" name="AutoShape 44"/>
              <p:cNvSpPr>
                <a:spLocks/>
              </p:cNvSpPr>
              <p:nvPr/>
            </p:nvSpPr>
            <p:spPr bwMode="auto">
              <a:xfrm rot="-2400000">
                <a:off x="1080818" y="5091977"/>
                <a:ext cx="541497" cy="761544"/>
              </a:xfrm>
              <a:prstGeom prst="triangle">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165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3" name="Oval 45"/>
              <p:cNvSpPr>
                <a:spLocks/>
              </p:cNvSpPr>
              <p:nvPr/>
            </p:nvSpPr>
            <p:spPr bwMode="auto">
              <a:xfrm rot="2940000" flipH="1">
                <a:off x="1538764" y="5522119"/>
                <a:ext cx="107156" cy="467201"/>
              </a:xfrm>
              <a:prstGeom prst="ellipse">
                <a:avLst/>
              </a:prstGeom>
              <a:gradFill rotWithShape="0">
                <a:gsLst>
                  <a:gs pos="0">
                    <a:srgbClr val="CCCC00"/>
                  </a:gs>
                  <a:gs pos="100000">
                    <a:srgbClr val="CC9900"/>
                  </a:gs>
                </a:gsLst>
                <a:lin ang="16440000" scaled="1"/>
              </a:gradFill>
              <a:ln w="9525" cap="flat">
                <a:solidFill>
                  <a:srgbClr val="6633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4" name="AutoShape 46"/>
              <p:cNvSpPr>
                <a:spLocks/>
              </p:cNvSpPr>
              <p:nvPr/>
            </p:nvSpPr>
            <p:spPr bwMode="auto">
              <a:xfrm rot="-2400000">
                <a:off x="2444276" y="5099483"/>
                <a:ext cx="541496" cy="758449"/>
              </a:xfrm>
              <a:prstGeom prst="triangle">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165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5" name="Oval 47"/>
              <p:cNvSpPr>
                <a:spLocks/>
              </p:cNvSpPr>
              <p:nvPr/>
            </p:nvSpPr>
            <p:spPr bwMode="auto">
              <a:xfrm rot="2940000" flipH="1">
                <a:off x="2901077" y="5512835"/>
                <a:ext cx="108585" cy="467201"/>
              </a:xfrm>
              <a:prstGeom prst="ellipse">
                <a:avLst/>
              </a:prstGeom>
              <a:gradFill rotWithShape="0">
                <a:gsLst>
                  <a:gs pos="0">
                    <a:srgbClr val="CCCC00"/>
                  </a:gs>
                  <a:gs pos="100000">
                    <a:srgbClr val="CC9900"/>
                  </a:gs>
                </a:gsLst>
                <a:lin ang="16440000" scaled="1"/>
              </a:gradFill>
              <a:ln w="9525" cap="flat">
                <a:solidFill>
                  <a:srgbClr val="6633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18" name="Group 50"/>
              <p:cNvGrpSpPr>
                <a:grpSpLocks/>
              </p:cNvGrpSpPr>
              <p:nvPr/>
            </p:nvGrpSpPr>
            <p:grpSpPr bwMode="auto">
              <a:xfrm>
                <a:off x="3390676" y="5087780"/>
                <a:ext cx="738224" cy="768668"/>
                <a:chOff x="132" y="55"/>
                <a:chExt cx="516" cy="538"/>
              </a:xfrm>
            </p:grpSpPr>
            <p:sp>
              <p:nvSpPr>
                <p:cNvPr id="32816" name="AutoShape 48"/>
                <p:cNvSpPr>
                  <a:spLocks/>
                </p:cNvSpPr>
                <p:nvPr/>
              </p:nvSpPr>
              <p:spPr bwMode="auto">
                <a:xfrm rot="19200000">
                  <a:off x="132" y="55"/>
                  <a:ext cx="359" cy="538"/>
                </a:xfrm>
                <a:prstGeom prst="triangle">
                  <a:avLst>
                    <a:gd name="adj" fmla="val 50000"/>
                  </a:avLst>
                </a:prstGeom>
                <a:gradFill rotWithShape="0">
                  <a:gsLst>
                    <a:gs pos="0">
                      <a:srgbClr val="E6DCAC"/>
                    </a:gs>
                    <a:gs pos="23000">
                      <a:srgbClr val="C7AC4C"/>
                    </a:gs>
                    <a:gs pos="55000">
                      <a:srgbClr val="E6D78A"/>
                    </a:gs>
                    <a:gs pos="70000">
                      <a:srgbClr val="C7AC4C"/>
                    </a:gs>
                    <a:gs pos="88000">
                      <a:srgbClr val="E6D78A"/>
                    </a:gs>
                    <a:gs pos="100000">
                      <a:srgbClr val="E6DCAC"/>
                    </a:gs>
                  </a:gsLst>
                  <a:lin ang="165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17" name="Oval 49"/>
                <p:cNvSpPr>
                  <a:spLocks/>
                </p:cNvSpPr>
                <p:nvPr/>
              </p:nvSpPr>
              <p:spPr bwMode="auto">
                <a:xfrm rot="2940000" flipH="1">
                  <a:off x="447" y="359"/>
                  <a:ext cx="76" cy="327"/>
                </a:xfrm>
                <a:prstGeom prst="ellipse">
                  <a:avLst/>
                </a:prstGeom>
                <a:gradFill rotWithShape="0">
                  <a:gsLst>
                    <a:gs pos="0">
                      <a:srgbClr val="CCCC00"/>
                    </a:gs>
                    <a:gs pos="100000">
                      <a:srgbClr val="CC9900"/>
                    </a:gs>
                  </a:gsLst>
                  <a:lin ang="16440000" scaled="1"/>
                </a:gradFill>
                <a:ln w="9525" cap="flat">
                  <a:solidFill>
                    <a:srgbClr val="6633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19" name="AutoShape 51"/>
              <p:cNvSpPr>
                <a:spLocks/>
              </p:cNvSpPr>
              <p:nvPr/>
            </p:nvSpPr>
            <p:spPr bwMode="auto">
              <a:xfrm rot="2940000">
                <a:off x="3731181" y="5858590"/>
                <a:ext cx="822960" cy="332898"/>
              </a:xfrm>
              <a:prstGeom prst="leftArrow">
                <a:avLst>
                  <a:gd name="adj1" fmla="val 38833"/>
                  <a:gd name="adj2" fmla="val 63760"/>
                </a:avLst>
              </a:prstGeom>
              <a:gradFill rotWithShape="0">
                <a:gsLst>
                  <a:gs pos="0">
                    <a:srgbClr val="3A0000"/>
                  </a:gs>
                  <a:gs pos="100000">
                    <a:srgbClr val="FF6600"/>
                  </a:gs>
                </a:gsLst>
                <a:lin ang="240000" scaled="1"/>
              </a:gradFill>
              <a:ln>
                <a:noFill/>
              </a:ln>
              <a:effectLst>
                <a:outerShdw blurRad="63500" dist="12700" dir="13500000" algn="ctr" rotWithShape="0">
                  <a:srgbClr val="993D00">
                    <a:alpha val="74997"/>
                  </a:srgbClr>
                </a:outerShdw>
              </a:effectLst>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823" name="Group 55"/>
              <p:cNvGrpSpPr>
                <a:grpSpLocks/>
              </p:cNvGrpSpPr>
              <p:nvPr/>
            </p:nvGrpSpPr>
            <p:grpSpPr bwMode="auto">
              <a:xfrm>
                <a:off x="1977390" y="5116354"/>
                <a:ext cx="215742" cy="137160"/>
                <a:chOff x="0" y="0"/>
                <a:chExt cx="151" cy="96"/>
              </a:xfrm>
            </p:grpSpPr>
            <p:sp>
              <p:nvSpPr>
                <p:cNvPr id="32820" name="AutoShape 52"/>
                <p:cNvSpPr>
                  <a:spLocks/>
                </p:cNvSpPr>
                <p:nvPr/>
              </p:nvSpPr>
              <p:spPr bwMode="auto">
                <a:xfrm>
                  <a:off x="23" y="0"/>
                  <a:ext cx="128"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21" name="AutoShape 53"/>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22" name="AutoShape 54"/>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27" name="Group 59"/>
              <p:cNvGrpSpPr>
                <a:grpSpLocks/>
              </p:cNvGrpSpPr>
              <p:nvPr/>
            </p:nvGrpSpPr>
            <p:grpSpPr bwMode="auto">
              <a:xfrm>
                <a:off x="2916079" y="5112069"/>
                <a:ext cx="214313" cy="138589"/>
                <a:chOff x="0" y="0"/>
                <a:chExt cx="150" cy="96"/>
              </a:xfrm>
            </p:grpSpPr>
            <p:sp>
              <p:nvSpPr>
                <p:cNvPr id="32824" name="AutoShape 56"/>
                <p:cNvSpPr>
                  <a:spLocks/>
                </p:cNvSpPr>
                <p:nvPr/>
              </p:nvSpPr>
              <p:spPr bwMode="auto">
                <a:xfrm>
                  <a:off x="23"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25" name="AutoShape 57"/>
                <p:cNvSpPr>
                  <a:spLocks/>
                </p:cNvSpPr>
                <p:nvPr/>
              </p:nvSpPr>
              <p:spPr bwMode="auto">
                <a:xfrm>
                  <a:off x="9"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26" name="AutoShape 58"/>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831" name="Group 63"/>
              <p:cNvGrpSpPr>
                <a:grpSpLocks/>
              </p:cNvGrpSpPr>
              <p:nvPr/>
            </p:nvGrpSpPr>
            <p:grpSpPr bwMode="auto">
              <a:xfrm>
                <a:off x="3817620" y="5112069"/>
                <a:ext cx="220028" cy="138589"/>
                <a:chOff x="0" y="0"/>
                <a:chExt cx="154" cy="96"/>
              </a:xfrm>
            </p:grpSpPr>
            <p:sp>
              <p:nvSpPr>
                <p:cNvPr id="32828" name="AutoShape 60"/>
                <p:cNvSpPr>
                  <a:spLocks/>
                </p:cNvSpPr>
                <p:nvPr/>
              </p:nvSpPr>
              <p:spPr bwMode="auto">
                <a:xfrm>
                  <a:off x="27" y="0"/>
                  <a:ext cx="127"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29" name="AutoShape 61"/>
                <p:cNvSpPr>
                  <a:spLocks/>
                </p:cNvSpPr>
                <p:nvPr/>
              </p:nvSpPr>
              <p:spPr bwMode="auto">
                <a:xfrm>
                  <a:off x="13" y="32"/>
                  <a:ext cx="9"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830" name="AutoShape 62"/>
                <p:cNvSpPr>
                  <a:spLocks/>
                </p:cNvSpPr>
                <p:nvPr/>
              </p:nvSpPr>
              <p:spPr bwMode="auto">
                <a:xfrm>
                  <a:off x="0" y="32"/>
                  <a:ext cx="4"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867" name="Rectangle 99"/>
              <p:cNvSpPr>
                <a:spLocks/>
              </p:cNvSpPr>
              <p:nvPr/>
            </p:nvSpPr>
            <p:spPr bwMode="auto">
              <a:xfrm>
                <a:off x="516102" y="6389545"/>
                <a:ext cx="9248298" cy="30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40" bIns="0"/>
              <a:lstStyle/>
              <a:p>
                <a:pPr marL="40005" defTabSz="822936" fontAlgn="base">
                  <a:spcBef>
                    <a:spcPct val="0"/>
                  </a:spcBef>
                  <a:spcAft>
                    <a:spcPct val="0"/>
                  </a:spcAft>
                </a:pPr>
                <a:r>
                  <a:rPr kumimoji="0" lang="en-US" altLang="ja-JP" sz="2000" dirty="0">
                    <a:solidFill>
                      <a:srgbClr val="FFCC00"/>
                    </a:solidFill>
                    <a:latin typeface="Arial Bold" charset="0"/>
                    <a:ea typeface="ＭＳ Ｐゴシック" charset="0"/>
                    <a:cs typeface="Arial Bold" charset="0"/>
                    <a:sym typeface="Arial Bold" charset="0"/>
                  </a:rPr>
                  <a:t>Compact fusion will accelerate inertial fusion energy development. </a:t>
                </a:r>
              </a:p>
            </p:txBody>
          </p:sp>
          <p:sp>
            <p:nvSpPr>
              <p:cNvPr id="32922" name="Rectangle 154"/>
              <p:cNvSpPr>
                <a:spLocks/>
              </p:cNvSpPr>
              <p:nvPr/>
            </p:nvSpPr>
            <p:spPr bwMode="auto">
              <a:xfrm>
                <a:off x="6581442" y="4101945"/>
                <a:ext cx="1734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dirty="0" smtClean="0">
                    <a:solidFill>
                      <a:srgbClr val="FFFFFF"/>
                    </a:solidFill>
                    <a:latin typeface="Arial Bold" charset="0"/>
                    <a:ea typeface="ＭＳ Ｐゴシック" charset="0"/>
                    <a:cs typeface="Arial Bold" charset="0"/>
                    <a:sym typeface="Arial Bold" charset="0"/>
                  </a:rPr>
                  <a:t>Gasoline Engine</a:t>
                </a:r>
              </a:p>
            </p:txBody>
          </p:sp>
          <p:sp>
            <p:nvSpPr>
              <p:cNvPr id="32923" name="AutoShape 155"/>
              <p:cNvSpPr>
                <a:spLocks/>
              </p:cNvSpPr>
              <p:nvPr/>
            </p:nvSpPr>
            <p:spPr bwMode="auto">
              <a:xfrm>
                <a:off x="5566410" y="4011930"/>
                <a:ext cx="3429000" cy="2274570"/>
              </a:xfrm>
              <a:prstGeom prst="roundRect">
                <a:avLst>
                  <a:gd name="adj" fmla="val 8352"/>
                </a:avLst>
              </a:prstGeom>
              <a:noFill/>
              <a:ln w="952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4" name="Rectangle 156"/>
              <p:cNvSpPr>
                <a:spLocks/>
              </p:cNvSpPr>
              <p:nvPr/>
            </p:nvSpPr>
            <p:spPr bwMode="auto">
              <a:xfrm>
                <a:off x="6177430" y="4487704"/>
                <a:ext cx="7310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sz="1100" dirty="0">
                    <a:solidFill>
                      <a:srgbClr val="FFFFFF"/>
                    </a:solidFill>
                    <a:latin typeface="Arial Bold" charset="0"/>
                    <a:ea typeface="ＭＳ Ｐゴシック" charset="0"/>
                    <a:cs typeface="Arial Bold" charset="0"/>
                    <a:sym typeface="Arial Bold" charset="0"/>
                  </a:rPr>
                  <a:t>Spark Plug</a:t>
                </a:r>
              </a:p>
            </p:txBody>
          </p:sp>
          <p:grpSp>
            <p:nvGrpSpPr>
              <p:cNvPr id="32934" name="Group 166"/>
              <p:cNvGrpSpPr>
                <a:grpSpLocks/>
              </p:cNvGrpSpPr>
              <p:nvPr/>
            </p:nvGrpSpPr>
            <p:grpSpPr bwMode="auto">
              <a:xfrm>
                <a:off x="6700838" y="5074920"/>
                <a:ext cx="377190" cy="615792"/>
                <a:chOff x="0" y="0"/>
                <a:chExt cx="264" cy="431"/>
              </a:xfrm>
            </p:grpSpPr>
            <p:sp>
              <p:nvSpPr>
                <p:cNvPr id="32925" name="Rectangle 157"/>
                <p:cNvSpPr>
                  <a:spLocks/>
                </p:cNvSpPr>
                <p:nvPr/>
              </p:nvSpPr>
              <p:spPr bwMode="auto">
                <a:xfrm>
                  <a:off x="114" y="227"/>
                  <a:ext cx="32" cy="204"/>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6" name="Rectangle 158"/>
                <p:cNvSpPr>
                  <a:spLocks/>
                </p:cNvSpPr>
                <p:nvPr/>
              </p:nvSpPr>
              <p:spPr bwMode="auto">
                <a:xfrm>
                  <a:off x="0" y="0"/>
                  <a:ext cx="264"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32" name="Group 164"/>
                <p:cNvGrpSpPr>
                  <a:grpSpLocks/>
                </p:cNvGrpSpPr>
                <p:nvPr/>
              </p:nvGrpSpPr>
              <p:grpSpPr bwMode="auto">
                <a:xfrm>
                  <a:off x="33" y="15"/>
                  <a:ext cx="192" cy="214"/>
                  <a:chOff x="0" y="0"/>
                  <a:chExt cx="192" cy="213"/>
                </a:xfrm>
              </p:grpSpPr>
              <p:sp>
                <p:nvSpPr>
                  <p:cNvPr id="32927" name="AutoShape 159"/>
                  <p:cNvSpPr>
                    <a:spLocks/>
                  </p:cNvSpPr>
                  <p:nvPr/>
                </p:nvSpPr>
                <p:spPr bwMode="auto">
                  <a:xfrm>
                    <a:off x="0" y="0"/>
                    <a:ext cx="192" cy="132"/>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8" name="AutoShape 160"/>
                  <p:cNvSpPr>
                    <a:spLocks/>
                  </p:cNvSpPr>
                  <p:nvPr/>
                </p:nvSpPr>
                <p:spPr bwMode="auto">
                  <a:xfrm>
                    <a:off x="62" y="144"/>
                    <a:ext cx="32" cy="2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29" name="AutoShape 161"/>
                  <p:cNvSpPr>
                    <a:spLocks/>
                  </p:cNvSpPr>
                  <p:nvPr/>
                </p:nvSpPr>
                <p:spPr bwMode="auto">
                  <a:xfrm>
                    <a:off x="61" y="178"/>
                    <a:ext cx="21" cy="15"/>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30" name="AutoShape 162"/>
                  <p:cNvSpPr>
                    <a:spLocks/>
                  </p:cNvSpPr>
                  <p:nvPr/>
                </p:nvSpPr>
                <p:spPr bwMode="auto">
                  <a:xfrm>
                    <a:off x="62" y="206"/>
                    <a:ext cx="10" cy="7"/>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CCFF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31" name="AutoShape 163"/>
                  <p:cNvSpPr>
                    <a:spLocks/>
                  </p:cNvSpPr>
                  <p:nvPr/>
                </p:nvSpPr>
                <p:spPr bwMode="auto">
                  <a:xfrm>
                    <a:off x="9" y="7"/>
                    <a:ext cx="177" cy="112"/>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33" name="Rectangle 165"/>
                <p:cNvSpPr>
                  <a:spLocks/>
                </p:cNvSpPr>
                <p:nvPr/>
              </p:nvSpPr>
              <p:spPr bwMode="auto">
                <a:xfrm>
                  <a:off x="10" y="160"/>
                  <a:ext cx="242" cy="16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44" name="Group 176"/>
              <p:cNvGrpSpPr>
                <a:grpSpLocks/>
              </p:cNvGrpSpPr>
              <p:nvPr/>
            </p:nvGrpSpPr>
            <p:grpSpPr bwMode="auto">
              <a:xfrm>
                <a:off x="5863590" y="5074920"/>
                <a:ext cx="377190" cy="744379"/>
                <a:chOff x="0" y="0"/>
                <a:chExt cx="264" cy="521"/>
              </a:xfrm>
            </p:grpSpPr>
            <p:sp>
              <p:nvSpPr>
                <p:cNvPr id="32935" name="Rectangle 167"/>
                <p:cNvSpPr>
                  <a:spLocks/>
                </p:cNvSpPr>
                <p:nvPr/>
              </p:nvSpPr>
              <p:spPr bwMode="auto">
                <a:xfrm>
                  <a:off x="117" y="315"/>
                  <a:ext cx="32" cy="206"/>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36" name="Rectangle 168"/>
                <p:cNvSpPr>
                  <a:spLocks/>
                </p:cNvSpPr>
                <p:nvPr/>
              </p:nvSpPr>
              <p:spPr bwMode="auto">
                <a:xfrm>
                  <a:off x="0" y="0"/>
                  <a:ext cx="264"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42" name="Group 174"/>
                <p:cNvGrpSpPr>
                  <a:grpSpLocks/>
                </p:cNvGrpSpPr>
                <p:nvPr/>
              </p:nvGrpSpPr>
              <p:grpSpPr bwMode="auto">
                <a:xfrm>
                  <a:off x="37" y="16"/>
                  <a:ext cx="193" cy="373"/>
                  <a:chOff x="0" y="0"/>
                  <a:chExt cx="192" cy="372"/>
                </a:xfrm>
              </p:grpSpPr>
              <p:sp>
                <p:nvSpPr>
                  <p:cNvPr id="32937" name="AutoShape 169"/>
                  <p:cNvSpPr>
                    <a:spLocks/>
                  </p:cNvSpPr>
                  <p:nvPr/>
                </p:nvSpPr>
                <p:spPr bwMode="auto">
                  <a:xfrm>
                    <a:off x="0" y="0"/>
                    <a:ext cx="192" cy="216"/>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38" name="AutoShape 170"/>
                  <p:cNvSpPr>
                    <a:spLocks/>
                  </p:cNvSpPr>
                  <p:nvPr/>
                </p:nvSpPr>
                <p:spPr bwMode="auto">
                  <a:xfrm>
                    <a:off x="80" y="244"/>
                    <a:ext cx="32" cy="36"/>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39" name="AutoShape 171"/>
                  <p:cNvSpPr>
                    <a:spLocks/>
                  </p:cNvSpPr>
                  <p:nvPr/>
                </p:nvSpPr>
                <p:spPr bwMode="auto">
                  <a:xfrm>
                    <a:off x="86" y="308"/>
                    <a:ext cx="21" cy="2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40" name="AutoShape 172"/>
                  <p:cNvSpPr>
                    <a:spLocks/>
                  </p:cNvSpPr>
                  <p:nvPr/>
                </p:nvSpPr>
                <p:spPr bwMode="auto">
                  <a:xfrm>
                    <a:off x="92" y="360"/>
                    <a:ext cx="10"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99FF99"/>
                      </a:gs>
                      <a:gs pos="100000">
                        <a:srgbClr val="CCFF33"/>
                      </a:gs>
                    </a:gsLst>
                    <a:lin ang="5400000" scaled="1"/>
                  </a:gradFill>
                  <a:ln w="9525" cap="flat">
                    <a:solidFill>
                      <a:srgbClr val="66FF33"/>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41" name="AutoShape 173"/>
                  <p:cNvSpPr>
                    <a:spLocks/>
                  </p:cNvSpPr>
                  <p:nvPr/>
                </p:nvSpPr>
                <p:spPr bwMode="auto">
                  <a:xfrm>
                    <a:off x="10" y="11"/>
                    <a:ext cx="177" cy="185"/>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66FF3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43" name="Rectangle 175"/>
                <p:cNvSpPr>
                  <a:spLocks/>
                </p:cNvSpPr>
                <p:nvPr/>
              </p:nvSpPr>
              <p:spPr bwMode="auto">
                <a:xfrm>
                  <a:off x="13" y="249"/>
                  <a:ext cx="241" cy="16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45" name="AutoShape 177"/>
              <p:cNvSpPr>
                <a:spLocks/>
              </p:cNvSpPr>
              <p:nvPr/>
            </p:nvSpPr>
            <p:spPr bwMode="auto">
              <a:xfrm rot="5400000">
                <a:off x="5832876" y="4879896"/>
                <a:ext cx="441483"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46" name="Rectangle 178"/>
              <p:cNvSpPr>
                <a:spLocks/>
              </p:cNvSpPr>
              <p:nvPr/>
            </p:nvSpPr>
            <p:spPr bwMode="auto">
              <a:xfrm>
                <a:off x="5972178" y="4786314"/>
                <a:ext cx="165735" cy="4714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47" name="Rectangle 179"/>
              <p:cNvSpPr>
                <a:spLocks/>
              </p:cNvSpPr>
              <p:nvPr/>
            </p:nvSpPr>
            <p:spPr bwMode="auto">
              <a:xfrm>
                <a:off x="7256775" y="5795012"/>
                <a:ext cx="1226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40" bIns="0">
                <a:spAutoFit/>
              </a:bodyPr>
              <a:lstStyle/>
              <a:p>
                <a:pPr marL="40005" algn="ctr" defTabSz="822936" fontAlgn="base">
                  <a:spcBef>
                    <a:spcPct val="0"/>
                  </a:spcBef>
                  <a:spcAft>
                    <a:spcPct val="0"/>
                  </a:spcAft>
                </a:pPr>
                <a:r>
                  <a:rPr kumimoji="0" lang="en-US" altLang="ja-JP" sz="1300">
                    <a:solidFill>
                      <a:srgbClr val="FFFFFF"/>
                    </a:solidFill>
                    <a:latin typeface="Arial Bold" charset="0"/>
                    <a:ea typeface="ＭＳ Ｐゴシック" charset="0"/>
                    <a:cs typeface="Arial Bold" charset="0"/>
                    <a:sym typeface="Arial Bold" charset="0"/>
                  </a:rPr>
                  <a:t>Forced Ignition</a:t>
                </a:r>
              </a:p>
              <a:p>
                <a:pPr marL="40005" algn="ctr" defTabSz="822936" fontAlgn="base">
                  <a:spcBef>
                    <a:spcPct val="0"/>
                  </a:spcBef>
                  <a:spcAft>
                    <a:spcPct val="0"/>
                  </a:spcAft>
                </a:pPr>
                <a:r>
                  <a:rPr kumimoji="0" lang="en-US" altLang="ja-JP" sz="1300">
                    <a:solidFill>
                      <a:srgbClr val="FF9933"/>
                    </a:solidFill>
                    <a:latin typeface="Arial Bold" charset="0"/>
                    <a:ea typeface="ＭＳ Ｐゴシック" charset="0"/>
                    <a:cs typeface="Arial Bold" charset="0"/>
                    <a:sym typeface="Arial Bold" charset="0"/>
                  </a:rPr>
                  <a:t>→Compactness</a:t>
                </a:r>
              </a:p>
            </p:txBody>
          </p:sp>
          <p:grpSp>
            <p:nvGrpSpPr>
              <p:cNvPr id="32962" name="Group 194"/>
              <p:cNvGrpSpPr>
                <a:grpSpLocks/>
              </p:cNvGrpSpPr>
              <p:nvPr/>
            </p:nvGrpSpPr>
            <p:grpSpPr bwMode="auto">
              <a:xfrm>
                <a:off x="8279608" y="4973479"/>
                <a:ext cx="570071" cy="845820"/>
                <a:chOff x="0" y="0"/>
                <a:chExt cx="398" cy="591"/>
              </a:xfrm>
            </p:grpSpPr>
            <p:sp>
              <p:nvSpPr>
                <p:cNvPr id="32948" name="Rectangle 180"/>
                <p:cNvSpPr>
                  <a:spLocks/>
                </p:cNvSpPr>
                <p:nvPr/>
              </p:nvSpPr>
              <p:spPr bwMode="auto">
                <a:xfrm>
                  <a:off x="182" y="386"/>
                  <a:ext cx="32" cy="205"/>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49" name="Rectangle 181"/>
                <p:cNvSpPr>
                  <a:spLocks/>
                </p:cNvSpPr>
                <p:nvPr/>
              </p:nvSpPr>
              <p:spPr bwMode="auto">
                <a:xfrm>
                  <a:off x="67" y="70"/>
                  <a:ext cx="265" cy="276"/>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50" name="Rectangle 182"/>
                <p:cNvSpPr>
                  <a:spLocks/>
                </p:cNvSpPr>
                <p:nvPr/>
              </p:nvSpPr>
              <p:spPr bwMode="auto">
                <a:xfrm>
                  <a:off x="78" y="319"/>
                  <a:ext cx="241" cy="169"/>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61" name="Group 193"/>
                <p:cNvGrpSpPr>
                  <a:grpSpLocks/>
                </p:cNvGrpSpPr>
                <p:nvPr/>
              </p:nvGrpSpPr>
              <p:grpSpPr bwMode="auto">
                <a:xfrm rot="10800000" flipH="1">
                  <a:off x="0" y="0"/>
                  <a:ext cx="398" cy="398"/>
                  <a:chOff x="0" y="0"/>
                  <a:chExt cx="398" cy="398"/>
                </a:xfrm>
              </p:grpSpPr>
              <p:sp>
                <p:nvSpPr>
                  <p:cNvPr id="32951" name="Oval 183"/>
                  <p:cNvSpPr>
                    <a:spLocks/>
                  </p:cNvSpPr>
                  <p:nvPr/>
                </p:nvSpPr>
                <p:spPr bwMode="auto">
                  <a:xfrm>
                    <a:off x="81" y="80"/>
                    <a:ext cx="236" cy="236"/>
                  </a:xfrm>
                  <a:prstGeom prst="ellipse">
                    <a:avLst/>
                  </a:prstGeom>
                  <a:gradFill rotWithShape="0">
                    <a:gsLst>
                      <a:gs pos="0">
                        <a:srgbClr val="FFFF99"/>
                      </a:gs>
                      <a:gs pos="100000">
                        <a:srgbClr val="FF9900"/>
                      </a:gs>
                    </a:gsLst>
                    <a:path path="rect">
                      <a:fillToRect l="49998" t="50000" r="50002"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52" name="Oval 184"/>
                  <p:cNvSpPr>
                    <a:spLocks/>
                  </p:cNvSpPr>
                  <p:nvPr/>
                </p:nvSpPr>
                <p:spPr bwMode="auto">
                  <a:xfrm>
                    <a:off x="101" y="99"/>
                    <a:ext cx="197" cy="197"/>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53" name="Oval 185"/>
                  <p:cNvSpPr>
                    <a:spLocks/>
                  </p:cNvSpPr>
                  <p:nvPr/>
                </p:nvSpPr>
                <p:spPr bwMode="auto">
                  <a:xfrm>
                    <a:off x="121" y="119"/>
                    <a:ext cx="157" cy="158"/>
                  </a:xfrm>
                  <a:prstGeom prst="ellipse">
                    <a:avLst/>
                  </a:prstGeom>
                  <a:gradFill rotWithShape="0">
                    <a:gsLst>
                      <a:gs pos="0">
                        <a:srgbClr val="FFFF99"/>
                      </a:gs>
                      <a:gs pos="100000">
                        <a:srgbClr val="FF99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56" name="Group 188"/>
                  <p:cNvGrpSpPr>
                    <a:grpSpLocks/>
                  </p:cNvGrpSpPr>
                  <p:nvPr/>
                </p:nvGrpSpPr>
                <p:grpSpPr bwMode="auto">
                  <a:xfrm>
                    <a:off x="46" y="45"/>
                    <a:ext cx="306" cy="306"/>
                    <a:chOff x="0" y="0"/>
                    <a:chExt cx="306" cy="306"/>
                  </a:xfrm>
                </p:grpSpPr>
                <p:sp>
                  <p:nvSpPr>
                    <p:cNvPr id="32954" name="AutoShape 186"/>
                    <p:cNvSpPr>
                      <a:spLocks/>
                    </p:cNvSpPr>
                    <p:nvPr/>
                  </p:nvSpPr>
                  <p:spPr bwMode="auto">
                    <a:xfrm>
                      <a:off x="44" y="42"/>
                      <a:ext cx="217" cy="216"/>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55" name="AutoShape 187"/>
                    <p:cNvSpPr>
                      <a:spLocks/>
                    </p:cNvSpPr>
                    <p:nvPr/>
                  </p:nvSpPr>
                  <p:spPr bwMode="auto">
                    <a:xfrm rot="2700000">
                      <a:off x="44" y="44"/>
                      <a:ext cx="217" cy="217"/>
                    </a:xfrm>
                    <a:prstGeom prst="star4">
                      <a:avLst>
                        <a:gd name="adj" fmla="val 2176"/>
                      </a:avLst>
                    </a:prstGeom>
                    <a:solidFill>
                      <a:srgbClr val="FFFFCC"/>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59" name="Group 191"/>
                  <p:cNvGrpSpPr>
                    <a:grpSpLocks/>
                  </p:cNvGrpSpPr>
                  <p:nvPr/>
                </p:nvGrpSpPr>
                <p:grpSpPr bwMode="auto">
                  <a:xfrm rot="1320000">
                    <a:off x="46" y="46"/>
                    <a:ext cx="306" cy="306"/>
                    <a:chOff x="0" y="0"/>
                    <a:chExt cx="306" cy="306"/>
                  </a:xfrm>
                </p:grpSpPr>
                <p:sp>
                  <p:nvSpPr>
                    <p:cNvPr id="32957" name="AutoShape 189"/>
                    <p:cNvSpPr>
                      <a:spLocks/>
                    </p:cNvSpPr>
                    <p:nvPr/>
                  </p:nvSpPr>
                  <p:spPr bwMode="auto">
                    <a:xfrm>
                      <a:off x="44" y="44"/>
                      <a:ext cx="217" cy="217"/>
                    </a:xfrm>
                    <a:prstGeom prst="star4">
                      <a:avLst>
                        <a:gd name="adj" fmla="val 2176"/>
                      </a:avLst>
                    </a:prstGeom>
                    <a:gradFill rotWithShape="0">
                      <a:gsLst>
                        <a:gs pos="0">
                          <a:srgbClr val="FFFFCC"/>
                        </a:gs>
                        <a:gs pos="100000">
                          <a:srgbClr val="FFFF99"/>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58" name="AutoShape 190"/>
                    <p:cNvSpPr>
                      <a:spLocks/>
                    </p:cNvSpPr>
                    <p:nvPr/>
                  </p:nvSpPr>
                  <p:spPr bwMode="auto">
                    <a:xfrm rot="2700000">
                      <a:off x="44" y="44"/>
                      <a:ext cx="217" cy="217"/>
                    </a:xfrm>
                    <a:prstGeom prst="star4">
                      <a:avLst>
                        <a:gd name="adj" fmla="val 2176"/>
                      </a:avLst>
                    </a:prstGeom>
                    <a:gradFill rotWithShape="0">
                      <a:gsLst>
                        <a:gs pos="0">
                          <a:srgbClr val="FFFF99"/>
                        </a:gs>
                        <a:gs pos="100000">
                          <a:srgbClr val="FFFFCC"/>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60" name="Oval 192"/>
                  <p:cNvSpPr>
                    <a:spLocks/>
                  </p:cNvSpPr>
                  <p:nvPr/>
                </p:nvSpPr>
                <p:spPr bwMode="auto">
                  <a:xfrm>
                    <a:off x="179" y="181"/>
                    <a:ext cx="40" cy="40"/>
                  </a:xfrm>
                  <a:prstGeom prst="ellipse">
                    <a:avLst/>
                  </a:prstGeom>
                  <a:gradFill rotWithShape="0">
                    <a:gsLst>
                      <a:gs pos="0">
                        <a:srgbClr val="FFFFCC"/>
                      </a:gs>
                      <a:gs pos="100000">
                        <a:srgbClr val="FFCC66"/>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grpSp>
            <p:nvGrpSpPr>
              <p:cNvPr id="32966" name="Group 198"/>
              <p:cNvGrpSpPr>
                <a:grpSpLocks/>
              </p:cNvGrpSpPr>
              <p:nvPr/>
            </p:nvGrpSpPr>
            <p:grpSpPr bwMode="auto">
              <a:xfrm rot="10800000" flipH="1">
                <a:off x="8081010" y="5280660"/>
                <a:ext cx="168593" cy="138589"/>
                <a:chOff x="0" y="0"/>
                <a:chExt cx="118" cy="96"/>
              </a:xfrm>
            </p:grpSpPr>
            <p:sp>
              <p:nvSpPr>
                <p:cNvPr id="32963" name="AutoShape 195"/>
                <p:cNvSpPr>
                  <a:spLocks/>
                </p:cNvSpPr>
                <p:nvPr/>
              </p:nvSpPr>
              <p:spPr bwMode="auto">
                <a:xfrm>
                  <a:off x="16" y="0"/>
                  <a:ext cx="102"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64" name="AutoShape 196"/>
                <p:cNvSpPr>
                  <a:spLocks/>
                </p:cNvSpPr>
                <p:nvPr/>
              </p:nvSpPr>
              <p:spPr bwMode="auto">
                <a:xfrm>
                  <a:off x="4"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65" name="AutoShape 197"/>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70" name="Group 202"/>
              <p:cNvGrpSpPr>
                <a:grpSpLocks/>
              </p:cNvGrpSpPr>
              <p:nvPr/>
            </p:nvGrpSpPr>
            <p:grpSpPr bwMode="auto">
              <a:xfrm rot="10800000" flipH="1">
                <a:off x="7249478" y="5280660"/>
                <a:ext cx="177165" cy="138589"/>
                <a:chOff x="0" y="0"/>
                <a:chExt cx="123" cy="96"/>
              </a:xfrm>
            </p:grpSpPr>
            <p:sp>
              <p:nvSpPr>
                <p:cNvPr id="32967" name="AutoShape 199"/>
                <p:cNvSpPr>
                  <a:spLocks/>
                </p:cNvSpPr>
                <p:nvPr/>
              </p:nvSpPr>
              <p:spPr bwMode="auto">
                <a:xfrm>
                  <a:off x="21" y="0"/>
                  <a:ext cx="102"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68" name="AutoShape 200"/>
                <p:cNvSpPr>
                  <a:spLocks/>
                </p:cNvSpPr>
                <p:nvPr/>
              </p:nvSpPr>
              <p:spPr bwMode="auto">
                <a:xfrm>
                  <a:off x="7"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69" name="AutoShape 201"/>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grpSp>
            <p:nvGrpSpPr>
              <p:cNvPr id="32974" name="Group 206"/>
              <p:cNvGrpSpPr>
                <a:grpSpLocks/>
              </p:cNvGrpSpPr>
              <p:nvPr/>
            </p:nvGrpSpPr>
            <p:grpSpPr bwMode="auto">
              <a:xfrm rot="10800000" flipH="1">
                <a:off x="6400800" y="5280660"/>
                <a:ext cx="172879" cy="138589"/>
                <a:chOff x="0" y="0"/>
                <a:chExt cx="121" cy="96"/>
              </a:xfrm>
            </p:grpSpPr>
            <p:sp>
              <p:nvSpPr>
                <p:cNvPr id="32971" name="AutoShape 203"/>
                <p:cNvSpPr>
                  <a:spLocks/>
                </p:cNvSpPr>
                <p:nvPr/>
              </p:nvSpPr>
              <p:spPr bwMode="auto">
                <a:xfrm>
                  <a:off x="18" y="0"/>
                  <a:ext cx="103" cy="96"/>
                </a:xfrm>
                <a:custGeom>
                  <a:avLst/>
                  <a:gdLst/>
                  <a:ahLst/>
                  <a:cxnLst/>
                  <a:rect l="0" t="0" r="r" b="b"/>
                  <a:pathLst>
                    <a:path w="21600" h="21600">
                      <a:moveTo>
                        <a:pt x="8533" y="0"/>
                      </a:moveTo>
                      <a:lnTo>
                        <a:pt x="8533" y="7239"/>
                      </a:lnTo>
                      <a:lnTo>
                        <a:pt x="0" y="7239"/>
                      </a:lnTo>
                      <a:lnTo>
                        <a:pt x="0" y="14361"/>
                      </a:lnTo>
                      <a:lnTo>
                        <a:pt x="8533" y="14361"/>
                      </a:lnTo>
                      <a:lnTo>
                        <a:pt x="8533" y="21600"/>
                      </a:lnTo>
                      <a:lnTo>
                        <a:pt x="21600" y="10800"/>
                      </a:lnTo>
                      <a:close/>
                      <a:moveTo>
                        <a:pt x="8533"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2" name="AutoShape 204"/>
                <p:cNvSpPr>
                  <a:spLocks/>
                </p:cNvSpPr>
                <p:nvPr/>
              </p:nvSpPr>
              <p:spPr bwMode="auto">
                <a:xfrm>
                  <a:off x="7" y="32"/>
                  <a:ext cx="8"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3" name="AutoShape 205"/>
                <p:cNvSpPr>
                  <a:spLocks/>
                </p:cNvSpPr>
                <p:nvPr/>
              </p:nvSpPr>
              <p:spPr bwMode="auto">
                <a:xfrm>
                  <a:off x="0" y="32"/>
                  <a:ext cx="3" cy="32"/>
                </a:xfrm>
                <a:custGeom>
                  <a:avLst/>
                  <a:gdLst/>
                  <a:ahLst/>
                  <a:cxnLst/>
                  <a:rect l="0" t="0" r="r" b="b"/>
                  <a:pathLst>
                    <a:path w="21600" h="21600">
                      <a:moveTo>
                        <a:pt x="0" y="0"/>
                      </a:moveTo>
                      <a:lnTo>
                        <a:pt x="0" y="21600"/>
                      </a:lnTo>
                      <a:lnTo>
                        <a:pt x="21600" y="21600"/>
                      </a:lnTo>
                      <a:lnTo>
                        <a:pt x="21600" y="0"/>
                      </a:lnTo>
                      <a:close/>
                      <a:moveTo>
                        <a:pt x="0" y="0"/>
                      </a:moveTo>
                    </a:path>
                  </a:pathLst>
                </a:custGeom>
                <a:gradFill rotWithShape="0">
                  <a:gsLst>
                    <a:gs pos="0">
                      <a:srgbClr val="FFCCFF"/>
                    </a:gs>
                    <a:gs pos="100000">
                      <a:srgbClr val="FF99CC"/>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75" name="Line 207"/>
              <p:cNvSpPr>
                <a:spLocks noChangeShapeType="1"/>
              </p:cNvSpPr>
              <p:nvPr/>
            </p:nvSpPr>
            <p:spPr bwMode="auto">
              <a:xfrm flipH="1">
                <a:off x="6103620" y="4696302"/>
                <a:ext cx="80010" cy="80010"/>
              </a:xfrm>
              <a:prstGeom prst="line">
                <a:avLst/>
              </a:prstGeom>
              <a:noFill/>
              <a:ln w="9525"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6" name="AutoShape 208"/>
              <p:cNvSpPr>
                <a:spLocks/>
              </p:cNvSpPr>
              <p:nvPr/>
            </p:nvSpPr>
            <p:spPr bwMode="auto">
              <a:xfrm>
                <a:off x="6092190" y="5690712"/>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7" name="AutoShape 209"/>
              <p:cNvSpPr>
                <a:spLocks/>
              </p:cNvSpPr>
              <p:nvPr/>
            </p:nvSpPr>
            <p:spPr bwMode="auto">
              <a:xfrm>
                <a:off x="6938010" y="5553552"/>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8" name="AutoShape 210"/>
              <p:cNvSpPr>
                <a:spLocks/>
              </p:cNvSpPr>
              <p:nvPr/>
            </p:nvSpPr>
            <p:spPr bwMode="auto">
              <a:xfrm>
                <a:off x="7772400" y="5502117"/>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CCCCFF"/>
                  </a:gs>
                  <a:gs pos="100000">
                    <a:srgbClr val="3333CC"/>
                  </a:gs>
                </a:gsLst>
                <a:lin ang="27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79" name="AutoShape 211"/>
              <p:cNvSpPr>
                <a:spLocks/>
              </p:cNvSpPr>
              <p:nvPr/>
            </p:nvSpPr>
            <p:spPr bwMode="auto">
              <a:xfrm rot="10800000" flipH="1">
                <a:off x="8606790" y="5715000"/>
                <a:ext cx="148590" cy="148590"/>
              </a:xfrm>
              <a:custGeom>
                <a:avLst/>
                <a:gdLst/>
                <a:ahLst/>
                <a:cxnLst/>
                <a:rect l="0" t="0" r="r" b="b"/>
                <a:pathLst>
                  <a:path w="21600" h="21600">
                    <a:moveTo>
                      <a:pt x="0" y="13725"/>
                    </a:moveTo>
                    <a:lnTo>
                      <a:pt x="7425" y="13725"/>
                    </a:lnTo>
                    <a:lnTo>
                      <a:pt x="7425" y="21600"/>
                    </a:lnTo>
                    <a:lnTo>
                      <a:pt x="14175" y="21600"/>
                    </a:lnTo>
                    <a:lnTo>
                      <a:pt x="14175" y="13725"/>
                    </a:lnTo>
                    <a:lnTo>
                      <a:pt x="21600" y="13725"/>
                    </a:lnTo>
                    <a:lnTo>
                      <a:pt x="10800" y="0"/>
                    </a:lnTo>
                    <a:close/>
                    <a:moveTo>
                      <a:pt x="0" y="13725"/>
                    </a:moveTo>
                  </a:path>
                </a:pathLst>
              </a:custGeom>
              <a:gradFill rotWithShape="0">
                <a:gsLst>
                  <a:gs pos="0">
                    <a:srgbClr val="FFCC00"/>
                  </a:gs>
                  <a:gs pos="100000">
                    <a:srgbClr val="FF0000"/>
                  </a:gs>
                </a:gsLst>
                <a:lin ang="189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87" name="AutoShape 219"/>
              <p:cNvSpPr>
                <a:spLocks/>
              </p:cNvSpPr>
              <p:nvPr/>
            </p:nvSpPr>
            <p:spPr bwMode="auto">
              <a:xfrm rot="5400000">
                <a:off x="6664405" y="4864181"/>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88" name="Rectangle 220"/>
              <p:cNvSpPr>
                <a:spLocks/>
              </p:cNvSpPr>
              <p:nvPr/>
            </p:nvSpPr>
            <p:spPr bwMode="auto">
              <a:xfrm>
                <a:off x="6803708" y="4769168"/>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89" name="AutoShape 221"/>
              <p:cNvSpPr>
                <a:spLocks/>
              </p:cNvSpPr>
              <p:nvPr/>
            </p:nvSpPr>
            <p:spPr bwMode="auto">
              <a:xfrm rot="5400000">
                <a:off x="8344615" y="4864181"/>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3000" name="Group 232"/>
              <p:cNvGrpSpPr>
                <a:grpSpLocks/>
              </p:cNvGrpSpPr>
              <p:nvPr/>
            </p:nvGrpSpPr>
            <p:grpSpPr bwMode="auto">
              <a:xfrm>
                <a:off x="7543800" y="5080635"/>
                <a:ext cx="374333" cy="511493"/>
                <a:chOff x="0" y="0"/>
                <a:chExt cx="262" cy="357"/>
              </a:xfrm>
            </p:grpSpPr>
            <p:sp>
              <p:nvSpPr>
                <p:cNvPr id="32990" name="Rectangle 222"/>
                <p:cNvSpPr>
                  <a:spLocks/>
                </p:cNvSpPr>
                <p:nvPr/>
              </p:nvSpPr>
              <p:spPr bwMode="auto">
                <a:xfrm>
                  <a:off x="0" y="0"/>
                  <a:ext cx="262" cy="274"/>
                </a:xfrm>
                <a:prstGeom prst="rect">
                  <a:avLst/>
                </a:prstGeom>
                <a:gradFill rotWithShape="0">
                  <a:gsLst>
                    <a:gs pos="0">
                      <a:srgbClr val="DDDDDD"/>
                    </a:gs>
                    <a:gs pos="50000">
                      <a:srgbClr val="FFFFFF"/>
                    </a:gs>
                    <a:gs pos="100000">
                      <a:srgbClr val="DDDDDD"/>
                    </a:gs>
                  </a:gsLst>
                  <a:lin ang="0" scaled="1"/>
                </a:gradFill>
                <a:ln w="28575" cap="flat">
                  <a:solidFill>
                    <a:srgbClr val="808080"/>
                  </a:solidFill>
                  <a:prstDash val="solid"/>
                  <a:miter lim="800000"/>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1" name="Rectangle 223"/>
                <p:cNvSpPr>
                  <a:spLocks/>
                </p:cNvSpPr>
                <p:nvPr/>
              </p:nvSpPr>
              <p:spPr bwMode="auto">
                <a:xfrm>
                  <a:off x="113" y="154"/>
                  <a:ext cx="35" cy="203"/>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nvGrpSpPr>
                <p:cNvPr id="32997" name="Group 229"/>
                <p:cNvGrpSpPr>
                  <a:grpSpLocks/>
                </p:cNvGrpSpPr>
                <p:nvPr/>
              </p:nvGrpSpPr>
              <p:grpSpPr bwMode="auto">
                <a:xfrm>
                  <a:off x="36" y="12"/>
                  <a:ext cx="188" cy="209"/>
                  <a:chOff x="0" y="0"/>
                  <a:chExt cx="188" cy="209"/>
                </a:xfrm>
              </p:grpSpPr>
              <p:sp>
                <p:nvSpPr>
                  <p:cNvPr id="32992" name="AutoShape 224"/>
                  <p:cNvSpPr>
                    <a:spLocks/>
                  </p:cNvSpPr>
                  <p:nvPr/>
                </p:nvSpPr>
                <p:spPr bwMode="auto">
                  <a:xfrm>
                    <a:off x="0" y="0"/>
                    <a:ext cx="188" cy="71"/>
                  </a:xfrm>
                  <a:custGeom>
                    <a:avLst/>
                    <a:gdLst/>
                    <a:ahLst/>
                    <a:cxnLst/>
                    <a:rect l="0" t="0" r="r" b="b"/>
                    <a:pathLst>
                      <a:path w="21264" h="20623">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2" y="15737"/>
                          <a:pt x="18401" y="15059"/>
                          <a:pt x="18406" y="1436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moveTo>
                          <a:pt x="1919" y="6857"/>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3" name="AutoShape 225"/>
                  <p:cNvSpPr>
                    <a:spLocks/>
                  </p:cNvSpPr>
                  <p:nvPr/>
                </p:nvSpPr>
                <p:spPr bwMode="auto">
                  <a:xfrm>
                    <a:off x="64" y="109"/>
                    <a:ext cx="32" cy="12"/>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4" name="AutoShape 226"/>
                  <p:cNvSpPr>
                    <a:spLocks/>
                  </p:cNvSpPr>
                  <p:nvPr/>
                </p:nvSpPr>
                <p:spPr bwMode="auto">
                  <a:xfrm>
                    <a:off x="61" y="159"/>
                    <a:ext cx="21" cy="8"/>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5" name="AutoShape 227"/>
                  <p:cNvSpPr>
                    <a:spLocks/>
                  </p:cNvSpPr>
                  <p:nvPr/>
                </p:nvSpPr>
                <p:spPr bwMode="auto">
                  <a:xfrm>
                    <a:off x="59" y="205"/>
                    <a:ext cx="11" cy="4"/>
                  </a:xfrm>
                  <a:custGeom>
                    <a:avLst/>
                    <a:gdLst/>
                    <a:ahLst/>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gradFill rotWithShape="0">
                    <a:gsLst>
                      <a:gs pos="0">
                        <a:srgbClr val="FFFF99"/>
                      </a:gs>
                      <a:gs pos="100000">
                        <a:srgbClr val="FF9933"/>
                      </a:gs>
                    </a:gsLst>
                    <a:lin ang="5400000" scaled="1"/>
                  </a:gradFill>
                  <a:ln w="9525" cap="flat">
                    <a:solidFill>
                      <a:srgbClr val="FFCC00"/>
                    </a:solidFill>
                    <a:prstDash val="solid"/>
                    <a:round/>
                    <a:headEnd type="none" w="med" len="med"/>
                    <a:tailEnd type="none" w="med" len="med"/>
                  </a:ln>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6" name="AutoShape 228"/>
                  <p:cNvSpPr>
                    <a:spLocks/>
                  </p:cNvSpPr>
                  <p:nvPr/>
                </p:nvSpPr>
                <p:spPr bwMode="auto">
                  <a:xfrm>
                    <a:off x="9" y="3"/>
                    <a:ext cx="172" cy="61"/>
                  </a:xfrm>
                  <a:custGeom>
                    <a:avLst/>
                    <a:gdLst/>
                    <a:ahLst/>
                    <a:cxnLst/>
                    <a:rect l="0" t="0" r="r" b="b"/>
                    <a:pathLst>
                      <a:path w="21600" h="2160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307"/>
                        </a:moveTo>
                        <a:cubicBezTo>
                          <a:pt x="19218" y="14526"/>
                          <a:pt x="18528" y="12895"/>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2998" name="Rectangle 230"/>
                <p:cNvSpPr>
                  <a:spLocks/>
                </p:cNvSpPr>
                <p:nvPr/>
              </p:nvSpPr>
              <p:spPr bwMode="auto">
                <a:xfrm>
                  <a:off x="12" y="88"/>
                  <a:ext cx="239" cy="167"/>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2999" name="AutoShape 231"/>
                <p:cNvSpPr>
                  <a:spLocks/>
                </p:cNvSpPr>
                <p:nvPr/>
              </p:nvSpPr>
              <p:spPr bwMode="auto">
                <a:xfrm>
                  <a:off x="77" y="2"/>
                  <a:ext cx="103" cy="102"/>
                </a:xfrm>
                <a:prstGeom prst="star16">
                  <a:avLst>
                    <a:gd name="adj" fmla="val 37500"/>
                  </a:avLst>
                </a:prstGeom>
                <a:gradFill rotWithShape="0">
                  <a:gsLst>
                    <a:gs pos="0">
                      <a:srgbClr val="FFCC00"/>
                    </a:gs>
                    <a:gs pos="100000">
                      <a:srgbClr val="FF0000"/>
                    </a:gs>
                  </a:gsLst>
                  <a:path path="rect">
                    <a:fillToRect l="50000" t="50000" r="50000" b="50000"/>
                  </a:path>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sp>
            <p:nvSpPr>
              <p:cNvPr id="33013" name="AutoShape 245"/>
              <p:cNvSpPr>
                <a:spLocks/>
              </p:cNvSpPr>
              <p:nvPr/>
            </p:nvSpPr>
            <p:spPr bwMode="auto">
              <a:xfrm rot="5400000">
                <a:off x="7505938" y="4864181"/>
                <a:ext cx="441484" cy="85725"/>
              </a:xfrm>
              <a:custGeom>
                <a:avLst/>
                <a:gdLst/>
                <a:ahLst/>
                <a:cxnLst/>
                <a:rect l="0" t="0" r="r" b="b"/>
                <a:pathLst>
                  <a:path w="21600" h="21600">
                    <a:moveTo>
                      <a:pt x="16200" y="0"/>
                    </a:moveTo>
                    <a:lnTo>
                      <a:pt x="0" y="0"/>
                    </a:lnTo>
                    <a:lnTo>
                      <a:pt x="0" y="21600"/>
                    </a:lnTo>
                    <a:lnTo>
                      <a:pt x="16200" y="21600"/>
                    </a:lnTo>
                    <a:lnTo>
                      <a:pt x="21600" y="10800"/>
                    </a:lnTo>
                    <a:close/>
                    <a:moveTo>
                      <a:pt x="16200" y="0"/>
                    </a:moveTo>
                  </a:path>
                </a:pathLst>
              </a:custGeom>
              <a:gradFill rotWithShape="0">
                <a:gsLst>
                  <a:gs pos="0">
                    <a:srgbClr val="808080"/>
                  </a:gs>
                  <a:gs pos="50000">
                    <a:srgbClr val="FFFFFF"/>
                  </a:gs>
                  <a:gs pos="100000">
                    <a:srgbClr val="808080"/>
                  </a:gs>
                </a:gsLst>
                <a:lin ang="540000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14" name="Rectangle 246"/>
              <p:cNvSpPr>
                <a:spLocks/>
              </p:cNvSpPr>
              <p:nvPr/>
            </p:nvSpPr>
            <p:spPr bwMode="auto">
              <a:xfrm>
                <a:off x="7646673" y="4769168"/>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sp>
            <p:nvSpPr>
              <p:cNvPr id="33015" name="Rectangle 247"/>
              <p:cNvSpPr>
                <a:spLocks/>
              </p:cNvSpPr>
              <p:nvPr/>
            </p:nvSpPr>
            <p:spPr bwMode="auto">
              <a:xfrm>
                <a:off x="8481063" y="4769168"/>
                <a:ext cx="165735" cy="48578"/>
              </a:xfrm>
              <a:prstGeom prst="rect">
                <a:avLst/>
              </a:prstGeom>
              <a:gradFill rotWithShape="0">
                <a:gsLst>
                  <a:gs pos="0">
                    <a:srgbClr val="808080"/>
                  </a:gs>
                  <a:gs pos="50000">
                    <a:srgbClr val="DDDDDD"/>
                  </a:gs>
                  <a:gs pos="100000">
                    <a:srgbClr val="808080"/>
                  </a:gs>
                </a:gsLst>
                <a:lin ang="0" scaled="1"/>
              </a:gra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822936"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grpSp>
        <p:pic>
          <p:nvPicPr>
            <p:cNvPr id="3" name="図 2"/>
            <p:cNvPicPr>
              <a:picLocks noChangeAspect="1"/>
            </p:cNvPicPr>
            <p:nvPr/>
          </p:nvPicPr>
          <p:blipFill>
            <a:blip r:embed="rId5"/>
            <a:stretch>
              <a:fillRect/>
            </a:stretch>
          </p:blipFill>
          <p:spPr>
            <a:xfrm>
              <a:off x="5292080" y="3861048"/>
              <a:ext cx="720080" cy="847153"/>
            </a:xfrm>
            <a:prstGeom prst="rect">
              <a:avLst/>
            </a:prstGeom>
          </p:spPr>
        </p:pic>
      </p:grpSp>
      <p:pic>
        <p:nvPicPr>
          <p:cNvPr id="4" name="図 3"/>
          <p:cNvPicPr>
            <a:picLocks noChangeAspect="1"/>
          </p:cNvPicPr>
          <p:nvPr/>
        </p:nvPicPr>
        <p:blipFill>
          <a:blip r:embed="rId6"/>
          <a:stretch>
            <a:fillRect/>
          </a:stretch>
        </p:blipFill>
        <p:spPr>
          <a:xfrm>
            <a:off x="5292080" y="691588"/>
            <a:ext cx="864096" cy="1081228"/>
          </a:xfrm>
          <a:prstGeom prst="rect">
            <a:avLst/>
          </a:prstGeom>
        </p:spPr>
      </p:pic>
    </p:spTree>
    <p:extLst>
      <p:ext uri="{BB962C8B-B14F-4D97-AF65-F5344CB8AC3E}">
        <p14:creationId xmlns:p14="http://schemas.microsoft.com/office/powerpoint/2010/main" val="19597334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idx="4294967295"/>
          </p:nvPr>
        </p:nvSpPr>
        <p:spPr>
          <a:xfrm>
            <a:off x="694720" y="25220"/>
            <a:ext cx="7772400" cy="533400"/>
          </a:xfrm>
        </p:spPr>
        <p:txBody>
          <a:bodyPr>
            <a:normAutofit fontScale="90000"/>
          </a:bodyPr>
          <a:lstStyle/>
          <a:p>
            <a:pPr>
              <a:defRPr/>
            </a:pPr>
            <a:r>
              <a:rPr lang="en-US" altLang="ja-JP" sz="3200" dirty="0">
                <a:latin typeface="Arial" charset="0"/>
                <a:ea typeface="メイリオ" charset="0"/>
                <a:cs typeface="メイリオ" charset="0"/>
              </a:rPr>
              <a:t>Fast Ignition Realization </a:t>
            </a:r>
            <a:r>
              <a:rPr lang="en-US" altLang="ja-JP" sz="3200" dirty="0" err="1">
                <a:latin typeface="Arial" charset="0"/>
                <a:ea typeface="メイリオ" charset="0"/>
                <a:cs typeface="メイリオ" charset="0"/>
              </a:rPr>
              <a:t>EXperiment</a:t>
            </a:r>
            <a:endParaRPr lang="en-US" altLang="ja-JP" sz="3200" dirty="0">
              <a:latin typeface="Arial" charset="0"/>
              <a:ea typeface="メイリオ" charset="0"/>
              <a:cs typeface="メイリオ" charset="0"/>
            </a:endParaRPr>
          </a:p>
        </p:txBody>
      </p:sp>
      <p:grpSp>
        <p:nvGrpSpPr>
          <p:cNvPr id="2" name="図形グループ 1"/>
          <p:cNvGrpSpPr/>
          <p:nvPr/>
        </p:nvGrpSpPr>
        <p:grpSpPr>
          <a:xfrm>
            <a:off x="164976" y="5445224"/>
            <a:ext cx="4191000" cy="914400"/>
            <a:chOff x="6300192" y="4869160"/>
            <a:chExt cx="4191000" cy="914400"/>
          </a:xfrm>
        </p:grpSpPr>
        <p:sp>
          <p:nvSpPr>
            <p:cNvPr id="39" name="AutoShape 14"/>
            <p:cNvSpPr>
              <a:spLocks noChangeArrowheads="1"/>
            </p:cNvSpPr>
            <p:nvPr/>
          </p:nvSpPr>
          <p:spPr bwMode="auto">
            <a:xfrm>
              <a:off x="6300192" y="4869160"/>
              <a:ext cx="4191000" cy="914400"/>
            </a:xfrm>
            <a:prstGeom prst="roundRect">
              <a:avLst>
                <a:gd name="adj" fmla="val 4218"/>
              </a:avLst>
            </a:prstGeom>
            <a:gradFill rotWithShape="0">
              <a:gsLst>
                <a:gs pos="0">
                  <a:srgbClr val="333300"/>
                </a:gs>
                <a:gs pos="50000">
                  <a:srgbClr val="969696"/>
                </a:gs>
                <a:gs pos="100000">
                  <a:srgbClr val="333300"/>
                </a:gs>
              </a:gsLst>
              <a:lin ang="2700000" scaled="1"/>
            </a:gradFill>
            <a:ln w="9525">
              <a:solidFill>
                <a:srgbClr val="F8F8F8"/>
              </a:solidFill>
              <a:round/>
              <a:headEnd/>
              <a:tailEnd/>
            </a:ln>
            <a:effectLst>
              <a:outerShdw dist="38099" dir="2700000" algn="ctr" rotWithShape="0">
                <a:srgbClr val="333300">
                  <a:alpha val="74998"/>
                </a:srgbClr>
              </a:outerShdw>
            </a:effectLst>
          </p:spPr>
          <p:txBody>
            <a:bodyPr wrap="none" lIns="91436" tIns="45716" rIns="91436" bIns="45716" anchor="ctr"/>
            <a:lstStyle/>
            <a:p>
              <a:pPr>
                <a:defRPr/>
              </a:pPr>
              <a:endParaRPr lang="ja-JP" altLang="ja-JP" sz="2400">
                <a:latin typeface="Times New Roman" pitchFamily="18" charset="0"/>
                <a:ea typeface="ＭＳ Ｐゴシック" pitchFamily="50" charset="-128"/>
              </a:endParaRPr>
            </a:p>
          </p:txBody>
        </p:sp>
        <p:sp>
          <p:nvSpPr>
            <p:cNvPr id="20484" name="Text Box 16"/>
            <p:cNvSpPr txBox="1">
              <a:spLocks noChangeArrowheads="1"/>
            </p:cNvSpPr>
            <p:nvPr/>
          </p:nvSpPr>
          <p:spPr bwMode="auto">
            <a:xfrm>
              <a:off x="6444208" y="4893035"/>
              <a:ext cx="3858713" cy="84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2400" u="none" dirty="0">
                  <a:solidFill>
                    <a:srgbClr val="F8F8F8"/>
                  </a:solidFill>
                  <a:latin typeface="Century Gothic" panose="020B0502020202020204" pitchFamily="34" charset="0"/>
                  <a:ea typeface="HG丸ｺﾞｼｯｸM-PRO" charset="0"/>
                  <a:cs typeface="HG丸ｺﾞｼｯｸM-PRO" charset="0"/>
                </a:rPr>
                <a:t>FIREX-I Heating to 5 </a:t>
              </a:r>
              <a:r>
                <a:rPr lang="en-US" altLang="ja-JP" sz="2400" u="none" dirty="0" err="1">
                  <a:solidFill>
                    <a:srgbClr val="F8F8F8"/>
                  </a:solidFill>
                  <a:latin typeface="Century Gothic" panose="020B0502020202020204" pitchFamily="34" charset="0"/>
                  <a:ea typeface="HG丸ｺﾞｼｯｸM-PRO" charset="0"/>
                  <a:cs typeface="HG丸ｺﾞｼｯｸM-PRO" charset="0"/>
                </a:rPr>
                <a:t>keV</a:t>
              </a:r>
              <a:endParaRPr lang="en-US" altLang="ja-JP" sz="2400" u="none" dirty="0">
                <a:solidFill>
                  <a:srgbClr val="F8F8F8"/>
                </a:solidFill>
                <a:latin typeface="Century Gothic" panose="020B0502020202020204" pitchFamily="34" charset="0"/>
                <a:ea typeface="HG丸ｺﾞｼｯｸM-PRO" charset="0"/>
                <a:cs typeface="HG丸ｺﾞｼｯｸM-PRO" charset="0"/>
              </a:endParaRPr>
            </a:p>
            <a:p>
              <a:r>
                <a:rPr lang="en-US" altLang="ja-JP" sz="2400" u="none" dirty="0">
                  <a:solidFill>
                    <a:srgbClr val="F8F8F8"/>
                  </a:solidFill>
                  <a:latin typeface="Century Gothic" panose="020B0502020202020204" pitchFamily="34" charset="0"/>
                  <a:ea typeface="HG丸ｺﾞｼｯｸM-PRO" charset="0"/>
                  <a:cs typeface="HG丸ｺﾞｼｯｸM-PRO" charset="0"/>
                </a:rPr>
                <a:t>FIREX-II Ignition and burn</a:t>
              </a:r>
              <a:endParaRPr lang="ja-JP" altLang="en-US" sz="2400" u="none" dirty="0">
                <a:solidFill>
                  <a:srgbClr val="F8F8F8"/>
                </a:solidFill>
                <a:latin typeface="Century Gothic" panose="020B0502020202020204" pitchFamily="34" charset="0"/>
                <a:ea typeface="HG丸ｺﾞｼｯｸM-PRO" charset="0"/>
                <a:cs typeface="HG丸ｺﾞｼｯｸM-PRO" charset="0"/>
              </a:endParaRPr>
            </a:p>
          </p:txBody>
        </p:sp>
      </p:grpSp>
      <p:sp>
        <p:nvSpPr>
          <p:cNvPr id="20485" name="AutoShape 19" descr="C:\Documents and Settings\シミズ\デスクトップ\議員対策\shimizu収集\target.png"/>
          <p:cNvSpPr>
            <a:spLocks noChangeArrowheads="1"/>
          </p:cNvSpPr>
          <p:nvPr/>
        </p:nvSpPr>
        <p:spPr bwMode="auto">
          <a:xfrm>
            <a:off x="4712939" y="4653136"/>
            <a:ext cx="2739381" cy="2143460"/>
          </a:xfrm>
          <a:prstGeom prst="parallelogram">
            <a:avLst>
              <a:gd name="adj" fmla="val 18022"/>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nchor="ctr"/>
          <a:lstStyle/>
          <a:p>
            <a:endParaRPr lang="ja-JP" altLang="en-US" sz="2400"/>
          </a:p>
        </p:txBody>
      </p:sp>
      <p:pic>
        <p:nvPicPr>
          <p:cNvPr id="20486"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750119"/>
            <a:ext cx="25146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8"/>
          <p:cNvSpPr>
            <a:spLocks/>
          </p:cNvSpPr>
          <p:nvPr/>
        </p:nvSpPr>
        <p:spPr bwMode="auto">
          <a:xfrm>
            <a:off x="683568" y="4941168"/>
            <a:ext cx="3962400" cy="34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p>
            <a:pPr>
              <a:tabLst>
                <a:tab pos="992075" algn="l"/>
              </a:tabLst>
            </a:pPr>
            <a:r>
              <a:rPr lang="en-US" altLang="ja-JP" sz="1600" dirty="0">
                <a:latin typeface="メイリオ"/>
                <a:ea typeface="メイリオ"/>
                <a:cs typeface="メイリオ"/>
                <a:sym typeface="Arial" charset="0"/>
              </a:rPr>
              <a:t>So far, 1-keV is demonstrated</a:t>
            </a:r>
            <a:r>
              <a:rPr lang="ja-JP" altLang="en-US" sz="1600" dirty="0">
                <a:latin typeface="メイリオ"/>
                <a:ea typeface="メイリオ"/>
                <a:cs typeface="メイリオ"/>
                <a:sym typeface="Arial" charset="0"/>
              </a:rPr>
              <a:t>．</a:t>
            </a:r>
            <a:endParaRPr lang="en-US" altLang="ja-JP" sz="1600" dirty="0">
              <a:latin typeface="メイリオ"/>
              <a:ea typeface="メイリオ"/>
              <a:cs typeface="メイリオ"/>
              <a:sym typeface="Arial" charset="0"/>
            </a:endParaRPr>
          </a:p>
        </p:txBody>
      </p:sp>
      <p:sp>
        <p:nvSpPr>
          <p:cNvPr id="15"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a:defRPr/>
            </a:pPr>
            <a:fld id="{57A8297D-5CC8-2240-8899-FD4042865E28}" type="slidenum">
              <a:rPr lang="en-US" altLang="ja-JP">
                <a:latin typeface="Arial" charset="0"/>
              </a:rPr>
              <a:pPr algn="r">
                <a:defRPr/>
              </a:pPr>
              <a:t>4</a:t>
            </a:fld>
            <a:endParaRPr lang="en-US" altLang="ja-JP" dirty="0">
              <a:latin typeface="Arial" charset="0"/>
            </a:endParaRPr>
          </a:p>
        </p:txBody>
      </p:sp>
      <p:pic>
        <p:nvPicPr>
          <p:cNvPr id="13"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 name="Picture 14" descr="GXII-2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764704"/>
            <a:ext cx="3816424" cy="302948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25"/>
          <p:cNvGrpSpPr/>
          <p:nvPr/>
        </p:nvGrpSpPr>
        <p:grpSpPr>
          <a:xfrm rot="20624473">
            <a:off x="4139952" y="2564904"/>
            <a:ext cx="1368216" cy="2076714"/>
            <a:chOff x="3951468" y="2695038"/>
            <a:chExt cx="1368216" cy="2004706"/>
          </a:xfrm>
        </p:grpSpPr>
        <p:sp>
          <p:nvSpPr>
            <p:cNvPr id="18" name="L 字 17"/>
            <p:cNvSpPr/>
            <p:nvPr/>
          </p:nvSpPr>
          <p:spPr>
            <a:xfrm rot="18900000">
              <a:off x="3951468" y="2695038"/>
              <a:ext cx="1368216" cy="1392418"/>
            </a:xfrm>
            <a:prstGeom prst="corner">
              <a:avLst>
                <a:gd name="adj1" fmla="val 25476"/>
                <a:gd name="adj2" fmla="val 26068"/>
              </a:avLst>
            </a:prstGeom>
            <a:gradFill flip="none" rotWithShape="1">
              <a:gsLst>
                <a:gs pos="0">
                  <a:schemeClr val="accent2">
                    <a:tint val="50000"/>
                    <a:satMod val="300000"/>
                  </a:schemeClr>
                </a:gs>
                <a:gs pos="44000">
                  <a:schemeClr val="accent2">
                    <a:tint val="37000"/>
                    <a:satMod val="300000"/>
                  </a:schemeClr>
                </a:gs>
                <a:gs pos="100000">
                  <a:schemeClr val="accent2">
                    <a:tint val="15000"/>
                    <a:satMod val="350000"/>
                  </a:schemeClr>
                </a:gs>
              </a:gsLst>
              <a:lin ang="189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19" name="下矢印 18"/>
            <p:cNvSpPr/>
            <p:nvPr/>
          </p:nvSpPr>
          <p:spPr>
            <a:xfrm>
              <a:off x="4283968" y="4193506"/>
              <a:ext cx="720080" cy="506238"/>
            </a:xfrm>
            <a:prstGeom prst="downArrow">
              <a:avLst/>
            </a:prstGeom>
            <a:gradFill>
              <a:gsLst>
                <a:gs pos="100000">
                  <a:schemeClr val="accent2">
                    <a:tint val="50000"/>
                    <a:satMod val="300000"/>
                  </a:schemeClr>
                </a:gs>
                <a:gs pos="100000">
                  <a:schemeClr val="accent2">
                    <a:tint val="15000"/>
                    <a:satMod val="350000"/>
                  </a:schemeClr>
                </a:gs>
              </a:gsLst>
              <a:lin ang="16200000" scaled="1"/>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grpSp>
      <p:sp>
        <p:nvSpPr>
          <p:cNvPr id="20" name="Rectangle 8"/>
          <p:cNvSpPr>
            <a:spLocks/>
          </p:cNvSpPr>
          <p:nvPr/>
        </p:nvSpPr>
        <p:spPr bwMode="auto">
          <a:xfrm>
            <a:off x="755576" y="3933056"/>
            <a:ext cx="39624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p>
            <a:pPr>
              <a:tabLst>
                <a:tab pos="992075" algn="l"/>
              </a:tabLst>
            </a:pPr>
            <a:r>
              <a:rPr lang="en-US" altLang="ja-JP" sz="1600" dirty="0" smtClean="0">
                <a:latin typeface="メイリオ"/>
                <a:ea typeface="メイリオ"/>
                <a:cs typeface="メイリオ"/>
                <a:sym typeface="Arial" charset="0"/>
              </a:rPr>
              <a:t>Nano-sec Implosion Laser</a:t>
            </a:r>
          </a:p>
          <a:p>
            <a:pPr>
              <a:tabLst>
                <a:tab pos="992075" algn="l"/>
              </a:tabLst>
            </a:pPr>
            <a:r>
              <a:rPr lang="en-US" altLang="ja-JP" sz="1600" dirty="0" smtClean="0">
                <a:latin typeface="メイリオ"/>
                <a:ea typeface="メイリオ"/>
                <a:cs typeface="メイリオ"/>
                <a:sym typeface="Arial" charset="0"/>
              </a:rPr>
              <a:t>GEKKO-XII </a:t>
            </a:r>
            <a:endParaRPr lang="en-US" altLang="ja-JP" sz="1600" dirty="0">
              <a:latin typeface="メイリオ"/>
              <a:ea typeface="メイリオ"/>
              <a:cs typeface="メイリオ"/>
              <a:sym typeface="Arial" charset="0"/>
            </a:endParaRPr>
          </a:p>
        </p:txBody>
      </p:sp>
      <p:sp>
        <p:nvSpPr>
          <p:cNvPr id="21" name="Rectangle 8"/>
          <p:cNvSpPr>
            <a:spLocks/>
          </p:cNvSpPr>
          <p:nvPr/>
        </p:nvSpPr>
        <p:spPr bwMode="auto">
          <a:xfrm>
            <a:off x="5652120" y="4005064"/>
            <a:ext cx="39624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p>
            <a:pPr>
              <a:tabLst>
                <a:tab pos="992075" algn="l"/>
              </a:tabLst>
            </a:pPr>
            <a:r>
              <a:rPr lang="en-US" altLang="ja-JP" sz="1600" dirty="0" smtClean="0">
                <a:latin typeface="メイリオ"/>
                <a:ea typeface="メイリオ"/>
                <a:cs typeface="メイリオ"/>
                <a:sym typeface="Arial" charset="0"/>
              </a:rPr>
              <a:t>Pico-sec Heating Laser</a:t>
            </a:r>
          </a:p>
          <a:p>
            <a:pPr>
              <a:tabLst>
                <a:tab pos="992075" algn="l"/>
              </a:tabLst>
            </a:pPr>
            <a:r>
              <a:rPr lang="en-US" altLang="ja-JP" sz="1600" dirty="0" smtClean="0">
                <a:latin typeface="メイリオ"/>
                <a:ea typeface="メイリオ"/>
                <a:cs typeface="メイリオ"/>
                <a:sym typeface="Arial" charset="0"/>
              </a:rPr>
              <a:t>LFEX: World largest </a:t>
            </a:r>
            <a:r>
              <a:rPr lang="en-US" altLang="ja-JP" sz="1600" dirty="0" err="1" smtClean="0">
                <a:latin typeface="メイリオ"/>
                <a:ea typeface="メイリオ"/>
                <a:cs typeface="メイリオ"/>
                <a:sym typeface="Arial" charset="0"/>
              </a:rPr>
              <a:t>pico</a:t>
            </a:r>
            <a:r>
              <a:rPr lang="en-US" altLang="ja-JP" sz="1600" dirty="0" smtClean="0">
                <a:latin typeface="メイリオ"/>
                <a:ea typeface="メイリオ"/>
                <a:cs typeface="メイリオ"/>
                <a:sym typeface="Arial" charset="0"/>
              </a:rPr>
              <a:t>-sec laser</a:t>
            </a:r>
            <a:endParaRPr lang="en-US" altLang="ja-JP" sz="1600" dirty="0">
              <a:latin typeface="メイリオ"/>
              <a:ea typeface="メイリオ"/>
              <a:cs typeface="メイリオ"/>
              <a:sym typeface="Arial" charset="0"/>
            </a:endParaRPr>
          </a:p>
        </p:txBody>
      </p:sp>
    </p:spTree>
    <p:extLst>
      <p:ext uri="{BB962C8B-B14F-4D97-AF65-F5344CB8AC3E}">
        <p14:creationId xmlns:p14="http://schemas.microsoft.com/office/powerpoint/2010/main" val="2230009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0"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 name="正方形/長方形 12"/>
          <p:cNvSpPr/>
          <p:nvPr/>
        </p:nvSpPr>
        <p:spPr>
          <a:xfrm>
            <a:off x="461564" y="5264040"/>
            <a:ext cx="6048672" cy="1477328"/>
          </a:xfrm>
          <a:prstGeom prst="rect">
            <a:avLst/>
          </a:prstGeom>
        </p:spPr>
        <p:txBody>
          <a:bodyPr wrap="square" lIns="91436" tIns="45716" rIns="91436" bIns="45716">
            <a:spAutoFit/>
          </a:bodyPr>
          <a:lstStyle/>
          <a:p>
            <a:r>
              <a:rPr lang="en-US" altLang="ja-JP" dirty="0" smtClean="0">
                <a:latin typeface="メイリオ" charset="0"/>
                <a:ea typeface="メイリオ" charset="0"/>
                <a:cs typeface="メイリオ" charset="0"/>
              </a:rPr>
              <a:t>Fiscal Year</a:t>
            </a:r>
          </a:p>
          <a:p>
            <a:pPr marL="342859" indent="-342859">
              <a:buAutoNum type="arabicPlain" startAt="2013"/>
            </a:pPr>
            <a:r>
              <a:rPr lang="en-US" altLang="ja-JP" dirty="0" smtClean="0">
                <a:latin typeface="メイリオ" charset="0"/>
                <a:ea typeface="メイリオ" charset="0"/>
                <a:cs typeface="メイリオ" charset="0"/>
              </a:rPr>
              <a:t>                                Heating Basics</a:t>
            </a:r>
          </a:p>
          <a:p>
            <a:pPr marL="342859" indent="-342859">
              <a:buAutoNum type="arabicPlain" startAt="2013"/>
            </a:pPr>
            <a:r>
              <a:rPr lang="en-US" altLang="ja-JP" dirty="0" smtClean="0">
                <a:latin typeface="メイリオ" charset="0"/>
                <a:ea typeface="メイリオ" charset="0"/>
                <a:cs typeface="メイリオ" charset="0"/>
              </a:rPr>
              <a:t>   4-Beam operation</a:t>
            </a:r>
            <a:r>
              <a:rPr lang="en-US" altLang="ja-JP" dirty="0">
                <a:latin typeface="メイリオ" charset="0"/>
                <a:ea typeface="メイリオ" charset="0"/>
                <a:cs typeface="メイリオ" charset="0"/>
              </a:rPr>
              <a:t> </a:t>
            </a:r>
            <a:r>
              <a:rPr lang="en-US" altLang="ja-JP" dirty="0" smtClean="0">
                <a:latin typeface="メイリオ" charset="0"/>
                <a:ea typeface="メイリオ" charset="0"/>
                <a:cs typeface="メイリオ" charset="0"/>
              </a:rPr>
              <a:t>  Heating Scaling</a:t>
            </a:r>
            <a:endParaRPr lang="ja-JP" altLang="en-US" dirty="0">
              <a:latin typeface="メイリオ" charset="0"/>
              <a:ea typeface="メイリオ" charset="0"/>
              <a:cs typeface="メイリオ" charset="0"/>
            </a:endParaRPr>
          </a:p>
          <a:p>
            <a:r>
              <a:rPr lang="en-US" altLang="ja-JP" dirty="0" smtClean="0">
                <a:latin typeface="メイリオ" charset="0"/>
                <a:ea typeface="メイリオ" charset="0"/>
                <a:cs typeface="メイリオ" charset="0"/>
              </a:rPr>
              <a:t>201x                                5-keV Heating</a:t>
            </a:r>
            <a:endParaRPr lang="ja-JP" altLang="en-US" dirty="0">
              <a:latin typeface="メイリオ" charset="0"/>
              <a:ea typeface="メイリオ" charset="0"/>
              <a:cs typeface="メイリオ" charset="0"/>
            </a:endParaRPr>
          </a:p>
          <a:p>
            <a:r>
              <a:rPr lang="en-US" altLang="ja-JP" dirty="0" smtClean="0">
                <a:latin typeface="メイリオ" charset="0"/>
                <a:ea typeface="メイリオ" charset="0"/>
                <a:cs typeface="メイリオ" charset="0"/>
              </a:rPr>
              <a:t>201x   Check-and-Review of FIREX-I</a:t>
            </a:r>
            <a:endParaRPr lang="en-US" altLang="ja-JP" dirty="0">
              <a:latin typeface="メイリオ" charset="0"/>
              <a:ea typeface="メイリオ" charset="0"/>
              <a:cs typeface="メイリオ" charset="0"/>
            </a:endParaRPr>
          </a:p>
        </p:txBody>
      </p:sp>
      <p:pic>
        <p:nvPicPr>
          <p:cNvPr id="3" name="図 2"/>
          <p:cNvPicPr>
            <a:picLocks noChangeAspect="1"/>
          </p:cNvPicPr>
          <p:nvPr/>
        </p:nvPicPr>
        <p:blipFill>
          <a:blip r:embed="rId5"/>
          <a:stretch>
            <a:fillRect/>
          </a:stretch>
        </p:blipFill>
        <p:spPr>
          <a:xfrm>
            <a:off x="1446011" y="543101"/>
            <a:ext cx="5256579" cy="3937855"/>
          </a:xfrm>
          <a:prstGeom prst="rect">
            <a:avLst/>
          </a:prstGeom>
        </p:spPr>
      </p:pic>
      <p:sp>
        <p:nvSpPr>
          <p:cNvPr id="14" name="左カーブ矢印 13"/>
          <p:cNvSpPr/>
          <p:nvPr/>
        </p:nvSpPr>
        <p:spPr>
          <a:xfrm>
            <a:off x="5502124" y="5996899"/>
            <a:ext cx="360040" cy="362943"/>
          </a:xfrm>
          <a:prstGeom prst="curvedLeftArrow">
            <a:avLst/>
          </a:prstGeom>
        </p:spPr>
        <p:style>
          <a:lnRef idx="1">
            <a:schemeClr val="accent2"/>
          </a:lnRef>
          <a:fillRef idx="3">
            <a:schemeClr val="accent2"/>
          </a:fillRef>
          <a:effectRef idx="2">
            <a:schemeClr val="accent2"/>
          </a:effectRef>
          <a:fontRef idx="minor">
            <a:schemeClr val="lt1"/>
          </a:fontRef>
        </p:style>
        <p:txBody>
          <a:bodyPr lIns="91439" tIns="45719" rIns="91439" bIns="45719" rtlCol="0" anchor="ctr"/>
          <a:lstStyle/>
          <a:p>
            <a:pPr algn="ctr"/>
            <a:endParaRPr kumimoji="1" lang="ja-JP" altLang="en-US">
              <a:solidFill>
                <a:schemeClr val="tx1"/>
              </a:solidFill>
            </a:endParaRPr>
          </a:p>
        </p:txBody>
      </p:sp>
      <p:sp>
        <p:nvSpPr>
          <p:cNvPr id="5" name="左カーブ矢印 4"/>
          <p:cNvSpPr/>
          <p:nvPr/>
        </p:nvSpPr>
        <p:spPr>
          <a:xfrm>
            <a:off x="5502124" y="5668337"/>
            <a:ext cx="360040" cy="362943"/>
          </a:xfrm>
          <a:prstGeom prst="curvedLeftArrow">
            <a:avLst/>
          </a:prstGeom>
        </p:spPr>
        <p:style>
          <a:lnRef idx="1">
            <a:schemeClr val="accent6"/>
          </a:lnRef>
          <a:fillRef idx="3">
            <a:schemeClr val="accent6"/>
          </a:fillRef>
          <a:effectRef idx="2">
            <a:schemeClr val="accent6"/>
          </a:effectRef>
          <a:fontRef idx="minor">
            <a:schemeClr val="lt1"/>
          </a:fontRef>
        </p:style>
        <p:txBody>
          <a:bodyPr lIns="91439" tIns="45719" rIns="91439" bIns="45719" rtlCol="0" anchor="ctr"/>
          <a:lstStyle/>
          <a:p>
            <a:pPr algn="ctr"/>
            <a:endParaRPr kumimoji="1" lang="ja-JP" altLang="en-US">
              <a:solidFill>
                <a:schemeClr val="tx1"/>
              </a:solidFill>
            </a:endParaRPr>
          </a:p>
        </p:txBody>
      </p:sp>
      <p:sp>
        <p:nvSpPr>
          <p:cNvPr id="6" name="テキスト ボックス 5"/>
          <p:cNvSpPr txBox="1"/>
          <p:nvPr/>
        </p:nvSpPr>
        <p:spPr>
          <a:xfrm>
            <a:off x="5862165" y="5641562"/>
            <a:ext cx="2651239" cy="369332"/>
          </a:xfrm>
          <a:prstGeom prst="rect">
            <a:avLst/>
          </a:prstGeom>
          <a:noFill/>
        </p:spPr>
        <p:txBody>
          <a:bodyPr wrap="none" lIns="91439" tIns="45719" rIns="91439" bIns="45719" rtlCol="0">
            <a:spAutoFit/>
          </a:bodyPr>
          <a:lstStyle/>
          <a:p>
            <a:r>
              <a:rPr kumimoji="1" lang="en-US" altLang="ja-JP" b="1" dirty="0" smtClean="0">
                <a:solidFill>
                  <a:srgbClr val="CC6600"/>
                </a:solidFill>
              </a:rPr>
              <a:t>1 : increasing laser energy</a:t>
            </a:r>
            <a:endParaRPr kumimoji="1" lang="ja-JP" altLang="en-US" b="1" dirty="0">
              <a:solidFill>
                <a:srgbClr val="CC6600"/>
              </a:solidFill>
            </a:endParaRPr>
          </a:p>
        </p:txBody>
      </p:sp>
      <p:sp>
        <p:nvSpPr>
          <p:cNvPr id="15" name="テキスト ボックス 14"/>
          <p:cNvSpPr txBox="1"/>
          <p:nvPr/>
        </p:nvSpPr>
        <p:spPr>
          <a:xfrm>
            <a:off x="5862165" y="5985122"/>
            <a:ext cx="3174331" cy="369332"/>
          </a:xfrm>
          <a:prstGeom prst="rect">
            <a:avLst/>
          </a:prstGeom>
          <a:noFill/>
        </p:spPr>
        <p:txBody>
          <a:bodyPr wrap="none" lIns="91439" tIns="45719" rIns="91439" bIns="45719" rtlCol="0">
            <a:spAutoFit/>
          </a:bodyPr>
          <a:lstStyle/>
          <a:p>
            <a:r>
              <a:rPr kumimoji="1" lang="en-US" altLang="ja-JP" b="1" dirty="0" smtClean="0">
                <a:solidFill>
                  <a:srgbClr val="993300"/>
                </a:solidFill>
              </a:rPr>
              <a:t>2 : </a:t>
            </a:r>
            <a:r>
              <a:rPr lang="en-US" altLang="ja-JP" b="1" dirty="0">
                <a:solidFill>
                  <a:srgbClr val="993300"/>
                </a:solidFill>
              </a:rPr>
              <a:t>increasing </a:t>
            </a:r>
            <a:r>
              <a:rPr lang="en-US" altLang="ja-JP" b="1" dirty="0" smtClean="0">
                <a:solidFill>
                  <a:srgbClr val="993300"/>
                </a:solidFill>
              </a:rPr>
              <a:t>heating efficiency</a:t>
            </a:r>
            <a:endParaRPr lang="en-US" altLang="ja-JP" b="1" dirty="0">
              <a:solidFill>
                <a:srgbClr val="993300"/>
              </a:solidFill>
            </a:endParaRPr>
          </a:p>
        </p:txBody>
      </p:sp>
      <p:sp>
        <p:nvSpPr>
          <p:cNvPr id="7" name="右矢印 6"/>
          <p:cNvSpPr/>
          <p:nvPr/>
        </p:nvSpPr>
        <p:spPr>
          <a:xfrm>
            <a:off x="4561617" y="2564904"/>
            <a:ext cx="1609448" cy="288032"/>
          </a:xfrm>
          <a:prstGeom prst="rightArrow">
            <a:avLst/>
          </a:prstGeom>
        </p:spPr>
        <p:style>
          <a:lnRef idx="1">
            <a:schemeClr val="accent6"/>
          </a:lnRef>
          <a:fillRef idx="3">
            <a:schemeClr val="accent6"/>
          </a:fillRef>
          <a:effectRef idx="2">
            <a:schemeClr val="accent6"/>
          </a:effectRef>
          <a:fontRef idx="minor">
            <a:schemeClr val="lt1"/>
          </a:fontRef>
        </p:style>
        <p:txBody>
          <a:bodyPr lIns="91439" tIns="45719" rIns="91439" bIns="45719" rtlCol="0" anchor="ctr"/>
          <a:lstStyle/>
          <a:p>
            <a:pPr algn="ctr"/>
            <a:endParaRPr kumimoji="1" lang="ja-JP" altLang="en-US"/>
          </a:p>
        </p:txBody>
      </p:sp>
      <p:sp>
        <p:nvSpPr>
          <p:cNvPr id="9" name="上矢印 8"/>
          <p:cNvSpPr/>
          <p:nvPr/>
        </p:nvSpPr>
        <p:spPr>
          <a:xfrm>
            <a:off x="6001778" y="1556792"/>
            <a:ext cx="241296" cy="936104"/>
          </a:xfrm>
          <a:prstGeom prst="upArrow">
            <a:avLst/>
          </a:prstGeom>
        </p:spPr>
        <p:style>
          <a:lnRef idx="1">
            <a:schemeClr val="accent2"/>
          </a:lnRef>
          <a:fillRef idx="3">
            <a:schemeClr val="accent2"/>
          </a:fillRef>
          <a:effectRef idx="2">
            <a:schemeClr val="accent2"/>
          </a:effectRef>
          <a:fontRef idx="minor">
            <a:schemeClr val="lt1"/>
          </a:fontRef>
        </p:style>
        <p:txBody>
          <a:bodyPr lIns="91439" tIns="45719" rIns="91439" bIns="45719" rtlCol="0" anchor="ctr"/>
          <a:lstStyle/>
          <a:p>
            <a:pPr algn="ctr"/>
            <a:endParaRPr kumimoji="1" lang="ja-JP" altLang="en-US"/>
          </a:p>
        </p:txBody>
      </p:sp>
      <p:sp>
        <p:nvSpPr>
          <p:cNvPr id="20" name="テキスト ボックス 19"/>
          <p:cNvSpPr txBox="1"/>
          <p:nvPr/>
        </p:nvSpPr>
        <p:spPr>
          <a:xfrm>
            <a:off x="6193333" y="1592441"/>
            <a:ext cx="2411115" cy="1089527"/>
          </a:xfrm>
          <a:prstGeom prst="rect">
            <a:avLst/>
          </a:prstGeom>
          <a:noFill/>
        </p:spPr>
        <p:txBody>
          <a:bodyPr wrap="none" lIns="91439" tIns="45719" rIns="91439" bIns="45719" rtlCol="0">
            <a:spAutoFit/>
          </a:bodyPr>
          <a:lstStyle/>
          <a:p>
            <a:r>
              <a:rPr kumimoji="1" lang="en-US" altLang="ja-JP" b="1" dirty="0" smtClean="0">
                <a:solidFill>
                  <a:srgbClr val="993300"/>
                </a:solidFill>
              </a:rPr>
              <a:t>2 : </a:t>
            </a:r>
            <a:r>
              <a:rPr lang="en-US" altLang="ja-JP" b="1" dirty="0">
                <a:solidFill>
                  <a:srgbClr val="993300"/>
                </a:solidFill>
              </a:rPr>
              <a:t>increasing </a:t>
            </a:r>
            <a:endParaRPr lang="en-US" altLang="ja-JP" b="1" dirty="0" smtClean="0">
              <a:solidFill>
                <a:srgbClr val="993300"/>
              </a:solidFill>
            </a:endParaRPr>
          </a:p>
          <a:p>
            <a:r>
              <a:rPr lang="en-US" altLang="ja-JP" b="1" dirty="0">
                <a:solidFill>
                  <a:srgbClr val="993300"/>
                </a:solidFill>
              </a:rPr>
              <a:t> </a:t>
            </a:r>
            <a:r>
              <a:rPr lang="en-US" altLang="ja-JP" b="1" dirty="0" smtClean="0">
                <a:solidFill>
                  <a:srgbClr val="993300"/>
                </a:solidFill>
              </a:rPr>
              <a:t>     heating efficiency</a:t>
            </a:r>
          </a:p>
          <a:p>
            <a:r>
              <a:rPr lang="en-US" altLang="ja-JP" sz="1400" b="1" dirty="0">
                <a:solidFill>
                  <a:srgbClr val="002060"/>
                </a:solidFill>
                <a:latin typeface="Arial" panose="020B0604020202020204" pitchFamily="34" charset="0"/>
                <a:cs typeface="Arial" panose="020B0604020202020204" pitchFamily="34" charset="0"/>
              </a:rPr>
              <a:t>      </a:t>
            </a:r>
            <a:r>
              <a:rPr lang="en-US" altLang="ja-JP" sz="1400" b="1" dirty="0">
                <a:solidFill>
                  <a:srgbClr val="002060"/>
                </a:solidFill>
                <a:latin typeface="Arial" panose="020B0604020202020204" pitchFamily="34" charset="0"/>
                <a:ea typeface="メイリオ" panose="020B0604030504040204" pitchFamily="50" charset="-128"/>
                <a:cs typeface="Arial" panose="020B0604020202020204" pitchFamily="34" charset="0"/>
              </a:rPr>
              <a:t>Fast Electron Guiding</a:t>
            </a:r>
          </a:p>
          <a:p>
            <a:r>
              <a:rPr lang="en-US" altLang="ja-JP" sz="1400" b="1" dirty="0">
                <a:solidFill>
                  <a:srgbClr val="002060"/>
                </a:solidFill>
                <a:latin typeface="Arial" panose="020B0604020202020204" pitchFamily="34" charset="0"/>
                <a:ea typeface="メイリオ" panose="020B0604030504040204" pitchFamily="50" charset="-128"/>
                <a:cs typeface="Arial" panose="020B0604020202020204" pitchFamily="34" charset="0"/>
              </a:rPr>
              <a:t>      by B Field</a:t>
            </a:r>
          </a:p>
        </p:txBody>
      </p:sp>
      <p:sp>
        <p:nvSpPr>
          <p:cNvPr id="19" name="テキスト ボックス 18"/>
          <p:cNvSpPr txBox="1"/>
          <p:nvPr/>
        </p:nvSpPr>
        <p:spPr>
          <a:xfrm>
            <a:off x="5111208" y="2780928"/>
            <a:ext cx="3462166" cy="646331"/>
          </a:xfrm>
          <a:prstGeom prst="rect">
            <a:avLst/>
          </a:prstGeom>
          <a:noFill/>
        </p:spPr>
        <p:txBody>
          <a:bodyPr wrap="none" lIns="91439" tIns="45719" rIns="91439" bIns="45719" rtlCol="0">
            <a:spAutoFit/>
          </a:bodyPr>
          <a:lstStyle/>
          <a:p>
            <a:r>
              <a:rPr kumimoji="1" lang="en-US" altLang="ja-JP" b="1" dirty="0" smtClean="0">
                <a:solidFill>
                  <a:srgbClr val="CC6600"/>
                </a:solidFill>
              </a:rPr>
              <a:t>1 : increasing laser energy</a:t>
            </a:r>
          </a:p>
          <a:p>
            <a:r>
              <a:rPr lang="en-US" altLang="ja-JP" b="1" dirty="0">
                <a:solidFill>
                  <a:srgbClr val="002060"/>
                </a:solidFill>
              </a:rPr>
              <a:t> </a:t>
            </a:r>
            <a:r>
              <a:rPr lang="en-US" altLang="ja-JP" b="1" dirty="0" smtClean="0">
                <a:solidFill>
                  <a:srgbClr val="002060"/>
                </a:solidFill>
              </a:rPr>
              <a:t>                LFEX: 1 beam to 4 beams</a:t>
            </a:r>
            <a:endParaRPr kumimoji="1" lang="ja-JP" altLang="en-US" b="1" dirty="0">
              <a:solidFill>
                <a:srgbClr val="002060"/>
              </a:solidFill>
            </a:endParaRPr>
          </a:p>
        </p:txBody>
      </p:sp>
      <p:sp>
        <p:nvSpPr>
          <p:cNvPr id="21" name="Rectangle 34"/>
          <p:cNvSpPr>
            <a:spLocks/>
          </p:cNvSpPr>
          <p:nvPr/>
        </p:nvSpPr>
        <p:spPr bwMode="auto">
          <a:xfrm>
            <a:off x="1331640" y="-199990"/>
            <a:ext cx="6984775" cy="110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lvl1pPr algn="l">
              <a:tabLst>
                <a:tab pos="927100" algn="l"/>
              </a:tabLst>
              <a:defRPr sz="1200">
                <a:solidFill>
                  <a:schemeClr val="tx1"/>
                </a:solidFill>
                <a:latin typeface="Gill Sans" charset="0"/>
              </a:defRPr>
            </a:lvl1pPr>
            <a:lvl2pPr algn="l">
              <a:tabLst>
                <a:tab pos="927100" algn="l"/>
              </a:tabLst>
              <a:defRPr sz="1200">
                <a:solidFill>
                  <a:schemeClr val="tx1"/>
                </a:solidFill>
                <a:latin typeface="Gill Sans" charset="0"/>
              </a:defRPr>
            </a:lvl2pPr>
            <a:lvl3pPr algn="l">
              <a:tabLst>
                <a:tab pos="927100" algn="l"/>
              </a:tabLst>
              <a:defRPr sz="1200">
                <a:solidFill>
                  <a:schemeClr val="tx1"/>
                </a:solidFill>
                <a:latin typeface="Gill Sans" charset="0"/>
              </a:defRPr>
            </a:lvl3pPr>
            <a:lvl4pPr algn="l">
              <a:tabLst>
                <a:tab pos="927100" algn="l"/>
              </a:tabLst>
              <a:defRPr sz="1200">
                <a:solidFill>
                  <a:schemeClr val="tx1"/>
                </a:solidFill>
                <a:latin typeface="Gill Sans" charset="0"/>
              </a:defRPr>
            </a:lvl4pPr>
            <a:lvl5pPr algn="l">
              <a:tabLst>
                <a:tab pos="927100" algn="l"/>
              </a:tabLst>
              <a:defRPr sz="1200">
                <a:solidFill>
                  <a:schemeClr val="tx1"/>
                </a:solidFill>
                <a:latin typeface="Gill Sans" charset="0"/>
              </a:defRPr>
            </a:lvl5pPr>
            <a:lvl6pPr fontAlgn="base">
              <a:spcBef>
                <a:spcPct val="0"/>
              </a:spcBef>
              <a:spcAft>
                <a:spcPct val="0"/>
              </a:spcAft>
              <a:tabLst>
                <a:tab pos="927100" algn="l"/>
              </a:tabLst>
              <a:defRPr sz="1200">
                <a:solidFill>
                  <a:schemeClr val="tx1"/>
                </a:solidFill>
                <a:latin typeface="Gill Sans" charset="0"/>
              </a:defRPr>
            </a:lvl6pPr>
            <a:lvl7pPr fontAlgn="base">
              <a:spcBef>
                <a:spcPct val="0"/>
              </a:spcBef>
              <a:spcAft>
                <a:spcPct val="0"/>
              </a:spcAft>
              <a:tabLst>
                <a:tab pos="927100" algn="l"/>
              </a:tabLst>
              <a:defRPr sz="1200">
                <a:solidFill>
                  <a:schemeClr val="tx1"/>
                </a:solidFill>
                <a:latin typeface="Gill Sans" charset="0"/>
              </a:defRPr>
            </a:lvl7pPr>
            <a:lvl8pPr fontAlgn="base">
              <a:spcBef>
                <a:spcPct val="0"/>
              </a:spcBef>
              <a:spcAft>
                <a:spcPct val="0"/>
              </a:spcAft>
              <a:tabLst>
                <a:tab pos="927100" algn="l"/>
              </a:tabLst>
              <a:defRPr sz="1200">
                <a:solidFill>
                  <a:schemeClr val="tx1"/>
                </a:solidFill>
                <a:latin typeface="Gill Sans" charset="0"/>
              </a:defRPr>
            </a:lvl8pPr>
            <a:lvl9pPr fontAlgn="base">
              <a:spcBef>
                <a:spcPct val="0"/>
              </a:spcBef>
              <a:spcAft>
                <a:spcPct val="0"/>
              </a:spcAft>
              <a:tabLst>
                <a:tab pos="927100" algn="l"/>
              </a:tabLst>
              <a:defRPr sz="1200">
                <a:solidFill>
                  <a:schemeClr val="tx1"/>
                </a:solidFill>
                <a:latin typeface="Gill Sans" charset="0"/>
              </a:defRPr>
            </a:lvl9pPr>
          </a:lstStyle>
          <a:p>
            <a: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Approach to ignition temperature</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endParaRPr>
          </a:p>
        </p:txBody>
      </p:sp>
      <p:sp>
        <p:nvSpPr>
          <p:cNvPr id="2" name="テキスト ボックス 1"/>
          <p:cNvSpPr txBox="1"/>
          <p:nvPr/>
        </p:nvSpPr>
        <p:spPr>
          <a:xfrm>
            <a:off x="2689409" y="4077072"/>
            <a:ext cx="3312368" cy="400110"/>
          </a:xfrm>
          <a:prstGeom prst="rect">
            <a:avLst/>
          </a:prstGeom>
          <a:solidFill>
            <a:srgbClr val="FFFFFF"/>
          </a:solidFill>
        </p:spPr>
        <p:txBody>
          <a:bodyPr wrap="square" rtlCol="0">
            <a:spAutoFit/>
          </a:bodyPr>
          <a:lstStyle/>
          <a:p>
            <a:r>
              <a:rPr lang="en-US" altLang="ja-JP" sz="2000" b="1" dirty="0" smtClean="0">
                <a:latin typeface="Arial"/>
                <a:cs typeface="Arial"/>
              </a:rPr>
              <a:t>Heating Laser Energy (kJ)</a:t>
            </a:r>
            <a:endParaRPr kumimoji="1" lang="ja-JP" altLang="en-US" sz="2000" b="1" dirty="0">
              <a:latin typeface="Arial"/>
              <a:cs typeface="Arial"/>
            </a:endParaRPr>
          </a:p>
        </p:txBody>
      </p:sp>
      <p:sp>
        <p:nvSpPr>
          <p:cNvPr id="17" name="テキスト ボックス 16"/>
          <p:cNvSpPr txBox="1"/>
          <p:nvPr/>
        </p:nvSpPr>
        <p:spPr>
          <a:xfrm rot="16200000">
            <a:off x="329113" y="2004809"/>
            <a:ext cx="2736304" cy="400110"/>
          </a:xfrm>
          <a:prstGeom prst="rect">
            <a:avLst/>
          </a:prstGeom>
          <a:solidFill>
            <a:srgbClr val="FFFFFF"/>
          </a:solidFill>
        </p:spPr>
        <p:txBody>
          <a:bodyPr wrap="square" rtlCol="0">
            <a:spAutoFit/>
          </a:bodyPr>
          <a:lstStyle/>
          <a:p>
            <a:r>
              <a:rPr lang="en-US" altLang="ja-JP" sz="2000" b="1" dirty="0" smtClean="0">
                <a:latin typeface="Arial"/>
                <a:cs typeface="Arial"/>
              </a:rPr>
              <a:t>Temperature (</a:t>
            </a:r>
            <a:r>
              <a:rPr lang="en-US" altLang="ja-JP" sz="2000" b="1" dirty="0" err="1" smtClean="0">
                <a:latin typeface="Arial"/>
                <a:cs typeface="Arial"/>
              </a:rPr>
              <a:t>keV</a:t>
            </a:r>
            <a:r>
              <a:rPr lang="en-US" altLang="ja-JP" sz="2000" b="1" dirty="0" smtClean="0">
                <a:latin typeface="Arial"/>
                <a:cs typeface="Arial"/>
              </a:rPr>
              <a:t>)</a:t>
            </a:r>
            <a:endParaRPr kumimoji="1" lang="ja-JP" altLang="en-US" sz="2000" b="1" dirty="0">
              <a:latin typeface="Arial"/>
              <a:cs typeface="Arial"/>
            </a:endParaRPr>
          </a:p>
        </p:txBody>
      </p:sp>
      <p:pic>
        <p:nvPicPr>
          <p:cNvPr id="11" name="図 10"/>
          <p:cNvPicPr>
            <a:picLocks noChangeAspect="1"/>
          </p:cNvPicPr>
          <p:nvPr/>
        </p:nvPicPr>
        <p:blipFill>
          <a:blip r:embed="rId6"/>
          <a:stretch>
            <a:fillRect/>
          </a:stretch>
        </p:blipFill>
        <p:spPr>
          <a:xfrm>
            <a:off x="5940154" y="4293096"/>
            <a:ext cx="1080120" cy="825974"/>
          </a:xfrm>
          <a:prstGeom prst="rect">
            <a:avLst/>
          </a:prstGeom>
        </p:spPr>
      </p:pic>
      <p:sp>
        <p:nvSpPr>
          <p:cNvPr id="10" name="右矢印 9"/>
          <p:cNvSpPr/>
          <p:nvPr/>
        </p:nvSpPr>
        <p:spPr>
          <a:xfrm rot="20093901">
            <a:off x="5741360" y="4802038"/>
            <a:ext cx="757626" cy="249902"/>
          </a:xfrm>
          <a:prstGeom prst="rightArrow">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1174" y="3933056"/>
            <a:ext cx="1313659"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角丸四角形吹き出し 7"/>
          <p:cNvSpPr/>
          <p:nvPr/>
        </p:nvSpPr>
        <p:spPr>
          <a:xfrm>
            <a:off x="7174673" y="3861048"/>
            <a:ext cx="1872208" cy="1728192"/>
          </a:xfrm>
          <a:prstGeom prst="wedgeRoundRectCallout">
            <a:avLst>
              <a:gd name="adj1" fmla="val -77684"/>
              <a:gd name="adj2" fmla="val -1989"/>
              <a:gd name="adj3" fmla="val 16667"/>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スライド番号プレースホルダー 3"/>
          <p:cNvSpPr>
            <a:spLocks noGrp="1"/>
          </p:cNvSpPr>
          <p:nvPr>
            <p:ph type="sldNum" sz="quarter" idx="12"/>
          </p:nvPr>
        </p:nvSpPr>
        <p:spPr>
          <a:xfrm>
            <a:off x="8305805" y="6584776"/>
            <a:ext cx="762000" cy="228600"/>
          </a:xfr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5</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4" name="テキスト ボックス 3"/>
          <p:cNvSpPr txBox="1"/>
          <p:nvPr/>
        </p:nvSpPr>
        <p:spPr>
          <a:xfrm>
            <a:off x="3059832" y="4509120"/>
            <a:ext cx="2664296" cy="646331"/>
          </a:xfrm>
          <a:prstGeom prst="rect">
            <a:avLst/>
          </a:prstGeom>
          <a:noFill/>
        </p:spPr>
        <p:txBody>
          <a:bodyPr wrap="square" rtlCol="0">
            <a:spAutoFit/>
          </a:bodyPr>
          <a:lstStyle/>
          <a:p>
            <a:r>
              <a:rPr lang="en-US" altLang="ja-JP" dirty="0" smtClean="0"/>
              <a:t>Electron Divergence</a:t>
            </a:r>
          </a:p>
          <a:p>
            <a:r>
              <a:rPr kumimoji="1" lang="en-US" altLang="ja-JP" dirty="0" smtClean="0"/>
              <a:t>Higher Electron Energy</a:t>
            </a:r>
            <a:endParaRPr kumimoji="1" lang="ja-JP" altLang="en-US" dirty="0"/>
          </a:p>
        </p:txBody>
      </p:sp>
    </p:spTree>
    <p:extLst>
      <p:ext uri="{BB962C8B-B14F-4D97-AF65-F5344CB8AC3E}">
        <p14:creationId xmlns:p14="http://schemas.microsoft.com/office/powerpoint/2010/main" val="9888866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p:bldP spid="15" grpId="0"/>
      <p:bldP spid="7" grpId="0" animBg="1"/>
      <p:bldP spid="9" grpId="0" animBg="1"/>
      <p:bldP spid="2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台形 1"/>
          <p:cNvSpPr/>
          <p:nvPr/>
        </p:nvSpPr>
        <p:spPr>
          <a:xfrm rot="15757091">
            <a:off x="2154007" y="-1231296"/>
            <a:ext cx="5244278" cy="10188093"/>
          </a:xfrm>
          <a:prstGeom prst="trapezoid">
            <a:avLst>
              <a:gd name="adj" fmla="val 24888"/>
            </a:avLst>
          </a:prstGeom>
          <a:gradFill flip="none" rotWithShape="1">
            <a:gsLst>
              <a:gs pos="45000">
                <a:srgbClr val="92D050"/>
              </a:gs>
              <a:gs pos="75000">
                <a:srgbClr val="FFFF66"/>
              </a:gs>
              <a:gs pos="100000">
                <a:srgbClr val="FF5050"/>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rtlCol="0" anchor="ctr"/>
          <a:lstStyle/>
          <a:p>
            <a:pPr algn="ctr"/>
            <a:endParaRPr kumimoji="1" lang="ja-JP" altLang="en-US"/>
          </a:p>
        </p:txBody>
      </p:sp>
      <p:sp>
        <p:nvSpPr>
          <p:cNvPr id="20491" name="Rectangle 11"/>
          <p:cNvSpPr>
            <a:spLocks/>
          </p:cNvSpPr>
          <p:nvPr/>
        </p:nvSpPr>
        <p:spPr bwMode="auto">
          <a:xfrm>
            <a:off x="1711072" y="3460998"/>
            <a:ext cx="14927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91436" bIns="45716"/>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GEKKO-X</a:t>
            </a:r>
            <a:r>
              <a:rPr lang="en-US" altLang="ja-JP" sz="2000" dirty="0">
                <a:latin typeface="Arial" panose="020B0604020202020204" pitchFamily="34" charset="0"/>
                <a:ea typeface="メイリオ" panose="020B0604030504040204" pitchFamily="50" charset="-128"/>
                <a:cs typeface="Arial" panose="020B0604020202020204" pitchFamily="34" charset="0"/>
                <a:sym typeface="Arial Bold" panose="020B0704020202020204" pitchFamily="34" charset="0"/>
              </a:rPr>
              <a:t>II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a:t>
            </a: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1983</a:t>
            </a:r>
          </a:p>
        </p:txBody>
      </p:sp>
      <p:sp>
        <p:nvSpPr>
          <p:cNvPr id="20493" name="Rectangle 13"/>
          <p:cNvSpPr>
            <a:spLocks/>
          </p:cNvSpPr>
          <p:nvPr/>
        </p:nvSpPr>
        <p:spPr bwMode="auto">
          <a:xfrm>
            <a:off x="2911212" y="1340768"/>
            <a:ext cx="230886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91436" bIns="45716"/>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Peta Watt 1996</a:t>
            </a:r>
          </a:p>
        </p:txBody>
      </p:sp>
      <p:sp>
        <p:nvSpPr>
          <p:cNvPr id="20496" name="Rectangle 16"/>
          <p:cNvSpPr>
            <a:spLocks/>
          </p:cNvSpPr>
          <p:nvPr/>
        </p:nvSpPr>
        <p:spPr bwMode="auto">
          <a:xfrm>
            <a:off x="4067944" y="4653136"/>
            <a:ext cx="144819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45716" tIns="45716" rIns="91436" bIns="45716">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0.5 kJ 0.5 </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ps</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p:txBody>
      </p:sp>
      <p:sp>
        <p:nvSpPr>
          <p:cNvPr id="20497" name="Rectangle 17"/>
          <p:cNvSpPr>
            <a:spLocks/>
          </p:cNvSpPr>
          <p:nvPr/>
        </p:nvSpPr>
        <p:spPr bwMode="auto">
          <a:xfrm>
            <a:off x="5364089" y="4477124"/>
            <a:ext cx="130313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45716" tIns="45716" rIns="91436" bIns="45716">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10 kJ 10 </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ps</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p:txBody>
      </p:sp>
      <p:sp>
        <p:nvSpPr>
          <p:cNvPr id="20498" name="Rectangle 18"/>
          <p:cNvSpPr>
            <a:spLocks/>
          </p:cNvSpPr>
          <p:nvPr/>
        </p:nvSpPr>
        <p:spPr bwMode="auto">
          <a:xfrm>
            <a:off x="2411760" y="6114790"/>
            <a:ext cx="122413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45716" tIns="45716" rIns="91436" bIns="45716">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10 kJ 1ns</a:t>
            </a:r>
          </a:p>
        </p:txBody>
      </p:sp>
      <p:pic>
        <p:nvPicPr>
          <p:cNvPr id="20482"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500" name="Rectangle 20"/>
          <p:cNvSpPr>
            <a:spLocks/>
          </p:cNvSpPr>
          <p:nvPr/>
        </p:nvSpPr>
        <p:spPr bwMode="auto">
          <a:xfrm>
            <a:off x="467544" y="836713"/>
            <a:ext cx="316835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1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Giant Lasers developed </a:t>
            </a:r>
          </a:p>
          <a:p>
            <a:r>
              <a:rPr lang="en-US" altLang="ja-JP" sz="1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rPr>
              <a:t>in the past 40 years </a:t>
            </a:r>
            <a:endParaRPr lang="ja-JP" altLang="en-US" sz="1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sym typeface="メイリオ" panose="020B0604030504040204" pitchFamily="50" charset="-128"/>
            </a:endParaRPr>
          </a:p>
        </p:txBody>
      </p:sp>
      <p:pic>
        <p:nvPicPr>
          <p:cNvPr id="37"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9" name="スライド番号プレースホルダー 3"/>
          <p:cNvSpPr>
            <a:spLocks noGrp="1"/>
          </p:cNvSpPr>
          <p:nvPr>
            <p:ph type="sldNum" sz="quarter" idx="12"/>
          </p:nvPr>
        </p:nvSpPr>
        <p:spPr>
          <a:xfrm>
            <a:off x="8305805" y="6584776"/>
            <a:ext cx="762000" cy="228600"/>
          </a:xfr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6</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43" name="Rectangle 11"/>
          <p:cNvSpPr>
            <a:spLocks/>
          </p:cNvSpPr>
          <p:nvPr/>
        </p:nvSpPr>
        <p:spPr bwMode="auto">
          <a:xfrm>
            <a:off x="5264565" y="566658"/>
            <a:ext cx="1611692" cy="400050"/>
          </a:xfrm>
          <a:prstGeom prst="rect">
            <a:avLst/>
          </a:prstGeom>
          <a:solidFill>
            <a:schemeClr val="bg1">
              <a:alpha val="25000"/>
            </a:schemeClr>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91436" bIns="45716"/>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LFEX 2009</a:t>
            </a:r>
          </a:p>
        </p:txBody>
      </p:sp>
      <p:sp>
        <p:nvSpPr>
          <p:cNvPr id="44" name="下矢印 43"/>
          <p:cNvSpPr/>
          <p:nvPr/>
        </p:nvSpPr>
        <p:spPr>
          <a:xfrm flipV="1">
            <a:off x="7308305" y="1196753"/>
            <a:ext cx="1224136" cy="2376264"/>
          </a:xfrm>
          <a:prstGeom prst="downArrow">
            <a:avLst/>
          </a:prstGeom>
        </p:spPr>
        <p:style>
          <a:lnRef idx="1">
            <a:schemeClr val="accent5"/>
          </a:lnRef>
          <a:fillRef idx="2">
            <a:schemeClr val="accent5"/>
          </a:fillRef>
          <a:effectRef idx="1">
            <a:schemeClr val="accent5"/>
          </a:effectRef>
          <a:fontRef idx="minor">
            <a:schemeClr val="dk1"/>
          </a:fontRef>
        </p:style>
        <p:txBody>
          <a:bodyPr lIns="91439" tIns="45719" rIns="91439" bIns="45719" rtlCol="0" anchor="ctr"/>
          <a:lstStyle/>
          <a:p>
            <a:pPr algn="ctr"/>
            <a:endParaRPr kumimoji="1" lang="ja-JP" altLang="en-US"/>
          </a:p>
        </p:txBody>
      </p:sp>
      <p:sp>
        <p:nvSpPr>
          <p:cNvPr id="42" name="Rectangle 17"/>
          <p:cNvSpPr>
            <a:spLocks/>
          </p:cNvSpPr>
          <p:nvPr/>
        </p:nvSpPr>
        <p:spPr bwMode="auto">
          <a:xfrm>
            <a:off x="7452321" y="548680"/>
            <a:ext cx="1677374" cy="286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45716" tIns="45716" rIns="91436" bIns="45716">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1800" b="1"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2014</a:t>
            </a:r>
            <a:endParaRPr lang="en-US" altLang="ja-JP" sz="1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a:p>
            <a:r>
              <a:rPr lang="en-US" altLang="ja-JP" sz="1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4 beams </a:t>
            </a:r>
          </a:p>
          <a:p>
            <a:pPr algn="ctr"/>
            <a:r>
              <a:rPr lang="en-US" altLang="ja-JP" sz="1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10 kJ /10ps</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2013</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3 beams </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2011</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2 beams </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2009</a:t>
            </a:r>
          </a:p>
          <a:p>
            <a:r>
              <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  1 beam</a:t>
            </a:r>
          </a:p>
          <a:p>
            <a:pPr algn="ct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p:txBody>
      </p:sp>
      <p:sp>
        <p:nvSpPr>
          <p:cNvPr id="45" name="テキスト ボックス 44"/>
          <p:cNvSpPr txBox="1"/>
          <p:nvPr/>
        </p:nvSpPr>
        <p:spPr>
          <a:xfrm>
            <a:off x="4067944" y="5890055"/>
            <a:ext cx="2584011" cy="923322"/>
          </a:xfrm>
          <a:prstGeom prst="rect">
            <a:avLst/>
          </a:prstGeom>
          <a:noFill/>
        </p:spPr>
        <p:txBody>
          <a:bodyPr wrap="square" lIns="91436" tIns="45716" rIns="91436" bIns="45716" rtlCol="0">
            <a:spAutoFit/>
          </a:bodyPr>
          <a:lstStyle/>
          <a:p>
            <a:r>
              <a:rPr lang="en-US" altLang="ja-JP" dirty="0" smtClean="0">
                <a:latin typeface="メイリオ"/>
                <a:ea typeface="メイリオ"/>
                <a:cs typeface="メイリオ"/>
              </a:rPr>
              <a:t>Precision gratings </a:t>
            </a:r>
          </a:p>
          <a:p>
            <a:r>
              <a:rPr lang="en-US" altLang="ja-JP" dirty="0" smtClean="0">
                <a:latin typeface="メイリオ"/>
                <a:ea typeface="メイリオ"/>
                <a:cs typeface="メイリオ"/>
              </a:rPr>
              <a:t>ensure high energy output. </a:t>
            </a:r>
            <a:endParaRPr kumimoji="1" lang="ja-JP" altLang="en-US" dirty="0">
              <a:latin typeface="メイリオ"/>
              <a:ea typeface="メイリオ"/>
              <a:cs typeface="メイリオ"/>
            </a:endParaRPr>
          </a:p>
        </p:txBody>
      </p:sp>
      <p:sp>
        <p:nvSpPr>
          <p:cNvPr id="48" name="Rectangle 19"/>
          <p:cNvSpPr>
            <a:spLocks/>
          </p:cNvSpPr>
          <p:nvPr/>
        </p:nvSpPr>
        <p:spPr bwMode="auto">
          <a:xfrm>
            <a:off x="373534" y="6309321"/>
            <a:ext cx="981029" cy="34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45716" tIns="45716" rIns="91436" bIns="45716">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2 kJ 1ns</a:t>
            </a:r>
          </a:p>
        </p:txBody>
      </p:sp>
      <p:pic>
        <p:nvPicPr>
          <p:cNvPr id="49" name="Picture 12" descr="GMII絵葉書用写真"/>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43" y="4725145"/>
            <a:ext cx="2234803" cy="15101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GXII-2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4149852"/>
            <a:ext cx="2448272" cy="1943444"/>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1772817"/>
            <a:ext cx="1949418" cy="28550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50" name="Rectangle 7"/>
          <p:cNvSpPr>
            <a:spLocks/>
          </p:cNvSpPr>
          <p:nvPr/>
        </p:nvSpPr>
        <p:spPr bwMode="auto">
          <a:xfrm>
            <a:off x="-5430" y="3936982"/>
            <a:ext cx="1913134" cy="7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91436" bIns="45716"/>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GEKKO-MII 1979</a:t>
            </a: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GEKKO-IV   1977</a:t>
            </a: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rPr>
              <a:t>GEKKO-II    1973</a:t>
            </a: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Arial Bold" panose="020B0704020202020204" pitchFamily="34" charset="0"/>
            </a:endParaRPr>
          </a:p>
        </p:txBody>
      </p:sp>
      <p:pic>
        <p:nvPicPr>
          <p:cNvPr id="46" name="図 45" descr="写真.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254477" y="4319390"/>
            <a:ext cx="2850270" cy="2137703"/>
          </a:xfrm>
          <a:prstGeom prst="rect">
            <a:avLst/>
          </a:prstGeom>
        </p:spPr>
      </p:pic>
      <p:grpSp>
        <p:nvGrpSpPr>
          <p:cNvPr id="24" name="グループ化 121"/>
          <p:cNvGrpSpPr/>
          <p:nvPr/>
        </p:nvGrpSpPr>
        <p:grpSpPr>
          <a:xfrm>
            <a:off x="6588224" y="4949956"/>
            <a:ext cx="504056" cy="1359364"/>
            <a:chOff x="7504112" y="4013069"/>
            <a:chExt cx="1171575" cy="3149600"/>
          </a:xfrm>
          <a:solidFill>
            <a:srgbClr val="CCFF99"/>
          </a:solidFill>
        </p:grpSpPr>
        <p:sp>
          <p:nvSpPr>
            <p:cNvPr id="25" name="Rectangle 48"/>
            <p:cNvSpPr>
              <a:spLocks noChangeArrowheads="1"/>
            </p:cNvSpPr>
            <p:nvPr/>
          </p:nvSpPr>
          <p:spPr bwMode="auto">
            <a:xfrm>
              <a:off x="8421687" y="6311769"/>
              <a:ext cx="38100" cy="34925"/>
            </a:xfrm>
            <a:prstGeom prst="rect">
              <a:avLst/>
            </a:pr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6" name="Rectangle 49"/>
            <p:cNvSpPr>
              <a:spLocks noChangeArrowheads="1"/>
            </p:cNvSpPr>
            <p:nvPr/>
          </p:nvSpPr>
          <p:spPr bwMode="auto">
            <a:xfrm>
              <a:off x="8351837" y="6311769"/>
              <a:ext cx="34925" cy="34925"/>
            </a:xfrm>
            <a:prstGeom prst="rect">
              <a:avLst/>
            </a:pr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7" name="Freeform 52"/>
            <p:cNvSpPr>
              <a:spLocks/>
            </p:cNvSpPr>
            <p:nvPr/>
          </p:nvSpPr>
          <p:spPr bwMode="auto">
            <a:xfrm>
              <a:off x="7980362" y="5165594"/>
              <a:ext cx="117475" cy="146050"/>
            </a:xfrm>
            <a:custGeom>
              <a:avLst/>
              <a:gdLst>
                <a:gd name="T0" fmla="*/ 74 w 74"/>
                <a:gd name="T1" fmla="*/ 0 h 92"/>
                <a:gd name="T2" fmla="*/ 0 w 74"/>
                <a:gd name="T3" fmla="*/ 0 h 92"/>
                <a:gd name="T4" fmla="*/ 36 w 74"/>
                <a:gd name="T5" fmla="*/ 56 h 92"/>
                <a:gd name="T6" fmla="*/ 36 w 74"/>
                <a:gd name="T7" fmla="*/ 92 h 92"/>
                <a:gd name="T8" fmla="*/ 74 w 74"/>
                <a:gd name="T9" fmla="*/ 92 h 92"/>
                <a:gd name="T10" fmla="*/ 74 w 74"/>
                <a:gd name="T11" fmla="*/ 0 h 92"/>
              </a:gdLst>
              <a:ahLst/>
              <a:cxnLst>
                <a:cxn ang="0">
                  <a:pos x="T0" y="T1"/>
                </a:cxn>
                <a:cxn ang="0">
                  <a:pos x="T2" y="T3"/>
                </a:cxn>
                <a:cxn ang="0">
                  <a:pos x="T4" y="T5"/>
                </a:cxn>
                <a:cxn ang="0">
                  <a:pos x="T6" y="T7"/>
                </a:cxn>
                <a:cxn ang="0">
                  <a:pos x="T8" y="T9"/>
                </a:cxn>
                <a:cxn ang="0">
                  <a:pos x="T10" y="T11"/>
                </a:cxn>
              </a:cxnLst>
              <a:rect l="0" t="0" r="r" b="b"/>
              <a:pathLst>
                <a:path w="74" h="92">
                  <a:moveTo>
                    <a:pt x="74" y="0"/>
                  </a:moveTo>
                  <a:lnTo>
                    <a:pt x="0" y="0"/>
                  </a:lnTo>
                  <a:lnTo>
                    <a:pt x="36" y="56"/>
                  </a:lnTo>
                  <a:lnTo>
                    <a:pt x="36" y="92"/>
                  </a:lnTo>
                  <a:lnTo>
                    <a:pt x="74" y="92"/>
                  </a:lnTo>
                  <a:lnTo>
                    <a:pt x="74" y="0"/>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8" name="Freeform 62"/>
            <p:cNvSpPr>
              <a:spLocks/>
            </p:cNvSpPr>
            <p:nvPr/>
          </p:nvSpPr>
          <p:spPr bwMode="auto">
            <a:xfrm>
              <a:off x="8377237" y="6686419"/>
              <a:ext cx="60325" cy="168275"/>
            </a:xfrm>
            <a:custGeom>
              <a:avLst/>
              <a:gdLst>
                <a:gd name="T0" fmla="*/ 22 w 38"/>
                <a:gd name="T1" fmla="*/ 0 h 106"/>
                <a:gd name="T2" fmla="*/ 6 w 38"/>
                <a:gd name="T3" fmla="*/ 6 h 106"/>
                <a:gd name="T4" fmla="*/ 2 w 38"/>
                <a:gd name="T5" fmla="*/ 14 h 106"/>
                <a:gd name="T6" fmla="*/ 0 w 38"/>
                <a:gd name="T7" fmla="*/ 26 h 106"/>
                <a:gd name="T8" fmla="*/ 0 w 38"/>
                <a:gd name="T9" fmla="*/ 26 h 106"/>
                <a:gd name="T10" fmla="*/ 4 w 38"/>
                <a:gd name="T11" fmla="*/ 58 h 106"/>
                <a:gd name="T12" fmla="*/ 8 w 38"/>
                <a:gd name="T13" fmla="*/ 84 h 106"/>
                <a:gd name="T14" fmla="*/ 8 w 38"/>
                <a:gd name="T15" fmla="*/ 94 h 106"/>
                <a:gd name="T16" fmla="*/ 6 w 38"/>
                <a:gd name="T17" fmla="*/ 102 h 106"/>
                <a:gd name="T18" fmla="*/ 20 w 38"/>
                <a:gd name="T19" fmla="*/ 106 h 106"/>
                <a:gd name="T20" fmla="*/ 32 w 38"/>
                <a:gd name="T21" fmla="*/ 98 h 106"/>
                <a:gd name="T22" fmla="*/ 32 w 38"/>
                <a:gd name="T23" fmla="*/ 98 h 106"/>
                <a:gd name="T24" fmla="*/ 30 w 38"/>
                <a:gd name="T25" fmla="*/ 90 h 106"/>
                <a:gd name="T26" fmla="*/ 30 w 38"/>
                <a:gd name="T27" fmla="*/ 72 h 106"/>
                <a:gd name="T28" fmla="*/ 30 w 38"/>
                <a:gd name="T29" fmla="*/ 48 h 106"/>
                <a:gd name="T30" fmla="*/ 34 w 38"/>
                <a:gd name="T31" fmla="*/ 38 h 106"/>
                <a:gd name="T32" fmla="*/ 38 w 38"/>
                <a:gd name="T33" fmla="*/ 30 h 106"/>
                <a:gd name="T34" fmla="*/ 22 w 38"/>
                <a:gd name="T3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106">
                  <a:moveTo>
                    <a:pt x="22" y="0"/>
                  </a:moveTo>
                  <a:lnTo>
                    <a:pt x="6" y="6"/>
                  </a:lnTo>
                  <a:lnTo>
                    <a:pt x="2" y="14"/>
                  </a:lnTo>
                  <a:lnTo>
                    <a:pt x="0" y="26"/>
                  </a:lnTo>
                  <a:lnTo>
                    <a:pt x="0" y="26"/>
                  </a:lnTo>
                  <a:lnTo>
                    <a:pt x="4" y="58"/>
                  </a:lnTo>
                  <a:lnTo>
                    <a:pt x="8" y="84"/>
                  </a:lnTo>
                  <a:lnTo>
                    <a:pt x="8" y="94"/>
                  </a:lnTo>
                  <a:lnTo>
                    <a:pt x="6" y="102"/>
                  </a:lnTo>
                  <a:lnTo>
                    <a:pt x="20" y="106"/>
                  </a:lnTo>
                  <a:lnTo>
                    <a:pt x="32" y="98"/>
                  </a:lnTo>
                  <a:lnTo>
                    <a:pt x="32" y="98"/>
                  </a:lnTo>
                  <a:lnTo>
                    <a:pt x="30" y="90"/>
                  </a:lnTo>
                  <a:lnTo>
                    <a:pt x="30" y="72"/>
                  </a:lnTo>
                  <a:lnTo>
                    <a:pt x="30" y="48"/>
                  </a:lnTo>
                  <a:lnTo>
                    <a:pt x="34" y="38"/>
                  </a:lnTo>
                  <a:lnTo>
                    <a:pt x="38" y="30"/>
                  </a:lnTo>
                  <a:lnTo>
                    <a:pt x="22" y="0"/>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29" name="Freeform 80"/>
            <p:cNvSpPr>
              <a:spLocks/>
            </p:cNvSpPr>
            <p:nvPr/>
          </p:nvSpPr>
          <p:spPr bwMode="auto">
            <a:xfrm>
              <a:off x="7780337" y="4457569"/>
              <a:ext cx="831850" cy="1851025"/>
            </a:xfrm>
            <a:custGeom>
              <a:avLst/>
              <a:gdLst>
                <a:gd name="T0" fmla="*/ 386 w 524"/>
                <a:gd name="T1" fmla="*/ 40 h 1166"/>
                <a:gd name="T2" fmla="*/ 412 w 524"/>
                <a:gd name="T3" fmla="*/ 48 h 1166"/>
                <a:gd name="T4" fmla="*/ 432 w 524"/>
                <a:gd name="T5" fmla="*/ 70 h 1166"/>
                <a:gd name="T6" fmla="*/ 440 w 524"/>
                <a:gd name="T7" fmla="*/ 98 h 1166"/>
                <a:gd name="T8" fmla="*/ 442 w 524"/>
                <a:gd name="T9" fmla="*/ 116 h 1166"/>
                <a:gd name="T10" fmla="*/ 448 w 524"/>
                <a:gd name="T11" fmla="*/ 134 h 1166"/>
                <a:gd name="T12" fmla="*/ 452 w 524"/>
                <a:gd name="T13" fmla="*/ 154 h 1166"/>
                <a:gd name="T14" fmla="*/ 482 w 524"/>
                <a:gd name="T15" fmla="*/ 248 h 1166"/>
                <a:gd name="T16" fmla="*/ 522 w 524"/>
                <a:gd name="T17" fmla="*/ 410 h 1166"/>
                <a:gd name="T18" fmla="*/ 522 w 524"/>
                <a:gd name="T19" fmla="*/ 422 h 1166"/>
                <a:gd name="T20" fmla="*/ 514 w 524"/>
                <a:gd name="T21" fmla="*/ 450 h 1166"/>
                <a:gd name="T22" fmla="*/ 460 w 524"/>
                <a:gd name="T23" fmla="*/ 580 h 1166"/>
                <a:gd name="T24" fmla="*/ 476 w 524"/>
                <a:gd name="T25" fmla="*/ 616 h 1166"/>
                <a:gd name="T26" fmla="*/ 490 w 524"/>
                <a:gd name="T27" fmla="*/ 672 h 1166"/>
                <a:gd name="T28" fmla="*/ 486 w 524"/>
                <a:gd name="T29" fmla="*/ 704 h 1166"/>
                <a:gd name="T30" fmla="*/ 490 w 524"/>
                <a:gd name="T31" fmla="*/ 928 h 1166"/>
                <a:gd name="T32" fmla="*/ 492 w 524"/>
                <a:gd name="T33" fmla="*/ 1018 h 1166"/>
                <a:gd name="T34" fmla="*/ 464 w 524"/>
                <a:gd name="T35" fmla="*/ 1096 h 1166"/>
                <a:gd name="T36" fmla="*/ 396 w 524"/>
                <a:gd name="T37" fmla="*/ 1122 h 1166"/>
                <a:gd name="T38" fmla="*/ 320 w 524"/>
                <a:gd name="T39" fmla="*/ 1144 h 1166"/>
                <a:gd name="T40" fmla="*/ 228 w 524"/>
                <a:gd name="T41" fmla="*/ 1164 h 1166"/>
                <a:gd name="T42" fmla="*/ 160 w 524"/>
                <a:gd name="T43" fmla="*/ 1160 h 1166"/>
                <a:gd name="T44" fmla="*/ 106 w 524"/>
                <a:gd name="T45" fmla="*/ 1140 h 1166"/>
                <a:gd name="T46" fmla="*/ 92 w 524"/>
                <a:gd name="T47" fmla="*/ 1102 h 1166"/>
                <a:gd name="T48" fmla="*/ 92 w 524"/>
                <a:gd name="T49" fmla="*/ 1070 h 1166"/>
                <a:gd name="T50" fmla="*/ 92 w 524"/>
                <a:gd name="T51" fmla="*/ 1012 h 1166"/>
                <a:gd name="T52" fmla="*/ 92 w 524"/>
                <a:gd name="T53" fmla="*/ 960 h 1166"/>
                <a:gd name="T54" fmla="*/ 86 w 524"/>
                <a:gd name="T55" fmla="*/ 838 h 1166"/>
                <a:gd name="T56" fmla="*/ 88 w 524"/>
                <a:gd name="T57" fmla="*/ 744 h 1166"/>
                <a:gd name="T58" fmla="*/ 68 w 524"/>
                <a:gd name="T59" fmla="*/ 736 h 1166"/>
                <a:gd name="T60" fmla="*/ 64 w 524"/>
                <a:gd name="T61" fmla="*/ 728 h 1166"/>
                <a:gd name="T62" fmla="*/ 80 w 524"/>
                <a:gd name="T63" fmla="*/ 660 h 1166"/>
                <a:gd name="T64" fmla="*/ 94 w 524"/>
                <a:gd name="T65" fmla="*/ 600 h 1166"/>
                <a:gd name="T66" fmla="*/ 116 w 524"/>
                <a:gd name="T67" fmla="*/ 522 h 1166"/>
                <a:gd name="T68" fmla="*/ 124 w 524"/>
                <a:gd name="T69" fmla="*/ 480 h 1166"/>
                <a:gd name="T70" fmla="*/ 108 w 524"/>
                <a:gd name="T71" fmla="*/ 430 h 1166"/>
                <a:gd name="T72" fmla="*/ 88 w 524"/>
                <a:gd name="T73" fmla="*/ 380 h 1166"/>
                <a:gd name="T74" fmla="*/ 74 w 524"/>
                <a:gd name="T75" fmla="*/ 338 h 1166"/>
                <a:gd name="T76" fmla="*/ 46 w 524"/>
                <a:gd name="T77" fmla="*/ 240 h 1166"/>
                <a:gd name="T78" fmla="*/ 26 w 524"/>
                <a:gd name="T79" fmla="*/ 160 h 1166"/>
                <a:gd name="T80" fmla="*/ 6 w 524"/>
                <a:gd name="T81" fmla="*/ 132 h 1166"/>
                <a:gd name="T82" fmla="*/ 0 w 524"/>
                <a:gd name="T83" fmla="*/ 106 h 1166"/>
                <a:gd name="T84" fmla="*/ 4 w 524"/>
                <a:gd name="T85" fmla="*/ 74 h 1166"/>
                <a:gd name="T86" fmla="*/ 16 w 524"/>
                <a:gd name="T87" fmla="*/ 54 h 1166"/>
                <a:gd name="T88" fmla="*/ 56 w 524"/>
                <a:gd name="T89" fmla="*/ 46 h 1166"/>
                <a:gd name="T90" fmla="*/ 86 w 524"/>
                <a:gd name="T91" fmla="*/ 36 h 1166"/>
                <a:gd name="T92" fmla="*/ 112 w 524"/>
                <a:gd name="T93" fmla="*/ 22 h 1166"/>
                <a:gd name="T94" fmla="*/ 166 w 524"/>
                <a:gd name="T95" fmla="*/ 0 h 1166"/>
                <a:gd name="T96" fmla="*/ 178 w 524"/>
                <a:gd name="T97" fmla="*/ 0 h 1166"/>
                <a:gd name="T98" fmla="*/ 338 w 524"/>
                <a:gd name="T99" fmla="*/ 2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4" h="1166">
                  <a:moveTo>
                    <a:pt x="350" y="32"/>
                  </a:moveTo>
                  <a:lnTo>
                    <a:pt x="386" y="40"/>
                  </a:lnTo>
                  <a:lnTo>
                    <a:pt x="386" y="40"/>
                  </a:lnTo>
                  <a:lnTo>
                    <a:pt x="390" y="40"/>
                  </a:lnTo>
                  <a:lnTo>
                    <a:pt x="404" y="44"/>
                  </a:lnTo>
                  <a:lnTo>
                    <a:pt x="412" y="48"/>
                  </a:lnTo>
                  <a:lnTo>
                    <a:pt x="420" y="54"/>
                  </a:lnTo>
                  <a:lnTo>
                    <a:pt x="426" y="60"/>
                  </a:lnTo>
                  <a:lnTo>
                    <a:pt x="432" y="70"/>
                  </a:lnTo>
                  <a:lnTo>
                    <a:pt x="432" y="70"/>
                  </a:lnTo>
                  <a:lnTo>
                    <a:pt x="436" y="84"/>
                  </a:lnTo>
                  <a:lnTo>
                    <a:pt x="440" y="98"/>
                  </a:lnTo>
                  <a:lnTo>
                    <a:pt x="440" y="108"/>
                  </a:lnTo>
                  <a:lnTo>
                    <a:pt x="440" y="108"/>
                  </a:lnTo>
                  <a:lnTo>
                    <a:pt x="442" y="116"/>
                  </a:lnTo>
                  <a:lnTo>
                    <a:pt x="444" y="122"/>
                  </a:lnTo>
                  <a:lnTo>
                    <a:pt x="448" y="134"/>
                  </a:lnTo>
                  <a:lnTo>
                    <a:pt x="448" y="134"/>
                  </a:lnTo>
                  <a:lnTo>
                    <a:pt x="450" y="146"/>
                  </a:lnTo>
                  <a:lnTo>
                    <a:pt x="452" y="154"/>
                  </a:lnTo>
                  <a:lnTo>
                    <a:pt x="452" y="154"/>
                  </a:lnTo>
                  <a:lnTo>
                    <a:pt x="468" y="202"/>
                  </a:lnTo>
                  <a:lnTo>
                    <a:pt x="482" y="248"/>
                  </a:lnTo>
                  <a:lnTo>
                    <a:pt x="482" y="248"/>
                  </a:lnTo>
                  <a:lnTo>
                    <a:pt x="518" y="396"/>
                  </a:lnTo>
                  <a:lnTo>
                    <a:pt x="518" y="396"/>
                  </a:lnTo>
                  <a:lnTo>
                    <a:pt x="522" y="410"/>
                  </a:lnTo>
                  <a:lnTo>
                    <a:pt x="524" y="416"/>
                  </a:lnTo>
                  <a:lnTo>
                    <a:pt x="522" y="422"/>
                  </a:lnTo>
                  <a:lnTo>
                    <a:pt x="522" y="422"/>
                  </a:lnTo>
                  <a:lnTo>
                    <a:pt x="516" y="438"/>
                  </a:lnTo>
                  <a:lnTo>
                    <a:pt x="514" y="450"/>
                  </a:lnTo>
                  <a:lnTo>
                    <a:pt x="514" y="450"/>
                  </a:lnTo>
                  <a:lnTo>
                    <a:pt x="506" y="472"/>
                  </a:lnTo>
                  <a:lnTo>
                    <a:pt x="488" y="518"/>
                  </a:lnTo>
                  <a:lnTo>
                    <a:pt x="460" y="580"/>
                  </a:lnTo>
                  <a:lnTo>
                    <a:pt x="460" y="580"/>
                  </a:lnTo>
                  <a:lnTo>
                    <a:pt x="466" y="590"/>
                  </a:lnTo>
                  <a:lnTo>
                    <a:pt x="476" y="616"/>
                  </a:lnTo>
                  <a:lnTo>
                    <a:pt x="480" y="634"/>
                  </a:lnTo>
                  <a:lnTo>
                    <a:pt x="486" y="652"/>
                  </a:lnTo>
                  <a:lnTo>
                    <a:pt x="490" y="672"/>
                  </a:lnTo>
                  <a:lnTo>
                    <a:pt x="490" y="694"/>
                  </a:lnTo>
                  <a:lnTo>
                    <a:pt x="486" y="704"/>
                  </a:lnTo>
                  <a:lnTo>
                    <a:pt x="486" y="704"/>
                  </a:lnTo>
                  <a:lnTo>
                    <a:pt x="488" y="802"/>
                  </a:lnTo>
                  <a:lnTo>
                    <a:pt x="490" y="876"/>
                  </a:lnTo>
                  <a:lnTo>
                    <a:pt x="490" y="928"/>
                  </a:lnTo>
                  <a:lnTo>
                    <a:pt x="490" y="928"/>
                  </a:lnTo>
                  <a:lnTo>
                    <a:pt x="490" y="968"/>
                  </a:lnTo>
                  <a:lnTo>
                    <a:pt x="492" y="1018"/>
                  </a:lnTo>
                  <a:lnTo>
                    <a:pt x="494" y="1080"/>
                  </a:lnTo>
                  <a:lnTo>
                    <a:pt x="494" y="1080"/>
                  </a:lnTo>
                  <a:lnTo>
                    <a:pt x="464" y="1096"/>
                  </a:lnTo>
                  <a:lnTo>
                    <a:pt x="432" y="1110"/>
                  </a:lnTo>
                  <a:lnTo>
                    <a:pt x="414" y="1116"/>
                  </a:lnTo>
                  <a:lnTo>
                    <a:pt x="396" y="1122"/>
                  </a:lnTo>
                  <a:lnTo>
                    <a:pt x="396" y="1122"/>
                  </a:lnTo>
                  <a:lnTo>
                    <a:pt x="320" y="1144"/>
                  </a:lnTo>
                  <a:lnTo>
                    <a:pt x="320" y="1144"/>
                  </a:lnTo>
                  <a:lnTo>
                    <a:pt x="294" y="1152"/>
                  </a:lnTo>
                  <a:lnTo>
                    <a:pt x="252" y="1160"/>
                  </a:lnTo>
                  <a:lnTo>
                    <a:pt x="228" y="1164"/>
                  </a:lnTo>
                  <a:lnTo>
                    <a:pt x="204" y="1166"/>
                  </a:lnTo>
                  <a:lnTo>
                    <a:pt x="180" y="1164"/>
                  </a:lnTo>
                  <a:lnTo>
                    <a:pt x="160" y="1160"/>
                  </a:lnTo>
                  <a:lnTo>
                    <a:pt x="160" y="1160"/>
                  </a:lnTo>
                  <a:lnTo>
                    <a:pt x="126" y="1148"/>
                  </a:lnTo>
                  <a:lnTo>
                    <a:pt x="106" y="1140"/>
                  </a:lnTo>
                  <a:lnTo>
                    <a:pt x="92" y="1132"/>
                  </a:lnTo>
                  <a:lnTo>
                    <a:pt x="92" y="1132"/>
                  </a:lnTo>
                  <a:lnTo>
                    <a:pt x="92" y="1102"/>
                  </a:lnTo>
                  <a:lnTo>
                    <a:pt x="92" y="1102"/>
                  </a:lnTo>
                  <a:lnTo>
                    <a:pt x="92" y="1070"/>
                  </a:lnTo>
                  <a:lnTo>
                    <a:pt x="92" y="1070"/>
                  </a:lnTo>
                  <a:lnTo>
                    <a:pt x="92" y="1026"/>
                  </a:lnTo>
                  <a:lnTo>
                    <a:pt x="92" y="1026"/>
                  </a:lnTo>
                  <a:lnTo>
                    <a:pt x="92" y="1012"/>
                  </a:lnTo>
                  <a:lnTo>
                    <a:pt x="92" y="986"/>
                  </a:lnTo>
                  <a:lnTo>
                    <a:pt x="92" y="986"/>
                  </a:lnTo>
                  <a:lnTo>
                    <a:pt x="92" y="960"/>
                  </a:lnTo>
                  <a:lnTo>
                    <a:pt x="90" y="914"/>
                  </a:lnTo>
                  <a:lnTo>
                    <a:pt x="86" y="838"/>
                  </a:lnTo>
                  <a:lnTo>
                    <a:pt x="86" y="838"/>
                  </a:lnTo>
                  <a:lnTo>
                    <a:pt x="86" y="790"/>
                  </a:lnTo>
                  <a:lnTo>
                    <a:pt x="86" y="762"/>
                  </a:lnTo>
                  <a:lnTo>
                    <a:pt x="88" y="744"/>
                  </a:lnTo>
                  <a:lnTo>
                    <a:pt x="88" y="744"/>
                  </a:lnTo>
                  <a:lnTo>
                    <a:pt x="76" y="740"/>
                  </a:lnTo>
                  <a:lnTo>
                    <a:pt x="68" y="736"/>
                  </a:lnTo>
                  <a:lnTo>
                    <a:pt x="66" y="732"/>
                  </a:lnTo>
                  <a:lnTo>
                    <a:pt x="64" y="728"/>
                  </a:lnTo>
                  <a:lnTo>
                    <a:pt x="64" y="728"/>
                  </a:lnTo>
                  <a:lnTo>
                    <a:pt x="72" y="700"/>
                  </a:lnTo>
                  <a:lnTo>
                    <a:pt x="78" y="676"/>
                  </a:lnTo>
                  <a:lnTo>
                    <a:pt x="80" y="660"/>
                  </a:lnTo>
                  <a:lnTo>
                    <a:pt x="80" y="660"/>
                  </a:lnTo>
                  <a:lnTo>
                    <a:pt x="86" y="636"/>
                  </a:lnTo>
                  <a:lnTo>
                    <a:pt x="94" y="600"/>
                  </a:lnTo>
                  <a:lnTo>
                    <a:pt x="108" y="548"/>
                  </a:lnTo>
                  <a:lnTo>
                    <a:pt x="108" y="548"/>
                  </a:lnTo>
                  <a:lnTo>
                    <a:pt x="116" y="522"/>
                  </a:lnTo>
                  <a:lnTo>
                    <a:pt x="120" y="500"/>
                  </a:lnTo>
                  <a:lnTo>
                    <a:pt x="124" y="480"/>
                  </a:lnTo>
                  <a:lnTo>
                    <a:pt x="124" y="480"/>
                  </a:lnTo>
                  <a:lnTo>
                    <a:pt x="122" y="470"/>
                  </a:lnTo>
                  <a:lnTo>
                    <a:pt x="120" y="458"/>
                  </a:lnTo>
                  <a:lnTo>
                    <a:pt x="108" y="430"/>
                  </a:lnTo>
                  <a:lnTo>
                    <a:pt x="96" y="400"/>
                  </a:lnTo>
                  <a:lnTo>
                    <a:pt x="92" y="390"/>
                  </a:lnTo>
                  <a:lnTo>
                    <a:pt x="88" y="380"/>
                  </a:lnTo>
                  <a:lnTo>
                    <a:pt x="88" y="380"/>
                  </a:lnTo>
                  <a:lnTo>
                    <a:pt x="84" y="360"/>
                  </a:lnTo>
                  <a:lnTo>
                    <a:pt x="74" y="338"/>
                  </a:lnTo>
                  <a:lnTo>
                    <a:pt x="62" y="312"/>
                  </a:lnTo>
                  <a:lnTo>
                    <a:pt x="62" y="312"/>
                  </a:lnTo>
                  <a:lnTo>
                    <a:pt x="46" y="240"/>
                  </a:lnTo>
                  <a:lnTo>
                    <a:pt x="32" y="188"/>
                  </a:lnTo>
                  <a:lnTo>
                    <a:pt x="26" y="160"/>
                  </a:lnTo>
                  <a:lnTo>
                    <a:pt x="26" y="160"/>
                  </a:lnTo>
                  <a:lnTo>
                    <a:pt x="14" y="144"/>
                  </a:lnTo>
                  <a:lnTo>
                    <a:pt x="6" y="132"/>
                  </a:lnTo>
                  <a:lnTo>
                    <a:pt x="6" y="132"/>
                  </a:lnTo>
                  <a:lnTo>
                    <a:pt x="6" y="128"/>
                  </a:lnTo>
                  <a:lnTo>
                    <a:pt x="2" y="120"/>
                  </a:lnTo>
                  <a:lnTo>
                    <a:pt x="0" y="106"/>
                  </a:lnTo>
                  <a:lnTo>
                    <a:pt x="0" y="90"/>
                  </a:lnTo>
                  <a:lnTo>
                    <a:pt x="0" y="90"/>
                  </a:lnTo>
                  <a:lnTo>
                    <a:pt x="4" y="74"/>
                  </a:lnTo>
                  <a:lnTo>
                    <a:pt x="8" y="64"/>
                  </a:lnTo>
                  <a:lnTo>
                    <a:pt x="12" y="58"/>
                  </a:lnTo>
                  <a:lnTo>
                    <a:pt x="16" y="54"/>
                  </a:lnTo>
                  <a:lnTo>
                    <a:pt x="16" y="54"/>
                  </a:lnTo>
                  <a:lnTo>
                    <a:pt x="40" y="50"/>
                  </a:lnTo>
                  <a:lnTo>
                    <a:pt x="56" y="46"/>
                  </a:lnTo>
                  <a:lnTo>
                    <a:pt x="64" y="44"/>
                  </a:lnTo>
                  <a:lnTo>
                    <a:pt x="64" y="44"/>
                  </a:lnTo>
                  <a:lnTo>
                    <a:pt x="86" y="36"/>
                  </a:lnTo>
                  <a:lnTo>
                    <a:pt x="102" y="28"/>
                  </a:lnTo>
                  <a:lnTo>
                    <a:pt x="112" y="22"/>
                  </a:lnTo>
                  <a:lnTo>
                    <a:pt x="112" y="22"/>
                  </a:lnTo>
                  <a:lnTo>
                    <a:pt x="126" y="14"/>
                  </a:lnTo>
                  <a:lnTo>
                    <a:pt x="146" y="6"/>
                  </a:lnTo>
                  <a:lnTo>
                    <a:pt x="166" y="0"/>
                  </a:lnTo>
                  <a:lnTo>
                    <a:pt x="174" y="0"/>
                  </a:lnTo>
                  <a:lnTo>
                    <a:pt x="178" y="0"/>
                  </a:lnTo>
                  <a:lnTo>
                    <a:pt x="178" y="0"/>
                  </a:lnTo>
                  <a:lnTo>
                    <a:pt x="262" y="12"/>
                  </a:lnTo>
                  <a:lnTo>
                    <a:pt x="318" y="22"/>
                  </a:lnTo>
                  <a:lnTo>
                    <a:pt x="338" y="28"/>
                  </a:lnTo>
                  <a:lnTo>
                    <a:pt x="350" y="32"/>
                  </a:lnTo>
                  <a:lnTo>
                    <a:pt x="350" y="32"/>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0" name="Freeform 81"/>
            <p:cNvSpPr>
              <a:spLocks/>
            </p:cNvSpPr>
            <p:nvPr/>
          </p:nvSpPr>
          <p:spPr bwMode="auto">
            <a:xfrm>
              <a:off x="8053387" y="4432169"/>
              <a:ext cx="282575" cy="473075"/>
            </a:xfrm>
            <a:custGeom>
              <a:avLst/>
              <a:gdLst>
                <a:gd name="T0" fmla="*/ 122 w 178"/>
                <a:gd name="T1" fmla="*/ 4 h 298"/>
                <a:gd name="T2" fmla="*/ 122 w 178"/>
                <a:gd name="T3" fmla="*/ 4 h 298"/>
                <a:gd name="T4" fmla="*/ 142 w 178"/>
                <a:gd name="T5" fmla="*/ 38 h 298"/>
                <a:gd name="T6" fmla="*/ 142 w 178"/>
                <a:gd name="T7" fmla="*/ 38 h 298"/>
                <a:gd name="T8" fmla="*/ 146 w 178"/>
                <a:gd name="T9" fmla="*/ 54 h 298"/>
                <a:gd name="T10" fmla="*/ 152 w 178"/>
                <a:gd name="T11" fmla="*/ 70 h 298"/>
                <a:gd name="T12" fmla="*/ 152 w 178"/>
                <a:gd name="T13" fmla="*/ 70 h 298"/>
                <a:gd name="T14" fmla="*/ 158 w 178"/>
                <a:gd name="T15" fmla="*/ 106 h 298"/>
                <a:gd name="T16" fmla="*/ 168 w 178"/>
                <a:gd name="T17" fmla="*/ 182 h 298"/>
                <a:gd name="T18" fmla="*/ 176 w 178"/>
                <a:gd name="T19" fmla="*/ 258 h 298"/>
                <a:gd name="T20" fmla="*/ 178 w 178"/>
                <a:gd name="T21" fmla="*/ 284 h 298"/>
                <a:gd name="T22" fmla="*/ 178 w 178"/>
                <a:gd name="T23" fmla="*/ 294 h 298"/>
                <a:gd name="T24" fmla="*/ 176 w 178"/>
                <a:gd name="T25" fmla="*/ 298 h 298"/>
                <a:gd name="T26" fmla="*/ 176 w 178"/>
                <a:gd name="T27" fmla="*/ 298 h 298"/>
                <a:gd name="T28" fmla="*/ 156 w 178"/>
                <a:gd name="T29" fmla="*/ 262 h 298"/>
                <a:gd name="T30" fmla="*/ 112 w 178"/>
                <a:gd name="T31" fmla="*/ 182 h 298"/>
                <a:gd name="T32" fmla="*/ 84 w 178"/>
                <a:gd name="T33" fmla="*/ 138 h 298"/>
                <a:gd name="T34" fmla="*/ 56 w 178"/>
                <a:gd name="T35" fmla="*/ 96 h 298"/>
                <a:gd name="T36" fmla="*/ 30 w 178"/>
                <a:gd name="T37" fmla="*/ 62 h 298"/>
                <a:gd name="T38" fmla="*/ 20 w 178"/>
                <a:gd name="T39" fmla="*/ 50 h 298"/>
                <a:gd name="T40" fmla="*/ 10 w 178"/>
                <a:gd name="T41" fmla="*/ 42 h 298"/>
                <a:gd name="T42" fmla="*/ 0 w 178"/>
                <a:gd name="T43" fmla="*/ 34 h 298"/>
                <a:gd name="T44" fmla="*/ 0 w 178"/>
                <a:gd name="T45" fmla="*/ 20 h 298"/>
                <a:gd name="T46" fmla="*/ 0 w 178"/>
                <a:gd name="T47" fmla="*/ 20 h 298"/>
                <a:gd name="T48" fmla="*/ 16 w 178"/>
                <a:gd name="T49" fmla="*/ 16 h 298"/>
                <a:gd name="T50" fmla="*/ 52 w 178"/>
                <a:gd name="T51" fmla="*/ 8 h 298"/>
                <a:gd name="T52" fmla="*/ 74 w 178"/>
                <a:gd name="T53" fmla="*/ 4 h 298"/>
                <a:gd name="T54" fmla="*/ 94 w 178"/>
                <a:gd name="T55" fmla="*/ 0 h 298"/>
                <a:gd name="T56" fmla="*/ 110 w 178"/>
                <a:gd name="T57" fmla="*/ 2 h 298"/>
                <a:gd name="T58" fmla="*/ 116 w 178"/>
                <a:gd name="T59" fmla="*/ 2 h 298"/>
                <a:gd name="T60" fmla="*/ 122 w 178"/>
                <a:gd name="T61" fmla="*/ 4 h 298"/>
                <a:gd name="T62" fmla="*/ 122 w 178"/>
                <a:gd name="T63" fmla="*/ 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298">
                  <a:moveTo>
                    <a:pt x="122" y="4"/>
                  </a:moveTo>
                  <a:lnTo>
                    <a:pt x="122" y="4"/>
                  </a:lnTo>
                  <a:lnTo>
                    <a:pt x="142" y="38"/>
                  </a:lnTo>
                  <a:lnTo>
                    <a:pt x="142" y="38"/>
                  </a:lnTo>
                  <a:lnTo>
                    <a:pt x="146" y="54"/>
                  </a:lnTo>
                  <a:lnTo>
                    <a:pt x="152" y="70"/>
                  </a:lnTo>
                  <a:lnTo>
                    <a:pt x="152" y="70"/>
                  </a:lnTo>
                  <a:lnTo>
                    <a:pt x="158" y="106"/>
                  </a:lnTo>
                  <a:lnTo>
                    <a:pt x="168" y="182"/>
                  </a:lnTo>
                  <a:lnTo>
                    <a:pt x="176" y="258"/>
                  </a:lnTo>
                  <a:lnTo>
                    <a:pt x="178" y="284"/>
                  </a:lnTo>
                  <a:lnTo>
                    <a:pt x="178" y="294"/>
                  </a:lnTo>
                  <a:lnTo>
                    <a:pt x="176" y="298"/>
                  </a:lnTo>
                  <a:lnTo>
                    <a:pt x="176" y="298"/>
                  </a:lnTo>
                  <a:lnTo>
                    <a:pt x="156" y="262"/>
                  </a:lnTo>
                  <a:lnTo>
                    <a:pt x="112" y="182"/>
                  </a:lnTo>
                  <a:lnTo>
                    <a:pt x="84" y="138"/>
                  </a:lnTo>
                  <a:lnTo>
                    <a:pt x="56" y="96"/>
                  </a:lnTo>
                  <a:lnTo>
                    <a:pt x="30" y="62"/>
                  </a:lnTo>
                  <a:lnTo>
                    <a:pt x="20" y="50"/>
                  </a:lnTo>
                  <a:lnTo>
                    <a:pt x="10" y="42"/>
                  </a:lnTo>
                  <a:lnTo>
                    <a:pt x="0" y="34"/>
                  </a:lnTo>
                  <a:lnTo>
                    <a:pt x="0" y="20"/>
                  </a:lnTo>
                  <a:lnTo>
                    <a:pt x="0" y="20"/>
                  </a:lnTo>
                  <a:lnTo>
                    <a:pt x="16" y="16"/>
                  </a:lnTo>
                  <a:lnTo>
                    <a:pt x="52" y="8"/>
                  </a:lnTo>
                  <a:lnTo>
                    <a:pt x="74" y="4"/>
                  </a:lnTo>
                  <a:lnTo>
                    <a:pt x="94" y="0"/>
                  </a:lnTo>
                  <a:lnTo>
                    <a:pt x="110" y="2"/>
                  </a:lnTo>
                  <a:lnTo>
                    <a:pt x="116" y="2"/>
                  </a:lnTo>
                  <a:lnTo>
                    <a:pt x="122" y="4"/>
                  </a:lnTo>
                  <a:lnTo>
                    <a:pt x="122" y="4"/>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1" name="Freeform 82"/>
            <p:cNvSpPr>
              <a:spLocks/>
            </p:cNvSpPr>
            <p:nvPr/>
          </p:nvSpPr>
          <p:spPr bwMode="auto">
            <a:xfrm>
              <a:off x="7891462" y="4013069"/>
              <a:ext cx="482600" cy="511175"/>
            </a:xfrm>
            <a:custGeom>
              <a:avLst/>
              <a:gdLst>
                <a:gd name="T0" fmla="*/ 180 w 304"/>
                <a:gd name="T1" fmla="*/ 2 h 322"/>
                <a:gd name="T2" fmla="*/ 198 w 304"/>
                <a:gd name="T3" fmla="*/ 4 h 322"/>
                <a:gd name="T4" fmla="*/ 222 w 304"/>
                <a:gd name="T5" fmla="*/ 4 h 322"/>
                <a:gd name="T6" fmla="*/ 252 w 304"/>
                <a:gd name="T7" fmla="*/ 10 h 322"/>
                <a:gd name="T8" fmla="*/ 268 w 304"/>
                <a:gd name="T9" fmla="*/ 24 h 322"/>
                <a:gd name="T10" fmla="*/ 278 w 304"/>
                <a:gd name="T11" fmla="*/ 58 h 322"/>
                <a:gd name="T12" fmla="*/ 278 w 304"/>
                <a:gd name="T13" fmla="*/ 92 h 322"/>
                <a:gd name="T14" fmla="*/ 286 w 304"/>
                <a:gd name="T15" fmla="*/ 172 h 322"/>
                <a:gd name="T16" fmla="*/ 278 w 304"/>
                <a:gd name="T17" fmla="*/ 204 h 322"/>
                <a:gd name="T18" fmla="*/ 272 w 304"/>
                <a:gd name="T19" fmla="*/ 226 h 322"/>
                <a:gd name="T20" fmla="*/ 278 w 304"/>
                <a:gd name="T21" fmla="*/ 256 h 322"/>
                <a:gd name="T22" fmla="*/ 294 w 304"/>
                <a:gd name="T23" fmla="*/ 268 h 322"/>
                <a:gd name="T24" fmla="*/ 284 w 304"/>
                <a:gd name="T25" fmla="*/ 270 h 322"/>
                <a:gd name="T26" fmla="*/ 278 w 304"/>
                <a:gd name="T27" fmla="*/ 272 h 322"/>
                <a:gd name="T28" fmla="*/ 294 w 304"/>
                <a:gd name="T29" fmla="*/ 290 h 322"/>
                <a:gd name="T30" fmla="*/ 304 w 304"/>
                <a:gd name="T31" fmla="*/ 290 h 322"/>
                <a:gd name="T32" fmla="*/ 298 w 304"/>
                <a:gd name="T33" fmla="*/ 312 h 322"/>
                <a:gd name="T34" fmla="*/ 284 w 304"/>
                <a:gd name="T35" fmla="*/ 322 h 322"/>
                <a:gd name="T36" fmla="*/ 264 w 304"/>
                <a:gd name="T37" fmla="*/ 322 h 322"/>
                <a:gd name="T38" fmla="*/ 244 w 304"/>
                <a:gd name="T39" fmla="*/ 310 h 322"/>
                <a:gd name="T40" fmla="*/ 238 w 304"/>
                <a:gd name="T41" fmla="*/ 292 h 322"/>
                <a:gd name="T42" fmla="*/ 218 w 304"/>
                <a:gd name="T43" fmla="*/ 282 h 322"/>
                <a:gd name="T44" fmla="*/ 202 w 304"/>
                <a:gd name="T45" fmla="*/ 270 h 322"/>
                <a:gd name="T46" fmla="*/ 106 w 304"/>
                <a:gd name="T47" fmla="*/ 284 h 322"/>
                <a:gd name="T48" fmla="*/ 106 w 304"/>
                <a:gd name="T49" fmla="*/ 300 h 322"/>
                <a:gd name="T50" fmla="*/ 98 w 304"/>
                <a:gd name="T51" fmla="*/ 316 h 322"/>
                <a:gd name="T52" fmla="*/ 86 w 304"/>
                <a:gd name="T53" fmla="*/ 318 h 322"/>
                <a:gd name="T54" fmla="*/ 64 w 304"/>
                <a:gd name="T55" fmla="*/ 320 h 322"/>
                <a:gd name="T56" fmla="*/ 32 w 304"/>
                <a:gd name="T57" fmla="*/ 320 h 322"/>
                <a:gd name="T58" fmla="*/ 14 w 304"/>
                <a:gd name="T59" fmla="*/ 306 h 322"/>
                <a:gd name="T60" fmla="*/ 0 w 304"/>
                <a:gd name="T61" fmla="*/ 280 h 322"/>
                <a:gd name="T62" fmla="*/ 18 w 304"/>
                <a:gd name="T63" fmla="*/ 284 h 322"/>
                <a:gd name="T64" fmla="*/ 22 w 304"/>
                <a:gd name="T65" fmla="*/ 280 h 322"/>
                <a:gd name="T66" fmla="*/ 32 w 304"/>
                <a:gd name="T67" fmla="*/ 270 h 322"/>
                <a:gd name="T68" fmla="*/ 40 w 304"/>
                <a:gd name="T69" fmla="*/ 248 h 322"/>
                <a:gd name="T70" fmla="*/ 32 w 304"/>
                <a:gd name="T71" fmla="*/ 218 h 322"/>
                <a:gd name="T72" fmla="*/ 30 w 304"/>
                <a:gd name="T73" fmla="*/ 170 h 322"/>
                <a:gd name="T74" fmla="*/ 50 w 304"/>
                <a:gd name="T75" fmla="*/ 116 h 322"/>
                <a:gd name="T76" fmla="*/ 58 w 304"/>
                <a:gd name="T77" fmla="*/ 92 h 322"/>
                <a:gd name="T78" fmla="*/ 90 w 304"/>
                <a:gd name="T79" fmla="*/ 44 h 322"/>
                <a:gd name="T80" fmla="*/ 144 w 304"/>
                <a:gd name="T81" fmla="*/ 2 h 322"/>
                <a:gd name="T82" fmla="*/ 164 w 304"/>
                <a:gd name="T8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4" h="322">
                  <a:moveTo>
                    <a:pt x="170" y="4"/>
                  </a:moveTo>
                  <a:lnTo>
                    <a:pt x="170" y="4"/>
                  </a:lnTo>
                  <a:lnTo>
                    <a:pt x="180" y="2"/>
                  </a:lnTo>
                  <a:lnTo>
                    <a:pt x="190" y="2"/>
                  </a:lnTo>
                  <a:lnTo>
                    <a:pt x="194" y="2"/>
                  </a:lnTo>
                  <a:lnTo>
                    <a:pt x="198" y="4"/>
                  </a:lnTo>
                  <a:lnTo>
                    <a:pt x="198" y="4"/>
                  </a:lnTo>
                  <a:lnTo>
                    <a:pt x="204" y="4"/>
                  </a:lnTo>
                  <a:lnTo>
                    <a:pt x="222" y="4"/>
                  </a:lnTo>
                  <a:lnTo>
                    <a:pt x="232" y="4"/>
                  </a:lnTo>
                  <a:lnTo>
                    <a:pt x="242" y="6"/>
                  </a:lnTo>
                  <a:lnTo>
                    <a:pt x="252" y="10"/>
                  </a:lnTo>
                  <a:lnTo>
                    <a:pt x="260" y="16"/>
                  </a:lnTo>
                  <a:lnTo>
                    <a:pt x="260" y="16"/>
                  </a:lnTo>
                  <a:lnTo>
                    <a:pt x="268" y="24"/>
                  </a:lnTo>
                  <a:lnTo>
                    <a:pt x="272" y="34"/>
                  </a:lnTo>
                  <a:lnTo>
                    <a:pt x="276" y="46"/>
                  </a:lnTo>
                  <a:lnTo>
                    <a:pt x="278" y="58"/>
                  </a:lnTo>
                  <a:lnTo>
                    <a:pt x="278" y="80"/>
                  </a:lnTo>
                  <a:lnTo>
                    <a:pt x="278" y="92"/>
                  </a:lnTo>
                  <a:lnTo>
                    <a:pt x="278" y="92"/>
                  </a:lnTo>
                  <a:lnTo>
                    <a:pt x="284" y="134"/>
                  </a:lnTo>
                  <a:lnTo>
                    <a:pt x="286" y="160"/>
                  </a:lnTo>
                  <a:lnTo>
                    <a:pt x="286" y="172"/>
                  </a:lnTo>
                  <a:lnTo>
                    <a:pt x="284" y="182"/>
                  </a:lnTo>
                  <a:lnTo>
                    <a:pt x="284" y="182"/>
                  </a:lnTo>
                  <a:lnTo>
                    <a:pt x="278" y="204"/>
                  </a:lnTo>
                  <a:lnTo>
                    <a:pt x="272" y="222"/>
                  </a:lnTo>
                  <a:lnTo>
                    <a:pt x="272" y="222"/>
                  </a:lnTo>
                  <a:lnTo>
                    <a:pt x="272" y="226"/>
                  </a:lnTo>
                  <a:lnTo>
                    <a:pt x="272" y="232"/>
                  </a:lnTo>
                  <a:lnTo>
                    <a:pt x="276" y="248"/>
                  </a:lnTo>
                  <a:lnTo>
                    <a:pt x="278" y="256"/>
                  </a:lnTo>
                  <a:lnTo>
                    <a:pt x="282" y="262"/>
                  </a:lnTo>
                  <a:lnTo>
                    <a:pt x="288" y="266"/>
                  </a:lnTo>
                  <a:lnTo>
                    <a:pt x="294" y="268"/>
                  </a:lnTo>
                  <a:lnTo>
                    <a:pt x="294" y="268"/>
                  </a:lnTo>
                  <a:lnTo>
                    <a:pt x="290" y="270"/>
                  </a:lnTo>
                  <a:lnTo>
                    <a:pt x="284" y="270"/>
                  </a:lnTo>
                  <a:lnTo>
                    <a:pt x="276" y="268"/>
                  </a:lnTo>
                  <a:lnTo>
                    <a:pt x="276" y="268"/>
                  </a:lnTo>
                  <a:lnTo>
                    <a:pt x="278" y="272"/>
                  </a:lnTo>
                  <a:lnTo>
                    <a:pt x="284" y="282"/>
                  </a:lnTo>
                  <a:lnTo>
                    <a:pt x="288" y="288"/>
                  </a:lnTo>
                  <a:lnTo>
                    <a:pt x="294" y="290"/>
                  </a:lnTo>
                  <a:lnTo>
                    <a:pt x="300" y="292"/>
                  </a:lnTo>
                  <a:lnTo>
                    <a:pt x="304" y="290"/>
                  </a:lnTo>
                  <a:lnTo>
                    <a:pt x="304" y="290"/>
                  </a:lnTo>
                  <a:lnTo>
                    <a:pt x="304" y="294"/>
                  </a:lnTo>
                  <a:lnTo>
                    <a:pt x="300" y="306"/>
                  </a:lnTo>
                  <a:lnTo>
                    <a:pt x="298" y="312"/>
                  </a:lnTo>
                  <a:lnTo>
                    <a:pt x="294" y="318"/>
                  </a:lnTo>
                  <a:lnTo>
                    <a:pt x="290" y="320"/>
                  </a:lnTo>
                  <a:lnTo>
                    <a:pt x="284" y="322"/>
                  </a:lnTo>
                  <a:lnTo>
                    <a:pt x="284" y="322"/>
                  </a:lnTo>
                  <a:lnTo>
                    <a:pt x="272" y="322"/>
                  </a:lnTo>
                  <a:lnTo>
                    <a:pt x="264" y="322"/>
                  </a:lnTo>
                  <a:lnTo>
                    <a:pt x="256" y="320"/>
                  </a:lnTo>
                  <a:lnTo>
                    <a:pt x="250" y="316"/>
                  </a:lnTo>
                  <a:lnTo>
                    <a:pt x="244" y="310"/>
                  </a:lnTo>
                  <a:lnTo>
                    <a:pt x="240" y="302"/>
                  </a:lnTo>
                  <a:lnTo>
                    <a:pt x="238" y="292"/>
                  </a:lnTo>
                  <a:lnTo>
                    <a:pt x="238" y="292"/>
                  </a:lnTo>
                  <a:lnTo>
                    <a:pt x="236" y="288"/>
                  </a:lnTo>
                  <a:lnTo>
                    <a:pt x="232" y="284"/>
                  </a:lnTo>
                  <a:lnTo>
                    <a:pt x="218" y="282"/>
                  </a:lnTo>
                  <a:lnTo>
                    <a:pt x="212" y="280"/>
                  </a:lnTo>
                  <a:lnTo>
                    <a:pt x="206" y="276"/>
                  </a:lnTo>
                  <a:lnTo>
                    <a:pt x="202" y="270"/>
                  </a:lnTo>
                  <a:lnTo>
                    <a:pt x="202" y="262"/>
                  </a:lnTo>
                  <a:lnTo>
                    <a:pt x="118" y="270"/>
                  </a:lnTo>
                  <a:lnTo>
                    <a:pt x="106" y="284"/>
                  </a:lnTo>
                  <a:lnTo>
                    <a:pt x="106" y="284"/>
                  </a:lnTo>
                  <a:lnTo>
                    <a:pt x="106" y="288"/>
                  </a:lnTo>
                  <a:lnTo>
                    <a:pt x="106" y="300"/>
                  </a:lnTo>
                  <a:lnTo>
                    <a:pt x="106" y="306"/>
                  </a:lnTo>
                  <a:lnTo>
                    <a:pt x="102" y="312"/>
                  </a:lnTo>
                  <a:lnTo>
                    <a:pt x="98" y="316"/>
                  </a:lnTo>
                  <a:lnTo>
                    <a:pt x="92" y="318"/>
                  </a:lnTo>
                  <a:lnTo>
                    <a:pt x="92" y="318"/>
                  </a:lnTo>
                  <a:lnTo>
                    <a:pt x="86" y="318"/>
                  </a:lnTo>
                  <a:lnTo>
                    <a:pt x="74" y="318"/>
                  </a:lnTo>
                  <a:lnTo>
                    <a:pt x="74" y="318"/>
                  </a:lnTo>
                  <a:lnTo>
                    <a:pt x="64" y="320"/>
                  </a:lnTo>
                  <a:lnTo>
                    <a:pt x="54" y="322"/>
                  </a:lnTo>
                  <a:lnTo>
                    <a:pt x="44" y="322"/>
                  </a:lnTo>
                  <a:lnTo>
                    <a:pt x="32" y="320"/>
                  </a:lnTo>
                  <a:lnTo>
                    <a:pt x="22" y="314"/>
                  </a:lnTo>
                  <a:lnTo>
                    <a:pt x="18" y="310"/>
                  </a:lnTo>
                  <a:lnTo>
                    <a:pt x="14" y="306"/>
                  </a:lnTo>
                  <a:lnTo>
                    <a:pt x="10" y="300"/>
                  </a:lnTo>
                  <a:lnTo>
                    <a:pt x="8" y="292"/>
                  </a:lnTo>
                  <a:lnTo>
                    <a:pt x="0" y="280"/>
                  </a:lnTo>
                  <a:lnTo>
                    <a:pt x="0" y="280"/>
                  </a:lnTo>
                  <a:lnTo>
                    <a:pt x="10" y="284"/>
                  </a:lnTo>
                  <a:lnTo>
                    <a:pt x="18" y="284"/>
                  </a:lnTo>
                  <a:lnTo>
                    <a:pt x="20" y="282"/>
                  </a:lnTo>
                  <a:lnTo>
                    <a:pt x="22" y="280"/>
                  </a:lnTo>
                  <a:lnTo>
                    <a:pt x="22" y="280"/>
                  </a:lnTo>
                  <a:lnTo>
                    <a:pt x="26" y="276"/>
                  </a:lnTo>
                  <a:lnTo>
                    <a:pt x="28" y="274"/>
                  </a:lnTo>
                  <a:lnTo>
                    <a:pt x="32" y="270"/>
                  </a:lnTo>
                  <a:lnTo>
                    <a:pt x="36" y="264"/>
                  </a:lnTo>
                  <a:lnTo>
                    <a:pt x="38" y="258"/>
                  </a:lnTo>
                  <a:lnTo>
                    <a:pt x="40" y="248"/>
                  </a:lnTo>
                  <a:lnTo>
                    <a:pt x="38" y="234"/>
                  </a:lnTo>
                  <a:lnTo>
                    <a:pt x="32" y="218"/>
                  </a:lnTo>
                  <a:lnTo>
                    <a:pt x="32" y="218"/>
                  </a:lnTo>
                  <a:lnTo>
                    <a:pt x="28" y="200"/>
                  </a:lnTo>
                  <a:lnTo>
                    <a:pt x="28" y="184"/>
                  </a:lnTo>
                  <a:lnTo>
                    <a:pt x="30" y="170"/>
                  </a:lnTo>
                  <a:lnTo>
                    <a:pt x="34" y="156"/>
                  </a:lnTo>
                  <a:lnTo>
                    <a:pt x="44" y="130"/>
                  </a:lnTo>
                  <a:lnTo>
                    <a:pt x="50" y="116"/>
                  </a:lnTo>
                  <a:lnTo>
                    <a:pt x="56" y="100"/>
                  </a:lnTo>
                  <a:lnTo>
                    <a:pt x="56" y="100"/>
                  </a:lnTo>
                  <a:lnTo>
                    <a:pt x="58" y="92"/>
                  </a:lnTo>
                  <a:lnTo>
                    <a:pt x="62" y="82"/>
                  </a:lnTo>
                  <a:lnTo>
                    <a:pt x="74" y="62"/>
                  </a:lnTo>
                  <a:lnTo>
                    <a:pt x="90" y="44"/>
                  </a:lnTo>
                  <a:lnTo>
                    <a:pt x="108" y="26"/>
                  </a:lnTo>
                  <a:lnTo>
                    <a:pt x="126" y="12"/>
                  </a:lnTo>
                  <a:lnTo>
                    <a:pt x="144" y="2"/>
                  </a:lnTo>
                  <a:lnTo>
                    <a:pt x="152" y="0"/>
                  </a:lnTo>
                  <a:lnTo>
                    <a:pt x="158" y="0"/>
                  </a:lnTo>
                  <a:lnTo>
                    <a:pt x="164" y="0"/>
                  </a:lnTo>
                  <a:lnTo>
                    <a:pt x="170" y="4"/>
                  </a:lnTo>
                  <a:lnTo>
                    <a:pt x="170" y="4"/>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2" name="Freeform 83"/>
            <p:cNvSpPr>
              <a:spLocks/>
            </p:cNvSpPr>
            <p:nvPr/>
          </p:nvSpPr>
          <p:spPr bwMode="auto">
            <a:xfrm>
              <a:off x="8043862" y="4282944"/>
              <a:ext cx="212725" cy="333375"/>
            </a:xfrm>
            <a:custGeom>
              <a:avLst/>
              <a:gdLst>
                <a:gd name="T0" fmla="*/ 116 w 134"/>
                <a:gd name="T1" fmla="*/ 72 h 210"/>
                <a:gd name="T2" fmla="*/ 116 w 134"/>
                <a:gd name="T3" fmla="*/ 72 h 210"/>
                <a:gd name="T4" fmla="*/ 114 w 134"/>
                <a:gd name="T5" fmla="*/ 82 h 210"/>
                <a:gd name="T6" fmla="*/ 108 w 134"/>
                <a:gd name="T7" fmla="*/ 104 h 210"/>
                <a:gd name="T8" fmla="*/ 106 w 134"/>
                <a:gd name="T9" fmla="*/ 116 h 210"/>
                <a:gd name="T10" fmla="*/ 108 w 134"/>
                <a:gd name="T11" fmla="*/ 126 h 210"/>
                <a:gd name="T12" fmla="*/ 110 w 134"/>
                <a:gd name="T13" fmla="*/ 132 h 210"/>
                <a:gd name="T14" fmla="*/ 112 w 134"/>
                <a:gd name="T15" fmla="*/ 136 h 210"/>
                <a:gd name="T16" fmla="*/ 116 w 134"/>
                <a:gd name="T17" fmla="*/ 138 h 210"/>
                <a:gd name="T18" fmla="*/ 122 w 134"/>
                <a:gd name="T19" fmla="*/ 140 h 210"/>
                <a:gd name="T20" fmla="*/ 122 w 134"/>
                <a:gd name="T21" fmla="*/ 140 h 210"/>
                <a:gd name="T22" fmla="*/ 134 w 134"/>
                <a:gd name="T23" fmla="*/ 144 h 210"/>
                <a:gd name="T24" fmla="*/ 134 w 134"/>
                <a:gd name="T25" fmla="*/ 144 h 210"/>
                <a:gd name="T26" fmla="*/ 134 w 134"/>
                <a:gd name="T27" fmla="*/ 154 h 210"/>
                <a:gd name="T28" fmla="*/ 134 w 134"/>
                <a:gd name="T29" fmla="*/ 162 h 210"/>
                <a:gd name="T30" fmla="*/ 130 w 134"/>
                <a:gd name="T31" fmla="*/ 168 h 210"/>
                <a:gd name="T32" fmla="*/ 130 w 134"/>
                <a:gd name="T33" fmla="*/ 168 h 210"/>
                <a:gd name="T34" fmla="*/ 126 w 134"/>
                <a:gd name="T35" fmla="*/ 178 h 210"/>
                <a:gd name="T36" fmla="*/ 120 w 134"/>
                <a:gd name="T37" fmla="*/ 192 h 210"/>
                <a:gd name="T38" fmla="*/ 116 w 134"/>
                <a:gd name="T39" fmla="*/ 210 h 210"/>
                <a:gd name="T40" fmla="*/ 110 w 134"/>
                <a:gd name="T41" fmla="*/ 208 h 210"/>
                <a:gd name="T42" fmla="*/ 110 w 134"/>
                <a:gd name="T43" fmla="*/ 208 h 210"/>
                <a:gd name="T44" fmla="*/ 112 w 134"/>
                <a:gd name="T45" fmla="*/ 206 h 210"/>
                <a:gd name="T46" fmla="*/ 114 w 134"/>
                <a:gd name="T47" fmla="*/ 202 h 210"/>
                <a:gd name="T48" fmla="*/ 114 w 134"/>
                <a:gd name="T49" fmla="*/ 194 h 210"/>
                <a:gd name="T50" fmla="*/ 114 w 134"/>
                <a:gd name="T51" fmla="*/ 188 h 210"/>
                <a:gd name="T52" fmla="*/ 110 w 134"/>
                <a:gd name="T53" fmla="*/ 184 h 210"/>
                <a:gd name="T54" fmla="*/ 110 w 134"/>
                <a:gd name="T55" fmla="*/ 184 h 210"/>
                <a:gd name="T56" fmla="*/ 106 w 134"/>
                <a:gd name="T57" fmla="*/ 180 h 210"/>
                <a:gd name="T58" fmla="*/ 100 w 134"/>
                <a:gd name="T59" fmla="*/ 176 h 210"/>
                <a:gd name="T60" fmla="*/ 84 w 134"/>
                <a:gd name="T61" fmla="*/ 168 h 210"/>
                <a:gd name="T62" fmla="*/ 68 w 134"/>
                <a:gd name="T63" fmla="*/ 162 h 210"/>
                <a:gd name="T64" fmla="*/ 54 w 134"/>
                <a:gd name="T65" fmla="*/ 154 h 210"/>
                <a:gd name="T66" fmla="*/ 54 w 134"/>
                <a:gd name="T67" fmla="*/ 154 h 210"/>
                <a:gd name="T68" fmla="*/ 42 w 134"/>
                <a:gd name="T69" fmla="*/ 144 h 210"/>
                <a:gd name="T70" fmla="*/ 30 w 134"/>
                <a:gd name="T71" fmla="*/ 134 h 210"/>
                <a:gd name="T72" fmla="*/ 20 w 134"/>
                <a:gd name="T73" fmla="*/ 122 h 210"/>
                <a:gd name="T74" fmla="*/ 10 w 134"/>
                <a:gd name="T75" fmla="*/ 114 h 210"/>
                <a:gd name="T76" fmla="*/ 10 w 134"/>
                <a:gd name="T77" fmla="*/ 114 h 210"/>
                <a:gd name="T78" fmla="*/ 8 w 134"/>
                <a:gd name="T79" fmla="*/ 72 h 210"/>
                <a:gd name="T80" fmla="*/ 8 w 134"/>
                <a:gd name="T81" fmla="*/ 72 h 210"/>
                <a:gd name="T82" fmla="*/ 4 w 134"/>
                <a:gd name="T83" fmla="*/ 42 h 210"/>
                <a:gd name="T84" fmla="*/ 0 w 134"/>
                <a:gd name="T85" fmla="*/ 22 h 210"/>
                <a:gd name="T86" fmla="*/ 0 w 134"/>
                <a:gd name="T87" fmla="*/ 22 h 210"/>
                <a:gd name="T88" fmla="*/ 4 w 134"/>
                <a:gd name="T89" fmla="*/ 14 h 210"/>
                <a:gd name="T90" fmla="*/ 12 w 134"/>
                <a:gd name="T91" fmla="*/ 2 h 210"/>
                <a:gd name="T92" fmla="*/ 12 w 134"/>
                <a:gd name="T93" fmla="*/ 2 h 210"/>
                <a:gd name="T94" fmla="*/ 14 w 134"/>
                <a:gd name="T95" fmla="*/ 0 h 210"/>
                <a:gd name="T96" fmla="*/ 18 w 134"/>
                <a:gd name="T97" fmla="*/ 2 h 210"/>
                <a:gd name="T98" fmla="*/ 30 w 134"/>
                <a:gd name="T99" fmla="*/ 8 h 210"/>
                <a:gd name="T100" fmla="*/ 66 w 134"/>
                <a:gd name="T101" fmla="*/ 32 h 210"/>
                <a:gd name="T102" fmla="*/ 116 w 134"/>
                <a:gd name="T103" fmla="*/ 72 h 210"/>
                <a:gd name="T104" fmla="*/ 116 w 134"/>
                <a:gd name="T105" fmla="*/ 7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210">
                  <a:moveTo>
                    <a:pt x="116" y="72"/>
                  </a:moveTo>
                  <a:lnTo>
                    <a:pt x="116" y="72"/>
                  </a:lnTo>
                  <a:lnTo>
                    <a:pt x="114" y="82"/>
                  </a:lnTo>
                  <a:lnTo>
                    <a:pt x="108" y="104"/>
                  </a:lnTo>
                  <a:lnTo>
                    <a:pt x="106" y="116"/>
                  </a:lnTo>
                  <a:lnTo>
                    <a:pt x="108" y="126"/>
                  </a:lnTo>
                  <a:lnTo>
                    <a:pt x="110" y="132"/>
                  </a:lnTo>
                  <a:lnTo>
                    <a:pt x="112" y="136"/>
                  </a:lnTo>
                  <a:lnTo>
                    <a:pt x="116" y="138"/>
                  </a:lnTo>
                  <a:lnTo>
                    <a:pt x="122" y="140"/>
                  </a:lnTo>
                  <a:lnTo>
                    <a:pt x="122" y="140"/>
                  </a:lnTo>
                  <a:lnTo>
                    <a:pt x="134" y="144"/>
                  </a:lnTo>
                  <a:lnTo>
                    <a:pt x="134" y="144"/>
                  </a:lnTo>
                  <a:lnTo>
                    <a:pt x="134" y="154"/>
                  </a:lnTo>
                  <a:lnTo>
                    <a:pt x="134" y="162"/>
                  </a:lnTo>
                  <a:lnTo>
                    <a:pt x="130" y="168"/>
                  </a:lnTo>
                  <a:lnTo>
                    <a:pt x="130" y="168"/>
                  </a:lnTo>
                  <a:lnTo>
                    <a:pt x="126" y="178"/>
                  </a:lnTo>
                  <a:lnTo>
                    <a:pt x="120" y="192"/>
                  </a:lnTo>
                  <a:lnTo>
                    <a:pt x="116" y="210"/>
                  </a:lnTo>
                  <a:lnTo>
                    <a:pt x="110" y="208"/>
                  </a:lnTo>
                  <a:lnTo>
                    <a:pt x="110" y="208"/>
                  </a:lnTo>
                  <a:lnTo>
                    <a:pt x="112" y="206"/>
                  </a:lnTo>
                  <a:lnTo>
                    <a:pt x="114" y="202"/>
                  </a:lnTo>
                  <a:lnTo>
                    <a:pt x="114" y="194"/>
                  </a:lnTo>
                  <a:lnTo>
                    <a:pt x="114" y="188"/>
                  </a:lnTo>
                  <a:lnTo>
                    <a:pt x="110" y="184"/>
                  </a:lnTo>
                  <a:lnTo>
                    <a:pt x="110" y="184"/>
                  </a:lnTo>
                  <a:lnTo>
                    <a:pt x="106" y="180"/>
                  </a:lnTo>
                  <a:lnTo>
                    <a:pt x="100" y="176"/>
                  </a:lnTo>
                  <a:lnTo>
                    <a:pt x="84" y="168"/>
                  </a:lnTo>
                  <a:lnTo>
                    <a:pt x="68" y="162"/>
                  </a:lnTo>
                  <a:lnTo>
                    <a:pt x="54" y="154"/>
                  </a:lnTo>
                  <a:lnTo>
                    <a:pt x="54" y="154"/>
                  </a:lnTo>
                  <a:lnTo>
                    <a:pt x="42" y="144"/>
                  </a:lnTo>
                  <a:lnTo>
                    <a:pt x="30" y="134"/>
                  </a:lnTo>
                  <a:lnTo>
                    <a:pt x="20" y="122"/>
                  </a:lnTo>
                  <a:lnTo>
                    <a:pt x="10" y="114"/>
                  </a:lnTo>
                  <a:lnTo>
                    <a:pt x="10" y="114"/>
                  </a:lnTo>
                  <a:lnTo>
                    <a:pt x="8" y="72"/>
                  </a:lnTo>
                  <a:lnTo>
                    <a:pt x="8" y="72"/>
                  </a:lnTo>
                  <a:lnTo>
                    <a:pt x="4" y="42"/>
                  </a:lnTo>
                  <a:lnTo>
                    <a:pt x="0" y="22"/>
                  </a:lnTo>
                  <a:lnTo>
                    <a:pt x="0" y="22"/>
                  </a:lnTo>
                  <a:lnTo>
                    <a:pt x="4" y="14"/>
                  </a:lnTo>
                  <a:lnTo>
                    <a:pt x="12" y="2"/>
                  </a:lnTo>
                  <a:lnTo>
                    <a:pt x="12" y="2"/>
                  </a:lnTo>
                  <a:lnTo>
                    <a:pt x="14" y="0"/>
                  </a:lnTo>
                  <a:lnTo>
                    <a:pt x="18" y="2"/>
                  </a:lnTo>
                  <a:lnTo>
                    <a:pt x="30" y="8"/>
                  </a:lnTo>
                  <a:lnTo>
                    <a:pt x="66" y="32"/>
                  </a:lnTo>
                  <a:lnTo>
                    <a:pt x="116" y="72"/>
                  </a:lnTo>
                  <a:lnTo>
                    <a:pt x="116" y="72"/>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3" name="Freeform 84"/>
            <p:cNvSpPr>
              <a:spLocks/>
            </p:cNvSpPr>
            <p:nvPr/>
          </p:nvSpPr>
          <p:spPr bwMode="auto">
            <a:xfrm>
              <a:off x="8053387" y="4067044"/>
              <a:ext cx="254000" cy="358775"/>
            </a:xfrm>
            <a:custGeom>
              <a:avLst/>
              <a:gdLst>
                <a:gd name="T0" fmla="*/ 140 w 160"/>
                <a:gd name="T1" fmla="*/ 30 h 226"/>
                <a:gd name="T2" fmla="*/ 140 w 160"/>
                <a:gd name="T3" fmla="*/ 30 h 226"/>
                <a:gd name="T4" fmla="*/ 150 w 160"/>
                <a:gd name="T5" fmla="*/ 52 h 226"/>
                <a:gd name="T6" fmla="*/ 156 w 160"/>
                <a:gd name="T7" fmla="*/ 70 h 226"/>
                <a:gd name="T8" fmla="*/ 160 w 160"/>
                <a:gd name="T9" fmla="*/ 84 h 226"/>
                <a:gd name="T10" fmla="*/ 160 w 160"/>
                <a:gd name="T11" fmla="*/ 84 h 226"/>
                <a:gd name="T12" fmla="*/ 160 w 160"/>
                <a:gd name="T13" fmla="*/ 112 h 226"/>
                <a:gd name="T14" fmla="*/ 160 w 160"/>
                <a:gd name="T15" fmla="*/ 112 h 226"/>
                <a:gd name="T16" fmla="*/ 156 w 160"/>
                <a:gd name="T17" fmla="*/ 144 h 226"/>
                <a:gd name="T18" fmla="*/ 150 w 160"/>
                <a:gd name="T19" fmla="*/ 166 h 226"/>
                <a:gd name="T20" fmla="*/ 148 w 160"/>
                <a:gd name="T21" fmla="*/ 174 h 226"/>
                <a:gd name="T22" fmla="*/ 144 w 160"/>
                <a:gd name="T23" fmla="*/ 182 h 226"/>
                <a:gd name="T24" fmla="*/ 144 w 160"/>
                <a:gd name="T25" fmla="*/ 182 h 226"/>
                <a:gd name="T26" fmla="*/ 122 w 160"/>
                <a:gd name="T27" fmla="*/ 220 h 226"/>
                <a:gd name="T28" fmla="*/ 122 w 160"/>
                <a:gd name="T29" fmla="*/ 220 h 226"/>
                <a:gd name="T30" fmla="*/ 114 w 160"/>
                <a:gd name="T31" fmla="*/ 224 h 226"/>
                <a:gd name="T32" fmla="*/ 106 w 160"/>
                <a:gd name="T33" fmla="*/ 226 h 226"/>
                <a:gd name="T34" fmla="*/ 96 w 160"/>
                <a:gd name="T35" fmla="*/ 226 h 226"/>
                <a:gd name="T36" fmla="*/ 96 w 160"/>
                <a:gd name="T37" fmla="*/ 226 h 226"/>
                <a:gd name="T38" fmla="*/ 82 w 160"/>
                <a:gd name="T39" fmla="*/ 224 h 226"/>
                <a:gd name="T40" fmla="*/ 64 w 160"/>
                <a:gd name="T41" fmla="*/ 216 h 226"/>
                <a:gd name="T42" fmla="*/ 40 w 160"/>
                <a:gd name="T43" fmla="*/ 206 h 226"/>
                <a:gd name="T44" fmla="*/ 40 w 160"/>
                <a:gd name="T45" fmla="*/ 206 h 226"/>
                <a:gd name="T46" fmla="*/ 36 w 160"/>
                <a:gd name="T47" fmla="*/ 204 h 226"/>
                <a:gd name="T48" fmla="*/ 24 w 160"/>
                <a:gd name="T49" fmla="*/ 198 h 226"/>
                <a:gd name="T50" fmla="*/ 12 w 160"/>
                <a:gd name="T51" fmla="*/ 188 h 226"/>
                <a:gd name="T52" fmla="*/ 8 w 160"/>
                <a:gd name="T53" fmla="*/ 184 h 226"/>
                <a:gd name="T54" fmla="*/ 4 w 160"/>
                <a:gd name="T55" fmla="*/ 178 h 226"/>
                <a:gd name="T56" fmla="*/ 4 w 160"/>
                <a:gd name="T57" fmla="*/ 178 h 226"/>
                <a:gd name="T58" fmla="*/ 2 w 160"/>
                <a:gd name="T59" fmla="*/ 166 h 226"/>
                <a:gd name="T60" fmla="*/ 0 w 160"/>
                <a:gd name="T61" fmla="*/ 156 h 226"/>
                <a:gd name="T62" fmla="*/ 0 w 160"/>
                <a:gd name="T63" fmla="*/ 148 h 226"/>
                <a:gd name="T64" fmla="*/ 0 w 160"/>
                <a:gd name="T65" fmla="*/ 148 h 226"/>
                <a:gd name="T66" fmla="*/ 6 w 160"/>
                <a:gd name="T67" fmla="*/ 124 h 226"/>
                <a:gd name="T68" fmla="*/ 10 w 160"/>
                <a:gd name="T69" fmla="*/ 100 h 226"/>
                <a:gd name="T70" fmla="*/ 12 w 160"/>
                <a:gd name="T71" fmla="*/ 76 h 226"/>
                <a:gd name="T72" fmla="*/ 12 w 160"/>
                <a:gd name="T73" fmla="*/ 76 h 226"/>
                <a:gd name="T74" fmla="*/ 14 w 160"/>
                <a:gd name="T75" fmla="*/ 64 h 226"/>
                <a:gd name="T76" fmla="*/ 18 w 160"/>
                <a:gd name="T77" fmla="*/ 52 h 226"/>
                <a:gd name="T78" fmla="*/ 24 w 160"/>
                <a:gd name="T79" fmla="*/ 40 h 226"/>
                <a:gd name="T80" fmla="*/ 32 w 160"/>
                <a:gd name="T81" fmla="*/ 28 h 226"/>
                <a:gd name="T82" fmla="*/ 40 w 160"/>
                <a:gd name="T83" fmla="*/ 16 h 226"/>
                <a:gd name="T84" fmla="*/ 52 w 160"/>
                <a:gd name="T85" fmla="*/ 8 h 226"/>
                <a:gd name="T86" fmla="*/ 62 w 160"/>
                <a:gd name="T87" fmla="*/ 2 h 226"/>
                <a:gd name="T88" fmla="*/ 72 w 160"/>
                <a:gd name="T89" fmla="*/ 0 h 226"/>
                <a:gd name="T90" fmla="*/ 72 w 160"/>
                <a:gd name="T91" fmla="*/ 0 h 226"/>
                <a:gd name="T92" fmla="*/ 94 w 160"/>
                <a:gd name="T93" fmla="*/ 2 h 226"/>
                <a:gd name="T94" fmla="*/ 112 w 160"/>
                <a:gd name="T95" fmla="*/ 8 h 226"/>
                <a:gd name="T96" fmla="*/ 128 w 160"/>
                <a:gd name="T97" fmla="*/ 18 h 226"/>
                <a:gd name="T98" fmla="*/ 134 w 160"/>
                <a:gd name="T99" fmla="*/ 24 h 226"/>
                <a:gd name="T100" fmla="*/ 140 w 160"/>
                <a:gd name="T101" fmla="*/ 30 h 226"/>
                <a:gd name="T102" fmla="*/ 140 w 160"/>
                <a:gd name="T103" fmla="*/ 3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226">
                  <a:moveTo>
                    <a:pt x="140" y="30"/>
                  </a:moveTo>
                  <a:lnTo>
                    <a:pt x="140" y="30"/>
                  </a:lnTo>
                  <a:lnTo>
                    <a:pt x="150" y="52"/>
                  </a:lnTo>
                  <a:lnTo>
                    <a:pt x="156" y="70"/>
                  </a:lnTo>
                  <a:lnTo>
                    <a:pt x="160" y="84"/>
                  </a:lnTo>
                  <a:lnTo>
                    <a:pt x="160" y="84"/>
                  </a:lnTo>
                  <a:lnTo>
                    <a:pt x="160" y="112"/>
                  </a:lnTo>
                  <a:lnTo>
                    <a:pt x="160" y="112"/>
                  </a:lnTo>
                  <a:lnTo>
                    <a:pt x="156" y="144"/>
                  </a:lnTo>
                  <a:lnTo>
                    <a:pt x="150" y="166"/>
                  </a:lnTo>
                  <a:lnTo>
                    <a:pt x="148" y="174"/>
                  </a:lnTo>
                  <a:lnTo>
                    <a:pt x="144" y="182"/>
                  </a:lnTo>
                  <a:lnTo>
                    <a:pt x="144" y="182"/>
                  </a:lnTo>
                  <a:lnTo>
                    <a:pt x="122" y="220"/>
                  </a:lnTo>
                  <a:lnTo>
                    <a:pt x="122" y="220"/>
                  </a:lnTo>
                  <a:lnTo>
                    <a:pt x="114" y="224"/>
                  </a:lnTo>
                  <a:lnTo>
                    <a:pt x="106" y="226"/>
                  </a:lnTo>
                  <a:lnTo>
                    <a:pt x="96" y="226"/>
                  </a:lnTo>
                  <a:lnTo>
                    <a:pt x="96" y="226"/>
                  </a:lnTo>
                  <a:lnTo>
                    <a:pt x="82" y="224"/>
                  </a:lnTo>
                  <a:lnTo>
                    <a:pt x="64" y="216"/>
                  </a:lnTo>
                  <a:lnTo>
                    <a:pt x="40" y="206"/>
                  </a:lnTo>
                  <a:lnTo>
                    <a:pt x="40" y="206"/>
                  </a:lnTo>
                  <a:lnTo>
                    <a:pt x="36" y="204"/>
                  </a:lnTo>
                  <a:lnTo>
                    <a:pt x="24" y="198"/>
                  </a:lnTo>
                  <a:lnTo>
                    <a:pt x="12" y="188"/>
                  </a:lnTo>
                  <a:lnTo>
                    <a:pt x="8" y="184"/>
                  </a:lnTo>
                  <a:lnTo>
                    <a:pt x="4" y="178"/>
                  </a:lnTo>
                  <a:lnTo>
                    <a:pt x="4" y="178"/>
                  </a:lnTo>
                  <a:lnTo>
                    <a:pt x="2" y="166"/>
                  </a:lnTo>
                  <a:lnTo>
                    <a:pt x="0" y="156"/>
                  </a:lnTo>
                  <a:lnTo>
                    <a:pt x="0" y="148"/>
                  </a:lnTo>
                  <a:lnTo>
                    <a:pt x="0" y="148"/>
                  </a:lnTo>
                  <a:lnTo>
                    <a:pt x="6" y="124"/>
                  </a:lnTo>
                  <a:lnTo>
                    <a:pt x="10" y="100"/>
                  </a:lnTo>
                  <a:lnTo>
                    <a:pt x="12" y="76"/>
                  </a:lnTo>
                  <a:lnTo>
                    <a:pt x="12" y="76"/>
                  </a:lnTo>
                  <a:lnTo>
                    <a:pt x="14" y="64"/>
                  </a:lnTo>
                  <a:lnTo>
                    <a:pt x="18" y="52"/>
                  </a:lnTo>
                  <a:lnTo>
                    <a:pt x="24" y="40"/>
                  </a:lnTo>
                  <a:lnTo>
                    <a:pt x="32" y="28"/>
                  </a:lnTo>
                  <a:lnTo>
                    <a:pt x="40" y="16"/>
                  </a:lnTo>
                  <a:lnTo>
                    <a:pt x="52" y="8"/>
                  </a:lnTo>
                  <a:lnTo>
                    <a:pt x="62" y="2"/>
                  </a:lnTo>
                  <a:lnTo>
                    <a:pt x="72" y="0"/>
                  </a:lnTo>
                  <a:lnTo>
                    <a:pt x="72" y="0"/>
                  </a:lnTo>
                  <a:lnTo>
                    <a:pt x="94" y="2"/>
                  </a:lnTo>
                  <a:lnTo>
                    <a:pt x="112" y="8"/>
                  </a:lnTo>
                  <a:lnTo>
                    <a:pt x="128" y="18"/>
                  </a:lnTo>
                  <a:lnTo>
                    <a:pt x="134" y="24"/>
                  </a:lnTo>
                  <a:lnTo>
                    <a:pt x="140" y="30"/>
                  </a:lnTo>
                  <a:lnTo>
                    <a:pt x="140" y="30"/>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5" name="Freeform 85"/>
            <p:cNvSpPr>
              <a:spLocks/>
            </p:cNvSpPr>
            <p:nvPr/>
          </p:nvSpPr>
          <p:spPr bwMode="auto">
            <a:xfrm>
              <a:off x="7920037" y="5283069"/>
              <a:ext cx="292100" cy="209550"/>
            </a:xfrm>
            <a:custGeom>
              <a:avLst/>
              <a:gdLst>
                <a:gd name="T0" fmla="*/ 74 w 184"/>
                <a:gd name="T1" fmla="*/ 22 h 132"/>
                <a:gd name="T2" fmla="*/ 106 w 184"/>
                <a:gd name="T3" fmla="*/ 6 h 132"/>
                <a:gd name="T4" fmla="*/ 124 w 184"/>
                <a:gd name="T5" fmla="*/ 0 h 132"/>
                <a:gd name="T6" fmla="*/ 146 w 184"/>
                <a:gd name="T7" fmla="*/ 0 h 132"/>
                <a:gd name="T8" fmla="*/ 154 w 184"/>
                <a:gd name="T9" fmla="*/ 2 h 132"/>
                <a:gd name="T10" fmla="*/ 158 w 184"/>
                <a:gd name="T11" fmla="*/ 6 h 132"/>
                <a:gd name="T12" fmla="*/ 148 w 184"/>
                <a:gd name="T13" fmla="*/ 12 h 132"/>
                <a:gd name="T14" fmla="*/ 112 w 184"/>
                <a:gd name="T15" fmla="*/ 28 h 132"/>
                <a:gd name="T16" fmla="*/ 96 w 184"/>
                <a:gd name="T17" fmla="*/ 38 h 132"/>
                <a:gd name="T18" fmla="*/ 128 w 184"/>
                <a:gd name="T19" fmla="*/ 38 h 132"/>
                <a:gd name="T20" fmla="*/ 178 w 184"/>
                <a:gd name="T21" fmla="*/ 44 h 132"/>
                <a:gd name="T22" fmla="*/ 182 w 184"/>
                <a:gd name="T23" fmla="*/ 46 h 132"/>
                <a:gd name="T24" fmla="*/ 184 w 184"/>
                <a:gd name="T25" fmla="*/ 52 h 132"/>
                <a:gd name="T26" fmla="*/ 178 w 184"/>
                <a:gd name="T27" fmla="*/ 56 h 132"/>
                <a:gd name="T28" fmla="*/ 154 w 184"/>
                <a:gd name="T29" fmla="*/ 58 h 132"/>
                <a:gd name="T30" fmla="*/ 104 w 184"/>
                <a:gd name="T31" fmla="*/ 64 h 132"/>
                <a:gd name="T32" fmla="*/ 144 w 184"/>
                <a:gd name="T33" fmla="*/ 66 h 132"/>
                <a:gd name="T34" fmla="*/ 162 w 184"/>
                <a:gd name="T35" fmla="*/ 66 h 132"/>
                <a:gd name="T36" fmla="*/ 174 w 184"/>
                <a:gd name="T37" fmla="*/ 70 h 132"/>
                <a:gd name="T38" fmla="*/ 176 w 184"/>
                <a:gd name="T39" fmla="*/ 74 h 132"/>
                <a:gd name="T40" fmla="*/ 170 w 184"/>
                <a:gd name="T41" fmla="*/ 82 h 132"/>
                <a:gd name="T42" fmla="*/ 164 w 184"/>
                <a:gd name="T43" fmla="*/ 84 h 132"/>
                <a:gd name="T44" fmla="*/ 86 w 184"/>
                <a:gd name="T45" fmla="*/ 90 h 132"/>
                <a:gd name="T46" fmla="*/ 96 w 184"/>
                <a:gd name="T47" fmla="*/ 94 h 132"/>
                <a:gd name="T48" fmla="*/ 112 w 184"/>
                <a:gd name="T49" fmla="*/ 96 h 132"/>
                <a:gd name="T50" fmla="*/ 132 w 184"/>
                <a:gd name="T51" fmla="*/ 96 h 132"/>
                <a:gd name="T52" fmla="*/ 142 w 184"/>
                <a:gd name="T53" fmla="*/ 98 h 132"/>
                <a:gd name="T54" fmla="*/ 144 w 184"/>
                <a:gd name="T55" fmla="*/ 102 h 132"/>
                <a:gd name="T56" fmla="*/ 142 w 184"/>
                <a:gd name="T57" fmla="*/ 106 h 132"/>
                <a:gd name="T58" fmla="*/ 126 w 184"/>
                <a:gd name="T59" fmla="*/ 110 h 132"/>
                <a:gd name="T60" fmla="*/ 80 w 184"/>
                <a:gd name="T61" fmla="*/ 114 h 132"/>
                <a:gd name="T62" fmla="*/ 58 w 184"/>
                <a:gd name="T63" fmla="*/ 118 h 132"/>
                <a:gd name="T64" fmla="*/ 38 w 184"/>
                <a:gd name="T65" fmla="*/ 126 h 132"/>
                <a:gd name="T66" fmla="*/ 10 w 184"/>
                <a:gd name="T67" fmla="*/ 132 h 132"/>
                <a:gd name="T68" fmla="*/ 0 w 184"/>
                <a:gd name="T69" fmla="*/ 130 h 132"/>
                <a:gd name="T70" fmla="*/ 18 w 184"/>
                <a:gd name="T71" fmla="*/ 102 h 132"/>
                <a:gd name="T72" fmla="*/ 34 w 184"/>
                <a:gd name="T73" fmla="*/ 62 h 132"/>
                <a:gd name="T74" fmla="*/ 38 w 184"/>
                <a:gd name="T75" fmla="*/ 48 h 132"/>
                <a:gd name="T76" fmla="*/ 58 w 184"/>
                <a:gd name="T77" fmla="*/ 30 h 132"/>
                <a:gd name="T78" fmla="*/ 74 w 184"/>
                <a:gd name="T79" fmla="*/ 2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32">
                  <a:moveTo>
                    <a:pt x="74" y="22"/>
                  </a:moveTo>
                  <a:lnTo>
                    <a:pt x="74" y="22"/>
                  </a:lnTo>
                  <a:lnTo>
                    <a:pt x="90" y="14"/>
                  </a:lnTo>
                  <a:lnTo>
                    <a:pt x="106" y="6"/>
                  </a:lnTo>
                  <a:lnTo>
                    <a:pt x="114" y="2"/>
                  </a:lnTo>
                  <a:lnTo>
                    <a:pt x="124" y="0"/>
                  </a:lnTo>
                  <a:lnTo>
                    <a:pt x="134" y="0"/>
                  </a:lnTo>
                  <a:lnTo>
                    <a:pt x="146" y="0"/>
                  </a:lnTo>
                  <a:lnTo>
                    <a:pt x="146" y="0"/>
                  </a:lnTo>
                  <a:lnTo>
                    <a:pt x="154" y="2"/>
                  </a:lnTo>
                  <a:lnTo>
                    <a:pt x="158" y="4"/>
                  </a:lnTo>
                  <a:lnTo>
                    <a:pt x="158" y="6"/>
                  </a:lnTo>
                  <a:lnTo>
                    <a:pt x="156" y="8"/>
                  </a:lnTo>
                  <a:lnTo>
                    <a:pt x="148" y="12"/>
                  </a:lnTo>
                  <a:lnTo>
                    <a:pt x="144" y="14"/>
                  </a:lnTo>
                  <a:lnTo>
                    <a:pt x="112" y="28"/>
                  </a:lnTo>
                  <a:lnTo>
                    <a:pt x="96" y="38"/>
                  </a:lnTo>
                  <a:lnTo>
                    <a:pt x="96" y="38"/>
                  </a:lnTo>
                  <a:lnTo>
                    <a:pt x="128" y="38"/>
                  </a:lnTo>
                  <a:lnTo>
                    <a:pt x="128" y="38"/>
                  </a:lnTo>
                  <a:lnTo>
                    <a:pt x="154" y="40"/>
                  </a:lnTo>
                  <a:lnTo>
                    <a:pt x="178" y="44"/>
                  </a:lnTo>
                  <a:lnTo>
                    <a:pt x="178" y="44"/>
                  </a:lnTo>
                  <a:lnTo>
                    <a:pt x="182" y="46"/>
                  </a:lnTo>
                  <a:lnTo>
                    <a:pt x="184" y="50"/>
                  </a:lnTo>
                  <a:lnTo>
                    <a:pt x="184" y="52"/>
                  </a:lnTo>
                  <a:lnTo>
                    <a:pt x="178" y="56"/>
                  </a:lnTo>
                  <a:lnTo>
                    <a:pt x="178" y="56"/>
                  </a:lnTo>
                  <a:lnTo>
                    <a:pt x="168" y="58"/>
                  </a:lnTo>
                  <a:lnTo>
                    <a:pt x="154" y="58"/>
                  </a:lnTo>
                  <a:lnTo>
                    <a:pt x="136" y="58"/>
                  </a:lnTo>
                  <a:lnTo>
                    <a:pt x="104" y="64"/>
                  </a:lnTo>
                  <a:lnTo>
                    <a:pt x="104" y="64"/>
                  </a:lnTo>
                  <a:lnTo>
                    <a:pt x="144" y="66"/>
                  </a:lnTo>
                  <a:lnTo>
                    <a:pt x="144" y="66"/>
                  </a:lnTo>
                  <a:lnTo>
                    <a:pt x="162" y="66"/>
                  </a:lnTo>
                  <a:lnTo>
                    <a:pt x="170" y="68"/>
                  </a:lnTo>
                  <a:lnTo>
                    <a:pt x="174" y="70"/>
                  </a:lnTo>
                  <a:lnTo>
                    <a:pt x="174" y="70"/>
                  </a:lnTo>
                  <a:lnTo>
                    <a:pt x="176" y="74"/>
                  </a:lnTo>
                  <a:lnTo>
                    <a:pt x="174" y="78"/>
                  </a:lnTo>
                  <a:lnTo>
                    <a:pt x="170" y="82"/>
                  </a:lnTo>
                  <a:lnTo>
                    <a:pt x="164" y="84"/>
                  </a:lnTo>
                  <a:lnTo>
                    <a:pt x="164" y="84"/>
                  </a:lnTo>
                  <a:lnTo>
                    <a:pt x="92" y="90"/>
                  </a:lnTo>
                  <a:lnTo>
                    <a:pt x="86" y="90"/>
                  </a:lnTo>
                  <a:lnTo>
                    <a:pt x="86" y="90"/>
                  </a:lnTo>
                  <a:lnTo>
                    <a:pt x="96" y="94"/>
                  </a:lnTo>
                  <a:lnTo>
                    <a:pt x="112" y="96"/>
                  </a:lnTo>
                  <a:lnTo>
                    <a:pt x="112" y="96"/>
                  </a:lnTo>
                  <a:lnTo>
                    <a:pt x="132" y="96"/>
                  </a:lnTo>
                  <a:lnTo>
                    <a:pt x="132" y="96"/>
                  </a:lnTo>
                  <a:lnTo>
                    <a:pt x="138" y="96"/>
                  </a:lnTo>
                  <a:lnTo>
                    <a:pt x="142" y="98"/>
                  </a:lnTo>
                  <a:lnTo>
                    <a:pt x="144" y="100"/>
                  </a:lnTo>
                  <a:lnTo>
                    <a:pt x="144" y="102"/>
                  </a:lnTo>
                  <a:lnTo>
                    <a:pt x="144" y="102"/>
                  </a:lnTo>
                  <a:lnTo>
                    <a:pt x="142" y="106"/>
                  </a:lnTo>
                  <a:lnTo>
                    <a:pt x="136" y="108"/>
                  </a:lnTo>
                  <a:lnTo>
                    <a:pt x="126" y="110"/>
                  </a:lnTo>
                  <a:lnTo>
                    <a:pt x="126" y="110"/>
                  </a:lnTo>
                  <a:lnTo>
                    <a:pt x="80" y="114"/>
                  </a:lnTo>
                  <a:lnTo>
                    <a:pt x="80" y="114"/>
                  </a:lnTo>
                  <a:lnTo>
                    <a:pt x="58" y="118"/>
                  </a:lnTo>
                  <a:lnTo>
                    <a:pt x="58" y="118"/>
                  </a:lnTo>
                  <a:lnTo>
                    <a:pt x="38" y="126"/>
                  </a:lnTo>
                  <a:lnTo>
                    <a:pt x="20" y="130"/>
                  </a:lnTo>
                  <a:lnTo>
                    <a:pt x="10" y="132"/>
                  </a:lnTo>
                  <a:lnTo>
                    <a:pt x="0" y="130"/>
                  </a:lnTo>
                  <a:lnTo>
                    <a:pt x="0" y="130"/>
                  </a:lnTo>
                  <a:lnTo>
                    <a:pt x="4" y="122"/>
                  </a:lnTo>
                  <a:lnTo>
                    <a:pt x="18" y="102"/>
                  </a:lnTo>
                  <a:lnTo>
                    <a:pt x="30" y="76"/>
                  </a:lnTo>
                  <a:lnTo>
                    <a:pt x="34" y="62"/>
                  </a:lnTo>
                  <a:lnTo>
                    <a:pt x="38" y="48"/>
                  </a:lnTo>
                  <a:lnTo>
                    <a:pt x="38" y="48"/>
                  </a:lnTo>
                  <a:lnTo>
                    <a:pt x="46" y="38"/>
                  </a:lnTo>
                  <a:lnTo>
                    <a:pt x="58" y="30"/>
                  </a:lnTo>
                  <a:lnTo>
                    <a:pt x="74" y="22"/>
                  </a:lnTo>
                  <a:lnTo>
                    <a:pt x="74" y="22"/>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38" name="Freeform 86"/>
            <p:cNvSpPr>
              <a:spLocks noEditPoints="1"/>
            </p:cNvSpPr>
            <p:nvPr/>
          </p:nvSpPr>
          <p:spPr bwMode="auto">
            <a:xfrm>
              <a:off x="7891462" y="6191119"/>
              <a:ext cx="784225" cy="971550"/>
            </a:xfrm>
            <a:custGeom>
              <a:avLst/>
              <a:gdLst>
                <a:gd name="T0" fmla="*/ 88 w 494"/>
                <a:gd name="T1" fmla="*/ 436 h 612"/>
                <a:gd name="T2" fmla="*/ 86 w 494"/>
                <a:gd name="T3" fmla="*/ 428 h 612"/>
                <a:gd name="T4" fmla="*/ 82 w 494"/>
                <a:gd name="T5" fmla="*/ 382 h 612"/>
                <a:gd name="T6" fmla="*/ 84 w 494"/>
                <a:gd name="T7" fmla="*/ 330 h 612"/>
                <a:gd name="T8" fmla="*/ 26 w 494"/>
                <a:gd name="T9" fmla="*/ 32 h 612"/>
                <a:gd name="T10" fmla="*/ 8 w 494"/>
                <a:gd name="T11" fmla="*/ 76 h 612"/>
                <a:gd name="T12" fmla="*/ 0 w 494"/>
                <a:gd name="T13" fmla="*/ 168 h 612"/>
                <a:gd name="T14" fmla="*/ 12 w 494"/>
                <a:gd name="T15" fmla="*/ 294 h 612"/>
                <a:gd name="T16" fmla="*/ 18 w 494"/>
                <a:gd name="T17" fmla="*/ 356 h 612"/>
                <a:gd name="T18" fmla="*/ 14 w 494"/>
                <a:gd name="T19" fmla="*/ 400 h 612"/>
                <a:gd name="T20" fmla="*/ 4 w 494"/>
                <a:gd name="T21" fmla="*/ 476 h 612"/>
                <a:gd name="T22" fmla="*/ 16 w 494"/>
                <a:gd name="T23" fmla="*/ 482 h 612"/>
                <a:gd name="T24" fmla="*/ 20 w 494"/>
                <a:gd name="T25" fmla="*/ 504 h 612"/>
                <a:gd name="T26" fmla="*/ 26 w 494"/>
                <a:gd name="T27" fmla="*/ 556 h 612"/>
                <a:gd name="T28" fmla="*/ 32 w 494"/>
                <a:gd name="T29" fmla="*/ 580 h 612"/>
                <a:gd name="T30" fmla="*/ 62 w 494"/>
                <a:gd name="T31" fmla="*/ 606 h 612"/>
                <a:gd name="T32" fmla="*/ 84 w 494"/>
                <a:gd name="T33" fmla="*/ 612 h 612"/>
                <a:gd name="T34" fmla="*/ 128 w 494"/>
                <a:gd name="T35" fmla="*/ 606 h 612"/>
                <a:gd name="T36" fmla="*/ 140 w 494"/>
                <a:gd name="T37" fmla="*/ 586 h 612"/>
                <a:gd name="T38" fmla="*/ 134 w 494"/>
                <a:gd name="T39" fmla="*/ 564 h 612"/>
                <a:gd name="T40" fmla="*/ 488 w 494"/>
                <a:gd name="T41" fmla="*/ 402 h 612"/>
                <a:gd name="T42" fmla="*/ 476 w 494"/>
                <a:gd name="T43" fmla="*/ 394 h 612"/>
                <a:gd name="T44" fmla="*/ 446 w 494"/>
                <a:gd name="T45" fmla="*/ 368 h 612"/>
                <a:gd name="T46" fmla="*/ 426 w 494"/>
                <a:gd name="T47" fmla="*/ 346 h 612"/>
                <a:gd name="T48" fmla="*/ 412 w 494"/>
                <a:gd name="T49" fmla="*/ 322 h 612"/>
                <a:gd name="T50" fmla="*/ 398 w 494"/>
                <a:gd name="T51" fmla="*/ 290 h 612"/>
                <a:gd name="T52" fmla="*/ 390 w 494"/>
                <a:gd name="T53" fmla="*/ 132 h 612"/>
                <a:gd name="T54" fmla="*/ 284 w 494"/>
                <a:gd name="T55" fmla="*/ 36 h 612"/>
                <a:gd name="T56" fmla="*/ 286 w 494"/>
                <a:gd name="T57" fmla="*/ 98 h 612"/>
                <a:gd name="T58" fmla="*/ 310 w 494"/>
                <a:gd name="T59" fmla="*/ 210 h 612"/>
                <a:gd name="T60" fmla="*/ 316 w 494"/>
                <a:gd name="T61" fmla="*/ 256 h 612"/>
                <a:gd name="T62" fmla="*/ 312 w 494"/>
                <a:gd name="T63" fmla="*/ 278 h 612"/>
                <a:gd name="T64" fmla="*/ 302 w 494"/>
                <a:gd name="T65" fmla="*/ 310 h 612"/>
                <a:gd name="T66" fmla="*/ 300 w 494"/>
                <a:gd name="T67" fmla="*/ 340 h 612"/>
                <a:gd name="T68" fmla="*/ 308 w 494"/>
                <a:gd name="T69" fmla="*/ 356 h 612"/>
                <a:gd name="T70" fmla="*/ 316 w 494"/>
                <a:gd name="T71" fmla="*/ 414 h 612"/>
                <a:gd name="T72" fmla="*/ 324 w 494"/>
                <a:gd name="T73" fmla="*/ 348 h 612"/>
                <a:gd name="T74" fmla="*/ 352 w 494"/>
                <a:gd name="T75" fmla="*/ 366 h 612"/>
                <a:gd name="T76" fmla="*/ 370 w 494"/>
                <a:gd name="T77" fmla="*/ 390 h 612"/>
                <a:gd name="T78" fmla="*/ 384 w 494"/>
                <a:gd name="T79" fmla="*/ 428 h 612"/>
                <a:gd name="T80" fmla="*/ 400 w 494"/>
                <a:gd name="T81" fmla="*/ 446 h 612"/>
                <a:gd name="T82" fmla="*/ 482 w 494"/>
                <a:gd name="T83" fmla="*/ 454 h 612"/>
                <a:gd name="T84" fmla="*/ 490 w 494"/>
                <a:gd name="T85" fmla="*/ 444 h 612"/>
                <a:gd name="T86" fmla="*/ 494 w 494"/>
                <a:gd name="T87" fmla="*/ 428 h 612"/>
                <a:gd name="T88" fmla="*/ 488 w 494"/>
                <a:gd name="T89" fmla="*/ 40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4" h="612">
                  <a:moveTo>
                    <a:pt x="110" y="518"/>
                  </a:moveTo>
                  <a:lnTo>
                    <a:pt x="110" y="518"/>
                  </a:lnTo>
                  <a:lnTo>
                    <a:pt x="88" y="436"/>
                  </a:lnTo>
                  <a:lnTo>
                    <a:pt x="88" y="436"/>
                  </a:lnTo>
                  <a:lnTo>
                    <a:pt x="88" y="434"/>
                  </a:lnTo>
                  <a:lnTo>
                    <a:pt x="86" y="428"/>
                  </a:lnTo>
                  <a:lnTo>
                    <a:pt x="86" y="428"/>
                  </a:lnTo>
                  <a:lnTo>
                    <a:pt x="82" y="412"/>
                  </a:lnTo>
                  <a:lnTo>
                    <a:pt x="82" y="382"/>
                  </a:lnTo>
                  <a:lnTo>
                    <a:pt x="82" y="350"/>
                  </a:lnTo>
                  <a:lnTo>
                    <a:pt x="84" y="330"/>
                  </a:lnTo>
                  <a:lnTo>
                    <a:pt x="84" y="330"/>
                  </a:lnTo>
                  <a:lnTo>
                    <a:pt x="136" y="64"/>
                  </a:lnTo>
                  <a:lnTo>
                    <a:pt x="26" y="32"/>
                  </a:lnTo>
                  <a:lnTo>
                    <a:pt x="26" y="32"/>
                  </a:lnTo>
                  <a:lnTo>
                    <a:pt x="20" y="44"/>
                  </a:lnTo>
                  <a:lnTo>
                    <a:pt x="14" y="60"/>
                  </a:lnTo>
                  <a:lnTo>
                    <a:pt x="8" y="76"/>
                  </a:lnTo>
                  <a:lnTo>
                    <a:pt x="4" y="92"/>
                  </a:lnTo>
                  <a:lnTo>
                    <a:pt x="0" y="130"/>
                  </a:lnTo>
                  <a:lnTo>
                    <a:pt x="0" y="168"/>
                  </a:lnTo>
                  <a:lnTo>
                    <a:pt x="2" y="204"/>
                  </a:lnTo>
                  <a:lnTo>
                    <a:pt x="4" y="240"/>
                  </a:lnTo>
                  <a:lnTo>
                    <a:pt x="12" y="294"/>
                  </a:lnTo>
                  <a:lnTo>
                    <a:pt x="12" y="294"/>
                  </a:lnTo>
                  <a:lnTo>
                    <a:pt x="18" y="328"/>
                  </a:lnTo>
                  <a:lnTo>
                    <a:pt x="18" y="356"/>
                  </a:lnTo>
                  <a:lnTo>
                    <a:pt x="18" y="382"/>
                  </a:lnTo>
                  <a:lnTo>
                    <a:pt x="14" y="400"/>
                  </a:lnTo>
                  <a:lnTo>
                    <a:pt x="14" y="400"/>
                  </a:lnTo>
                  <a:lnTo>
                    <a:pt x="14" y="396"/>
                  </a:lnTo>
                  <a:lnTo>
                    <a:pt x="6" y="438"/>
                  </a:lnTo>
                  <a:lnTo>
                    <a:pt x="4" y="476"/>
                  </a:lnTo>
                  <a:lnTo>
                    <a:pt x="10" y="482"/>
                  </a:lnTo>
                  <a:lnTo>
                    <a:pt x="16" y="482"/>
                  </a:lnTo>
                  <a:lnTo>
                    <a:pt x="16" y="482"/>
                  </a:lnTo>
                  <a:lnTo>
                    <a:pt x="18" y="476"/>
                  </a:lnTo>
                  <a:lnTo>
                    <a:pt x="18" y="476"/>
                  </a:lnTo>
                  <a:lnTo>
                    <a:pt x="20" y="504"/>
                  </a:lnTo>
                  <a:lnTo>
                    <a:pt x="22" y="540"/>
                  </a:lnTo>
                  <a:lnTo>
                    <a:pt x="22" y="540"/>
                  </a:lnTo>
                  <a:lnTo>
                    <a:pt x="26" y="556"/>
                  </a:lnTo>
                  <a:lnTo>
                    <a:pt x="28" y="568"/>
                  </a:lnTo>
                  <a:lnTo>
                    <a:pt x="32" y="580"/>
                  </a:lnTo>
                  <a:lnTo>
                    <a:pt x="32" y="580"/>
                  </a:lnTo>
                  <a:lnTo>
                    <a:pt x="36" y="586"/>
                  </a:lnTo>
                  <a:lnTo>
                    <a:pt x="40" y="592"/>
                  </a:lnTo>
                  <a:lnTo>
                    <a:pt x="62" y="606"/>
                  </a:lnTo>
                  <a:lnTo>
                    <a:pt x="62" y="606"/>
                  </a:lnTo>
                  <a:lnTo>
                    <a:pt x="72" y="610"/>
                  </a:lnTo>
                  <a:lnTo>
                    <a:pt x="84" y="612"/>
                  </a:lnTo>
                  <a:lnTo>
                    <a:pt x="96" y="612"/>
                  </a:lnTo>
                  <a:lnTo>
                    <a:pt x="108" y="610"/>
                  </a:lnTo>
                  <a:lnTo>
                    <a:pt x="128" y="606"/>
                  </a:lnTo>
                  <a:lnTo>
                    <a:pt x="136" y="604"/>
                  </a:lnTo>
                  <a:lnTo>
                    <a:pt x="140" y="586"/>
                  </a:lnTo>
                  <a:lnTo>
                    <a:pt x="140" y="586"/>
                  </a:lnTo>
                  <a:lnTo>
                    <a:pt x="140" y="582"/>
                  </a:lnTo>
                  <a:lnTo>
                    <a:pt x="140" y="576"/>
                  </a:lnTo>
                  <a:lnTo>
                    <a:pt x="134" y="564"/>
                  </a:lnTo>
                  <a:lnTo>
                    <a:pt x="128" y="548"/>
                  </a:lnTo>
                  <a:lnTo>
                    <a:pt x="110" y="518"/>
                  </a:lnTo>
                  <a:close/>
                  <a:moveTo>
                    <a:pt x="488" y="402"/>
                  </a:moveTo>
                  <a:lnTo>
                    <a:pt x="488" y="402"/>
                  </a:lnTo>
                  <a:lnTo>
                    <a:pt x="484" y="400"/>
                  </a:lnTo>
                  <a:lnTo>
                    <a:pt x="476" y="394"/>
                  </a:lnTo>
                  <a:lnTo>
                    <a:pt x="476" y="394"/>
                  </a:lnTo>
                  <a:lnTo>
                    <a:pt x="464" y="382"/>
                  </a:lnTo>
                  <a:lnTo>
                    <a:pt x="446" y="368"/>
                  </a:lnTo>
                  <a:lnTo>
                    <a:pt x="446" y="368"/>
                  </a:lnTo>
                  <a:lnTo>
                    <a:pt x="438" y="358"/>
                  </a:lnTo>
                  <a:lnTo>
                    <a:pt x="426" y="346"/>
                  </a:lnTo>
                  <a:lnTo>
                    <a:pt x="426" y="346"/>
                  </a:lnTo>
                  <a:lnTo>
                    <a:pt x="420" y="336"/>
                  </a:lnTo>
                  <a:lnTo>
                    <a:pt x="412" y="322"/>
                  </a:lnTo>
                  <a:lnTo>
                    <a:pt x="402" y="302"/>
                  </a:lnTo>
                  <a:lnTo>
                    <a:pt x="402" y="302"/>
                  </a:lnTo>
                  <a:lnTo>
                    <a:pt x="398" y="290"/>
                  </a:lnTo>
                  <a:lnTo>
                    <a:pt x="392" y="274"/>
                  </a:lnTo>
                  <a:lnTo>
                    <a:pt x="392" y="274"/>
                  </a:lnTo>
                  <a:lnTo>
                    <a:pt x="390" y="132"/>
                  </a:lnTo>
                  <a:lnTo>
                    <a:pt x="390" y="0"/>
                  </a:lnTo>
                  <a:lnTo>
                    <a:pt x="284" y="36"/>
                  </a:lnTo>
                  <a:lnTo>
                    <a:pt x="284" y="36"/>
                  </a:lnTo>
                  <a:lnTo>
                    <a:pt x="286" y="62"/>
                  </a:lnTo>
                  <a:lnTo>
                    <a:pt x="286" y="98"/>
                  </a:lnTo>
                  <a:lnTo>
                    <a:pt x="286" y="98"/>
                  </a:lnTo>
                  <a:lnTo>
                    <a:pt x="290" y="122"/>
                  </a:lnTo>
                  <a:lnTo>
                    <a:pt x="300" y="166"/>
                  </a:lnTo>
                  <a:lnTo>
                    <a:pt x="310" y="210"/>
                  </a:lnTo>
                  <a:lnTo>
                    <a:pt x="316" y="238"/>
                  </a:lnTo>
                  <a:lnTo>
                    <a:pt x="316" y="238"/>
                  </a:lnTo>
                  <a:lnTo>
                    <a:pt x="316" y="256"/>
                  </a:lnTo>
                  <a:lnTo>
                    <a:pt x="316" y="266"/>
                  </a:lnTo>
                  <a:lnTo>
                    <a:pt x="316" y="266"/>
                  </a:lnTo>
                  <a:lnTo>
                    <a:pt x="312" y="278"/>
                  </a:lnTo>
                  <a:lnTo>
                    <a:pt x="312" y="278"/>
                  </a:lnTo>
                  <a:lnTo>
                    <a:pt x="308" y="290"/>
                  </a:lnTo>
                  <a:lnTo>
                    <a:pt x="302" y="310"/>
                  </a:lnTo>
                  <a:lnTo>
                    <a:pt x="300" y="320"/>
                  </a:lnTo>
                  <a:lnTo>
                    <a:pt x="300" y="332"/>
                  </a:lnTo>
                  <a:lnTo>
                    <a:pt x="300" y="340"/>
                  </a:lnTo>
                  <a:lnTo>
                    <a:pt x="304" y="348"/>
                  </a:lnTo>
                  <a:lnTo>
                    <a:pt x="304" y="348"/>
                  </a:lnTo>
                  <a:lnTo>
                    <a:pt x="308" y="356"/>
                  </a:lnTo>
                  <a:lnTo>
                    <a:pt x="310" y="366"/>
                  </a:lnTo>
                  <a:lnTo>
                    <a:pt x="314" y="388"/>
                  </a:lnTo>
                  <a:lnTo>
                    <a:pt x="316" y="414"/>
                  </a:lnTo>
                  <a:lnTo>
                    <a:pt x="326" y="418"/>
                  </a:lnTo>
                  <a:lnTo>
                    <a:pt x="332" y="412"/>
                  </a:lnTo>
                  <a:lnTo>
                    <a:pt x="324" y="348"/>
                  </a:lnTo>
                  <a:lnTo>
                    <a:pt x="336" y="356"/>
                  </a:lnTo>
                  <a:lnTo>
                    <a:pt x="336" y="356"/>
                  </a:lnTo>
                  <a:lnTo>
                    <a:pt x="352" y="366"/>
                  </a:lnTo>
                  <a:lnTo>
                    <a:pt x="362" y="376"/>
                  </a:lnTo>
                  <a:lnTo>
                    <a:pt x="366" y="384"/>
                  </a:lnTo>
                  <a:lnTo>
                    <a:pt x="370" y="390"/>
                  </a:lnTo>
                  <a:lnTo>
                    <a:pt x="370" y="390"/>
                  </a:lnTo>
                  <a:lnTo>
                    <a:pt x="378" y="414"/>
                  </a:lnTo>
                  <a:lnTo>
                    <a:pt x="384" y="428"/>
                  </a:lnTo>
                  <a:lnTo>
                    <a:pt x="392" y="440"/>
                  </a:lnTo>
                  <a:lnTo>
                    <a:pt x="392" y="440"/>
                  </a:lnTo>
                  <a:lnTo>
                    <a:pt x="400" y="446"/>
                  </a:lnTo>
                  <a:lnTo>
                    <a:pt x="412" y="448"/>
                  </a:lnTo>
                  <a:lnTo>
                    <a:pt x="442" y="452"/>
                  </a:lnTo>
                  <a:lnTo>
                    <a:pt x="482" y="454"/>
                  </a:lnTo>
                  <a:lnTo>
                    <a:pt x="482" y="454"/>
                  </a:lnTo>
                  <a:lnTo>
                    <a:pt x="486" y="450"/>
                  </a:lnTo>
                  <a:lnTo>
                    <a:pt x="490" y="444"/>
                  </a:lnTo>
                  <a:lnTo>
                    <a:pt x="492" y="430"/>
                  </a:lnTo>
                  <a:lnTo>
                    <a:pt x="492" y="430"/>
                  </a:lnTo>
                  <a:lnTo>
                    <a:pt x="494" y="428"/>
                  </a:lnTo>
                  <a:lnTo>
                    <a:pt x="494" y="424"/>
                  </a:lnTo>
                  <a:lnTo>
                    <a:pt x="492" y="414"/>
                  </a:lnTo>
                  <a:lnTo>
                    <a:pt x="488" y="402"/>
                  </a:lnTo>
                  <a:lnTo>
                    <a:pt x="488" y="402"/>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40" name="Freeform 87"/>
            <p:cNvSpPr>
              <a:spLocks/>
            </p:cNvSpPr>
            <p:nvPr/>
          </p:nvSpPr>
          <p:spPr bwMode="auto">
            <a:xfrm>
              <a:off x="8428037" y="5025894"/>
              <a:ext cx="25400" cy="47625"/>
            </a:xfrm>
            <a:custGeom>
              <a:avLst/>
              <a:gdLst>
                <a:gd name="T0" fmla="*/ 2 w 16"/>
                <a:gd name="T1" fmla="*/ 0 h 30"/>
                <a:gd name="T2" fmla="*/ 2 w 16"/>
                <a:gd name="T3" fmla="*/ 0 h 30"/>
                <a:gd name="T4" fmla="*/ 8 w 16"/>
                <a:gd name="T5" fmla="*/ 0 h 30"/>
                <a:gd name="T6" fmla="*/ 12 w 16"/>
                <a:gd name="T7" fmla="*/ 0 h 30"/>
                <a:gd name="T8" fmla="*/ 16 w 16"/>
                <a:gd name="T9" fmla="*/ 4 h 30"/>
                <a:gd name="T10" fmla="*/ 16 w 16"/>
                <a:gd name="T11" fmla="*/ 4 h 30"/>
                <a:gd name="T12" fmla="*/ 16 w 16"/>
                <a:gd name="T13" fmla="*/ 8 h 30"/>
                <a:gd name="T14" fmla="*/ 14 w 16"/>
                <a:gd name="T15" fmla="*/ 12 h 30"/>
                <a:gd name="T16" fmla="*/ 12 w 16"/>
                <a:gd name="T17" fmla="*/ 14 h 30"/>
                <a:gd name="T18" fmla="*/ 8 w 16"/>
                <a:gd name="T19" fmla="*/ 18 h 30"/>
                <a:gd name="T20" fmla="*/ 6 w 16"/>
                <a:gd name="T21" fmla="*/ 28 h 30"/>
                <a:gd name="T22" fmla="*/ 0 w 16"/>
                <a:gd name="T23" fmla="*/ 30 h 30"/>
                <a:gd name="T24" fmla="*/ 2 w 16"/>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30">
                  <a:moveTo>
                    <a:pt x="2" y="0"/>
                  </a:moveTo>
                  <a:lnTo>
                    <a:pt x="2" y="0"/>
                  </a:lnTo>
                  <a:lnTo>
                    <a:pt x="8" y="0"/>
                  </a:lnTo>
                  <a:lnTo>
                    <a:pt x="12" y="0"/>
                  </a:lnTo>
                  <a:lnTo>
                    <a:pt x="16" y="4"/>
                  </a:lnTo>
                  <a:lnTo>
                    <a:pt x="16" y="4"/>
                  </a:lnTo>
                  <a:lnTo>
                    <a:pt x="16" y="8"/>
                  </a:lnTo>
                  <a:lnTo>
                    <a:pt x="14" y="12"/>
                  </a:lnTo>
                  <a:lnTo>
                    <a:pt x="12" y="14"/>
                  </a:lnTo>
                  <a:lnTo>
                    <a:pt x="8" y="18"/>
                  </a:lnTo>
                  <a:lnTo>
                    <a:pt x="6" y="28"/>
                  </a:lnTo>
                  <a:lnTo>
                    <a:pt x="0" y="30"/>
                  </a:lnTo>
                  <a:lnTo>
                    <a:pt x="2" y="0"/>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sp>
          <p:nvSpPr>
            <p:cNvPr id="41" name="Freeform 88"/>
            <p:cNvSpPr>
              <a:spLocks/>
            </p:cNvSpPr>
            <p:nvPr/>
          </p:nvSpPr>
          <p:spPr bwMode="auto">
            <a:xfrm>
              <a:off x="7504112" y="4486144"/>
              <a:ext cx="482600" cy="1019175"/>
            </a:xfrm>
            <a:custGeom>
              <a:avLst/>
              <a:gdLst>
                <a:gd name="T0" fmla="*/ 250 w 304"/>
                <a:gd name="T1" fmla="*/ 278 h 642"/>
                <a:gd name="T2" fmla="*/ 230 w 304"/>
                <a:gd name="T3" fmla="*/ 296 h 642"/>
                <a:gd name="T4" fmla="*/ 204 w 304"/>
                <a:gd name="T5" fmla="*/ 328 h 642"/>
                <a:gd name="T6" fmla="*/ 196 w 304"/>
                <a:gd name="T7" fmla="*/ 342 h 642"/>
                <a:gd name="T8" fmla="*/ 178 w 304"/>
                <a:gd name="T9" fmla="*/ 366 h 642"/>
                <a:gd name="T10" fmla="*/ 158 w 304"/>
                <a:gd name="T11" fmla="*/ 380 h 642"/>
                <a:gd name="T12" fmla="*/ 132 w 304"/>
                <a:gd name="T13" fmla="*/ 390 h 642"/>
                <a:gd name="T14" fmla="*/ 130 w 304"/>
                <a:gd name="T15" fmla="*/ 396 h 642"/>
                <a:gd name="T16" fmla="*/ 136 w 304"/>
                <a:gd name="T17" fmla="*/ 404 h 642"/>
                <a:gd name="T18" fmla="*/ 140 w 304"/>
                <a:gd name="T19" fmla="*/ 406 h 642"/>
                <a:gd name="T20" fmla="*/ 146 w 304"/>
                <a:gd name="T21" fmla="*/ 416 h 642"/>
                <a:gd name="T22" fmla="*/ 148 w 304"/>
                <a:gd name="T23" fmla="*/ 426 h 642"/>
                <a:gd name="T24" fmla="*/ 158 w 304"/>
                <a:gd name="T25" fmla="*/ 440 h 642"/>
                <a:gd name="T26" fmla="*/ 202 w 304"/>
                <a:gd name="T27" fmla="*/ 490 h 642"/>
                <a:gd name="T28" fmla="*/ 216 w 304"/>
                <a:gd name="T29" fmla="*/ 506 h 642"/>
                <a:gd name="T30" fmla="*/ 280 w 304"/>
                <a:gd name="T31" fmla="*/ 538 h 642"/>
                <a:gd name="T32" fmla="*/ 296 w 304"/>
                <a:gd name="T33" fmla="*/ 544 h 642"/>
                <a:gd name="T34" fmla="*/ 298 w 304"/>
                <a:gd name="T35" fmla="*/ 544 h 642"/>
                <a:gd name="T36" fmla="*/ 298 w 304"/>
                <a:gd name="T37" fmla="*/ 556 h 642"/>
                <a:gd name="T38" fmla="*/ 290 w 304"/>
                <a:gd name="T39" fmla="*/ 588 h 642"/>
                <a:gd name="T40" fmla="*/ 272 w 304"/>
                <a:gd name="T41" fmla="*/ 620 h 642"/>
                <a:gd name="T42" fmla="*/ 254 w 304"/>
                <a:gd name="T43" fmla="*/ 638 h 642"/>
                <a:gd name="T44" fmla="*/ 248 w 304"/>
                <a:gd name="T45" fmla="*/ 642 h 642"/>
                <a:gd name="T46" fmla="*/ 74 w 304"/>
                <a:gd name="T47" fmla="*/ 502 h 642"/>
                <a:gd name="T48" fmla="*/ 40 w 304"/>
                <a:gd name="T49" fmla="*/ 474 h 642"/>
                <a:gd name="T50" fmla="*/ 30 w 304"/>
                <a:gd name="T51" fmla="*/ 460 h 642"/>
                <a:gd name="T52" fmla="*/ 12 w 304"/>
                <a:gd name="T53" fmla="*/ 426 h 642"/>
                <a:gd name="T54" fmla="*/ 6 w 304"/>
                <a:gd name="T55" fmla="*/ 418 h 642"/>
                <a:gd name="T56" fmla="*/ 0 w 304"/>
                <a:gd name="T57" fmla="*/ 402 h 642"/>
                <a:gd name="T58" fmla="*/ 2 w 304"/>
                <a:gd name="T59" fmla="*/ 388 h 642"/>
                <a:gd name="T60" fmla="*/ 6 w 304"/>
                <a:gd name="T61" fmla="*/ 380 h 642"/>
                <a:gd name="T62" fmla="*/ 124 w 304"/>
                <a:gd name="T63" fmla="*/ 186 h 642"/>
                <a:gd name="T64" fmla="*/ 160 w 304"/>
                <a:gd name="T65" fmla="*/ 96 h 642"/>
                <a:gd name="T66" fmla="*/ 178 w 304"/>
                <a:gd name="T67" fmla="*/ 56 h 642"/>
                <a:gd name="T68" fmla="*/ 186 w 304"/>
                <a:gd name="T69" fmla="*/ 44 h 642"/>
                <a:gd name="T70" fmla="*/ 204 w 304"/>
                <a:gd name="T71" fmla="*/ 34 h 642"/>
                <a:gd name="T72" fmla="*/ 218 w 304"/>
                <a:gd name="T73" fmla="*/ 30 h 642"/>
                <a:gd name="T74" fmla="*/ 304 w 304"/>
                <a:gd name="T75" fmla="*/ 0 h 642"/>
                <a:gd name="T76" fmla="*/ 290 w 304"/>
                <a:gd name="T77" fmla="*/ 116 h 642"/>
                <a:gd name="T78" fmla="*/ 274 w 304"/>
                <a:gd name="T79" fmla="*/ 210 h 642"/>
                <a:gd name="T80" fmla="*/ 256 w 304"/>
                <a:gd name="T81" fmla="*/ 264 h 642"/>
                <a:gd name="T82" fmla="*/ 250 w 304"/>
                <a:gd name="T83" fmla="*/ 27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4" h="642">
                  <a:moveTo>
                    <a:pt x="250" y="278"/>
                  </a:moveTo>
                  <a:lnTo>
                    <a:pt x="250" y="278"/>
                  </a:lnTo>
                  <a:lnTo>
                    <a:pt x="244" y="282"/>
                  </a:lnTo>
                  <a:lnTo>
                    <a:pt x="230" y="296"/>
                  </a:lnTo>
                  <a:lnTo>
                    <a:pt x="214" y="316"/>
                  </a:lnTo>
                  <a:lnTo>
                    <a:pt x="204" y="328"/>
                  </a:lnTo>
                  <a:lnTo>
                    <a:pt x="196" y="342"/>
                  </a:lnTo>
                  <a:lnTo>
                    <a:pt x="196" y="342"/>
                  </a:lnTo>
                  <a:lnTo>
                    <a:pt x="188" y="354"/>
                  </a:lnTo>
                  <a:lnTo>
                    <a:pt x="178" y="366"/>
                  </a:lnTo>
                  <a:lnTo>
                    <a:pt x="168" y="374"/>
                  </a:lnTo>
                  <a:lnTo>
                    <a:pt x="158" y="380"/>
                  </a:lnTo>
                  <a:lnTo>
                    <a:pt x="140" y="388"/>
                  </a:lnTo>
                  <a:lnTo>
                    <a:pt x="132" y="390"/>
                  </a:lnTo>
                  <a:lnTo>
                    <a:pt x="132" y="390"/>
                  </a:lnTo>
                  <a:lnTo>
                    <a:pt x="130" y="396"/>
                  </a:lnTo>
                  <a:lnTo>
                    <a:pt x="132" y="400"/>
                  </a:lnTo>
                  <a:lnTo>
                    <a:pt x="136" y="404"/>
                  </a:lnTo>
                  <a:lnTo>
                    <a:pt x="136" y="404"/>
                  </a:lnTo>
                  <a:lnTo>
                    <a:pt x="140" y="406"/>
                  </a:lnTo>
                  <a:lnTo>
                    <a:pt x="144" y="410"/>
                  </a:lnTo>
                  <a:lnTo>
                    <a:pt x="146" y="416"/>
                  </a:lnTo>
                  <a:lnTo>
                    <a:pt x="148" y="426"/>
                  </a:lnTo>
                  <a:lnTo>
                    <a:pt x="148" y="426"/>
                  </a:lnTo>
                  <a:lnTo>
                    <a:pt x="152" y="432"/>
                  </a:lnTo>
                  <a:lnTo>
                    <a:pt x="158" y="440"/>
                  </a:lnTo>
                  <a:lnTo>
                    <a:pt x="176" y="462"/>
                  </a:lnTo>
                  <a:lnTo>
                    <a:pt x="202" y="490"/>
                  </a:lnTo>
                  <a:lnTo>
                    <a:pt x="216" y="506"/>
                  </a:lnTo>
                  <a:lnTo>
                    <a:pt x="216" y="506"/>
                  </a:lnTo>
                  <a:lnTo>
                    <a:pt x="252" y="524"/>
                  </a:lnTo>
                  <a:lnTo>
                    <a:pt x="280" y="538"/>
                  </a:lnTo>
                  <a:lnTo>
                    <a:pt x="290" y="542"/>
                  </a:lnTo>
                  <a:lnTo>
                    <a:pt x="296" y="544"/>
                  </a:lnTo>
                  <a:lnTo>
                    <a:pt x="296" y="544"/>
                  </a:lnTo>
                  <a:lnTo>
                    <a:pt x="298" y="544"/>
                  </a:lnTo>
                  <a:lnTo>
                    <a:pt x="298" y="546"/>
                  </a:lnTo>
                  <a:lnTo>
                    <a:pt x="298" y="556"/>
                  </a:lnTo>
                  <a:lnTo>
                    <a:pt x="294" y="570"/>
                  </a:lnTo>
                  <a:lnTo>
                    <a:pt x="290" y="588"/>
                  </a:lnTo>
                  <a:lnTo>
                    <a:pt x="282" y="604"/>
                  </a:lnTo>
                  <a:lnTo>
                    <a:pt x="272" y="620"/>
                  </a:lnTo>
                  <a:lnTo>
                    <a:pt x="260" y="634"/>
                  </a:lnTo>
                  <a:lnTo>
                    <a:pt x="254" y="638"/>
                  </a:lnTo>
                  <a:lnTo>
                    <a:pt x="248" y="642"/>
                  </a:lnTo>
                  <a:lnTo>
                    <a:pt x="248" y="642"/>
                  </a:lnTo>
                  <a:lnTo>
                    <a:pt x="74" y="502"/>
                  </a:lnTo>
                  <a:lnTo>
                    <a:pt x="74" y="502"/>
                  </a:lnTo>
                  <a:lnTo>
                    <a:pt x="52" y="486"/>
                  </a:lnTo>
                  <a:lnTo>
                    <a:pt x="40" y="474"/>
                  </a:lnTo>
                  <a:lnTo>
                    <a:pt x="30" y="460"/>
                  </a:lnTo>
                  <a:lnTo>
                    <a:pt x="30" y="460"/>
                  </a:lnTo>
                  <a:lnTo>
                    <a:pt x="18" y="438"/>
                  </a:lnTo>
                  <a:lnTo>
                    <a:pt x="12" y="426"/>
                  </a:lnTo>
                  <a:lnTo>
                    <a:pt x="12" y="426"/>
                  </a:lnTo>
                  <a:lnTo>
                    <a:pt x="6" y="418"/>
                  </a:lnTo>
                  <a:lnTo>
                    <a:pt x="2" y="408"/>
                  </a:lnTo>
                  <a:lnTo>
                    <a:pt x="0" y="402"/>
                  </a:lnTo>
                  <a:lnTo>
                    <a:pt x="0" y="396"/>
                  </a:lnTo>
                  <a:lnTo>
                    <a:pt x="2" y="388"/>
                  </a:lnTo>
                  <a:lnTo>
                    <a:pt x="6" y="380"/>
                  </a:lnTo>
                  <a:lnTo>
                    <a:pt x="6" y="380"/>
                  </a:lnTo>
                  <a:lnTo>
                    <a:pt x="70" y="274"/>
                  </a:lnTo>
                  <a:lnTo>
                    <a:pt x="124" y="186"/>
                  </a:lnTo>
                  <a:lnTo>
                    <a:pt x="160" y="96"/>
                  </a:lnTo>
                  <a:lnTo>
                    <a:pt x="160" y="96"/>
                  </a:lnTo>
                  <a:lnTo>
                    <a:pt x="168" y="74"/>
                  </a:lnTo>
                  <a:lnTo>
                    <a:pt x="178" y="56"/>
                  </a:lnTo>
                  <a:lnTo>
                    <a:pt x="186" y="44"/>
                  </a:lnTo>
                  <a:lnTo>
                    <a:pt x="186" y="44"/>
                  </a:lnTo>
                  <a:lnTo>
                    <a:pt x="196" y="36"/>
                  </a:lnTo>
                  <a:lnTo>
                    <a:pt x="204" y="34"/>
                  </a:lnTo>
                  <a:lnTo>
                    <a:pt x="218" y="30"/>
                  </a:lnTo>
                  <a:lnTo>
                    <a:pt x="218" y="30"/>
                  </a:lnTo>
                  <a:lnTo>
                    <a:pt x="304" y="0"/>
                  </a:lnTo>
                  <a:lnTo>
                    <a:pt x="304" y="0"/>
                  </a:lnTo>
                  <a:lnTo>
                    <a:pt x="300" y="36"/>
                  </a:lnTo>
                  <a:lnTo>
                    <a:pt x="290" y="116"/>
                  </a:lnTo>
                  <a:lnTo>
                    <a:pt x="282" y="164"/>
                  </a:lnTo>
                  <a:lnTo>
                    <a:pt x="274" y="210"/>
                  </a:lnTo>
                  <a:lnTo>
                    <a:pt x="262" y="248"/>
                  </a:lnTo>
                  <a:lnTo>
                    <a:pt x="256" y="264"/>
                  </a:lnTo>
                  <a:lnTo>
                    <a:pt x="250" y="278"/>
                  </a:lnTo>
                  <a:lnTo>
                    <a:pt x="250" y="278"/>
                  </a:lnTo>
                  <a:close/>
                </a:path>
              </a:pathLst>
            </a:custGeom>
            <a:grp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p>
          </p:txBody>
        </p:sp>
      </p:grpSp>
      <p:pic>
        <p:nvPicPr>
          <p:cNvPr id="20494" name="Picture 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444" y="985252"/>
            <a:ext cx="2308860" cy="34518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 name="図 3"/>
          <p:cNvPicPr>
            <a:picLocks noChangeAspect="1"/>
          </p:cNvPicPr>
          <p:nvPr/>
        </p:nvPicPr>
        <p:blipFill>
          <a:blip r:embed="rId10"/>
          <a:stretch>
            <a:fillRect/>
          </a:stretch>
        </p:blipFill>
        <p:spPr>
          <a:xfrm>
            <a:off x="8100392" y="6006330"/>
            <a:ext cx="1002436" cy="807046"/>
          </a:xfrm>
          <a:prstGeom prst="rect">
            <a:avLst/>
          </a:prstGeom>
        </p:spPr>
      </p:pic>
      <p:sp>
        <p:nvSpPr>
          <p:cNvPr id="5" name="正方形/長方形 4"/>
          <p:cNvSpPr/>
          <p:nvPr/>
        </p:nvSpPr>
        <p:spPr>
          <a:xfrm>
            <a:off x="8379270" y="5949280"/>
            <a:ext cx="657226" cy="276999"/>
          </a:xfrm>
          <a:prstGeom prst="rect">
            <a:avLst/>
          </a:prstGeom>
        </p:spPr>
        <p:txBody>
          <a:bodyPr wrap="none">
            <a:spAutoFit/>
          </a:bodyPr>
          <a:lstStyle/>
          <a:p>
            <a:r>
              <a:rPr lang="en-US" altLang="ja-JP" sz="1200" dirty="0">
                <a:solidFill>
                  <a:schemeClr val="bg1"/>
                </a:solidFill>
              </a:rPr>
              <a:t>575 nm</a:t>
            </a:r>
            <a:endParaRPr lang="ja-JP" altLang="en-US" sz="1200" dirty="0">
              <a:solidFill>
                <a:schemeClr val="bg1"/>
              </a:solidFill>
            </a:endParaRPr>
          </a:p>
        </p:txBody>
      </p:sp>
      <p:sp>
        <p:nvSpPr>
          <p:cNvPr id="55" name="正方形/長方形 54"/>
          <p:cNvSpPr/>
          <p:nvPr/>
        </p:nvSpPr>
        <p:spPr>
          <a:xfrm>
            <a:off x="1616228" y="0"/>
            <a:ext cx="5763108" cy="61554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047"/>
            <a:r>
              <a:rPr lang="en-US" altLang="ja-JP"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1</a:t>
            </a:r>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 Increasing Laser Energy</a:t>
            </a:r>
          </a:p>
        </p:txBody>
      </p:sp>
    </p:spTree>
    <p:extLst>
      <p:ext uri="{BB962C8B-B14F-4D97-AF65-F5344CB8AC3E}">
        <p14:creationId xmlns:p14="http://schemas.microsoft.com/office/powerpoint/2010/main" val="1660261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55290" y="2343079"/>
            <a:ext cx="5756220" cy="166198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2. Magnetized Fast Ignition</a:t>
            </a:r>
          </a:p>
          <a:p>
            <a:pPr algn="ctr" defTabSz="457047"/>
            <a:endParaRPr lang="en-US" altLang="ja-JP"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a:p>
            <a:pPr algn="ct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B Field Guiding</a:t>
            </a:r>
            <a:endParaRPr lang="ja-JP" altLang="en-US"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p:txBody>
      </p:sp>
      <p:sp>
        <p:nvSpPr>
          <p:cNvPr id="6" name="スライド番号プレースホルダー 3"/>
          <p:cNvSpPr>
            <a:spLocks noGrp="1"/>
          </p:cNvSpPr>
          <p:nvPr>
            <p:ph type="sldNum" sz="quarter" idx="12"/>
          </p:nvPr>
        </p:nvSpPr>
        <p:spPr>
          <a:xfrm>
            <a:off x="8305805" y="6584776"/>
            <a:ext cx="762000" cy="228600"/>
          </a:xfr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7</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spTree>
    <p:extLst>
      <p:ext uri="{BB962C8B-B14F-4D97-AF65-F5344CB8AC3E}">
        <p14:creationId xmlns:p14="http://schemas.microsoft.com/office/powerpoint/2010/main" val="11412459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a:solidFill>
                  <a:srgbClr val="000090"/>
                </a:solidFill>
                <a:latin typeface="Helvetica"/>
                <a:ea typeface="ヒラギノ角ゴ Pro W3"/>
                <a:cs typeface="Helvetica"/>
              </a:rPr>
              <a:t>Movement of</a:t>
            </a:r>
            <a:r>
              <a:rPr lang="en-US" altLang="ja-JP" sz="2200" b="1" dirty="0">
                <a:solidFill>
                  <a:srgbClr val="FF0000"/>
                </a:solidFill>
                <a:latin typeface="Helvetica"/>
                <a:ea typeface="ヒラギノ角ゴ Pro W3"/>
                <a:cs typeface="Helvetica"/>
              </a:rPr>
              <a:t> non-thermal hot electrons </a:t>
            </a:r>
            <a:r>
              <a:rPr lang="en-US" altLang="ja-JP" sz="2200" b="1" dirty="0">
                <a:solidFill>
                  <a:srgbClr val="000090"/>
                </a:solidFill>
                <a:latin typeface="Helvetica"/>
                <a:ea typeface="ヒラギノ角ゴ Pro W3"/>
                <a:cs typeface="Helvetica"/>
              </a:rPr>
              <a:t>between the disks </a:t>
            </a:r>
            <a:endParaRPr lang="en-US" altLang="ja-JP" sz="2200" b="1" dirty="0" smtClean="0">
              <a:solidFill>
                <a:srgbClr val="00009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drives </a:t>
            </a:r>
            <a:r>
              <a:rPr lang="en-US" altLang="ja-JP" sz="2200" b="1" dirty="0">
                <a:solidFill>
                  <a:srgbClr val="000090"/>
                </a:solidFill>
                <a:latin typeface="Helvetica"/>
                <a:ea typeface="ヒラギノ角ゴ Pro W3"/>
                <a:cs typeface="Helvetica"/>
              </a:rPr>
              <a:t>electric current in the wire.</a:t>
            </a:r>
          </a:p>
        </p:txBody>
      </p:sp>
      <p:cxnSp>
        <p:nvCxnSpPr>
          <p:cNvPr id="16" name="直線コネクタ 15"/>
          <p:cNvCxnSpPr/>
          <p:nvPr/>
        </p:nvCxnSpPr>
        <p:spPr bwMode="auto">
          <a:xfrm>
            <a:off x="6005311" y="1183030"/>
            <a:ext cx="0" cy="5168709"/>
          </a:xfrm>
          <a:prstGeom prst="line">
            <a:avLst/>
          </a:prstGeom>
          <a:ln w="12700" cmpd="sng">
            <a:noFill/>
          </a:ln>
          <a:effectLst/>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pic>
        <p:nvPicPr>
          <p:cNvPr id="48" name="図 47" descr="120914coi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59" y="2615452"/>
            <a:ext cx="3111577" cy="3779359"/>
          </a:xfrm>
          <a:prstGeom prst="rect">
            <a:avLst/>
          </a:prstGeom>
        </p:spPr>
      </p:pic>
      <p:grpSp>
        <p:nvGrpSpPr>
          <p:cNvPr id="2" name="図形グループ 1"/>
          <p:cNvGrpSpPr/>
          <p:nvPr/>
        </p:nvGrpSpPr>
        <p:grpSpPr>
          <a:xfrm>
            <a:off x="4401851" y="2594875"/>
            <a:ext cx="1787631" cy="3779360"/>
            <a:chOff x="4401851" y="2594875"/>
            <a:chExt cx="1787631" cy="3779360"/>
          </a:xfrm>
        </p:grpSpPr>
        <p:pic>
          <p:nvPicPr>
            <p:cNvPr id="54" name="図 53" descr="120914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851" y="2594875"/>
              <a:ext cx="1787631" cy="3779360"/>
            </a:xfrm>
            <a:prstGeom prst="rect">
              <a:avLst/>
            </a:prstGeom>
          </p:spPr>
        </p:pic>
        <p:sp>
          <p:nvSpPr>
            <p:cNvPr id="55" name="パイ 54"/>
            <p:cNvSpPr/>
            <p:nvPr/>
          </p:nvSpPr>
          <p:spPr>
            <a:xfrm rot="999360">
              <a:off x="5032479" y="3601113"/>
              <a:ext cx="759613" cy="944419"/>
            </a:xfrm>
            <a:prstGeom prst="pie">
              <a:avLst>
                <a:gd name="adj1" fmla="val 5379392"/>
                <a:gd name="adj2" fmla="val 16400471"/>
              </a:avLst>
            </a:prstGeom>
            <a:gradFill flip="none" rotWithShape="1">
              <a:gsLst>
                <a:gs pos="34000">
                  <a:srgbClr val="FFFF00">
                    <a:alpha val="92000"/>
                  </a:srgbClr>
                </a:gs>
                <a:gs pos="100000">
                  <a:srgbClr val="FF0000">
                    <a:alpha val="9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solidFill>
                  <a:schemeClr val="tx1"/>
                </a:solidFill>
                <a:latin typeface="Helvetica"/>
                <a:cs typeface="Helvetica"/>
              </a:endParaRPr>
            </a:p>
          </p:txBody>
        </p:sp>
      </p:grpSp>
      <p:sp>
        <p:nvSpPr>
          <p:cNvPr id="56" name="テキスト ボックス 55"/>
          <p:cNvSpPr txBox="1"/>
          <p:nvPr/>
        </p:nvSpPr>
        <p:spPr>
          <a:xfrm>
            <a:off x="3621277" y="3245520"/>
            <a:ext cx="1082636" cy="369332"/>
          </a:xfrm>
          <a:prstGeom prst="rect">
            <a:avLst/>
          </a:prstGeom>
          <a:noFill/>
        </p:spPr>
        <p:txBody>
          <a:bodyPr wrap="none" lIns="91438" tIns="45718" rIns="91438" bIns="45718" rtlCol="0">
            <a:spAutoFit/>
          </a:bodyPr>
          <a:lstStyle/>
          <a:p>
            <a:r>
              <a:rPr kumimoji="1" lang="en-US" altLang="ja-JP" b="1" dirty="0" smtClean="0">
                <a:latin typeface="Helvetica"/>
                <a:cs typeface="Helvetica"/>
              </a:rPr>
              <a:t>electron</a:t>
            </a:r>
            <a:endParaRPr kumimoji="1" lang="ja-JP" altLang="en-US" b="1" dirty="0">
              <a:latin typeface="Helvetica"/>
              <a:cs typeface="Helvetica"/>
            </a:endParaRPr>
          </a:p>
        </p:txBody>
      </p:sp>
      <p:sp>
        <p:nvSpPr>
          <p:cNvPr id="57" name="テキスト ボックス 56"/>
          <p:cNvSpPr txBox="1"/>
          <p:nvPr/>
        </p:nvSpPr>
        <p:spPr>
          <a:xfrm>
            <a:off x="5834977" y="4511630"/>
            <a:ext cx="993143" cy="369332"/>
          </a:xfrm>
          <a:prstGeom prst="rect">
            <a:avLst/>
          </a:prstGeom>
          <a:noFill/>
        </p:spPr>
        <p:txBody>
          <a:bodyPr wrap="none" lIns="91438" tIns="45718" rIns="91438" bIns="45718" rtlCol="0">
            <a:spAutoFit/>
          </a:bodyPr>
          <a:lstStyle/>
          <a:p>
            <a:r>
              <a:rPr kumimoji="1" lang="en-US" altLang="ja-JP" b="1" dirty="0" smtClean="0">
                <a:latin typeface="Helvetica"/>
                <a:cs typeface="Helvetica"/>
              </a:rPr>
              <a:t>Plasma</a:t>
            </a:r>
            <a:endParaRPr kumimoji="1" lang="ja-JP" altLang="en-US" b="1" dirty="0">
              <a:latin typeface="Helvetica"/>
              <a:cs typeface="Helvetica"/>
            </a:endParaRPr>
          </a:p>
        </p:txBody>
      </p:sp>
      <p:sp>
        <p:nvSpPr>
          <p:cNvPr id="58" name="テキスト ボックス 57"/>
          <p:cNvSpPr txBox="1"/>
          <p:nvPr/>
        </p:nvSpPr>
        <p:spPr>
          <a:xfrm>
            <a:off x="5215788" y="2645498"/>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2" name="テキスト ボックス 61"/>
          <p:cNvSpPr txBox="1"/>
          <p:nvPr/>
        </p:nvSpPr>
        <p:spPr>
          <a:xfrm>
            <a:off x="5200436" y="2820072"/>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3" name="テキスト ボックス 62"/>
          <p:cNvSpPr txBox="1"/>
          <p:nvPr/>
        </p:nvSpPr>
        <p:spPr>
          <a:xfrm>
            <a:off x="5071720" y="2972198"/>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4" name="テキスト ボックス 63"/>
          <p:cNvSpPr txBox="1"/>
          <p:nvPr/>
        </p:nvSpPr>
        <p:spPr>
          <a:xfrm>
            <a:off x="4656924" y="4427527"/>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5" name="テキスト ボックス 64"/>
          <p:cNvSpPr txBox="1"/>
          <p:nvPr/>
        </p:nvSpPr>
        <p:spPr>
          <a:xfrm>
            <a:off x="4587190" y="4783889"/>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6" name="テキスト ボックス 65"/>
          <p:cNvSpPr txBox="1"/>
          <p:nvPr/>
        </p:nvSpPr>
        <p:spPr>
          <a:xfrm>
            <a:off x="4603928" y="4538791"/>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7" name="テキスト ボックス 66"/>
          <p:cNvSpPr txBox="1"/>
          <p:nvPr/>
        </p:nvSpPr>
        <p:spPr>
          <a:xfrm>
            <a:off x="5147484" y="3190292"/>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grpSp>
        <p:nvGrpSpPr>
          <p:cNvPr id="68" name="図形グループ 67"/>
          <p:cNvGrpSpPr/>
          <p:nvPr/>
        </p:nvGrpSpPr>
        <p:grpSpPr>
          <a:xfrm>
            <a:off x="6446029" y="2583315"/>
            <a:ext cx="2224346" cy="3773530"/>
            <a:chOff x="6003406" y="1838041"/>
            <a:chExt cx="2224346" cy="3773530"/>
          </a:xfrm>
        </p:grpSpPr>
        <p:pic>
          <p:nvPicPr>
            <p:cNvPr id="69" name="図 68" descr="120914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879" y="1838041"/>
              <a:ext cx="1784873" cy="3773530"/>
            </a:xfrm>
            <a:prstGeom prst="rect">
              <a:avLst/>
            </a:prstGeom>
          </p:spPr>
        </p:pic>
        <p:sp>
          <p:nvSpPr>
            <p:cNvPr id="70" name="パイ 69"/>
            <p:cNvSpPr/>
            <p:nvPr/>
          </p:nvSpPr>
          <p:spPr>
            <a:xfrm rot="999360">
              <a:off x="6952451" y="2414997"/>
              <a:ext cx="1035370" cy="1775956"/>
            </a:xfrm>
            <a:prstGeom prst="pie">
              <a:avLst>
                <a:gd name="adj1" fmla="val 5379392"/>
                <a:gd name="adj2" fmla="val 16373145"/>
              </a:avLst>
            </a:prstGeom>
            <a:gradFill flip="none" rotWithShape="1">
              <a:gsLst>
                <a:gs pos="11000">
                  <a:srgbClr val="FFFF00">
                    <a:alpha val="91000"/>
                  </a:srgbClr>
                </a:gs>
                <a:gs pos="51000">
                  <a:srgbClr val="FF0000">
                    <a:alpha val="91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Helvetica"/>
                <a:cs typeface="Helvetica"/>
              </a:endParaRPr>
            </a:p>
          </p:txBody>
        </p:sp>
        <p:cxnSp>
          <p:nvCxnSpPr>
            <p:cNvPr id="71" name="直線矢印コネクタ 70"/>
            <p:cNvCxnSpPr/>
            <p:nvPr/>
          </p:nvCxnSpPr>
          <p:spPr>
            <a:xfrm>
              <a:off x="6892742" y="5268372"/>
              <a:ext cx="554129" cy="179928"/>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p:nvPr/>
          </p:nvCxnSpPr>
          <p:spPr>
            <a:xfrm>
              <a:off x="6305367" y="5077872"/>
              <a:ext cx="554129" cy="179928"/>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7350125" y="5048190"/>
              <a:ext cx="369888" cy="400110"/>
            </a:xfrm>
            <a:prstGeom prst="rect">
              <a:avLst/>
            </a:prstGeom>
            <a:noFill/>
          </p:spPr>
          <p:txBody>
            <a:bodyPr wrap="none" rtlCol="0">
              <a:spAutoFit/>
            </a:bodyPr>
            <a:lstStyle/>
            <a:p>
              <a:r>
                <a:rPr lang="en-US" altLang="ja-JP" sz="2000" b="1" dirty="0">
                  <a:solidFill>
                    <a:srgbClr val="FF0000"/>
                  </a:solidFill>
                  <a:latin typeface="Helvetica"/>
                  <a:cs typeface="Helvetica"/>
                </a:rPr>
                <a:t>B</a:t>
              </a:r>
              <a:endParaRPr lang="ja-JP" altLang="en-US" sz="2000" b="1" dirty="0">
                <a:solidFill>
                  <a:srgbClr val="FF0000"/>
                </a:solidFill>
                <a:latin typeface="Helvetica"/>
                <a:cs typeface="Helvetica"/>
              </a:endParaRPr>
            </a:p>
          </p:txBody>
        </p:sp>
        <p:cxnSp>
          <p:nvCxnSpPr>
            <p:cNvPr id="76" name="直線矢印コネクタ 75"/>
            <p:cNvCxnSpPr/>
            <p:nvPr/>
          </p:nvCxnSpPr>
          <p:spPr>
            <a:xfrm>
              <a:off x="6605313" y="4560347"/>
              <a:ext cx="368483" cy="122778"/>
            </a:xfrm>
            <a:prstGeom prst="straightConnector1">
              <a:avLst/>
            </a:prstGeom>
            <a:ln w="28575" cmpd="sng">
              <a:solidFill>
                <a:srgbClr val="0000FF"/>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6003406" y="4539007"/>
              <a:ext cx="992579" cy="369332"/>
            </a:xfrm>
            <a:prstGeom prst="rect">
              <a:avLst/>
            </a:prstGeom>
            <a:noFill/>
          </p:spPr>
          <p:txBody>
            <a:bodyPr wrap="none" rtlCol="0">
              <a:spAutoFit/>
            </a:bodyPr>
            <a:lstStyle/>
            <a:p>
              <a:r>
                <a:rPr kumimoji="1" lang="en-US" altLang="ja-JP" b="1" dirty="0" smtClean="0">
                  <a:latin typeface="Helvetica"/>
                  <a:cs typeface="Helvetica"/>
                </a:rPr>
                <a:t>current</a:t>
              </a:r>
              <a:endParaRPr kumimoji="1" lang="ja-JP" altLang="en-US" b="1" dirty="0">
                <a:latin typeface="Helvetica"/>
                <a:cs typeface="Helvetica"/>
              </a:endParaRPr>
            </a:p>
          </p:txBody>
        </p:sp>
      </p:grpSp>
      <p:cxnSp>
        <p:nvCxnSpPr>
          <p:cNvPr id="78" name="直線矢印コネクタ 77"/>
          <p:cNvCxnSpPr/>
          <p:nvPr/>
        </p:nvCxnSpPr>
        <p:spPr>
          <a:xfrm flipH="1">
            <a:off x="2571707" y="3614854"/>
            <a:ext cx="1572212" cy="33609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57" idx="0"/>
          </p:cNvCxnSpPr>
          <p:nvPr/>
        </p:nvCxnSpPr>
        <p:spPr>
          <a:xfrm flipH="1" flipV="1">
            <a:off x="5295670" y="4173079"/>
            <a:ext cx="1035881" cy="33855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a:off x="398427" y="3498978"/>
            <a:ext cx="905358" cy="22116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rot="793996">
            <a:off x="70737" y="3708213"/>
            <a:ext cx="1583073" cy="646331"/>
          </a:xfrm>
          <a:prstGeom prst="rect">
            <a:avLst/>
          </a:prstGeom>
          <a:noFill/>
        </p:spPr>
        <p:txBody>
          <a:bodyPr wrap="none" lIns="91438" tIns="45718" rIns="91438" bIns="45718" rtlCol="0">
            <a:spAutoFit/>
          </a:bodyPr>
          <a:lstStyle/>
          <a:p>
            <a:r>
              <a:rPr kumimoji="1" lang="en-US" altLang="ja-JP" b="1" dirty="0" smtClean="0">
                <a:latin typeface="Helvetica"/>
                <a:cs typeface="Helvetica"/>
              </a:rPr>
              <a:t>GEKKO XII</a:t>
            </a:r>
          </a:p>
          <a:p>
            <a:r>
              <a:rPr lang="en-US" altLang="ja-JP" b="1" dirty="0" smtClean="0">
                <a:latin typeface="Helvetica"/>
                <a:cs typeface="Helvetica"/>
              </a:rPr>
              <a:t>kJ-ns pulses</a:t>
            </a:r>
            <a:endParaRPr kumimoji="1" lang="ja-JP" altLang="en-US" b="1" dirty="0">
              <a:latin typeface="Helvetica"/>
              <a:cs typeface="Helvetica"/>
            </a:endParaRPr>
          </a:p>
        </p:txBody>
      </p:sp>
      <p:sp>
        <p:nvSpPr>
          <p:cNvPr id="82" name="パイ 81"/>
          <p:cNvSpPr/>
          <p:nvPr/>
        </p:nvSpPr>
        <p:spPr>
          <a:xfrm rot="999360">
            <a:off x="2449260" y="3804199"/>
            <a:ext cx="197452" cy="449297"/>
          </a:xfrm>
          <a:prstGeom prst="pie">
            <a:avLst>
              <a:gd name="adj1" fmla="val 5379392"/>
              <a:gd name="adj2" fmla="val 16400471"/>
            </a:avLst>
          </a:prstGeom>
          <a:solidFill>
            <a:srgbClr val="FFFF00">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solidFill>
                <a:schemeClr val="tx1"/>
              </a:solidFill>
              <a:latin typeface="Helvetica"/>
              <a:cs typeface="Helvetica"/>
            </a:endParaRPr>
          </a:p>
        </p:txBody>
      </p:sp>
      <p:cxnSp>
        <p:nvCxnSpPr>
          <p:cNvPr id="83" name="直線矢印コネクタ 82"/>
          <p:cNvCxnSpPr>
            <a:stCxn id="56" idx="2"/>
          </p:cNvCxnSpPr>
          <p:nvPr/>
        </p:nvCxnSpPr>
        <p:spPr>
          <a:xfrm>
            <a:off x="4162597" y="3614852"/>
            <a:ext cx="742101" cy="4136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360363" y="1749498"/>
            <a:ext cx="2692813" cy="646331"/>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Non-thermal hot electron generation</a:t>
            </a:r>
            <a:endParaRPr kumimoji="1" lang="ja-JP" altLang="en-US" b="1" dirty="0">
              <a:latin typeface="Helvetica"/>
              <a:cs typeface="Helvetica"/>
            </a:endParaRPr>
          </a:p>
        </p:txBody>
      </p:sp>
      <p:sp>
        <p:nvSpPr>
          <p:cNvPr id="85" name="テキスト ボックス 84"/>
          <p:cNvSpPr txBox="1"/>
          <p:nvPr/>
        </p:nvSpPr>
        <p:spPr>
          <a:xfrm>
            <a:off x="3424483" y="1749498"/>
            <a:ext cx="2692813" cy="646327"/>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Electrons accumulates on the disk</a:t>
            </a:r>
            <a:endParaRPr kumimoji="1" lang="ja-JP" altLang="en-US" b="1" dirty="0">
              <a:latin typeface="Helvetica"/>
              <a:cs typeface="Helvetica"/>
            </a:endParaRPr>
          </a:p>
        </p:txBody>
      </p:sp>
      <p:sp>
        <p:nvSpPr>
          <p:cNvPr id="86" name="テキスト ボックス 85"/>
          <p:cNvSpPr txBox="1"/>
          <p:nvPr/>
        </p:nvSpPr>
        <p:spPr>
          <a:xfrm>
            <a:off x="6393086" y="1737740"/>
            <a:ext cx="2692813" cy="646327"/>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Current is driven in wire</a:t>
            </a:r>
            <a:endParaRPr kumimoji="1" lang="ja-JP" altLang="en-US" b="1" dirty="0">
              <a:latin typeface="Helvetica"/>
              <a:cs typeface="Helvetica"/>
            </a:endParaRPr>
          </a:p>
        </p:txBody>
      </p:sp>
      <p:grpSp>
        <p:nvGrpSpPr>
          <p:cNvPr id="38" name="図形グループ 118"/>
          <p:cNvGrpSpPr>
            <a:grpSpLocks/>
          </p:cNvGrpSpPr>
          <p:nvPr/>
        </p:nvGrpSpPr>
        <p:grpSpPr bwMode="auto">
          <a:xfrm>
            <a:off x="7879862" y="185188"/>
            <a:ext cx="1223963" cy="788988"/>
            <a:chOff x="7424915" y="-91246"/>
            <a:chExt cx="1224880" cy="790356"/>
          </a:xfrm>
        </p:grpSpPr>
        <p:sp>
          <p:nvSpPr>
            <p:cNvPr id="3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0"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スライド番号プレースホルダー 3"/>
          <p:cNvSpPr>
            <a:spLocks noGrp="1"/>
          </p:cNvSpPr>
          <p:nvPr>
            <p:ph type="sldNum" sz="quarter" idx="4294967295"/>
          </p:nvPr>
        </p:nvSpPr>
        <p:spPr>
          <a:xfrm>
            <a:off x="8305805" y="6584776"/>
            <a:ext cx="762000" cy="228600"/>
          </a:xfrm>
          <a:prstGeom prst="rect">
            <a:avLst/>
          </a:prstGeom>
        </p:spPr>
        <p:txBody>
          <a:bodyPr/>
          <a:lstStyle/>
          <a:p>
            <a:pPr>
              <a:defRPr/>
            </a:pPr>
            <a:fld id="{E1DFCA03-B32D-445C-8CDD-3A4BB771628E}" type="slidenum">
              <a:rPr lang="en-US" altLang="ja-JP" sz="1600">
                <a:solidFill>
                  <a:schemeClr val="tx1"/>
                </a:solidFill>
                <a:latin typeface="Arial" panose="020B0604020202020204" pitchFamily="34" charset="0"/>
                <a:ea typeface="Arial Unicode MS" panose="020B0604020202020204" pitchFamily="50" charset="-128"/>
                <a:cs typeface="Arial" panose="020B0604020202020204" pitchFamily="34" charset="0"/>
              </a:rPr>
              <a:t>8</a:t>
            </a:fld>
            <a:endParaRPr lang="en-US" altLang="ja-JP" sz="1600" dirty="0">
              <a:solidFill>
                <a:schemeClr val="tx1"/>
              </a:solidFill>
              <a:latin typeface="Arial" panose="020B0604020202020204" pitchFamily="34" charset="0"/>
              <a:ea typeface="Arial Unicode MS" panose="020B0604020202020204" pitchFamily="50" charset="-128"/>
              <a:cs typeface="Arial" panose="020B0604020202020204" pitchFamily="34" charset="0"/>
            </a:endParaRPr>
          </a:p>
        </p:txBody>
      </p:sp>
    </p:spTree>
    <p:extLst>
      <p:ext uri="{BB962C8B-B14F-4D97-AF65-F5344CB8AC3E}">
        <p14:creationId xmlns:p14="http://schemas.microsoft.com/office/powerpoint/2010/main" val="26869069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38"/>
            <a:endParaRPr lang="en-US" altLang="ja-JP" sz="2200" b="1" dirty="0">
              <a:solidFill>
                <a:srgbClr val="000090"/>
              </a:solidFill>
              <a:latin typeface="Helvetica"/>
              <a:ea typeface="ヒラギノ角ゴ Pro W3"/>
              <a:cs typeface="Helvetica"/>
            </a:endParaRPr>
          </a:p>
          <a:p>
            <a:pPr defTabSz="457038"/>
            <a:r>
              <a:rPr lang="en-US" altLang="ja-JP" sz="2200" b="1" dirty="0" smtClean="0">
                <a:solidFill>
                  <a:srgbClr val="FF0000"/>
                </a:solidFill>
                <a:latin typeface="Helvetica"/>
                <a:ea typeface="ヒラギノ角ゴ Pro W3"/>
                <a:cs typeface="Helvetica"/>
              </a:rPr>
              <a:t>600 T of the maximum strength and 2 ns of FWHM duration</a:t>
            </a:r>
          </a:p>
          <a:p>
            <a:pPr defTabSz="457038"/>
            <a:r>
              <a:rPr lang="en-US" altLang="ja-JP" sz="2200" b="1" dirty="0" smtClean="0">
                <a:solidFill>
                  <a:srgbClr val="000090"/>
                </a:solidFill>
                <a:latin typeface="Helvetica"/>
                <a:ea typeface="ヒラギノ角ゴ Pro W3"/>
                <a:cs typeface="Helvetica"/>
              </a:rPr>
              <a:t>of B-field generated with a capacitor-coil target. </a:t>
            </a:r>
            <a:endParaRPr lang="en-US" altLang="ja-JP" sz="2200" b="1" dirty="0">
              <a:solidFill>
                <a:srgbClr val="000090"/>
              </a:solidFill>
              <a:latin typeface="Helvetica"/>
              <a:ea typeface="ヒラギノ角ゴ Pro W3"/>
              <a:cs typeface="Helvetica"/>
            </a:endParaRPr>
          </a:p>
        </p:txBody>
      </p:sp>
      <p:sp>
        <p:nvSpPr>
          <p:cNvPr id="21" name="正方形/長方形 20"/>
          <p:cNvSpPr/>
          <p:nvPr/>
        </p:nvSpPr>
        <p:spPr>
          <a:xfrm>
            <a:off x="39956" y="38105"/>
            <a:ext cx="2289096" cy="369332"/>
          </a:xfrm>
          <a:prstGeom prst="rect">
            <a:avLst/>
          </a:prstGeom>
          <a:ln>
            <a:solidFill>
              <a:schemeClr val="tx1"/>
            </a:solidFill>
          </a:ln>
        </p:spPr>
        <p:txBody>
          <a:bodyPr wrap="none" lIns="91438" tIns="45718" rIns="91438" bIns="45718">
            <a:spAutoFit/>
          </a:bodyPr>
          <a:lstStyle/>
          <a:p>
            <a:pPr defTabSz="457038"/>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solidFill>
                <a:prstClr val="black"/>
              </a:solidFill>
              <a:latin typeface="Helvetica"/>
              <a:ea typeface="ＭＳ Ｐゴシック"/>
              <a:cs typeface="Helvetica"/>
            </a:endParaRPr>
          </a:p>
        </p:txBody>
      </p:sp>
      <p:grpSp>
        <p:nvGrpSpPr>
          <p:cNvPr id="2" name="図形グループ 1"/>
          <p:cNvGrpSpPr/>
          <p:nvPr/>
        </p:nvGrpSpPr>
        <p:grpSpPr>
          <a:xfrm>
            <a:off x="84848" y="2187312"/>
            <a:ext cx="4961959" cy="3324894"/>
            <a:chOff x="674826" y="2600028"/>
            <a:chExt cx="5405943" cy="3622398"/>
          </a:xfrm>
        </p:grpSpPr>
        <p:pic>
          <p:nvPicPr>
            <p:cNvPr id="3" name="図 2"/>
            <p:cNvPicPr>
              <a:picLocks noChangeAspect="1"/>
            </p:cNvPicPr>
            <p:nvPr/>
          </p:nvPicPr>
          <p:blipFill rotWithShape="1">
            <a:blip r:embed="rId2"/>
            <a:srcRect l="8155" t="11146" r="10577" b="8321"/>
            <a:stretch/>
          </p:blipFill>
          <p:spPr>
            <a:xfrm>
              <a:off x="1483046" y="2600028"/>
              <a:ext cx="4597723" cy="3186487"/>
            </a:xfrm>
            <a:prstGeom prst="rect">
              <a:avLst/>
            </a:prstGeom>
          </p:spPr>
        </p:pic>
        <p:sp>
          <p:nvSpPr>
            <p:cNvPr id="4" name="テキスト ボックス 3"/>
            <p:cNvSpPr txBox="1"/>
            <p:nvPr/>
          </p:nvSpPr>
          <p:spPr>
            <a:xfrm>
              <a:off x="2650516" y="4435367"/>
              <a:ext cx="2044213" cy="771226"/>
            </a:xfrm>
            <a:prstGeom prst="rect">
              <a:avLst/>
            </a:prstGeom>
            <a:solidFill>
              <a:srgbClr val="FFFFFF"/>
            </a:solidFill>
          </p:spPr>
          <p:txBody>
            <a:bodyPr wrap="square" rtlCol="0">
              <a:spAutoFit/>
            </a:bodyPr>
            <a:lstStyle/>
            <a:p>
              <a:pPr defTabSz="457038"/>
              <a:r>
                <a:rPr lang="en-US" altLang="ja-JP" sz="2000" i="1" dirty="0" smtClean="0">
                  <a:solidFill>
                    <a:srgbClr val="000000"/>
                  </a:solidFill>
                  <a:latin typeface="Helvetica"/>
                  <a:ea typeface="ヒラギノ角ゴ ProN W6"/>
                  <a:cs typeface="Helvetica"/>
                </a:rPr>
                <a:t>t</a:t>
              </a:r>
              <a:r>
                <a:rPr lang="en-US" altLang="ja-JP" sz="2000" dirty="0" smtClean="0">
                  <a:solidFill>
                    <a:srgbClr val="000000"/>
                  </a:solidFill>
                  <a:latin typeface="Helvetica"/>
                  <a:ea typeface="ヒラギノ角ゴ ProN W6"/>
                  <a:cs typeface="Helvetica"/>
                </a:rPr>
                <a:t> = 0.6 ns</a:t>
              </a:r>
            </a:p>
            <a:p>
              <a:pPr defTabSz="457038"/>
              <a:r>
                <a:rPr lang="en-US" altLang="ja-JP" sz="2000" dirty="0" smtClean="0">
                  <a:solidFill>
                    <a:srgbClr val="000000"/>
                  </a:solidFill>
                  <a:latin typeface="Helvetica"/>
                  <a:ea typeface="ヒラギノ角ゴ ProN W6"/>
                  <a:cs typeface="Helvetica"/>
                </a:rPr>
                <a:t>(Half-rise time)</a:t>
              </a:r>
            </a:p>
          </p:txBody>
        </p:sp>
        <p:sp>
          <p:nvSpPr>
            <p:cNvPr id="11" name="テキスト ボックス 10"/>
            <p:cNvSpPr txBox="1"/>
            <p:nvPr/>
          </p:nvSpPr>
          <p:spPr>
            <a:xfrm>
              <a:off x="2657775" y="5786515"/>
              <a:ext cx="1917857" cy="435911"/>
            </a:xfrm>
            <a:prstGeom prst="rect">
              <a:avLst/>
            </a:prstGeom>
            <a:solidFill>
              <a:srgbClr val="FFFFFF"/>
            </a:solidFill>
          </p:spPr>
          <p:txBody>
            <a:bodyPr wrap="square" rtlCol="0">
              <a:spAutoFit/>
            </a:bodyPr>
            <a:lstStyle/>
            <a:p>
              <a:pPr algn="ctr" defTabSz="457038"/>
              <a:r>
                <a:rPr lang="en-US" altLang="ja-JP" sz="2000" dirty="0" smtClean="0">
                  <a:solidFill>
                    <a:srgbClr val="000000"/>
                  </a:solidFill>
                  <a:latin typeface="Helvetica"/>
                  <a:ea typeface="ヒラギノ角ゴ ProN W6"/>
                  <a:cs typeface="Helvetica"/>
                </a:rPr>
                <a:t>Time (ns)</a:t>
              </a:r>
            </a:p>
          </p:txBody>
        </p:sp>
        <p:sp>
          <p:nvSpPr>
            <p:cNvPr id="12" name="テキスト ボックス 11"/>
            <p:cNvSpPr txBox="1"/>
            <p:nvPr/>
          </p:nvSpPr>
          <p:spPr>
            <a:xfrm rot="16200000">
              <a:off x="-622461" y="4028439"/>
              <a:ext cx="3365799" cy="771226"/>
            </a:xfrm>
            <a:prstGeom prst="rect">
              <a:avLst/>
            </a:prstGeom>
            <a:solidFill>
              <a:srgbClr val="FFFFFF"/>
            </a:solidFill>
          </p:spPr>
          <p:txBody>
            <a:bodyPr wrap="square" rtlCol="0">
              <a:spAutoFit/>
            </a:bodyPr>
            <a:lstStyle/>
            <a:p>
              <a:pPr algn="ctr" defTabSz="457038"/>
              <a:r>
                <a:rPr lang="en-US" altLang="ja-JP" sz="2000" dirty="0" smtClean="0">
                  <a:solidFill>
                    <a:srgbClr val="000000"/>
                  </a:solidFill>
                  <a:latin typeface="Helvetica"/>
                  <a:ea typeface="ヒラギノ角ゴ ProN W6"/>
                  <a:cs typeface="Helvetica"/>
                </a:rPr>
                <a:t>Strength of B-field (T)</a:t>
              </a:r>
            </a:p>
            <a:p>
              <a:pPr algn="ctr" defTabSz="457038"/>
              <a:r>
                <a:rPr lang="en-US" altLang="ja-JP" sz="2000" dirty="0" smtClean="0">
                  <a:solidFill>
                    <a:srgbClr val="000000"/>
                  </a:solidFill>
                  <a:latin typeface="Helvetica"/>
                  <a:ea typeface="ヒラギノ角ゴ ProN W6"/>
                  <a:cs typeface="Helvetica"/>
                </a:rPr>
                <a:t> at coil center</a:t>
              </a:r>
            </a:p>
          </p:txBody>
        </p:sp>
      </p:grpSp>
      <p:grpSp>
        <p:nvGrpSpPr>
          <p:cNvPr id="13" name="図形グループ 118"/>
          <p:cNvGrpSpPr>
            <a:grpSpLocks/>
          </p:cNvGrpSpPr>
          <p:nvPr/>
        </p:nvGrpSpPr>
        <p:grpSpPr bwMode="auto">
          <a:xfrm>
            <a:off x="7879862" y="185188"/>
            <a:ext cx="1223963" cy="788988"/>
            <a:chOff x="7424915" y="-91246"/>
            <a:chExt cx="1224880" cy="790356"/>
          </a:xfrm>
        </p:grpSpPr>
        <p:sp>
          <p:nvSpPr>
            <p:cNvPr id="1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5"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9</a:t>
            </a:fld>
            <a:endParaRPr lang="en-US" altLang="ja-JP" sz="1300" dirty="0">
              <a:solidFill>
                <a:srgbClr val="000000"/>
              </a:solidFill>
              <a:latin typeface="Arial" charset="0"/>
              <a:cs typeface="Gill Sans" charset="0"/>
            </a:endParaRPr>
          </a:p>
        </p:txBody>
      </p:sp>
      <p:sp>
        <p:nvSpPr>
          <p:cNvPr id="17" name="正方形/長方形 16"/>
          <p:cNvSpPr/>
          <p:nvPr/>
        </p:nvSpPr>
        <p:spPr>
          <a:xfrm>
            <a:off x="792734" y="1179283"/>
            <a:ext cx="3905351" cy="923330"/>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Temporal history of B-field</a:t>
            </a:r>
            <a:endParaRPr lang="en-US" altLang="ja-JP" dirty="0">
              <a:solidFill>
                <a:srgbClr val="000000"/>
              </a:solidFill>
              <a:latin typeface="Helvetica"/>
              <a:ea typeface="ヒラギノ角ゴ Pro W3"/>
              <a:cs typeface="Helvetica"/>
            </a:endParaRPr>
          </a:p>
          <a:p>
            <a:pPr algn="ctr" defTabSz="457047"/>
            <a:r>
              <a:rPr lang="en-US" altLang="ja-JP" dirty="0" smtClean="0">
                <a:solidFill>
                  <a:srgbClr val="000000"/>
                </a:solidFill>
                <a:latin typeface="Helvetica"/>
                <a:ea typeface="ヒラギノ角ゴ Pro W3"/>
                <a:cs typeface="Helvetica"/>
              </a:rPr>
              <a:t>600 T of the peak magnitude and </a:t>
            </a:r>
          </a:p>
          <a:p>
            <a:pPr algn="ctr" defTabSz="457047"/>
            <a:r>
              <a:rPr lang="en-US" altLang="ja-JP" dirty="0" smtClean="0">
                <a:solidFill>
                  <a:srgbClr val="000000"/>
                </a:solidFill>
                <a:latin typeface="Helvetica"/>
                <a:ea typeface="ヒラギノ角ゴ Pro W3"/>
                <a:cs typeface="Helvetica"/>
              </a:rPr>
              <a:t>2 ns of the duration</a:t>
            </a:r>
            <a:endParaRPr lang="en-US" altLang="ja-JP" dirty="0" smtClean="0">
              <a:solidFill>
                <a:srgbClr val="000000"/>
              </a:solidFill>
              <a:latin typeface="Helvetica"/>
              <a:ea typeface="ヒラギノ角ゴ ProN W6"/>
              <a:cs typeface="Helvetica"/>
            </a:endParaRPr>
          </a:p>
        </p:txBody>
      </p:sp>
      <p:pic>
        <p:nvPicPr>
          <p:cNvPr id="18" name="Picture 3" descr="shot23-Gain30-Gate10ns-Delay0n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477" y="1620179"/>
            <a:ext cx="2996066" cy="2282717"/>
          </a:xfrm>
          <a:prstGeom prst="rect">
            <a:avLst/>
          </a:prstGeom>
        </p:spPr>
      </p:pic>
      <p:grpSp>
        <p:nvGrpSpPr>
          <p:cNvPr id="29" name="図形グループ 28"/>
          <p:cNvGrpSpPr/>
          <p:nvPr/>
        </p:nvGrpSpPr>
        <p:grpSpPr>
          <a:xfrm>
            <a:off x="7524223" y="1641316"/>
            <a:ext cx="359997" cy="360000"/>
            <a:chOff x="2918511" y="2288368"/>
            <a:chExt cx="359997" cy="360000"/>
          </a:xfrm>
        </p:grpSpPr>
        <p:sp>
          <p:nvSpPr>
            <p:cNvPr id="30"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457038"/>
              <a:r>
                <a:rPr lang="en-US" altLang="ja-JP" sz="1400" dirty="0">
                  <a:solidFill>
                    <a:srgbClr val="000000"/>
                  </a:solidFill>
                  <a:latin typeface="Helvetica"/>
                  <a:ea typeface="ヒラギノ角ゴ ProN W6"/>
                  <a:cs typeface="Helvetica"/>
                </a:rPr>
                <a:t>w</a:t>
              </a:r>
              <a:endParaRPr lang="ja-JP" altLang="en-US" sz="1400" dirty="0">
                <a:solidFill>
                  <a:srgbClr val="000000"/>
                </a:solidFill>
                <a:latin typeface="Helvetica"/>
                <a:ea typeface="ヒラギノ角ゴ ProN W6"/>
                <a:cs typeface="Helvetica"/>
              </a:endParaRPr>
            </a:p>
          </p:txBody>
        </p:sp>
        <p:sp>
          <p:nvSpPr>
            <p:cNvPr id="31" name="円/楕円 30"/>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38"/>
              <a:endParaRPr lang="ja-JP" altLang="en-US">
                <a:solidFill>
                  <a:srgbClr val="FFFFFF"/>
                </a:solidFill>
                <a:latin typeface="Arial"/>
                <a:ea typeface="ヒラギノ角ゴ ProN W6"/>
                <a:cs typeface="ヒラギノ角ゴ ProN W6"/>
              </a:endParaRPr>
            </a:p>
          </p:txBody>
        </p:sp>
      </p:grpSp>
      <p:grpSp>
        <p:nvGrpSpPr>
          <p:cNvPr id="32" name="図形グループ 31"/>
          <p:cNvGrpSpPr/>
          <p:nvPr/>
        </p:nvGrpSpPr>
        <p:grpSpPr>
          <a:xfrm rot="16200000">
            <a:off x="6109080" y="1641316"/>
            <a:ext cx="359997" cy="360000"/>
            <a:chOff x="2918511" y="2288368"/>
            <a:chExt cx="359997" cy="360000"/>
          </a:xfrm>
        </p:grpSpPr>
        <p:sp>
          <p:nvSpPr>
            <p:cNvPr id="33"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457038"/>
              <a:r>
                <a:rPr lang="en-US" altLang="ja-JP" sz="1400" dirty="0">
                  <a:solidFill>
                    <a:srgbClr val="000000"/>
                  </a:solidFill>
                  <a:latin typeface="Helvetica"/>
                  <a:ea typeface="ヒラギノ角ゴ ProN W6"/>
                  <a:cs typeface="Helvetica"/>
                </a:rPr>
                <a:t>w</a:t>
              </a:r>
              <a:endParaRPr lang="ja-JP" altLang="en-US" sz="1400" dirty="0">
                <a:solidFill>
                  <a:srgbClr val="000000"/>
                </a:solidFill>
                <a:latin typeface="Helvetica"/>
                <a:ea typeface="ヒラギノ角ゴ ProN W6"/>
                <a:cs typeface="Helvetica"/>
              </a:endParaRPr>
            </a:p>
          </p:txBody>
        </p:sp>
        <p:sp>
          <p:nvSpPr>
            <p:cNvPr id="34" name="円/楕円 33"/>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38"/>
              <a:endParaRPr lang="ja-JP" altLang="en-US">
                <a:solidFill>
                  <a:srgbClr val="FFFFFF"/>
                </a:solidFill>
                <a:latin typeface="Arial"/>
                <a:ea typeface="ヒラギノ角ゴ ProN W6"/>
                <a:cs typeface="ヒラギノ角ゴ ProN W6"/>
              </a:endParaRPr>
            </a:p>
          </p:txBody>
        </p:sp>
      </p:grpSp>
      <p:sp>
        <p:nvSpPr>
          <p:cNvPr id="35" name="正方形/長方形 34"/>
          <p:cNvSpPr/>
          <p:nvPr/>
        </p:nvSpPr>
        <p:spPr>
          <a:xfrm>
            <a:off x="5046807" y="1179283"/>
            <a:ext cx="3905351" cy="369332"/>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Faraday rotation</a:t>
            </a:r>
            <a:endParaRPr lang="en-US" altLang="ja-JP" dirty="0">
              <a:solidFill>
                <a:srgbClr val="000000"/>
              </a:solidFill>
              <a:latin typeface="Helvetica"/>
              <a:ea typeface="ヒラギノ角ゴ Pro W3"/>
              <a:cs typeface="Helvetica"/>
            </a:endParaRPr>
          </a:p>
        </p:txBody>
      </p:sp>
      <p:sp>
        <p:nvSpPr>
          <p:cNvPr id="36" name="正方形/長方形 35"/>
          <p:cNvSpPr/>
          <p:nvPr/>
        </p:nvSpPr>
        <p:spPr>
          <a:xfrm>
            <a:off x="5046807" y="3853403"/>
            <a:ext cx="3905351" cy="369332"/>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Proton radiography</a:t>
            </a:r>
            <a:endParaRPr lang="en-US" altLang="ja-JP" dirty="0">
              <a:solidFill>
                <a:srgbClr val="000000"/>
              </a:solidFill>
              <a:latin typeface="Helvetica"/>
              <a:ea typeface="ヒラギノ角ゴ Pro W3"/>
              <a:cs typeface="Helvetica"/>
            </a:endParaRPr>
          </a:p>
        </p:txBody>
      </p:sp>
      <p:pic>
        <p:nvPicPr>
          <p:cNvPr id="5" name="図 4"/>
          <p:cNvPicPr>
            <a:picLocks noChangeAspect="1"/>
          </p:cNvPicPr>
          <p:nvPr/>
        </p:nvPicPr>
        <p:blipFill>
          <a:blip r:embed="rId8"/>
          <a:stretch>
            <a:fillRect/>
          </a:stretch>
        </p:blipFill>
        <p:spPr>
          <a:xfrm>
            <a:off x="5475959" y="4213525"/>
            <a:ext cx="3084506" cy="2572727"/>
          </a:xfrm>
          <a:prstGeom prst="rect">
            <a:avLst/>
          </a:prstGeom>
        </p:spPr>
      </p:pic>
    </p:spTree>
    <p:extLst>
      <p:ext uri="{BB962C8B-B14F-4D97-AF65-F5344CB8AC3E}">
        <p14:creationId xmlns:p14="http://schemas.microsoft.com/office/powerpoint/2010/main" val="364444208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Title &amp; Bullets">
  <a:themeElements>
    <a:clrScheme name="">
      <a:dk1>
        <a:srgbClr val="006699"/>
      </a:dk1>
      <a:lt1>
        <a:srgbClr val="FFFFFF"/>
      </a:lt1>
      <a:dk2>
        <a:srgbClr val="000000"/>
      </a:dk2>
      <a:lt2>
        <a:srgbClr val="808080"/>
      </a:lt2>
      <a:accent1>
        <a:srgbClr val="004182"/>
      </a:accent1>
      <a:accent2>
        <a:srgbClr val="333399"/>
      </a:accent2>
      <a:accent3>
        <a:srgbClr val="FFFFFF"/>
      </a:accent3>
      <a:accent4>
        <a:srgbClr val="005682"/>
      </a:accent4>
      <a:accent5>
        <a:srgbClr val="AAB0C1"/>
      </a:accent5>
      <a:accent6>
        <a:srgbClr val="2D2D8A"/>
      </a:accent6>
      <a:hlink>
        <a:srgbClr val="009999"/>
      </a:hlink>
      <a:folHlink>
        <a:srgbClr val="99CC00"/>
      </a:folHlink>
    </a:clrScheme>
    <a:fontScheme name="Title &amp; Bullets">
      <a:majorFont>
        <a:latin typeface="Century Gothic"/>
        <a:ea typeface="ヒラギノ明朝 ProN W6"/>
        <a:cs typeface="ヒラギノ明朝 ProN W6"/>
      </a:majorFont>
      <a:minorFont>
        <a:latin typeface="Century Gothic"/>
        <a:ea typeface="ヒラギノ明朝 ProN W6"/>
        <a:cs typeface="ヒラギノ明朝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メイリオ"/>
        <a:ea typeface="メイリオ"/>
        <a:cs typeface="メイリオ"/>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 白紙">
  <a:themeElements>
    <a:clrScheme name="">
      <a:dk1>
        <a:srgbClr val="000000"/>
      </a:dk1>
      <a:lt1>
        <a:srgbClr val="FFFFFF"/>
      </a:lt1>
      <a:dk2>
        <a:srgbClr val="000000"/>
      </a:dk2>
      <a:lt2>
        <a:srgbClr val="000000"/>
      </a:lt2>
      <a:accent1>
        <a:srgbClr val="222222"/>
      </a:accent1>
      <a:accent2>
        <a:srgbClr val="333399"/>
      </a:accent2>
      <a:accent3>
        <a:srgbClr val="FFFFFF"/>
      </a:accent3>
      <a:accent4>
        <a:srgbClr val="000000"/>
      </a:accent4>
      <a:accent5>
        <a:srgbClr val="ABABAB"/>
      </a:accent5>
      <a:accent6>
        <a:srgbClr val="2D2D8A"/>
      </a:accent6>
      <a:hlink>
        <a:srgbClr val="009999"/>
      </a:hlink>
      <a:folHlink>
        <a:srgbClr val="99CC00"/>
      </a:folHlink>
    </a:clrScheme>
    <a:fontScheme name="Default - 白紙">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白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 白紙">
  <a:themeElements>
    <a:clrScheme name="">
      <a:dk1>
        <a:srgbClr val="000000"/>
      </a:dk1>
      <a:lt1>
        <a:srgbClr val="FFFFFF"/>
      </a:lt1>
      <a:dk2>
        <a:srgbClr val="000000"/>
      </a:dk2>
      <a:lt2>
        <a:srgbClr val="000000"/>
      </a:lt2>
      <a:accent1>
        <a:srgbClr val="C00000"/>
      </a:accent1>
      <a:accent2>
        <a:srgbClr val="333399"/>
      </a:accent2>
      <a:accent3>
        <a:srgbClr val="FFFFFF"/>
      </a:accent3>
      <a:accent4>
        <a:srgbClr val="000000"/>
      </a:accent4>
      <a:accent5>
        <a:srgbClr val="DCAAAA"/>
      </a:accent5>
      <a:accent6>
        <a:srgbClr val="2D2D8A"/>
      </a:accent6>
      <a:hlink>
        <a:srgbClr val="009999"/>
      </a:hlink>
      <a:folHlink>
        <a:srgbClr val="99CC00"/>
      </a:folHlink>
    </a:clrScheme>
    <a:fontScheme name="Default - 白紙">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白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標準デザイン">
  <a:themeElements>
    <a:clrScheme name="">
      <a:dk1>
        <a:srgbClr val="000000"/>
      </a:dk1>
      <a:lt1>
        <a:srgbClr val="FFFFFF"/>
      </a:lt1>
      <a:dk2>
        <a:srgbClr val="000000"/>
      </a:dk2>
      <a:lt2>
        <a:srgbClr val="F8F8F8"/>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標準デザイン">
      <a:majorFont>
        <a:latin typeface="HG丸ｺﾞｼｯｸM-PRO"/>
        <a:ea typeface="HG丸ｺﾞｼｯｸM-PRO"/>
        <a:cs typeface="HG丸ｺﾞｼｯｸM-PRO"/>
      </a:majorFont>
      <a:minorFont>
        <a:latin typeface="Lucida Grande"/>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標準デザイン">
  <a:themeElements>
    <a:clrScheme name="">
      <a:dk1>
        <a:srgbClr val="000000"/>
      </a:dk1>
      <a:lt1>
        <a:srgbClr val="FFFFFF"/>
      </a:lt1>
      <a:dk2>
        <a:srgbClr val="000000"/>
      </a:dk2>
      <a:lt2>
        <a:srgbClr val="F8F8F8"/>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標準デザイン">
      <a:majorFont>
        <a:latin typeface="HG丸ｺﾞｼｯｸM-PRO"/>
        <a:ea typeface="HG丸ｺﾞｼｯｸM-PRO"/>
        <a:cs typeface="HG丸ｺﾞｼｯｸM-PRO"/>
      </a:majorFont>
      <a:minorFont>
        <a:latin typeface="Lucida Grande"/>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 白紙">
  <a:themeElements>
    <a:clrScheme name="">
      <a:dk1>
        <a:srgbClr val="000000"/>
      </a:dk1>
      <a:lt1>
        <a:srgbClr val="FFFFFF"/>
      </a:lt1>
      <a:dk2>
        <a:srgbClr val="000000"/>
      </a:dk2>
      <a:lt2>
        <a:srgbClr val="000000"/>
      </a:lt2>
      <a:accent1>
        <a:srgbClr val="222222"/>
      </a:accent1>
      <a:accent2>
        <a:srgbClr val="333399"/>
      </a:accent2>
      <a:accent3>
        <a:srgbClr val="FFFFFF"/>
      </a:accent3>
      <a:accent4>
        <a:srgbClr val="000000"/>
      </a:accent4>
      <a:accent5>
        <a:srgbClr val="ABABAB"/>
      </a:accent5>
      <a:accent6>
        <a:srgbClr val="2D2D8A"/>
      </a:accent6>
      <a:hlink>
        <a:srgbClr val="009999"/>
      </a:hlink>
      <a:folHlink>
        <a:srgbClr val="99CC00"/>
      </a:folHlink>
    </a:clrScheme>
    <a:fontScheme name="Default - 白紙">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白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27014</TotalTime>
  <Words>4052</Words>
  <Application>Microsoft Macintosh PowerPoint</Application>
  <PresentationFormat>画面に合わせる (4:3)</PresentationFormat>
  <Paragraphs>598</Paragraphs>
  <Slides>28</Slides>
  <Notes>20</Notes>
  <HiddenSlides>0</HiddenSlides>
  <MMClips>0</MMClips>
  <ScaleCrop>false</ScaleCrop>
  <HeadingPairs>
    <vt:vector size="6" baseType="variant">
      <vt:variant>
        <vt:lpstr>テーマ</vt:lpstr>
      </vt:variant>
      <vt:variant>
        <vt:i4>13</vt:i4>
      </vt:variant>
      <vt:variant>
        <vt:lpstr>埋め込まれた OLE サーバー</vt:lpstr>
      </vt:variant>
      <vt:variant>
        <vt:i4>1</vt:i4>
      </vt:variant>
      <vt:variant>
        <vt:lpstr>スライド タイトル</vt:lpstr>
      </vt:variant>
      <vt:variant>
        <vt:i4>28</vt:i4>
      </vt:variant>
    </vt:vector>
  </HeadingPairs>
  <TitlesOfParts>
    <vt:vector size="42" baseType="lpstr">
      <vt:lpstr>Office ​​テーマ</vt:lpstr>
      <vt:lpstr>Default - 白紙</vt:lpstr>
      <vt:lpstr>1_Default - 白紙</vt:lpstr>
      <vt:lpstr>2_標準デザイン</vt:lpstr>
      <vt:lpstr>3_標準デザイン</vt:lpstr>
      <vt:lpstr>3_Default - 白紙</vt:lpstr>
      <vt:lpstr>5_Office ​​テーマ</vt:lpstr>
      <vt:lpstr>6_タイトル＆箇条書き </vt:lpstr>
      <vt:lpstr>6_Office ​​テーマ</vt:lpstr>
      <vt:lpstr>7_ホワイト</vt:lpstr>
      <vt:lpstr>3_タイトル＆箇条書き </vt:lpstr>
      <vt:lpstr>1_Title &amp; Bullets</vt:lpstr>
      <vt:lpstr>4_標準デザイン</vt:lpstr>
      <vt:lpstr>ｸﾞﾗﾌ</vt:lpstr>
      <vt:lpstr>PowerPoint プレゼンテーション</vt:lpstr>
      <vt:lpstr>Magnetic and Laser Fusion</vt:lpstr>
      <vt:lpstr>Central and Fast Ignition Schemes</vt:lpstr>
      <vt:lpstr>Fast Ignition Realization EXperiment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reactor (i-)LIFT integrates  all physics and engineering activities.</vt:lpstr>
      <vt:lpstr>PowerPoint プレゼンテーション</vt:lpstr>
      <vt:lpstr>Summary</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Shimizu</dc:creator>
  <cp:lastModifiedBy>Azechi</cp:lastModifiedBy>
  <cp:revision>806</cp:revision>
  <cp:lastPrinted>2014-06-02T00:54:56Z</cp:lastPrinted>
  <dcterms:created xsi:type="dcterms:W3CDTF">2014-02-19T04:36:49Z</dcterms:created>
  <dcterms:modified xsi:type="dcterms:W3CDTF">2014-12-16T20:25:12Z</dcterms:modified>
</cp:coreProperties>
</file>