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60" r:id="rId3"/>
  </p:sldMasterIdLst>
  <p:notesMasterIdLst>
    <p:notesMasterId r:id="rId22"/>
  </p:notesMasterIdLst>
  <p:handoutMasterIdLst>
    <p:handoutMasterId r:id="rId23"/>
  </p:handoutMasterIdLst>
  <p:sldIdLst>
    <p:sldId id="320" r:id="rId4"/>
    <p:sldId id="456" r:id="rId5"/>
    <p:sldId id="458" r:id="rId6"/>
    <p:sldId id="459" r:id="rId7"/>
    <p:sldId id="457" r:id="rId8"/>
    <p:sldId id="420" r:id="rId9"/>
    <p:sldId id="450" r:id="rId10"/>
    <p:sldId id="377" r:id="rId11"/>
    <p:sldId id="397" r:id="rId12"/>
    <p:sldId id="396" r:id="rId13"/>
    <p:sldId id="418" r:id="rId14"/>
    <p:sldId id="415" r:id="rId15"/>
    <p:sldId id="448" r:id="rId16"/>
    <p:sldId id="439" r:id="rId17"/>
    <p:sldId id="441" r:id="rId18"/>
    <p:sldId id="449" r:id="rId19"/>
    <p:sldId id="462" r:id="rId20"/>
    <p:sldId id="389" r:id="rId2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216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008000"/>
    <a:srgbClr val="FF6600"/>
    <a:srgbClr val="FF0066"/>
    <a:srgbClr val="00FF00"/>
    <a:srgbClr val="990000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>
      <p:cViewPr varScale="1">
        <p:scale>
          <a:sx n="113" d="100"/>
          <a:sy n="113" d="100"/>
        </p:scale>
        <p:origin x="1818" y="8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08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AAFF3F-C1DE-4399-B4FF-A6E8B18DD0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04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D7804B-6A84-42ED-8FC1-385B4B62BE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99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2AAD50-1ACC-47D7-944D-7345985C5581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3288"/>
            <a:ext cx="5435600" cy="4468812"/>
          </a:xfrm>
          <a:noFill/>
        </p:spPr>
        <p:txBody>
          <a:bodyPr lIns="92625" tIns="46312" rIns="92625" bIns="46312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42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430FDC-79DE-412D-B81C-3317A4072331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 lIns="88612" tIns="44306" rIns="88612" bIns="44306"/>
          <a:lstStyle/>
          <a:p>
            <a:pPr eaLnBrk="1" hangingPunct="1"/>
            <a:r>
              <a:rPr lang="en-US" altLang="cs-CZ" smtClean="0"/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117943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1C9ABE7-5BDA-4D91-B127-CEDCE760B174}" type="slidenum">
              <a:rPr lang="en-US" altLang="cs-CZ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Microsoft YaHei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altLang="cs-CZ" smtClean="0">
              <a:solidFill>
                <a:srgbClr val="000000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695325"/>
            <a:ext cx="4632325" cy="3473450"/>
          </a:xfrm>
          <a:solidFill>
            <a:srgbClr val="FFFFFF"/>
          </a:solidFill>
          <a:ln/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84225" y="4400550"/>
            <a:ext cx="6270625" cy="4170363"/>
          </a:xfrm>
          <a:noFill/>
        </p:spPr>
        <p:txBody>
          <a:bodyPr lIns="96120" tIns="47880" rIns="96120" bIns="47880"/>
          <a:lstStyle/>
          <a:p>
            <a:pPr eaLnBrk="1">
              <a:spcBef>
                <a:spcPts val="45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cs-CZ" smtClean="0"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08977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7584153-3121-475C-8D86-C3440C9D8F6B}" type="slidenum">
              <a:rPr lang="cs-CZ" altLang="pt-PT" sz="1300" smtClean="0">
                <a:solidFill>
                  <a:srgbClr val="000000"/>
                </a:solidFill>
              </a:rPr>
              <a:pPr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cs-CZ" altLang="pt-PT" sz="1300" smtClean="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0937" cy="3722688"/>
          </a:xfrm>
          <a:solidFill>
            <a:srgbClr val="FFFFFF"/>
          </a:solidFill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8813"/>
          </a:xfrm>
          <a:noFill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pt-PT" smtClean="0"/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145684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967C29-FBAA-4DFA-836B-258D9CD7A702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5116513"/>
            <a:ext cx="5387975" cy="4851400"/>
          </a:xfrm>
          <a:noFill/>
        </p:spPr>
        <p:txBody>
          <a:bodyPr lIns="92625" tIns="46312" rIns="92625" bIns="46312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065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BD1738-F231-4130-9533-6FFA7B36DA20}" type="slidenum">
              <a:rPr lang="cs-CZ"/>
              <a:pPr/>
              <a:t>7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</p:spPr>
        <p:txBody>
          <a:bodyPr lIns="88612" tIns="44306" rIns="88612" bIns="44306"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87868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31DD9E-D96A-4666-BAAB-EEF0C9ACFCEB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8038"/>
            <a:ext cx="5387975" cy="40417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5118100"/>
            <a:ext cx="5387975" cy="4849813"/>
          </a:xfrm>
          <a:noFill/>
        </p:spPr>
        <p:txBody>
          <a:bodyPr lIns="88612" tIns="44306" rIns="88612" bIns="44306"/>
          <a:lstStyle/>
          <a:p>
            <a:pPr eaLnBrk="1" hangingPunct="1"/>
            <a:r>
              <a:rPr lang="en-US" smtClean="0"/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394149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9D03E1-3208-430A-9BB3-D866934B35EE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8038"/>
            <a:ext cx="5387975" cy="40417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5118100"/>
            <a:ext cx="5387975" cy="4849813"/>
          </a:xfrm>
          <a:noFill/>
        </p:spPr>
        <p:txBody>
          <a:bodyPr lIns="88612" tIns="44306" rIns="88612" bIns="44306"/>
          <a:lstStyle/>
          <a:p>
            <a:pPr eaLnBrk="1" hangingPunct="1"/>
            <a:r>
              <a:rPr lang="en-US" smtClean="0"/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376215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707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844BEE-F421-4275-82D7-61B05935F369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68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FE1159-11F3-4CFB-96ED-89CF5B0DFBC7}" type="slidenum">
              <a:rPr lang="cs-CZ" smtClean="0"/>
              <a:pPr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2157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583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DB9D9B-7E02-47D5-BE84-A4D2E15B5530}" type="slidenum">
              <a:rPr lang="cs-CZ" smtClean="0"/>
              <a:pPr/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5331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4F38-2440-49EB-B0CB-9F3A97C1C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C13E-A2C6-4E32-ABFF-8D6C43AD4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5B8D-5195-4231-837B-DECE9FDC89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DC5E-0976-414B-8EFC-5061A7BC0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1C3C-4E2E-4C9B-83C6-4887F341C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7283-0542-4AD9-B69A-7B85A0E2DB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2D4E-A6E3-4291-BF9D-654729D93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F8ED-9089-4117-9AA3-9F0BB4C3F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866E-ABFB-4366-8310-65825CCA02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6858-280F-452C-87F5-47526DFF7A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B448-342C-4F18-BEFF-BF4D5AD668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372C-D570-4CB2-A4D6-DBB65AA26D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80F5-2814-49FE-A7D5-6F5DBF01B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24A3-A04A-4C61-B8BB-00D26A9155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F37C-F19F-4494-948C-5350CE68B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74DA-F9C0-4B41-B13A-AE035AD287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4C4A-A730-4D09-BF48-5905A07853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38D7-1958-4EFD-A934-4BDD5BF849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CC71-0DFD-4364-B5ED-7C6846143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625E-9182-48B3-8C2D-FD1E9A865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6FD2-A476-4B5C-9439-F3313EF4F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extLst/>
        </p:spPr>
        <p:txBody>
          <a:bodyPr/>
          <a:lstStyle>
            <a:lvl1pPr>
              <a:defRPr smtClean="0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674ED9B-9E9C-4092-B445-E5B901DA0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E9D-A4DE-4778-B515-587433E45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3BA1-411A-4C66-AB0D-C36B09203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8EB-CB6B-482E-A678-E6D727EAE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2C08-7FFE-4A14-B14E-E3DF058AA2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B56DA-BE18-4F76-9E7A-0FCD40163C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056B-0B14-45DA-939F-72AC227CB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C642-602A-4E6C-9AF4-F7050E06C0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4F2F-86E2-435F-8003-EB1EC700B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4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46FFBD-59C0-4A33-83C3-5126DFF225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7A30-17C4-442A-B911-9296F1D2E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66C3-B31C-4A43-8382-8492F6F165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53188"/>
            <a:ext cx="2895600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260064-0FB1-4DC3-A2EC-2ED4A9A951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1288" y="6453188"/>
            <a:ext cx="2133600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719" r:id="rId7"/>
    <p:sldLayoutId id="2147483691" r:id="rId8"/>
    <p:sldLayoutId id="2147483690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DD1510-8B4C-413E-8946-501B47BCE8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53188"/>
            <a:ext cx="2895600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R. Panek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1EF15-6ABB-4D5D-ABEA-4874ED24A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6238" y="6454775"/>
            <a:ext cx="3889375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25608" name="Picture 2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20" r:id="rId7"/>
    <p:sldLayoutId id="2147483711" r:id="rId8"/>
    <p:sldLayoutId id="2147483710" r:id="rId9"/>
    <p:sldLayoutId id="2147483709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 txBox="1">
            <a:spLocks noGrp="1"/>
          </p:cNvSpPr>
          <p:nvPr/>
        </p:nvSpPr>
        <p:spPr bwMode="auto">
          <a:xfrm>
            <a:off x="323850" y="1916113"/>
            <a:ext cx="8640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Magnetic fusion in </a:t>
            </a:r>
            <a:r>
              <a:rPr lang="en-US" sz="3600" b="1" dirty="0" smtClean="0"/>
              <a:t>the Czech Republic</a:t>
            </a:r>
            <a:endParaRPr lang="en-US" sz="3600" b="1" dirty="0"/>
          </a:p>
        </p:txBody>
      </p:sp>
      <p:sp>
        <p:nvSpPr>
          <p:cNvPr id="39938" name="Date Placeholder 3"/>
          <p:cNvSpPr txBox="1">
            <a:spLocks/>
          </p:cNvSpPr>
          <p:nvPr/>
        </p:nvSpPr>
        <p:spPr bwMode="auto">
          <a:xfrm>
            <a:off x="971550" y="3213100"/>
            <a:ext cx="7416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/>
              <a:t>Radomir Panek</a:t>
            </a:r>
            <a:endParaRPr lang="cs-CZ"/>
          </a:p>
        </p:txBody>
      </p:sp>
      <p:sp>
        <p:nvSpPr>
          <p:cNvPr id="39939" name="Date Placeholder 3"/>
          <p:cNvSpPr txBox="1">
            <a:spLocks/>
          </p:cNvSpPr>
          <p:nvPr/>
        </p:nvSpPr>
        <p:spPr bwMode="auto">
          <a:xfrm>
            <a:off x="2124075" y="4221163"/>
            <a:ext cx="48244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200" i="1"/>
              <a:t>Institute of Plasma Physics, ASCR, Czech Republic</a:t>
            </a:r>
            <a:endParaRPr lang="cs-CZ" sz="1200">
              <a:ea typeface="Verdana" pitchFamily="34" charset="0"/>
              <a:cs typeface="Arial" charset="0"/>
            </a:endParaRPr>
          </a:p>
        </p:txBody>
      </p:sp>
      <p:sp>
        <p:nvSpPr>
          <p:cNvPr id="39940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39941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5B3B0B-A3F7-4048-B552-AF6D4B1D56C8}" type="slidenum">
              <a:rPr lang="cs-CZ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86" name="Picture 18" descr="4338_op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651125"/>
            <a:ext cx="45735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684213" y="4341813"/>
            <a:ext cx="2592387" cy="8159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91" name="Text Box 43"/>
          <p:cNvSpPr txBox="1">
            <a:spLocks noChangeArrowheads="1"/>
          </p:cNvSpPr>
          <p:nvPr/>
        </p:nvSpPr>
        <p:spPr bwMode="auto">
          <a:xfrm>
            <a:off x="2579688" y="5302250"/>
            <a:ext cx="550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F</a:t>
            </a:r>
            <a:r>
              <a:rPr lang="en-US" sz="1600" b="1" baseline="-25000"/>
              <a:t>ped</a:t>
            </a:r>
            <a:endParaRPr lang="cs-CZ" sz="1600" b="1" baseline="-25000"/>
          </a:p>
        </p:txBody>
      </p:sp>
      <p:sp>
        <p:nvSpPr>
          <p:cNvPr id="21692" name="Line 29"/>
          <p:cNvSpPr>
            <a:spLocks noChangeShapeType="1"/>
          </p:cNvSpPr>
          <p:nvPr/>
        </p:nvSpPr>
        <p:spPr bwMode="auto">
          <a:xfrm flipH="1" flipV="1">
            <a:off x="2322513" y="4927600"/>
            <a:ext cx="257175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695" name="Text Box 43"/>
          <p:cNvSpPr txBox="1">
            <a:spLocks noChangeArrowheads="1"/>
          </p:cNvSpPr>
          <p:nvPr/>
        </p:nvSpPr>
        <p:spPr bwMode="auto">
          <a:xfrm>
            <a:off x="771525" y="5106988"/>
            <a:ext cx="706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a</a:t>
            </a:r>
            <a:r>
              <a:rPr lang="en-US" sz="1600" b="1" baseline="-25000"/>
              <a:t>height</a:t>
            </a:r>
            <a:endParaRPr lang="cs-CZ" sz="1600" b="1" baseline="-2500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71525" y="3644900"/>
            <a:ext cx="0" cy="217963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97" name="Picture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88" y="4095750"/>
            <a:ext cx="24606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98" name="Picture 4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110038"/>
            <a:ext cx="24352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99" name="Rectangle 46"/>
          <p:cNvSpPr>
            <a:spLocks noChangeArrowheads="1"/>
          </p:cNvSpPr>
          <p:nvPr/>
        </p:nvSpPr>
        <p:spPr bwMode="auto">
          <a:xfrm>
            <a:off x="4932363" y="3860800"/>
            <a:ext cx="1584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ea typeface="Verdana" pitchFamily="34" charset="0"/>
                <a:cs typeface="Arial" charset="0"/>
              </a:rPr>
              <a:t>Electron density</a:t>
            </a:r>
            <a:endParaRPr lang="sk-SK" sz="1200" b="1">
              <a:ea typeface="Verdana" pitchFamily="34" charset="0"/>
              <a:cs typeface="Arial" charset="0"/>
            </a:endParaRPr>
          </a:p>
        </p:txBody>
      </p:sp>
      <p:sp>
        <p:nvSpPr>
          <p:cNvPr id="21700" name="Rectangle 47"/>
          <p:cNvSpPr>
            <a:spLocks noChangeArrowheads="1"/>
          </p:cNvSpPr>
          <p:nvPr/>
        </p:nvSpPr>
        <p:spPr bwMode="auto">
          <a:xfrm>
            <a:off x="7100888" y="3871913"/>
            <a:ext cx="1935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ea typeface="Verdana" pitchFamily="34" charset="0"/>
                <a:cs typeface="Arial" charset="0"/>
              </a:rPr>
              <a:t>Electron pressure</a:t>
            </a:r>
            <a:endParaRPr lang="sk-SK" sz="1200" b="1">
              <a:ea typeface="Verdana" pitchFamily="34" charset="0"/>
              <a:cs typeface="Arial" charset="0"/>
            </a:endParaRPr>
          </a:p>
        </p:txBody>
      </p:sp>
      <p:sp>
        <p:nvSpPr>
          <p:cNvPr id="21701" name="Rectangle 48"/>
          <p:cNvSpPr>
            <a:spLocks noChangeArrowheads="1"/>
          </p:cNvSpPr>
          <p:nvPr/>
        </p:nvSpPr>
        <p:spPr bwMode="auto">
          <a:xfrm>
            <a:off x="2322513" y="332898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ea typeface="Verdana" pitchFamily="34" charset="0"/>
                <a:cs typeface="Arial" charset="0"/>
              </a:rPr>
              <a:t>Electron temperature</a:t>
            </a:r>
            <a:endParaRPr lang="sk-SK" sz="1200" b="1">
              <a:ea typeface="Verdana" pitchFamily="34" charset="0"/>
              <a:cs typeface="Arial" charset="0"/>
            </a:endParaRPr>
          </a:p>
        </p:txBody>
      </p:sp>
      <p:sp>
        <p:nvSpPr>
          <p:cNvPr id="2170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21703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EE65E-E658-41A8-AC16-868BEE19C9DE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3059113" y="241300"/>
            <a:ext cx="546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FFFF"/>
                </a:solidFill>
                <a:ea typeface="Verdana" pitchFamily="34" charset="0"/>
                <a:cs typeface="Arial" charset="0"/>
              </a:rPr>
              <a:t>Pedestal profiles</a:t>
            </a:r>
            <a:endParaRPr lang="cs-CZ" sz="2400" b="1" dirty="0">
              <a:solidFill>
                <a:srgbClr val="FFFFFF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4213" y="1052736"/>
            <a:ext cx="556370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Thomson scattering systems – 2 x lasers 1.6J/30 Hz</a:t>
            </a:r>
          </a:p>
          <a:p>
            <a:r>
              <a:rPr lang="cs-CZ" altLang="cs-CZ" dirty="0">
                <a:latin typeface="Calibri" panose="020F0502020204030204" pitchFamily="34" charset="0"/>
              </a:rPr>
              <a:t>C</a:t>
            </a:r>
            <a:r>
              <a:rPr lang="en-GB" altLang="cs-CZ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ore TS</a:t>
            </a:r>
            <a:r>
              <a:rPr lang="ar-SA" alt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‏</a:t>
            </a:r>
            <a:r>
              <a:rPr lang="en-US" alt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cs-CZ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25 spatial points, resolution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en-US" altLang="cs-CZ" dirty="0">
                <a:latin typeface="Calibri" panose="020F0502020204030204" pitchFamily="34" charset="0"/>
              </a:rPr>
              <a:t> ~ 6</a:t>
            </a:r>
            <a:r>
              <a:rPr lang="en-US" altLang="cs-CZ" dirty="0" smtClean="0">
                <a:latin typeface="Calibri" panose="020F0502020204030204" pitchFamily="34" charset="0"/>
              </a:rPr>
              <a:t> </a:t>
            </a:r>
            <a:r>
              <a:rPr lang="en-US" altLang="cs-CZ" dirty="0">
                <a:latin typeface="Calibri" panose="020F0502020204030204" pitchFamily="34" charset="0"/>
              </a:rPr>
              <a:t>mm</a:t>
            </a:r>
            <a:endParaRPr lang="en-GB" altLang="cs-CZ" baseline="300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altLang="cs-CZ" dirty="0">
                <a:latin typeface="Calibri" panose="020F0502020204030204" pitchFamily="34" charset="0"/>
              </a:rPr>
              <a:t>E</a:t>
            </a:r>
            <a:r>
              <a:rPr lang="en-GB" altLang="cs-CZ" dirty="0" err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dge</a:t>
            </a:r>
            <a:r>
              <a:rPr lang="en-GB" altLang="cs-CZ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TS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en-US" altLang="cs-CZ" dirty="0">
                <a:latin typeface="Calibri" panose="020F0502020204030204" pitchFamily="34" charset="0"/>
              </a:rPr>
              <a:t>- </a:t>
            </a:r>
            <a:r>
              <a:rPr lang="en-US" altLang="cs-CZ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32 spatial points, resolution ~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en-US" altLang="cs-CZ" dirty="0" smtClean="0">
                <a:latin typeface="Calibri" panose="020F0502020204030204" pitchFamily="34" charset="0"/>
              </a:rPr>
              <a:t>2-3</a:t>
            </a:r>
            <a:r>
              <a:rPr lang="en-US" altLang="cs-CZ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mm</a:t>
            </a:r>
          </a:p>
          <a:p>
            <a:endParaRPr lang="en-US" altLang="cs-CZ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cs-CZ" b="1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Upgrade in 2015 – new lasers – 6 lasers in total.</a:t>
            </a:r>
            <a:endParaRPr lang="cs-CZ" alt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0" name="Straight Connector 37"/>
          <p:cNvCxnSpPr>
            <a:cxnSpLocks noChangeShapeType="1"/>
          </p:cNvCxnSpPr>
          <p:nvPr/>
        </p:nvCxnSpPr>
        <p:spPr bwMode="auto">
          <a:xfrm>
            <a:off x="836613" y="4732338"/>
            <a:ext cx="1150937" cy="936625"/>
          </a:xfrm>
          <a:prstGeom prst="line">
            <a:avLst/>
          </a:prstGeom>
          <a:noFill/>
          <a:ln w="19050" algn="ctr">
            <a:solidFill>
              <a:srgbClr val="F72525"/>
            </a:solidFill>
            <a:prstDash val="dash"/>
            <a:round/>
            <a:headEnd/>
            <a:tailEnd/>
          </a:ln>
        </p:spPr>
      </p:cxnSp>
      <p:sp>
        <p:nvSpPr>
          <p:cNvPr id="39" name="TextBox 38"/>
          <p:cNvSpPr txBox="1"/>
          <p:nvPr/>
        </p:nvSpPr>
        <p:spPr>
          <a:xfrm>
            <a:off x="1339850" y="5484813"/>
            <a:ext cx="24288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  <a:sym typeface="Symbol"/>
              </a:rPr>
              <a:t></a:t>
            </a:r>
            <a:r>
              <a:rPr lang="en-GB" b="1" baseline="-25000" dirty="0">
                <a:solidFill>
                  <a:srgbClr val="FF0000"/>
                </a:solidFill>
                <a:latin typeface="+mn-lt"/>
                <a:sym typeface="Symbol"/>
              </a:rPr>
              <a:t>q near </a:t>
            </a:r>
            <a:r>
              <a:rPr lang="en-GB" b="1" dirty="0">
                <a:solidFill>
                  <a:srgbClr val="FF0000"/>
                </a:solidFill>
                <a:latin typeface="+mn-lt"/>
                <a:sym typeface="Symbol"/>
              </a:rPr>
              <a:t>a few mm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3252" name="Straight Connector 33"/>
          <p:cNvCxnSpPr>
            <a:cxnSpLocks noChangeShapeType="1"/>
          </p:cNvCxnSpPr>
          <p:nvPr/>
        </p:nvCxnSpPr>
        <p:spPr bwMode="auto">
          <a:xfrm>
            <a:off x="684213" y="4579938"/>
            <a:ext cx="1150937" cy="936625"/>
          </a:xfrm>
          <a:prstGeom prst="line">
            <a:avLst/>
          </a:prstGeom>
          <a:noFill/>
          <a:ln w="19050" algn="ctr">
            <a:solidFill>
              <a:srgbClr val="F72525"/>
            </a:solidFill>
            <a:prstDash val="dash"/>
            <a:round/>
            <a:headEnd/>
            <a:tailEnd/>
          </a:ln>
        </p:spPr>
      </p:cxnSp>
      <p:sp>
        <p:nvSpPr>
          <p:cNvPr id="53253" name="TextBox 34"/>
          <p:cNvSpPr txBox="1">
            <a:spLocks noChangeArrowheads="1"/>
          </p:cNvSpPr>
          <p:nvPr/>
        </p:nvSpPr>
        <p:spPr bwMode="auto">
          <a:xfrm>
            <a:off x="1187450" y="5332413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GB" b="1" baseline="-25000">
                <a:solidFill>
                  <a:srgbClr val="FF0000"/>
                </a:solidFill>
                <a:sym typeface="Symbol" pitchFamily="18" charset="2"/>
              </a:rPr>
              <a:t>q near </a:t>
            </a:r>
            <a:r>
              <a:rPr lang="en-GB" b="1">
                <a:solidFill>
                  <a:srgbClr val="FF0000"/>
                </a:solidFill>
                <a:sym typeface="Symbol" pitchFamily="18" charset="2"/>
              </a:rPr>
              <a:t>a few mm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238" y="77788"/>
            <a:ext cx="59769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Comprehensive study of near-SOL feature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HFS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plasma</a:t>
            </a:r>
            <a:endParaRPr lang="en-GB" sz="2400" b="1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255" name="Picture 3" descr="C:\Users\kocanm\Desktop\DSC_3161new_RD_final_retouche_3.jpg"/>
          <p:cNvPicPr>
            <a:picLocks noChangeAspect="1" noChangeArrowheads="1"/>
          </p:cNvPicPr>
          <p:nvPr/>
        </p:nvPicPr>
        <p:blipFill>
          <a:blip r:embed="rId4"/>
          <a:srcRect l="21043" t="30804" r="21246" b="25322"/>
          <a:stretch>
            <a:fillRect/>
          </a:stretch>
        </p:blipFill>
        <p:spPr bwMode="auto">
          <a:xfrm>
            <a:off x="3059113" y="1406525"/>
            <a:ext cx="1425575" cy="1465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6" name="Rectangle 15"/>
          <p:cNvSpPr>
            <a:spLocks noChangeArrowheads="1"/>
          </p:cNvSpPr>
          <p:nvPr/>
        </p:nvSpPr>
        <p:spPr bwMode="auto">
          <a:xfrm>
            <a:off x="1008063" y="1123950"/>
            <a:ext cx="539750" cy="1008063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Century Gothic" pitchFamily="34" charset="0"/>
            </a:endParaRPr>
          </a:p>
        </p:txBody>
      </p:sp>
      <p:cxnSp>
        <p:nvCxnSpPr>
          <p:cNvPr id="53257" name="Straight Arrow Connector 20"/>
          <p:cNvCxnSpPr>
            <a:cxnSpLocks noChangeShapeType="1"/>
            <a:stCxn id="53256" idx="3"/>
          </p:cNvCxnSpPr>
          <p:nvPr/>
        </p:nvCxnSpPr>
        <p:spPr bwMode="auto">
          <a:xfrm>
            <a:off x="1547813" y="1628775"/>
            <a:ext cx="863600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3276600" y="1052513"/>
            <a:ext cx="10033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+mj-lt"/>
              </a:rPr>
              <a:t>rounded</a:t>
            </a:r>
            <a:endParaRPr lang="en-GB" sz="16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1052513"/>
            <a:ext cx="1325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66FF33"/>
                </a:solidFill>
                <a:latin typeface="+mj-lt"/>
              </a:rPr>
              <a:t>double-roof</a:t>
            </a:r>
            <a:endParaRPr lang="en-GB" sz="1600" b="1" dirty="0">
              <a:solidFill>
                <a:srgbClr val="66FF33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9500" y="1052513"/>
            <a:ext cx="12922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logarithmic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8725" y="1052513"/>
            <a:ext cx="15303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3333FF"/>
                </a:solidFill>
                <a:latin typeface="+mj-lt"/>
              </a:rPr>
              <a:t>recessed roof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6100" y="3134285"/>
            <a:ext cx="467995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Font typeface="Symbol"/>
              <a:buChar char="·"/>
              <a:defRPr/>
            </a:pPr>
            <a:r>
              <a:rPr lang="en-US" sz="2000" dirty="0">
                <a:latin typeface="+mn-lt"/>
              </a:rPr>
              <a:t>four different limiters, large number of deliberate limiter misalignments  </a:t>
            </a:r>
          </a:p>
          <a:p>
            <a:pPr marL="342900" indent="-342900" eaLnBrk="0" hangingPunct="0">
              <a:spcAft>
                <a:spcPts val="600"/>
              </a:spcAft>
              <a:buFont typeface="Symbol"/>
              <a:buChar char="·"/>
              <a:defRPr/>
            </a:pPr>
            <a:r>
              <a:rPr lang="en-US" sz="2000" dirty="0">
                <a:latin typeface="+mn-lt"/>
              </a:rPr>
              <a:t>narrow feature observed by IR in all discharges without exception</a:t>
            </a:r>
          </a:p>
          <a:p>
            <a:pPr marL="342900" indent="-342900" eaLnBrk="0" hangingPunct="0">
              <a:spcAft>
                <a:spcPts val="600"/>
              </a:spcAft>
              <a:buFont typeface="Symbol"/>
              <a:buChar char="·"/>
              <a:defRPr/>
            </a:pPr>
            <a:r>
              <a:rPr lang="en-US" sz="2000" dirty="0">
                <a:latin typeface="+mn-lt"/>
              </a:rPr>
              <a:t>seen clearly by embedded probes</a:t>
            </a:r>
          </a:p>
          <a:p>
            <a:pPr marL="342900" indent="-342900" eaLnBrk="0" hangingPunct="0">
              <a:spcAft>
                <a:spcPts val="600"/>
              </a:spcAft>
              <a:buFont typeface="Symbol"/>
              <a:buChar char="·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sym typeface="Symbol"/>
              </a:rPr>
              <a:t>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  <a:sym typeface="Symbol"/>
              </a:rPr>
              <a:t>q,near</a:t>
            </a:r>
            <a:r>
              <a:rPr lang="en-US" sz="2000" b="1" dirty="0">
                <a:solidFill>
                  <a:srgbClr val="FF0000"/>
                </a:solidFill>
                <a:latin typeface="+mn-lt"/>
                <a:sym typeface="Symbol"/>
              </a:rPr>
              <a:t> = 2-8 mm,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</a:rPr>
              <a:t>q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= 1-10 </a:t>
            </a:r>
            <a:endParaRPr lang="en-US" sz="2000" dirty="0">
              <a:latin typeface="+mn-lt"/>
            </a:endParaRPr>
          </a:p>
          <a:p>
            <a:pPr marL="342900" indent="-342900" eaLnBrk="0" hangingPunct="0">
              <a:spcAft>
                <a:spcPts val="600"/>
              </a:spcAft>
              <a:buFont typeface="Symbol"/>
              <a:buChar char="·"/>
              <a:defRPr/>
            </a:pPr>
            <a:r>
              <a:rPr lang="en-US" sz="2000" dirty="0">
                <a:latin typeface="+mn-lt"/>
              </a:rPr>
              <a:t>larger </a:t>
            </a:r>
            <a:r>
              <a:rPr lang="en-US" sz="2000" dirty="0" err="1">
                <a:latin typeface="+mn-lt"/>
              </a:rPr>
              <a:t>R</a:t>
            </a:r>
            <a:r>
              <a:rPr lang="en-US" sz="2000" baseline="-25000" dirty="0" err="1">
                <a:latin typeface="+mn-lt"/>
              </a:rPr>
              <a:t>q</a:t>
            </a:r>
            <a:r>
              <a:rPr lang="en-US" sz="2000" dirty="0">
                <a:latin typeface="+mn-lt"/>
              </a:rPr>
              <a:t> for a protruding </a:t>
            </a:r>
            <a:r>
              <a:rPr lang="en-US" sz="2000" dirty="0" smtClean="0">
                <a:latin typeface="+mn-lt"/>
              </a:rPr>
              <a:t>limiter</a:t>
            </a:r>
          </a:p>
          <a:p>
            <a:pPr marL="342900" indent="-342900" eaLnBrk="0" hangingPunct="0">
              <a:spcAft>
                <a:spcPts val="600"/>
              </a:spcAft>
              <a:buFont typeface="Symbol"/>
              <a:buChar char="·"/>
              <a:defRPr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Collaboration with R. Pitts, R. Goldston, P. Stangeby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3263" name="Picture 2" descr="C:\Users\kocanm\Desktop\Data\Projects\Monaco\PFCFLUX\PFCFLux64\DATA\StartUpInnerWall\NewWallShape\TalkTKMFeb2014\Figures\COMPASS\COMPASS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3" y="2994025"/>
            <a:ext cx="3873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kocanm\Desktop\Data\Projects\Monaco\PFCFLUX\PFCFLux64\DATA\StartUpInnerWall\NewWallShape\TalkTKMFeb2014\Figures\COMPASS\COMPASS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3" y="2994025"/>
            <a:ext cx="3873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kocanm\Desktop\Data\Projects\Monaco\PFCFLUX\PFCFLux64\DATA\StartUpInnerWall\NewWallShape\TalkTKMFeb2014\Figures\COMPASS\COMPASS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63" y="2994025"/>
            <a:ext cx="3873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kocanm\Desktop\Data\Projects\Monaco\PFCFLUX\PFCFLux64\DATA\StartUpInnerWall\NewWallShape\TalkTKMFeb2014\Figures\COMPASS\COMPASS_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" y="2994025"/>
            <a:ext cx="3873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kocanm\Desktop\Data\Projects\Monaco\PFCFLUX\PFCFLux64\DATA\StartUpInnerWall\NewWallShape\TalkTKMFeb2014\Figures\COMPASS\COMPASS_RR6497_DR47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80528" y="2994025"/>
            <a:ext cx="4397376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949450" y="3284538"/>
            <a:ext cx="8032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latin typeface="+mj-lt"/>
              </a:rPr>
              <a:t>rounded</a:t>
            </a:r>
            <a:endParaRPr lang="en-GB" sz="12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6275" y="3440113"/>
            <a:ext cx="1041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66FF33"/>
                </a:solidFill>
                <a:latin typeface="+mj-lt"/>
              </a:rPr>
              <a:t>double-roof</a:t>
            </a:r>
            <a:endParaRPr lang="en-GB" sz="1200" b="1" dirty="0">
              <a:solidFill>
                <a:srgbClr val="66FF33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6275" y="3582988"/>
            <a:ext cx="101441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logarithmic</a:t>
            </a:r>
            <a:endParaRPr lang="en-GB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8975" y="3735388"/>
            <a:ext cx="119221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3333FF"/>
                </a:solidFill>
                <a:latin typeface="+mj-lt"/>
              </a:rPr>
              <a:t>recessed roof</a:t>
            </a:r>
            <a:endParaRPr lang="en-GB" sz="12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3" name="Picture 3" descr="C:\Users\kocanm\Desktop\Data\Projects\Monaco\PFCFLUX\PFCFLux64\DATA\StartUpInnerWall\NewWallShape\TalkTKMFeb2014\Figures\COMPASS\limitery\DSCF3102_2.jpg"/>
          <p:cNvPicPr>
            <a:picLocks noChangeAspect="1" noChangeArrowheads="1"/>
          </p:cNvPicPr>
          <p:nvPr/>
        </p:nvPicPr>
        <p:blipFill>
          <a:blip r:embed="rId10"/>
          <a:srcRect l="16034" t="13402" r="18213" b="12244"/>
          <a:stretch>
            <a:fillRect/>
          </a:stretch>
        </p:blipFill>
        <p:spPr bwMode="auto">
          <a:xfrm>
            <a:off x="7618413" y="1412875"/>
            <a:ext cx="1417637" cy="1458913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" name="Picture 4" descr="C:\Users\kocanm\Desktop\Data\Projects\Monaco\PFCFLUX\PFCFLux64\DATA\StartUpInnerWall\NewWallShape\TalkTKMFeb2014\Figures\COMPASS\limitery\DSCF3137_2.jpg"/>
          <p:cNvPicPr>
            <a:picLocks noChangeAspect="1" noChangeArrowheads="1"/>
          </p:cNvPicPr>
          <p:nvPr/>
        </p:nvPicPr>
        <p:blipFill>
          <a:blip r:embed="rId11"/>
          <a:srcRect l="14050" t="13487" r="14906" b="10233"/>
          <a:stretch>
            <a:fillRect/>
          </a:stretch>
        </p:blipFill>
        <p:spPr bwMode="auto">
          <a:xfrm>
            <a:off x="6102350" y="1406525"/>
            <a:ext cx="1422400" cy="1465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C:\Users\kocanm\Desktop\Data\Projects\Monaco\PFCFLUX\PFCFLux64\DATA\StartUpInnerWall\NewWallShape\TalkTKMFeb2014\Figures\COMPASS\limitery\DSCF3145_2.jpg"/>
          <p:cNvPicPr>
            <a:picLocks noChangeAspect="1" noChangeArrowheads="1"/>
          </p:cNvPicPr>
          <p:nvPr/>
        </p:nvPicPr>
        <p:blipFill>
          <a:blip r:embed="rId12"/>
          <a:srcRect l="15691" t="15083" r="15691" b="12335"/>
          <a:stretch>
            <a:fillRect/>
          </a:stretch>
        </p:blipFill>
        <p:spPr bwMode="auto">
          <a:xfrm>
            <a:off x="4587875" y="1390650"/>
            <a:ext cx="1423988" cy="1481138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2298700" y="5200650"/>
            <a:ext cx="257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2484438" y="4983163"/>
            <a:ext cx="16557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latin typeface="+mn-lt"/>
              </a:rPr>
              <a:t>Limiter protruding into the plasma</a:t>
            </a:r>
            <a:endParaRPr lang="en-GB" sz="12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113" y="5805488"/>
            <a:ext cx="2159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latin typeface="+mn-lt"/>
              </a:rPr>
              <a:t>Limiter radially aligned with toroidal neighbors</a:t>
            </a:r>
            <a:endParaRPr lang="en-GB" sz="1200" b="1" dirty="0">
              <a:latin typeface="+mn-lt"/>
            </a:endParaRP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1116013" y="5281613"/>
            <a:ext cx="0" cy="1809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755650" y="4652963"/>
            <a:ext cx="1152525" cy="935037"/>
          </a:xfrm>
          <a:prstGeom prst="line">
            <a:avLst/>
          </a:prstGeom>
          <a:noFill/>
          <a:ln w="19050" algn="ctr">
            <a:solidFill>
              <a:srgbClr val="F72525"/>
            </a:solidFill>
            <a:prstDash val="dash"/>
            <a:round/>
            <a:headEnd/>
            <a:tailEnd/>
          </a:ln>
        </p:spPr>
      </p:cxnSp>
      <p:sp>
        <p:nvSpPr>
          <p:cNvPr id="37" name="TextBox 36"/>
          <p:cNvSpPr txBox="1"/>
          <p:nvPr/>
        </p:nvSpPr>
        <p:spPr>
          <a:xfrm>
            <a:off x="1258888" y="5589588"/>
            <a:ext cx="18510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  <a:sym typeface="Symbol"/>
              </a:rPr>
              <a:t></a:t>
            </a:r>
            <a:r>
              <a:rPr lang="en-GB" b="1" baseline="-25000" dirty="0" err="1">
                <a:solidFill>
                  <a:srgbClr val="FF0000"/>
                </a:solidFill>
                <a:latin typeface="+mn-lt"/>
                <a:sym typeface="Symbol"/>
              </a:rPr>
              <a:t>q,near</a:t>
            </a:r>
            <a:r>
              <a:rPr lang="en-GB" b="1" baseline="-25000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  <a:sym typeface="Symbol"/>
              </a:rPr>
              <a:t>a few mm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3281" name="Picture 7" descr="C:\Users\kocanm\Desktop\compass_with_IW_plasma.jpg"/>
          <p:cNvPicPr>
            <a:picLocks noChangeAspect="1" noChangeArrowheads="1"/>
          </p:cNvPicPr>
          <p:nvPr/>
        </p:nvPicPr>
        <p:blipFill>
          <a:blip r:embed="rId13"/>
          <a:srcRect l="33076" t="17525" r="26515" b="20422"/>
          <a:stretch>
            <a:fillRect/>
          </a:stretch>
        </p:blipFill>
        <p:spPr bwMode="auto">
          <a:xfrm>
            <a:off x="109538" y="820738"/>
            <a:ext cx="28781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2" name="Obrázek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1625" y="1416050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3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>
                <a:solidFill>
                  <a:srgbClr val="FFFFFF"/>
                </a:solidFill>
              </a:rPr>
              <a:t>R. Panek</a:t>
            </a:r>
          </a:p>
        </p:txBody>
      </p:sp>
      <p:sp>
        <p:nvSpPr>
          <p:cNvPr id="5328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14FEA4-E515-45E6-974E-B7E419793C46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9" grpId="0"/>
      <p:bldP spid="30" grpId="0"/>
      <p:bldP spid="31" grpId="0"/>
      <p:bldP spid="10" grpId="0"/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ovéPole 7"/>
          <p:cNvSpPr txBox="1">
            <a:spLocks noChangeArrowheads="1"/>
          </p:cNvSpPr>
          <p:nvPr/>
        </p:nvSpPr>
        <p:spPr bwMode="auto">
          <a:xfrm>
            <a:off x="395288" y="1282700"/>
            <a:ext cx="8604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Experiment to benchmark the </a:t>
            </a:r>
            <a:r>
              <a:rPr lang="en-US" dirty="0" smtClean="0"/>
              <a:t>modeling </a:t>
            </a:r>
            <a:r>
              <a:rPr lang="en-US" dirty="0"/>
              <a:t>of the power fluxes to the castellated </a:t>
            </a:r>
            <a:r>
              <a:rPr lang="en-US" dirty="0" err="1" smtClean="0"/>
              <a:t>divertor</a:t>
            </a:r>
            <a:r>
              <a:rPr lang="en-US" dirty="0" smtClean="0"/>
              <a:t> (misaligned edges) – similar </a:t>
            </a:r>
            <a:r>
              <a:rPr lang="en-US" dirty="0" smtClean="0"/>
              <a:t>to JET </a:t>
            </a:r>
            <a:r>
              <a:rPr lang="en-US" dirty="0" smtClean="0"/>
              <a:t>lamella melting experiment</a:t>
            </a:r>
          </a:p>
          <a:p>
            <a:pPr marL="285750" indent="-2857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Proposed by IO – R. Pitts</a:t>
            </a:r>
            <a:endParaRPr lang="en-US" dirty="0"/>
          </a:p>
          <a:p>
            <a:pPr marL="285750" indent="-2857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Graphite limier - 4 </a:t>
            </a:r>
            <a:r>
              <a:rPr lang="en-US" dirty="0"/>
              <a:t>different gaps with linearly changing misalignment in vertical direction</a:t>
            </a:r>
            <a:endParaRPr lang="cs-CZ" dirty="0"/>
          </a:p>
        </p:txBody>
      </p:sp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851920" y="-115888"/>
            <a:ext cx="478090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cs-CZ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Plasma flow on </a:t>
            </a:r>
            <a:r>
              <a:rPr lang="en-US" altLang="cs-CZ" sz="2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misaligned limiter tile – PIC code benchmarking</a:t>
            </a:r>
            <a:endParaRPr lang="en-US" altLang="cs-CZ" sz="2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5299" name="Picture 7" descr="C:\Users\kocanm\Desktop\compass_with_IW_plasma.jpg"/>
          <p:cNvPicPr>
            <a:picLocks noChangeAspect="1" noChangeArrowheads="1"/>
          </p:cNvPicPr>
          <p:nvPr/>
        </p:nvPicPr>
        <p:blipFill>
          <a:blip r:embed="rId3"/>
          <a:srcRect l="33076" t="17525" r="26515" b="20422"/>
          <a:stretch>
            <a:fillRect/>
          </a:stretch>
        </p:blipFill>
        <p:spPr bwMode="auto">
          <a:xfrm>
            <a:off x="250825" y="3284538"/>
            <a:ext cx="34877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Obrázek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300" y="4084638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55302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098AC0-7E03-4B7F-83D8-A8E30585E83D}" type="slidenum">
              <a:rPr lang="cs-CZ" smtClean="0"/>
              <a:pPr/>
              <a:t>12</a:t>
            </a:fld>
            <a:endParaRPr lang="cs-CZ" smtClean="0"/>
          </a:p>
        </p:txBody>
      </p:sp>
      <p:grpSp>
        <p:nvGrpSpPr>
          <p:cNvPr id="55303" name="Skupina 12"/>
          <p:cNvGrpSpPr>
            <a:grpSpLocks/>
          </p:cNvGrpSpPr>
          <p:nvPr/>
        </p:nvGrpSpPr>
        <p:grpSpPr bwMode="auto">
          <a:xfrm>
            <a:off x="4530725" y="3022600"/>
            <a:ext cx="4500563" cy="3070225"/>
            <a:chOff x="-324642" y="554318"/>
            <a:chExt cx="10177463" cy="6028934"/>
          </a:xfrm>
        </p:grpSpPr>
        <p:pic>
          <p:nvPicPr>
            <p:cNvPr id="55304" name="Picture 1"/>
            <p:cNvPicPr>
              <a:picLocks noChangeAspect="1" noChangeArrowheads="1"/>
            </p:cNvPicPr>
            <p:nvPr/>
          </p:nvPicPr>
          <p:blipFill>
            <a:blip r:embed="rId5"/>
            <a:srcRect l="7106" t="20633" r="8887" b="15512"/>
            <a:stretch>
              <a:fillRect/>
            </a:stretch>
          </p:blipFill>
          <p:spPr bwMode="auto">
            <a:xfrm>
              <a:off x="-324642" y="1331119"/>
              <a:ext cx="10177463" cy="484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Line 2"/>
            <p:cNvSpPr>
              <a:spLocks noChangeShapeType="1"/>
            </p:cNvSpPr>
            <p:nvPr/>
          </p:nvSpPr>
          <p:spPr bwMode="auto">
            <a:xfrm>
              <a:off x="3475038" y="2651125"/>
              <a:ext cx="2298700" cy="890588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06" name="Line 3"/>
            <p:cNvSpPr>
              <a:spLocks noChangeShapeType="1"/>
            </p:cNvSpPr>
            <p:nvPr/>
          </p:nvSpPr>
          <p:spPr bwMode="auto">
            <a:xfrm>
              <a:off x="4664075" y="2103438"/>
              <a:ext cx="1893888" cy="711200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07" name="Line 4"/>
            <p:cNvSpPr>
              <a:spLocks noChangeShapeType="1"/>
            </p:cNvSpPr>
            <p:nvPr/>
          </p:nvSpPr>
          <p:spPr bwMode="auto">
            <a:xfrm>
              <a:off x="5695950" y="1646238"/>
              <a:ext cx="1619250" cy="547687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08" name="Line 5"/>
            <p:cNvSpPr>
              <a:spLocks noChangeShapeType="1"/>
            </p:cNvSpPr>
            <p:nvPr/>
          </p:nvSpPr>
          <p:spPr bwMode="auto">
            <a:xfrm flipH="1" flipV="1">
              <a:off x="1895475" y="2498725"/>
              <a:ext cx="1508125" cy="138113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09" name="Line 6"/>
            <p:cNvSpPr>
              <a:spLocks noChangeShapeType="1"/>
            </p:cNvSpPr>
            <p:nvPr/>
          </p:nvSpPr>
          <p:spPr bwMode="auto">
            <a:xfrm flipH="1" flipV="1">
              <a:off x="3121025" y="2027238"/>
              <a:ext cx="1497013" cy="69850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0" name="Line 7"/>
            <p:cNvSpPr>
              <a:spLocks noChangeShapeType="1"/>
            </p:cNvSpPr>
            <p:nvPr/>
          </p:nvSpPr>
          <p:spPr bwMode="auto">
            <a:xfrm flipH="1" flipV="1">
              <a:off x="4135438" y="1633538"/>
              <a:ext cx="1516062" cy="4762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1" name="Line 8"/>
            <p:cNvSpPr>
              <a:spLocks noChangeShapeType="1"/>
            </p:cNvSpPr>
            <p:nvPr/>
          </p:nvSpPr>
          <p:spPr bwMode="auto">
            <a:xfrm>
              <a:off x="5805488" y="3579813"/>
              <a:ext cx="2228850" cy="1236662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2" name="Line 9"/>
            <p:cNvSpPr>
              <a:spLocks noChangeShapeType="1"/>
            </p:cNvSpPr>
            <p:nvPr/>
          </p:nvSpPr>
          <p:spPr bwMode="auto">
            <a:xfrm>
              <a:off x="6557963" y="2835275"/>
              <a:ext cx="2016125" cy="1092200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3" name="Line 10"/>
            <p:cNvSpPr>
              <a:spLocks noChangeShapeType="1"/>
            </p:cNvSpPr>
            <p:nvPr/>
          </p:nvSpPr>
          <p:spPr bwMode="auto">
            <a:xfrm>
              <a:off x="7358063" y="2220913"/>
              <a:ext cx="1857375" cy="927100"/>
            </a:xfrm>
            <a:prstGeom prst="line">
              <a:avLst/>
            </a:prstGeom>
            <a:noFill/>
            <a:ln w="27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4" name="Line 11"/>
            <p:cNvSpPr>
              <a:spLocks noChangeShapeType="1"/>
            </p:cNvSpPr>
            <p:nvPr/>
          </p:nvSpPr>
          <p:spPr bwMode="auto">
            <a:xfrm flipV="1">
              <a:off x="904875" y="2508250"/>
              <a:ext cx="923925" cy="18891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5" name="Line 12"/>
            <p:cNvSpPr>
              <a:spLocks noChangeShapeType="1"/>
            </p:cNvSpPr>
            <p:nvPr/>
          </p:nvSpPr>
          <p:spPr bwMode="auto">
            <a:xfrm flipV="1">
              <a:off x="2170113" y="2027238"/>
              <a:ext cx="952500" cy="19843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6" name="Line 13"/>
            <p:cNvSpPr>
              <a:spLocks noChangeShapeType="1"/>
            </p:cNvSpPr>
            <p:nvPr/>
          </p:nvSpPr>
          <p:spPr bwMode="auto">
            <a:xfrm flipV="1">
              <a:off x="3162300" y="1644650"/>
              <a:ext cx="952500" cy="23971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17" name="Text Box 14"/>
            <p:cNvSpPr txBox="1">
              <a:spLocks noChangeArrowheads="1"/>
            </p:cNvSpPr>
            <p:nvPr/>
          </p:nvSpPr>
          <p:spPr bwMode="auto">
            <a:xfrm>
              <a:off x="5568947" y="2447926"/>
              <a:ext cx="714520" cy="236538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0.50</a:t>
              </a:r>
            </a:p>
          </p:txBody>
        </p:sp>
        <p:sp>
          <p:nvSpPr>
            <p:cNvPr id="55318" name="Text Box 15"/>
            <p:cNvSpPr txBox="1">
              <a:spLocks noChangeArrowheads="1"/>
            </p:cNvSpPr>
            <p:nvPr/>
          </p:nvSpPr>
          <p:spPr bwMode="auto">
            <a:xfrm>
              <a:off x="4471989" y="3057525"/>
              <a:ext cx="719136" cy="273050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0.85</a:t>
              </a:r>
            </a:p>
          </p:txBody>
        </p:sp>
        <p:sp>
          <p:nvSpPr>
            <p:cNvPr id="55319" name="Text Box 16"/>
            <p:cNvSpPr txBox="1">
              <a:spLocks noChangeArrowheads="1"/>
            </p:cNvSpPr>
            <p:nvPr/>
          </p:nvSpPr>
          <p:spPr bwMode="auto">
            <a:xfrm>
              <a:off x="6488114" y="1924049"/>
              <a:ext cx="673098" cy="273050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0.15</a:t>
              </a:r>
            </a:p>
          </p:txBody>
        </p:sp>
        <p:sp>
          <p:nvSpPr>
            <p:cNvPr id="55320" name="Text Box 17"/>
            <p:cNvSpPr txBox="1">
              <a:spLocks noChangeArrowheads="1"/>
            </p:cNvSpPr>
            <p:nvPr/>
          </p:nvSpPr>
          <p:spPr bwMode="auto">
            <a:xfrm>
              <a:off x="6148387" y="554318"/>
              <a:ext cx="2835274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800" b="1">
                  <a:solidFill>
                    <a:srgbClr val="FF0000"/>
                  </a:solidFill>
                  <a:cs typeface="Lucida Sans Unicode" pitchFamily="34" charset="0"/>
                </a:rPr>
                <a:t>Leading edge misalignment [mm]</a:t>
              </a:r>
            </a:p>
          </p:txBody>
        </p:sp>
        <p:sp>
          <p:nvSpPr>
            <p:cNvPr id="55321" name="Line 18"/>
            <p:cNvSpPr>
              <a:spLocks noChangeShapeType="1"/>
            </p:cNvSpPr>
            <p:nvPr/>
          </p:nvSpPr>
          <p:spPr bwMode="auto">
            <a:xfrm flipH="1">
              <a:off x="6913563" y="1279525"/>
              <a:ext cx="495300" cy="366713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22" name="Text Box 19"/>
            <p:cNvSpPr txBox="1">
              <a:spLocks noChangeArrowheads="1"/>
            </p:cNvSpPr>
            <p:nvPr/>
          </p:nvSpPr>
          <p:spPr bwMode="auto">
            <a:xfrm>
              <a:off x="3962398" y="3359150"/>
              <a:ext cx="661986" cy="273050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1.00</a:t>
              </a:r>
            </a:p>
          </p:txBody>
        </p:sp>
        <p:sp>
          <p:nvSpPr>
            <p:cNvPr id="55323" name="Text Box 20"/>
            <p:cNvSpPr txBox="1">
              <a:spLocks noChangeArrowheads="1"/>
            </p:cNvSpPr>
            <p:nvPr/>
          </p:nvSpPr>
          <p:spPr bwMode="auto">
            <a:xfrm>
              <a:off x="6915150" y="1676402"/>
              <a:ext cx="650875" cy="247649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0.00</a:t>
              </a:r>
            </a:p>
          </p:txBody>
        </p:sp>
        <p:sp>
          <p:nvSpPr>
            <p:cNvPr id="55324" name="Freeform 22"/>
            <p:cNvSpPr>
              <a:spLocks/>
            </p:cNvSpPr>
            <p:nvPr/>
          </p:nvSpPr>
          <p:spPr bwMode="auto">
            <a:xfrm>
              <a:off x="822325" y="4479925"/>
              <a:ext cx="4141788" cy="1389063"/>
            </a:xfrm>
            <a:custGeom>
              <a:avLst/>
              <a:gdLst>
                <a:gd name="T0" fmla="*/ 0 w 11503"/>
                <a:gd name="T1" fmla="*/ 0 h 3857"/>
                <a:gd name="T2" fmla="*/ 4141428 w 11503"/>
                <a:gd name="T3" fmla="*/ 1388703 h 3857"/>
                <a:gd name="T4" fmla="*/ 0 60000 65536"/>
                <a:gd name="T5" fmla="*/ 0 60000 65536"/>
                <a:gd name="T6" fmla="*/ 0 w 11503"/>
                <a:gd name="T7" fmla="*/ 0 h 3857"/>
                <a:gd name="T8" fmla="*/ 11503 w 11503"/>
                <a:gd name="T9" fmla="*/ 3857 h 38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03" h="3857">
                  <a:moveTo>
                    <a:pt x="0" y="0"/>
                  </a:moveTo>
                  <a:cubicBezTo>
                    <a:pt x="5864" y="1163"/>
                    <a:pt x="11502" y="3856"/>
                    <a:pt x="11502" y="3856"/>
                  </a:cubicBezTo>
                </a:path>
              </a:pathLst>
            </a:custGeom>
            <a:noFill/>
            <a:ln w="18360" cap="flat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25" name="Text Box 23"/>
            <p:cNvSpPr txBox="1">
              <a:spLocks noChangeArrowheads="1"/>
            </p:cNvSpPr>
            <p:nvPr/>
          </p:nvSpPr>
          <p:spPr bwMode="auto">
            <a:xfrm rot="1080000">
              <a:off x="1692275" y="5110163"/>
              <a:ext cx="21256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FF"/>
                  </a:solidFill>
                  <a:cs typeface="Lucida Sans Unicode" pitchFamily="34" charset="0"/>
                </a:rPr>
                <a:t>Toroidal direction</a:t>
              </a:r>
            </a:p>
          </p:txBody>
        </p:sp>
        <p:sp>
          <p:nvSpPr>
            <p:cNvPr id="55326" name="Line 24"/>
            <p:cNvSpPr>
              <a:spLocks noChangeShapeType="1"/>
            </p:cNvSpPr>
            <p:nvPr/>
          </p:nvSpPr>
          <p:spPr bwMode="auto">
            <a:xfrm flipV="1">
              <a:off x="549275" y="1735138"/>
              <a:ext cx="1920875" cy="735012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27" name="Text Box 25"/>
            <p:cNvSpPr txBox="1">
              <a:spLocks noChangeArrowheads="1"/>
            </p:cNvSpPr>
            <p:nvPr/>
          </p:nvSpPr>
          <p:spPr bwMode="auto">
            <a:xfrm rot="-1200000">
              <a:off x="180884" y="1536704"/>
              <a:ext cx="3206087" cy="31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FF"/>
                  </a:solidFill>
                  <a:cs typeface="Lucida Sans Unicode" pitchFamily="34" charset="0"/>
                </a:rPr>
                <a:t>Vertical direction</a:t>
              </a:r>
            </a:p>
          </p:txBody>
        </p:sp>
        <p:sp>
          <p:nvSpPr>
            <p:cNvPr id="55328" name="Text Box 26"/>
            <p:cNvSpPr txBox="1">
              <a:spLocks noChangeArrowheads="1"/>
            </p:cNvSpPr>
            <p:nvPr/>
          </p:nvSpPr>
          <p:spPr bwMode="auto">
            <a:xfrm>
              <a:off x="4764085" y="1231899"/>
              <a:ext cx="722314" cy="230980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1.20</a:t>
              </a:r>
            </a:p>
          </p:txBody>
        </p:sp>
        <p:sp>
          <p:nvSpPr>
            <p:cNvPr id="55329" name="Text Box 27"/>
            <p:cNvSpPr txBox="1">
              <a:spLocks noChangeArrowheads="1"/>
            </p:cNvSpPr>
            <p:nvPr/>
          </p:nvSpPr>
          <p:spPr bwMode="auto">
            <a:xfrm>
              <a:off x="1554164" y="2560637"/>
              <a:ext cx="615948" cy="254000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>
                  <a:solidFill>
                    <a:srgbClr val="000000"/>
                  </a:solidFill>
                  <a:cs typeface="Lucida Sans Unicode" pitchFamily="34" charset="0"/>
                </a:rPr>
                <a:t>0.20</a:t>
              </a:r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H="1">
              <a:off x="5365750" y="1189038"/>
              <a:ext cx="1219200" cy="239712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31" name="Text Box 29"/>
            <p:cNvSpPr txBox="1">
              <a:spLocks noChangeArrowheads="1"/>
            </p:cNvSpPr>
            <p:nvPr/>
          </p:nvSpPr>
          <p:spPr bwMode="auto">
            <a:xfrm>
              <a:off x="8059737" y="2651125"/>
              <a:ext cx="1155698" cy="271989"/>
            </a:xfrm>
            <a:prstGeom prst="rect">
              <a:avLst/>
            </a:prstGeom>
            <a:solidFill>
              <a:srgbClr val="9966CC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 b="1">
                  <a:solidFill>
                    <a:srgbClr val="FFFFFF"/>
                  </a:solidFill>
                  <a:cs typeface="Lucida Sans Unicode" pitchFamily="34" charset="0"/>
                </a:rPr>
                <a:t>Z=+32mm</a:t>
              </a:r>
            </a:p>
          </p:txBody>
        </p:sp>
        <p:sp>
          <p:nvSpPr>
            <p:cNvPr id="55332" name="Text Box 30"/>
            <p:cNvSpPr txBox="1">
              <a:spLocks noChangeArrowheads="1"/>
            </p:cNvSpPr>
            <p:nvPr/>
          </p:nvSpPr>
          <p:spPr bwMode="auto">
            <a:xfrm>
              <a:off x="8034336" y="3657598"/>
              <a:ext cx="1181101" cy="309563"/>
            </a:xfrm>
            <a:prstGeom prst="rect">
              <a:avLst/>
            </a:prstGeom>
            <a:solidFill>
              <a:srgbClr val="9966CC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 b="1">
                  <a:solidFill>
                    <a:srgbClr val="FFFFFF"/>
                  </a:solidFill>
                  <a:cs typeface="Lucida Sans Unicode" pitchFamily="34" charset="0"/>
                </a:rPr>
                <a:t>Z= 0mm</a:t>
              </a:r>
            </a:p>
          </p:txBody>
        </p:sp>
        <p:sp>
          <p:nvSpPr>
            <p:cNvPr id="55333" name="Text Box 31"/>
            <p:cNvSpPr txBox="1">
              <a:spLocks noChangeArrowheads="1"/>
            </p:cNvSpPr>
            <p:nvPr/>
          </p:nvSpPr>
          <p:spPr bwMode="auto">
            <a:xfrm>
              <a:off x="8034336" y="4664075"/>
              <a:ext cx="1181097" cy="303213"/>
            </a:xfrm>
            <a:prstGeom prst="rect">
              <a:avLst/>
            </a:prstGeom>
            <a:solidFill>
              <a:srgbClr val="9966CC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600" b="1">
                  <a:solidFill>
                    <a:srgbClr val="FFFFFF"/>
                  </a:solidFill>
                  <a:cs typeface="Lucida Sans Unicode" pitchFamily="34" charset="0"/>
                </a:rPr>
                <a:t>Z=-32mm</a:t>
              </a:r>
            </a:p>
          </p:txBody>
        </p:sp>
        <p:sp>
          <p:nvSpPr>
            <p:cNvPr id="55334" name="Text Box 32"/>
            <p:cNvSpPr txBox="1">
              <a:spLocks noChangeArrowheads="1"/>
            </p:cNvSpPr>
            <p:nvPr/>
          </p:nvSpPr>
          <p:spPr bwMode="auto">
            <a:xfrm>
              <a:off x="515938" y="3109913"/>
              <a:ext cx="36512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  <a:cs typeface="Lucida Sans Unicode" pitchFamily="34" charset="0"/>
                </a:rPr>
                <a:t>1</a:t>
              </a:r>
            </a:p>
          </p:txBody>
        </p:sp>
        <p:sp>
          <p:nvSpPr>
            <p:cNvPr id="55335" name="Text Box 33"/>
            <p:cNvSpPr txBox="1">
              <a:spLocks noChangeArrowheads="1"/>
            </p:cNvSpPr>
            <p:nvPr/>
          </p:nvSpPr>
          <p:spPr bwMode="auto">
            <a:xfrm>
              <a:off x="1785938" y="3108325"/>
              <a:ext cx="36512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  <a:cs typeface="Lucida Sans Unicode" pitchFamily="34" charset="0"/>
                </a:rPr>
                <a:t>2</a:t>
              </a:r>
            </a:p>
          </p:txBody>
        </p:sp>
        <p:sp>
          <p:nvSpPr>
            <p:cNvPr id="55336" name="Text Box 34"/>
            <p:cNvSpPr txBox="1">
              <a:spLocks noChangeArrowheads="1"/>
            </p:cNvSpPr>
            <p:nvPr/>
          </p:nvSpPr>
          <p:spPr bwMode="auto">
            <a:xfrm>
              <a:off x="3657600" y="3541713"/>
              <a:ext cx="36512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  <a:cs typeface="Lucida Sans Unicode" pitchFamily="34" charset="0"/>
                </a:rPr>
                <a:t>3</a:t>
              </a:r>
            </a:p>
          </p:txBody>
        </p:sp>
        <p:sp>
          <p:nvSpPr>
            <p:cNvPr id="55337" name="Text Box 35"/>
            <p:cNvSpPr txBox="1">
              <a:spLocks noChangeArrowheads="1"/>
            </p:cNvSpPr>
            <p:nvPr/>
          </p:nvSpPr>
          <p:spPr bwMode="auto">
            <a:xfrm>
              <a:off x="5486400" y="4389438"/>
              <a:ext cx="36512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  <a:cs typeface="Lucida Sans Unicode" pitchFamily="34" charset="0"/>
                </a:rPr>
                <a:t>4</a:t>
              </a:r>
            </a:p>
          </p:txBody>
        </p:sp>
        <p:sp>
          <p:nvSpPr>
            <p:cNvPr id="55338" name="Text Box 36"/>
            <p:cNvSpPr txBox="1">
              <a:spLocks noChangeArrowheads="1"/>
            </p:cNvSpPr>
            <p:nvPr/>
          </p:nvSpPr>
          <p:spPr bwMode="auto">
            <a:xfrm>
              <a:off x="365125" y="5851525"/>
              <a:ext cx="3382963" cy="45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55339" name="Text Box 37"/>
            <p:cNvSpPr txBox="1">
              <a:spLocks noChangeArrowheads="1"/>
            </p:cNvSpPr>
            <p:nvPr/>
          </p:nvSpPr>
          <p:spPr bwMode="auto">
            <a:xfrm>
              <a:off x="182563" y="6005512"/>
              <a:ext cx="8104186" cy="57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>
                  <a:solidFill>
                    <a:srgbClr val="000000"/>
                  </a:solidFill>
                  <a:cs typeface="Lucida Sans Unicode" pitchFamily="34" charset="0"/>
                </a:rPr>
                <a:t>Leading edge misalignment of gaps 1 &amp; 4 similar to gap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/>
          <p:nvPr/>
        </p:nvPicPr>
        <p:blipFill rotWithShape="1">
          <a:blip r:embed="rId3"/>
          <a:srcRect t="16685"/>
          <a:stretch/>
        </p:blipFill>
        <p:spPr>
          <a:xfrm>
            <a:off x="-1440" y="1052736"/>
            <a:ext cx="9145440" cy="5256624"/>
          </a:xfrm>
          <a:prstGeom prst="rect">
            <a:avLst/>
          </a:prstGeom>
        </p:spPr>
      </p:pic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139952" y="-96211"/>
            <a:ext cx="42767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cs-CZ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Plasma flow on misaligned </a:t>
            </a:r>
          </a:p>
          <a:p>
            <a:pPr algn="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cs-CZ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limiter </a:t>
            </a:r>
            <a:r>
              <a:rPr lang="en-US" altLang="cs-CZ" sz="2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edges</a:t>
            </a:r>
            <a:endParaRPr lang="en-US" altLang="cs-CZ" sz="2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7346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57347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38858-D2FC-4046-9995-2E3A62E69850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7" name="Line 2"/>
          <p:cNvSpPr/>
          <p:nvPr/>
        </p:nvSpPr>
        <p:spPr>
          <a:xfrm flipH="1">
            <a:off x="6675120" y="2468880"/>
            <a:ext cx="822960" cy="0"/>
          </a:xfrm>
          <a:prstGeom prst="line">
            <a:avLst/>
          </a:prstGeom>
          <a:ln w="18360">
            <a:solidFill>
              <a:srgbClr val="FF0000"/>
            </a:solidFill>
            <a:round/>
            <a:tailEnd type="stealth" w="med" len="med"/>
          </a:ln>
        </p:spPr>
      </p:sp>
      <p:sp>
        <p:nvSpPr>
          <p:cNvPr id="8" name="Line 3"/>
          <p:cNvSpPr/>
          <p:nvPr/>
        </p:nvSpPr>
        <p:spPr>
          <a:xfrm flipH="1">
            <a:off x="6675120" y="2720880"/>
            <a:ext cx="82296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stealth" w="med" len="med"/>
          </a:ln>
        </p:spPr>
      </p:sp>
      <p:sp>
        <p:nvSpPr>
          <p:cNvPr id="9" name="TextShape 4"/>
          <p:cNvSpPr txBox="1"/>
          <p:nvPr/>
        </p:nvSpPr>
        <p:spPr>
          <a:xfrm>
            <a:off x="7498080" y="2250000"/>
            <a:ext cx="4572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>
                <a:solidFill>
                  <a:srgbClr val="FF0000"/>
                </a:solidFill>
              </a:rPr>
              <a:t>Ip</a:t>
            </a:r>
            <a:endParaRPr/>
          </a:p>
        </p:txBody>
      </p:sp>
      <p:sp>
        <p:nvSpPr>
          <p:cNvPr id="10" name="TextShape 5"/>
          <p:cNvSpPr txBox="1"/>
          <p:nvPr/>
        </p:nvSpPr>
        <p:spPr>
          <a:xfrm>
            <a:off x="7498080" y="2538360"/>
            <a:ext cx="4572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>
                <a:solidFill>
                  <a:srgbClr val="000000"/>
                </a:solidFill>
              </a:rPr>
              <a:t>Bt</a:t>
            </a:r>
            <a:endParaRPr/>
          </a:p>
        </p:txBody>
      </p:sp>
      <p:sp>
        <p:nvSpPr>
          <p:cNvPr id="11" name="TextShape 6"/>
          <p:cNvSpPr txBox="1"/>
          <p:nvPr/>
        </p:nvSpPr>
        <p:spPr>
          <a:xfrm>
            <a:off x="3017520" y="1708200"/>
            <a:ext cx="91440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>
                <a:solidFill>
                  <a:srgbClr val="0000FF"/>
                </a:solidFill>
              </a:rPr>
              <a:t>1.05mm</a:t>
            </a:r>
            <a:endParaRPr/>
          </a:p>
        </p:txBody>
      </p:sp>
      <p:sp>
        <p:nvSpPr>
          <p:cNvPr id="12" name="TextShape 7"/>
          <p:cNvSpPr txBox="1"/>
          <p:nvPr/>
        </p:nvSpPr>
        <p:spPr>
          <a:xfrm>
            <a:off x="3017520" y="2140560"/>
            <a:ext cx="91440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>
                <a:solidFill>
                  <a:srgbClr val="FF0000"/>
                </a:solidFill>
              </a:rPr>
              <a:t>0.7mm</a:t>
            </a:r>
            <a:endParaRPr/>
          </a:p>
        </p:txBody>
      </p:sp>
      <p:sp>
        <p:nvSpPr>
          <p:cNvPr id="13" name="TextShape 8"/>
          <p:cNvSpPr txBox="1"/>
          <p:nvPr/>
        </p:nvSpPr>
        <p:spPr>
          <a:xfrm>
            <a:off x="3017520" y="3940920"/>
            <a:ext cx="91440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>
                <a:solidFill>
                  <a:srgbClr val="008000"/>
                </a:solidFill>
              </a:rPr>
              <a:t>0.35mm</a:t>
            </a:r>
            <a:endParaRPr/>
          </a:p>
        </p:txBody>
      </p:sp>
      <p:sp>
        <p:nvSpPr>
          <p:cNvPr id="14" name="TextShape 9"/>
          <p:cNvSpPr txBox="1"/>
          <p:nvPr/>
        </p:nvSpPr>
        <p:spPr>
          <a:xfrm>
            <a:off x="5486400" y="2468880"/>
            <a:ext cx="91440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>
                <a:solidFill>
                  <a:srgbClr val="008000"/>
                </a:solidFill>
              </a:rPr>
              <a:t>0.85mm</a:t>
            </a:r>
            <a:endParaRPr/>
          </a:p>
        </p:txBody>
      </p:sp>
      <p:sp>
        <p:nvSpPr>
          <p:cNvPr id="15" name="TextShape 10"/>
          <p:cNvSpPr txBox="1"/>
          <p:nvPr/>
        </p:nvSpPr>
        <p:spPr>
          <a:xfrm>
            <a:off x="5577840" y="3262680"/>
            <a:ext cx="91440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>
                <a:solidFill>
                  <a:srgbClr val="FF0000"/>
                </a:solidFill>
              </a:rPr>
              <a:t>0.5mm</a:t>
            </a:r>
            <a:endParaRPr/>
          </a:p>
        </p:txBody>
      </p:sp>
      <p:sp>
        <p:nvSpPr>
          <p:cNvPr id="16" name="TextShape 11"/>
          <p:cNvSpPr txBox="1"/>
          <p:nvPr/>
        </p:nvSpPr>
        <p:spPr>
          <a:xfrm>
            <a:off x="5577840" y="4542840"/>
            <a:ext cx="91440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b="1">
                <a:solidFill>
                  <a:srgbClr val="0000FF"/>
                </a:solidFill>
              </a:rPr>
              <a:t>0.15mm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3419475" y="115888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cs-CZ" sz="2400" b="1" dirty="0" smtClean="0">
                <a:solidFill>
                  <a:schemeClr val="bg1"/>
                </a:solidFill>
              </a:rPr>
              <a:t>ELM </a:t>
            </a:r>
            <a:r>
              <a:rPr lang="en-US" altLang="cs-CZ" sz="2400" b="1" dirty="0">
                <a:solidFill>
                  <a:schemeClr val="bg1"/>
                </a:solidFill>
              </a:rPr>
              <a:t>control techniques – </a:t>
            </a:r>
            <a:endParaRPr lang="en-US" altLang="cs-CZ" sz="2400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cs-CZ" sz="2400" b="1" dirty="0" smtClean="0">
                <a:solidFill>
                  <a:schemeClr val="bg1"/>
                </a:solidFill>
              </a:rPr>
              <a:t>Vertical </a:t>
            </a:r>
            <a:r>
              <a:rPr lang="en-US" altLang="cs-CZ" sz="2400" b="1" dirty="0">
                <a:solidFill>
                  <a:schemeClr val="bg1"/>
                </a:solidFill>
              </a:rPr>
              <a:t>kicks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381375" y="1041400"/>
            <a:ext cx="5511800" cy="237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Vertical-kick system </a:t>
            </a:r>
          </a:p>
          <a:p>
            <a:pPr marL="357188" lvl="1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Calibri" panose="020F0502020204030204" pitchFamily="34" charset="0"/>
                <a:cs typeface="Calibri" pitchFamily="34" charset="0"/>
              </a:rPr>
              <a:t>System commissioned in early 2014</a:t>
            </a:r>
          </a:p>
          <a:p>
            <a:pPr marL="357188" lvl="1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Calibri" panose="020F0502020204030204" pitchFamily="34" charset="0"/>
                <a:cs typeface="Calibri" pitchFamily="34" charset="0"/>
              </a:rPr>
              <a:t>100 microsecond current pulse into vertical control coils</a:t>
            </a:r>
          </a:p>
          <a:p>
            <a:pPr marL="357188" lvl="1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Calibri" panose="020F0502020204030204" pitchFamily="34" charset="0"/>
                <a:cs typeface="Calibri" pitchFamily="34" charset="0"/>
              </a:rPr>
              <a:t>system commission at beginning of 2014 – </a:t>
            </a:r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rPr>
              <a:t>ELM generated by vertical kicks</a:t>
            </a:r>
          </a:p>
          <a:p>
            <a:pPr marL="357188" lvl="1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rPr>
              <a:t>ELMs generated 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ELM free phase, close to type I region)</a:t>
            </a:r>
          </a:p>
          <a:p>
            <a:pPr marL="357188" lvl="1" indent="-1793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en-US" sz="17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sz="17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/R = 0.018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in line with observations on other devices</a:t>
            </a:r>
            <a:r>
              <a:rPr lang="en-US" sz="1700" dirty="0">
                <a:latin typeface="Calibri" panose="020F0502020204030204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9397" name="Text Box 40"/>
          <p:cNvSpPr txBox="1">
            <a:spLocks noChangeArrowheads="1"/>
          </p:cNvSpPr>
          <p:nvPr/>
        </p:nvSpPr>
        <p:spPr bwMode="auto">
          <a:xfrm>
            <a:off x="776311" y="4832251"/>
            <a:ext cx="3003601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>
                <a:solidFill>
                  <a:srgbClr val="000000"/>
                </a:solidFill>
                <a:ea typeface="Droid Sans Fallback"/>
                <a:cs typeface="Droid Sans Fallback"/>
              </a:rPr>
              <a:t>Zoom of vertical position evolution during  two consequent ELMs</a:t>
            </a:r>
          </a:p>
        </p:txBody>
      </p:sp>
      <p:grpSp>
        <p:nvGrpSpPr>
          <p:cNvPr id="59399" name="Group 42"/>
          <p:cNvGrpSpPr>
            <a:grpSpLocks/>
          </p:cNvGrpSpPr>
          <p:nvPr/>
        </p:nvGrpSpPr>
        <p:grpSpPr bwMode="auto">
          <a:xfrm>
            <a:off x="34925" y="968375"/>
            <a:ext cx="3598863" cy="2847975"/>
            <a:chOff x="24" y="610"/>
            <a:chExt cx="2267" cy="1794"/>
          </a:xfrm>
        </p:grpSpPr>
        <p:grpSp>
          <p:nvGrpSpPr>
            <p:cNvPr id="59418" name="Group 43"/>
            <p:cNvGrpSpPr>
              <a:grpSpLocks/>
            </p:cNvGrpSpPr>
            <p:nvPr/>
          </p:nvGrpSpPr>
          <p:grpSpPr bwMode="auto">
            <a:xfrm>
              <a:off x="24" y="610"/>
              <a:ext cx="2267" cy="1707"/>
              <a:chOff x="24" y="610"/>
              <a:chExt cx="2267" cy="1707"/>
            </a:xfrm>
          </p:grpSpPr>
          <p:pic>
            <p:nvPicPr>
              <p:cNvPr id="59426" name="Picture 4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" y="610"/>
                <a:ext cx="2267" cy="1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7" name="Rectangle 45"/>
              <p:cNvSpPr>
                <a:spLocks noChangeArrowheads="1"/>
              </p:cNvSpPr>
              <p:nvPr/>
            </p:nvSpPr>
            <p:spPr bwMode="auto">
              <a:xfrm>
                <a:off x="474" y="1452"/>
                <a:ext cx="230" cy="666"/>
              </a:xfrm>
              <a:prstGeom prst="rect">
                <a:avLst/>
              </a:prstGeom>
              <a:solidFill>
                <a:srgbClr val="23FF23">
                  <a:alpha val="14902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 altLang="cs-CZ"/>
              </a:p>
            </p:txBody>
          </p:sp>
        </p:grpSp>
        <p:sp>
          <p:nvSpPr>
            <p:cNvPr id="59419" name="Text Box 46"/>
            <p:cNvSpPr txBox="1">
              <a:spLocks noChangeArrowheads="1"/>
            </p:cNvSpPr>
            <p:nvPr/>
          </p:nvSpPr>
          <p:spPr bwMode="auto">
            <a:xfrm>
              <a:off x="415" y="691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1</a:t>
              </a:r>
            </a:p>
          </p:txBody>
        </p:sp>
        <p:sp>
          <p:nvSpPr>
            <p:cNvPr id="59420" name="Text Box 47"/>
            <p:cNvSpPr txBox="1">
              <a:spLocks noChangeArrowheads="1"/>
            </p:cNvSpPr>
            <p:nvPr/>
          </p:nvSpPr>
          <p:spPr bwMode="auto">
            <a:xfrm>
              <a:off x="733" y="691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2</a:t>
              </a:r>
            </a:p>
          </p:txBody>
        </p:sp>
        <p:sp>
          <p:nvSpPr>
            <p:cNvPr id="59421" name="Text Box 48"/>
            <p:cNvSpPr txBox="1">
              <a:spLocks noChangeArrowheads="1"/>
            </p:cNvSpPr>
            <p:nvPr/>
          </p:nvSpPr>
          <p:spPr bwMode="auto">
            <a:xfrm>
              <a:off x="1050" y="692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3</a:t>
              </a:r>
            </a:p>
          </p:txBody>
        </p:sp>
        <p:sp>
          <p:nvSpPr>
            <p:cNvPr id="59422" name="Text Box 49"/>
            <p:cNvSpPr txBox="1">
              <a:spLocks noChangeArrowheads="1"/>
            </p:cNvSpPr>
            <p:nvPr/>
          </p:nvSpPr>
          <p:spPr bwMode="auto">
            <a:xfrm>
              <a:off x="1368" y="692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4</a:t>
              </a:r>
            </a:p>
          </p:txBody>
        </p:sp>
        <p:sp>
          <p:nvSpPr>
            <p:cNvPr id="59423" name="AutoShape 50"/>
            <p:cNvSpPr>
              <a:spLocks/>
            </p:cNvSpPr>
            <p:nvPr/>
          </p:nvSpPr>
          <p:spPr bwMode="auto">
            <a:xfrm rot="5400000">
              <a:off x="504" y="2205"/>
              <a:ext cx="170" cy="229"/>
            </a:xfrm>
            <a:prstGeom prst="rightBrace">
              <a:avLst>
                <a:gd name="adj1" fmla="val 11225"/>
                <a:gd name="adj2" fmla="val 49963"/>
              </a:avLst>
            </a:prstGeom>
            <a:solidFill>
              <a:srgbClr val="23FF23">
                <a:alpha val="14902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 altLang="cs-CZ"/>
            </a:p>
          </p:txBody>
        </p:sp>
        <p:sp>
          <p:nvSpPr>
            <p:cNvPr id="59424" name="Text Box 51"/>
            <p:cNvSpPr txBox="1">
              <a:spLocks noChangeArrowheads="1"/>
            </p:cNvSpPr>
            <p:nvPr/>
          </p:nvSpPr>
          <p:spPr bwMode="auto">
            <a:xfrm>
              <a:off x="1518" y="1457"/>
              <a:ext cx="58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400">
                  <a:solidFill>
                    <a:srgbClr val="000000"/>
                  </a:solidFill>
                  <a:ea typeface="Droid Sans Fallback"/>
                  <a:cs typeface="Droid Sans Fallback"/>
                </a:rPr>
                <a:t>z position</a:t>
              </a:r>
            </a:p>
          </p:txBody>
        </p:sp>
        <p:sp>
          <p:nvSpPr>
            <p:cNvPr id="59425" name="Text Box 52"/>
            <p:cNvSpPr txBox="1">
              <a:spLocks noChangeArrowheads="1"/>
            </p:cNvSpPr>
            <p:nvPr/>
          </p:nvSpPr>
          <p:spPr bwMode="auto">
            <a:xfrm>
              <a:off x="1496" y="1207"/>
              <a:ext cx="60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400">
                  <a:solidFill>
                    <a:srgbClr val="000000"/>
                  </a:solidFill>
                  <a:ea typeface="Droid Sans Fallback"/>
                  <a:cs typeface="Droid Sans Fallback"/>
                </a:rPr>
                <a:t>Br current</a:t>
              </a:r>
            </a:p>
          </p:txBody>
        </p:sp>
      </p:grpSp>
      <p:grpSp>
        <p:nvGrpSpPr>
          <p:cNvPr id="59400" name="Group 53"/>
          <p:cNvGrpSpPr>
            <a:grpSpLocks/>
          </p:cNvGrpSpPr>
          <p:nvPr/>
        </p:nvGrpSpPr>
        <p:grpSpPr bwMode="auto">
          <a:xfrm>
            <a:off x="3567013" y="3498850"/>
            <a:ext cx="3597275" cy="2763838"/>
            <a:chOff x="1431" y="2204"/>
            <a:chExt cx="2267" cy="1741"/>
          </a:xfrm>
        </p:grpSpPr>
        <p:grpSp>
          <p:nvGrpSpPr>
            <p:cNvPr id="59411" name="Group 54"/>
            <p:cNvGrpSpPr>
              <a:grpSpLocks/>
            </p:cNvGrpSpPr>
            <p:nvPr/>
          </p:nvGrpSpPr>
          <p:grpSpPr bwMode="auto">
            <a:xfrm>
              <a:off x="1431" y="2204"/>
              <a:ext cx="2267" cy="1741"/>
              <a:chOff x="1431" y="2204"/>
              <a:chExt cx="2267" cy="1741"/>
            </a:xfrm>
          </p:grpSpPr>
          <p:pic>
            <p:nvPicPr>
              <p:cNvPr id="59416" name="Picture 5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31" y="2234"/>
                <a:ext cx="2267" cy="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17" name="AutoShape 56"/>
              <p:cNvSpPr>
                <a:spLocks/>
              </p:cNvSpPr>
              <p:nvPr/>
            </p:nvSpPr>
            <p:spPr bwMode="auto">
              <a:xfrm rot="-5400000">
                <a:off x="2530" y="1397"/>
                <a:ext cx="149" cy="1763"/>
              </a:xfrm>
              <a:prstGeom prst="rightBrace">
                <a:avLst>
                  <a:gd name="adj1" fmla="val 98602"/>
                  <a:gd name="adj2" fmla="val 49963"/>
                </a:avLst>
              </a:prstGeom>
              <a:solidFill>
                <a:srgbClr val="23FF23">
                  <a:alpha val="14902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 altLang="cs-CZ"/>
              </a:p>
            </p:txBody>
          </p:sp>
        </p:grpSp>
        <p:sp>
          <p:nvSpPr>
            <p:cNvPr id="59412" name="Text Box 57"/>
            <p:cNvSpPr txBox="1">
              <a:spLocks noChangeArrowheads="1"/>
            </p:cNvSpPr>
            <p:nvPr/>
          </p:nvSpPr>
          <p:spPr bwMode="auto">
            <a:xfrm>
              <a:off x="1954" y="2399"/>
              <a:ext cx="18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1</a:t>
              </a:r>
            </a:p>
          </p:txBody>
        </p:sp>
        <p:sp>
          <p:nvSpPr>
            <p:cNvPr id="59413" name="Text Box 58"/>
            <p:cNvSpPr txBox="1">
              <a:spLocks noChangeArrowheads="1"/>
            </p:cNvSpPr>
            <p:nvPr/>
          </p:nvSpPr>
          <p:spPr bwMode="auto">
            <a:xfrm>
              <a:off x="1785" y="3166"/>
              <a:ext cx="415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400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ELM</a:t>
              </a:r>
              <a:r>
                <a:rPr lang="en-US" altLang="cs-CZ" sz="1600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 1</a:t>
              </a:r>
            </a:p>
          </p:txBody>
        </p:sp>
        <p:sp>
          <p:nvSpPr>
            <p:cNvPr id="59414" name="Text Box 59"/>
            <p:cNvSpPr txBox="1">
              <a:spLocks noChangeArrowheads="1"/>
            </p:cNvSpPr>
            <p:nvPr/>
          </p:nvSpPr>
          <p:spPr bwMode="auto">
            <a:xfrm>
              <a:off x="2714" y="3166"/>
              <a:ext cx="415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400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ELM</a:t>
              </a:r>
              <a:r>
                <a:rPr lang="en-US" altLang="cs-CZ" sz="1600">
                  <a:solidFill>
                    <a:srgbClr val="C90016"/>
                  </a:solidFill>
                  <a:latin typeface="Trebuchet MS" pitchFamily="34" charset="0"/>
                  <a:ea typeface="Droid Sans Fallback"/>
                  <a:cs typeface="Droid Sans Fallback"/>
                </a:rPr>
                <a:t> 2</a:t>
              </a:r>
            </a:p>
          </p:txBody>
        </p:sp>
        <p:sp>
          <p:nvSpPr>
            <p:cNvPr id="59415" name="Text Box 60"/>
            <p:cNvSpPr txBox="1">
              <a:spLocks noChangeArrowheads="1"/>
            </p:cNvSpPr>
            <p:nvPr/>
          </p:nvSpPr>
          <p:spPr bwMode="auto">
            <a:xfrm>
              <a:off x="2835" y="2436"/>
              <a:ext cx="589" cy="1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400">
                  <a:solidFill>
                    <a:srgbClr val="000000"/>
                  </a:solidFill>
                  <a:ea typeface="Droid Sans Fallback"/>
                  <a:cs typeface="Droid Sans Fallback"/>
                </a:rPr>
                <a:t>z position</a:t>
              </a:r>
            </a:p>
          </p:txBody>
        </p:sp>
      </p:grpSp>
      <p:sp>
        <p:nvSpPr>
          <p:cNvPr id="59402" name="AutoShape 69"/>
          <p:cNvSpPr>
            <a:spLocks/>
          </p:cNvSpPr>
          <p:nvPr/>
        </p:nvSpPr>
        <p:spPr bwMode="auto">
          <a:xfrm rot="5400000">
            <a:off x="4500462" y="4171951"/>
            <a:ext cx="182563" cy="1096962"/>
          </a:xfrm>
          <a:prstGeom prst="rightBrace">
            <a:avLst>
              <a:gd name="adj1" fmla="val 50072"/>
              <a:gd name="adj2" fmla="val 49981"/>
            </a:avLst>
          </a:prstGeom>
          <a:solidFill>
            <a:srgbClr val="FFFF00">
              <a:alpha val="29803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4" name="Šipka doleva a nahoru 3"/>
          <p:cNvSpPr/>
          <p:nvPr/>
        </p:nvSpPr>
        <p:spPr>
          <a:xfrm rot="5400000">
            <a:off x="1737570" y="2901057"/>
            <a:ext cx="808012" cy="2772000"/>
          </a:xfrm>
          <a:prstGeom prst="leftUpArrow">
            <a:avLst>
              <a:gd name="adj1" fmla="val 25000"/>
              <a:gd name="adj2" fmla="val 24417"/>
              <a:gd name="adj3" fmla="val 2500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R. Panek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6FFBD-59C0-4A33-83C3-5126DFF225A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164289" y="4077072"/>
            <a:ext cx="1872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Main goal: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Study of the physics behind ELM generation, comparison with JOREK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4558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2"/>
          <p:cNvSpPr txBox="1">
            <a:spLocks noChangeArrowheads="1"/>
          </p:cNvSpPr>
          <p:nvPr/>
        </p:nvSpPr>
        <p:spPr bwMode="auto">
          <a:xfrm>
            <a:off x="3059113" y="131763"/>
            <a:ext cx="55895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2452" rIns="81638" bIns="42452" anchor="ctr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cs-CZ" sz="2400" b="1" dirty="0" smtClean="0">
                <a:solidFill>
                  <a:srgbClr val="FFFFFF"/>
                </a:solidFill>
                <a:ea typeface="Microsoft YaHei"/>
                <a:cs typeface="Microsoft YaHei"/>
              </a:rPr>
              <a:t>ELM control techniques – </a:t>
            </a:r>
          </a:p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cs-CZ" sz="2400" b="1" dirty="0" smtClean="0">
                <a:solidFill>
                  <a:srgbClr val="FFFFFF"/>
                </a:solidFill>
                <a:ea typeface="Microsoft YaHei"/>
                <a:cs typeface="Microsoft YaHei"/>
              </a:rPr>
              <a:t>Magnetic perturbations</a:t>
            </a:r>
            <a:endParaRPr lang="en-US" altLang="cs-CZ" sz="2400" b="1" dirty="0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61454" name="TextovéPole 28"/>
          <p:cNvSpPr txBox="1">
            <a:spLocks noChangeArrowheads="1"/>
          </p:cNvSpPr>
          <p:nvPr/>
        </p:nvSpPr>
        <p:spPr bwMode="auto">
          <a:xfrm>
            <a:off x="250825" y="1122363"/>
            <a:ext cx="43926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 operation since summer 2014</a:t>
            </a:r>
          </a:p>
          <a:p>
            <a:pPr marL="285750" indent="-285750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n = 2 magnetic perturbation</a:t>
            </a:r>
          </a:p>
          <a:p>
            <a:pPr marL="285750" indent="-285750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Study of plasma response, ELM structure, SOL and </a:t>
            </a:r>
            <a:r>
              <a:rPr lang="en-US" sz="2000" dirty="0" err="1">
                <a:latin typeface="Calibri" pitchFamily="34" charset="0"/>
              </a:rPr>
              <a:t>divertor</a:t>
            </a:r>
            <a:r>
              <a:rPr lang="en-US" sz="2000" dirty="0">
                <a:latin typeface="Calibri" pitchFamily="34" charset="0"/>
              </a:rPr>
              <a:t> physics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R. Panek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6FFBD-59C0-4A33-83C3-5126DFF225A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5051"/>
            <a:ext cx="4299840" cy="26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1" y="3628029"/>
            <a:ext cx="4299840" cy="26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9552" y="3060249"/>
            <a:ext cx="8215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Response field </a:t>
            </a:r>
            <a:r>
              <a:rPr lang="en-US" sz="1600" b="1" dirty="0" smtClean="0">
                <a:solidFill>
                  <a:srgbClr val="C00000"/>
                </a:solidFill>
              </a:rPr>
              <a:t>experiment versus modelling </a:t>
            </a:r>
            <a:r>
              <a:rPr lang="en-US" sz="1600" b="1" dirty="0">
                <a:solidFill>
                  <a:srgbClr val="C00000"/>
                </a:solidFill>
              </a:rPr>
              <a:t>with MARS-F/Q </a:t>
            </a:r>
            <a:r>
              <a:rPr lang="en-US" sz="1600" b="1" dirty="0" smtClean="0">
                <a:solidFill>
                  <a:srgbClr val="C00000"/>
                </a:solidFill>
              </a:rPr>
              <a:t>code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(collaboration with CCFE)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7" name="TextBox 9216"/>
          <p:cNvSpPr txBox="1">
            <a:spLocks noChangeArrowheads="1"/>
          </p:cNvSpPr>
          <p:nvPr/>
        </p:nvSpPr>
        <p:spPr bwMode="auto">
          <a:xfrm>
            <a:off x="1619672" y="3865321"/>
            <a:ext cx="1128835" cy="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1451" dirty="0">
                <a:solidFill>
                  <a:srgbClr val="FF0000"/>
                </a:solidFill>
              </a:rPr>
              <a:t>Experiment</a:t>
            </a:r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6466485" y="3865321"/>
            <a:ext cx="694421" cy="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1451" dirty="0">
                <a:solidFill>
                  <a:srgbClr val="FF0000"/>
                </a:solidFill>
              </a:rPr>
              <a:t>Model</a:t>
            </a: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0" y="1122363"/>
            <a:ext cx="2881440" cy="19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TextovéPole 3"/>
          <p:cNvSpPr txBox="1">
            <a:spLocks noChangeArrowheads="1"/>
          </p:cNvSpPr>
          <p:nvPr/>
        </p:nvSpPr>
        <p:spPr bwMode="auto">
          <a:xfrm>
            <a:off x="5373757" y="980728"/>
            <a:ext cx="2731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cs-CZ" sz="1400" b="1" dirty="0" smtClean="0"/>
              <a:t>MP coils on COMPASS</a:t>
            </a:r>
            <a:endParaRPr lang="cs-CZ" altLang="cs-CZ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73"/>
          <p:cNvGrpSpPr>
            <a:grpSpLocks/>
          </p:cNvGrpSpPr>
          <p:nvPr/>
        </p:nvGrpSpPr>
        <p:grpSpPr bwMode="auto">
          <a:xfrm>
            <a:off x="5768975" y="1171575"/>
            <a:ext cx="3168650" cy="3265488"/>
            <a:chOff x="716" y="981"/>
            <a:chExt cx="2163" cy="2057"/>
          </a:xfrm>
        </p:grpSpPr>
        <p:pic>
          <p:nvPicPr>
            <p:cNvPr id="63502" name="Picture 66" descr="Compass-D_porty_topview_ANGL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" y="981"/>
              <a:ext cx="2163" cy="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3" name="Oval 67"/>
            <p:cNvSpPr>
              <a:spLocks noChangeArrowheads="1"/>
            </p:cNvSpPr>
            <p:nvPr/>
          </p:nvSpPr>
          <p:spPr bwMode="auto">
            <a:xfrm rot="780000">
              <a:off x="1533" y="2024"/>
              <a:ext cx="226" cy="5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3504" name="Oval 69"/>
            <p:cNvSpPr>
              <a:spLocks noChangeArrowheads="1"/>
            </p:cNvSpPr>
            <p:nvPr/>
          </p:nvSpPr>
          <p:spPr bwMode="auto">
            <a:xfrm rot="780000">
              <a:off x="1760" y="1207"/>
              <a:ext cx="226" cy="5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3505" name="Oval 70"/>
            <p:cNvSpPr>
              <a:spLocks noChangeArrowheads="1"/>
            </p:cNvSpPr>
            <p:nvPr/>
          </p:nvSpPr>
          <p:spPr bwMode="auto">
            <a:xfrm rot="-1920000">
              <a:off x="1442" y="1253"/>
              <a:ext cx="226" cy="5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3506" name="Oval 71"/>
            <p:cNvSpPr>
              <a:spLocks noChangeArrowheads="1"/>
            </p:cNvSpPr>
            <p:nvPr/>
          </p:nvSpPr>
          <p:spPr bwMode="auto">
            <a:xfrm rot="-4500000">
              <a:off x="2078" y="1706"/>
              <a:ext cx="226" cy="5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63507" name="Oval 72"/>
            <p:cNvSpPr>
              <a:spLocks noChangeArrowheads="1"/>
            </p:cNvSpPr>
            <p:nvPr/>
          </p:nvSpPr>
          <p:spPr bwMode="auto">
            <a:xfrm rot="-1800000">
              <a:off x="1897" y="1979"/>
              <a:ext cx="226" cy="5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20"/>
          <p:cNvPicPr>
            <a:picLocks noChangeAspect="1" noChangeArrowheads="1"/>
          </p:cNvPicPr>
          <p:nvPr/>
        </p:nvPicPr>
        <p:blipFill>
          <a:blip r:embed="rId5"/>
          <a:srcRect l="5154" r="1718"/>
          <a:stretch>
            <a:fillRect/>
          </a:stretch>
        </p:blipFill>
        <p:spPr bwMode="auto">
          <a:xfrm>
            <a:off x="3924300" y="3789363"/>
            <a:ext cx="24209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4505325" y="180975"/>
            <a:ext cx="43291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pt-PT" sz="2000" b="1">
                <a:solidFill>
                  <a:schemeClr val="bg1"/>
                </a:solidFill>
              </a:rPr>
              <a:t>Toroidal current asymmetries 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pt-PT" sz="2000" b="1">
                <a:solidFill>
                  <a:schemeClr val="bg1"/>
                </a:solidFill>
              </a:rPr>
              <a:t>during disruptions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0" y="2709863"/>
            <a:ext cx="9142413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PT" altLang="pt-PT"/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0" y="2709863"/>
            <a:ext cx="9142413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PT" altLang="pt-PT"/>
          </a:p>
        </p:txBody>
      </p:sp>
      <p:pic>
        <p:nvPicPr>
          <p:cNvPr id="63498" name="Picture 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4292600"/>
            <a:ext cx="16430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Retângulo 2"/>
          <p:cNvSpPr>
            <a:spLocks noChangeArrowheads="1"/>
          </p:cNvSpPr>
          <p:nvPr/>
        </p:nvSpPr>
        <p:spPr bwMode="auto">
          <a:xfrm>
            <a:off x="5635625" y="908050"/>
            <a:ext cx="1595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None/>
            </a:pPr>
            <a:r>
              <a:rPr lang="pt-PT" altLang="pt-PT" sz="2000"/>
              <a:t>COMPASS:</a:t>
            </a:r>
            <a:endParaRPr lang="en-US" altLang="pt-PT" sz="2000"/>
          </a:p>
        </p:txBody>
      </p:sp>
      <p:sp>
        <p:nvSpPr>
          <p:cNvPr id="63500" name="Retângulo 15"/>
          <p:cNvSpPr>
            <a:spLocks noChangeArrowheads="1"/>
          </p:cNvSpPr>
          <p:nvPr/>
        </p:nvSpPr>
        <p:spPr bwMode="auto">
          <a:xfrm>
            <a:off x="2990850" y="594995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PT" sz="1600" b="1">
                <a:solidFill>
                  <a:srgbClr val="0070C0"/>
                </a:solidFill>
              </a:rPr>
              <a:t>JET and COMPASS show same values</a:t>
            </a:r>
            <a:endParaRPr lang="en-US" altLang="pt-PT" sz="1600">
              <a:solidFill>
                <a:srgbClr val="0070C0"/>
              </a:solidFill>
            </a:endParaRP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190500" y="981075"/>
            <a:ext cx="5318125" cy="395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82563" indent="-1825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pt-PT" b="1" dirty="0" err="1">
                <a:latin typeface="Calibri" pitchFamily="34" charset="0"/>
                <a:cs typeface="Calibri" pitchFamily="34" charset="0"/>
              </a:rPr>
              <a:t>Toroidal</a:t>
            </a:r>
            <a:r>
              <a:rPr lang="en-US" altLang="pt-PT" b="1" dirty="0">
                <a:latin typeface="Calibri" pitchFamily="34" charset="0"/>
                <a:cs typeface="Calibri" pitchFamily="34" charset="0"/>
              </a:rPr>
              <a:t> current asymmetries </a:t>
            </a:r>
            <a:r>
              <a:rPr lang="en-US" altLang="pt-PT" dirty="0">
                <a:latin typeface="Calibri" pitchFamily="34" charset="0"/>
                <a:cs typeface="Calibri" pitchFamily="34" charset="0"/>
              </a:rPr>
              <a:t>during a disruption lead to substantial sideway forces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defRPr/>
            </a:pPr>
            <a:endParaRPr lang="en-US" altLang="pt-PT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COMPASS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~400 diagnostic coils =&gt;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plasma current asymmetries</a:t>
            </a:r>
            <a:r>
              <a:rPr lang="en-US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can be well measured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Comparative studies with JET has been initiated (S.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Gerasimov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altLang="pt-PT" dirty="0">
                <a:latin typeface="Calibri" pitchFamily="34" charset="0"/>
                <a:cs typeface="Calibri" pitchFamily="34" charset="0"/>
              </a:rPr>
              <a:t> =&gt; </a:t>
            </a:r>
            <a:r>
              <a:rPr lang="en-US" altLang="pt-PT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en-US" altLang="pt-PT" b="1" dirty="0" err="1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toroidal</a:t>
            </a:r>
            <a:r>
              <a:rPr lang="en-US" altLang="pt-PT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locations</a:t>
            </a:r>
            <a:r>
              <a:rPr lang="en-US" altLang="pt-PT" dirty="0">
                <a:latin typeface="Calibri" pitchFamily="34" charset="0"/>
                <a:cs typeface="Calibri" pitchFamily="34" charset="0"/>
              </a:rPr>
              <a:t> as</a:t>
            </a:r>
            <a:r>
              <a:rPr lang="pt-PT" altLang="pt-PT" dirty="0">
                <a:latin typeface="Calibri" pitchFamily="34" charset="0"/>
                <a:cs typeface="Calibri" pitchFamily="34" charset="0"/>
              </a:rPr>
              <a:t> compared to 4 locations of JET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Sideway forces on COMPASS  ~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3 000 N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installation of accelerometers under 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consideration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R. Panek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6FFBD-59C0-4A33-83C3-5126DFF225A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R. Panek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6FFBD-59C0-4A33-83C3-5126DFF225AA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59832" y="116632"/>
            <a:ext cx="5697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Metal Hall </a:t>
            </a:r>
            <a:r>
              <a:rPr lang="en-US" sz="2400" b="1" dirty="0" smtClean="0">
                <a:solidFill>
                  <a:schemeClr val="bg1"/>
                </a:solidFill>
              </a:rPr>
              <a:t>sensors and 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LTCC irradiation tests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496" y="1196752"/>
            <a:ext cx="9108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Metal Hall sensors </a:t>
            </a:r>
            <a:r>
              <a:rPr lang="en-US" dirty="0" smtClean="0"/>
              <a:t>(pioneered by IPP Prague) are attractive option for local magnetic field measurements in ITER/DEMO like fusion reactors: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Contrary to pick-up coils, they allow for </a:t>
            </a:r>
            <a:r>
              <a:rPr lang="en-US" b="1" dirty="0" smtClean="0"/>
              <a:t>AC detection technique</a:t>
            </a:r>
            <a:r>
              <a:rPr lang="en-US" dirty="0"/>
              <a:t>;</a:t>
            </a:r>
            <a:r>
              <a:rPr lang="en-US" dirty="0" smtClean="0"/>
              <a:t> much more resilient to spurious voltages due to various temperature/radiation asymmetries.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</a:t>
            </a:r>
            <a:r>
              <a:rPr lang="en-US" b="1" dirty="0" smtClean="0"/>
              <a:t>ore robust</a:t>
            </a:r>
            <a:r>
              <a:rPr lang="en-US" dirty="0" smtClean="0"/>
              <a:t> and </a:t>
            </a:r>
            <a:r>
              <a:rPr lang="en-US" b="1" dirty="0" smtClean="0"/>
              <a:t>more simple</a:t>
            </a:r>
            <a:r>
              <a:rPr lang="en-US" dirty="0" smtClean="0"/>
              <a:t> compared to MEMS.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6048" y="2883307"/>
            <a:ext cx="905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Bismuth Hall sensors</a:t>
            </a:r>
            <a:r>
              <a:rPr lang="en-US" b="1" dirty="0" smtClean="0"/>
              <a:t> </a:t>
            </a:r>
            <a:r>
              <a:rPr lang="en-US" dirty="0" smtClean="0"/>
              <a:t>are presently accepted baseline concept for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ITER steady state magnetic diagnostic.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437312"/>
            <a:ext cx="322521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3641999" y="3758160"/>
            <a:ext cx="551604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cs-CZ" dirty="0"/>
              <a:t>We perform the first neutron irradiation test of ITER like LTCC sensors </a:t>
            </a:r>
            <a:r>
              <a:rPr lang="en-US" altLang="cs-CZ" dirty="0" smtClean="0"/>
              <a:t>at </a:t>
            </a:r>
            <a:r>
              <a:rPr lang="en-US" altLang="cs-CZ" dirty="0"/>
              <a:t>LVR-15 fission reactor</a:t>
            </a:r>
            <a:r>
              <a:rPr lang="en-US" altLang="cs-CZ" dirty="0" smtClean="0"/>
              <a:t>. </a:t>
            </a:r>
            <a:endParaRPr lang="en-US" altLang="cs-CZ" dirty="0"/>
          </a:p>
          <a:p>
            <a:pPr marL="0" indent="0" eaLnBrk="1" hangingPunct="1">
              <a:spcBef>
                <a:spcPts val="600"/>
              </a:spcBef>
            </a:pPr>
            <a:r>
              <a:rPr lang="en-US" altLang="cs-CZ" dirty="0" smtClean="0"/>
              <a:t>Total neutron </a:t>
            </a:r>
            <a:r>
              <a:rPr lang="en-US" altLang="cs-CZ" dirty="0" err="1"/>
              <a:t>fluence</a:t>
            </a:r>
            <a:r>
              <a:rPr lang="en-US" altLang="cs-CZ" dirty="0"/>
              <a:t>, E &gt; 0.1 MeV, </a:t>
            </a:r>
            <a:r>
              <a:rPr lang="en-US" altLang="cs-CZ" dirty="0" smtClean="0"/>
              <a:t> </a:t>
            </a:r>
            <a:r>
              <a:rPr lang="en-US" altLang="cs-CZ" sz="2000" b="1" dirty="0" smtClean="0"/>
              <a:t>1 </a:t>
            </a:r>
            <a:r>
              <a:rPr lang="en-US" altLang="cs-CZ" sz="2000" b="1" dirty="0"/>
              <a:t>× </a:t>
            </a:r>
            <a:r>
              <a:rPr lang="en-US" altLang="cs-CZ" sz="2000" b="1" dirty="0" smtClean="0"/>
              <a:t>10</a:t>
            </a:r>
            <a:r>
              <a:rPr lang="en-US" altLang="cs-CZ" sz="2000" b="1" baseline="30000" dirty="0" smtClean="0"/>
              <a:t>20</a:t>
            </a:r>
            <a:r>
              <a:rPr lang="en-US" altLang="cs-CZ" sz="2000" b="1" dirty="0" smtClean="0"/>
              <a:t> </a:t>
            </a:r>
            <a:r>
              <a:rPr lang="en-US" altLang="cs-CZ" sz="2000" b="1" dirty="0"/>
              <a:t>cm</a:t>
            </a:r>
            <a:r>
              <a:rPr lang="en-US" altLang="cs-CZ" sz="2000" b="1" baseline="30000" dirty="0"/>
              <a:t>-2</a:t>
            </a:r>
            <a:r>
              <a:rPr lang="en-US" altLang="cs-CZ" sz="2000" dirty="0"/>
              <a:t>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1226" y="3686152"/>
            <a:ext cx="2716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LTCC </a:t>
            </a:r>
            <a:r>
              <a:rPr lang="en-US" dirty="0">
                <a:latin typeface="Arial" charset="0"/>
              </a:rPr>
              <a:t>technology is the basic concept for ITER inductive sensors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1920" y="5298013"/>
            <a:ext cx="50760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.</a:t>
            </a:r>
            <a:endParaRPr lang="en-US" dirty="0" smtClean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No systematic radiation structural effects!</a:t>
            </a:r>
            <a:r>
              <a:rPr lang="en-US" dirty="0" smtClean="0">
                <a:sym typeface="Symbol"/>
              </a:rPr>
              <a:t> </a:t>
            </a:r>
            <a:endParaRPr lang="cs-CZ" dirty="0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284163" y="3601646"/>
            <a:ext cx="8437562" cy="4337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3203575" y="188913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Conclusion</a:t>
            </a:r>
            <a:endParaRPr lang="cs-CZ" sz="2800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520" y="1312307"/>
            <a:ext cx="8640960" cy="3631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Technology research to in the field of material irradiation, high heat fluxes and TBM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ongoing.</a:t>
            </a:r>
            <a:endParaRPr lang="en-US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COMPASS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is a flexible device for studies of edge, SOL and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divertor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physics as well as some of the problems related to PWI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New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set of diagnostics focused on edge plasma, SOL and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divertor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in operation providing unique possibilities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Suitable for benchmarking of numerical codes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ELM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control systems in operation</a:t>
            </a:r>
          </a:p>
          <a:p>
            <a:pPr marL="358775" indent="-358775">
              <a:spcAft>
                <a:spcPts val="1200"/>
              </a:spcAft>
              <a:buFontTx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COMPASS is open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for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collaboration</a:t>
            </a:r>
            <a:endParaRPr lang="en-GB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475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E7D1E7-C35A-4F2C-AFD2-55B697AC450A}" type="slidenum">
              <a:rPr lang="cs-CZ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132138" y="188913"/>
            <a:ext cx="576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cs-CZ" b="1" dirty="0" smtClean="0">
                <a:solidFill>
                  <a:schemeClr val="bg1"/>
                </a:solidFill>
                <a:latin typeface="+mn-lt"/>
              </a:rPr>
              <a:t>Participation of Czech Institutions</a:t>
            </a:r>
            <a:endParaRPr lang="cs-CZ" altLang="cs-CZ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250825" y="1066800"/>
            <a:ext cx="8991600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endParaRPr lang="en-US" altLang="cs-CZ" sz="1800" b="1" dirty="0" smtClean="0">
              <a:solidFill>
                <a:srgbClr val="FB010D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cs-CZ" sz="1800" b="1" dirty="0" smtClean="0">
                <a:solidFill>
                  <a:srgbClr val="FB010D"/>
                </a:solidFill>
                <a:latin typeface="+mn-lt"/>
              </a:rPr>
              <a:t>Coordinated by Institute </a:t>
            </a:r>
            <a:r>
              <a:rPr lang="en-US" altLang="cs-CZ" sz="1800" b="1" dirty="0">
                <a:solidFill>
                  <a:srgbClr val="FB010D"/>
                </a:solidFill>
                <a:latin typeface="+mn-lt"/>
              </a:rPr>
              <a:t>of Plasma Physics AS CR</a:t>
            </a:r>
            <a:endParaRPr lang="en-US" altLang="cs-CZ" sz="1800" b="1" dirty="0" smtClean="0">
              <a:solidFill>
                <a:srgbClr val="FB010D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endParaRPr lang="en-US" altLang="cs-CZ" sz="1800" b="1" dirty="0">
              <a:solidFill>
                <a:srgbClr val="FB010D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cs-CZ" sz="1800" b="1" dirty="0" smtClean="0">
                <a:solidFill>
                  <a:srgbClr val="0000FF"/>
                </a:solidFill>
                <a:latin typeface="+mn-lt"/>
                <a:cs typeface="+mn-cs"/>
              </a:rPr>
              <a:t>Institutes involved: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b="1" i="1" dirty="0" smtClean="0">
                <a:latin typeface="+mn-lt"/>
              </a:rPr>
              <a:t>Institute of Plasma Physics AS CR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b="1" i="1" dirty="0" smtClean="0">
                <a:latin typeface="+mn-lt"/>
              </a:rPr>
              <a:t>Research </a:t>
            </a:r>
            <a:r>
              <a:rPr lang="en-US" altLang="cs-CZ" sz="1800" b="1" i="1" dirty="0" smtClean="0">
                <a:latin typeface="+mn-lt"/>
              </a:rPr>
              <a:t>Centre </a:t>
            </a:r>
            <a:r>
              <a:rPr lang="cs-CZ" altLang="cs-CZ" sz="1800" b="1" i="1" dirty="0" smtClean="0">
                <a:latin typeface="+mn-lt"/>
              </a:rPr>
              <a:t>Řež, a.s.</a:t>
            </a:r>
            <a:endParaRPr lang="en-US" altLang="cs-CZ" sz="1800" b="1" i="1" dirty="0" smtClean="0"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i="1" dirty="0" smtClean="0">
                <a:latin typeface="+mn-lt"/>
              </a:rPr>
              <a:t>J. Heyrovsky Institute of Physical Chemistry AS CR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i="1" dirty="0" smtClean="0">
                <a:latin typeface="+mn-lt"/>
              </a:rPr>
              <a:t>Institute of Applied Mechanics, Ltd., Brno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i="1" dirty="0" smtClean="0">
                <a:latin typeface="+mn-lt"/>
              </a:rPr>
              <a:t>Institute of Nuclear Physics AS CR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i="1" dirty="0" smtClean="0">
                <a:latin typeface="+mn-lt"/>
              </a:rPr>
              <a:t>Institute of Physics of Materials AS CR, Brno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5000"/>
              </a:spcBef>
              <a:defRPr/>
            </a:pPr>
            <a:endParaRPr lang="en-US" altLang="cs-CZ" sz="1800" i="1" dirty="0">
              <a:latin typeface="+mn-lt"/>
            </a:endParaRPr>
          </a:p>
          <a:p>
            <a:pPr indent="-285750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cs-CZ" sz="1800" b="1" dirty="0" smtClean="0">
                <a:solidFill>
                  <a:srgbClr val="0000FF"/>
                </a:solidFill>
                <a:latin typeface="+mn-lt"/>
              </a:rPr>
              <a:t>Universities:</a:t>
            </a:r>
            <a:endParaRPr lang="en-US" altLang="cs-CZ" sz="1800" b="1" dirty="0">
              <a:solidFill>
                <a:srgbClr val="0000FF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i="1" dirty="0" smtClean="0">
                <a:latin typeface="+mn-lt"/>
              </a:rPr>
              <a:t>Faculty </a:t>
            </a:r>
            <a:r>
              <a:rPr lang="en-US" altLang="cs-CZ" sz="1800" i="1" dirty="0" smtClean="0">
                <a:latin typeface="+mn-lt"/>
              </a:rPr>
              <a:t>of </a:t>
            </a:r>
            <a:r>
              <a:rPr lang="en-US" altLang="cs-CZ" sz="1800" i="1" dirty="0" err="1" smtClean="0">
                <a:latin typeface="+mn-lt"/>
              </a:rPr>
              <a:t>Math&amp;Physics</a:t>
            </a:r>
            <a:r>
              <a:rPr lang="en-US" altLang="cs-CZ" sz="1800" i="1" dirty="0" smtClean="0">
                <a:latin typeface="+mn-lt"/>
              </a:rPr>
              <a:t>, Charles University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n-US" altLang="cs-CZ" sz="1800" i="1" dirty="0" smtClean="0">
                <a:latin typeface="+mn-lt"/>
              </a:rPr>
              <a:t>Faculty of Nuclear Science and Physical Engineering, Czech Technical University </a:t>
            </a:r>
            <a:endParaRPr lang="en-US" altLang="cs-CZ" sz="1800" i="1" dirty="0" smtClean="0">
              <a:latin typeface="+mn-lt"/>
            </a:endParaRPr>
          </a:p>
        </p:txBody>
      </p:sp>
      <p:sp>
        <p:nvSpPr>
          <p:cNvPr id="19460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9A15B1B-9E23-4575-8C1D-F133CE926B69}" type="slidenum">
              <a:rPr lang="cs-CZ" altLang="cs-CZ" sz="900">
                <a:solidFill>
                  <a:srgbClr val="898989"/>
                </a:solidFill>
              </a:rPr>
              <a:pPr/>
              <a:t>2</a:t>
            </a:fld>
            <a:endParaRPr lang="cs-CZ" altLang="cs-CZ" sz="900">
              <a:solidFill>
                <a:srgbClr val="898989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R. Panek</a:t>
            </a:r>
          </a:p>
        </p:txBody>
      </p:sp>
    </p:spTree>
    <p:extLst>
      <p:ext uri="{BB962C8B-B14F-4D97-AF65-F5344CB8AC3E}">
        <p14:creationId xmlns:p14="http://schemas.microsoft.com/office/powerpoint/2010/main" val="10785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R. Panek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C14F38-2440-49EB-B0CB-9F3A97C1CC5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07529" y="4822602"/>
            <a:ext cx="2960688" cy="1366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20442"/>
              </a:gs>
              <a:gs pos="100000">
                <a:srgbClr val="26098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147742" y="4822602"/>
            <a:ext cx="2960687" cy="1366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C3C"/>
              </a:gs>
              <a:gs pos="100000">
                <a:srgbClr val="00608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155679" y="1220565"/>
            <a:ext cx="2960688" cy="1366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63F6A"/>
              </a:gs>
              <a:gs pos="100000">
                <a:srgbClr val="0D88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07754" y="2949352"/>
            <a:ext cx="3465513" cy="1511300"/>
          </a:xfrm>
          <a:prstGeom prst="flowChartAlternateProcess">
            <a:avLst/>
          </a:prstGeom>
          <a:solidFill>
            <a:srgbClr val="2D3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22425" indent="116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79625" indent="116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36825" indent="116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94025" indent="116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99592" y="1222152"/>
            <a:ext cx="2960687" cy="1366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SzTx/>
              <a:buFontTx/>
              <a:buNone/>
              <a:defRPr/>
            </a:pPr>
            <a:endParaRPr lang="en-GB" altLang="cs-CZ" smtClean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07529" y="1285652"/>
            <a:ext cx="28797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 dirty="0">
                <a:solidFill>
                  <a:schemeClr val="bg1"/>
                </a:solidFill>
              </a:rPr>
              <a:t>Technological Experimental Circuits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 dirty="0">
                <a:solidFill>
                  <a:schemeClr val="bg1"/>
                </a:solidFill>
              </a:rPr>
              <a:t>TEC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44054" y="4901977"/>
            <a:ext cx="25257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>
                <a:solidFill>
                  <a:schemeClr val="bg1"/>
                </a:solidFill>
              </a:rPr>
              <a:t>Nuclear</a:t>
            </a:r>
            <a:br>
              <a:rPr lang="en-GB" altLang="cs-CZ" sz="2000" b="1">
                <a:solidFill>
                  <a:schemeClr val="bg1"/>
                </a:solidFill>
              </a:rPr>
            </a:br>
            <a:r>
              <a:rPr lang="en-GB" altLang="cs-CZ" sz="2000" b="1">
                <a:solidFill>
                  <a:schemeClr val="bg1"/>
                </a:solidFill>
              </a:rPr>
              <a:t>Fuel Cycle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>
                <a:solidFill>
                  <a:schemeClr val="bg1"/>
                </a:solidFill>
              </a:rPr>
              <a:t>NFC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435079" y="4967065"/>
            <a:ext cx="2524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 dirty="0">
                <a:solidFill>
                  <a:schemeClr val="bg1"/>
                </a:solidFill>
              </a:rPr>
              <a:t>Material Research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 dirty="0">
                <a:solidFill>
                  <a:schemeClr val="bg1"/>
                </a:solidFill>
              </a:rPr>
              <a:t>MAT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71579" y="1196752"/>
            <a:ext cx="25241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>
                <a:solidFill>
                  <a:schemeClr val="bg1"/>
                </a:solidFill>
              </a:rPr>
              <a:t>Structural</a:t>
            </a:r>
            <a:br>
              <a:rPr lang="en-GB" altLang="cs-CZ" sz="2000" b="1">
                <a:solidFill>
                  <a:schemeClr val="bg1"/>
                </a:solidFill>
              </a:rPr>
            </a:br>
            <a:r>
              <a:rPr lang="en-GB" altLang="cs-CZ" sz="2000" b="1">
                <a:solidFill>
                  <a:schemeClr val="bg1"/>
                </a:solidFill>
              </a:rPr>
              <a:t>and System Diagnostics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>
                <a:solidFill>
                  <a:schemeClr val="bg1"/>
                </a:solidFill>
              </a:rPr>
              <a:t>SSD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779192" y="3166840"/>
            <a:ext cx="34575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400" b="1">
                <a:solidFill>
                  <a:schemeClr val="bg1"/>
                </a:solidFill>
              </a:rPr>
              <a:t>SUSEN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400" b="1">
                <a:solidFill>
                  <a:schemeClr val="bg1"/>
                </a:solidFill>
              </a:rPr>
              <a:t>“Sustainable</a:t>
            </a:r>
            <a:r>
              <a:rPr lang="cs-CZ" altLang="cs-CZ" sz="2400" b="1">
                <a:solidFill>
                  <a:schemeClr val="bg1"/>
                </a:solidFill>
              </a:rPr>
              <a:t> </a:t>
            </a:r>
            <a:r>
              <a:rPr lang="en-GB" altLang="cs-CZ" sz="2400" b="1">
                <a:solidFill>
                  <a:schemeClr val="bg1"/>
                </a:solidFill>
              </a:rPr>
              <a:t>Energy”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3000000">
            <a:off x="2868886" y="2716783"/>
            <a:ext cx="647700" cy="265113"/>
          </a:xfrm>
          <a:prstGeom prst="leftArrow">
            <a:avLst>
              <a:gd name="adj1" fmla="val 50000"/>
              <a:gd name="adj2" fmla="val 6107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13800000">
            <a:off x="5461273" y="4363021"/>
            <a:ext cx="647700" cy="265112"/>
          </a:xfrm>
          <a:prstGeom prst="leftArrow">
            <a:avLst>
              <a:gd name="adj1" fmla="val 50000"/>
              <a:gd name="adj2" fmla="val 61078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18600000">
            <a:off x="2854598" y="4386834"/>
            <a:ext cx="647700" cy="265112"/>
          </a:xfrm>
          <a:prstGeom prst="leftArrow">
            <a:avLst>
              <a:gd name="adj1" fmla="val 50000"/>
              <a:gd name="adj2" fmla="val 6107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 rot="7800000">
            <a:off x="5515248" y="2729484"/>
            <a:ext cx="647700" cy="265112"/>
          </a:xfrm>
          <a:prstGeom prst="leftArrow">
            <a:avLst>
              <a:gd name="adj1" fmla="val 50000"/>
              <a:gd name="adj2" fmla="val 6107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en-GB" altLang="cs-CZ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584379" y="3078981"/>
            <a:ext cx="2524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altLang="cs-CZ" sz="2000" b="1" dirty="0" smtClean="0">
                <a:solidFill>
                  <a:srgbClr val="C00000"/>
                </a:solidFill>
              </a:rPr>
              <a:t>+ Fission research reactor for material tests</a:t>
            </a:r>
            <a:endParaRPr lang="en-GB" altLang="cs-CZ" sz="2000" b="1" dirty="0">
              <a:solidFill>
                <a:srgbClr val="C0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49032" y="261446"/>
            <a:ext cx="378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2800" b="1" dirty="0">
                <a:solidFill>
                  <a:schemeClr val="bg1"/>
                </a:solidFill>
              </a:rPr>
              <a:t>Research Centre </a:t>
            </a:r>
            <a:r>
              <a:rPr lang="cs-CZ" altLang="cs-CZ" sz="2800" b="1" dirty="0">
                <a:solidFill>
                  <a:schemeClr val="bg1"/>
                </a:solidFill>
              </a:rPr>
              <a:t>Řež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991096" y="5410647"/>
            <a:ext cx="2133600" cy="476250"/>
          </a:xfrm>
        </p:spPr>
        <p:txBody>
          <a:bodyPr/>
          <a:lstStyle/>
          <a:p>
            <a:pPr>
              <a:defRPr/>
            </a:pPr>
            <a:fld id="{F246FFBD-59C0-4A33-83C3-5126DFF225A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0"/>
          <a:stretch>
            <a:fillRect/>
          </a:stretch>
        </p:blipFill>
        <p:spPr bwMode="auto">
          <a:xfrm>
            <a:off x="1120825" y="3642172"/>
            <a:ext cx="3523183" cy="26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520700" y="260648"/>
            <a:ext cx="8421688" cy="792163"/>
          </a:xfrm>
          <a:prstGeom prst="rect">
            <a:avLst/>
          </a:prstGeom>
        </p:spPr>
        <p:txBody>
          <a:bodyPr/>
          <a:lstStyle>
            <a:lvl1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Experimental devices</a:t>
            </a:r>
            <a:endParaRPr lang="cs-CZ" kern="0" dirty="0" smtClean="0">
              <a:solidFill>
                <a:schemeClr val="bg1"/>
              </a:solidFill>
            </a:endParaRPr>
          </a:p>
        </p:txBody>
      </p:sp>
      <p:sp>
        <p:nvSpPr>
          <p:cNvPr id="7" name="TextovéPole 33"/>
          <p:cNvSpPr txBox="1">
            <a:spLocks noChangeArrowheads="1"/>
          </p:cNvSpPr>
          <p:nvPr/>
        </p:nvSpPr>
        <p:spPr bwMode="auto">
          <a:xfrm>
            <a:off x="592138" y="980728"/>
            <a:ext cx="9721850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>
                <a:solidFill>
                  <a:srgbClr val="000000"/>
                </a:solidFill>
              </a:rPr>
              <a:t>IV.GENERATION FISSION REACTORS</a:t>
            </a:r>
          </a:p>
          <a:p>
            <a:r>
              <a:rPr lang="cs-CZ" altLang="cs-CZ" sz="1400" b="1" dirty="0">
                <a:solidFill>
                  <a:srgbClr val="0854A0"/>
                </a:solidFill>
              </a:rPr>
              <a:t>SCWL-FQT</a:t>
            </a:r>
            <a:r>
              <a:rPr lang="cs-CZ" altLang="cs-CZ" sz="1400" dirty="0"/>
              <a:t>		</a:t>
            </a:r>
            <a:r>
              <a:rPr lang="cs-CZ" altLang="cs-CZ" sz="1400" dirty="0">
                <a:solidFill>
                  <a:srgbClr val="000000"/>
                </a:solidFill>
              </a:rPr>
              <a:t>- SUPERCITICAL WATER FUEL QUALIFICATION TESTS LOOP</a:t>
            </a:r>
          </a:p>
          <a:p>
            <a:r>
              <a:rPr lang="cs-CZ" altLang="cs-CZ" sz="1400" b="1" dirty="0">
                <a:solidFill>
                  <a:srgbClr val="0854A0"/>
                </a:solidFill>
              </a:rPr>
              <a:t>UCWL </a:t>
            </a:r>
            <a:r>
              <a:rPr lang="cs-CZ" altLang="cs-CZ" sz="1400" dirty="0"/>
              <a:t>		</a:t>
            </a:r>
            <a:r>
              <a:rPr lang="en-US" altLang="cs-CZ" sz="1400" dirty="0" smtClean="0"/>
              <a:t>	</a:t>
            </a:r>
            <a:r>
              <a:rPr lang="cs-CZ" altLang="cs-CZ" sz="1400" dirty="0" smtClean="0">
                <a:solidFill>
                  <a:srgbClr val="000000"/>
                </a:solidFill>
              </a:rPr>
              <a:t>- </a:t>
            </a:r>
            <a:r>
              <a:rPr lang="cs-CZ" altLang="cs-CZ" sz="1400" dirty="0">
                <a:solidFill>
                  <a:srgbClr val="000000"/>
                </a:solidFill>
              </a:rPr>
              <a:t>ULTRACRITICAL WATER LOOP</a:t>
            </a:r>
          </a:p>
          <a:p>
            <a:r>
              <a:rPr lang="cs-CZ" altLang="cs-CZ" sz="1400" b="1" dirty="0">
                <a:solidFill>
                  <a:srgbClr val="0854A0"/>
                </a:solidFill>
              </a:rPr>
              <a:t>HTHL</a:t>
            </a:r>
            <a:r>
              <a:rPr lang="cs-CZ" altLang="cs-CZ" sz="1400" dirty="0"/>
              <a:t>			</a:t>
            </a:r>
            <a:r>
              <a:rPr lang="cs-CZ" altLang="cs-CZ" sz="1400" dirty="0">
                <a:solidFill>
                  <a:srgbClr val="000000"/>
                </a:solidFill>
              </a:rPr>
              <a:t>- HIGH TEMPERATURE HELIUM LOOP</a:t>
            </a:r>
          </a:p>
          <a:p>
            <a:r>
              <a:rPr lang="cs-CZ" altLang="cs-CZ" sz="1400" b="1" dirty="0">
                <a:solidFill>
                  <a:srgbClr val="0854A0"/>
                </a:solidFill>
              </a:rPr>
              <a:t>S-ALLEGRO</a:t>
            </a:r>
            <a:r>
              <a:rPr lang="cs-CZ" altLang="cs-CZ" sz="1400" dirty="0"/>
              <a:t>	</a:t>
            </a:r>
            <a:r>
              <a:rPr lang="en-US" altLang="cs-CZ" sz="1400" dirty="0"/>
              <a:t>	</a:t>
            </a:r>
            <a:r>
              <a:rPr lang="cs-CZ" altLang="cs-CZ" sz="1400" dirty="0">
                <a:solidFill>
                  <a:srgbClr val="000000"/>
                </a:solidFill>
              </a:rPr>
              <a:t>- HIGH TEMPERATURE HELIUM LOOP FOR ALLEGRO</a:t>
            </a:r>
          </a:p>
          <a:p>
            <a:r>
              <a:rPr lang="en-US" altLang="cs-CZ" sz="1400" b="1" dirty="0">
                <a:solidFill>
                  <a:srgbClr val="0854A0"/>
                </a:solidFill>
              </a:rPr>
              <a:t>S</a:t>
            </a:r>
            <a:r>
              <a:rPr lang="cs-CZ" altLang="cs-CZ" sz="1400" b="1" dirty="0">
                <a:solidFill>
                  <a:srgbClr val="0854A0"/>
                </a:solidFill>
              </a:rPr>
              <a:t>CO2	</a:t>
            </a:r>
            <a:r>
              <a:rPr lang="cs-CZ" altLang="cs-CZ" sz="1400" dirty="0">
                <a:solidFill>
                  <a:srgbClr val="000000"/>
                </a:solidFill>
              </a:rPr>
              <a:t>		- </a:t>
            </a:r>
            <a:r>
              <a:rPr lang="en-US" altLang="cs-CZ" sz="1400" dirty="0">
                <a:solidFill>
                  <a:srgbClr val="000000"/>
                </a:solidFill>
              </a:rPr>
              <a:t>SUPERCRITICAL </a:t>
            </a:r>
            <a:r>
              <a:rPr lang="cs-CZ" altLang="cs-CZ" sz="1400" dirty="0">
                <a:solidFill>
                  <a:srgbClr val="000000"/>
                </a:solidFill>
              </a:rPr>
              <a:t>CO2 LOOP</a:t>
            </a:r>
          </a:p>
          <a:p>
            <a:endParaRPr lang="cs-CZ" altLang="cs-CZ" sz="900" dirty="0">
              <a:solidFill>
                <a:srgbClr val="000000"/>
              </a:solidFill>
            </a:endParaRPr>
          </a:p>
          <a:p>
            <a:r>
              <a:rPr lang="cs-CZ" altLang="cs-CZ" sz="1400" b="1" dirty="0">
                <a:solidFill>
                  <a:srgbClr val="000000"/>
                </a:solidFill>
              </a:rPr>
              <a:t>FUSION TECHNOLOGY</a:t>
            </a:r>
          </a:p>
          <a:p>
            <a:r>
              <a:rPr lang="cs-CZ" altLang="cs-CZ" sz="1400" b="1" dirty="0">
                <a:solidFill>
                  <a:srgbClr val="0854A0"/>
                </a:solidFill>
              </a:rPr>
              <a:t>HELCZA</a:t>
            </a:r>
            <a:r>
              <a:rPr lang="cs-CZ" altLang="cs-CZ" sz="1400" dirty="0"/>
              <a:t>		</a:t>
            </a:r>
            <a:r>
              <a:rPr lang="en-US" altLang="cs-CZ" sz="1400" dirty="0" smtClean="0"/>
              <a:t>	</a:t>
            </a:r>
            <a:r>
              <a:rPr lang="cs-CZ" altLang="cs-CZ" sz="1400" dirty="0" smtClean="0">
                <a:solidFill>
                  <a:srgbClr val="000000"/>
                </a:solidFill>
              </a:rPr>
              <a:t>- </a:t>
            </a:r>
            <a:r>
              <a:rPr lang="cs-CZ" altLang="cs-CZ" sz="1400" dirty="0">
                <a:solidFill>
                  <a:srgbClr val="000000"/>
                </a:solidFill>
              </a:rPr>
              <a:t>HIGH HEAT FLUX TEST FACILITY FOR  FULL-SIZE PFC MODULES</a:t>
            </a:r>
          </a:p>
          <a:p>
            <a:r>
              <a:rPr lang="cs-CZ" altLang="cs-CZ" sz="1400" b="1" dirty="0">
                <a:solidFill>
                  <a:srgbClr val="0854A0"/>
                </a:solidFill>
              </a:rPr>
              <a:t>TBM</a:t>
            </a:r>
            <a:r>
              <a:rPr lang="cs-CZ" altLang="cs-CZ" sz="1400" dirty="0"/>
              <a:t>			</a:t>
            </a:r>
            <a:r>
              <a:rPr lang="cs-CZ" altLang="cs-CZ" sz="1400" dirty="0">
                <a:solidFill>
                  <a:srgbClr val="000000"/>
                </a:solidFill>
              </a:rPr>
              <a:t>- TEST BLANKET MODULE FOR REMOTE HANDLING </a:t>
            </a:r>
            <a:r>
              <a:rPr lang="en-US" altLang="cs-CZ" sz="1400" dirty="0">
                <a:solidFill>
                  <a:srgbClr val="000000"/>
                </a:solidFill>
              </a:rPr>
              <a:t>R&amp;D</a:t>
            </a:r>
            <a:endParaRPr lang="cs-CZ" altLang="cs-CZ" sz="1400" dirty="0">
              <a:solidFill>
                <a:srgbClr val="000000"/>
              </a:solidFill>
            </a:endParaRPr>
          </a:p>
          <a:p>
            <a:r>
              <a:rPr lang="cs-CZ" altLang="cs-CZ" sz="1400" b="1" dirty="0">
                <a:solidFill>
                  <a:srgbClr val="0854A0"/>
                </a:solidFill>
              </a:rPr>
              <a:t>NG 14</a:t>
            </a:r>
            <a:r>
              <a:rPr lang="cs-CZ" altLang="cs-CZ" sz="1400" dirty="0"/>
              <a:t>		</a:t>
            </a:r>
            <a:r>
              <a:rPr lang="en-US" altLang="cs-CZ" sz="1400" dirty="0"/>
              <a:t>	</a:t>
            </a:r>
            <a:r>
              <a:rPr lang="cs-CZ" altLang="cs-CZ" sz="1400" dirty="0">
                <a:solidFill>
                  <a:srgbClr val="000000"/>
                </a:solidFill>
              </a:rPr>
              <a:t>- DEUTERIUM-TRITIUM </a:t>
            </a:r>
            <a:r>
              <a:rPr lang="en-US" altLang="cs-CZ" sz="1400" dirty="0">
                <a:solidFill>
                  <a:srgbClr val="000000"/>
                </a:solidFill>
              </a:rPr>
              <a:t>TRUE </a:t>
            </a:r>
            <a:r>
              <a:rPr lang="cs-CZ" altLang="cs-CZ" sz="1400" dirty="0">
                <a:solidFill>
                  <a:srgbClr val="000000"/>
                </a:solidFill>
              </a:rPr>
              <a:t>FUSION NEUTRON </a:t>
            </a:r>
            <a:r>
              <a:rPr lang="cs-CZ" altLang="cs-CZ" sz="1400" dirty="0" smtClean="0">
                <a:solidFill>
                  <a:srgbClr val="000000"/>
                </a:solidFill>
              </a:rPr>
              <a:t>GENERATOR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2" name="TextovéPole 39"/>
          <p:cNvSpPr txBox="1">
            <a:spLocks noChangeArrowheads="1"/>
          </p:cNvSpPr>
          <p:nvPr/>
        </p:nvSpPr>
        <p:spPr bwMode="auto">
          <a:xfrm>
            <a:off x="4069259" y="3284984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000000"/>
                </a:solidFill>
              </a:rPr>
              <a:t>TBM</a:t>
            </a:r>
          </a:p>
        </p:txBody>
      </p:sp>
      <p:sp>
        <p:nvSpPr>
          <p:cNvPr id="13" name="TextovéPole 40"/>
          <p:cNvSpPr txBox="1">
            <a:spLocks noChangeArrowheads="1"/>
          </p:cNvSpPr>
          <p:nvPr/>
        </p:nvSpPr>
        <p:spPr bwMode="auto">
          <a:xfrm>
            <a:off x="3227884" y="3284984"/>
            <a:ext cx="912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000000"/>
                </a:solidFill>
              </a:rPr>
              <a:t>HELCZA</a:t>
            </a:r>
          </a:p>
        </p:txBody>
      </p:sp>
      <p:sp>
        <p:nvSpPr>
          <p:cNvPr id="14" name="TextovéPole 41"/>
          <p:cNvSpPr txBox="1">
            <a:spLocks noChangeArrowheads="1"/>
          </p:cNvSpPr>
          <p:nvPr/>
        </p:nvSpPr>
        <p:spPr bwMode="auto">
          <a:xfrm>
            <a:off x="827584" y="3284984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0854A0"/>
                </a:solidFill>
              </a:rPr>
              <a:t>PILSEN</a:t>
            </a:r>
          </a:p>
        </p:txBody>
      </p:sp>
      <p:sp>
        <p:nvSpPr>
          <p:cNvPr id="19" name="Ovál 47"/>
          <p:cNvSpPr>
            <a:spLocks noChangeArrowheads="1"/>
          </p:cNvSpPr>
          <p:nvPr/>
        </p:nvSpPr>
        <p:spPr bwMode="auto">
          <a:xfrm>
            <a:off x="2384921" y="4750247"/>
            <a:ext cx="217488" cy="2111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/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0" name="Ovál 48"/>
          <p:cNvSpPr>
            <a:spLocks noChangeArrowheads="1"/>
          </p:cNvSpPr>
          <p:nvPr/>
        </p:nvSpPr>
        <p:spPr bwMode="auto">
          <a:xfrm>
            <a:off x="2799259" y="5228084"/>
            <a:ext cx="215900" cy="2111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/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  <p:cxnSp>
        <p:nvCxnSpPr>
          <p:cNvPr id="24" name="Přímá spojnice 53"/>
          <p:cNvCxnSpPr>
            <a:cxnSpLocks noChangeShapeType="1"/>
            <a:stCxn id="20" idx="7"/>
            <a:endCxn id="12" idx="2"/>
          </p:cNvCxnSpPr>
          <p:nvPr/>
        </p:nvCxnSpPr>
        <p:spPr bwMode="auto">
          <a:xfrm flipV="1">
            <a:off x="2983409" y="3592959"/>
            <a:ext cx="1371600" cy="16668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54"/>
          <p:cNvCxnSpPr>
            <a:cxnSpLocks noChangeShapeType="1"/>
            <a:stCxn id="19" idx="7"/>
            <a:endCxn id="13" idx="2"/>
          </p:cNvCxnSpPr>
          <p:nvPr/>
        </p:nvCxnSpPr>
        <p:spPr bwMode="auto">
          <a:xfrm flipV="1">
            <a:off x="2570659" y="3592959"/>
            <a:ext cx="1114425" cy="11890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ovéPole 55"/>
          <p:cNvSpPr txBox="1">
            <a:spLocks noChangeArrowheads="1"/>
          </p:cNvSpPr>
          <p:nvPr/>
        </p:nvSpPr>
        <p:spPr bwMode="auto">
          <a:xfrm>
            <a:off x="1548309" y="3284984"/>
            <a:ext cx="181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000000"/>
                </a:solidFill>
              </a:rPr>
              <a:t>S-ALLEGRO,SCWL</a:t>
            </a:r>
          </a:p>
        </p:txBody>
      </p:sp>
      <p:cxnSp>
        <p:nvCxnSpPr>
          <p:cNvPr id="27" name="Přímá spojnice 56"/>
          <p:cNvCxnSpPr>
            <a:cxnSpLocks noChangeShapeType="1"/>
            <a:stCxn id="26" idx="2"/>
            <a:endCxn id="28" idx="0"/>
          </p:cNvCxnSpPr>
          <p:nvPr/>
        </p:nvCxnSpPr>
        <p:spPr bwMode="auto">
          <a:xfrm flipH="1">
            <a:off x="2073771" y="3592959"/>
            <a:ext cx="384175" cy="105251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ál 57"/>
          <p:cNvSpPr>
            <a:spLocks noChangeArrowheads="1"/>
          </p:cNvSpPr>
          <p:nvPr/>
        </p:nvSpPr>
        <p:spPr bwMode="auto">
          <a:xfrm>
            <a:off x="1965821" y="4645472"/>
            <a:ext cx="215900" cy="2111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58380" tIns="29190" rIns="58380" bIns="29190">
            <a:spAutoFit/>
          </a:bodyPr>
          <a:lstStyle/>
          <a:p>
            <a:pPr eaLnBrk="1" hangingPunct="1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98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659187" y="180827"/>
            <a:ext cx="5307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cs-CZ" b="1" dirty="0" smtClean="0">
                <a:solidFill>
                  <a:schemeClr val="bg1"/>
                </a:solidFill>
                <a:latin typeface="+mn-lt"/>
              </a:rPr>
              <a:t>Institute of Plasma Physics</a:t>
            </a:r>
            <a:endParaRPr lang="cs-CZ" altLang="cs-CZ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83" name="Obdélník 7"/>
          <p:cNvSpPr>
            <a:spLocks noChangeArrowheads="1"/>
          </p:cNvSpPr>
          <p:nvPr/>
        </p:nvSpPr>
        <p:spPr bwMode="auto">
          <a:xfrm>
            <a:off x="179388" y="1052513"/>
            <a:ext cx="8786812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altLang="cs-C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perates </a:t>
            </a:r>
            <a:r>
              <a:rPr lang="en-US" alt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the </a:t>
            </a:r>
            <a:r>
              <a:rPr lang="en-US" altLang="cs-CZ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COMPASS tokamak.</a:t>
            </a:r>
          </a:p>
          <a:p>
            <a:pPr eaLnBrk="1" hangingPunct="1">
              <a:spcBef>
                <a:spcPct val="25000"/>
              </a:spcBef>
            </a:pPr>
            <a:endParaRPr lang="en-US" altLang="cs-CZ" sz="16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cs-CZ" sz="1800" b="1" dirty="0" smtClean="0">
                <a:latin typeface="Arial" panose="020B0604020202020204" pitchFamily="34" charset="0"/>
              </a:rPr>
              <a:t>Main focus on edge and SOL plasma physics:</a:t>
            </a:r>
            <a:endParaRPr lang="en-US" altLang="cs-CZ" sz="1800" b="1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 altLang="cs-CZ" sz="1800" dirty="0" smtClean="0">
                <a:latin typeface="Arial" panose="020B0604020202020204" pitchFamily="34" charset="0"/>
              </a:rPr>
              <a:t>L-H </a:t>
            </a:r>
            <a:r>
              <a:rPr lang="en-US" altLang="cs-CZ" sz="1800" dirty="0">
                <a:latin typeface="Arial" panose="020B0604020202020204" pitchFamily="34" charset="0"/>
              </a:rPr>
              <a:t>transition physics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 altLang="cs-CZ" sz="1800" dirty="0">
                <a:latin typeface="Arial" panose="020B0604020202020204" pitchFamily="34" charset="0"/>
              </a:rPr>
              <a:t>Inter-ELM heat flux studies: from SOL to </a:t>
            </a:r>
            <a:r>
              <a:rPr lang="en-US" altLang="cs-CZ" sz="1800" dirty="0" err="1">
                <a:latin typeface="Arial" panose="020B0604020202020204" pitchFamily="34" charset="0"/>
              </a:rPr>
              <a:t>divertor</a:t>
            </a:r>
            <a:r>
              <a:rPr lang="en-US" altLang="cs-CZ" sz="1800" dirty="0">
                <a:latin typeface="Arial" panose="020B0604020202020204" pitchFamily="34" charset="0"/>
              </a:rPr>
              <a:t> targets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 altLang="cs-CZ" sz="1800" dirty="0">
                <a:latin typeface="Arial" panose="020B0604020202020204" pitchFamily="34" charset="0"/>
              </a:rPr>
              <a:t>Experimental and theoretical studies of plasma response to magnetic perturbations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 altLang="cs-CZ" sz="1800" dirty="0">
                <a:latin typeface="Arial" panose="020B0604020202020204" pitchFamily="34" charset="0"/>
              </a:rPr>
              <a:t>Study of pedestal and ELM dynamics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 altLang="cs-CZ" sz="1800" dirty="0">
                <a:latin typeface="Arial" panose="020B0604020202020204" pitchFamily="34" charset="0"/>
              </a:rPr>
              <a:t>I</a:t>
            </a:r>
            <a:r>
              <a:rPr lang="en-US" altLang="cs-CZ" sz="1800" dirty="0" smtClean="0">
                <a:latin typeface="Arial" panose="020B0604020202020204" pitchFamily="34" charset="0"/>
              </a:rPr>
              <a:t>sotope effects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 altLang="cs-CZ" sz="1800" dirty="0" smtClean="0">
                <a:latin typeface="Arial" panose="020B0604020202020204" pitchFamily="34" charset="0"/>
              </a:rPr>
              <a:t>Runaway and disruption physics</a:t>
            </a:r>
            <a:endParaRPr lang="en-US" altLang="cs-CZ" sz="1800" dirty="0" smtClean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ct val="25000"/>
              </a:spcBef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cs-CZ" sz="1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EDUCATION </a:t>
            </a:r>
            <a:r>
              <a:rPr lang="en-US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AND TRAINING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cs-CZ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Twice a year experimental </a:t>
            </a:r>
            <a:r>
              <a:rPr lang="en-US" altLang="cs-CZ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2-week international school organized on the tokamak experiment control, diagnostic methods and experimental plasma physics for students and young researchers </a:t>
            </a:r>
            <a:endParaRPr lang="en-US" altLang="cs-CZ" sz="1800" b="1" dirty="0">
              <a:solidFill>
                <a:srgbClr val="FB010D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586078B-A482-4F42-8689-A421C7A6B632}" type="slidenum">
              <a:rPr lang="cs-CZ" altLang="cs-CZ" sz="900">
                <a:solidFill>
                  <a:srgbClr val="898989"/>
                </a:solidFill>
              </a:rPr>
              <a:pPr/>
              <a:t>5</a:t>
            </a:fld>
            <a:endParaRPr lang="cs-CZ" altLang="cs-CZ" sz="900">
              <a:solidFill>
                <a:srgbClr val="898989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R. Panek</a:t>
            </a:r>
          </a:p>
        </p:txBody>
      </p:sp>
    </p:spTree>
    <p:extLst>
      <p:ext uri="{BB962C8B-B14F-4D97-AF65-F5344CB8AC3E}">
        <p14:creationId xmlns:p14="http://schemas.microsoft.com/office/powerpoint/2010/main" val="39908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4284663" y="188913"/>
            <a:ext cx="454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The COMPASS tokamak</a:t>
            </a:r>
            <a:endParaRPr lang="cs-CZ" sz="2400" b="1">
              <a:solidFill>
                <a:srgbClr val="FFFFFF"/>
              </a:solidFill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949950" y="1063625"/>
            <a:ext cx="2895600" cy="235449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</a:rPr>
              <a:t>Major radius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[m]         	  0.56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</a:rPr>
              <a:t>Minor radius [m]           	  0.2             </a:t>
            </a:r>
            <a:endParaRPr lang="cs-CZ" sz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</a:rPr>
              <a:t>Plasma current </a:t>
            </a:r>
            <a:r>
              <a:rPr lang="en-US" sz="1400" dirty="0" smtClean="0">
                <a:solidFill>
                  <a:srgbClr val="000000"/>
                </a:solidFill>
              </a:rPr>
              <a:t>[MA</a:t>
            </a:r>
            <a:r>
              <a:rPr lang="en-US" sz="1400" dirty="0">
                <a:solidFill>
                  <a:srgbClr val="000000"/>
                </a:solidFill>
              </a:rPr>
              <a:t>]   	  &lt; </a:t>
            </a:r>
            <a:r>
              <a:rPr lang="en-US" sz="1400" dirty="0" smtClean="0">
                <a:solidFill>
                  <a:srgbClr val="000000"/>
                </a:solidFill>
              </a:rPr>
              <a:t>0.4       </a:t>
            </a:r>
            <a:endParaRPr lang="cs-CZ" sz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</a:rPr>
              <a:t>Magnetic field [T]         	  &lt; 2.1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000000"/>
                </a:solidFill>
              </a:rPr>
              <a:t>Triangularity</a:t>
            </a:r>
            <a:r>
              <a:rPr lang="en-US" sz="1400" dirty="0">
                <a:solidFill>
                  <a:srgbClr val="000000"/>
                </a:solidFill>
              </a:rPr>
              <a:t>      	  ~ 0.4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</a:rPr>
              <a:t>Elongation         	  &lt; 1.8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</a:rPr>
              <a:t>Pulse length [s]    	  &lt; </a:t>
            </a:r>
            <a:r>
              <a:rPr lang="en-US" sz="1400" dirty="0" smtClean="0">
                <a:solidFill>
                  <a:srgbClr val="000000"/>
                </a:solidFill>
              </a:rPr>
              <a:t>0.5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44036" name="Skupina 2"/>
          <p:cNvGrpSpPr>
            <a:grpSpLocks/>
          </p:cNvGrpSpPr>
          <p:nvPr/>
        </p:nvGrpSpPr>
        <p:grpSpPr bwMode="auto">
          <a:xfrm>
            <a:off x="5688013" y="3573463"/>
            <a:ext cx="3348037" cy="2740025"/>
            <a:chOff x="5651500" y="1121023"/>
            <a:chExt cx="3348038" cy="2740025"/>
          </a:xfrm>
        </p:grpSpPr>
        <p:pic>
          <p:nvPicPr>
            <p:cNvPr id="44044" name="Picture 4" descr="JG04"/>
            <p:cNvPicPr>
              <a:picLocks noChangeAspect="1" noChangeArrowheads="1"/>
            </p:cNvPicPr>
            <p:nvPr/>
          </p:nvPicPr>
          <p:blipFill>
            <a:blip r:embed="rId3"/>
            <a:srcRect b="36745"/>
            <a:stretch>
              <a:fillRect/>
            </a:stretch>
          </p:blipFill>
          <p:spPr bwMode="auto">
            <a:xfrm>
              <a:off x="5651500" y="1121023"/>
              <a:ext cx="3348038" cy="274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bdélník 1"/>
            <p:cNvSpPr/>
            <p:nvPr/>
          </p:nvSpPr>
          <p:spPr>
            <a:xfrm>
              <a:off x="6245225" y="1983035"/>
              <a:ext cx="144462" cy="293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9512" y="1052513"/>
            <a:ext cx="5770438" cy="26930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Built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2006-2010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In 2012 put into scientific exploitation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ITER-like geometry with a single-null-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divertor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(H, He, D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Neutral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beam injection heating system enabling either co- or balanced injection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hmic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and NBI-assisted H-modes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New comprehensive set of diagnostics focused on the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edge, SOL and </a:t>
            </a:r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divertor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plasma </a:t>
            </a:r>
          </a:p>
        </p:txBody>
      </p:sp>
      <p:pic>
        <p:nvPicPr>
          <p:cNvPr id="44038" name="Picture 32" descr="cotgclassic2"/>
          <p:cNvPicPr>
            <a:picLocks noChangeAspect="1" noChangeArrowheads="1"/>
          </p:cNvPicPr>
          <p:nvPr/>
        </p:nvPicPr>
        <p:blipFill>
          <a:blip r:embed="rId4"/>
          <a:srcRect t="-3207" b="-3207"/>
          <a:stretch>
            <a:fillRect/>
          </a:stretch>
        </p:blipFill>
        <p:spPr bwMode="auto">
          <a:xfrm>
            <a:off x="900113" y="4221163"/>
            <a:ext cx="14097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3" descr="tgclassic2"/>
          <p:cNvPicPr>
            <a:picLocks noChangeAspect="1" noChangeArrowheads="1"/>
          </p:cNvPicPr>
          <p:nvPr/>
        </p:nvPicPr>
        <p:blipFill>
          <a:blip r:embed="rId5"/>
          <a:srcRect t="-3145" b="-3145"/>
          <a:stretch>
            <a:fillRect/>
          </a:stretch>
        </p:blipFill>
        <p:spPr bwMode="auto">
          <a:xfrm>
            <a:off x="3060700" y="4329113"/>
            <a:ext cx="1676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36"/>
          <p:cNvSpPr txBox="1">
            <a:spLocks noChangeArrowheads="1"/>
          </p:cNvSpPr>
          <p:nvPr/>
        </p:nvSpPr>
        <p:spPr bwMode="auto">
          <a:xfrm>
            <a:off x="1023938" y="5994400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Co-injection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4041" name="Text Box 37"/>
          <p:cNvSpPr txBox="1">
            <a:spLocks noChangeArrowheads="1"/>
          </p:cNvSpPr>
          <p:nvPr/>
        </p:nvSpPr>
        <p:spPr bwMode="auto">
          <a:xfrm>
            <a:off x="3097213" y="6000750"/>
            <a:ext cx="190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Balanced injection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4042" name="Text Box 36"/>
          <p:cNvSpPr txBox="1">
            <a:spLocks noChangeArrowheads="1"/>
          </p:cNvSpPr>
          <p:nvPr/>
        </p:nvSpPr>
        <p:spPr bwMode="auto">
          <a:xfrm>
            <a:off x="1187450" y="3883025"/>
            <a:ext cx="3313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New NBI system (2 x </a:t>
            </a:r>
            <a:r>
              <a:rPr lang="en-US" sz="1600" b="1" dirty="0" smtClean="0">
                <a:solidFill>
                  <a:srgbClr val="000000"/>
                </a:solidFill>
              </a:rPr>
              <a:t>0.4 </a:t>
            </a:r>
            <a:r>
              <a:rPr lang="en-US" sz="1600" b="1" dirty="0">
                <a:solidFill>
                  <a:srgbClr val="000000"/>
                </a:solidFill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</a:rPr>
              <a:t>W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44043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4E9CAF-B354-4502-B579-ED3C2E4DC39A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R. Panek</a:t>
            </a:r>
            <a:endParaRPr lang="cs-CZ" smtClean="0">
              <a:solidFill>
                <a:schemeClr val="bg1"/>
              </a:solidFill>
            </a:endParaRPr>
          </a:p>
        </p:txBody>
      </p:sp>
      <p:sp>
        <p:nvSpPr>
          <p:cNvPr id="512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88224" y="6481763"/>
            <a:ext cx="21336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DF2E48-3B90-4BE7-9290-024B37B314BB}" type="slidenum">
              <a:rPr lang="cs-CZ">
                <a:solidFill>
                  <a:schemeClr val="bg1"/>
                </a:solidFill>
              </a:rPr>
              <a:pPr/>
              <a:t>7</a:t>
            </a:fld>
            <a:endParaRPr lang="cs-CZ">
              <a:solidFill>
                <a:schemeClr val="bg1"/>
              </a:solidFill>
            </a:endParaRPr>
          </a:p>
        </p:txBody>
      </p:sp>
      <p:pic>
        <p:nvPicPr>
          <p:cNvPr id="512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4283968" y="188913"/>
            <a:ext cx="4546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schemeClr val="bg1"/>
                </a:solidFill>
              </a:rPr>
              <a:t>The COMPASS tokamak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8" y="1126097"/>
            <a:ext cx="3522897" cy="2348598"/>
          </a:xfrm>
          <a:prstGeom prst="rect">
            <a:avLst/>
          </a:prstGeom>
        </p:spPr>
      </p:pic>
      <p:pic>
        <p:nvPicPr>
          <p:cNvPr id="9" name="Picture 8" descr="DSCN52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168352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36272" y="3501008"/>
            <a:ext cx="3267877" cy="3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dirty="0">
                <a:latin typeface="Times New Roman" panose="02020603050405020304" pitchFamily="18" charset="0"/>
                <a:cs typeface="Arial" panose="020B0604020202020204" pitchFamily="34" charset="0"/>
              </a:rPr>
              <a:t>The COMPASS tokamak – first floor</a:t>
            </a:r>
            <a:endParaRPr lang="cs-CZ" altLang="cs-CZ" sz="1600" dirty="0"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56051" y="3512834"/>
            <a:ext cx="3483901" cy="3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dirty="0">
                <a:latin typeface="Times New Roman" panose="02020603050405020304" pitchFamily="18" charset="0"/>
                <a:cs typeface="Arial" panose="020B0604020202020204" pitchFamily="34" charset="0"/>
              </a:rPr>
              <a:t>The COMPASS tokamak – </a:t>
            </a:r>
            <a:r>
              <a:rPr lang="en-GB" altLang="cs-CZ" sz="16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second </a:t>
            </a:r>
            <a:r>
              <a:rPr lang="en-GB" altLang="cs-CZ" sz="1600" dirty="0">
                <a:latin typeface="Times New Roman" panose="02020603050405020304" pitchFamily="18" charset="0"/>
                <a:cs typeface="Arial" panose="020B0604020202020204" pitchFamily="34" charset="0"/>
              </a:rPr>
              <a:t>floor</a:t>
            </a:r>
            <a:endParaRPr lang="cs-CZ" altLang="cs-CZ" sz="1600" dirty="0">
              <a:cs typeface="Arial" panose="020B0604020202020204" pitchFamily="34" charset="0"/>
            </a:endParaRPr>
          </a:p>
        </p:txBody>
      </p:sp>
      <p:pic>
        <p:nvPicPr>
          <p:cNvPr id="15" name="Picture 8" descr="ovladac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9111"/>
            <a:ext cx="3218213" cy="22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704723" y="5733256"/>
            <a:ext cx="1611693" cy="3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Control room</a:t>
            </a:r>
            <a:endParaRPr lang="cs-CZ" altLang="cs-CZ" sz="1600" dirty="0"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6372200" y="6131360"/>
            <a:ext cx="15841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467995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GB" sz="1400" b="1" dirty="0">
                <a:solidFill>
                  <a:srgbClr val="FF3300"/>
                </a:solidFill>
                <a:cs typeface="Arial" charset="0"/>
              </a:rPr>
              <a:t>Magnetic diagnostics (400 coils)</a:t>
            </a:r>
            <a:endParaRPr lang="en-GB" sz="1400" dirty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ts val="600"/>
              </a:spcBef>
              <a:buFontTx/>
              <a:buAutoNum type="arabicPeriod" startAt="2"/>
            </a:pPr>
            <a:r>
              <a:rPr lang="en-US" sz="1400" b="1" dirty="0">
                <a:solidFill>
                  <a:srgbClr val="FF3300"/>
                </a:solidFill>
                <a:cs typeface="Arial" charset="0"/>
              </a:rPr>
              <a:t>Microwave</a:t>
            </a:r>
            <a:r>
              <a:rPr lang="en-GB" sz="1400" b="1" dirty="0">
                <a:solidFill>
                  <a:srgbClr val="FF3300"/>
                </a:solidFill>
                <a:cs typeface="Arial" charset="0"/>
              </a:rPr>
              <a:t> diagnostics</a:t>
            </a:r>
          </a:p>
          <a:p>
            <a:pPr marL="800100" lvl="2" indent="-342900">
              <a:spcBef>
                <a:spcPts val="600"/>
              </a:spcBef>
              <a:buFontTx/>
              <a:buChar char="•"/>
            </a:pPr>
            <a:r>
              <a:rPr lang="en-US" sz="1400" dirty="0">
                <a:cs typeface="Arial" charset="0"/>
              </a:rPr>
              <a:t>2-mm interferometer </a:t>
            </a:r>
          </a:p>
          <a:p>
            <a:pPr marL="800100" lvl="2" indent="-342900">
              <a:spcBef>
                <a:spcPts val="600"/>
              </a:spcBef>
              <a:buFontTx/>
              <a:buChar char="•"/>
            </a:pPr>
            <a:r>
              <a:rPr lang="en-US" sz="1400" dirty="0">
                <a:solidFill>
                  <a:srgbClr val="008000"/>
                </a:solidFill>
                <a:cs typeface="Arial" charset="0"/>
              </a:rPr>
              <a:t>microwave </a:t>
            </a:r>
            <a:r>
              <a:rPr lang="en-US" sz="1400" dirty="0" err="1">
                <a:solidFill>
                  <a:srgbClr val="008000"/>
                </a:solidFill>
                <a:cs typeface="Arial" charset="0"/>
              </a:rPr>
              <a:t>reflectometer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> (K &amp; </a:t>
            </a:r>
            <a:r>
              <a:rPr lang="en-US" sz="1400" dirty="0" err="1">
                <a:solidFill>
                  <a:srgbClr val="008000"/>
                </a:solidFill>
                <a:cs typeface="Arial" charset="0"/>
              </a:rPr>
              <a:t>Ka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> bands)</a:t>
            </a:r>
          </a:p>
          <a:p>
            <a:pPr marL="800100" lvl="2" indent="-342900">
              <a:spcBef>
                <a:spcPts val="600"/>
              </a:spcBef>
              <a:buFontTx/>
              <a:buChar char="•"/>
            </a:pPr>
            <a:r>
              <a:rPr lang="en-US" sz="1400" dirty="0">
                <a:cs typeface="Arial" charset="0"/>
              </a:rPr>
              <a:t>ECE / EBW radiometer</a:t>
            </a:r>
            <a:endParaRPr lang="en-GB" sz="1400" dirty="0">
              <a:cs typeface="Arial" charset="0"/>
            </a:endParaRPr>
          </a:p>
          <a:p>
            <a:pPr marL="342900" indent="-342900">
              <a:spcBef>
                <a:spcPts val="600"/>
              </a:spcBef>
              <a:buFontTx/>
              <a:buAutoNum type="arabicPeriod" startAt="3"/>
            </a:pPr>
            <a:r>
              <a:rPr lang="en-US" sz="1400" b="1" dirty="0">
                <a:solidFill>
                  <a:srgbClr val="FF3300"/>
                </a:solidFill>
                <a:cs typeface="Arial" charset="0"/>
              </a:rPr>
              <a:t>Spectroscopic diagnostics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00B050"/>
                </a:solidFill>
                <a:cs typeface="Arial" charset="0"/>
              </a:rPr>
              <a:t>HR Thomson scattering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00B050"/>
                </a:solidFill>
                <a:cs typeface="Arial" charset="0"/>
              </a:rPr>
              <a:t>3 fast VIS cameras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cs typeface="Arial" charset="0"/>
              </a:rPr>
              <a:t>photomultipliers (VIS, H</a:t>
            </a:r>
            <a:r>
              <a:rPr lang="en-US" sz="1400" dirty="0">
                <a:latin typeface="Symbol" pitchFamily="18" charset="2"/>
                <a:cs typeface="Arial" charset="0"/>
              </a:rPr>
              <a:t>a</a:t>
            </a:r>
            <a:r>
              <a:rPr lang="en-US" sz="1400" dirty="0">
                <a:cs typeface="Arial" charset="0"/>
              </a:rPr>
              <a:t>, CIII + continuum for </a:t>
            </a:r>
            <a:r>
              <a:rPr lang="en-US" sz="1400" dirty="0" err="1">
                <a:cs typeface="Arial" charset="0"/>
              </a:rPr>
              <a:t>Zeff</a:t>
            </a:r>
            <a:r>
              <a:rPr lang="en-US" sz="1400" dirty="0">
                <a:cs typeface="Arial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cs typeface="Arial" charset="0"/>
              </a:rPr>
              <a:t>HR2000+ spectrometers for near UV, VIS &amp; near IR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cs typeface="Arial" charset="0"/>
              </a:rPr>
              <a:t>AXUV-based fast bolometers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cs typeface="Arial" charset="0"/>
              </a:rPr>
              <a:t>semiconductor-based soft X-ray detectors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cs typeface="Arial" charset="0"/>
              </a:rPr>
              <a:t>scintillation detector for hard X-rays</a:t>
            </a:r>
            <a:r>
              <a:rPr lang="cs-CZ" sz="1400" dirty="0">
                <a:cs typeface="Arial" charset="0"/>
              </a:rPr>
              <a:t> </a:t>
            </a:r>
            <a:r>
              <a:rPr lang="en-US" sz="1400" dirty="0">
                <a:cs typeface="Arial" charset="0"/>
              </a:rPr>
              <a:t>&amp; HXR camera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008000"/>
                </a:solidFill>
                <a:cs typeface="Arial" charset="0"/>
              </a:rPr>
              <a:t>slow IR camera &amp; fast </a:t>
            </a:r>
            <a:r>
              <a:rPr lang="en-US" sz="1400" dirty="0" err="1">
                <a:solidFill>
                  <a:srgbClr val="008000"/>
                </a:solidFill>
                <a:cs typeface="Arial" charset="0"/>
              </a:rPr>
              <a:t>divertor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> thermography (35 kHz, 0.5 mm)</a:t>
            </a:r>
          </a:p>
        </p:txBody>
      </p:sp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3419475" y="188913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400" b="1">
                <a:solidFill>
                  <a:srgbClr val="FFFFFF"/>
                </a:solidFill>
              </a:rPr>
              <a:t>Diagnostics available in 2014</a:t>
            </a:r>
            <a:endParaRPr lang="cs-CZ" sz="2400" b="1">
              <a:solidFill>
                <a:srgbClr val="FFFFFF"/>
              </a:solidFill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932363" y="1052513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eriod" startAt="4"/>
            </a:pPr>
            <a:r>
              <a:rPr lang="en-US" sz="1400" b="1">
                <a:solidFill>
                  <a:srgbClr val="FF3300"/>
                </a:solidFill>
                <a:cs typeface="Arial" charset="0"/>
              </a:rPr>
              <a:t>Beam &amp; particle diagnostics</a:t>
            </a:r>
            <a:endParaRPr lang="en-GB" sz="1400">
              <a:solidFill>
                <a:srgbClr val="000000"/>
              </a:solidFill>
              <a:cs typeface="Arial" charset="0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HR2000+ spectrometer for H</a:t>
            </a:r>
            <a:r>
              <a:rPr lang="en-US" sz="1400">
                <a:solidFill>
                  <a:srgbClr val="000000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&amp; D</a:t>
            </a:r>
            <a:r>
              <a:rPr lang="en-US" sz="1400">
                <a:solidFill>
                  <a:srgbClr val="000000"/>
                </a:solidFill>
                <a:latin typeface="Symbol" pitchFamily="18" charset="2"/>
                <a:cs typeface="Arial" charset="0"/>
              </a:rPr>
              <a:t>a</a:t>
            </a:r>
            <a:endParaRPr lang="cs-CZ" sz="1400">
              <a:solidFill>
                <a:srgbClr val="000000"/>
              </a:solidFill>
              <a:latin typeface="Symbol" pitchFamily="18" charset="2"/>
              <a:cs typeface="Arial" charset="0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neutron </a:t>
            </a:r>
            <a:r>
              <a:rPr lang="cs-CZ" sz="1400">
                <a:solidFill>
                  <a:srgbClr val="000000"/>
                </a:solidFill>
                <a:cs typeface="Arial" charset="0"/>
              </a:rPr>
              <a:t>scintillation 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detector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8000"/>
                </a:solidFill>
                <a:cs typeface="Arial" charset="0"/>
              </a:rPr>
              <a:t>diagnostics using Li-beam (BES, ABP)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cs-CZ" sz="1400">
                <a:solidFill>
                  <a:srgbClr val="000000"/>
                </a:solidFill>
                <a:cs typeface="Arial" charset="0"/>
              </a:rPr>
              <a:t>two N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eutral Particle Analyzers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8000"/>
                </a:solidFill>
                <a:cs typeface="Arial" charset="0"/>
              </a:rPr>
              <a:t>CXRS 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cs-CZ" sz="1400">
                <a:solidFill>
                  <a:srgbClr val="000000"/>
                </a:solidFill>
                <a:cs typeface="Arial" charset="0"/>
              </a:rPr>
              <a:t>detection of fusion products</a:t>
            </a:r>
          </a:p>
          <a:p>
            <a:pPr marL="800100" lvl="1" indent="-342900">
              <a:spcBef>
                <a:spcPts val="600"/>
              </a:spcBef>
            </a:pPr>
            <a:endParaRPr lang="cs-CZ" sz="1400">
              <a:solidFill>
                <a:srgbClr val="0000FF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5"/>
            </a:pPr>
            <a:r>
              <a:rPr lang="en-US" sz="1400" b="1">
                <a:solidFill>
                  <a:srgbClr val="FF3300"/>
                </a:solidFill>
                <a:cs typeface="Arial" charset="0"/>
              </a:rPr>
              <a:t>Probe diagnostics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8000"/>
                </a:solidFill>
                <a:cs typeface="Arial" charset="0"/>
              </a:rPr>
              <a:t>39 divertor probes &amp; set at HFS in divertor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8000"/>
                </a:solidFill>
                <a:cs typeface="Arial" charset="0"/>
              </a:rPr>
              <a:t>divertor ball-pen probes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8000"/>
                </a:solidFill>
                <a:cs typeface="Arial" charset="0"/>
              </a:rPr>
              <a:t>two reciprocating manipulators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008000"/>
                </a:solidFill>
                <a:cs typeface="Arial" charset="0"/>
              </a:rPr>
              <a:t>Langmuir probes in HFS limiter tiles</a:t>
            </a:r>
          </a:p>
        </p:txBody>
      </p:sp>
      <p:sp>
        <p:nvSpPr>
          <p:cNvPr id="46085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1C74AE-E3D9-45EB-8E18-904957C87A83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R. Panek</a:t>
            </a:r>
          </a:p>
        </p:txBody>
      </p:sp>
      <p:sp>
        <p:nvSpPr>
          <p:cNvPr id="48130" name="Date Placeholder 3"/>
          <p:cNvSpPr txBox="1">
            <a:spLocks/>
          </p:cNvSpPr>
          <p:nvPr/>
        </p:nvSpPr>
        <p:spPr bwMode="auto">
          <a:xfrm>
            <a:off x="3059113" y="241300"/>
            <a:ext cx="546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FFFF"/>
                </a:solidFill>
                <a:ea typeface="Verdana" pitchFamily="34" charset="0"/>
                <a:cs typeface="Arial" charset="0"/>
              </a:rPr>
              <a:t>Plasma performance</a:t>
            </a:r>
            <a:endParaRPr lang="cs-CZ" sz="2400" b="1" dirty="0">
              <a:solidFill>
                <a:srgbClr val="FFFFFF"/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48131" name="Picture 92" descr="Z:\Users\havlicek\tmp\0-4073_0095.png"/>
          <p:cNvPicPr>
            <a:picLocks noChangeAspect="1" noChangeArrowheads="1"/>
          </p:cNvPicPr>
          <p:nvPr/>
        </p:nvPicPr>
        <p:blipFill>
          <a:blip r:embed="rId3"/>
          <a:srcRect r="41423"/>
          <a:stretch>
            <a:fillRect/>
          </a:stretch>
        </p:blipFill>
        <p:spPr bwMode="auto">
          <a:xfrm>
            <a:off x="6443663" y="1125538"/>
            <a:ext cx="194468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09538" y="1052513"/>
            <a:ext cx="597535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Types of H-modes achieved: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Ohmic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H-mode (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&gt; 220 kA)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NBI assisted H-mode (available power approx. 3 - 4 x P</a:t>
            </a:r>
            <a:r>
              <a:rPr lang="en-US" sz="16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LH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7950" y="2192338"/>
            <a:ext cx="53800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Types of regimes: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Type-III ELMs (f = 300 – 2000 Hz)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Type-I ELMs (f = 80 – 200 Hz)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ELM-free H-mode</a:t>
            </a:r>
          </a:p>
          <a:p>
            <a:pPr marL="74295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9388" y="3679825"/>
            <a:ext cx="5722937" cy="15494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 pedestal parameters: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&lt; 350 eV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sz="16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&lt; 10</a:t>
            </a:r>
            <a:r>
              <a:rPr lang="en-US" sz="1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m</a:t>
            </a:r>
            <a:r>
              <a:rPr lang="en-US" sz="1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-3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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6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≈ 1 - 8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9388" y="5140325"/>
            <a:ext cx="4176712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Energy confinement time: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L-mode	</a:t>
            </a: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6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~ 10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H-mode  </a:t>
            </a: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6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~ 20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8136" name="Picture 6" descr="COMPASS_in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4270375"/>
            <a:ext cx="29718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50B1D2-B1C3-4068-B8FE-400AE5B99DFC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10923</TotalTime>
  <Words>1319</Words>
  <Application>Microsoft Office PowerPoint</Application>
  <PresentationFormat>Předvádění na obrazovce (4:3)</PresentationFormat>
  <Paragraphs>298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33" baseType="lpstr">
      <vt:lpstr>Arial Unicode MS</vt:lpstr>
      <vt:lpstr>Microsoft YaHei</vt:lpstr>
      <vt:lpstr>Arial</vt:lpstr>
      <vt:lpstr>Calibri</vt:lpstr>
      <vt:lpstr>Calibri Light</vt:lpstr>
      <vt:lpstr>Century Gothic</vt:lpstr>
      <vt:lpstr>Droid Sans Fallback</vt:lpstr>
      <vt:lpstr>Lucida Sans Unicode</vt:lpstr>
      <vt:lpstr>Symbol</vt:lpstr>
      <vt:lpstr>Times New Roman</vt:lpstr>
      <vt:lpstr>Trebuchet MS</vt:lpstr>
      <vt:lpstr>Verdana</vt:lpstr>
      <vt:lpstr>Výchozí návrh</vt:lpstr>
      <vt:lpstr>Vlastní návrh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.</dc:creator>
  <cp:lastModifiedBy>rpa</cp:lastModifiedBy>
  <cp:revision>361</cp:revision>
  <cp:lastPrinted>2014-04-11T10:01:52Z</cp:lastPrinted>
  <dcterms:created xsi:type="dcterms:W3CDTF">2012-06-17T16:41:29Z</dcterms:created>
  <dcterms:modified xsi:type="dcterms:W3CDTF">2014-12-17T14:02:10Z</dcterms:modified>
</cp:coreProperties>
</file>