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23"/>
  </p:notesMasterIdLst>
  <p:handoutMasterIdLst>
    <p:handoutMasterId r:id="rId24"/>
  </p:handoutMasterIdLst>
  <p:sldIdLst>
    <p:sldId id="284" r:id="rId2"/>
    <p:sldId id="611" r:id="rId3"/>
    <p:sldId id="775" r:id="rId4"/>
    <p:sldId id="776" r:id="rId5"/>
    <p:sldId id="780" r:id="rId6"/>
    <p:sldId id="790" r:id="rId7"/>
    <p:sldId id="791" r:id="rId8"/>
    <p:sldId id="778" r:id="rId9"/>
    <p:sldId id="779" r:id="rId10"/>
    <p:sldId id="777" r:id="rId11"/>
    <p:sldId id="781" r:id="rId12"/>
    <p:sldId id="782" r:id="rId13"/>
    <p:sldId id="783" r:id="rId14"/>
    <p:sldId id="784" r:id="rId15"/>
    <p:sldId id="787" r:id="rId16"/>
    <p:sldId id="792" r:id="rId17"/>
    <p:sldId id="785" r:id="rId18"/>
    <p:sldId id="793" r:id="rId19"/>
    <p:sldId id="788" r:id="rId20"/>
    <p:sldId id="789" r:id="rId21"/>
    <p:sldId id="769" r:id="rId22"/>
  </p:sldIdLst>
  <p:sldSz cx="9144000" cy="6858000" type="screen4x3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36" charset="0"/>
        <a:ea typeface="Arial" pitchFamily="36" charset="0"/>
        <a:cs typeface="Arial" pitchFamily="36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0000"/>
    <a:srgbClr val="008040"/>
    <a:srgbClr val="000080"/>
    <a:srgbClr val="FF0000"/>
    <a:srgbClr val="004080"/>
    <a:srgbClr val="0000FF"/>
    <a:srgbClr val="E6E6E6"/>
    <a:srgbClr val="00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7901" autoAdjust="0"/>
  </p:normalViewPr>
  <p:slideViewPr>
    <p:cSldViewPr>
      <p:cViewPr>
        <p:scale>
          <a:sx n="100" d="100"/>
          <a:sy n="100" d="100"/>
        </p:scale>
        <p:origin x="-1152" y="-248"/>
      </p:cViewPr>
      <p:guideLst>
        <p:guide orient="horz" pos="144"/>
        <p:guide orient="horz" pos="4176"/>
        <p:guide pos="3120"/>
        <p:guide pos="5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180" y="0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4CDEE-AD6E-124E-95EF-34C43CAE4474}" type="datetimeFigureOut">
              <a:rPr lang="en-US" smtClean="0"/>
              <a:t>12/16/14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180" y="6948715"/>
            <a:ext cx="4160937" cy="3652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8B1E8-8F05-264C-AC5E-DC2FC4C5E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9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fld id="{B98FD2EA-25CD-1F49-8905-F1234409EB29}" type="datetime1">
              <a:rPr lang="en-US"/>
              <a:pPr>
                <a:defRPr/>
              </a:pPr>
              <a:t>12/16/14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7688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7505"/>
            <a:ext cx="4160937" cy="36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latin typeface="Arial" pitchFamily="-105" charset="0"/>
                <a:ea typeface="Arial" pitchFamily="-105" charset="0"/>
                <a:cs typeface="Arial" pitchFamily="-105" charset="0"/>
              </a:defRPr>
            </a:lvl1pPr>
          </a:lstStyle>
          <a:p>
            <a:pPr>
              <a:defRPr/>
            </a:pPr>
            <a:fld id="{9D4EDED3-0094-4B4E-A3D5-E763DF3A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9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 txBox="1">
            <a:spLocks noGrp="1" noChangeArrowheads="1"/>
          </p:cNvSpPr>
          <p:nvPr/>
        </p:nvSpPr>
        <p:spPr bwMode="auto">
          <a:xfrm>
            <a:off x="1" y="6948715"/>
            <a:ext cx="4163020" cy="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0" tIns="48183" rIns="96370" bIns="48183" anchor="b">
            <a:prstTxWarp prst="textNoShape">
              <a:avLst/>
            </a:prstTxWarp>
          </a:bodyPr>
          <a:lstStyle/>
          <a:p>
            <a:pPr defTabSz="958850" eaLnBrk="0" hangingPunct="0"/>
            <a:r>
              <a:rPr lang="en-US" sz="1300">
                <a:latin typeface="Times" pitchFamily="36" charset="0"/>
              </a:rPr>
              <a:t>SDM meeting July 10-11, 2001</a:t>
            </a:r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5438181" y="6948715"/>
            <a:ext cx="4163020" cy="36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370" tIns="48183" rIns="96370" bIns="48183" anchor="b">
            <a:prstTxWarp prst="textNoShape">
              <a:avLst/>
            </a:prstTxWarp>
          </a:bodyPr>
          <a:lstStyle/>
          <a:p>
            <a:pPr algn="r" defTabSz="958850" eaLnBrk="0" hangingPunct="0"/>
            <a:fld id="{B600B968-471E-224C-92C0-593614ECD8FA}" type="slidenum">
              <a:rPr lang="en-US" sz="1300">
                <a:latin typeface="Times" pitchFamily="36" charset="0"/>
              </a:rPr>
              <a:pPr algn="r" defTabSz="958850" eaLnBrk="0" hangingPunct="0"/>
              <a:t>1</a:t>
            </a:fld>
            <a:endParaRPr lang="en-US" sz="1300">
              <a:latin typeface="Times" pitchFamily="36" charset="0"/>
            </a:endParaRPr>
          </a:p>
        </p:txBody>
      </p:sp>
      <p:sp>
        <p:nvSpPr>
          <p:cNvPr id="153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50863"/>
            <a:ext cx="3659187" cy="2743200"/>
          </a:xfrm>
          <a:ln/>
        </p:spPr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327" y="3478590"/>
            <a:ext cx="7042547" cy="3286277"/>
          </a:xfrm>
          <a:noFill/>
          <a:ln/>
        </p:spPr>
        <p:txBody>
          <a:bodyPr lIns="96370" tIns="48183" rIns="96370" bIns="48183"/>
          <a:lstStyle/>
          <a:p>
            <a:pPr eaLnBrk="1" hangingPunct="1"/>
            <a:endParaRPr lang="en-US">
              <a:latin typeface="Calibri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Tensile</a:t>
            </a:r>
            <a:r>
              <a:rPr lang="en-US" sz="1200" baseline="0" dirty="0" smtClean="0"/>
              <a:t> properties based on Tan et al. JNM 422 (2012)45 and ICFRM15 proceedings, in press</a:t>
            </a:r>
            <a:endParaRPr lang="en-US" sz="1200" dirty="0" smtClean="0"/>
          </a:p>
          <a:p>
            <a:r>
              <a:rPr lang="en-US" sz="1200" dirty="0" smtClean="0"/>
              <a:t>JP30/31 design: 300C, 400C, and 650C for up to 21 dpa by the 3rd calendar quarter of 2013</a:t>
            </a:r>
            <a:r>
              <a:rPr lang="en-US" dirty="0" smtClean="0"/>
              <a:t> </a:t>
            </a:r>
          </a:p>
          <a:p>
            <a:r>
              <a:rPr lang="en-US" dirty="0" smtClean="0"/>
              <a:t>SSJ3 tensile specimens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TMT on NF616 showed 35-43% increase in strength (comparable to PM2000)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96BD0B-A4BB-4D43-B5EF-B892833E86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Fig. 1: Overview of ITER tokamak. The inset figure on the right highlights the position-dependent total neutron fluxes. The table on the left compares calculated fast neutron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fluences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 for several key components in ITER and a demonstration fusion reactor.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82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41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58255" indent="-291636" defTabSz="91541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66546" indent="-233309" defTabSz="91541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33164" indent="-233309" defTabSz="91541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99782" indent="-233309" defTabSz="915415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66401" indent="-233309" defTabSz="915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3033019" indent="-233309" defTabSz="915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99637" indent="-233309" defTabSz="915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966256" indent="-233309" defTabSz="9154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570BB5B-5F97-A64C-A6FB-7021859114DE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Calibri" pitchFamily="1" charset="0"/>
                <a:ea typeface="ＭＳ Ｐゴシック" pitchFamily="1" charset="-128"/>
                <a:cs typeface="ＭＳ Ｐゴシック" pitchFamily="1" charset="-128"/>
              </a:rPr>
              <a:t>For example, could FNSF be constructed from a linear device, or a normal conducting copper coil machine?</a:t>
            </a:r>
            <a:endParaRPr lang="en-US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Unprecedented ability to fabricate components that could</a:t>
            </a:r>
            <a:r>
              <a:rPr lang="en-US" baseline="0" dirty="0" smtClean="0"/>
              <a:t> not be produced using traditional manufacturing methods; also can embed sensors, etc. </a:t>
            </a:r>
            <a:endParaRPr lang="en-US" dirty="0" smtClean="0"/>
          </a:p>
          <a:p>
            <a:r>
              <a:rPr lang="en-US" dirty="0" smtClean="0"/>
              <a:t>Lonnie Love and Craig Blue in blue</a:t>
            </a:r>
            <a:r>
              <a:rPr lang="en-US" baseline="0" dirty="0" smtClean="0"/>
              <a:t> shirts next to car</a:t>
            </a:r>
          </a:p>
          <a:p>
            <a:r>
              <a:rPr lang="en-US" baseline="0" dirty="0" smtClean="0"/>
              <a:t>Shelby </a:t>
            </a:r>
            <a:r>
              <a:rPr lang="en-US" baseline="0" dirty="0" err="1" smtClean="0"/>
              <a:t>Cpbra</a:t>
            </a:r>
            <a:r>
              <a:rPr lang="en-US" baseline="0" dirty="0" smtClean="0"/>
              <a:t> to be printed during the Jan. 2015 North American Auto Show in Detroit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PbLi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, water coolant might not be viable options based on tritium considerations.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Sokolov</a:t>
            </a:r>
            <a:r>
              <a:rPr lang="en-US" baseline="0" dirty="0" smtClean="0"/>
              <a:t> et al., JNM 367-370 (2007) 68 and 644, and E. </a:t>
            </a:r>
            <a:r>
              <a:rPr lang="en-US" baseline="0" dirty="0" err="1" smtClean="0"/>
              <a:t>Gaganidze</a:t>
            </a:r>
            <a:r>
              <a:rPr lang="en-US" baseline="0" dirty="0" smtClean="0"/>
              <a:t> et al., JNM 367-370 (2007) </a:t>
            </a:r>
            <a:r>
              <a:rPr lang="en-US" baseline="0" dirty="0" err="1" smtClean="0"/>
              <a:t>p</a:t>
            </a:r>
            <a:r>
              <a:rPr lang="en-US" baseline="0" dirty="0" smtClean="0"/>
              <a:t>. 81</a:t>
            </a:r>
          </a:p>
          <a:p>
            <a:r>
              <a:rPr lang="en-US" dirty="0" smtClean="0"/>
              <a:t>Disk compact tension [DC(T)] and Precracked Charpy V- notch [PCVN] specimens show the same trend of </a:t>
            </a:r>
            <a:r>
              <a:rPr lang="en-US" dirty="0" err="1" smtClean="0"/>
              <a:t>DTo</a:t>
            </a:r>
            <a:r>
              <a:rPr lang="en-US" dirty="0" smtClean="0"/>
              <a:t> with increasing </a:t>
            </a:r>
            <a:r>
              <a:rPr lang="en-US" dirty="0" err="1" smtClean="0"/>
              <a:t>Tirr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Calibri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Tirr</a:t>
            </a:r>
            <a:r>
              <a:rPr lang="en-US" dirty="0" smtClean="0"/>
              <a:t>=400-430C (near peak swelling region) for FM steels</a:t>
            </a:r>
          </a:p>
          <a:p>
            <a:r>
              <a:rPr lang="en-US" dirty="0" smtClean="0"/>
              <a:t>Based</a:t>
            </a:r>
            <a:r>
              <a:rPr lang="en-US" baseline="0" dirty="0" smtClean="0"/>
              <a:t> on data from </a:t>
            </a:r>
            <a:r>
              <a:rPr lang="en-US" baseline="0" dirty="0" err="1" smtClean="0"/>
              <a:t>Wakai</a:t>
            </a:r>
            <a:r>
              <a:rPr lang="en-US" baseline="0" dirty="0" smtClean="0"/>
              <a:t> JNM 2000, Odette FM 2012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31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71800" y="547688"/>
            <a:ext cx="36576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Figure 9. Effect of initial sink strength on the radiation hardening of ferritic/martensitic steels following fission neutron irradiation near 300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t>C.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Based on McClintock et al. JNM</a:t>
            </a:r>
            <a:r>
              <a:rPr lang="en-US" baseline="0" dirty="0" smtClean="0"/>
              <a:t> 2009, </a:t>
            </a:r>
            <a:r>
              <a:rPr lang="en-US" baseline="0" dirty="0" err="1" smtClean="0"/>
              <a:t>Moeslang</a:t>
            </a:r>
            <a:r>
              <a:rPr lang="en-US" baseline="0" dirty="0" smtClean="0"/>
              <a:t> et al. 2008 (sink strengths assessed by Zinkle et al, </a:t>
            </a:r>
            <a:r>
              <a:rPr lang="en-US" baseline="0" dirty="0" err="1" smtClean="0"/>
              <a:t>Nucl</a:t>
            </a:r>
            <a:r>
              <a:rPr lang="en-US" baseline="0" dirty="0" smtClean="0"/>
              <a:t>. Fusion 53 (2013) 104024) and Henry et al. (40-78 dpa data), JNM 417 (2011) 99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4EDED3-0094-4B4E-A3D5-E763DF3A7B3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11125" y="1344613"/>
            <a:ext cx="4440238" cy="195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03763" y="1344613"/>
            <a:ext cx="4440237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125" y="1344613"/>
            <a:ext cx="4440238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344613"/>
            <a:ext cx="4440237" cy="195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125" y="1344613"/>
            <a:ext cx="9032875" cy="90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125" y="2398713"/>
            <a:ext cx="9032875" cy="90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1344613"/>
            <a:ext cx="90328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152400" y="64770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86F1EA72-72DA-E44A-B762-6C4B4393F104}" type="slidenum">
              <a:rPr lang="en-US" sz="900"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-105" charset="0"/>
                <a:ea typeface="Times New Roman" pitchFamily="-105" charset="0"/>
                <a:cs typeface="Times New Roman" pitchFamily="-105" charset="0"/>
              </a:rPr>
              <a:t>	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632460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ut wordmark horz.ep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514414"/>
            <a:ext cx="2438400" cy="2762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4" r:id="rId5"/>
    <p:sldLayoutId id="2147484075" r:id="rId6"/>
    <p:sldLayoutId id="2147484076" r:id="rId7"/>
    <p:sldLayoutId id="2147484077" r:id="rId8"/>
    <p:sldLayoutId id="2147484078" r:id="rId9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Times New Roman" pitchFamily="-105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rgbClr val="006C3A"/>
        </a:buClr>
        <a:buFont typeface="Arial" pitchFamily="36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ＭＳ Ｐゴシック" pitchFamily="-105" charset="-128"/>
        </a:defRPr>
      </a:lvl1pPr>
      <a:lvl2pPr marL="625475" indent="-2794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2pPr>
      <a:lvl3pPr marL="914400" indent="-2301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3pPr>
      <a:lvl4pPr marL="1144588" indent="-17303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006C3A"/>
        </a:buClr>
        <a:buFont typeface="Arial" pitchFamily="36" charset="0"/>
        <a:buChar char="–"/>
        <a:defRPr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4pPr>
      <a:lvl5pPr marL="1482725" indent="-22225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rgbClr val="006C3A"/>
        </a:buClr>
        <a:buFont typeface="Arial" pitchFamily="36" charset="0"/>
        <a:buChar char="»"/>
        <a:defRPr b="1" kern="1200">
          <a:solidFill>
            <a:schemeClr val="tx1"/>
          </a:solidFill>
          <a:latin typeface="Arial Narrow" pitchFamily="34" charset="0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838200" y="655966"/>
            <a:ext cx="7772400" cy="523220"/>
          </a:xfrm>
        </p:spPr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DDDDDD"/>
                  </a:outerShdw>
                </a:effectLst>
                <a:ea typeface="+mj-ea"/>
                <a:cs typeface="+mj-cs"/>
              </a:rPr>
              <a:t>Fusion Materials Research</a:t>
            </a:r>
            <a:endParaRPr lang="en-US" sz="3200" b="1" dirty="0">
              <a:effectLst>
                <a:outerShdw blurRad="38100" dist="38100" dir="2700000" algn="tl">
                  <a:srgbClr val="DDDDDD"/>
                </a:outerShdw>
              </a:effectLst>
              <a:ea typeface="+mj-ea"/>
              <a:cs typeface="+mj-cs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7772400" cy="35753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Steve Zinkle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UT/ORNL Governor’s Chair,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University of Tennessee and Oak </a:t>
            </a:r>
            <a:r>
              <a:rPr lang="en-US" sz="2000" dirty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Ridge National Laboratory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/>
              <a:t>Fusion Power Associates </a:t>
            </a:r>
            <a:r>
              <a:rPr lang="en-US" sz="2000" dirty="0" smtClean="0"/>
              <a:t>35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/>
              <a:t>annual </a:t>
            </a:r>
            <a:r>
              <a:rPr lang="en-US" sz="2000" dirty="0" smtClean="0"/>
              <a:t>meeting and symposium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Washington, DC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Dec. </a:t>
            </a:r>
            <a:r>
              <a:rPr lang="en-US" sz="2000" dirty="0" smtClean="0">
                <a:latin typeface="Arial Narrow" pitchFamily="36" charset="0"/>
                <a:ea typeface="ＭＳ Ｐゴシック" pitchFamily="36" charset="-128"/>
                <a:cs typeface="ＭＳ Ｐゴシック" pitchFamily="36" charset="-128"/>
              </a:rPr>
              <a:t>16-17, 2014</a:t>
            </a:r>
            <a:endParaRPr lang="en-US" sz="2000" dirty="0" smtClean="0"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Arial Narrow" pitchFamily="36" charset="0"/>
              <a:ea typeface="ＭＳ Ｐゴシック" pitchFamily="36" charset="-128"/>
              <a:cs typeface="ＭＳ Ｐゴシック" pitchFamily="36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4" y="-25400"/>
            <a:ext cx="8994775" cy="1281120"/>
          </a:xfrm>
        </p:spPr>
        <p:txBody>
          <a:bodyPr/>
          <a:lstStyle/>
          <a:p>
            <a:r>
              <a:rPr lang="en-US" dirty="0" smtClean="0"/>
              <a:t>Cavity swelling in </a:t>
            </a:r>
            <a:r>
              <a:rPr lang="en-US" dirty="0" smtClean="0"/>
              <a:t>irradiated </a:t>
            </a:r>
            <a:r>
              <a:rPr lang="en-US" dirty="0" smtClean="0"/>
              <a:t>8-9%Cr reduced activation ferritic-martensitic </a:t>
            </a:r>
            <a:r>
              <a:rPr lang="en-US" dirty="0" smtClean="0"/>
              <a:t>steels may become unacceptable above ~50 dpa</a:t>
            </a:r>
            <a:endParaRPr lang="en-US" dirty="0"/>
          </a:p>
        </p:txBody>
      </p:sp>
      <p:pic>
        <p:nvPicPr>
          <p:cNvPr id="5" name="Picture 4" descr="RAFM He swelling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2" y="1450686"/>
            <a:ext cx="4343400" cy="4442114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5715001" y="5877580"/>
            <a:ext cx="3428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0" i="1" dirty="0" smtClean="0"/>
              <a:t>Zinkle, </a:t>
            </a:r>
            <a:r>
              <a:rPr lang="en-US" sz="1400" b="0" i="1" dirty="0" err="1" smtClean="0"/>
              <a:t>Möslang</a:t>
            </a:r>
            <a:r>
              <a:rPr lang="en-US" sz="1400" b="0" i="1" dirty="0" smtClean="0"/>
              <a:t>, </a:t>
            </a:r>
            <a:r>
              <a:rPr lang="en-US" sz="1400" b="0" i="1" dirty="0" err="1" smtClean="0"/>
              <a:t>Muroga</a:t>
            </a:r>
            <a:r>
              <a:rPr lang="en-US" sz="1400" b="0" i="1" dirty="0" smtClean="0"/>
              <a:t> &amp; </a:t>
            </a:r>
            <a:r>
              <a:rPr lang="en-US" sz="1400" b="0" i="1" dirty="0" err="1" smtClean="0"/>
              <a:t>Tanigawa</a:t>
            </a:r>
            <a:r>
              <a:rPr lang="en-US" sz="1400" b="0" i="1" dirty="0" smtClean="0"/>
              <a:t>, </a:t>
            </a:r>
            <a:r>
              <a:rPr lang="en-US" sz="1400" b="0" i="1" dirty="0" err="1" smtClean="0"/>
              <a:t>Nucl</a:t>
            </a:r>
            <a:r>
              <a:rPr lang="en-US" sz="1400" b="0" i="1" dirty="0" smtClean="0"/>
              <a:t>. </a:t>
            </a:r>
            <a:r>
              <a:rPr lang="en-US" sz="1400" b="0" i="1" dirty="0" smtClean="0"/>
              <a:t>Fusion </a:t>
            </a:r>
            <a:r>
              <a:rPr lang="en-US" sz="1400" b="0" i="1" u="sng" dirty="0" smtClean="0"/>
              <a:t>53</a:t>
            </a:r>
            <a:r>
              <a:rPr lang="en-US" sz="1400" i="1" dirty="0" smtClean="0"/>
              <a:t>, 10 (2013)</a:t>
            </a:r>
            <a:r>
              <a:rPr lang="en-US" sz="1400" i="1" dirty="0"/>
              <a:t> </a:t>
            </a:r>
            <a:r>
              <a:rPr lang="en-US" sz="1400" i="1" dirty="0" smtClean="0"/>
              <a:t>104024</a:t>
            </a:r>
            <a:endParaRPr lang="en-US" sz="1400" b="0" i="1" dirty="0"/>
          </a:p>
        </p:txBody>
      </p:sp>
      <p:pic>
        <p:nvPicPr>
          <p:cNvPr id="3" name="Picture 2" descr="2014 Odette ODS steel JOM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4" t="7962" r="14682" b="69624"/>
          <a:stretch/>
        </p:blipFill>
        <p:spPr>
          <a:xfrm>
            <a:off x="152400" y="1997464"/>
            <a:ext cx="4533900" cy="3349236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990600" y="5572323"/>
            <a:ext cx="34289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b="0" i="1" dirty="0" smtClean="0"/>
              <a:t>G.R. Odette, JOM </a:t>
            </a:r>
            <a:r>
              <a:rPr lang="en-US" sz="1400" i="1" u="sng" dirty="0" smtClean="0"/>
              <a:t>66</a:t>
            </a:r>
            <a:r>
              <a:rPr lang="en-US" sz="1400" i="1" dirty="0" smtClean="0"/>
              <a:t>, 12 (2014) 2427</a:t>
            </a:r>
            <a:endParaRPr lang="en-US" sz="1400" b="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549901" y="1231900"/>
            <a:ext cx="2840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Fission neutron irradiation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411069"/>
            <a:ext cx="3218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Dual Ion irradiation </a:t>
            </a:r>
          </a:p>
          <a:p>
            <a:pPr algn="ctr"/>
            <a:r>
              <a:rPr lang="en-US" dirty="0" smtClean="0"/>
              <a:t>(6.4 MeV Fe + 0.2-1 MeV He)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9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r>
              <a:rPr lang="en-US" dirty="0" smtClean="0"/>
              <a:t>Effect of Sink Strength on the Volumetric Void Swelling of Irradiated </a:t>
            </a:r>
            <a:r>
              <a:rPr lang="en-US" dirty="0" err="1" smtClean="0"/>
              <a:t>FeCrNi</a:t>
            </a:r>
            <a:r>
              <a:rPr lang="en-US" dirty="0" smtClean="0"/>
              <a:t> </a:t>
            </a:r>
            <a:r>
              <a:rPr lang="en-US" dirty="0"/>
              <a:t>Austenitic </a:t>
            </a:r>
            <a:r>
              <a:rPr lang="en-US" dirty="0" smtClean="0"/>
              <a:t>Alloys</a:t>
            </a:r>
            <a:endParaRPr lang="en-US" dirty="0"/>
          </a:p>
        </p:txBody>
      </p:sp>
      <p:pic>
        <p:nvPicPr>
          <p:cNvPr id="3" name="Picture 2" descr="FeNiCr swelling vs S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825500"/>
            <a:ext cx="5765800" cy="565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7648" t="57371" r="49338" b="4988"/>
          <a:stretch/>
        </p:blipFill>
        <p:spPr>
          <a:xfrm>
            <a:off x="4229100" y="1143000"/>
            <a:ext cx="1765300" cy="2108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74006" t="21767" r="3642" b="43992"/>
          <a:stretch/>
        </p:blipFill>
        <p:spPr>
          <a:xfrm>
            <a:off x="5257800" y="3276600"/>
            <a:ext cx="1714500" cy="191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8609" y="4800600"/>
            <a:ext cx="891791" cy="338554"/>
          </a:xfrm>
          <a:prstGeom prst="rect">
            <a:avLst/>
          </a:prstGeom>
          <a:noFill/>
          <a:effectLst>
            <a:outerShdw blurRad="44450" dist="38100" dir="2700000" algn="tl" rotWithShape="0">
              <a:schemeClr val="bg1"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 nm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347209" y="4826000"/>
            <a:ext cx="457200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>
            <a:outerShdw blurRad="40000" dist="20000" dir="5400000" rotWithShape="0">
              <a:schemeClr val="bg1">
                <a:alpha val="38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96000" y="3200400"/>
            <a:ext cx="954107" cy="338554"/>
          </a:xfrm>
          <a:prstGeom prst="rect">
            <a:avLst/>
          </a:prstGeom>
          <a:noFill/>
          <a:effectLst>
            <a:outerShdw blurRad="44450" dist="38100" dir="2700000" algn="tl" rotWithShape="0">
              <a:schemeClr val="bg1">
                <a:alpha val="43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109 dpa</a:t>
            </a:r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10000" y="1524000"/>
            <a:ext cx="381000" cy="1524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56300" y="5207000"/>
            <a:ext cx="152400" cy="304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28"/>
          <p:cNvSpPr>
            <a:spLocks noChangeArrowheads="1"/>
          </p:cNvSpPr>
          <p:nvPr/>
        </p:nvSpPr>
        <p:spPr bwMode="auto">
          <a:xfrm>
            <a:off x="3124200" y="64770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/>
              <a:t>S.J. Zinkle and L.L. Snead, Ann Rev. Mat. Res., </a:t>
            </a:r>
            <a:r>
              <a:rPr lang="en-US" sz="1400" i="1" u="sng" dirty="0" smtClean="0"/>
              <a:t>44</a:t>
            </a:r>
            <a:r>
              <a:rPr lang="en-US" sz="1400" i="1" dirty="0" smtClean="0"/>
              <a:t> (2014) 241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04610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r>
              <a:rPr lang="en-US" dirty="0"/>
              <a:t>Effect of initial sink strength on </a:t>
            </a:r>
            <a:r>
              <a:rPr lang="en-US" dirty="0" smtClean="0"/>
              <a:t>radiation </a:t>
            </a:r>
            <a:r>
              <a:rPr lang="en-US" dirty="0"/>
              <a:t>hardening of ferritic/martensitic steels </a:t>
            </a:r>
            <a:r>
              <a:rPr lang="en-US" dirty="0" smtClean="0"/>
              <a:t>(fission neutrons ~300</a:t>
            </a:r>
            <a:r>
              <a:rPr lang="en-US" baseline="30000" dirty="0" smtClean="0"/>
              <a:t>o</a:t>
            </a:r>
            <a:r>
              <a:rPr lang="en-US" dirty="0" smtClean="0"/>
              <a:t>C)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irr ODS FMS YS vs Sr1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1371600"/>
            <a:ext cx="5803900" cy="546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838200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Current steels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8395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Next-generation (TMT, ODS) steels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286000" y="1676400"/>
            <a:ext cx="1143000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>
            <a:off x="4572000" y="1676400"/>
            <a:ext cx="1981200" cy="38100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5265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Zinkle, &amp; Snead, Ann Rev. Mater. Res. </a:t>
            </a:r>
            <a:r>
              <a:rPr lang="en-US" sz="1600" i="1" u="sng" dirty="0" smtClean="0"/>
              <a:t>44</a:t>
            </a:r>
            <a:r>
              <a:rPr lang="en-US" sz="1600" i="1" dirty="0" smtClean="0"/>
              <a:t> (2014) 241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065721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28627" cy="72943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latin typeface="Times New Roman"/>
                <a:cs typeface="Times New Roman"/>
              </a:rPr>
              <a:t>New steels designed with computational thermodynamics exhibit superior mechanical properties compared to conventional steel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48" y="852245"/>
            <a:ext cx="8928752" cy="211955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Three experimental RAFM heats (1537, 1538, and 1539), together with an optimized-Gr.92 heat (C3=mod-NF616), were investigated</a:t>
            </a:r>
          </a:p>
          <a:p>
            <a:r>
              <a:rPr lang="en-US" sz="2400" dirty="0"/>
              <a:t>Tensile</a:t>
            </a:r>
            <a:r>
              <a:rPr lang="en-US" sz="2400" dirty="0" smtClean="0"/>
              <a:t> strength of new TMT steels were much higher than conventional steels (comparable to ODS steel PM2000) </a:t>
            </a:r>
          </a:p>
          <a:p>
            <a:pPr marL="120651" indent="-238125"/>
            <a:r>
              <a:rPr lang="en-US" sz="2400" dirty="0" smtClean="0"/>
              <a:t>Dramatic improvement in thermal creep strength also observed</a:t>
            </a:r>
            <a:endParaRPr lang="en-US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5" t="9152" r="13222" b="6385"/>
          <a:stretch/>
        </p:blipFill>
        <p:spPr bwMode="auto">
          <a:xfrm>
            <a:off x="239478" y="2998664"/>
            <a:ext cx="4244763" cy="348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8" t="8934" r="13056" b="5950"/>
          <a:stretch/>
        </p:blipFill>
        <p:spPr bwMode="auto">
          <a:xfrm>
            <a:off x="4618060" y="2985567"/>
            <a:ext cx="4251960" cy="35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19400" y="6550223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80"/>
                </a:solidFill>
              </a:rPr>
              <a:t>L. Tan, Y. Yang &amp; J.T. Busby, J. </a:t>
            </a:r>
            <a:r>
              <a:rPr lang="en-US" sz="1400" dirty="0" err="1" smtClean="0">
                <a:solidFill>
                  <a:srgbClr val="000080"/>
                </a:solidFill>
              </a:rPr>
              <a:t>Nucl</a:t>
            </a:r>
            <a:r>
              <a:rPr lang="en-US" sz="1400" dirty="0" smtClean="0">
                <a:solidFill>
                  <a:srgbClr val="000080"/>
                </a:solidFill>
              </a:rPr>
              <a:t>. Mater. </a:t>
            </a:r>
            <a:r>
              <a:rPr lang="en-US" sz="1400" u="sng" dirty="0" smtClean="0">
                <a:solidFill>
                  <a:srgbClr val="000080"/>
                </a:solidFill>
              </a:rPr>
              <a:t>442</a:t>
            </a:r>
            <a:r>
              <a:rPr lang="en-US" sz="1400" dirty="0" smtClean="0">
                <a:solidFill>
                  <a:srgbClr val="000080"/>
                </a:solidFill>
              </a:rPr>
              <a:t> (2012) S13</a:t>
            </a:r>
            <a:endParaRPr lang="en-US" sz="1400" dirty="0">
              <a:solidFill>
                <a:srgbClr val="000080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1219200" y="3505200"/>
            <a:ext cx="304800" cy="10668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3900" y="3962400"/>
            <a:ext cx="659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1.6X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4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image with trans 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70" y="1066800"/>
            <a:ext cx="6782223" cy="5281127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92438"/>
              </p:ext>
            </p:extLst>
          </p:nvPr>
        </p:nvGraphicFramePr>
        <p:xfrm>
          <a:off x="38100" y="1398250"/>
          <a:ext cx="2444771" cy="418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923"/>
                <a:gridCol w="782841"/>
                <a:gridCol w="847007"/>
              </a:tblGrid>
              <a:tr h="213359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ITER Lifetime</a:t>
                      </a:r>
                    </a:p>
                    <a:p>
                      <a:pPr algn="ctr"/>
                      <a:r>
                        <a:rPr lang="en-US" sz="1200" dirty="0" smtClean="0"/>
                        <a:t>Fast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Neutron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err="1" smtClean="0"/>
                        <a:t>Fluence</a:t>
                      </a:r>
                      <a:r>
                        <a:rPr lang="en-US" sz="1200" dirty="0" smtClean="0"/>
                        <a:t> </a:t>
                      </a:r>
                    </a:p>
                    <a:p>
                      <a:pPr algn="ctr"/>
                      <a:r>
                        <a:rPr lang="en-US" sz="1200" dirty="0" smtClean="0"/>
                        <a:t>(n/m2; E&gt;0.1 MeV)</a:t>
                      </a:r>
                      <a:endParaRPr lang="en-US" sz="12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Fusion</a:t>
                      </a:r>
                      <a:r>
                        <a:rPr lang="en-US" sz="1200" baseline="0" dirty="0" smtClean="0"/>
                        <a:t> Power Reactor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Annual</a:t>
                      </a:r>
                      <a:r>
                        <a:rPr lang="en-US" sz="1200" baseline="0" dirty="0" smtClean="0"/>
                        <a:t> Fast Neutron </a:t>
                      </a:r>
                      <a:r>
                        <a:rPr lang="en-US" sz="1200" baseline="0" dirty="0" err="1" smtClean="0"/>
                        <a:t>Fluence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dirty="0" smtClean="0"/>
                        <a:t>(n/m2, E&gt;0.1 MeV)</a:t>
                      </a:r>
                      <a:endParaRPr lang="en-US" sz="12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Compo-</a:t>
                      </a:r>
                      <a:r>
                        <a:rPr lang="en-US" sz="1200" dirty="0" err="1" smtClean="0"/>
                        <a:t>nent</a:t>
                      </a:r>
                      <a:endParaRPr lang="en-US" sz="1200" dirty="0"/>
                    </a:p>
                  </a:txBody>
                  <a:tcPr marL="72219" marR="72219" marT="36108" marB="36108"/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3.7e25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5e26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Blanket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5.1e18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7e19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Magnet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1.9e25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2.6e26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Divertor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</a:tr>
              <a:tr h="64822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1.1e23</a:t>
                      </a:r>
                      <a:endParaRPr lang="en-US" sz="1300" dirty="0"/>
                    </a:p>
                  </a:txBody>
                  <a:tcPr marL="72219" marR="72219" marT="36108" marB="361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1.5e24</a:t>
                      </a:r>
                      <a:endParaRPr lang="en-US" sz="1300" dirty="0"/>
                    </a:p>
                  </a:txBody>
                  <a:tcPr marL="72219" marR="72219" marT="36108" marB="361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Vacuum Vessel</a:t>
                      </a:r>
                      <a:endParaRPr lang="en-US" sz="1300" dirty="0"/>
                    </a:p>
                  </a:txBody>
                  <a:tcPr marL="72219" marR="72219" marT="36108" marB="36108" anchor="ctr"/>
                </a:tc>
              </a:tr>
              <a:tr h="35166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3.4e15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4.5e16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Cryostat</a:t>
                      </a:r>
                      <a:endParaRPr lang="en-US" sz="1300" dirty="0"/>
                    </a:p>
                  </a:txBody>
                  <a:tcPr marL="72219" marR="72219" marT="36108" marB="36108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444770" y="3691969"/>
            <a:ext cx="1055999" cy="0"/>
          </a:xfrm>
          <a:prstGeom prst="line">
            <a:avLst/>
          </a:prstGeom>
          <a:ln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44770" y="4000707"/>
            <a:ext cx="681335" cy="0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41744" y="2993020"/>
            <a:ext cx="0" cy="0"/>
          </a:xfrm>
          <a:prstGeom prst="line">
            <a:avLst/>
          </a:prstGeom>
          <a:ln w="127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803420" y="2770524"/>
            <a:ext cx="0" cy="1230184"/>
          </a:xfrm>
          <a:prstGeom prst="line">
            <a:avLst/>
          </a:prstGeom>
          <a:ln w="19050" cmpd="sng">
            <a:solidFill>
              <a:srgbClr val="B9CDE5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6103" y="3826735"/>
            <a:ext cx="274191" cy="173972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6105" y="4000708"/>
            <a:ext cx="543455" cy="1364965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69559" y="5365672"/>
            <a:ext cx="742728" cy="101924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12287" y="4332088"/>
            <a:ext cx="246355" cy="1135509"/>
          </a:xfrm>
          <a:prstGeom prst="line">
            <a:avLst/>
          </a:prstGeom>
          <a:ln w="19050" cmpd="sng">
            <a:solidFill>
              <a:schemeClr val="accent1">
                <a:lumMod val="40000"/>
                <a:lumOff val="6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38400" y="4668612"/>
            <a:ext cx="1134264" cy="234837"/>
          </a:xfrm>
          <a:prstGeom prst="line">
            <a:avLst/>
          </a:prstGeom>
          <a:ln w="19050" cmpd="sng">
            <a:solidFill>
              <a:srgbClr val="B9CDE5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44770" y="4332088"/>
            <a:ext cx="1479167" cy="247352"/>
          </a:xfrm>
          <a:prstGeom prst="line">
            <a:avLst/>
          </a:prstGeom>
          <a:ln w="19050" cmpd="sng">
            <a:solidFill>
              <a:srgbClr val="4F81BD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44770" y="5398749"/>
            <a:ext cx="371063" cy="0"/>
          </a:xfrm>
          <a:prstGeom prst="line">
            <a:avLst/>
          </a:prstGeom>
          <a:ln w="19050" cmpd="sng">
            <a:solidFill>
              <a:srgbClr val="4F81BD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0" y="5411449"/>
            <a:ext cx="1417312" cy="678754"/>
          </a:xfrm>
          <a:prstGeom prst="line">
            <a:avLst/>
          </a:prstGeom>
          <a:ln w="19050" cmpd="sng">
            <a:solidFill>
              <a:srgbClr val="4F81BD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66545" y="2285710"/>
            <a:ext cx="785091" cy="3003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2.8E+17</a:t>
            </a:r>
            <a:endParaRPr lang="en-US" sz="11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9.7E+16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3.4E+16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1.2E+16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4.0E+15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1.4E+15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4.8E+14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1.7E+14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5.7E+13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2.0E+13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6.9E+12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2.4E+12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8.2E+11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2.8E+11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9.8E+10</a:t>
            </a:r>
          </a:p>
          <a:p>
            <a:pPr defTabSz="457200" fontAlgn="auto">
              <a:lnSpc>
                <a:spcPts val="142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3.4E+10</a:t>
            </a:r>
            <a:endParaRPr lang="en-US" sz="1100" b="1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17898" y="2139196"/>
            <a:ext cx="700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n/m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-s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pPr algn="ctr"/>
            <a:r>
              <a:rPr lang="en-US" dirty="0" smtClean="0"/>
              <a:t>A wide range of irradiation environments will exist in </a:t>
            </a:r>
            <a:r>
              <a:rPr lang="en-US" dirty="0" smtClean="0"/>
              <a:t>ITER and a DEMO fusion reactor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0" y="6519446"/>
            <a:ext cx="525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Zinkle &amp; Snead, Ann Rev. Mater. Res. </a:t>
            </a:r>
            <a:r>
              <a:rPr lang="en-US" sz="1600" i="1" u="sng" dirty="0" smtClean="0"/>
              <a:t>44</a:t>
            </a:r>
            <a:r>
              <a:rPr lang="en-US" sz="1600" i="1" dirty="0" smtClean="0"/>
              <a:t> (2014) 241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50635"/>
            <a:ext cx="91440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Times New Roman"/>
                <a:cs typeface="Times New Roman"/>
              </a:rPr>
              <a:t>ITER lifetime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" y="1219200"/>
            <a:ext cx="0" cy="228600"/>
          </a:xfrm>
          <a:prstGeom prst="line">
            <a:avLst/>
          </a:prstGeom>
          <a:ln w="28575" cmpd="sng">
            <a:solidFill>
              <a:srgbClr val="8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57300" y="1219200"/>
            <a:ext cx="0" cy="228600"/>
          </a:xfrm>
          <a:prstGeom prst="line">
            <a:avLst/>
          </a:prstGeom>
          <a:ln w="28575" cmpd="sng">
            <a:solidFill>
              <a:srgbClr val="8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" y="762000"/>
            <a:ext cx="914400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Times New Roman"/>
                <a:cs typeface="Times New Roman"/>
              </a:rPr>
              <a:t>DEMO annual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10287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 flux varies by 10</a:t>
            </a:r>
            <a:r>
              <a:rPr lang="en-US" baseline="30000" dirty="0" smtClean="0"/>
              <a:t>7</a:t>
            </a:r>
            <a:endParaRPr lang="en-US" baseline="30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458200" y="1675031"/>
            <a:ext cx="0" cy="5220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882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mpJ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990600"/>
            <a:ext cx="73787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1120"/>
          </a:xfrm>
        </p:spPr>
        <p:txBody>
          <a:bodyPr/>
          <a:lstStyle/>
          <a:p>
            <a:r>
              <a:rPr lang="en-US" dirty="0" smtClean="0"/>
              <a:t>Optical absorption of SiO</a:t>
            </a:r>
            <a:r>
              <a:rPr lang="en-US" baseline="-25000" dirty="0" smtClean="0"/>
              <a:t>2</a:t>
            </a:r>
            <a:r>
              <a:rPr lang="en-US" dirty="0" smtClean="0"/>
              <a:t> optical fibers is typically rapidly degraded by neutron </a:t>
            </a:r>
            <a:r>
              <a:rPr lang="en-US" dirty="0" smtClean="0"/>
              <a:t>irradiation (dose limit ~10</a:t>
            </a:r>
            <a:r>
              <a:rPr lang="en-US" baseline="30000" dirty="0" smtClean="0"/>
              <a:t>-3</a:t>
            </a:r>
            <a:r>
              <a:rPr lang="en-US" dirty="0" smtClean="0"/>
              <a:t> dpa)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737116" y="2574895"/>
            <a:ext cx="38989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	Induced loss	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689236" y="6527800"/>
            <a:ext cx="171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T. </a:t>
            </a:r>
            <a:r>
              <a:rPr lang="en-US" dirty="0" err="1" smtClean="0"/>
              <a:t>Kakuta</a:t>
            </a:r>
            <a:r>
              <a:rPr lang="en-US" dirty="0" smtClean="0"/>
              <a:t> et al.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6000" y="2514600"/>
            <a:ext cx="119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4080"/>
                </a:solidFill>
              </a:rPr>
              <a:t>(~10</a:t>
            </a:r>
            <a:r>
              <a:rPr lang="en-US" sz="1600" baseline="30000" dirty="0" smtClean="0">
                <a:solidFill>
                  <a:srgbClr val="004080"/>
                </a:solidFill>
              </a:rPr>
              <a:t>-3</a:t>
            </a:r>
            <a:r>
              <a:rPr lang="en-US" sz="1600" dirty="0" smtClean="0">
                <a:solidFill>
                  <a:srgbClr val="004080"/>
                </a:solidFill>
              </a:rPr>
              <a:t> dpa)</a:t>
            </a:r>
            <a:endParaRPr lang="en-US" sz="1600" dirty="0">
              <a:solidFill>
                <a:srgbClr val="004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4191000"/>
            <a:ext cx="1407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(~6x10</a:t>
            </a:r>
            <a:r>
              <a:rPr lang="en-US" sz="1600" baseline="30000" dirty="0" smtClean="0">
                <a:solidFill>
                  <a:srgbClr val="FF0000"/>
                </a:solidFill>
              </a:rPr>
              <a:t>-5</a:t>
            </a:r>
            <a:r>
              <a:rPr lang="en-US" sz="1600" dirty="0" smtClean="0">
                <a:solidFill>
                  <a:srgbClr val="FF0000"/>
                </a:solidFill>
              </a:rPr>
              <a:t> dpa)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30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867400" cy="762000"/>
          </a:xfrm>
        </p:spPr>
        <p:txBody>
          <a:bodyPr/>
          <a:lstStyle/>
          <a:p>
            <a:r>
              <a:rPr lang="en-US" sz="2400" dirty="0" smtClean="0">
                <a:latin typeface="Arial Black" charset="0"/>
                <a:ea typeface="ＭＳ Ｐゴシック" charset="0"/>
                <a:cs typeface="ＭＳ Ｐゴシック" charset="0"/>
              </a:rPr>
              <a:t>New dielectric mirrors exhibit adequate behavior up to 0.1-1 dpa</a:t>
            </a:r>
            <a:endParaRPr lang="en-US" sz="2400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172" name="Picture 3" descr="C:\RESEARCH\Dielectric mirrors Project\Spectrophotometer results\Graph1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654050"/>
            <a:ext cx="337026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C:\RESEARCH\Dielectric mirrors Project\Spectrophotometer results\Graph12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3927475"/>
            <a:ext cx="339883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015038" y="320675"/>
            <a:ext cx="1112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Al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3</a:t>
            </a:r>
            <a:r>
              <a:rPr lang="en-US"/>
              <a:t>/SiO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895975" y="3603625"/>
            <a:ext cx="1052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HfO</a:t>
            </a:r>
            <a:r>
              <a:rPr lang="en-US" baseline="-25000"/>
              <a:t>2</a:t>
            </a:r>
            <a:r>
              <a:rPr lang="en-US"/>
              <a:t>/SiO</a:t>
            </a:r>
            <a:r>
              <a:rPr lang="en-US" baseline="-25000"/>
              <a:t>2</a:t>
            </a:r>
            <a:endParaRPr lang="en-US"/>
          </a:p>
        </p:txBody>
      </p:sp>
      <p:grpSp>
        <p:nvGrpSpPr>
          <p:cNvPr id="7176" name="Group 7"/>
          <p:cNvGrpSpPr>
            <a:grpSpLocks/>
          </p:cNvGrpSpPr>
          <p:nvPr/>
        </p:nvGrpSpPr>
        <p:grpSpPr bwMode="auto">
          <a:xfrm>
            <a:off x="7488238" y="2487613"/>
            <a:ext cx="395287" cy="498475"/>
            <a:chOff x="7681745" y="903044"/>
            <a:chExt cx="395811" cy="498099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7691283" y="944288"/>
              <a:ext cx="0" cy="456855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89" name="TextBox 9"/>
            <p:cNvSpPr txBox="1">
              <a:spLocks noChangeArrowheads="1"/>
            </p:cNvSpPr>
            <p:nvPr/>
          </p:nvSpPr>
          <p:spPr bwMode="auto">
            <a:xfrm>
              <a:off x="7681745" y="903044"/>
              <a:ext cx="395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1"/>
                  </a:solidFill>
                  <a:latin typeface="Symbol" charset="0"/>
                </a:rPr>
                <a:t>l</a:t>
              </a:r>
              <a:r>
                <a:rPr lang="en-US" sz="1800" baseline="-25000">
                  <a:solidFill>
                    <a:schemeClr val="accent1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7437438" y="5810250"/>
            <a:ext cx="395287" cy="498475"/>
            <a:chOff x="7681745" y="903044"/>
            <a:chExt cx="395811" cy="49809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7691283" y="944288"/>
              <a:ext cx="0" cy="456855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87" name="TextBox 12"/>
            <p:cNvSpPr txBox="1">
              <a:spLocks noChangeArrowheads="1"/>
            </p:cNvSpPr>
            <p:nvPr/>
          </p:nvSpPr>
          <p:spPr bwMode="auto">
            <a:xfrm>
              <a:off x="7681745" y="903044"/>
              <a:ext cx="395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chemeClr val="tx1"/>
                  </a:solidFill>
                  <a:latin typeface="Arial Narrow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5pPr>
              <a:lvl6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6pPr>
              <a:lvl7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7pPr>
              <a:lvl8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8pPr>
              <a:lvl9pPr eaLnBrk="0" fontAlgn="base" hangingPunct="0">
                <a:lnSpc>
                  <a:spcPct val="900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006C3A"/>
                </a:buClr>
                <a:buFont typeface="Arial" charset="0"/>
                <a:buChar char="»"/>
                <a:defRPr b="1">
                  <a:solidFill>
                    <a:schemeClr val="tx1"/>
                  </a:solidFill>
                  <a:latin typeface="Arial Narrow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chemeClr val="accent1"/>
                  </a:solidFill>
                  <a:latin typeface="Symbol" charset="0"/>
                </a:rPr>
                <a:t>l</a:t>
              </a:r>
              <a:r>
                <a:rPr lang="en-US" sz="1800" baseline="-25000">
                  <a:solidFill>
                    <a:schemeClr val="accent1"/>
                  </a:solidFill>
                  <a:latin typeface="Symbol" charset="0"/>
                </a:rPr>
                <a:t>o</a:t>
              </a:r>
            </a:p>
          </p:txBody>
        </p:sp>
      </p:grp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7351713" y="142875"/>
            <a:ext cx="45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1"/>
                </a:solidFill>
                <a:latin typeface="Symbol" charset="0"/>
              </a:rPr>
              <a:t>Dl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7265988" y="317500"/>
            <a:ext cx="0" cy="3635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32725" y="331788"/>
            <a:ext cx="0" cy="3635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265988" y="512763"/>
            <a:ext cx="566737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9588" y="3651250"/>
            <a:ext cx="0" cy="3635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407400" y="3609975"/>
            <a:ext cx="0" cy="3635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891338" y="3843338"/>
            <a:ext cx="1547812" cy="0"/>
          </a:xfrm>
          <a:prstGeom prst="straightConnector1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5" name="TextBox 26"/>
          <p:cNvSpPr txBox="1">
            <a:spLocks noChangeArrowheads="1"/>
          </p:cNvSpPr>
          <p:nvPr/>
        </p:nvSpPr>
        <p:spPr bwMode="auto">
          <a:xfrm>
            <a:off x="7459663" y="3463925"/>
            <a:ext cx="45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006C3A"/>
              </a:buClr>
              <a:buFont typeface="Arial" charset="0"/>
              <a:buChar char="»"/>
              <a:defRPr b="1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accent1"/>
                </a:solidFill>
                <a:latin typeface="Symbol" charset="0"/>
              </a:rPr>
              <a:t>Dl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455" y="1295400"/>
            <a:ext cx="4474345" cy="1600200"/>
          </a:xfrm>
          <a:prstGeom prst="rect">
            <a:avLst/>
          </a:prstGeom>
        </p:spPr>
      </p:pic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381000" y="838200"/>
            <a:ext cx="18018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/SiO</a:t>
            </a:r>
            <a:r>
              <a:rPr lang="en-US" baseline="-25000" dirty="0"/>
              <a:t>2 </a:t>
            </a:r>
            <a:r>
              <a:rPr lang="en-US" dirty="0"/>
              <a:t>– 1 dpa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254500"/>
            <a:ext cx="4826000" cy="2070100"/>
          </a:xfrm>
          <a:prstGeom prst="rect">
            <a:avLst/>
          </a:prstGeom>
        </p:spPr>
      </p:pic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533400" y="3822700"/>
            <a:ext cx="20280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Hf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/</a:t>
            </a:r>
            <a:r>
              <a:rPr lang="en-US" dirty="0"/>
              <a:t>SiO</a:t>
            </a:r>
            <a:r>
              <a:rPr lang="en-US" baseline="-25000" dirty="0"/>
              <a:t>2 </a:t>
            </a:r>
            <a:r>
              <a:rPr lang="en-US" dirty="0"/>
              <a:t>– 1 dpa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8020" y="6477000"/>
            <a:ext cx="149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K.J. Leonard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2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941796"/>
          </a:xfrm>
        </p:spPr>
        <p:txBody>
          <a:bodyPr/>
          <a:lstStyle/>
          <a:p>
            <a:r>
              <a:rPr lang="en-US" sz="3200" b="1" dirty="0" smtClean="0"/>
              <a:t>The dose limit for ICRF </a:t>
            </a:r>
            <a:r>
              <a:rPr lang="en-US" sz="3200" b="1" dirty="0" err="1" smtClean="0"/>
              <a:t>feedthroughs</a:t>
            </a:r>
            <a:r>
              <a:rPr lang="en-US" sz="3200" b="1" dirty="0" smtClean="0"/>
              <a:t>/windows is ~0.1-1 dpa based on loss </a:t>
            </a:r>
            <a:r>
              <a:rPr lang="en-US" sz="3200" b="1" dirty="0"/>
              <a:t>t</a:t>
            </a:r>
            <a:r>
              <a:rPr lang="en-US" sz="3200" b="1" dirty="0" smtClean="0"/>
              <a:t>angent degradation</a:t>
            </a:r>
            <a:endParaRPr lang="en-US" sz="3200" b="1" baseline="-25000" dirty="0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" y="1472999"/>
            <a:ext cx="4800600" cy="4470601"/>
            <a:chOff x="147" y="660"/>
            <a:chExt cx="3323" cy="2978"/>
          </a:xfrm>
        </p:grpSpPr>
        <p:pic>
          <p:nvPicPr>
            <p:cNvPr id="27671" name="Picture 23" descr="Al2O3 loss tan data - all data"/>
            <p:cNvPicPr>
              <a:picLocks noChangeAspect="1" noChangeArrowheads="1"/>
            </p:cNvPicPr>
            <p:nvPr/>
          </p:nvPicPr>
          <p:blipFill rotWithShape="1">
            <a:blip r:embed="rId2"/>
            <a:srcRect l="2091" r="1453" b="2108"/>
            <a:stretch/>
          </p:blipFill>
          <p:spPr bwMode="auto">
            <a:xfrm>
              <a:off x="147" y="660"/>
              <a:ext cx="3316" cy="2978"/>
            </a:xfrm>
            <a:prstGeom prst="rect">
              <a:avLst/>
            </a:prstGeom>
            <a:noFill/>
          </p:spPr>
        </p:pic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404" y="2401"/>
              <a:ext cx="9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000099"/>
                  </a:solidFill>
                  <a:latin typeface="Century Gothic" charset="0"/>
                </a:rPr>
                <a:t>Measured data under ICH relevant conditions</a:t>
              </a:r>
            </a:p>
          </p:txBody>
        </p:sp>
        <p:sp>
          <p:nvSpPr>
            <p:cNvPr id="27658" name="Text Box 10"/>
            <p:cNvSpPr txBox="1">
              <a:spLocks noChangeArrowheads="1"/>
            </p:cNvSpPr>
            <p:nvPr/>
          </p:nvSpPr>
          <p:spPr bwMode="auto">
            <a:xfrm>
              <a:off x="3002" y="1023"/>
              <a:ext cx="46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/>
                <a:t>Irradiation</a:t>
              </a:r>
            </a:p>
            <a:p>
              <a:pPr algn="ctr"/>
              <a:r>
                <a:rPr lang="en-US" sz="900" b="1"/>
                <a:t>at 150 ºC</a:t>
              </a:r>
            </a:p>
          </p:txBody>
        </p:sp>
        <p:sp>
          <p:nvSpPr>
            <p:cNvPr id="27659" name="Line 11"/>
            <p:cNvSpPr>
              <a:spLocks noChangeShapeType="1"/>
            </p:cNvSpPr>
            <p:nvPr/>
          </p:nvSpPr>
          <p:spPr bwMode="auto">
            <a:xfrm flipH="1">
              <a:off x="3146" y="1240"/>
              <a:ext cx="73" cy="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718" y="879"/>
              <a:ext cx="40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900" b="1"/>
                <a:t>Deranox</a:t>
              </a:r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 flipV="1">
              <a:off x="2928" y="854"/>
              <a:ext cx="97" cy="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2" name="Text Box 14"/>
            <p:cNvSpPr txBox="1">
              <a:spLocks noChangeArrowheads="1"/>
            </p:cNvSpPr>
            <p:nvPr/>
          </p:nvSpPr>
          <p:spPr bwMode="auto">
            <a:xfrm>
              <a:off x="2904" y="2931"/>
              <a:ext cx="44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0.1 dpa</a:t>
              </a:r>
            </a:p>
          </p:txBody>
        </p:sp>
        <p:sp>
          <p:nvSpPr>
            <p:cNvPr id="27663" name="Line 15"/>
            <p:cNvSpPr>
              <a:spLocks noChangeShapeType="1"/>
            </p:cNvSpPr>
            <p:nvPr/>
          </p:nvSpPr>
          <p:spPr bwMode="auto">
            <a:xfrm flipV="1">
              <a:off x="3109" y="3079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4" name="Line 16"/>
            <p:cNvSpPr>
              <a:spLocks noChangeShapeType="1"/>
            </p:cNvSpPr>
            <p:nvPr/>
          </p:nvSpPr>
          <p:spPr bwMode="auto">
            <a:xfrm flipV="1">
              <a:off x="2777" y="3079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2626" y="2931"/>
              <a:ext cx="3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0.01</a:t>
              </a:r>
            </a:p>
          </p:txBody>
        </p:sp>
        <p:sp>
          <p:nvSpPr>
            <p:cNvPr id="27666" name="Line 18"/>
            <p:cNvSpPr>
              <a:spLocks noChangeShapeType="1"/>
            </p:cNvSpPr>
            <p:nvPr/>
          </p:nvSpPr>
          <p:spPr bwMode="auto">
            <a:xfrm flipV="1">
              <a:off x="2441" y="3079"/>
              <a:ext cx="0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7" name="Text Box 19"/>
            <p:cNvSpPr txBox="1">
              <a:spLocks noChangeArrowheads="1"/>
            </p:cNvSpPr>
            <p:nvPr/>
          </p:nvSpPr>
          <p:spPr bwMode="auto">
            <a:xfrm>
              <a:off x="2259" y="2934"/>
              <a:ext cx="35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0.001</a:t>
              </a:r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2086" y="2319"/>
              <a:ext cx="136" cy="113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2086" y="2432"/>
              <a:ext cx="272" cy="0"/>
            </a:xfrm>
            <a:prstGeom prst="line">
              <a:avLst/>
            </a:prstGeom>
            <a:noFill/>
            <a:ln w="22225">
              <a:solidFill>
                <a:srgbClr val="00008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3101" y="757"/>
              <a:ext cx="36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700" b="1"/>
                <a:t>(1.1x10</a:t>
              </a:r>
              <a:r>
                <a:rPr lang="en-US" sz="700" b="1" baseline="30000"/>
                <a:t>-2</a:t>
              </a:r>
              <a:r>
                <a:rPr lang="en-US" sz="700" b="1"/>
                <a:t>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600200"/>
            <a:ext cx="4343400" cy="418937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15000" y="1015424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100 MHz loss tangent </a:t>
            </a:r>
            <a:r>
              <a:rPr lang="en-US" sz="1600" dirty="0" smtClean="0"/>
              <a:t>in ceramics after </a:t>
            </a:r>
            <a:r>
              <a:rPr lang="en-US" sz="1600" dirty="0" smtClean="0"/>
              <a:t>70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C neutron irradiation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1015800"/>
            <a:ext cx="3962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</a:t>
            </a:r>
            <a:r>
              <a:rPr lang="en-US" sz="1600" dirty="0" smtClean="0"/>
              <a:t>oss </a:t>
            </a:r>
            <a:r>
              <a:rPr lang="en-US" sz="1600" dirty="0" smtClean="0"/>
              <a:t>tangent </a:t>
            </a:r>
            <a:r>
              <a:rPr lang="en-US" sz="1600" dirty="0" smtClean="0"/>
              <a:t>in Al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after neutron irradiation near room temperature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5867400"/>
            <a:ext cx="3161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AlN</a:t>
            </a:r>
            <a:r>
              <a:rPr lang="en-US" dirty="0" smtClean="0">
                <a:solidFill>
                  <a:srgbClr val="0000FF"/>
                </a:solidFill>
              </a:rPr>
              <a:t>, Si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baseline="-25000" dirty="0" smtClean="0">
                <a:solidFill>
                  <a:srgbClr val="0000FF"/>
                </a:solidFill>
              </a:rPr>
              <a:t>4</a:t>
            </a:r>
            <a:r>
              <a:rPr lang="en-US" dirty="0" smtClean="0">
                <a:solidFill>
                  <a:srgbClr val="0000FF"/>
                </a:solidFill>
              </a:rPr>
              <a:t> are unacceptable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Sapphire, BeO are best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800" y="5867400"/>
            <a:ext cx="442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Several grades of Al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O</a:t>
            </a:r>
            <a:r>
              <a:rPr lang="en-US" baseline="-25000" dirty="0" smtClean="0">
                <a:solidFill>
                  <a:srgbClr val="0000FF"/>
                </a:solidFill>
              </a:rPr>
              <a:t>3</a:t>
            </a:r>
            <a:r>
              <a:rPr lang="en-US" dirty="0" smtClean="0">
                <a:solidFill>
                  <a:srgbClr val="0000FF"/>
                </a:solidFill>
              </a:rPr>
              <a:t> are unacceptable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(e.g., </a:t>
            </a:r>
            <a:r>
              <a:rPr lang="en-US" dirty="0" err="1" smtClean="0">
                <a:solidFill>
                  <a:srgbClr val="0000FF"/>
                </a:solidFill>
              </a:rPr>
              <a:t>Deranox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290"/>
          </a:xfrm>
        </p:spPr>
        <p:txBody>
          <a:bodyPr/>
          <a:lstStyle/>
          <a:p>
            <a:pPr algn="ctr"/>
            <a:r>
              <a:rPr lang="en-US" dirty="0" smtClean="0"/>
              <a:t>Concluding comments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125" y="609600"/>
            <a:ext cx="9032875" cy="4139594"/>
          </a:xfrm>
        </p:spPr>
        <p:txBody>
          <a:bodyPr/>
          <a:lstStyle/>
          <a:p>
            <a:r>
              <a:rPr lang="en-US" dirty="0" smtClean="0"/>
              <a:t>A rich set of scientific issues on materials performance under extreme conditions need to be resolved for fusion energy to be successful</a:t>
            </a:r>
          </a:p>
          <a:p>
            <a:pPr lvl="1"/>
            <a:r>
              <a:rPr lang="en-US" dirty="0" smtClean="0"/>
              <a:t>Strong leverage with BES, ASCR, NNSA, NE and other federal programs</a:t>
            </a:r>
          </a:p>
          <a:p>
            <a:r>
              <a:rPr lang="en-US" dirty="0" smtClean="0"/>
              <a:t>Numerous materials challenges will need to be resolved for next-step fusion devices (not just PMI and structural materials issues)</a:t>
            </a:r>
          </a:p>
          <a:p>
            <a:pPr lvl="1"/>
            <a:r>
              <a:rPr lang="en-US" dirty="0" smtClean="0"/>
              <a:t>Research is currently focused only on PMI and structural materials due to budget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418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b3Sn 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6248400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66"/>
                </a:solidFill>
                <a:latin typeface="Times New Roman" charset="0"/>
                <a:cs typeface="ＭＳ Ｐゴシック" charset="0"/>
              </a:rPr>
              <a:t>10</a:t>
            </a:r>
            <a:r>
              <a:rPr lang="en-US" sz="2000" baseline="30000">
                <a:solidFill>
                  <a:srgbClr val="FF0066"/>
                </a:solidFill>
                <a:latin typeface="Times New Roman" charset="0"/>
                <a:cs typeface="ＭＳ Ｐゴシック" charset="0"/>
              </a:rPr>
              <a:t>9</a:t>
            </a:r>
            <a:r>
              <a:rPr lang="en-US" sz="2000">
                <a:solidFill>
                  <a:srgbClr val="FF0066"/>
                </a:solidFill>
                <a:latin typeface="Times New Roman" charset="0"/>
                <a:cs typeface="ＭＳ Ｐゴシック" charset="0"/>
              </a:rPr>
              <a:t> Rad, insulation limits design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52400" y="0"/>
            <a:ext cx="8915400" cy="914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latin typeface="Arial" pitchFamily="34" charset="0"/>
                <a:ea typeface="+mj-ea"/>
                <a:cs typeface="+mj-cs"/>
              </a:rPr>
              <a:t>Conventional (Low-Temp) Superconductors: </a:t>
            </a:r>
            <a:r>
              <a:rPr lang="en-US" sz="2400" dirty="0" err="1">
                <a:latin typeface="Arial" pitchFamily="34" charset="0"/>
                <a:ea typeface="+mj-ea"/>
                <a:cs typeface="+mj-cs"/>
              </a:rPr>
              <a:t>NbTi</a:t>
            </a:r>
            <a:r>
              <a:rPr lang="en-US" sz="2400" dirty="0">
                <a:latin typeface="Arial" pitchFamily="34" charset="0"/>
                <a:ea typeface="+mj-ea"/>
                <a:cs typeface="+mj-cs"/>
              </a:rPr>
              <a:t>, Nb</a:t>
            </a:r>
            <a:r>
              <a:rPr lang="en-US" sz="2400" baseline="-25000" dirty="0">
                <a:latin typeface="Arial" pitchFamily="34" charset="0"/>
                <a:ea typeface="+mj-ea"/>
                <a:cs typeface="+mj-cs"/>
              </a:rPr>
              <a:t>3</a:t>
            </a:r>
            <a:r>
              <a:rPr lang="en-US" sz="2400" dirty="0">
                <a:latin typeface="Arial" pitchFamily="34" charset="0"/>
                <a:ea typeface="+mj-ea"/>
                <a:cs typeface="+mj-cs"/>
              </a:rPr>
              <a:t>Sn </a:t>
            </a:r>
            <a:r>
              <a:rPr lang="en-US" sz="2400" dirty="0" err="1">
                <a:latin typeface="Arial" pitchFamily="34" charset="0"/>
                <a:ea typeface="+mj-ea"/>
                <a:cs typeface="+mj-cs"/>
              </a:rPr>
              <a:t>J</a:t>
            </a:r>
            <a:r>
              <a:rPr lang="en-US" sz="2400" baseline="-25000" dirty="0" err="1">
                <a:latin typeface="Arial" pitchFamily="34" charset="0"/>
                <a:ea typeface="+mj-ea"/>
                <a:cs typeface="+mj-cs"/>
              </a:rPr>
              <a:t>c</a:t>
            </a:r>
            <a:r>
              <a:rPr lang="en-US" sz="2400" dirty="0">
                <a:latin typeface="Arial" pitchFamily="34" charset="0"/>
                <a:ea typeface="+mj-ea"/>
                <a:cs typeface="+mj-cs"/>
              </a:rPr>
              <a:t>/</a:t>
            </a:r>
            <a:r>
              <a:rPr lang="en-US" sz="2400" dirty="0" err="1" smtClean="0">
                <a:latin typeface="Arial" pitchFamily="34" charset="0"/>
                <a:ea typeface="+mj-ea"/>
                <a:cs typeface="+mj-cs"/>
              </a:rPr>
              <a:t>J</a:t>
            </a:r>
            <a:r>
              <a:rPr lang="en-US" sz="2400" baseline="-25000" dirty="0" err="1" smtClean="0">
                <a:latin typeface="Arial" pitchFamily="34" charset="0"/>
                <a:ea typeface="+mj-ea"/>
                <a:cs typeface="+mj-cs"/>
              </a:rPr>
              <a:t>co</a:t>
            </a:r>
            <a:r>
              <a:rPr lang="en-US" sz="2400" baseline="-25000" dirty="0">
                <a:latin typeface="Arial" pitchFamily="34" charset="0"/>
                <a:ea typeface="+mj-ea"/>
                <a:cs typeface="+mj-cs"/>
              </a:rPr>
              <a:t> </a:t>
            </a:r>
            <a:r>
              <a:rPr lang="en-US" sz="2400" dirty="0" smtClean="0">
                <a:latin typeface="Arial" pitchFamily="34" charset="0"/>
                <a:ea typeface="+mj-ea"/>
                <a:cs typeface="+mj-cs"/>
              </a:rPr>
              <a:t>vs. </a:t>
            </a:r>
            <a:r>
              <a:rPr lang="en-US" sz="2400" dirty="0">
                <a:latin typeface="Arial" pitchFamily="34" charset="0"/>
                <a:ea typeface="+mj-ea"/>
                <a:cs typeface="+mj-cs"/>
              </a:rPr>
              <a:t>Reactor Fluence Levels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2057400" y="1752600"/>
            <a:ext cx="0" cy="414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 flipV="1">
            <a:off x="4572000" y="5257800"/>
            <a:ext cx="762000" cy="3810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5334000" y="50292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Times New Roman" charset="0"/>
              </a:rPr>
              <a:t>RPD</a:t>
            </a: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6324600" y="2514600"/>
            <a:ext cx="274320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ＭＳ Ｐゴシック" charset="0"/>
              </a:rPr>
              <a:t>ITER – advanced Nb</a:t>
            </a:r>
            <a:r>
              <a:rPr lang="en-US" sz="2400" baseline="-25000" dirty="0">
                <a:latin typeface="Arial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cs typeface="ＭＳ Ｐゴシック" charset="0"/>
              </a:rPr>
              <a:t>Sn should be within allowable 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  <a:cs typeface="ＭＳ Ｐゴシック" charset="0"/>
              </a:rPr>
              <a:t>FIRE, ARIES-AT, RPD don't use Nb</a:t>
            </a:r>
            <a:r>
              <a:rPr lang="en-US" sz="2400" baseline="-25000" dirty="0">
                <a:latin typeface="Arial" charset="0"/>
                <a:cs typeface="ＭＳ Ｐゴシック" charset="0"/>
              </a:rPr>
              <a:t>3</a:t>
            </a:r>
            <a:r>
              <a:rPr lang="en-US" sz="2400" dirty="0">
                <a:latin typeface="Arial" charset="0"/>
                <a:cs typeface="ＭＳ Ｐゴシック" charset="0"/>
              </a:rPr>
              <a:t>Sn – good thing</a:t>
            </a:r>
          </a:p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3333FF"/>
                </a:solidFill>
                <a:latin typeface="Arial" charset="0"/>
                <a:cs typeface="ＭＳ Ｐゴシック" charset="0"/>
              </a:rPr>
              <a:t> </a:t>
            </a:r>
            <a:endParaRPr lang="en-US" sz="2400" baseline="30000" dirty="0">
              <a:solidFill>
                <a:srgbClr val="3333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 flipV="1">
            <a:off x="2895600" y="1752600"/>
            <a:ext cx="0" cy="414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4" name="Group 11"/>
          <p:cNvGrpSpPr>
            <a:grpSpLocks/>
          </p:cNvGrpSpPr>
          <p:nvPr/>
        </p:nvGrpSpPr>
        <p:grpSpPr bwMode="auto">
          <a:xfrm>
            <a:off x="1143000" y="1752600"/>
            <a:ext cx="5035550" cy="4140200"/>
            <a:chOff x="624" y="1344"/>
            <a:chExt cx="3172" cy="2608"/>
          </a:xfrm>
        </p:grpSpPr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V="1">
              <a:off x="2544" y="1344"/>
              <a:ext cx="0" cy="260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flipV="1">
              <a:off x="2544" y="2304"/>
              <a:ext cx="144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Text Box 14"/>
            <p:cNvSpPr txBox="1">
              <a:spLocks noChangeArrowheads="1"/>
            </p:cNvSpPr>
            <p:nvPr/>
          </p:nvSpPr>
          <p:spPr bwMode="auto">
            <a:xfrm>
              <a:off x="2592" y="2112"/>
              <a:ext cx="9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FF"/>
                  </a:solidFill>
                  <a:latin typeface="Times New Roman" charset="0"/>
                  <a:cs typeface="ＭＳ Ｐゴシック" charset="0"/>
                </a:rPr>
                <a:t>FIRE-SCST</a:t>
              </a:r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V="1">
              <a:off x="1200" y="2448"/>
              <a:ext cx="240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Rectangle 16"/>
            <p:cNvSpPr>
              <a:spLocks noChangeArrowheads="1"/>
            </p:cNvSpPr>
            <p:nvPr/>
          </p:nvSpPr>
          <p:spPr bwMode="auto">
            <a:xfrm>
              <a:off x="1296" y="220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66"/>
                  </a:solidFill>
                  <a:latin typeface="Times New Roman" charset="0"/>
                </a:rPr>
                <a:t>ITER</a:t>
              </a:r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V="1">
              <a:off x="3024" y="1344"/>
              <a:ext cx="0" cy="26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3024" y="2640"/>
              <a:ext cx="240" cy="24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Rectangle 19"/>
            <p:cNvSpPr>
              <a:spLocks noChangeArrowheads="1"/>
            </p:cNvSpPr>
            <p:nvPr/>
          </p:nvSpPr>
          <p:spPr bwMode="auto">
            <a:xfrm>
              <a:off x="3024" y="2448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3333FF"/>
                  </a:solidFill>
                  <a:latin typeface="Times New Roman" charset="0"/>
                </a:rPr>
                <a:t>ARIES-AT</a:t>
              </a:r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 flipV="1">
              <a:off x="2784" y="1344"/>
              <a:ext cx="0" cy="260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1440" y="2016"/>
              <a:ext cx="288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22"/>
            <p:cNvSpPr>
              <a:spLocks noChangeArrowheads="1"/>
            </p:cNvSpPr>
            <p:nvPr/>
          </p:nvSpPr>
          <p:spPr bwMode="auto">
            <a:xfrm>
              <a:off x="624" y="2544"/>
              <a:ext cx="6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Times New Roman" charset="0"/>
                </a:rPr>
                <a:t>TF, Calc</a:t>
              </a:r>
            </a:p>
          </p:txBody>
        </p:sp>
        <p:sp>
          <p:nvSpPr>
            <p:cNvPr id="16412" name="Rectangle 23"/>
            <p:cNvSpPr>
              <a:spLocks noChangeArrowheads="1"/>
            </p:cNvSpPr>
            <p:nvPr/>
          </p:nvSpPr>
          <p:spPr bwMode="auto">
            <a:xfrm>
              <a:off x="1776" y="1920"/>
              <a:ext cx="7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66"/>
                  </a:solidFill>
                  <a:latin typeface="Times New Roman" charset="0"/>
                </a:rPr>
                <a:t>Allowable</a:t>
              </a:r>
            </a:p>
          </p:txBody>
        </p:sp>
      </p:grpSp>
      <p:sp>
        <p:nvSpPr>
          <p:cNvPr id="16395" name="Line 24"/>
          <p:cNvSpPr>
            <a:spLocks noChangeShapeType="1"/>
          </p:cNvSpPr>
          <p:nvPr/>
        </p:nvSpPr>
        <p:spPr bwMode="auto">
          <a:xfrm>
            <a:off x="2514600" y="1600200"/>
            <a:ext cx="381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25"/>
          <p:cNvSpPr txBox="1">
            <a:spLocks noChangeArrowheads="1"/>
          </p:cNvSpPr>
          <p:nvPr/>
        </p:nvSpPr>
        <p:spPr bwMode="auto">
          <a:xfrm>
            <a:off x="4724400" y="1219200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charset="0"/>
                <a:cs typeface="ＭＳ Ｐゴシック" charset="0"/>
              </a:rPr>
              <a:t>&gt;10</a:t>
            </a:r>
            <a:r>
              <a:rPr lang="en-US" sz="2000" b="1" baseline="30000">
                <a:solidFill>
                  <a:srgbClr val="0000FF"/>
                </a:solidFill>
                <a:latin typeface="Times New Roman" charset="0"/>
                <a:cs typeface="ＭＳ Ｐゴシック" charset="0"/>
              </a:rPr>
              <a:t>10</a:t>
            </a:r>
            <a:r>
              <a:rPr lang="en-US" sz="2000" b="1">
                <a:solidFill>
                  <a:srgbClr val="0000FF"/>
                </a:solidFill>
                <a:latin typeface="Times New Roman" charset="0"/>
                <a:cs typeface="ＭＳ Ｐゴシック" charset="0"/>
              </a:rPr>
              <a:t> Rad, sc limits design</a:t>
            </a:r>
          </a:p>
        </p:txBody>
      </p:sp>
      <p:sp>
        <p:nvSpPr>
          <p:cNvPr id="16397" name="Line 26"/>
          <p:cNvSpPr>
            <a:spLocks noChangeShapeType="1"/>
          </p:cNvSpPr>
          <p:nvPr/>
        </p:nvSpPr>
        <p:spPr bwMode="auto">
          <a:xfrm flipV="1">
            <a:off x="4495800" y="1524000"/>
            <a:ext cx="228600" cy="2286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5867400" y="6483350"/>
            <a:ext cx="2133600" cy="37465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Aurora CO, May 4, 2011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990600" y="6324600"/>
            <a:ext cx="48006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 err="1" smtClean="0"/>
              <a:t>Minervini</a:t>
            </a:r>
            <a:r>
              <a:rPr lang="en-US" sz="1600" dirty="0" smtClean="0"/>
              <a:t>/</a:t>
            </a:r>
            <a:r>
              <a:rPr lang="en-US" sz="1600" u="sng" dirty="0" smtClean="0"/>
              <a:t>Lee</a:t>
            </a:r>
            <a:r>
              <a:rPr lang="en-US" sz="1600" dirty="0" smtClean="0"/>
              <a:t> - Fusion Nuclear Science Pathways Assessment: Materials Working Group Meeting</a:t>
            </a:r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2057400" y="838200"/>
            <a:ext cx="490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limits are controlled by polymer insulator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21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888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General </a:t>
            </a:r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Comments</a:t>
            </a: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0" y="809324"/>
            <a:ext cx="9032875" cy="5521511"/>
          </a:xfrm>
        </p:spPr>
        <p:txBody>
          <a:bodyPr/>
          <a:lstStyle/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The enormous challenge of developing fusion energy requires multidisciplinary science solutions involving forefront researchers</a:t>
            </a:r>
            <a:endParaRPr lang="en-US" b="0" dirty="0" smtClean="0">
              <a:latin typeface="Times New Roman"/>
              <a:cs typeface="Times New Roman"/>
            </a:endParaRP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Much can be gained from interactions with the broader scientific community</a:t>
            </a:r>
            <a:endParaRPr lang="en-US" b="0" dirty="0" smtClean="0">
              <a:latin typeface="Times New Roman"/>
              <a:cs typeface="Times New Roman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Many of the c</a:t>
            </a:r>
            <a:r>
              <a:rPr lang="en-US" b="0" dirty="0" smtClean="0">
                <a:latin typeface="Times New Roman"/>
                <a:cs typeface="Times New Roman"/>
              </a:rPr>
              <a:t>ritical </a:t>
            </a:r>
            <a:r>
              <a:rPr lang="en-US" b="0" dirty="0">
                <a:latin typeface="Times New Roman"/>
                <a:cs typeface="Times New Roman"/>
              </a:rPr>
              <a:t>path items for DEMO are </a:t>
            </a:r>
            <a:r>
              <a:rPr lang="en-US" b="0" dirty="0" smtClean="0">
                <a:latin typeface="Times New Roman"/>
                <a:cs typeface="Times New Roman"/>
              </a:rPr>
              <a:t>associated </a:t>
            </a:r>
            <a:r>
              <a:rPr lang="en-US" b="0" dirty="0">
                <a:latin typeface="Times New Roman"/>
                <a:cs typeface="Times New Roman"/>
              </a:rPr>
              <a:t>with fusion </a:t>
            </a:r>
            <a:r>
              <a:rPr lang="en-US" b="0" dirty="0" smtClean="0">
                <a:latin typeface="Times New Roman"/>
                <a:cs typeface="Times New Roman"/>
              </a:rPr>
              <a:t>materials and technology </a:t>
            </a:r>
            <a:r>
              <a:rPr lang="en-US" b="0" dirty="0">
                <a:latin typeface="Times New Roman"/>
                <a:cs typeface="Times New Roman"/>
              </a:rPr>
              <a:t>issues (</a:t>
            </a:r>
            <a:r>
              <a:rPr lang="en-US" b="0" dirty="0" smtClean="0">
                <a:latin typeface="Times New Roman"/>
                <a:cs typeface="Times New Roman"/>
              </a:rPr>
              <a:t>PMI, </a:t>
            </a:r>
            <a:r>
              <a:rPr lang="en-US" b="0" dirty="0">
                <a:latin typeface="Times New Roman"/>
                <a:cs typeface="Times New Roman"/>
              </a:rPr>
              <a:t>etc.)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Low</a:t>
            </a:r>
            <a:r>
              <a:rPr lang="en-US" b="0" dirty="0" smtClean="0">
                <a:latin typeface="Times New Roman"/>
                <a:cs typeface="Times New Roman"/>
              </a:rPr>
              <a:t>-TRL </a:t>
            </a:r>
            <a:r>
              <a:rPr lang="en-US" b="0" dirty="0" smtClean="0">
                <a:latin typeface="Times New Roman"/>
                <a:cs typeface="Times New Roman"/>
              </a:rPr>
              <a:t>issues can often be resolved at </a:t>
            </a:r>
            <a:r>
              <a:rPr lang="en-US" b="0" dirty="0" smtClean="0">
                <a:latin typeface="Times New Roman"/>
                <a:cs typeface="Times New Roman"/>
              </a:rPr>
              <a:t>low-</a:t>
            </a:r>
            <a:r>
              <a:rPr lang="en-US" b="0" dirty="0" smtClean="0">
                <a:latin typeface="Times New Roman"/>
                <a:cs typeface="Times New Roman"/>
              </a:rPr>
              <a:t>cost</a:t>
            </a:r>
            <a:endParaRPr lang="en-US" b="0" dirty="0" smtClean="0">
              <a:latin typeface="Times New Roman"/>
              <a:cs typeface="Times New Roman"/>
            </a:endParaRPr>
          </a:p>
          <a:p>
            <a:pPr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Alternative energy options are continuously improving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Passively safe fission power plants with accident tolerant fuel that would not require public evacuation for any design-basis accident</a:t>
            </a:r>
          </a:p>
          <a:p>
            <a:pPr lvl="1" eaLnBrk="1" hangingPunct="1">
              <a:buFont typeface="Arial" pitchFamily="-105" charset="0"/>
              <a:buChar char="•"/>
              <a:defRPr/>
            </a:pPr>
            <a:r>
              <a:rPr lang="en-US" b="0" dirty="0" smtClean="0">
                <a:latin typeface="Times New Roman"/>
                <a:cs typeface="Times New Roman"/>
              </a:rPr>
              <a:t>Low-cost solar (coupled with low-cost energy storage); distributed vs. concentrated power production visions</a:t>
            </a:r>
            <a:endParaRPr lang="en-US" b="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1417638"/>
          <a:ext cx="7162800" cy="483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Graph" r:id="rId3" imgW="4124554" imgH="2782214" progId="">
                  <p:embed/>
                </p:oleObj>
              </mc:Choice>
              <mc:Fallback>
                <p:oleObj name="Graph" r:id="rId3" imgW="4124554" imgH="278221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17638"/>
                        <a:ext cx="7162800" cy="483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de-DE" sz="2800" b="1" dirty="0">
                <a:solidFill>
                  <a:srgbClr val="0000FF"/>
                </a:solidFill>
                <a:latin typeface="+mj-lt"/>
                <a:ea typeface="ＭＳ Ｐゴシック" charset="-128"/>
              </a:rPr>
              <a:t>Irradiation effects in </a:t>
            </a:r>
            <a:r>
              <a:rPr lang="de-DE" sz="2800" b="1" dirty="0" smtClean="0">
                <a:solidFill>
                  <a:srgbClr val="0000FF"/>
                </a:solidFill>
                <a:latin typeface="+mj-lt"/>
                <a:ea typeface="ＭＳ Ｐゴシック" charset="-128"/>
              </a:rPr>
              <a:t>High </a:t>
            </a:r>
            <a:r>
              <a:rPr lang="de-DE" sz="2800" b="1" dirty="0" err="1" smtClean="0">
                <a:solidFill>
                  <a:srgbClr val="0000FF"/>
                </a:solidFill>
                <a:latin typeface="+mj-lt"/>
                <a:ea typeface="ＭＳ Ｐゴシック" charset="-128"/>
              </a:rPr>
              <a:t>Temperature</a:t>
            </a:r>
            <a:r>
              <a:rPr lang="de-DE" sz="2800" b="1" dirty="0" smtClean="0">
                <a:solidFill>
                  <a:srgbClr val="0000FF"/>
                </a:solidFill>
                <a:latin typeface="+mj-lt"/>
                <a:ea typeface="ＭＳ Ｐゴシック" charset="-128"/>
              </a:rPr>
              <a:t> </a:t>
            </a:r>
            <a:r>
              <a:rPr lang="de-DE" sz="2800" b="1" dirty="0" err="1" smtClean="0">
                <a:solidFill>
                  <a:srgbClr val="0000FF"/>
                </a:solidFill>
                <a:latin typeface="+mj-lt"/>
                <a:ea typeface="ＭＳ Ｐゴシック" charset="-128"/>
              </a:rPr>
              <a:t>Superconductors</a:t>
            </a:r>
            <a:endParaRPr lang="de-DE" sz="2800" b="1" dirty="0">
              <a:solidFill>
                <a:srgbClr val="0000FF"/>
              </a:solidFill>
              <a:latin typeface="+mj-lt"/>
              <a:ea typeface="ＭＳ Ｐゴシック" charset="-12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rgbClr val="0000FF"/>
                </a:solidFill>
                <a:latin typeface="+mj-lt"/>
                <a:ea typeface="ＭＳ Ｐゴシック" charset="-128"/>
              </a:rPr>
              <a:t>Critical currents in YBCO at 77 K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5562600" y="6407150"/>
            <a:ext cx="2133600" cy="374650"/>
          </a:xfrm>
          <a:prstGeom prst="rect">
            <a:avLst/>
          </a:prstGeo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Aurora CO, May 4, 2011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838200" y="6257925"/>
            <a:ext cx="4724400" cy="371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600" dirty="0" err="1" smtClean="0"/>
              <a:t>Minervini</a:t>
            </a:r>
            <a:r>
              <a:rPr lang="en-US" sz="1600" dirty="0" smtClean="0"/>
              <a:t>/</a:t>
            </a:r>
            <a:r>
              <a:rPr lang="en-US" sz="1600" u="sng" dirty="0" smtClean="0"/>
              <a:t>Lee</a:t>
            </a:r>
            <a:r>
              <a:rPr lang="en-US" sz="1600" dirty="0" smtClean="0"/>
              <a:t> - Fusion Nuclear Science Pathways Assessment: Materials Working Group Meeting</a:t>
            </a:r>
            <a:endParaRPr lang="en-US" sz="1600" dirty="0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5454650" y="5943600"/>
            <a:ext cx="330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latin typeface="Calibri" charset="0"/>
              </a:rPr>
              <a:t>F.M. Sauerzopf: PRB 57, 10959 (1998)</a:t>
            </a:r>
            <a:endParaRPr lang="en-US" sz="1600"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066800"/>
            <a:ext cx="621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neutron dose limit as conventional superconductors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8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29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Comments on next-step device</a:t>
            </a:r>
            <a:endParaRPr lang="en-US" dirty="0" smtClean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9144000" cy="5803640"/>
          </a:xfrm>
        </p:spPr>
        <p:txBody>
          <a:bodyPr/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In order to progress from ITER to DEMO, a dedicated intermediate-step fusion nuclear science facility is anticipated to be important to address integrated-effects phenomena (TRL~5-7).</a:t>
            </a:r>
          </a:p>
          <a:p>
            <a:pPr marL="738187" lvl="1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ITER and mid-scale facilities are expected to provide necessary but insufficient fusion nuclear science information to enable high confidence in the optimized design for DEMO</a:t>
            </a:r>
          </a:p>
          <a:p>
            <a:pPr marL="738187" lvl="1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A detailed US fusion energy roadmap (at least at the level of detail as other international roadmaps) </a:t>
            </a: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should be </a:t>
            </a: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jointly developed by DOE-FES and the research community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The specific objectives and concept for FNSF </a:t>
            </a: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eventually need </a:t>
            </a: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to be established</a:t>
            </a:r>
          </a:p>
          <a:p>
            <a:pPr marL="738187" lvl="1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Key questions to address include whether FNSF needs to be a prototypic design for DEMO (versus a non-prototypic magnetic configuration simply used for component testing)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Meaningful </a:t>
            </a: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community discussions on FNSF </a:t>
            </a:r>
            <a:r>
              <a:rPr lang="en-US" sz="2400" b="0" dirty="0" smtClean="0">
                <a:latin typeface="Times New Roman"/>
                <a:ea typeface="MS Mincho"/>
                <a:cs typeface="Times New Roman"/>
              </a:rPr>
              <a:t>cannot be held until we have improved foundational knowledge on multiple fusion nuclear science issues</a:t>
            </a:r>
          </a:p>
          <a:p>
            <a:pPr marL="738187" lvl="1" indent="-342900" algn="just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0" dirty="0" smtClean="0">
                <a:latin typeface="Times New Roman"/>
                <a:ea typeface="MS Mincho"/>
                <a:cs typeface="Times New Roman"/>
              </a:rPr>
              <a:t>A modest fusion nuclear science program can provide this foundational knowledge</a:t>
            </a:r>
            <a:endParaRPr lang="en-US" sz="2000" b="0" dirty="0" smtClean="0">
              <a:latin typeface="Times New Roman"/>
              <a:ea typeface="MS Mincho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68014"/>
      </p:ext>
    </p:extLst>
  </p:cSld>
  <p:clrMapOvr>
    <a:masterClrMapping/>
  </p:clrMapOvr>
  <p:transition xmlns:p14="http://schemas.microsoft.com/office/powerpoint/2010/main" spd="med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8705"/>
          </a:xfrm>
        </p:spPr>
        <p:txBody>
          <a:bodyPr/>
          <a:lstStyle/>
          <a:p>
            <a:r>
              <a:rPr lang="en-US" dirty="0" smtClean="0"/>
              <a:t>Advanced manufacturing technologies will reshape how we fabricate engineering components in 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7" name="Picture 6" descr="3D printed car IM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60700"/>
            <a:ext cx="6527800" cy="326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6242447"/>
            <a:ext cx="62949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 made by 3D printing in 44 h (ORNL/Local Motors)</a:t>
            </a:r>
          </a:p>
          <a:p>
            <a:pPr algn="ctr"/>
            <a:r>
              <a:rPr lang="en-US" sz="1600" dirty="0" smtClean="0"/>
              <a:t>International Manufacturing Technology Show, Chicago, Sept. 2014</a:t>
            </a:r>
            <a:endParaRPr lang="en-US" sz="1600" dirty="0"/>
          </a:p>
        </p:txBody>
      </p:sp>
      <p:pic>
        <p:nvPicPr>
          <p:cNvPr id="6" name="Picture 5" descr="additive mfg robot han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38200"/>
            <a:ext cx="3708400" cy="218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1219200"/>
            <a:ext cx="2514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9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1867"/>
          </a:xfrm>
        </p:spPr>
        <p:txBody>
          <a:bodyPr/>
          <a:lstStyle/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Current paradigm: tradeoff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between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geometric complexity and base material properties for conventional vs.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advanced manufacturing processes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19913242"/>
              </p:ext>
            </p:extLst>
          </p:nvPr>
        </p:nvGraphicFramePr>
        <p:xfrm>
          <a:off x="457200" y="1295400"/>
          <a:ext cx="8305800" cy="2316479"/>
        </p:xfrm>
        <a:graphic>
          <a:graphicData uri="http://schemas.openxmlformats.org/drawingml/2006/table">
            <a:tbl>
              <a:tblPr/>
              <a:tblGrid>
                <a:gridCol w="2286000"/>
                <a:gridCol w="1504950"/>
                <a:gridCol w="1504950"/>
                <a:gridCol w="1504950"/>
                <a:gridCol w="15049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Radiation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Heat flux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Fabrication complexity and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Conventional 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Additive 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0" y="3657600"/>
            <a:ext cx="9144000" cy="8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rgbClr val="006C3A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Times New Roman" pitchFamily="-105" charset="0"/>
              </a:defRPr>
            </a:lvl9pPr>
          </a:lstStyle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Anticipated future paradigm: superior geometric complexity and base material properties for additive manufacturing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5851651"/>
              </p:ext>
            </p:extLst>
          </p:nvPr>
        </p:nvGraphicFramePr>
        <p:xfrm>
          <a:off x="457200" y="4495800"/>
          <a:ext cx="8305800" cy="2316479"/>
        </p:xfrm>
        <a:graphic>
          <a:graphicData uri="http://schemas.openxmlformats.org/drawingml/2006/table">
            <a:tbl>
              <a:tblPr/>
              <a:tblGrid>
                <a:gridCol w="2286000"/>
                <a:gridCol w="1504950"/>
                <a:gridCol w="1504950"/>
                <a:gridCol w="1504950"/>
                <a:gridCol w="15049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Strength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Radiation resistance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Heat flux capacity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Fabrication complexity and 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Conventional 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Additive manufacturing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465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888"/>
          </a:xfrm>
        </p:spPr>
        <p:txBody>
          <a:bodyPr/>
          <a:lstStyle/>
          <a:p>
            <a:pPr algn="ctr"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3 High-Priority Materials R&amp;D Challenges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0" y="457200"/>
            <a:ext cx="9144000" cy="5305042"/>
          </a:xfrm>
        </p:spPr>
        <p:txBody>
          <a:bodyPr/>
          <a:lstStyle/>
          <a:p>
            <a:pPr marL="342900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400" b="0" dirty="0">
                <a:solidFill>
                  <a:srgbClr val="008040"/>
                </a:solidFill>
                <a:latin typeface="Times New Roman" charset="0"/>
                <a:ea typeface="MS Mincho" charset="0"/>
                <a:cs typeface="MS Mincho" charset="0"/>
              </a:rPr>
              <a:t>Is there a viable divertor &amp; first wall PFC solution for DEMO/FNSF?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Is tungsten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armor at high wall temperatures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viable?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Do innovative divertor approaches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(e.g., Snowflake, Super-X, or liquid walls)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need to be developed and demonstrated?</a:t>
            </a:r>
          </a:p>
          <a:p>
            <a:pPr marL="342900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400" b="0" dirty="0">
                <a:solidFill>
                  <a:srgbClr val="008040"/>
                </a:solidFill>
                <a:latin typeface="Times New Roman" charset="0"/>
                <a:ea typeface="MS Mincho" charset="0"/>
                <a:cs typeface="MS Mincho" charset="0"/>
              </a:rPr>
              <a:t>Can a suitable structural material be developed for DEMO?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What is the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impact of fusion-relevant transmutant H and He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on neutron fluence and operating temperature limits for fusion structural materials? 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Is the current mainstream approach for designing radiation resistance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in materials (high density of nanoscale precipitates)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incompatible with fusion tritium safety objectives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 due to tritium trapping considerations?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 smtClean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Can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recent advanced manufacturing methods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such as 3D </a:t>
            </a:r>
            <a:r>
              <a:rPr lang="en-US" sz="2000" b="0" dirty="0" err="1">
                <a:latin typeface="Times New Roman" charset="0"/>
                <a:ea typeface="MS Mincho" charset="0"/>
                <a:cs typeface="MS Mincho" charset="0"/>
              </a:rPr>
              <a:t>templating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 and additive manufacturing </a:t>
            </a:r>
            <a:r>
              <a:rPr lang="en-US" sz="2000" b="0" dirty="0">
                <a:solidFill>
                  <a:srgbClr val="000080"/>
                </a:solidFill>
                <a:latin typeface="Times New Roman" charset="0"/>
                <a:ea typeface="MS Mincho" charset="0"/>
                <a:cs typeface="MS Mincho" charset="0"/>
              </a:rPr>
              <a:t>be utilized </a:t>
            </a: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to fabricate high performance blanket structures at moderate cost that still retain sufficient radiation damage resistance?</a:t>
            </a:r>
          </a:p>
          <a:p>
            <a:pPr marL="342900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400" b="0" dirty="0">
                <a:solidFill>
                  <a:srgbClr val="008040"/>
                </a:solidFill>
                <a:latin typeface="Times New Roman" charset="0"/>
                <a:ea typeface="MS Mincho" charset="0"/>
                <a:cs typeface="MS Mincho" charset="0"/>
              </a:rPr>
              <a:t>What range of tritium partial pressures are viable in fusion coolants, considering tritium permeation and trapping in piping and structures? </a:t>
            </a:r>
          </a:p>
          <a:p>
            <a:pPr marL="736600" lvl="1" indent="-342900" algn="just">
              <a:spcBef>
                <a:spcPct val="0"/>
              </a:spcBef>
              <a:buFont typeface="Symbol" charset="0"/>
              <a:buChar char=""/>
            </a:pPr>
            <a:r>
              <a:rPr lang="en-US" sz="2000" b="0" dirty="0">
                <a:latin typeface="Times New Roman" charset="0"/>
                <a:ea typeface="MS Mincho" charset="0"/>
                <a:cs typeface="MS Mincho" charset="0"/>
              </a:rPr>
              <a:t>What level of tritium can be tolerated in the heat exchanger primary coolant, and how efficiently can tritium be removed from continuously processed hot coolants?</a:t>
            </a:r>
          </a:p>
        </p:txBody>
      </p:sp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3048000" y="61722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S.J. Zinkle, A. </a:t>
            </a:r>
            <a:r>
              <a:rPr lang="en-US" sz="1800" dirty="0" err="1"/>
              <a:t>Möslang</a:t>
            </a:r>
            <a:r>
              <a:rPr lang="en-US" sz="1800" dirty="0"/>
              <a:t>, T. </a:t>
            </a:r>
            <a:r>
              <a:rPr lang="en-US" sz="1800" dirty="0" err="1"/>
              <a:t>Muroga</a:t>
            </a:r>
            <a:r>
              <a:rPr lang="en-US" sz="1800" dirty="0"/>
              <a:t> and H. </a:t>
            </a:r>
            <a:r>
              <a:rPr lang="en-US" sz="1800" dirty="0" err="1"/>
              <a:t>Tanigawa</a:t>
            </a:r>
            <a:r>
              <a:rPr lang="en-US" sz="1800" dirty="0"/>
              <a:t>, </a:t>
            </a:r>
            <a:r>
              <a:rPr lang="en-US" sz="1800" dirty="0" err="1" smtClean="0"/>
              <a:t>Nucl</a:t>
            </a:r>
            <a:r>
              <a:rPr lang="en-US" sz="1800" dirty="0"/>
              <a:t>. Fusion </a:t>
            </a:r>
            <a:r>
              <a:rPr lang="en-US" sz="1800" u="sng" dirty="0"/>
              <a:t>53</a:t>
            </a:r>
            <a:r>
              <a:rPr lang="en-US" sz="1800" dirty="0"/>
              <a:t> (2013) </a:t>
            </a:r>
            <a:r>
              <a:rPr lang="en-US" sz="1800" dirty="0" smtClean="0"/>
              <a:t>104024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01765910"/>
      </p:ext>
    </p:extLst>
  </p:cSld>
  <p:clrMapOvr>
    <a:masterClrMapping/>
  </p:clrMapOvr>
  <p:transition xmlns:p14="http://schemas.microsoft.com/office/powerpoint/2010/main" spd="med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4"/>
          <p:cNvPicPr>
            <a:picLocks noChangeAspect="1"/>
          </p:cNvPicPr>
          <p:nvPr/>
        </p:nvPicPr>
        <p:blipFill>
          <a:blip r:embed="rId2"/>
          <a:srcRect b="9363"/>
          <a:stretch>
            <a:fillRect/>
          </a:stretch>
        </p:blipFill>
        <p:spPr bwMode="auto">
          <a:xfrm>
            <a:off x="0" y="752475"/>
            <a:ext cx="90233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0" y="-762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>
                <a:solidFill>
                  <a:srgbClr val="408000"/>
                </a:solidFill>
                <a:ea typeface="Times" charset="0"/>
                <a:cs typeface="Times" charset="0"/>
              </a:rPr>
              <a:t>There are numerous fundamental scientific questions regarding Plasma Surface Interactions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134938" y="5181600"/>
            <a:ext cx="4970462" cy="16764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>
              <a:lnSpc>
                <a:spcPts val="2400"/>
              </a:lnSpc>
              <a:spcAft>
                <a:spcPts val="1675"/>
              </a:spcAft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</a:rPr>
              <a:t>Recent observations of tungsten ‘nano fuzz’ highlight the complexity &amp; importance of plasma surface interactions in controlling plasma performance (plasma impurity generation) &amp; safety (tritium inventory, dust)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5105400" y="5005388"/>
            <a:ext cx="4038600" cy="1662112"/>
            <a:chOff x="276" y="973"/>
            <a:chExt cx="5253" cy="2566"/>
          </a:xfrm>
        </p:grpSpPr>
        <p:pic>
          <p:nvPicPr>
            <p:cNvPr id="21514" name="Picture 2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" y="973"/>
              <a:ext cx="5245" cy="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5" name="Rectangle 27"/>
            <p:cNvSpPr>
              <a:spLocks noChangeArrowheads="1"/>
            </p:cNvSpPr>
            <p:nvPr/>
          </p:nvSpPr>
          <p:spPr bwMode="auto">
            <a:xfrm>
              <a:off x="326" y="1162"/>
              <a:ext cx="520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sz="1100" b="1">
                  <a:solidFill>
                    <a:srgbClr val="D9D9D9"/>
                  </a:solidFill>
                  <a:latin typeface="Arial Unicode MS" charset="0"/>
                  <a:ea typeface="Osaka" charset="-128"/>
                  <a:cs typeface="Osaka" charset="-128"/>
                </a:rPr>
                <a:t>300 s           2000 s           4300 s          9000 s          22000 s</a:t>
              </a:r>
            </a:p>
          </p:txBody>
        </p:sp>
      </p:grpSp>
      <p:sp>
        <p:nvSpPr>
          <p:cNvPr id="21510" name="Rectangle 28"/>
          <p:cNvSpPr>
            <a:spLocks noChangeArrowheads="1"/>
          </p:cNvSpPr>
          <p:nvPr/>
        </p:nvSpPr>
        <p:spPr bwMode="auto">
          <a:xfrm>
            <a:off x="5224463" y="6600825"/>
            <a:ext cx="376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300" i="1">
                <a:solidFill>
                  <a:srgbClr val="000000"/>
                </a:solidFill>
                <a:ea typeface="Osaka" charset="-128"/>
                <a:cs typeface="Osaka" charset="-128"/>
              </a:rPr>
              <a:t>T</a:t>
            </a:r>
            <a:r>
              <a:rPr lang="en-US" sz="1300" baseline="-25000">
                <a:solidFill>
                  <a:srgbClr val="000000"/>
                </a:solidFill>
                <a:ea typeface="Osaka" charset="-128"/>
                <a:cs typeface="Osaka" charset="-128"/>
              </a:rPr>
              <a:t>s</a:t>
            </a:r>
            <a:r>
              <a:rPr lang="en-US" sz="1300">
                <a:solidFill>
                  <a:srgbClr val="000000"/>
                </a:solidFill>
                <a:ea typeface="Osaka" charset="-128"/>
                <a:cs typeface="Osaka" charset="-128"/>
              </a:rPr>
              <a:t> = 1120 K, </a:t>
            </a:r>
            <a:r>
              <a:rPr lang="en-GB" sz="1300">
                <a:solidFill>
                  <a:schemeClr val="accent2"/>
                </a:solidFill>
                <a:latin typeface="Symbol" charset="2"/>
                <a:ea typeface="Osaka" charset="-128"/>
                <a:cs typeface="Osaka" charset="-128"/>
              </a:rPr>
              <a:t>G</a:t>
            </a:r>
            <a:r>
              <a:rPr lang="en-GB" sz="1300" baseline="-30000">
                <a:solidFill>
                  <a:schemeClr val="accent2"/>
                </a:solidFill>
                <a:ea typeface="Osaka" charset="-128"/>
                <a:cs typeface="Osaka" charset="-128"/>
              </a:rPr>
              <a:t>He+</a:t>
            </a:r>
            <a:r>
              <a:rPr lang="en-GB" sz="1300">
                <a:solidFill>
                  <a:schemeClr val="accent2"/>
                </a:solidFill>
                <a:ea typeface="Osaka" charset="-128"/>
                <a:cs typeface="Osaka" charset="-128"/>
              </a:rPr>
              <a:t>= 4–6</a:t>
            </a:r>
            <a:r>
              <a:rPr lang="en-US" sz="1300">
                <a:solidFill>
                  <a:schemeClr val="accent2"/>
                </a:solidFill>
                <a:ea typeface="Osaka" charset="-128"/>
                <a:cs typeface="Osaka" charset="-128"/>
              </a:rPr>
              <a:t>×10</a:t>
            </a:r>
            <a:r>
              <a:rPr lang="en-GB" sz="1300" baseline="30000">
                <a:solidFill>
                  <a:schemeClr val="accent2"/>
                </a:solidFill>
                <a:ea typeface="Osaka" charset="-128"/>
                <a:cs typeface="Osaka" charset="-128"/>
              </a:rPr>
              <a:t>22</a:t>
            </a:r>
            <a:r>
              <a:rPr lang="en-GB" sz="1300">
                <a:solidFill>
                  <a:schemeClr val="accent2"/>
                </a:solidFill>
                <a:ea typeface="Osaka" charset="-128"/>
                <a:cs typeface="Osaka" charset="-128"/>
              </a:rPr>
              <a:t> m</a:t>
            </a:r>
            <a:r>
              <a:rPr lang="en-GB" sz="1300" baseline="30000">
                <a:solidFill>
                  <a:schemeClr val="accent2"/>
                </a:solidFill>
                <a:ea typeface="Osaka" charset="-128"/>
                <a:cs typeface="Osaka" charset="-128"/>
              </a:rPr>
              <a:t>–2</a:t>
            </a:r>
            <a:r>
              <a:rPr lang="en-GB" sz="1300">
                <a:solidFill>
                  <a:schemeClr val="accent2"/>
                </a:solidFill>
                <a:ea typeface="Osaka" charset="-128"/>
                <a:cs typeface="Osaka" charset="-128"/>
              </a:rPr>
              <a:t>s</a:t>
            </a:r>
            <a:r>
              <a:rPr lang="en-GB" sz="1300" baseline="30000">
                <a:solidFill>
                  <a:schemeClr val="accent2"/>
                </a:solidFill>
                <a:ea typeface="Osaka" charset="-128"/>
                <a:cs typeface="Osaka" charset="-128"/>
              </a:rPr>
              <a:t>–1</a:t>
            </a:r>
            <a:r>
              <a:rPr lang="en-GB" sz="1300">
                <a:solidFill>
                  <a:srgbClr val="000000"/>
                </a:solidFill>
                <a:ea typeface="Osaka" charset="-128"/>
                <a:cs typeface="Osaka" charset="-128"/>
              </a:rPr>
              <a:t>, </a:t>
            </a:r>
            <a:r>
              <a:rPr lang="en-GB" sz="1300" i="1">
                <a:solidFill>
                  <a:srgbClr val="000000"/>
                </a:solidFill>
                <a:ea typeface="Osaka" charset="-128"/>
                <a:cs typeface="Osaka" charset="-128"/>
              </a:rPr>
              <a:t>E</a:t>
            </a:r>
            <a:r>
              <a:rPr lang="en-GB" sz="1300" baseline="-25000">
                <a:solidFill>
                  <a:srgbClr val="000000"/>
                </a:solidFill>
                <a:ea typeface="Osaka" charset="-128"/>
                <a:cs typeface="Osaka" charset="-128"/>
              </a:rPr>
              <a:t>ion</a:t>
            </a:r>
            <a:r>
              <a:rPr lang="en-GB" sz="1300">
                <a:solidFill>
                  <a:srgbClr val="000000"/>
                </a:solidFill>
                <a:ea typeface="Osaka" charset="-128"/>
                <a:cs typeface="Osaka" charset="-128"/>
              </a:rPr>
              <a:t> ~ 60 eV</a:t>
            </a:r>
            <a:endParaRPr lang="en-US" sz="1300">
              <a:solidFill>
                <a:srgbClr val="000000"/>
              </a:solidFill>
              <a:ea typeface="Osaka" charset="-128"/>
              <a:cs typeface="Osaka" charset="-128"/>
            </a:endParaRPr>
          </a:p>
        </p:txBody>
      </p:sp>
      <p:sp>
        <p:nvSpPr>
          <p:cNvPr id="21511" name="Text Box 43"/>
          <p:cNvSpPr txBox="1">
            <a:spLocks noChangeArrowheads="1"/>
          </p:cNvSpPr>
          <p:nvPr/>
        </p:nvSpPr>
        <p:spPr bwMode="auto">
          <a:xfrm>
            <a:off x="5164138" y="4746625"/>
            <a:ext cx="3119437" cy="214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58007"/>
                </a:solidFill>
              </a:rPr>
              <a:t>M. J. Baldwin et al., PSI 2008</a:t>
            </a: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304800" y="4594225"/>
            <a:ext cx="8534400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>
            <a:outerShdw blurRad="63500" dist="53882" dir="2700000" algn="ctr" rotWithShape="0">
              <a:srgbClr val="FF6600">
                <a:alpha val="75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65" charset="0"/>
            </a:endParaRPr>
          </a:p>
        </p:txBody>
      </p:sp>
      <p:sp>
        <p:nvSpPr>
          <p:cNvPr id="21513" name="Text Box 43"/>
          <p:cNvSpPr txBox="1">
            <a:spLocks noChangeArrowheads="1"/>
          </p:cNvSpPr>
          <p:nvPr/>
        </p:nvSpPr>
        <p:spPr bwMode="auto">
          <a:xfrm>
            <a:off x="76200" y="4648200"/>
            <a:ext cx="4876800" cy="215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158007"/>
                </a:solidFill>
              </a:rPr>
              <a:t>Wirth, Nordlund, Whyte and Xu, </a:t>
            </a:r>
            <a:r>
              <a:rPr lang="en-US" sz="1400" b="1" i="1">
                <a:solidFill>
                  <a:srgbClr val="158007"/>
                </a:solidFill>
              </a:rPr>
              <a:t>MRS Bulletin </a:t>
            </a:r>
            <a:r>
              <a:rPr lang="en-US" sz="1400" b="1">
                <a:solidFill>
                  <a:srgbClr val="158007"/>
                </a:solidFill>
              </a:rPr>
              <a:t>(2011)</a:t>
            </a:r>
            <a:r>
              <a:rPr lang="en-US" sz="1400" b="1" i="1">
                <a:solidFill>
                  <a:srgbClr val="158007"/>
                </a:solidFill>
              </a:rPr>
              <a:t>.</a:t>
            </a:r>
            <a:endParaRPr lang="en-US" sz="1400" b="1">
              <a:solidFill>
                <a:srgbClr val="15800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1661" y="2029802"/>
            <a:ext cx="7088663" cy="4711914"/>
            <a:chOff x="141661" y="2029802"/>
            <a:chExt cx="7088663" cy="4711914"/>
          </a:xfrm>
        </p:grpSpPr>
        <p:pic>
          <p:nvPicPr>
            <p:cNvPr id="5" name="Picture 2" descr="cutawa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61" y="2029802"/>
              <a:ext cx="2760218" cy="4711914"/>
            </a:xfrm>
            <a:prstGeom prst="rect">
              <a:avLst/>
            </a:prstGeom>
            <a:noFill/>
            <a:ln w="76200" cmpd="tri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345956" y="5400928"/>
              <a:ext cx="1281911" cy="961441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1604128" y="5757039"/>
              <a:ext cx="2302692" cy="237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3964759" y="4783684"/>
              <a:ext cx="3265565" cy="1950855"/>
              <a:chOff x="2616" y="313"/>
              <a:chExt cx="3021" cy="2030"/>
            </a:xfrm>
          </p:grpSpPr>
          <p:pic>
            <p:nvPicPr>
              <p:cNvPr id="9" name="Picture 7" descr="divertor_4_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6" y="313"/>
                <a:ext cx="3021" cy="2030"/>
              </a:xfrm>
              <a:prstGeom prst="rect">
                <a:avLst/>
              </a:prstGeom>
              <a:noFill/>
              <a:ln w="76200" cmpd="tri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3928" y="1456"/>
                <a:ext cx="768" cy="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3592" y="432"/>
                <a:ext cx="1684" cy="2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</a:rPr>
                  <a:t>Vertical Target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Line 10"/>
              <p:cNvSpPr>
                <a:spLocks noChangeShapeType="1"/>
              </p:cNvSpPr>
              <p:nvPr/>
            </p:nvSpPr>
            <p:spPr bwMode="auto">
              <a:xfrm>
                <a:off x="3272" y="504"/>
                <a:ext cx="3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1"/>
              <p:cNvSpPr>
                <a:spLocks noChangeShapeType="1"/>
              </p:cNvSpPr>
              <p:nvPr/>
            </p:nvSpPr>
            <p:spPr bwMode="auto">
              <a:xfrm flipH="1" flipV="1">
                <a:off x="4432" y="592"/>
                <a:ext cx="192" cy="3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576" y="768"/>
                <a:ext cx="1684" cy="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>
                    <a:solidFill>
                      <a:schemeClr val="bg1"/>
                    </a:solidFill>
                  </a:rPr>
                  <a:t>Dome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Line 13"/>
              <p:cNvSpPr>
                <a:spLocks noChangeShapeType="1"/>
              </p:cNvSpPr>
              <p:nvPr/>
            </p:nvSpPr>
            <p:spPr bwMode="auto">
              <a:xfrm flipV="1">
                <a:off x="3776" y="960"/>
                <a:ext cx="0" cy="36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41661" y="151480"/>
            <a:ext cx="36683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025815"/>
                </a:solidFill>
              </a:rPr>
              <a:t>Initially ductile W-Cu laminates rapidly </a:t>
            </a:r>
            <a:r>
              <a:rPr lang="en-US" b="1" dirty="0" err="1" smtClean="0">
                <a:solidFill>
                  <a:srgbClr val="025815"/>
                </a:solidFill>
              </a:rPr>
              <a:t>embrittle</a:t>
            </a:r>
            <a:r>
              <a:rPr lang="en-US" b="1" dirty="0" smtClean="0">
                <a:solidFill>
                  <a:srgbClr val="025815"/>
                </a:solidFill>
              </a:rPr>
              <a:t> during irradiation at 400-800</a:t>
            </a:r>
            <a:r>
              <a:rPr lang="en-US" b="1" baseline="30000" dirty="0" smtClean="0">
                <a:solidFill>
                  <a:srgbClr val="025815"/>
                </a:solidFill>
              </a:rPr>
              <a:t>o</a:t>
            </a:r>
            <a:r>
              <a:rPr lang="en-US" b="1" dirty="0" smtClean="0">
                <a:solidFill>
                  <a:srgbClr val="025815"/>
                </a:solidFill>
              </a:rPr>
              <a:t>C</a:t>
            </a:r>
            <a:endParaRPr lang="en-US" b="1" dirty="0">
              <a:solidFill>
                <a:srgbClr val="025815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04" y="151480"/>
            <a:ext cx="5044863" cy="4324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426" y="2029802"/>
            <a:ext cx="1574178" cy="11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40775" cy="136037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Ductile </a:t>
            </a:r>
            <a:r>
              <a:rPr lang="en-US" sz="3200" dirty="0" smtClean="0"/>
              <a:t>to Brittle Transition Temperature </a:t>
            </a:r>
            <a:r>
              <a:rPr lang="en-US" sz="3200" dirty="0" smtClean="0"/>
              <a:t>(DBTT) of </a:t>
            </a:r>
            <a:r>
              <a:rPr lang="en-US" sz="3200" dirty="0" smtClean="0"/>
              <a:t>Reduced Activation 9Cr Ferritic/Martensitic </a:t>
            </a:r>
            <a:r>
              <a:rPr lang="en-US" sz="3200" dirty="0" smtClean="0"/>
              <a:t>Steels will require operating temperatures above ~350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</a:t>
            </a:r>
            <a:endParaRPr lang="en-US" dirty="0"/>
          </a:p>
        </p:txBody>
      </p:sp>
      <p:sp>
        <p:nvSpPr>
          <p:cNvPr id="33796" name="Rectangle 1028"/>
          <p:cNvSpPr>
            <a:spLocks noChangeArrowheads="1"/>
          </p:cNvSpPr>
          <p:nvPr/>
        </p:nvSpPr>
        <p:spPr bwMode="auto">
          <a:xfrm>
            <a:off x="3276600" y="633478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i="1" dirty="0" smtClean="0"/>
              <a:t>S.J. Zinkle, A. </a:t>
            </a:r>
            <a:r>
              <a:rPr lang="en-US" sz="1400" i="1" dirty="0" err="1" smtClean="0"/>
              <a:t>Möslang</a:t>
            </a:r>
            <a:r>
              <a:rPr lang="en-US" sz="1400" i="1" dirty="0" smtClean="0"/>
              <a:t>, T. </a:t>
            </a:r>
            <a:r>
              <a:rPr lang="en-US" sz="1400" i="1" dirty="0" err="1" smtClean="0"/>
              <a:t>Muroga</a:t>
            </a:r>
            <a:r>
              <a:rPr lang="en-US" sz="1400" i="1" dirty="0" smtClean="0"/>
              <a:t> and H. </a:t>
            </a:r>
            <a:r>
              <a:rPr lang="en-US" sz="1400" i="1" dirty="0" err="1" smtClean="0"/>
              <a:t>Tanigawa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Nucl</a:t>
            </a:r>
            <a:r>
              <a:rPr lang="en-US" sz="1400" i="1" dirty="0" smtClean="0"/>
              <a:t>. Fusion </a:t>
            </a:r>
            <a:r>
              <a:rPr lang="en-US" sz="1400" i="1" u="sng" dirty="0" smtClean="0"/>
              <a:t>53</a:t>
            </a:r>
            <a:r>
              <a:rPr lang="en-US" sz="1400" i="1" dirty="0" smtClean="0"/>
              <a:t>, no.10 (2013) </a:t>
            </a:r>
            <a:r>
              <a:rPr lang="en-US" sz="1400" i="1" dirty="0" smtClean="0"/>
              <a:t>104024</a:t>
            </a:r>
            <a:endParaRPr lang="en-US" sz="1400" i="1" dirty="0"/>
          </a:p>
        </p:txBody>
      </p:sp>
      <p:pic>
        <p:nvPicPr>
          <p:cNvPr id="5" name="Picture 4" descr="FMsteelall DBTTvsTirr2.pc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01750"/>
            <a:ext cx="5501295" cy="50990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40336" y="2286000"/>
            <a:ext cx="1878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5-20 dpa</a:t>
            </a:r>
          </a:p>
          <a:p>
            <a:pPr algn="ctr"/>
            <a:r>
              <a:rPr lang="en-US" dirty="0" smtClean="0"/>
              <a:t>Fission neutrons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3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24" y="5934670"/>
            <a:ext cx="5293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80"/>
                </a:solidFill>
                <a:latin typeface="Times New Roman"/>
                <a:cs typeface="Times New Roman"/>
              </a:rPr>
              <a:t>Open question: Are B-doping and He-injector (Ni foil) simulation tests prototypic for actual fusion reactor condition? </a:t>
            </a:r>
            <a:endParaRPr lang="en-US" dirty="0"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8382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DBTT shift in ferritic/martensitic steel after fission and spallation (high He/dpa) irradiation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257800"/>
            <a:ext cx="510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Times New Roman"/>
                <a:cs typeface="Times New Roman"/>
              </a:rPr>
              <a:t>Y. Dai, G.R. Odette, T. Yamamoto, Comprehensive Nuclear Materials, vol. 1, R.J.M. </a:t>
            </a:r>
            <a:r>
              <a:rPr lang="en-US" sz="1600" i="1" dirty="0" err="1" smtClean="0">
                <a:latin typeface="Times New Roman"/>
                <a:cs typeface="Times New Roman"/>
              </a:rPr>
              <a:t>Konings</a:t>
            </a:r>
            <a:r>
              <a:rPr lang="en-US" sz="1600" i="1" dirty="0" smtClean="0">
                <a:latin typeface="Times New Roman"/>
                <a:cs typeface="Times New Roman"/>
              </a:rPr>
              <a:t>, Ed (2013) p. 141</a:t>
            </a:r>
            <a:endParaRPr lang="en-US" sz="1600" i="1" dirty="0">
              <a:latin typeface="Times New Roman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72285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feld 20"/>
          <p:cNvSpPr txBox="1"/>
          <p:nvPr/>
        </p:nvSpPr>
        <p:spPr>
          <a:xfrm>
            <a:off x="5689250" y="742890"/>
            <a:ext cx="3291408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EUROFER, &lt;10 appm He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feld 23"/>
          <p:cNvSpPr txBox="1"/>
          <p:nvPr/>
        </p:nvSpPr>
        <p:spPr>
          <a:xfrm>
            <a:off x="5518341" y="3649132"/>
            <a:ext cx="3462317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EUROFER, 10-500 appm He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3058" y="4038600"/>
            <a:ext cx="369549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hteck 22"/>
          <p:cNvSpPr/>
          <p:nvPr/>
        </p:nvSpPr>
        <p:spPr>
          <a:xfrm>
            <a:off x="6841992" y="5952391"/>
            <a:ext cx="193229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36" charset="0"/>
                <a:ea typeface="Arial" pitchFamily="36" charset="0"/>
                <a:cs typeface="Arial" pitchFamily="36" charset="0"/>
              </a:defRPr>
            </a:lvl9pPr>
          </a:lstStyle>
          <a:p>
            <a:pPr marL="1588"/>
            <a:r>
              <a:rPr lang="en-US" sz="1400" dirty="0" smtClean="0">
                <a:latin typeface="+mj-lt"/>
              </a:rPr>
              <a:t>E. </a:t>
            </a:r>
            <a:r>
              <a:rPr lang="en-US" sz="1400" dirty="0" err="1" smtClean="0">
                <a:latin typeface="+mj-lt"/>
              </a:rPr>
              <a:t>Gaganidze</a:t>
            </a:r>
            <a:r>
              <a:rPr lang="en-US" sz="1400" dirty="0" smtClean="0">
                <a:latin typeface="+mj-lt"/>
              </a:rPr>
              <a:t> et al., KIT</a:t>
            </a:r>
            <a:endParaRPr lang="en-US" sz="1400" dirty="0">
              <a:latin typeface="+mj-lt"/>
            </a:endParaRPr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5613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Evidence for enhanced low temperature embrittlement due to high He production has been observed in simulation studies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701224"/>
            <a:ext cx="4953000" cy="3644900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>
            <a:off x="4191000" y="2743200"/>
            <a:ext cx="304800" cy="11430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47097"/>
      </p:ext>
    </p:extLst>
  </p:cSld>
  <p:clrMapOvr>
    <a:masterClrMapping/>
  </p:clrMapOvr>
  <p:transition xmlns:p14="http://schemas.microsoft.com/office/powerpoint/2010/main" spd="med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47886</TotalTime>
  <Words>2095</Words>
  <Application>Microsoft Macintosh PowerPoint</Application>
  <PresentationFormat>On-screen Show (4:3)</PresentationFormat>
  <Paragraphs>236</Paragraphs>
  <Slides>21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Default Theme</vt:lpstr>
      <vt:lpstr>Graph</vt:lpstr>
      <vt:lpstr>Fusion Materials Research</vt:lpstr>
      <vt:lpstr>General Comments</vt:lpstr>
      <vt:lpstr>Advanced manufacturing technologies will reshape how we fabricate engineering components in the 21st century</vt:lpstr>
      <vt:lpstr>Current paradigm: tradeoff between geometric complexity and base material properties for conventional vs. advanced manufacturing processes</vt:lpstr>
      <vt:lpstr>3 High-Priority Materials R&amp;D Challenges</vt:lpstr>
      <vt:lpstr>PowerPoint Presentation</vt:lpstr>
      <vt:lpstr>PowerPoint Presentation</vt:lpstr>
      <vt:lpstr>Ductile to Brittle Transition Temperature (DBTT) of Reduced Activation 9Cr Ferritic/Martensitic Steels will require operating temperatures above ~350oC</vt:lpstr>
      <vt:lpstr>Evidence for enhanced low temperature embrittlement due to high He production has been observed in simulation studies</vt:lpstr>
      <vt:lpstr>Cavity swelling in irradiated 8-9%Cr reduced activation ferritic-martensitic steels may become unacceptable above ~50 dpa</vt:lpstr>
      <vt:lpstr>Effect of Sink Strength on the Volumetric Void Swelling of Irradiated FeCrNi Austenitic Alloys</vt:lpstr>
      <vt:lpstr>Effect of initial sink strength on radiation hardening of ferritic/martensitic steels (fission neutrons ~300oC)  </vt:lpstr>
      <vt:lpstr>New steels designed with computational thermodynamics exhibit superior mechanical properties compared to conventional steel</vt:lpstr>
      <vt:lpstr>A wide range of irradiation environments will exist in ITER and a DEMO fusion reactor</vt:lpstr>
      <vt:lpstr>Optical absorption of SiO2 optical fibers is typically rapidly degraded by neutron irradiation (dose limit ~10-3 dpa)</vt:lpstr>
      <vt:lpstr>New dielectric mirrors exhibit adequate behavior up to 0.1-1 dpa</vt:lpstr>
      <vt:lpstr>The dose limit for ICRF feedthroughs/windows is ~0.1-1 dpa based on loss tangent degradation</vt:lpstr>
      <vt:lpstr>Concluding comments</vt:lpstr>
      <vt:lpstr>PowerPoint Presentation</vt:lpstr>
      <vt:lpstr>PowerPoint Presentation</vt:lpstr>
      <vt:lpstr>Comments on next-step device</vt:lpstr>
    </vt:vector>
  </TitlesOfParts>
  <Manager/>
  <Company>ORNL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Steve Zinkle</cp:lastModifiedBy>
  <cp:revision>536</cp:revision>
  <cp:lastPrinted>2013-03-20T12:48:35Z</cp:lastPrinted>
  <dcterms:created xsi:type="dcterms:W3CDTF">2012-11-21T17:09:29Z</dcterms:created>
  <dcterms:modified xsi:type="dcterms:W3CDTF">2014-12-17T14:51:30Z</dcterms:modified>
  <cp:category/>
</cp:coreProperties>
</file>