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31" r:id="rId3"/>
    <p:sldId id="406" r:id="rId4"/>
    <p:sldId id="409" r:id="rId5"/>
    <p:sldId id="411" r:id="rId6"/>
    <p:sldId id="430" r:id="rId7"/>
    <p:sldId id="414" r:id="rId8"/>
    <p:sldId id="413" r:id="rId9"/>
    <p:sldId id="393" r:id="rId10"/>
    <p:sldId id="416" r:id="rId11"/>
    <p:sldId id="417" r:id="rId12"/>
    <p:sldId id="418" r:id="rId13"/>
    <p:sldId id="421" r:id="rId14"/>
    <p:sldId id="420" r:id="rId15"/>
    <p:sldId id="422" r:id="rId16"/>
    <p:sldId id="424" r:id="rId17"/>
    <p:sldId id="425" r:id="rId18"/>
    <p:sldId id="426" r:id="rId19"/>
    <p:sldId id="427" r:id="rId20"/>
    <p:sldId id="419" r:id="rId2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7041" autoAdjust="0"/>
  </p:normalViewPr>
  <p:slideViewPr>
    <p:cSldViewPr>
      <p:cViewPr varScale="1">
        <p:scale>
          <a:sx n="85" d="100"/>
          <a:sy n="85" d="100"/>
        </p:scale>
        <p:origin x="-140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88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0" d="100"/>
          <a:sy n="130" d="100"/>
        </p:scale>
        <p:origin x="-918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6" y="0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r">
              <a:defRPr sz="1200"/>
            </a:lvl1pPr>
          </a:lstStyle>
          <a:p>
            <a:fld id="{0B59B0B0-4983-4D64-9F05-94F78762A97C}" type="datetimeFigureOut">
              <a:rPr lang="en-GB" smtClean="0"/>
              <a:pPr/>
              <a:t>16/12/2014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1285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6" y="9371285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r">
              <a:defRPr sz="1200"/>
            </a:lvl1pPr>
          </a:lstStyle>
          <a:p>
            <a:fld id="{3B6B3709-0DC9-4611-921E-C784BC13EE8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818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r">
              <a:defRPr sz="1200"/>
            </a:lvl1pPr>
          </a:lstStyle>
          <a:p>
            <a:fld id="{6E77F08B-4F0C-463D-A874-DC032CA6C04F}" type="datetimeFigureOut">
              <a:rPr lang="en-GB" smtClean="0"/>
              <a:pPr/>
              <a:t>16/12/2014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1" rIns="91424" bIns="4571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2"/>
            <a:ext cx="5388610" cy="4439841"/>
          </a:xfrm>
          <a:prstGeom prst="rect">
            <a:avLst/>
          </a:prstGeom>
        </p:spPr>
        <p:txBody>
          <a:bodyPr vert="horz" lIns="91424" tIns="45711" rIns="91424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6" y="9371285"/>
            <a:ext cx="2918831" cy="493316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r">
              <a:defRPr sz="1200"/>
            </a:lvl1pPr>
          </a:lstStyle>
          <a:p>
            <a:fld id="{858A5652-A8A2-4E7F-8E77-B3EBBEDEA6C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94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5652-A8A2-4E7F-8E77-B3EBBEDEA6C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5652-A8A2-4E7F-8E77-B3EBBEDEA6CC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Name of the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2458" y="3886200"/>
            <a:ext cx="775908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of the presenter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Title of the slide</a:t>
            </a:r>
            <a:endParaRPr lang="en-GB" dirty="0"/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0127" y="1988840"/>
            <a:ext cx="6963747" cy="4204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" y="-1868"/>
            <a:ext cx="1291052" cy="69368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 of the slide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244" y="-880"/>
            <a:ext cx="9144000" cy="692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53336"/>
            <a:ext cx="9144000" cy="404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244" y="6453336"/>
            <a:ext cx="1976468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16-17/12/2014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32" y="6453336"/>
            <a:ext cx="6624736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Current Status of IFMIF,  FPA 35</a:t>
            </a:r>
            <a:r>
              <a:rPr lang="en-US" baseline="30000" dirty="0" smtClean="0"/>
              <a:t>th</a:t>
            </a:r>
            <a:r>
              <a:rPr lang="en-US" dirty="0" smtClean="0"/>
              <a:t> Annual Meeting and Symposium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2904" y="6453336"/>
            <a:ext cx="5144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6AACFFC-7F54-4B4C-B288-14C871E434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" y="-1868"/>
            <a:ext cx="1291052" cy="69368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692696"/>
            <a:ext cx="4172272" cy="57606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172272" cy="57606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764704"/>
            <a:ext cx="417386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404466"/>
            <a:ext cx="4173860" cy="50488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64704"/>
            <a:ext cx="41754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04466"/>
            <a:ext cx="4175447" cy="50488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16247"/>
            <a:ext cx="327565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722" y="816247"/>
            <a:ext cx="5111750" cy="5637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1978297"/>
            <a:ext cx="3275657" cy="4475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4800600"/>
            <a:ext cx="6264696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3648" y="612775"/>
            <a:ext cx="6264696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3648" y="5367338"/>
            <a:ext cx="626469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496" y="6453336"/>
            <a:ext cx="252028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07/11/2014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79712" y="6453336"/>
            <a:ext cx="6624736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IFMIF/EVEDA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6456" y="6453336"/>
            <a:ext cx="442392" cy="365125"/>
          </a:xfrm>
          <a:prstGeom prst="rect">
            <a:avLst/>
          </a:prstGeom>
        </p:spPr>
        <p:txBody>
          <a:bodyPr/>
          <a:lstStyle/>
          <a:p>
            <a:fld id="{86AACFFC-7F54-4B4C-B288-14C871E4345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8424936" cy="5616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kumimoji="1"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704" y="332656"/>
            <a:ext cx="8712968" cy="864096"/>
          </a:xfrm>
        </p:spPr>
        <p:txBody>
          <a:bodyPr/>
          <a:lstStyle/>
          <a:p>
            <a:r>
              <a:rPr lang="en-GB" altLang="ja-JP" sz="4400" dirty="0">
                <a:solidFill>
                  <a:schemeClr val="tx2"/>
                </a:solidFill>
              </a:rPr>
              <a:t>C</a:t>
            </a:r>
            <a:r>
              <a:rPr lang="en-GB" altLang="ja-JP" sz="4400" dirty="0" smtClean="0">
                <a:solidFill>
                  <a:schemeClr val="tx2"/>
                </a:solidFill>
              </a:rPr>
              <a:t>urrent Status of IFMIF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226369"/>
            <a:ext cx="7759084" cy="432048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Yoshikazu OKUMURA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Deputy Project Leader, IFMIF/EVEDA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1268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FUSION POWER </a:t>
            </a:r>
            <a:r>
              <a:rPr lang="en-US" altLang="ja-JP" sz="2000" dirty="0" smtClean="0"/>
              <a:t>ASSOCIATES, 35</a:t>
            </a:r>
            <a:r>
              <a:rPr lang="en-US" altLang="ja-JP" sz="2000" baseline="30000" dirty="0" smtClean="0"/>
              <a:t>th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Annual Meeting and Symposium</a:t>
            </a:r>
            <a:br>
              <a:rPr lang="en-US" altLang="ja-JP" sz="2000" dirty="0"/>
            </a:br>
            <a:r>
              <a:rPr lang="en-US" altLang="ja-JP" sz="2000" dirty="0"/>
              <a:t>December 16-17, 2014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TuruKameData\ms.jaea.go.jp\送信添付\141104_00\DSC_1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41" y="1170088"/>
            <a:ext cx="9125357" cy="531221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err="1" smtClean="0"/>
              <a:t>LIPAc</a:t>
            </a:r>
            <a:r>
              <a:rPr kumimoji="1" lang="en-US" altLang="ja-JP" sz="4000" dirty="0" smtClean="0"/>
              <a:t> First Beam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正方形/長方形 6"/>
          <p:cNvSpPr/>
          <p:nvPr/>
        </p:nvSpPr>
        <p:spPr>
          <a:xfrm>
            <a:off x="187464" y="693034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altLang="ja-JP" sz="2800" dirty="0" smtClean="0"/>
              <a:t>The first beam was obtained on 4th November</a:t>
            </a:r>
            <a:r>
              <a:rPr lang="fr-FR" altLang="ja-JP" sz="2800" dirty="0"/>
              <a:t> </a:t>
            </a:r>
            <a:r>
              <a:rPr lang="fr-FR" altLang="ja-JP" sz="2800" dirty="0" smtClean="0"/>
              <a:t>2014</a:t>
            </a:r>
            <a:r>
              <a:rPr lang="fr-FR" altLang="ja-JP" sz="2800" dirty="0" smtClean="0">
                <a:solidFill>
                  <a:srgbClr val="FFFF00"/>
                </a:solidFill>
              </a:rPr>
              <a:t>, under the collaboration with EU and Japan</a:t>
            </a:r>
            <a:endParaRPr lang="fr-FR" altLang="ja-JP" sz="2800" dirty="0">
              <a:solidFill>
                <a:srgbClr val="FFFF00"/>
              </a:solidFill>
            </a:endParaRPr>
          </a:p>
        </p:txBody>
      </p:sp>
      <p:pic>
        <p:nvPicPr>
          <p:cNvPr id="8" name="Picture 2" descr="C:\TuruKameData\ms.jaea.go.jp\送信添付\141104_00\DSC_1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202" y="4941168"/>
            <a:ext cx="2739797" cy="1541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48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Injector Commissioning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ZoneTexte 2"/>
          <p:cNvSpPr txBox="1"/>
          <p:nvPr/>
        </p:nvSpPr>
        <p:spPr>
          <a:xfrm>
            <a:off x="0" y="836712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 smtClean="0"/>
              <a:t>Reached to </a:t>
            </a:r>
            <a:r>
              <a:rPr lang="fr-FR" sz="2800" dirty="0" smtClean="0">
                <a:solidFill>
                  <a:srgbClr val="FF0000"/>
                </a:solidFill>
              </a:rPr>
              <a:t>100keV/105mA </a:t>
            </a:r>
            <a:r>
              <a:rPr lang="fr-FR" sz="2800" dirty="0" smtClean="0"/>
              <a:t>0.5s 50%duty on 6th Nov.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 smtClean="0"/>
              <a:t>Demonstrated </a:t>
            </a:r>
            <a:r>
              <a:rPr lang="fr-FR" sz="2800" dirty="0" smtClean="0">
                <a:solidFill>
                  <a:srgbClr val="FF0000"/>
                </a:solidFill>
              </a:rPr>
              <a:t>100% duty operation </a:t>
            </a:r>
            <a:r>
              <a:rPr lang="fr-FR" sz="2800" dirty="0" smtClean="0"/>
              <a:t>at 100keV/70mA on 12th Dec.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 smtClean="0"/>
              <a:t>Considering the aperture diameter of 8mm in the plasma electrode, we can expect more than 100mA D+ with 12 mm diam. aperture.</a:t>
            </a:r>
          </a:p>
          <a:p>
            <a:pPr marL="285750" lvl="1" indent="-285750"/>
            <a:endParaRPr lang="fr-FR" sz="2800" dirty="0" smtClean="0"/>
          </a:p>
          <a:p>
            <a:pPr marL="742950" lvl="2" indent="-285750"/>
            <a:endParaRPr lang="fr-FR" sz="2800" dirty="0" smtClean="0"/>
          </a:p>
        </p:txBody>
      </p:sp>
      <p:pic>
        <p:nvPicPr>
          <p:cNvPr id="8" name="Picture 2" descr="C:\TuruKameData\ms.jaea.go.jp\受信添付\141106_27\14152659427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717032"/>
            <a:ext cx="4736526" cy="2664296"/>
          </a:xfrm>
          <a:prstGeom prst="rect">
            <a:avLst/>
          </a:prstGeom>
          <a:noFill/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36" y="3627248"/>
            <a:ext cx="4129200" cy="27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2" y="1227797"/>
            <a:ext cx="2892134" cy="25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107504" y="3905300"/>
            <a:ext cx="4852193" cy="15833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175 MHz;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130 mA ;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5 MeV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Up to 10mA beam losses allowed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Max surface field 25.2 MV/m (1.8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Kp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of RFQ is almost completed in INFN, Italy.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to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Rokkasho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scheduled in spring 2015</a:t>
            </a:r>
            <a:endParaRPr 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228184" y="2483604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9.85 m long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1259632" y="13240"/>
            <a:ext cx="7920880" cy="679456"/>
          </a:xfrm>
        </p:spPr>
        <p:txBody>
          <a:bodyPr/>
          <a:lstStyle/>
          <a:p>
            <a:r>
              <a:rPr lang="en-US" altLang="ja-JP" sz="4000" dirty="0" smtClean="0"/>
              <a:t>RFQ will be delivered in spring 2015</a:t>
            </a:r>
            <a:br>
              <a:rPr lang="en-US" altLang="ja-JP" sz="4000" dirty="0" smtClean="0"/>
            </a:b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4000" dirty="0" smtClean="0"/>
              <a:t> 2015</a:t>
            </a:r>
            <a:endParaRPr kumimoji="1" lang="ja-JP" altLang="en-US" sz="4000" dirty="0"/>
          </a:p>
        </p:txBody>
      </p:sp>
      <p:pic>
        <p:nvPicPr>
          <p:cNvPr id="14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8889" r="28333"/>
          <a:stretch/>
        </p:blipFill>
        <p:spPr>
          <a:xfrm>
            <a:off x="5030696" y="3150784"/>
            <a:ext cx="3789776" cy="3245391"/>
          </a:xfrm>
          <a:prstGeom prst="rect">
            <a:avLst/>
          </a:prstGeom>
        </p:spPr>
      </p:pic>
      <p:pic>
        <p:nvPicPr>
          <p:cNvPr id="11" name="Picture 6" descr="RFQ_assemb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77344"/>
            <a:ext cx="3810000" cy="25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lang="en-US" altLang="ja-JP" sz="4000" dirty="0" smtClean="0"/>
              <a:t>RF Modules are ready for shipping</a:t>
            </a:r>
            <a:endParaRPr kumimoji="1" lang="ja-JP" altLang="en-US" sz="4000" dirty="0"/>
          </a:p>
        </p:txBody>
      </p:sp>
      <p:pic>
        <p:nvPicPr>
          <p:cNvPr id="9" name="図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40078"/>
            <a:ext cx="8697504" cy="436113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02" y="4164179"/>
            <a:ext cx="5775298" cy="22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/>
          <p:nvPr/>
        </p:nvSpPr>
        <p:spPr>
          <a:xfrm>
            <a:off x="2555776" y="755412"/>
            <a:ext cx="439807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RF Power Supply (CIEMAT, Spain)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971601" y="13240"/>
            <a:ext cx="8172399" cy="679456"/>
          </a:xfrm>
        </p:spPr>
        <p:txBody>
          <a:bodyPr/>
          <a:lstStyle/>
          <a:p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B.D. are under fabrication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SRF_4Knas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3383375" cy="2194503"/>
          </a:xfrm>
          <a:prstGeom prst="rect">
            <a:avLst/>
          </a:prstGeom>
        </p:spPr>
      </p:pic>
      <p:sp>
        <p:nvSpPr>
          <p:cNvPr id="9" name="Rectangle 7"/>
          <p:cNvSpPr/>
          <p:nvPr/>
        </p:nvSpPr>
        <p:spPr>
          <a:xfrm>
            <a:off x="467544" y="4869160"/>
            <a:ext cx="4563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Superconducting HWR resonator at 175 MHz</a:t>
            </a:r>
          </a:p>
          <a:p>
            <a:pPr algn="ctr"/>
            <a:r>
              <a:rPr lang="en-US" sz="1600" dirty="0" err="1"/>
              <a:t>E</a:t>
            </a:r>
            <a:r>
              <a:rPr lang="en-US" sz="1600" baseline="-25000" dirty="0" err="1"/>
              <a:t>input</a:t>
            </a:r>
            <a:r>
              <a:rPr lang="en-US" sz="1600" dirty="0"/>
              <a:t>= 5 MeV</a:t>
            </a:r>
          </a:p>
          <a:p>
            <a:pPr algn="ctr"/>
            <a:r>
              <a:rPr lang="en-US" sz="1600" dirty="0" err="1"/>
              <a:t>E</a:t>
            </a:r>
            <a:r>
              <a:rPr lang="en-US" sz="1600" baseline="-25000" dirty="0" err="1"/>
              <a:t>output</a:t>
            </a:r>
            <a:r>
              <a:rPr lang="en-US" sz="1600" dirty="0"/>
              <a:t>= 9 MeV</a:t>
            </a:r>
          </a:p>
          <a:p>
            <a:pPr algn="ctr"/>
            <a:r>
              <a:rPr lang="en-US" sz="1600" dirty="0"/>
              <a:t>Beam loss &lt; 10W</a:t>
            </a:r>
          </a:p>
          <a:p>
            <a:pPr algn="ctr"/>
            <a:r>
              <a:rPr lang="en-US" sz="1600" dirty="0" err="1"/>
              <a:t>E</a:t>
            </a:r>
            <a:r>
              <a:rPr lang="en-US" sz="1600" baseline="-25000" dirty="0" err="1"/>
              <a:t>acc</a:t>
            </a:r>
            <a:r>
              <a:rPr lang="en-US" sz="1600" dirty="0"/>
              <a:t>=4.5 MeV/m</a:t>
            </a:r>
          </a:p>
          <a:p>
            <a:pPr algn="ctr"/>
            <a:r>
              <a:rPr lang="en-US" sz="1600" dirty="0"/>
              <a:t>Max </a:t>
            </a:r>
            <a:r>
              <a:rPr lang="en-US" sz="1600" dirty="0" err="1"/>
              <a:t>transm</a:t>
            </a:r>
            <a:r>
              <a:rPr lang="en-US" sz="1600" dirty="0"/>
              <a:t>. RF power = 70 kW</a:t>
            </a:r>
            <a:endParaRPr lang="en-US" sz="1600" u="sng" dirty="0"/>
          </a:p>
        </p:txBody>
      </p:sp>
      <p:pic>
        <p:nvPicPr>
          <p:cNvPr id="10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268760"/>
            <a:ext cx="3240360" cy="167011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11787"/>
            <a:ext cx="2683673" cy="160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81" y="1395563"/>
            <a:ext cx="3888432" cy="220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99" y="3762535"/>
            <a:ext cx="1409877" cy="11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4 Conector recto de flecha"/>
          <p:cNvCxnSpPr/>
          <p:nvPr/>
        </p:nvCxnSpPr>
        <p:spPr>
          <a:xfrm>
            <a:off x="6516216" y="2659865"/>
            <a:ext cx="720080" cy="99972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/>
          <p:nvPr/>
        </p:nvSpPr>
        <p:spPr>
          <a:xfrm>
            <a:off x="4932040" y="4725144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9MeV, 125mA, (1.13MW) CW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Radiation Shielding</a:t>
            </a:r>
          </a:p>
          <a:p>
            <a:pPr algn="ctr"/>
            <a:endParaRPr lang="en-US" sz="1600" u="sng" dirty="0"/>
          </a:p>
        </p:txBody>
      </p:sp>
      <p:sp>
        <p:nvSpPr>
          <p:cNvPr id="16" name="TextBox 5"/>
          <p:cNvSpPr txBox="1"/>
          <p:nvPr/>
        </p:nvSpPr>
        <p:spPr>
          <a:xfrm>
            <a:off x="179512" y="764704"/>
            <a:ext cx="439807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Superconducting </a:t>
            </a:r>
            <a:r>
              <a:rPr lang="en-U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Linac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(CEA, </a:t>
            </a:r>
            <a:r>
              <a:rPr lang="en-US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Saclay</a:t>
            </a:r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)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4644008" y="764704"/>
            <a:ext cx="439807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Beam Dump (CIEMAT, Spain)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-252536" y="6453336"/>
            <a:ext cx="1976468" cy="404664"/>
          </a:xfrm>
        </p:spPr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11764" y="908720"/>
            <a:ext cx="4341168" cy="14616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dirty="0" smtClean="0">
                <a:solidFill>
                  <a:srgbClr val="0070C0"/>
                </a:solidFill>
              </a:rPr>
              <a:t>World largest </a:t>
            </a:r>
            <a:r>
              <a:rPr lang="en-GB" dirty="0" smtClean="0"/>
              <a:t>liquid Li loop</a:t>
            </a:r>
          </a:p>
          <a:p>
            <a:pPr algn="ctr">
              <a:buNone/>
            </a:pPr>
            <a:r>
              <a:rPr lang="en-GB" dirty="0"/>
              <a:t>c</a:t>
            </a:r>
            <a:r>
              <a:rPr lang="en-GB" dirty="0" smtClean="0"/>
              <a:t>onstructed by </a:t>
            </a:r>
          </a:p>
          <a:p>
            <a:pPr algn="ctr">
              <a:buNone/>
            </a:pPr>
            <a:r>
              <a:rPr lang="en-GB" dirty="0" smtClean="0">
                <a:solidFill>
                  <a:srgbClr val="0070C0"/>
                </a:solidFill>
              </a:rPr>
              <a:t>JAEA</a:t>
            </a:r>
            <a:r>
              <a:rPr lang="en-GB" dirty="0" smtClean="0"/>
              <a:t> in </a:t>
            </a:r>
            <a:r>
              <a:rPr lang="en-GB" dirty="0" err="1" smtClean="0"/>
              <a:t>Oarai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8" name="Picture 17" descr="P1030710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35838" y="2564904"/>
            <a:ext cx="392906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/>
          <p:nvPr/>
        </p:nvSpPr>
        <p:spPr>
          <a:xfrm>
            <a:off x="217963" y="5301208"/>
            <a:ext cx="4334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1" dirty="0" smtClean="0"/>
              <a:t>Built in Nov 2010</a:t>
            </a:r>
          </a:p>
          <a:p>
            <a:pPr algn="ctr"/>
            <a:r>
              <a:rPr lang="en-GB" sz="2400" b="1" i="1" dirty="0" smtClean="0"/>
              <a:t>Started operation </a:t>
            </a:r>
            <a:r>
              <a:rPr lang="en-GB" sz="2400" b="1" i="1" dirty="0"/>
              <a:t>in </a:t>
            </a:r>
            <a:r>
              <a:rPr lang="en-GB" sz="2400" b="1" i="1" dirty="0" smtClean="0"/>
              <a:t>March 2011</a:t>
            </a:r>
            <a:endParaRPr lang="en-GB" sz="2400" b="1" i="1" dirty="0"/>
          </a:p>
        </p:txBody>
      </p:sp>
      <p:grpSp>
        <p:nvGrpSpPr>
          <p:cNvPr id="10" name="Group 148"/>
          <p:cNvGrpSpPr/>
          <p:nvPr/>
        </p:nvGrpSpPr>
        <p:grpSpPr>
          <a:xfrm>
            <a:off x="1601718" y="1677847"/>
            <a:ext cx="2851339" cy="2630641"/>
            <a:chOff x="3347864" y="2420888"/>
            <a:chExt cx="4632733" cy="3960440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 rot="103454">
              <a:off x="3347864" y="2420888"/>
              <a:ext cx="4608512" cy="3960440"/>
              <a:chOff x="1200" y="432"/>
              <a:chExt cx="3120" cy="2658"/>
            </a:xfrm>
          </p:grpSpPr>
          <p:sp>
            <p:nvSpPr>
              <p:cNvPr id="16" name="Freeform 3"/>
              <p:cNvSpPr>
                <a:spLocks/>
              </p:cNvSpPr>
              <p:nvPr/>
            </p:nvSpPr>
            <p:spPr bwMode="auto">
              <a:xfrm>
                <a:off x="1200" y="2614"/>
                <a:ext cx="49" cy="25"/>
              </a:xfrm>
              <a:custGeom>
                <a:avLst/>
                <a:gdLst>
                  <a:gd name="T0" fmla="*/ 18 w 55"/>
                  <a:gd name="T1" fmla="*/ 3 h 32"/>
                  <a:gd name="T2" fmla="*/ 18 w 55"/>
                  <a:gd name="T3" fmla="*/ 2 h 32"/>
                  <a:gd name="T4" fmla="*/ 14 w 55"/>
                  <a:gd name="T5" fmla="*/ 2 h 32"/>
                  <a:gd name="T6" fmla="*/ 12 w 55"/>
                  <a:gd name="T7" fmla="*/ 2 h 32"/>
                  <a:gd name="T8" fmla="*/ 10 w 55"/>
                  <a:gd name="T9" fmla="*/ 0 h 32"/>
                  <a:gd name="T10" fmla="*/ 4 w 55"/>
                  <a:gd name="T11" fmla="*/ 0 h 32"/>
                  <a:gd name="T12" fmla="*/ 0 w 55"/>
                  <a:gd name="T13" fmla="*/ 2 h 32"/>
                  <a:gd name="T14" fmla="*/ 0 w 55"/>
                  <a:gd name="T15" fmla="*/ 2 h 32"/>
                  <a:gd name="T16" fmla="*/ 4 w 55"/>
                  <a:gd name="T17" fmla="*/ 2 h 32"/>
                  <a:gd name="T18" fmla="*/ 4 w 55"/>
                  <a:gd name="T19" fmla="*/ 2 h 32"/>
                  <a:gd name="T20" fmla="*/ 7 w 55"/>
                  <a:gd name="T21" fmla="*/ 2 h 32"/>
                  <a:gd name="T22" fmla="*/ 12 w 55"/>
                  <a:gd name="T23" fmla="*/ 3 h 32"/>
                  <a:gd name="T24" fmla="*/ 14 w 55"/>
                  <a:gd name="T25" fmla="*/ 3 h 32"/>
                  <a:gd name="T26" fmla="*/ 14 w 55"/>
                  <a:gd name="T27" fmla="*/ 2 h 32"/>
                  <a:gd name="T28" fmla="*/ 14 w 55"/>
                  <a:gd name="T29" fmla="*/ 2 h 32"/>
                  <a:gd name="T30" fmla="*/ 18 w 55"/>
                  <a:gd name="T31" fmla="*/ 3 h 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32"/>
                  <a:gd name="T50" fmla="*/ 55 w 55"/>
                  <a:gd name="T51" fmla="*/ 32 h 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32">
                    <a:moveTo>
                      <a:pt x="55" y="32"/>
                    </a:moveTo>
                    <a:lnTo>
                      <a:pt x="55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32"/>
                    </a:lnTo>
                    <a:lnTo>
                      <a:pt x="47" y="32"/>
                    </a:lnTo>
                    <a:lnTo>
                      <a:pt x="47" y="24"/>
                    </a:lnTo>
                    <a:lnTo>
                      <a:pt x="47" y="16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4"/>
              <p:cNvSpPr>
                <a:spLocks/>
              </p:cNvSpPr>
              <p:nvPr/>
            </p:nvSpPr>
            <p:spPr bwMode="auto">
              <a:xfrm>
                <a:off x="1200" y="2614"/>
                <a:ext cx="49" cy="25"/>
              </a:xfrm>
              <a:custGeom>
                <a:avLst/>
                <a:gdLst>
                  <a:gd name="T0" fmla="*/ 18 w 55"/>
                  <a:gd name="T1" fmla="*/ 3 h 32"/>
                  <a:gd name="T2" fmla="*/ 18 w 55"/>
                  <a:gd name="T3" fmla="*/ 2 h 32"/>
                  <a:gd name="T4" fmla="*/ 14 w 55"/>
                  <a:gd name="T5" fmla="*/ 2 h 32"/>
                  <a:gd name="T6" fmla="*/ 12 w 55"/>
                  <a:gd name="T7" fmla="*/ 2 h 32"/>
                  <a:gd name="T8" fmla="*/ 10 w 55"/>
                  <a:gd name="T9" fmla="*/ 0 h 32"/>
                  <a:gd name="T10" fmla="*/ 4 w 55"/>
                  <a:gd name="T11" fmla="*/ 0 h 32"/>
                  <a:gd name="T12" fmla="*/ 0 w 55"/>
                  <a:gd name="T13" fmla="*/ 2 h 32"/>
                  <a:gd name="T14" fmla="*/ 0 w 55"/>
                  <a:gd name="T15" fmla="*/ 2 h 32"/>
                  <a:gd name="T16" fmla="*/ 4 w 55"/>
                  <a:gd name="T17" fmla="*/ 2 h 32"/>
                  <a:gd name="T18" fmla="*/ 4 w 55"/>
                  <a:gd name="T19" fmla="*/ 2 h 32"/>
                  <a:gd name="T20" fmla="*/ 7 w 55"/>
                  <a:gd name="T21" fmla="*/ 2 h 32"/>
                  <a:gd name="T22" fmla="*/ 12 w 55"/>
                  <a:gd name="T23" fmla="*/ 3 h 32"/>
                  <a:gd name="T24" fmla="*/ 14 w 55"/>
                  <a:gd name="T25" fmla="*/ 3 h 32"/>
                  <a:gd name="T26" fmla="*/ 14 w 55"/>
                  <a:gd name="T27" fmla="*/ 2 h 32"/>
                  <a:gd name="T28" fmla="*/ 14 w 55"/>
                  <a:gd name="T29" fmla="*/ 2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32"/>
                  <a:gd name="T47" fmla="*/ 55 w 55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32">
                    <a:moveTo>
                      <a:pt x="55" y="32"/>
                    </a:moveTo>
                    <a:lnTo>
                      <a:pt x="55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32"/>
                    </a:lnTo>
                    <a:lnTo>
                      <a:pt x="47" y="32"/>
                    </a:lnTo>
                    <a:lnTo>
                      <a:pt x="47" y="24"/>
                    </a:lnTo>
                    <a:lnTo>
                      <a:pt x="47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1263" y="2515"/>
                <a:ext cx="50" cy="74"/>
              </a:xfrm>
              <a:custGeom>
                <a:avLst/>
                <a:gdLst>
                  <a:gd name="T0" fmla="*/ 15 w 56"/>
                  <a:gd name="T1" fmla="*/ 0 h 96"/>
                  <a:gd name="T2" fmla="*/ 13 w 56"/>
                  <a:gd name="T3" fmla="*/ 2 h 96"/>
                  <a:gd name="T4" fmla="*/ 13 w 56"/>
                  <a:gd name="T5" fmla="*/ 2 h 96"/>
                  <a:gd name="T6" fmla="*/ 11 w 56"/>
                  <a:gd name="T7" fmla="*/ 2 h 96"/>
                  <a:gd name="T8" fmla="*/ 8 w 56"/>
                  <a:gd name="T9" fmla="*/ 2 h 96"/>
                  <a:gd name="T10" fmla="*/ 8 w 56"/>
                  <a:gd name="T11" fmla="*/ 2 h 96"/>
                  <a:gd name="T12" fmla="*/ 8 w 56"/>
                  <a:gd name="T13" fmla="*/ 2 h 96"/>
                  <a:gd name="T14" fmla="*/ 5 w 56"/>
                  <a:gd name="T15" fmla="*/ 4 h 96"/>
                  <a:gd name="T16" fmla="*/ 4 w 56"/>
                  <a:gd name="T17" fmla="*/ 6 h 96"/>
                  <a:gd name="T18" fmla="*/ 0 w 56"/>
                  <a:gd name="T19" fmla="*/ 7 h 96"/>
                  <a:gd name="T20" fmla="*/ 4 w 56"/>
                  <a:gd name="T21" fmla="*/ 7 h 96"/>
                  <a:gd name="T22" fmla="*/ 5 w 56"/>
                  <a:gd name="T23" fmla="*/ 7 h 96"/>
                  <a:gd name="T24" fmla="*/ 8 w 56"/>
                  <a:gd name="T25" fmla="*/ 7 h 96"/>
                  <a:gd name="T26" fmla="*/ 8 w 56"/>
                  <a:gd name="T27" fmla="*/ 6 h 96"/>
                  <a:gd name="T28" fmla="*/ 13 w 56"/>
                  <a:gd name="T29" fmla="*/ 5 h 96"/>
                  <a:gd name="T30" fmla="*/ 15 w 56"/>
                  <a:gd name="T31" fmla="*/ 5 h 96"/>
                  <a:gd name="T32" fmla="*/ 15 w 56"/>
                  <a:gd name="T33" fmla="*/ 4 h 96"/>
                  <a:gd name="T34" fmla="*/ 15 w 56"/>
                  <a:gd name="T35" fmla="*/ 2 h 96"/>
                  <a:gd name="T36" fmla="*/ 19 w 56"/>
                  <a:gd name="T37" fmla="*/ 2 h 96"/>
                  <a:gd name="T38" fmla="*/ 19 w 56"/>
                  <a:gd name="T39" fmla="*/ 2 h 96"/>
                  <a:gd name="T40" fmla="*/ 15 w 56"/>
                  <a:gd name="T41" fmla="*/ 0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6"/>
                  <a:gd name="T64" fmla="*/ 0 h 96"/>
                  <a:gd name="T65" fmla="*/ 56 w 56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6" h="96">
                    <a:moveTo>
                      <a:pt x="48" y="0"/>
                    </a:moveTo>
                    <a:lnTo>
                      <a:pt x="40" y="8"/>
                    </a:lnTo>
                    <a:lnTo>
                      <a:pt x="40" y="16"/>
                    </a:lnTo>
                    <a:lnTo>
                      <a:pt x="32" y="16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56"/>
                    </a:lnTo>
                    <a:lnTo>
                      <a:pt x="8" y="80"/>
                    </a:lnTo>
                    <a:lnTo>
                      <a:pt x="0" y="88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88"/>
                    </a:lnTo>
                    <a:lnTo>
                      <a:pt x="24" y="80"/>
                    </a:lnTo>
                    <a:lnTo>
                      <a:pt x="40" y="72"/>
                    </a:lnTo>
                    <a:lnTo>
                      <a:pt x="48" y="64"/>
                    </a:lnTo>
                    <a:lnTo>
                      <a:pt x="48" y="56"/>
                    </a:lnTo>
                    <a:lnTo>
                      <a:pt x="48" y="32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auto">
              <a:xfrm>
                <a:off x="1263" y="2515"/>
                <a:ext cx="50" cy="74"/>
              </a:xfrm>
              <a:custGeom>
                <a:avLst/>
                <a:gdLst>
                  <a:gd name="T0" fmla="*/ 15 w 56"/>
                  <a:gd name="T1" fmla="*/ 0 h 96"/>
                  <a:gd name="T2" fmla="*/ 13 w 56"/>
                  <a:gd name="T3" fmla="*/ 2 h 96"/>
                  <a:gd name="T4" fmla="*/ 13 w 56"/>
                  <a:gd name="T5" fmla="*/ 2 h 96"/>
                  <a:gd name="T6" fmla="*/ 11 w 56"/>
                  <a:gd name="T7" fmla="*/ 2 h 96"/>
                  <a:gd name="T8" fmla="*/ 8 w 56"/>
                  <a:gd name="T9" fmla="*/ 2 h 96"/>
                  <a:gd name="T10" fmla="*/ 8 w 56"/>
                  <a:gd name="T11" fmla="*/ 2 h 96"/>
                  <a:gd name="T12" fmla="*/ 8 w 56"/>
                  <a:gd name="T13" fmla="*/ 2 h 96"/>
                  <a:gd name="T14" fmla="*/ 5 w 56"/>
                  <a:gd name="T15" fmla="*/ 4 h 96"/>
                  <a:gd name="T16" fmla="*/ 4 w 56"/>
                  <a:gd name="T17" fmla="*/ 6 h 96"/>
                  <a:gd name="T18" fmla="*/ 0 w 56"/>
                  <a:gd name="T19" fmla="*/ 7 h 96"/>
                  <a:gd name="T20" fmla="*/ 4 w 56"/>
                  <a:gd name="T21" fmla="*/ 7 h 96"/>
                  <a:gd name="T22" fmla="*/ 5 w 56"/>
                  <a:gd name="T23" fmla="*/ 7 h 96"/>
                  <a:gd name="T24" fmla="*/ 8 w 56"/>
                  <a:gd name="T25" fmla="*/ 7 h 96"/>
                  <a:gd name="T26" fmla="*/ 8 w 56"/>
                  <a:gd name="T27" fmla="*/ 6 h 96"/>
                  <a:gd name="T28" fmla="*/ 13 w 56"/>
                  <a:gd name="T29" fmla="*/ 5 h 96"/>
                  <a:gd name="T30" fmla="*/ 15 w 56"/>
                  <a:gd name="T31" fmla="*/ 5 h 96"/>
                  <a:gd name="T32" fmla="*/ 15 w 56"/>
                  <a:gd name="T33" fmla="*/ 4 h 96"/>
                  <a:gd name="T34" fmla="*/ 15 w 56"/>
                  <a:gd name="T35" fmla="*/ 2 h 96"/>
                  <a:gd name="T36" fmla="*/ 19 w 56"/>
                  <a:gd name="T37" fmla="*/ 2 h 96"/>
                  <a:gd name="T38" fmla="*/ 19 w 56"/>
                  <a:gd name="T39" fmla="*/ 2 h 96"/>
                  <a:gd name="T40" fmla="*/ 15 w 56"/>
                  <a:gd name="T41" fmla="*/ 0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6"/>
                  <a:gd name="T64" fmla="*/ 0 h 96"/>
                  <a:gd name="T65" fmla="*/ 56 w 56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6" h="96">
                    <a:moveTo>
                      <a:pt x="48" y="0"/>
                    </a:moveTo>
                    <a:lnTo>
                      <a:pt x="40" y="8"/>
                    </a:lnTo>
                    <a:lnTo>
                      <a:pt x="40" y="16"/>
                    </a:lnTo>
                    <a:lnTo>
                      <a:pt x="32" y="16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56"/>
                    </a:lnTo>
                    <a:lnTo>
                      <a:pt x="8" y="80"/>
                    </a:lnTo>
                    <a:lnTo>
                      <a:pt x="0" y="88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88"/>
                    </a:lnTo>
                    <a:lnTo>
                      <a:pt x="24" y="80"/>
                    </a:lnTo>
                    <a:lnTo>
                      <a:pt x="40" y="72"/>
                    </a:lnTo>
                    <a:lnTo>
                      <a:pt x="48" y="64"/>
                    </a:lnTo>
                    <a:lnTo>
                      <a:pt x="48" y="56"/>
                    </a:lnTo>
                    <a:lnTo>
                      <a:pt x="48" y="32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1342" y="2416"/>
                <a:ext cx="469" cy="532"/>
              </a:xfrm>
              <a:custGeom>
                <a:avLst/>
                <a:gdLst>
                  <a:gd name="T0" fmla="*/ 8 w 527"/>
                  <a:gd name="T1" fmla="*/ 8 h 686"/>
                  <a:gd name="T2" fmla="*/ 0 w 527"/>
                  <a:gd name="T3" fmla="*/ 12 h 686"/>
                  <a:gd name="T4" fmla="*/ 8 w 527"/>
                  <a:gd name="T5" fmla="*/ 10 h 686"/>
                  <a:gd name="T6" fmla="*/ 15 w 527"/>
                  <a:gd name="T7" fmla="*/ 10 h 686"/>
                  <a:gd name="T8" fmla="*/ 18 w 527"/>
                  <a:gd name="T9" fmla="*/ 12 h 686"/>
                  <a:gd name="T10" fmla="*/ 15 w 527"/>
                  <a:gd name="T11" fmla="*/ 15 h 686"/>
                  <a:gd name="T12" fmla="*/ 10 w 527"/>
                  <a:gd name="T13" fmla="*/ 17 h 686"/>
                  <a:gd name="T14" fmla="*/ 18 w 527"/>
                  <a:gd name="T15" fmla="*/ 19 h 686"/>
                  <a:gd name="T16" fmla="*/ 18 w 527"/>
                  <a:gd name="T17" fmla="*/ 23 h 686"/>
                  <a:gd name="T18" fmla="*/ 25 w 527"/>
                  <a:gd name="T19" fmla="*/ 23 h 686"/>
                  <a:gd name="T20" fmla="*/ 33 w 527"/>
                  <a:gd name="T21" fmla="*/ 20 h 686"/>
                  <a:gd name="T22" fmla="*/ 43 w 527"/>
                  <a:gd name="T23" fmla="*/ 20 h 686"/>
                  <a:gd name="T24" fmla="*/ 44 w 527"/>
                  <a:gd name="T25" fmla="*/ 24 h 686"/>
                  <a:gd name="T26" fmla="*/ 58 w 527"/>
                  <a:gd name="T27" fmla="*/ 22 h 686"/>
                  <a:gd name="T28" fmla="*/ 48 w 527"/>
                  <a:gd name="T29" fmla="*/ 19 h 686"/>
                  <a:gd name="T30" fmla="*/ 49 w 527"/>
                  <a:gd name="T31" fmla="*/ 13 h 686"/>
                  <a:gd name="T32" fmla="*/ 61 w 527"/>
                  <a:gd name="T33" fmla="*/ 16 h 686"/>
                  <a:gd name="T34" fmla="*/ 68 w 527"/>
                  <a:gd name="T35" fmla="*/ 20 h 686"/>
                  <a:gd name="T36" fmla="*/ 77 w 527"/>
                  <a:gd name="T37" fmla="*/ 22 h 686"/>
                  <a:gd name="T38" fmla="*/ 66 w 527"/>
                  <a:gd name="T39" fmla="*/ 24 h 686"/>
                  <a:gd name="T40" fmla="*/ 68 w 527"/>
                  <a:gd name="T41" fmla="*/ 28 h 686"/>
                  <a:gd name="T42" fmla="*/ 48 w 527"/>
                  <a:gd name="T43" fmla="*/ 33 h 686"/>
                  <a:gd name="T44" fmla="*/ 43 w 527"/>
                  <a:gd name="T45" fmla="*/ 34 h 686"/>
                  <a:gd name="T46" fmla="*/ 39 w 527"/>
                  <a:gd name="T47" fmla="*/ 38 h 686"/>
                  <a:gd name="T48" fmla="*/ 48 w 527"/>
                  <a:gd name="T49" fmla="*/ 43 h 686"/>
                  <a:gd name="T50" fmla="*/ 39 w 527"/>
                  <a:gd name="T51" fmla="*/ 47 h 686"/>
                  <a:gd name="T52" fmla="*/ 49 w 527"/>
                  <a:gd name="T53" fmla="*/ 51 h 686"/>
                  <a:gd name="T54" fmla="*/ 49 w 527"/>
                  <a:gd name="T55" fmla="*/ 49 h 686"/>
                  <a:gd name="T56" fmla="*/ 68 w 527"/>
                  <a:gd name="T57" fmla="*/ 43 h 686"/>
                  <a:gd name="T58" fmla="*/ 68 w 527"/>
                  <a:gd name="T59" fmla="*/ 46 h 686"/>
                  <a:gd name="T60" fmla="*/ 68 w 527"/>
                  <a:gd name="T61" fmla="*/ 53 h 686"/>
                  <a:gd name="T62" fmla="*/ 69 w 527"/>
                  <a:gd name="T63" fmla="*/ 53 h 686"/>
                  <a:gd name="T64" fmla="*/ 87 w 527"/>
                  <a:gd name="T65" fmla="*/ 49 h 686"/>
                  <a:gd name="T66" fmla="*/ 93 w 527"/>
                  <a:gd name="T67" fmla="*/ 50 h 686"/>
                  <a:gd name="T68" fmla="*/ 105 w 527"/>
                  <a:gd name="T69" fmla="*/ 46 h 686"/>
                  <a:gd name="T70" fmla="*/ 114 w 527"/>
                  <a:gd name="T71" fmla="*/ 40 h 686"/>
                  <a:gd name="T72" fmla="*/ 132 w 527"/>
                  <a:gd name="T73" fmla="*/ 32 h 686"/>
                  <a:gd name="T74" fmla="*/ 147 w 527"/>
                  <a:gd name="T75" fmla="*/ 26 h 686"/>
                  <a:gd name="T76" fmla="*/ 162 w 527"/>
                  <a:gd name="T77" fmla="*/ 22 h 686"/>
                  <a:gd name="T78" fmla="*/ 157 w 527"/>
                  <a:gd name="T79" fmla="*/ 20 h 686"/>
                  <a:gd name="T80" fmla="*/ 155 w 527"/>
                  <a:gd name="T81" fmla="*/ 17 h 686"/>
                  <a:gd name="T82" fmla="*/ 150 w 527"/>
                  <a:gd name="T83" fmla="*/ 16 h 686"/>
                  <a:gd name="T84" fmla="*/ 140 w 527"/>
                  <a:gd name="T85" fmla="*/ 13 h 686"/>
                  <a:gd name="T86" fmla="*/ 150 w 527"/>
                  <a:gd name="T87" fmla="*/ 12 h 686"/>
                  <a:gd name="T88" fmla="*/ 142 w 527"/>
                  <a:gd name="T89" fmla="*/ 6 h 686"/>
                  <a:gd name="T90" fmla="*/ 117 w 527"/>
                  <a:gd name="T91" fmla="*/ 7 h 686"/>
                  <a:gd name="T92" fmla="*/ 109 w 527"/>
                  <a:gd name="T93" fmla="*/ 7 h 686"/>
                  <a:gd name="T94" fmla="*/ 105 w 527"/>
                  <a:gd name="T95" fmla="*/ 2 h 686"/>
                  <a:gd name="T96" fmla="*/ 93 w 527"/>
                  <a:gd name="T97" fmla="*/ 2 h 686"/>
                  <a:gd name="T98" fmla="*/ 77 w 527"/>
                  <a:gd name="T99" fmla="*/ 0 h 686"/>
                  <a:gd name="T100" fmla="*/ 68 w 527"/>
                  <a:gd name="T101" fmla="*/ 4 h 686"/>
                  <a:gd name="T102" fmla="*/ 54 w 527"/>
                  <a:gd name="T103" fmla="*/ 4 h 686"/>
                  <a:gd name="T104" fmla="*/ 48 w 527"/>
                  <a:gd name="T105" fmla="*/ 7 h 686"/>
                  <a:gd name="T106" fmla="*/ 33 w 527"/>
                  <a:gd name="T107" fmla="*/ 6 h 686"/>
                  <a:gd name="T108" fmla="*/ 20 w 527"/>
                  <a:gd name="T109" fmla="*/ 7 h 6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7"/>
                  <a:gd name="T166" fmla="*/ 0 h 686"/>
                  <a:gd name="T167" fmla="*/ 527 w 527"/>
                  <a:gd name="T168" fmla="*/ 686 h 6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7" h="686">
                    <a:moveTo>
                      <a:pt x="48" y="96"/>
                    </a:moveTo>
                    <a:lnTo>
                      <a:pt x="40" y="96"/>
                    </a:lnTo>
                    <a:lnTo>
                      <a:pt x="32" y="96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16" y="112"/>
                    </a:lnTo>
                    <a:lnTo>
                      <a:pt x="16" y="119"/>
                    </a:lnTo>
                    <a:lnTo>
                      <a:pt x="8" y="127"/>
                    </a:lnTo>
                    <a:lnTo>
                      <a:pt x="0" y="135"/>
                    </a:lnTo>
                    <a:lnTo>
                      <a:pt x="0" y="151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16" y="151"/>
                    </a:lnTo>
                    <a:lnTo>
                      <a:pt x="24" y="143"/>
                    </a:lnTo>
                    <a:lnTo>
                      <a:pt x="24" y="135"/>
                    </a:lnTo>
                    <a:lnTo>
                      <a:pt x="32" y="135"/>
                    </a:lnTo>
                    <a:lnTo>
                      <a:pt x="32" y="127"/>
                    </a:lnTo>
                    <a:lnTo>
                      <a:pt x="32" y="119"/>
                    </a:lnTo>
                    <a:lnTo>
                      <a:pt x="40" y="119"/>
                    </a:lnTo>
                    <a:lnTo>
                      <a:pt x="48" y="127"/>
                    </a:lnTo>
                    <a:lnTo>
                      <a:pt x="56" y="127"/>
                    </a:lnTo>
                    <a:lnTo>
                      <a:pt x="56" y="119"/>
                    </a:lnTo>
                    <a:lnTo>
                      <a:pt x="56" y="127"/>
                    </a:lnTo>
                    <a:lnTo>
                      <a:pt x="64" y="135"/>
                    </a:lnTo>
                    <a:lnTo>
                      <a:pt x="56" y="143"/>
                    </a:lnTo>
                    <a:lnTo>
                      <a:pt x="48" y="151"/>
                    </a:lnTo>
                    <a:lnTo>
                      <a:pt x="48" y="159"/>
                    </a:lnTo>
                    <a:lnTo>
                      <a:pt x="48" y="167"/>
                    </a:lnTo>
                    <a:lnTo>
                      <a:pt x="48" y="175"/>
                    </a:lnTo>
                    <a:lnTo>
                      <a:pt x="48" y="183"/>
                    </a:lnTo>
                    <a:lnTo>
                      <a:pt x="48" y="191"/>
                    </a:lnTo>
                    <a:lnTo>
                      <a:pt x="48" y="199"/>
                    </a:lnTo>
                    <a:lnTo>
                      <a:pt x="48" y="207"/>
                    </a:lnTo>
                    <a:lnTo>
                      <a:pt x="40" y="215"/>
                    </a:lnTo>
                    <a:lnTo>
                      <a:pt x="32" y="215"/>
                    </a:lnTo>
                    <a:lnTo>
                      <a:pt x="40" y="215"/>
                    </a:lnTo>
                    <a:lnTo>
                      <a:pt x="40" y="223"/>
                    </a:lnTo>
                    <a:lnTo>
                      <a:pt x="48" y="231"/>
                    </a:lnTo>
                    <a:lnTo>
                      <a:pt x="56" y="223"/>
                    </a:lnTo>
                    <a:lnTo>
                      <a:pt x="56" y="239"/>
                    </a:lnTo>
                    <a:lnTo>
                      <a:pt x="56" y="255"/>
                    </a:lnTo>
                    <a:lnTo>
                      <a:pt x="64" y="263"/>
                    </a:lnTo>
                    <a:lnTo>
                      <a:pt x="72" y="271"/>
                    </a:lnTo>
                    <a:lnTo>
                      <a:pt x="64" y="279"/>
                    </a:lnTo>
                    <a:lnTo>
                      <a:pt x="56" y="295"/>
                    </a:lnTo>
                    <a:lnTo>
                      <a:pt x="56" y="303"/>
                    </a:lnTo>
                    <a:lnTo>
                      <a:pt x="56" y="311"/>
                    </a:lnTo>
                    <a:lnTo>
                      <a:pt x="72" y="303"/>
                    </a:lnTo>
                    <a:lnTo>
                      <a:pt x="72" y="295"/>
                    </a:lnTo>
                    <a:lnTo>
                      <a:pt x="80" y="295"/>
                    </a:lnTo>
                    <a:lnTo>
                      <a:pt x="88" y="287"/>
                    </a:lnTo>
                    <a:lnTo>
                      <a:pt x="96" y="279"/>
                    </a:lnTo>
                    <a:lnTo>
                      <a:pt x="96" y="271"/>
                    </a:lnTo>
                    <a:lnTo>
                      <a:pt x="96" y="263"/>
                    </a:lnTo>
                    <a:lnTo>
                      <a:pt x="104" y="263"/>
                    </a:lnTo>
                    <a:lnTo>
                      <a:pt x="112" y="255"/>
                    </a:lnTo>
                    <a:lnTo>
                      <a:pt x="120" y="255"/>
                    </a:lnTo>
                    <a:lnTo>
                      <a:pt x="128" y="255"/>
                    </a:lnTo>
                    <a:lnTo>
                      <a:pt x="136" y="255"/>
                    </a:lnTo>
                    <a:lnTo>
                      <a:pt x="136" y="263"/>
                    </a:lnTo>
                    <a:lnTo>
                      <a:pt x="144" y="279"/>
                    </a:lnTo>
                    <a:lnTo>
                      <a:pt x="136" y="295"/>
                    </a:lnTo>
                    <a:lnTo>
                      <a:pt x="128" y="303"/>
                    </a:lnTo>
                    <a:lnTo>
                      <a:pt x="136" y="303"/>
                    </a:lnTo>
                    <a:lnTo>
                      <a:pt x="144" y="303"/>
                    </a:lnTo>
                    <a:lnTo>
                      <a:pt x="152" y="303"/>
                    </a:lnTo>
                    <a:lnTo>
                      <a:pt x="160" y="295"/>
                    </a:lnTo>
                    <a:lnTo>
                      <a:pt x="168" y="287"/>
                    </a:lnTo>
                    <a:lnTo>
                      <a:pt x="176" y="287"/>
                    </a:lnTo>
                    <a:lnTo>
                      <a:pt x="184" y="271"/>
                    </a:lnTo>
                    <a:lnTo>
                      <a:pt x="184" y="263"/>
                    </a:lnTo>
                    <a:lnTo>
                      <a:pt x="184" y="247"/>
                    </a:lnTo>
                    <a:lnTo>
                      <a:pt x="168" y="239"/>
                    </a:lnTo>
                    <a:lnTo>
                      <a:pt x="160" y="239"/>
                    </a:lnTo>
                    <a:lnTo>
                      <a:pt x="152" y="239"/>
                    </a:lnTo>
                    <a:lnTo>
                      <a:pt x="144" y="239"/>
                    </a:lnTo>
                    <a:lnTo>
                      <a:pt x="144" y="231"/>
                    </a:lnTo>
                    <a:lnTo>
                      <a:pt x="152" y="231"/>
                    </a:lnTo>
                    <a:lnTo>
                      <a:pt x="160" y="199"/>
                    </a:lnTo>
                    <a:lnTo>
                      <a:pt x="160" y="175"/>
                    </a:lnTo>
                    <a:lnTo>
                      <a:pt x="168" y="167"/>
                    </a:lnTo>
                    <a:lnTo>
                      <a:pt x="176" y="175"/>
                    </a:lnTo>
                    <a:lnTo>
                      <a:pt x="184" y="183"/>
                    </a:lnTo>
                    <a:lnTo>
                      <a:pt x="184" y="191"/>
                    </a:lnTo>
                    <a:lnTo>
                      <a:pt x="192" y="207"/>
                    </a:lnTo>
                    <a:lnTo>
                      <a:pt x="208" y="231"/>
                    </a:lnTo>
                    <a:lnTo>
                      <a:pt x="208" y="239"/>
                    </a:lnTo>
                    <a:lnTo>
                      <a:pt x="208" y="247"/>
                    </a:lnTo>
                    <a:lnTo>
                      <a:pt x="208" y="255"/>
                    </a:lnTo>
                    <a:lnTo>
                      <a:pt x="216" y="255"/>
                    </a:lnTo>
                    <a:lnTo>
                      <a:pt x="223" y="255"/>
                    </a:lnTo>
                    <a:lnTo>
                      <a:pt x="231" y="263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47" y="287"/>
                    </a:lnTo>
                    <a:lnTo>
                      <a:pt x="247" y="295"/>
                    </a:lnTo>
                    <a:lnTo>
                      <a:pt x="239" y="295"/>
                    </a:lnTo>
                    <a:lnTo>
                      <a:pt x="223" y="303"/>
                    </a:lnTo>
                    <a:lnTo>
                      <a:pt x="216" y="311"/>
                    </a:lnTo>
                    <a:lnTo>
                      <a:pt x="208" y="311"/>
                    </a:lnTo>
                    <a:lnTo>
                      <a:pt x="216" y="319"/>
                    </a:lnTo>
                    <a:lnTo>
                      <a:pt x="216" y="327"/>
                    </a:lnTo>
                    <a:lnTo>
                      <a:pt x="223" y="335"/>
                    </a:lnTo>
                    <a:lnTo>
                      <a:pt x="223" y="343"/>
                    </a:lnTo>
                    <a:lnTo>
                      <a:pt x="216" y="351"/>
                    </a:lnTo>
                    <a:lnTo>
                      <a:pt x="208" y="367"/>
                    </a:lnTo>
                    <a:lnTo>
                      <a:pt x="200" y="375"/>
                    </a:lnTo>
                    <a:lnTo>
                      <a:pt x="192" y="399"/>
                    </a:lnTo>
                    <a:lnTo>
                      <a:pt x="176" y="423"/>
                    </a:lnTo>
                    <a:lnTo>
                      <a:pt x="152" y="423"/>
                    </a:lnTo>
                    <a:lnTo>
                      <a:pt x="144" y="415"/>
                    </a:lnTo>
                    <a:lnTo>
                      <a:pt x="136" y="407"/>
                    </a:lnTo>
                    <a:lnTo>
                      <a:pt x="136" y="415"/>
                    </a:lnTo>
                    <a:lnTo>
                      <a:pt x="136" y="423"/>
                    </a:lnTo>
                    <a:lnTo>
                      <a:pt x="136" y="431"/>
                    </a:lnTo>
                    <a:lnTo>
                      <a:pt x="136" y="439"/>
                    </a:lnTo>
                    <a:lnTo>
                      <a:pt x="136" y="455"/>
                    </a:lnTo>
                    <a:lnTo>
                      <a:pt x="128" y="471"/>
                    </a:lnTo>
                    <a:lnTo>
                      <a:pt x="120" y="479"/>
                    </a:lnTo>
                    <a:lnTo>
                      <a:pt x="128" y="487"/>
                    </a:lnTo>
                    <a:lnTo>
                      <a:pt x="136" y="495"/>
                    </a:lnTo>
                    <a:lnTo>
                      <a:pt x="144" y="511"/>
                    </a:lnTo>
                    <a:lnTo>
                      <a:pt x="152" y="519"/>
                    </a:lnTo>
                    <a:lnTo>
                      <a:pt x="152" y="535"/>
                    </a:lnTo>
                    <a:lnTo>
                      <a:pt x="152" y="551"/>
                    </a:lnTo>
                    <a:lnTo>
                      <a:pt x="144" y="559"/>
                    </a:lnTo>
                    <a:lnTo>
                      <a:pt x="144" y="575"/>
                    </a:lnTo>
                    <a:lnTo>
                      <a:pt x="144" y="591"/>
                    </a:lnTo>
                    <a:lnTo>
                      <a:pt x="136" y="599"/>
                    </a:lnTo>
                    <a:lnTo>
                      <a:pt x="128" y="599"/>
                    </a:lnTo>
                    <a:lnTo>
                      <a:pt x="120" y="599"/>
                    </a:lnTo>
                    <a:lnTo>
                      <a:pt x="120" y="607"/>
                    </a:lnTo>
                    <a:lnTo>
                      <a:pt x="128" y="615"/>
                    </a:lnTo>
                    <a:lnTo>
                      <a:pt x="144" y="631"/>
                    </a:lnTo>
                    <a:lnTo>
                      <a:pt x="160" y="647"/>
                    </a:lnTo>
                    <a:lnTo>
                      <a:pt x="176" y="654"/>
                    </a:lnTo>
                    <a:lnTo>
                      <a:pt x="184" y="654"/>
                    </a:lnTo>
                    <a:lnTo>
                      <a:pt x="184" y="647"/>
                    </a:lnTo>
                    <a:lnTo>
                      <a:pt x="176" y="639"/>
                    </a:lnTo>
                    <a:lnTo>
                      <a:pt x="160" y="615"/>
                    </a:lnTo>
                    <a:lnTo>
                      <a:pt x="160" y="591"/>
                    </a:lnTo>
                    <a:lnTo>
                      <a:pt x="168" y="575"/>
                    </a:lnTo>
                    <a:lnTo>
                      <a:pt x="184" y="551"/>
                    </a:lnTo>
                    <a:lnTo>
                      <a:pt x="200" y="535"/>
                    </a:lnTo>
                    <a:lnTo>
                      <a:pt x="216" y="543"/>
                    </a:lnTo>
                    <a:lnTo>
                      <a:pt x="223" y="559"/>
                    </a:lnTo>
                    <a:lnTo>
                      <a:pt x="216" y="567"/>
                    </a:lnTo>
                    <a:lnTo>
                      <a:pt x="208" y="567"/>
                    </a:lnTo>
                    <a:lnTo>
                      <a:pt x="208" y="575"/>
                    </a:lnTo>
                    <a:lnTo>
                      <a:pt x="216" y="583"/>
                    </a:lnTo>
                    <a:lnTo>
                      <a:pt x="231" y="607"/>
                    </a:lnTo>
                    <a:lnTo>
                      <a:pt x="231" y="623"/>
                    </a:lnTo>
                    <a:lnTo>
                      <a:pt x="231" y="639"/>
                    </a:lnTo>
                    <a:lnTo>
                      <a:pt x="223" y="654"/>
                    </a:lnTo>
                    <a:lnTo>
                      <a:pt x="216" y="670"/>
                    </a:lnTo>
                    <a:lnTo>
                      <a:pt x="216" y="678"/>
                    </a:lnTo>
                    <a:lnTo>
                      <a:pt x="208" y="686"/>
                    </a:lnTo>
                    <a:lnTo>
                      <a:pt x="200" y="686"/>
                    </a:lnTo>
                    <a:lnTo>
                      <a:pt x="208" y="686"/>
                    </a:lnTo>
                    <a:lnTo>
                      <a:pt x="223" y="670"/>
                    </a:lnTo>
                    <a:lnTo>
                      <a:pt x="247" y="662"/>
                    </a:lnTo>
                    <a:lnTo>
                      <a:pt x="255" y="662"/>
                    </a:lnTo>
                    <a:lnTo>
                      <a:pt x="271" y="662"/>
                    </a:lnTo>
                    <a:lnTo>
                      <a:pt x="279" y="639"/>
                    </a:lnTo>
                    <a:lnTo>
                      <a:pt x="279" y="615"/>
                    </a:lnTo>
                    <a:lnTo>
                      <a:pt x="287" y="607"/>
                    </a:lnTo>
                    <a:lnTo>
                      <a:pt x="287" y="599"/>
                    </a:lnTo>
                    <a:lnTo>
                      <a:pt x="295" y="607"/>
                    </a:lnTo>
                    <a:lnTo>
                      <a:pt x="303" y="615"/>
                    </a:lnTo>
                    <a:lnTo>
                      <a:pt x="303" y="631"/>
                    </a:lnTo>
                    <a:lnTo>
                      <a:pt x="303" y="639"/>
                    </a:lnTo>
                    <a:lnTo>
                      <a:pt x="311" y="639"/>
                    </a:lnTo>
                    <a:lnTo>
                      <a:pt x="319" y="631"/>
                    </a:lnTo>
                    <a:lnTo>
                      <a:pt x="327" y="607"/>
                    </a:lnTo>
                    <a:lnTo>
                      <a:pt x="343" y="583"/>
                    </a:lnTo>
                    <a:lnTo>
                      <a:pt x="359" y="559"/>
                    </a:lnTo>
                    <a:lnTo>
                      <a:pt x="367" y="551"/>
                    </a:lnTo>
                    <a:lnTo>
                      <a:pt x="367" y="543"/>
                    </a:lnTo>
                    <a:lnTo>
                      <a:pt x="359" y="535"/>
                    </a:lnTo>
                    <a:lnTo>
                      <a:pt x="367" y="511"/>
                    </a:lnTo>
                    <a:lnTo>
                      <a:pt x="367" y="487"/>
                    </a:lnTo>
                    <a:lnTo>
                      <a:pt x="375" y="463"/>
                    </a:lnTo>
                    <a:lnTo>
                      <a:pt x="383" y="447"/>
                    </a:lnTo>
                    <a:lnTo>
                      <a:pt x="407" y="431"/>
                    </a:lnTo>
                    <a:lnTo>
                      <a:pt x="423" y="407"/>
                    </a:lnTo>
                    <a:lnTo>
                      <a:pt x="423" y="399"/>
                    </a:lnTo>
                    <a:lnTo>
                      <a:pt x="423" y="383"/>
                    </a:lnTo>
                    <a:lnTo>
                      <a:pt x="431" y="359"/>
                    </a:lnTo>
                    <a:lnTo>
                      <a:pt x="447" y="335"/>
                    </a:lnTo>
                    <a:lnTo>
                      <a:pt x="471" y="319"/>
                    </a:lnTo>
                    <a:lnTo>
                      <a:pt x="487" y="303"/>
                    </a:lnTo>
                    <a:lnTo>
                      <a:pt x="511" y="287"/>
                    </a:lnTo>
                    <a:lnTo>
                      <a:pt x="519" y="271"/>
                    </a:lnTo>
                    <a:lnTo>
                      <a:pt x="527" y="271"/>
                    </a:lnTo>
                    <a:lnTo>
                      <a:pt x="519" y="271"/>
                    </a:lnTo>
                    <a:lnTo>
                      <a:pt x="511" y="271"/>
                    </a:lnTo>
                    <a:lnTo>
                      <a:pt x="495" y="271"/>
                    </a:lnTo>
                    <a:lnTo>
                      <a:pt x="487" y="263"/>
                    </a:lnTo>
                    <a:lnTo>
                      <a:pt x="495" y="255"/>
                    </a:lnTo>
                    <a:lnTo>
                      <a:pt x="503" y="247"/>
                    </a:lnTo>
                    <a:lnTo>
                      <a:pt x="503" y="239"/>
                    </a:lnTo>
                    <a:lnTo>
                      <a:pt x="503" y="231"/>
                    </a:lnTo>
                    <a:lnTo>
                      <a:pt x="503" y="223"/>
                    </a:lnTo>
                    <a:lnTo>
                      <a:pt x="503" y="215"/>
                    </a:lnTo>
                    <a:lnTo>
                      <a:pt x="495" y="215"/>
                    </a:lnTo>
                    <a:lnTo>
                      <a:pt x="503" y="207"/>
                    </a:lnTo>
                    <a:lnTo>
                      <a:pt x="503" y="199"/>
                    </a:lnTo>
                    <a:lnTo>
                      <a:pt x="503" y="191"/>
                    </a:lnTo>
                    <a:lnTo>
                      <a:pt x="495" y="191"/>
                    </a:lnTo>
                    <a:lnTo>
                      <a:pt x="479" y="191"/>
                    </a:lnTo>
                    <a:lnTo>
                      <a:pt x="471" y="191"/>
                    </a:lnTo>
                    <a:lnTo>
                      <a:pt x="463" y="183"/>
                    </a:lnTo>
                    <a:lnTo>
                      <a:pt x="455" y="183"/>
                    </a:lnTo>
                    <a:lnTo>
                      <a:pt x="447" y="183"/>
                    </a:lnTo>
                    <a:lnTo>
                      <a:pt x="447" y="175"/>
                    </a:lnTo>
                    <a:lnTo>
                      <a:pt x="455" y="175"/>
                    </a:lnTo>
                    <a:lnTo>
                      <a:pt x="463" y="167"/>
                    </a:lnTo>
                    <a:lnTo>
                      <a:pt x="471" y="159"/>
                    </a:lnTo>
                    <a:lnTo>
                      <a:pt x="479" y="151"/>
                    </a:lnTo>
                    <a:lnTo>
                      <a:pt x="479" y="143"/>
                    </a:lnTo>
                    <a:lnTo>
                      <a:pt x="479" y="135"/>
                    </a:lnTo>
                    <a:lnTo>
                      <a:pt x="471" y="127"/>
                    </a:lnTo>
                    <a:lnTo>
                      <a:pt x="463" y="104"/>
                    </a:lnTo>
                    <a:lnTo>
                      <a:pt x="463" y="88"/>
                    </a:lnTo>
                    <a:lnTo>
                      <a:pt x="455" y="80"/>
                    </a:lnTo>
                    <a:lnTo>
                      <a:pt x="447" y="88"/>
                    </a:lnTo>
                    <a:lnTo>
                      <a:pt x="439" y="96"/>
                    </a:lnTo>
                    <a:lnTo>
                      <a:pt x="407" y="96"/>
                    </a:lnTo>
                    <a:lnTo>
                      <a:pt x="383" y="96"/>
                    </a:lnTo>
                    <a:lnTo>
                      <a:pt x="375" y="96"/>
                    </a:lnTo>
                    <a:lnTo>
                      <a:pt x="375" y="88"/>
                    </a:lnTo>
                    <a:lnTo>
                      <a:pt x="375" y="96"/>
                    </a:lnTo>
                    <a:lnTo>
                      <a:pt x="367" y="96"/>
                    </a:lnTo>
                    <a:lnTo>
                      <a:pt x="359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35" y="56"/>
                    </a:lnTo>
                    <a:lnTo>
                      <a:pt x="343" y="40"/>
                    </a:lnTo>
                    <a:lnTo>
                      <a:pt x="343" y="32"/>
                    </a:lnTo>
                    <a:lnTo>
                      <a:pt x="343" y="24"/>
                    </a:lnTo>
                    <a:lnTo>
                      <a:pt x="335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11" y="24"/>
                    </a:lnTo>
                    <a:lnTo>
                      <a:pt x="303" y="16"/>
                    </a:lnTo>
                    <a:lnTo>
                      <a:pt x="287" y="8"/>
                    </a:lnTo>
                    <a:lnTo>
                      <a:pt x="287" y="0"/>
                    </a:lnTo>
                    <a:lnTo>
                      <a:pt x="279" y="0"/>
                    </a:lnTo>
                    <a:lnTo>
                      <a:pt x="255" y="0"/>
                    </a:lnTo>
                    <a:lnTo>
                      <a:pt x="247" y="0"/>
                    </a:lnTo>
                    <a:lnTo>
                      <a:pt x="239" y="16"/>
                    </a:lnTo>
                    <a:lnTo>
                      <a:pt x="223" y="32"/>
                    </a:lnTo>
                    <a:lnTo>
                      <a:pt x="223" y="40"/>
                    </a:lnTo>
                    <a:lnTo>
                      <a:pt x="223" y="48"/>
                    </a:lnTo>
                    <a:lnTo>
                      <a:pt x="216" y="56"/>
                    </a:lnTo>
                    <a:lnTo>
                      <a:pt x="208" y="56"/>
                    </a:lnTo>
                    <a:lnTo>
                      <a:pt x="208" y="64"/>
                    </a:lnTo>
                    <a:lnTo>
                      <a:pt x="192" y="64"/>
                    </a:lnTo>
                    <a:lnTo>
                      <a:pt x="184" y="56"/>
                    </a:lnTo>
                    <a:lnTo>
                      <a:pt x="176" y="56"/>
                    </a:lnTo>
                    <a:lnTo>
                      <a:pt x="168" y="64"/>
                    </a:lnTo>
                    <a:lnTo>
                      <a:pt x="160" y="64"/>
                    </a:lnTo>
                    <a:lnTo>
                      <a:pt x="168" y="72"/>
                    </a:lnTo>
                    <a:lnTo>
                      <a:pt x="160" y="80"/>
                    </a:lnTo>
                    <a:lnTo>
                      <a:pt x="152" y="88"/>
                    </a:lnTo>
                    <a:lnTo>
                      <a:pt x="136" y="88"/>
                    </a:lnTo>
                    <a:lnTo>
                      <a:pt x="128" y="72"/>
                    </a:lnTo>
                    <a:lnTo>
                      <a:pt x="112" y="72"/>
                    </a:lnTo>
                    <a:lnTo>
                      <a:pt x="104" y="72"/>
                    </a:lnTo>
                    <a:lnTo>
                      <a:pt x="104" y="80"/>
                    </a:lnTo>
                    <a:lnTo>
                      <a:pt x="96" y="80"/>
                    </a:lnTo>
                    <a:lnTo>
                      <a:pt x="96" y="88"/>
                    </a:lnTo>
                    <a:lnTo>
                      <a:pt x="88" y="88"/>
                    </a:lnTo>
                    <a:lnTo>
                      <a:pt x="72" y="88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48" y="9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auto">
              <a:xfrm>
                <a:off x="1342" y="2416"/>
                <a:ext cx="469" cy="532"/>
              </a:xfrm>
              <a:custGeom>
                <a:avLst/>
                <a:gdLst>
                  <a:gd name="T0" fmla="*/ 8 w 527"/>
                  <a:gd name="T1" fmla="*/ 8 h 686"/>
                  <a:gd name="T2" fmla="*/ 0 w 527"/>
                  <a:gd name="T3" fmla="*/ 12 h 686"/>
                  <a:gd name="T4" fmla="*/ 8 w 527"/>
                  <a:gd name="T5" fmla="*/ 10 h 686"/>
                  <a:gd name="T6" fmla="*/ 15 w 527"/>
                  <a:gd name="T7" fmla="*/ 10 h 686"/>
                  <a:gd name="T8" fmla="*/ 18 w 527"/>
                  <a:gd name="T9" fmla="*/ 12 h 686"/>
                  <a:gd name="T10" fmla="*/ 15 w 527"/>
                  <a:gd name="T11" fmla="*/ 15 h 686"/>
                  <a:gd name="T12" fmla="*/ 10 w 527"/>
                  <a:gd name="T13" fmla="*/ 17 h 686"/>
                  <a:gd name="T14" fmla="*/ 18 w 527"/>
                  <a:gd name="T15" fmla="*/ 19 h 686"/>
                  <a:gd name="T16" fmla="*/ 18 w 527"/>
                  <a:gd name="T17" fmla="*/ 23 h 686"/>
                  <a:gd name="T18" fmla="*/ 25 w 527"/>
                  <a:gd name="T19" fmla="*/ 23 h 686"/>
                  <a:gd name="T20" fmla="*/ 33 w 527"/>
                  <a:gd name="T21" fmla="*/ 20 h 686"/>
                  <a:gd name="T22" fmla="*/ 43 w 527"/>
                  <a:gd name="T23" fmla="*/ 20 h 686"/>
                  <a:gd name="T24" fmla="*/ 44 w 527"/>
                  <a:gd name="T25" fmla="*/ 24 h 686"/>
                  <a:gd name="T26" fmla="*/ 58 w 527"/>
                  <a:gd name="T27" fmla="*/ 22 h 686"/>
                  <a:gd name="T28" fmla="*/ 48 w 527"/>
                  <a:gd name="T29" fmla="*/ 19 h 686"/>
                  <a:gd name="T30" fmla="*/ 49 w 527"/>
                  <a:gd name="T31" fmla="*/ 13 h 686"/>
                  <a:gd name="T32" fmla="*/ 61 w 527"/>
                  <a:gd name="T33" fmla="*/ 16 h 686"/>
                  <a:gd name="T34" fmla="*/ 68 w 527"/>
                  <a:gd name="T35" fmla="*/ 20 h 686"/>
                  <a:gd name="T36" fmla="*/ 77 w 527"/>
                  <a:gd name="T37" fmla="*/ 22 h 686"/>
                  <a:gd name="T38" fmla="*/ 66 w 527"/>
                  <a:gd name="T39" fmla="*/ 24 h 686"/>
                  <a:gd name="T40" fmla="*/ 68 w 527"/>
                  <a:gd name="T41" fmla="*/ 28 h 686"/>
                  <a:gd name="T42" fmla="*/ 48 w 527"/>
                  <a:gd name="T43" fmla="*/ 33 h 686"/>
                  <a:gd name="T44" fmla="*/ 43 w 527"/>
                  <a:gd name="T45" fmla="*/ 34 h 686"/>
                  <a:gd name="T46" fmla="*/ 39 w 527"/>
                  <a:gd name="T47" fmla="*/ 38 h 686"/>
                  <a:gd name="T48" fmla="*/ 48 w 527"/>
                  <a:gd name="T49" fmla="*/ 43 h 686"/>
                  <a:gd name="T50" fmla="*/ 39 w 527"/>
                  <a:gd name="T51" fmla="*/ 47 h 686"/>
                  <a:gd name="T52" fmla="*/ 49 w 527"/>
                  <a:gd name="T53" fmla="*/ 51 h 686"/>
                  <a:gd name="T54" fmla="*/ 49 w 527"/>
                  <a:gd name="T55" fmla="*/ 49 h 686"/>
                  <a:gd name="T56" fmla="*/ 68 w 527"/>
                  <a:gd name="T57" fmla="*/ 43 h 686"/>
                  <a:gd name="T58" fmla="*/ 68 w 527"/>
                  <a:gd name="T59" fmla="*/ 46 h 686"/>
                  <a:gd name="T60" fmla="*/ 68 w 527"/>
                  <a:gd name="T61" fmla="*/ 53 h 686"/>
                  <a:gd name="T62" fmla="*/ 69 w 527"/>
                  <a:gd name="T63" fmla="*/ 53 h 686"/>
                  <a:gd name="T64" fmla="*/ 87 w 527"/>
                  <a:gd name="T65" fmla="*/ 49 h 686"/>
                  <a:gd name="T66" fmla="*/ 93 w 527"/>
                  <a:gd name="T67" fmla="*/ 50 h 686"/>
                  <a:gd name="T68" fmla="*/ 105 w 527"/>
                  <a:gd name="T69" fmla="*/ 46 h 686"/>
                  <a:gd name="T70" fmla="*/ 114 w 527"/>
                  <a:gd name="T71" fmla="*/ 40 h 686"/>
                  <a:gd name="T72" fmla="*/ 132 w 527"/>
                  <a:gd name="T73" fmla="*/ 32 h 686"/>
                  <a:gd name="T74" fmla="*/ 147 w 527"/>
                  <a:gd name="T75" fmla="*/ 26 h 686"/>
                  <a:gd name="T76" fmla="*/ 162 w 527"/>
                  <a:gd name="T77" fmla="*/ 22 h 686"/>
                  <a:gd name="T78" fmla="*/ 157 w 527"/>
                  <a:gd name="T79" fmla="*/ 20 h 686"/>
                  <a:gd name="T80" fmla="*/ 155 w 527"/>
                  <a:gd name="T81" fmla="*/ 17 h 686"/>
                  <a:gd name="T82" fmla="*/ 150 w 527"/>
                  <a:gd name="T83" fmla="*/ 16 h 686"/>
                  <a:gd name="T84" fmla="*/ 140 w 527"/>
                  <a:gd name="T85" fmla="*/ 13 h 686"/>
                  <a:gd name="T86" fmla="*/ 150 w 527"/>
                  <a:gd name="T87" fmla="*/ 12 h 686"/>
                  <a:gd name="T88" fmla="*/ 142 w 527"/>
                  <a:gd name="T89" fmla="*/ 6 h 686"/>
                  <a:gd name="T90" fmla="*/ 117 w 527"/>
                  <a:gd name="T91" fmla="*/ 7 h 686"/>
                  <a:gd name="T92" fmla="*/ 109 w 527"/>
                  <a:gd name="T93" fmla="*/ 7 h 686"/>
                  <a:gd name="T94" fmla="*/ 105 w 527"/>
                  <a:gd name="T95" fmla="*/ 2 h 686"/>
                  <a:gd name="T96" fmla="*/ 93 w 527"/>
                  <a:gd name="T97" fmla="*/ 2 h 686"/>
                  <a:gd name="T98" fmla="*/ 77 w 527"/>
                  <a:gd name="T99" fmla="*/ 0 h 686"/>
                  <a:gd name="T100" fmla="*/ 68 w 527"/>
                  <a:gd name="T101" fmla="*/ 4 h 686"/>
                  <a:gd name="T102" fmla="*/ 54 w 527"/>
                  <a:gd name="T103" fmla="*/ 4 h 686"/>
                  <a:gd name="T104" fmla="*/ 48 w 527"/>
                  <a:gd name="T105" fmla="*/ 7 h 686"/>
                  <a:gd name="T106" fmla="*/ 33 w 527"/>
                  <a:gd name="T107" fmla="*/ 6 h 686"/>
                  <a:gd name="T108" fmla="*/ 20 w 527"/>
                  <a:gd name="T109" fmla="*/ 7 h 6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7"/>
                  <a:gd name="T166" fmla="*/ 0 h 686"/>
                  <a:gd name="T167" fmla="*/ 527 w 527"/>
                  <a:gd name="T168" fmla="*/ 686 h 6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7" h="686">
                    <a:moveTo>
                      <a:pt x="48" y="96"/>
                    </a:moveTo>
                    <a:lnTo>
                      <a:pt x="40" y="96"/>
                    </a:lnTo>
                    <a:lnTo>
                      <a:pt x="32" y="96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16" y="112"/>
                    </a:lnTo>
                    <a:lnTo>
                      <a:pt x="16" y="119"/>
                    </a:lnTo>
                    <a:lnTo>
                      <a:pt x="8" y="127"/>
                    </a:lnTo>
                    <a:lnTo>
                      <a:pt x="0" y="135"/>
                    </a:lnTo>
                    <a:lnTo>
                      <a:pt x="0" y="151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16" y="151"/>
                    </a:lnTo>
                    <a:lnTo>
                      <a:pt x="24" y="143"/>
                    </a:lnTo>
                    <a:lnTo>
                      <a:pt x="24" y="135"/>
                    </a:lnTo>
                    <a:lnTo>
                      <a:pt x="32" y="135"/>
                    </a:lnTo>
                    <a:lnTo>
                      <a:pt x="32" y="127"/>
                    </a:lnTo>
                    <a:lnTo>
                      <a:pt x="32" y="119"/>
                    </a:lnTo>
                    <a:lnTo>
                      <a:pt x="40" y="119"/>
                    </a:lnTo>
                    <a:lnTo>
                      <a:pt x="48" y="127"/>
                    </a:lnTo>
                    <a:lnTo>
                      <a:pt x="56" y="127"/>
                    </a:lnTo>
                    <a:lnTo>
                      <a:pt x="56" y="119"/>
                    </a:lnTo>
                    <a:lnTo>
                      <a:pt x="56" y="127"/>
                    </a:lnTo>
                    <a:lnTo>
                      <a:pt x="64" y="135"/>
                    </a:lnTo>
                    <a:lnTo>
                      <a:pt x="56" y="143"/>
                    </a:lnTo>
                    <a:lnTo>
                      <a:pt x="48" y="151"/>
                    </a:lnTo>
                    <a:lnTo>
                      <a:pt x="48" y="159"/>
                    </a:lnTo>
                    <a:lnTo>
                      <a:pt x="48" y="167"/>
                    </a:lnTo>
                    <a:lnTo>
                      <a:pt x="48" y="175"/>
                    </a:lnTo>
                    <a:lnTo>
                      <a:pt x="48" y="183"/>
                    </a:lnTo>
                    <a:lnTo>
                      <a:pt x="48" y="191"/>
                    </a:lnTo>
                    <a:lnTo>
                      <a:pt x="48" y="199"/>
                    </a:lnTo>
                    <a:lnTo>
                      <a:pt x="48" y="207"/>
                    </a:lnTo>
                    <a:lnTo>
                      <a:pt x="40" y="215"/>
                    </a:lnTo>
                    <a:lnTo>
                      <a:pt x="32" y="215"/>
                    </a:lnTo>
                    <a:lnTo>
                      <a:pt x="40" y="215"/>
                    </a:lnTo>
                    <a:lnTo>
                      <a:pt x="40" y="223"/>
                    </a:lnTo>
                    <a:lnTo>
                      <a:pt x="48" y="231"/>
                    </a:lnTo>
                    <a:lnTo>
                      <a:pt x="56" y="223"/>
                    </a:lnTo>
                    <a:lnTo>
                      <a:pt x="56" y="239"/>
                    </a:lnTo>
                    <a:lnTo>
                      <a:pt x="56" y="255"/>
                    </a:lnTo>
                    <a:lnTo>
                      <a:pt x="64" y="263"/>
                    </a:lnTo>
                    <a:lnTo>
                      <a:pt x="72" y="271"/>
                    </a:lnTo>
                    <a:lnTo>
                      <a:pt x="64" y="279"/>
                    </a:lnTo>
                    <a:lnTo>
                      <a:pt x="56" y="295"/>
                    </a:lnTo>
                    <a:lnTo>
                      <a:pt x="56" y="303"/>
                    </a:lnTo>
                    <a:lnTo>
                      <a:pt x="56" y="311"/>
                    </a:lnTo>
                    <a:lnTo>
                      <a:pt x="72" y="303"/>
                    </a:lnTo>
                    <a:lnTo>
                      <a:pt x="72" y="295"/>
                    </a:lnTo>
                    <a:lnTo>
                      <a:pt x="80" y="295"/>
                    </a:lnTo>
                    <a:lnTo>
                      <a:pt x="88" y="287"/>
                    </a:lnTo>
                    <a:lnTo>
                      <a:pt x="96" y="279"/>
                    </a:lnTo>
                    <a:lnTo>
                      <a:pt x="96" y="271"/>
                    </a:lnTo>
                    <a:lnTo>
                      <a:pt x="96" y="263"/>
                    </a:lnTo>
                    <a:lnTo>
                      <a:pt x="104" y="263"/>
                    </a:lnTo>
                    <a:lnTo>
                      <a:pt x="112" y="255"/>
                    </a:lnTo>
                    <a:lnTo>
                      <a:pt x="120" y="255"/>
                    </a:lnTo>
                    <a:lnTo>
                      <a:pt x="128" y="255"/>
                    </a:lnTo>
                    <a:lnTo>
                      <a:pt x="136" y="255"/>
                    </a:lnTo>
                    <a:lnTo>
                      <a:pt x="136" y="263"/>
                    </a:lnTo>
                    <a:lnTo>
                      <a:pt x="144" y="279"/>
                    </a:lnTo>
                    <a:lnTo>
                      <a:pt x="136" y="295"/>
                    </a:lnTo>
                    <a:lnTo>
                      <a:pt x="128" y="303"/>
                    </a:lnTo>
                    <a:lnTo>
                      <a:pt x="136" y="303"/>
                    </a:lnTo>
                    <a:lnTo>
                      <a:pt x="144" y="303"/>
                    </a:lnTo>
                    <a:lnTo>
                      <a:pt x="152" y="303"/>
                    </a:lnTo>
                    <a:lnTo>
                      <a:pt x="160" y="295"/>
                    </a:lnTo>
                    <a:lnTo>
                      <a:pt x="168" y="287"/>
                    </a:lnTo>
                    <a:lnTo>
                      <a:pt x="176" y="287"/>
                    </a:lnTo>
                    <a:lnTo>
                      <a:pt x="184" y="271"/>
                    </a:lnTo>
                    <a:lnTo>
                      <a:pt x="184" y="263"/>
                    </a:lnTo>
                    <a:lnTo>
                      <a:pt x="184" y="247"/>
                    </a:lnTo>
                    <a:lnTo>
                      <a:pt x="168" y="239"/>
                    </a:lnTo>
                    <a:lnTo>
                      <a:pt x="160" y="239"/>
                    </a:lnTo>
                    <a:lnTo>
                      <a:pt x="152" y="239"/>
                    </a:lnTo>
                    <a:lnTo>
                      <a:pt x="144" y="239"/>
                    </a:lnTo>
                    <a:lnTo>
                      <a:pt x="144" y="231"/>
                    </a:lnTo>
                    <a:lnTo>
                      <a:pt x="152" y="231"/>
                    </a:lnTo>
                    <a:lnTo>
                      <a:pt x="160" y="199"/>
                    </a:lnTo>
                    <a:lnTo>
                      <a:pt x="160" y="175"/>
                    </a:lnTo>
                    <a:lnTo>
                      <a:pt x="168" y="167"/>
                    </a:lnTo>
                    <a:lnTo>
                      <a:pt x="176" y="175"/>
                    </a:lnTo>
                    <a:lnTo>
                      <a:pt x="184" y="183"/>
                    </a:lnTo>
                    <a:lnTo>
                      <a:pt x="184" y="191"/>
                    </a:lnTo>
                    <a:lnTo>
                      <a:pt x="192" y="207"/>
                    </a:lnTo>
                    <a:lnTo>
                      <a:pt x="208" y="231"/>
                    </a:lnTo>
                    <a:lnTo>
                      <a:pt x="208" y="239"/>
                    </a:lnTo>
                    <a:lnTo>
                      <a:pt x="208" y="247"/>
                    </a:lnTo>
                    <a:lnTo>
                      <a:pt x="208" y="255"/>
                    </a:lnTo>
                    <a:lnTo>
                      <a:pt x="216" y="255"/>
                    </a:lnTo>
                    <a:lnTo>
                      <a:pt x="223" y="255"/>
                    </a:lnTo>
                    <a:lnTo>
                      <a:pt x="231" y="263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47" y="287"/>
                    </a:lnTo>
                    <a:lnTo>
                      <a:pt x="247" y="295"/>
                    </a:lnTo>
                    <a:lnTo>
                      <a:pt x="239" y="295"/>
                    </a:lnTo>
                    <a:lnTo>
                      <a:pt x="223" y="303"/>
                    </a:lnTo>
                    <a:lnTo>
                      <a:pt x="216" y="311"/>
                    </a:lnTo>
                    <a:lnTo>
                      <a:pt x="208" y="311"/>
                    </a:lnTo>
                    <a:lnTo>
                      <a:pt x="216" y="319"/>
                    </a:lnTo>
                    <a:lnTo>
                      <a:pt x="216" y="327"/>
                    </a:lnTo>
                    <a:lnTo>
                      <a:pt x="223" y="335"/>
                    </a:lnTo>
                    <a:lnTo>
                      <a:pt x="223" y="343"/>
                    </a:lnTo>
                    <a:lnTo>
                      <a:pt x="216" y="351"/>
                    </a:lnTo>
                    <a:lnTo>
                      <a:pt x="208" y="367"/>
                    </a:lnTo>
                    <a:lnTo>
                      <a:pt x="200" y="375"/>
                    </a:lnTo>
                    <a:lnTo>
                      <a:pt x="192" y="399"/>
                    </a:lnTo>
                    <a:lnTo>
                      <a:pt x="176" y="423"/>
                    </a:lnTo>
                    <a:lnTo>
                      <a:pt x="152" y="423"/>
                    </a:lnTo>
                    <a:lnTo>
                      <a:pt x="144" y="415"/>
                    </a:lnTo>
                    <a:lnTo>
                      <a:pt x="136" y="407"/>
                    </a:lnTo>
                    <a:lnTo>
                      <a:pt x="136" y="415"/>
                    </a:lnTo>
                    <a:lnTo>
                      <a:pt x="136" y="423"/>
                    </a:lnTo>
                    <a:lnTo>
                      <a:pt x="136" y="431"/>
                    </a:lnTo>
                    <a:lnTo>
                      <a:pt x="136" y="439"/>
                    </a:lnTo>
                    <a:lnTo>
                      <a:pt x="136" y="455"/>
                    </a:lnTo>
                    <a:lnTo>
                      <a:pt x="128" y="471"/>
                    </a:lnTo>
                    <a:lnTo>
                      <a:pt x="120" y="479"/>
                    </a:lnTo>
                    <a:lnTo>
                      <a:pt x="128" y="487"/>
                    </a:lnTo>
                    <a:lnTo>
                      <a:pt x="136" y="495"/>
                    </a:lnTo>
                    <a:lnTo>
                      <a:pt x="144" y="511"/>
                    </a:lnTo>
                    <a:lnTo>
                      <a:pt x="152" y="519"/>
                    </a:lnTo>
                    <a:lnTo>
                      <a:pt x="152" y="535"/>
                    </a:lnTo>
                    <a:lnTo>
                      <a:pt x="152" y="551"/>
                    </a:lnTo>
                    <a:lnTo>
                      <a:pt x="144" y="559"/>
                    </a:lnTo>
                    <a:lnTo>
                      <a:pt x="144" y="575"/>
                    </a:lnTo>
                    <a:lnTo>
                      <a:pt x="144" y="591"/>
                    </a:lnTo>
                    <a:lnTo>
                      <a:pt x="136" y="599"/>
                    </a:lnTo>
                    <a:lnTo>
                      <a:pt x="128" y="599"/>
                    </a:lnTo>
                    <a:lnTo>
                      <a:pt x="120" y="599"/>
                    </a:lnTo>
                    <a:lnTo>
                      <a:pt x="120" y="607"/>
                    </a:lnTo>
                    <a:lnTo>
                      <a:pt x="128" y="615"/>
                    </a:lnTo>
                    <a:lnTo>
                      <a:pt x="144" y="631"/>
                    </a:lnTo>
                    <a:lnTo>
                      <a:pt x="160" y="647"/>
                    </a:lnTo>
                    <a:lnTo>
                      <a:pt x="176" y="654"/>
                    </a:lnTo>
                    <a:lnTo>
                      <a:pt x="184" y="654"/>
                    </a:lnTo>
                    <a:lnTo>
                      <a:pt x="184" y="647"/>
                    </a:lnTo>
                    <a:lnTo>
                      <a:pt x="176" y="639"/>
                    </a:lnTo>
                    <a:lnTo>
                      <a:pt x="160" y="615"/>
                    </a:lnTo>
                    <a:lnTo>
                      <a:pt x="160" y="591"/>
                    </a:lnTo>
                    <a:lnTo>
                      <a:pt x="168" y="575"/>
                    </a:lnTo>
                    <a:lnTo>
                      <a:pt x="184" y="551"/>
                    </a:lnTo>
                    <a:lnTo>
                      <a:pt x="200" y="535"/>
                    </a:lnTo>
                    <a:lnTo>
                      <a:pt x="216" y="543"/>
                    </a:lnTo>
                    <a:lnTo>
                      <a:pt x="223" y="559"/>
                    </a:lnTo>
                    <a:lnTo>
                      <a:pt x="216" y="567"/>
                    </a:lnTo>
                    <a:lnTo>
                      <a:pt x="208" y="567"/>
                    </a:lnTo>
                    <a:lnTo>
                      <a:pt x="208" y="575"/>
                    </a:lnTo>
                    <a:lnTo>
                      <a:pt x="216" y="583"/>
                    </a:lnTo>
                    <a:lnTo>
                      <a:pt x="231" y="607"/>
                    </a:lnTo>
                    <a:lnTo>
                      <a:pt x="231" y="623"/>
                    </a:lnTo>
                    <a:lnTo>
                      <a:pt x="231" y="639"/>
                    </a:lnTo>
                    <a:lnTo>
                      <a:pt x="223" y="654"/>
                    </a:lnTo>
                    <a:lnTo>
                      <a:pt x="216" y="670"/>
                    </a:lnTo>
                    <a:lnTo>
                      <a:pt x="216" y="678"/>
                    </a:lnTo>
                    <a:lnTo>
                      <a:pt x="208" y="686"/>
                    </a:lnTo>
                    <a:lnTo>
                      <a:pt x="200" y="686"/>
                    </a:lnTo>
                    <a:lnTo>
                      <a:pt x="208" y="686"/>
                    </a:lnTo>
                    <a:lnTo>
                      <a:pt x="223" y="670"/>
                    </a:lnTo>
                    <a:lnTo>
                      <a:pt x="247" y="662"/>
                    </a:lnTo>
                    <a:lnTo>
                      <a:pt x="255" y="662"/>
                    </a:lnTo>
                    <a:lnTo>
                      <a:pt x="271" y="662"/>
                    </a:lnTo>
                    <a:lnTo>
                      <a:pt x="279" y="639"/>
                    </a:lnTo>
                    <a:lnTo>
                      <a:pt x="279" y="615"/>
                    </a:lnTo>
                    <a:lnTo>
                      <a:pt x="287" y="607"/>
                    </a:lnTo>
                    <a:lnTo>
                      <a:pt x="287" y="599"/>
                    </a:lnTo>
                    <a:lnTo>
                      <a:pt x="295" y="607"/>
                    </a:lnTo>
                    <a:lnTo>
                      <a:pt x="303" y="615"/>
                    </a:lnTo>
                    <a:lnTo>
                      <a:pt x="303" y="631"/>
                    </a:lnTo>
                    <a:lnTo>
                      <a:pt x="303" y="639"/>
                    </a:lnTo>
                    <a:lnTo>
                      <a:pt x="311" y="639"/>
                    </a:lnTo>
                    <a:lnTo>
                      <a:pt x="319" y="631"/>
                    </a:lnTo>
                    <a:lnTo>
                      <a:pt x="327" y="607"/>
                    </a:lnTo>
                    <a:lnTo>
                      <a:pt x="343" y="583"/>
                    </a:lnTo>
                    <a:lnTo>
                      <a:pt x="359" y="559"/>
                    </a:lnTo>
                    <a:lnTo>
                      <a:pt x="367" y="551"/>
                    </a:lnTo>
                    <a:lnTo>
                      <a:pt x="367" y="543"/>
                    </a:lnTo>
                    <a:lnTo>
                      <a:pt x="359" y="535"/>
                    </a:lnTo>
                    <a:lnTo>
                      <a:pt x="367" y="511"/>
                    </a:lnTo>
                    <a:lnTo>
                      <a:pt x="367" y="487"/>
                    </a:lnTo>
                    <a:lnTo>
                      <a:pt x="375" y="463"/>
                    </a:lnTo>
                    <a:lnTo>
                      <a:pt x="383" y="447"/>
                    </a:lnTo>
                    <a:lnTo>
                      <a:pt x="407" y="431"/>
                    </a:lnTo>
                    <a:lnTo>
                      <a:pt x="423" y="407"/>
                    </a:lnTo>
                    <a:lnTo>
                      <a:pt x="423" y="399"/>
                    </a:lnTo>
                    <a:lnTo>
                      <a:pt x="423" y="383"/>
                    </a:lnTo>
                    <a:lnTo>
                      <a:pt x="431" y="359"/>
                    </a:lnTo>
                    <a:lnTo>
                      <a:pt x="447" y="335"/>
                    </a:lnTo>
                    <a:lnTo>
                      <a:pt x="471" y="319"/>
                    </a:lnTo>
                    <a:lnTo>
                      <a:pt x="487" y="303"/>
                    </a:lnTo>
                    <a:lnTo>
                      <a:pt x="511" y="287"/>
                    </a:lnTo>
                    <a:lnTo>
                      <a:pt x="519" y="271"/>
                    </a:lnTo>
                    <a:lnTo>
                      <a:pt x="527" y="271"/>
                    </a:lnTo>
                    <a:lnTo>
                      <a:pt x="519" y="271"/>
                    </a:lnTo>
                    <a:lnTo>
                      <a:pt x="511" y="271"/>
                    </a:lnTo>
                    <a:lnTo>
                      <a:pt x="495" y="271"/>
                    </a:lnTo>
                    <a:lnTo>
                      <a:pt x="487" y="263"/>
                    </a:lnTo>
                    <a:lnTo>
                      <a:pt x="495" y="255"/>
                    </a:lnTo>
                    <a:lnTo>
                      <a:pt x="503" y="247"/>
                    </a:lnTo>
                    <a:lnTo>
                      <a:pt x="503" y="239"/>
                    </a:lnTo>
                    <a:lnTo>
                      <a:pt x="503" y="231"/>
                    </a:lnTo>
                    <a:lnTo>
                      <a:pt x="503" y="223"/>
                    </a:lnTo>
                    <a:lnTo>
                      <a:pt x="503" y="215"/>
                    </a:lnTo>
                    <a:lnTo>
                      <a:pt x="495" y="215"/>
                    </a:lnTo>
                    <a:lnTo>
                      <a:pt x="503" y="207"/>
                    </a:lnTo>
                    <a:lnTo>
                      <a:pt x="503" y="199"/>
                    </a:lnTo>
                    <a:lnTo>
                      <a:pt x="503" y="191"/>
                    </a:lnTo>
                    <a:lnTo>
                      <a:pt x="495" y="191"/>
                    </a:lnTo>
                    <a:lnTo>
                      <a:pt x="479" y="191"/>
                    </a:lnTo>
                    <a:lnTo>
                      <a:pt x="471" y="191"/>
                    </a:lnTo>
                    <a:lnTo>
                      <a:pt x="463" y="183"/>
                    </a:lnTo>
                    <a:lnTo>
                      <a:pt x="455" y="183"/>
                    </a:lnTo>
                    <a:lnTo>
                      <a:pt x="447" y="183"/>
                    </a:lnTo>
                    <a:lnTo>
                      <a:pt x="447" y="175"/>
                    </a:lnTo>
                    <a:lnTo>
                      <a:pt x="455" y="175"/>
                    </a:lnTo>
                    <a:lnTo>
                      <a:pt x="463" y="167"/>
                    </a:lnTo>
                    <a:lnTo>
                      <a:pt x="471" y="159"/>
                    </a:lnTo>
                    <a:lnTo>
                      <a:pt x="479" y="151"/>
                    </a:lnTo>
                    <a:lnTo>
                      <a:pt x="479" y="143"/>
                    </a:lnTo>
                    <a:lnTo>
                      <a:pt x="479" y="135"/>
                    </a:lnTo>
                    <a:lnTo>
                      <a:pt x="471" y="127"/>
                    </a:lnTo>
                    <a:lnTo>
                      <a:pt x="463" y="104"/>
                    </a:lnTo>
                    <a:lnTo>
                      <a:pt x="463" y="88"/>
                    </a:lnTo>
                    <a:lnTo>
                      <a:pt x="455" y="80"/>
                    </a:lnTo>
                    <a:lnTo>
                      <a:pt x="447" y="88"/>
                    </a:lnTo>
                    <a:lnTo>
                      <a:pt x="439" y="96"/>
                    </a:lnTo>
                    <a:lnTo>
                      <a:pt x="407" y="96"/>
                    </a:lnTo>
                    <a:lnTo>
                      <a:pt x="383" y="96"/>
                    </a:lnTo>
                    <a:lnTo>
                      <a:pt x="375" y="96"/>
                    </a:lnTo>
                    <a:lnTo>
                      <a:pt x="375" y="88"/>
                    </a:lnTo>
                    <a:lnTo>
                      <a:pt x="375" y="96"/>
                    </a:lnTo>
                    <a:lnTo>
                      <a:pt x="367" y="96"/>
                    </a:lnTo>
                    <a:lnTo>
                      <a:pt x="359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35" y="56"/>
                    </a:lnTo>
                    <a:lnTo>
                      <a:pt x="343" y="40"/>
                    </a:lnTo>
                    <a:lnTo>
                      <a:pt x="343" y="32"/>
                    </a:lnTo>
                    <a:lnTo>
                      <a:pt x="343" y="24"/>
                    </a:lnTo>
                    <a:lnTo>
                      <a:pt x="335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11" y="24"/>
                    </a:lnTo>
                    <a:lnTo>
                      <a:pt x="303" y="16"/>
                    </a:lnTo>
                    <a:lnTo>
                      <a:pt x="287" y="8"/>
                    </a:lnTo>
                    <a:lnTo>
                      <a:pt x="287" y="0"/>
                    </a:lnTo>
                    <a:lnTo>
                      <a:pt x="279" y="0"/>
                    </a:lnTo>
                    <a:lnTo>
                      <a:pt x="255" y="0"/>
                    </a:lnTo>
                    <a:lnTo>
                      <a:pt x="247" y="0"/>
                    </a:lnTo>
                    <a:lnTo>
                      <a:pt x="239" y="16"/>
                    </a:lnTo>
                    <a:lnTo>
                      <a:pt x="223" y="32"/>
                    </a:lnTo>
                    <a:lnTo>
                      <a:pt x="223" y="40"/>
                    </a:lnTo>
                    <a:lnTo>
                      <a:pt x="223" y="48"/>
                    </a:lnTo>
                    <a:lnTo>
                      <a:pt x="216" y="56"/>
                    </a:lnTo>
                    <a:lnTo>
                      <a:pt x="208" y="56"/>
                    </a:lnTo>
                    <a:lnTo>
                      <a:pt x="208" y="64"/>
                    </a:lnTo>
                    <a:lnTo>
                      <a:pt x="192" y="64"/>
                    </a:lnTo>
                    <a:lnTo>
                      <a:pt x="184" y="56"/>
                    </a:lnTo>
                    <a:lnTo>
                      <a:pt x="176" y="56"/>
                    </a:lnTo>
                    <a:lnTo>
                      <a:pt x="168" y="64"/>
                    </a:lnTo>
                    <a:lnTo>
                      <a:pt x="160" y="64"/>
                    </a:lnTo>
                    <a:lnTo>
                      <a:pt x="168" y="72"/>
                    </a:lnTo>
                    <a:lnTo>
                      <a:pt x="160" y="80"/>
                    </a:lnTo>
                    <a:lnTo>
                      <a:pt x="152" y="88"/>
                    </a:lnTo>
                    <a:lnTo>
                      <a:pt x="136" y="88"/>
                    </a:lnTo>
                    <a:lnTo>
                      <a:pt x="128" y="72"/>
                    </a:lnTo>
                    <a:lnTo>
                      <a:pt x="112" y="72"/>
                    </a:lnTo>
                    <a:lnTo>
                      <a:pt x="104" y="72"/>
                    </a:lnTo>
                    <a:lnTo>
                      <a:pt x="104" y="80"/>
                    </a:lnTo>
                    <a:lnTo>
                      <a:pt x="96" y="80"/>
                    </a:lnTo>
                    <a:lnTo>
                      <a:pt x="96" y="88"/>
                    </a:lnTo>
                    <a:lnTo>
                      <a:pt x="88" y="88"/>
                    </a:lnTo>
                    <a:lnTo>
                      <a:pt x="72" y="88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48" y="9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1399" y="2416"/>
                <a:ext cx="42" cy="31"/>
              </a:xfrm>
              <a:custGeom>
                <a:avLst/>
                <a:gdLst>
                  <a:gd name="T0" fmla="*/ 9 w 48"/>
                  <a:gd name="T1" fmla="*/ 2 h 40"/>
                  <a:gd name="T2" fmla="*/ 11 w 48"/>
                  <a:gd name="T3" fmla="*/ 2 h 40"/>
                  <a:gd name="T4" fmla="*/ 13 w 48"/>
                  <a:gd name="T5" fmla="*/ 2 h 40"/>
                  <a:gd name="T6" fmla="*/ 13 w 48"/>
                  <a:gd name="T7" fmla="*/ 2 h 40"/>
                  <a:gd name="T8" fmla="*/ 13 w 48"/>
                  <a:gd name="T9" fmla="*/ 2 h 40"/>
                  <a:gd name="T10" fmla="*/ 11 w 48"/>
                  <a:gd name="T11" fmla="*/ 2 h 40"/>
                  <a:gd name="T12" fmla="*/ 11 w 48"/>
                  <a:gd name="T13" fmla="*/ 0 h 40"/>
                  <a:gd name="T14" fmla="*/ 9 w 48"/>
                  <a:gd name="T15" fmla="*/ 0 h 40"/>
                  <a:gd name="T16" fmla="*/ 7 w 48"/>
                  <a:gd name="T17" fmla="*/ 0 h 40"/>
                  <a:gd name="T18" fmla="*/ 4 w 48"/>
                  <a:gd name="T19" fmla="*/ 0 h 40"/>
                  <a:gd name="T20" fmla="*/ 4 w 48"/>
                  <a:gd name="T21" fmla="*/ 2 h 40"/>
                  <a:gd name="T22" fmla="*/ 4 w 48"/>
                  <a:gd name="T23" fmla="*/ 2 h 40"/>
                  <a:gd name="T24" fmla="*/ 0 w 48"/>
                  <a:gd name="T25" fmla="*/ 2 h 40"/>
                  <a:gd name="T26" fmla="*/ 4 w 48"/>
                  <a:gd name="T27" fmla="*/ 2 h 40"/>
                  <a:gd name="T28" fmla="*/ 4 w 48"/>
                  <a:gd name="T29" fmla="*/ 3 h 40"/>
                  <a:gd name="T30" fmla="*/ 7 w 48"/>
                  <a:gd name="T31" fmla="*/ 3 h 40"/>
                  <a:gd name="T32" fmla="*/ 9 w 48"/>
                  <a:gd name="T33" fmla="*/ 3 h 40"/>
                  <a:gd name="T34" fmla="*/ 9 w 48"/>
                  <a:gd name="T35" fmla="*/ 2 h 40"/>
                  <a:gd name="T36" fmla="*/ 9 w 48"/>
                  <a:gd name="T37" fmla="*/ 2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40"/>
                  <a:gd name="T59" fmla="*/ 48 w 48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40">
                    <a:moveTo>
                      <a:pt x="32" y="24"/>
                    </a:moveTo>
                    <a:lnTo>
                      <a:pt x="40" y="24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8" y="32"/>
                    </a:lnTo>
                    <a:lnTo>
                      <a:pt x="16" y="40"/>
                    </a:lnTo>
                    <a:lnTo>
                      <a:pt x="24" y="40"/>
                    </a:lnTo>
                    <a:lnTo>
                      <a:pt x="32" y="40"/>
                    </a:lnTo>
                    <a:lnTo>
                      <a:pt x="32" y="32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auto">
              <a:xfrm>
                <a:off x="1399" y="2416"/>
                <a:ext cx="42" cy="31"/>
              </a:xfrm>
              <a:custGeom>
                <a:avLst/>
                <a:gdLst>
                  <a:gd name="T0" fmla="*/ 9 w 48"/>
                  <a:gd name="T1" fmla="*/ 2 h 40"/>
                  <a:gd name="T2" fmla="*/ 11 w 48"/>
                  <a:gd name="T3" fmla="*/ 2 h 40"/>
                  <a:gd name="T4" fmla="*/ 13 w 48"/>
                  <a:gd name="T5" fmla="*/ 2 h 40"/>
                  <a:gd name="T6" fmla="*/ 13 w 48"/>
                  <a:gd name="T7" fmla="*/ 2 h 40"/>
                  <a:gd name="T8" fmla="*/ 13 w 48"/>
                  <a:gd name="T9" fmla="*/ 2 h 40"/>
                  <a:gd name="T10" fmla="*/ 11 w 48"/>
                  <a:gd name="T11" fmla="*/ 2 h 40"/>
                  <a:gd name="T12" fmla="*/ 11 w 48"/>
                  <a:gd name="T13" fmla="*/ 0 h 40"/>
                  <a:gd name="T14" fmla="*/ 9 w 48"/>
                  <a:gd name="T15" fmla="*/ 0 h 40"/>
                  <a:gd name="T16" fmla="*/ 7 w 48"/>
                  <a:gd name="T17" fmla="*/ 0 h 40"/>
                  <a:gd name="T18" fmla="*/ 4 w 48"/>
                  <a:gd name="T19" fmla="*/ 0 h 40"/>
                  <a:gd name="T20" fmla="*/ 4 w 48"/>
                  <a:gd name="T21" fmla="*/ 2 h 40"/>
                  <a:gd name="T22" fmla="*/ 4 w 48"/>
                  <a:gd name="T23" fmla="*/ 2 h 40"/>
                  <a:gd name="T24" fmla="*/ 0 w 48"/>
                  <a:gd name="T25" fmla="*/ 2 h 40"/>
                  <a:gd name="T26" fmla="*/ 4 w 48"/>
                  <a:gd name="T27" fmla="*/ 2 h 40"/>
                  <a:gd name="T28" fmla="*/ 4 w 48"/>
                  <a:gd name="T29" fmla="*/ 3 h 40"/>
                  <a:gd name="T30" fmla="*/ 7 w 48"/>
                  <a:gd name="T31" fmla="*/ 3 h 40"/>
                  <a:gd name="T32" fmla="*/ 9 w 48"/>
                  <a:gd name="T33" fmla="*/ 3 h 40"/>
                  <a:gd name="T34" fmla="*/ 9 w 48"/>
                  <a:gd name="T35" fmla="*/ 2 h 40"/>
                  <a:gd name="T36" fmla="*/ 9 w 48"/>
                  <a:gd name="T37" fmla="*/ 2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40"/>
                  <a:gd name="T59" fmla="*/ 48 w 48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40">
                    <a:moveTo>
                      <a:pt x="32" y="24"/>
                    </a:moveTo>
                    <a:lnTo>
                      <a:pt x="40" y="24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8" y="32"/>
                    </a:lnTo>
                    <a:lnTo>
                      <a:pt x="16" y="40"/>
                    </a:lnTo>
                    <a:lnTo>
                      <a:pt x="24" y="40"/>
                    </a:lnTo>
                    <a:lnTo>
                      <a:pt x="32" y="40"/>
                    </a:lnTo>
                    <a:lnTo>
                      <a:pt x="32" y="32"/>
                    </a:lnTo>
                    <a:lnTo>
                      <a:pt x="32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11"/>
              <p:cNvSpPr>
                <a:spLocks/>
              </p:cNvSpPr>
              <p:nvPr/>
            </p:nvSpPr>
            <p:spPr bwMode="auto">
              <a:xfrm>
                <a:off x="1456" y="3059"/>
                <a:ext cx="50" cy="31"/>
              </a:xfrm>
              <a:custGeom>
                <a:avLst/>
                <a:gdLst>
                  <a:gd name="T0" fmla="*/ 0 w 56"/>
                  <a:gd name="T1" fmla="*/ 2 h 40"/>
                  <a:gd name="T2" fmla="*/ 0 w 56"/>
                  <a:gd name="T3" fmla="*/ 2 h 40"/>
                  <a:gd name="T4" fmla="*/ 0 w 56"/>
                  <a:gd name="T5" fmla="*/ 2 h 40"/>
                  <a:gd name="T6" fmla="*/ 5 w 56"/>
                  <a:gd name="T7" fmla="*/ 0 h 40"/>
                  <a:gd name="T8" fmla="*/ 11 w 56"/>
                  <a:gd name="T9" fmla="*/ 0 h 40"/>
                  <a:gd name="T10" fmla="*/ 15 w 56"/>
                  <a:gd name="T11" fmla="*/ 0 h 40"/>
                  <a:gd name="T12" fmla="*/ 19 w 56"/>
                  <a:gd name="T13" fmla="*/ 0 h 40"/>
                  <a:gd name="T14" fmla="*/ 19 w 56"/>
                  <a:gd name="T15" fmla="*/ 2 h 40"/>
                  <a:gd name="T16" fmla="*/ 15 w 56"/>
                  <a:gd name="T17" fmla="*/ 2 h 40"/>
                  <a:gd name="T18" fmla="*/ 15 w 56"/>
                  <a:gd name="T19" fmla="*/ 2 h 40"/>
                  <a:gd name="T20" fmla="*/ 15 w 56"/>
                  <a:gd name="T21" fmla="*/ 2 h 40"/>
                  <a:gd name="T22" fmla="*/ 13 w 56"/>
                  <a:gd name="T23" fmla="*/ 3 h 40"/>
                  <a:gd name="T24" fmla="*/ 8 w 56"/>
                  <a:gd name="T25" fmla="*/ 3 h 40"/>
                  <a:gd name="T26" fmla="*/ 5 w 56"/>
                  <a:gd name="T27" fmla="*/ 3 h 40"/>
                  <a:gd name="T28" fmla="*/ 0 w 56"/>
                  <a:gd name="T29" fmla="*/ 2 h 40"/>
                  <a:gd name="T30" fmla="*/ 0 w 56"/>
                  <a:gd name="T31" fmla="*/ 2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6"/>
                  <a:gd name="T49" fmla="*/ 0 h 40"/>
                  <a:gd name="T50" fmla="*/ 56 w 56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6" h="40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12"/>
              <p:cNvSpPr>
                <a:spLocks/>
              </p:cNvSpPr>
              <p:nvPr/>
            </p:nvSpPr>
            <p:spPr bwMode="auto">
              <a:xfrm>
                <a:off x="1456" y="3059"/>
                <a:ext cx="50" cy="31"/>
              </a:xfrm>
              <a:custGeom>
                <a:avLst/>
                <a:gdLst>
                  <a:gd name="T0" fmla="*/ 0 w 56"/>
                  <a:gd name="T1" fmla="*/ 2 h 40"/>
                  <a:gd name="T2" fmla="*/ 0 w 56"/>
                  <a:gd name="T3" fmla="*/ 2 h 40"/>
                  <a:gd name="T4" fmla="*/ 0 w 56"/>
                  <a:gd name="T5" fmla="*/ 2 h 40"/>
                  <a:gd name="T6" fmla="*/ 5 w 56"/>
                  <a:gd name="T7" fmla="*/ 0 h 40"/>
                  <a:gd name="T8" fmla="*/ 11 w 56"/>
                  <a:gd name="T9" fmla="*/ 0 h 40"/>
                  <a:gd name="T10" fmla="*/ 15 w 56"/>
                  <a:gd name="T11" fmla="*/ 0 h 40"/>
                  <a:gd name="T12" fmla="*/ 19 w 56"/>
                  <a:gd name="T13" fmla="*/ 0 h 40"/>
                  <a:gd name="T14" fmla="*/ 19 w 56"/>
                  <a:gd name="T15" fmla="*/ 2 h 40"/>
                  <a:gd name="T16" fmla="*/ 15 w 56"/>
                  <a:gd name="T17" fmla="*/ 2 h 40"/>
                  <a:gd name="T18" fmla="*/ 15 w 56"/>
                  <a:gd name="T19" fmla="*/ 2 h 40"/>
                  <a:gd name="T20" fmla="*/ 15 w 56"/>
                  <a:gd name="T21" fmla="*/ 2 h 40"/>
                  <a:gd name="T22" fmla="*/ 13 w 56"/>
                  <a:gd name="T23" fmla="*/ 3 h 40"/>
                  <a:gd name="T24" fmla="*/ 8 w 56"/>
                  <a:gd name="T25" fmla="*/ 3 h 40"/>
                  <a:gd name="T26" fmla="*/ 5 w 56"/>
                  <a:gd name="T27" fmla="*/ 3 h 40"/>
                  <a:gd name="T28" fmla="*/ 0 w 56"/>
                  <a:gd name="T29" fmla="*/ 2 h 40"/>
                  <a:gd name="T30" fmla="*/ 0 w 56"/>
                  <a:gd name="T31" fmla="*/ 2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6"/>
                  <a:gd name="T49" fmla="*/ 0 h 40"/>
                  <a:gd name="T50" fmla="*/ 56 w 56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6" h="40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3"/>
              <p:cNvSpPr>
                <a:spLocks/>
              </p:cNvSpPr>
              <p:nvPr/>
            </p:nvSpPr>
            <p:spPr bwMode="auto">
              <a:xfrm>
                <a:off x="1540" y="3003"/>
                <a:ext cx="36" cy="75"/>
              </a:xfrm>
              <a:custGeom>
                <a:avLst/>
                <a:gdLst>
                  <a:gd name="T0" fmla="*/ 0 w 40"/>
                  <a:gd name="T1" fmla="*/ 6 h 96"/>
                  <a:gd name="T2" fmla="*/ 0 w 40"/>
                  <a:gd name="T3" fmla="*/ 5 h 96"/>
                  <a:gd name="T4" fmla="*/ 0 w 40"/>
                  <a:gd name="T5" fmla="*/ 5 h 96"/>
                  <a:gd name="T6" fmla="*/ 5 w 40"/>
                  <a:gd name="T7" fmla="*/ 5 h 96"/>
                  <a:gd name="T8" fmla="*/ 5 w 40"/>
                  <a:gd name="T9" fmla="*/ 3 h 96"/>
                  <a:gd name="T10" fmla="*/ 5 w 40"/>
                  <a:gd name="T11" fmla="*/ 2 h 96"/>
                  <a:gd name="T12" fmla="*/ 5 w 40"/>
                  <a:gd name="T13" fmla="*/ 2 h 96"/>
                  <a:gd name="T14" fmla="*/ 5 w 40"/>
                  <a:gd name="T15" fmla="*/ 2 h 96"/>
                  <a:gd name="T16" fmla="*/ 5 w 40"/>
                  <a:gd name="T17" fmla="*/ 0 h 96"/>
                  <a:gd name="T18" fmla="*/ 9 w 40"/>
                  <a:gd name="T19" fmla="*/ 0 h 96"/>
                  <a:gd name="T20" fmla="*/ 14 w 40"/>
                  <a:gd name="T21" fmla="*/ 2 h 96"/>
                  <a:gd name="T22" fmla="*/ 14 w 40"/>
                  <a:gd name="T23" fmla="*/ 2 h 96"/>
                  <a:gd name="T24" fmla="*/ 12 w 40"/>
                  <a:gd name="T25" fmla="*/ 3 h 96"/>
                  <a:gd name="T26" fmla="*/ 12 w 40"/>
                  <a:gd name="T27" fmla="*/ 4 h 96"/>
                  <a:gd name="T28" fmla="*/ 12 w 40"/>
                  <a:gd name="T29" fmla="*/ 5 h 96"/>
                  <a:gd name="T30" fmla="*/ 12 w 40"/>
                  <a:gd name="T31" fmla="*/ 5 h 96"/>
                  <a:gd name="T32" fmla="*/ 5 w 40"/>
                  <a:gd name="T33" fmla="*/ 7 h 96"/>
                  <a:gd name="T34" fmla="*/ 5 w 40"/>
                  <a:gd name="T35" fmla="*/ 8 h 96"/>
                  <a:gd name="T36" fmla="*/ 0 w 40"/>
                  <a:gd name="T37" fmla="*/ 8 h 96"/>
                  <a:gd name="T38" fmla="*/ 0 w 40"/>
                  <a:gd name="T39" fmla="*/ 8 h 96"/>
                  <a:gd name="T40" fmla="*/ 0 w 40"/>
                  <a:gd name="T41" fmla="*/ 6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96"/>
                  <a:gd name="T65" fmla="*/ 40 w 40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96">
                    <a:moveTo>
                      <a:pt x="0" y="72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24"/>
                    </a:lnTo>
                    <a:lnTo>
                      <a:pt x="32" y="40"/>
                    </a:lnTo>
                    <a:lnTo>
                      <a:pt x="32" y="48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16" y="80"/>
                    </a:lnTo>
                    <a:lnTo>
                      <a:pt x="8" y="96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1540" y="3003"/>
                <a:ext cx="36" cy="75"/>
              </a:xfrm>
              <a:custGeom>
                <a:avLst/>
                <a:gdLst>
                  <a:gd name="T0" fmla="*/ 0 w 40"/>
                  <a:gd name="T1" fmla="*/ 6 h 96"/>
                  <a:gd name="T2" fmla="*/ 0 w 40"/>
                  <a:gd name="T3" fmla="*/ 5 h 96"/>
                  <a:gd name="T4" fmla="*/ 0 w 40"/>
                  <a:gd name="T5" fmla="*/ 5 h 96"/>
                  <a:gd name="T6" fmla="*/ 5 w 40"/>
                  <a:gd name="T7" fmla="*/ 5 h 96"/>
                  <a:gd name="T8" fmla="*/ 5 w 40"/>
                  <a:gd name="T9" fmla="*/ 3 h 96"/>
                  <a:gd name="T10" fmla="*/ 5 w 40"/>
                  <a:gd name="T11" fmla="*/ 2 h 96"/>
                  <a:gd name="T12" fmla="*/ 5 w 40"/>
                  <a:gd name="T13" fmla="*/ 2 h 96"/>
                  <a:gd name="T14" fmla="*/ 5 w 40"/>
                  <a:gd name="T15" fmla="*/ 2 h 96"/>
                  <a:gd name="T16" fmla="*/ 5 w 40"/>
                  <a:gd name="T17" fmla="*/ 0 h 96"/>
                  <a:gd name="T18" fmla="*/ 9 w 40"/>
                  <a:gd name="T19" fmla="*/ 0 h 96"/>
                  <a:gd name="T20" fmla="*/ 14 w 40"/>
                  <a:gd name="T21" fmla="*/ 2 h 96"/>
                  <a:gd name="T22" fmla="*/ 14 w 40"/>
                  <a:gd name="T23" fmla="*/ 2 h 96"/>
                  <a:gd name="T24" fmla="*/ 12 w 40"/>
                  <a:gd name="T25" fmla="*/ 3 h 96"/>
                  <a:gd name="T26" fmla="*/ 12 w 40"/>
                  <a:gd name="T27" fmla="*/ 4 h 96"/>
                  <a:gd name="T28" fmla="*/ 12 w 40"/>
                  <a:gd name="T29" fmla="*/ 5 h 96"/>
                  <a:gd name="T30" fmla="*/ 12 w 40"/>
                  <a:gd name="T31" fmla="*/ 5 h 96"/>
                  <a:gd name="T32" fmla="*/ 5 w 40"/>
                  <a:gd name="T33" fmla="*/ 7 h 96"/>
                  <a:gd name="T34" fmla="*/ 5 w 40"/>
                  <a:gd name="T35" fmla="*/ 8 h 96"/>
                  <a:gd name="T36" fmla="*/ 0 w 40"/>
                  <a:gd name="T37" fmla="*/ 8 h 96"/>
                  <a:gd name="T38" fmla="*/ 0 w 40"/>
                  <a:gd name="T39" fmla="*/ 8 h 96"/>
                  <a:gd name="T40" fmla="*/ 0 w 40"/>
                  <a:gd name="T41" fmla="*/ 6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96"/>
                  <a:gd name="T65" fmla="*/ 40 w 40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96">
                    <a:moveTo>
                      <a:pt x="0" y="72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24"/>
                    </a:lnTo>
                    <a:lnTo>
                      <a:pt x="32" y="40"/>
                    </a:lnTo>
                    <a:lnTo>
                      <a:pt x="32" y="48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16" y="80"/>
                    </a:lnTo>
                    <a:lnTo>
                      <a:pt x="8" y="96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0" y="72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>
                <a:off x="1413" y="2676"/>
                <a:ext cx="50" cy="49"/>
              </a:xfrm>
              <a:custGeom>
                <a:avLst/>
                <a:gdLst>
                  <a:gd name="T0" fmla="*/ 0 w 56"/>
                  <a:gd name="T1" fmla="*/ 4 h 64"/>
                  <a:gd name="T2" fmla="*/ 0 w 56"/>
                  <a:gd name="T3" fmla="*/ 3 h 64"/>
                  <a:gd name="T4" fmla="*/ 4 w 56"/>
                  <a:gd name="T5" fmla="*/ 3 h 64"/>
                  <a:gd name="T6" fmla="*/ 5 w 56"/>
                  <a:gd name="T7" fmla="*/ 2 h 64"/>
                  <a:gd name="T8" fmla="*/ 5 w 56"/>
                  <a:gd name="T9" fmla="*/ 2 h 64"/>
                  <a:gd name="T10" fmla="*/ 5 w 56"/>
                  <a:gd name="T11" fmla="*/ 2 h 64"/>
                  <a:gd name="T12" fmla="*/ 5 w 56"/>
                  <a:gd name="T13" fmla="*/ 2 h 64"/>
                  <a:gd name="T14" fmla="*/ 8 w 56"/>
                  <a:gd name="T15" fmla="*/ 0 h 64"/>
                  <a:gd name="T16" fmla="*/ 11 w 56"/>
                  <a:gd name="T17" fmla="*/ 0 h 64"/>
                  <a:gd name="T18" fmla="*/ 15 w 56"/>
                  <a:gd name="T19" fmla="*/ 2 h 64"/>
                  <a:gd name="T20" fmla="*/ 19 w 56"/>
                  <a:gd name="T21" fmla="*/ 2 h 64"/>
                  <a:gd name="T22" fmla="*/ 19 w 56"/>
                  <a:gd name="T23" fmla="*/ 3 h 64"/>
                  <a:gd name="T24" fmla="*/ 15 w 56"/>
                  <a:gd name="T25" fmla="*/ 3 h 64"/>
                  <a:gd name="T26" fmla="*/ 13 w 56"/>
                  <a:gd name="T27" fmla="*/ 3 h 64"/>
                  <a:gd name="T28" fmla="*/ 11 w 56"/>
                  <a:gd name="T29" fmla="*/ 3 h 64"/>
                  <a:gd name="T30" fmla="*/ 8 w 56"/>
                  <a:gd name="T31" fmla="*/ 5 h 64"/>
                  <a:gd name="T32" fmla="*/ 4 w 56"/>
                  <a:gd name="T33" fmla="*/ 5 h 64"/>
                  <a:gd name="T34" fmla="*/ 0 w 56"/>
                  <a:gd name="T35" fmla="*/ 5 h 64"/>
                  <a:gd name="T36" fmla="*/ 0 w 56"/>
                  <a:gd name="T37" fmla="*/ 4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6"/>
                  <a:gd name="T58" fmla="*/ 0 h 64"/>
                  <a:gd name="T59" fmla="*/ 56 w 56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6" h="64">
                    <a:moveTo>
                      <a:pt x="0" y="56"/>
                    </a:moveTo>
                    <a:lnTo>
                      <a:pt x="0" y="48"/>
                    </a:lnTo>
                    <a:lnTo>
                      <a:pt x="8" y="40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32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32" y="48"/>
                    </a:lnTo>
                    <a:lnTo>
                      <a:pt x="24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>
                <a:off x="1413" y="2676"/>
                <a:ext cx="50" cy="49"/>
              </a:xfrm>
              <a:custGeom>
                <a:avLst/>
                <a:gdLst>
                  <a:gd name="T0" fmla="*/ 0 w 56"/>
                  <a:gd name="T1" fmla="*/ 4 h 64"/>
                  <a:gd name="T2" fmla="*/ 0 w 56"/>
                  <a:gd name="T3" fmla="*/ 3 h 64"/>
                  <a:gd name="T4" fmla="*/ 4 w 56"/>
                  <a:gd name="T5" fmla="*/ 3 h 64"/>
                  <a:gd name="T6" fmla="*/ 5 w 56"/>
                  <a:gd name="T7" fmla="*/ 2 h 64"/>
                  <a:gd name="T8" fmla="*/ 5 w 56"/>
                  <a:gd name="T9" fmla="*/ 2 h 64"/>
                  <a:gd name="T10" fmla="*/ 5 w 56"/>
                  <a:gd name="T11" fmla="*/ 2 h 64"/>
                  <a:gd name="T12" fmla="*/ 5 w 56"/>
                  <a:gd name="T13" fmla="*/ 2 h 64"/>
                  <a:gd name="T14" fmla="*/ 8 w 56"/>
                  <a:gd name="T15" fmla="*/ 0 h 64"/>
                  <a:gd name="T16" fmla="*/ 11 w 56"/>
                  <a:gd name="T17" fmla="*/ 0 h 64"/>
                  <a:gd name="T18" fmla="*/ 15 w 56"/>
                  <a:gd name="T19" fmla="*/ 2 h 64"/>
                  <a:gd name="T20" fmla="*/ 19 w 56"/>
                  <a:gd name="T21" fmla="*/ 2 h 64"/>
                  <a:gd name="T22" fmla="*/ 19 w 56"/>
                  <a:gd name="T23" fmla="*/ 3 h 64"/>
                  <a:gd name="T24" fmla="*/ 15 w 56"/>
                  <a:gd name="T25" fmla="*/ 3 h 64"/>
                  <a:gd name="T26" fmla="*/ 13 w 56"/>
                  <a:gd name="T27" fmla="*/ 3 h 64"/>
                  <a:gd name="T28" fmla="*/ 11 w 56"/>
                  <a:gd name="T29" fmla="*/ 3 h 64"/>
                  <a:gd name="T30" fmla="*/ 8 w 56"/>
                  <a:gd name="T31" fmla="*/ 5 h 64"/>
                  <a:gd name="T32" fmla="*/ 4 w 56"/>
                  <a:gd name="T33" fmla="*/ 5 h 64"/>
                  <a:gd name="T34" fmla="*/ 0 w 56"/>
                  <a:gd name="T35" fmla="*/ 5 h 64"/>
                  <a:gd name="T36" fmla="*/ 0 w 56"/>
                  <a:gd name="T37" fmla="*/ 4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6"/>
                  <a:gd name="T58" fmla="*/ 0 h 64"/>
                  <a:gd name="T59" fmla="*/ 56 w 56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6" h="64">
                    <a:moveTo>
                      <a:pt x="0" y="56"/>
                    </a:moveTo>
                    <a:lnTo>
                      <a:pt x="0" y="48"/>
                    </a:lnTo>
                    <a:lnTo>
                      <a:pt x="8" y="40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32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32" y="48"/>
                    </a:lnTo>
                    <a:lnTo>
                      <a:pt x="24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>
                <a:off x="1477" y="2682"/>
                <a:ext cx="21" cy="12"/>
              </a:xfrm>
              <a:custGeom>
                <a:avLst/>
                <a:gdLst>
                  <a:gd name="T0" fmla="*/ 0 w 24"/>
                  <a:gd name="T1" fmla="*/ 2 h 16"/>
                  <a:gd name="T2" fmla="*/ 0 w 24"/>
                  <a:gd name="T3" fmla="*/ 2 h 16"/>
                  <a:gd name="T4" fmla="*/ 4 w 24"/>
                  <a:gd name="T5" fmla="*/ 0 h 16"/>
                  <a:gd name="T6" fmla="*/ 4 w 24"/>
                  <a:gd name="T7" fmla="*/ 0 h 16"/>
                  <a:gd name="T8" fmla="*/ 7 w 24"/>
                  <a:gd name="T9" fmla="*/ 0 h 16"/>
                  <a:gd name="T10" fmla="*/ 7 w 24"/>
                  <a:gd name="T11" fmla="*/ 2 h 16"/>
                  <a:gd name="T12" fmla="*/ 4 w 24"/>
                  <a:gd name="T13" fmla="*/ 2 h 16"/>
                  <a:gd name="T14" fmla="*/ 0 w 24"/>
                  <a:gd name="T15" fmla="*/ 2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6"/>
                  <a:gd name="T26" fmla="*/ 24 w 24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8"/>
              <p:cNvSpPr>
                <a:spLocks/>
              </p:cNvSpPr>
              <p:nvPr/>
            </p:nvSpPr>
            <p:spPr bwMode="auto">
              <a:xfrm>
                <a:off x="1477" y="2682"/>
                <a:ext cx="21" cy="12"/>
              </a:xfrm>
              <a:custGeom>
                <a:avLst/>
                <a:gdLst>
                  <a:gd name="T0" fmla="*/ 0 w 24"/>
                  <a:gd name="T1" fmla="*/ 2 h 16"/>
                  <a:gd name="T2" fmla="*/ 0 w 24"/>
                  <a:gd name="T3" fmla="*/ 2 h 16"/>
                  <a:gd name="T4" fmla="*/ 4 w 24"/>
                  <a:gd name="T5" fmla="*/ 0 h 16"/>
                  <a:gd name="T6" fmla="*/ 4 w 24"/>
                  <a:gd name="T7" fmla="*/ 0 h 16"/>
                  <a:gd name="T8" fmla="*/ 7 w 24"/>
                  <a:gd name="T9" fmla="*/ 0 h 16"/>
                  <a:gd name="T10" fmla="*/ 7 w 24"/>
                  <a:gd name="T11" fmla="*/ 2 h 16"/>
                  <a:gd name="T12" fmla="*/ 4 w 24"/>
                  <a:gd name="T13" fmla="*/ 2 h 16"/>
                  <a:gd name="T14" fmla="*/ 0 w 24"/>
                  <a:gd name="T15" fmla="*/ 2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6"/>
                  <a:gd name="T26" fmla="*/ 24 w 24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1804" y="2410"/>
                <a:ext cx="490" cy="266"/>
              </a:xfrm>
              <a:custGeom>
                <a:avLst/>
                <a:gdLst>
                  <a:gd name="T0" fmla="*/ 20 w 550"/>
                  <a:gd name="T1" fmla="*/ 16 h 343"/>
                  <a:gd name="T2" fmla="*/ 4 w 550"/>
                  <a:gd name="T3" fmla="*/ 16 h 343"/>
                  <a:gd name="T4" fmla="*/ 4 w 550"/>
                  <a:gd name="T5" fmla="*/ 15 h 343"/>
                  <a:gd name="T6" fmla="*/ 12 w 550"/>
                  <a:gd name="T7" fmla="*/ 13 h 343"/>
                  <a:gd name="T8" fmla="*/ 23 w 550"/>
                  <a:gd name="T9" fmla="*/ 12 h 343"/>
                  <a:gd name="T10" fmla="*/ 40 w 550"/>
                  <a:gd name="T11" fmla="*/ 10 h 343"/>
                  <a:gd name="T12" fmla="*/ 45 w 550"/>
                  <a:gd name="T13" fmla="*/ 7 h 343"/>
                  <a:gd name="T14" fmla="*/ 48 w 550"/>
                  <a:gd name="T15" fmla="*/ 6 h 343"/>
                  <a:gd name="T16" fmla="*/ 53 w 550"/>
                  <a:gd name="T17" fmla="*/ 4 h 343"/>
                  <a:gd name="T18" fmla="*/ 62 w 550"/>
                  <a:gd name="T19" fmla="*/ 2 h 343"/>
                  <a:gd name="T20" fmla="*/ 68 w 550"/>
                  <a:gd name="T21" fmla="*/ 4 h 343"/>
                  <a:gd name="T22" fmla="*/ 85 w 550"/>
                  <a:gd name="T23" fmla="*/ 5 h 343"/>
                  <a:gd name="T24" fmla="*/ 93 w 550"/>
                  <a:gd name="T25" fmla="*/ 5 h 343"/>
                  <a:gd name="T26" fmla="*/ 101 w 550"/>
                  <a:gd name="T27" fmla="*/ 5 h 343"/>
                  <a:gd name="T28" fmla="*/ 103 w 550"/>
                  <a:gd name="T29" fmla="*/ 4 h 343"/>
                  <a:gd name="T30" fmla="*/ 111 w 550"/>
                  <a:gd name="T31" fmla="*/ 2 h 343"/>
                  <a:gd name="T32" fmla="*/ 113 w 550"/>
                  <a:gd name="T33" fmla="*/ 2 h 343"/>
                  <a:gd name="T34" fmla="*/ 127 w 550"/>
                  <a:gd name="T35" fmla="*/ 0 h 343"/>
                  <a:gd name="T36" fmla="*/ 143 w 550"/>
                  <a:gd name="T37" fmla="*/ 2 h 343"/>
                  <a:gd name="T38" fmla="*/ 159 w 550"/>
                  <a:gd name="T39" fmla="*/ 2 h 343"/>
                  <a:gd name="T40" fmla="*/ 168 w 550"/>
                  <a:gd name="T41" fmla="*/ 4 h 343"/>
                  <a:gd name="T42" fmla="*/ 165 w 550"/>
                  <a:gd name="T43" fmla="*/ 6 h 343"/>
                  <a:gd name="T44" fmla="*/ 171 w 550"/>
                  <a:gd name="T45" fmla="*/ 9 h 343"/>
                  <a:gd name="T46" fmla="*/ 159 w 550"/>
                  <a:gd name="T47" fmla="*/ 12 h 343"/>
                  <a:gd name="T48" fmla="*/ 143 w 550"/>
                  <a:gd name="T49" fmla="*/ 16 h 343"/>
                  <a:gd name="T50" fmla="*/ 137 w 550"/>
                  <a:gd name="T51" fmla="*/ 16 h 343"/>
                  <a:gd name="T52" fmla="*/ 135 w 550"/>
                  <a:gd name="T53" fmla="*/ 19 h 343"/>
                  <a:gd name="T54" fmla="*/ 128 w 550"/>
                  <a:gd name="T55" fmla="*/ 18 h 343"/>
                  <a:gd name="T56" fmla="*/ 127 w 550"/>
                  <a:gd name="T57" fmla="*/ 16 h 343"/>
                  <a:gd name="T58" fmla="*/ 120 w 550"/>
                  <a:gd name="T59" fmla="*/ 13 h 343"/>
                  <a:gd name="T60" fmla="*/ 113 w 550"/>
                  <a:gd name="T61" fmla="*/ 15 h 343"/>
                  <a:gd name="T62" fmla="*/ 98 w 550"/>
                  <a:gd name="T63" fmla="*/ 16 h 343"/>
                  <a:gd name="T64" fmla="*/ 90 w 550"/>
                  <a:gd name="T65" fmla="*/ 16 h 343"/>
                  <a:gd name="T66" fmla="*/ 78 w 550"/>
                  <a:gd name="T67" fmla="*/ 17 h 343"/>
                  <a:gd name="T68" fmla="*/ 73 w 550"/>
                  <a:gd name="T69" fmla="*/ 20 h 343"/>
                  <a:gd name="T70" fmla="*/ 57 w 550"/>
                  <a:gd name="T71" fmla="*/ 22 h 343"/>
                  <a:gd name="T72" fmla="*/ 54 w 550"/>
                  <a:gd name="T73" fmla="*/ 26 h 343"/>
                  <a:gd name="T74" fmla="*/ 53 w 550"/>
                  <a:gd name="T75" fmla="*/ 26 h 343"/>
                  <a:gd name="T76" fmla="*/ 45 w 550"/>
                  <a:gd name="T77" fmla="*/ 26 h 343"/>
                  <a:gd name="T78" fmla="*/ 43 w 550"/>
                  <a:gd name="T79" fmla="*/ 26 h 343"/>
                  <a:gd name="T80" fmla="*/ 43 w 550"/>
                  <a:gd name="T81" fmla="*/ 23 h 343"/>
                  <a:gd name="T82" fmla="*/ 34 w 550"/>
                  <a:gd name="T83" fmla="*/ 22 h 343"/>
                  <a:gd name="T84" fmla="*/ 34 w 550"/>
                  <a:gd name="T85" fmla="*/ 20 h 343"/>
                  <a:gd name="T86" fmla="*/ 34 w 550"/>
                  <a:gd name="T87" fmla="*/ 17 h 343"/>
                  <a:gd name="T88" fmla="*/ 23 w 550"/>
                  <a:gd name="T89" fmla="*/ 15 h 3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0"/>
                  <a:gd name="T136" fmla="*/ 0 h 343"/>
                  <a:gd name="T137" fmla="*/ 550 w 550"/>
                  <a:gd name="T138" fmla="*/ 343 h 3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0" h="343">
                    <a:moveTo>
                      <a:pt x="71" y="183"/>
                    </a:moveTo>
                    <a:lnTo>
                      <a:pt x="63" y="183"/>
                    </a:lnTo>
                    <a:lnTo>
                      <a:pt x="63" y="191"/>
                    </a:lnTo>
                    <a:lnTo>
                      <a:pt x="48" y="191"/>
                    </a:lnTo>
                    <a:lnTo>
                      <a:pt x="24" y="19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191"/>
                    </a:lnTo>
                    <a:lnTo>
                      <a:pt x="8" y="183"/>
                    </a:lnTo>
                    <a:lnTo>
                      <a:pt x="16" y="183"/>
                    </a:lnTo>
                    <a:lnTo>
                      <a:pt x="32" y="183"/>
                    </a:lnTo>
                    <a:lnTo>
                      <a:pt x="40" y="175"/>
                    </a:lnTo>
                    <a:lnTo>
                      <a:pt x="48" y="175"/>
                    </a:lnTo>
                    <a:lnTo>
                      <a:pt x="63" y="167"/>
                    </a:lnTo>
                    <a:lnTo>
                      <a:pt x="71" y="151"/>
                    </a:lnTo>
                    <a:lnTo>
                      <a:pt x="79" y="143"/>
                    </a:lnTo>
                    <a:lnTo>
                      <a:pt x="95" y="143"/>
                    </a:lnTo>
                    <a:lnTo>
                      <a:pt x="127" y="127"/>
                    </a:lnTo>
                    <a:lnTo>
                      <a:pt x="135" y="120"/>
                    </a:lnTo>
                    <a:lnTo>
                      <a:pt x="135" y="112"/>
                    </a:lnTo>
                    <a:lnTo>
                      <a:pt x="143" y="96"/>
                    </a:lnTo>
                    <a:lnTo>
                      <a:pt x="143" y="88"/>
                    </a:lnTo>
                    <a:lnTo>
                      <a:pt x="143" y="80"/>
                    </a:lnTo>
                    <a:lnTo>
                      <a:pt x="151" y="80"/>
                    </a:lnTo>
                    <a:lnTo>
                      <a:pt x="159" y="64"/>
                    </a:lnTo>
                    <a:lnTo>
                      <a:pt x="159" y="56"/>
                    </a:lnTo>
                    <a:lnTo>
                      <a:pt x="167" y="48"/>
                    </a:lnTo>
                    <a:lnTo>
                      <a:pt x="175" y="48"/>
                    </a:lnTo>
                    <a:lnTo>
                      <a:pt x="191" y="40"/>
                    </a:lnTo>
                    <a:lnTo>
                      <a:pt x="199" y="32"/>
                    </a:lnTo>
                    <a:lnTo>
                      <a:pt x="199" y="24"/>
                    </a:lnTo>
                    <a:lnTo>
                      <a:pt x="207" y="32"/>
                    </a:lnTo>
                    <a:lnTo>
                      <a:pt x="215" y="56"/>
                    </a:lnTo>
                    <a:lnTo>
                      <a:pt x="231" y="72"/>
                    </a:lnTo>
                    <a:lnTo>
                      <a:pt x="255" y="72"/>
                    </a:lnTo>
                    <a:lnTo>
                      <a:pt x="271" y="72"/>
                    </a:lnTo>
                    <a:lnTo>
                      <a:pt x="279" y="72"/>
                    </a:lnTo>
                    <a:lnTo>
                      <a:pt x="287" y="72"/>
                    </a:lnTo>
                    <a:lnTo>
                      <a:pt x="295" y="72"/>
                    </a:lnTo>
                    <a:lnTo>
                      <a:pt x="303" y="72"/>
                    </a:lnTo>
                    <a:lnTo>
                      <a:pt x="311" y="72"/>
                    </a:lnTo>
                    <a:lnTo>
                      <a:pt x="319" y="72"/>
                    </a:lnTo>
                    <a:lnTo>
                      <a:pt x="319" y="64"/>
                    </a:lnTo>
                    <a:lnTo>
                      <a:pt x="319" y="56"/>
                    </a:lnTo>
                    <a:lnTo>
                      <a:pt x="327" y="56"/>
                    </a:lnTo>
                    <a:lnTo>
                      <a:pt x="335" y="48"/>
                    </a:lnTo>
                    <a:lnTo>
                      <a:pt x="343" y="40"/>
                    </a:lnTo>
                    <a:lnTo>
                      <a:pt x="351" y="24"/>
                    </a:lnTo>
                    <a:lnTo>
                      <a:pt x="351" y="8"/>
                    </a:lnTo>
                    <a:lnTo>
                      <a:pt x="351" y="0"/>
                    </a:lnTo>
                    <a:lnTo>
                      <a:pt x="359" y="8"/>
                    </a:lnTo>
                    <a:lnTo>
                      <a:pt x="367" y="8"/>
                    </a:lnTo>
                    <a:lnTo>
                      <a:pt x="383" y="8"/>
                    </a:lnTo>
                    <a:lnTo>
                      <a:pt x="399" y="0"/>
                    </a:lnTo>
                    <a:lnTo>
                      <a:pt x="422" y="0"/>
                    </a:lnTo>
                    <a:lnTo>
                      <a:pt x="446" y="8"/>
                    </a:lnTo>
                    <a:lnTo>
                      <a:pt x="454" y="8"/>
                    </a:lnTo>
                    <a:lnTo>
                      <a:pt x="470" y="16"/>
                    </a:lnTo>
                    <a:lnTo>
                      <a:pt x="494" y="32"/>
                    </a:lnTo>
                    <a:lnTo>
                      <a:pt x="502" y="32"/>
                    </a:lnTo>
                    <a:lnTo>
                      <a:pt x="518" y="40"/>
                    </a:lnTo>
                    <a:lnTo>
                      <a:pt x="534" y="40"/>
                    </a:lnTo>
                    <a:lnTo>
                      <a:pt x="534" y="48"/>
                    </a:lnTo>
                    <a:lnTo>
                      <a:pt x="534" y="56"/>
                    </a:lnTo>
                    <a:lnTo>
                      <a:pt x="526" y="72"/>
                    </a:lnTo>
                    <a:lnTo>
                      <a:pt x="526" y="80"/>
                    </a:lnTo>
                    <a:lnTo>
                      <a:pt x="526" y="88"/>
                    </a:lnTo>
                    <a:lnTo>
                      <a:pt x="534" y="96"/>
                    </a:lnTo>
                    <a:lnTo>
                      <a:pt x="542" y="112"/>
                    </a:lnTo>
                    <a:lnTo>
                      <a:pt x="550" y="120"/>
                    </a:lnTo>
                    <a:lnTo>
                      <a:pt x="534" y="127"/>
                    </a:lnTo>
                    <a:lnTo>
                      <a:pt x="502" y="151"/>
                    </a:lnTo>
                    <a:lnTo>
                      <a:pt x="470" y="167"/>
                    </a:lnTo>
                    <a:lnTo>
                      <a:pt x="462" y="183"/>
                    </a:lnTo>
                    <a:lnTo>
                      <a:pt x="454" y="191"/>
                    </a:lnTo>
                    <a:lnTo>
                      <a:pt x="454" y="199"/>
                    </a:lnTo>
                    <a:lnTo>
                      <a:pt x="446" y="207"/>
                    </a:lnTo>
                    <a:lnTo>
                      <a:pt x="438" y="207"/>
                    </a:lnTo>
                    <a:lnTo>
                      <a:pt x="438" y="215"/>
                    </a:lnTo>
                    <a:lnTo>
                      <a:pt x="438" y="223"/>
                    </a:lnTo>
                    <a:lnTo>
                      <a:pt x="430" y="239"/>
                    </a:lnTo>
                    <a:lnTo>
                      <a:pt x="422" y="239"/>
                    </a:lnTo>
                    <a:lnTo>
                      <a:pt x="414" y="239"/>
                    </a:lnTo>
                    <a:lnTo>
                      <a:pt x="407" y="231"/>
                    </a:lnTo>
                    <a:lnTo>
                      <a:pt x="407" y="223"/>
                    </a:lnTo>
                    <a:lnTo>
                      <a:pt x="407" y="215"/>
                    </a:lnTo>
                    <a:lnTo>
                      <a:pt x="399" y="199"/>
                    </a:lnTo>
                    <a:lnTo>
                      <a:pt x="391" y="183"/>
                    </a:lnTo>
                    <a:lnTo>
                      <a:pt x="383" y="183"/>
                    </a:lnTo>
                    <a:lnTo>
                      <a:pt x="383" y="175"/>
                    </a:lnTo>
                    <a:lnTo>
                      <a:pt x="375" y="183"/>
                    </a:lnTo>
                    <a:lnTo>
                      <a:pt x="367" y="183"/>
                    </a:lnTo>
                    <a:lnTo>
                      <a:pt x="359" y="183"/>
                    </a:lnTo>
                    <a:lnTo>
                      <a:pt x="343" y="183"/>
                    </a:lnTo>
                    <a:lnTo>
                      <a:pt x="327" y="183"/>
                    </a:lnTo>
                    <a:lnTo>
                      <a:pt x="311" y="191"/>
                    </a:lnTo>
                    <a:lnTo>
                      <a:pt x="303" y="191"/>
                    </a:lnTo>
                    <a:lnTo>
                      <a:pt x="295" y="183"/>
                    </a:lnTo>
                    <a:lnTo>
                      <a:pt x="287" y="191"/>
                    </a:lnTo>
                    <a:lnTo>
                      <a:pt x="263" y="207"/>
                    </a:lnTo>
                    <a:lnTo>
                      <a:pt x="247" y="215"/>
                    </a:lnTo>
                    <a:lnTo>
                      <a:pt x="247" y="223"/>
                    </a:lnTo>
                    <a:lnTo>
                      <a:pt x="239" y="239"/>
                    </a:lnTo>
                    <a:lnTo>
                      <a:pt x="231" y="247"/>
                    </a:lnTo>
                    <a:lnTo>
                      <a:pt x="231" y="255"/>
                    </a:lnTo>
                    <a:lnTo>
                      <a:pt x="215" y="271"/>
                    </a:lnTo>
                    <a:lnTo>
                      <a:pt x="191" y="279"/>
                    </a:lnTo>
                    <a:lnTo>
                      <a:pt x="183" y="287"/>
                    </a:lnTo>
                    <a:lnTo>
                      <a:pt x="183" y="303"/>
                    </a:lnTo>
                    <a:lnTo>
                      <a:pt x="175" y="311"/>
                    </a:lnTo>
                    <a:lnTo>
                      <a:pt x="175" y="319"/>
                    </a:lnTo>
                    <a:lnTo>
                      <a:pt x="175" y="327"/>
                    </a:lnTo>
                    <a:lnTo>
                      <a:pt x="175" y="335"/>
                    </a:lnTo>
                    <a:lnTo>
                      <a:pt x="167" y="343"/>
                    </a:lnTo>
                    <a:lnTo>
                      <a:pt x="159" y="343"/>
                    </a:lnTo>
                    <a:lnTo>
                      <a:pt x="151" y="335"/>
                    </a:lnTo>
                    <a:lnTo>
                      <a:pt x="143" y="327"/>
                    </a:lnTo>
                    <a:lnTo>
                      <a:pt x="135" y="327"/>
                    </a:lnTo>
                    <a:lnTo>
                      <a:pt x="127" y="327"/>
                    </a:lnTo>
                    <a:lnTo>
                      <a:pt x="135" y="327"/>
                    </a:lnTo>
                    <a:lnTo>
                      <a:pt x="143" y="319"/>
                    </a:lnTo>
                    <a:lnTo>
                      <a:pt x="143" y="303"/>
                    </a:lnTo>
                    <a:lnTo>
                      <a:pt x="135" y="295"/>
                    </a:lnTo>
                    <a:lnTo>
                      <a:pt x="127" y="287"/>
                    </a:lnTo>
                    <a:lnTo>
                      <a:pt x="119" y="287"/>
                    </a:lnTo>
                    <a:lnTo>
                      <a:pt x="111" y="287"/>
                    </a:lnTo>
                    <a:lnTo>
                      <a:pt x="103" y="279"/>
                    </a:lnTo>
                    <a:lnTo>
                      <a:pt x="103" y="271"/>
                    </a:lnTo>
                    <a:lnTo>
                      <a:pt x="111" y="263"/>
                    </a:lnTo>
                    <a:lnTo>
                      <a:pt x="119" y="247"/>
                    </a:lnTo>
                    <a:lnTo>
                      <a:pt x="119" y="231"/>
                    </a:lnTo>
                    <a:lnTo>
                      <a:pt x="111" y="215"/>
                    </a:lnTo>
                    <a:lnTo>
                      <a:pt x="95" y="199"/>
                    </a:lnTo>
                    <a:lnTo>
                      <a:pt x="79" y="183"/>
                    </a:lnTo>
                    <a:lnTo>
                      <a:pt x="71" y="18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1804" y="2410"/>
                <a:ext cx="490" cy="266"/>
              </a:xfrm>
              <a:custGeom>
                <a:avLst/>
                <a:gdLst>
                  <a:gd name="T0" fmla="*/ 20 w 550"/>
                  <a:gd name="T1" fmla="*/ 16 h 343"/>
                  <a:gd name="T2" fmla="*/ 4 w 550"/>
                  <a:gd name="T3" fmla="*/ 16 h 343"/>
                  <a:gd name="T4" fmla="*/ 4 w 550"/>
                  <a:gd name="T5" fmla="*/ 15 h 343"/>
                  <a:gd name="T6" fmla="*/ 12 w 550"/>
                  <a:gd name="T7" fmla="*/ 13 h 343"/>
                  <a:gd name="T8" fmla="*/ 23 w 550"/>
                  <a:gd name="T9" fmla="*/ 12 h 343"/>
                  <a:gd name="T10" fmla="*/ 40 w 550"/>
                  <a:gd name="T11" fmla="*/ 10 h 343"/>
                  <a:gd name="T12" fmla="*/ 45 w 550"/>
                  <a:gd name="T13" fmla="*/ 7 h 343"/>
                  <a:gd name="T14" fmla="*/ 48 w 550"/>
                  <a:gd name="T15" fmla="*/ 6 h 343"/>
                  <a:gd name="T16" fmla="*/ 53 w 550"/>
                  <a:gd name="T17" fmla="*/ 4 h 343"/>
                  <a:gd name="T18" fmla="*/ 62 w 550"/>
                  <a:gd name="T19" fmla="*/ 2 h 343"/>
                  <a:gd name="T20" fmla="*/ 68 w 550"/>
                  <a:gd name="T21" fmla="*/ 4 h 343"/>
                  <a:gd name="T22" fmla="*/ 85 w 550"/>
                  <a:gd name="T23" fmla="*/ 5 h 343"/>
                  <a:gd name="T24" fmla="*/ 93 w 550"/>
                  <a:gd name="T25" fmla="*/ 5 h 343"/>
                  <a:gd name="T26" fmla="*/ 101 w 550"/>
                  <a:gd name="T27" fmla="*/ 5 h 343"/>
                  <a:gd name="T28" fmla="*/ 103 w 550"/>
                  <a:gd name="T29" fmla="*/ 4 h 343"/>
                  <a:gd name="T30" fmla="*/ 111 w 550"/>
                  <a:gd name="T31" fmla="*/ 2 h 343"/>
                  <a:gd name="T32" fmla="*/ 113 w 550"/>
                  <a:gd name="T33" fmla="*/ 2 h 343"/>
                  <a:gd name="T34" fmla="*/ 127 w 550"/>
                  <a:gd name="T35" fmla="*/ 0 h 343"/>
                  <a:gd name="T36" fmla="*/ 143 w 550"/>
                  <a:gd name="T37" fmla="*/ 2 h 343"/>
                  <a:gd name="T38" fmla="*/ 159 w 550"/>
                  <a:gd name="T39" fmla="*/ 2 h 343"/>
                  <a:gd name="T40" fmla="*/ 168 w 550"/>
                  <a:gd name="T41" fmla="*/ 4 h 343"/>
                  <a:gd name="T42" fmla="*/ 165 w 550"/>
                  <a:gd name="T43" fmla="*/ 6 h 343"/>
                  <a:gd name="T44" fmla="*/ 171 w 550"/>
                  <a:gd name="T45" fmla="*/ 9 h 343"/>
                  <a:gd name="T46" fmla="*/ 159 w 550"/>
                  <a:gd name="T47" fmla="*/ 12 h 343"/>
                  <a:gd name="T48" fmla="*/ 143 w 550"/>
                  <a:gd name="T49" fmla="*/ 16 h 343"/>
                  <a:gd name="T50" fmla="*/ 137 w 550"/>
                  <a:gd name="T51" fmla="*/ 16 h 343"/>
                  <a:gd name="T52" fmla="*/ 135 w 550"/>
                  <a:gd name="T53" fmla="*/ 19 h 343"/>
                  <a:gd name="T54" fmla="*/ 128 w 550"/>
                  <a:gd name="T55" fmla="*/ 18 h 343"/>
                  <a:gd name="T56" fmla="*/ 127 w 550"/>
                  <a:gd name="T57" fmla="*/ 16 h 343"/>
                  <a:gd name="T58" fmla="*/ 120 w 550"/>
                  <a:gd name="T59" fmla="*/ 13 h 343"/>
                  <a:gd name="T60" fmla="*/ 113 w 550"/>
                  <a:gd name="T61" fmla="*/ 15 h 343"/>
                  <a:gd name="T62" fmla="*/ 98 w 550"/>
                  <a:gd name="T63" fmla="*/ 16 h 343"/>
                  <a:gd name="T64" fmla="*/ 90 w 550"/>
                  <a:gd name="T65" fmla="*/ 16 h 343"/>
                  <a:gd name="T66" fmla="*/ 78 w 550"/>
                  <a:gd name="T67" fmla="*/ 17 h 343"/>
                  <a:gd name="T68" fmla="*/ 73 w 550"/>
                  <a:gd name="T69" fmla="*/ 20 h 343"/>
                  <a:gd name="T70" fmla="*/ 57 w 550"/>
                  <a:gd name="T71" fmla="*/ 22 h 343"/>
                  <a:gd name="T72" fmla="*/ 54 w 550"/>
                  <a:gd name="T73" fmla="*/ 26 h 343"/>
                  <a:gd name="T74" fmla="*/ 53 w 550"/>
                  <a:gd name="T75" fmla="*/ 26 h 343"/>
                  <a:gd name="T76" fmla="*/ 45 w 550"/>
                  <a:gd name="T77" fmla="*/ 26 h 343"/>
                  <a:gd name="T78" fmla="*/ 43 w 550"/>
                  <a:gd name="T79" fmla="*/ 26 h 343"/>
                  <a:gd name="T80" fmla="*/ 43 w 550"/>
                  <a:gd name="T81" fmla="*/ 23 h 343"/>
                  <a:gd name="T82" fmla="*/ 34 w 550"/>
                  <a:gd name="T83" fmla="*/ 22 h 343"/>
                  <a:gd name="T84" fmla="*/ 34 w 550"/>
                  <a:gd name="T85" fmla="*/ 20 h 343"/>
                  <a:gd name="T86" fmla="*/ 34 w 550"/>
                  <a:gd name="T87" fmla="*/ 17 h 343"/>
                  <a:gd name="T88" fmla="*/ 23 w 550"/>
                  <a:gd name="T89" fmla="*/ 15 h 3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0"/>
                  <a:gd name="T136" fmla="*/ 0 h 343"/>
                  <a:gd name="T137" fmla="*/ 550 w 550"/>
                  <a:gd name="T138" fmla="*/ 343 h 3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0" h="343">
                    <a:moveTo>
                      <a:pt x="71" y="183"/>
                    </a:moveTo>
                    <a:lnTo>
                      <a:pt x="63" y="183"/>
                    </a:lnTo>
                    <a:lnTo>
                      <a:pt x="63" y="191"/>
                    </a:lnTo>
                    <a:lnTo>
                      <a:pt x="48" y="191"/>
                    </a:lnTo>
                    <a:lnTo>
                      <a:pt x="24" y="19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191"/>
                    </a:lnTo>
                    <a:lnTo>
                      <a:pt x="8" y="183"/>
                    </a:lnTo>
                    <a:lnTo>
                      <a:pt x="16" y="183"/>
                    </a:lnTo>
                    <a:lnTo>
                      <a:pt x="32" y="183"/>
                    </a:lnTo>
                    <a:lnTo>
                      <a:pt x="40" y="175"/>
                    </a:lnTo>
                    <a:lnTo>
                      <a:pt x="48" y="175"/>
                    </a:lnTo>
                    <a:lnTo>
                      <a:pt x="63" y="167"/>
                    </a:lnTo>
                    <a:lnTo>
                      <a:pt x="71" y="151"/>
                    </a:lnTo>
                    <a:lnTo>
                      <a:pt x="79" y="143"/>
                    </a:lnTo>
                    <a:lnTo>
                      <a:pt x="95" y="143"/>
                    </a:lnTo>
                    <a:lnTo>
                      <a:pt x="127" y="127"/>
                    </a:lnTo>
                    <a:lnTo>
                      <a:pt x="135" y="120"/>
                    </a:lnTo>
                    <a:lnTo>
                      <a:pt x="135" y="112"/>
                    </a:lnTo>
                    <a:lnTo>
                      <a:pt x="143" y="96"/>
                    </a:lnTo>
                    <a:lnTo>
                      <a:pt x="143" y="88"/>
                    </a:lnTo>
                    <a:lnTo>
                      <a:pt x="143" y="80"/>
                    </a:lnTo>
                    <a:lnTo>
                      <a:pt x="151" y="80"/>
                    </a:lnTo>
                    <a:lnTo>
                      <a:pt x="159" y="64"/>
                    </a:lnTo>
                    <a:lnTo>
                      <a:pt x="159" y="56"/>
                    </a:lnTo>
                    <a:lnTo>
                      <a:pt x="167" y="48"/>
                    </a:lnTo>
                    <a:lnTo>
                      <a:pt x="175" y="48"/>
                    </a:lnTo>
                    <a:lnTo>
                      <a:pt x="191" y="40"/>
                    </a:lnTo>
                    <a:lnTo>
                      <a:pt x="199" y="32"/>
                    </a:lnTo>
                    <a:lnTo>
                      <a:pt x="199" y="24"/>
                    </a:lnTo>
                    <a:lnTo>
                      <a:pt x="207" y="32"/>
                    </a:lnTo>
                    <a:lnTo>
                      <a:pt x="215" y="56"/>
                    </a:lnTo>
                    <a:lnTo>
                      <a:pt x="231" y="72"/>
                    </a:lnTo>
                    <a:lnTo>
                      <a:pt x="255" y="72"/>
                    </a:lnTo>
                    <a:lnTo>
                      <a:pt x="271" y="72"/>
                    </a:lnTo>
                    <a:lnTo>
                      <a:pt x="279" y="72"/>
                    </a:lnTo>
                    <a:lnTo>
                      <a:pt x="287" y="72"/>
                    </a:lnTo>
                    <a:lnTo>
                      <a:pt x="295" y="72"/>
                    </a:lnTo>
                    <a:lnTo>
                      <a:pt x="303" y="72"/>
                    </a:lnTo>
                    <a:lnTo>
                      <a:pt x="311" y="72"/>
                    </a:lnTo>
                    <a:lnTo>
                      <a:pt x="319" y="72"/>
                    </a:lnTo>
                    <a:lnTo>
                      <a:pt x="319" y="64"/>
                    </a:lnTo>
                    <a:lnTo>
                      <a:pt x="319" y="56"/>
                    </a:lnTo>
                    <a:lnTo>
                      <a:pt x="327" y="56"/>
                    </a:lnTo>
                    <a:lnTo>
                      <a:pt x="335" y="48"/>
                    </a:lnTo>
                    <a:lnTo>
                      <a:pt x="343" y="40"/>
                    </a:lnTo>
                    <a:lnTo>
                      <a:pt x="351" y="24"/>
                    </a:lnTo>
                    <a:lnTo>
                      <a:pt x="351" y="8"/>
                    </a:lnTo>
                    <a:lnTo>
                      <a:pt x="351" y="0"/>
                    </a:lnTo>
                    <a:lnTo>
                      <a:pt x="359" y="8"/>
                    </a:lnTo>
                    <a:lnTo>
                      <a:pt x="367" y="8"/>
                    </a:lnTo>
                    <a:lnTo>
                      <a:pt x="383" y="8"/>
                    </a:lnTo>
                    <a:lnTo>
                      <a:pt x="399" y="0"/>
                    </a:lnTo>
                    <a:lnTo>
                      <a:pt x="422" y="0"/>
                    </a:lnTo>
                    <a:lnTo>
                      <a:pt x="446" y="8"/>
                    </a:lnTo>
                    <a:lnTo>
                      <a:pt x="454" y="8"/>
                    </a:lnTo>
                    <a:lnTo>
                      <a:pt x="470" y="16"/>
                    </a:lnTo>
                    <a:lnTo>
                      <a:pt x="494" y="32"/>
                    </a:lnTo>
                    <a:lnTo>
                      <a:pt x="502" y="32"/>
                    </a:lnTo>
                    <a:lnTo>
                      <a:pt x="518" y="40"/>
                    </a:lnTo>
                    <a:lnTo>
                      <a:pt x="534" y="40"/>
                    </a:lnTo>
                    <a:lnTo>
                      <a:pt x="534" y="48"/>
                    </a:lnTo>
                    <a:lnTo>
                      <a:pt x="534" y="56"/>
                    </a:lnTo>
                    <a:lnTo>
                      <a:pt x="526" y="72"/>
                    </a:lnTo>
                    <a:lnTo>
                      <a:pt x="526" y="80"/>
                    </a:lnTo>
                    <a:lnTo>
                      <a:pt x="526" y="88"/>
                    </a:lnTo>
                    <a:lnTo>
                      <a:pt x="534" y="96"/>
                    </a:lnTo>
                    <a:lnTo>
                      <a:pt x="542" y="112"/>
                    </a:lnTo>
                    <a:lnTo>
                      <a:pt x="550" y="120"/>
                    </a:lnTo>
                    <a:lnTo>
                      <a:pt x="534" y="127"/>
                    </a:lnTo>
                    <a:lnTo>
                      <a:pt x="502" y="151"/>
                    </a:lnTo>
                    <a:lnTo>
                      <a:pt x="470" y="167"/>
                    </a:lnTo>
                    <a:lnTo>
                      <a:pt x="462" y="183"/>
                    </a:lnTo>
                    <a:lnTo>
                      <a:pt x="454" y="191"/>
                    </a:lnTo>
                    <a:lnTo>
                      <a:pt x="454" y="199"/>
                    </a:lnTo>
                    <a:lnTo>
                      <a:pt x="446" y="207"/>
                    </a:lnTo>
                    <a:lnTo>
                      <a:pt x="438" y="207"/>
                    </a:lnTo>
                    <a:lnTo>
                      <a:pt x="438" y="215"/>
                    </a:lnTo>
                    <a:lnTo>
                      <a:pt x="438" y="223"/>
                    </a:lnTo>
                    <a:lnTo>
                      <a:pt x="430" y="239"/>
                    </a:lnTo>
                    <a:lnTo>
                      <a:pt x="422" y="239"/>
                    </a:lnTo>
                    <a:lnTo>
                      <a:pt x="414" y="239"/>
                    </a:lnTo>
                    <a:lnTo>
                      <a:pt x="407" y="231"/>
                    </a:lnTo>
                    <a:lnTo>
                      <a:pt x="407" y="223"/>
                    </a:lnTo>
                    <a:lnTo>
                      <a:pt x="407" y="215"/>
                    </a:lnTo>
                    <a:lnTo>
                      <a:pt x="399" y="199"/>
                    </a:lnTo>
                    <a:lnTo>
                      <a:pt x="391" y="183"/>
                    </a:lnTo>
                    <a:lnTo>
                      <a:pt x="383" y="183"/>
                    </a:lnTo>
                    <a:lnTo>
                      <a:pt x="383" y="175"/>
                    </a:lnTo>
                    <a:lnTo>
                      <a:pt x="375" y="183"/>
                    </a:lnTo>
                    <a:lnTo>
                      <a:pt x="367" y="183"/>
                    </a:lnTo>
                    <a:lnTo>
                      <a:pt x="359" y="183"/>
                    </a:lnTo>
                    <a:lnTo>
                      <a:pt x="343" y="183"/>
                    </a:lnTo>
                    <a:lnTo>
                      <a:pt x="327" y="183"/>
                    </a:lnTo>
                    <a:lnTo>
                      <a:pt x="311" y="191"/>
                    </a:lnTo>
                    <a:lnTo>
                      <a:pt x="303" y="191"/>
                    </a:lnTo>
                    <a:lnTo>
                      <a:pt x="295" y="183"/>
                    </a:lnTo>
                    <a:lnTo>
                      <a:pt x="287" y="191"/>
                    </a:lnTo>
                    <a:lnTo>
                      <a:pt x="263" y="207"/>
                    </a:lnTo>
                    <a:lnTo>
                      <a:pt x="247" y="215"/>
                    </a:lnTo>
                    <a:lnTo>
                      <a:pt x="247" y="223"/>
                    </a:lnTo>
                    <a:lnTo>
                      <a:pt x="239" y="239"/>
                    </a:lnTo>
                    <a:lnTo>
                      <a:pt x="231" y="247"/>
                    </a:lnTo>
                    <a:lnTo>
                      <a:pt x="231" y="255"/>
                    </a:lnTo>
                    <a:lnTo>
                      <a:pt x="215" y="271"/>
                    </a:lnTo>
                    <a:lnTo>
                      <a:pt x="191" y="279"/>
                    </a:lnTo>
                    <a:lnTo>
                      <a:pt x="183" y="287"/>
                    </a:lnTo>
                    <a:lnTo>
                      <a:pt x="183" y="303"/>
                    </a:lnTo>
                    <a:lnTo>
                      <a:pt x="175" y="311"/>
                    </a:lnTo>
                    <a:lnTo>
                      <a:pt x="175" y="319"/>
                    </a:lnTo>
                    <a:lnTo>
                      <a:pt x="175" y="327"/>
                    </a:lnTo>
                    <a:lnTo>
                      <a:pt x="175" y="335"/>
                    </a:lnTo>
                    <a:lnTo>
                      <a:pt x="167" y="343"/>
                    </a:lnTo>
                    <a:lnTo>
                      <a:pt x="159" y="343"/>
                    </a:lnTo>
                    <a:lnTo>
                      <a:pt x="151" y="335"/>
                    </a:lnTo>
                    <a:lnTo>
                      <a:pt x="143" y="327"/>
                    </a:lnTo>
                    <a:lnTo>
                      <a:pt x="135" y="327"/>
                    </a:lnTo>
                    <a:lnTo>
                      <a:pt x="127" y="327"/>
                    </a:lnTo>
                    <a:lnTo>
                      <a:pt x="135" y="327"/>
                    </a:lnTo>
                    <a:lnTo>
                      <a:pt x="143" y="319"/>
                    </a:lnTo>
                    <a:lnTo>
                      <a:pt x="143" y="303"/>
                    </a:lnTo>
                    <a:lnTo>
                      <a:pt x="135" y="295"/>
                    </a:lnTo>
                    <a:lnTo>
                      <a:pt x="127" y="287"/>
                    </a:lnTo>
                    <a:lnTo>
                      <a:pt x="119" y="287"/>
                    </a:lnTo>
                    <a:lnTo>
                      <a:pt x="111" y="287"/>
                    </a:lnTo>
                    <a:lnTo>
                      <a:pt x="103" y="279"/>
                    </a:lnTo>
                    <a:lnTo>
                      <a:pt x="103" y="271"/>
                    </a:lnTo>
                    <a:lnTo>
                      <a:pt x="111" y="263"/>
                    </a:lnTo>
                    <a:lnTo>
                      <a:pt x="119" y="247"/>
                    </a:lnTo>
                    <a:lnTo>
                      <a:pt x="119" y="231"/>
                    </a:lnTo>
                    <a:lnTo>
                      <a:pt x="111" y="215"/>
                    </a:lnTo>
                    <a:lnTo>
                      <a:pt x="95" y="199"/>
                    </a:lnTo>
                    <a:lnTo>
                      <a:pt x="79" y="183"/>
                    </a:lnTo>
                    <a:lnTo>
                      <a:pt x="71" y="183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1335" y="2268"/>
                <a:ext cx="64" cy="93"/>
              </a:xfrm>
              <a:custGeom>
                <a:avLst/>
                <a:gdLst>
                  <a:gd name="T0" fmla="*/ 0 w 72"/>
                  <a:gd name="T1" fmla="*/ 9 h 120"/>
                  <a:gd name="T2" fmla="*/ 0 w 72"/>
                  <a:gd name="T3" fmla="*/ 8 h 120"/>
                  <a:gd name="T4" fmla="*/ 4 w 72"/>
                  <a:gd name="T5" fmla="*/ 7 h 120"/>
                  <a:gd name="T6" fmla="*/ 4 w 72"/>
                  <a:gd name="T7" fmla="*/ 6 h 120"/>
                  <a:gd name="T8" fmla="*/ 8 w 72"/>
                  <a:gd name="T9" fmla="*/ 4 h 120"/>
                  <a:gd name="T10" fmla="*/ 10 w 72"/>
                  <a:gd name="T11" fmla="*/ 3 h 120"/>
                  <a:gd name="T12" fmla="*/ 12 w 72"/>
                  <a:gd name="T13" fmla="*/ 2 h 120"/>
                  <a:gd name="T14" fmla="*/ 15 w 72"/>
                  <a:gd name="T15" fmla="*/ 2 h 120"/>
                  <a:gd name="T16" fmla="*/ 18 w 72"/>
                  <a:gd name="T17" fmla="*/ 0 h 120"/>
                  <a:gd name="T18" fmla="*/ 22 w 72"/>
                  <a:gd name="T19" fmla="*/ 0 h 120"/>
                  <a:gd name="T20" fmla="*/ 22 w 72"/>
                  <a:gd name="T21" fmla="*/ 2 h 120"/>
                  <a:gd name="T22" fmla="*/ 22 w 72"/>
                  <a:gd name="T23" fmla="*/ 2 h 120"/>
                  <a:gd name="T24" fmla="*/ 20 w 72"/>
                  <a:gd name="T25" fmla="*/ 4 h 120"/>
                  <a:gd name="T26" fmla="*/ 18 w 72"/>
                  <a:gd name="T27" fmla="*/ 4 h 120"/>
                  <a:gd name="T28" fmla="*/ 18 w 72"/>
                  <a:gd name="T29" fmla="*/ 5 h 120"/>
                  <a:gd name="T30" fmla="*/ 18 w 72"/>
                  <a:gd name="T31" fmla="*/ 6 h 120"/>
                  <a:gd name="T32" fmla="*/ 12 w 72"/>
                  <a:gd name="T33" fmla="*/ 7 h 120"/>
                  <a:gd name="T34" fmla="*/ 8 w 72"/>
                  <a:gd name="T35" fmla="*/ 9 h 120"/>
                  <a:gd name="T36" fmla="*/ 4 w 72"/>
                  <a:gd name="T37" fmla="*/ 9 h 120"/>
                  <a:gd name="T38" fmla="*/ 0 w 72"/>
                  <a:gd name="T39" fmla="*/ 9 h 120"/>
                  <a:gd name="T40" fmla="*/ 0 w 72"/>
                  <a:gd name="T41" fmla="*/ 9 h 120"/>
                  <a:gd name="T42" fmla="*/ 0 w 72"/>
                  <a:gd name="T43" fmla="*/ 8 h 120"/>
                  <a:gd name="T44" fmla="*/ 0 w 72"/>
                  <a:gd name="T45" fmla="*/ 9 h 1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2"/>
                  <a:gd name="T70" fmla="*/ 0 h 120"/>
                  <a:gd name="T71" fmla="*/ 72 w 72"/>
                  <a:gd name="T72" fmla="*/ 120 h 1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2" h="120">
                    <a:moveTo>
                      <a:pt x="0" y="112"/>
                    </a:moveTo>
                    <a:lnTo>
                      <a:pt x="0" y="104"/>
                    </a:lnTo>
                    <a:lnTo>
                      <a:pt x="8" y="96"/>
                    </a:lnTo>
                    <a:lnTo>
                      <a:pt x="16" y="80"/>
                    </a:lnTo>
                    <a:lnTo>
                      <a:pt x="24" y="56"/>
                    </a:lnTo>
                    <a:lnTo>
                      <a:pt x="32" y="40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16"/>
                    </a:lnTo>
                    <a:lnTo>
                      <a:pt x="72" y="32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56" y="80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8" y="120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04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1335" y="2268"/>
                <a:ext cx="64" cy="93"/>
              </a:xfrm>
              <a:custGeom>
                <a:avLst/>
                <a:gdLst>
                  <a:gd name="T0" fmla="*/ 0 w 72"/>
                  <a:gd name="T1" fmla="*/ 9 h 120"/>
                  <a:gd name="T2" fmla="*/ 0 w 72"/>
                  <a:gd name="T3" fmla="*/ 8 h 120"/>
                  <a:gd name="T4" fmla="*/ 4 w 72"/>
                  <a:gd name="T5" fmla="*/ 7 h 120"/>
                  <a:gd name="T6" fmla="*/ 4 w 72"/>
                  <a:gd name="T7" fmla="*/ 6 h 120"/>
                  <a:gd name="T8" fmla="*/ 8 w 72"/>
                  <a:gd name="T9" fmla="*/ 4 h 120"/>
                  <a:gd name="T10" fmla="*/ 10 w 72"/>
                  <a:gd name="T11" fmla="*/ 3 h 120"/>
                  <a:gd name="T12" fmla="*/ 12 w 72"/>
                  <a:gd name="T13" fmla="*/ 2 h 120"/>
                  <a:gd name="T14" fmla="*/ 15 w 72"/>
                  <a:gd name="T15" fmla="*/ 2 h 120"/>
                  <a:gd name="T16" fmla="*/ 18 w 72"/>
                  <a:gd name="T17" fmla="*/ 0 h 120"/>
                  <a:gd name="T18" fmla="*/ 22 w 72"/>
                  <a:gd name="T19" fmla="*/ 0 h 120"/>
                  <a:gd name="T20" fmla="*/ 22 w 72"/>
                  <a:gd name="T21" fmla="*/ 2 h 120"/>
                  <a:gd name="T22" fmla="*/ 22 w 72"/>
                  <a:gd name="T23" fmla="*/ 2 h 120"/>
                  <a:gd name="T24" fmla="*/ 20 w 72"/>
                  <a:gd name="T25" fmla="*/ 4 h 120"/>
                  <a:gd name="T26" fmla="*/ 18 w 72"/>
                  <a:gd name="T27" fmla="*/ 4 h 120"/>
                  <a:gd name="T28" fmla="*/ 18 w 72"/>
                  <a:gd name="T29" fmla="*/ 5 h 120"/>
                  <a:gd name="T30" fmla="*/ 18 w 72"/>
                  <a:gd name="T31" fmla="*/ 6 h 120"/>
                  <a:gd name="T32" fmla="*/ 12 w 72"/>
                  <a:gd name="T33" fmla="*/ 7 h 120"/>
                  <a:gd name="T34" fmla="*/ 8 w 72"/>
                  <a:gd name="T35" fmla="*/ 9 h 120"/>
                  <a:gd name="T36" fmla="*/ 4 w 72"/>
                  <a:gd name="T37" fmla="*/ 9 h 120"/>
                  <a:gd name="T38" fmla="*/ 0 w 72"/>
                  <a:gd name="T39" fmla="*/ 9 h 120"/>
                  <a:gd name="T40" fmla="*/ 0 w 72"/>
                  <a:gd name="T41" fmla="*/ 9 h 120"/>
                  <a:gd name="T42" fmla="*/ 0 w 72"/>
                  <a:gd name="T43" fmla="*/ 8 h 1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20"/>
                  <a:gd name="T68" fmla="*/ 72 w 72"/>
                  <a:gd name="T69" fmla="*/ 120 h 1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20">
                    <a:moveTo>
                      <a:pt x="0" y="112"/>
                    </a:moveTo>
                    <a:lnTo>
                      <a:pt x="0" y="104"/>
                    </a:lnTo>
                    <a:lnTo>
                      <a:pt x="8" y="96"/>
                    </a:lnTo>
                    <a:lnTo>
                      <a:pt x="16" y="80"/>
                    </a:lnTo>
                    <a:lnTo>
                      <a:pt x="24" y="56"/>
                    </a:lnTo>
                    <a:lnTo>
                      <a:pt x="32" y="40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16"/>
                    </a:lnTo>
                    <a:lnTo>
                      <a:pt x="72" y="32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56" y="80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8" y="120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0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3"/>
              <p:cNvSpPr>
                <a:spLocks/>
              </p:cNvSpPr>
              <p:nvPr/>
            </p:nvSpPr>
            <p:spPr bwMode="auto">
              <a:xfrm>
                <a:off x="1626" y="1816"/>
                <a:ext cx="1777" cy="779"/>
              </a:xfrm>
              <a:custGeom>
                <a:avLst/>
                <a:gdLst>
                  <a:gd name="T0" fmla="*/ 482 w 1995"/>
                  <a:gd name="T1" fmla="*/ 9 h 1006"/>
                  <a:gd name="T2" fmla="*/ 444 w 1995"/>
                  <a:gd name="T3" fmla="*/ 13 h 1006"/>
                  <a:gd name="T4" fmla="*/ 412 w 1995"/>
                  <a:gd name="T5" fmla="*/ 19 h 1006"/>
                  <a:gd name="T6" fmla="*/ 391 w 1995"/>
                  <a:gd name="T7" fmla="*/ 16 h 1006"/>
                  <a:gd name="T8" fmla="*/ 399 w 1995"/>
                  <a:gd name="T9" fmla="*/ 10 h 1006"/>
                  <a:gd name="T10" fmla="*/ 413 w 1995"/>
                  <a:gd name="T11" fmla="*/ 5 h 1006"/>
                  <a:gd name="T12" fmla="*/ 384 w 1995"/>
                  <a:gd name="T13" fmla="*/ 9 h 1006"/>
                  <a:gd name="T14" fmla="*/ 379 w 1995"/>
                  <a:gd name="T15" fmla="*/ 16 h 1006"/>
                  <a:gd name="T16" fmla="*/ 356 w 1995"/>
                  <a:gd name="T17" fmla="*/ 26 h 1006"/>
                  <a:gd name="T18" fmla="*/ 331 w 1995"/>
                  <a:gd name="T19" fmla="*/ 30 h 1006"/>
                  <a:gd name="T20" fmla="*/ 333 w 1995"/>
                  <a:gd name="T21" fmla="*/ 34 h 1006"/>
                  <a:gd name="T22" fmla="*/ 314 w 1995"/>
                  <a:gd name="T23" fmla="*/ 38 h 1006"/>
                  <a:gd name="T24" fmla="*/ 286 w 1995"/>
                  <a:gd name="T25" fmla="*/ 39 h 1006"/>
                  <a:gd name="T26" fmla="*/ 267 w 1995"/>
                  <a:gd name="T27" fmla="*/ 36 h 1006"/>
                  <a:gd name="T28" fmla="*/ 249 w 1995"/>
                  <a:gd name="T29" fmla="*/ 36 h 1006"/>
                  <a:gd name="T30" fmla="*/ 203 w 1995"/>
                  <a:gd name="T31" fmla="*/ 38 h 1006"/>
                  <a:gd name="T32" fmla="*/ 176 w 1995"/>
                  <a:gd name="T33" fmla="*/ 36 h 1006"/>
                  <a:gd name="T34" fmla="*/ 149 w 1995"/>
                  <a:gd name="T35" fmla="*/ 36 h 1006"/>
                  <a:gd name="T36" fmla="*/ 120 w 1995"/>
                  <a:gd name="T37" fmla="*/ 38 h 1006"/>
                  <a:gd name="T38" fmla="*/ 75 w 1995"/>
                  <a:gd name="T39" fmla="*/ 46 h 1006"/>
                  <a:gd name="T40" fmla="*/ 40 w 1995"/>
                  <a:gd name="T41" fmla="*/ 51 h 1006"/>
                  <a:gd name="T42" fmla="*/ 27 w 1995"/>
                  <a:gd name="T43" fmla="*/ 53 h 1006"/>
                  <a:gd name="T44" fmla="*/ 10 w 1995"/>
                  <a:gd name="T45" fmla="*/ 54 h 1006"/>
                  <a:gd name="T46" fmla="*/ 4 w 1995"/>
                  <a:gd name="T47" fmla="*/ 59 h 1006"/>
                  <a:gd name="T48" fmla="*/ 23 w 1995"/>
                  <a:gd name="T49" fmla="*/ 60 h 1006"/>
                  <a:gd name="T50" fmla="*/ 33 w 1995"/>
                  <a:gd name="T51" fmla="*/ 61 h 1006"/>
                  <a:gd name="T52" fmla="*/ 62 w 1995"/>
                  <a:gd name="T53" fmla="*/ 62 h 1006"/>
                  <a:gd name="T54" fmla="*/ 83 w 1995"/>
                  <a:gd name="T55" fmla="*/ 65 h 1006"/>
                  <a:gd name="T56" fmla="*/ 83 w 1995"/>
                  <a:gd name="T57" fmla="*/ 62 h 1006"/>
                  <a:gd name="T58" fmla="*/ 102 w 1995"/>
                  <a:gd name="T59" fmla="*/ 59 h 1006"/>
                  <a:gd name="T60" fmla="*/ 131 w 1995"/>
                  <a:gd name="T61" fmla="*/ 58 h 1006"/>
                  <a:gd name="T62" fmla="*/ 208 w 1995"/>
                  <a:gd name="T63" fmla="*/ 54 h 1006"/>
                  <a:gd name="T64" fmla="*/ 250 w 1995"/>
                  <a:gd name="T65" fmla="*/ 54 h 1006"/>
                  <a:gd name="T66" fmla="*/ 286 w 1995"/>
                  <a:gd name="T67" fmla="*/ 54 h 1006"/>
                  <a:gd name="T68" fmla="*/ 261 w 1995"/>
                  <a:gd name="T69" fmla="*/ 60 h 1006"/>
                  <a:gd name="T70" fmla="*/ 261 w 1995"/>
                  <a:gd name="T71" fmla="*/ 67 h 1006"/>
                  <a:gd name="T72" fmla="*/ 271 w 1995"/>
                  <a:gd name="T73" fmla="*/ 70 h 1006"/>
                  <a:gd name="T74" fmla="*/ 300 w 1995"/>
                  <a:gd name="T75" fmla="*/ 78 h 1006"/>
                  <a:gd name="T76" fmla="*/ 326 w 1995"/>
                  <a:gd name="T77" fmla="*/ 69 h 1006"/>
                  <a:gd name="T78" fmla="*/ 354 w 1995"/>
                  <a:gd name="T79" fmla="*/ 65 h 1006"/>
                  <a:gd name="T80" fmla="*/ 372 w 1995"/>
                  <a:gd name="T81" fmla="*/ 62 h 1006"/>
                  <a:gd name="T82" fmla="*/ 354 w 1995"/>
                  <a:gd name="T83" fmla="*/ 57 h 1006"/>
                  <a:gd name="T84" fmla="*/ 387 w 1995"/>
                  <a:gd name="T85" fmla="*/ 53 h 1006"/>
                  <a:gd name="T86" fmla="*/ 399 w 1995"/>
                  <a:gd name="T87" fmla="*/ 57 h 1006"/>
                  <a:gd name="T88" fmla="*/ 394 w 1995"/>
                  <a:gd name="T89" fmla="*/ 59 h 1006"/>
                  <a:gd name="T90" fmla="*/ 446 w 1995"/>
                  <a:gd name="T91" fmla="*/ 59 h 1006"/>
                  <a:gd name="T92" fmla="*/ 476 w 1995"/>
                  <a:gd name="T93" fmla="*/ 53 h 1006"/>
                  <a:gd name="T94" fmla="*/ 495 w 1995"/>
                  <a:gd name="T95" fmla="*/ 53 h 1006"/>
                  <a:gd name="T96" fmla="*/ 491 w 1995"/>
                  <a:gd name="T97" fmla="*/ 60 h 1006"/>
                  <a:gd name="T98" fmla="*/ 509 w 1995"/>
                  <a:gd name="T99" fmla="*/ 57 h 1006"/>
                  <a:gd name="T100" fmla="*/ 509 w 1995"/>
                  <a:gd name="T101" fmla="*/ 53 h 1006"/>
                  <a:gd name="T102" fmla="*/ 534 w 1995"/>
                  <a:gd name="T103" fmla="*/ 47 h 1006"/>
                  <a:gd name="T104" fmla="*/ 547 w 1995"/>
                  <a:gd name="T105" fmla="*/ 50 h 1006"/>
                  <a:gd name="T106" fmla="*/ 544 w 1995"/>
                  <a:gd name="T107" fmla="*/ 44 h 1006"/>
                  <a:gd name="T108" fmla="*/ 572 w 1995"/>
                  <a:gd name="T109" fmla="*/ 42 h 1006"/>
                  <a:gd name="T110" fmla="*/ 562 w 1995"/>
                  <a:gd name="T111" fmla="*/ 49 h 1006"/>
                  <a:gd name="T112" fmla="*/ 556 w 1995"/>
                  <a:gd name="T113" fmla="*/ 54 h 1006"/>
                  <a:gd name="T114" fmla="*/ 590 w 1995"/>
                  <a:gd name="T115" fmla="*/ 49 h 1006"/>
                  <a:gd name="T116" fmla="*/ 594 w 1995"/>
                  <a:gd name="T117" fmla="*/ 44 h 1006"/>
                  <a:gd name="T118" fmla="*/ 617 w 1995"/>
                  <a:gd name="T119" fmla="*/ 39 h 1006"/>
                  <a:gd name="T120" fmla="*/ 605 w 1995"/>
                  <a:gd name="T121" fmla="*/ 36 h 1006"/>
                  <a:gd name="T122" fmla="*/ 613 w 1995"/>
                  <a:gd name="T123" fmla="*/ 20 h 10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5"/>
                  <a:gd name="T187" fmla="*/ 0 h 1006"/>
                  <a:gd name="T188" fmla="*/ 1995 w 1995"/>
                  <a:gd name="T189" fmla="*/ 1006 h 100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5" h="1006">
                    <a:moveTo>
                      <a:pt x="1604" y="0"/>
                    </a:moveTo>
                    <a:lnTo>
                      <a:pt x="1588" y="40"/>
                    </a:lnTo>
                    <a:lnTo>
                      <a:pt x="1572" y="56"/>
                    </a:lnTo>
                    <a:lnTo>
                      <a:pt x="1564" y="72"/>
                    </a:lnTo>
                    <a:lnTo>
                      <a:pt x="1548" y="96"/>
                    </a:lnTo>
                    <a:lnTo>
                      <a:pt x="1532" y="120"/>
                    </a:lnTo>
                    <a:lnTo>
                      <a:pt x="1524" y="128"/>
                    </a:lnTo>
                    <a:lnTo>
                      <a:pt x="1508" y="144"/>
                    </a:lnTo>
                    <a:lnTo>
                      <a:pt x="1492" y="152"/>
                    </a:lnTo>
                    <a:lnTo>
                      <a:pt x="1460" y="152"/>
                    </a:lnTo>
                    <a:lnTo>
                      <a:pt x="1436" y="160"/>
                    </a:lnTo>
                    <a:lnTo>
                      <a:pt x="1412" y="176"/>
                    </a:lnTo>
                    <a:lnTo>
                      <a:pt x="1380" y="192"/>
                    </a:lnTo>
                    <a:lnTo>
                      <a:pt x="1348" y="200"/>
                    </a:lnTo>
                    <a:lnTo>
                      <a:pt x="1332" y="200"/>
                    </a:lnTo>
                    <a:lnTo>
                      <a:pt x="1332" y="208"/>
                    </a:lnTo>
                    <a:lnTo>
                      <a:pt x="1325" y="232"/>
                    </a:lnTo>
                    <a:lnTo>
                      <a:pt x="1309" y="248"/>
                    </a:lnTo>
                    <a:lnTo>
                      <a:pt x="1293" y="248"/>
                    </a:lnTo>
                    <a:lnTo>
                      <a:pt x="1285" y="240"/>
                    </a:lnTo>
                    <a:lnTo>
                      <a:pt x="1277" y="240"/>
                    </a:lnTo>
                    <a:lnTo>
                      <a:pt x="1261" y="224"/>
                    </a:lnTo>
                    <a:lnTo>
                      <a:pt x="1245" y="216"/>
                    </a:lnTo>
                    <a:lnTo>
                      <a:pt x="1245" y="208"/>
                    </a:lnTo>
                    <a:lnTo>
                      <a:pt x="1253" y="200"/>
                    </a:lnTo>
                    <a:lnTo>
                      <a:pt x="1253" y="176"/>
                    </a:lnTo>
                    <a:lnTo>
                      <a:pt x="1253" y="152"/>
                    </a:lnTo>
                    <a:lnTo>
                      <a:pt x="1253" y="144"/>
                    </a:lnTo>
                    <a:lnTo>
                      <a:pt x="1253" y="136"/>
                    </a:lnTo>
                    <a:lnTo>
                      <a:pt x="1269" y="128"/>
                    </a:lnTo>
                    <a:lnTo>
                      <a:pt x="1285" y="112"/>
                    </a:lnTo>
                    <a:lnTo>
                      <a:pt x="1301" y="104"/>
                    </a:lnTo>
                    <a:lnTo>
                      <a:pt x="1309" y="88"/>
                    </a:lnTo>
                    <a:lnTo>
                      <a:pt x="1325" y="80"/>
                    </a:lnTo>
                    <a:lnTo>
                      <a:pt x="1325" y="72"/>
                    </a:lnTo>
                    <a:lnTo>
                      <a:pt x="1317" y="64"/>
                    </a:lnTo>
                    <a:lnTo>
                      <a:pt x="1301" y="56"/>
                    </a:lnTo>
                    <a:lnTo>
                      <a:pt x="1293" y="64"/>
                    </a:lnTo>
                    <a:lnTo>
                      <a:pt x="1269" y="72"/>
                    </a:lnTo>
                    <a:lnTo>
                      <a:pt x="1245" y="80"/>
                    </a:lnTo>
                    <a:lnTo>
                      <a:pt x="1229" y="88"/>
                    </a:lnTo>
                    <a:lnTo>
                      <a:pt x="1221" y="112"/>
                    </a:lnTo>
                    <a:lnTo>
                      <a:pt x="1221" y="128"/>
                    </a:lnTo>
                    <a:lnTo>
                      <a:pt x="1213" y="136"/>
                    </a:lnTo>
                    <a:lnTo>
                      <a:pt x="1205" y="152"/>
                    </a:lnTo>
                    <a:lnTo>
                      <a:pt x="1197" y="168"/>
                    </a:lnTo>
                    <a:lnTo>
                      <a:pt x="1197" y="184"/>
                    </a:lnTo>
                    <a:lnTo>
                      <a:pt x="1205" y="208"/>
                    </a:lnTo>
                    <a:lnTo>
                      <a:pt x="1205" y="232"/>
                    </a:lnTo>
                    <a:lnTo>
                      <a:pt x="1205" y="248"/>
                    </a:lnTo>
                    <a:lnTo>
                      <a:pt x="1189" y="280"/>
                    </a:lnTo>
                    <a:lnTo>
                      <a:pt x="1165" y="304"/>
                    </a:lnTo>
                    <a:lnTo>
                      <a:pt x="1149" y="328"/>
                    </a:lnTo>
                    <a:lnTo>
                      <a:pt x="1133" y="336"/>
                    </a:lnTo>
                    <a:lnTo>
                      <a:pt x="1117" y="344"/>
                    </a:lnTo>
                    <a:lnTo>
                      <a:pt x="1109" y="344"/>
                    </a:lnTo>
                    <a:lnTo>
                      <a:pt x="1109" y="352"/>
                    </a:lnTo>
                    <a:lnTo>
                      <a:pt x="1101" y="352"/>
                    </a:lnTo>
                    <a:lnTo>
                      <a:pt x="1077" y="375"/>
                    </a:lnTo>
                    <a:lnTo>
                      <a:pt x="1053" y="391"/>
                    </a:lnTo>
                    <a:lnTo>
                      <a:pt x="1037" y="407"/>
                    </a:lnTo>
                    <a:lnTo>
                      <a:pt x="1029" y="415"/>
                    </a:lnTo>
                    <a:lnTo>
                      <a:pt x="1037" y="423"/>
                    </a:lnTo>
                    <a:lnTo>
                      <a:pt x="1053" y="431"/>
                    </a:lnTo>
                    <a:lnTo>
                      <a:pt x="1061" y="431"/>
                    </a:lnTo>
                    <a:lnTo>
                      <a:pt x="1061" y="439"/>
                    </a:lnTo>
                    <a:lnTo>
                      <a:pt x="1053" y="447"/>
                    </a:lnTo>
                    <a:lnTo>
                      <a:pt x="1037" y="463"/>
                    </a:lnTo>
                    <a:lnTo>
                      <a:pt x="1021" y="463"/>
                    </a:lnTo>
                    <a:lnTo>
                      <a:pt x="1013" y="463"/>
                    </a:lnTo>
                    <a:lnTo>
                      <a:pt x="1013" y="471"/>
                    </a:lnTo>
                    <a:lnTo>
                      <a:pt x="997" y="487"/>
                    </a:lnTo>
                    <a:lnTo>
                      <a:pt x="973" y="503"/>
                    </a:lnTo>
                    <a:lnTo>
                      <a:pt x="958" y="511"/>
                    </a:lnTo>
                    <a:lnTo>
                      <a:pt x="950" y="511"/>
                    </a:lnTo>
                    <a:lnTo>
                      <a:pt x="942" y="511"/>
                    </a:lnTo>
                    <a:lnTo>
                      <a:pt x="926" y="503"/>
                    </a:lnTo>
                    <a:lnTo>
                      <a:pt x="910" y="495"/>
                    </a:lnTo>
                    <a:lnTo>
                      <a:pt x="894" y="479"/>
                    </a:lnTo>
                    <a:lnTo>
                      <a:pt x="886" y="463"/>
                    </a:lnTo>
                    <a:lnTo>
                      <a:pt x="870" y="455"/>
                    </a:lnTo>
                    <a:lnTo>
                      <a:pt x="870" y="447"/>
                    </a:lnTo>
                    <a:lnTo>
                      <a:pt x="870" y="455"/>
                    </a:lnTo>
                    <a:lnTo>
                      <a:pt x="846" y="455"/>
                    </a:lnTo>
                    <a:lnTo>
                      <a:pt x="830" y="463"/>
                    </a:lnTo>
                    <a:lnTo>
                      <a:pt x="822" y="463"/>
                    </a:lnTo>
                    <a:lnTo>
                      <a:pt x="814" y="455"/>
                    </a:lnTo>
                    <a:lnTo>
                      <a:pt x="806" y="455"/>
                    </a:lnTo>
                    <a:lnTo>
                      <a:pt x="806" y="463"/>
                    </a:lnTo>
                    <a:lnTo>
                      <a:pt x="790" y="463"/>
                    </a:lnTo>
                    <a:lnTo>
                      <a:pt x="766" y="455"/>
                    </a:lnTo>
                    <a:lnTo>
                      <a:pt x="750" y="455"/>
                    </a:lnTo>
                    <a:lnTo>
                      <a:pt x="734" y="463"/>
                    </a:lnTo>
                    <a:lnTo>
                      <a:pt x="702" y="479"/>
                    </a:lnTo>
                    <a:lnTo>
                      <a:pt x="670" y="487"/>
                    </a:lnTo>
                    <a:lnTo>
                      <a:pt x="646" y="487"/>
                    </a:lnTo>
                    <a:lnTo>
                      <a:pt x="638" y="479"/>
                    </a:lnTo>
                    <a:lnTo>
                      <a:pt x="630" y="479"/>
                    </a:lnTo>
                    <a:lnTo>
                      <a:pt x="614" y="471"/>
                    </a:lnTo>
                    <a:lnTo>
                      <a:pt x="599" y="463"/>
                    </a:lnTo>
                    <a:lnTo>
                      <a:pt x="591" y="471"/>
                    </a:lnTo>
                    <a:lnTo>
                      <a:pt x="559" y="471"/>
                    </a:lnTo>
                    <a:lnTo>
                      <a:pt x="535" y="471"/>
                    </a:lnTo>
                    <a:lnTo>
                      <a:pt x="519" y="463"/>
                    </a:lnTo>
                    <a:lnTo>
                      <a:pt x="511" y="463"/>
                    </a:lnTo>
                    <a:lnTo>
                      <a:pt x="503" y="463"/>
                    </a:lnTo>
                    <a:lnTo>
                      <a:pt x="487" y="463"/>
                    </a:lnTo>
                    <a:lnTo>
                      <a:pt x="471" y="463"/>
                    </a:lnTo>
                    <a:lnTo>
                      <a:pt x="455" y="463"/>
                    </a:lnTo>
                    <a:lnTo>
                      <a:pt x="431" y="463"/>
                    </a:lnTo>
                    <a:lnTo>
                      <a:pt x="415" y="463"/>
                    </a:lnTo>
                    <a:lnTo>
                      <a:pt x="407" y="463"/>
                    </a:lnTo>
                    <a:lnTo>
                      <a:pt x="391" y="471"/>
                    </a:lnTo>
                    <a:lnTo>
                      <a:pt x="383" y="487"/>
                    </a:lnTo>
                    <a:lnTo>
                      <a:pt x="367" y="495"/>
                    </a:lnTo>
                    <a:lnTo>
                      <a:pt x="343" y="503"/>
                    </a:lnTo>
                    <a:lnTo>
                      <a:pt x="311" y="535"/>
                    </a:lnTo>
                    <a:lnTo>
                      <a:pt x="287" y="567"/>
                    </a:lnTo>
                    <a:lnTo>
                      <a:pt x="263" y="583"/>
                    </a:lnTo>
                    <a:lnTo>
                      <a:pt x="240" y="599"/>
                    </a:lnTo>
                    <a:lnTo>
                      <a:pt x="216" y="615"/>
                    </a:lnTo>
                    <a:lnTo>
                      <a:pt x="200" y="623"/>
                    </a:lnTo>
                    <a:lnTo>
                      <a:pt x="184" y="631"/>
                    </a:lnTo>
                    <a:lnTo>
                      <a:pt x="160" y="639"/>
                    </a:lnTo>
                    <a:lnTo>
                      <a:pt x="144" y="647"/>
                    </a:lnTo>
                    <a:lnTo>
                      <a:pt x="128" y="663"/>
                    </a:lnTo>
                    <a:lnTo>
                      <a:pt x="120" y="679"/>
                    </a:lnTo>
                    <a:lnTo>
                      <a:pt x="112" y="679"/>
                    </a:lnTo>
                    <a:lnTo>
                      <a:pt x="104" y="679"/>
                    </a:lnTo>
                    <a:lnTo>
                      <a:pt x="104" y="687"/>
                    </a:lnTo>
                    <a:lnTo>
                      <a:pt x="96" y="687"/>
                    </a:lnTo>
                    <a:lnTo>
                      <a:pt x="88" y="687"/>
                    </a:lnTo>
                    <a:lnTo>
                      <a:pt x="80" y="687"/>
                    </a:lnTo>
                    <a:lnTo>
                      <a:pt x="72" y="687"/>
                    </a:lnTo>
                    <a:lnTo>
                      <a:pt x="64" y="687"/>
                    </a:lnTo>
                    <a:lnTo>
                      <a:pt x="56" y="687"/>
                    </a:lnTo>
                    <a:lnTo>
                      <a:pt x="40" y="687"/>
                    </a:lnTo>
                    <a:lnTo>
                      <a:pt x="32" y="695"/>
                    </a:lnTo>
                    <a:lnTo>
                      <a:pt x="24" y="703"/>
                    </a:lnTo>
                    <a:lnTo>
                      <a:pt x="16" y="711"/>
                    </a:lnTo>
                    <a:lnTo>
                      <a:pt x="8" y="727"/>
                    </a:lnTo>
                    <a:lnTo>
                      <a:pt x="0" y="751"/>
                    </a:lnTo>
                    <a:lnTo>
                      <a:pt x="0" y="759"/>
                    </a:lnTo>
                    <a:lnTo>
                      <a:pt x="8" y="759"/>
                    </a:lnTo>
                    <a:lnTo>
                      <a:pt x="16" y="767"/>
                    </a:lnTo>
                    <a:lnTo>
                      <a:pt x="16" y="775"/>
                    </a:lnTo>
                    <a:lnTo>
                      <a:pt x="24" y="775"/>
                    </a:lnTo>
                    <a:lnTo>
                      <a:pt x="32" y="775"/>
                    </a:lnTo>
                    <a:lnTo>
                      <a:pt x="56" y="775"/>
                    </a:lnTo>
                    <a:lnTo>
                      <a:pt x="72" y="783"/>
                    </a:lnTo>
                    <a:lnTo>
                      <a:pt x="72" y="791"/>
                    </a:lnTo>
                    <a:lnTo>
                      <a:pt x="80" y="791"/>
                    </a:lnTo>
                    <a:lnTo>
                      <a:pt x="80" y="799"/>
                    </a:lnTo>
                    <a:lnTo>
                      <a:pt x="88" y="799"/>
                    </a:lnTo>
                    <a:lnTo>
                      <a:pt x="96" y="799"/>
                    </a:lnTo>
                    <a:lnTo>
                      <a:pt x="104" y="791"/>
                    </a:lnTo>
                    <a:lnTo>
                      <a:pt x="112" y="791"/>
                    </a:lnTo>
                    <a:lnTo>
                      <a:pt x="128" y="791"/>
                    </a:lnTo>
                    <a:lnTo>
                      <a:pt x="152" y="783"/>
                    </a:lnTo>
                    <a:lnTo>
                      <a:pt x="160" y="783"/>
                    </a:lnTo>
                    <a:lnTo>
                      <a:pt x="176" y="783"/>
                    </a:lnTo>
                    <a:lnTo>
                      <a:pt x="200" y="799"/>
                    </a:lnTo>
                    <a:lnTo>
                      <a:pt x="216" y="815"/>
                    </a:lnTo>
                    <a:lnTo>
                      <a:pt x="232" y="831"/>
                    </a:lnTo>
                    <a:lnTo>
                      <a:pt x="240" y="831"/>
                    </a:lnTo>
                    <a:lnTo>
                      <a:pt x="255" y="831"/>
                    </a:lnTo>
                    <a:lnTo>
                      <a:pt x="255" y="823"/>
                    </a:lnTo>
                    <a:lnTo>
                      <a:pt x="263" y="831"/>
                    </a:lnTo>
                    <a:lnTo>
                      <a:pt x="287" y="839"/>
                    </a:lnTo>
                    <a:lnTo>
                      <a:pt x="295" y="839"/>
                    </a:lnTo>
                    <a:lnTo>
                      <a:pt x="295" y="831"/>
                    </a:lnTo>
                    <a:lnTo>
                      <a:pt x="279" y="815"/>
                    </a:lnTo>
                    <a:lnTo>
                      <a:pt x="263" y="807"/>
                    </a:lnTo>
                    <a:lnTo>
                      <a:pt x="263" y="799"/>
                    </a:lnTo>
                    <a:lnTo>
                      <a:pt x="263" y="783"/>
                    </a:lnTo>
                    <a:lnTo>
                      <a:pt x="279" y="759"/>
                    </a:lnTo>
                    <a:lnTo>
                      <a:pt x="303" y="743"/>
                    </a:lnTo>
                    <a:lnTo>
                      <a:pt x="327" y="735"/>
                    </a:lnTo>
                    <a:lnTo>
                      <a:pt x="335" y="751"/>
                    </a:lnTo>
                    <a:lnTo>
                      <a:pt x="327" y="759"/>
                    </a:lnTo>
                    <a:lnTo>
                      <a:pt x="335" y="767"/>
                    </a:lnTo>
                    <a:lnTo>
                      <a:pt x="351" y="775"/>
                    </a:lnTo>
                    <a:lnTo>
                      <a:pt x="359" y="775"/>
                    </a:lnTo>
                    <a:lnTo>
                      <a:pt x="367" y="767"/>
                    </a:lnTo>
                    <a:lnTo>
                      <a:pt x="383" y="759"/>
                    </a:lnTo>
                    <a:lnTo>
                      <a:pt x="415" y="751"/>
                    </a:lnTo>
                    <a:lnTo>
                      <a:pt x="463" y="751"/>
                    </a:lnTo>
                    <a:lnTo>
                      <a:pt x="503" y="743"/>
                    </a:lnTo>
                    <a:lnTo>
                      <a:pt x="551" y="719"/>
                    </a:lnTo>
                    <a:lnTo>
                      <a:pt x="599" y="711"/>
                    </a:lnTo>
                    <a:lnTo>
                      <a:pt x="638" y="703"/>
                    </a:lnTo>
                    <a:lnTo>
                      <a:pt x="662" y="703"/>
                    </a:lnTo>
                    <a:lnTo>
                      <a:pt x="702" y="695"/>
                    </a:lnTo>
                    <a:lnTo>
                      <a:pt x="726" y="687"/>
                    </a:lnTo>
                    <a:lnTo>
                      <a:pt x="750" y="679"/>
                    </a:lnTo>
                    <a:lnTo>
                      <a:pt x="774" y="687"/>
                    </a:lnTo>
                    <a:lnTo>
                      <a:pt x="790" y="703"/>
                    </a:lnTo>
                    <a:lnTo>
                      <a:pt x="798" y="703"/>
                    </a:lnTo>
                    <a:lnTo>
                      <a:pt x="814" y="711"/>
                    </a:lnTo>
                    <a:lnTo>
                      <a:pt x="838" y="719"/>
                    </a:lnTo>
                    <a:lnTo>
                      <a:pt x="854" y="719"/>
                    </a:lnTo>
                    <a:lnTo>
                      <a:pt x="878" y="711"/>
                    </a:lnTo>
                    <a:lnTo>
                      <a:pt x="902" y="703"/>
                    </a:lnTo>
                    <a:lnTo>
                      <a:pt x="910" y="703"/>
                    </a:lnTo>
                    <a:lnTo>
                      <a:pt x="910" y="719"/>
                    </a:lnTo>
                    <a:lnTo>
                      <a:pt x="902" y="743"/>
                    </a:lnTo>
                    <a:lnTo>
                      <a:pt x="886" y="759"/>
                    </a:lnTo>
                    <a:lnTo>
                      <a:pt x="870" y="775"/>
                    </a:lnTo>
                    <a:lnTo>
                      <a:pt x="846" y="783"/>
                    </a:lnTo>
                    <a:lnTo>
                      <a:pt x="830" y="775"/>
                    </a:lnTo>
                    <a:lnTo>
                      <a:pt x="822" y="775"/>
                    </a:lnTo>
                    <a:lnTo>
                      <a:pt x="830" y="783"/>
                    </a:lnTo>
                    <a:lnTo>
                      <a:pt x="838" y="807"/>
                    </a:lnTo>
                    <a:lnTo>
                      <a:pt x="838" y="823"/>
                    </a:lnTo>
                    <a:lnTo>
                      <a:pt x="838" y="847"/>
                    </a:lnTo>
                    <a:lnTo>
                      <a:pt x="830" y="871"/>
                    </a:lnTo>
                    <a:lnTo>
                      <a:pt x="822" y="887"/>
                    </a:lnTo>
                    <a:lnTo>
                      <a:pt x="814" y="887"/>
                    </a:lnTo>
                    <a:lnTo>
                      <a:pt x="822" y="894"/>
                    </a:lnTo>
                    <a:lnTo>
                      <a:pt x="830" y="902"/>
                    </a:lnTo>
                    <a:lnTo>
                      <a:pt x="846" y="910"/>
                    </a:lnTo>
                    <a:lnTo>
                      <a:pt x="862" y="918"/>
                    </a:lnTo>
                    <a:lnTo>
                      <a:pt x="878" y="942"/>
                    </a:lnTo>
                    <a:lnTo>
                      <a:pt x="878" y="958"/>
                    </a:lnTo>
                    <a:lnTo>
                      <a:pt x="886" y="974"/>
                    </a:lnTo>
                    <a:lnTo>
                      <a:pt x="918" y="990"/>
                    </a:lnTo>
                    <a:lnTo>
                      <a:pt x="942" y="1006"/>
                    </a:lnTo>
                    <a:lnTo>
                      <a:pt x="950" y="1006"/>
                    </a:lnTo>
                    <a:lnTo>
                      <a:pt x="966" y="990"/>
                    </a:lnTo>
                    <a:lnTo>
                      <a:pt x="981" y="974"/>
                    </a:lnTo>
                    <a:lnTo>
                      <a:pt x="989" y="950"/>
                    </a:lnTo>
                    <a:lnTo>
                      <a:pt x="1005" y="926"/>
                    </a:lnTo>
                    <a:lnTo>
                      <a:pt x="1021" y="910"/>
                    </a:lnTo>
                    <a:lnTo>
                      <a:pt x="1037" y="894"/>
                    </a:lnTo>
                    <a:lnTo>
                      <a:pt x="1053" y="879"/>
                    </a:lnTo>
                    <a:lnTo>
                      <a:pt x="1061" y="863"/>
                    </a:lnTo>
                    <a:lnTo>
                      <a:pt x="1061" y="855"/>
                    </a:lnTo>
                    <a:lnTo>
                      <a:pt x="1069" y="847"/>
                    </a:lnTo>
                    <a:lnTo>
                      <a:pt x="1101" y="847"/>
                    </a:lnTo>
                    <a:lnTo>
                      <a:pt x="1125" y="839"/>
                    </a:lnTo>
                    <a:lnTo>
                      <a:pt x="1133" y="831"/>
                    </a:lnTo>
                    <a:lnTo>
                      <a:pt x="1149" y="831"/>
                    </a:lnTo>
                    <a:lnTo>
                      <a:pt x="1165" y="831"/>
                    </a:lnTo>
                    <a:lnTo>
                      <a:pt x="1181" y="831"/>
                    </a:lnTo>
                    <a:lnTo>
                      <a:pt x="1181" y="815"/>
                    </a:lnTo>
                    <a:lnTo>
                      <a:pt x="1181" y="799"/>
                    </a:lnTo>
                    <a:lnTo>
                      <a:pt x="1181" y="783"/>
                    </a:lnTo>
                    <a:lnTo>
                      <a:pt x="1165" y="775"/>
                    </a:lnTo>
                    <a:lnTo>
                      <a:pt x="1149" y="767"/>
                    </a:lnTo>
                    <a:lnTo>
                      <a:pt x="1133" y="759"/>
                    </a:lnTo>
                    <a:lnTo>
                      <a:pt x="1117" y="743"/>
                    </a:lnTo>
                    <a:lnTo>
                      <a:pt x="1125" y="719"/>
                    </a:lnTo>
                    <a:lnTo>
                      <a:pt x="1133" y="703"/>
                    </a:lnTo>
                    <a:lnTo>
                      <a:pt x="1149" y="695"/>
                    </a:lnTo>
                    <a:lnTo>
                      <a:pt x="1173" y="679"/>
                    </a:lnTo>
                    <a:lnTo>
                      <a:pt x="1197" y="671"/>
                    </a:lnTo>
                    <a:lnTo>
                      <a:pt x="1213" y="663"/>
                    </a:lnTo>
                    <a:lnTo>
                      <a:pt x="1229" y="679"/>
                    </a:lnTo>
                    <a:lnTo>
                      <a:pt x="1245" y="695"/>
                    </a:lnTo>
                    <a:lnTo>
                      <a:pt x="1253" y="703"/>
                    </a:lnTo>
                    <a:lnTo>
                      <a:pt x="1269" y="711"/>
                    </a:lnTo>
                    <a:lnTo>
                      <a:pt x="1277" y="727"/>
                    </a:lnTo>
                    <a:lnTo>
                      <a:pt x="1277" y="735"/>
                    </a:lnTo>
                    <a:lnTo>
                      <a:pt x="1269" y="743"/>
                    </a:lnTo>
                    <a:lnTo>
                      <a:pt x="1245" y="751"/>
                    </a:lnTo>
                    <a:lnTo>
                      <a:pt x="1229" y="751"/>
                    </a:lnTo>
                    <a:lnTo>
                      <a:pt x="1221" y="759"/>
                    </a:lnTo>
                    <a:lnTo>
                      <a:pt x="1229" y="767"/>
                    </a:lnTo>
                    <a:lnTo>
                      <a:pt x="1237" y="767"/>
                    </a:lnTo>
                    <a:lnTo>
                      <a:pt x="1253" y="759"/>
                    </a:lnTo>
                    <a:lnTo>
                      <a:pt x="1277" y="759"/>
                    </a:lnTo>
                    <a:lnTo>
                      <a:pt x="1301" y="751"/>
                    </a:lnTo>
                    <a:lnTo>
                      <a:pt x="1317" y="751"/>
                    </a:lnTo>
                    <a:lnTo>
                      <a:pt x="1364" y="751"/>
                    </a:lnTo>
                    <a:lnTo>
                      <a:pt x="1396" y="751"/>
                    </a:lnTo>
                    <a:lnTo>
                      <a:pt x="1420" y="759"/>
                    </a:lnTo>
                    <a:lnTo>
                      <a:pt x="1444" y="767"/>
                    </a:lnTo>
                    <a:lnTo>
                      <a:pt x="1452" y="759"/>
                    </a:lnTo>
                    <a:lnTo>
                      <a:pt x="1460" y="727"/>
                    </a:lnTo>
                    <a:lnTo>
                      <a:pt x="1476" y="711"/>
                    </a:lnTo>
                    <a:lnTo>
                      <a:pt x="1492" y="703"/>
                    </a:lnTo>
                    <a:lnTo>
                      <a:pt x="1516" y="679"/>
                    </a:lnTo>
                    <a:lnTo>
                      <a:pt x="1532" y="663"/>
                    </a:lnTo>
                    <a:lnTo>
                      <a:pt x="1548" y="655"/>
                    </a:lnTo>
                    <a:lnTo>
                      <a:pt x="1564" y="663"/>
                    </a:lnTo>
                    <a:lnTo>
                      <a:pt x="1572" y="671"/>
                    </a:lnTo>
                    <a:lnTo>
                      <a:pt x="1580" y="679"/>
                    </a:lnTo>
                    <a:lnTo>
                      <a:pt x="1572" y="687"/>
                    </a:lnTo>
                    <a:lnTo>
                      <a:pt x="1564" y="703"/>
                    </a:lnTo>
                    <a:lnTo>
                      <a:pt x="1556" y="735"/>
                    </a:lnTo>
                    <a:lnTo>
                      <a:pt x="1556" y="767"/>
                    </a:lnTo>
                    <a:lnTo>
                      <a:pt x="1556" y="775"/>
                    </a:lnTo>
                    <a:lnTo>
                      <a:pt x="1564" y="775"/>
                    </a:lnTo>
                    <a:lnTo>
                      <a:pt x="1564" y="783"/>
                    </a:lnTo>
                    <a:lnTo>
                      <a:pt x="1572" y="783"/>
                    </a:lnTo>
                    <a:lnTo>
                      <a:pt x="1580" y="767"/>
                    </a:lnTo>
                    <a:lnTo>
                      <a:pt x="1596" y="751"/>
                    </a:lnTo>
                    <a:lnTo>
                      <a:pt x="1604" y="743"/>
                    </a:lnTo>
                    <a:lnTo>
                      <a:pt x="1612" y="735"/>
                    </a:lnTo>
                    <a:lnTo>
                      <a:pt x="1620" y="727"/>
                    </a:lnTo>
                    <a:lnTo>
                      <a:pt x="1620" y="719"/>
                    </a:lnTo>
                    <a:lnTo>
                      <a:pt x="1628" y="719"/>
                    </a:lnTo>
                    <a:lnTo>
                      <a:pt x="1628" y="711"/>
                    </a:lnTo>
                    <a:lnTo>
                      <a:pt x="1628" y="703"/>
                    </a:lnTo>
                    <a:lnTo>
                      <a:pt x="1628" y="695"/>
                    </a:lnTo>
                    <a:lnTo>
                      <a:pt x="1620" y="687"/>
                    </a:lnTo>
                    <a:lnTo>
                      <a:pt x="1620" y="679"/>
                    </a:lnTo>
                    <a:lnTo>
                      <a:pt x="1620" y="663"/>
                    </a:lnTo>
                    <a:lnTo>
                      <a:pt x="1628" y="647"/>
                    </a:lnTo>
                    <a:lnTo>
                      <a:pt x="1652" y="623"/>
                    </a:lnTo>
                    <a:lnTo>
                      <a:pt x="1676" y="607"/>
                    </a:lnTo>
                    <a:lnTo>
                      <a:pt x="1699" y="615"/>
                    </a:lnTo>
                    <a:lnTo>
                      <a:pt x="1715" y="623"/>
                    </a:lnTo>
                    <a:lnTo>
                      <a:pt x="1723" y="631"/>
                    </a:lnTo>
                    <a:lnTo>
                      <a:pt x="1723" y="639"/>
                    </a:lnTo>
                    <a:lnTo>
                      <a:pt x="1723" y="647"/>
                    </a:lnTo>
                    <a:lnTo>
                      <a:pt x="1731" y="647"/>
                    </a:lnTo>
                    <a:lnTo>
                      <a:pt x="1739" y="647"/>
                    </a:lnTo>
                    <a:lnTo>
                      <a:pt x="1755" y="647"/>
                    </a:lnTo>
                    <a:lnTo>
                      <a:pt x="1747" y="631"/>
                    </a:lnTo>
                    <a:lnTo>
                      <a:pt x="1739" y="615"/>
                    </a:lnTo>
                    <a:lnTo>
                      <a:pt x="1739" y="607"/>
                    </a:lnTo>
                    <a:lnTo>
                      <a:pt x="1739" y="591"/>
                    </a:lnTo>
                    <a:lnTo>
                      <a:pt x="1731" y="575"/>
                    </a:lnTo>
                    <a:lnTo>
                      <a:pt x="1739" y="559"/>
                    </a:lnTo>
                    <a:lnTo>
                      <a:pt x="1755" y="543"/>
                    </a:lnTo>
                    <a:lnTo>
                      <a:pt x="1771" y="535"/>
                    </a:lnTo>
                    <a:lnTo>
                      <a:pt x="1795" y="527"/>
                    </a:lnTo>
                    <a:lnTo>
                      <a:pt x="1811" y="535"/>
                    </a:lnTo>
                    <a:lnTo>
                      <a:pt x="1819" y="543"/>
                    </a:lnTo>
                    <a:lnTo>
                      <a:pt x="1827" y="551"/>
                    </a:lnTo>
                    <a:lnTo>
                      <a:pt x="1827" y="567"/>
                    </a:lnTo>
                    <a:lnTo>
                      <a:pt x="1827" y="583"/>
                    </a:lnTo>
                    <a:lnTo>
                      <a:pt x="1819" y="591"/>
                    </a:lnTo>
                    <a:lnTo>
                      <a:pt x="1803" y="599"/>
                    </a:lnTo>
                    <a:lnTo>
                      <a:pt x="1787" y="623"/>
                    </a:lnTo>
                    <a:lnTo>
                      <a:pt x="1771" y="647"/>
                    </a:lnTo>
                    <a:lnTo>
                      <a:pt x="1763" y="663"/>
                    </a:lnTo>
                    <a:lnTo>
                      <a:pt x="1763" y="671"/>
                    </a:lnTo>
                    <a:lnTo>
                      <a:pt x="1763" y="679"/>
                    </a:lnTo>
                    <a:lnTo>
                      <a:pt x="1763" y="687"/>
                    </a:lnTo>
                    <a:lnTo>
                      <a:pt x="1771" y="703"/>
                    </a:lnTo>
                    <a:lnTo>
                      <a:pt x="1779" y="711"/>
                    </a:lnTo>
                    <a:lnTo>
                      <a:pt x="1795" y="703"/>
                    </a:lnTo>
                    <a:lnTo>
                      <a:pt x="1819" y="671"/>
                    </a:lnTo>
                    <a:lnTo>
                      <a:pt x="1851" y="647"/>
                    </a:lnTo>
                    <a:lnTo>
                      <a:pt x="1875" y="631"/>
                    </a:lnTo>
                    <a:lnTo>
                      <a:pt x="1875" y="623"/>
                    </a:lnTo>
                    <a:lnTo>
                      <a:pt x="1875" y="615"/>
                    </a:lnTo>
                    <a:lnTo>
                      <a:pt x="1875" y="599"/>
                    </a:lnTo>
                    <a:lnTo>
                      <a:pt x="1875" y="591"/>
                    </a:lnTo>
                    <a:lnTo>
                      <a:pt x="1883" y="583"/>
                    </a:lnTo>
                    <a:lnTo>
                      <a:pt x="1891" y="575"/>
                    </a:lnTo>
                    <a:lnTo>
                      <a:pt x="1891" y="567"/>
                    </a:lnTo>
                    <a:lnTo>
                      <a:pt x="1891" y="559"/>
                    </a:lnTo>
                    <a:lnTo>
                      <a:pt x="1899" y="551"/>
                    </a:lnTo>
                    <a:lnTo>
                      <a:pt x="1915" y="543"/>
                    </a:lnTo>
                    <a:lnTo>
                      <a:pt x="1939" y="527"/>
                    </a:lnTo>
                    <a:lnTo>
                      <a:pt x="1955" y="519"/>
                    </a:lnTo>
                    <a:lnTo>
                      <a:pt x="1963" y="511"/>
                    </a:lnTo>
                    <a:lnTo>
                      <a:pt x="1955" y="503"/>
                    </a:lnTo>
                    <a:lnTo>
                      <a:pt x="1931" y="487"/>
                    </a:lnTo>
                    <a:lnTo>
                      <a:pt x="1923" y="471"/>
                    </a:lnTo>
                    <a:lnTo>
                      <a:pt x="1931" y="463"/>
                    </a:lnTo>
                    <a:lnTo>
                      <a:pt x="1931" y="455"/>
                    </a:lnTo>
                    <a:lnTo>
                      <a:pt x="1923" y="455"/>
                    </a:lnTo>
                    <a:lnTo>
                      <a:pt x="1915" y="439"/>
                    </a:lnTo>
                    <a:lnTo>
                      <a:pt x="1915" y="415"/>
                    </a:lnTo>
                    <a:lnTo>
                      <a:pt x="1915" y="383"/>
                    </a:lnTo>
                    <a:lnTo>
                      <a:pt x="1923" y="336"/>
                    </a:lnTo>
                    <a:lnTo>
                      <a:pt x="1931" y="288"/>
                    </a:lnTo>
                    <a:lnTo>
                      <a:pt x="1947" y="264"/>
                    </a:lnTo>
                    <a:lnTo>
                      <a:pt x="1963" y="248"/>
                    </a:lnTo>
                    <a:lnTo>
                      <a:pt x="1979" y="232"/>
                    </a:lnTo>
                    <a:lnTo>
                      <a:pt x="1995" y="216"/>
                    </a:lnTo>
                    <a:lnTo>
                      <a:pt x="1995" y="208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24"/>
              <p:cNvSpPr>
                <a:spLocks/>
              </p:cNvSpPr>
              <p:nvPr/>
            </p:nvSpPr>
            <p:spPr bwMode="auto">
              <a:xfrm>
                <a:off x="1626" y="1816"/>
                <a:ext cx="1777" cy="779"/>
              </a:xfrm>
              <a:custGeom>
                <a:avLst/>
                <a:gdLst>
                  <a:gd name="T0" fmla="*/ 482 w 1995"/>
                  <a:gd name="T1" fmla="*/ 9 h 1006"/>
                  <a:gd name="T2" fmla="*/ 444 w 1995"/>
                  <a:gd name="T3" fmla="*/ 13 h 1006"/>
                  <a:gd name="T4" fmla="*/ 412 w 1995"/>
                  <a:gd name="T5" fmla="*/ 19 h 1006"/>
                  <a:gd name="T6" fmla="*/ 391 w 1995"/>
                  <a:gd name="T7" fmla="*/ 16 h 1006"/>
                  <a:gd name="T8" fmla="*/ 399 w 1995"/>
                  <a:gd name="T9" fmla="*/ 10 h 1006"/>
                  <a:gd name="T10" fmla="*/ 413 w 1995"/>
                  <a:gd name="T11" fmla="*/ 5 h 1006"/>
                  <a:gd name="T12" fmla="*/ 384 w 1995"/>
                  <a:gd name="T13" fmla="*/ 9 h 1006"/>
                  <a:gd name="T14" fmla="*/ 379 w 1995"/>
                  <a:gd name="T15" fmla="*/ 16 h 1006"/>
                  <a:gd name="T16" fmla="*/ 356 w 1995"/>
                  <a:gd name="T17" fmla="*/ 26 h 1006"/>
                  <a:gd name="T18" fmla="*/ 331 w 1995"/>
                  <a:gd name="T19" fmla="*/ 30 h 1006"/>
                  <a:gd name="T20" fmla="*/ 333 w 1995"/>
                  <a:gd name="T21" fmla="*/ 34 h 1006"/>
                  <a:gd name="T22" fmla="*/ 314 w 1995"/>
                  <a:gd name="T23" fmla="*/ 38 h 1006"/>
                  <a:gd name="T24" fmla="*/ 286 w 1995"/>
                  <a:gd name="T25" fmla="*/ 39 h 1006"/>
                  <a:gd name="T26" fmla="*/ 267 w 1995"/>
                  <a:gd name="T27" fmla="*/ 36 h 1006"/>
                  <a:gd name="T28" fmla="*/ 249 w 1995"/>
                  <a:gd name="T29" fmla="*/ 36 h 1006"/>
                  <a:gd name="T30" fmla="*/ 203 w 1995"/>
                  <a:gd name="T31" fmla="*/ 38 h 1006"/>
                  <a:gd name="T32" fmla="*/ 176 w 1995"/>
                  <a:gd name="T33" fmla="*/ 36 h 1006"/>
                  <a:gd name="T34" fmla="*/ 149 w 1995"/>
                  <a:gd name="T35" fmla="*/ 36 h 1006"/>
                  <a:gd name="T36" fmla="*/ 120 w 1995"/>
                  <a:gd name="T37" fmla="*/ 38 h 1006"/>
                  <a:gd name="T38" fmla="*/ 75 w 1995"/>
                  <a:gd name="T39" fmla="*/ 46 h 1006"/>
                  <a:gd name="T40" fmla="*/ 40 w 1995"/>
                  <a:gd name="T41" fmla="*/ 51 h 1006"/>
                  <a:gd name="T42" fmla="*/ 27 w 1995"/>
                  <a:gd name="T43" fmla="*/ 53 h 1006"/>
                  <a:gd name="T44" fmla="*/ 10 w 1995"/>
                  <a:gd name="T45" fmla="*/ 54 h 1006"/>
                  <a:gd name="T46" fmla="*/ 4 w 1995"/>
                  <a:gd name="T47" fmla="*/ 59 h 1006"/>
                  <a:gd name="T48" fmla="*/ 23 w 1995"/>
                  <a:gd name="T49" fmla="*/ 60 h 1006"/>
                  <a:gd name="T50" fmla="*/ 33 w 1995"/>
                  <a:gd name="T51" fmla="*/ 61 h 1006"/>
                  <a:gd name="T52" fmla="*/ 62 w 1995"/>
                  <a:gd name="T53" fmla="*/ 62 h 1006"/>
                  <a:gd name="T54" fmla="*/ 83 w 1995"/>
                  <a:gd name="T55" fmla="*/ 65 h 1006"/>
                  <a:gd name="T56" fmla="*/ 83 w 1995"/>
                  <a:gd name="T57" fmla="*/ 62 h 1006"/>
                  <a:gd name="T58" fmla="*/ 102 w 1995"/>
                  <a:gd name="T59" fmla="*/ 59 h 1006"/>
                  <a:gd name="T60" fmla="*/ 131 w 1995"/>
                  <a:gd name="T61" fmla="*/ 58 h 1006"/>
                  <a:gd name="T62" fmla="*/ 208 w 1995"/>
                  <a:gd name="T63" fmla="*/ 54 h 1006"/>
                  <a:gd name="T64" fmla="*/ 250 w 1995"/>
                  <a:gd name="T65" fmla="*/ 54 h 1006"/>
                  <a:gd name="T66" fmla="*/ 286 w 1995"/>
                  <a:gd name="T67" fmla="*/ 54 h 1006"/>
                  <a:gd name="T68" fmla="*/ 261 w 1995"/>
                  <a:gd name="T69" fmla="*/ 60 h 1006"/>
                  <a:gd name="T70" fmla="*/ 261 w 1995"/>
                  <a:gd name="T71" fmla="*/ 67 h 1006"/>
                  <a:gd name="T72" fmla="*/ 271 w 1995"/>
                  <a:gd name="T73" fmla="*/ 70 h 1006"/>
                  <a:gd name="T74" fmla="*/ 300 w 1995"/>
                  <a:gd name="T75" fmla="*/ 78 h 1006"/>
                  <a:gd name="T76" fmla="*/ 326 w 1995"/>
                  <a:gd name="T77" fmla="*/ 69 h 1006"/>
                  <a:gd name="T78" fmla="*/ 354 w 1995"/>
                  <a:gd name="T79" fmla="*/ 65 h 1006"/>
                  <a:gd name="T80" fmla="*/ 372 w 1995"/>
                  <a:gd name="T81" fmla="*/ 62 h 1006"/>
                  <a:gd name="T82" fmla="*/ 354 w 1995"/>
                  <a:gd name="T83" fmla="*/ 57 h 1006"/>
                  <a:gd name="T84" fmla="*/ 387 w 1995"/>
                  <a:gd name="T85" fmla="*/ 53 h 1006"/>
                  <a:gd name="T86" fmla="*/ 399 w 1995"/>
                  <a:gd name="T87" fmla="*/ 57 h 1006"/>
                  <a:gd name="T88" fmla="*/ 394 w 1995"/>
                  <a:gd name="T89" fmla="*/ 59 h 1006"/>
                  <a:gd name="T90" fmla="*/ 446 w 1995"/>
                  <a:gd name="T91" fmla="*/ 59 h 1006"/>
                  <a:gd name="T92" fmla="*/ 476 w 1995"/>
                  <a:gd name="T93" fmla="*/ 53 h 1006"/>
                  <a:gd name="T94" fmla="*/ 495 w 1995"/>
                  <a:gd name="T95" fmla="*/ 53 h 1006"/>
                  <a:gd name="T96" fmla="*/ 491 w 1995"/>
                  <a:gd name="T97" fmla="*/ 60 h 1006"/>
                  <a:gd name="T98" fmla="*/ 509 w 1995"/>
                  <a:gd name="T99" fmla="*/ 57 h 1006"/>
                  <a:gd name="T100" fmla="*/ 509 w 1995"/>
                  <a:gd name="T101" fmla="*/ 53 h 1006"/>
                  <a:gd name="T102" fmla="*/ 534 w 1995"/>
                  <a:gd name="T103" fmla="*/ 47 h 1006"/>
                  <a:gd name="T104" fmla="*/ 547 w 1995"/>
                  <a:gd name="T105" fmla="*/ 50 h 1006"/>
                  <a:gd name="T106" fmla="*/ 544 w 1995"/>
                  <a:gd name="T107" fmla="*/ 44 h 1006"/>
                  <a:gd name="T108" fmla="*/ 572 w 1995"/>
                  <a:gd name="T109" fmla="*/ 42 h 1006"/>
                  <a:gd name="T110" fmla="*/ 562 w 1995"/>
                  <a:gd name="T111" fmla="*/ 49 h 1006"/>
                  <a:gd name="T112" fmla="*/ 556 w 1995"/>
                  <a:gd name="T113" fmla="*/ 54 h 1006"/>
                  <a:gd name="T114" fmla="*/ 590 w 1995"/>
                  <a:gd name="T115" fmla="*/ 49 h 1006"/>
                  <a:gd name="T116" fmla="*/ 594 w 1995"/>
                  <a:gd name="T117" fmla="*/ 44 h 1006"/>
                  <a:gd name="T118" fmla="*/ 617 w 1995"/>
                  <a:gd name="T119" fmla="*/ 39 h 1006"/>
                  <a:gd name="T120" fmla="*/ 605 w 1995"/>
                  <a:gd name="T121" fmla="*/ 36 h 1006"/>
                  <a:gd name="T122" fmla="*/ 613 w 1995"/>
                  <a:gd name="T123" fmla="*/ 20 h 10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5"/>
                  <a:gd name="T187" fmla="*/ 0 h 1006"/>
                  <a:gd name="T188" fmla="*/ 1995 w 1995"/>
                  <a:gd name="T189" fmla="*/ 1006 h 100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5" h="1006">
                    <a:moveTo>
                      <a:pt x="1604" y="0"/>
                    </a:moveTo>
                    <a:lnTo>
                      <a:pt x="1588" y="40"/>
                    </a:lnTo>
                    <a:lnTo>
                      <a:pt x="1572" y="56"/>
                    </a:lnTo>
                    <a:lnTo>
                      <a:pt x="1564" y="72"/>
                    </a:lnTo>
                    <a:lnTo>
                      <a:pt x="1548" y="96"/>
                    </a:lnTo>
                    <a:lnTo>
                      <a:pt x="1532" y="120"/>
                    </a:lnTo>
                    <a:lnTo>
                      <a:pt x="1524" y="128"/>
                    </a:lnTo>
                    <a:lnTo>
                      <a:pt x="1508" y="144"/>
                    </a:lnTo>
                    <a:lnTo>
                      <a:pt x="1492" y="152"/>
                    </a:lnTo>
                    <a:lnTo>
                      <a:pt x="1460" y="152"/>
                    </a:lnTo>
                    <a:lnTo>
                      <a:pt x="1436" y="160"/>
                    </a:lnTo>
                    <a:lnTo>
                      <a:pt x="1412" y="176"/>
                    </a:lnTo>
                    <a:lnTo>
                      <a:pt x="1380" y="192"/>
                    </a:lnTo>
                    <a:lnTo>
                      <a:pt x="1348" y="200"/>
                    </a:lnTo>
                    <a:lnTo>
                      <a:pt x="1332" y="200"/>
                    </a:lnTo>
                    <a:lnTo>
                      <a:pt x="1332" y="208"/>
                    </a:lnTo>
                    <a:lnTo>
                      <a:pt x="1325" y="232"/>
                    </a:lnTo>
                    <a:lnTo>
                      <a:pt x="1309" y="248"/>
                    </a:lnTo>
                    <a:lnTo>
                      <a:pt x="1293" y="248"/>
                    </a:lnTo>
                    <a:lnTo>
                      <a:pt x="1285" y="240"/>
                    </a:lnTo>
                    <a:lnTo>
                      <a:pt x="1277" y="240"/>
                    </a:lnTo>
                    <a:lnTo>
                      <a:pt x="1261" y="224"/>
                    </a:lnTo>
                    <a:lnTo>
                      <a:pt x="1245" y="216"/>
                    </a:lnTo>
                    <a:lnTo>
                      <a:pt x="1245" y="208"/>
                    </a:lnTo>
                    <a:lnTo>
                      <a:pt x="1253" y="200"/>
                    </a:lnTo>
                    <a:lnTo>
                      <a:pt x="1253" y="176"/>
                    </a:lnTo>
                    <a:lnTo>
                      <a:pt x="1253" y="152"/>
                    </a:lnTo>
                    <a:lnTo>
                      <a:pt x="1253" y="144"/>
                    </a:lnTo>
                    <a:lnTo>
                      <a:pt x="1253" y="136"/>
                    </a:lnTo>
                    <a:lnTo>
                      <a:pt x="1269" y="128"/>
                    </a:lnTo>
                    <a:lnTo>
                      <a:pt x="1285" y="112"/>
                    </a:lnTo>
                    <a:lnTo>
                      <a:pt x="1301" y="104"/>
                    </a:lnTo>
                    <a:lnTo>
                      <a:pt x="1309" y="88"/>
                    </a:lnTo>
                    <a:lnTo>
                      <a:pt x="1325" y="80"/>
                    </a:lnTo>
                    <a:lnTo>
                      <a:pt x="1325" y="72"/>
                    </a:lnTo>
                    <a:lnTo>
                      <a:pt x="1317" y="64"/>
                    </a:lnTo>
                    <a:lnTo>
                      <a:pt x="1301" y="56"/>
                    </a:lnTo>
                    <a:lnTo>
                      <a:pt x="1293" y="64"/>
                    </a:lnTo>
                    <a:lnTo>
                      <a:pt x="1269" y="72"/>
                    </a:lnTo>
                    <a:lnTo>
                      <a:pt x="1245" y="80"/>
                    </a:lnTo>
                    <a:lnTo>
                      <a:pt x="1229" y="88"/>
                    </a:lnTo>
                    <a:lnTo>
                      <a:pt x="1221" y="112"/>
                    </a:lnTo>
                    <a:lnTo>
                      <a:pt x="1221" y="128"/>
                    </a:lnTo>
                    <a:lnTo>
                      <a:pt x="1213" y="136"/>
                    </a:lnTo>
                    <a:lnTo>
                      <a:pt x="1205" y="152"/>
                    </a:lnTo>
                    <a:lnTo>
                      <a:pt x="1197" y="168"/>
                    </a:lnTo>
                    <a:lnTo>
                      <a:pt x="1197" y="184"/>
                    </a:lnTo>
                    <a:lnTo>
                      <a:pt x="1205" y="208"/>
                    </a:lnTo>
                    <a:lnTo>
                      <a:pt x="1205" y="232"/>
                    </a:lnTo>
                    <a:lnTo>
                      <a:pt x="1205" y="248"/>
                    </a:lnTo>
                    <a:lnTo>
                      <a:pt x="1189" y="280"/>
                    </a:lnTo>
                    <a:lnTo>
                      <a:pt x="1165" y="304"/>
                    </a:lnTo>
                    <a:lnTo>
                      <a:pt x="1149" y="328"/>
                    </a:lnTo>
                    <a:lnTo>
                      <a:pt x="1133" y="336"/>
                    </a:lnTo>
                    <a:lnTo>
                      <a:pt x="1117" y="344"/>
                    </a:lnTo>
                    <a:lnTo>
                      <a:pt x="1109" y="344"/>
                    </a:lnTo>
                    <a:lnTo>
                      <a:pt x="1109" y="352"/>
                    </a:lnTo>
                    <a:lnTo>
                      <a:pt x="1101" y="352"/>
                    </a:lnTo>
                    <a:lnTo>
                      <a:pt x="1077" y="375"/>
                    </a:lnTo>
                    <a:lnTo>
                      <a:pt x="1053" y="391"/>
                    </a:lnTo>
                    <a:lnTo>
                      <a:pt x="1037" y="407"/>
                    </a:lnTo>
                    <a:lnTo>
                      <a:pt x="1029" y="415"/>
                    </a:lnTo>
                    <a:lnTo>
                      <a:pt x="1037" y="423"/>
                    </a:lnTo>
                    <a:lnTo>
                      <a:pt x="1053" y="431"/>
                    </a:lnTo>
                    <a:lnTo>
                      <a:pt x="1061" y="431"/>
                    </a:lnTo>
                    <a:lnTo>
                      <a:pt x="1061" y="439"/>
                    </a:lnTo>
                    <a:lnTo>
                      <a:pt x="1053" y="447"/>
                    </a:lnTo>
                    <a:lnTo>
                      <a:pt x="1037" y="463"/>
                    </a:lnTo>
                    <a:lnTo>
                      <a:pt x="1021" y="463"/>
                    </a:lnTo>
                    <a:lnTo>
                      <a:pt x="1013" y="463"/>
                    </a:lnTo>
                    <a:lnTo>
                      <a:pt x="1013" y="471"/>
                    </a:lnTo>
                    <a:lnTo>
                      <a:pt x="997" y="487"/>
                    </a:lnTo>
                    <a:lnTo>
                      <a:pt x="973" y="503"/>
                    </a:lnTo>
                    <a:lnTo>
                      <a:pt x="958" y="511"/>
                    </a:lnTo>
                    <a:lnTo>
                      <a:pt x="950" y="511"/>
                    </a:lnTo>
                    <a:lnTo>
                      <a:pt x="942" y="511"/>
                    </a:lnTo>
                    <a:lnTo>
                      <a:pt x="926" y="503"/>
                    </a:lnTo>
                    <a:lnTo>
                      <a:pt x="910" y="495"/>
                    </a:lnTo>
                    <a:lnTo>
                      <a:pt x="894" y="479"/>
                    </a:lnTo>
                    <a:lnTo>
                      <a:pt x="886" y="463"/>
                    </a:lnTo>
                    <a:lnTo>
                      <a:pt x="870" y="455"/>
                    </a:lnTo>
                    <a:lnTo>
                      <a:pt x="870" y="447"/>
                    </a:lnTo>
                    <a:lnTo>
                      <a:pt x="870" y="455"/>
                    </a:lnTo>
                    <a:lnTo>
                      <a:pt x="846" y="455"/>
                    </a:lnTo>
                    <a:lnTo>
                      <a:pt x="830" y="463"/>
                    </a:lnTo>
                    <a:lnTo>
                      <a:pt x="822" y="463"/>
                    </a:lnTo>
                    <a:lnTo>
                      <a:pt x="814" y="455"/>
                    </a:lnTo>
                    <a:lnTo>
                      <a:pt x="806" y="455"/>
                    </a:lnTo>
                    <a:lnTo>
                      <a:pt x="806" y="463"/>
                    </a:lnTo>
                    <a:lnTo>
                      <a:pt x="790" y="463"/>
                    </a:lnTo>
                    <a:lnTo>
                      <a:pt x="766" y="455"/>
                    </a:lnTo>
                    <a:lnTo>
                      <a:pt x="750" y="455"/>
                    </a:lnTo>
                    <a:lnTo>
                      <a:pt x="734" y="463"/>
                    </a:lnTo>
                    <a:lnTo>
                      <a:pt x="702" y="479"/>
                    </a:lnTo>
                    <a:lnTo>
                      <a:pt x="670" y="487"/>
                    </a:lnTo>
                    <a:lnTo>
                      <a:pt x="646" y="487"/>
                    </a:lnTo>
                    <a:lnTo>
                      <a:pt x="638" y="479"/>
                    </a:lnTo>
                    <a:lnTo>
                      <a:pt x="630" y="479"/>
                    </a:lnTo>
                    <a:lnTo>
                      <a:pt x="614" y="471"/>
                    </a:lnTo>
                    <a:lnTo>
                      <a:pt x="599" y="463"/>
                    </a:lnTo>
                    <a:lnTo>
                      <a:pt x="591" y="471"/>
                    </a:lnTo>
                    <a:lnTo>
                      <a:pt x="559" y="471"/>
                    </a:lnTo>
                    <a:lnTo>
                      <a:pt x="535" y="471"/>
                    </a:lnTo>
                    <a:lnTo>
                      <a:pt x="519" y="463"/>
                    </a:lnTo>
                    <a:lnTo>
                      <a:pt x="511" y="463"/>
                    </a:lnTo>
                    <a:lnTo>
                      <a:pt x="503" y="463"/>
                    </a:lnTo>
                    <a:lnTo>
                      <a:pt x="487" y="463"/>
                    </a:lnTo>
                    <a:lnTo>
                      <a:pt x="471" y="463"/>
                    </a:lnTo>
                    <a:lnTo>
                      <a:pt x="455" y="463"/>
                    </a:lnTo>
                    <a:lnTo>
                      <a:pt x="431" y="463"/>
                    </a:lnTo>
                    <a:lnTo>
                      <a:pt x="415" y="463"/>
                    </a:lnTo>
                    <a:lnTo>
                      <a:pt x="407" y="463"/>
                    </a:lnTo>
                    <a:lnTo>
                      <a:pt x="391" y="471"/>
                    </a:lnTo>
                    <a:lnTo>
                      <a:pt x="383" y="487"/>
                    </a:lnTo>
                    <a:lnTo>
                      <a:pt x="367" y="495"/>
                    </a:lnTo>
                    <a:lnTo>
                      <a:pt x="343" y="503"/>
                    </a:lnTo>
                    <a:lnTo>
                      <a:pt x="311" y="535"/>
                    </a:lnTo>
                    <a:lnTo>
                      <a:pt x="287" y="567"/>
                    </a:lnTo>
                    <a:lnTo>
                      <a:pt x="263" y="583"/>
                    </a:lnTo>
                    <a:lnTo>
                      <a:pt x="240" y="599"/>
                    </a:lnTo>
                    <a:lnTo>
                      <a:pt x="216" y="615"/>
                    </a:lnTo>
                    <a:lnTo>
                      <a:pt x="200" y="623"/>
                    </a:lnTo>
                    <a:lnTo>
                      <a:pt x="184" y="631"/>
                    </a:lnTo>
                    <a:lnTo>
                      <a:pt x="160" y="639"/>
                    </a:lnTo>
                    <a:lnTo>
                      <a:pt x="144" y="647"/>
                    </a:lnTo>
                    <a:lnTo>
                      <a:pt x="128" y="663"/>
                    </a:lnTo>
                    <a:lnTo>
                      <a:pt x="120" y="679"/>
                    </a:lnTo>
                    <a:lnTo>
                      <a:pt x="112" y="679"/>
                    </a:lnTo>
                    <a:lnTo>
                      <a:pt x="104" y="679"/>
                    </a:lnTo>
                    <a:lnTo>
                      <a:pt x="104" y="687"/>
                    </a:lnTo>
                    <a:lnTo>
                      <a:pt x="96" y="687"/>
                    </a:lnTo>
                    <a:lnTo>
                      <a:pt x="88" y="687"/>
                    </a:lnTo>
                    <a:lnTo>
                      <a:pt x="80" y="687"/>
                    </a:lnTo>
                    <a:lnTo>
                      <a:pt x="72" y="687"/>
                    </a:lnTo>
                    <a:lnTo>
                      <a:pt x="64" y="687"/>
                    </a:lnTo>
                    <a:lnTo>
                      <a:pt x="56" y="687"/>
                    </a:lnTo>
                    <a:lnTo>
                      <a:pt x="40" y="687"/>
                    </a:lnTo>
                    <a:lnTo>
                      <a:pt x="32" y="695"/>
                    </a:lnTo>
                    <a:lnTo>
                      <a:pt x="24" y="703"/>
                    </a:lnTo>
                    <a:lnTo>
                      <a:pt x="16" y="711"/>
                    </a:lnTo>
                    <a:lnTo>
                      <a:pt x="8" y="727"/>
                    </a:lnTo>
                    <a:lnTo>
                      <a:pt x="0" y="751"/>
                    </a:lnTo>
                    <a:lnTo>
                      <a:pt x="0" y="759"/>
                    </a:lnTo>
                    <a:lnTo>
                      <a:pt x="8" y="759"/>
                    </a:lnTo>
                    <a:lnTo>
                      <a:pt x="16" y="767"/>
                    </a:lnTo>
                    <a:lnTo>
                      <a:pt x="16" y="775"/>
                    </a:lnTo>
                    <a:lnTo>
                      <a:pt x="24" y="775"/>
                    </a:lnTo>
                    <a:lnTo>
                      <a:pt x="32" y="775"/>
                    </a:lnTo>
                    <a:lnTo>
                      <a:pt x="56" y="775"/>
                    </a:lnTo>
                    <a:lnTo>
                      <a:pt x="72" y="783"/>
                    </a:lnTo>
                    <a:lnTo>
                      <a:pt x="72" y="791"/>
                    </a:lnTo>
                    <a:lnTo>
                      <a:pt x="80" y="791"/>
                    </a:lnTo>
                    <a:lnTo>
                      <a:pt x="80" y="799"/>
                    </a:lnTo>
                    <a:lnTo>
                      <a:pt x="88" y="799"/>
                    </a:lnTo>
                    <a:lnTo>
                      <a:pt x="96" y="799"/>
                    </a:lnTo>
                    <a:lnTo>
                      <a:pt x="104" y="791"/>
                    </a:lnTo>
                    <a:lnTo>
                      <a:pt x="112" y="791"/>
                    </a:lnTo>
                    <a:lnTo>
                      <a:pt x="128" y="791"/>
                    </a:lnTo>
                    <a:lnTo>
                      <a:pt x="152" y="783"/>
                    </a:lnTo>
                    <a:lnTo>
                      <a:pt x="160" y="783"/>
                    </a:lnTo>
                    <a:lnTo>
                      <a:pt x="176" y="783"/>
                    </a:lnTo>
                    <a:lnTo>
                      <a:pt x="200" y="799"/>
                    </a:lnTo>
                    <a:lnTo>
                      <a:pt x="216" y="815"/>
                    </a:lnTo>
                    <a:lnTo>
                      <a:pt x="232" y="831"/>
                    </a:lnTo>
                    <a:lnTo>
                      <a:pt x="240" y="831"/>
                    </a:lnTo>
                    <a:lnTo>
                      <a:pt x="255" y="831"/>
                    </a:lnTo>
                    <a:lnTo>
                      <a:pt x="255" y="823"/>
                    </a:lnTo>
                    <a:lnTo>
                      <a:pt x="263" y="831"/>
                    </a:lnTo>
                    <a:lnTo>
                      <a:pt x="287" y="839"/>
                    </a:lnTo>
                    <a:lnTo>
                      <a:pt x="295" y="839"/>
                    </a:lnTo>
                    <a:lnTo>
                      <a:pt x="295" y="831"/>
                    </a:lnTo>
                    <a:lnTo>
                      <a:pt x="279" y="815"/>
                    </a:lnTo>
                    <a:lnTo>
                      <a:pt x="263" y="807"/>
                    </a:lnTo>
                    <a:lnTo>
                      <a:pt x="263" y="799"/>
                    </a:lnTo>
                    <a:lnTo>
                      <a:pt x="263" y="783"/>
                    </a:lnTo>
                    <a:lnTo>
                      <a:pt x="279" y="759"/>
                    </a:lnTo>
                    <a:lnTo>
                      <a:pt x="303" y="743"/>
                    </a:lnTo>
                    <a:lnTo>
                      <a:pt x="327" y="735"/>
                    </a:lnTo>
                    <a:lnTo>
                      <a:pt x="335" y="751"/>
                    </a:lnTo>
                    <a:lnTo>
                      <a:pt x="327" y="759"/>
                    </a:lnTo>
                    <a:lnTo>
                      <a:pt x="335" y="767"/>
                    </a:lnTo>
                    <a:lnTo>
                      <a:pt x="351" y="775"/>
                    </a:lnTo>
                    <a:lnTo>
                      <a:pt x="359" y="775"/>
                    </a:lnTo>
                    <a:lnTo>
                      <a:pt x="367" y="767"/>
                    </a:lnTo>
                    <a:lnTo>
                      <a:pt x="383" y="759"/>
                    </a:lnTo>
                    <a:lnTo>
                      <a:pt x="415" y="751"/>
                    </a:lnTo>
                    <a:lnTo>
                      <a:pt x="463" y="751"/>
                    </a:lnTo>
                    <a:lnTo>
                      <a:pt x="503" y="743"/>
                    </a:lnTo>
                    <a:lnTo>
                      <a:pt x="551" y="719"/>
                    </a:lnTo>
                    <a:lnTo>
                      <a:pt x="599" y="711"/>
                    </a:lnTo>
                    <a:lnTo>
                      <a:pt x="638" y="703"/>
                    </a:lnTo>
                    <a:lnTo>
                      <a:pt x="662" y="703"/>
                    </a:lnTo>
                    <a:lnTo>
                      <a:pt x="702" y="695"/>
                    </a:lnTo>
                    <a:lnTo>
                      <a:pt x="726" y="687"/>
                    </a:lnTo>
                    <a:lnTo>
                      <a:pt x="750" y="679"/>
                    </a:lnTo>
                    <a:lnTo>
                      <a:pt x="774" y="687"/>
                    </a:lnTo>
                    <a:lnTo>
                      <a:pt x="790" y="703"/>
                    </a:lnTo>
                    <a:lnTo>
                      <a:pt x="798" y="703"/>
                    </a:lnTo>
                    <a:lnTo>
                      <a:pt x="814" y="711"/>
                    </a:lnTo>
                    <a:lnTo>
                      <a:pt x="838" y="719"/>
                    </a:lnTo>
                    <a:lnTo>
                      <a:pt x="854" y="719"/>
                    </a:lnTo>
                    <a:lnTo>
                      <a:pt x="878" y="711"/>
                    </a:lnTo>
                    <a:lnTo>
                      <a:pt x="902" y="703"/>
                    </a:lnTo>
                    <a:lnTo>
                      <a:pt x="910" y="703"/>
                    </a:lnTo>
                    <a:lnTo>
                      <a:pt x="910" y="719"/>
                    </a:lnTo>
                    <a:lnTo>
                      <a:pt x="902" y="743"/>
                    </a:lnTo>
                    <a:lnTo>
                      <a:pt x="886" y="759"/>
                    </a:lnTo>
                    <a:lnTo>
                      <a:pt x="870" y="775"/>
                    </a:lnTo>
                    <a:lnTo>
                      <a:pt x="846" y="783"/>
                    </a:lnTo>
                    <a:lnTo>
                      <a:pt x="830" y="775"/>
                    </a:lnTo>
                    <a:lnTo>
                      <a:pt x="822" y="775"/>
                    </a:lnTo>
                    <a:lnTo>
                      <a:pt x="830" y="783"/>
                    </a:lnTo>
                    <a:lnTo>
                      <a:pt x="838" y="807"/>
                    </a:lnTo>
                    <a:lnTo>
                      <a:pt x="838" y="823"/>
                    </a:lnTo>
                    <a:lnTo>
                      <a:pt x="838" y="847"/>
                    </a:lnTo>
                    <a:lnTo>
                      <a:pt x="830" y="871"/>
                    </a:lnTo>
                    <a:lnTo>
                      <a:pt x="822" y="887"/>
                    </a:lnTo>
                    <a:lnTo>
                      <a:pt x="814" y="887"/>
                    </a:lnTo>
                    <a:lnTo>
                      <a:pt x="822" y="894"/>
                    </a:lnTo>
                    <a:lnTo>
                      <a:pt x="830" y="902"/>
                    </a:lnTo>
                    <a:lnTo>
                      <a:pt x="846" y="910"/>
                    </a:lnTo>
                    <a:lnTo>
                      <a:pt x="862" y="918"/>
                    </a:lnTo>
                    <a:lnTo>
                      <a:pt x="878" y="942"/>
                    </a:lnTo>
                    <a:lnTo>
                      <a:pt x="878" y="958"/>
                    </a:lnTo>
                    <a:lnTo>
                      <a:pt x="886" y="974"/>
                    </a:lnTo>
                    <a:lnTo>
                      <a:pt x="918" y="990"/>
                    </a:lnTo>
                    <a:lnTo>
                      <a:pt x="942" y="1006"/>
                    </a:lnTo>
                    <a:lnTo>
                      <a:pt x="950" y="1006"/>
                    </a:lnTo>
                    <a:lnTo>
                      <a:pt x="966" y="990"/>
                    </a:lnTo>
                    <a:lnTo>
                      <a:pt x="981" y="974"/>
                    </a:lnTo>
                    <a:lnTo>
                      <a:pt x="989" y="950"/>
                    </a:lnTo>
                    <a:lnTo>
                      <a:pt x="1005" y="926"/>
                    </a:lnTo>
                    <a:lnTo>
                      <a:pt x="1021" y="910"/>
                    </a:lnTo>
                    <a:lnTo>
                      <a:pt x="1037" y="894"/>
                    </a:lnTo>
                    <a:lnTo>
                      <a:pt x="1053" y="879"/>
                    </a:lnTo>
                    <a:lnTo>
                      <a:pt x="1061" y="863"/>
                    </a:lnTo>
                    <a:lnTo>
                      <a:pt x="1061" y="855"/>
                    </a:lnTo>
                    <a:lnTo>
                      <a:pt x="1069" y="847"/>
                    </a:lnTo>
                    <a:lnTo>
                      <a:pt x="1101" y="847"/>
                    </a:lnTo>
                    <a:lnTo>
                      <a:pt x="1125" y="839"/>
                    </a:lnTo>
                    <a:lnTo>
                      <a:pt x="1133" y="831"/>
                    </a:lnTo>
                    <a:lnTo>
                      <a:pt x="1149" y="831"/>
                    </a:lnTo>
                    <a:lnTo>
                      <a:pt x="1165" y="831"/>
                    </a:lnTo>
                    <a:lnTo>
                      <a:pt x="1181" y="831"/>
                    </a:lnTo>
                    <a:lnTo>
                      <a:pt x="1181" y="815"/>
                    </a:lnTo>
                    <a:lnTo>
                      <a:pt x="1181" y="799"/>
                    </a:lnTo>
                    <a:lnTo>
                      <a:pt x="1181" y="783"/>
                    </a:lnTo>
                    <a:lnTo>
                      <a:pt x="1165" y="775"/>
                    </a:lnTo>
                    <a:lnTo>
                      <a:pt x="1149" y="767"/>
                    </a:lnTo>
                    <a:lnTo>
                      <a:pt x="1133" y="759"/>
                    </a:lnTo>
                    <a:lnTo>
                      <a:pt x="1117" y="743"/>
                    </a:lnTo>
                    <a:lnTo>
                      <a:pt x="1125" y="719"/>
                    </a:lnTo>
                    <a:lnTo>
                      <a:pt x="1133" y="703"/>
                    </a:lnTo>
                    <a:lnTo>
                      <a:pt x="1149" y="695"/>
                    </a:lnTo>
                    <a:lnTo>
                      <a:pt x="1173" y="679"/>
                    </a:lnTo>
                    <a:lnTo>
                      <a:pt x="1197" y="671"/>
                    </a:lnTo>
                    <a:lnTo>
                      <a:pt x="1213" y="663"/>
                    </a:lnTo>
                    <a:lnTo>
                      <a:pt x="1229" y="679"/>
                    </a:lnTo>
                    <a:lnTo>
                      <a:pt x="1245" y="695"/>
                    </a:lnTo>
                    <a:lnTo>
                      <a:pt x="1253" y="703"/>
                    </a:lnTo>
                    <a:lnTo>
                      <a:pt x="1269" y="711"/>
                    </a:lnTo>
                    <a:lnTo>
                      <a:pt x="1277" y="727"/>
                    </a:lnTo>
                    <a:lnTo>
                      <a:pt x="1277" y="735"/>
                    </a:lnTo>
                    <a:lnTo>
                      <a:pt x="1269" y="743"/>
                    </a:lnTo>
                    <a:lnTo>
                      <a:pt x="1245" y="751"/>
                    </a:lnTo>
                    <a:lnTo>
                      <a:pt x="1229" y="751"/>
                    </a:lnTo>
                    <a:lnTo>
                      <a:pt x="1221" y="759"/>
                    </a:lnTo>
                    <a:lnTo>
                      <a:pt x="1229" y="767"/>
                    </a:lnTo>
                    <a:lnTo>
                      <a:pt x="1237" y="767"/>
                    </a:lnTo>
                    <a:lnTo>
                      <a:pt x="1253" y="759"/>
                    </a:lnTo>
                    <a:lnTo>
                      <a:pt x="1277" y="759"/>
                    </a:lnTo>
                    <a:lnTo>
                      <a:pt x="1301" y="751"/>
                    </a:lnTo>
                    <a:lnTo>
                      <a:pt x="1317" y="751"/>
                    </a:lnTo>
                    <a:lnTo>
                      <a:pt x="1364" y="751"/>
                    </a:lnTo>
                    <a:lnTo>
                      <a:pt x="1396" y="751"/>
                    </a:lnTo>
                    <a:lnTo>
                      <a:pt x="1420" y="759"/>
                    </a:lnTo>
                    <a:lnTo>
                      <a:pt x="1444" y="767"/>
                    </a:lnTo>
                    <a:lnTo>
                      <a:pt x="1452" y="759"/>
                    </a:lnTo>
                    <a:lnTo>
                      <a:pt x="1460" y="727"/>
                    </a:lnTo>
                    <a:lnTo>
                      <a:pt x="1476" y="711"/>
                    </a:lnTo>
                    <a:lnTo>
                      <a:pt x="1492" y="703"/>
                    </a:lnTo>
                    <a:lnTo>
                      <a:pt x="1516" y="679"/>
                    </a:lnTo>
                    <a:lnTo>
                      <a:pt x="1532" y="663"/>
                    </a:lnTo>
                    <a:lnTo>
                      <a:pt x="1548" y="655"/>
                    </a:lnTo>
                    <a:lnTo>
                      <a:pt x="1564" y="663"/>
                    </a:lnTo>
                    <a:lnTo>
                      <a:pt x="1572" y="671"/>
                    </a:lnTo>
                    <a:lnTo>
                      <a:pt x="1580" y="679"/>
                    </a:lnTo>
                    <a:lnTo>
                      <a:pt x="1572" y="687"/>
                    </a:lnTo>
                    <a:lnTo>
                      <a:pt x="1564" y="703"/>
                    </a:lnTo>
                    <a:lnTo>
                      <a:pt x="1556" y="735"/>
                    </a:lnTo>
                    <a:lnTo>
                      <a:pt x="1556" y="767"/>
                    </a:lnTo>
                    <a:lnTo>
                      <a:pt x="1556" y="775"/>
                    </a:lnTo>
                    <a:lnTo>
                      <a:pt x="1564" y="775"/>
                    </a:lnTo>
                    <a:lnTo>
                      <a:pt x="1564" y="783"/>
                    </a:lnTo>
                    <a:lnTo>
                      <a:pt x="1572" y="783"/>
                    </a:lnTo>
                    <a:lnTo>
                      <a:pt x="1580" y="767"/>
                    </a:lnTo>
                    <a:lnTo>
                      <a:pt x="1596" y="751"/>
                    </a:lnTo>
                    <a:lnTo>
                      <a:pt x="1604" y="743"/>
                    </a:lnTo>
                    <a:lnTo>
                      <a:pt x="1612" y="735"/>
                    </a:lnTo>
                    <a:lnTo>
                      <a:pt x="1620" y="727"/>
                    </a:lnTo>
                    <a:lnTo>
                      <a:pt x="1620" y="719"/>
                    </a:lnTo>
                    <a:lnTo>
                      <a:pt x="1628" y="719"/>
                    </a:lnTo>
                    <a:lnTo>
                      <a:pt x="1628" y="711"/>
                    </a:lnTo>
                    <a:lnTo>
                      <a:pt x="1628" y="703"/>
                    </a:lnTo>
                    <a:lnTo>
                      <a:pt x="1628" y="695"/>
                    </a:lnTo>
                    <a:lnTo>
                      <a:pt x="1620" y="687"/>
                    </a:lnTo>
                    <a:lnTo>
                      <a:pt x="1620" y="679"/>
                    </a:lnTo>
                    <a:lnTo>
                      <a:pt x="1620" y="663"/>
                    </a:lnTo>
                    <a:lnTo>
                      <a:pt x="1628" y="647"/>
                    </a:lnTo>
                    <a:lnTo>
                      <a:pt x="1652" y="623"/>
                    </a:lnTo>
                    <a:lnTo>
                      <a:pt x="1676" y="607"/>
                    </a:lnTo>
                    <a:lnTo>
                      <a:pt x="1699" y="615"/>
                    </a:lnTo>
                    <a:lnTo>
                      <a:pt x="1715" y="623"/>
                    </a:lnTo>
                    <a:lnTo>
                      <a:pt x="1723" y="631"/>
                    </a:lnTo>
                    <a:lnTo>
                      <a:pt x="1723" y="639"/>
                    </a:lnTo>
                    <a:lnTo>
                      <a:pt x="1723" y="647"/>
                    </a:lnTo>
                    <a:lnTo>
                      <a:pt x="1731" y="647"/>
                    </a:lnTo>
                    <a:lnTo>
                      <a:pt x="1739" y="647"/>
                    </a:lnTo>
                    <a:lnTo>
                      <a:pt x="1755" y="647"/>
                    </a:lnTo>
                    <a:lnTo>
                      <a:pt x="1747" y="631"/>
                    </a:lnTo>
                    <a:lnTo>
                      <a:pt x="1739" y="615"/>
                    </a:lnTo>
                    <a:lnTo>
                      <a:pt x="1739" y="607"/>
                    </a:lnTo>
                    <a:lnTo>
                      <a:pt x="1739" y="591"/>
                    </a:lnTo>
                    <a:lnTo>
                      <a:pt x="1731" y="575"/>
                    </a:lnTo>
                    <a:lnTo>
                      <a:pt x="1739" y="559"/>
                    </a:lnTo>
                    <a:lnTo>
                      <a:pt x="1755" y="543"/>
                    </a:lnTo>
                    <a:lnTo>
                      <a:pt x="1771" y="535"/>
                    </a:lnTo>
                    <a:lnTo>
                      <a:pt x="1795" y="527"/>
                    </a:lnTo>
                    <a:lnTo>
                      <a:pt x="1811" y="535"/>
                    </a:lnTo>
                    <a:lnTo>
                      <a:pt x="1819" y="543"/>
                    </a:lnTo>
                    <a:lnTo>
                      <a:pt x="1827" y="551"/>
                    </a:lnTo>
                    <a:lnTo>
                      <a:pt x="1827" y="567"/>
                    </a:lnTo>
                    <a:lnTo>
                      <a:pt x="1827" y="583"/>
                    </a:lnTo>
                    <a:lnTo>
                      <a:pt x="1819" y="591"/>
                    </a:lnTo>
                    <a:lnTo>
                      <a:pt x="1803" y="599"/>
                    </a:lnTo>
                    <a:lnTo>
                      <a:pt x="1787" y="623"/>
                    </a:lnTo>
                    <a:lnTo>
                      <a:pt x="1771" y="647"/>
                    </a:lnTo>
                    <a:lnTo>
                      <a:pt x="1763" y="663"/>
                    </a:lnTo>
                    <a:lnTo>
                      <a:pt x="1763" y="671"/>
                    </a:lnTo>
                    <a:lnTo>
                      <a:pt x="1763" y="679"/>
                    </a:lnTo>
                    <a:lnTo>
                      <a:pt x="1763" y="687"/>
                    </a:lnTo>
                    <a:lnTo>
                      <a:pt x="1771" y="703"/>
                    </a:lnTo>
                    <a:lnTo>
                      <a:pt x="1779" y="711"/>
                    </a:lnTo>
                    <a:lnTo>
                      <a:pt x="1795" y="703"/>
                    </a:lnTo>
                    <a:lnTo>
                      <a:pt x="1819" y="671"/>
                    </a:lnTo>
                    <a:lnTo>
                      <a:pt x="1851" y="647"/>
                    </a:lnTo>
                    <a:lnTo>
                      <a:pt x="1875" y="631"/>
                    </a:lnTo>
                    <a:lnTo>
                      <a:pt x="1875" y="623"/>
                    </a:lnTo>
                    <a:lnTo>
                      <a:pt x="1875" y="615"/>
                    </a:lnTo>
                    <a:lnTo>
                      <a:pt x="1875" y="599"/>
                    </a:lnTo>
                    <a:lnTo>
                      <a:pt x="1875" y="591"/>
                    </a:lnTo>
                    <a:lnTo>
                      <a:pt x="1883" y="583"/>
                    </a:lnTo>
                    <a:lnTo>
                      <a:pt x="1891" y="575"/>
                    </a:lnTo>
                    <a:lnTo>
                      <a:pt x="1891" y="567"/>
                    </a:lnTo>
                    <a:lnTo>
                      <a:pt x="1891" y="559"/>
                    </a:lnTo>
                    <a:lnTo>
                      <a:pt x="1899" y="551"/>
                    </a:lnTo>
                    <a:lnTo>
                      <a:pt x="1915" y="543"/>
                    </a:lnTo>
                    <a:lnTo>
                      <a:pt x="1939" y="527"/>
                    </a:lnTo>
                    <a:lnTo>
                      <a:pt x="1955" y="519"/>
                    </a:lnTo>
                    <a:lnTo>
                      <a:pt x="1963" y="511"/>
                    </a:lnTo>
                    <a:lnTo>
                      <a:pt x="1955" y="503"/>
                    </a:lnTo>
                    <a:lnTo>
                      <a:pt x="1931" y="487"/>
                    </a:lnTo>
                    <a:lnTo>
                      <a:pt x="1923" y="471"/>
                    </a:lnTo>
                    <a:lnTo>
                      <a:pt x="1931" y="463"/>
                    </a:lnTo>
                    <a:lnTo>
                      <a:pt x="1931" y="455"/>
                    </a:lnTo>
                    <a:lnTo>
                      <a:pt x="1923" y="455"/>
                    </a:lnTo>
                    <a:lnTo>
                      <a:pt x="1915" y="439"/>
                    </a:lnTo>
                    <a:lnTo>
                      <a:pt x="1915" y="415"/>
                    </a:lnTo>
                    <a:lnTo>
                      <a:pt x="1915" y="383"/>
                    </a:lnTo>
                    <a:lnTo>
                      <a:pt x="1923" y="336"/>
                    </a:lnTo>
                    <a:lnTo>
                      <a:pt x="1931" y="288"/>
                    </a:lnTo>
                    <a:lnTo>
                      <a:pt x="1947" y="264"/>
                    </a:lnTo>
                    <a:lnTo>
                      <a:pt x="1963" y="248"/>
                    </a:lnTo>
                    <a:lnTo>
                      <a:pt x="1979" y="232"/>
                    </a:lnTo>
                    <a:lnTo>
                      <a:pt x="1995" y="216"/>
                    </a:lnTo>
                    <a:lnTo>
                      <a:pt x="1995" y="208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5"/>
              <p:cNvSpPr>
                <a:spLocks/>
              </p:cNvSpPr>
              <p:nvPr/>
            </p:nvSpPr>
            <p:spPr bwMode="auto">
              <a:xfrm>
                <a:off x="2216" y="2379"/>
                <a:ext cx="28" cy="19"/>
              </a:xfrm>
              <a:custGeom>
                <a:avLst/>
                <a:gdLst>
                  <a:gd name="T0" fmla="*/ 4 w 32"/>
                  <a:gd name="T1" fmla="*/ 2 h 24"/>
                  <a:gd name="T2" fmla="*/ 0 w 32"/>
                  <a:gd name="T3" fmla="*/ 2 h 24"/>
                  <a:gd name="T4" fmla="*/ 4 w 32"/>
                  <a:gd name="T5" fmla="*/ 0 h 24"/>
                  <a:gd name="T6" fmla="*/ 4 w 32"/>
                  <a:gd name="T7" fmla="*/ 0 h 24"/>
                  <a:gd name="T8" fmla="*/ 7 w 32"/>
                  <a:gd name="T9" fmla="*/ 2 h 24"/>
                  <a:gd name="T10" fmla="*/ 9 w 32"/>
                  <a:gd name="T11" fmla="*/ 2 h 24"/>
                  <a:gd name="T12" fmla="*/ 9 w 32"/>
                  <a:gd name="T13" fmla="*/ 2 h 24"/>
                  <a:gd name="T14" fmla="*/ 7 w 32"/>
                  <a:gd name="T15" fmla="*/ 2 h 24"/>
                  <a:gd name="T16" fmla="*/ 4 w 32"/>
                  <a:gd name="T17" fmla="*/ 2 h 24"/>
                  <a:gd name="T18" fmla="*/ 4 w 32"/>
                  <a:gd name="T19" fmla="*/ 2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4"/>
                  <a:gd name="T32" fmla="*/ 32 w 32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4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6"/>
              <p:cNvSpPr>
                <a:spLocks/>
              </p:cNvSpPr>
              <p:nvPr/>
            </p:nvSpPr>
            <p:spPr bwMode="auto">
              <a:xfrm>
                <a:off x="2216" y="2379"/>
                <a:ext cx="28" cy="19"/>
              </a:xfrm>
              <a:custGeom>
                <a:avLst/>
                <a:gdLst>
                  <a:gd name="T0" fmla="*/ 4 w 32"/>
                  <a:gd name="T1" fmla="*/ 2 h 24"/>
                  <a:gd name="T2" fmla="*/ 0 w 32"/>
                  <a:gd name="T3" fmla="*/ 2 h 24"/>
                  <a:gd name="T4" fmla="*/ 4 w 32"/>
                  <a:gd name="T5" fmla="*/ 0 h 24"/>
                  <a:gd name="T6" fmla="*/ 4 w 32"/>
                  <a:gd name="T7" fmla="*/ 0 h 24"/>
                  <a:gd name="T8" fmla="*/ 7 w 32"/>
                  <a:gd name="T9" fmla="*/ 2 h 24"/>
                  <a:gd name="T10" fmla="*/ 9 w 32"/>
                  <a:gd name="T11" fmla="*/ 2 h 24"/>
                  <a:gd name="T12" fmla="*/ 9 w 32"/>
                  <a:gd name="T13" fmla="*/ 2 h 24"/>
                  <a:gd name="T14" fmla="*/ 7 w 32"/>
                  <a:gd name="T15" fmla="*/ 2 h 24"/>
                  <a:gd name="T16" fmla="*/ 4 w 32"/>
                  <a:gd name="T17" fmla="*/ 2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8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7"/>
              <p:cNvSpPr>
                <a:spLocks/>
              </p:cNvSpPr>
              <p:nvPr/>
            </p:nvSpPr>
            <p:spPr bwMode="auto">
              <a:xfrm>
                <a:off x="2301" y="2398"/>
                <a:ext cx="36" cy="62"/>
              </a:xfrm>
              <a:custGeom>
                <a:avLst/>
                <a:gdLst>
                  <a:gd name="T0" fmla="*/ 12 w 40"/>
                  <a:gd name="T1" fmla="*/ 0 h 80"/>
                  <a:gd name="T2" fmla="*/ 9 w 40"/>
                  <a:gd name="T3" fmla="*/ 0 h 80"/>
                  <a:gd name="T4" fmla="*/ 9 w 40"/>
                  <a:gd name="T5" fmla="*/ 2 h 80"/>
                  <a:gd name="T6" fmla="*/ 9 w 40"/>
                  <a:gd name="T7" fmla="*/ 2 h 80"/>
                  <a:gd name="T8" fmla="*/ 5 w 40"/>
                  <a:gd name="T9" fmla="*/ 2 h 80"/>
                  <a:gd name="T10" fmla="*/ 5 w 40"/>
                  <a:gd name="T11" fmla="*/ 2 h 80"/>
                  <a:gd name="T12" fmla="*/ 0 w 40"/>
                  <a:gd name="T13" fmla="*/ 4 h 80"/>
                  <a:gd name="T14" fmla="*/ 5 w 40"/>
                  <a:gd name="T15" fmla="*/ 5 h 80"/>
                  <a:gd name="T16" fmla="*/ 9 w 40"/>
                  <a:gd name="T17" fmla="*/ 6 h 80"/>
                  <a:gd name="T18" fmla="*/ 12 w 40"/>
                  <a:gd name="T19" fmla="*/ 6 h 80"/>
                  <a:gd name="T20" fmla="*/ 12 w 40"/>
                  <a:gd name="T21" fmla="*/ 5 h 80"/>
                  <a:gd name="T22" fmla="*/ 14 w 40"/>
                  <a:gd name="T23" fmla="*/ 4 h 80"/>
                  <a:gd name="T24" fmla="*/ 14 w 40"/>
                  <a:gd name="T25" fmla="*/ 3 h 80"/>
                  <a:gd name="T26" fmla="*/ 12 w 40"/>
                  <a:gd name="T27" fmla="*/ 2 h 80"/>
                  <a:gd name="T28" fmla="*/ 12 w 40"/>
                  <a:gd name="T29" fmla="*/ 2 h 80"/>
                  <a:gd name="T30" fmla="*/ 14 w 40"/>
                  <a:gd name="T31" fmla="*/ 2 h 80"/>
                  <a:gd name="T32" fmla="*/ 14 w 40"/>
                  <a:gd name="T33" fmla="*/ 0 h 80"/>
                  <a:gd name="T34" fmla="*/ 12 w 40"/>
                  <a:gd name="T35" fmla="*/ 0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80"/>
                  <a:gd name="T56" fmla="*/ 40 w 40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80">
                    <a:moveTo>
                      <a:pt x="32" y="0"/>
                    </a:move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48"/>
                    </a:lnTo>
                    <a:lnTo>
                      <a:pt x="8" y="64"/>
                    </a:lnTo>
                    <a:lnTo>
                      <a:pt x="24" y="80"/>
                    </a:lnTo>
                    <a:lnTo>
                      <a:pt x="32" y="80"/>
                    </a:lnTo>
                    <a:lnTo>
                      <a:pt x="32" y="64"/>
                    </a:lnTo>
                    <a:lnTo>
                      <a:pt x="40" y="56"/>
                    </a:lnTo>
                    <a:lnTo>
                      <a:pt x="40" y="40"/>
                    </a:lnTo>
                    <a:lnTo>
                      <a:pt x="32" y="24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2301" y="2398"/>
                <a:ext cx="36" cy="62"/>
              </a:xfrm>
              <a:custGeom>
                <a:avLst/>
                <a:gdLst>
                  <a:gd name="T0" fmla="*/ 12 w 40"/>
                  <a:gd name="T1" fmla="*/ 0 h 80"/>
                  <a:gd name="T2" fmla="*/ 9 w 40"/>
                  <a:gd name="T3" fmla="*/ 0 h 80"/>
                  <a:gd name="T4" fmla="*/ 9 w 40"/>
                  <a:gd name="T5" fmla="*/ 2 h 80"/>
                  <a:gd name="T6" fmla="*/ 9 w 40"/>
                  <a:gd name="T7" fmla="*/ 2 h 80"/>
                  <a:gd name="T8" fmla="*/ 5 w 40"/>
                  <a:gd name="T9" fmla="*/ 2 h 80"/>
                  <a:gd name="T10" fmla="*/ 5 w 40"/>
                  <a:gd name="T11" fmla="*/ 2 h 80"/>
                  <a:gd name="T12" fmla="*/ 0 w 40"/>
                  <a:gd name="T13" fmla="*/ 4 h 80"/>
                  <a:gd name="T14" fmla="*/ 5 w 40"/>
                  <a:gd name="T15" fmla="*/ 5 h 80"/>
                  <a:gd name="T16" fmla="*/ 9 w 40"/>
                  <a:gd name="T17" fmla="*/ 6 h 80"/>
                  <a:gd name="T18" fmla="*/ 12 w 40"/>
                  <a:gd name="T19" fmla="*/ 6 h 80"/>
                  <a:gd name="T20" fmla="*/ 12 w 40"/>
                  <a:gd name="T21" fmla="*/ 5 h 80"/>
                  <a:gd name="T22" fmla="*/ 14 w 40"/>
                  <a:gd name="T23" fmla="*/ 4 h 80"/>
                  <a:gd name="T24" fmla="*/ 14 w 40"/>
                  <a:gd name="T25" fmla="*/ 3 h 80"/>
                  <a:gd name="T26" fmla="*/ 12 w 40"/>
                  <a:gd name="T27" fmla="*/ 2 h 80"/>
                  <a:gd name="T28" fmla="*/ 12 w 40"/>
                  <a:gd name="T29" fmla="*/ 2 h 80"/>
                  <a:gd name="T30" fmla="*/ 14 w 40"/>
                  <a:gd name="T31" fmla="*/ 2 h 80"/>
                  <a:gd name="T32" fmla="*/ 14 w 40"/>
                  <a:gd name="T33" fmla="*/ 0 h 80"/>
                  <a:gd name="T34" fmla="*/ 12 w 40"/>
                  <a:gd name="T35" fmla="*/ 0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80"/>
                  <a:gd name="T56" fmla="*/ 40 w 40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80">
                    <a:moveTo>
                      <a:pt x="32" y="0"/>
                    </a:move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48"/>
                    </a:lnTo>
                    <a:lnTo>
                      <a:pt x="8" y="64"/>
                    </a:lnTo>
                    <a:lnTo>
                      <a:pt x="24" y="80"/>
                    </a:lnTo>
                    <a:lnTo>
                      <a:pt x="32" y="80"/>
                    </a:lnTo>
                    <a:lnTo>
                      <a:pt x="32" y="64"/>
                    </a:lnTo>
                    <a:lnTo>
                      <a:pt x="40" y="56"/>
                    </a:lnTo>
                    <a:lnTo>
                      <a:pt x="40" y="40"/>
                    </a:lnTo>
                    <a:lnTo>
                      <a:pt x="32" y="24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9"/>
              <p:cNvSpPr>
                <a:spLocks/>
              </p:cNvSpPr>
              <p:nvPr/>
            </p:nvSpPr>
            <p:spPr bwMode="auto">
              <a:xfrm>
                <a:off x="3048" y="1168"/>
                <a:ext cx="533" cy="816"/>
              </a:xfrm>
              <a:custGeom>
                <a:avLst/>
                <a:gdLst>
                  <a:gd name="T0" fmla="*/ 127 w 598"/>
                  <a:gd name="T1" fmla="*/ 81 h 1054"/>
                  <a:gd name="T2" fmla="*/ 132 w 598"/>
                  <a:gd name="T3" fmla="*/ 74 h 1054"/>
                  <a:gd name="T4" fmla="*/ 127 w 598"/>
                  <a:gd name="T5" fmla="*/ 66 h 1054"/>
                  <a:gd name="T6" fmla="*/ 132 w 598"/>
                  <a:gd name="T7" fmla="*/ 60 h 1054"/>
                  <a:gd name="T8" fmla="*/ 142 w 598"/>
                  <a:gd name="T9" fmla="*/ 58 h 1054"/>
                  <a:gd name="T10" fmla="*/ 162 w 598"/>
                  <a:gd name="T11" fmla="*/ 59 h 1054"/>
                  <a:gd name="T12" fmla="*/ 159 w 598"/>
                  <a:gd name="T13" fmla="*/ 54 h 1054"/>
                  <a:gd name="T14" fmla="*/ 166 w 598"/>
                  <a:gd name="T15" fmla="*/ 49 h 1054"/>
                  <a:gd name="T16" fmla="*/ 182 w 598"/>
                  <a:gd name="T17" fmla="*/ 44 h 1054"/>
                  <a:gd name="T18" fmla="*/ 186 w 598"/>
                  <a:gd name="T19" fmla="*/ 39 h 1054"/>
                  <a:gd name="T20" fmla="*/ 189 w 598"/>
                  <a:gd name="T21" fmla="*/ 38 h 1054"/>
                  <a:gd name="T22" fmla="*/ 186 w 598"/>
                  <a:gd name="T23" fmla="*/ 30 h 1054"/>
                  <a:gd name="T24" fmla="*/ 185 w 598"/>
                  <a:gd name="T25" fmla="*/ 26 h 1054"/>
                  <a:gd name="T26" fmla="*/ 177 w 598"/>
                  <a:gd name="T27" fmla="*/ 20 h 1054"/>
                  <a:gd name="T28" fmla="*/ 156 w 598"/>
                  <a:gd name="T29" fmla="*/ 12 h 1054"/>
                  <a:gd name="T30" fmla="*/ 156 w 598"/>
                  <a:gd name="T31" fmla="*/ 9 h 1054"/>
                  <a:gd name="T32" fmla="*/ 153 w 598"/>
                  <a:gd name="T33" fmla="*/ 4 h 1054"/>
                  <a:gd name="T34" fmla="*/ 156 w 598"/>
                  <a:gd name="T35" fmla="*/ 3 h 1054"/>
                  <a:gd name="T36" fmla="*/ 156 w 598"/>
                  <a:gd name="T37" fmla="*/ 2 h 1054"/>
                  <a:gd name="T38" fmla="*/ 144 w 598"/>
                  <a:gd name="T39" fmla="*/ 2 h 1054"/>
                  <a:gd name="T40" fmla="*/ 132 w 598"/>
                  <a:gd name="T41" fmla="*/ 0 h 1054"/>
                  <a:gd name="T42" fmla="*/ 121 w 598"/>
                  <a:gd name="T43" fmla="*/ 4 h 1054"/>
                  <a:gd name="T44" fmla="*/ 127 w 598"/>
                  <a:gd name="T45" fmla="*/ 5 h 1054"/>
                  <a:gd name="T46" fmla="*/ 138 w 598"/>
                  <a:gd name="T47" fmla="*/ 4 h 1054"/>
                  <a:gd name="T48" fmla="*/ 148 w 598"/>
                  <a:gd name="T49" fmla="*/ 5 h 1054"/>
                  <a:gd name="T50" fmla="*/ 146 w 598"/>
                  <a:gd name="T51" fmla="*/ 9 h 1054"/>
                  <a:gd name="T52" fmla="*/ 144 w 598"/>
                  <a:gd name="T53" fmla="*/ 12 h 1054"/>
                  <a:gd name="T54" fmla="*/ 132 w 598"/>
                  <a:gd name="T55" fmla="*/ 12 h 1054"/>
                  <a:gd name="T56" fmla="*/ 123 w 598"/>
                  <a:gd name="T57" fmla="*/ 12 h 1054"/>
                  <a:gd name="T58" fmla="*/ 111 w 598"/>
                  <a:gd name="T59" fmla="*/ 9 h 1054"/>
                  <a:gd name="T60" fmla="*/ 111 w 598"/>
                  <a:gd name="T61" fmla="*/ 7 h 1054"/>
                  <a:gd name="T62" fmla="*/ 101 w 598"/>
                  <a:gd name="T63" fmla="*/ 4 h 1054"/>
                  <a:gd name="T64" fmla="*/ 94 w 598"/>
                  <a:gd name="T65" fmla="*/ 7 h 1054"/>
                  <a:gd name="T66" fmla="*/ 94 w 598"/>
                  <a:gd name="T67" fmla="*/ 9 h 1054"/>
                  <a:gd name="T68" fmla="*/ 84 w 598"/>
                  <a:gd name="T69" fmla="*/ 12 h 1054"/>
                  <a:gd name="T70" fmla="*/ 73 w 598"/>
                  <a:gd name="T71" fmla="*/ 14 h 1054"/>
                  <a:gd name="T72" fmla="*/ 78 w 598"/>
                  <a:gd name="T73" fmla="*/ 20 h 1054"/>
                  <a:gd name="T74" fmla="*/ 78 w 598"/>
                  <a:gd name="T75" fmla="*/ 22 h 1054"/>
                  <a:gd name="T76" fmla="*/ 70 w 598"/>
                  <a:gd name="T77" fmla="*/ 26 h 1054"/>
                  <a:gd name="T78" fmla="*/ 58 w 598"/>
                  <a:gd name="T79" fmla="*/ 26 h 1054"/>
                  <a:gd name="T80" fmla="*/ 55 w 598"/>
                  <a:gd name="T81" fmla="*/ 29 h 1054"/>
                  <a:gd name="T82" fmla="*/ 65 w 598"/>
                  <a:gd name="T83" fmla="*/ 29 h 1054"/>
                  <a:gd name="T84" fmla="*/ 76 w 598"/>
                  <a:gd name="T85" fmla="*/ 31 h 1054"/>
                  <a:gd name="T86" fmla="*/ 70 w 598"/>
                  <a:gd name="T87" fmla="*/ 36 h 1054"/>
                  <a:gd name="T88" fmla="*/ 53 w 598"/>
                  <a:gd name="T89" fmla="*/ 49 h 1054"/>
                  <a:gd name="T90" fmla="*/ 37 w 598"/>
                  <a:gd name="T91" fmla="*/ 54 h 1054"/>
                  <a:gd name="T92" fmla="*/ 23 w 598"/>
                  <a:gd name="T93" fmla="*/ 63 h 1054"/>
                  <a:gd name="T94" fmla="*/ 15 w 598"/>
                  <a:gd name="T95" fmla="*/ 63 h 1054"/>
                  <a:gd name="T96" fmla="*/ 4 w 598"/>
                  <a:gd name="T97" fmla="*/ 65 h 10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98"/>
                  <a:gd name="T148" fmla="*/ 0 h 1054"/>
                  <a:gd name="T149" fmla="*/ 598 w 598"/>
                  <a:gd name="T150" fmla="*/ 1054 h 10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98" h="1054">
                    <a:moveTo>
                      <a:pt x="399" y="1054"/>
                    </a:moveTo>
                    <a:lnTo>
                      <a:pt x="399" y="1046"/>
                    </a:lnTo>
                    <a:lnTo>
                      <a:pt x="399" y="1038"/>
                    </a:lnTo>
                    <a:lnTo>
                      <a:pt x="407" y="1022"/>
                    </a:lnTo>
                    <a:lnTo>
                      <a:pt x="407" y="990"/>
                    </a:lnTo>
                    <a:lnTo>
                      <a:pt x="415" y="958"/>
                    </a:lnTo>
                    <a:lnTo>
                      <a:pt x="423" y="926"/>
                    </a:lnTo>
                    <a:lnTo>
                      <a:pt x="415" y="894"/>
                    </a:lnTo>
                    <a:lnTo>
                      <a:pt x="399" y="854"/>
                    </a:lnTo>
                    <a:lnTo>
                      <a:pt x="407" y="814"/>
                    </a:lnTo>
                    <a:lnTo>
                      <a:pt x="407" y="798"/>
                    </a:lnTo>
                    <a:lnTo>
                      <a:pt x="415" y="782"/>
                    </a:lnTo>
                    <a:lnTo>
                      <a:pt x="431" y="766"/>
                    </a:lnTo>
                    <a:lnTo>
                      <a:pt x="439" y="758"/>
                    </a:lnTo>
                    <a:lnTo>
                      <a:pt x="447" y="750"/>
                    </a:lnTo>
                    <a:lnTo>
                      <a:pt x="454" y="750"/>
                    </a:lnTo>
                    <a:lnTo>
                      <a:pt x="486" y="758"/>
                    </a:lnTo>
                    <a:lnTo>
                      <a:pt x="510" y="758"/>
                    </a:lnTo>
                    <a:lnTo>
                      <a:pt x="510" y="750"/>
                    </a:lnTo>
                    <a:lnTo>
                      <a:pt x="510" y="726"/>
                    </a:lnTo>
                    <a:lnTo>
                      <a:pt x="502" y="702"/>
                    </a:lnTo>
                    <a:lnTo>
                      <a:pt x="510" y="686"/>
                    </a:lnTo>
                    <a:lnTo>
                      <a:pt x="518" y="663"/>
                    </a:lnTo>
                    <a:lnTo>
                      <a:pt x="526" y="631"/>
                    </a:lnTo>
                    <a:lnTo>
                      <a:pt x="550" y="591"/>
                    </a:lnTo>
                    <a:lnTo>
                      <a:pt x="566" y="575"/>
                    </a:lnTo>
                    <a:lnTo>
                      <a:pt x="574" y="567"/>
                    </a:lnTo>
                    <a:lnTo>
                      <a:pt x="582" y="559"/>
                    </a:lnTo>
                    <a:lnTo>
                      <a:pt x="590" y="527"/>
                    </a:lnTo>
                    <a:lnTo>
                      <a:pt x="590" y="511"/>
                    </a:lnTo>
                    <a:lnTo>
                      <a:pt x="598" y="511"/>
                    </a:lnTo>
                    <a:lnTo>
                      <a:pt x="598" y="503"/>
                    </a:lnTo>
                    <a:lnTo>
                      <a:pt x="598" y="487"/>
                    </a:lnTo>
                    <a:lnTo>
                      <a:pt x="598" y="455"/>
                    </a:lnTo>
                    <a:lnTo>
                      <a:pt x="598" y="415"/>
                    </a:lnTo>
                    <a:lnTo>
                      <a:pt x="590" y="383"/>
                    </a:lnTo>
                    <a:lnTo>
                      <a:pt x="590" y="375"/>
                    </a:lnTo>
                    <a:lnTo>
                      <a:pt x="590" y="359"/>
                    </a:lnTo>
                    <a:lnTo>
                      <a:pt x="582" y="335"/>
                    </a:lnTo>
                    <a:lnTo>
                      <a:pt x="574" y="311"/>
                    </a:lnTo>
                    <a:lnTo>
                      <a:pt x="566" y="287"/>
                    </a:lnTo>
                    <a:lnTo>
                      <a:pt x="558" y="263"/>
                    </a:lnTo>
                    <a:lnTo>
                      <a:pt x="526" y="223"/>
                    </a:lnTo>
                    <a:lnTo>
                      <a:pt x="502" y="167"/>
                    </a:lnTo>
                    <a:lnTo>
                      <a:pt x="494" y="143"/>
                    </a:lnTo>
                    <a:lnTo>
                      <a:pt x="494" y="135"/>
                    </a:lnTo>
                    <a:lnTo>
                      <a:pt x="494" y="128"/>
                    </a:lnTo>
                    <a:lnTo>
                      <a:pt x="494" y="112"/>
                    </a:lnTo>
                    <a:lnTo>
                      <a:pt x="494" y="96"/>
                    </a:lnTo>
                    <a:lnTo>
                      <a:pt x="486" y="72"/>
                    </a:lnTo>
                    <a:lnTo>
                      <a:pt x="486" y="56"/>
                    </a:lnTo>
                    <a:lnTo>
                      <a:pt x="494" y="56"/>
                    </a:lnTo>
                    <a:lnTo>
                      <a:pt x="494" y="48"/>
                    </a:lnTo>
                    <a:lnTo>
                      <a:pt x="494" y="40"/>
                    </a:lnTo>
                    <a:lnTo>
                      <a:pt x="494" y="32"/>
                    </a:lnTo>
                    <a:lnTo>
                      <a:pt x="494" y="24"/>
                    </a:lnTo>
                    <a:lnTo>
                      <a:pt x="494" y="32"/>
                    </a:lnTo>
                    <a:lnTo>
                      <a:pt x="478" y="32"/>
                    </a:lnTo>
                    <a:lnTo>
                      <a:pt x="462" y="32"/>
                    </a:lnTo>
                    <a:lnTo>
                      <a:pt x="454" y="32"/>
                    </a:lnTo>
                    <a:lnTo>
                      <a:pt x="439" y="16"/>
                    </a:lnTo>
                    <a:lnTo>
                      <a:pt x="423" y="8"/>
                    </a:lnTo>
                    <a:lnTo>
                      <a:pt x="415" y="0"/>
                    </a:lnTo>
                    <a:lnTo>
                      <a:pt x="407" y="8"/>
                    </a:lnTo>
                    <a:lnTo>
                      <a:pt x="399" y="32"/>
                    </a:lnTo>
                    <a:lnTo>
                      <a:pt x="383" y="48"/>
                    </a:lnTo>
                    <a:lnTo>
                      <a:pt x="383" y="56"/>
                    </a:lnTo>
                    <a:lnTo>
                      <a:pt x="391" y="64"/>
                    </a:lnTo>
                    <a:lnTo>
                      <a:pt x="399" y="72"/>
                    </a:lnTo>
                    <a:lnTo>
                      <a:pt x="415" y="64"/>
                    </a:lnTo>
                    <a:lnTo>
                      <a:pt x="431" y="56"/>
                    </a:lnTo>
                    <a:lnTo>
                      <a:pt x="439" y="48"/>
                    </a:lnTo>
                    <a:lnTo>
                      <a:pt x="454" y="48"/>
                    </a:lnTo>
                    <a:lnTo>
                      <a:pt x="470" y="56"/>
                    </a:lnTo>
                    <a:lnTo>
                      <a:pt x="470" y="72"/>
                    </a:lnTo>
                    <a:lnTo>
                      <a:pt x="470" y="80"/>
                    </a:lnTo>
                    <a:lnTo>
                      <a:pt x="462" y="104"/>
                    </a:lnTo>
                    <a:lnTo>
                      <a:pt x="462" y="112"/>
                    </a:lnTo>
                    <a:lnTo>
                      <a:pt x="462" y="120"/>
                    </a:lnTo>
                    <a:lnTo>
                      <a:pt x="462" y="135"/>
                    </a:lnTo>
                    <a:lnTo>
                      <a:pt x="454" y="151"/>
                    </a:lnTo>
                    <a:lnTo>
                      <a:pt x="439" y="159"/>
                    </a:lnTo>
                    <a:lnTo>
                      <a:pt x="431" y="159"/>
                    </a:lnTo>
                    <a:lnTo>
                      <a:pt x="415" y="151"/>
                    </a:lnTo>
                    <a:lnTo>
                      <a:pt x="407" y="143"/>
                    </a:lnTo>
                    <a:lnTo>
                      <a:pt x="399" y="143"/>
                    </a:lnTo>
                    <a:lnTo>
                      <a:pt x="391" y="143"/>
                    </a:lnTo>
                    <a:lnTo>
                      <a:pt x="367" y="135"/>
                    </a:lnTo>
                    <a:lnTo>
                      <a:pt x="351" y="120"/>
                    </a:lnTo>
                    <a:lnTo>
                      <a:pt x="351" y="112"/>
                    </a:lnTo>
                    <a:lnTo>
                      <a:pt x="351" y="104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27" y="64"/>
                    </a:lnTo>
                    <a:lnTo>
                      <a:pt x="319" y="56"/>
                    </a:lnTo>
                    <a:lnTo>
                      <a:pt x="311" y="64"/>
                    </a:lnTo>
                    <a:lnTo>
                      <a:pt x="303" y="80"/>
                    </a:lnTo>
                    <a:lnTo>
                      <a:pt x="295" y="88"/>
                    </a:lnTo>
                    <a:lnTo>
                      <a:pt x="303" y="96"/>
                    </a:lnTo>
                    <a:lnTo>
                      <a:pt x="303" y="104"/>
                    </a:lnTo>
                    <a:lnTo>
                      <a:pt x="295" y="112"/>
                    </a:lnTo>
                    <a:lnTo>
                      <a:pt x="279" y="128"/>
                    </a:lnTo>
                    <a:lnTo>
                      <a:pt x="271" y="143"/>
                    </a:lnTo>
                    <a:lnTo>
                      <a:pt x="263" y="143"/>
                    </a:lnTo>
                    <a:lnTo>
                      <a:pt x="255" y="151"/>
                    </a:lnTo>
                    <a:lnTo>
                      <a:pt x="247" y="159"/>
                    </a:lnTo>
                    <a:lnTo>
                      <a:pt x="231" y="183"/>
                    </a:lnTo>
                    <a:lnTo>
                      <a:pt x="223" y="207"/>
                    </a:lnTo>
                    <a:lnTo>
                      <a:pt x="231" y="239"/>
                    </a:lnTo>
                    <a:lnTo>
                      <a:pt x="247" y="255"/>
                    </a:lnTo>
                    <a:lnTo>
                      <a:pt x="247" y="247"/>
                    </a:lnTo>
                    <a:lnTo>
                      <a:pt x="247" y="263"/>
                    </a:lnTo>
                    <a:lnTo>
                      <a:pt x="247" y="295"/>
                    </a:lnTo>
                    <a:lnTo>
                      <a:pt x="231" y="319"/>
                    </a:lnTo>
                    <a:lnTo>
                      <a:pt x="223" y="327"/>
                    </a:lnTo>
                    <a:lnTo>
                      <a:pt x="223" y="335"/>
                    </a:lnTo>
                    <a:lnTo>
                      <a:pt x="215" y="335"/>
                    </a:lnTo>
                    <a:lnTo>
                      <a:pt x="199" y="335"/>
                    </a:lnTo>
                    <a:lnTo>
                      <a:pt x="183" y="335"/>
                    </a:lnTo>
                    <a:lnTo>
                      <a:pt x="175" y="343"/>
                    </a:lnTo>
                    <a:lnTo>
                      <a:pt x="167" y="359"/>
                    </a:lnTo>
                    <a:lnTo>
                      <a:pt x="175" y="375"/>
                    </a:lnTo>
                    <a:lnTo>
                      <a:pt x="191" y="383"/>
                    </a:lnTo>
                    <a:lnTo>
                      <a:pt x="199" y="383"/>
                    </a:lnTo>
                    <a:lnTo>
                      <a:pt x="207" y="375"/>
                    </a:lnTo>
                    <a:lnTo>
                      <a:pt x="215" y="367"/>
                    </a:lnTo>
                    <a:lnTo>
                      <a:pt x="231" y="383"/>
                    </a:lnTo>
                    <a:lnTo>
                      <a:pt x="239" y="407"/>
                    </a:lnTo>
                    <a:lnTo>
                      <a:pt x="239" y="423"/>
                    </a:lnTo>
                    <a:lnTo>
                      <a:pt x="239" y="447"/>
                    </a:lnTo>
                    <a:lnTo>
                      <a:pt x="223" y="463"/>
                    </a:lnTo>
                    <a:lnTo>
                      <a:pt x="215" y="503"/>
                    </a:lnTo>
                    <a:lnTo>
                      <a:pt x="183" y="583"/>
                    </a:lnTo>
                    <a:lnTo>
                      <a:pt x="167" y="631"/>
                    </a:lnTo>
                    <a:lnTo>
                      <a:pt x="151" y="647"/>
                    </a:lnTo>
                    <a:lnTo>
                      <a:pt x="135" y="670"/>
                    </a:lnTo>
                    <a:lnTo>
                      <a:pt x="119" y="710"/>
                    </a:lnTo>
                    <a:lnTo>
                      <a:pt x="103" y="758"/>
                    </a:lnTo>
                    <a:lnTo>
                      <a:pt x="88" y="790"/>
                    </a:lnTo>
                    <a:lnTo>
                      <a:pt x="72" y="806"/>
                    </a:lnTo>
                    <a:lnTo>
                      <a:pt x="64" y="814"/>
                    </a:lnTo>
                    <a:lnTo>
                      <a:pt x="56" y="814"/>
                    </a:lnTo>
                    <a:lnTo>
                      <a:pt x="48" y="814"/>
                    </a:lnTo>
                    <a:lnTo>
                      <a:pt x="40" y="814"/>
                    </a:lnTo>
                    <a:lnTo>
                      <a:pt x="32" y="814"/>
                    </a:lnTo>
                    <a:lnTo>
                      <a:pt x="16" y="830"/>
                    </a:lnTo>
                    <a:lnTo>
                      <a:pt x="0" y="846"/>
                    </a:lnTo>
                    <a:lnTo>
                      <a:pt x="399" y="105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30"/>
              <p:cNvSpPr>
                <a:spLocks/>
              </p:cNvSpPr>
              <p:nvPr/>
            </p:nvSpPr>
            <p:spPr bwMode="auto">
              <a:xfrm>
                <a:off x="3048" y="1168"/>
                <a:ext cx="533" cy="816"/>
              </a:xfrm>
              <a:custGeom>
                <a:avLst/>
                <a:gdLst>
                  <a:gd name="T0" fmla="*/ 127 w 598"/>
                  <a:gd name="T1" fmla="*/ 81 h 1054"/>
                  <a:gd name="T2" fmla="*/ 132 w 598"/>
                  <a:gd name="T3" fmla="*/ 74 h 1054"/>
                  <a:gd name="T4" fmla="*/ 127 w 598"/>
                  <a:gd name="T5" fmla="*/ 66 h 1054"/>
                  <a:gd name="T6" fmla="*/ 132 w 598"/>
                  <a:gd name="T7" fmla="*/ 60 h 1054"/>
                  <a:gd name="T8" fmla="*/ 142 w 598"/>
                  <a:gd name="T9" fmla="*/ 58 h 1054"/>
                  <a:gd name="T10" fmla="*/ 162 w 598"/>
                  <a:gd name="T11" fmla="*/ 59 h 1054"/>
                  <a:gd name="T12" fmla="*/ 159 w 598"/>
                  <a:gd name="T13" fmla="*/ 54 h 1054"/>
                  <a:gd name="T14" fmla="*/ 166 w 598"/>
                  <a:gd name="T15" fmla="*/ 49 h 1054"/>
                  <a:gd name="T16" fmla="*/ 182 w 598"/>
                  <a:gd name="T17" fmla="*/ 44 h 1054"/>
                  <a:gd name="T18" fmla="*/ 186 w 598"/>
                  <a:gd name="T19" fmla="*/ 39 h 1054"/>
                  <a:gd name="T20" fmla="*/ 189 w 598"/>
                  <a:gd name="T21" fmla="*/ 38 h 1054"/>
                  <a:gd name="T22" fmla="*/ 186 w 598"/>
                  <a:gd name="T23" fmla="*/ 30 h 1054"/>
                  <a:gd name="T24" fmla="*/ 185 w 598"/>
                  <a:gd name="T25" fmla="*/ 26 h 1054"/>
                  <a:gd name="T26" fmla="*/ 177 w 598"/>
                  <a:gd name="T27" fmla="*/ 20 h 1054"/>
                  <a:gd name="T28" fmla="*/ 156 w 598"/>
                  <a:gd name="T29" fmla="*/ 12 h 1054"/>
                  <a:gd name="T30" fmla="*/ 156 w 598"/>
                  <a:gd name="T31" fmla="*/ 9 h 1054"/>
                  <a:gd name="T32" fmla="*/ 153 w 598"/>
                  <a:gd name="T33" fmla="*/ 4 h 1054"/>
                  <a:gd name="T34" fmla="*/ 156 w 598"/>
                  <a:gd name="T35" fmla="*/ 3 h 1054"/>
                  <a:gd name="T36" fmla="*/ 156 w 598"/>
                  <a:gd name="T37" fmla="*/ 2 h 1054"/>
                  <a:gd name="T38" fmla="*/ 144 w 598"/>
                  <a:gd name="T39" fmla="*/ 2 h 1054"/>
                  <a:gd name="T40" fmla="*/ 132 w 598"/>
                  <a:gd name="T41" fmla="*/ 0 h 1054"/>
                  <a:gd name="T42" fmla="*/ 121 w 598"/>
                  <a:gd name="T43" fmla="*/ 4 h 1054"/>
                  <a:gd name="T44" fmla="*/ 127 w 598"/>
                  <a:gd name="T45" fmla="*/ 5 h 1054"/>
                  <a:gd name="T46" fmla="*/ 138 w 598"/>
                  <a:gd name="T47" fmla="*/ 4 h 1054"/>
                  <a:gd name="T48" fmla="*/ 148 w 598"/>
                  <a:gd name="T49" fmla="*/ 5 h 1054"/>
                  <a:gd name="T50" fmla="*/ 146 w 598"/>
                  <a:gd name="T51" fmla="*/ 9 h 1054"/>
                  <a:gd name="T52" fmla="*/ 144 w 598"/>
                  <a:gd name="T53" fmla="*/ 12 h 1054"/>
                  <a:gd name="T54" fmla="*/ 132 w 598"/>
                  <a:gd name="T55" fmla="*/ 12 h 1054"/>
                  <a:gd name="T56" fmla="*/ 123 w 598"/>
                  <a:gd name="T57" fmla="*/ 12 h 1054"/>
                  <a:gd name="T58" fmla="*/ 111 w 598"/>
                  <a:gd name="T59" fmla="*/ 9 h 1054"/>
                  <a:gd name="T60" fmla="*/ 111 w 598"/>
                  <a:gd name="T61" fmla="*/ 7 h 1054"/>
                  <a:gd name="T62" fmla="*/ 101 w 598"/>
                  <a:gd name="T63" fmla="*/ 4 h 1054"/>
                  <a:gd name="T64" fmla="*/ 94 w 598"/>
                  <a:gd name="T65" fmla="*/ 7 h 1054"/>
                  <a:gd name="T66" fmla="*/ 94 w 598"/>
                  <a:gd name="T67" fmla="*/ 9 h 1054"/>
                  <a:gd name="T68" fmla="*/ 84 w 598"/>
                  <a:gd name="T69" fmla="*/ 12 h 1054"/>
                  <a:gd name="T70" fmla="*/ 73 w 598"/>
                  <a:gd name="T71" fmla="*/ 14 h 1054"/>
                  <a:gd name="T72" fmla="*/ 78 w 598"/>
                  <a:gd name="T73" fmla="*/ 20 h 1054"/>
                  <a:gd name="T74" fmla="*/ 78 w 598"/>
                  <a:gd name="T75" fmla="*/ 22 h 1054"/>
                  <a:gd name="T76" fmla="*/ 70 w 598"/>
                  <a:gd name="T77" fmla="*/ 26 h 1054"/>
                  <a:gd name="T78" fmla="*/ 58 w 598"/>
                  <a:gd name="T79" fmla="*/ 26 h 1054"/>
                  <a:gd name="T80" fmla="*/ 55 w 598"/>
                  <a:gd name="T81" fmla="*/ 29 h 1054"/>
                  <a:gd name="T82" fmla="*/ 65 w 598"/>
                  <a:gd name="T83" fmla="*/ 29 h 1054"/>
                  <a:gd name="T84" fmla="*/ 76 w 598"/>
                  <a:gd name="T85" fmla="*/ 31 h 1054"/>
                  <a:gd name="T86" fmla="*/ 70 w 598"/>
                  <a:gd name="T87" fmla="*/ 36 h 1054"/>
                  <a:gd name="T88" fmla="*/ 53 w 598"/>
                  <a:gd name="T89" fmla="*/ 49 h 1054"/>
                  <a:gd name="T90" fmla="*/ 37 w 598"/>
                  <a:gd name="T91" fmla="*/ 54 h 1054"/>
                  <a:gd name="T92" fmla="*/ 23 w 598"/>
                  <a:gd name="T93" fmla="*/ 63 h 1054"/>
                  <a:gd name="T94" fmla="*/ 15 w 598"/>
                  <a:gd name="T95" fmla="*/ 63 h 1054"/>
                  <a:gd name="T96" fmla="*/ 4 w 598"/>
                  <a:gd name="T97" fmla="*/ 65 h 10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98"/>
                  <a:gd name="T148" fmla="*/ 0 h 1054"/>
                  <a:gd name="T149" fmla="*/ 598 w 598"/>
                  <a:gd name="T150" fmla="*/ 1054 h 10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98" h="1054">
                    <a:moveTo>
                      <a:pt x="399" y="1054"/>
                    </a:moveTo>
                    <a:lnTo>
                      <a:pt x="399" y="1046"/>
                    </a:lnTo>
                    <a:lnTo>
                      <a:pt x="399" y="1038"/>
                    </a:lnTo>
                    <a:lnTo>
                      <a:pt x="407" y="1022"/>
                    </a:lnTo>
                    <a:lnTo>
                      <a:pt x="407" y="990"/>
                    </a:lnTo>
                    <a:lnTo>
                      <a:pt x="415" y="958"/>
                    </a:lnTo>
                    <a:lnTo>
                      <a:pt x="423" y="926"/>
                    </a:lnTo>
                    <a:lnTo>
                      <a:pt x="415" y="894"/>
                    </a:lnTo>
                    <a:lnTo>
                      <a:pt x="399" y="854"/>
                    </a:lnTo>
                    <a:lnTo>
                      <a:pt x="407" y="814"/>
                    </a:lnTo>
                    <a:lnTo>
                      <a:pt x="407" y="798"/>
                    </a:lnTo>
                    <a:lnTo>
                      <a:pt x="415" y="782"/>
                    </a:lnTo>
                    <a:lnTo>
                      <a:pt x="431" y="766"/>
                    </a:lnTo>
                    <a:lnTo>
                      <a:pt x="439" y="758"/>
                    </a:lnTo>
                    <a:lnTo>
                      <a:pt x="447" y="750"/>
                    </a:lnTo>
                    <a:lnTo>
                      <a:pt x="454" y="750"/>
                    </a:lnTo>
                    <a:lnTo>
                      <a:pt x="486" y="758"/>
                    </a:lnTo>
                    <a:lnTo>
                      <a:pt x="510" y="758"/>
                    </a:lnTo>
                    <a:lnTo>
                      <a:pt x="510" y="750"/>
                    </a:lnTo>
                    <a:lnTo>
                      <a:pt x="510" y="726"/>
                    </a:lnTo>
                    <a:lnTo>
                      <a:pt x="502" y="702"/>
                    </a:lnTo>
                    <a:lnTo>
                      <a:pt x="510" y="686"/>
                    </a:lnTo>
                    <a:lnTo>
                      <a:pt x="518" y="663"/>
                    </a:lnTo>
                    <a:lnTo>
                      <a:pt x="526" y="631"/>
                    </a:lnTo>
                    <a:lnTo>
                      <a:pt x="550" y="591"/>
                    </a:lnTo>
                    <a:lnTo>
                      <a:pt x="566" y="575"/>
                    </a:lnTo>
                    <a:lnTo>
                      <a:pt x="574" y="567"/>
                    </a:lnTo>
                    <a:lnTo>
                      <a:pt x="582" y="559"/>
                    </a:lnTo>
                    <a:lnTo>
                      <a:pt x="590" y="527"/>
                    </a:lnTo>
                    <a:lnTo>
                      <a:pt x="590" y="511"/>
                    </a:lnTo>
                    <a:lnTo>
                      <a:pt x="598" y="511"/>
                    </a:lnTo>
                    <a:lnTo>
                      <a:pt x="598" y="503"/>
                    </a:lnTo>
                    <a:lnTo>
                      <a:pt x="598" y="487"/>
                    </a:lnTo>
                    <a:lnTo>
                      <a:pt x="598" y="455"/>
                    </a:lnTo>
                    <a:lnTo>
                      <a:pt x="598" y="415"/>
                    </a:lnTo>
                    <a:lnTo>
                      <a:pt x="590" y="383"/>
                    </a:lnTo>
                    <a:lnTo>
                      <a:pt x="590" y="375"/>
                    </a:lnTo>
                    <a:lnTo>
                      <a:pt x="590" y="359"/>
                    </a:lnTo>
                    <a:lnTo>
                      <a:pt x="582" y="335"/>
                    </a:lnTo>
                    <a:lnTo>
                      <a:pt x="574" y="311"/>
                    </a:lnTo>
                    <a:lnTo>
                      <a:pt x="566" y="287"/>
                    </a:lnTo>
                    <a:lnTo>
                      <a:pt x="558" y="263"/>
                    </a:lnTo>
                    <a:lnTo>
                      <a:pt x="526" y="223"/>
                    </a:lnTo>
                    <a:lnTo>
                      <a:pt x="502" y="167"/>
                    </a:lnTo>
                    <a:lnTo>
                      <a:pt x="494" y="143"/>
                    </a:lnTo>
                    <a:lnTo>
                      <a:pt x="494" y="135"/>
                    </a:lnTo>
                    <a:lnTo>
                      <a:pt x="494" y="128"/>
                    </a:lnTo>
                    <a:lnTo>
                      <a:pt x="494" y="112"/>
                    </a:lnTo>
                    <a:lnTo>
                      <a:pt x="494" y="96"/>
                    </a:lnTo>
                    <a:lnTo>
                      <a:pt x="486" y="72"/>
                    </a:lnTo>
                    <a:lnTo>
                      <a:pt x="486" y="56"/>
                    </a:lnTo>
                    <a:lnTo>
                      <a:pt x="494" y="56"/>
                    </a:lnTo>
                    <a:lnTo>
                      <a:pt x="494" y="48"/>
                    </a:lnTo>
                    <a:lnTo>
                      <a:pt x="494" y="40"/>
                    </a:lnTo>
                    <a:lnTo>
                      <a:pt x="494" y="32"/>
                    </a:lnTo>
                    <a:lnTo>
                      <a:pt x="494" y="24"/>
                    </a:lnTo>
                    <a:lnTo>
                      <a:pt x="494" y="32"/>
                    </a:lnTo>
                    <a:lnTo>
                      <a:pt x="478" y="32"/>
                    </a:lnTo>
                    <a:lnTo>
                      <a:pt x="462" y="32"/>
                    </a:lnTo>
                    <a:lnTo>
                      <a:pt x="454" y="32"/>
                    </a:lnTo>
                    <a:lnTo>
                      <a:pt x="439" y="16"/>
                    </a:lnTo>
                    <a:lnTo>
                      <a:pt x="423" y="8"/>
                    </a:lnTo>
                    <a:lnTo>
                      <a:pt x="415" y="0"/>
                    </a:lnTo>
                    <a:lnTo>
                      <a:pt x="407" y="8"/>
                    </a:lnTo>
                    <a:lnTo>
                      <a:pt x="399" y="32"/>
                    </a:lnTo>
                    <a:lnTo>
                      <a:pt x="383" y="48"/>
                    </a:lnTo>
                    <a:lnTo>
                      <a:pt x="383" y="56"/>
                    </a:lnTo>
                    <a:lnTo>
                      <a:pt x="391" y="64"/>
                    </a:lnTo>
                    <a:lnTo>
                      <a:pt x="399" y="72"/>
                    </a:lnTo>
                    <a:lnTo>
                      <a:pt x="415" y="64"/>
                    </a:lnTo>
                    <a:lnTo>
                      <a:pt x="431" y="56"/>
                    </a:lnTo>
                    <a:lnTo>
                      <a:pt x="439" y="48"/>
                    </a:lnTo>
                    <a:lnTo>
                      <a:pt x="454" y="48"/>
                    </a:lnTo>
                    <a:lnTo>
                      <a:pt x="470" y="56"/>
                    </a:lnTo>
                    <a:lnTo>
                      <a:pt x="470" y="72"/>
                    </a:lnTo>
                    <a:lnTo>
                      <a:pt x="470" y="80"/>
                    </a:lnTo>
                    <a:lnTo>
                      <a:pt x="462" y="104"/>
                    </a:lnTo>
                    <a:lnTo>
                      <a:pt x="462" y="112"/>
                    </a:lnTo>
                    <a:lnTo>
                      <a:pt x="462" y="120"/>
                    </a:lnTo>
                    <a:lnTo>
                      <a:pt x="462" y="135"/>
                    </a:lnTo>
                    <a:lnTo>
                      <a:pt x="454" y="151"/>
                    </a:lnTo>
                    <a:lnTo>
                      <a:pt x="439" y="159"/>
                    </a:lnTo>
                    <a:lnTo>
                      <a:pt x="431" y="159"/>
                    </a:lnTo>
                    <a:lnTo>
                      <a:pt x="415" y="151"/>
                    </a:lnTo>
                    <a:lnTo>
                      <a:pt x="407" y="143"/>
                    </a:lnTo>
                    <a:lnTo>
                      <a:pt x="399" y="143"/>
                    </a:lnTo>
                    <a:lnTo>
                      <a:pt x="391" y="143"/>
                    </a:lnTo>
                    <a:lnTo>
                      <a:pt x="367" y="135"/>
                    </a:lnTo>
                    <a:lnTo>
                      <a:pt x="351" y="120"/>
                    </a:lnTo>
                    <a:lnTo>
                      <a:pt x="351" y="112"/>
                    </a:lnTo>
                    <a:lnTo>
                      <a:pt x="351" y="104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27" y="64"/>
                    </a:lnTo>
                    <a:lnTo>
                      <a:pt x="319" y="56"/>
                    </a:lnTo>
                    <a:lnTo>
                      <a:pt x="311" y="64"/>
                    </a:lnTo>
                    <a:lnTo>
                      <a:pt x="303" y="80"/>
                    </a:lnTo>
                    <a:lnTo>
                      <a:pt x="295" y="88"/>
                    </a:lnTo>
                    <a:lnTo>
                      <a:pt x="303" y="96"/>
                    </a:lnTo>
                    <a:lnTo>
                      <a:pt x="303" y="104"/>
                    </a:lnTo>
                    <a:lnTo>
                      <a:pt x="295" y="112"/>
                    </a:lnTo>
                    <a:lnTo>
                      <a:pt x="279" y="128"/>
                    </a:lnTo>
                    <a:lnTo>
                      <a:pt x="271" y="143"/>
                    </a:lnTo>
                    <a:lnTo>
                      <a:pt x="263" y="143"/>
                    </a:lnTo>
                    <a:lnTo>
                      <a:pt x="255" y="151"/>
                    </a:lnTo>
                    <a:lnTo>
                      <a:pt x="247" y="159"/>
                    </a:lnTo>
                    <a:lnTo>
                      <a:pt x="231" y="183"/>
                    </a:lnTo>
                    <a:lnTo>
                      <a:pt x="223" y="207"/>
                    </a:lnTo>
                    <a:lnTo>
                      <a:pt x="231" y="239"/>
                    </a:lnTo>
                    <a:lnTo>
                      <a:pt x="247" y="255"/>
                    </a:lnTo>
                    <a:lnTo>
                      <a:pt x="247" y="247"/>
                    </a:lnTo>
                    <a:lnTo>
                      <a:pt x="247" y="263"/>
                    </a:lnTo>
                    <a:lnTo>
                      <a:pt x="247" y="295"/>
                    </a:lnTo>
                    <a:lnTo>
                      <a:pt x="231" y="319"/>
                    </a:lnTo>
                    <a:lnTo>
                      <a:pt x="223" y="327"/>
                    </a:lnTo>
                    <a:lnTo>
                      <a:pt x="223" y="335"/>
                    </a:lnTo>
                    <a:lnTo>
                      <a:pt x="215" y="335"/>
                    </a:lnTo>
                    <a:lnTo>
                      <a:pt x="199" y="335"/>
                    </a:lnTo>
                    <a:lnTo>
                      <a:pt x="183" y="335"/>
                    </a:lnTo>
                    <a:lnTo>
                      <a:pt x="175" y="343"/>
                    </a:lnTo>
                    <a:lnTo>
                      <a:pt x="167" y="359"/>
                    </a:lnTo>
                    <a:lnTo>
                      <a:pt x="175" y="375"/>
                    </a:lnTo>
                    <a:lnTo>
                      <a:pt x="191" y="383"/>
                    </a:lnTo>
                    <a:lnTo>
                      <a:pt x="199" y="383"/>
                    </a:lnTo>
                    <a:lnTo>
                      <a:pt x="207" y="375"/>
                    </a:lnTo>
                    <a:lnTo>
                      <a:pt x="215" y="367"/>
                    </a:lnTo>
                    <a:lnTo>
                      <a:pt x="231" y="383"/>
                    </a:lnTo>
                    <a:lnTo>
                      <a:pt x="239" y="407"/>
                    </a:lnTo>
                    <a:lnTo>
                      <a:pt x="239" y="423"/>
                    </a:lnTo>
                    <a:lnTo>
                      <a:pt x="239" y="447"/>
                    </a:lnTo>
                    <a:lnTo>
                      <a:pt x="223" y="463"/>
                    </a:lnTo>
                    <a:lnTo>
                      <a:pt x="215" y="503"/>
                    </a:lnTo>
                    <a:lnTo>
                      <a:pt x="183" y="583"/>
                    </a:lnTo>
                    <a:lnTo>
                      <a:pt x="167" y="631"/>
                    </a:lnTo>
                    <a:lnTo>
                      <a:pt x="151" y="647"/>
                    </a:lnTo>
                    <a:lnTo>
                      <a:pt x="135" y="670"/>
                    </a:lnTo>
                    <a:lnTo>
                      <a:pt x="119" y="710"/>
                    </a:lnTo>
                    <a:lnTo>
                      <a:pt x="103" y="758"/>
                    </a:lnTo>
                    <a:lnTo>
                      <a:pt x="88" y="790"/>
                    </a:lnTo>
                    <a:lnTo>
                      <a:pt x="72" y="806"/>
                    </a:lnTo>
                    <a:lnTo>
                      <a:pt x="64" y="814"/>
                    </a:lnTo>
                    <a:lnTo>
                      <a:pt x="56" y="814"/>
                    </a:lnTo>
                    <a:lnTo>
                      <a:pt x="48" y="814"/>
                    </a:lnTo>
                    <a:lnTo>
                      <a:pt x="40" y="814"/>
                    </a:lnTo>
                    <a:lnTo>
                      <a:pt x="32" y="814"/>
                    </a:lnTo>
                    <a:lnTo>
                      <a:pt x="16" y="830"/>
                    </a:lnTo>
                    <a:lnTo>
                      <a:pt x="0" y="84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31"/>
              <p:cNvSpPr>
                <a:spLocks/>
              </p:cNvSpPr>
              <p:nvPr/>
            </p:nvSpPr>
            <p:spPr bwMode="auto">
              <a:xfrm>
                <a:off x="2934" y="1736"/>
                <a:ext cx="71" cy="99"/>
              </a:xfrm>
              <a:custGeom>
                <a:avLst/>
                <a:gdLst>
                  <a:gd name="T0" fmla="*/ 15 w 80"/>
                  <a:gd name="T1" fmla="*/ 2 h 128"/>
                  <a:gd name="T2" fmla="*/ 10 w 80"/>
                  <a:gd name="T3" fmla="*/ 2 h 128"/>
                  <a:gd name="T4" fmla="*/ 4 w 80"/>
                  <a:gd name="T5" fmla="*/ 4 h 128"/>
                  <a:gd name="T6" fmla="*/ 4 w 80"/>
                  <a:gd name="T7" fmla="*/ 4 h 128"/>
                  <a:gd name="T8" fmla="*/ 0 w 80"/>
                  <a:gd name="T9" fmla="*/ 4 h 128"/>
                  <a:gd name="T10" fmla="*/ 4 w 80"/>
                  <a:gd name="T11" fmla="*/ 5 h 128"/>
                  <a:gd name="T12" fmla="*/ 4 w 80"/>
                  <a:gd name="T13" fmla="*/ 5 h 128"/>
                  <a:gd name="T14" fmla="*/ 8 w 80"/>
                  <a:gd name="T15" fmla="*/ 7 h 128"/>
                  <a:gd name="T16" fmla="*/ 4 w 80"/>
                  <a:gd name="T17" fmla="*/ 9 h 128"/>
                  <a:gd name="T18" fmla="*/ 4 w 80"/>
                  <a:gd name="T19" fmla="*/ 9 h 128"/>
                  <a:gd name="T20" fmla="*/ 4 w 80"/>
                  <a:gd name="T21" fmla="*/ 10 h 128"/>
                  <a:gd name="T22" fmla="*/ 4 w 80"/>
                  <a:gd name="T23" fmla="*/ 10 h 128"/>
                  <a:gd name="T24" fmla="*/ 8 w 80"/>
                  <a:gd name="T25" fmla="*/ 9 h 128"/>
                  <a:gd name="T26" fmla="*/ 10 w 80"/>
                  <a:gd name="T27" fmla="*/ 9 h 128"/>
                  <a:gd name="T28" fmla="*/ 12 w 80"/>
                  <a:gd name="T29" fmla="*/ 9 h 128"/>
                  <a:gd name="T30" fmla="*/ 12 w 80"/>
                  <a:gd name="T31" fmla="*/ 8 h 128"/>
                  <a:gd name="T32" fmla="*/ 15 w 80"/>
                  <a:gd name="T33" fmla="*/ 8 h 128"/>
                  <a:gd name="T34" fmla="*/ 20 w 80"/>
                  <a:gd name="T35" fmla="*/ 7 h 128"/>
                  <a:gd name="T36" fmla="*/ 25 w 80"/>
                  <a:gd name="T37" fmla="*/ 5 h 128"/>
                  <a:gd name="T38" fmla="*/ 25 w 80"/>
                  <a:gd name="T39" fmla="*/ 4 h 128"/>
                  <a:gd name="T40" fmla="*/ 25 w 80"/>
                  <a:gd name="T41" fmla="*/ 3 h 128"/>
                  <a:gd name="T42" fmla="*/ 20 w 80"/>
                  <a:gd name="T43" fmla="*/ 3 h 128"/>
                  <a:gd name="T44" fmla="*/ 18 w 80"/>
                  <a:gd name="T45" fmla="*/ 2 h 128"/>
                  <a:gd name="T46" fmla="*/ 20 w 80"/>
                  <a:gd name="T47" fmla="*/ 2 h 128"/>
                  <a:gd name="T48" fmla="*/ 22 w 80"/>
                  <a:gd name="T49" fmla="*/ 2 h 128"/>
                  <a:gd name="T50" fmla="*/ 22 w 80"/>
                  <a:gd name="T51" fmla="*/ 0 h 128"/>
                  <a:gd name="T52" fmla="*/ 20 w 80"/>
                  <a:gd name="T53" fmla="*/ 0 h 128"/>
                  <a:gd name="T54" fmla="*/ 15 w 80"/>
                  <a:gd name="T55" fmla="*/ 2 h 1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128"/>
                  <a:gd name="T86" fmla="*/ 80 w 80"/>
                  <a:gd name="T87" fmla="*/ 128 h 1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128">
                    <a:moveTo>
                      <a:pt x="48" y="8"/>
                    </a:moveTo>
                    <a:lnTo>
                      <a:pt x="32" y="32"/>
                    </a:lnTo>
                    <a:lnTo>
                      <a:pt x="16" y="48"/>
                    </a:lnTo>
                    <a:lnTo>
                      <a:pt x="8" y="56"/>
                    </a:lnTo>
                    <a:lnTo>
                      <a:pt x="0" y="56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4" y="88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8" y="128"/>
                    </a:lnTo>
                    <a:lnTo>
                      <a:pt x="16" y="128"/>
                    </a:lnTo>
                    <a:lnTo>
                      <a:pt x="24" y="120"/>
                    </a:lnTo>
                    <a:lnTo>
                      <a:pt x="32" y="120"/>
                    </a:lnTo>
                    <a:lnTo>
                      <a:pt x="40" y="112"/>
                    </a:lnTo>
                    <a:lnTo>
                      <a:pt x="40" y="104"/>
                    </a:lnTo>
                    <a:lnTo>
                      <a:pt x="48" y="104"/>
                    </a:lnTo>
                    <a:lnTo>
                      <a:pt x="64" y="88"/>
                    </a:lnTo>
                    <a:lnTo>
                      <a:pt x="80" y="72"/>
                    </a:lnTo>
                    <a:lnTo>
                      <a:pt x="80" y="48"/>
                    </a:lnTo>
                    <a:lnTo>
                      <a:pt x="80" y="40"/>
                    </a:lnTo>
                    <a:lnTo>
                      <a:pt x="64" y="40"/>
                    </a:lnTo>
                    <a:lnTo>
                      <a:pt x="56" y="32"/>
                    </a:lnTo>
                    <a:lnTo>
                      <a:pt x="64" y="24"/>
                    </a:lnTo>
                    <a:lnTo>
                      <a:pt x="72" y="16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32"/>
              <p:cNvSpPr>
                <a:spLocks/>
              </p:cNvSpPr>
              <p:nvPr/>
            </p:nvSpPr>
            <p:spPr bwMode="auto">
              <a:xfrm>
                <a:off x="2934" y="1736"/>
                <a:ext cx="71" cy="99"/>
              </a:xfrm>
              <a:custGeom>
                <a:avLst/>
                <a:gdLst>
                  <a:gd name="T0" fmla="*/ 15 w 80"/>
                  <a:gd name="T1" fmla="*/ 2 h 128"/>
                  <a:gd name="T2" fmla="*/ 10 w 80"/>
                  <a:gd name="T3" fmla="*/ 2 h 128"/>
                  <a:gd name="T4" fmla="*/ 4 w 80"/>
                  <a:gd name="T5" fmla="*/ 4 h 128"/>
                  <a:gd name="T6" fmla="*/ 4 w 80"/>
                  <a:gd name="T7" fmla="*/ 4 h 128"/>
                  <a:gd name="T8" fmla="*/ 0 w 80"/>
                  <a:gd name="T9" fmla="*/ 4 h 128"/>
                  <a:gd name="T10" fmla="*/ 4 w 80"/>
                  <a:gd name="T11" fmla="*/ 5 h 128"/>
                  <a:gd name="T12" fmla="*/ 4 w 80"/>
                  <a:gd name="T13" fmla="*/ 5 h 128"/>
                  <a:gd name="T14" fmla="*/ 8 w 80"/>
                  <a:gd name="T15" fmla="*/ 7 h 128"/>
                  <a:gd name="T16" fmla="*/ 4 w 80"/>
                  <a:gd name="T17" fmla="*/ 9 h 128"/>
                  <a:gd name="T18" fmla="*/ 4 w 80"/>
                  <a:gd name="T19" fmla="*/ 9 h 128"/>
                  <a:gd name="T20" fmla="*/ 4 w 80"/>
                  <a:gd name="T21" fmla="*/ 10 h 128"/>
                  <a:gd name="T22" fmla="*/ 4 w 80"/>
                  <a:gd name="T23" fmla="*/ 10 h 128"/>
                  <a:gd name="T24" fmla="*/ 8 w 80"/>
                  <a:gd name="T25" fmla="*/ 9 h 128"/>
                  <a:gd name="T26" fmla="*/ 10 w 80"/>
                  <a:gd name="T27" fmla="*/ 9 h 128"/>
                  <a:gd name="T28" fmla="*/ 12 w 80"/>
                  <a:gd name="T29" fmla="*/ 9 h 128"/>
                  <a:gd name="T30" fmla="*/ 12 w 80"/>
                  <a:gd name="T31" fmla="*/ 8 h 128"/>
                  <a:gd name="T32" fmla="*/ 15 w 80"/>
                  <a:gd name="T33" fmla="*/ 8 h 128"/>
                  <a:gd name="T34" fmla="*/ 20 w 80"/>
                  <a:gd name="T35" fmla="*/ 7 h 128"/>
                  <a:gd name="T36" fmla="*/ 25 w 80"/>
                  <a:gd name="T37" fmla="*/ 5 h 128"/>
                  <a:gd name="T38" fmla="*/ 25 w 80"/>
                  <a:gd name="T39" fmla="*/ 4 h 128"/>
                  <a:gd name="T40" fmla="*/ 25 w 80"/>
                  <a:gd name="T41" fmla="*/ 3 h 128"/>
                  <a:gd name="T42" fmla="*/ 20 w 80"/>
                  <a:gd name="T43" fmla="*/ 3 h 128"/>
                  <a:gd name="T44" fmla="*/ 18 w 80"/>
                  <a:gd name="T45" fmla="*/ 2 h 128"/>
                  <a:gd name="T46" fmla="*/ 20 w 80"/>
                  <a:gd name="T47" fmla="*/ 2 h 128"/>
                  <a:gd name="T48" fmla="*/ 22 w 80"/>
                  <a:gd name="T49" fmla="*/ 2 h 128"/>
                  <a:gd name="T50" fmla="*/ 22 w 80"/>
                  <a:gd name="T51" fmla="*/ 0 h 128"/>
                  <a:gd name="T52" fmla="*/ 20 w 80"/>
                  <a:gd name="T53" fmla="*/ 0 h 128"/>
                  <a:gd name="T54" fmla="*/ 15 w 80"/>
                  <a:gd name="T55" fmla="*/ 2 h 1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128"/>
                  <a:gd name="T86" fmla="*/ 80 w 80"/>
                  <a:gd name="T87" fmla="*/ 128 h 1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128">
                    <a:moveTo>
                      <a:pt x="48" y="8"/>
                    </a:moveTo>
                    <a:lnTo>
                      <a:pt x="32" y="32"/>
                    </a:lnTo>
                    <a:lnTo>
                      <a:pt x="16" y="48"/>
                    </a:lnTo>
                    <a:lnTo>
                      <a:pt x="8" y="56"/>
                    </a:lnTo>
                    <a:lnTo>
                      <a:pt x="0" y="56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4" y="88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8" y="128"/>
                    </a:lnTo>
                    <a:lnTo>
                      <a:pt x="16" y="128"/>
                    </a:lnTo>
                    <a:lnTo>
                      <a:pt x="24" y="120"/>
                    </a:lnTo>
                    <a:lnTo>
                      <a:pt x="32" y="120"/>
                    </a:lnTo>
                    <a:lnTo>
                      <a:pt x="40" y="112"/>
                    </a:lnTo>
                    <a:lnTo>
                      <a:pt x="40" y="104"/>
                    </a:lnTo>
                    <a:lnTo>
                      <a:pt x="48" y="104"/>
                    </a:lnTo>
                    <a:lnTo>
                      <a:pt x="64" y="88"/>
                    </a:lnTo>
                    <a:lnTo>
                      <a:pt x="80" y="72"/>
                    </a:lnTo>
                    <a:lnTo>
                      <a:pt x="80" y="48"/>
                    </a:lnTo>
                    <a:lnTo>
                      <a:pt x="80" y="40"/>
                    </a:lnTo>
                    <a:lnTo>
                      <a:pt x="64" y="40"/>
                    </a:lnTo>
                    <a:lnTo>
                      <a:pt x="56" y="32"/>
                    </a:lnTo>
                    <a:lnTo>
                      <a:pt x="64" y="24"/>
                    </a:lnTo>
                    <a:lnTo>
                      <a:pt x="72" y="16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48" y="8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3"/>
              <p:cNvSpPr>
                <a:spLocks/>
              </p:cNvSpPr>
              <p:nvPr/>
            </p:nvSpPr>
            <p:spPr bwMode="auto">
              <a:xfrm>
                <a:off x="3246" y="432"/>
                <a:ext cx="946" cy="723"/>
              </a:xfrm>
              <a:custGeom>
                <a:avLst/>
                <a:gdLst>
                  <a:gd name="T0" fmla="*/ 23 w 1061"/>
                  <a:gd name="T1" fmla="*/ 57 h 934"/>
                  <a:gd name="T2" fmla="*/ 44 w 1061"/>
                  <a:gd name="T3" fmla="*/ 63 h 934"/>
                  <a:gd name="T4" fmla="*/ 69 w 1061"/>
                  <a:gd name="T5" fmla="*/ 67 h 934"/>
                  <a:gd name="T6" fmla="*/ 54 w 1061"/>
                  <a:gd name="T7" fmla="*/ 67 h 934"/>
                  <a:gd name="T8" fmla="*/ 28 w 1061"/>
                  <a:gd name="T9" fmla="*/ 70 h 934"/>
                  <a:gd name="T10" fmla="*/ 8 w 1061"/>
                  <a:gd name="T11" fmla="*/ 70 h 934"/>
                  <a:gd name="T12" fmla="*/ 15 w 1061"/>
                  <a:gd name="T13" fmla="*/ 66 h 934"/>
                  <a:gd name="T14" fmla="*/ 4 w 1061"/>
                  <a:gd name="T15" fmla="*/ 60 h 934"/>
                  <a:gd name="T16" fmla="*/ 4 w 1061"/>
                  <a:gd name="T17" fmla="*/ 56 h 934"/>
                  <a:gd name="T18" fmla="*/ 11 w 1061"/>
                  <a:gd name="T19" fmla="*/ 50 h 934"/>
                  <a:gd name="T20" fmla="*/ 31 w 1061"/>
                  <a:gd name="T21" fmla="*/ 41 h 934"/>
                  <a:gd name="T22" fmla="*/ 49 w 1061"/>
                  <a:gd name="T23" fmla="*/ 41 h 934"/>
                  <a:gd name="T24" fmla="*/ 62 w 1061"/>
                  <a:gd name="T25" fmla="*/ 42 h 934"/>
                  <a:gd name="T26" fmla="*/ 73 w 1061"/>
                  <a:gd name="T27" fmla="*/ 42 h 934"/>
                  <a:gd name="T28" fmla="*/ 86 w 1061"/>
                  <a:gd name="T29" fmla="*/ 40 h 934"/>
                  <a:gd name="T30" fmla="*/ 84 w 1061"/>
                  <a:gd name="T31" fmla="*/ 37 h 934"/>
                  <a:gd name="T32" fmla="*/ 84 w 1061"/>
                  <a:gd name="T33" fmla="*/ 34 h 934"/>
                  <a:gd name="T34" fmla="*/ 89 w 1061"/>
                  <a:gd name="T35" fmla="*/ 30 h 934"/>
                  <a:gd name="T36" fmla="*/ 99 w 1061"/>
                  <a:gd name="T37" fmla="*/ 26 h 934"/>
                  <a:gd name="T38" fmla="*/ 108 w 1061"/>
                  <a:gd name="T39" fmla="*/ 19 h 934"/>
                  <a:gd name="T40" fmla="*/ 99 w 1061"/>
                  <a:gd name="T41" fmla="*/ 5 h 934"/>
                  <a:gd name="T42" fmla="*/ 99 w 1061"/>
                  <a:gd name="T43" fmla="*/ 3 h 934"/>
                  <a:gd name="T44" fmla="*/ 112 w 1061"/>
                  <a:gd name="T45" fmla="*/ 2 h 934"/>
                  <a:gd name="T46" fmla="*/ 129 w 1061"/>
                  <a:gd name="T47" fmla="*/ 4 h 934"/>
                  <a:gd name="T48" fmla="*/ 152 w 1061"/>
                  <a:gd name="T49" fmla="*/ 12 h 934"/>
                  <a:gd name="T50" fmla="*/ 160 w 1061"/>
                  <a:gd name="T51" fmla="*/ 15 h 934"/>
                  <a:gd name="T52" fmla="*/ 185 w 1061"/>
                  <a:gd name="T53" fmla="*/ 19 h 934"/>
                  <a:gd name="T54" fmla="*/ 212 w 1061"/>
                  <a:gd name="T55" fmla="*/ 22 h 934"/>
                  <a:gd name="T56" fmla="*/ 231 w 1061"/>
                  <a:gd name="T57" fmla="*/ 24 h 934"/>
                  <a:gd name="T58" fmla="*/ 253 w 1061"/>
                  <a:gd name="T59" fmla="*/ 28 h 934"/>
                  <a:gd name="T60" fmla="*/ 275 w 1061"/>
                  <a:gd name="T61" fmla="*/ 26 h 934"/>
                  <a:gd name="T62" fmla="*/ 300 w 1061"/>
                  <a:gd name="T63" fmla="*/ 19 h 934"/>
                  <a:gd name="T64" fmla="*/ 294 w 1061"/>
                  <a:gd name="T65" fmla="*/ 24 h 934"/>
                  <a:gd name="T66" fmla="*/ 291 w 1061"/>
                  <a:gd name="T67" fmla="*/ 31 h 934"/>
                  <a:gd name="T68" fmla="*/ 297 w 1061"/>
                  <a:gd name="T69" fmla="*/ 32 h 934"/>
                  <a:gd name="T70" fmla="*/ 306 w 1061"/>
                  <a:gd name="T71" fmla="*/ 38 h 934"/>
                  <a:gd name="T72" fmla="*/ 334 w 1061"/>
                  <a:gd name="T73" fmla="*/ 33 h 934"/>
                  <a:gd name="T74" fmla="*/ 324 w 1061"/>
                  <a:gd name="T75" fmla="*/ 36 h 934"/>
                  <a:gd name="T76" fmla="*/ 312 w 1061"/>
                  <a:gd name="T77" fmla="*/ 39 h 934"/>
                  <a:gd name="T78" fmla="*/ 297 w 1061"/>
                  <a:gd name="T79" fmla="*/ 40 h 934"/>
                  <a:gd name="T80" fmla="*/ 276 w 1061"/>
                  <a:gd name="T81" fmla="*/ 42 h 934"/>
                  <a:gd name="T82" fmla="*/ 257 w 1061"/>
                  <a:gd name="T83" fmla="*/ 44 h 934"/>
                  <a:gd name="T84" fmla="*/ 228 w 1061"/>
                  <a:gd name="T85" fmla="*/ 45 h 934"/>
                  <a:gd name="T86" fmla="*/ 202 w 1061"/>
                  <a:gd name="T87" fmla="*/ 51 h 934"/>
                  <a:gd name="T88" fmla="*/ 189 w 1061"/>
                  <a:gd name="T89" fmla="*/ 57 h 934"/>
                  <a:gd name="T90" fmla="*/ 187 w 1061"/>
                  <a:gd name="T91" fmla="*/ 60 h 934"/>
                  <a:gd name="T92" fmla="*/ 172 w 1061"/>
                  <a:gd name="T93" fmla="*/ 59 h 934"/>
                  <a:gd name="T94" fmla="*/ 152 w 1061"/>
                  <a:gd name="T95" fmla="*/ 57 h 934"/>
                  <a:gd name="T96" fmla="*/ 99 w 1061"/>
                  <a:gd name="T97" fmla="*/ 51 h 934"/>
                  <a:gd name="T98" fmla="*/ 69 w 1061"/>
                  <a:gd name="T99" fmla="*/ 54 h 934"/>
                  <a:gd name="T100" fmla="*/ 49 w 1061"/>
                  <a:gd name="T101" fmla="*/ 52 h 934"/>
                  <a:gd name="T102" fmla="*/ 26 w 1061"/>
                  <a:gd name="T103" fmla="*/ 54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61"/>
                  <a:gd name="T157" fmla="*/ 0 h 934"/>
                  <a:gd name="T158" fmla="*/ 1061 w 1061"/>
                  <a:gd name="T159" fmla="*/ 934 h 93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61" h="934">
                    <a:moveTo>
                      <a:pt x="80" y="702"/>
                    </a:moveTo>
                    <a:lnTo>
                      <a:pt x="72" y="710"/>
                    </a:lnTo>
                    <a:lnTo>
                      <a:pt x="72" y="718"/>
                    </a:lnTo>
                    <a:lnTo>
                      <a:pt x="72" y="726"/>
                    </a:lnTo>
                    <a:lnTo>
                      <a:pt x="72" y="742"/>
                    </a:lnTo>
                    <a:lnTo>
                      <a:pt x="80" y="758"/>
                    </a:lnTo>
                    <a:lnTo>
                      <a:pt x="96" y="774"/>
                    </a:lnTo>
                    <a:lnTo>
                      <a:pt x="104" y="790"/>
                    </a:lnTo>
                    <a:lnTo>
                      <a:pt x="112" y="798"/>
                    </a:lnTo>
                    <a:lnTo>
                      <a:pt x="136" y="806"/>
                    </a:lnTo>
                    <a:lnTo>
                      <a:pt x="160" y="814"/>
                    </a:lnTo>
                    <a:lnTo>
                      <a:pt x="176" y="822"/>
                    </a:lnTo>
                    <a:lnTo>
                      <a:pt x="184" y="838"/>
                    </a:lnTo>
                    <a:lnTo>
                      <a:pt x="200" y="846"/>
                    </a:lnTo>
                    <a:lnTo>
                      <a:pt x="216" y="862"/>
                    </a:lnTo>
                    <a:lnTo>
                      <a:pt x="216" y="870"/>
                    </a:lnTo>
                    <a:lnTo>
                      <a:pt x="208" y="878"/>
                    </a:lnTo>
                    <a:lnTo>
                      <a:pt x="200" y="878"/>
                    </a:lnTo>
                    <a:lnTo>
                      <a:pt x="192" y="870"/>
                    </a:lnTo>
                    <a:lnTo>
                      <a:pt x="168" y="870"/>
                    </a:lnTo>
                    <a:lnTo>
                      <a:pt x="160" y="862"/>
                    </a:lnTo>
                    <a:lnTo>
                      <a:pt x="144" y="862"/>
                    </a:lnTo>
                    <a:lnTo>
                      <a:pt x="128" y="862"/>
                    </a:lnTo>
                    <a:lnTo>
                      <a:pt x="112" y="878"/>
                    </a:lnTo>
                    <a:lnTo>
                      <a:pt x="88" y="902"/>
                    </a:lnTo>
                    <a:lnTo>
                      <a:pt x="72" y="918"/>
                    </a:lnTo>
                    <a:lnTo>
                      <a:pt x="64" y="934"/>
                    </a:lnTo>
                    <a:lnTo>
                      <a:pt x="48" y="934"/>
                    </a:lnTo>
                    <a:lnTo>
                      <a:pt x="32" y="934"/>
                    </a:lnTo>
                    <a:lnTo>
                      <a:pt x="24" y="918"/>
                    </a:lnTo>
                    <a:lnTo>
                      <a:pt x="32" y="902"/>
                    </a:lnTo>
                    <a:lnTo>
                      <a:pt x="32" y="878"/>
                    </a:lnTo>
                    <a:lnTo>
                      <a:pt x="40" y="870"/>
                    </a:lnTo>
                    <a:lnTo>
                      <a:pt x="40" y="862"/>
                    </a:lnTo>
                    <a:lnTo>
                      <a:pt x="48" y="854"/>
                    </a:lnTo>
                    <a:lnTo>
                      <a:pt x="48" y="838"/>
                    </a:lnTo>
                    <a:lnTo>
                      <a:pt x="48" y="822"/>
                    </a:lnTo>
                    <a:lnTo>
                      <a:pt x="48" y="814"/>
                    </a:lnTo>
                    <a:lnTo>
                      <a:pt x="40" y="806"/>
                    </a:lnTo>
                    <a:lnTo>
                      <a:pt x="16" y="782"/>
                    </a:lnTo>
                    <a:lnTo>
                      <a:pt x="0" y="758"/>
                    </a:lnTo>
                    <a:lnTo>
                      <a:pt x="0" y="742"/>
                    </a:lnTo>
                    <a:lnTo>
                      <a:pt x="8" y="742"/>
                    </a:lnTo>
                    <a:lnTo>
                      <a:pt x="8" y="726"/>
                    </a:lnTo>
                    <a:lnTo>
                      <a:pt x="8" y="718"/>
                    </a:lnTo>
                    <a:lnTo>
                      <a:pt x="8" y="710"/>
                    </a:lnTo>
                    <a:lnTo>
                      <a:pt x="8" y="694"/>
                    </a:lnTo>
                    <a:lnTo>
                      <a:pt x="8" y="686"/>
                    </a:lnTo>
                    <a:lnTo>
                      <a:pt x="16" y="670"/>
                    </a:lnTo>
                    <a:lnTo>
                      <a:pt x="32" y="654"/>
                    </a:lnTo>
                    <a:lnTo>
                      <a:pt x="56" y="638"/>
                    </a:lnTo>
                    <a:lnTo>
                      <a:pt x="88" y="630"/>
                    </a:lnTo>
                    <a:lnTo>
                      <a:pt x="104" y="598"/>
                    </a:lnTo>
                    <a:lnTo>
                      <a:pt x="104" y="558"/>
                    </a:lnTo>
                    <a:lnTo>
                      <a:pt x="96" y="535"/>
                    </a:lnTo>
                    <a:lnTo>
                      <a:pt x="96" y="519"/>
                    </a:lnTo>
                    <a:lnTo>
                      <a:pt x="104" y="511"/>
                    </a:lnTo>
                    <a:lnTo>
                      <a:pt x="112" y="519"/>
                    </a:lnTo>
                    <a:lnTo>
                      <a:pt x="128" y="527"/>
                    </a:lnTo>
                    <a:lnTo>
                      <a:pt x="152" y="535"/>
                    </a:lnTo>
                    <a:lnTo>
                      <a:pt x="160" y="535"/>
                    </a:lnTo>
                    <a:lnTo>
                      <a:pt x="168" y="543"/>
                    </a:lnTo>
                    <a:lnTo>
                      <a:pt x="176" y="550"/>
                    </a:lnTo>
                    <a:lnTo>
                      <a:pt x="184" y="550"/>
                    </a:lnTo>
                    <a:lnTo>
                      <a:pt x="192" y="543"/>
                    </a:lnTo>
                    <a:lnTo>
                      <a:pt x="200" y="543"/>
                    </a:lnTo>
                    <a:lnTo>
                      <a:pt x="200" y="550"/>
                    </a:lnTo>
                    <a:lnTo>
                      <a:pt x="208" y="550"/>
                    </a:lnTo>
                    <a:lnTo>
                      <a:pt x="224" y="550"/>
                    </a:lnTo>
                    <a:lnTo>
                      <a:pt x="231" y="550"/>
                    </a:lnTo>
                    <a:lnTo>
                      <a:pt x="239" y="550"/>
                    </a:lnTo>
                    <a:lnTo>
                      <a:pt x="247" y="550"/>
                    </a:lnTo>
                    <a:lnTo>
                      <a:pt x="255" y="535"/>
                    </a:lnTo>
                    <a:lnTo>
                      <a:pt x="263" y="527"/>
                    </a:lnTo>
                    <a:lnTo>
                      <a:pt x="271" y="519"/>
                    </a:lnTo>
                    <a:lnTo>
                      <a:pt x="271" y="511"/>
                    </a:lnTo>
                    <a:lnTo>
                      <a:pt x="271" y="503"/>
                    </a:lnTo>
                    <a:lnTo>
                      <a:pt x="271" y="495"/>
                    </a:lnTo>
                    <a:lnTo>
                      <a:pt x="271" y="487"/>
                    </a:lnTo>
                    <a:lnTo>
                      <a:pt x="263" y="479"/>
                    </a:lnTo>
                    <a:lnTo>
                      <a:pt x="263" y="471"/>
                    </a:lnTo>
                    <a:lnTo>
                      <a:pt x="263" y="463"/>
                    </a:lnTo>
                    <a:lnTo>
                      <a:pt x="263" y="455"/>
                    </a:lnTo>
                    <a:lnTo>
                      <a:pt x="263" y="447"/>
                    </a:lnTo>
                    <a:lnTo>
                      <a:pt x="263" y="439"/>
                    </a:lnTo>
                    <a:lnTo>
                      <a:pt x="255" y="431"/>
                    </a:lnTo>
                    <a:lnTo>
                      <a:pt x="247" y="431"/>
                    </a:lnTo>
                    <a:lnTo>
                      <a:pt x="255" y="415"/>
                    </a:lnTo>
                    <a:lnTo>
                      <a:pt x="271" y="399"/>
                    </a:lnTo>
                    <a:lnTo>
                      <a:pt x="279" y="391"/>
                    </a:lnTo>
                    <a:lnTo>
                      <a:pt x="287" y="375"/>
                    </a:lnTo>
                    <a:lnTo>
                      <a:pt x="303" y="367"/>
                    </a:lnTo>
                    <a:lnTo>
                      <a:pt x="311" y="351"/>
                    </a:lnTo>
                    <a:lnTo>
                      <a:pt x="311" y="343"/>
                    </a:lnTo>
                    <a:lnTo>
                      <a:pt x="311" y="335"/>
                    </a:lnTo>
                    <a:lnTo>
                      <a:pt x="311" y="319"/>
                    </a:lnTo>
                    <a:lnTo>
                      <a:pt x="311" y="303"/>
                    </a:lnTo>
                    <a:lnTo>
                      <a:pt x="311" y="295"/>
                    </a:lnTo>
                    <a:lnTo>
                      <a:pt x="327" y="271"/>
                    </a:lnTo>
                    <a:lnTo>
                      <a:pt x="343" y="239"/>
                    </a:lnTo>
                    <a:lnTo>
                      <a:pt x="343" y="191"/>
                    </a:lnTo>
                    <a:lnTo>
                      <a:pt x="343" y="143"/>
                    </a:lnTo>
                    <a:lnTo>
                      <a:pt x="335" y="103"/>
                    </a:lnTo>
                    <a:lnTo>
                      <a:pt x="327" y="71"/>
                    </a:lnTo>
                    <a:lnTo>
                      <a:pt x="311" y="63"/>
                    </a:lnTo>
                    <a:lnTo>
                      <a:pt x="303" y="55"/>
                    </a:lnTo>
                    <a:lnTo>
                      <a:pt x="303" y="47"/>
                    </a:lnTo>
                    <a:lnTo>
                      <a:pt x="295" y="39"/>
                    </a:lnTo>
                    <a:lnTo>
                      <a:pt x="303" y="39"/>
                    </a:lnTo>
                    <a:lnTo>
                      <a:pt x="311" y="39"/>
                    </a:lnTo>
                    <a:lnTo>
                      <a:pt x="311" y="31"/>
                    </a:lnTo>
                    <a:lnTo>
                      <a:pt x="311" y="23"/>
                    </a:lnTo>
                    <a:lnTo>
                      <a:pt x="319" y="15"/>
                    </a:lnTo>
                    <a:lnTo>
                      <a:pt x="327" y="15"/>
                    </a:lnTo>
                    <a:lnTo>
                      <a:pt x="351" y="8"/>
                    </a:lnTo>
                    <a:lnTo>
                      <a:pt x="367" y="0"/>
                    </a:lnTo>
                    <a:lnTo>
                      <a:pt x="375" y="8"/>
                    </a:lnTo>
                    <a:lnTo>
                      <a:pt x="383" y="15"/>
                    </a:lnTo>
                    <a:lnTo>
                      <a:pt x="391" y="23"/>
                    </a:lnTo>
                    <a:lnTo>
                      <a:pt x="407" y="47"/>
                    </a:lnTo>
                    <a:lnTo>
                      <a:pt x="431" y="79"/>
                    </a:lnTo>
                    <a:lnTo>
                      <a:pt x="455" y="111"/>
                    </a:lnTo>
                    <a:lnTo>
                      <a:pt x="471" y="127"/>
                    </a:lnTo>
                    <a:lnTo>
                      <a:pt x="471" y="135"/>
                    </a:lnTo>
                    <a:lnTo>
                      <a:pt x="479" y="143"/>
                    </a:lnTo>
                    <a:lnTo>
                      <a:pt x="479" y="159"/>
                    </a:lnTo>
                    <a:lnTo>
                      <a:pt x="479" y="175"/>
                    </a:lnTo>
                    <a:lnTo>
                      <a:pt x="487" y="183"/>
                    </a:lnTo>
                    <a:lnTo>
                      <a:pt x="495" y="191"/>
                    </a:lnTo>
                    <a:lnTo>
                      <a:pt x="503" y="199"/>
                    </a:lnTo>
                    <a:lnTo>
                      <a:pt x="511" y="199"/>
                    </a:lnTo>
                    <a:lnTo>
                      <a:pt x="527" y="207"/>
                    </a:lnTo>
                    <a:lnTo>
                      <a:pt x="543" y="223"/>
                    </a:lnTo>
                    <a:lnTo>
                      <a:pt x="559" y="231"/>
                    </a:lnTo>
                    <a:lnTo>
                      <a:pt x="583" y="247"/>
                    </a:lnTo>
                    <a:lnTo>
                      <a:pt x="606" y="263"/>
                    </a:lnTo>
                    <a:lnTo>
                      <a:pt x="622" y="271"/>
                    </a:lnTo>
                    <a:lnTo>
                      <a:pt x="638" y="279"/>
                    </a:lnTo>
                    <a:lnTo>
                      <a:pt x="662" y="287"/>
                    </a:lnTo>
                    <a:lnTo>
                      <a:pt x="670" y="295"/>
                    </a:lnTo>
                    <a:lnTo>
                      <a:pt x="678" y="303"/>
                    </a:lnTo>
                    <a:lnTo>
                      <a:pt x="686" y="303"/>
                    </a:lnTo>
                    <a:lnTo>
                      <a:pt x="694" y="303"/>
                    </a:lnTo>
                    <a:lnTo>
                      <a:pt x="710" y="303"/>
                    </a:lnTo>
                    <a:lnTo>
                      <a:pt x="726" y="311"/>
                    </a:lnTo>
                    <a:lnTo>
                      <a:pt x="742" y="319"/>
                    </a:lnTo>
                    <a:lnTo>
                      <a:pt x="766" y="335"/>
                    </a:lnTo>
                    <a:lnTo>
                      <a:pt x="774" y="335"/>
                    </a:lnTo>
                    <a:lnTo>
                      <a:pt x="782" y="343"/>
                    </a:lnTo>
                    <a:lnTo>
                      <a:pt x="798" y="351"/>
                    </a:lnTo>
                    <a:lnTo>
                      <a:pt x="822" y="359"/>
                    </a:lnTo>
                    <a:lnTo>
                      <a:pt x="830" y="359"/>
                    </a:lnTo>
                    <a:lnTo>
                      <a:pt x="846" y="351"/>
                    </a:lnTo>
                    <a:lnTo>
                      <a:pt x="854" y="335"/>
                    </a:lnTo>
                    <a:lnTo>
                      <a:pt x="862" y="327"/>
                    </a:lnTo>
                    <a:lnTo>
                      <a:pt x="886" y="303"/>
                    </a:lnTo>
                    <a:lnTo>
                      <a:pt x="926" y="271"/>
                    </a:lnTo>
                    <a:lnTo>
                      <a:pt x="949" y="239"/>
                    </a:lnTo>
                    <a:lnTo>
                      <a:pt x="949" y="231"/>
                    </a:lnTo>
                    <a:lnTo>
                      <a:pt x="949" y="239"/>
                    </a:lnTo>
                    <a:lnTo>
                      <a:pt x="949" y="255"/>
                    </a:lnTo>
                    <a:lnTo>
                      <a:pt x="949" y="271"/>
                    </a:lnTo>
                    <a:lnTo>
                      <a:pt x="942" y="271"/>
                    </a:lnTo>
                    <a:lnTo>
                      <a:pt x="942" y="279"/>
                    </a:lnTo>
                    <a:lnTo>
                      <a:pt x="926" y="311"/>
                    </a:lnTo>
                    <a:lnTo>
                      <a:pt x="910" y="343"/>
                    </a:lnTo>
                    <a:lnTo>
                      <a:pt x="902" y="367"/>
                    </a:lnTo>
                    <a:lnTo>
                      <a:pt x="902" y="383"/>
                    </a:lnTo>
                    <a:lnTo>
                      <a:pt x="910" y="391"/>
                    </a:lnTo>
                    <a:lnTo>
                      <a:pt x="918" y="399"/>
                    </a:lnTo>
                    <a:lnTo>
                      <a:pt x="934" y="407"/>
                    </a:lnTo>
                    <a:lnTo>
                      <a:pt x="949" y="415"/>
                    </a:lnTo>
                    <a:lnTo>
                      <a:pt x="957" y="415"/>
                    </a:lnTo>
                    <a:lnTo>
                      <a:pt x="949" y="415"/>
                    </a:lnTo>
                    <a:lnTo>
                      <a:pt x="934" y="415"/>
                    </a:lnTo>
                    <a:lnTo>
                      <a:pt x="918" y="431"/>
                    </a:lnTo>
                    <a:lnTo>
                      <a:pt x="926" y="447"/>
                    </a:lnTo>
                    <a:lnTo>
                      <a:pt x="934" y="463"/>
                    </a:lnTo>
                    <a:lnTo>
                      <a:pt x="949" y="479"/>
                    </a:lnTo>
                    <a:lnTo>
                      <a:pt x="965" y="487"/>
                    </a:lnTo>
                    <a:lnTo>
                      <a:pt x="981" y="479"/>
                    </a:lnTo>
                    <a:lnTo>
                      <a:pt x="1005" y="471"/>
                    </a:lnTo>
                    <a:lnTo>
                      <a:pt x="1029" y="455"/>
                    </a:lnTo>
                    <a:lnTo>
                      <a:pt x="1045" y="439"/>
                    </a:lnTo>
                    <a:lnTo>
                      <a:pt x="1053" y="431"/>
                    </a:lnTo>
                    <a:lnTo>
                      <a:pt x="1061" y="439"/>
                    </a:lnTo>
                    <a:lnTo>
                      <a:pt x="1061" y="447"/>
                    </a:lnTo>
                    <a:lnTo>
                      <a:pt x="1061" y="455"/>
                    </a:lnTo>
                    <a:lnTo>
                      <a:pt x="1045" y="463"/>
                    </a:lnTo>
                    <a:lnTo>
                      <a:pt x="1021" y="471"/>
                    </a:lnTo>
                    <a:lnTo>
                      <a:pt x="1013" y="487"/>
                    </a:lnTo>
                    <a:lnTo>
                      <a:pt x="1005" y="503"/>
                    </a:lnTo>
                    <a:lnTo>
                      <a:pt x="997" y="511"/>
                    </a:lnTo>
                    <a:lnTo>
                      <a:pt x="989" y="511"/>
                    </a:lnTo>
                    <a:lnTo>
                      <a:pt x="981" y="511"/>
                    </a:lnTo>
                    <a:lnTo>
                      <a:pt x="973" y="519"/>
                    </a:lnTo>
                    <a:lnTo>
                      <a:pt x="965" y="519"/>
                    </a:lnTo>
                    <a:lnTo>
                      <a:pt x="949" y="519"/>
                    </a:lnTo>
                    <a:lnTo>
                      <a:pt x="942" y="511"/>
                    </a:lnTo>
                    <a:lnTo>
                      <a:pt x="934" y="519"/>
                    </a:lnTo>
                    <a:lnTo>
                      <a:pt x="918" y="535"/>
                    </a:lnTo>
                    <a:lnTo>
                      <a:pt x="894" y="550"/>
                    </a:lnTo>
                    <a:lnTo>
                      <a:pt x="886" y="550"/>
                    </a:lnTo>
                    <a:lnTo>
                      <a:pt x="878" y="550"/>
                    </a:lnTo>
                    <a:lnTo>
                      <a:pt x="870" y="550"/>
                    </a:lnTo>
                    <a:lnTo>
                      <a:pt x="862" y="550"/>
                    </a:lnTo>
                    <a:lnTo>
                      <a:pt x="854" y="558"/>
                    </a:lnTo>
                    <a:lnTo>
                      <a:pt x="838" y="566"/>
                    </a:lnTo>
                    <a:lnTo>
                      <a:pt x="814" y="574"/>
                    </a:lnTo>
                    <a:lnTo>
                      <a:pt x="806" y="574"/>
                    </a:lnTo>
                    <a:lnTo>
                      <a:pt x="790" y="566"/>
                    </a:lnTo>
                    <a:lnTo>
                      <a:pt x="766" y="558"/>
                    </a:lnTo>
                    <a:lnTo>
                      <a:pt x="742" y="558"/>
                    </a:lnTo>
                    <a:lnTo>
                      <a:pt x="726" y="566"/>
                    </a:lnTo>
                    <a:lnTo>
                      <a:pt x="718" y="582"/>
                    </a:lnTo>
                    <a:lnTo>
                      <a:pt x="710" y="590"/>
                    </a:lnTo>
                    <a:lnTo>
                      <a:pt x="686" y="614"/>
                    </a:lnTo>
                    <a:lnTo>
                      <a:pt x="662" y="630"/>
                    </a:lnTo>
                    <a:lnTo>
                      <a:pt x="646" y="646"/>
                    </a:lnTo>
                    <a:lnTo>
                      <a:pt x="638" y="662"/>
                    </a:lnTo>
                    <a:lnTo>
                      <a:pt x="638" y="670"/>
                    </a:lnTo>
                    <a:lnTo>
                      <a:pt x="638" y="678"/>
                    </a:lnTo>
                    <a:lnTo>
                      <a:pt x="622" y="686"/>
                    </a:lnTo>
                    <a:lnTo>
                      <a:pt x="606" y="710"/>
                    </a:lnTo>
                    <a:lnTo>
                      <a:pt x="598" y="742"/>
                    </a:lnTo>
                    <a:lnTo>
                      <a:pt x="598" y="750"/>
                    </a:lnTo>
                    <a:lnTo>
                      <a:pt x="598" y="758"/>
                    </a:lnTo>
                    <a:lnTo>
                      <a:pt x="590" y="766"/>
                    </a:lnTo>
                    <a:lnTo>
                      <a:pt x="590" y="774"/>
                    </a:lnTo>
                    <a:lnTo>
                      <a:pt x="590" y="782"/>
                    </a:lnTo>
                    <a:lnTo>
                      <a:pt x="583" y="790"/>
                    </a:lnTo>
                    <a:lnTo>
                      <a:pt x="575" y="806"/>
                    </a:lnTo>
                    <a:lnTo>
                      <a:pt x="567" y="806"/>
                    </a:lnTo>
                    <a:lnTo>
                      <a:pt x="551" y="782"/>
                    </a:lnTo>
                    <a:lnTo>
                      <a:pt x="543" y="758"/>
                    </a:lnTo>
                    <a:lnTo>
                      <a:pt x="519" y="750"/>
                    </a:lnTo>
                    <a:lnTo>
                      <a:pt x="503" y="742"/>
                    </a:lnTo>
                    <a:lnTo>
                      <a:pt x="495" y="734"/>
                    </a:lnTo>
                    <a:lnTo>
                      <a:pt x="495" y="742"/>
                    </a:lnTo>
                    <a:lnTo>
                      <a:pt x="479" y="734"/>
                    </a:lnTo>
                    <a:lnTo>
                      <a:pt x="455" y="726"/>
                    </a:lnTo>
                    <a:lnTo>
                      <a:pt x="423" y="718"/>
                    </a:lnTo>
                    <a:lnTo>
                      <a:pt x="383" y="702"/>
                    </a:lnTo>
                    <a:lnTo>
                      <a:pt x="343" y="678"/>
                    </a:lnTo>
                    <a:lnTo>
                      <a:pt x="311" y="662"/>
                    </a:lnTo>
                    <a:lnTo>
                      <a:pt x="295" y="662"/>
                    </a:lnTo>
                    <a:lnTo>
                      <a:pt x="279" y="670"/>
                    </a:lnTo>
                    <a:lnTo>
                      <a:pt x="255" y="678"/>
                    </a:lnTo>
                    <a:lnTo>
                      <a:pt x="231" y="694"/>
                    </a:lnTo>
                    <a:lnTo>
                      <a:pt x="216" y="710"/>
                    </a:lnTo>
                    <a:lnTo>
                      <a:pt x="200" y="726"/>
                    </a:lnTo>
                    <a:lnTo>
                      <a:pt x="192" y="726"/>
                    </a:lnTo>
                    <a:lnTo>
                      <a:pt x="192" y="718"/>
                    </a:lnTo>
                    <a:lnTo>
                      <a:pt x="176" y="694"/>
                    </a:lnTo>
                    <a:lnTo>
                      <a:pt x="152" y="670"/>
                    </a:lnTo>
                    <a:lnTo>
                      <a:pt x="128" y="662"/>
                    </a:lnTo>
                    <a:lnTo>
                      <a:pt x="112" y="670"/>
                    </a:lnTo>
                    <a:lnTo>
                      <a:pt x="96" y="686"/>
                    </a:lnTo>
                    <a:lnTo>
                      <a:pt x="88" y="694"/>
                    </a:lnTo>
                    <a:lnTo>
                      <a:pt x="80" y="70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4"/>
              <p:cNvSpPr>
                <a:spLocks/>
              </p:cNvSpPr>
              <p:nvPr/>
            </p:nvSpPr>
            <p:spPr bwMode="auto">
              <a:xfrm>
                <a:off x="3246" y="432"/>
                <a:ext cx="946" cy="723"/>
              </a:xfrm>
              <a:custGeom>
                <a:avLst/>
                <a:gdLst>
                  <a:gd name="T0" fmla="*/ 23 w 1061"/>
                  <a:gd name="T1" fmla="*/ 57 h 934"/>
                  <a:gd name="T2" fmla="*/ 44 w 1061"/>
                  <a:gd name="T3" fmla="*/ 63 h 934"/>
                  <a:gd name="T4" fmla="*/ 69 w 1061"/>
                  <a:gd name="T5" fmla="*/ 67 h 934"/>
                  <a:gd name="T6" fmla="*/ 54 w 1061"/>
                  <a:gd name="T7" fmla="*/ 67 h 934"/>
                  <a:gd name="T8" fmla="*/ 28 w 1061"/>
                  <a:gd name="T9" fmla="*/ 70 h 934"/>
                  <a:gd name="T10" fmla="*/ 8 w 1061"/>
                  <a:gd name="T11" fmla="*/ 70 h 934"/>
                  <a:gd name="T12" fmla="*/ 15 w 1061"/>
                  <a:gd name="T13" fmla="*/ 66 h 934"/>
                  <a:gd name="T14" fmla="*/ 4 w 1061"/>
                  <a:gd name="T15" fmla="*/ 60 h 934"/>
                  <a:gd name="T16" fmla="*/ 4 w 1061"/>
                  <a:gd name="T17" fmla="*/ 56 h 934"/>
                  <a:gd name="T18" fmla="*/ 11 w 1061"/>
                  <a:gd name="T19" fmla="*/ 50 h 934"/>
                  <a:gd name="T20" fmla="*/ 31 w 1061"/>
                  <a:gd name="T21" fmla="*/ 41 h 934"/>
                  <a:gd name="T22" fmla="*/ 49 w 1061"/>
                  <a:gd name="T23" fmla="*/ 41 h 934"/>
                  <a:gd name="T24" fmla="*/ 62 w 1061"/>
                  <a:gd name="T25" fmla="*/ 42 h 934"/>
                  <a:gd name="T26" fmla="*/ 73 w 1061"/>
                  <a:gd name="T27" fmla="*/ 42 h 934"/>
                  <a:gd name="T28" fmla="*/ 86 w 1061"/>
                  <a:gd name="T29" fmla="*/ 40 h 934"/>
                  <a:gd name="T30" fmla="*/ 84 w 1061"/>
                  <a:gd name="T31" fmla="*/ 37 h 934"/>
                  <a:gd name="T32" fmla="*/ 84 w 1061"/>
                  <a:gd name="T33" fmla="*/ 34 h 934"/>
                  <a:gd name="T34" fmla="*/ 89 w 1061"/>
                  <a:gd name="T35" fmla="*/ 30 h 934"/>
                  <a:gd name="T36" fmla="*/ 99 w 1061"/>
                  <a:gd name="T37" fmla="*/ 26 h 934"/>
                  <a:gd name="T38" fmla="*/ 108 w 1061"/>
                  <a:gd name="T39" fmla="*/ 19 h 934"/>
                  <a:gd name="T40" fmla="*/ 99 w 1061"/>
                  <a:gd name="T41" fmla="*/ 5 h 934"/>
                  <a:gd name="T42" fmla="*/ 99 w 1061"/>
                  <a:gd name="T43" fmla="*/ 3 h 934"/>
                  <a:gd name="T44" fmla="*/ 112 w 1061"/>
                  <a:gd name="T45" fmla="*/ 2 h 934"/>
                  <a:gd name="T46" fmla="*/ 129 w 1061"/>
                  <a:gd name="T47" fmla="*/ 4 h 934"/>
                  <a:gd name="T48" fmla="*/ 152 w 1061"/>
                  <a:gd name="T49" fmla="*/ 12 h 934"/>
                  <a:gd name="T50" fmla="*/ 160 w 1061"/>
                  <a:gd name="T51" fmla="*/ 15 h 934"/>
                  <a:gd name="T52" fmla="*/ 185 w 1061"/>
                  <a:gd name="T53" fmla="*/ 19 h 934"/>
                  <a:gd name="T54" fmla="*/ 212 w 1061"/>
                  <a:gd name="T55" fmla="*/ 22 h 934"/>
                  <a:gd name="T56" fmla="*/ 231 w 1061"/>
                  <a:gd name="T57" fmla="*/ 24 h 934"/>
                  <a:gd name="T58" fmla="*/ 253 w 1061"/>
                  <a:gd name="T59" fmla="*/ 28 h 934"/>
                  <a:gd name="T60" fmla="*/ 275 w 1061"/>
                  <a:gd name="T61" fmla="*/ 26 h 934"/>
                  <a:gd name="T62" fmla="*/ 300 w 1061"/>
                  <a:gd name="T63" fmla="*/ 19 h 934"/>
                  <a:gd name="T64" fmla="*/ 294 w 1061"/>
                  <a:gd name="T65" fmla="*/ 24 h 934"/>
                  <a:gd name="T66" fmla="*/ 291 w 1061"/>
                  <a:gd name="T67" fmla="*/ 31 h 934"/>
                  <a:gd name="T68" fmla="*/ 297 w 1061"/>
                  <a:gd name="T69" fmla="*/ 32 h 934"/>
                  <a:gd name="T70" fmla="*/ 306 w 1061"/>
                  <a:gd name="T71" fmla="*/ 38 h 934"/>
                  <a:gd name="T72" fmla="*/ 334 w 1061"/>
                  <a:gd name="T73" fmla="*/ 33 h 934"/>
                  <a:gd name="T74" fmla="*/ 324 w 1061"/>
                  <a:gd name="T75" fmla="*/ 36 h 934"/>
                  <a:gd name="T76" fmla="*/ 312 w 1061"/>
                  <a:gd name="T77" fmla="*/ 39 h 934"/>
                  <a:gd name="T78" fmla="*/ 297 w 1061"/>
                  <a:gd name="T79" fmla="*/ 40 h 934"/>
                  <a:gd name="T80" fmla="*/ 276 w 1061"/>
                  <a:gd name="T81" fmla="*/ 42 h 934"/>
                  <a:gd name="T82" fmla="*/ 257 w 1061"/>
                  <a:gd name="T83" fmla="*/ 44 h 934"/>
                  <a:gd name="T84" fmla="*/ 228 w 1061"/>
                  <a:gd name="T85" fmla="*/ 45 h 934"/>
                  <a:gd name="T86" fmla="*/ 202 w 1061"/>
                  <a:gd name="T87" fmla="*/ 51 h 934"/>
                  <a:gd name="T88" fmla="*/ 189 w 1061"/>
                  <a:gd name="T89" fmla="*/ 57 h 934"/>
                  <a:gd name="T90" fmla="*/ 187 w 1061"/>
                  <a:gd name="T91" fmla="*/ 60 h 934"/>
                  <a:gd name="T92" fmla="*/ 172 w 1061"/>
                  <a:gd name="T93" fmla="*/ 59 h 934"/>
                  <a:gd name="T94" fmla="*/ 152 w 1061"/>
                  <a:gd name="T95" fmla="*/ 57 h 934"/>
                  <a:gd name="T96" fmla="*/ 99 w 1061"/>
                  <a:gd name="T97" fmla="*/ 51 h 934"/>
                  <a:gd name="T98" fmla="*/ 69 w 1061"/>
                  <a:gd name="T99" fmla="*/ 54 h 934"/>
                  <a:gd name="T100" fmla="*/ 49 w 1061"/>
                  <a:gd name="T101" fmla="*/ 52 h 934"/>
                  <a:gd name="T102" fmla="*/ 26 w 1061"/>
                  <a:gd name="T103" fmla="*/ 54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61"/>
                  <a:gd name="T157" fmla="*/ 0 h 934"/>
                  <a:gd name="T158" fmla="*/ 1061 w 1061"/>
                  <a:gd name="T159" fmla="*/ 934 h 93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61" h="934">
                    <a:moveTo>
                      <a:pt x="80" y="702"/>
                    </a:moveTo>
                    <a:lnTo>
                      <a:pt x="72" y="710"/>
                    </a:lnTo>
                    <a:lnTo>
                      <a:pt x="72" y="718"/>
                    </a:lnTo>
                    <a:lnTo>
                      <a:pt x="72" y="726"/>
                    </a:lnTo>
                    <a:lnTo>
                      <a:pt x="72" y="742"/>
                    </a:lnTo>
                    <a:lnTo>
                      <a:pt x="80" y="758"/>
                    </a:lnTo>
                    <a:lnTo>
                      <a:pt x="96" y="774"/>
                    </a:lnTo>
                    <a:lnTo>
                      <a:pt x="104" y="790"/>
                    </a:lnTo>
                    <a:lnTo>
                      <a:pt x="112" y="798"/>
                    </a:lnTo>
                    <a:lnTo>
                      <a:pt x="136" y="806"/>
                    </a:lnTo>
                    <a:lnTo>
                      <a:pt x="160" y="814"/>
                    </a:lnTo>
                    <a:lnTo>
                      <a:pt x="176" y="822"/>
                    </a:lnTo>
                    <a:lnTo>
                      <a:pt x="184" y="838"/>
                    </a:lnTo>
                    <a:lnTo>
                      <a:pt x="200" y="846"/>
                    </a:lnTo>
                    <a:lnTo>
                      <a:pt x="216" y="862"/>
                    </a:lnTo>
                    <a:lnTo>
                      <a:pt x="216" y="870"/>
                    </a:lnTo>
                    <a:lnTo>
                      <a:pt x="208" y="878"/>
                    </a:lnTo>
                    <a:lnTo>
                      <a:pt x="200" y="878"/>
                    </a:lnTo>
                    <a:lnTo>
                      <a:pt x="192" y="870"/>
                    </a:lnTo>
                    <a:lnTo>
                      <a:pt x="168" y="870"/>
                    </a:lnTo>
                    <a:lnTo>
                      <a:pt x="160" y="862"/>
                    </a:lnTo>
                    <a:lnTo>
                      <a:pt x="144" y="862"/>
                    </a:lnTo>
                    <a:lnTo>
                      <a:pt x="128" y="862"/>
                    </a:lnTo>
                    <a:lnTo>
                      <a:pt x="112" y="878"/>
                    </a:lnTo>
                    <a:lnTo>
                      <a:pt x="88" y="902"/>
                    </a:lnTo>
                    <a:lnTo>
                      <a:pt x="72" y="918"/>
                    </a:lnTo>
                    <a:lnTo>
                      <a:pt x="64" y="934"/>
                    </a:lnTo>
                    <a:lnTo>
                      <a:pt x="48" y="934"/>
                    </a:lnTo>
                    <a:lnTo>
                      <a:pt x="32" y="934"/>
                    </a:lnTo>
                    <a:lnTo>
                      <a:pt x="24" y="918"/>
                    </a:lnTo>
                    <a:lnTo>
                      <a:pt x="32" y="902"/>
                    </a:lnTo>
                    <a:lnTo>
                      <a:pt x="32" y="878"/>
                    </a:lnTo>
                    <a:lnTo>
                      <a:pt x="40" y="870"/>
                    </a:lnTo>
                    <a:lnTo>
                      <a:pt x="40" y="862"/>
                    </a:lnTo>
                    <a:lnTo>
                      <a:pt x="48" y="854"/>
                    </a:lnTo>
                    <a:lnTo>
                      <a:pt x="48" y="838"/>
                    </a:lnTo>
                    <a:lnTo>
                      <a:pt x="48" y="822"/>
                    </a:lnTo>
                    <a:lnTo>
                      <a:pt x="48" y="814"/>
                    </a:lnTo>
                    <a:lnTo>
                      <a:pt x="40" y="806"/>
                    </a:lnTo>
                    <a:lnTo>
                      <a:pt x="16" y="782"/>
                    </a:lnTo>
                    <a:lnTo>
                      <a:pt x="0" y="758"/>
                    </a:lnTo>
                    <a:lnTo>
                      <a:pt x="0" y="742"/>
                    </a:lnTo>
                    <a:lnTo>
                      <a:pt x="8" y="742"/>
                    </a:lnTo>
                    <a:lnTo>
                      <a:pt x="8" y="726"/>
                    </a:lnTo>
                    <a:lnTo>
                      <a:pt x="8" y="718"/>
                    </a:lnTo>
                    <a:lnTo>
                      <a:pt x="8" y="710"/>
                    </a:lnTo>
                    <a:lnTo>
                      <a:pt x="8" y="694"/>
                    </a:lnTo>
                    <a:lnTo>
                      <a:pt x="8" y="686"/>
                    </a:lnTo>
                    <a:lnTo>
                      <a:pt x="16" y="670"/>
                    </a:lnTo>
                    <a:lnTo>
                      <a:pt x="32" y="654"/>
                    </a:lnTo>
                    <a:lnTo>
                      <a:pt x="56" y="638"/>
                    </a:lnTo>
                    <a:lnTo>
                      <a:pt x="88" y="630"/>
                    </a:lnTo>
                    <a:lnTo>
                      <a:pt x="104" y="598"/>
                    </a:lnTo>
                    <a:lnTo>
                      <a:pt x="104" y="558"/>
                    </a:lnTo>
                    <a:lnTo>
                      <a:pt x="96" y="535"/>
                    </a:lnTo>
                    <a:lnTo>
                      <a:pt x="96" y="519"/>
                    </a:lnTo>
                    <a:lnTo>
                      <a:pt x="104" y="511"/>
                    </a:lnTo>
                    <a:lnTo>
                      <a:pt x="112" y="519"/>
                    </a:lnTo>
                    <a:lnTo>
                      <a:pt x="128" y="527"/>
                    </a:lnTo>
                    <a:lnTo>
                      <a:pt x="152" y="535"/>
                    </a:lnTo>
                    <a:lnTo>
                      <a:pt x="160" y="535"/>
                    </a:lnTo>
                    <a:lnTo>
                      <a:pt x="168" y="543"/>
                    </a:lnTo>
                    <a:lnTo>
                      <a:pt x="176" y="550"/>
                    </a:lnTo>
                    <a:lnTo>
                      <a:pt x="184" y="550"/>
                    </a:lnTo>
                    <a:lnTo>
                      <a:pt x="192" y="543"/>
                    </a:lnTo>
                    <a:lnTo>
                      <a:pt x="200" y="543"/>
                    </a:lnTo>
                    <a:lnTo>
                      <a:pt x="200" y="550"/>
                    </a:lnTo>
                    <a:lnTo>
                      <a:pt x="208" y="550"/>
                    </a:lnTo>
                    <a:lnTo>
                      <a:pt x="224" y="550"/>
                    </a:lnTo>
                    <a:lnTo>
                      <a:pt x="231" y="550"/>
                    </a:lnTo>
                    <a:lnTo>
                      <a:pt x="239" y="550"/>
                    </a:lnTo>
                    <a:lnTo>
                      <a:pt x="247" y="550"/>
                    </a:lnTo>
                    <a:lnTo>
                      <a:pt x="255" y="535"/>
                    </a:lnTo>
                    <a:lnTo>
                      <a:pt x="263" y="527"/>
                    </a:lnTo>
                    <a:lnTo>
                      <a:pt x="271" y="519"/>
                    </a:lnTo>
                    <a:lnTo>
                      <a:pt x="271" y="511"/>
                    </a:lnTo>
                    <a:lnTo>
                      <a:pt x="271" y="503"/>
                    </a:lnTo>
                    <a:lnTo>
                      <a:pt x="271" y="495"/>
                    </a:lnTo>
                    <a:lnTo>
                      <a:pt x="271" y="487"/>
                    </a:lnTo>
                    <a:lnTo>
                      <a:pt x="263" y="479"/>
                    </a:lnTo>
                    <a:lnTo>
                      <a:pt x="263" y="471"/>
                    </a:lnTo>
                    <a:lnTo>
                      <a:pt x="263" y="463"/>
                    </a:lnTo>
                    <a:lnTo>
                      <a:pt x="263" y="455"/>
                    </a:lnTo>
                    <a:lnTo>
                      <a:pt x="263" y="447"/>
                    </a:lnTo>
                    <a:lnTo>
                      <a:pt x="263" y="439"/>
                    </a:lnTo>
                    <a:lnTo>
                      <a:pt x="255" y="431"/>
                    </a:lnTo>
                    <a:lnTo>
                      <a:pt x="247" y="431"/>
                    </a:lnTo>
                    <a:lnTo>
                      <a:pt x="255" y="415"/>
                    </a:lnTo>
                    <a:lnTo>
                      <a:pt x="271" y="399"/>
                    </a:lnTo>
                    <a:lnTo>
                      <a:pt x="279" y="391"/>
                    </a:lnTo>
                    <a:lnTo>
                      <a:pt x="287" y="375"/>
                    </a:lnTo>
                    <a:lnTo>
                      <a:pt x="303" y="367"/>
                    </a:lnTo>
                    <a:lnTo>
                      <a:pt x="311" y="351"/>
                    </a:lnTo>
                    <a:lnTo>
                      <a:pt x="311" y="343"/>
                    </a:lnTo>
                    <a:lnTo>
                      <a:pt x="311" y="335"/>
                    </a:lnTo>
                    <a:lnTo>
                      <a:pt x="311" y="319"/>
                    </a:lnTo>
                    <a:lnTo>
                      <a:pt x="311" y="303"/>
                    </a:lnTo>
                    <a:lnTo>
                      <a:pt x="311" y="295"/>
                    </a:lnTo>
                    <a:lnTo>
                      <a:pt x="327" y="271"/>
                    </a:lnTo>
                    <a:lnTo>
                      <a:pt x="343" y="239"/>
                    </a:lnTo>
                    <a:lnTo>
                      <a:pt x="343" y="191"/>
                    </a:lnTo>
                    <a:lnTo>
                      <a:pt x="343" y="143"/>
                    </a:lnTo>
                    <a:lnTo>
                      <a:pt x="335" y="103"/>
                    </a:lnTo>
                    <a:lnTo>
                      <a:pt x="327" y="71"/>
                    </a:lnTo>
                    <a:lnTo>
                      <a:pt x="311" y="63"/>
                    </a:lnTo>
                    <a:lnTo>
                      <a:pt x="303" y="55"/>
                    </a:lnTo>
                    <a:lnTo>
                      <a:pt x="303" y="47"/>
                    </a:lnTo>
                    <a:lnTo>
                      <a:pt x="295" y="39"/>
                    </a:lnTo>
                    <a:lnTo>
                      <a:pt x="303" y="39"/>
                    </a:lnTo>
                    <a:lnTo>
                      <a:pt x="311" y="39"/>
                    </a:lnTo>
                    <a:lnTo>
                      <a:pt x="311" y="31"/>
                    </a:lnTo>
                    <a:lnTo>
                      <a:pt x="311" y="23"/>
                    </a:lnTo>
                    <a:lnTo>
                      <a:pt x="319" y="15"/>
                    </a:lnTo>
                    <a:lnTo>
                      <a:pt x="327" y="15"/>
                    </a:lnTo>
                    <a:lnTo>
                      <a:pt x="351" y="8"/>
                    </a:lnTo>
                    <a:lnTo>
                      <a:pt x="367" y="0"/>
                    </a:lnTo>
                    <a:lnTo>
                      <a:pt x="375" y="8"/>
                    </a:lnTo>
                    <a:lnTo>
                      <a:pt x="383" y="15"/>
                    </a:lnTo>
                    <a:lnTo>
                      <a:pt x="391" y="23"/>
                    </a:lnTo>
                    <a:lnTo>
                      <a:pt x="407" y="47"/>
                    </a:lnTo>
                    <a:lnTo>
                      <a:pt x="431" y="79"/>
                    </a:lnTo>
                    <a:lnTo>
                      <a:pt x="455" y="111"/>
                    </a:lnTo>
                    <a:lnTo>
                      <a:pt x="471" y="127"/>
                    </a:lnTo>
                    <a:lnTo>
                      <a:pt x="471" y="135"/>
                    </a:lnTo>
                    <a:lnTo>
                      <a:pt x="479" y="143"/>
                    </a:lnTo>
                    <a:lnTo>
                      <a:pt x="479" y="159"/>
                    </a:lnTo>
                    <a:lnTo>
                      <a:pt x="479" y="175"/>
                    </a:lnTo>
                    <a:lnTo>
                      <a:pt x="487" y="183"/>
                    </a:lnTo>
                    <a:lnTo>
                      <a:pt x="495" y="191"/>
                    </a:lnTo>
                    <a:lnTo>
                      <a:pt x="503" y="199"/>
                    </a:lnTo>
                    <a:lnTo>
                      <a:pt x="511" y="199"/>
                    </a:lnTo>
                    <a:lnTo>
                      <a:pt x="527" y="207"/>
                    </a:lnTo>
                    <a:lnTo>
                      <a:pt x="543" y="223"/>
                    </a:lnTo>
                    <a:lnTo>
                      <a:pt x="559" y="231"/>
                    </a:lnTo>
                    <a:lnTo>
                      <a:pt x="583" y="247"/>
                    </a:lnTo>
                    <a:lnTo>
                      <a:pt x="606" y="263"/>
                    </a:lnTo>
                    <a:lnTo>
                      <a:pt x="622" y="271"/>
                    </a:lnTo>
                    <a:lnTo>
                      <a:pt x="638" y="279"/>
                    </a:lnTo>
                    <a:lnTo>
                      <a:pt x="662" y="287"/>
                    </a:lnTo>
                    <a:lnTo>
                      <a:pt x="670" y="295"/>
                    </a:lnTo>
                    <a:lnTo>
                      <a:pt x="678" y="303"/>
                    </a:lnTo>
                    <a:lnTo>
                      <a:pt x="686" y="303"/>
                    </a:lnTo>
                    <a:lnTo>
                      <a:pt x="694" y="303"/>
                    </a:lnTo>
                    <a:lnTo>
                      <a:pt x="710" y="303"/>
                    </a:lnTo>
                    <a:lnTo>
                      <a:pt x="726" y="311"/>
                    </a:lnTo>
                    <a:lnTo>
                      <a:pt x="742" y="319"/>
                    </a:lnTo>
                    <a:lnTo>
                      <a:pt x="766" y="335"/>
                    </a:lnTo>
                    <a:lnTo>
                      <a:pt x="774" y="335"/>
                    </a:lnTo>
                    <a:lnTo>
                      <a:pt x="782" y="343"/>
                    </a:lnTo>
                    <a:lnTo>
                      <a:pt x="798" y="351"/>
                    </a:lnTo>
                    <a:lnTo>
                      <a:pt x="822" y="359"/>
                    </a:lnTo>
                    <a:lnTo>
                      <a:pt x="830" y="359"/>
                    </a:lnTo>
                    <a:lnTo>
                      <a:pt x="846" y="351"/>
                    </a:lnTo>
                    <a:lnTo>
                      <a:pt x="854" y="335"/>
                    </a:lnTo>
                    <a:lnTo>
                      <a:pt x="862" y="327"/>
                    </a:lnTo>
                    <a:lnTo>
                      <a:pt x="886" y="303"/>
                    </a:lnTo>
                    <a:lnTo>
                      <a:pt x="926" y="271"/>
                    </a:lnTo>
                    <a:lnTo>
                      <a:pt x="949" y="239"/>
                    </a:lnTo>
                    <a:lnTo>
                      <a:pt x="949" y="231"/>
                    </a:lnTo>
                    <a:lnTo>
                      <a:pt x="949" y="239"/>
                    </a:lnTo>
                    <a:lnTo>
                      <a:pt x="949" y="255"/>
                    </a:lnTo>
                    <a:lnTo>
                      <a:pt x="949" y="271"/>
                    </a:lnTo>
                    <a:lnTo>
                      <a:pt x="942" y="271"/>
                    </a:lnTo>
                    <a:lnTo>
                      <a:pt x="942" y="279"/>
                    </a:lnTo>
                    <a:lnTo>
                      <a:pt x="926" y="311"/>
                    </a:lnTo>
                    <a:lnTo>
                      <a:pt x="910" y="343"/>
                    </a:lnTo>
                    <a:lnTo>
                      <a:pt x="902" y="367"/>
                    </a:lnTo>
                    <a:lnTo>
                      <a:pt x="902" y="383"/>
                    </a:lnTo>
                    <a:lnTo>
                      <a:pt x="910" y="391"/>
                    </a:lnTo>
                    <a:lnTo>
                      <a:pt x="918" y="399"/>
                    </a:lnTo>
                    <a:lnTo>
                      <a:pt x="934" y="407"/>
                    </a:lnTo>
                    <a:lnTo>
                      <a:pt x="949" y="415"/>
                    </a:lnTo>
                    <a:lnTo>
                      <a:pt x="957" y="415"/>
                    </a:lnTo>
                    <a:lnTo>
                      <a:pt x="949" y="415"/>
                    </a:lnTo>
                    <a:lnTo>
                      <a:pt x="934" y="415"/>
                    </a:lnTo>
                    <a:lnTo>
                      <a:pt x="918" y="431"/>
                    </a:lnTo>
                    <a:lnTo>
                      <a:pt x="926" y="447"/>
                    </a:lnTo>
                    <a:lnTo>
                      <a:pt x="934" y="463"/>
                    </a:lnTo>
                    <a:lnTo>
                      <a:pt x="949" y="479"/>
                    </a:lnTo>
                    <a:lnTo>
                      <a:pt x="965" y="487"/>
                    </a:lnTo>
                    <a:lnTo>
                      <a:pt x="981" y="479"/>
                    </a:lnTo>
                    <a:lnTo>
                      <a:pt x="1005" y="471"/>
                    </a:lnTo>
                    <a:lnTo>
                      <a:pt x="1029" y="455"/>
                    </a:lnTo>
                    <a:lnTo>
                      <a:pt x="1045" y="439"/>
                    </a:lnTo>
                    <a:lnTo>
                      <a:pt x="1053" y="431"/>
                    </a:lnTo>
                    <a:lnTo>
                      <a:pt x="1061" y="439"/>
                    </a:lnTo>
                    <a:lnTo>
                      <a:pt x="1061" y="447"/>
                    </a:lnTo>
                    <a:lnTo>
                      <a:pt x="1061" y="455"/>
                    </a:lnTo>
                    <a:lnTo>
                      <a:pt x="1045" y="463"/>
                    </a:lnTo>
                    <a:lnTo>
                      <a:pt x="1021" y="471"/>
                    </a:lnTo>
                    <a:lnTo>
                      <a:pt x="1013" y="487"/>
                    </a:lnTo>
                    <a:lnTo>
                      <a:pt x="1005" y="503"/>
                    </a:lnTo>
                    <a:lnTo>
                      <a:pt x="997" y="511"/>
                    </a:lnTo>
                    <a:lnTo>
                      <a:pt x="989" y="511"/>
                    </a:lnTo>
                    <a:lnTo>
                      <a:pt x="981" y="511"/>
                    </a:lnTo>
                    <a:lnTo>
                      <a:pt x="973" y="519"/>
                    </a:lnTo>
                    <a:lnTo>
                      <a:pt x="965" y="519"/>
                    </a:lnTo>
                    <a:lnTo>
                      <a:pt x="949" y="519"/>
                    </a:lnTo>
                    <a:lnTo>
                      <a:pt x="942" y="511"/>
                    </a:lnTo>
                    <a:lnTo>
                      <a:pt x="934" y="519"/>
                    </a:lnTo>
                    <a:lnTo>
                      <a:pt x="918" y="535"/>
                    </a:lnTo>
                    <a:lnTo>
                      <a:pt x="894" y="550"/>
                    </a:lnTo>
                    <a:lnTo>
                      <a:pt x="886" y="550"/>
                    </a:lnTo>
                    <a:lnTo>
                      <a:pt x="878" y="550"/>
                    </a:lnTo>
                    <a:lnTo>
                      <a:pt x="870" y="550"/>
                    </a:lnTo>
                    <a:lnTo>
                      <a:pt x="862" y="550"/>
                    </a:lnTo>
                    <a:lnTo>
                      <a:pt x="854" y="558"/>
                    </a:lnTo>
                    <a:lnTo>
                      <a:pt x="838" y="566"/>
                    </a:lnTo>
                    <a:lnTo>
                      <a:pt x="814" y="574"/>
                    </a:lnTo>
                    <a:lnTo>
                      <a:pt x="806" y="574"/>
                    </a:lnTo>
                    <a:lnTo>
                      <a:pt x="790" y="566"/>
                    </a:lnTo>
                    <a:lnTo>
                      <a:pt x="766" y="558"/>
                    </a:lnTo>
                    <a:lnTo>
                      <a:pt x="742" y="558"/>
                    </a:lnTo>
                    <a:lnTo>
                      <a:pt x="726" y="566"/>
                    </a:lnTo>
                    <a:lnTo>
                      <a:pt x="718" y="582"/>
                    </a:lnTo>
                    <a:lnTo>
                      <a:pt x="710" y="590"/>
                    </a:lnTo>
                    <a:lnTo>
                      <a:pt x="686" y="614"/>
                    </a:lnTo>
                    <a:lnTo>
                      <a:pt x="662" y="630"/>
                    </a:lnTo>
                    <a:lnTo>
                      <a:pt x="646" y="646"/>
                    </a:lnTo>
                    <a:lnTo>
                      <a:pt x="638" y="662"/>
                    </a:lnTo>
                    <a:lnTo>
                      <a:pt x="638" y="670"/>
                    </a:lnTo>
                    <a:lnTo>
                      <a:pt x="638" y="678"/>
                    </a:lnTo>
                    <a:lnTo>
                      <a:pt x="622" y="686"/>
                    </a:lnTo>
                    <a:lnTo>
                      <a:pt x="606" y="710"/>
                    </a:lnTo>
                    <a:lnTo>
                      <a:pt x="598" y="742"/>
                    </a:lnTo>
                    <a:lnTo>
                      <a:pt x="598" y="750"/>
                    </a:lnTo>
                    <a:lnTo>
                      <a:pt x="598" y="758"/>
                    </a:lnTo>
                    <a:lnTo>
                      <a:pt x="590" y="766"/>
                    </a:lnTo>
                    <a:lnTo>
                      <a:pt x="590" y="774"/>
                    </a:lnTo>
                    <a:lnTo>
                      <a:pt x="590" y="782"/>
                    </a:lnTo>
                    <a:lnTo>
                      <a:pt x="583" y="790"/>
                    </a:lnTo>
                    <a:lnTo>
                      <a:pt x="575" y="806"/>
                    </a:lnTo>
                    <a:lnTo>
                      <a:pt x="567" y="806"/>
                    </a:lnTo>
                    <a:lnTo>
                      <a:pt x="551" y="782"/>
                    </a:lnTo>
                    <a:lnTo>
                      <a:pt x="543" y="758"/>
                    </a:lnTo>
                    <a:lnTo>
                      <a:pt x="519" y="750"/>
                    </a:lnTo>
                    <a:lnTo>
                      <a:pt x="503" y="742"/>
                    </a:lnTo>
                    <a:lnTo>
                      <a:pt x="495" y="734"/>
                    </a:lnTo>
                    <a:lnTo>
                      <a:pt x="495" y="742"/>
                    </a:lnTo>
                    <a:lnTo>
                      <a:pt x="479" y="734"/>
                    </a:lnTo>
                    <a:lnTo>
                      <a:pt x="455" y="726"/>
                    </a:lnTo>
                    <a:lnTo>
                      <a:pt x="423" y="718"/>
                    </a:lnTo>
                    <a:lnTo>
                      <a:pt x="383" y="702"/>
                    </a:lnTo>
                    <a:lnTo>
                      <a:pt x="343" y="678"/>
                    </a:lnTo>
                    <a:lnTo>
                      <a:pt x="311" y="662"/>
                    </a:lnTo>
                    <a:lnTo>
                      <a:pt x="295" y="662"/>
                    </a:lnTo>
                    <a:lnTo>
                      <a:pt x="279" y="670"/>
                    </a:lnTo>
                    <a:lnTo>
                      <a:pt x="255" y="678"/>
                    </a:lnTo>
                    <a:lnTo>
                      <a:pt x="231" y="694"/>
                    </a:lnTo>
                    <a:lnTo>
                      <a:pt x="216" y="710"/>
                    </a:lnTo>
                    <a:lnTo>
                      <a:pt x="200" y="726"/>
                    </a:lnTo>
                    <a:lnTo>
                      <a:pt x="192" y="726"/>
                    </a:lnTo>
                    <a:lnTo>
                      <a:pt x="192" y="718"/>
                    </a:lnTo>
                    <a:lnTo>
                      <a:pt x="176" y="694"/>
                    </a:lnTo>
                    <a:lnTo>
                      <a:pt x="152" y="670"/>
                    </a:lnTo>
                    <a:lnTo>
                      <a:pt x="128" y="662"/>
                    </a:lnTo>
                    <a:lnTo>
                      <a:pt x="112" y="670"/>
                    </a:lnTo>
                    <a:lnTo>
                      <a:pt x="96" y="686"/>
                    </a:lnTo>
                    <a:lnTo>
                      <a:pt x="88" y="694"/>
                    </a:lnTo>
                    <a:lnTo>
                      <a:pt x="80" y="702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35"/>
              <p:cNvSpPr>
                <a:spLocks/>
              </p:cNvSpPr>
              <p:nvPr/>
            </p:nvSpPr>
            <p:spPr bwMode="auto">
              <a:xfrm>
                <a:off x="3182" y="1013"/>
                <a:ext cx="22" cy="31"/>
              </a:xfrm>
              <a:custGeom>
                <a:avLst/>
                <a:gdLst>
                  <a:gd name="T0" fmla="*/ 6 w 24"/>
                  <a:gd name="T1" fmla="*/ 0 h 40"/>
                  <a:gd name="T2" fmla="*/ 11 w 24"/>
                  <a:gd name="T3" fmla="*/ 2 h 40"/>
                  <a:gd name="T4" fmla="*/ 11 w 24"/>
                  <a:gd name="T5" fmla="*/ 2 h 40"/>
                  <a:gd name="T6" fmla="*/ 6 w 24"/>
                  <a:gd name="T7" fmla="*/ 2 h 40"/>
                  <a:gd name="T8" fmla="*/ 6 w 24"/>
                  <a:gd name="T9" fmla="*/ 2 h 40"/>
                  <a:gd name="T10" fmla="*/ 6 w 24"/>
                  <a:gd name="T11" fmla="*/ 3 h 40"/>
                  <a:gd name="T12" fmla="*/ 0 w 24"/>
                  <a:gd name="T13" fmla="*/ 3 h 40"/>
                  <a:gd name="T14" fmla="*/ 0 w 24"/>
                  <a:gd name="T15" fmla="*/ 2 h 40"/>
                  <a:gd name="T16" fmla="*/ 0 w 24"/>
                  <a:gd name="T17" fmla="*/ 2 h 40"/>
                  <a:gd name="T18" fmla="*/ 0 w 24"/>
                  <a:gd name="T19" fmla="*/ 2 h 40"/>
                  <a:gd name="T20" fmla="*/ 0 w 24"/>
                  <a:gd name="T21" fmla="*/ 2 h 40"/>
                  <a:gd name="T22" fmla="*/ 6 w 24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40"/>
                  <a:gd name="T38" fmla="*/ 24 w 24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36"/>
              <p:cNvSpPr>
                <a:spLocks/>
              </p:cNvSpPr>
              <p:nvPr/>
            </p:nvSpPr>
            <p:spPr bwMode="auto">
              <a:xfrm>
                <a:off x="3182" y="1013"/>
                <a:ext cx="22" cy="31"/>
              </a:xfrm>
              <a:custGeom>
                <a:avLst/>
                <a:gdLst>
                  <a:gd name="T0" fmla="*/ 6 w 24"/>
                  <a:gd name="T1" fmla="*/ 0 h 40"/>
                  <a:gd name="T2" fmla="*/ 11 w 24"/>
                  <a:gd name="T3" fmla="*/ 2 h 40"/>
                  <a:gd name="T4" fmla="*/ 11 w 24"/>
                  <a:gd name="T5" fmla="*/ 2 h 40"/>
                  <a:gd name="T6" fmla="*/ 6 w 24"/>
                  <a:gd name="T7" fmla="*/ 2 h 40"/>
                  <a:gd name="T8" fmla="*/ 6 w 24"/>
                  <a:gd name="T9" fmla="*/ 2 h 40"/>
                  <a:gd name="T10" fmla="*/ 6 w 24"/>
                  <a:gd name="T11" fmla="*/ 3 h 40"/>
                  <a:gd name="T12" fmla="*/ 0 w 24"/>
                  <a:gd name="T13" fmla="*/ 3 h 40"/>
                  <a:gd name="T14" fmla="*/ 0 w 24"/>
                  <a:gd name="T15" fmla="*/ 2 h 40"/>
                  <a:gd name="T16" fmla="*/ 0 w 24"/>
                  <a:gd name="T17" fmla="*/ 2 h 40"/>
                  <a:gd name="T18" fmla="*/ 0 w 24"/>
                  <a:gd name="T19" fmla="*/ 2 h 40"/>
                  <a:gd name="T20" fmla="*/ 0 w 24"/>
                  <a:gd name="T21" fmla="*/ 2 h 40"/>
                  <a:gd name="T22" fmla="*/ 6 w 24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40"/>
                  <a:gd name="T38" fmla="*/ 24 w 24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37"/>
              <p:cNvSpPr>
                <a:spLocks/>
              </p:cNvSpPr>
              <p:nvPr/>
            </p:nvSpPr>
            <p:spPr bwMode="auto">
              <a:xfrm>
                <a:off x="3446" y="462"/>
                <a:ext cx="28" cy="31"/>
              </a:xfrm>
              <a:custGeom>
                <a:avLst/>
                <a:gdLst>
                  <a:gd name="T0" fmla="*/ 0 w 31"/>
                  <a:gd name="T1" fmla="*/ 2 h 40"/>
                  <a:gd name="T2" fmla="*/ 0 w 31"/>
                  <a:gd name="T3" fmla="*/ 2 h 40"/>
                  <a:gd name="T4" fmla="*/ 5 w 31"/>
                  <a:gd name="T5" fmla="*/ 0 h 40"/>
                  <a:gd name="T6" fmla="*/ 9 w 31"/>
                  <a:gd name="T7" fmla="*/ 2 h 40"/>
                  <a:gd name="T8" fmla="*/ 9 w 31"/>
                  <a:gd name="T9" fmla="*/ 2 h 40"/>
                  <a:gd name="T10" fmla="*/ 12 w 31"/>
                  <a:gd name="T11" fmla="*/ 2 h 40"/>
                  <a:gd name="T12" fmla="*/ 12 w 31"/>
                  <a:gd name="T13" fmla="*/ 3 h 40"/>
                  <a:gd name="T14" fmla="*/ 9 w 31"/>
                  <a:gd name="T15" fmla="*/ 3 h 40"/>
                  <a:gd name="T16" fmla="*/ 5 w 31"/>
                  <a:gd name="T17" fmla="*/ 2 h 40"/>
                  <a:gd name="T18" fmla="*/ 0 w 31"/>
                  <a:gd name="T19" fmla="*/ 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0"/>
                  <a:gd name="T32" fmla="*/ 31 w 3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0">
                    <a:moveTo>
                      <a:pt x="0" y="16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2"/>
                    </a:lnTo>
                    <a:lnTo>
                      <a:pt x="31" y="40"/>
                    </a:lnTo>
                    <a:lnTo>
                      <a:pt x="23" y="40"/>
                    </a:lnTo>
                    <a:lnTo>
                      <a:pt x="7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38"/>
              <p:cNvSpPr>
                <a:spLocks/>
              </p:cNvSpPr>
              <p:nvPr/>
            </p:nvSpPr>
            <p:spPr bwMode="auto">
              <a:xfrm>
                <a:off x="3446" y="462"/>
                <a:ext cx="28" cy="31"/>
              </a:xfrm>
              <a:custGeom>
                <a:avLst/>
                <a:gdLst>
                  <a:gd name="T0" fmla="*/ 0 w 31"/>
                  <a:gd name="T1" fmla="*/ 2 h 40"/>
                  <a:gd name="T2" fmla="*/ 0 w 31"/>
                  <a:gd name="T3" fmla="*/ 2 h 40"/>
                  <a:gd name="T4" fmla="*/ 5 w 31"/>
                  <a:gd name="T5" fmla="*/ 0 h 40"/>
                  <a:gd name="T6" fmla="*/ 9 w 31"/>
                  <a:gd name="T7" fmla="*/ 2 h 40"/>
                  <a:gd name="T8" fmla="*/ 9 w 31"/>
                  <a:gd name="T9" fmla="*/ 2 h 40"/>
                  <a:gd name="T10" fmla="*/ 12 w 31"/>
                  <a:gd name="T11" fmla="*/ 2 h 40"/>
                  <a:gd name="T12" fmla="*/ 12 w 31"/>
                  <a:gd name="T13" fmla="*/ 3 h 40"/>
                  <a:gd name="T14" fmla="*/ 9 w 31"/>
                  <a:gd name="T15" fmla="*/ 3 h 40"/>
                  <a:gd name="T16" fmla="*/ 5 w 31"/>
                  <a:gd name="T17" fmla="*/ 2 h 40"/>
                  <a:gd name="T18" fmla="*/ 0 w 31"/>
                  <a:gd name="T19" fmla="*/ 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0"/>
                  <a:gd name="T32" fmla="*/ 31 w 3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0">
                    <a:moveTo>
                      <a:pt x="0" y="16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2"/>
                    </a:lnTo>
                    <a:lnTo>
                      <a:pt x="31" y="40"/>
                    </a:lnTo>
                    <a:lnTo>
                      <a:pt x="23" y="40"/>
                    </a:lnTo>
                    <a:lnTo>
                      <a:pt x="7" y="32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9"/>
              <p:cNvSpPr>
                <a:spLocks/>
              </p:cNvSpPr>
              <p:nvPr/>
            </p:nvSpPr>
            <p:spPr bwMode="auto">
              <a:xfrm>
                <a:off x="4113" y="580"/>
                <a:ext cx="136" cy="155"/>
              </a:xfrm>
              <a:custGeom>
                <a:avLst/>
                <a:gdLst>
                  <a:gd name="T0" fmla="*/ 0 w 152"/>
                  <a:gd name="T1" fmla="*/ 12 h 200"/>
                  <a:gd name="T2" fmla="*/ 4 w 152"/>
                  <a:gd name="T3" fmla="*/ 12 h 200"/>
                  <a:gd name="T4" fmla="*/ 5 w 152"/>
                  <a:gd name="T5" fmla="*/ 10 h 200"/>
                  <a:gd name="T6" fmla="*/ 11 w 152"/>
                  <a:gd name="T7" fmla="*/ 9 h 200"/>
                  <a:gd name="T8" fmla="*/ 15 w 152"/>
                  <a:gd name="T9" fmla="*/ 9 h 200"/>
                  <a:gd name="T10" fmla="*/ 19 w 152"/>
                  <a:gd name="T11" fmla="*/ 7 h 200"/>
                  <a:gd name="T12" fmla="*/ 27 w 152"/>
                  <a:gd name="T13" fmla="*/ 5 h 200"/>
                  <a:gd name="T14" fmla="*/ 31 w 152"/>
                  <a:gd name="T15" fmla="*/ 4 h 200"/>
                  <a:gd name="T16" fmla="*/ 34 w 152"/>
                  <a:gd name="T17" fmla="*/ 2 h 200"/>
                  <a:gd name="T18" fmla="*/ 37 w 152"/>
                  <a:gd name="T19" fmla="*/ 2 h 200"/>
                  <a:gd name="T20" fmla="*/ 37 w 152"/>
                  <a:gd name="T21" fmla="*/ 2 h 200"/>
                  <a:gd name="T22" fmla="*/ 37 w 152"/>
                  <a:gd name="T23" fmla="*/ 0 h 200"/>
                  <a:gd name="T24" fmla="*/ 37 w 152"/>
                  <a:gd name="T25" fmla="*/ 2 h 200"/>
                  <a:gd name="T26" fmla="*/ 39 w 152"/>
                  <a:gd name="T27" fmla="*/ 2 h 200"/>
                  <a:gd name="T28" fmla="*/ 42 w 152"/>
                  <a:gd name="T29" fmla="*/ 2 h 200"/>
                  <a:gd name="T30" fmla="*/ 46 w 152"/>
                  <a:gd name="T31" fmla="*/ 2 h 200"/>
                  <a:gd name="T32" fmla="*/ 47 w 152"/>
                  <a:gd name="T33" fmla="*/ 3 h 200"/>
                  <a:gd name="T34" fmla="*/ 51 w 152"/>
                  <a:gd name="T35" fmla="*/ 4 h 200"/>
                  <a:gd name="T36" fmla="*/ 51 w 152"/>
                  <a:gd name="T37" fmla="*/ 4 h 200"/>
                  <a:gd name="T38" fmla="*/ 46 w 152"/>
                  <a:gd name="T39" fmla="*/ 4 h 200"/>
                  <a:gd name="T40" fmla="*/ 42 w 152"/>
                  <a:gd name="T41" fmla="*/ 5 h 200"/>
                  <a:gd name="T42" fmla="*/ 42 w 152"/>
                  <a:gd name="T43" fmla="*/ 5 h 200"/>
                  <a:gd name="T44" fmla="*/ 37 w 152"/>
                  <a:gd name="T45" fmla="*/ 7 h 200"/>
                  <a:gd name="T46" fmla="*/ 31 w 152"/>
                  <a:gd name="T47" fmla="*/ 7 h 200"/>
                  <a:gd name="T48" fmla="*/ 27 w 152"/>
                  <a:gd name="T49" fmla="*/ 9 h 200"/>
                  <a:gd name="T50" fmla="*/ 21 w 152"/>
                  <a:gd name="T51" fmla="*/ 10 h 200"/>
                  <a:gd name="T52" fmla="*/ 15 w 152"/>
                  <a:gd name="T53" fmla="*/ 12 h 200"/>
                  <a:gd name="T54" fmla="*/ 11 w 152"/>
                  <a:gd name="T55" fmla="*/ 12 h 200"/>
                  <a:gd name="T56" fmla="*/ 8 w 152"/>
                  <a:gd name="T57" fmla="*/ 12 h 200"/>
                  <a:gd name="T58" fmla="*/ 5 w 152"/>
                  <a:gd name="T59" fmla="*/ 13 h 200"/>
                  <a:gd name="T60" fmla="*/ 5 w 152"/>
                  <a:gd name="T61" fmla="*/ 13 h 200"/>
                  <a:gd name="T62" fmla="*/ 5 w 152"/>
                  <a:gd name="T63" fmla="*/ 15 h 200"/>
                  <a:gd name="T64" fmla="*/ 5 w 152"/>
                  <a:gd name="T65" fmla="*/ 16 h 200"/>
                  <a:gd name="T66" fmla="*/ 4 w 152"/>
                  <a:gd name="T67" fmla="*/ 16 h 200"/>
                  <a:gd name="T68" fmla="*/ 4 w 152"/>
                  <a:gd name="T69" fmla="*/ 15 h 200"/>
                  <a:gd name="T70" fmla="*/ 0 w 152"/>
                  <a:gd name="T71" fmla="*/ 15 h 200"/>
                  <a:gd name="T72" fmla="*/ 0 w 152"/>
                  <a:gd name="T73" fmla="*/ 12 h 2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2"/>
                  <a:gd name="T112" fmla="*/ 0 h 200"/>
                  <a:gd name="T113" fmla="*/ 152 w 152"/>
                  <a:gd name="T114" fmla="*/ 200 h 2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2" h="200">
                    <a:moveTo>
                      <a:pt x="0" y="160"/>
                    </a:moveTo>
                    <a:lnTo>
                      <a:pt x="8" y="144"/>
                    </a:lnTo>
                    <a:lnTo>
                      <a:pt x="16" y="128"/>
                    </a:lnTo>
                    <a:lnTo>
                      <a:pt x="32" y="120"/>
                    </a:lnTo>
                    <a:lnTo>
                      <a:pt x="48" y="112"/>
                    </a:lnTo>
                    <a:lnTo>
                      <a:pt x="56" y="96"/>
                    </a:lnTo>
                    <a:lnTo>
                      <a:pt x="80" y="72"/>
                    </a:lnTo>
                    <a:lnTo>
                      <a:pt x="96" y="48"/>
                    </a:lnTo>
                    <a:lnTo>
                      <a:pt x="104" y="32"/>
                    </a:lnTo>
                    <a:lnTo>
                      <a:pt x="112" y="16"/>
                    </a:lnTo>
                    <a:lnTo>
                      <a:pt x="112" y="8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16"/>
                    </a:lnTo>
                    <a:lnTo>
                      <a:pt x="128" y="32"/>
                    </a:lnTo>
                    <a:lnTo>
                      <a:pt x="136" y="32"/>
                    </a:lnTo>
                    <a:lnTo>
                      <a:pt x="144" y="40"/>
                    </a:lnTo>
                    <a:lnTo>
                      <a:pt x="152" y="48"/>
                    </a:lnTo>
                    <a:lnTo>
                      <a:pt x="152" y="56"/>
                    </a:lnTo>
                    <a:lnTo>
                      <a:pt x="136" y="56"/>
                    </a:lnTo>
                    <a:lnTo>
                      <a:pt x="128" y="64"/>
                    </a:lnTo>
                    <a:lnTo>
                      <a:pt x="128" y="72"/>
                    </a:lnTo>
                    <a:lnTo>
                      <a:pt x="112" y="88"/>
                    </a:lnTo>
                    <a:lnTo>
                      <a:pt x="96" y="96"/>
                    </a:lnTo>
                    <a:lnTo>
                      <a:pt x="80" y="112"/>
                    </a:lnTo>
                    <a:lnTo>
                      <a:pt x="64" y="128"/>
                    </a:lnTo>
                    <a:lnTo>
                      <a:pt x="48" y="144"/>
                    </a:lnTo>
                    <a:lnTo>
                      <a:pt x="32" y="152"/>
                    </a:lnTo>
                    <a:lnTo>
                      <a:pt x="24" y="160"/>
                    </a:lnTo>
                    <a:lnTo>
                      <a:pt x="16" y="168"/>
                    </a:lnTo>
                    <a:lnTo>
                      <a:pt x="16" y="176"/>
                    </a:lnTo>
                    <a:lnTo>
                      <a:pt x="16" y="184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0" y="18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40"/>
              <p:cNvSpPr>
                <a:spLocks/>
              </p:cNvSpPr>
              <p:nvPr/>
            </p:nvSpPr>
            <p:spPr bwMode="auto">
              <a:xfrm>
                <a:off x="4113" y="580"/>
                <a:ext cx="136" cy="155"/>
              </a:xfrm>
              <a:custGeom>
                <a:avLst/>
                <a:gdLst>
                  <a:gd name="T0" fmla="*/ 0 w 152"/>
                  <a:gd name="T1" fmla="*/ 12 h 200"/>
                  <a:gd name="T2" fmla="*/ 4 w 152"/>
                  <a:gd name="T3" fmla="*/ 12 h 200"/>
                  <a:gd name="T4" fmla="*/ 5 w 152"/>
                  <a:gd name="T5" fmla="*/ 10 h 200"/>
                  <a:gd name="T6" fmla="*/ 11 w 152"/>
                  <a:gd name="T7" fmla="*/ 9 h 200"/>
                  <a:gd name="T8" fmla="*/ 15 w 152"/>
                  <a:gd name="T9" fmla="*/ 9 h 200"/>
                  <a:gd name="T10" fmla="*/ 19 w 152"/>
                  <a:gd name="T11" fmla="*/ 7 h 200"/>
                  <a:gd name="T12" fmla="*/ 27 w 152"/>
                  <a:gd name="T13" fmla="*/ 5 h 200"/>
                  <a:gd name="T14" fmla="*/ 31 w 152"/>
                  <a:gd name="T15" fmla="*/ 4 h 200"/>
                  <a:gd name="T16" fmla="*/ 34 w 152"/>
                  <a:gd name="T17" fmla="*/ 2 h 200"/>
                  <a:gd name="T18" fmla="*/ 37 w 152"/>
                  <a:gd name="T19" fmla="*/ 2 h 200"/>
                  <a:gd name="T20" fmla="*/ 37 w 152"/>
                  <a:gd name="T21" fmla="*/ 2 h 200"/>
                  <a:gd name="T22" fmla="*/ 37 w 152"/>
                  <a:gd name="T23" fmla="*/ 0 h 200"/>
                  <a:gd name="T24" fmla="*/ 37 w 152"/>
                  <a:gd name="T25" fmla="*/ 2 h 200"/>
                  <a:gd name="T26" fmla="*/ 39 w 152"/>
                  <a:gd name="T27" fmla="*/ 2 h 200"/>
                  <a:gd name="T28" fmla="*/ 42 w 152"/>
                  <a:gd name="T29" fmla="*/ 2 h 200"/>
                  <a:gd name="T30" fmla="*/ 46 w 152"/>
                  <a:gd name="T31" fmla="*/ 2 h 200"/>
                  <a:gd name="T32" fmla="*/ 47 w 152"/>
                  <a:gd name="T33" fmla="*/ 3 h 200"/>
                  <a:gd name="T34" fmla="*/ 51 w 152"/>
                  <a:gd name="T35" fmla="*/ 4 h 200"/>
                  <a:gd name="T36" fmla="*/ 51 w 152"/>
                  <a:gd name="T37" fmla="*/ 4 h 200"/>
                  <a:gd name="T38" fmla="*/ 46 w 152"/>
                  <a:gd name="T39" fmla="*/ 4 h 200"/>
                  <a:gd name="T40" fmla="*/ 42 w 152"/>
                  <a:gd name="T41" fmla="*/ 5 h 200"/>
                  <a:gd name="T42" fmla="*/ 42 w 152"/>
                  <a:gd name="T43" fmla="*/ 5 h 200"/>
                  <a:gd name="T44" fmla="*/ 37 w 152"/>
                  <a:gd name="T45" fmla="*/ 7 h 200"/>
                  <a:gd name="T46" fmla="*/ 31 w 152"/>
                  <a:gd name="T47" fmla="*/ 7 h 200"/>
                  <a:gd name="T48" fmla="*/ 27 w 152"/>
                  <a:gd name="T49" fmla="*/ 9 h 200"/>
                  <a:gd name="T50" fmla="*/ 21 w 152"/>
                  <a:gd name="T51" fmla="*/ 10 h 200"/>
                  <a:gd name="T52" fmla="*/ 15 w 152"/>
                  <a:gd name="T53" fmla="*/ 12 h 200"/>
                  <a:gd name="T54" fmla="*/ 11 w 152"/>
                  <a:gd name="T55" fmla="*/ 12 h 200"/>
                  <a:gd name="T56" fmla="*/ 8 w 152"/>
                  <a:gd name="T57" fmla="*/ 12 h 200"/>
                  <a:gd name="T58" fmla="*/ 5 w 152"/>
                  <a:gd name="T59" fmla="*/ 13 h 200"/>
                  <a:gd name="T60" fmla="*/ 5 w 152"/>
                  <a:gd name="T61" fmla="*/ 13 h 200"/>
                  <a:gd name="T62" fmla="*/ 5 w 152"/>
                  <a:gd name="T63" fmla="*/ 15 h 200"/>
                  <a:gd name="T64" fmla="*/ 5 w 152"/>
                  <a:gd name="T65" fmla="*/ 16 h 200"/>
                  <a:gd name="T66" fmla="*/ 4 w 152"/>
                  <a:gd name="T67" fmla="*/ 16 h 200"/>
                  <a:gd name="T68" fmla="*/ 4 w 152"/>
                  <a:gd name="T69" fmla="*/ 15 h 200"/>
                  <a:gd name="T70" fmla="*/ 0 w 152"/>
                  <a:gd name="T71" fmla="*/ 15 h 200"/>
                  <a:gd name="T72" fmla="*/ 0 w 152"/>
                  <a:gd name="T73" fmla="*/ 12 h 2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2"/>
                  <a:gd name="T112" fmla="*/ 0 h 200"/>
                  <a:gd name="T113" fmla="*/ 152 w 152"/>
                  <a:gd name="T114" fmla="*/ 200 h 2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2" h="200">
                    <a:moveTo>
                      <a:pt x="0" y="160"/>
                    </a:moveTo>
                    <a:lnTo>
                      <a:pt x="8" y="144"/>
                    </a:lnTo>
                    <a:lnTo>
                      <a:pt x="16" y="128"/>
                    </a:lnTo>
                    <a:lnTo>
                      <a:pt x="32" y="120"/>
                    </a:lnTo>
                    <a:lnTo>
                      <a:pt x="48" y="112"/>
                    </a:lnTo>
                    <a:lnTo>
                      <a:pt x="56" y="96"/>
                    </a:lnTo>
                    <a:lnTo>
                      <a:pt x="80" y="72"/>
                    </a:lnTo>
                    <a:lnTo>
                      <a:pt x="96" y="48"/>
                    </a:lnTo>
                    <a:lnTo>
                      <a:pt x="104" y="32"/>
                    </a:lnTo>
                    <a:lnTo>
                      <a:pt x="112" y="16"/>
                    </a:lnTo>
                    <a:lnTo>
                      <a:pt x="112" y="8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16"/>
                    </a:lnTo>
                    <a:lnTo>
                      <a:pt x="128" y="32"/>
                    </a:lnTo>
                    <a:lnTo>
                      <a:pt x="136" y="32"/>
                    </a:lnTo>
                    <a:lnTo>
                      <a:pt x="144" y="40"/>
                    </a:lnTo>
                    <a:lnTo>
                      <a:pt x="152" y="48"/>
                    </a:lnTo>
                    <a:lnTo>
                      <a:pt x="152" y="56"/>
                    </a:lnTo>
                    <a:lnTo>
                      <a:pt x="136" y="56"/>
                    </a:lnTo>
                    <a:lnTo>
                      <a:pt x="128" y="64"/>
                    </a:lnTo>
                    <a:lnTo>
                      <a:pt x="128" y="72"/>
                    </a:lnTo>
                    <a:lnTo>
                      <a:pt x="112" y="88"/>
                    </a:lnTo>
                    <a:lnTo>
                      <a:pt x="96" y="96"/>
                    </a:lnTo>
                    <a:lnTo>
                      <a:pt x="80" y="112"/>
                    </a:lnTo>
                    <a:lnTo>
                      <a:pt x="64" y="128"/>
                    </a:lnTo>
                    <a:lnTo>
                      <a:pt x="48" y="144"/>
                    </a:lnTo>
                    <a:lnTo>
                      <a:pt x="32" y="152"/>
                    </a:lnTo>
                    <a:lnTo>
                      <a:pt x="24" y="160"/>
                    </a:lnTo>
                    <a:lnTo>
                      <a:pt x="16" y="168"/>
                    </a:lnTo>
                    <a:lnTo>
                      <a:pt x="16" y="176"/>
                    </a:lnTo>
                    <a:lnTo>
                      <a:pt x="16" y="184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0" y="184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41"/>
              <p:cNvSpPr>
                <a:spLocks/>
              </p:cNvSpPr>
              <p:nvPr/>
            </p:nvSpPr>
            <p:spPr bwMode="auto">
              <a:xfrm>
                <a:off x="4270" y="698"/>
                <a:ext cx="50" cy="31"/>
              </a:xfrm>
              <a:custGeom>
                <a:avLst/>
                <a:gdLst>
                  <a:gd name="T0" fmla="*/ 0 w 56"/>
                  <a:gd name="T1" fmla="*/ 3 h 40"/>
                  <a:gd name="T2" fmla="*/ 0 w 56"/>
                  <a:gd name="T3" fmla="*/ 2 h 40"/>
                  <a:gd name="T4" fmla="*/ 4 w 56"/>
                  <a:gd name="T5" fmla="*/ 2 h 40"/>
                  <a:gd name="T6" fmla="*/ 11 w 56"/>
                  <a:gd name="T7" fmla="*/ 0 h 40"/>
                  <a:gd name="T8" fmla="*/ 15 w 56"/>
                  <a:gd name="T9" fmla="*/ 2 h 40"/>
                  <a:gd name="T10" fmla="*/ 19 w 56"/>
                  <a:gd name="T11" fmla="*/ 2 h 40"/>
                  <a:gd name="T12" fmla="*/ 19 w 56"/>
                  <a:gd name="T13" fmla="*/ 2 h 40"/>
                  <a:gd name="T14" fmla="*/ 15 w 56"/>
                  <a:gd name="T15" fmla="*/ 2 h 40"/>
                  <a:gd name="T16" fmla="*/ 11 w 56"/>
                  <a:gd name="T17" fmla="*/ 3 h 40"/>
                  <a:gd name="T18" fmla="*/ 4 w 56"/>
                  <a:gd name="T19" fmla="*/ 3 h 40"/>
                  <a:gd name="T20" fmla="*/ 0 w 56"/>
                  <a:gd name="T21" fmla="*/ 3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"/>
                  <a:gd name="T34" fmla="*/ 0 h 40"/>
                  <a:gd name="T35" fmla="*/ 56 w 56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" h="40">
                    <a:moveTo>
                      <a:pt x="0" y="40"/>
                    </a:moveTo>
                    <a:lnTo>
                      <a:pt x="0" y="32"/>
                    </a:lnTo>
                    <a:lnTo>
                      <a:pt x="8" y="16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16"/>
                    </a:lnTo>
                    <a:lnTo>
                      <a:pt x="56" y="24"/>
                    </a:lnTo>
                    <a:lnTo>
                      <a:pt x="48" y="32"/>
                    </a:lnTo>
                    <a:lnTo>
                      <a:pt x="32" y="40"/>
                    </a:lnTo>
                    <a:lnTo>
                      <a:pt x="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42"/>
              <p:cNvSpPr>
                <a:spLocks/>
              </p:cNvSpPr>
              <p:nvPr/>
            </p:nvSpPr>
            <p:spPr bwMode="auto">
              <a:xfrm>
                <a:off x="4270" y="698"/>
                <a:ext cx="50" cy="31"/>
              </a:xfrm>
              <a:custGeom>
                <a:avLst/>
                <a:gdLst>
                  <a:gd name="T0" fmla="*/ 0 w 56"/>
                  <a:gd name="T1" fmla="*/ 3 h 40"/>
                  <a:gd name="T2" fmla="*/ 0 w 56"/>
                  <a:gd name="T3" fmla="*/ 2 h 40"/>
                  <a:gd name="T4" fmla="*/ 4 w 56"/>
                  <a:gd name="T5" fmla="*/ 2 h 40"/>
                  <a:gd name="T6" fmla="*/ 11 w 56"/>
                  <a:gd name="T7" fmla="*/ 0 h 40"/>
                  <a:gd name="T8" fmla="*/ 15 w 56"/>
                  <a:gd name="T9" fmla="*/ 2 h 40"/>
                  <a:gd name="T10" fmla="*/ 19 w 56"/>
                  <a:gd name="T11" fmla="*/ 2 h 40"/>
                  <a:gd name="T12" fmla="*/ 19 w 56"/>
                  <a:gd name="T13" fmla="*/ 2 h 40"/>
                  <a:gd name="T14" fmla="*/ 15 w 56"/>
                  <a:gd name="T15" fmla="*/ 2 h 40"/>
                  <a:gd name="T16" fmla="*/ 11 w 56"/>
                  <a:gd name="T17" fmla="*/ 3 h 40"/>
                  <a:gd name="T18" fmla="*/ 4 w 56"/>
                  <a:gd name="T19" fmla="*/ 3 h 40"/>
                  <a:gd name="T20" fmla="*/ 0 w 56"/>
                  <a:gd name="T21" fmla="*/ 3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"/>
                  <a:gd name="T34" fmla="*/ 0 h 40"/>
                  <a:gd name="T35" fmla="*/ 56 w 56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" h="40">
                    <a:moveTo>
                      <a:pt x="0" y="40"/>
                    </a:moveTo>
                    <a:lnTo>
                      <a:pt x="0" y="32"/>
                    </a:lnTo>
                    <a:lnTo>
                      <a:pt x="8" y="16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16"/>
                    </a:lnTo>
                    <a:lnTo>
                      <a:pt x="56" y="24"/>
                    </a:lnTo>
                    <a:lnTo>
                      <a:pt x="48" y="32"/>
                    </a:lnTo>
                    <a:lnTo>
                      <a:pt x="32" y="40"/>
                    </a:lnTo>
                    <a:lnTo>
                      <a:pt x="8" y="40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" name="テキスト ボックス 49"/>
            <p:cNvSpPr txBox="1">
              <a:spLocks noChangeArrowheads="1"/>
            </p:cNvSpPr>
            <p:nvPr/>
          </p:nvSpPr>
          <p:spPr bwMode="auto">
            <a:xfrm>
              <a:off x="6228184" y="4705400"/>
              <a:ext cx="382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ja-JP" altLang="en-US" sz="1200" dirty="0">
                  <a:solidFill>
                    <a:srgbClr val="FF0000"/>
                  </a:solidFill>
                  <a:ea typeface="HG丸ｺﾞｼｯｸM-PRO" pitchFamily="50" charset="-128"/>
                </a:rPr>
                <a:t>★</a:t>
              </a:r>
            </a:p>
          </p:txBody>
        </p:sp>
        <p:sp>
          <p:nvSpPr>
            <p:cNvPr id="13" name="テキスト ボックス 49"/>
            <p:cNvSpPr txBox="1">
              <a:spLocks noChangeArrowheads="1"/>
            </p:cNvSpPr>
            <p:nvPr/>
          </p:nvSpPr>
          <p:spPr bwMode="auto">
            <a:xfrm>
              <a:off x="6566251" y="3501008"/>
              <a:ext cx="382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ja-JP" altLang="en-US" sz="1200" dirty="0">
                  <a:solidFill>
                    <a:srgbClr val="FF0000"/>
                  </a:solidFill>
                  <a:ea typeface="HG丸ｺﾞｼｯｸM-PRO" pitchFamily="50" charset="-128"/>
                </a:rPr>
                <a:t>★</a:t>
              </a:r>
            </a:p>
          </p:txBody>
        </p:sp>
        <p:sp>
          <p:nvSpPr>
            <p:cNvPr id="14" name="TextBox 146"/>
            <p:cNvSpPr txBox="1"/>
            <p:nvPr/>
          </p:nvSpPr>
          <p:spPr>
            <a:xfrm>
              <a:off x="6876256" y="3491716"/>
              <a:ext cx="1104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2060"/>
                  </a:solidFill>
                </a:rPr>
                <a:t>Rokkasho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7"/>
            <p:cNvSpPr txBox="1"/>
            <p:nvPr/>
          </p:nvSpPr>
          <p:spPr>
            <a:xfrm>
              <a:off x="6660232" y="4653136"/>
              <a:ext cx="700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002060"/>
                  </a:solidFill>
                </a:rPr>
                <a:t>Oarai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lang="en-GB" altLang="ja-JP" sz="4000" dirty="0" smtClean="0"/>
              <a:t>Lithium Target Facility</a:t>
            </a:r>
            <a:r>
              <a:rPr lang="en-GB" altLang="ja-JP" dirty="0" smtClean="0"/>
              <a:t/>
            </a:r>
            <a:br>
              <a:rPr lang="en-GB" altLang="ja-JP" dirty="0" smtClean="0"/>
            </a:br>
            <a:endParaRPr kumimoji="1" lang="ja-JP" altLang="en-US" dirty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301" y="1052736"/>
            <a:ext cx="4462203" cy="52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四角形吹き出し 57"/>
          <p:cNvSpPr/>
          <p:nvPr/>
        </p:nvSpPr>
        <p:spPr>
          <a:xfrm>
            <a:off x="7017877" y="1196752"/>
            <a:ext cx="864096" cy="936104"/>
          </a:xfrm>
          <a:prstGeom prst="wedgeRectCallout">
            <a:avLst>
              <a:gd name="adj1" fmla="val -119094"/>
              <a:gd name="adj2" fmla="val -247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四角形吹き出し 58"/>
          <p:cNvSpPr/>
          <p:nvPr/>
        </p:nvSpPr>
        <p:spPr>
          <a:xfrm>
            <a:off x="5505709" y="4933499"/>
            <a:ext cx="1440160" cy="936104"/>
          </a:xfrm>
          <a:prstGeom prst="wedgeRectCallout">
            <a:avLst>
              <a:gd name="adj1" fmla="val 67332"/>
              <a:gd name="adj2" fmla="val 313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四角形吹き出し 59"/>
          <p:cNvSpPr/>
          <p:nvPr/>
        </p:nvSpPr>
        <p:spPr>
          <a:xfrm>
            <a:off x="8025989" y="3131020"/>
            <a:ext cx="423570" cy="360040"/>
          </a:xfrm>
          <a:prstGeom prst="wedgeRectCallout">
            <a:avLst>
              <a:gd name="adj1" fmla="val -194213"/>
              <a:gd name="adj2" fmla="val 693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779265" y="1386506"/>
            <a:ext cx="1679409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Target Assembly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(in a enclosure)</a:t>
            </a:r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四角形吹き出し 61"/>
          <p:cNvSpPr/>
          <p:nvPr/>
        </p:nvSpPr>
        <p:spPr>
          <a:xfrm>
            <a:off x="6958491" y="4193468"/>
            <a:ext cx="499817" cy="360040"/>
          </a:xfrm>
          <a:prstGeom prst="wedgeRectCallout">
            <a:avLst>
              <a:gd name="adj1" fmla="val -103625"/>
              <a:gd name="adj2" fmla="val -63928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線矢印コネクタ 62"/>
          <p:cNvCxnSpPr/>
          <p:nvPr/>
        </p:nvCxnSpPr>
        <p:spPr>
          <a:xfrm>
            <a:off x="8228946" y="1196752"/>
            <a:ext cx="72008" cy="4422477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 rot="16200000">
            <a:off x="8151517" y="3450196"/>
            <a:ext cx="837089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</a:t>
            </a:r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1" lang="ja-JP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60855" y="2309466"/>
            <a:ext cx="1064934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b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</a:p>
        </p:txBody>
      </p:sp>
      <p:sp>
        <p:nvSpPr>
          <p:cNvPr id="66" name="四角形吹き出し 65"/>
          <p:cNvSpPr/>
          <p:nvPr/>
        </p:nvSpPr>
        <p:spPr>
          <a:xfrm>
            <a:off x="6458674" y="2096852"/>
            <a:ext cx="499817" cy="360040"/>
          </a:xfrm>
          <a:prstGeom prst="wedgeRectCallout">
            <a:avLst>
              <a:gd name="adj1" fmla="val -105063"/>
              <a:gd name="adj2" fmla="val 72706"/>
            </a:avLst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429716" y="3174147"/>
            <a:ext cx="2038450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 Sampling system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723193" y="3840552"/>
            <a:ext cx="1985389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Electromagnetic pumps (3000 l/min)</a:t>
            </a:r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72840" y="5440868"/>
            <a:ext cx="1064934" cy="58477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 dump tank</a:t>
            </a:r>
          </a:p>
        </p:txBody>
      </p:sp>
    </p:spTree>
    <p:extLst>
      <p:ext uri="{BB962C8B-B14F-4D97-AF65-F5344CB8AC3E}">
        <p14:creationId xmlns:p14="http://schemas.microsoft.com/office/powerpoint/2010/main" val="24227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3" name="Rectangle 9"/>
          <p:cNvSpPr/>
          <p:nvPr/>
        </p:nvSpPr>
        <p:spPr>
          <a:xfrm>
            <a:off x="3131840" y="6503032"/>
            <a:ext cx="3096344" cy="382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2"/>
          <p:cNvSpPr/>
          <p:nvPr/>
        </p:nvSpPr>
        <p:spPr>
          <a:xfrm>
            <a:off x="0" y="6525344"/>
            <a:ext cx="1331640" cy="3326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Content Placeholder 1"/>
          <p:cNvSpPr>
            <a:spLocks noGrp="1"/>
          </p:cNvSpPr>
          <p:nvPr>
            <p:ph idx="1"/>
          </p:nvPr>
        </p:nvSpPr>
        <p:spPr>
          <a:xfrm>
            <a:off x="0" y="2780928"/>
            <a:ext cx="5051648" cy="201622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GB" sz="29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9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operation stability </a:t>
            </a:r>
            <a:endParaRPr lang="en-GB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(&gt;</a:t>
            </a:r>
            <a:r>
              <a:rPr lang="en-GB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hours</a:t>
            </a:r>
            <a:r>
              <a:rPr lang="en-GB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GB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</a:t>
            </a:r>
          </a:p>
          <a:p>
            <a:pPr marL="0" indent="0" algn="ctr">
              <a:buNone/>
            </a:pPr>
            <a:endParaRPr lang="en-GB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3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400" dirty="0" smtClean="0">
              <a:latin typeface="Comic Sans MS" panose="030F0702030302020204" pitchFamily="66" charset="0"/>
            </a:endParaRP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6" name="TextBox 5"/>
          <p:cNvSpPr txBox="1"/>
          <p:nvPr/>
        </p:nvSpPr>
        <p:spPr>
          <a:xfrm>
            <a:off x="1066800" y="44624"/>
            <a:ext cx="7969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Facility Validation main achievements 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12"/>
          <p:cNvGrpSpPr/>
          <p:nvPr/>
        </p:nvGrpSpPr>
        <p:grpSpPr>
          <a:xfrm>
            <a:off x="4854155" y="724132"/>
            <a:ext cx="4182341" cy="5657196"/>
            <a:chOff x="5652120" y="652125"/>
            <a:chExt cx="3318245" cy="4433059"/>
          </a:xfrm>
        </p:grpSpPr>
        <p:pic>
          <p:nvPicPr>
            <p:cNvPr id="61" name="Picture 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3" t="9251" b="5762"/>
            <a:stretch/>
          </p:blipFill>
          <p:spPr bwMode="auto">
            <a:xfrm>
              <a:off x="5796136" y="652125"/>
              <a:ext cx="3174229" cy="443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Rectangle 11"/>
            <p:cNvSpPr/>
            <p:nvPr/>
          </p:nvSpPr>
          <p:spPr>
            <a:xfrm>
              <a:off x="5652120" y="764704"/>
              <a:ext cx="288032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323528" y="985178"/>
            <a:ext cx="4356484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 conditions of the IFMIF;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Temperature: 250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Vacuum: 10</a:t>
            </a:r>
            <a:r>
              <a:rPr lang="en-US" altLang="ja-JP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~ 10</a:t>
            </a:r>
            <a:r>
              <a:rPr lang="en-US" altLang="ja-JP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 flow rate: 15 m/s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has been achieved.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2965" y="5085184"/>
            <a:ext cx="4354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its operation in October </a:t>
            </a:r>
            <a:r>
              <a:rPr lang="en-GB" altLang="ja-JP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n-GB" altLang="ja-JP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39" y="735434"/>
            <a:ext cx="5148064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39097" y="13240"/>
            <a:ext cx="7397399" cy="679456"/>
          </a:xfrm>
        </p:spPr>
        <p:txBody>
          <a:bodyPr/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IFMIF Test Facility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84"/>
          <p:cNvSpPr>
            <a:spLocks noChangeArrowheads="1"/>
          </p:cNvSpPr>
          <p:nvPr/>
        </p:nvSpPr>
        <p:spPr bwMode="auto">
          <a:xfrm>
            <a:off x="4788024" y="1728390"/>
            <a:ext cx="4355976" cy="923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60000">
              <a:tabLst>
                <a:tab pos="2160000" algn="r"/>
              </a:tabLst>
            </a:pPr>
            <a:r>
              <a:rPr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	&gt;</a:t>
            </a:r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altLang="ja-JP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/y, 0.5 </a:t>
            </a:r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liters</a:t>
            </a:r>
            <a:endParaRPr lang="en-US" altLang="ja-JP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2160000" algn="r"/>
              </a:tabLst>
            </a:pPr>
            <a:r>
              <a:rPr lang="en-US" altLang="ja-JP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ja-JP" sz="2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edium	 &gt;</a:t>
            </a:r>
            <a:r>
              <a:rPr lang="en-US" altLang="ja-JP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ja-JP" sz="2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altLang="ja-JP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/y, 6 </a:t>
            </a:r>
            <a:r>
              <a:rPr lang="en-US" altLang="ja-JP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liters</a:t>
            </a:r>
            <a:endParaRPr lang="en-US" altLang="ja-JP" sz="2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tabLst>
                <a:tab pos="2160000" algn="r"/>
              </a:tabLst>
            </a:pPr>
            <a:r>
              <a:rPr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L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ow	&lt;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/y,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liters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線吹き出し 1 (枠付き) 9"/>
          <p:cNvSpPr>
            <a:spLocks/>
          </p:cNvSpPr>
          <p:nvPr/>
        </p:nvSpPr>
        <p:spPr bwMode="auto">
          <a:xfrm>
            <a:off x="118777" y="1030757"/>
            <a:ext cx="1932943" cy="275125"/>
          </a:xfrm>
          <a:prstGeom prst="borderCallout1">
            <a:avLst>
              <a:gd name="adj1" fmla="val 232697"/>
              <a:gd name="adj2" fmla="val 49286"/>
              <a:gd name="adj3" fmla="val 110217"/>
              <a:gd name="adj4" fmla="val 49447"/>
            </a:avLst>
          </a:prstGeom>
          <a:solidFill>
            <a:srgbClr val="145BA2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ja-JP" sz="2000" b="1" dirty="0" smtClean="0">
                <a:solidFill>
                  <a:srgbClr val="F7F7FF"/>
                </a:solidFill>
              </a:rPr>
              <a:t>TEST CELL</a:t>
            </a:r>
          </a:p>
        </p:txBody>
      </p:sp>
      <p:sp>
        <p:nvSpPr>
          <p:cNvPr id="39" name="Rectangle 37"/>
          <p:cNvSpPr/>
          <p:nvPr/>
        </p:nvSpPr>
        <p:spPr>
          <a:xfrm>
            <a:off x="611560" y="1456049"/>
            <a:ext cx="692002" cy="1195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5652120" cy="2846138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2699792" y="3573016"/>
            <a:ext cx="2088232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2543093" y="3933056"/>
            <a:ext cx="1524851" cy="12241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4649073" y="341748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HFTM</a:t>
            </a:r>
            <a:endParaRPr kumimoji="1" lang="ja-JP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940152" y="328498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1" lang="en-US" altLang="ja-JP" sz="20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FTM</a:t>
            </a:r>
            <a:endParaRPr kumimoji="1" lang="ja-JP" altLang="en-US" sz="2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524328" y="3140968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LFTM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Rectangle 2"/>
          <p:cNvSpPr/>
          <p:nvPr/>
        </p:nvSpPr>
        <p:spPr>
          <a:xfrm>
            <a:off x="3169656" y="6493986"/>
            <a:ext cx="2498447" cy="3640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779912" y="653531"/>
            <a:ext cx="4964928" cy="119129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12 capsules within beam footprint</a:t>
            </a: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x2 sets of 40-45 spec/set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ithin 3%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T/capsule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/>
          <p:nvPr/>
        </p:nvPicPr>
        <p:blipFill rotWithShape="1">
          <a:blip r:embed="rId2"/>
          <a:srcRect r="44685" b="4584"/>
          <a:stretch/>
        </p:blipFill>
        <p:spPr>
          <a:xfrm>
            <a:off x="5798014" y="4528782"/>
            <a:ext cx="3368393" cy="23488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55" y="1734137"/>
            <a:ext cx="1589283" cy="328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36" y="1547234"/>
            <a:ext cx="1896956" cy="249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/>
          <p:nvPr/>
        </p:nvSpPr>
        <p:spPr>
          <a:xfrm>
            <a:off x="3746776" y="4989585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80-90 specimens/capsule</a:t>
            </a:r>
            <a:endParaRPr lang="en-GB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1763688" y="44624"/>
            <a:ext cx="751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of High Flux Test Module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2"/>
          <a:stretch/>
        </p:blipFill>
        <p:spPr bwMode="auto">
          <a:xfrm>
            <a:off x="6588224" y="1890712"/>
            <a:ext cx="2098653" cy="240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i\arbeiter\TF-1\HFTM-Experiments\Probenmontage\130521_Probenmontage_FML_Hot-Cell-Sim\IMG_1659_gi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24677"/>
            <a:ext cx="3346412" cy="26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6"/>
          <p:cNvSpPr txBox="1"/>
          <p:nvPr/>
        </p:nvSpPr>
        <p:spPr>
          <a:xfrm>
            <a:off x="29465" y="6322157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filling in hot cell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169656" y="5301208"/>
            <a:ext cx="2482464" cy="9752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Handling of specimens in hot cell demonstrated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17"/>
            <a:ext cx="2469942" cy="31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3568" y="908720"/>
            <a:ext cx="8229600" cy="54920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Capsules of HFTM </a:t>
            </a: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have successfully entered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reactor environment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Stack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assembly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unirradiated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specimens)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in Hot Cell environment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Small Specimens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 defined 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a full characterization of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RAFM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Successful cooling with He gas of capsules </a:t>
            </a:r>
          </a:p>
          <a:p>
            <a:pPr marL="0" indent="0" algn="ctr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reaching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3% gradient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 capsule</a:t>
            </a:r>
          </a:p>
          <a:p>
            <a:pPr marL="0" indent="0" algn="ctr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behaviour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capsule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heaters and thermocouples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irradiation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Left Brace 3"/>
          <p:cNvSpPr/>
          <p:nvPr/>
        </p:nvSpPr>
        <p:spPr>
          <a:xfrm>
            <a:off x="1337400" y="4293096"/>
            <a:ext cx="504056" cy="194421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4"/>
          <p:cNvSpPr txBox="1"/>
          <p:nvPr/>
        </p:nvSpPr>
        <p:spPr>
          <a:xfrm rot="16200000">
            <a:off x="491584" y="5080538"/>
            <a:ext cx="105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On-going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475656" y="0"/>
            <a:ext cx="839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Facility Validation Achievements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kumimoji="1" lang="en-US" altLang="ja-JP" sz="3600" dirty="0" smtClean="0"/>
              <a:t>What is IFMIF/EVEDA?</a:t>
            </a:r>
            <a:endParaRPr kumimoji="1" lang="ja-JP" altLang="en-US" sz="3600" dirty="0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125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IFMIF</a:t>
            </a:r>
          </a:p>
          <a:p>
            <a:pPr algn="ctr">
              <a:buNone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International Fusion Materials Irradiation Facility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EVEDA</a:t>
            </a:r>
          </a:p>
          <a:p>
            <a:pPr algn="ctr">
              <a:buNone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Engineering </a:t>
            </a:r>
            <a:r>
              <a:rPr lang="en-GB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Validation &amp; Engineering Design Activities</a:t>
            </a:r>
          </a:p>
          <a:p>
            <a:pPr algn="ctr"/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Article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1.1 of Annex A of the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Broader Approach (BA) 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Agreement </a:t>
            </a:r>
            <a:endParaRPr lang="en-GB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mandates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IFMIF/EVEDA </a:t>
            </a: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GB" sz="2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GB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produce 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integrated engineering design of IFMIF </a:t>
            </a:r>
            <a:r>
              <a:rPr lang="en-GB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and the data necessary for future decisions on the construction, operation, exploitation and decommissioning of IFMIF, and to </a:t>
            </a:r>
            <a:r>
              <a:rPr lang="en-GB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validate continuous and stable operation of each IFMIF </a:t>
            </a:r>
            <a:r>
              <a:rPr lang="en-GB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subsystem</a:t>
            </a:r>
          </a:p>
          <a:p>
            <a:pPr algn="ctr"/>
            <a:endParaRPr lang="en-GB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Signed in February 2007</a:t>
            </a:r>
          </a:p>
          <a:p>
            <a:pPr algn="ctr">
              <a:buNone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Entered into force in June 2007</a:t>
            </a:r>
          </a:p>
        </p:txBody>
      </p:sp>
    </p:spTree>
    <p:extLst>
      <p:ext uri="{BB962C8B-B14F-4D97-AF65-F5344CB8AC3E}">
        <p14:creationId xmlns:p14="http://schemas.microsoft.com/office/powerpoint/2010/main" val="4490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lang="en-GB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IFMIF/EVEDA Global Schedule</a:t>
            </a:r>
            <a:r>
              <a:rPr lang="en-GB" altLang="ja-JP" dirty="0" smtClean="0"/>
              <a:t/>
            </a:r>
            <a:br>
              <a:rPr lang="en-GB" altLang="ja-JP" dirty="0" smtClean="0"/>
            </a:br>
            <a:endParaRPr kumimoji="1" lang="ja-JP" alt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4" y="995190"/>
            <a:ext cx="8114212" cy="5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0"/>
          <p:cNvSpPr txBox="1">
            <a:spLocks/>
          </p:cNvSpPr>
          <p:nvPr/>
        </p:nvSpPr>
        <p:spPr>
          <a:xfrm>
            <a:off x="755576" y="1966150"/>
            <a:ext cx="7498080" cy="221482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DESIGN, FABRICATION,TEST &amp; DELIVERY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Merge 8"/>
          <p:cNvSpPr>
            <a:spLocks noChangeAspect="1"/>
          </p:cNvSpPr>
          <p:nvPr/>
        </p:nvSpPr>
        <p:spPr>
          <a:xfrm>
            <a:off x="5832749" y="1888523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755576" y="1648537"/>
            <a:ext cx="2103120" cy="30777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800" b="1">
                <a:latin typeface="Corbel" pitchFamily="34" charset="0"/>
              </a:defRPr>
            </a:lvl1pPr>
          </a:lstStyle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 Facility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751768" y="1506676"/>
            <a:ext cx="8019708" cy="914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15" name="TextBox 20"/>
          <p:cNvSpPr txBox="1">
            <a:spLocks noChangeAspect="1"/>
          </p:cNvSpPr>
          <p:nvPr/>
        </p:nvSpPr>
        <p:spPr>
          <a:xfrm>
            <a:off x="5954896" y="2276872"/>
            <a:ext cx="2902810" cy="207987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8"/>
          <p:cNvSpPr txBox="1"/>
          <p:nvPr/>
        </p:nvSpPr>
        <p:spPr>
          <a:xfrm>
            <a:off x="5017391" y="1614986"/>
            <a:ext cx="167133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rbel" pitchFamily="34" charset="0"/>
              </a:rPr>
              <a:t>INJECTOR &amp; LEBT</a:t>
            </a:r>
          </a:p>
        </p:txBody>
      </p:sp>
      <p:sp>
        <p:nvSpPr>
          <p:cNvPr id="22" name="TextBox 19"/>
          <p:cNvSpPr txBox="1"/>
          <p:nvPr/>
        </p:nvSpPr>
        <p:spPr>
          <a:xfrm>
            <a:off x="6553450" y="1614986"/>
            <a:ext cx="678976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rbel" pitchFamily="34" charset="0"/>
              </a:rPr>
              <a:t>RFQ</a:t>
            </a:r>
            <a:endParaRPr lang="en-US" sz="12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23" name="Flowchart: Merge 20"/>
          <p:cNvSpPr>
            <a:spLocks noChangeAspect="1"/>
          </p:cNvSpPr>
          <p:nvPr/>
        </p:nvSpPr>
        <p:spPr>
          <a:xfrm flipH="1">
            <a:off x="8097968" y="1876766"/>
            <a:ext cx="123479" cy="103594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24" name="TextBox 21"/>
          <p:cNvSpPr txBox="1"/>
          <p:nvPr/>
        </p:nvSpPr>
        <p:spPr>
          <a:xfrm>
            <a:off x="7586312" y="1606896"/>
            <a:ext cx="102331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Corbel" pitchFamily="34" charset="0"/>
              </a:rPr>
              <a:t>SRF </a:t>
            </a:r>
            <a:r>
              <a:rPr lang="en-US" sz="1200" b="1" dirty="0" err="1" smtClean="0">
                <a:solidFill>
                  <a:srgbClr val="FF0000"/>
                </a:solidFill>
                <a:latin typeface="Corbel" pitchFamily="34" charset="0"/>
              </a:rPr>
              <a:t>Linac</a:t>
            </a:r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.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27" name="Flowchart: Merge 24"/>
          <p:cNvSpPr>
            <a:spLocks noChangeAspect="1"/>
          </p:cNvSpPr>
          <p:nvPr/>
        </p:nvSpPr>
        <p:spPr>
          <a:xfrm>
            <a:off x="6823511" y="1878728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32" name="TextBox 29"/>
          <p:cNvSpPr txBox="1"/>
          <p:nvPr/>
        </p:nvSpPr>
        <p:spPr>
          <a:xfrm>
            <a:off x="755576" y="2684857"/>
            <a:ext cx="2103120" cy="30777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Target Facility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0"/>
          <p:cNvSpPr txBox="1">
            <a:spLocks noChangeAspect="1"/>
          </p:cNvSpPr>
          <p:nvPr/>
        </p:nvSpPr>
        <p:spPr>
          <a:xfrm>
            <a:off x="756213" y="2993228"/>
            <a:ext cx="4225637" cy="227785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DESIGN, FABRICATION &amp; COMMISSIONING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0"/>
          <p:cNvSpPr txBox="1"/>
          <p:nvPr/>
        </p:nvSpPr>
        <p:spPr>
          <a:xfrm>
            <a:off x="755576" y="4022902"/>
            <a:ext cx="2113455" cy="30777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Test Facility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0"/>
          <p:cNvSpPr txBox="1">
            <a:spLocks/>
          </p:cNvSpPr>
          <p:nvPr/>
        </p:nvSpPr>
        <p:spPr>
          <a:xfrm>
            <a:off x="755576" y="4347898"/>
            <a:ext cx="6108192" cy="211916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Corbel" pitchFamily="34" charset="0"/>
              </a:rPr>
              <a:t>SYSTEMS DESIGN; FABRICATION; COMMISSIONING &amp; TESTING</a:t>
            </a:r>
            <a:endParaRPr lang="en-US" sz="12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5" name="Flowchart: Merge 52"/>
          <p:cNvSpPr>
            <a:spLocks noChangeAspect="1"/>
          </p:cNvSpPr>
          <p:nvPr/>
        </p:nvSpPr>
        <p:spPr>
          <a:xfrm>
            <a:off x="5915090" y="4273817"/>
            <a:ext cx="79762" cy="66917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56" name="TextBox 53"/>
          <p:cNvSpPr txBox="1"/>
          <p:nvPr/>
        </p:nvSpPr>
        <p:spPr>
          <a:xfrm>
            <a:off x="5737500" y="4103130"/>
            <a:ext cx="415636" cy="1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Start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7" name="Flowchart: Merge 54"/>
          <p:cNvSpPr>
            <a:spLocks noChangeAspect="1"/>
          </p:cNvSpPr>
          <p:nvPr/>
        </p:nvSpPr>
        <p:spPr>
          <a:xfrm>
            <a:off x="6199341" y="4271627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58" name="TextBox 55"/>
          <p:cNvSpPr txBox="1"/>
          <p:nvPr/>
        </p:nvSpPr>
        <p:spPr>
          <a:xfrm>
            <a:off x="749574" y="5137760"/>
            <a:ext cx="8108131" cy="914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59" name="TextBox 20"/>
          <p:cNvSpPr txBox="1">
            <a:spLocks/>
          </p:cNvSpPr>
          <p:nvPr/>
        </p:nvSpPr>
        <p:spPr>
          <a:xfrm>
            <a:off x="749576" y="5782482"/>
            <a:ext cx="3749040" cy="169329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Corbel" pitchFamily="34" charset="0"/>
              </a:rPr>
              <a:t>PHASE I</a:t>
            </a:r>
            <a:endParaRPr lang="en-US" sz="12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60" name="TextBox 20"/>
          <p:cNvSpPr txBox="1">
            <a:spLocks noChangeAspect="1"/>
          </p:cNvSpPr>
          <p:nvPr/>
        </p:nvSpPr>
        <p:spPr>
          <a:xfrm>
            <a:off x="4416251" y="5937083"/>
            <a:ext cx="690741" cy="167458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endParaRPr lang="en-US" sz="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20"/>
          <p:cNvSpPr txBox="1">
            <a:spLocks noChangeAspect="1"/>
          </p:cNvSpPr>
          <p:nvPr/>
        </p:nvSpPr>
        <p:spPr>
          <a:xfrm>
            <a:off x="4896225" y="6104541"/>
            <a:ext cx="776751" cy="132771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050" b="1" dirty="0" smtClean="0">
                <a:solidFill>
                  <a:srgbClr val="FF0000"/>
                </a:solidFill>
                <a:latin typeface="Corbel" pitchFamily="34" charset="0"/>
              </a:rPr>
              <a:t>PHASE  III</a:t>
            </a:r>
            <a:endParaRPr lang="en-US" sz="105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63" name="TextBox 60"/>
          <p:cNvSpPr txBox="1"/>
          <p:nvPr/>
        </p:nvSpPr>
        <p:spPr>
          <a:xfrm>
            <a:off x="5388205" y="5628517"/>
            <a:ext cx="932344" cy="415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orbel" pitchFamily="34" charset="0"/>
              </a:rPr>
              <a:t>IIEDR Final</a:t>
            </a:r>
          </a:p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orbel" pitchFamily="34" charset="0"/>
              </a:rPr>
              <a:t>Delivery.</a:t>
            </a:r>
            <a:endParaRPr lang="en-US" sz="105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64" name="Flowchart: Merge 61"/>
          <p:cNvSpPr>
            <a:spLocks noChangeAspect="1"/>
          </p:cNvSpPr>
          <p:nvPr/>
        </p:nvSpPr>
        <p:spPr>
          <a:xfrm>
            <a:off x="4462267" y="5731866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65" name="TextBox 62"/>
          <p:cNvSpPr txBox="1"/>
          <p:nvPr/>
        </p:nvSpPr>
        <p:spPr>
          <a:xfrm>
            <a:off x="4143742" y="5375132"/>
            <a:ext cx="6873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Syst.</a:t>
            </a:r>
          </a:p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DDD-I</a:t>
            </a:r>
          </a:p>
        </p:txBody>
      </p:sp>
      <p:sp>
        <p:nvSpPr>
          <p:cNvPr id="66" name="Flowchart: Merge 63"/>
          <p:cNvSpPr>
            <a:spLocks noChangeAspect="1"/>
          </p:cNvSpPr>
          <p:nvPr/>
        </p:nvSpPr>
        <p:spPr>
          <a:xfrm>
            <a:off x="4960749" y="5851502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67" name="TextBox 64"/>
          <p:cNvSpPr txBox="1"/>
          <p:nvPr/>
        </p:nvSpPr>
        <p:spPr>
          <a:xfrm>
            <a:off x="4743036" y="5472422"/>
            <a:ext cx="60129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Syst.</a:t>
            </a:r>
          </a:p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DDD-II</a:t>
            </a:r>
          </a:p>
        </p:txBody>
      </p:sp>
      <p:sp>
        <p:nvSpPr>
          <p:cNvPr id="68" name="Flowchart: Merge 65"/>
          <p:cNvSpPr>
            <a:spLocks noChangeAspect="1"/>
          </p:cNvSpPr>
          <p:nvPr/>
        </p:nvSpPr>
        <p:spPr>
          <a:xfrm>
            <a:off x="5512868" y="6007210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70" name="TextBox 67"/>
          <p:cNvSpPr txBox="1"/>
          <p:nvPr/>
        </p:nvSpPr>
        <p:spPr>
          <a:xfrm>
            <a:off x="755576" y="5490018"/>
            <a:ext cx="3386336" cy="2769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IFMIF ENGINEERING DESIGN ACTIVITIES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lowchart: Merge 70"/>
          <p:cNvSpPr>
            <a:spLocks noChangeAspect="1"/>
          </p:cNvSpPr>
          <p:nvPr/>
        </p:nvSpPr>
        <p:spPr>
          <a:xfrm rot="10800000">
            <a:off x="4284082" y="4579526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74" name="TextBox 71"/>
          <p:cNvSpPr txBox="1"/>
          <p:nvPr/>
        </p:nvSpPr>
        <p:spPr>
          <a:xfrm>
            <a:off x="3838850" y="4636008"/>
            <a:ext cx="9922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HELOKA-LP </a:t>
            </a:r>
          </a:p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Commissioned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93" name="Flowchart: Merge 90"/>
          <p:cNvSpPr>
            <a:spLocks noChangeAspect="1"/>
          </p:cNvSpPr>
          <p:nvPr/>
        </p:nvSpPr>
        <p:spPr>
          <a:xfrm rot="10800000">
            <a:off x="5196863" y="4579526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94" name="TextBox 91"/>
          <p:cNvSpPr txBox="1"/>
          <p:nvPr/>
        </p:nvSpPr>
        <p:spPr>
          <a:xfrm>
            <a:off x="4751631" y="4636008"/>
            <a:ext cx="99221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HFTM-SR </a:t>
            </a:r>
          </a:p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Manuf. &amp; Tested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95" name="Flowchart: Merge 92"/>
          <p:cNvSpPr>
            <a:spLocks noChangeAspect="1"/>
          </p:cNvSpPr>
          <p:nvPr/>
        </p:nvSpPr>
        <p:spPr>
          <a:xfrm rot="10800000">
            <a:off x="6544682" y="4477780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96" name="TextBox 93"/>
          <p:cNvSpPr txBox="1"/>
          <p:nvPr/>
        </p:nvSpPr>
        <p:spPr>
          <a:xfrm>
            <a:off x="6080400" y="4574453"/>
            <a:ext cx="165995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End of HFTM-V  (Europe) </a:t>
            </a:r>
          </a:p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Validation Activities</a:t>
            </a:r>
          </a:p>
        </p:txBody>
      </p:sp>
      <p:sp>
        <p:nvSpPr>
          <p:cNvPr id="97" name="Flowchart: Merge 94"/>
          <p:cNvSpPr>
            <a:spLocks noChangeAspect="1"/>
          </p:cNvSpPr>
          <p:nvPr/>
        </p:nvSpPr>
        <p:spPr>
          <a:xfrm>
            <a:off x="6535891" y="4274580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98" name="TextBox 95"/>
          <p:cNvSpPr txBox="1"/>
          <p:nvPr/>
        </p:nvSpPr>
        <p:spPr>
          <a:xfrm>
            <a:off x="5410671" y="3826236"/>
            <a:ext cx="178605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BR2 Irradiation</a:t>
            </a:r>
            <a:endParaRPr lang="en-US" sz="12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6"/>
          <p:cNvSpPr txBox="1"/>
          <p:nvPr/>
        </p:nvSpPr>
        <p:spPr>
          <a:xfrm>
            <a:off x="6124850" y="4178439"/>
            <a:ext cx="548640" cy="13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Completed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100" name="TextBox 97"/>
          <p:cNvSpPr txBox="1"/>
          <p:nvPr/>
        </p:nvSpPr>
        <p:spPr>
          <a:xfrm>
            <a:off x="5972450" y="4103130"/>
            <a:ext cx="548640" cy="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2</a:t>
            </a:r>
            <a:r>
              <a:rPr lang="en-US" sz="600" b="1" baseline="30000" dirty="0" smtClean="0">
                <a:solidFill>
                  <a:srgbClr val="FF0000"/>
                </a:solidFill>
                <a:latin typeface="Corbel" pitchFamily="34" charset="0"/>
              </a:rPr>
              <a:t>nd</a:t>
            </a:r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 Cycle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101" name="TextBox 98"/>
          <p:cNvSpPr txBox="1"/>
          <p:nvPr/>
        </p:nvSpPr>
        <p:spPr>
          <a:xfrm>
            <a:off x="6315350" y="4090430"/>
            <a:ext cx="548640" cy="12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3</a:t>
            </a:r>
            <a:r>
              <a:rPr lang="en-US" sz="600" b="1" baseline="30000" dirty="0" smtClean="0">
                <a:solidFill>
                  <a:srgbClr val="FF0000"/>
                </a:solidFill>
                <a:latin typeface="Corbel" pitchFamily="34" charset="0"/>
              </a:rPr>
              <a:t>rd</a:t>
            </a:r>
            <a:r>
              <a:rPr lang="en-US" sz="600" b="1" dirty="0" smtClean="0">
                <a:solidFill>
                  <a:srgbClr val="FF0000"/>
                </a:solidFill>
                <a:latin typeface="Corbel" pitchFamily="34" charset="0"/>
              </a:rPr>
              <a:t> Cycle</a:t>
            </a:r>
            <a:endParaRPr lang="en-US" sz="6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108" name="Flowchart: Merge 105"/>
          <p:cNvSpPr>
            <a:spLocks noChangeAspect="1"/>
          </p:cNvSpPr>
          <p:nvPr/>
        </p:nvSpPr>
        <p:spPr>
          <a:xfrm>
            <a:off x="6828692" y="4280930"/>
            <a:ext cx="87738" cy="73609"/>
          </a:xfrm>
          <a:prstGeom prst="flowChartMerg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en-US" sz="1100">
              <a:solidFill>
                <a:schemeClr val="lt1"/>
              </a:solidFill>
              <a:latin typeface="Corbel" pitchFamily="34" charset="0"/>
            </a:endParaRPr>
          </a:p>
        </p:txBody>
      </p:sp>
      <p:sp>
        <p:nvSpPr>
          <p:cNvPr id="109" name="TextBox 106"/>
          <p:cNvSpPr txBox="1"/>
          <p:nvPr/>
        </p:nvSpPr>
        <p:spPr>
          <a:xfrm>
            <a:off x="6643517" y="4088548"/>
            <a:ext cx="151618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End of HFTM-H (Japan)</a:t>
            </a:r>
          </a:p>
          <a:p>
            <a:pPr algn="ctr"/>
            <a:r>
              <a:rPr lang="en-US" sz="1000" b="1" dirty="0" smtClean="0">
                <a:solidFill>
                  <a:srgbClr val="FF0000"/>
                </a:solidFill>
                <a:latin typeface="Corbel" pitchFamily="34" charset="0"/>
              </a:rPr>
              <a:t>Validation Activities</a:t>
            </a:r>
            <a:endParaRPr lang="en-US" sz="1000" b="1" dirty="0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110" name="Right Brace 107"/>
          <p:cNvSpPr/>
          <p:nvPr/>
        </p:nvSpPr>
        <p:spPr>
          <a:xfrm rot="5400000" flipH="1" flipV="1">
            <a:off x="6221948" y="3737779"/>
            <a:ext cx="69223" cy="6509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20"/>
          <p:cNvSpPr txBox="1">
            <a:spLocks noChangeAspect="1"/>
          </p:cNvSpPr>
          <p:nvPr/>
        </p:nvSpPr>
        <p:spPr>
          <a:xfrm>
            <a:off x="4609235" y="3221013"/>
            <a:ext cx="1911856" cy="207987"/>
          </a:xfrm>
          <a:prstGeom prst="rect">
            <a:avLst/>
          </a:prstGeom>
          <a:solidFill>
            <a:srgbClr val="FFFF00"/>
          </a:solidFill>
          <a:ln w="9525" cmpd="sng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600" dirty="0" smtClean="0"/>
              <a:t>16-17/12/2014</a:t>
            </a:r>
            <a:endParaRPr lang="en-GB" sz="16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600" dirty="0" smtClean="0"/>
              <a:t>Current Status of IFMIF,  FPA 35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Annual Meeting and Symposium</a:t>
            </a:r>
            <a:endParaRPr lang="en-GB" sz="16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z="1600" smtClean="0"/>
              <a:pPr/>
              <a:t>3</a:t>
            </a:fld>
            <a:endParaRPr lang="en-GB" sz="1600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kumimoji="1" lang="en-US" altLang="ja-JP" sz="3600" dirty="0" smtClean="0"/>
              <a:t>IFMIF through all technical steps</a:t>
            </a:r>
            <a:endParaRPr kumimoji="1" lang="ja-JP" altLang="en-US" sz="36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0" y="836712"/>
            <a:ext cx="9144000" cy="56166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IFMIF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successfully passed through all needed key steps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Conceptual Design Activity (CDA)</a:t>
            </a: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 in 1995-1997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joint effort of the EU, Japan, RF and US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Conceptual Design Evaluation (CDE) </a:t>
            </a: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report in 1998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towards a design simplification and cost reduction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en-GB" altLang="ja-JP" sz="2800" dirty="0" smtClean="0">
                <a:solidFill>
                  <a:srgbClr val="0070C0"/>
                </a:solidFill>
              </a:rPr>
              <a:t>Comprehensive </a:t>
            </a:r>
            <a:r>
              <a:rPr lang="en-GB" altLang="ja-JP" sz="2800" dirty="0">
                <a:solidFill>
                  <a:srgbClr val="0070C0"/>
                </a:solidFill>
              </a:rPr>
              <a:t>Design Report (CDR) </a:t>
            </a:r>
            <a:r>
              <a:rPr lang="en-GB" altLang="ja-JP" sz="2800" dirty="0"/>
              <a:t>in 2004</a:t>
            </a:r>
          </a:p>
          <a:p>
            <a:pPr algn="ctr">
              <a:buNone/>
            </a:pPr>
            <a:r>
              <a:rPr lang="en-GB" altLang="ja-JP" sz="2800" dirty="0"/>
              <a:t>co-written by a committee of </a:t>
            </a:r>
            <a:r>
              <a:rPr lang="en-GB" altLang="ja-JP" sz="2800" dirty="0">
                <a:solidFill>
                  <a:srgbClr val="0070C0"/>
                </a:solidFill>
              </a:rPr>
              <a:t>EU, Japan, RF, US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1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IFMIF/EVEDA Project under BA Activities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z="1600" dirty="0" smtClean="0"/>
              <a:t>16-17/12/2014</a:t>
            </a:r>
            <a:endParaRPr lang="en-GB" sz="160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z="1600" smtClean="0"/>
              <a:pPr/>
              <a:t>4</a:t>
            </a:fld>
            <a:endParaRPr lang="en-GB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7647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Since 2007, IFMIF/EVEDA (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Validation and Engineering Design Activities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under the 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Approach Agreement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EU and Japan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991297"/>
            <a:ext cx="9144000" cy="136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431925" algn="l">
              <a:buFont typeface="Arial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Activities: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Accelerator Facility</a:t>
            </a:r>
          </a:p>
          <a:p>
            <a:pPr marL="0" indent="4306888" algn="l">
              <a:buFont typeface="Arial" pitchFamily="34" charset="0"/>
              <a:buNone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2.Target facility</a:t>
            </a:r>
          </a:p>
          <a:p>
            <a:pPr marL="0" indent="4306888" algn="l">
              <a:buFont typeface="Arial" pitchFamily="34" charset="0"/>
              <a:buNone/>
            </a:pP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Test Facility</a:t>
            </a:r>
          </a:p>
          <a:p>
            <a:pPr marL="0" indent="0" algn="ctr">
              <a:buFont typeface="Arial" pitchFamily="34" charset="0"/>
              <a:buNone/>
            </a:pPr>
            <a:endParaRPr lang="en-US" sz="3400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400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400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400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400" dirty="0" smtClean="0">
              <a:latin typeface="Comic Sans MS" panose="030F0702030302020204" pitchFamily="66" charset="0"/>
            </a:endParaRPr>
          </a:p>
          <a:p>
            <a:pPr marL="0" indent="0" algn="ctr">
              <a:buFont typeface="Arial" pitchFamily="34" charset="0"/>
              <a:buNone/>
            </a:pPr>
            <a:endParaRPr lang="en-US" sz="3400" dirty="0">
              <a:latin typeface="Comic Sans MS" panose="030F0702030302020204" pitchFamily="66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16024" y="3465059"/>
            <a:ext cx="8820472" cy="2988277"/>
            <a:chOff x="216024" y="3465059"/>
            <a:chExt cx="8820472" cy="2988277"/>
          </a:xfrm>
        </p:grpSpPr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3465059"/>
              <a:ext cx="8820472" cy="2988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/>
            <p:nvPr/>
          </p:nvSpPr>
          <p:spPr>
            <a:xfrm>
              <a:off x="2123728" y="3573016"/>
              <a:ext cx="5004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GB" altLang="ja-JP" dirty="0">
                  <a:solidFill>
                    <a:srgbClr val="0070C0"/>
                  </a:solidFill>
                </a:rPr>
                <a:t>7 countries involved</a:t>
              </a:r>
            </a:p>
            <a:p>
              <a:pPr>
                <a:lnSpc>
                  <a:spcPts val="2400"/>
                </a:lnSpc>
              </a:pPr>
              <a:r>
                <a:rPr lang="en-GB" altLang="ja-JP" dirty="0"/>
                <a:t>with the respective main research labs in Europe </a:t>
              </a:r>
            </a:p>
            <a:p>
              <a:pPr>
                <a:lnSpc>
                  <a:spcPts val="2400"/>
                </a:lnSpc>
              </a:pPr>
              <a:r>
                <a:rPr lang="en-GB" altLang="ja-JP" dirty="0"/>
                <a:t>and main </a:t>
              </a:r>
              <a:r>
                <a:rPr lang="en-GB" altLang="ja-JP" dirty="0" smtClean="0"/>
                <a:t>labs and universities </a:t>
              </a:r>
              <a:r>
                <a:rPr lang="en-GB" altLang="ja-JP" dirty="0"/>
                <a:t>in Japan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47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Engineering Design of IFMIF   2013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6"/>
          <a:stretch/>
        </p:blipFill>
        <p:spPr bwMode="auto">
          <a:xfrm>
            <a:off x="0" y="1168253"/>
            <a:ext cx="9180512" cy="56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85800" y="908720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IFMIF Intermediate Engineering</a:t>
            </a:r>
            <a:r>
              <a:rPr lang="en-GB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report</a:t>
            </a:r>
          </a:p>
          <a:p>
            <a:pPr algn="ctr"/>
            <a:r>
              <a:rPr lang="en-GB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was successfully accomplished</a:t>
            </a:r>
          </a:p>
        </p:txBody>
      </p:sp>
    </p:spTree>
    <p:extLst>
      <p:ext uri="{BB962C8B-B14F-4D97-AF65-F5344CB8AC3E}">
        <p14:creationId xmlns:p14="http://schemas.microsoft.com/office/powerpoint/2010/main" val="29218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IFMIF Concept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8" name="図形グループ 68"/>
          <p:cNvGrpSpPr>
            <a:grpSpLocks/>
          </p:cNvGrpSpPr>
          <p:nvPr/>
        </p:nvGrpSpPr>
        <p:grpSpPr bwMode="auto">
          <a:xfrm>
            <a:off x="6666071" y="2636912"/>
            <a:ext cx="2487613" cy="2573338"/>
            <a:chOff x="6880133" y="3370400"/>
            <a:chExt cx="2488366" cy="2572531"/>
          </a:xfrm>
        </p:grpSpPr>
        <p:sp>
          <p:nvSpPr>
            <p:cNvPr id="9" name="Oval 66"/>
            <p:cNvSpPr>
              <a:spLocks noChangeArrowheads="1"/>
            </p:cNvSpPr>
            <p:nvPr/>
          </p:nvSpPr>
          <p:spPr bwMode="auto">
            <a:xfrm>
              <a:off x="6880133" y="3730650"/>
              <a:ext cx="1800770" cy="14394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AutoShape 71"/>
            <p:cNvSpPr>
              <a:spLocks noChangeArrowheads="1"/>
            </p:cNvSpPr>
            <p:nvPr/>
          </p:nvSpPr>
          <p:spPr bwMode="auto">
            <a:xfrm>
              <a:off x="7780518" y="3909981"/>
              <a:ext cx="719355" cy="1080749"/>
            </a:xfrm>
            <a:prstGeom prst="flowChartDelay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 anchor="ctr" anchorCtr="1"/>
            <a:lstStyle/>
            <a:p>
              <a:pPr>
                <a:defRPr/>
              </a:pPr>
              <a:r>
                <a:rPr lang="en-US" b="1" dirty="0"/>
                <a:t>L</a:t>
              </a:r>
            </a:p>
          </p:txBody>
        </p:sp>
        <p:sp>
          <p:nvSpPr>
            <p:cNvPr id="11" name="AutoShape 72"/>
            <p:cNvSpPr>
              <a:spLocks noChangeArrowheads="1"/>
            </p:cNvSpPr>
            <p:nvPr/>
          </p:nvSpPr>
          <p:spPr bwMode="auto">
            <a:xfrm>
              <a:off x="7420046" y="4055985"/>
              <a:ext cx="503390" cy="791915"/>
            </a:xfrm>
            <a:prstGeom prst="flowChartDelay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 anchor="ctr" anchorCtr="1"/>
            <a:lstStyle/>
            <a:p>
              <a:pPr>
                <a:defRPr/>
              </a:pPr>
              <a:r>
                <a:rPr lang="en-US" b="1" dirty="0"/>
                <a:t>M</a:t>
              </a:r>
            </a:p>
          </p:txBody>
        </p:sp>
        <p:sp>
          <p:nvSpPr>
            <p:cNvPr id="12" name="AutoShape 73"/>
            <p:cNvSpPr>
              <a:spLocks noChangeArrowheads="1"/>
            </p:cNvSpPr>
            <p:nvPr/>
          </p:nvSpPr>
          <p:spPr bwMode="auto">
            <a:xfrm>
              <a:off x="7204081" y="4198815"/>
              <a:ext cx="252489" cy="503080"/>
            </a:xfrm>
            <a:prstGeom prst="flowChartDelay">
              <a:avLst/>
            </a:prstGeom>
            <a:solidFill>
              <a:schemeClr val="tx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 anchor="ctr" anchorCtr="1"/>
            <a:lstStyle/>
            <a:p>
              <a:pPr>
                <a:defRPr/>
              </a:pPr>
              <a:r>
                <a:rPr lang="en-US" b="1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13" name="Rectangle 75"/>
            <p:cNvSpPr>
              <a:spLocks noChangeArrowheads="1"/>
            </p:cNvSpPr>
            <p:nvPr/>
          </p:nvSpPr>
          <p:spPr bwMode="auto">
            <a:xfrm>
              <a:off x="7420133" y="3370400"/>
              <a:ext cx="7805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ja-JP" b="1">
                  <a:solidFill>
                    <a:srgbClr val="000000"/>
                  </a:solidFill>
                </a:rPr>
                <a:t>Test Cell</a:t>
              </a:r>
              <a:endParaRPr lang="en-US" altLang="ja-JP" sz="2800" b="1"/>
            </a:p>
          </p:txBody>
        </p:sp>
        <p:sp>
          <p:nvSpPr>
            <p:cNvPr id="14" name="Rectangle 84"/>
            <p:cNvSpPr>
              <a:spLocks noChangeArrowheads="1"/>
            </p:cNvSpPr>
            <p:nvPr/>
          </p:nvSpPr>
          <p:spPr bwMode="auto">
            <a:xfrm>
              <a:off x="7187133" y="5204267"/>
              <a:ext cx="218136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358775" eaLnBrk="0" hangingPunct="0"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358775" eaLnBrk="0" hangingPunct="0"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358775" eaLnBrk="0" hangingPunct="0"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358775" eaLnBrk="0" hangingPunct="0"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358775" eaLnBrk="0" hangingPunct="0"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defTabSz="3587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defTabSz="3587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defTabSz="3587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defTabSz="3587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159000" algn="r"/>
                </a:tabLs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b="1">
                  <a:solidFill>
                    <a:srgbClr val="000000"/>
                  </a:solidFill>
                </a:rPr>
                <a:t>H</a:t>
              </a:r>
              <a:r>
                <a:rPr lang="en-US" altLang="ja-JP" sz="1600">
                  <a:solidFill>
                    <a:srgbClr val="000000"/>
                  </a:solidFill>
                </a:rPr>
                <a:t>igh	(&gt;20 dpa/y, 0.5 L)</a:t>
              </a:r>
            </a:p>
            <a:p>
              <a:pPr eaLnBrk="1" hangingPunct="1"/>
              <a:r>
                <a:rPr lang="en-US" altLang="ja-JP" sz="1600" b="1">
                  <a:solidFill>
                    <a:srgbClr val="000000"/>
                  </a:solidFill>
                </a:rPr>
                <a:t>M</a:t>
              </a:r>
              <a:r>
                <a:rPr lang="en-US" altLang="ja-JP" sz="1600">
                  <a:solidFill>
                    <a:srgbClr val="000000"/>
                  </a:solidFill>
                </a:rPr>
                <a:t>edium	(&gt;1 dpa/y, 6 L)</a:t>
              </a:r>
            </a:p>
            <a:p>
              <a:pPr eaLnBrk="1" hangingPunct="1"/>
              <a:r>
                <a:rPr lang="en-US" altLang="ja-JP" sz="1600" b="1">
                  <a:solidFill>
                    <a:srgbClr val="000000"/>
                  </a:solidFill>
                </a:rPr>
                <a:t>L</a:t>
              </a:r>
              <a:r>
                <a:rPr lang="en-US" altLang="ja-JP" sz="1600">
                  <a:solidFill>
                    <a:srgbClr val="000000"/>
                  </a:solidFill>
                </a:rPr>
                <a:t>ow	(&lt;1 dpa/y, &gt; 8 L)</a:t>
              </a:r>
              <a:endParaRPr lang="en-US" altLang="ja-JP" sz="2800"/>
            </a:p>
          </p:txBody>
        </p:sp>
        <p:cxnSp>
          <p:nvCxnSpPr>
            <p:cNvPr id="15" name="AutoShape 85"/>
            <p:cNvCxnSpPr>
              <a:cxnSpLocks noChangeShapeType="1"/>
            </p:cNvCxnSpPr>
            <p:nvPr/>
          </p:nvCxnSpPr>
          <p:spPr bwMode="auto">
            <a:xfrm flipV="1">
              <a:off x="7420133" y="3622400"/>
              <a:ext cx="72000" cy="3600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図形グループ 69"/>
          <p:cNvGrpSpPr>
            <a:grpSpLocks/>
          </p:cNvGrpSpPr>
          <p:nvPr/>
        </p:nvGrpSpPr>
        <p:grpSpPr bwMode="auto">
          <a:xfrm>
            <a:off x="365284" y="2636912"/>
            <a:ext cx="5859462" cy="2484438"/>
            <a:chOff x="580133" y="3370400"/>
            <a:chExt cx="5858951" cy="2484000"/>
          </a:xfrm>
        </p:grpSpPr>
        <p:sp>
          <p:nvSpPr>
            <p:cNvPr id="17" name="Rectangle 74"/>
            <p:cNvSpPr>
              <a:spLocks noChangeArrowheads="1"/>
            </p:cNvSpPr>
            <p:nvPr/>
          </p:nvSpPr>
          <p:spPr bwMode="auto">
            <a:xfrm>
              <a:off x="2020133" y="3370400"/>
              <a:ext cx="109023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ja-JP" b="1">
                  <a:solidFill>
                    <a:srgbClr val="000000"/>
                  </a:solidFill>
                </a:rPr>
                <a:t>Accelerator</a:t>
              </a:r>
              <a:br>
                <a:rPr lang="en-US" altLang="ja-JP" b="1">
                  <a:solidFill>
                    <a:srgbClr val="000000"/>
                  </a:solidFill>
                </a:rPr>
              </a:br>
              <a:r>
                <a:rPr lang="en-US" altLang="ja-JP" sz="1400" i="1">
                  <a:solidFill>
                    <a:srgbClr val="000000"/>
                  </a:solidFill>
                </a:rPr>
                <a:t>(125 mA x 2)</a:t>
              </a:r>
              <a:endParaRPr lang="en-US" altLang="ja-JP" sz="2000" i="1"/>
            </a:p>
          </p:txBody>
        </p:sp>
        <p:sp>
          <p:nvSpPr>
            <p:cNvPr id="18" name="Rectangle 80"/>
            <p:cNvSpPr>
              <a:spLocks noChangeArrowheads="1"/>
            </p:cNvSpPr>
            <p:nvPr/>
          </p:nvSpPr>
          <p:spPr bwMode="auto">
            <a:xfrm>
              <a:off x="1480133" y="4810400"/>
              <a:ext cx="49589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ja-JP" sz="1400" i="1"/>
                <a:t>100 keV              5 MeV          9   14.5   26    40 MeV</a:t>
              </a:r>
              <a:endParaRPr lang="en-US" altLang="ja-JP" sz="1400"/>
            </a:p>
          </p:txBody>
        </p:sp>
        <p:grpSp>
          <p:nvGrpSpPr>
            <p:cNvPr id="19" name="Groupe 111"/>
            <p:cNvGrpSpPr>
              <a:grpSpLocks/>
            </p:cNvGrpSpPr>
            <p:nvPr/>
          </p:nvGrpSpPr>
          <p:grpSpPr bwMode="auto">
            <a:xfrm>
              <a:off x="5980133" y="4054400"/>
              <a:ext cx="382092" cy="540000"/>
              <a:chOff x="5760000" y="2124000"/>
              <a:chExt cx="382092" cy="540000"/>
            </a:xfrm>
          </p:grpSpPr>
          <p:sp>
            <p:nvSpPr>
              <p:cNvPr id="51" name="Rectangle 76"/>
              <p:cNvSpPr>
                <a:spLocks noChangeArrowheads="1"/>
              </p:cNvSpPr>
              <p:nvPr/>
            </p:nvSpPr>
            <p:spPr bwMode="auto">
              <a:xfrm>
                <a:off x="5760000" y="2124000"/>
                <a:ext cx="38209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altLang="ja-JP" sz="1400">
                    <a:solidFill>
                      <a:srgbClr val="000000"/>
                    </a:solidFill>
                  </a:rPr>
                  <a:t>HEBT</a:t>
                </a:r>
                <a:endParaRPr lang="en-US" altLang="ja-JP" sz="2000"/>
              </a:p>
            </p:txBody>
          </p:sp>
          <p:grpSp>
            <p:nvGrpSpPr>
              <p:cNvPr id="52" name="Groupe 91"/>
              <p:cNvGrpSpPr/>
              <p:nvPr/>
            </p:nvGrpSpPr>
            <p:grpSpPr>
              <a:xfrm>
                <a:off x="5760000" y="2376000"/>
                <a:ext cx="360000" cy="288000"/>
                <a:chOff x="5616000" y="2376000"/>
                <a:chExt cx="360000" cy="288000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53" name="Rectangle 111"/>
                <p:cNvSpPr>
                  <a:spLocks noChangeArrowheads="1"/>
                </p:cNvSpPr>
                <p:nvPr/>
              </p:nvSpPr>
              <p:spPr bwMode="auto">
                <a:xfrm>
                  <a:off x="5616000" y="2376000"/>
                  <a:ext cx="72000" cy="288000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>
                    <a:defRPr/>
                  </a:pPr>
                  <a:endParaRPr lang="en-US" sz="2000"/>
                </a:p>
              </p:txBody>
            </p:sp>
            <p:sp>
              <p:nvSpPr>
                <p:cNvPr id="54" name="Rectangle 112"/>
                <p:cNvSpPr>
                  <a:spLocks noChangeArrowheads="1"/>
                </p:cNvSpPr>
                <p:nvPr/>
              </p:nvSpPr>
              <p:spPr bwMode="auto">
                <a:xfrm>
                  <a:off x="5760000" y="2376000"/>
                  <a:ext cx="72000" cy="288000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>
                    <a:defRPr/>
                  </a:pPr>
                  <a:endParaRPr lang="en-US" sz="2000"/>
                </a:p>
              </p:txBody>
            </p:sp>
            <p:sp>
              <p:nvSpPr>
                <p:cNvPr id="55" name="Rectangle 113"/>
                <p:cNvSpPr>
                  <a:spLocks noChangeArrowheads="1"/>
                </p:cNvSpPr>
                <p:nvPr/>
              </p:nvSpPr>
              <p:spPr bwMode="auto">
                <a:xfrm>
                  <a:off x="5904000" y="2376000"/>
                  <a:ext cx="72000" cy="288000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74295" tIns="8890" rIns="74295" bIns="8890"/>
                <a:lstStyle/>
                <a:p>
                  <a:pPr>
                    <a:defRPr/>
                  </a:pPr>
                  <a:endParaRPr lang="en-US" sz="2000"/>
                </a:p>
              </p:txBody>
            </p:sp>
          </p:grpSp>
        </p:grpSp>
        <p:grpSp>
          <p:nvGrpSpPr>
            <p:cNvPr id="20" name="Groupe 104"/>
            <p:cNvGrpSpPr>
              <a:grpSpLocks/>
            </p:cNvGrpSpPr>
            <p:nvPr/>
          </p:nvGrpSpPr>
          <p:grpSpPr bwMode="auto">
            <a:xfrm>
              <a:off x="580133" y="4090400"/>
              <a:ext cx="1008000" cy="720000"/>
              <a:chOff x="360000" y="2160000"/>
              <a:chExt cx="1008000" cy="720000"/>
            </a:xfrm>
          </p:grpSpPr>
          <p:sp>
            <p:nvSpPr>
              <p:cNvPr id="49" name="Rectangle 68"/>
              <p:cNvSpPr>
                <a:spLocks noChangeArrowheads="1"/>
              </p:cNvSpPr>
              <p:nvPr/>
            </p:nvSpPr>
            <p:spPr bwMode="auto">
              <a:xfrm>
                <a:off x="360000" y="2160598"/>
                <a:ext cx="900033" cy="719011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 anchorCtr="1"/>
              <a:lstStyle/>
              <a:p>
                <a:pPr>
                  <a:defRPr/>
                </a:pPr>
                <a:r>
                  <a:rPr lang="en-US" altLang="ja-JP" sz="1600" dirty="0"/>
                  <a:t>Injector</a:t>
                </a:r>
                <a:endParaRPr lang="en-US" sz="1600" dirty="0"/>
              </a:p>
              <a:p>
                <a:pPr>
                  <a:defRPr/>
                </a:pPr>
                <a:endParaRPr lang="en-US" sz="1600" dirty="0"/>
              </a:p>
              <a:p>
                <a:pPr>
                  <a:defRPr/>
                </a:pPr>
                <a:r>
                  <a:rPr lang="en-US" sz="1200" i="1" dirty="0"/>
                  <a:t>140 </a:t>
                </a:r>
                <a:r>
                  <a:rPr lang="en-US" sz="1200" i="1" dirty="0" err="1"/>
                  <a:t>mA</a:t>
                </a:r>
                <a:r>
                  <a:rPr lang="en-US" sz="1200" i="1" dirty="0"/>
                  <a:t> D</a:t>
                </a:r>
                <a:r>
                  <a:rPr lang="en-US" sz="1200" i="1" baseline="30000" dirty="0"/>
                  <a:t>+</a:t>
                </a:r>
              </a:p>
            </p:txBody>
          </p:sp>
          <p:sp>
            <p:nvSpPr>
              <p:cNvPr id="50" name="Rectangle 69"/>
              <p:cNvSpPr>
                <a:spLocks noChangeArrowheads="1"/>
              </p:cNvSpPr>
              <p:nvPr/>
            </p:nvSpPr>
            <p:spPr bwMode="auto">
              <a:xfrm>
                <a:off x="1152093" y="2412966"/>
                <a:ext cx="215881" cy="21427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</p:grpSp>
        <p:grpSp>
          <p:nvGrpSpPr>
            <p:cNvPr id="21" name="Groupe 105"/>
            <p:cNvGrpSpPr>
              <a:grpSpLocks/>
            </p:cNvGrpSpPr>
            <p:nvPr/>
          </p:nvGrpSpPr>
          <p:grpSpPr bwMode="auto">
            <a:xfrm>
              <a:off x="1588133" y="4018400"/>
              <a:ext cx="394339" cy="612000"/>
              <a:chOff x="1368000" y="2088000"/>
              <a:chExt cx="394339" cy="612000"/>
            </a:xfrm>
          </p:grpSpPr>
          <p:sp>
            <p:nvSpPr>
              <p:cNvPr id="46" name="Rectangle 87"/>
              <p:cNvSpPr>
                <a:spLocks noChangeArrowheads="1"/>
              </p:cNvSpPr>
              <p:nvPr/>
            </p:nvSpPr>
            <p:spPr bwMode="auto">
              <a:xfrm>
                <a:off x="1368000" y="2088000"/>
                <a:ext cx="39433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altLang="ja-JP" sz="1600">
                    <a:solidFill>
                      <a:srgbClr val="000000"/>
                    </a:solidFill>
                  </a:rPr>
                  <a:t>LEBT</a:t>
                </a:r>
                <a:endParaRPr lang="en-US" altLang="ja-JP" sz="2400"/>
              </a:p>
            </p:txBody>
          </p:sp>
          <p:sp>
            <p:nvSpPr>
              <p:cNvPr id="47" name="Rectangle 89"/>
              <p:cNvSpPr>
                <a:spLocks noChangeArrowheads="1"/>
              </p:cNvSpPr>
              <p:nvPr/>
            </p:nvSpPr>
            <p:spPr bwMode="auto">
              <a:xfrm>
                <a:off x="1439406" y="2339955"/>
                <a:ext cx="71431" cy="36029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8" name="Rectangle 90"/>
              <p:cNvSpPr>
                <a:spLocks noChangeArrowheads="1"/>
              </p:cNvSpPr>
              <p:nvPr/>
            </p:nvSpPr>
            <p:spPr bwMode="auto">
              <a:xfrm>
                <a:off x="1618777" y="2339955"/>
                <a:ext cx="71432" cy="36029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</p:grpSp>
        <p:sp>
          <p:nvSpPr>
            <p:cNvPr id="22" name="Rectangle 91"/>
            <p:cNvSpPr>
              <a:spLocks noChangeArrowheads="1"/>
            </p:cNvSpPr>
            <p:nvPr/>
          </p:nvSpPr>
          <p:spPr bwMode="auto">
            <a:xfrm>
              <a:off x="2019869" y="4162423"/>
              <a:ext cx="1296875" cy="57616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>
                <a:defRPr/>
              </a:pPr>
              <a:r>
                <a:rPr lang="en-US" sz="1600" dirty="0"/>
                <a:t>RFQ</a:t>
              </a:r>
            </a:p>
          </p:txBody>
        </p:sp>
        <p:grpSp>
          <p:nvGrpSpPr>
            <p:cNvPr id="23" name="Groupe 106"/>
            <p:cNvGrpSpPr>
              <a:grpSpLocks/>
            </p:cNvGrpSpPr>
            <p:nvPr/>
          </p:nvGrpSpPr>
          <p:grpSpPr bwMode="auto">
            <a:xfrm>
              <a:off x="3388133" y="3946400"/>
              <a:ext cx="495770" cy="720000"/>
              <a:chOff x="3168000" y="2016000"/>
              <a:chExt cx="495770" cy="720000"/>
            </a:xfrm>
          </p:grpSpPr>
          <p:sp>
            <p:nvSpPr>
              <p:cNvPr id="41" name="Rectangle 120"/>
              <p:cNvSpPr>
                <a:spLocks noChangeArrowheads="1"/>
              </p:cNvSpPr>
              <p:nvPr/>
            </p:nvSpPr>
            <p:spPr bwMode="auto">
              <a:xfrm>
                <a:off x="3240000" y="2016000"/>
                <a:ext cx="42377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altLang="ja-JP" sz="1400">
                    <a:solidFill>
                      <a:srgbClr val="000000"/>
                    </a:solidFill>
                  </a:rPr>
                  <a:t>MEBT</a:t>
                </a:r>
                <a:endParaRPr lang="en-US" altLang="ja-JP" sz="2000"/>
              </a:p>
            </p:txBody>
          </p:sp>
          <p:sp>
            <p:nvSpPr>
              <p:cNvPr id="42" name="Rectangle 93"/>
              <p:cNvSpPr>
                <a:spLocks noChangeArrowheads="1"/>
              </p:cNvSpPr>
              <p:nvPr/>
            </p:nvSpPr>
            <p:spPr bwMode="auto">
              <a:xfrm>
                <a:off x="3168042" y="2339954"/>
                <a:ext cx="71432" cy="36029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3" name="Rectangle 94"/>
              <p:cNvSpPr>
                <a:spLocks noChangeArrowheads="1"/>
              </p:cNvSpPr>
              <p:nvPr/>
            </p:nvSpPr>
            <p:spPr bwMode="auto">
              <a:xfrm>
                <a:off x="3420433" y="2339954"/>
                <a:ext cx="71431" cy="36029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4" name="AutoShape 95"/>
              <p:cNvSpPr>
                <a:spLocks noChangeArrowheads="1"/>
              </p:cNvSpPr>
              <p:nvPr/>
            </p:nvSpPr>
            <p:spPr bwMode="auto">
              <a:xfrm>
                <a:off x="3275983" y="2305035"/>
                <a:ext cx="107941" cy="431724"/>
              </a:xfrm>
              <a:prstGeom prst="flowChartCollat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5" name="AutoShape 96"/>
              <p:cNvSpPr>
                <a:spLocks noChangeArrowheads="1"/>
              </p:cNvSpPr>
              <p:nvPr/>
            </p:nvSpPr>
            <p:spPr bwMode="auto">
              <a:xfrm>
                <a:off x="3528374" y="2305035"/>
                <a:ext cx="107941" cy="431724"/>
              </a:xfrm>
              <a:prstGeom prst="flowChartCollat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>
                  <a:defRPr/>
                </a:pPr>
                <a:endParaRPr lang="en-US" sz="2000"/>
              </a:p>
            </p:txBody>
          </p:sp>
        </p:grpSp>
        <p:grpSp>
          <p:nvGrpSpPr>
            <p:cNvPr id="24" name="Groupe 109"/>
            <p:cNvGrpSpPr>
              <a:grpSpLocks/>
            </p:cNvGrpSpPr>
            <p:nvPr/>
          </p:nvGrpSpPr>
          <p:grpSpPr bwMode="auto">
            <a:xfrm>
              <a:off x="2200133" y="5098400"/>
              <a:ext cx="3492000" cy="756000"/>
              <a:chOff x="1980000" y="3168000"/>
              <a:chExt cx="3492000" cy="756000"/>
            </a:xfrm>
          </p:grpSpPr>
          <p:sp>
            <p:nvSpPr>
              <p:cNvPr id="31" name="AutoShape 121"/>
              <p:cNvSpPr>
                <a:spLocks noChangeArrowheads="1"/>
              </p:cNvSpPr>
              <p:nvPr/>
            </p:nvSpPr>
            <p:spPr bwMode="auto">
              <a:xfrm>
                <a:off x="4320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2" name="AutoShape 122"/>
              <p:cNvSpPr>
                <a:spLocks noChangeArrowheads="1"/>
              </p:cNvSpPr>
              <p:nvPr/>
            </p:nvSpPr>
            <p:spPr bwMode="auto">
              <a:xfrm>
                <a:off x="478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3" name="AutoShape 123"/>
              <p:cNvSpPr>
                <a:spLocks noChangeArrowheads="1"/>
              </p:cNvSpPr>
              <p:nvPr/>
            </p:nvSpPr>
            <p:spPr bwMode="auto">
              <a:xfrm>
                <a:off x="5256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4" name="Rectangle 114"/>
              <p:cNvSpPr>
                <a:spLocks noChangeArrowheads="1"/>
              </p:cNvSpPr>
              <p:nvPr/>
            </p:nvSpPr>
            <p:spPr bwMode="auto">
              <a:xfrm>
                <a:off x="1980696" y="3636713"/>
                <a:ext cx="3490608" cy="28728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Aft>
                    <a:spcPts val="1000"/>
                  </a:spcAft>
                  <a:defRPr/>
                </a:pPr>
                <a:r>
                  <a:rPr lang="en-US" altLang="ja-JP" sz="1400" dirty="0">
                    <a:solidFill>
                      <a:srgbClr val="000000"/>
                    </a:solidFill>
                  </a:rPr>
                  <a:t>RF Power System</a:t>
                </a:r>
                <a:endParaRPr lang="en-US" sz="2000" dirty="0"/>
              </a:p>
            </p:txBody>
          </p:sp>
          <p:sp>
            <p:nvSpPr>
              <p:cNvPr id="35" name="AutoShape 118"/>
              <p:cNvSpPr>
                <a:spLocks noChangeArrowheads="1"/>
              </p:cNvSpPr>
              <p:nvPr/>
            </p:nvSpPr>
            <p:spPr bwMode="auto">
              <a:xfrm>
                <a:off x="334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6" name="AutoShape 119"/>
              <p:cNvSpPr>
                <a:spLocks noChangeArrowheads="1"/>
              </p:cNvSpPr>
              <p:nvPr/>
            </p:nvSpPr>
            <p:spPr bwMode="auto">
              <a:xfrm>
                <a:off x="3852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7" name="AutoShape 115"/>
              <p:cNvSpPr>
                <a:spLocks noChangeArrowheads="1"/>
              </p:cNvSpPr>
              <p:nvPr/>
            </p:nvSpPr>
            <p:spPr bwMode="auto">
              <a:xfrm>
                <a:off x="208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8" name="AutoShape 116"/>
              <p:cNvSpPr>
                <a:spLocks noChangeArrowheads="1"/>
              </p:cNvSpPr>
              <p:nvPr/>
            </p:nvSpPr>
            <p:spPr bwMode="auto">
              <a:xfrm>
                <a:off x="226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39" name="AutoShape 117"/>
              <p:cNvSpPr>
                <a:spLocks noChangeArrowheads="1"/>
              </p:cNvSpPr>
              <p:nvPr/>
            </p:nvSpPr>
            <p:spPr bwMode="auto">
              <a:xfrm>
                <a:off x="244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  <p:sp>
            <p:nvSpPr>
              <p:cNvPr id="40" name="AutoShape 124"/>
              <p:cNvSpPr>
                <a:spLocks noChangeArrowheads="1"/>
              </p:cNvSpPr>
              <p:nvPr/>
            </p:nvSpPr>
            <p:spPr bwMode="auto">
              <a:xfrm>
                <a:off x="2628000" y="3168000"/>
                <a:ext cx="144000" cy="360000"/>
              </a:xfrm>
              <a:prstGeom prst="upArrow">
                <a:avLst>
                  <a:gd name="adj1" fmla="val 50000"/>
                  <a:gd name="adj2" fmla="val 6171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endParaRPr lang="en-US" altLang="ja-JP" sz="2000"/>
              </a:p>
            </p:txBody>
          </p:sp>
        </p:grpSp>
        <p:grpSp>
          <p:nvGrpSpPr>
            <p:cNvPr id="25" name="Groupe 107"/>
            <p:cNvGrpSpPr>
              <a:grpSpLocks/>
            </p:cNvGrpSpPr>
            <p:nvPr/>
          </p:nvGrpSpPr>
          <p:grpSpPr bwMode="auto">
            <a:xfrm>
              <a:off x="3928133" y="4126400"/>
              <a:ext cx="1836000" cy="648000"/>
              <a:chOff x="3708000" y="2196000"/>
              <a:chExt cx="1836000" cy="648000"/>
            </a:xfrm>
          </p:grpSpPr>
          <p:sp>
            <p:nvSpPr>
              <p:cNvPr id="26" name="AutoShape 99"/>
              <p:cNvSpPr>
                <a:spLocks noChangeArrowheads="1"/>
              </p:cNvSpPr>
              <p:nvPr/>
            </p:nvSpPr>
            <p:spPr bwMode="auto">
              <a:xfrm>
                <a:off x="4176017" y="2195517"/>
                <a:ext cx="431762" cy="649174"/>
              </a:xfrm>
              <a:prstGeom prst="roundRect">
                <a:avLst>
                  <a:gd name="adj" fmla="val 23606"/>
                </a:avLst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27" name="AutoShape 100"/>
              <p:cNvSpPr>
                <a:spLocks noChangeArrowheads="1"/>
              </p:cNvSpPr>
              <p:nvPr/>
            </p:nvSpPr>
            <p:spPr bwMode="auto">
              <a:xfrm>
                <a:off x="4644288" y="2195517"/>
                <a:ext cx="431762" cy="649174"/>
              </a:xfrm>
              <a:prstGeom prst="roundRect">
                <a:avLst>
                  <a:gd name="adj" fmla="val 23606"/>
                </a:avLst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28" name="AutoShape 101"/>
              <p:cNvSpPr>
                <a:spLocks noChangeArrowheads="1"/>
              </p:cNvSpPr>
              <p:nvPr/>
            </p:nvSpPr>
            <p:spPr bwMode="auto">
              <a:xfrm>
                <a:off x="5112561" y="2195517"/>
                <a:ext cx="431762" cy="649174"/>
              </a:xfrm>
              <a:prstGeom prst="roundRect">
                <a:avLst>
                  <a:gd name="adj" fmla="val 23606"/>
                </a:avLst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29" name="AutoShape 98"/>
              <p:cNvSpPr>
                <a:spLocks noChangeArrowheads="1"/>
              </p:cNvSpPr>
              <p:nvPr/>
            </p:nvSpPr>
            <p:spPr bwMode="auto">
              <a:xfrm>
                <a:off x="3707745" y="2195517"/>
                <a:ext cx="431762" cy="649174"/>
              </a:xfrm>
              <a:prstGeom prst="roundRect">
                <a:avLst>
                  <a:gd name="adj" fmla="val 23606"/>
                </a:avLst>
              </a:prstGeom>
              <a:solidFill>
                <a:schemeClr val="accent3">
                  <a:lumMod val="75000"/>
                </a:scheme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0" name="Rectangle 110"/>
              <p:cNvSpPr>
                <a:spLocks noChangeArrowheads="1"/>
              </p:cNvSpPr>
              <p:nvPr/>
            </p:nvSpPr>
            <p:spPr bwMode="auto">
              <a:xfrm>
                <a:off x="3800038" y="2268000"/>
                <a:ext cx="164378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Aft>
                    <a:spcPts val="1000"/>
                  </a:spcAft>
                </a:pPr>
                <a:r>
                  <a:rPr lang="en-US" altLang="ja-JP" sz="1400">
                    <a:solidFill>
                      <a:schemeClr val="bg1"/>
                    </a:solidFill>
                  </a:rPr>
                  <a:t>Half Wave Resonator</a:t>
                </a:r>
                <a:br>
                  <a:rPr lang="en-US" altLang="ja-JP" sz="1400">
                    <a:solidFill>
                      <a:schemeClr val="bg1"/>
                    </a:solidFill>
                  </a:rPr>
                </a:br>
                <a:r>
                  <a:rPr lang="en-US" altLang="ja-JP" sz="1400">
                    <a:solidFill>
                      <a:schemeClr val="bg1"/>
                    </a:solidFill>
                  </a:rPr>
                  <a:t>Superconducting Linac</a:t>
                </a:r>
                <a:endParaRPr lang="en-US" altLang="ja-JP" sz="20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6" name="図形グループ 67"/>
          <p:cNvGrpSpPr>
            <a:grpSpLocks/>
          </p:cNvGrpSpPr>
          <p:nvPr/>
        </p:nvGrpSpPr>
        <p:grpSpPr bwMode="auto">
          <a:xfrm>
            <a:off x="4865846" y="2636912"/>
            <a:ext cx="2087563" cy="2051050"/>
            <a:chOff x="5080133" y="3370400"/>
            <a:chExt cx="2087663" cy="2050887"/>
          </a:xfrm>
        </p:grpSpPr>
        <p:sp>
          <p:nvSpPr>
            <p:cNvPr id="57" name="Rectangle 77"/>
            <p:cNvSpPr>
              <a:spLocks noChangeArrowheads="1"/>
            </p:cNvSpPr>
            <p:nvPr/>
          </p:nvSpPr>
          <p:spPr bwMode="auto">
            <a:xfrm>
              <a:off x="5980133" y="4990400"/>
              <a:ext cx="100187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400" i="1">
                  <a:solidFill>
                    <a:srgbClr val="000000"/>
                  </a:solidFill>
                </a:rPr>
                <a:t>Beam shape:</a:t>
              </a:r>
            </a:p>
            <a:p>
              <a:pPr eaLnBrk="1" hangingPunct="1"/>
              <a:r>
                <a:rPr lang="en-US" altLang="ja-JP" sz="1400" i="1">
                  <a:solidFill>
                    <a:srgbClr val="000000"/>
                  </a:solidFill>
                </a:rPr>
                <a:t>200 x 50 mm</a:t>
              </a:r>
              <a:r>
                <a:rPr lang="en-US" altLang="ja-JP" sz="1400" i="1" baseline="30000">
                  <a:solidFill>
                    <a:srgbClr val="000000"/>
                  </a:solidFill>
                </a:rPr>
                <a:t>2</a:t>
              </a:r>
              <a:endParaRPr lang="en-US" altLang="ja-JP" sz="1400"/>
            </a:p>
          </p:txBody>
        </p:sp>
        <p:cxnSp>
          <p:nvCxnSpPr>
            <p:cNvPr id="58" name="AutoShape 108"/>
            <p:cNvCxnSpPr>
              <a:cxnSpLocks noChangeShapeType="1"/>
            </p:cNvCxnSpPr>
            <p:nvPr/>
          </p:nvCxnSpPr>
          <p:spPr bwMode="auto">
            <a:xfrm flipV="1">
              <a:off x="6700133" y="4450400"/>
              <a:ext cx="144000" cy="5746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9" name="Groupe 108"/>
            <p:cNvGrpSpPr>
              <a:grpSpLocks/>
            </p:cNvGrpSpPr>
            <p:nvPr/>
          </p:nvGrpSpPr>
          <p:grpSpPr bwMode="auto">
            <a:xfrm>
              <a:off x="5080133" y="3370400"/>
              <a:ext cx="2087663" cy="1511662"/>
              <a:chOff x="4860000" y="1440000"/>
              <a:chExt cx="2087663" cy="1511662"/>
            </a:xfrm>
          </p:grpSpPr>
          <p:sp>
            <p:nvSpPr>
              <p:cNvPr id="60" name="Rectangle 82"/>
              <p:cNvSpPr>
                <a:spLocks noChangeArrowheads="1"/>
              </p:cNvSpPr>
              <p:nvPr/>
            </p:nvSpPr>
            <p:spPr bwMode="auto">
              <a:xfrm>
                <a:off x="4860000" y="1440000"/>
                <a:ext cx="190129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/>
                <a:r>
                  <a:rPr lang="en-US" altLang="ja-JP" b="1">
                    <a:solidFill>
                      <a:srgbClr val="000000"/>
                    </a:solidFill>
                  </a:rPr>
                  <a:t>Lithium Target</a:t>
                </a:r>
                <a:endParaRPr lang="en-US" altLang="ja-JP" sz="1600" b="1">
                  <a:solidFill>
                    <a:srgbClr val="000000"/>
                  </a:solidFill>
                </a:endParaRPr>
              </a:p>
              <a:p>
                <a:pPr eaLnBrk="1" hangingPunct="1"/>
                <a:r>
                  <a:rPr lang="en-US" altLang="ja-JP" sz="1600" i="1">
                    <a:solidFill>
                      <a:srgbClr val="000000"/>
                    </a:solidFill>
                  </a:rPr>
                  <a:t>25</a:t>
                </a:r>
                <a:r>
                  <a:rPr lang="en-US" altLang="ja-JP" sz="1600" i="1" baseline="30000">
                    <a:solidFill>
                      <a:srgbClr val="000000"/>
                    </a:solidFill>
                  </a:rPr>
                  <a:t>±1</a:t>
                </a:r>
                <a:r>
                  <a:rPr lang="en-US" altLang="ja-JP" sz="1600" i="1">
                    <a:solidFill>
                      <a:srgbClr val="000000"/>
                    </a:solidFill>
                  </a:rPr>
                  <a:t> mm thick, 15 m/s</a:t>
                </a:r>
                <a:endParaRPr lang="en-US" altLang="ja-JP" sz="1600"/>
              </a:p>
            </p:txBody>
          </p:sp>
          <p:cxnSp>
            <p:nvCxnSpPr>
              <p:cNvPr id="61" name="AutoShape 86"/>
              <p:cNvCxnSpPr>
                <a:cxnSpLocks noChangeShapeType="1"/>
              </p:cNvCxnSpPr>
              <p:nvPr/>
            </p:nvCxnSpPr>
            <p:spPr bwMode="auto">
              <a:xfrm>
                <a:off x="6624000" y="1944000"/>
                <a:ext cx="144000" cy="25200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" name="AutoShape 224"/>
              <p:cNvSpPr>
                <a:spLocks noChangeAspect="1" noChangeArrowheads="1"/>
              </p:cNvSpPr>
              <p:nvPr/>
            </p:nvSpPr>
            <p:spPr bwMode="auto">
              <a:xfrm rot="5400000">
                <a:off x="6084077" y="2087594"/>
                <a:ext cx="863531" cy="863641"/>
              </a:xfrm>
              <a:custGeom>
                <a:avLst/>
                <a:gdLst>
                  <a:gd name="T0" fmla="*/ 680 w 21600"/>
                  <a:gd name="T1" fmla="*/ 0 h 21600"/>
                  <a:gd name="T2" fmla="*/ 221 w 21600"/>
                  <a:gd name="T3" fmla="*/ 269 h 21600"/>
                  <a:gd name="T4" fmla="*/ 680 w 21600"/>
                  <a:gd name="T5" fmla="*/ 128 h 21600"/>
                  <a:gd name="T6" fmla="*/ 1139 w 21600"/>
                  <a:gd name="T7" fmla="*/ 26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366 w 21600"/>
                  <a:gd name="T13" fmla="*/ 0 h 21600"/>
                  <a:gd name="T14" fmla="*/ 20234 w 21600"/>
                  <a:gd name="T15" fmla="*/ 652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4264" y="4946"/>
                    </a:moveTo>
                    <a:cubicBezTo>
                      <a:pt x="5928" y="3087"/>
                      <a:pt x="8305" y="2025"/>
                      <a:pt x="10800" y="2026"/>
                    </a:cubicBezTo>
                    <a:cubicBezTo>
                      <a:pt x="13294" y="2026"/>
                      <a:pt x="15671" y="3087"/>
                      <a:pt x="17335" y="4946"/>
                    </a:cubicBezTo>
                    <a:lnTo>
                      <a:pt x="18844" y="3594"/>
                    </a:lnTo>
                    <a:cubicBezTo>
                      <a:pt x="16796" y="1307"/>
                      <a:pt x="13870" y="-1"/>
                      <a:pt x="10799" y="0"/>
                    </a:cubicBezTo>
                    <a:cubicBezTo>
                      <a:pt x="7729" y="0"/>
                      <a:pt x="4803" y="1307"/>
                      <a:pt x="2755" y="359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0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GB" altLang="ja-JP"/>
              </a:p>
            </p:txBody>
          </p:sp>
        </p:grpSp>
      </p:grpSp>
      <p:cxnSp>
        <p:nvCxnSpPr>
          <p:cNvPr id="63" name="Connecteur droit 68"/>
          <p:cNvCxnSpPr/>
          <p:nvPr/>
        </p:nvCxnSpPr>
        <p:spPr>
          <a:xfrm>
            <a:off x="293846" y="3716412"/>
            <a:ext cx="6480175" cy="0"/>
          </a:xfrm>
          <a:prstGeom prst="line">
            <a:avLst/>
          </a:prstGeom>
          <a:ln w="63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>
            <a:spLocks noChangeArrowheads="1"/>
          </p:cNvSpPr>
          <p:nvPr/>
        </p:nvSpPr>
        <p:spPr bwMode="auto">
          <a:xfrm>
            <a:off x="38259" y="2940125"/>
            <a:ext cx="4106862" cy="3132137"/>
          </a:xfrm>
          <a:prstGeom prst="roundRect">
            <a:avLst>
              <a:gd name="adj" fmla="val 16667"/>
            </a:avLst>
          </a:prstGeom>
          <a:solidFill>
            <a:srgbClr val="FFD5DB">
              <a:alpha val="3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l" eaLnBrk="1" hangingPunct="1"/>
            <a:endParaRPr lang="en-US" altLang="ja-JP" sz="1400" dirty="0">
              <a:latin typeface="Verdana" pitchFamily="34" charset="0"/>
            </a:endParaRPr>
          </a:p>
          <a:p>
            <a:pPr algn="l" eaLnBrk="1" hangingPunct="1"/>
            <a:endParaRPr lang="en-US" altLang="ja-JP" dirty="0"/>
          </a:p>
          <a:p>
            <a:pPr algn="l" eaLnBrk="1" hangingPunct="1"/>
            <a:endParaRPr lang="en-US" altLang="ja-JP" sz="1400" dirty="0">
              <a:latin typeface="Verdana" pitchFamily="34" charset="0"/>
            </a:endParaRPr>
          </a:p>
          <a:p>
            <a:pPr algn="l" eaLnBrk="1" hangingPunct="1"/>
            <a:endParaRPr lang="en-US" altLang="ja-JP" dirty="0"/>
          </a:p>
          <a:p>
            <a:pPr algn="l" eaLnBrk="1" hangingPunct="1"/>
            <a:endParaRPr lang="en-US" altLang="ja-JP" sz="1400" dirty="0">
              <a:latin typeface="Verdana" pitchFamily="34" charset="0"/>
            </a:endParaRPr>
          </a:p>
          <a:p>
            <a:pPr algn="l" eaLnBrk="1" hangingPunct="1"/>
            <a:endParaRPr lang="en-US" altLang="ja-JP" dirty="0"/>
          </a:p>
          <a:p>
            <a:pPr algn="l" eaLnBrk="1" hangingPunct="1"/>
            <a:endParaRPr lang="en-US" altLang="ja-JP" sz="1400" dirty="0">
              <a:latin typeface="Verdana" pitchFamily="34" charset="0"/>
            </a:endParaRPr>
          </a:p>
          <a:p>
            <a:pPr algn="l" eaLnBrk="1" hangingPunct="1"/>
            <a:endParaRPr lang="en-US" altLang="ja-JP" dirty="0"/>
          </a:p>
          <a:p>
            <a:pPr algn="l" eaLnBrk="1" hangingPunct="1"/>
            <a:endParaRPr lang="en-US" altLang="ja-JP" sz="1400" dirty="0">
              <a:latin typeface="Verdana" pitchFamily="34" charset="0"/>
            </a:endParaRPr>
          </a:p>
          <a:p>
            <a:pPr algn="l" eaLnBrk="1" hangingPunct="1"/>
            <a:r>
              <a:rPr lang="en-US" altLang="ja-JP" dirty="0">
                <a:solidFill>
                  <a:srgbClr val="FF0000"/>
                </a:solidFill>
              </a:rPr>
              <a:t>Engineering Validation IFMIF/EVEDA in BA</a:t>
            </a:r>
            <a:endParaRPr lang="ja-JP" altLang="en-US" sz="14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5" name="角丸四角形 64"/>
          <p:cNvSpPr>
            <a:spLocks noChangeArrowheads="1"/>
          </p:cNvSpPr>
          <p:nvPr/>
        </p:nvSpPr>
        <p:spPr bwMode="auto">
          <a:xfrm>
            <a:off x="5580221" y="2781375"/>
            <a:ext cx="2016125" cy="3451225"/>
          </a:xfrm>
          <a:prstGeom prst="roundRect">
            <a:avLst>
              <a:gd name="adj" fmla="val 16667"/>
            </a:avLst>
          </a:prstGeom>
          <a:solidFill>
            <a:srgbClr val="FFD5DB">
              <a:alpha val="3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/>
          </a:p>
          <a:p>
            <a:pPr eaLnBrk="1" hangingPunct="1"/>
            <a:endParaRPr lang="en-US" altLang="ja-JP" sz="1600">
              <a:solidFill>
                <a:srgbClr val="FF0000"/>
              </a:solidFill>
            </a:endParaRPr>
          </a:p>
          <a:p>
            <a:pPr eaLnBrk="1" hangingPunct="1"/>
            <a:r>
              <a:rPr lang="en-US" altLang="ja-JP" sz="1600">
                <a:solidFill>
                  <a:srgbClr val="FF0000"/>
                </a:solidFill>
              </a:rPr>
              <a:t>Engineering Validation IFMIF/EVEDA in BA</a:t>
            </a:r>
            <a:endParaRPr lang="ja-JP" altLang="en-US" sz="1600">
              <a:solidFill>
                <a:srgbClr val="FF000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30333" y="764704"/>
            <a:ext cx="89868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8300" algn="l">
              <a:buFont typeface="Wingdings" charset="2"/>
              <a:buChar char="u"/>
              <a:defRPr/>
            </a:pPr>
            <a:r>
              <a:rPr lang="en-US" altLang="ja-JP" sz="2000" dirty="0" smtClean="0"/>
              <a:t>IFMIF </a:t>
            </a:r>
            <a:r>
              <a:rPr lang="en-US" altLang="ja-JP" sz="2000" dirty="0" smtClean="0">
                <a:latin typeface="+mn-lt"/>
              </a:rPr>
              <a:t>is </a:t>
            </a:r>
            <a:r>
              <a:rPr lang="en-US" altLang="ja-JP" sz="2000" dirty="0">
                <a:latin typeface="+mn-lt"/>
              </a:rPr>
              <a:t>an accelerator based neutron source using Li(</a:t>
            </a:r>
            <a:r>
              <a:rPr lang="en-US" altLang="ja-JP" sz="2000" dirty="0" err="1">
                <a:latin typeface="+mn-lt"/>
              </a:rPr>
              <a:t>d,n</a:t>
            </a:r>
            <a:r>
              <a:rPr lang="en-US" altLang="ja-JP" sz="2000" dirty="0">
                <a:latin typeface="+mn-lt"/>
              </a:rPr>
              <a:t>) reactions aiming at providing a material irradiation database for the design, construction, licensing, and safe operation of DEMO</a:t>
            </a:r>
            <a:r>
              <a:rPr lang="en-US" sz="2000" dirty="0">
                <a:latin typeface="+mn-lt"/>
              </a:rPr>
              <a:t>.</a:t>
            </a:r>
          </a:p>
          <a:p>
            <a:pPr marL="360363" indent="-368300" algn="l">
              <a:buFont typeface="Wingdings" charset="2"/>
              <a:buChar char="u"/>
              <a:defRPr/>
            </a:pPr>
            <a:r>
              <a:rPr lang="en-US" sz="2000" dirty="0">
                <a:latin typeface="+mn-lt"/>
              </a:rPr>
              <a:t>I</a:t>
            </a:r>
            <a:r>
              <a:rPr lang="en-US" altLang="ja-JP" sz="2000" dirty="0">
                <a:latin typeface="+mn-lt"/>
              </a:rPr>
              <a:t>FMIF consists of two deuteron linear accelerators, free surface liquid lithium target,  test cell, and the post irradiation examination facility.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05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図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760640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8" name="Group 148"/>
          <p:cNvGrpSpPr/>
          <p:nvPr/>
        </p:nvGrpSpPr>
        <p:grpSpPr>
          <a:xfrm>
            <a:off x="5364088" y="692696"/>
            <a:ext cx="4053729" cy="3149078"/>
            <a:chOff x="3347864" y="2420888"/>
            <a:chExt cx="5502009" cy="3960440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 rot="103454">
              <a:off x="3347864" y="2420888"/>
              <a:ext cx="4608512" cy="3960440"/>
              <a:chOff x="1200" y="432"/>
              <a:chExt cx="3120" cy="2658"/>
            </a:xfrm>
          </p:grpSpPr>
          <p:sp>
            <p:nvSpPr>
              <p:cNvPr id="14" name="Freeform 3"/>
              <p:cNvSpPr>
                <a:spLocks/>
              </p:cNvSpPr>
              <p:nvPr/>
            </p:nvSpPr>
            <p:spPr bwMode="auto">
              <a:xfrm>
                <a:off x="1200" y="2614"/>
                <a:ext cx="49" cy="25"/>
              </a:xfrm>
              <a:custGeom>
                <a:avLst/>
                <a:gdLst>
                  <a:gd name="T0" fmla="*/ 18 w 55"/>
                  <a:gd name="T1" fmla="*/ 3 h 32"/>
                  <a:gd name="T2" fmla="*/ 18 w 55"/>
                  <a:gd name="T3" fmla="*/ 2 h 32"/>
                  <a:gd name="T4" fmla="*/ 14 w 55"/>
                  <a:gd name="T5" fmla="*/ 2 h 32"/>
                  <a:gd name="T6" fmla="*/ 12 w 55"/>
                  <a:gd name="T7" fmla="*/ 2 h 32"/>
                  <a:gd name="T8" fmla="*/ 10 w 55"/>
                  <a:gd name="T9" fmla="*/ 0 h 32"/>
                  <a:gd name="T10" fmla="*/ 4 w 55"/>
                  <a:gd name="T11" fmla="*/ 0 h 32"/>
                  <a:gd name="T12" fmla="*/ 0 w 55"/>
                  <a:gd name="T13" fmla="*/ 2 h 32"/>
                  <a:gd name="T14" fmla="*/ 0 w 55"/>
                  <a:gd name="T15" fmla="*/ 2 h 32"/>
                  <a:gd name="T16" fmla="*/ 4 w 55"/>
                  <a:gd name="T17" fmla="*/ 2 h 32"/>
                  <a:gd name="T18" fmla="*/ 4 w 55"/>
                  <a:gd name="T19" fmla="*/ 2 h 32"/>
                  <a:gd name="T20" fmla="*/ 7 w 55"/>
                  <a:gd name="T21" fmla="*/ 2 h 32"/>
                  <a:gd name="T22" fmla="*/ 12 w 55"/>
                  <a:gd name="T23" fmla="*/ 3 h 32"/>
                  <a:gd name="T24" fmla="*/ 14 w 55"/>
                  <a:gd name="T25" fmla="*/ 3 h 32"/>
                  <a:gd name="T26" fmla="*/ 14 w 55"/>
                  <a:gd name="T27" fmla="*/ 2 h 32"/>
                  <a:gd name="T28" fmla="*/ 14 w 55"/>
                  <a:gd name="T29" fmla="*/ 2 h 32"/>
                  <a:gd name="T30" fmla="*/ 18 w 55"/>
                  <a:gd name="T31" fmla="*/ 3 h 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5"/>
                  <a:gd name="T49" fmla="*/ 0 h 32"/>
                  <a:gd name="T50" fmla="*/ 55 w 55"/>
                  <a:gd name="T51" fmla="*/ 32 h 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5" h="32">
                    <a:moveTo>
                      <a:pt x="55" y="32"/>
                    </a:moveTo>
                    <a:lnTo>
                      <a:pt x="55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32"/>
                    </a:lnTo>
                    <a:lnTo>
                      <a:pt x="47" y="32"/>
                    </a:lnTo>
                    <a:lnTo>
                      <a:pt x="47" y="24"/>
                    </a:lnTo>
                    <a:lnTo>
                      <a:pt x="47" y="16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4"/>
              <p:cNvSpPr>
                <a:spLocks/>
              </p:cNvSpPr>
              <p:nvPr/>
            </p:nvSpPr>
            <p:spPr bwMode="auto">
              <a:xfrm>
                <a:off x="1200" y="2614"/>
                <a:ext cx="49" cy="25"/>
              </a:xfrm>
              <a:custGeom>
                <a:avLst/>
                <a:gdLst>
                  <a:gd name="T0" fmla="*/ 18 w 55"/>
                  <a:gd name="T1" fmla="*/ 3 h 32"/>
                  <a:gd name="T2" fmla="*/ 18 w 55"/>
                  <a:gd name="T3" fmla="*/ 2 h 32"/>
                  <a:gd name="T4" fmla="*/ 14 w 55"/>
                  <a:gd name="T5" fmla="*/ 2 h 32"/>
                  <a:gd name="T6" fmla="*/ 12 w 55"/>
                  <a:gd name="T7" fmla="*/ 2 h 32"/>
                  <a:gd name="T8" fmla="*/ 10 w 55"/>
                  <a:gd name="T9" fmla="*/ 0 h 32"/>
                  <a:gd name="T10" fmla="*/ 4 w 55"/>
                  <a:gd name="T11" fmla="*/ 0 h 32"/>
                  <a:gd name="T12" fmla="*/ 0 w 55"/>
                  <a:gd name="T13" fmla="*/ 2 h 32"/>
                  <a:gd name="T14" fmla="*/ 0 w 55"/>
                  <a:gd name="T15" fmla="*/ 2 h 32"/>
                  <a:gd name="T16" fmla="*/ 4 w 55"/>
                  <a:gd name="T17" fmla="*/ 2 h 32"/>
                  <a:gd name="T18" fmla="*/ 4 w 55"/>
                  <a:gd name="T19" fmla="*/ 2 h 32"/>
                  <a:gd name="T20" fmla="*/ 7 w 55"/>
                  <a:gd name="T21" fmla="*/ 2 h 32"/>
                  <a:gd name="T22" fmla="*/ 12 w 55"/>
                  <a:gd name="T23" fmla="*/ 3 h 32"/>
                  <a:gd name="T24" fmla="*/ 14 w 55"/>
                  <a:gd name="T25" fmla="*/ 3 h 32"/>
                  <a:gd name="T26" fmla="*/ 14 w 55"/>
                  <a:gd name="T27" fmla="*/ 2 h 32"/>
                  <a:gd name="T28" fmla="*/ 14 w 55"/>
                  <a:gd name="T29" fmla="*/ 2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"/>
                  <a:gd name="T46" fmla="*/ 0 h 32"/>
                  <a:gd name="T47" fmla="*/ 55 w 55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" h="32">
                    <a:moveTo>
                      <a:pt x="55" y="32"/>
                    </a:moveTo>
                    <a:lnTo>
                      <a:pt x="55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32"/>
                    </a:lnTo>
                    <a:lnTo>
                      <a:pt x="47" y="32"/>
                    </a:lnTo>
                    <a:lnTo>
                      <a:pt x="47" y="24"/>
                    </a:lnTo>
                    <a:lnTo>
                      <a:pt x="47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263" y="2515"/>
                <a:ext cx="50" cy="74"/>
              </a:xfrm>
              <a:custGeom>
                <a:avLst/>
                <a:gdLst>
                  <a:gd name="T0" fmla="*/ 15 w 56"/>
                  <a:gd name="T1" fmla="*/ 0 h 96"/>
                  <a:gd name="T2" fmla="*/ 13 w 56"/>
                  <a:gd name="T3" fmla="*/ 2 h 96"/>
                  <a:gd name="T4" fmla="*/ 13 w 56"/>
                  <a:gd name="T5" fmla="*/ 2 h 96"/>
                  <a:gd name="T6" fmla="*/ 11 w 56"/>
                  <a:gd name="T7" fmla="*/ 2 h 96"/>
                  <a:gd name="T8" fmla="*/ 8 w 56"/>
                  <a:gd name="T9" fmla="*/ 2 h 96"/>
                  <a:gd name="T10" fmla="*/ 8 w 56"/>
                  <a:gd name="T11" fmla="*/ 2 h 96"/>
                  <a:gd name="T12" fmla="*/ 8 w 56"/>
                  <a:gd name="T13" fmla="*/ 2 h 96"/>
                  <a:gd name="T14" fmla="*/ 5 w 56"/>
                  <a:gd name="T15" fmla="*/ 4 h 96"/>
                  <a:gd name="T16" fmla="*/ 4 w 56"/>
                  <a:gd name="T17" fmla="*/ 6 h 96"/>
                  <a:gd name="T18" fmla="*/ 0 w 56"/>
                  <a:gd name="T19" fmla="*/ 7 h 96"/>
                  <a:gd name="T20" fmla="*/ 4 w 56"/>
                  <a:gd name="T21" fmla="*/ 7 h 96"/>
                  <a:gd name="T22" fmla="*/ 5 w 56"/>
                  <a:gd name="T23" fmla="*/ 7 h 96"/>
                  <a:gd name="T24" fmla="*/ 8 w 56"/>
                  <a:gd name="T25" fmla="*/ 7 h 96"/>
                  <a:gd name="T26" fmla="*/ 8 w 56"/>
                  <a:gd name="T27" fmla="*/ 6 h 96"/>
                  <a:gd name="T28" fmla="*/ 13 w 56"/>
                  <a:gd name="T29" fmla="*/ 5 h 96"/>
                  <a:gd name="T30" fmla="*/ 15 w 56"/>
                  <a:gd name="T31" fmla="*/ 5 h 96"/>
                  <a:gd name="T32" fmla="*/ 15 w 56"/>
                  <a:gd name="T33" fmla="*/ 4 h 96"/>
                  <a:gd name="T34" fmla="*/ 15 w 56"/>
                  <a:gd name="T35" fmla="*/ 2 h 96"/>
                  <a:gd name="T36" fmla="*/ 19 w 56"/>
                  <a:gd name="T37" fmla="*/ 2 h 96"/>
                  <a:gd name="T38" fmla="*/ 19 w 56"/>
                  <a:gd name="T39" fmla="*/ 2 h 96"/>
                  <a:gd name="T40" fmla="*/ 15 w 56"/>
                  <a:gd name="T41" fmla="*/ 0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6"/>
                  <a:gd name="T64" fmla="*/ 0 h 96"/>
                  <a:gd name="T65" fmla="*/ 56 w 56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6" h="96">
                    <a:moveTo>
                      <a:pt x="48" y="0"/>
                    </a:moveTo>
                    <a:lnTo>
                      <a:pt x="40" y="8"/>
                    </a:lnTo>
                    <a:lnTo>
                      <a:pt x="40" y="16"/>
                    </a:lnTo>
                    <a:lnTo>
                      <a:pt x="32" y="16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56"/>
                    </a:lnTo>
                    <a:lnTo>
                      <a:pt x="8" y="80"/>
                    </a:lnTo>
                    <a:lnTo>
                      <a:pt x="0" y="88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88"/>
                    </a:lnTo>
                    <a:lnTo>
                      <a:pt x="24" y="80"/>
                    </a:lnTo>
                    <a:lnTo>
                      <a:pt x="40" y="72"/>
                    </a:lnTo>
                    <a:lnTo>
                      <a:pt x="48" y="64"/>
                    </a:lnTo>
                    <a:lnTo>
                      <a:pt x="48" y="56"/>
                    </a:lnTo>
                    <a:lnTo>
                      <a:pt x="48" y="32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1263" y="2515"/>
                <a:ext cx="50" cy="74"/>
              </a:xfrm>
              <a:custGeom>
                <a:avLst/>
                <a:gdLst>
                  <a:gd name="T0" fmla="*/ 15 w 56"/>
                  <a:gd name="T1" fmla="*/ 0 h 96"/>
                  <a:gd name="T2" fmla="*/ 13 w 56"/>
                  <a:gd name="T3" fmla="*/ 2 h 96"/>
                  <a:gd name="T4" fmla="*/ 13 w 56"/>
                  <a:gd name="T5" fmla="*/ 2 h 96"/>
                  <a:gd name="T6" fmla="*/ 11 w 56"/>
                  <a:gd name="T7" fmla="*/ 2 h 96"/>
                  <a:gd name="T8" fmla="*/ 8 w 56"/>
                  <a:gd name="T9" fmla="*/ 2 h 96"/>
                  <a:gd name="T10" fmla="*/ 8 w 56"/>
                  <a:gd name="T11" fmla="*/ 2 h 96"/>
                  <a:gd name="T12" fmla="*/ 8 w 56"/>
                  <a:gd name="T13" fmla="*/ 2 h 96"/>
                  <a:gd name="T14" fmla="*/ 5 w 56"/>
                  <a:gd name="T15" fmla="*/ 4 h 96"/>
                  <a:gd name="T16" fmla="*/ 4 w 56"/>
                  <a:gd name="T17" fmla="*/ 6 h 96"/>
                  <a:gd name="T18" fmla="*/ 0 w 56"/>
                  <a:gd name="T19" fmla="*/ 7 h 96"/>
                  <a:gd name="T20" fmla="*/ 4 w 56"/>
                  <a:gd name="T21" fmla="*/ 7 h 96"/>
                  <a:gd name="T22" fmla="*/ 5 w 56"/>
                  <a:gd name="T23" fmla="*/ 7 h 96"/>
                  <a:gd name="T24" fmla="*/ 8 w 56"/>
                  <a:gd name="T25" fmla="*/ 7 h 96"/>
                  <a:gd name="T26" fmla="*/ 8 w 56"/>
                  <a:gd name="T27" fmla="*/ 6 h 96"/>
                  <a:gd name="T28" fmla="*/ 13 w 56"/>
                  <a:gd name="T29" fmla="*/ 5 h 96"/>
                  <a:gd name="T30" fmla="*/ 15 w 56"/>
                  <a:gd name="T31" fmla="*/ 5 h 96"/>
                  <a:gd name="T32" fmla="*/ 15 w 56"/>
                  <a:gd name="T33" fmla="*/ 4 h 96"/>
                  <a:gd name="T34" fmla="*/ 15 w 56"/>
                  <a:gd name="T35" fmla="*/ 2 h 96"/>
                  <a:gd name="T36" fmla="*/ 19 w 56"/>
                  <a:gd name="T37" fmla="*/ 2 h 96"/>
                  <a:gd name="T38" fmla="*/ 19 w 56"/>
                  <a:gd name="T39" fmla="*/ 2 h 96"/>
                  <a:gd name="T40" fmla="*/ 15 w 56"/>
                  <a:gd name="T41" fmla="*/ 0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6"/>
                  <a:gd name="T64" fmla="*/ 0 h 96"/>
                  <a:gd name="T65" fmla="*/ 56 w 56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6" h="96">
                    <a:moveTo>
                      <a:pt x="48" y="0"/>
                    </a:moveTo>
                    <a:lnTo>
                      <a:pt x="40" y="8"/>
                    </a:lnTo>
                    <a:lnTo>
                      <a:pt x="40" y="16"/>
                    </a:lnTo>
                    <a:lnTo>
                      <a:pt x="32" y="16"/>
                    </a:lnTo>
                    <a:lnTo>
                      <a:pt x="24" y="16"/>
                    </a:lnTo>
                    <a:lnTo>
                      <a:pt x="24" y="24"/>
                    </a:lnTo>
                    <a:lnTo>
                      <a:pt x="24" y="32"/>
                    </a:lnTo>
                    <a:lnTo>
                      <a:pt x="16" y="56"/>
                    </a:lnTo>
                    <a:lnTo>
                      <a:pt x="8" y="80"/>
                    </a:lnTo>
                    <a:lnTo>
                      <a:pt x="0" y="88"/>
                    </a:lnTo>
                    <a:lnTo>
                      <a:pt x="8" y="96"/>
                    </a:lnTo>
                    <a:lnTo>
                      <a:pt x="16" y="96"/>
                    </a:lnTo>
                    <a:lnTo>
                      <a:pt x="24" y="88"/>
                    </a:lnTo>
                    <a:lnTo>
                      <a:pt x="24" y="80"/>
                    </a:lnTo>
                    <a:lnTo>
                      <a:pt x="40" y="72"/>
                    </a:lnTo>
                    <a:lnTo>
                      <a:pt x="48" y="64"/>
                    </a:lnTo>
                    <a:lnTo>
                      <a:pt x="48" y="56"/>
                    </a:lnTo>
                    <a:lnTo>
                      <a:pt x="48" y="32"/>
                    </a:lnTo>
                    <a:lnTo>
                      <a:pt x="56" y="16"/>
                    </a:lnTo>
                    <a:lnTo>
                      <a:pt x="56" y="8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1342" y="2416"/>
                <a:ext cx="469" cy="532"/>
              </a:xfrm>
              <a:custGeom>
                <a:avLst/>
                <a:gdLst>
                  <a:gd name="T0" fmla="*/ 8 w 527"/>
                  <a:gd name="T1" fmla="*/ 8 h 686"/>
                  <a:gd name="T2" fmla="*/ 0 w 527"/>
                  <a:gd name="T3" fmla="*/ 12 h 686"/>
                  <a:gd name="T4" fmla="*/ 8 w 527"/>
                  <a:gd name="T5" fmla="*/ 10 h 686"/>
                  <a:gd name="T6" fmla="*/ 15 w 527"/>
                  <a:gd name="T7" fmla="*/ 10 h 686"/>
                  <a:gd name="T8" fmla="*/ 18 w 527"/>
                  <a:gd name="T9" fmla="*/ 12 h 686"/>
                  <a:gd name="T10" fmla="*/ 15 w 527"/>
                  <a:gd name="T11" fmla="*/ 15 h 686"/>
                  <a:gd name="T12" fmla="*/ 10 w 527"/>
                  <a:gd name="T13" fmla="*/ 17 h 686"/>
                  <a:gd name="T14" fmla="*/ 18 w 527"/>
                  <a:gd name="T15" fmla="*/ 19 h 686"/>
                  <a:gd name="T16" fmla="*/ 18 w 527"/>
                  <a:gd name="T17" fmla="*/ 23 h 686"/>
                  <a:gd name="T18" fmla="*/ 25 w 527"/>
                  <a:gd name="T19" fmla="*/ 23 h 686"/>
                  <a:gd name="T20" fmla="*/ 33 w 527"/>
                  <a:gd name="T21" fmla="*/ 20 h 686"/>
                  <a:gd name="T22" fmla="*/ 43 w 527"/>
                  <a:gd name="T23" fmla="*/ 20 h 686"/>
                  <a:gd name="T24" fmla="*/ 44 w 527"/>
                  <a:gd name="T25" fmla="*/ 24 h 686"/>
                  <a:gd name="T26" fmla="*/ 58 w 527"/>
                  <a:gd name="T27" fmla="*/ 22 h 686"/>
                  <a:gd name="T28" fmla="*/ 48 w 527"/>
                  <a:gd name="T29" fmla="*/ 19 h 686"/>
                  <a:gd name="T30" fmla="*/ 49 w 527"/>
                  <a:gd name="T31" fmla="*/ 13 h 686"/>
                  <a:gd name="T32" fmla="*/ 61 w 527"/>
                  <a:gd name="T33" fmla="*/ 16 h 686"/>
                  <a:gd name="T34" fmla="*/ 68 w 527"/>
                  <a:gd name="T35" fmla="*/ 20 h 686"/>
                  <a:gd name="T36" fmla="*/ 77 w 527"/>
                  <a:gd name="T37" fmla="*/ 22 h 686"/>
                  <a:gd name="T38" fmla="*/ 66 w 527"/>
                  <a:gd name="T39" fmla="*/ 24 h 686"/>
                  <a:gd name="T40" fmla="*/ 68 w 527"/>
                  <a:gd name="T41" fmla="*/ 28 h 686"/>
                  <a:gd name="T42" fmla="*/ 48 w 527"/>
                  <a:gd name="T43" fmla="*/ 33 h 686"/>
                  <a:gd name="T44" fmla="*/ 43 w 527"/>
                  <a:gd name="T45" fmla="*/ 34 h 686"/>
                  <a:gd name="T46" fmla="*/ 39 w 527"/>
                  <a:gd name="T47" fmla="*/ 38 h 686"/>
                  <a:gd name="T48" fmla="*/ 48 w 527"/>
                  <a:gd name="T49" fmla="*/ 43 h 686"/>
                  <a:gd name="T50" fmla="*/ 39 w 527"/>
                  <a:gd name="T51" fmla="*/ 47 h 686"/>
                  <a:gd name="T52" fmla="*/ 49 w 527"/>
                  <a:gd name="T53" fmla="*/ 51 h 686"/>
                  <a:gd name="T54" fmla="*/ 49 w 527"/>
                  <a:gd name="T55" fmla="*/ 49 h 686"/>
                  <a:gd name="T56" fmla="*/ 68 w 527"/>
                  <a:gd name="T57" fmla="*/ 43 h 686"/>
                  <a:gd name="T58" fmla="*/ 68 w 527"/>
                  <a:gd name="T59" fmla="*/ 46 h 686"/>
                  <a:gd name="T60" fmla="*/ 68 w 527"/>
                  <a:gd name="T61" fmla="*/ 53 h 686"/>
                  <a:gd name="T62" fmla="*/ 69 w 527"/>
                  <a:gd name="T63" fmla="*/ 53 h 686"/>
                  <a:gd name="T64" fmla="*/ 87 w 527"/>
                  <a:gd name="T65" fmla="*/ 49 h 686"/>
                  <a:gd name="T66" fmla="*/ 93 w 527"/>
                  <a:gd name="T67" fmla="*/ 50 h 686"/>
                  <a:gd name="T68" fmla="*/ 105 w 527"/>
                  <a:gd name="T69" fmla="*/ 46 h 686"/>
                  <a:gd name="T70" fmla="*/ 114 w 527"/>
                  <a:gd name="T71" fmla="*/ 40 h 686"/>
                  <a:gd name="T72" fmla="*/ 132 w 527"/>
                  <a:gd name="T73" fmla="*/ 32 h 686"/>
                  <a:gd name="T74" fmla="*/ 147 w 527"/>
                  <a:gd name="T75" fmla="*/ 26 h 686"/>
                  <a:gd name="T76" fmla="*/ 162 w 527"/>
                  <a:gd name="T77" fmla="*/ 22 h 686"/>
                  <a:gd name="T78" fmla="*/ 157 w 527"/>
                  <a:gd name="T79" fmla="*/ 20 h 686"/>
                  <a:gd name="T80" fmla="*/ 155 w 527"/>
                  <a:gd name="T81" fmla="*/ 17 h 686"/>
                  <a:gd name="T82" fmla="*/ 150 w 527"/>
                  <a:gd name="T83" fmla="*/ 16 h 686"/>
                  <a:gd name="T84" fmla="*/ 140 w 527"/>
                  <a:gd name="T85" fmla="*/ 13 h 686"/>
                  <a:gd name="T86" fmla="*/ 150 w 527"/>
                  <a:gd name="T87" fmla="*/ 12 h 686"/>
                  <a:gd name="T88" fmla="*/ 142 w 527"/>
                  <a:gd name="T89" fmla="*/ 6 h 686"/>
                  <a:gd name="T90" fmla="*/ 117 w 527"/>
                  <a:gd name="T91" fmla="*/ 7 h 686"/>
                  <a:gd name="T92" fmla="*/ 109 w 527"/>
                  <a:gd name="T93" fmla="*/ 7 h 686"/>
                  <a:gd name="T94" fmla="*/ 105 w 527"/>
                  <a:gd name="T95" fmla="*/ 2 h 686"/>
                  <a:gd name="T96" fmla="*/ 93 w 527"/>
                  <a:gd name="T97" fmla="*/ 2 h 686"/>
                  <a:gd name="T98" fmla="*/ 77 w 527"/>
                  <a:gd name="T99" fmla="*/ 0 h 686"/>
                  <a:gd name="T100" fmla="*/ 68 w 527"/>
                  <a:gd name="T101" fmla="*/ 4 h 686"/>
                  <a:gd name="T102" fmla="*/ 54 w 527"/>
                  <a:gd name="T103" fmla="*/ 4 h 686"/>
                  <a:gd name="T104" fmla="*/ 48 w 527"/>
                  <a:gd name="T105" fmla="*/ 7 h 686"/>
                  <a:gd name="T106" fmla="*/ 33 w 527"/>
                  <a:gd name="T107" fmla="*/ 6 h 686"/>
                  <a:gd name="T108" fmla="*/ 20 w 527"/>
                  <a:gd name="T109" fmla="*/ 7 h 6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7"/>
                  <a:gd name="T166" fmla="*/ 0 h 686"/>
                  <a:gd name="T167" fmla="*/ 527 w 527"/>
                  <a:gd name="T168" fmla="*/ 686 h 6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7" h="686">
                    <a:moveTo>
                      <a:pt x="48" y="96"/>
                    </a:moveTo>
                    <a:lnTo>
                      <a:pt x="40" y="96"/>
                    </a:lnTo>
                    <a:lnTo>
                      <a:pt x="32" y="96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16" y="112"/>
                    </a:lnTo>
                    <a:lnTo>
                      <a:pt x="16" y="119"/>
                    </a:lnTo>
                    <a:lnTo>
                      <a:pt x="8" y="127"/>
                    </a:lnTo>
                    <a:lnTo>
                      <a:pt x="0" y="135"/>
                    </a:lnTo>
                    <a:lnTo>
                      <a:pt x="0" y="151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16" y="151"/>
                    </a:lnTo>
                    <a:lnTo>
                      <a:pt x="24" y="143"/>
                    </a:lnTo>
                    <a:lnTo>
                      <a:pt x="24" y="135"/>
                    </a:lnTo>
                    <a:lnTo>
                      <a:pt x="32" y="135"/>
                    </a:lnTo>
                    <a:lnTo>
                      <a:pt x="32" y="127"/>
                    </a:lnTo>
                    <a:lnTo>
                      <a:pt x="32" y="119"/>
                    </a:lnTo>
                    <a:lnTo>
                      <a:pt x="40" y="119"/>
                    </a:lnTo>
                    <a:lnTo>
                      <a:pt x="48" y="127"/>
                    </a:lnTo>
                    <a:lnTo>
                      <a:pt x="56" y="127"/>
                    </a:lnTo>
                    <a:lnTo>
                      <a:pt x="56" y="119"/>
                    </a:lnTo>
                    <a:lnTo>
                      <a:pt x="56" y="127"/>
                    </a:lnTo>
                    <a:lnTo>
                      <a:pt x="64" y="135"/>
                    </a:lnTo>
                    <a:lnTo>
                      <a:pt x="56" y="143"/>
                    </a:lnTo>
                    <a:lnTo>
                      <a:pt x="48" y="151"/>
                    </a:lnTo>
                    <a:lnTo>
                      <a:pt x="48" y="159"/>
                    </a:lnTo>
                    <a:lnTo>
                      <a:pt x="48" y="167"/>
                    </a:lnTo>
                    <a:lnTo>
                      <a:pt x="48" y="175"/>
                    </a:lnTo>
                    <a:lnTo>
                      <a:pt x="48" y="183"/>
                    </a:lnTo>
                    <a:lnTo>
                      <a:pt x="48" y="191"/>
                    </a:lnTo>
                    <a:lnTo>
                      <a:pt x="48" y="199"/>
                    </a:lnTo>
                    <a:lnTo>
                      <a:pt x="48" y="207"/>
                    </a:lnTo>
                    <a:lnTo>
                      <a:pt x="40" y="215"/>
                    </a:lnTo>
                    <a:lnTo>
                      <a:pt x="32" y="215"/>
                    </a:lnTo>
                    <a:lnTo>
                      <a:pt x="40" y="215"/>
                    </a:lnTo>
                    <a:lnTo>
                      <a:pt x="40" y="223"/>
                    </a:lnTo>
                    <a:lnTo>
                      <a:pt x="48" y="231"/>
                    </a:lnTo>
                    <a:lnTo>
                      <a:pt x="56" y="223"/>
                    </a:lnTo>
                    <a:lnTo>
                      <a:pt x="56" y="239"/>
                    </a:lnTo>
                    <a:lnTo>
                      <a:pt x="56" y="255"/>
                    </a:lnTo>
                    <a:lnTo>
                      <a:pt x="64" y="263"/>
                    </a:lnTo>
                    <a:lnTo>
                      <a:pt x="72" y="271"/>
                    </a:lnTo>
                    <a:lnTo>
                      <a:pt x="64" y="279"/>
                    </a:lnTo>
                    <a:lnTo>
                      <a:pt x="56" y="295"/>
                    </a:lnTo>
                    <a:lnTo>
                      <a:pt x="56" y="303"/>
                    </a:lnTo>
                    <a:lnTo>
                      <a:pt x="56" y="311"/>
                    </a:lnTo>
                    <a:lnTo>
                      <a:pt x="72" y="303"/>
                    </a:lnTo>
                    <a:lnTo>
                      <a:pt x="72" y="295"/>
                    </a:lnTo>
                    <a:lnTo>
                      <a:pt x="80" y="295"/>
                    </a:lnTo>
                    <a:lnTo>
                      <a:pt x="88" y="287"/>
                    </a:lnTo>
                    <a:lnTo>
                      <a:pt x="96" y="279"/>
                    </a:lnTo>
                    <a:lnTo>
                      <a:pt x="96" y="271"/>
                    </a:lnTo>
                    <a:lnTo>
                      <a:pt x="96" y="263"/>
                    </a:lnTo>
                    <a:lnTo>
                      <a:pt x="104" y="263"/>
                    </a:lnTo>
                    <a:lnTo>
                      <a:pt x="112" y="255"/>
                    </a:lnTo>
                    <a:lnTo>
                      <a:pt x="120" y="255"/>
                    </a:lnTo>
                    <a:lnTo>
                      <a:pt x="128" y="255"/>
                    </a:lnTo>
                    <a:lnTo>
                      <a:pt x="136" y="255"/>
                    </a:lnTo>
                    <a:lnTo>
                      <a:pt x="136" y="263"/>
                    </a:lnTo>
                    <a:lnTo>
                      <a:pt x="144" y="279"/>
                    </a:lnTo>
                    <a:lnTo>
                      <a:pt x="136" y="295"/>
                    </a:lnTo>
                    <a:lnTo>
                      <a:pt x="128" y="303"/>
                    </a:lnTo>
                    <a:lnTo>
                      <a:pt x="136" y="303"/>
                    </a:lnTo>
                    <a:lnTo>
                      <a:pt x="144" y="303"/>
                    </a:lnTo>
                    <a:lnTo>
                      <a:pt x="152" y="303"/>
                    </a:lnTo>
                    <a:lnTo>
                      <a:pt x="160" y="295"/>
                    </a:lnTo>
                    <a:lnTo>
                      <a:pt x="168" y="287"/>
                    </a:lnTo>
                    <a:lnTo>
                      <a:pt x="176" y="287"/>
                    </a:lnTo>
                    <a:lnTo>
                      <a:pt x="184" y="271"/>
                    </a:lnTo>
                    <a:lnTo>
                      <a:pt x="184" y="263"/>
                    </a:lnTo>
                    <a:lnTo>
                      <a:pt x="184" y="247"/>
                    </a:lnTo>
                    <a:lnTo>
                      <a:pt x="168" y="239"/>
                    </a:lnTo>
                    <a:lnTo>
                      <a:pt x="160" y="239"/>
                    </a:lnTo>
                    <a:lnTo>
                      <a:pt x="152" y="239"/>
                    </a:lnTo>
                    <a:lnTo>
                      <a:pt x="144" y="239"/>
                    </a:lnTo>
                    <a:lnTo>
                      <a:pt x="144" y="231"/>
                    </a:lnTo>
                    <a:lnTo>
                      <a:pt x="152" y="231"/>
                    </a:lnTo>
                    <a:lnTo>
                      <a:pt x="160" y="199"/>
                    </a:lnTo>
                    <a:lnTo>
                      <a:pt x="160" y="175"/>
                    </a:lnTo>
                    <a:lnTo>
                      <a:pt x="168" y="167"/>
                    </a:lnTo>
                    <a:lnTo>
                      <a:pt x="176" y="175"/>
                    </a:lnTo>
                    <a:lnTo>
                      <a:pt x="184" y="183"/>
                    </a:lnTo>
                    <a:lnTo>
                      <a:pt x="184" y="191"/>
                    </a:lnTo>
                    <a:lnTo>
                      <a:pt x="192" y="207"/>
                    </a:lnTo>
                    <a:lnTo>
                      <a:pt x="208" y="231"/>
                    </a:lnTo>
                    <a:lnTo>
                      <a:pt x="208" y="239"/>
                    </a:lnTo>
                    <a:lnTo>
                      <a:pt x="208" y="247"/>
                    </a:lnTo>
                    <a:lnTo>
                      <a:pt x="208" y="255"/>
                    </a:lnTo>
                    <a:lnTo>
                      <a:pt x="216" y="255"/>
                    </a:lnTo>
                    <a:lnTo>
                      <a:pt x="223" y="255"/>
                    </a:lnTo>
                    <a:lnTo>
                      <a:pt x="231" y="263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47" y="287"/>
                    </a:lnTo>
                    <a:lnTo>
                      <a:pt x="247" y="295"/>
                    </a:lnTo>
                    <a:lnTo>
                      <a:pt x="239" y="295"/>
                    </a:lnTo>
                    <a:lnTo>
                      <a:pt x="223" y="303"/>
                    </a:lnTo>
                    <a:lnTo>
                      <a:pt x="216" y="311"/>
                    </a:lnTo>
                    <a:lnTo>
                      <a:pt x="208" y="311"/>
                    </a:lnTo>
                    <a:lnTo>
                      <a:pt x="216" y="319"/>
                    </a:lnTo>
                    <a:lnTo>
                      <a:pt x="216" y="327"/>
                    </a:lnTo>
                    <a:lnTo>
                      <a:pt x="223" y="335"/>
                    </a:lnTo>
                    <a:lnTo>
                      <a:pt x="223" y="343"/>
                    </a:lnTo>
                    <a:lnTo>
                      <a:pt x="216" y="351"/>
                    </a:lnTo>
                    <a:lnTo>
                      <a:pt x="208" y="367"/>
                    </a:lnTo>
                    <a:lnTo>
                      <a:pt x="200" y="375"/>
                    </a:lnTo>
                    <a:lnTo>
                      <a:pt x="192" y="399"/>
                    </a:lnTo>
                    <a:lnTo>
                      <a:pt x="176" y="423"/>
                    </a:lnTo>
                    <a:lnTo>
                      <a:pt x="152" y="423"/>
                    </a:lnTo>
                    <a:lnTo>
                      <a:pt x="144" y="415"/>
                    </a:lnTo>
                    <a:lnTo>
                      <a:pt x="136" y="407"/>
                    </a:lnTo>
                    <a:lnTo>
                      <a:pt x="136" y="415"/>
                    </a:lnTo>
                    <a:lnTo>
                      <a:pt x="136" y="423"/>
                    </a:lnTo>
                    <a:lnTo>
                      <a:pt x="136" y="431"/>
                    </a:lnTo>
                    <a:lnTo>
                      <a:pt x="136" y="439"/>
                    </a:lnTo>
                    <a:lnTo>
                      <a:pt x="136" y="455"/>
                    </a:lnTo>
                    <a:lnTo>
                      <a:pt x="128" y="471"/>
                    </a:lnTo>
                    <a:lnTo>
                      <a:pt x="120" y="479"/>
                    </a:lnTo>
                    <a:lnTo>
                      <a:pt x="128" y="487"/>
                    </a:lnTo>
                    <a:lnTo>
                      <a:pt x="136" y="495"/>
                    </a:lnTo>
                    <a:lnTo>
                      <a:pt x="144" y="511"/>
                    </a:lnTo>
                    <a:lnTo>
                      <a:pt x="152" y="519"/>
                    </a:lnTo>
                    <a:lnTo>
                      <a:pt x="152" y="535"/>
                    </a:lnTo>
                    <a:lnTo>
                      <a:pt x="152" y="551"/>
                    </a:lnTo>
                    <a:lnTo>
                      <a:pt x="144" y="559"/>
                    </a:lnTo>
                    <a:lnTo>
                      <a:pt x="144" y="575"/>
                    </a:lnTo>
                    <a:lnTo>
                      <a:pt x="144" y="591"/>
                    </a:lnTo>
                    <a:lnTo>
                      <a:pt x="136" y="599"/>
                    </a:lnTo>
                    <a:lnTo>
                      <a:pt x="128" y="599"/>
                    </a:lnTo>
                    <a:lnTo>
                      <a:pt x="120" y="599"/>
                    </a:lnTo>
                    <a:lnTo>
                      <a:pt x="120" y="607"/>
                    </a:lnTo>
                    <a:lnTo>
                      <a:pt x="128" y="615"/>
                    </a:lnTo>
                    <a:lnTo>
                      <a:pt x="144" y="631"/>
                    </a:lnTo>
                    <a:lnTo>
                      <a:pt x="160" y="647"/>
                    </a:lnTo>
                    <a:lnTo>
                      <a:pt x="176" y="654"/>
                    </a:lnTo>
                    <a:lnTo>
                      <a:pt x="184" y="654"/>
                    </a:lnTo>
                    <a:lnTo>
                      <a:pt x="184" y="647"/>
                    </a:lnTo>
                    <a:lnTo>
                      <a:pt x="176" y="639"/>
                    </a:lnTo>
                    <a:lnTo>
                      <a:pt x="160" y="615"/>
                    </a:lnTo>
                    <a:lnTo>
                      <a:pt x="160" y="591"/>
                    </a:lnTo>
                    <a:lnTo>
                      <a:pt x="168" y="575"/>
                    </a:lnTo>
                    <a:lnTo>
                      <a:pt x="184" y="551"/>
                    </a:lnTo>
                    <a:lnTo>
                      <a:pt x="200" y="535"/>
                    </a:lnTo>
                    <a:lnTo>
                      <a:pt x="216" y="543"/>
                    </a:lnTo>
                    <a:lnTo>
                      <a:pt x="223" y="559"/>
                    </a:lnTo>
                    <a:lnTo>
                      <a:pt x="216" y="567"/>
                    </a:lnTo>
                    <a:lnTo>
                      <a:pt x="208" y="567"/>
                    </a:lnTo>
                    <a:lnTo>
                      <a:pt x="208" y="575"/>
                    </a:lnTo>
                    <a:lnTo>
                      <a:pt x="216" y="583"/>
                    </a:lnTo>
                    <a:lnTo>
                      <a:pt x="231" y="607"/>
                    </a:lnTo>
                    <a:lnTo>
                      <a:pt x="231" y="623"/>
                    </a:lnTo>
                    <a:lnTo>
                      <a:pt x="231" y="639"/>
                    </a:lnTo>
                    <a:lnTo>
                      <a:pt x="223" y="654"/>
                    </a:lnTo>
                    <a:lnTo>
                      <a:pt x="216" y="670"/>
                    </a:lnTo>
                    <a:lnTo>
                      <a:pt x="216" y="678"/>
                    </a:lnTo>
                    <a:lnTo>
                      <a:pt x="208" y="686"/>
                    </a:lnTo>
                    <a:lnTo>
                      <a:pt x="200" y="686"/>
                    </a:lnTo>
                    <a:lnTo>
                      <a:pt x="208" y="686"/>
                    </a:lnTo>
                    <a:lnTo>
                      <a:pt x="223" y="670"/>
                    </a:lnTo>
                    <a:lnTo>
                      <a:pt x="247" y="662"/>
                    </a:lnTo>
                    <a:lnTo>
                      <a:pt x="255" y="662"/>
                    </a:lnTo>
                    <a:lnTo>
                      <a:pt x="271" y="662"/>
                    </a:lnTo>
                    <a:lnTo>
                      <a:pt x="279" y="639"/>
                    </a:lnTo>
                    <a:lnTo>
                      <a:pt x="279" y="615"/>
                    </a:lnTo>
                    <a:lnTo>
                      <a:pt x="287" y="607"/>
                    </a:lnTo>
                    <a:lnTo>
                      <a:pt x="287" y="599"/>
                    </a:lnTo>
                    <a:lnTo>
                      <a:pt x="295" y="607"/>
                    </a:lnTo>
                    <a:lnTo>
                      <a:pt x="303" y="615"/>
                    </a:lnTo>
                    <a:lnTo>
                      <a:pt x="303" y="631"/>
                    </a:lnTo>
                    <a:lnTo>
                      <a:pt x="303" y="639"/>
                    </a:lnTo>
                    <a:lnTo>
                      <a:pt x="311" y="639"/>
                    </a:lnTo>
                    <a:lnTo>
                      <a:pt x="319" y="631"/>
                    </a:lnTo>
                    <a:lnTo>
                      <a:pt x="327" y="607"/>
                    </a:lnTo>
                    <a:lnTo>
                      <a:pt x="343" y="583"/>
                    </a:lnTo>
                    <a:lnTo>
                      <a:pt x="359" y="559"/>
                    </a:lnTo>
                    <a:lnTo>
                      <a:pt x="367" y="551"/>
                    </a:lnTo>
                    <a:lnTo>
                      <a:pt x="367" y="543"/>
                    </a:lnTo>
                    <a:lnTo>
                      <a:pt x="359" y="535"/>
                    </a:lnTo>
                    <a:lnTo>
                      <a:pt x="367" y="511"/>
                    </a:lnTo>
                    <a:lnTo>
                      <a:pt x="367" y="487"/>
                    </a:lnTo>
                    <a:lnTo>
                      <a:pt x="375" y="463"/>
                    </a:lnTo>
                    <a:lnTo>
                      <a:pt x="383" y="447"/>
                    </a:lnTo>
                    <a:lnTo>
                      <a:pt x="407" y="431"/>
                    </a:lnTo>
                    <a:lnTo>
                      <a:pt x="423" y="407"/>
                    </a:lnTo>
                    <a:lnTo>
                      <a:pt x="423" y="399"/>
                    </a:lnTo>
                    <a:lnTo>
                      <a:pt x="423" y="383"/>
                    </a:lnTo>
                    <a:lnTo>
                      <a:pt x="431" y="359"/>
                    </a:lnTo>
                    <a:lnTo>
                      <a:pt x="447" y="335"/>
                    </a:lnTo>
                    <a:lnTo>
                      <a:pt x="471" y="319"/>
                    </a:lnTo>
                    <a:lnTo>
                      <a:pt x="487" y="303"/>
                    </a:lnTo>
                    <a:lnTo>
                      <a:pt x="511" y="287"/>
                    </a:lnTo>
                    <a:lnTo>
                      <a:pt x="519" y="271"/>
                    </a:lnTo>
                    <a:lnTo>
                      <a:pt x="527" y="271"/>
                    </a:lnTo>
                    <a:lnTo>
                      <a:pt x="519" y="271"/>
                    </a:lnTo>
                    <a:lnTo>
                      <a:pt x="511" y="271"/>
                    </a:lnTo>
                    <a:lnTo>
                      <a:pt x="495" y="271"/>
                    </a:lnTo>
                    <a:lnTo>
                      <a:pt x="487" y="263"/>
                    </a:lnTo>
                    <a:lnTo>
                      <a:pt x="495" y="255"/>
                    </a:lnTo>
                    <a:lnTo>
                      <a:pt x="503" y="247"/>
                    </a:lnTo>
                    <a:lnTo>
                      <a:pt x="503" y="239"/>
                    </a:lnTo>
                    <a:lnTo>
                      <a:pt x="503" y="231"/>
                    </a:lnTo>
                    <a:lnTo>
                      <a:pt x="503" y="223"/>
                    </a:lnTo>
                    <a:lnTo>
                      <a:pt x="503" y="215"/>
                    </a:lnTo>
                    <a:lnTo>
                      <a:pt x="495" y="215"/>
                    </a:lnTo>
                    <a:lnTo>
                      <a:pt x="503" y="207"/>
                    </a:lnTo>
                    <a:lnTo>
                      <a:pt x="503" y="199"/>
                    </a:lnTo>
                    <a:lnTo>
                      <a:pt x="503" y="191"/>
                    </a:lnTo>
                    <a:lnTo>
                      <a:pt x="495" y="191"/>
                    </a:lnTo>
                    <a:lnTo>
                      <a:pt x="479" y="191"/>
                    </a:lnTo>
                    <a:lnTo>
                      <a:pt x="471" y="191"/>
                    </a:lnTo>
                    <a:lnTo>
                      <a:pt x="463" y="183"/>
                    </a:lnTo>
                    <a:lnTo>
                      <a:pt x="455" y="183"/>
                    </a:lnTo>
                    <a:lnTo>
                      <a:pt x="447" y="183"/>
                    </a:lnTo>
                    <a:lnTo>
                      <a:pt x="447" y="175"/>
                    </a:lnTo>
                    <a:lnTo>
                      <a:pt x="455" y="175"/>
                    </a:lnTo>
                    <a:lnTo>
                      <a:pt x="463" y="167"/>
                    </a:lnTo>
                    <a:lnTo>
                      <a:pt x="471" y="159"/>
                    </a:lnTo>
                    <a:lnTo>
                      <a:pt x="479" y="151"/>
                    </a:lnTo>
                    <a:lnTo>
                      <a:pt x="479" y="143"/>
                    </a:lnTo>
                    <a:lnTo>
                      <a:pt x="479" y="135"/>
                    </a:lnTo>
                    <a:lnTo>
                      <a:pt x="471" y="127"/>
                    </a:lnTo>
                    <a:lnTo>
                      <a:pt x="463" y="104"/>
                    </a:lnTo>
                    <a:lnTo>
                      <a:pt x="463" y="88"/>
                    </a:lnTo>
                    <a:lnTo>
                      <a:pt x="455" y="80"/>
                    </a:lnTo>
                    <a:lnTo>
                      <a:pt x="447" y="88"/>
                    </a:lnTo>
                    <a:lnTo>
                      <a:pt x="439" y="96"/>
                    </a:lnTo>
                    <a:lnTo>
                      <a:pt x="407" y="96"/>
                    </a:lnTo>
                    <a:lnTo>
                      <a:pt x="383" y="96"/>
                    </a:lnTo>
                    <a:lnTo>
                      <a:pt x="375" y="96"/>
                    </a:lnTo>
                    <a:lnTo>
                      <a:pt x="375" y="88"/>
                    </a:lnTo>
                    <a:lnTo>
                      <a:pt x="375" y="96"/>
                    </a:lnTo>
                    <a:lnTo>
                      <a:pt x="367" y="96"/>
                    </a:lnTo>
                    <a:lnTo>
                      <a:pt x="359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35" y="56"/>
                    </a:lnTo>
                    <a:lnTo>
                      <a:pt x="343" y="40"/>
                    </a:lnTo>
                    <a:lnTo>
                      <a:pt x="343" y="32"/>
                    </a:lnTo>
                    <a:lnTo>
                      <a:pt x="343" y="24"/>
                    </a:lnTo>
                    <a:lnTo>
                      <a:pt x="335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11" y="24"/>
                    </a:lnTo>
                    <a:lnTo>
                      <a:pt x="303" y="16"/>
                    </a:lnTo>
                    <a:lnTo>
                      <a:pt x="287" y="8"/>
                    </a:lnTo>
                    <a:lnTo>
                      <a:pt x="287" y="0"/>
                    </a:lnTo>
                    <a:lnTo>
                      <a:pt x="279" y="0"/>
                    </a:lnTo>
                    <a:lnTo>
                      <a:pt x="255" y="0"/>
                    </a:lnTo>
                    <a:lnTo>
                      <a:pt x="247" y="0"/>
                    </a:lnTo>
                    <a:lnTo>
                      <a:pt x="239" y="16"/>
                    </a:lnTo>
                    <a:lnTo>
                      <a:pt x="223" y="32"/>
                    </a:lnTo>
                    <a:lnTo>
                      <a:pt x="223" y="40"/>
                    </a:lnTo>
                    <a:lnTo>
                      <a:pt x="223" y="48"/>
                    </a:lnTo>
                    <a:lnTo>
                      <a:pt x="216" y="56"/>
                    </a:lnTo>
                    <a:lnTo>
                      <a:pt x="208" y="56"/>
                    </a:lnTo>
                    <a:lnTo>
                      <a:pt x="208" y="64"/>
                    </a:lnTo>
                    <a:lnTo>
                      <a:pt x="192" y="64"/>
                    </a:lnTo>
                    <a:lnTo>
                      <a:pt x="184" y="56"/>
                    </a:lnTo>
                    <a:lnTo>
                      <a:pt x="176" y="56"/>
                    </a:lnTo>
                    <a:lnTo>
                      <a:pt x="168" y="64"/>
                    </a:lnTo>
                    <a:lnTo>
                      <a:pt x="160" y="64"/>
                    </a:lnTo>
                    <a:lnTo>
                      <a:pt x="168" y="72"/>
                    </a:lnTo>
                    <a:lnTo>
                      <a:pt x="160" y="80"/>
                    </a:lnTo>
                    <a:lnTo>
                      <a:pt x="152" y="88"/>
                    </a:lnTo>
                    <a:lnTo>
                      <a:pt x="136" y="88"/>
                    </a:lnTo>
                    <a:lnTo>
                      <a:pt x="128" y="72"/>
                    </a:lnTo>
                    <a:lnTo>
                      <a:pt x="112" y="72"/>
                    </a:lnTo>
                    <a:lnTo>
                      <a:pt x="104" y="72"/>
                    </a:lnTo>
                    <a:lnTo>
                      <a:pt x="104" y="80"/>
                    </a:lnTo>
                    <a:lnTo>
                      <a:pt x="96" y="80"/>
                    </a:lnTo>
                    <a:lnTo>
                      <a:pt x="96" y="88"/>
                    </a:lnTo>
                    <a:lnTo>
                      <a:pt x="88" y="88"/>
                    </a:lnTo>
                    <a:lnTo>
                      <a:pt x="72" y="88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48" y="9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1342" y="2416"/>
                <a:ext cx="469" cy="532"/>
              </a:xfrm>
              <a:custGeom>
                <a:avLst/>
                <a:gdLst>
                  <a:gd name="T0" fmla="*/ 8 w 527"/>
                  <a:gd name="T1" fmla="*/ 8 h 686"/>
                  <a:gd name="T2" fmla="*/ 0 w 527"/>
                  <a:gd name="T3" fmla="*/ 12 h 686"/>
                  <a:gd name="T4" fmla="*/ 8 w 527"/>
                  <a:gd name="T5" fmla="*/ 10 h 686"/>
                  <a:gd name="T6" fmla="*/ 15 w 527"/>
                  <a:gd name="T7" fmla="*/ 10 h 686"/>
                  <a:gd name="T8" fmla="*/ 18 w 527"/>
                  <a:gd name="T9" fmla="*/ 12 h 686"/>
                  <a:gd name="T10" fmla="*/ 15 w 527"/>
                  <a:gd name="T11" fmla="*/ 15 h 686"/>
                  <a:gd name="T12" fmla="*/ 10 w 527"/>
                  <a:gd name="T13" fmla="*/ 17 h 686"/>
                  <a:gd name="T14" fmla="*/ 18 w 527"/>
                  <a:gd name="T15" fmla="*/ 19 h 686"/>
                  <a:gd name="T16" fmla="*/ 18 w 527"/>
                  <a:gd name="T17" fmla="*/ 23 h 686"/>
                  <a:gd name="T18" fmla="*/ 25 w 527"/>
                  <a:gd name="T19" fmla="*/ 23 h 686"/>
                  <a:gd name="T20" fmla="*/ 33 w 527"/>
                  <a:gd name="T21" fmla="*/ 20 h 686"/>
                  <a:gd name="T22" fmla="*/ 43 w 527"/>
                  <a:gd name="T23" fmla="*/ 20 h 686"/>
                  <a:gd name="T24" fmla="*/ 44 w 527"/>
                  <a:gd name="T25" fmla="*/ 24 h 686"/>
                  <a:gd name="T26" fmla="*/ 58 w 527"/>
                  <a:gd name="T27" fmla="*/ 22 h 686"/>
                  <a:gd name="T28" fmla="*/ 48 w 527"/>
                  <a:gd name="T29" fmla="*/ 19 h 686"/>
                  <a:gd name="T30" fmla="*/ 49 w 527"/>
                  <a:gd name="T31" fmla="*/ 13 h 686"/>
                  <a:gd name="T32" fmla="*/ 61 w 527"/>
                  <a:gd name="T33" fmla="*/ 16 h 686"/>
                  <a:gd name="T34" fmla="*/ 68 w 527"/>
                  <a:gd name="T35" fmla="*/ 20 h 686"/>
                  <a:gd name="T36" fmla="*/ 77 w 527"/>
                  <a:gd name="T37" fmla="*/ 22 h 686"/>
                  <a:gd name="T38" fmla="*/ 66 w 527"/>
                  <a:gd name="T39" fmla="*/ 24 h 686"/>
                  <a:gd name="T40" fmla="*/ 68 w 527"/>
                  <a:gd name="T41" fmla="*/ 28 h 686"/>
                  <a:gd name="T42" fmla="*/ 48 w 527"/>
                  <a:gd name="T43" fmla="*/ 33 h 686"/>
                  <a:gd name="T44" fmla="*/ 43 w 527"/>
                  <a:gd name="T45" fmla="*/ 34 h 686"/>
                  <a:gd name="T46" fmla="*/ 39 w 527"/>
                  <a:gd name="T47" fmla="*/ 38 h 686"/>
                  <a:gd name="T48" fmla="*/ 48 w 527"/>
                  <a:gd name="T49" fmla="*/ 43 h 686"/>
                  <a:gd name="T50" fmla="*/ 39 w 527"/>
                  <a:gd name="T51" fmla="*/ 47 h 686"/>
                  <a:gd name="T52" fmla="*/ 49 w 527"/>
                  <a:gd name="T53" fmla="*/ 51 h 686"/>
                  <a:gd name="T54" fmla="*/ 49 w 527"/>
                  <a:gd name="T55" fmla="*/ 49 h 686"/>
                  <a:gd name="T56" fmla="*/ 68 w 527"/>
                  <a:gd name="T57" fmla="*/ 43 h 686"/>
                  <a:gd name="T58" fmla="*/ 68 w 527"/>
                  <a:gd name="T59" fmla="*/ 46 h 686"/>
                  <a:gd name="T60" fmla="*/ 68 w 527"/>
                  <a:gd name="T61" fmla="*/ 53 h 686"/>
                  <a:gd name="T62" fmla="*/ 69 w 527"/>
                  <a:gd name="T63" fmla="*/ 53 h 686"/>
                  <a:gd name="T64" fmla="*/ 87 w 527"/>
                  <a:gd name="T65" fmla="*/ 49 h 686"/>
                  <a:gd name="T66" fmla="*/ 93 w 527"/>
                  <a:gd name="T67" fmla="*/ 50 h 686"/>
                  <a:gd name="T68" fmla="*/ 105 w 527"/>
                  <a:gd name="T69" fmla="*/ 46 h 686"/>
                  <a:gd name="T70" fmla="*/ 114 w 527"/>
                  <a:gd name="T71" fmla="*/ 40 h 686"/>
                  <a:gd name="T72" fmla="*/ 132 w 527"/>
                  <a:gd name="T73" fmla="*/ 32 h 686"/>
                  <a:gd name="T74" fmla="*/ 147 w 527"/>
                  <a:gd name="T75" fmla="*/ 26 h 686"/>
                  <a:gd name="T76" fmla="*/ 162 w 527"/>
                  <a:gd name="T77" fmla="*/ 22 h 686"/>
                  <a:gd name="T78" fmla="*/ 157 w 527"/>
                  <a:gd name="T79" fmla="*/ 20 h 686"/>
                  <a:gd name="T80" fmla="*/ 155 w 527"/>
                  <a:gd name="T81" fmla="*/ 17 h 686"/>
                  <a:gd name="T82" fmla="*/ 150 w 527"/>
                  <a:gd name="T83" fmla="*/ 16 h 686"/>
                  <a:gd name="T84" fmla="*/ 140 w 527"/>
                  <a:gd name="T85" fmla="*/ 13 h 686"/>
                  <a:gd name="T86" fmla="*/ 150 w 527"/>
                  <a:gd name="T87" fmla="*/ 12 h 686"/>
                  <a:gd name="T88" fmla="*/ 142 w 527"/>
                  <a:gd name="T89" fmla="*/ 6 h 686"/>
                  <a:gd name="T90" fmla="*/ 117 w 527"/>
                  <a:gd name="T91" fmla="*/ 7 h 686"/>
                  <a:gd name="T92" fmla="*/ 109 w 527"/>
                  <a:gd name="T93" fmla="*/ 7 h 686"/>
                  <a:gd name="T94" fmla="*/ 105 w 527"/>
                  <a:gd name="T95" fmla="*/ 2 h 686"/>
                  <a:gd name="T96" fmla="*/ 93 w 527"/>
                  <a:gd name="T97" fmla="*/ 2 h 686"/>
                  <a:gd name="T98" fmla="*/ 77 w 527"/>
                  <a:gd name="T99" fmla="*/ 0 h 686"/>
                  <a:gd name="T100" fmla="*/ 68 w 527"/>
                  <a:gd name="T101" fmla="*/ 4 h 686"/>
                  <a:gd name="T102" fmla="*/ 54 w 527"/>
                  <a:gd name="T103" fmla="*/ 4 h 686"/>
                  <a:gd name="T104" fmla="*/ 48 w 527"/>
                  <a:gd name="T105" fmla="*/ 7 h 686"/>
                  <a:gd name="T106" fmla="*/ 33 w 527"/>
                  <a:gd name="T107" fmla="*/ 6 h 686"/>
                  <a:gd name="T108" fmla="*/ 20 w 527"/>
                  <a:gd name="T109" fmla="*/ 7 h 68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7"/>
                  <a:gd name="T166" fmla="*/ 0 h 686"/>
                  <a:gd name="T167" fmla="*/ 527 w 527"/>
                  <a:gd name="T168" fmla="*/ 686 h 68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7" h="686">
                    <a:moveTo>
                      <a:pt x="48" y="96"/>
                    </a:moveTo>
                    <a:lnTo>
                      <a:pt x="40" y="96"/>
                    </a:lnTo>
                    <a:lnTo>
                      <a:pt x="32" y="96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16" y="112"/>
                    </a:lnTo>
                    <a:lnTo>
                      <a:pt x="16" y="119"/>
                    </a:lnTo>
                    <a:lnTo>
                      <a:pt x="8" y="127"/>
                    </a:lnTo>
                    <a:lnTo>
                      <a:pt x="0" y="135"/>
                    </a:lnTo>
                    <a:lnTo>
                      <a:pt x="0" y="151"/>
                    </a:lnTo>
                    <a:lnTo>
                      <a:pt x="0" y="159"/>
                    </a:lnTo>
                    <a:lnTo>
                      <a:pt x="8" y="159"/>
                    </a:lnTo>
                    <a:lnTo>
                      <a:pt x="16" y="151"/>
                    </a:lnTo>
                    <a:lnTo>
                      <a:pt x="24" y="143"/>
                    </a:lnTo>
                    <a:lnTo>
                      <a:pt x="24" y="135"/>
                    </a:lnTo>
                    <a:lnTo>
                      <a:pt x="32" y="135"/>
                    </a:lnTo>
                    <a:lnTo>
                      <a:pt x="32" y="127"/>
                    </a:lnTo>
                    <a:lnTo>
                      <a:pt x="32" y="119"/>
                    </a:lnTo>
                    <a:lnTo>
                      <a:pt x="40" y="119"/>
                    </a:lnTo>
                    <a:lnTo>
                      <a:pt x="48" y="127"/>
                    </a:lnTo>
                    <a:lnTo>
                      <a:pt x="56" y="127"/>
                    </a:lnTo>
                    <a:lnTo>
                      <a:pt x="56" y="119"/>
                    </a:lnTo>
                    <a:lnTo>
                      <a:pt x="56" y="127"/>
                    </a:lnTo>
                    <a:lnTo>
                      <a:pt x="64" y="135"/>
                    </a:lnTo>
                    <a:lnTo>
                      <a:pt x="56" y="143"/>
                    </a:lnTo>
                    <a:lnTo>
                      <a:pt x="48" y="151"/>
                    </a:lnTo>
                    <a:lnTo>
                      <a:pt x="48" y="159"/>
                    </a:lnTo>
                    <a:lnTo>
                      <a:pt x="48" y="167"/>
                    </a:lnTo>
                    <a:lnTo>
                      <a:pt x="48" y="175"/>
                    </a:lnTo>
                    <a:lnTo>
                      <a:pt x="48" y="183"/>
                    </a:lnTo>
                    <a:lnTo>
                      <a:pt x="48" y="191"/>
                    </a:lnTo>
                    <a:lnTo>
                      <a:pt x="48" y="199"/>
                    </a:lnTo>
                    <a:lnTo>
                      <a:pt x="48" y="207"/>
                    </a:lnTo>
                    <a:lnTo>
                      <a:pt x="40" y="215"/>
                    </a:lnTo>
                    <a:lnTo>
                      <a:pt x="32" y="215"/>
                    </a:lnTo>
                    <a:lnTo>
                      <a:pt x="40" y="215"/>
                    </a:lnTo>
                    <a:lnTo>
                      <a:pt x="40" y="223"/>
                    </a:lnTo>
                    <a:lnTo>
                      <a:pt x="48" y="231"/>
                    </a:lnTo>
                    <a:lnTo>
                      <a:pt x="56" y="223"/>
                    </a:lnTo>
                    <a:lnTo>
                      <a:pt x="56" y="239"/>
                    </a:lnTo>
                    <a:lnTo>
                      <a:pt x="56" y="255"/>
                    </a:lnTo>
                    <a:lnTo>
                      <a:pt x="64" y="263"/>
                    </a:lnTo>
                    <a:lnTo>
                      <a:pt x="72" y="271"/>
                    </a:lnTo>
                    <a:lnTo>
                      <a:pt x="64" y="279"/>
                    </a:lnTo>
                    <a:lnTo>
                      <a:pt x="56" y="295"/>
                    </a:lnTo>
                    <a:lnTo>
                      <a:pt x="56" y="303"/>
                    </a:lnTo>
                    <a:lnTo>
                      <a:pt x="56" y="311"/>
                    </a:lnTo>
                    <a:lnTo>
                      <a:pt x="72" y="303"/>
                    </a:lnTo>
                    <a:lnTo>
                      <a:pt x="72" y="295"/>
                    </a:lnTo>
                    <a:lnTo>
                      <a:pt x="80" y="295"/>
                    </a:lnTo>
                    <a:lnTo>
                      <a:pt x="88" y="287"/>
                    </a:lnTo>
                    <a:lnTo>
                      <a:pt x="96" y="279"/>
                    </a:lnTo>
                    <a:lnTo>
                      <a:pt x="96" y="271"/>
                    </a:lnTo>
                    <a:lnTo>
                      <a:pt x="96" y="263"/>
                    </a:lnTo>
                    <a:lnTo>
                      <a:pt x="104" y="263"/>
                    </a:lnTo>
                    <a:lnTo>
                      <a:pt x="112" y="255"/>
                    </a:lnTo>
                    <a:lnTo>
                      <a:pt x="120" y="255"/>
                    </a:lnTo>
                    <a:lnTo>
                      <a:pt x="128" y="255"/>
                    </a:lnTo>
                    <a:lnTo>
                      <a:pt x="136" y="255"/>
                    </a:lnTo>
                    <a:lnTo>
                      <a:pt x="136" y="263"/>
                    </a:lnTo>
                    <a:lnTo>
                      <a:pt x="144" y="279"/>
                    </a:lnTo>
                    <a:lnTo>
                      <a:pt x="136" y="295"/>
                    </a:lnTo>
                    <a:lnTo>
                      <a:pt x="128" y="303"/>
                    </a:lnTo>
                    <a:lnTo>
                      <a:pt x="136" y="303"/>
                    </a:lnTo>
                    <a:lnTo>
                      <a:pt x="144" y="303"/>
                    </a:lnTo>
                    <a:lnTo>
                      <a:pt x="152" y="303"/>
                    </a:lnTo>
                    <a:lnTo>
                      <a:pt x="160" y="295"/>
                    </a:lnTo>
                    <a:lnTo>
                      <a:pt x="168" y="287"/>
                    </a:lnTo>
                    <a:lnTo>
                      <a:pt x="176" y="287"/>
                    </a:lnTo>
                    <a:lnTo>
                      <a:pt x="184" y="271"/>
                    </a:lnTo>
                    <a:lnTo>
                      <a:pt x="184" y="263"/>
                    </a:lnTo>
                    <a:lnTo>
                      <a:pt x="184" y="247"/>
                    </a:lnTo>
                    <a:lnTo>
                      <a:pt x="168" y="239"/>
                    </a:lnTo>
                    <a:lnTo>
                      <a:pt x="160" y="239"/>
                    </a:lnTo>
                    <a:lnTo>
                      <a:pt x="152" y="239"/>
                    </a:lnTo>
                    <a:lnTo>
                      <a:pt x="144" y="239"/>
                    </a:lnTo>
                    <a:lnTo>
                      <a:pt x="144" y="231"/>
                    </a:lnTo>
                    <a:lnTo>
                      <a:pt x="152" y="231"/>
                    </a:lnTo>
                    <a:lnTo>
                      <a:pt x="160" y="199"/>
                    </a:lnTo>
                    <a:lnTo>
                      <a:pt x="160" y="175"/>
                    </a:lnTo>
                    <a:lnTo>
                      <a:pt x="168" y="167"/>
                    </a:lnTo>
                    <a:lnTo>
                      <a:pt x="176" y="175"/>
                    </a:lnTo>
                    <a:lnTo>
                      <a:pt x="184" y="183"/>
                    </a:lnTo>
                    <a:lnTo>
                      <a:pt x="184" y="191"/>
                    </a:lnTo>
                    <a:lnTo>
                      <a:pt x="192" y="207"/>
                    </a:lnTo>
                    <a:lnTo>
                      <a:pt x="208" y="231"/>
                    </a:lnTo>
                    <a:lnTo>
                      <a:pt x="208" y="239"/>
                    </a:lnTo>
                    <a:lnTo>
                      <a:pt x="208" y="247"/>
                    </a:lnTo>
                    <a:lnTo>
                      <a:pt x="208" y="255"/>
                    </a:lnTo>
                    <a:lnTo>
                      <a:pt x="216" y="255"/>
                    </a:lnTo>
                    <a:lnTo>
                      <a:pt x="223" y="255"/>
                    </a:lnTo>
                    <a:lnTo>
                      <a:pt x="231" y="263"/>
                    </a:lnTo>
                    <a:lnTo>
                      <a:pt x="239" y="263"/>
                    </a:lnTo>
                    <a:lnTo>
                      <a:pt x="247" y="271"/>
                    </a:lnTo>
                    <a:lnTo>
                      <a:pt x="247" y="287"/>
                    </a:lnTo>
                    <a:lnTo>
                      <a:pt x="247" y="295"/>
                    </a:lnTo>
                    <a:lnTo>
                      <a:pt x="239" y="295"/>
                    </a:lnTo>
                    <a:lnTo>
                      <a:pt x="223" y="303"/>
                    </a:lnTo>
                    <a:lnTo>
                      <a:pt x="216" y="311"/>
                    </a:lnTo>
                    <a:lnTo>
                      <a:pt x="208" y="311"/>
                    </a:lnTo>
                    <a:lnTo>
                      <a:pt x="216" y="319"/>
                    </a:lnTo>
                    <a:lnTo>
                      <a:pt x="216" y="327"/>
                    </a:lnTo>
                    <a:lnTo>
                      <a:pt x="223" y="335"/>
                    </a:lnTo>
                    <a:lnTo>
                      <a:pt x="223" y="343"/>
                    </a:lnTo>
                    <a:lnTo>
                      <a:pt x="216" y="351"/>
                    </a:lnTo>
                    <a:lnTo>
                      <a:pt x="208" y="367"/>
                    </a:lnTo>
                    <a:lnTo>
                      <a:pt x="200" y="375"/>
                    </a:lnTo>
                    <a:lnTo>
                      <a:pt x="192" y="399"/>
                    </a:lnTo>
                    <a:lnTo>
                      <a:pt x="176" y="423"/>
                    </a:lnTo>
                    <a:lnTo>
                      <a:pt x="152" y="423"/>
                    </a:lnTo>
                    <a:lnTo>
                      <a:pt x="144" y="415"/>
                    </a:lnTo>
                    <a:lnTo>
                      <a:pt x="136" y="407"/>
                    </a:lnTo>
                    <a:lnTo>
                      <a:pt x="136" y="415"/>
                    </a:lnTo>
                    <a:lnTo>
                      <a:pt x="136" y="423"/>
                    </a:lnTo>
                    <a:lnTo>
                      <a:pt x="136" y="431"/>
                    </a:lnTo>
                    <a:lnTo>
                      <a:pt x="136" y="439"/>
                    </a:lnTo>
                    <a:lnTo>
                      <a:pt x="136" y="455"/>
                    </a:lnTo>
                    <a:lnTo>
                      <a:pt x="128" y="471"/>
                    </a:lnTo>
                    <a:lnTo>
                      <a:pt x="120" y="479"/>
                    </a:lnTo>
                    <a:lnTo>
                      <a:pt x="128" y="487"/>
                    </a:lnTo>
                    <a:lnTo>
                      <a:pt x="136" y="495"/>
                    </a:lnTo>
                    <a:lnTo>
                      <a:pt x="144" y="511"/>
                    </a:lnTo>
                    <a:lnTo>
                      <a:pt x="152" y="519"/>
                    </a:lnTo>
                    <a:lnTo>
                      <a:pt x="152" y="535"/>
                    </a:lnTo>
                    <a:lnTo>
                      <a:pt x="152" y="551"/>
                    </a:lnTo>
                    <a:lnTo>
                      <a:pt x="144" y="559"/>
                    </a:lnTo>
                    <a:lnTo>
                      <a:pt x="144" y="575"/>
                    </a:lnTo>
                    <a:lnTo>
                      <a:pt x="144" y="591"/>
                    </a:lnTo>
                    <a:lnTo>
                      <a:pt x="136" y="599"/>
                    </a:lnTo>
                    <a:lnTo>
                      <a:pt x="128" y="599"/>
                    </a:lnTo>
                    <a:lnTo>
                      <a:pt x="120" y="599"/>
                    </a:lnTo>
                    <a:lnTo>
                      <a:pt x="120" y="607"/>
                    </a:lnTo>
                    <a:lnTo>
                      <a:pt x="128" y="615"/>
                    </a:lnTo>
                    <a:lnTo>
                      <a:pt x="144" y="631"/>
                    </a:lnTo>
                    <a:lnTo>
                      <a:pt x="160" y="647"/>
                    </a:lnTo>
                    <a:lnTo>
                      <a:pt x="176" y="654"/>
                    </a:lnTo>
                    <a:lnTo>
                      <a:pt x="184" y="654"/>
                    </a:lnTo>
                    <a:lnTo>
                      <a:pt x="184" y="647"/>
                    </a:lnTo>
                    <a:lnTo>
                      <a:pt x="176" y="639"/>
                    </a:lnTo>
                    <a:lnTo>
                      <a:pt x="160" y="615"/>
                    </a:lnTo>
                    <a:lnTo>
                      <a:pt x="160" y="591"/>
                    </a:lnTo>
                    <a:lnTo>
                      <a:pt x="168" y="575"/>
                    </a:lnTo>
                    <a:lnTo>
                      <a:pt x="184" y="551"/>
                    </a:lnTo>
                    <a:lnTo>
                      <a:pt x="200" y="535"/>
                    </a:lnTo>
                    <a:lnTo>
                      <a:pt x="216" y="543"/>
                    </a:lnTo>
                    <a:lnTo>
                      <a:pt x="223" y="559"/>
                    </a:lnTo>
                    <a:lnTo>
                      <a:pt x="216" y="567"/>
                    </a:lnTo>
                    <a:lnTo>
                      <a:pt x="208" y="567"/>
                    </a:lnTo>
                    <a:lnTo>
                      <a:pt x="208" y="575"/>
                    </a:lnTo>
                    <a:lnTo>
                      <a:pt x="216" y="583"/>
                    </a:lnTo>
                    <a:lnTo>
                      <a:pt x="231" y="607"/>
                    </a:lnTo>
                    <a:lnTo>
                      <a:pt x="231" y="623"/>
                    </a:lnTo>
                    <a:lnTo>
                      <a:pt x="231" y="639"/>
                    </a:lnTo>
                    <a:lnTo>
                      <a:pt x="223" y="654"/>
                    </a:lnTo>
                    <a:lnTo>
                      <a:pt x="216" y="670"/>
                    </a:lnTo>
                    <a:lnTo>
                      <a:pt x="216" y="678"/>
                    </a:lnTo>
                    <a:lnTo>
                      <a:pt x="208" y="686"/>
                    </a:lnTo>
                    <a:lnTo>
                      <a:pt x="200" y="686"/>
                    </a:lnTo>
                    <a:lnTo>
                      <a:pt x="208" y="686"/>
                    </a:lnTo>
                    <a:lnTo>
                      <a:pt x="223" y="670"/>
                    </a:lnTo>
                    <a:lnTo>
                      <a:pt x="247" y="662"/>
                    </a:lnTo>
                    <a:lnTo>
                      <a:pt x="255" y="662"/>
                    </a:lnTo>
                    <a:lnTo>
                      <a:pt x="271" y="662"/>
                    </a:lnTo>
                    <a:lnTo>
                      <a:pt x="279" y="639"/>
                    </a:lnTo>
                    <a:lnTo>
                      <a:pt x="279" y="615"/>
                    </a:lnTo>
                    <a:lnTo>
                      <a:pt x="287" y="607"/>
                    </a:lnTo>
                    <a:lnTo>
                      <a:pt x="287" y="599"/>
                    </a:lnTo>
                    <a:lnTo>
                      <a:pt x="295" y="607"/>
                    </a:lnTo>
                    <a:lnTo>
                      <a:pt x="303" y="615"/>
                    </a:lnTo>
                    <a:lnTo>
                      <a:pt x="303" y="631"/>
                    </a:lnTo>
                    <a:lnTo>
                      <a:pt x="303" y="639"/>
                    </a:lnTo>
                    <a:lnTo>
                      <a:pt x="311" y="639"/>
                    </a:lnTo>
                    <a:lnTo>
                      <a:pt x="319" y="631"/>
                    </a:lnTo>
                    <a:lnTo>
                      <a:pt x="327" y="607"/>
                    </a:lnTo>
                    <a:lnTo>
                      <a:pt x="343" y="583"/>
                    </a:lnTo>
                    <a:lnTo>
                      <a:pt x="359" y="559"/>
                    </a:lnTo>
                    <a:lnTo>
                      <a:pt x="367" y="551"/>
                    </a:lnTo>
                    <a:lnTo>
                      <a:pt x="367" y="543"/>
                    </a:lnTo>
                    <a:lnTo>
                      <a:pt x="359" y="535"/>
                    </a:lnTo>
                    <a:lnTo>
                      <a:pt x="367" y="511"/>
                    </a:lnTo>
                    <a:lnTo>
                      <a:pt x="367" y="487"/>
                    </a:lnTo>
                    <a:lnTo>
                      <a:pt x="375" y="463"/>
                    </a:lnTo>
                    <a:lnTo>
                      <a:pt x="383" y="447"/>
                    </a:lnTo>
                    <a:lnTo>
                      <a:pt x="407" y="431"/>
                    </a:lnTo>
                    <a:lnTo>
                      <a:pt x="423" y="407"/>
                    </a:lnTo>
                    <a:lnTo>
                      <a:pt x="423" y="399"/>
                    </a:lnTo>
                    <a:lnTo>
                      <a:pt x="423" y="383"/>
                    </a:lnTo>
                    <a:lnTo>
                      <a:pt x="431" y="359"/>
                    </a:lnTo>
                    <a:lnTo>
                      <a:pt x="447" y="335"/>
                    </a:lnTo>
                    <a:lnTo>
                      <a:pt x="471" y="319"/>
                    </a:lnTo>
                    <a:lnTo>
                      <a:pt x="487" y="303"/>
                    </a:lnTo>
                    <a:lnTo>
                      <a:pt x="511" y="287"/>
                    </a:lnTo>
                    <a:lnTo>
                      <a:pt x="519" y="271"/>
                    </a:lnTo>
                    <a:lnTo>
                      <a:pt x="527" y="271"/>
                    </a:lnTo>
                    <a:lnTo>
                      <a:pt x="519" y="271"/>
                    </a:lnTo>
                    <a:lnTo>
                      <a:pt x="511" y="271"/>
                    </a:lnTo>
                    <a:lnTo>
                      <a:pt x="495" y="271"/>
                    </a:lnTo>
                    <a:lnTo>
                      <a:pt x="487" y="263"/>
                    </a:lnTo>
                    <a:lnTo>
                      <a:pt x="495" y="255"/>
                    </a:lnTo>
                    <a:lnTo>
                      <a:pt x="503" y="247"/>
                    </a:lnTo>
                    <a:lnTo>
                      <a:pt x="503" y="239"/>
                    </a:lnTo>
                    <a:lnTo>
                      <a:pt x="503" y="231"/>
                    </a:lnTo>
                    <a:lnTo>
                      <a:pt x="503" y="223"/>
                    </a:lnTo>
                    <a:lnTo>
                      <a:pt x="503" y="215"/>
                    </a:lnTo>
                    <a:lnTo>
                      <a:pt x="495" y="215"/>
                    </a:lnTo>
                    <a:lnTo>
                      <a:pt x="503" y="207"/>
                    </a:lnTo>
                    <a:lnTo>
                      <a:pt x="503" y="199"/>
                    </a:lnTo>
                    <a:lnTo>
                      <a:pt x="503" y="191"/>
                    </a:lnTo>
                    <a:lnTo>
                      <a:pt x="495" y="191"/>
                    </a:lnTo>
                    <a:lnTo>
                      <a:pt x="479" y="191"/>
                    </a:lnTo>
                    <a:lnTo>
                      <a:pt x="471" y="191"/>
                    </a:lnTo>
                    <a:lnTo>
                      <a:pt x="463" y="183"/>
                    </a:lnTo>
                    <a:lnTo>
                      <a:pt x="455" y="183"/>
                    </a:lnTo>
                    <a:lnTo>
                      <a:pt x="447" y="183"/>
                    </a:lnTo>
                    <a:lnTo>
                      <a:pt x="447" y="175"/>
                    </a:lnTo>
                    <a:lnTo>
                      <a:pt x="455" y="175"/>
                    </a:lnTo>
                    <a:lnTo>
                      <a:pt x="463" y="167"/>
                    </a:lnTo>
                    <a:lnTo>
                      <a:pt x="471" y="159"/>
                    </a:lnTo>
                    <a:lnTo>
                      <a:pt x="479" y="151"/>
                    </a:lnTo>
                    <a:lnTo>
                      <a:pt x="479" y="143"/>
                    </a:lnTo>
                    <a:lnTo>
                      <a:pt x="479" y="135"/>
                    </a:lnTo>
                    <a:lnTo>
                      <a:pt x="471" y="127"/>
                    </a:lnTo>
                    <a:lnTo>
                      <a:pt x="463" y="104"/>
                    </a:lnTo>
                    <a:lnTo>
                      <a:pt x="463" y="88"/>
                    </a:lnTo>
                    <a:lnTo>
                      <a:pt x="455" y="80"/>
                    </a:lnTo>
                    <a:lnTo>
                      <a:pt x="447" y="88"/>
                    </a:lnTo>
                    <a:lnTo>
                      <a:pt x="439" y="96"/>
                    </a:lnTo>
                    <a:lnTo>
                      <a:pt x="407" y="96"/>
                    </a:lnTo>
                    <a:lnTo>
                      <a:pt x="383" y="96"/>
                    </a:lnTo>
                    <a:lnTo>
                      <a:pt x="375" y="96"/>
                    </a:lnTo>
                    <a:lnTo>
                      <a:pt x="375" y="88"/>
                    </a:lnTo>
                    <a:lnTo>
                      <a:pt x="375" y="96"/>
                    </a:lnTo>
                    <a:lnTo>
                      <a:pt x="367" y="96"/>
                    </a:lnTo>
                    <a:lnTo>
                      <a:pt x="359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35" y="56"/>
                    </a:lnTo>
                    <a:lnTo>
                      <a:pt x="343" y="40"/>
                    </a:lnTo>
                    <a:lnTo>
                      <a:pt x="343" y="32"/>
                    </a:lnTo>
                    <a:lnTo>
                      <a:pt x="343" y="24"/>
                    </a:lnTo>
                    <a:lnTo>
                      <a:pt x="335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11" y="24"/>
                    </a:lnTo>
                    <a:lnTo>
                      <a:pt x="303" y="16"/>
                    </a:lnTo>
                    <a:lnTo>
                      <a:pt x="287" y="8"/>
                    </a:lnTo>
                    <a:lnTo>
                      <a:pt x="287" y="0"/>
                    </a:lnTo>
                    <a:lnTo>
                      <a:pt x="279" y="0"/>
                    </a:lnTo>
                    <a:lnTo>
                      <a:pt x="255" y="0"/>
                    </a:lnTo>
                    <a:lnTo>
                      <a:pt x="247" y="0"/>
                    </a:lnTo>
                    <a:lnTo>
                      <a:pt x="239" y="16"/>
                    </a:lnTo>
                    <a:lnTo>
                      <a:pt x="223" y="32"/>
                    </a:lnTo>
                    <a:lnTo>
                      <a:pt x="223" y="40"/>
                    </a:lnTo>
                    <a:lnTo>
                      <a:pt x="223" y="48"/>
                    </a:lnTo>
                    <a:lnTo>
                      <a:pt x="216" y="56"/>
                    </a:lnTo>
                    <a:lnTo>
                      <a:pt x="208" y="56"/>
                    </a:lnTo>
                    <a:lnTo>
                      <a:pt x="208" y="64"/>
                    </a:lnTo>
                    <a:lnTo>
                      <a:pt x="192" y="64"/>
                    </a:lnTo>
                    <a:lnTo>
                      <a:pt x="184" y="56"/>
                    </a:lnTo>
                    <a:lnTo>
                      <a:pt x="176" y="56"/>
                    </a:lnTo>
                    <a:lnTo>
                      <a:pt x="168" y="64"/>
                    </a:lnTo>
                    <a:lnTo>
                      <a:pt x="160" y="64"/>
                    </a:lnTo>
                    <a:lnTo>
                      <a:pt x="168" y="72"/>
                    </a:lnTo>
                    <a:lnTo>
                      <a:pt x="160" y="80"/>
                    </a:lnTo>
                    <a:lnTo>
                      <a:pt x="152" y="88"/>
                    </a:lnTo>
                    <a:lnTo>
                      <a:pt x="136" y="88"/>
                    </a:lnTo>
                    <a:lnTo>
                      <a:pt x="128" y="72"/>
                    </a:lnTo>
                    <a:lnTo>
                      <a:pt x="112" y="72"/>
                    </a:lnTo>
                    <a:lnTo>
                      <a:pt x="104" y="72"/>
                    </a:lnTo>
                    <a:lnTo>
                      <a:pt x="104" y="80"/>
                    </a:lnTo>
                    <a:lnTo>
                      <a:pt x="96" y="80"/>
                    </a:lnTo>
                    <a:lnTo>
                      <a:pt x="96" y="88"/>
                    </a:lnTo>
                    <a:lnTo>
                      <a:pt x="88" y="88"/>
                    </a:lnTo>
                    <a:lnTo>
                      <a:pt x="72" y="88"/>
                    </a:lnTo>
                    <a:lnTo>
                      <a:pt x="64" y="88"/>
                    </a:lnTo>
                    <a:lnTo>
                      <a:pt x="56" y="88"/>
                    </a:lnTo>
                    <a:lnTo>
                      <a:pt x="48" y="9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1399" y="2416"/>
                <a:ext cx="42" cy="31"/>
              </a:xfrm>
              <a:custGeom>
                <a:avLst/>
                <a:gdLst>
                  <a:gd name="T0" fmla="*/ 9 w 48"/>
                  <a:gd name="T1" fmla="*/ 2 h 40"/>
                  <a:gd name="T2" fmla="*/ 11 w 48"/>
                  <a:gd name="T3" fmla="*/ 2 h 40"/>
                  <a:gd name="T4" fmla="*/ 13 w 48"/>
                  <a:gd name="T5" fmla="*/ 2 h 40"/>
                  <a:gd name="T6" fmla="*/ 13 w 48"/>
                  <a:gd name="T7" fmla="*/ 2 h 40"/>
                  <a:gd name="T8" fmla="*/ 13 w 48"/>
                  <a:gd name="T9" fmla="*/ 2 h 40"/>
                  <a:gd name="T10" fmla="*/ 11 w 48"/>
                  <a:gd name="T11" fmla="*/ 2 h 40"/>
                  <a:gd name="T12" fmla="*/ 11 w 48"/>
                  <a:gd name="T13" fmla="*/ 0 h 40"/>
                  <a:gd name="T14" fmla="*/ 9 w 48"/>
                  <a:gd name="T15" fmla="*/ 0 h 40"/>
                  <a:gd name="T16" fmla="*/ 7 w 48"/>
                  <a:gd name="T17" fmla="*/ 0 h 40"/>
                  <a:gd name="T18" fmla="*/ 4 w 48"/>
                  <a:gd name="T19" fmla="*/ 0 h 40"/>
                  <a:gd name="T20" fmla="*/ 4 w 48"/>
                  <a:gd name="T21" fmla="*/ 2 h 40"/>
                  <a:gd name="T22" fmla="*/ 4 w 48"/>
                  <a:gd name="T23" fmla="*/ 2 h 40"/>
                  <a:gd name="T24" fmla="*/ 0 w 48"/>
                  <a:gd name="T25" fmla="*/ 2 h 40"/>
                  <a:gd name="T26" fmla="*/ 4 w 48"/>
                  <a:gd name="T27" fmla="*/ 2 h 40"/>
                  <a:gd name="T28" fmla="*/ 4 w 48"/>
                  <a:gd name="T29" fmla="*/ 3 h 40"/>
                  <a:gd name="T30" fmla="*/ 7 w 48"/>
                  <a:gd name="T31" fmla="*/ 3 h 40"/>
                  <a:gd name="T32" fmla="*/ 9 w 48"/>
                  <a:gd name="T33" fmla="*/ 3 h 40"/>
                  <a:gd name="T34" fmla="*/ 9 w 48"/>
                  <a:gd name="T35" fmla="*/ 2 h 40"/>
                  <a:gd name="T36" fmla="*/ 9 w 48"/>
                  <a:gd name="T37" fmla="*/ 2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40"/>
                  <a:gd name="T59" fmla="*/ 48 w 48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40">
                    <a:moveTo>
                      <a:pt x="32" y="24"/>
                    </a:moveTo>
                    <a:lnTo>
                      <a:pt x="40" y="24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8" y="32"/>
                    </a:lnTo>
                    <a:lnTo>
                      <a:pt x="16" y="40"/>
                    </a:lnTo>
                    <a:lnTo>
                      <a:pt x="24" y="40"/>
                    </a:lnTo>
                    <a:lnTo>
                      <a:pt x="32" y="40"/>
                    </a:lnTo>
                    <a:lnTo>
                      <a:pt x="32" y="32"/>
                    </a:lnTo>
                    <a:lnTo>
                      <a:pt x="32" y="2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1399" y="2416"/>
                <a:ext cx="42" cy="31"/>
              </a:xfrm>
              <a:custGeom>
                <a:avLst/>
                <a:gdLst>
                  <a:gd name="T0" fmla="*/ 9 w 48"/>
                  <a:gd name="T1" fmla="*/ 2 h 40"/>
                  <a:gd name="T2" fmla="*/ 11 w 48"/>
                  <a:gd name="T3" fmla="*/ 2 h 40"/>
                  <a:gd name="T4" fmla="*/ 13 w 48"/>
                  <a:gd name="T5" fmla="*/ 2 h 40"/>
                  <a:gd name="T6" fmla="*/ 13 w 48"/>
                  <a:gd name="T7" fmla="*/ 2 h 40"/>
                  <a:gd name="T8" fmla="*/ 13 w 48"/>
                  <a:gd name="T9" fmla="*/ 2 h 40"/>
                  <a:gd name="T10" fmla="*/ 11 w 48"/>
                  <a:gd name="T11" fmla="*/ 2 h 40"/>
                  <a:gd name="T12" fmla="*/ 11 w 48"/>
                  <a:gd name="T13" fmla="*/ 0 h 40"/>
                  <a:gd name="T14" fmla="*/ 9 w 48"/>
                  <a:gd name="T15" fmla="*/ 0 h 40"/>
                  <a:gd name="T16" fmla="*/ 7 w 48"/>
                  <a:gd name="T17" fmla="*/ 0 h 40"/>
                  <a:gd name="T18" fmla="*/ 4 w 48"/>
                  <a:gd name="T19" fmla="*/ 0 h 40"/>
                  <a:gd name="T20" fmla="*/ 4 w 48"/>
                  <a:gd name="T21" fmla="*/ 2 h 40"/>
                  <a:gd name="T22" fmla="*/ 4 w 48"/>
                  <a:gd name="T23" fmla="*/ 2 h 40"/>
                  <a:gd name="T24" fmla="*/ 0 w 48"/>
                  <a:gd name="T25" fmla="*/ 2 h 40"/>
                  <a:gd name="T26" fmla="*/ 4 w 48"/>
                  <a:gd name="T27" fmla="*/ 2 h 40"/>
                  <a:gd name="T28" fmla="*/ 4 w 48"/>
                  <a:gd name="T29" fmla="*/ 3 h 40"/>
                  <a:gd name="T30" fmla="*/ 7 w 48"/>
                  <a:gd name="T31" fmla="*/ 3 h 40"/>
                  <a:gd name="T32" fmla="*/ 9 w 48"/>
                  <a:gd name="T33" fmla="*/ 3 h 40"/>
                  <a:gd name="T34" fmla="*/ 9 w 48"/>
                  <a:gd name="T35" fmla="*/ 2 h 40"/>
                  <a:gd name="T36" fmla="*/ 9 w 48"/>
                  <a:gd name="T37" fmla="*/ 2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40"/>
                  <a:gd name="T59" fmla="*/ 48 w 48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40">
                    <a:moveTo>
                      <a:pt x="32" y="24"/>
                    </a:moveTo>
                    <a:lnTo>
                      <a:pt x="40" y="24"/>
                    </a:lnTo>
                    <a:lnTo>
                      <a:pt x="48" y="24"/>
                    </a:lnTo>
                    <a:lnTo>
                      <a:pt x="48" y="16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8" y="32"/>
                    </a:lnTo>
                    <a:lnTo>
                      <a:pt x="16" y="40"/>
                    </a:lnTo>
                    <a:lnTo>
                      <a:pt x="24" y="40"/>
                    </a:lnTo>
                    <a:lnTo>
                      <a:pt x="32" y="40"/>
                    </a:lnTo>
                    <a:lnTo>
                      <a:pt x="32" y="32"/>
                    </a:lnTo>
                    <a:lnTo>
                      <a:pt x="32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1456" y="3059"/>
                <a:ext cx="50" cy="31"/>
              </a:xfrm>
              <a:custGeom>
                <a:avLst/>
                <a:gdLst>
                  <a:gd name="T0" fmla="*/ 0 w 56"/>
                  <a:gd name="T1" fmla="*/ 2 h 40"/>
                  <a:gd name="T2" fmla="*/ 0 w 56"/>
                  <a:gd name="T3" fmla="*/ 2 h 40"/>
                  <a:gd name="T4" fmla="*/ 0 w 56"/>
                  <a:gd name="T5" fmla="*/ 2 h 40"/>
                  <a:gd name="T6" fmla="*/ 5 w 56"/>
                  <a:gd name="T7" fmla="*/ 0 h 40"/>
                  <a:gd name="T8" fmla="*/ 11 w 56"/>
                  <a:gd name="T9" fmla="*/ 0 h 40"/>
                  <a:gd name="T10" fmla="*/ 15 w 56"/>
                  <a:gd name="T11" fmla="*/ 0 h 40"/>
                  <a:gd name="T12" fmla="*/ 19 w 56"/>
                  <a:gd name="T13" fmla="*/ 0 h 40"/>
                  <a:gd name="T14" fmla="*/ 19 w 56"/>
                  <a:gd name="T15" fmla="*/ 2 h 40"/>
                  <a:gd name="T16" fmla="*/ 15 w 56"/>
                  <a:gd name="T17" fmla="*/ 2 h 40"/>
                  <a:gd name="T18" fmla="*/ 15 w 56"/>
                  <a:gd name="T19" fmla="*/ 2 h 40"/>
                  <a:gd name="T20" fmla="*/ 15 w 56"/>
                  <a:gd name="T21" fmla="*/ 2 h 40"/>
                  <a:gd name="T22" fmla="*/ 13 w 56"/>
                  <a:gd name="T23" fmla="*/ 3 h 40"/>
                  <a:gd name="T24" fmla="*/ 8 w 56"/>
                  <a:gd name="T25" fmla="*/ 3 h 40"/>
                  <a:gd name="T26" fmla="*/ 5 w 56"/>
                  <a:gd name="T27" fmla="*/ 3 h 40"/>
                  <a:gd name="T28" fmla="*/ 0 w 56"/>
                  <a:gd name="T29" fmla="*/ 2 h 40"/>
                  <a:gd name="T30" fmla="*/ 0 w 56"/>
                  <a:gd name="T31" fmla="*/ 2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6"/>
                  <a:gd name="T49" fmla="*/ 0 h 40"/>
                  <a:gd name="T50" fmla="*/ 56 w 56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6" h="40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1456" y="3059"/>
                <a:ext cx="50" cy="31"/>
              </a:xfrm>
              <a:custGeom>
                <a:avLst/>
                <a:gdLst>
                  <a:gd name="T0" fmla="*/ 0 w 56"/>
                  <a:gd name="T1" fmla="*/ 2 h 40"/>
                  <a:gd name="T2" fmla="*/ 0 w 56"/>
                  <a:gd name="T3" fmla="*/ 2 h 40"/>
                  <a:gd name="T4" fmla="*/ 0 w 56"/>
                  <a:gd name="T5" fmla="*/ 2 h 40"/>
                  <a:gd name="T6" fmla="*/ 5 w 56"/>
                  <a:gd name="T7" fmla="*/ 0 h 40"/>
                  <a:gd name="T8" fmla="*/ 11 w 56"/>
                  <a:gd name="T9" fmla="*/ 0 h 40"/>
                  <a:gd name="T10" fmla="*/ 15 w 56"/>
                  <a:gd name="T11" fmla="*/ 0 h 40"/>
                  <a:gd name="T12" fmla="*/ 19 w 56"/>
                  <a:gd name="T13" fmla="*/ 0 h 40"/>
                  <a:gd name="T14" fmla="*/ 19 w 56"/>
                  <a:gd name="T15" fmla="*/ 2 h 40"/>
                  <a:gd name="T16" fmla="*/ 15 w 56"/>
                  <a:gd name="T17" fmla="*/ 2 h 40"/>
                  <a:gd name="T18" fmla="*/ 15 w 56"/>
                  <a:gd name="T19" fmla="*/ 2 h 40"/>
                  <a:gd name="T20" fmla="*/ 15 w 56"/>
                  <a:gd name="T21" fmla="*/ 2 h 40"/>
                  <a:gd name="T22" fmla="*/ 13 w 56"/>
                  <a:gd name="T23" fmla="*/ 3 h 40"/>
                  <a:gd name="T24" fmla="*/ 8 w 56"/>
                  <a:gd name="T25" fmla="*/ 3 h 40"/>
                  <a:gd name="T26" fmla="*/ 5 w 56"/>
                  <a:gd name="T27" fmla="*/ 3 h 40"/>
                  <a:gd name="T28" fmla="*/ 0 w 56"/>
                  <a:gd name="T29" fmla="*/ 2 h 40"/>
                  <a:gd name="T30" fmla="*/ 0 w 56"/>
                  <a:gd name="T31" fmla="*/ 2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6"/>
                  <a:gd name="T49" fmla="*/ 0 h 40"/>
                  <a:gd name="T50" fmla="*/ 56 w 56"/>
                  <a:gd name="T51" fmla="*/ 40 h 4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6" h="40">
                    <a:moveTo>
                      <a:pt x="0" y="24"/>
                    </a:move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56" y="8"/>
                    </a:lnTo>
                    <a:lnTo>
                      <a:pt x="48" y="8"/>
                    </a:lnTo>
                    <a:lnTo>
                      <a:pt x="48" y="16"/>
                    </a:lnTo>
                    <a:lnTo>
                      <a:pt x="48" y="32"/>
                    </a:lnTo>
                    <a:lnTo>
                      <a:pt x="40" y="40"/>
                    </a:lnTo>
                    <a:lnTo>
                      <a:pt x="24" y="40"/>
                    </a:lnTo>
                    <a:lnTo>
                      <a:pt x="16" y="40"/>
                    </a:lnTo>
                    <a:lnTo>
                      <a:pt x="0" y="32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1540" y="3003"/>
                <a:ext cx="36" cy="75"/>
              </a:xfrm>
              <a:custGeom>
                <a:avLst/>
                <a:gdLst>
                  <a:gd name="T0" fmla="*/ 0 w 40"/>
                  <a:gd name="T1" fmla="*/ 6 h 96"/>
                  <a:gd name="T2" fmla="*/ 0 w 40"/>
                  <a:gd name="T3" fmla="*/ 5 h 96"/>
                  <a:gd name="T4" fmla="*/ 0 w 40"/>
                  <a:gd name="T5" fmla="*/ 5 h 96"/>
                  <a:gd name="T6" fmla="*/ 5 w 40"/>
                  <a:gd name="T7" fmla="*/ 5 h 96"/>
                  <a:gd name="T8" fmla="*/ 5 w 40"/>
                  <a:gd name="T9" fmla="*/ 3 h 96"/>
                  <a:gd name="T10" fmla="*/ 5 w 40"/>
                  <a:gd name="T11" fmla="*/ 2 h 96"/>
                  <a:gd name="T12" fmla="*/ 5 w 40"/>
                  <a:gd name="T13" fmla="*/ 2 h 96"/>
                  <a:gd name="T14" fmla="*/ 5 w 40"/>
                  <a:gd name="T15" fmla="*/ 2 h 96"/>
                  <a:gd name="T16" fmla="*/ 5 w 40"/>
                  <a:gd name="T17" fmla="*/ 0 h 96"/>
                  <a:gd name="T18" fmla="*/ 9 w 40"/>
                  <a:gd name="T19" fmla="*/ 0 h 96"/>
                  <a:gd name="T20" fmla="*/ 14 w 40"/>
                  <a:gd name="T21" fmla="*/ 2 h 96"/>
                  <a:gd name="T22" fmla="*/ 14 w 40"/>
                  <a:gd name="T23" fmla="*/ 2 h 96"/>
                  <a:gd name="T24" fmla="*/ 12 w 40"/>
                  <a:gd name="T25" fmla="*/ 3 h 96"/>
                  <a:gd name="T26" fmla="*/ 12 w 40"/>
                  <a:gd name="T27" fmla="*/ 4 h 96"/>
                  <a:gd name="T28" fmla="*/ 12 w 40"/>
                  <a:gd name="T29" fmla="*/ 5 h 96"/>
                  <a:gd name="T30" fmla="*/ 12 w 40"/>
                  <a:gd name="T31" fmla="*/ 5 h 96"/>
                  <a:gd name="T32" fmla="*/ 5 w 40"/>
                  <a:gd name="T33" fmla="*/ 7 h 96"/>
                  <a:gd name="T34" fmla="*/ 5 w 40"/>
                  <a:gd name="T35" fmla="*/ 8 h 96"/>
                  <a:gd name="T36" fmla="*/ 0 w 40"/>
                  <a:gd name="T37" fmla="*/ 8 h 96"/>
                  <a:gd name="T38" fmla="*/ 0 w 40"/>
                  <a:gd name="T39" fmla="*/ 8 h 96"/>
                  <a:gd name="T40" fmla="*/ 0 w 40"/>
                  <a:gd name="T41" fmla="*/ 6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96"/>
                  <a:gd name="T65" fmla="*/ 40 w 40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96">
                    <a:moveTo>
                      <a:pt x="0" y="72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24"/>
                    </a:lnTo>
                    <a:lnTo>
                      <a:pt x="32" y="40"/>
                    </a:lnTo>
                    <a:lnTo>
                      <a:pt x="32" y="48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16" y="80"/>
                    </a:lnTo>
                    <a:lnTo>
                      <a:pt x="8" y="96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1540" y="3003"/>
                <a:ext cx="36" cy="75"/>
              </a:xfrm>
              <a:custGeom>
                <a:avLst/>
                <a:gdLst>
                  <a:gd name="T0" fmla="*/ 0 w 40"/>
                  <a:gd name="T1" fmla="*/ 6 h 96"/>
                  <a:gd name="T2" fmla="*/ 0 w 40"/>
                  <a:gd name="T3" fmla="*/ 5 h 96"/>
                  <a:gd name="T4" fmla="*/ 0 w 40"/>
                  <a:gd name="T5" fmla="*/ 5 h 96"/>
                  <a:gd name="T6" fmla="*/ 5 w 40"/>
                  <a:gd name="T7" fmla="*/ 5 h 96"/>
                  <a:gd name="T8" fmla="*/ 5 w 40"/>
                  <a:gd name="T9" fmla="*/ 3 h 96"/>
                  <a:gd name="T10" fmla="*/ 5 w 40"/>
                  <a:gd name="T11" fmla="*/ 2 h 96"/>
                  <a:gd name="T12" fmla="*/ 5 w 40"/>
                  <a:gd name="T13" fmla="*/ 2 h 96"/>
                  <a:gd name="T14" fmla="*/ 5 w 40"/>
                  <a:gd name="T15" fmla="*/ 2 h 96"/>
                  <a:gd name="T16" fmla="*/ 5 w 40"/>
                  <a:gd name="T17" fmla="*/ 0 h 96"/>
                  <a:gd name="T18" fmla="*/ 9 w 40"/>
                  <a:gd name="T19" fmla="*/ 0 h 96"/>
                  <a:gd name="T20" fmla="*/ 14 w 40"/>
                  <a:gd name="T21" fmla="*/ 2 h 96"/>
                  <a:gd name="T22" fmla="*/ 14 w 40"/>
                  <a:gd name="T23" fmla="*/ 2 h 96"/>
                  <a:gd name="T24" fmla="*/ 12 w 40"/>
                  <a:gd name="T25" fmla="*/ 3 h 96"/>
                  <a:gd name="T26" fmla="*/ 12 w 40"/>
                  <a:gd name="T27" fmla="*/ 4 h 96"/>
                  <a:gd name="T28" fmla="*/ 12 w 40"/>
                  <a:gd name="T29" fmla="*/ 5 h 96"/>
                  <a:gd name="T30" fmla="*/ 12 w 40"/>
                  <a:gd name="T31" fmla="*/ 5 h 96"/>
                  <a:gd name="T32" fmla="*/ 5 w 40"/>
                  <a:gd name="T33" fmla="*/ 7 h 96"/>
                  <a:gd name="T34" fmla="*/ 5 w 40"/>
                  <a:gd name="T35" fmla="*/ 8 h 96"/>
                  <a:gd name="T36" fmla="*/ 0 w 40"/>
                  <a:gd name="T37" fmla="*/ 8 h 96"/>
                  <a:gd name="T38" fmla="*/ 0 w 40"/>
                  <a:gd name="T39" fmla="*/ 8 h 96"/>
                  <a:gd name="T40" fmla="*/ 0 w 40"/>
                  <a:gd name="T41" fmla="*/ 6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96"/>
                  <a:gd name="T65" fmla="*/ 40 w 40"/>
                  <a:gd name="T66" fmla="*/ 96 h 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96">
                    <a:moveTo>
                      <a:pt x="0" y="72"/>
                    </a:moveTo>
                    <a:lnTo>
                      <a:pt x="0" y="64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40" y="8"/>
                    </a:lnTo>
                    <a:lnTo>
                      <a:pt x="40" y="24"/>
                    </a:lnTo>
                    <a:lnTo>
                      <a:pt x="32" y="40"/>
                    </a:lnTo>
                    <a:lnTo>
                      <a:pt x="32" y="48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16" y="80"/>
                    </a:lnTo>
                    <a:lnTo>
                      <a:pt x="8" y="96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0" y="72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1413" y="2676"/>
                <a:ext cx="50" cy="49"/>
              </a:xfrm>
              <a:custGeom>
                <a:avLst/>
                <a:gdLst>
                  <a:gd name="T0" fmla="*/ 0 w 56"/>
                  <a:gd name="T1" fmla="*/ 4 h 64"/>
                  <a:gd name="T2" fmla="*/ 0 w 56"/>
                  <a:gd name="T3" fmla="*/ 3 h 64"/>
                  <a:gd name="T4" fmla="*/ 4 w 56"/>
                  <a:gd name="T5" fmla="*/ 3 h 64"/>
                  <a:gd name="T6" fmla="*/ 5 w 56"/>
                  <a:gd name="T7" fmla="*/ 2 h 64"/>
                  <a:gd name="T8" fmla="*/ 5 w 56"/>
                  <a:gd name="T9" fmla="*/ 2 h 64"/>
                  <a:gd name="T10" fmla="*/ 5 w 56"/>
                  <a:gd name="T11" fmla="*/ 2 h 64"/>
                  <a:gd name="T12" fmla="*/ 5 w 56"/>
                  <a:gd name="T13" fmla="*/ 2 h 64"/>
                  <a:gd name="T14" fmla="*/ 8 w 56"/>
                  <a:gd name="T15" fmla="*/ 0 h 64"/>
                  <a:gd name="T16" fmla="*/ 11 w 56"/>
                  <a:gd name="T17" fmla="*/ 0 h 64"/>
                  <a:gd name="T18" fmla="*/ 15 w 56"/>
                  <a:gd name="T19" fmla="*/ 2 h 64"/>
                  <a:gd name="T20" fmla="*/ 19 w 56"/>
                  <a:gd name="T21" fmla="*/ 2 h 64"/>
                  <a:gd name="T22" fmla="*/ 19 w 56"/>
                  <a:gd name="T23" fmla="*/ 3 h 64"/>
                  <a:gd name="T24" fmla="*/ 15 w 56"/>
                  <a:gd name="T25" fmla="*/ 3 h 64"/>
                  <a:gd name="T26" fmla="*/ 13 w 56"/>
                  <a:gd name="T27" fmla="*/ 3 h 64"/>
                  <a:gd name="T28" fmla="*/ 11 w 56"/>
                  <a:gd name="T29" fmla="*/ 3 h 64"/>
                  <a:gd name="T30" fmla="*/ 8 w 56"/>
                  <a:gd name="T31" fmla="*/ 5 h 64"/>
                  <a:gd name="T32" fmla="*/ 4 w 56"/>
                  <a:gd name="T33" fmla="*/ 5 h 64"/>
                  <a:gd name="T34" fmla="*/ 0 w 56"/>
                  <a:gd name="T35" fmla="*/ 5 h 64"/>
                  <a:gd name="T36" fmla="*/ 0 w 56"/>
                  <a:gd name="T37" fmla="*/ 4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6"/>
                  <a:gd name="T58" fmla="*/ 0 h 64"/>
                  <a:gd name="T59" fmla="*/ 56 w 56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6" h="64">
                    <a:moveTo>
                      <a:pt x="0" y="56"/>
                    </a:moveTo>
                    <a:lnTo>
                      <a:pt x="0" y="48"/>
                    </a:lnTo>
                    <a:lnTo>
                      <a:pt x="8" y="40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32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32" y="48"/>
                    </a:lnTo>
                    <a:lnTo>
                      <a:pt x="24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1413" y="2676"/>
                <a:ext cx="50" cy="49"/>
              </a:xfrm>
              <a:custGeom>
                <a:avLst/>
                <a:gdLst>
                  <a:gd name="T0" fmla="*/ 0 w 56"/>
                  <a:gd name="T1" fmla="*/ 4 h 64"/>
                  <a:gd name="T2" fmla="*/ 0 w 56"/>
                  <a:gd name="T3" fmla="*/ 3 h 64"/>
                  <a:gd name="T4" fmla="*/ 4 w 56"/>
                  <a:gd name="T5" fmla="*/ 3 h 64"/>
                  <a:gd name="T6" fmla="*/ 5 w 56"/>
                  <a:gd name="T7" fmla="*/ 2 h 64"/>
                  <a:gd name="T8" fmla="*/ 5 w 56"/>
                  <a:gd name="T9" fmla="*/ 2 h 64"/>
                  <a:gd name="T10" fmla="*/ 5 w 56"/>
                  <a:gd name="T11" fmla="*/ 2 h 64"/>
                  <a:gd name="T12" fmla="*/ 5 w 56"/>
                  <a:gd name="T13" fmla="*/ 2 h 64"/>
                  <a:gd name="T14" fmla="*/ 8 w 56"/>
                  <a:gd name="T15" fmla="*/ 0 h 64"/>
                  <a:gd name="T16" fmla="*/ 11 w 56"/>
                  <a:gd name="T17" fmla="*/ 0 h 64"/>
                  <a:gd name="T18" fmla="*/ 15 w 56"/>
                  <a:gd name="T19" fmla="*/ 2 h 64"/>
                  <a:gd name="T20" fmla="*/ 19 w 56"/>
                  <a:gd name="T21" fmla="*/ 2 h 64"/>
                  <a:gd name="T22" fmla="*/ 19 w 56"/>
                  <a:gd name="T23" fmla="*/ 3 h 64"/>
                  <a:gd name="T24" fmla="*/ 15 w 56"/>
                  <a:gd name="T25" fmla="*/ 3 h 64"/>
                  <a:gd name="T26" fmla="*/ 13 w 56"/>
                  <a:gd name="T27" fmla="*/ 3 h 64"/>
                  <a:gd name="T28" fmla="*/ 11 w 56"/>
                  <a:gd name="T29" fmla="*/ 3 h 64"/>
                  <a:gd name="T30" fmla="*/ 8 w 56"/>
                  <a:gd name="T31" fmla="*/ 5 h 64"/>
                  <a:gd name="T32" fmla="*/ 4 w 56"/>
                  <a:gd name="T33" fmla="*/ 5 h 64"/>
                  <a:gd name="T34" fmla="*/ 0 w 56"/>
                  <a:gd name="T35" fmla="*/ 5 h 64"/>
                  <a:gd name="T36" fmla="*/ 0 w 56"/>
                  <a:gd name="T37" fmla="*/ 4 h 6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6"/>
                  <a:gd name="T58" fmla="*/ 0 h 64"/>
                  <a:gd name="T59" fmla="*/ 56 w 56"/>
                  <a:gd name="T60" fmla="*/ 64 h 6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6" h="64">
                    <a:moveTo>
                      <a:pt x="0" y="56"/>
                    </a:moveTo>
                    <a:lnTo>
                      <a:pt x="0" y="48"/>
                    </a:lnTo>
                    <a:lnTo>
                      <a:pt x="8" y="40"/>
                    </a:lnTo>
                    <a:lnTo>
                      <a:pt x="16" y="32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32"/>
                    </a:lnTo>
                    <a:lnTo>
                      <a:pt x="56" y="40"/>
                    </a:lnTo>
                    <a:lnTo>
                      <a:pt x="48" y="40"/>
                    </a:lnTo>
                    <a:lnTo>
                      <a:pt x="40" y="40"/>
                    </a:lnTo>
                    <a:lnTo>
                      <a:pt x="32" y="48"/>
                    </a:lnTo>
                    <a:lnTo>
                      <a:pt x="24" y="64"/>
                    </a:lnTo>
                    <a:lnTo>
                      <a:pt x="8" y="64"/>
                    </a:lnTo>
                    <a:lnTo>
                      <a:pt x="0" y="64"/>
                    </a:lnTo>
                    <a:lnTo>
                      <a:pt x="0" y="5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1477" y="2682"/>
                <a:ext cx="21" cy="12"/>
              </a:xfrm>
              <a:custGeom>
                <a:avLst/>
                <a:gdLst>
                  <a:gd name="T0" fmla="*/ 0 w 24"/>
                  <a:gd name="T1" fmla="*/ 2 h 16"/>
                  <a:gd name="T2" fmla="*/ 0 w 24"/>
                  <a:gd name="T3" fmla="*/ 2 h 16"/>
                  <a:gd name="T4" fmla="*/ 4 w 24"/>
                  <a:gd name="T5" fmla="*/ 0 h 16"/>
                  <a:gd name="T6" fmla="*/ 4 w 24"/>
                  <a:gd name="T7" fmla="*/ 0 h 16"/>
                  <a:gd name="T8" fmla="*/ 7 w 24"/>
                  <a:gd name="T9" fmla="*/ 0 h 16"/>
                  <a:gd name="T10" fmla="*/ 7 w 24"/>
                  <a:gd name="T11" fmla="*/ 2 h 16"/>
                  <a:gd name="T12" fmla="*/ 4 w 24"/>
                  <a:gd name="T13" fmla="*/ 2 h 16"/>
                  <a:gd name="T14" fmla="*/ 0 w 24"/>
                  <a:gd name="T15" fmla="*/ 2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6"/>
                  <a:gd name="T26" fmla="*/ 24 w 24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8"/>
              <p:cNvSpPr>
                <a:spLocks/>
              </p:cNvSpPr>
              <p:nvPr/>
            </p:nvSpPr>
            <p:spPr bwMode="auto">
              <a:xfrm>
                <a:off x="1477" y="2682"/>
                <a:ext cx="21" cy="12"/>
              </a:xfrm>
              <a:custGeom>
                <a:avLst/>
                <a:gdLst>
                  <a:gd name="T0" fmla="*/ 0 w 24"/>
                  <a:gd name="T1" fmla="*/ 2 h 16"/>
                  <a:gd name="T2" fmla="*/ 0 w 24"/>
                  <a:gd name="T3" fmla="*/ 2 h 16"/>
                  <a:gd name="T4" fmla="*/ 4 w 24"/>
                  <a:gd name="T5" fmla="*/ 0 h 16"/>
                  <a:gd name="T6" fmla="*/ 4 w 24"/>
                  <a:gd name="T7" fmla="*/ 0 h 16"/>
                  <a:gd name="T8" fmla="*/ 7 w 24"/>
                  <a:gd name="T9" fmla="*/ 0 h 16"/>
                  <a:gd name="T10" fmla="*/ 7 w 24"/>
                  <a:gd name="T11" fmla="*/ 2 h 16"/>
                  <a:gd name="T12" fmla="*/ 4 w 24"/>
                  <a:gd name="T13" fmla="*/ 2 h 16"/>
                  <a:gd name="T14" fmla="*/ 0 w 24"/>
                  <a:gd name="T15" fmla="*/ 2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6"/>
                  <a:gd name="T26" fmla="*/ 24 w 24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6">
                    <a:moveTo>
                      <a:pt x="0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8"/>
                    </a:lnTo>
                    <a:lnTo>
                      <a:pt x="8" y="1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1804" y="2410"/>
                <a:ext cx="490" cy="266"/>
              </a:xfrm>
              <a:custGeom>
                <a:avLst/>
                <a:gdLst>
                  <a:gd name="T0" fmla="*/ 20 w 550"/>
                  <a:gd name="T1" fmla="*/ 16 h 343"/>
                  <a:gd name="T2" fmla="*/ 4 w 550"/>
                  <a:gd name="T3" fmla="*/ 16 h 343"/>
                  <a:gd name="T4" fmla="*/ 4 w 550"/>
                  <a:gd name="T5" fmla="*/ 15 h 343"/>
                  <a:gd name="T6" fmla="*/ 12 w 550"/>
                  <a:gd name="T7" fmla="*/ 13 h 343"/>
                  <a:gd name="T8" fmla="*/ 23 w 550"/>
                  <a:gd name="T9" fmla="*/ 12 h 343"/>
                  <a:gd name="T10" fmla="*/ 40 w 550"/>
                  <a:gd name="T11" fmla="*/ 10 h 343"/>
                  <a:gd name="T12" fmla="*/ 45 w 550"/>
                  <a:gd name="T13" fmla="*/ 7 h 343"/>
                  <a:gd name="T14" fmla="*/ 48 w 550"/>
                  <a:gd name="T15" fmla="*/ 6 h 343"/>
                  <a:gd name="T16" fmla="*/ 53 w 550"/>
                  <a:gd name="T17" fmla="*/ 4 h 343"/>
                  <a:gd name="T18" fmla="*/ 62 w 550"/>
                  <a:gd name="T19" fmla="*/ 2 h 343"/>
                  <a:gd name="T20" fmla="*/ 68 w 550"/>
                  <a:gd name="T21" fmla="*/ 4 h 343"/>
                  <a:gd name="T22" fmla="*/ 85 w 550"/>
                  <a:gd name="T23" fmla="*/ 5 h 343"/>
                  <a:gd name="T24" fmla="*/ 93 w 550"/>
                  <a:gd name="T25" fmla="*/ 5 h 343"/>
                  <a:gd name="T26" fmla="*/ 101 w 550"/>
                  <a:gd name="T27" fmla="*/ 5 h 343"/>
                  <a:gd name="T28" fmla="*/ 103 w 550"/>
                  <a:gd name="T29" fmla="*/ 4 h 343"/>
                  <a:gd name="T30" fmla="*/ 111 w 550"/>
                  <a:gd name="T31" fmla="*/ 2 h 343"/>
                  <a:gd name="T32" fmla="*/ 113 w 550"/>
                  <a:gd name="T33" fmla="*/ 2 h 343"/>
                  <a:gd name="T34" fmla="*/ 127 w 550"/>
                  <a:gd name="T35" fmla="*/ 0 h 343"/>
                  <a:gd name="T36" fmla="*/ 143 w 550"/>
                  <a:gd name="T37" fmla="*/ 2 h 343"/>
                  <a:gd name="T38" fmla="*/ 159 w 550"/>
                  <a:gd name="T39" fmla="*/ 2 h 343"/>
                  <a:gd name="T40" fmla="*/ 168 w 550"/>
                  <a:gd name="T41" fmla="*/ 4 h 343"/>
                  <a:gd name="T42" fmla="*/ 165 w 550"/>
                  <a:gd name="T43" fmla="*/ 6 h 343"/>
                  <a:gd name="T44" fmla="*/ 171 w 550"/>
                  <a:gd name="T45" fmla="*/ 9 h 343"/>
                  <a:gd name="T46" fmla="*/ 159 w 550"/>
                  <a:gd name="T47" fmla="*/ 12 h 343"/>
                  <a:gd name="T48" fmla="*/ 143 w 550"/>
                  <a:gd name="T49" fmla="*/ 16 h 343"/>
                  <a:gd name="T50" fmla="*/ 137 w 550"/>
                  <a:gd name="T51" fmla="*/ 16 h 343"/>
                  <a:gd name="T52" fmla="*/ 135 w 550"/>
                  <a:gd name="T53" fmla="*/ 19 h 343"/>
                  <a:gd name="T54" fmla="*/ 128 w 550"/>
                  <a:gd name="T55" fmla="*/ 18 h 343"/>
                  <a:gd name="T56" fmla="*/ 127 w 550"/>
                  <a:gd name="T57" fmla="*/ 16 h 343"/>
                  <a:gd name="T58" fmla="*/ 120 w 550"/>
                  <a:gd name="T59" fmla="*/ 13 h 343"/>
                  <a:gd name="T60" fmla="*/ 113 w 550"/>
                  <a:gd name="T61" fmla="*/ 15 h 343"/>
                  <a:gd name="T62" fmla="*/ 98 w 550"/>
                  <a:gd name="T63" fmla="*/ 16 h 343"/>
                  <a:gd name="T64" fmla="*/ 90 w 550"/>
                  <a:gd name="T65" fmla="*/ 16 h 343"/>
                  <a:gd name="T66" fmla="*/ 78 w 550"/>
                  <a:gd name="T67" fmla="*/ 17 h 343"/>
                  <a:gd name="T68" fmla="*/ 73 w 550"/>
                  <a:gd name="T69" fmla="*/ 20 h 343"/>
                  <a:gd name="T70" fmla="*/ 57 w 550"/>
                  <a:gd name="T71" fmla="*/ 22 h 343"/>
                  <a:gd name="T72" fmla="*/ 54 w 550"/>
                  <a:gd name="T73" fmla="*/ 26 h 343"/>
                  <a:gd name="T74" fmla="*/ 53 w 550"/>
                  <a:gd name="T75" fmla="*/ 26 h 343"/>
                  <a:gd name="T76" fmla="*/ 45 w 550"/>
                  <a:gd name="T77" fmla="*/ 26 h 343"/>
                  <a:gd name="T78" fmla="*/ 43 w 550"/>
                  <a:gd name="T79" fmla="*/ 26 h 343"/>
                  <a:gd name="T80" fmla="*/ 43 w 550"/>
                  <a:gd name="T81" fmla="*/ 23 h 343"/>
                  <a:gd name="T82" fmla="*/ 34 w 550"/>
                  <a:gd name="T83" fmla="*/ 22 h 343"/>
                  <a:gd name="T84" fmla="*/ 34 w 550"/>
                  <a:gd name="T85" fmla="*/ 20 h 343"/>
                  <a:gd name="T86" fmla="*/ 34 w 550"/>
                  <a:gd name="T87" fmla="*/ 17 h 343"/>
                  <a:gd name="T88" fmla="*/ 23 w 550"/>
                  <a:gd name="T89" fmla="*/ 15 h 3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0"/>
                  <a:gd name="T136" fmla="*/ 0 h 343"/>
                  <a:gd name="T137" fmla="*/ 550 w 550"/>
                  <a:gd name="T138" fmla="*/ 343 h 3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0" h="343">
                    <a:moveTo>
                      <a:pt x="71" y="183"/>
                    </a:moveTo>
                    <a:lnTo>
                      <a:pt x="63" y="183"/>
                    </a:lnTo>
                    <a:lnTo>
                      <a:pt x="63" y="191"/>
                    </a:lnTo>
                    <a:lnTo>
                      <a:pt x="48" y="191"/>
                    </a:lnTo>
                    <a:lnTo>
                      <a:pt x="24" y="19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191"/>
                    </a:lnTo>
                    <a:lnTo>
                      <a:pt x="8" y="183"/>
                    </a:lnTo>
                    <a:lnTo>
                      <a:pt x="16" y="183"/>
                    </a:lnTo>
                    <a:lnTo>
                      <a:pt x="32" y="183"/>
                    </a:lnTo>
                    <a:lnTo>
                      <a:pt x="40" y="175"/>
                    </a:lnTo>
                    <a:lnTo>
                      <a:pt x="48" y="175"/>
                    </a:lnTo>
                    <a:lnTo>
                      <a:pt x="63" y="167"/>
                    </a:lnTo>
                    <a:lnTo>
                      <a:pt x="71" y="151"/>
                    </a:lnTo>
                    <a:lnTo>
                      <a:pt x="79" y="143"/>
                    </a:lnTo>
                    <a:lnTo>
                      <a:pt x="95" y="143"/>
                    </a:lnTo>
                    <a:lnTo>
                      <a:pt x="127" y="127"/>
                    </a:lnTo>
                    <a:lnTo>
                      <a:pt x="135" y="120"/>
                    </a:lnTo>
                    <a:lnTo>
                      <a:pt x="135" y="112"/>
                    </a:lnTo>
                    <a:lnTo>
                      <a:pt x="143" y="96"/>
                    </a:lnTo>
                    <a:lnTo>
                      <a:pt x="143" y="88"/>
                    </a:lnTo>
                    <a:lnTo>
                      <a:pt x="143" y="80"/>
                    </a:lnTo>
                    <a:lnTo>
                      <a:pt x="151" y="80"/>
                    </a:lnTo>
                    <a:lnTo>
                      <a:pt x="159" y="64"/>
                    </a:lnTo>
                    <a:lnTo>
                      <a:pt x="159" y="56"/>
                    </a:lnTo>
                    <a:lnTo>
                      <a:pt x="167" y="48"/>
                    </a:lnTo>
                    <a:lnTo>
                      <a:pt x="175" y="48"/>
                    </a:lnTo>
                    <a:lnTo>
                      <a:pt x="191" y="40"/>
                    </a:lnTo>
                    <a:lnTo>
                      <a:pt x="199" y="32"/>
                    </a:lnTo>
                    <a:lnTo>
                      <a:pt x="199" y="24"/>
                    </a:lnTo>
                    <a:lnTo>
                      <a:pt x="207" y="32"/>
                    </a:lnTo>
                    <a:lnTo>
                      <a:pt x="215" y="56"/>
                    </a:lnTo>
                    <a:lnTo>
                      <a:pt x="231" y="72"/>
                    </a:lnTo>
                    <a:lnTo>
                      <a:pt x="255" y="72"/>
                    </a:lnTo>
                    <a:lnTo>
                      <a:pt x="271" y="72"/>
                    </a:lnTo>
                    <a:lnTo>
                      <a:pt x="279" y="72"/>
                    </a:lnTo>
                    <a:lnTo>
                      <a:pt x="287" y="72"/>
                    </a:lnTo>
                    <a:lnTo>
                      <a:pt x="295" y="72"/>
                    </a:lnTo>
                    <a:lnTo>
                      <a:pt x="303" y="72"/>
                    </a:lnTo>
                    <a:lnTo>
                      <a:pt x="311" y="72"/>
                    </a:lnTo>
                    <a:lnTo>
                      <a:pt x="319" y="72"/>
                    </a:lnTo>
                    <a:lnTo>
                      <a:pt x="319" y="64"/>
                    </a:lnTo>
                    <a:lnTo>
                      <a:pt x="319" y="56"/>
                    </a:lnTo>
                    <a:lnTo>
                      <a:pt x="327" y="56"/>
                    </a:lnTo>
                    <a:lnTo>
                      <a:pt x="335" y="48"/>
                    </a:lnTo>
                    <a:lnTo>
                      <a:pt x="343" y="40"/>
                    </a:lnTo>
                    <a:lnTo>
                      <a:pt x="351" y="24"/>
                    </a:lnTo>
                    <a:lnTo>
                      <a:pt x="351" y="8"/>
                    </a:lnTo>
                    <a:lnTo>
                      <a:pt x="351" y="0"/>
                    </a:lnTo>
                    <a:lnTo>
                      <a:pt x="359" y="8"/>
                    </a:lnTo>
                    <a:lnTo>
                      <a:pt x="367" y="8"/>
                    </a:lnTo>
                    <a:lnTo>
                      <a:pt x="383" y="8"/>
                    </a:lnTo>
                    <a:lnTo>
                      <a:pt x="399" y="0"/>
                    </a:lnTo>
                    <a:lnTo>
                      <a:pt x="422" y="0"/>
                    </a:lnTo>
                    <a:lnTo>
                      <a:pt x="446" y="8"/>
                    </a:lnTo>
                    <a:lnTo>
                      <a:pt x="454" y="8"/>
                    </a:lnTo>
                    <a:lnTo>
                      <a:pt x="470" y="16"/>
                    </a:lnTo>
                    <a:lnTo>
                      <a:pt x="494" y="32"/>
                    </a:lnTo>
                    <a:lnTo>
                      <a:pt x="502" y="32"/>
                    </a:lnTo>
                    <a:lnTo>
                      <a:pt x="518" y="40"/>
                    </a:lnTo>
                    <a:lnTo>
                      <a:pt x="534" y="40"/>
                    </a:lnTo>
                    <a:lnTo>
                      <a:pt x="534" y="48"/>
                    </a:lnTo>
                    <a:lnTo>
                      <a:pt x="534" y="56"/>
                    </a:lnTo>
                    <a:lnTo>
                      <a:pt x="526" y="72"/>
                    </a:lnTo>
                    <a:lnTo>
                      <a:pt x="526" y="80"/>
                    </a:lnTo>
                    <a:lnTo>
                      <a:pt x="526" y="88"/>
                    </a:lnTo>
                    <a:lnTo>
                      <a:pt x="534" y="96"/>
                    </a:lnTo>
                    <a:lnTo>
                      <a:pt x="542" y="112"/>
                    </a:lnTo>
                    <a:lnTo>
                      <a:pt x="550" y="120"/>
                    </a:lnTo>
                    <a:lnTo>
                      <a:pt x="534" y="127"/>
                    </a:lnTo>
                    <a:lnTo>
                      <a:pt x="502" y="151"/>
                    </a:lnTo>
                    <a:lnTo>
                      <a:pt x="470" y="167"/>
                    </a:lnTo>
                    <a:lnTo>
                      <a:pt x="462" y="183"/>
                    </a:lnTo>
                    <a:lnTo>
                      <a:pt x="454" y="191"/>
                    </a:lnTo>
                    <a:lnTo>
                      <a:pt x="454" y="199"/>
                    </a:lnTo>
                    <a:lnTo>
                      <a:pt x="446" y="207"/>
                    </a:lnTo>
                    <a:lnTo>
                      <a:pt x="438" y="207"/>
                    </a:lnTo>
                    <a:lnTo>
                      <a:pt x="438" y="215"/>
                    </a:lnTo>
                    <a:lnTo>
                      <a:pt x="438" y="223"/>
                    </a:lnTo>
                    <a:lnTo>
                      <a:pt x="430" y="239"/>
                    </a:lnTo>
                    <a:lnTo>
                      <a:pt x="422" y="239"/>
                    </a:lnTo>
                    <a:lnTo>
                      <a:pt x="414" y="239"/>
                    </a:lnTo>
                    <a:lnTo>
                      <a:pt x="407" y="231"/>
                    </a:lnTo>
                    <a:lnTo>
                      <a:pt x="407" y="223"/>
                    </a:lnTo>
                    <a:lnTo>
                      <a:pt x="407" y="215"/>
                    </a:lnTo>
                    <a:lnTo>
                      <a:pt x="399" y="199"/>
                    </a:lnTo>
                    <a:lnTo>
                      <a:pt x="391" y="183"/>
                    </a:lnTo>
                    <a:lnTo>
                      <a:pt x="383" y="183"/>
                    </a:lnTo>
                    <a:lnTo>
                      <a:pt x="383" y="175"/>
                    </a:lnTo>
                    <a:lnTo>
                      <a:pt x="375" y="183"/>
                    </a:lnTo>
                    <a:lnTo>
                      <a:pt x="367" y="183"/>
                    </a:lnTo>
                    <a:lnTo>
                      <a:pt x="359" y="183"/>
                    </a:lnTo>
                    <a:lnTo>
                      <a:pt x="343" y="183"/>
                    </a:lnTo>
                    <a:lnTo>
                      <a:pt x="327" y="183"/>
                    </a:lnTo>
                    <a:lnTo>
                      <a:pt x="311" y="191"/>
                    </a:lnTo>
                    <a:lnTo>
                      <a:pt x="303" y="191"/>
                    </a:lnTo>
                    <a:lnTo>
                      <a:pt x="295" y="183"/>
                    </a:lnTo>
                    <a:lnTo>
                      <a:pt x="287" y="191"/>
                    </a:lnTo>
                    <a:lnTo>
                      <a:pt x="263" y="207"/>
                    </a:lnTo>
                    <a:lnTo>
                      <a:pt x="247" y="215"/>
                    </a:lnTo>
                    <a:lnTo>
                      <a:pt x="247" y="223"/>
                    </a:lnTo>
                    <a:lnTo>
                      <a:pt x="239" y="239"/>
                    </a:lnTo>
                    <a:lnTo>
                      <a:pt x="231" y="247"/>
                    </a:lnTo>
                    <a:lnTo>
                      <a:pt x="231" y="255"/>
                    </a:lnTo>
                    <a:lnTo>
                      <a:pt x="215" y="271"/>
                    </a:lnTo>
                    <a:lnTo>
                      <a:pt x="191" y="279"/>
                    </a:lnTo>
                    <a:lnTo>
                      <a:pt x="183" y="287"/>
                    </a:lnTo>
                    <a:lnTo>
                      <a:pt x="183" y="303"/>
                    </a:lnTo>
                    <a:lnTo>
                      <a:pt x="175" y="311"/>
                    </a:lnTo>
                    <a:lnTo>
                      <a:pt x="175" y="319"/>
                    </a:lnTo>
                    <a:lnTo>
                      <a:pt x="175" y="327"/>
                    </a:lnTo>
                    <a:lnTo>
                      <a:pt x="175" y="335"/>
                    </a:lnTo>
                    <a:lnTo>
                      <a:pt x="167" y="343"/>
                    </a:lnTo>
                    <a:lnTo>
                      <a:pt x="159" y="343"/>
                    </a:lnTo>
                    <a:lnTo>
                      <a:pt x="151" y="335"/>
                    </a:lnTo>
                    <a:lnTo>
                      <a:pt x="143" y="327"/>
                    </a:lnTo>
                    <a:lnTo>
                      <a:pt x="135" y="327"/>
                    </a:lnTo>
                    <a:lnTo>
                      <a:pt x="127" y="327"/>
                    </a:lnTo>
                    <a:lnTo>
                      <a:pt x="135" y="327"/>
                    </a:lnTo>
                    <a:lnTo>
                      <a:pt x="143" y="319"/>
                    </a:lnTo>
                    <a:lnTo>
                      <a:pt x="143" y="303"/>
                    </a:lnTo>
                    <a:lnTo>
                      <a:pt x="135" y="295"/>
                    </a:lnTo>
                    <a:lnTo>
                      <a:pt x="127" y="287"/>
                    </a:lnTo>
                    <a:lnTo>
                      <a:pt x="119" y="287"/>
                    </a:lnTo>
                    <a:lnTo>
                      <a:pt x="111" y="287"/>
                    </a:lnTo>
                    <a:lnTo>
                      <a:pt x="103" y="279"/>
                    </a:lnTo>
                    <a:lnTo>
                      <a:pt x="103" y="271"/>
                    </a:lnTo>
                    <a:lnTo>
                      <a:pt x="111" y="263"/>
                    </a:lnTo>
                    <a:lnTo>
                      <a:pt x="119" y="247"/>
                    </a:lnTo>
                    <a:lnTo>
                      <a:pt x="119" y="231"/>
                    </a:lnTo>
                    <a:lnTo>
                      <a:pt x="111" y="215"/>
                    </a:lnTo>
                    <a:lnTo>
                      <a:pt x="95" y="199"/>
                    </a:lnTo>
                    <a:lnTo>
                      <a:pt x="79" y="183"/>
                    </a:lnTo>
                    <a:lnTo>
                      <a:pt x="71" y="18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1804" y="2410"/>
                <a:ext cx="490" cy="266"/>
              </a:xfrm>
              <a:custGeom>
                <a:avLst/>
                <a:gdLst>
                  <a:gd name="T0" fmla="*/ 20 w 550"/>
                  <a:gd name="T1" fmla="*/ 16 h 343"/>
                  <a:gd name="T2" fmla="*/ 4 w 550"/>
                  <a:gd name="T3" fmla="*/ 16 h 343"/>
                  <a:gd name="T4" fmla="*/ 4 w 550"/>
                  <a:gd name="T5" fmla="*/ 15 h 343"/>
                  <a:gd name="T6" fmla="*/ 12 w 550"/>
                  <a:gd name="T7" fmla="*/ 13 h 343"/>
                  <a:gd name="T8" fmla="*/ 23 w 550"/>
                  <a:gd name="T9" fmla="*/ 12 h 343"/>
                  <a:gd name="T10" fmla="*/ 40 w 550"/>
                  <a:gd name="T11" fmla="*/ 10 h 343"/>
                  <a:gd name="T12" fmla="*/ 45 w 550"/>
                  <a:gd name="T13" fmla="*/ 7 h 343"/>
                  <a:gd name="T14" fmla="*/ 48 w 550"/>
                  <a:gd name="T15" fmla="*/ 6 h 343"/>
                  <a:gd name="T16" fmla="*/ 53 w 550"/>
                  <a:gd name="T17" fmla="*/ 4 h 343"/>
                  <a:gd name="T18" fmla="*/ 62 w 550"/>
                  <a:gd name="T19" fmla="*/ 2 h 343"/>
                  <a:gd name="T20" fmla="*/ 68 w 550"/>
                  <a:gd name="T21" fmla="*/ 4 h 343"/>
                  <a:gd name="T22" fmla="*/ 85 w 550"/>
                  <a:gd name="T23" fmla="*/ 5 h 343"/>
                  <a:gd name="T24" fmla="*/ 93 w 550"/>
                  <a:gd name="T25" fmla="*/ 5 h 343"/>
                  <a:gd name="T26" fmla="*/ 101 w 550"/>
                  <a:gd name="T27" fmla="*/ 5 h 343"/>
                  <a:gd name="T28" fmla="*/ 103 w 550"/>
                  <a:gd name="T29" fmla="*/ 4 h 343"/>
                  <a:gd name="T30" fmla="*/ 111 w 550"/>
                  <a:gd name="T31" fmla="*/ 2 h 343"/>
                  <a:gd name="T32" fmla="*/ 113 w 550"/>
                  <a:gd name="T33" fmla="*/ 2 h 343"/>
                  <a:gd name="T34" fmla="*/ 127 w 550"/>
                  <a:gd name="T35" fmla="*/ 0 h 343"/>
                  <a:gd name="T36" fmla="*/ 143 w 550"/>
                  <a:gd name="T37" fmla="*/ 2 h 343"/>
                  <a:gd name="T38" fmla="*/ 159 w 550"/>
                  <a:gd name="T39" fmla="*/ 2 h 343"/>
                  <a:gd name="T40" fmla="*/ 168 w 550"/>
                  <a:gd name="T41" fmla="*/ 4 h 343"/>
                  <a:gd name="T42" fmla="*/ 165 w 550"/>
                  <a:gd name="T43" fmla="*/ 6 h 343"/>
                  <a:gd name="T44" fmla="*/ 171 w 550"/>
                  <a:gd name="T45" fmla="*/ 9 h 343"/>
                  <a:gd name="T46" fmla="*/ 159 w 550"/>
                  <a:gd name="T47" fmla="*/ 12 h 343"/>
                  <a:gd name="T48" fmla="*/ 143 w 550"/>
                  <a:gd name="T49" fmla="*/ 16 h 343"/>
                  <a:gd name="T50" fmla="*/ 137 w 550"/>
                  <a:gd name="T51" fmla="*/ 16 h 343"/>
                  <a:gd name="T52" fmla="*/ 135 w 550"/>
                  <a:gd name="T53" fmla="*/ 19 h 343"/>
                  <a:gd name="T54" fmla="*/ 128 w 550"/>
                  <a:gd name="T55" fmla="*/ 18 h 343"/>
                  <a:gd name="T56" fmla="*/ 127 w 550"/>
                  <a:gd name="T57" fmla="*/ 16 h 343"/>
                  <a:gd name="T58" fmla="*/ 120 w 550"/>
                  <a:gd name="T59" fmla="*/ 13 h 343"/>
                  <a:gd name="T60" fmla="*/ 113 w 550"/>
                  <a:gd name="T61" fmla="*/ 15 h 343"/>
                  <a:gd name="T62" fmla="*/ 98 w 550"/>
                  <a:gd name="T63" fmla="*/ 16 h 343"/>
                  <a:gd name="T64" fmla="*/ 90 w 550"/>
                  <a:gd name="T65" fmla="*/ 16 h 343"/>
                  <a:gd name="T66" fmla="*/ 78 w 550"/>
                  <a:gd name="T67" fmla="*/ 17 h 343"/>
                  <a:gd name="T68" fmla="*/ 73 w 550"/>
                  <a:gd name="T69" fmla="*/ 20 h 343"/>
                  <a:gd name="T70" fmla="*/ 57 w 550"/>
                  <a:gd name="T71" fmla="*/ 22 h 343"/>
                  <a:gd name="T72" fmla="*/ 54 w 550"/>
                  <a:gd name="T73" fmla="*/ 26 h 343"/>
                  <a:gd name="T74" fmla="*/ 53 w 550"/>
                  <a:gd name="T75" fmla="*/ 26 h 343"/>
                  <a:gd name="T76" fmla="*/ 45 w 550"/>
                  <a:gd name="T77" fmla="*/ 26 h 343"/>
                  <a:gd name="T78" fmla="*/ 43 w 550"/>
                  <a:gd name="T79" fmla="*/ 26 h 343"/>
                  <a:gd name="T80" fmla="*/ 43 w 550"/>
                  <a:gd name="T81" fmla="*/ 23 h 343"/>
                  <a:gd name="T82" fmla="*/ 34 w 550"/>
                  <a:gd name="T83" fmla="*/ 22 h 343"/>
                  <a:gd name="T84" fmla="*/ 34 w 550"/>
                  <a:gd name="T85" fmla="*/ 20 h 343"/>
                  <a:gd name="T86" fmla="*/ 34 w 550"/>
                  <a:gd name="T87" fmla="*/ 17 h 343"/>
                  <a:gd name="T88" fmla="*/ 23 w 550"/>
                  <a:gd name="T89" fmla="*/ 15 h 34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50"/>
                  <a:gd name="T136" fmla="*/ 0 h 343"/>
                  <a:gd name="T137" fmla="*/ 550 w 550"/>
                  <a:gd name="T138" fmla="*/ 343 h 34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50" h="343">
                    <a:moveTo>
                      <a:pt x="71" y="183"/>
                    </a:moveTo>
                    <a:lnTo>
                      <a:pt x="63" y="183"/>
                    </a:lnTo>
                    <a:lnTo>
                      <a:pt x="63" y="191"/>
                    </a:lnTo>
                    <a:lnTo>
                      <a:pt x="48" y="191"/>
                    </a:lnTo>
                    <a:lnTo>
                      <a:pt x="24" y="19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191"/>
                    </a:lnTo>
                    <a:lnTo>
                      <a:pt x="8" y="183"/>
                    </a:lnTo>
                    <a:lnTo>
                      <a:pt x="16" y="183"/>
                    </a:lnTo>
                    <a:lnTo>
                      <a:pt x="32" y="183"/>
                    </a:lnTo>
                    <a:lnTo>
                      <a:pt x="40" y="175"/>
                    </a:lnTo>
                    <a:lnTo>
                      <a:pt x="48" y="175"/>
                    </a:lnTo>
                    <a:lnTo>
                      <a:pt x="63" y="167"/>
                    </a:lnTo>
                    <a:lnTo>
                      <a:pt x="71" y="151"/>
                    </a:lnTo>
                    <a:lnTo>
                      <a:pt x="79" y="143"/>
                    </a:lnTo>
                    <a:lnTo>
                      <a:pt x="95" y="143"/>
                    </a:lnTo>
                    <a:lnTo>
                      <a:pt x="127" y="127"/>
                    </a:lnTo>
                    <a:lnTo>
                      <a:pt x="135" y="120"/>
                    </a:lnTo>
                    <a:lnTo>
                      <a:pt x="135" y="112"/>
                    </a:lnTo>
                    <a:lnTo>
                      <a:pt x="143" y="96"/>
                    </a:lnTo>
                    <a:lnTo>
                      <a:pt x="143" y="88"/>
                    </a:lnTo>
                    <a:lnTo>
                      <a:pt x="143" y="80"/>
                    </a:lnTo>
                    <a:lnTo>
                      <a:pt x="151" y="80"/>
                    </a:lnTo>
                    <a:lnTo>
                      <a:pt x="159" y="64"/>
                    </a:lnTo>
                    <a:lnTo>
                      <a:pt x="159" y="56"/>
                    </a:lnTo>
                    <a:lnTo>
                      <a:pt x="167" y="48"/>
                    </a:lnTo>
                    <a:lnTo>
                      <a:pt x="175" y="48"/>
                    </a:lnTo>
                    <a:lnTo>
                      <a:pt x="191" y="40"/>
                    </a:lnTo>
                    <a:lnTo>
                      <a:pt x="199" y="32"/>
                    </a:lnTo>
                    <a:lnTo>
                      <a:pt x="199" y="24"/>
                    </a:lnTo>
                    <a:lnTo>
                      <a:pt x="207" y="32"/>
                    </a:lnTo>
                    <a:lnTo>
                      <a:pt x="215" y="56"/>
                    </a:lnTo>
                    <a:lnTo>
                      <a:pt x="231" y="72"/>
                    </a:lnTo>
                    <a:lnTo>
                      <a:pt x="255" y="72"/>
                    </a:lnTo>
                    <a:lnTo>
                      <a:pt x="271" y="72"/>
                    </a:lnTo>
                    <a:lnTo>
                      <a:pt x="279" y="72"/>
                    </a:lnTo>
                    <a:lnTo>
                      <a:pt x="287" y="72"/>
                    </a:lnTo>
                    <a:lnTo>
                      <a:pt x="295" y="72"/>
                    </a:lnTo>
                    <a:lnTo>
                      <a:pt x="303" y="72"/>
                    </a:lnTo>
                    <a:lnTo>
                      <a:pt x="311" y="72"/>
                    </a:lnTo>
                    <a:lnTo>
                      <a:pt x="319" y="72"/>
                    </a:lnTo>
                    <a:lnTo>
                      <a:pt x="319" y="64"/>
                    </a:lnTo>
                    <a:lnTo>
                      <a:pt x="319" y="56"/>
                    </a:lnTo>
                    <a:lnTo>
                      <a:pt x="327" y="56"/>
                    </a:lnTo>
                    <a:lnTo>
                      <a:pt x="335" y="48"/>
                    </a:lnTo>
                    <a:lnTo>
                      <a:pt x="343" y="40"/>
                    </a:lnTo>
                    <a:lnTo>
                      <a:pt x="351" y="24"/>
                    </a:lnTo>
                    <a:lnTo>
                      <a:pt x="351" y="8"/>
                    </a:lnTo>
                    <a:lnTo>
                      <a:pt x="351" y="0"/>
                    </a:lnTo>
                    <a:lnTo>
                      <a:pt x="359" y="8"/>
                    </a:lnTo>
                    <a:lnTo>
                      <a:pt x="367" y="8"/>
                    </a:lnTo>
                    <a:lnTo>
                      <a:pt x="383" y="8"/>
                    </a:lnTo>
                    <a:lnTo>
                      <a:pt x="399" y="0"/>
                    </a:lnTo>
                    <a:lnTo>
                      <a:pt x="422" y="0"/>
                    </a:lnTo>
                    <a:lnTo>
                      <a:pt x="446" y="8"/>
                    </a:lnTo>
                    <a:lnTo>
                      <a:pt x="454" y="8"/>
                    </a:lnTo>
                    <a:lnTo>
                      <a:pt x="470" y="16"/>
                    </a:lnTo>
                    <a:lnTo>
                      <a:pt x="494" y="32"/>
                    </a:lnTo>
                    <a:lnTo>
                      <a:pt x="502" y="32"/>
                    </a:lnTo>
                    <a:lnTo>
                      <a:pt x="518" y="40"/>
                    </a:lnTo>
                    <a:lnTo>
                      <a:pt x="534" y="40"/>
                    </a:lnTo>
                    <a:lnTo>
                      <a:pt x="534" y="48"/>
                    </a:lnTo>
                    <a:lnTo>
                      <a:pt x="534" y="56"/>
                    </a:lnTo>
                    <a:lnTo>
                      <a:pt x="526" y="72"/>
                    </a:lnTo>
                    <a:lnTo>
                      <a:pt x="526" y="80"/>
                    </a:lnTo>
                    <a:lnTo>
                      <a:pt x="526" y="88"/>
                    </a:lnTo>
                    <a:lnTo>
                      <a:pt x="534" y="96"/>
                    </a:lnTo>
                    <a:lnTo>
                      <a:pt x="542" y="112"/>
                    </a:lnTo>
                    <a:lnTo>
                      <a:pt x="550" y="120"/>
                    </a:lnTo>
                    <a:lnTo>
                      <a:pt x="534" y="127"/>
                    </a:lnTo>
                    <a:lnTo>
                      <a:pt x="502" y="151"/>
                    </a:lnTo>
                    <a:lnTo>
                      <a:pt x="470" y="167"/>
                    </a:lnTo>
                    <a:lnTo>
                      <a:pt x="462" y="183"/>
                    </a:lnTo>
                    <a:lnTo>
                      <a:pt x="454" y="191"/>
                    </a:lnTo>
                    <a:lnTo>
                      <a:pt x="454" y="199"/>
                    </a:lnTo>
                    <a:lnTo>
                      <a:pt x="446" y="207"/>
                    </a:lnTo>
                    <a:lnTo>
                      <a:pt x="438" y="207"/>
                    </a:lnTo>
                    <a:lnTo>
                      <a:pt x="438" y="215"/>
                    </a:lnTo>
                    <a:lnTo>
                      <a:pt x="438" y="223"/>
                    </a:lnTo>
                    <a:lnTo>
                      <a:pt x="430" y="239"/>
                    </a:lnTo>
                    <a:lnTo>
                      <a:pt x="422" y="239"/>
                    </a:lnTo>
                    <a:lnTo>
                      <a:pt x="414" y="239"/>
                    </a:lnTo>
                    <a:lnTo>
                      <a:pt x="407" y="231"/>
                    </a:lnTo>
                    <a:lnTo>
                      <a:pt x="407" y="223"/>
                    </a:lnTo>
                    <a:lnTo>
                      <a:pt x="407" y="215"/>
                    </a:lnTo>
                    <a:lnTo>
                      <a:pt x="399" y="199"/>
                    </a:lnTo>
                    <a:lnTo>
                      <a:pt x="391" y="183"/>
                    </a:lnTo>
                    <a:lnTo>
                      <a:pt x="383" y="183"/>
                    </a:lnTo>
                    <a:lnTo>
                      <a:pt x="383" y="175"/>
                    </a:lnTo>
                    <a:lnTo>
                      <a:pt x="375" y="183"/>
                    </a:lnTo>
                    <a:lnTo>
                      <a:pt x="367" y="183"/>
                    </a:lnTo>
                    <a:lnTo>
                      <a:pt x="359" y="183"/>
                    </a:lnTo>
                    <a:lnTo>
                      <a:pt x="343" y="183"/>
                    </a:lnTo>
                    <a:lnTo>
                      <a:pt x="327" y="183"/>
                    </a:lnTo>
                    <a:lnTo>
                      <a:pt x="311" y="191"/>
                    </a:lnTo>
                    <a:lnTo>
                      <a:pt x="303" y="191"/>
                    </a:lnTo>
                    <a:lnTo>
                      <a:pt x="295" y="183"/>
                    </a:lnTo>
                    <a:lnTo>
                      <a:pt x="287" y="191"/>
                    </a:lnTo>
                    <a:lnTo>
                      <a:pt x="263" y="207"/>
                    </a:lnTo>
                    <a:lnTo>
                      <a:pt x="247" y="215"/>
                    </a:lnTo>
                    <a:lnTo>
                      <a:pt x="247" y="223"/>
                    </a:lnTo>
                    <a:lnTo>
                      <a:pt x="239" y="239"/>
                    </a:lnTo>
                    <a:lnTo>
                      <a:pt x="231" y="247"/>
                    </a:lnTo>
                    <a:lnTo>
                      <a:pt x="231" y="255"/>
                    </a:lnTo>
                    <a:lnTo>
                      <a:pt x="215" y="271"/>
                    </a:lnTo>
                    <a:lnTo>
                      <a:pt x="191" y="279"/>
                    </a:lnTo>
                    <a:lnTo>
                      <a:pt x="183" y="287"/>
                    </a:lnTo>
                    <a:lnTo>
                      <a:pt x="183" y="303"/>
                    </a:lnTo>
                    <a:lnTo>
                      <a:pt x="175" y="311"/>
                    </a:lnTo>
                    <a:lnTo>
                      <a:pt x="175" y="319"/>
                    </a:lnTo>
                    <a:lnTo>
                      <a:pt x="175" y="327"/>
                    </a:lnTo>
                    <a:lnTo>
                      <a:pt x="175" y="335"/>
                    </a:lnTo>
                    <a:lnTo>
                      <a:pt x="167" y="343"/>
                    </a:lnTo>
                    <a:lnTo>
                      <a:pt x="159" y="343"/>
                    </a:lnTo>
                    <a:lnTo>
                      <a:pt x="151" y="335"/>
                    </a:lnTo>
                    <a:lnTo>
                      <a:pt x="143" y="327"/>
                    </a:lnTo>
                    <a:lnTo>
                      <a:pt x="135" y="327"/>
                    </a:lnTo>
                    <a:lnTo>
                      <a:pt x="127" y="327"/>
                    </a:lnTo>
                    <a:lnTo>
                      <a:pt x="135" y="327"/>
                    </a:lnTo>
                    <a:lnTo>
                      <a:pt x="143" y="319"/>
                    </a:lnTo>
                    <a:lnTo>
                      <a:pt x="143" y="303"/>
                    </a:lnTo>
                    <a:lnTo>
                      <a:pt x="135" y="295"/>
                    </a:lnTo>
                    <a:lnTo>
                      <a:pt x="127" y="287"/>
                    </a:lnTo>
                    <a:lnTo>
                      <a:pt x="119" y="287"/>
                    </a:lnTo>
                    <a:lnTo>
                      <a:pt x="111" y="287"/>
                    </a:lnTo>
                    <a:lnTo>
                      <a:pt x="103" y="279"/>
                    </a:lnTo>
                    <a:lnTo>
                      <a:pt x="103" y="271"/>
                    </a:lnTo>
                    <a:lnTo>
                      <a:pt x="111" y="263"/>
                    </a:lnTo>
                    <a:lnTo>
                      <a:pt x="119" y="247"/>
                    </a:lnTo>
                    <a:lnTo>
                      <a:pt x="119" y="231"/>
                    </a:lnTo>
                    <a:lnTo>
                      <a:pt x="111" y="215"/>
                    </a:lnTo>
                    <a:lnTo>
                      <a:pt x="95" y="199"/>
                    </a:lnTo>
                    <a:lnTo>
                      <a:pt x="79" y="183"/>
                    </a:lnTo>
                    <a:lnTo>
                      <a:pt x="71" y="183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1335" y="2268"/>
                <a:ext cx="64" cy="93"/>
              </a:xfrm>
              <a:custGeom>
                <a:avLst/>
                <a:gdLst>
                  <a:gd name="T0" fmla="*/ 0 w 72"/>
                  <a:gd name="T1" fmla="*/ 9 h 120"/>
                  <a:gd name="T2" fmla="*/ 0 w 72"/>
                  <a:gd name="T3" fmla="*/ 8 h 120"/>
                  <a:gd name="T4" fmla="*/ 4 w 72"/>
                  <a:gd name="T5" fmla="*/ 7 h 120"/>
                  <a:gd name="T6" fmla="*/ 4 w 72"/>
                  <a:gd name="T7" fmla="*/ 6 h 120"/>
                  <a:gd name="T8" fmla="*/ 8 w 72"/>
                  <a:gd name="T9" fmla="*/ 4 h 120"/>
                  <a:gd name="T10" fmla="*/ 10 w 72"/>
                  <a:gd name="T11" fmla="*/ 3 h 120"/>
                  <a:gd name="T12" fmla="*/ 12 w 72"/>
                  <a:gd name="T13" fmla="*/ 2 h 120"/>
                  <a:gd name="T14" fmla="*/ 15 w 72"/>
                  <a:gd name="T15" fmla="*/ 2 h 120"/>
                  <a:gd name="T16" fmla="*/ 18 w 72"/>
                  <a:gd name="T17" fmla="*/ 0 h 120"/>
                  <a:gd name="T18" fmla="*/ 22 w 72"/>
                  <a:gd name="T19" fmla="*/ 0 h 120"/>
                  <a:gd name="T20" fmla="*/ 22 w 72"/>
                  <a:gd name="T21" fmla="*/ 2 h 120"/>
                  <a:gd name="T22" fmla="*/ 22 w 72"/>
                  <a:gd name="T23" fmla="*/ 2 h 120"/>
                  <a:gd name="T24" fmla="*/ 20 w 72"/>
                  <a:gd name="T25" fmla="*/ 4 h 120"/>
                  <a:gd name="T26" fmla="*/ 18 w 72"/>
                  <a:gd name="T27" fmla="*/ 4 h 120"/>
                  <a:gd name="T28" fmla="*/ 18 w 72"/>
                  <a:gd name="T29" fmla="*/ 5 h 120"/>
                  <a:gd name="T30" fmla="*/ 18 w 72"/>
                  <a:gd name="T31" fmla="*/ 6 h 120"/>
                  <a:gd name="T32" fmla="*/ 12 w 72"/>
                  <a:gd name="T33" fmla="*/ 7 h 120"/>
                  <a:gd name="T34" fmla="*/ 8 w 72"/>
                  <a:gd name="T35" fmla="*/ 9 h 120"/>
                  <a:gd name="T36" fmla="*/ 4 w 72"/>
                  <a:gd name="T37" fmla="*/ 9 h 120"/>
                  <a:gd name="T38" fmla="*/ 0 w 72"/>
                  <a:gd name="T39" fmla="*/ 9 h 120"/>
                  <a:gd name="T40" fmla="*/ 0 w 72"/>
                  <a:gd name="T41" fmla="*/ 9 h 120"/>
                  <a:gd name="T42" fmla="*/ 0 w 72"/>
                  <a:gd name="T43" fmla="*/ 8 h 120"/>
                  <a:gd name="T44" fmla="*/ 0 w 72"/>
                  <a:gd name="T45" fmla="*/ 9 h 12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2"/>
                  <a:gd name="T70" fmla="*/ 0 h 120"/>
                  <a:gd name="T71" fmla="*/ 72 w 72"/>
                  <a:gd name="T72" fmla="*/ 120 h 12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2" h="120">
                    <a:moveTo>
                      <a:pt x="0" y="112"/>
                    </a:moveTo>
                    <a:lnTo>
                      <a:pt x="0" y="104"/>
                    </a:lnTo>
                    <a:lnTo>
                      <a:pt x="8" y="96"/>
                    </a:lnTo>
                    <a:lnTo>
                      <a:pt x="16" y="80"/>
                    </a:lnTo>
                    <a:lnTo>
                      <a:pt x="24" y="56"/>
                    </a:lnTo>
                    <a:lnTo>
                      <a:pt x="32" y="40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16"/>
                    </a:lnTo>
                    <a:lnTo>
                      <a:pt x="72" y="32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56" y="80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8" y="120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04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1335" y="2268"/>
                <a:ext cx="64" cy="93"/>
              </a:xfrm>
              <a:custGeom>
                <a:avLst/>
                <a:gdLst>
                  <a:gd name="T0" fmla="*/ 0 w 72"/>
                  <a:gd name="T1" fmla="*/ 9 h 120"/>
                  <a:gd name="T2" fmla="*/ 0 w 72"/>
                  <a:gd name="T3" fmla="*/ 8 h 120"/>
                  <a:gd name="T4" fmla="*/ 4 w 72"/>
                  <a:gd name="T5" fmla="*/ 7 h 120"/>
                  <a:gd name="T6" fmla="*/ 4 w 72"/>
                  <a:gd name="T7" fmla="*/ 6 h 120"/>
                  <a:gd name="T8" fmla="*/ 8 w 72"/>
                  <a:gd name="T9" fmla="*/ 4 h 120"/>
                  <a:gd name="T10" fmla="*/ 10 w 72"/>
                  <a:gd name="T11" fmla="*/ 3 h 120"/>
                  <a:gd name="T12" fmla="*/ 12 w 72"/>
                  <a:gd name="T13" fmla="*/ 2 h 120"/>
                  <a:gd name="T14" fmla="*/ 15 w 72"/>
                  <a:gd name="T15" fmla="*/ 2 h 120"/>
                  <a:gd name="T16" fmla="*/ 18 w 72"/>
                  <a:gd name="T17" fmla="*/ 0 h 120"/>
                  <a:gd name="T18" fmla="*/ 22 w 72"/>
                  <a:gd name="T19" fmla="*/ 0 h 120"/>
                  <a:gd name="T20" fmla="*/ 22 w 72"/>
                  <a:gd name="T21" fmla="*/ 2 h 120"/>
                  <a:gd name="T22" fmla="*/ 22 w 72"/>
                  <a:gd name="T23" fmla="*/ 2 h 120"/>
                  <a:gd name="T24" fmla="*/ 20 w 72"/>
                  <a:gd name="T25" fmla="*/ 4 h 120"/>
                  <a:gd name="T26" fmla="*/ 18 w 72"/>
                  <a:gd name="T27" fmla="*/ 4 h 120"/>
                  <a:gd name="T28" fmla="*/ 18 w 72"/>
                  <a:gd name="T29" fmla="*/ 5 h 120"/>
                  <a:gd name="T30" fmla="*/ 18 w 72"/>
                  <a:gd name="T31" fmla="*/ 6 h 120"/>
                  <a:gd name="T32" fmla="*/ 12 w 72"/>
                  <a:gd name="T33" fmla="*/ 7 h 120"/>
                  <a:gd name="T34" fmla="*/ 8 w 72"/>
                  <a:gd name="T35" fmla="*/ 9 h 120"/>
                  <a:gd name="T36" fmla="*/ 4 w 72"/>
                  <a:gd name="T37" fmla="*/ 9 h 120"/>
                  <a:gd name="T38" fmla="*/ 0 w 72"/>
                  <a:gd name="T39" fmla="*/ 9 h 120"/>
                  <a:gd name="T40" fmla="*/ 0 w 72"/>
                  <a:gd name="T41" fmla="*/ 9 h 120"/>
                  <a:gd name="T42" fmla="*/ 0 w 72"/>
                  <a:gd name="T43" fmla="*/ 8 h 1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"/>
                  <a:gd name="T67" fmla="*/ 0 h 120"/>
                  <a:gd name="T68" fmla="*/ 72 w 72"/>
                  <a:gd name="T69" fmla="*/ 120 h 1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" h="120">
                    <a:moveTo>
                      <a:pt x="0" y="112"/>
                    </a:moveTo>
                    <a:lnTo>
                      <a:pt x="0" y="104"/>
                    </a:lnTo>
                    <a:lnTo>
                      <a:pt x="8" y="96"/>
                    </a:lnTo>
                    <a:lnTo>
                      <a:pt x="16" y="80"/>
                    </a:lnTo>
                    <a:lnTo>
                      <a:pt x="24" y="56"/>
                    </a:lnTo>
                    <a:lnTo>
                      <a:pt x="32" y="40"/>
                    </a:lnTo>
                    <a:lnTo>
                      <a:pt x="40" y="16"/>
                    </a:lnTo>
                    <a:lnTo>
                      <a:pt x="48" y="8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16"/>
                    </a:lnTo>
                    <a:lnTo>
                      <a:pt x="72" y="32"/>
                    </a:lnTo>
                    <a:lnTo>
                      <a:pt x="64" y="48"/>
                    </a:lnTo>
                    <a:lnTo>
                      <a:pt x="56" y="56"/>
                    </a:lnTo>
                    <a:lnTo>
                      <a:pt x="56" y="64"/>
                    </a:lnTo>
                    <a:lnTo>
                      <a:pt x="56" y="80"/>
                    </a:lnTo>
                    <a:lnTo>
                      <a:pt x="40" y="96"/>
                    </a:lnTo>
                    <a:lnTo>
                      <a:pt x="24" y="112"/>
                    </a:lnTo>
                    <a:lnTo>
                      <a:pt x="8" y="120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0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1626" y="1816"/>
                <a:ext cx="1777" cy="779"/>
              </a:xfrm>
              <a:custGeom>
                <a:avLst/>
                <a:gdLst>
                  <a:gd name="T0" fmla="*/ 482 w 1995"/>
                  <a:gd name="T1" fmla="*/ 9 h 1006"/>
                  <a:gd name="T2" fmla="*/ 444 w 1995"/>
                  <a:gd name="T3" fmla="*/ 13 h 1006"/>
                  <a:gd name="T4" fmla="*/ 412 w 1995"/>
                  <a:gd name="T5" fmla="*/ 19 h 1006"/>
                  <a:gd name="T6" fmla="*/ 391 w 1995"/>
                  <a:gd name="T7" fmla="*/ 16 h 1006"/>
                  <a:gd name="T8" fmla="*/ 399 w 1995"/>
                  <a:gd name="T9" fmla="*/ 10 h 1006"/>
                  <a:gd name="T10" fmla="*/ 413 w 1995"/>
                  <a:gd name="T11" fmla="*/ 5 h 1006"/>
                  <a:gd name="T12" fmla="*/ 384 w 1995"/>
                  <a:gd name="T13" fmla="*/ 9 h 1006"/>
                  <a:gd name="T14" fmla="*/ 379 w 1995"/>
                  <a:gd name="T15" fmla="*/ 16 h 1006"/>
                  <a:gd name="T16" fmla="*/ 356 w 1995"/>
                  <a:gd name="T17" fmla="*/ 26 h 1006"/>
                  <a:gd name="T18" fmla="*/ 331 w 1995"/>
                  <a:gd name="T19" fmla="*/ 30 h 1006"/>
                  <a:gd name="T20" fmla="*/ 333 w 1995"/>
                  <a:gd name="T21" fmla="*/ 34 h 1006"/>
                  <a:gd name="T22" fmla="*/ 314 w 1995"/>
                  <a:gd name="T23" fmla="*/ 38 h 1006"/>
                  <a:gd name="T24" fmla="*/ 286 w 1995"/>
                  <a:gd name="T25" fmla="*/ 39 h 1006"/>
                  <a:gd name="T26" fmla="*/ 267 w 1995"/>
                  <a:gd name="T27" fmla="*/ 36 h 1006"/>
                  <a:gd name="T28" fmla="*/ 249 w 1995"/>
                  <a:gd name="T29" fmla="*/ 36 h 1006"/>
                  <a:gd name="T30" fmla="*/ 203 w 1995"/>
                  <a:gd name="T31" fmla="*/ 38 h 1006"/>
                  <a:gd name="T32" fmla="*/ 176 w 1995"/>
                  <a:gd name="T33" fmla="*/ 36 h 1006"/>
                  <a:gd name="T34" fmla="*/ 149 w 1995"/>
                  <a:gd name="T35" fmla="*/ 36 h 1006"/>
                  <a:gd name="T36" fmla="*/ 120 w 1995"/>
                  <a:gd name="T37" fmla="*/ 38 h 1006"/>
                  <a:gd name="T38" fmla="*/ 75 w 1995"/>
                  <a:gd name="T39" fmla="*/ 46 h 1006"/>
                  <a:gd name="T40" fmla="*/ 40 w 1995"/>
                  <a:gd name="T41" fmla="*/ 51 h 1006"/>
                  <a:gd name="T42" fmla="*/ 27 w 1995"/>
                  <a:gd name="T43" fmla="*/ 53 h 1006"/>
                  <a:gd name="T44" fmla="*/ 10 w 1995"/>
                  <a:gd name="T45" fmla="*/ 54 h 1006"/>
                  <a:gd name="T46" fmla="*/ 4 w 1995"/>
                  <a:gd name="T47" fmla="*/ 59 h 1006"/>
                  <a:gd name="T48" fmla="*/ 23 w 1995"/>
                  <a:gd name="T49" fmla="*/ 60 h 1006"/>
                  <a:gd name="T50" fmla="*/ 33 w 1995"/>
                  <a:gd name="T51" fmla="*/ 61 h 1006"/>
                  <a:gd name="T52" fmla="*/ 62 w 1995"/>
                  <a:gd name="T53" fmla="*/ 62 h 1006"/>
                  <a:gd name="T54" fmla="*/ 83 w 1995"/>
                  <a:gd name="T55" fmla="*/ 65 h 1006"/>
                  <a:gd name="T56" fmla="*/ 83 w 1995"/>
                  <a:gd name="T57" fmla="*/ 62 h 1006"/>
                  <a:gd name="T58" fmla="*/ 102 w 1995"/>
                  <a:gd name="T59" fmla="*/ 59 h 1006"/>
                  <a:gd name="T60" fmla="*/ 131 w 1995"/>
                  <a:gd name="T61" fmla="*/ 58 h 1006"/>
                  <a:gd name="T62" fmla="*/ 208 w 1995"/>
                  <a:gd name="T63" fmla="*/ 54 h 1006"/>
                  <a:gd name="T64" fmla="*/ 250 w 1995"/>
                  <a:gd name="T65" fmla="*/ 54 h 1006"/>
                  <a:gd name="T66" fmla="*/ 286 w 1995"/>
                  <a:gd name="T67" fmla="*/ 54 h 1006"/>
                  <a:gd name="T68" fmla="*/ 261 w 1995"/>
                  <a:gd name="T69" fmla="*/ 60 h 1006"/>
                  <a:gd name="T70" fmla="*/ 261 w 1995"/>
                  <a:gd name="T71" fmla="*/ 67 h 1006"/>
                  <a:gd name="T72" fmla="*/ 271 w 1995"/>
                  <a:gd name="T73" fmla="*/ 70 h 1006"/>
                  <a:gd name="T74" fmla="*/ 300 w 1995"/>
                  <a:gd name="T75" fmla="*/ 78 h 1006"/>
                  <a:gd name="T76" fmla="*/ 326 w 1995"/>
                  <a:gd name="T77" fmla="*/ 69 h 1006"/>
                  <a:gd name="T78" fmla="*/ 354 w 1995"/>
                  <a:gd name="T79" fmla="*/ 65 h 1006"/>
                  <a:gd name="T80" fmla="*/ 372 w 1995"/>
                  <a:gd name="T81" fmla="*/ 62 h 1006"/>
                  <a:gd name="T82" fmla="*/ 354 w 1995"/>
                  <a:gd name="T83" fmla="*/ 57 h 1006"/>
                  <a:gd name="T84" fmla="*/ 387 w 1995"/>
                  <a:gd name="T85" fmla="*/ 53 h 1006"/>
                  <a:gd name="T86" fmla="*/ 399 w 1995"/>
                  <a:gd name="T87" fmla="*/ 57 h 1006"/>
                  <a:gd name="T88" fmla="*/ 394 w 1995"/>
                  <a:gd name="T89" fmla="*/ 59 h 1006"/>
                  <a:gd name="T90" fmla="*/ 446 w 1995"/>
                  <a:gd name="T91" fmla="*/ 59 h 1006"/>
                  <a:gd name="T92" fmla="*/ 476 w 1995"/>
                  <a:gd name="T93" fmla="*/ 53 h 1006"/>
                  <a:gd name="T94" fmla="*/ 495 w 1995"/>
                  <a:gd name="T95" fmla="*/ 53 h 1006"/>
                  <a:gd name="T96" fmla="*/ 491 w 1995"/>
                  <a:gd name="T97" fmla="*/ 60 h 1006"/>
                  <a:gd name="T98" fmla="*/ 509 w 1995"/>
                  <a:gd name="T99" fmla="*/ 57 h 1006"/>
                  <a:gd name="T100" fmla="*/ 509 w 1995"/>
                  <a:gd name="T101" fmla="*/ 53 h 1006"/>
                  <a:gd name="T102" fmla="*/ 534 w 1995"/>
                  <a:gd name="T103" fmla="*/ 47 h 1006"/>
                  <a:gd name="T104" fmla="*/ 547 w 1995"/>
                  <a:gd name="T105" fmla="*/ 50 h 1006"/>
                  <a:gd name="T106" fmla="*/ 544 w 1995"/>
                  <a:gd name="T107" fmla="*/ 44 h 1006"/>
                  <a:gd name="T108" fmla="*/ 572 w 1995"/>
                  <a:gd name="T109" fmla="*/ 42 h 1006"/>
                  <a:gd name="T110" fmla="*/ 562 w 1995"/>
                  <a:gd name="T111" fmla="*/ 49 h 1006"/>
                  <a:gd name="T112" fmla="*/ 556 w 1995"/>
                  <a:gd name="T113" fmla="*/ 54 h 1006"/>
                  <a:gd name="T114" fmla="*/ 590 w 1995"/>
                  <a:gd name="T115" fmla="*/ 49 h 1006"/>
                  <a:gd name="T116" fmla="*/ 594 w 1995"/>
                  <a:gd name="T117" fmla="*/ 44 h 1006"/>
                  <a:gd name="T118" fmla="*/ 617 w 1995"/>
                  <a:gd name="T119" fmla="*/ 39 h 1006"/>
                  <a:gd name="T120" fmla="*/ 605 w 1995"/>
                  <a:gd name="T121" fmla="*/ 36 h 1006"/>
                  <a:gd name="T122" fmla="*/ 613 w 1995"/>
                  <a:gd name="T123" fmla="*/ 20 h 10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5"/>
                  <a:gd name="T187" fmla="*/ 0 h 1006"/>
                  <a:gd name="T188" fmla="*/ 1995 w 1995"/>
                  <a:gd name="T189" fmla="*/ 1006 h 100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5" h="1006">
                    <a:moveTo>
                      <a:pt x="1604" y="0"/>
                    </a:moveTo>
                    <a:lnTo>
                      <a:pt x="1588" y="40"/>
                    </a:lnTo>
                    <a:lnTo>
                      <a:pt x="1572" y="56"/>
                    </a:lnTo>
                    <a:lnTo>
                      <a:pt x="1564" y="72"/>
                    </a:lnTo>
                    <a:lnTo>
                      <a:pt x="1548" y="96"/>
                    </a:lnTo>
                    <a:lnTo>
                      <a:pt x="1532" y="120"/>
                    </a:lnTo>
                    <a:lnTo>
                      <a:pt x="1524" y="128"/>
                    </a:lnTo>
                    <a:lnTo>
                      <a:pt x="1508" y="144"/>
                    </a:lnTo>
                    <a:lnTo>
                      <a:pt x="1492" y="152"/>
                    </a:lnTo>
                    <a:lnTo>
                      <a:pt x="1460" y="152"/>
                    </a:lnTo>
                    <a:lnTo>
                      <a:pt x="1436" y="160"/>
                    </a:lnTo>
                    <a:lnTo>
                      <a:pt x="1412" y="176"/>
                    </a:lnTo>
                    <a:lnTo>
                      <a:pt x="1380" y="192"/>
                    </a:lnTo>
                    <a:lnTo>
                      <a:pt x="1348" y="200"/>
                    </a:lnTo>
                    <a:lnTo>
                      <a:pt x="1332" y="200"/>
                    </a:lnTo>
                    <a:lnTo>
                      <a:pt x="1332" y="208"/>
                    </a:lnTo>
                    <a:lnTo>
                      <a:pt x="1325" y="232"/>
                    </a:lnTo>
                    <a:lnTo>
                      <a:pt x="1309" y="248"/>
                    </a:lnTo>
                    <a:lnTo>
                      <a:pt x="1293" y="248"/>
                    </a:lnTo>
                    <a:lnTo>
                      <a:pt x="1285" y="240"/>
                    </a:lnTo>
                    <a:lnTo>
                      <a:pt x="1277" y="240"/>
                    </a:lnTo>
                    <a:lnTo>
                      <a:pt x="1261" y="224"/>
                    </a:lnTo>
                    <a:lnTo>
                      <a:pt x="1245" y="216"/>
                    </a:lnTo>
                    <a:lnTo>
                      <a:pt x="1245" y="208"/>
                    </a:lnTo>
                    <a:lnTo>
                      <a:pt x="1253" y="200"/>
                    </a:lnTo>
                    <a:lnTo>
                      <a:pt x="1253" y="176"/>
                    </a:lnTo>
                    <a:lnTo>
                      <a:pt x="1253" y="152"/>
                    </a:lnTo>
                    <a:lnTo>
                      <a:pt x="1253" y="144"/>
                    </a:lnTo>
                    <a:lnTo>
                      <a:pt x="1253" y="136"/>
                    </a:lnTo>
                    <a:lnTo>
                      <a:pt x="1269" y="128"/>
                    </a:lnTo>
                    <a:lnTo>
                      <a:pt x="1285" y="112"/>
                    </a:lnTo>
                    <a:lnTo>
                      <a:pt x="1301" y="104"/>
                    </a:lnTo>
                    <a:lnTo>
                      <a:pt x="1309" y="88"/>
                    </a:lnTo>
                    <a:lnTo>
                      <a:pt x="1325" y="80"/>
                    </a:lnTo>
                    <a:lnTo>
                      <a:pt x="1325" y="72"/>
                    </a:lnTo>
                    <a:lnTo>
                      <a:pt x="1317" y="64"/>
                    </a:lnTo>
                    <a:lnTo>
                      <a:pt x="1301" y="56"/>
                    </a:lnTo>
                    <a:lnTo>
                      <a:pt x="1293" y="64"/>
                    </a:lnTo>
                    <a:lnTo>
                      <a:pt x="1269" y="72"/>
                    </a:lnTo>
                    <a:lnTo>
                      <a:pt x="1245" y="80"/>
                    </a:lnTo>
                    <a:lnTo>
                      <a:pt x="1229" y="88"/>
                    </a:lnTo>
                    <a:lnTo>
                      <a:pt x="1221" y="112"/>
                    </a:lnTo>
                    <a:lnTo>
                      <a:pt x="1221" y="128"/>
                    </a:lnTo>
                    <a:lnTo>
                      <a:pt x="1213" y="136"/>
                    </a:lnTo>
                    <a:lnTo>
                      <a:pt x="1205" y="152"/>
                    </a:lnTo>
                    <a:lnTo>
                      <a:pt x="1197" y="168"/>
                    </a:lnTo>
                    <a:lnTo>
                      <a:pt x="1197" y="184"/>
                    </a:lnTo>
                    <a:lnTo>
                      <a:pt x="1205" y="208"/>
                    </a:lnTo>
                    <a:lnTo>
                      <a:pt x="1205" y="232"/>
                    </a:lnTo>
                    <a:lnTo>
                      <a:pt x="1205" y="248"/>
                    </a:lnTo>
                    <a:lnTo>
                      <a:pt x="1189" y="280"/>
                    </a:lnTo>
                    <a:lnTo>
                      <a:pt x="1165" y="304"/>
                    </a:lnTo>
                    <a:lnTo>
                      <a:pt x="1149" y="328"/>
                    </a:lnTo>
                    <a:lnTo>
                      <a:pt x="1133" y="336"/>
                    </a:lnTo>
                    <a:lnTo>
                      <a:pt x="1117" y="344"/>
                    </a:lnTo>
                    <a:lnTo>
                      <a:pt x="1109" y="344"/>
                    </a:lnTo>
                    <a:lnTo>
                      <a:pt x="1109" y="352"/>
                    </a:lnTo>
                    <a:lnTo>
                      <a:pt x="1101" y="352"/>
                    </a:lnTo>
                    <a:lnTo>
                      <a:pt x="1077" y="375"/>
                    </a:lnTo>
                    <a:lnTo>
                      <a:pt x="1053" y="391"/>
                    </a:lnTo>
                    <a:lnTo>
                      <a:pt x="1037" y="407"/>
                    </a:lnTo>
                    <a:lnTo>
                      <a:pt x="1029" y="415"/>
                    </a:lnTo>
                    <a:lnTo>
                      <a:pt x="1037" y="423"/>
                    </a:lnTo>
                    <a:lnTo>
                      <a:pt x="1053" y="431"/>
                    </a:lnTo>
                    <a:lnTo>
                      <a:pt x="1061" y="431"/>
                    </a:lnTo>
                    <a:lnTo>
                      <a:pt x="1061" y="439"/>
                    </a:lnTo>
                    <a:lnTo>
                      <a:pt x="1053" y="447"/>
                    </a:lnTo>
                    <a:lnTo>
                      <a:pt x="1037" y="463"/>
                    </a:lnTo>
                    <a:lnTo>
                      <a:pt x="1021" y="463"/>
                    </a:lnTo>
                    <a:lnTo>
                      <a:pt x="1013" y="463"/>
                    </a:lnTo>
                    <a:lnTo>
                      <a:pt x="1013" y="471"/>
                    </a:lnTo>
                    <a:lnTo>
                      <a:pt x="997" y="487"/>
                    </a:lnTo>
                    <a:lnTo>
                      <a:pt x="973" y="503"/>
                    </a:lnTo>
                    <a:lnTo>
                      <a:pt x="958" y="511"/>
                    </a:lnTo>
                    <a:lnTo>
                      <a:pt x="950" y="511"/>
                    </a:lnTo>
                    <a:lnTo>
                      <a:pt x="942" y="511"/>
                    </a:lnTo>
                    <a:lnTo>
                      <a:pt x="926" y="503"/>
                    </a:lnTo>
                    <a:lnTo>
                      <a:pt x="910" y="495"/>
                    </a:lnTo>
                    <a:lnTo>
                      <a:pt x="894" y="479"/>
                    </a:lnTo>
                    <a:lnTo>
                      <a:pt x="886" y="463"/>
                    </a:lnTo>
                    <a:lnTo>
                      <a:pt x="870" y="455"/>
                    </a:lnTo>
                    <a:lnTo>
                      <a:pt x="870" y="447"/>
                    </a:lnTo>
                    <a:lnTo>
                      <a:pt x="870" y="455"/>
                    </a:lnTo>
                    <a:lnTo>
                      <a:pt x="846" y="455"/>
                    </a:lnTo>
                    <a:lnTo>
                      <a:pt x="830" y="463"/>
                    </a:lnTo>
                    <a:lnTo>
                      <a:pt x="822" y="463"/>
                    </a:lnTo>
                    <a:lnTo>
                      <a:pt x="814" y="455"/>
                    </a:lnTo>
                    <a:lnTo>
                      <a:pt x="806" y="455"/>
                    </a:lnTo>
                    <a:lnTo>
                      <a:pt x="806" y="463"/>
                    </a:lnTo>
                    <a:lnTo>
                      <a:pt x="790" y="463"/>
                    </a:lnTo>
                    <a:lnTo>
                      <a:pt x="766" y="455"/>
                    </a:lnTo>
                    <a:lnTo>
                      <a:pt x="750" y="455"/>
                    </a:lnTo>
                    <a:lnTo>
                      <a:pt x="734" y="463"/>
                    </a:lnTo>
                    <a:lnTo>
                      <a:pt x="702" y="479"/>
                    </a:lnTo>
                    <a:lnTo>
                      <a:pt x="670" y="487"/>
                    </a:lnTo>
                    <a:lnTo>
                      <a:pt x="646" y="487"/>
                    </a:lnTo>
                    <a:lnTo>
                      <a:pt x="638" y="479"/>
                    </a:lnTo>
                    <a:lnTo>
                      <a:pt x="630" y="479"/>
                    </a:lnTo>
                    <a:lnTo>
                      <a:pt x="614" y="471"/>
                    </a:lnTo>
                    <a:lnTo>
                      <a:pt x="599" y="463"/>
                    </a:lnTo>
                    <a:lnTo>
                      <a:pt x="591" y="471"/>
                    </a:lnTo>
                    <a:lnTo>
                      <a:pt x="559" y="471"/>
                    </a:lnTo>
                    <a:lnTo>
                      <a:pt x="535" y="471"/>
                    </a:lnTo>
                    <a:lnTo>
                      <a:pt x="519" y="463"/>
                    </a:lnTo>
                    <a:lnTo>
                      <a:pt x="511" y="463"/>
                    </a:lnTo>
                    <a:lnTo>
                      <a:pt x="503" y="463"/>
                    </a:lnTo>
                    <a:lnTo>
                      <a:pt x="487" y="463"/>
                    </a:lnTo>
                    <a:lnTo>
                      <a:pt x="471" y="463"/>
                    </a:lnTo>
                    <a:lnTo>
                      <a:pt x="455" y="463"/>
                    </a:lnTo>
                    <a:lnTo>
                      <a:pt x="431" y="463"/>
                    </a:lnTo>
                    <a:lnTo>
                      <a:pt x="415" y="463"/>
                    </a:lnTo>
                    <a:lnTo>
                      <a:pt x="407" y="463"/>
                    </a:lnTo>
                    <a:lnTo>
                      <a:pt x="391" y="471"/>
                    </a:lnTo>
                    <a:lnTo>
                      <a:pt x="383" y="487"/>
                    </a:lnTo>
                    <a:lnTo>
                      <a:pt x="367" y="495"/>
                    </a:lnTo>
                    <a:lnTo>
                      <a:pt x="343" y="503"/>
                    </a:lnTo>
                    <a:lnTo>
                      <a:pt x="311" y="535"/>
                    </a:lnTo>
                    <a:lnTo>
                      <a:pt x="287" y="567"/>
                    </a:lnTo>
                    <a:lnTo>
                      <a:pt x="263" y="583"/>
                    </a:lnTo>
                    <a:lnTo>
                      <a:pt x="240" y="599"/>
                    </a:lnTo>
                    <a:lnTo>
                      <a:pt x="216" y="615"/>
                    </a:lnTo>
                    <a:lnTo>
                      <a:pt x="200" y="623"/>
                    </a:lnTo>
                    <a:lnTo>
                      <a:pt x="184" y="631"/>
                    </a:lnTo>
                    <a:lnTo>
                      <a:pt x="160" y="639"/>
                    </a:lnTo>
                    <a:lnTo>
                      <a:pt x="144" y="647"/>
                    </a:lnTo>
                    <a:lnTo>
                      <a:pt x="128" y="663"/>
                    </a:lnTo>
                    <a:lnTo>
                      <a:pt x="120" y="679"/>
                    </a:lnTo>
                    <a:lnTo>
                      <a:pt x="112" y="679"/>
                    </a:lnTo>
                    <a:lnTo>
                      <a:pt x="104" y="679"/>
                    </a:lnTo>
                    <a:lnTo>
                      <a:pt x="104" y="687"/>
                    </a:lnTo>
                    <a:lnTo>
                      <a:pt x="96" y="687"/>
                    </a:lnTo>
                    <a:lnTo>
                      <a:pt x="88" y="687"/>
                    </a:lnTo>
                    <a:lnTo>
                      <a:pt x="80" y="687"/>
                    </a:lnTo>
                    <a:lnTo>
                      <a:pt x="72" y="687"/>
                    </a:lnTo>
                    <a:lnTo>
                      <a:pt x="64" y="687"/>
                    </a:lnTo>
                    <a:lnTo>
                      <a:pt x="56" y="687"/>
                    </a:lnTo>
                    <a:lnTo>
                      <a:pt x="40" y="687"/>
                    </a:lnTo>
                    <a:lnTo>
                      <a:pt x="32" y="695"/>
                    </a:lnTo>
                    <a:lnTo>
                      <a:pt x="24" y="703"/>
                    </a:lnTo>
                    <a:lnTo>
                      <a:pt x="16" y="711"/>
                    </a:lnTo>
                    <a:lnTo>
                      <a:pt x="8" y="727"/>
                    </a:lnTo>
                    <a:lnTo>
                      <a:pt x="0" y="751"/>
                    </a:lnTo>
                    <a:lnTo>
                      <a:pt x="0" y="759"/>
                    </a:lnTo>
                    <a:lnTo>
                      <a:pt x="8" y="759"/>
                    </a:lnTo>
                    <a:lnTo>
                      <a:pt x="16" y="767"/>
                    </a:lnTo>
                    <a:lnTo>
                      <a:pt x="16" y="775"/>
                    </a:lnTo>
                    <a:lnTo>
                      <a:pt x="24" y="775"/>
                    </a:lnTo>
                    <a:lnTo>
                      <a:pt x="32" y="775"/>
                    </a:lnTo>
                    <a:lnTo>
                      <a:pt x="56" y="775"/>
                    </a:lnTo>
                    <a:lnTo>
                      <a:pt x="72" y="783"/>
                    </a:lnTo>
                    <a:lnTo>
                      <a:pt x="72" y="791"/>
                    </a:lnTo>
                    <a:lnTo>
                      <a:pt x="80" y="791"/>
                    </a:lnTo>
                    <a:lnTo>
                      <a:pt x="80" y="799"/>
                    </a:lnTo>
                    <a:lnTo>
                      <a:pt x="88" y="799"/>
                    </a:lnTo>
                    <a:lnTo>
                      <a:pt x="96" y="799"/>
                    </a:lnTo>
                    <a:lnTo>
                      <a:pt x="104" y="791"/>
                    </a:lnTo>
                    <a:lnTo>
                      <a:pt x="112" y="791"/>
                    </a:lnTo>
                    <a:lnTo>
                      <a:pt x="128" y="791"/>
                    </a:lnTo>
                    <a:lnTo>
                      <a:pt x="152" y="783"/>
                    </a:lnTo>
                    <a:lnTo>
                      <a:pt x="160" y="783"/>
                    </a:lnTo>
                    <a:lnTo>
                      <a:pt x="176" y="783"/>
                    </a:lnTo>
                    <a:lnTo>
                      <a:pt x="200" y="799"/>
                    </a:lnTo>
                    <a:lnTo>
                      <a:pt x="216" y="815"/>
                    </a:lnTo>
                    <a:lnTo>
                      <a:pt x="232" y="831"/>
                    </a:lnTo>
                    <a:lnTo>
                      <a:pt x="240" y="831"/>
                    </a:lnTo>
                    <a:lnTo>
                      <a:pt x="255" y="831"/>
                    </a:lnTo>
                    <a:lnTo>
                      <a:pt x="255" y="823"/>
                    </a:lnTo>
                    <a:lnTo>
                      <a:pt x="263" y="831"/>
                    </a:lnTo>
                    <a:lnTo>
                      <a:pt x="287" y="839"/>
                    </a:lnTo>
                    <a:lnTo>
                      <a:pt x="295" y="839"/>
                    </a:lnTo>
                    <a:lnTo>
                      <a:pt x="295" y="831"/>
                    </a:lnTo>
                    <a:lnTo>
                      <a:pt x="279" y="815"/>
                    </a:lnTo>
                    <a:lnTo>
                      <a:pt x="263" y="807"/>
                    </a:lnTo>
                    <a:lnTo>
                      <a:pt x="263" y="799"/>
                    </a:lnTo>
                    <a:lnTo>
                      <a:pt x="263" y="783"/>
                    </a:lnTo>
                    <a:lnTo>
                      <a:pt x="279" y="759"/>
                    </a:lnTo>
                    <a:lnTo>
                      <a:pt x="303" y="743"/>
                    </a:lnTo>
                    <a:lnTo>
                      <a:pt x="327" y="735"/>
                    </a:lnTo>
                    <a:lnTo>
                      <a:pt x="335" y="751"/>
                    </a:lnTo>
                    <a:lnTo>
                      <a:pt x="327" y="759"/>
                    </a:lnTo>
                    <a:lnTo>
                      <a:pt x="335" y="767"/>
                    </a:lnTo>
                    <a:lnTo>
                      <a:pt x="351" y="775"/>
                    </a:lnTo>
                    <a:lnTo>
                      <a:pt x="359" y="775"/>
                    </a:lnTo>
                    <a:lnTo>
                      <a:pt x="367" y="767"/>
                    </a:lnTo>
                    <a:lnTo>
                      <a:pt x="383" y="759"/>
                    </a:lnTo>
                    <a:lnTo>
                      <a:pt x="415" y="751"/>
                    </a:lnTo>
                    <a:lnTo>
                      <a:pt x="463" y="751"/>
                    </a:lnTo>
                    <a:lnTo>
                      <a:pt x="503" y="743"/>
                    </a:lnTo>
                    <a:lnTo>
                      <a:pt x="551" y="719"/>
                    </a:lnTo>
                    <a:lnTo>
                      <a:pt x="599" y="711"/>
                    </a:lnTo>
                    <a:lnTo>
                      <a:pt x="638" y="703"/>
                    </a:lnTo>
                    <a:lnTo>
                      <a:pt x="662" y="703"/>
                    </a:lnTo>
                    <a:lnTo>
                      <a:pt x="702" y="695"/>
                    </a:lnTo>
                    <a:lnTo>
                      <a:pt x="726" y="687"/>
                    </a:lnTo>
                    <a:lnTo>
                      <a:pt x="750" y="679"/>
                    </a:lnTo>
                    <a:lnTo>
                      <a:pt x="774" y="687"/>
                    </a:lnTo>
                    <a:lnTo>
                      <a:pt x="790" y="703"/>
                    </a:lnTo>
                    <a:lnTo>
                      <a:pt x="798" y="703"/>
                    </a:lnTo>
                    <a:lnTo>
                      <a:pt x="814" y="711"/>
                    </a:lnTo>
                    <a:lnTo>
                      <a:pt x="838" y="719"/>
                    </a:lnTo>
                    <a:lnTo>
                      <a:pt x="854" y="719"/>
                    </a:lnTo>
                    <a:lnTo>
                      <a:pt x="878" y="711"/>
                    </a:lnTo>
                    <a:lnTo>
                      <a:pt x="902" y="703"/>
                    </a:lnTo>
                    <a:lnTo>
                      <a:pt x="910" y="703"/>
                    </a:lnTo>
                    <a:lnTo>
                      <a:pt x="910" y="719"/>
                    </a:lnTo>
                    <a:lnTo>
                      <a:pt x="902" y="743"/>
                    </a:lnTo>
                    <a:lnTo>
                      <a:pt x="886" y="759"/>
                    </a:lnTo>
                    <a:lnTo>
                      <a:pt x="870" y="775"/>
                    </a:lnTo>
                    <a:lnTo>
                      <a:pt x="846" y="783"/>
                    </a:lnTo>
                    <a:lnTo>
                      <a:pt x="830" y="775"/>
                    </a:lnTo>
                    <a:lnTo>
                      <a:pt x="822" y="775"/>
                    </a:lnTo>
                    <a:lnTo>
                      <a:pt x="830" y="783"/>
                    </a:lnTo>
                    <a:lnTo>
                      <a:pt x="838" y="807"/>
                    </a:lnTo>
                    <a:lnTo>
                      <a:pt x="838" y="823"/>
                    </a:lnTo>
                    <a:lnTo>
                      <a:pt x="838" y="847"/>
                    </a:lnTo>
                    <a:lnTo>
                      <a:pt x="830" y="871"/>
                    </a:lnTo>
                    <a:lnTo>
                      <a:pt x="822" y="887"/>
                    </a:lnTo>
                    <a:lnTo>
                      <a:pt x="814" y="887"/>
                    </a:lnTo>
                    <a:lnTo>
                      <a:pt x="822" y="894"/>
                    </a:lnTo>
                    <a:lnTo>
                      <a:pt x="830" y="902"/>
                    </a:lnTo>
                    <a:lnTo>
                      <a:pt x="846" y="910"/>
                    </a:lnTo>
                    <a:lnTo>
                      <a:pt x="862" y="918"/>
                    </a:lnTo>
                    <a:lnTo>
                      <a:pt x="878" y="942"/>
                    </a:lnTo>
                    <a:lnTo>
                      <a:pt x="878" y="958"/>
                    </a:lnTo>
                    <a:lnTo>
                      <a:pt x="886" y="974"/>
                    </a:lnTo>
                    <a:lnTo>
                      <a:pt x="918" y="990"/>
                    </a:lnTo>
                    <a:lnTo>
                      <a:pt x="942" y="1006"/>
                    </a:lnTo>
                    <a:lnTo>
                      <a:pt x="950" y="1006"/>
                    </a:lnTo>
                    <a:lnTo>
                      <a:pt x="966" y="990"/>
                    </a:lnTo>
                    <a:lnTo>
                      <a:pt x="981" y="974"/>
                    </a:lnTo>
                    <a:lnTo>
                      <a:pt x="989" y="950"/>
                    </a:lnTo>
                    <a:lnTo>
                      <a:pt x="1005" y="926"/>
                    </a:lnTo>
                    <a:lnTo>
                      <a:pt x="1021" y="910"/>
                    </a:lnTo>
                    <a:lnTo>
                      <a:pt x="1037" y="894"/>
                    </a:lnTo>
                    <a:lnTo>
                      <a:pt x="1053" y="879"/>
                    </a:lnTo>
                    <a:lnTo>
                      <a:pt x="1061" y="863"/>
                    </a:lnTo>
                    <a:lnTo>
                      <a:pt x="1061" y="855"/>
                    </a:lnTo>
                    <a:lnTo>
                      <a:pt x="1069" y="847"/>
                    </a:lnTo>
                    <a:lnTo>
                      <a:pt x="1101" y="847"/>
                    </a:lnTo>
                    <a:lnTo>
                      <a:pt x="1125" y="839"/>
                    </a:lnTo>
                    <a:lnTo>
                      <a:pt x="1133" y="831"/>
                    </a:lnTo>
                    <a:lnTo>
                      <a:pt x="1149" y="831"/>
                    </a:lnTo>
                    <a:lnTo>
                      <a:pt x="1165" y="831"/>
                    </a:lnTo>
                    <a:lnTo>
                      <a:pt x="1181" y="831"/>
                    </a:lnTo>
                    <a:lnTo>
                      <a:pt x="1181" y="815"/>
                    </a:lnTo>
                    <a:lnTo>
                      <a:pt x="1181" y="799"/>
                    </a:lnTo>
                    <a:lnTo>
                      <a:pt x="1181" y="783"/>
                    </a:lnTo>
                    <a:lnTo>
                      <a:pt x="1165" y="775"/>
                    </a:lnTo>
                    <a:lnTo>
                      <a:pt x="1149" y="767"/>
                    </a:lnTo>
                    <a:lnTo>
                      <a:pt x="1133" y="759"/>
                    </a:lnTo>
                    <a:lnTo>
                      <a:pt x="1117" y="743"/>
                    </a:lnTo>
                    <a:lnTo>
                      <a:pt x="1125" y="719"/>
                    </a:lnTo>
                    <a:lnTo>
                      <a:pt x="1133" y="703"/>
                    </a:lnTo>
                    <a:lnTo>
                      <a:pt x="1149" y="695"/>
                    </a:lnTo>
                    <a:lnTo>
                      <a:pt x="1173" y="679"/>
                    </a:lnTo>
                    <a:lnTo>
                      <a:pt x="1197" y="671"/>
                    </a:lnTo>
                    <a:lnTo>
                      <a:pt x="1213" y="663"/>
                    </a:lnTo>
                    <a:lnTo>
                      <a:pt x="1229" y="679"/>
                    </a:lnTo>
                    <a:lnTo>
                      <a:pt x="1245" y="695"/>
                    </a:lnTo>
                    <a:lnTo>
                      <a:pt x="1253" y="703"/>
                    </a:lnTo>
                    <a:lnTo>
                      <a:pt x="1269" y="711"/>
                    </a:lnTo>
                    <a:lnTo>
                      <a:pt x="1277" y="727"/>
                    </a:lnTo>
                    <a:lnTo>
                      <a:pt x="1277" y="735"/>
                    </a:lnTo>
                    <a:lnTo>
                      <a:pt x="1269" y="743"/>
                    </a:lnTo>
                    <a:lnTo>
                      <a:pt x="1245" y="751"/>
                    </a:lnTo>
                    <a:lnTo>
                      <a:pt x="1229" y="751"/>
                    </a:lnTo>
                    <a:lnTo>
                      <a:pt x="1221" y="759"/>
                    </a:lnTo>
                    <a:lnTo>
                      <a:pt x="1229" y="767"/>
                    </a:lnTo>
                    <a:lnTo>
                      <a:pt x="1237" y="767"/>
                    </a:lnTo>
                    <a:lnTo>
                      <a:pt x="1253" y="759"/>
                    </a:lnTo>
                    <a:lnTo>
                      <a:pt x="1277" y="759"/>
                    </a:lnTo>
                    <a:lnTo>
                      <a:pt x="1301" y="751"/>
                    </a:lnTo>
                    <a:lnTo>
                      <a:pt x="1317" y="751"/>
                    </a:lnTo>
                    <a:lnTo>
                      <a:pt x="1364" y="751"/>
                    </a:lnTo>
                    <a:lnTo>
                      <a:pt x="1396" y="751"/>
                    </a:lnTo>
                    <a:lnTo>
                      <a:pt x="1420" y="759"/>
                    </a:lnTo>
                    <a:lnTo>
                      <a:pt x="1444" y="767"/>
                    </a:lnTo>
                    <a:lnTo>
                      <a:pt x="1452" y="759"/>
                    </a:lnTo>
                    <a:lnTo>
                      <a:pt x="1460" y="727"/>
                    </a:lnTo>
                    <a:lnTo>
                      <a:pt x="1476" y="711"/>
                    </a:lnTo>
                    <a:lnTo>
                      <a:pt x="1492" y="703"/>
                    </a:lnTo>
                    <a:lnTo>
                      <a:pt x="1516" y="679"/>
                    </a:lnTo>
                    <a:lnTo>
                      <a:pt x="1532" y="663"/>
                    </a:lnTo>
                    <a:lnTo>
                      <a:pt x="1548" y="655"/>
                    </a:lnTo>
                    <a:lnTo>
                      <a:pt x="1564" y="663"/>
                    </a:lnTo>
                    <a:lnTo>
                      <a:pt x="1572" y="671"/>
                    </a:lnTo>
                    <a:lnTo>
                      <a:pt x="1580" y="679"/>
                    </a:lnTo>
                    <a:lnTo>
                      <a:pt x="1572" y="687"/>
                    </a:lnTo>
                    <a:lnTo>
                      <a:pt x="1564" y="703"/>
                    </a:lnTo>
                    <a:lnTo>
                      <a:pt x="1556" y="735"/>
                    </a:lnTo>
                    <a:lnTo>
                      <a:pt x="1556" y="767"/>
                    </a:lnTo>
                    <a:lnTo>
                      <a:pt x="1556" y="775"/>
                    </a:lnTo>
                    <a:lnTo>
                      <a:pt x="1564" y="775"/>
                    </a:lnTo>
                    <a:lnTo>
                      <a:pt x="1564" y="783"/>
                    </a:lnTo>
                    <a:lnTo>
                      <a:pt x="1572" y="783"/>
                    </a:lnTo>
                    <a:lnTo>
                      <a:pt x="1580" y="767"/>
                    </a:lnTo>
                    <a:lnTo>
                      <a:pt x="1596" y="751"/>
                    </a:lnTo>
                    <a:lnTo>
                      <a:pt x="1604" y="743"/>
                    </a:lnTo>
                    <a:lnTo>
                      <a:pt x="1612" y="735"/>
                    </a:lnTo>
                    <a:lnTo>
                      <a:pt x="1620" y="727"/>
                    </a:lnTo>
                    <a:lnTo>
                      <a:pt x="1620" y="719"/>
                    </a:lnTo>
                    <a:lnTo>
                      <a:pt x="1628" y="719"/>
                    </a:lnTo>
                    <a:lnTo>
                      <a:pt x="1628" y="711"/>
                    </a:lnTo>
                    <a:lnTo>
                      <a:pt x="1628" y="703"/>
                    </a:lnTo>
                    <a:lnTo>
                      <a:pt x="1628" y="695"/>
                    </a:lnTo>
                    <a:lnTo>
                      <a:pt x="1620" y="687"/>
                    </a:lnTo>
                    <a:lnTo>
                      <a:pt x="1620" y="679"/>
                    </a:lnTo>
                    <a:lnTo>
                      <a:pt x="1620" y="663"/>
                    </a:lnTo>
                    <a:lnTo>
                      <a:pt x="1628" y="647"/>
                    </a:lnTo>
                    <a:lnTo>
                      <a:pt x="1652" y="623"/>
                    </a:lnTo>
                    <a:lnTo>
                      <a:pt x="1676" y="607"/>
                    </a:lnTo>
                    <a:lnTo>
                      <a:pt x="1699" y="615"/>
                    </a:lnTo>
                    <a:lnTo>
                      <a:pt x="1715" y="623"/>
                    </a:lnTo>
                    <a:lnTo>
                      <a:pt x="1723" y="631"/>
                    </a:lnTo>
                    <a:lnTo>
                      <a:pt x="1723" y="639"/>
                    </a:lnTo>
                    <a:lnTo>
                      <a:pt x="1723" y="647"/>
                    </a:lnTo>
                    <a:lnTo>
                      <a:pt x="1731" y="647"/>
                    </a:lnTo>
                    <a:lnTo>
                      <a:pt x="1739" y="647"/>
                    </a:lnTo>
                    <a:lnTo>
                      <a:pt x="1755" y="647"/>
                    </a:lnTo>
                    <a:lnTo>
                      <a:pt x="1747" y="631"/>
                    </a:lnTo>
                    <a:lnTo>
                      <a:pt x="1739" y="615"/>
                    </a:lnTo>
                    <a:lnTo>
                      <a:pt x="1739" y="607"/>
                    </a:lnTo>
                    <a:lnTo>
                      <a:pt x="1739" y="591"/>
                    </a:lnTo>
                    <a:lnTo>
                      <a:pt x="1731" y="575"/>
                    </a:lnTo>
                    <a:lnTo>
                      <a:pt x="1739" y="559"/>
                    </a:lnTo>
                    <a:lnTo>
                      <a:pt x="1755" y="543"/>
                    </a:lnTo>
                    <a:lnTo>
                      <a:pt x="1771" y="535"/>
                    </a:lnTo>
                    <a:lnTo>
                      <a:pt x="1795" y="527"/>
                    </a:lnTo>
                    <a:lnTo>
                      <a:pt x="1811" y="535"/>
                    </a:lnTo>
                    <a:lnTo>
                      <a:pt x="1819" y="543"/>
                    </a:lnTo>
                    <a:lnTo>
                      <a:pt x="1827" y="551"/>
                    </a:lnTo>
                    <a:lnTo>
                      <a:pt x="1827" y="567"/>
                    </a:lnTo>
                    <a:lnTo>
                      <a:pt x="1827" y="583"/>
                    </a:lnTo>
                    <a:lnTo>
                      <a:pt x="1819" y="591"/>
                    </a:lnTo>
                    <a:lnTo>
                      <a:pt x="1803" y="599"/>
                    </a:lnTo>
                    <a:lnTo>
                      <a:pt x="1787" y="623"/>
                    </a:lnTo>
                    <a:lnTo>
                      <a:pt x="1771" y="647"/>
                    </a:lnTo>
                    <a:lnTo>
                      <a:pt x="1763" y="663"/>
                    </a:lnTo>
                    <a:lnTo>
                      <a:pt x="1763" y="671"/>
                    </a:lnTo>
                    <a:lnTo>
                      <a:pt x="1763" y="679"/>
                    </a:lnTo>
                    <a:lnTo>
                      <a:pt x="1763" y="687"/>
                    </a:lnTo>
                    <a:lnTo>
                      <a:pt x="1771" y="703"/>
                    </a:lnTo>
                    <a:lnTo>
                      <a:pt x="1779" y="711"/>
                    </a:lnTo>
                    <a:lnTo>
                      <a:pt x="1795" y="703"/>
                    </a:lnTo>
                    <a:lnTo>
                      <a:pt x="1819" y="671"/>
                    </a:lnTo>
                    <a:lnTo>
                      <a:pt x="1851" y="647"/>
                    </a:lnTo>
                    <a:lnTo>
                      <a:pt x="1875" y="631"/>
                    </a:lnTo>
                    <a:lnTo>
                      <a:pt x="1875" y="623"/>
                    </a:lnTo>
                    <a:lnTo>
                      <a:pt x="1875" y="615"/>
                    </a:lnTo>
                    <a:lnTo>
                      <a:pt x="1875" y="599"/>
                    </a:lnTo>
                    <a:lnTo>
                      <a:pt x="1875" y="591"/>
                    </a:lnTo>
                    <a:lnTo>
                      <a:pt x="1883" y="583"/>
                    </a:lnTo>
                    <a:lnTo>
                      <a:pt x="1891" y="575"/>
                    </a:lnTo>
                    <a:lnTo>
                      <a:pt x="1891" y="567"/>
                    </a:lnTo>
                    <a:lnTo>
                      <a:pt x="1891" y="559"/>
                    </a:lnTo>
                    <a:lnTo>
                      <a:pt x="1899" y="551"/>
                    </a:lnTo>
                    <a:lnTo>
                      <a:pt x="1915" y="543"/>
                    </a:lnTo>
                    <a:lnTo>
                      <a:pt x="1939" y="527"/>
                    </a:lnTo>
                    <a:lnTo>
                      <a:pt x="1955" y="519"/>
                    </a:lnTo>
                    <a:lnTo>
                      <a:pt x="1963" y="511"/>
                    </a:lnTo>
                    <a:lnTo>
                      <a:pt x="1955" y="503"/>
                    </a:lnTo>
                    <a:lnTo>
                      <a:pt x="1931" y="487"/>
                    </a:lnTo>
                    <a:lnTo>
                      <a:pt x="1923" y="471"/>
                    </a:lnTo>
                    <a:lnTo>
                      <a:pt x="1931" y="463"/>
                    </a:lnTo>
                    <a:lnTo>
                      <a:pt x="1931" y="455"/>
                    </a:lnTo>
                    <a:lnTo>
                      <a:pt x="1923" y="455"/>
                    </a:lnTo>
                    <a:lnTo>
                      <a:pt x="1915" y="439"/>
                    </a:lnTo>
                    <a:lnTo>
                      <a:pt x="1915" y="415"/>
                    </a:lnTo>
                    <a:lnTo>
                      <a:pt x="1915" y="383"/>
                    </a:lnTo>
                    <a:lnTo>
                      <a:pt x="1923" y="336"/>
                    </a:lnTo>
                    <a:lnTo>
                      <a:pt x="1931" y="288"/>
                    </a:lnTo>
                    <a:lnTo>
                      <a:pt x="1947" y="264"/>
                    </a:lnTo>
                    <a:lnTo>
                      <a:pt x="1963" y="248"/>
                    </a:lnTo>
                    <a:lnTo>
                      <a:pt x="1979" y="232"/>
                    </a:lnTo>
                    <a:lnTo>
                      <a:pt x="1995" y="216"/>
                    </a:lnTo>
                    <a:lnTo>
                      <a:pt x="1995" y="208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24"/>
              <p:cNvSpPr>
                <a:spLocks/>
              </p:cNvSpPr>
              <p:nvPr/>
            </p:nvSpPr>
            <p:spPr bwMode="auto">
              <a:xfrm>
                <a:off x="1626" y="1816"/>
                <a:ext cx="1777" cy="779"/>
              </a:xfrm>
              <a:custGeom>
                <a:avLst/>
                <a:gdLst>
                  <a:gd name="T0" fmla="*/ 482 w 1995"/>
                  <a:gd name="T1" fmla="*/ 9 h 1006"/>
                  <a:gd name="T2" fmla="*/ 444 w 1995"/>
                  <a:gd name="T3" fmla="*/ 13 h 1006"/>
                  <a:gd name="T4" fmla="*/ 412 w 1995"/>
                  <a:gd name="T5" fmla="*/ 19 h 1006"/>
                  <a:gd name="T6" fmla="*/ 391 w 1995"/>
                  <a:gd name="T7" fmla="*/ 16 h 1006"/>
                  <a:gd name="T8" fmla="*/ 399 w 1995"/>
                  <a:gd name="T9" fmla="*/ 10 h 1006"/>
                  <a:gd name="T10" fmla="*/ 413 w 1995"/>
                  <a:gd name="T11" fmla="*/ 5 h 1006"/>
                  <a:gd name="T12" fmla="*/ 384 w 1995"/>
                  <a:gd name="T13" fmla="*/ 9 h 1006"/>
                  <a:gd name="T14" fmla="*/ 379 w 1995"/>
                  <a:gd name="T15" fmla="*/ 16 h 1006"/>
                  <a:gd name="T16" fmla="*/ 356 w 1995"/>
                  <a:gd name="T17" fmla="*/ 26 h 1006"/>
                  <a:gd name="T18" fmla="*/ 331 w 1995"/>
                  <a:gd name="T19" fmla="*/ 30 h 1006"/>
                  <a:gd name="T20" fmla="*/ 333 w 1995"/>
                  <a:gd name="T21" fmla="*/ 34 h 1006"/>
                  <a:gd name="T22" fmla="*/ 314 w 1995"/>
                  <a:gd name="T23" fmla="*/ 38 h 1006"/>
                  <a:gd name="T24" fmla="*/ 286 w 1995"/>
                  <a:gd name="T25" fmla="*/ 39 h 1006"/>
                  <a:gd name="T26" fmla="*/ 267 w 1995"/>
                  <a:gd name="T27" fmla="*/ 36 h 1006"/>
                  <a:gd name="T28" fmla="*/ 249 w 1995"/>
                  <a:gd name="T29" fmla="*/ 36 h 1006"/>
                  <a:gd name="T30" fmla="*/ 203 w 1995"/>
                  <a:gd name="T31" fmla="*/ 38 h 1006"/>
                  <a:gd name="T32" fmla="*/ 176 w 1995"/>
                  <a:gd name="T33" fmla="*/ 36 h 1006"/>
                  <a:gd name="T34" fmla="*/ 149 w 1995"/>
                  <a:gd name="T35" fmla="*/ 36 h 1006"/>
                  <a:gd name="T36" fmla="*/ 120 w 1995"/>
                  <a:gd name="T37" fmla="*/ 38 h 1006"/>
                  <a:gd name="T38" fmla="*/ 75 w 1995"/>
                  <a:gd name="T39" fmla="*/ 46 h 1006"/>
                  <a:gd name="T40" fmla="*/ 40 w 1995"/>
                  <a:gd name="T41" fmla="*/ 51 h 1006"/>
                  <a:gd name="T42" fmla="*/ 27 w 1995"/>
                  <a:gd name="T43" fmla="*/ 53 h 1006"/>
                  <a:gd name="T44" fmla="*/ 10 w 1995"/>
                  <a:gd name="T45" fmla="*/ 54 h 1006"/>
                  <a:gd name="T46" fmla="*/ 4 w 1995"/>
                  <a:gd name="T47" fmla="*/ 59 h 1006"/>
                  <a:gd name="T48" fmla="*/ 23 w 1995"/>
                  <a:gd name="T49" fmla="*/ 60 h 1006"/>
                  <a:gd name="T50" fmla="*/ 33 w 1995"/>
                  <a:gd name="T51" fmla="*/ 61 h 1006"/>
                  <a:gd name="T52" fmla="*/ 62 w 1995"/>
                  <a:gd name="T53" fmla="*/ 62 h 1006"/>
                  <a:gd name="T54" fmla="*/ 83 w 1995"/>
                  <a:gd name="T55" fmla="*/ 65 h 1006"/>
                  <a:gd name="T56" fmla="*/ 83 w 1995"/>
                  <a:gd name="T57" fmla="*/ 62 h 1006"/>
                  <a:gd name="T58" fmla="*/ 102 w 1995"/>
                  <a:gd name="T59" fmla="*/ 59 h 1006"/>
                  <a:gd name="T60" fmla="*/ 131 w 1995"/>
                  <a:gd name="T61" fmla="*/ 58 h 1006"/>
                  <a:gd name="T62" fmla="*/ 208 w 1995"/>
                  <a:gd name="T63" fmla="*/ 54 h 1006"/>
                  <a:gd name="T64" fmla="*/ 250 w 1995"/>
                  <a:gd name="T65" fmla="*/ 54 h 1006"/>
                  <a:gd name="T66" fmla="*/ 286 w 1995"/>
                  <a:gd name="T67" fmla="*/ 54 h 1006"/>
                  <a:gd name="T68" fmla="*/ 261 w 1995"/>
                  <a:gd name="T69" fmla="*/ 60 h 1006"/>
                  <a:gd name="T70" fmla="*/ 261 w 1995"/>
                  <a:gd name="T71" fmla="*/ 67 h 1006"/>
                  <a:gd name="T72" fmla="*/ 271 w 1995"/>
                  <a:gd name="T73" fmla="*/ 70 h 1006"/>
                  <a:gd name="T74" fmla="*/ 300 w 1995"/>
                  <a:gd name="T75" fmla="*/ 78 h 1006"/>
                  <a:gd name="T76" fmla="*/ 326 w 1995"/>
                  <a:gd name="T77" fmla="*/ 69 h 1006"/>
                  <a:gd name="T78" fmla="*/ 354 w 1995"/>
                  <a:gd name="T79" fmla="*/ 65 h 1006"/>
                  <a:gd name="T80" fmla="*/ 372 w 1995"/>
                  <a:gd name="T81" fmla="*/ 62 h 1006"/>
                  <a:gd name="T82" fmla="*/ 354 w 1995"/>
                  <a:gd name="T83" fmla="*/ 57 h 1006"/>
                  <a:gd name="T84" fmla="*/ 387 w 1995"/>
                  <a:gd name="T85" fmla="*/ 53 h 1006"/>
                  <a:gd name="T86" fmla="*/ 399 w 1995"/>
                  <a:gd name="T87" fmla="*/ 57 h 1006"/>
                  <a:gd name="T88" fmla="*/ 394 w 1995"/>
                  <a:gd name="T89" fmla="*/ 59 h 1006"/>
                  <a:gd name="T90" fmla="*/ 446 w 1995"/>
                  <a:gd name="T91" fmla="*/ 59 h 1006"/>
                  <a:gd name="T92" fmla="*/ 476 w 1995"/>
                  <a:gd name="T93" fmla="*/ 53 h 1006"/>
                  <a:gd name="T94" fmla="*/ 495 w 1995"/>
                  <a:gd name="T95" fmla="*/ 53 h 1006"/>
                  <a:gd name="T96" fmla="*/ 491 w 1995"/>
                  <a:gd name="T97" fmla="*/ 60 h 1006"/>
                  <a:gd name="T98" fmla="*/ 509 w 1995"/>
                  <a:gd name="T99" fmla="*/ 57 h 1006"/>
                  <a:gd name="T100" fmla="*/ 509 w 1995"/>
                  <a:gd name="T101" fmla="*/ 53 h 1006"/>
                  <a:gd name="T102" fmla="*/ 534 w 1995"/>
                  <a:gd name="T103" fmla="*/ 47 h 1006"/>
                  <a:gd name="T104" fmla="*/ 547 w 1995"/>
                  <a:gd name="T105" fmla="*/ 50 h 1006"/>
                  <a:gd name="T106" fmla="*/ 544 w 1995"/>
                  <a:gd name="T107" fmla="*/ 44 h 1006"/>
                  <a:gd name="T108" fmla="*/ 572 w 1995"/>
                  <a:gd name="T109" fmla="*/ 42 h 1006"/>
                  <a:gd name="T110" fmla="*/ 562 w 1995"/>
                  <a:gd name="T111" fmla="*/ 49 h 1006"/>
                  <a:gd name="T112" fmla="*/ 556 w 1995"/>
                  <a:gd name="T113" fmla="*/ 54 h 1006"/>
                  <a:gd name="T114" fmla="*/ 590 w 1995"/>
                  <a:gd name="T115" fmla="*/ 49 h 1006"/>
                  <a:gd name="T116" fmla="*/ 594 w 1995"/>
                  <a:gd name="T117" fmla="*/ 44 h 1006"/>
                  <a:gd name="T118" fmla="*/ 617 w 1995"/>
                  <a:gd name="T119" fmla="*/ 39 h 1006"/>
                  <a:gd name="T120" fmla="*/ 605 w 1995"/>
                  <a:gd name="T121" fmla="*/ 36 h 1006"/>
                  <a:gd name="T122" fmla="*/ 613 w 1995"/>
                  <a:gd name="T123" fmla="*/ 20 h 10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95"/>
                  <a:gd name="T187" fmla="*/ 0 h 1006"/>
                  <a:gd name="T188" fmla="*/ 1995 w 1995"/>
                  <a:gd name="T189" fmla="*/ 1006 h 100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95" h="1006">
                    <a:moveTo>
                      <a:pt x="1604" y="0"/>
                    </a:moveTo>
                    <a:lnTo>
                      <a:pt x="1588" y="40"/>
                    </a:lnTo>
                    <a:lnTo>
                      <a:pt x="1572" y="56"/>
                    </a:lnTo>
                    <a:lnTo>
                      <a:pt x="1564" y="72"/>
                    </a:lnTo>
                    <a:lnTo>
                      <a:pt x="1548" y="96"/>
                    </a:lnTo>
                    <a:lnTo>
                      <a:pt x="1532" y="120"/>
                    </a:lnTo>
                    <a:lnTo>
                      <a:pt x="1524" y="128"/>
                    </a:lnTo>
                    <a:lnTo>
                      <a:pt x="1508" y="144"/>
                    </a:lnTo>
                    <a:lnTo>
                      <a:pt x="1492" y="152"/>
                    </a:lnTo>
                    <a:lnTo>
                      <a:pt x="1460" y="152"/>
                    </a:lnTo>
                    <a:lnTo>
                      <a:pt x="1436" y="160"/>
                    </a:lnTo>
                    <a:lnTo>
                      <a:pt x="1412" y="176"/>
                    </a:lnTo>
                    <a:lnTo>
                      <a:pt x="1380" y="192"/>
                    </a:lnTo>
                    <a:lnTo>
                      <a:pt x="1348" y="200"/>
                    </a:lnTo>
                    <a:lnTo>
                      <a:pt x="1332" y="200"/>
                    </a:lnTo>
                    <a:lnTo>
                      <a:pt x="1332" y="208"/>
                    </a:lnTo>
                    <a:lnTo>
                      <a:pt x="1325" y="232"/>
                    </a:lnTo>
                    <a:lnTo>
                      <a:pt x="1309" y="248"/>
                    </a:lnTo>
                    <a:lnTo>
                      <a:pt x="1293" y="248"/>
                    </a:lnTo>
                    <a:lnTo>
                      <a:pt x="1285" y="240"/>
                    </a:lnTo>
                    <a:lnTo>
                      <a:pt x="1277" y="240"/>
                    </a:lnTo>
                    <a:lnTo>
                      <a:pt x="1261" y="224"/>
                    </a:lnTo>
                    <a:lnTo>
                      <a:pt x="1245" y="216"/>
                    </a:lnTo>
                    <a:lnTo>
                      <a:pt x="1245" y="208"/>
                    </a:lnTo>
                    <a:lnTo>
                      <a:pt x="1253" y="200"/>
                    </a:lnTo>
                    <a:lnTo>
                      <a:pt x="1253" y="176"/>
                    </a:lnTo>
                    <a:lnTo>
                      <a:pt x="1253" y="152"/>
                    </a:lnTo>
                    <a:lnTo>
                      <a:pt x="1253" y="144"/>
                    </a:lnTo>
                    <a:lnTo>
                      <a:pt x="1253" y="136"/>
                    </a:lnTo>
                    <a:lnTo>
                      <a:pt x="1269" y="128"/>
                    </a:lnTo>
                    <a:lnTo>
                      <a:pt x="1285" y="112"/>
                    </a:lnTo>
                    <a:lnTo>
                      <a:pt x="1301" y="104"/>
                    </a:lnTo>
                    <a:lnTo>
                      <a:pt x="1309" y="88"/>
                    </a:lnTo>
                    <a:lnTo>
                      <a:pt x="1325" y="80"/>
                    </a:lnTo>
                    <a:lnTo>
                      <a:pt x="1325" y="72"/>
                    </a:lnTo>
                    <a:lnTo>
                      <a:pt x="1317" y="64"/>
                    </a:lnTo>
                    <a:lnTo>
                      <a:pt x="1301" y="56"/>
                    </a:lnTo>
                    <a:lnTo>
                      <a:pt x="1293" y="64"/>
                    </a:lnTo>
                    <a:lnTo>
                      <a:pt x="1269" y="72"/>
                    </a:lnTo>
                    <a:lnTo>
                      <a:pt x="1245" y="80"/>
                    </a:lnTo>
                    <a:lnTo>
                      <a:pt x="1229" y="88"/>
                    </a:lnTo>
                    <a:lnTo>
                      <a:pt x="1221" y="112"/>
                    </a:lnTo>
                    <a:lnTo>
                      <a:pt x="1221" y="128"/>
                    </a:lnTo>
                    <a:lnTo>
                      <a:pt x="1213" y="136"/>
                    </a:lnTo>
                    <a:lnTo>
                      <a:pt x="1205" y="152"/>
                    </a:lnTo>
                    <a:lnTo>
                      <a:pt x="1197" y="168"/>
                    </a:lnTo>
                    <a:lnTo>
                      <a:pt x="1197" y="184"/>
                    </a:lnTo>
                    <a:lnTo>
                      <a:pt x="1205" y="208"/>
                    </a:lnTo>
                    <a:lnTo>
                      <a:pt x="1205" y="232"/>
                    </a:lnTo>
                    <a:lnTo>
                      <a:pt x="1205" y="248"/>
                    </a:lnTo>
                    <a:lnTo>
                      <a:pt x="1189" y="280"/>
                    </a:lnTo>
                    <a:lnTo>
                      <a:pt x="1165" y="304"/>
                    </a:lnTo>
                    <a:lnTo>
                      <a:pt x="1149" y="328"/>
                    </a:lnTo>
                    <a:lnTo>
                      <a:pt x="1133" y="336"/>
                    </a:lnTo>
                    <a:lnTo>
                      <a:pt x="1117" y="344"/>
                    </a:lnTo>
                    <a:lnTo>
                      <a:pt x="1109" y="344"/>
                    </a:lnTo>
                    <a:lnTo>
                      <a:pt x="1109" y="352"/>
                    </a:lnTo>
                    <a:lnTo>
                      <a:pt x="1101" y="352"/>
                    </a:lnTo>
                    <a:lnTo>
                      <a:pt x="1077" y="375"/>
                    </a:lnTo>
                    <a:lnTo>
                      <a:pt x="1053" y="391"/>
                    </a:lnTo>
                    <a:lnTo>
                      <a:pt x="1037" y="407"/>
                    </a:lnTo>
                    <a:lnTo>
                      <a:pt x="1029" y="415"/>
                    </a:lnTo>
                    <a:lnTo>
                      <a:pt x="1037" y="423"/>
                    </a:lnTo>
                    <a:lnTo>
                      <a:pt x="1053" y="431"/>
                    </a:lnTo>
                    <a:lnTo>
                      <a:pt x="1061" y="431"/>
                    </a:lnTo>
                    <a:lnTo>
                      <a:pt x="1061" y="439"/>
                    </a:lnTo>
                    <a:lnTo>
                      <a:pt x="1053" y="447"/>
                    </a:lnTo>
                    <a:lnTo>
                      <a:pt x="1037" y="463"/>
                    </a:lnTo>
                    <a:lnTo>
                      <a:pt x="1021" y="463"/>
                    </a:lnTo>
                    <a:lnTo>
                      <a:pt x="1013" y="463"/>
                    </a:lnTo>
                    <a:lnTo>
                      <a:pt x="1013" y="471"/>
                    </a:lnTo>
                    <a:lnTo>
                      <a:pt x="997" y="487"/>
                    </a:lnTo>
                    <a:lnTo>
                      <a:pt x="973" y="503"/>
                    </a:lnTo>
                    <a:lnTo>
                      <a:pt x="958" y="511"/>
                    </a:lnTo>
                    <a:lnTo>
                      <a:pt x="950" y="511"/>
                    </a:lnTo>
                    <a:lnTo>
                      <a:pt x="942" y="511"/>
                    </a:lnTo>
                    <a:lnTo>
                      <a:pt x="926" y="503"/>
                    </a:lnTo>
                    <a:lnTo>
                      <a:pt x="910" y="495"/>
                    </a:lnTo>
                    <a:lnTo>
                      <a:pt x="894" y="479"/>
                    </a:lnTo>
                    <a:lnTo>
                      <a:pt x="886" y="463"/>
                    </a:lnTo>
                    <a:lnTo>
                      <a:pt x="870" y="455"/>
                    </a:lnTo>
                    <a:lnTo>
                      <a:pt x="870" y="447"/>
                    </a:lnTo>
                    <a:lnTo>
                      <a:pt x="870" y="455"/>
                    </a:lnTo>
                    <a:lnTo>
                      <a:pt x="846" y="455"/>
                    </a:lnTo>
                    <a:lnTo>
                      <a:pt x="830" y="463"/>
                    </a:lnTo>
                    <a:lnTo>
                      <a:pt x="822" y="463"/>
                    </a:lnTo>
                    <a:lnTo>
                      <a:pt x="814" y="455"/>
                    </a:lnTo>
                    <a:lnTo>
                      <a:pt x="806" y="455"/>
                    </a:lnTo>
                    <a:lnTo>
                      <a:pt x="806" y="463"/>
                    </a:lnTo>
                    <a:lnTo>
                      <a:pt x="790" y="463"/>
                    </a:lnTo>
                    <a:lnTo>
                      <a:pt x="766" y="455"/>
                    </a:lnTo>
                    <a:lnTo>
                      <a:pt x="750" y="455"/>
                    </a:lnTo>
                    <a:lnTo>
                      <a:pt x="734" y="463"/>
                    </a:lnTo>
                    <a:lnTo>
                      <a:pt x="702" y="479"/>
                    </a:lnTo>
                    <a:lnTo>
                      <a:pt x="670" y="487"/>
                    </a:lnTo>
                    <a:lnTo>
                      <a:pt x="646" y="487"/>
                    </a:lnTo>
                    <a:lnTo>
                      <a:pt x="638" y="479"/>
                    </a:lnTo>
                    <a:lnTo>
                      <a:pt x="630" y="479"/>
                    </a:lnTo>
                    <a:lnTo>
                      <a:pt x="614" y="471"/>
                    </a:lnTo>
                    <a:lnTo>
                      <a:pt x="599" y="463"/>
                    </a:lnTo>
                    <a:lnTo>
                      <a:pt x="591" y="471"/>
                    </a:lnTo>
                    <a:lnTo>
                      <a:pt x="559" y="471"/>
                    </a:lnTo>
                    <a:lnTo>
                      <a:pt x="535" y="471"/>
                    </a:lnTo>
                    <a:lnTo>
                      <a:pt x="519" y="463"/>
                    </a:lnTo>
                    <a:lnTo>
                      <a:pt x="511" y="463"/>
                    </a:lnTo>
                    <a:lnTo>
                      <a:pt x="503" y="463"/>
                    </a:lnTo>
                    <a:lnTo>
                      <a:pt x="487" y="463"/>
                    </a:lnTo>
                    <a:lnTo>
                      <a:pt x="471" y="463"/>
                    </a:lnTo>
                    <a:lnTo>
                      <a:pt x="455" y="463"/>
                    </a:lnTo>
                    <a:lnTo>
                      <a:pt x="431" y="463"/>
                    </a:lnTo>
                    <a:lnTo>
                      <a:pt x="415" y="463"/>
                    </a:lnTo>
                    <a:lnTo>
                      <a:pt x="407" y="463"/>
                    </a:lnTo>
                    <a:lnTo>
                      <a:pt x="391" y="471"/>
                    </a:lnTo>
                    <a:lnTo>
                      <a:pt x="383" y="487"/>
                    </a:lnTo>
                    <a:lnTo>
                      <a:pt x="367" y="495"/>
                    </a:lnTo>
                    <a:lnTo>
                      <a:pt x="343" y="503"/>
                    </a:lnTo>
                    <a:lnTo>
                      <a:pt x="311" y="535"/>
                    </a:lnTo>
                    <a:lnTo>
                      <a:pt x="287" y="567"/>
                    </a:lnTo>
                    <a:lnTo>
                      <a:pt x="263" y="583"/>
                    </a:lnTo>
                    <a:lnTo>
                      <a:pt x="240" y="599"/>
                    </a:lnTo>
                    <a:lnTo>
                      <a:pt x="216" y="615"/>
                    </a:lnTo>
                    <a:lnTo>
                      <a:pt x="200" y="623"/>
                    </a:lnTo>
                    <a:lnTo>
                      <a:pt x="184" y="631"/>
                    </a:lnTo>
                    <a:lnTo>
                      <a:pt x="160" y="639"/>
                    </a:lnTo>
                    <a:lnTo>
                      <a:pt x="144" y="647"/>
                    </a:lnTo>
                    <a:lnTo>
                      <a:pt x="128" y="663"/>
                    </a:lnTo>
                    <a:lnTo>
                      <a:pt x="120" y="679"/>
                    </a:lnTo>
                    <a:lnTo>
                      <a:pt x="112" y="679"/>
                    </a:lnTo>
                    <a:lnTo>
                      <a:pt x="104" y="679"/>
                    </a:lnTo>
                    <a:lnTo>
                      <a:pt x="104" y="687"/>
                    </a:lnTo>
                    <a:lnTo>
                      <a:pt x="96" y="687"/>
                    </a:lnTo>
                    <a:lnTo>
                      <a:pt x="88" y="687"/>
                    </a:lnTo>
                    <a:lnTo>
                      <a:pt x="80" y="687"/>
                    </a:lnTo>
                    <a:lnTo>
                      <a:pt x="72" y="687"/>
                    </a:lnTo>
                    <a:lnTo>
                      <a:pt x="64" y="687"/>
                    </a:lnTo>
                    <a:lnTo>
                      <a:pt x="56" y="687"/>
                    </a:lnTo>
                    <a:lnTo>
                      <a:pt x="40" y="687"/>
                    </a:lnTo>
                    <a:lnTo>
                      <a:pt x="32" y="695"/>
                    </a:lnTo>
                    <a:lnTo>
                      <a:pt x="24" y="703"/>
                    </a:lnTo>
                    <a:lnTo>
                      <a:pt x="16" y="711"/>
                    </a:lnTo>
                    <a:lnTo>
                      <a:pt x="8" y="727"/>
                    </a:lnTo>
                    <a:lnTo>
                      <a:pt x="0" y="751"/>
                    </a:lnTo>
                    <a:lnTo>
                      <a:pt x="0" y="759"/>
                    </a:lnTo>
                    <a:lnTo>
                      <a:pt x="8" y="759"/>
                    </a:lnTo>
                    <a:lnTo>
                      <a:pt x="16" y="767"/>
                    </a:lnTo>
                    <a:lnTo>
                      <a:pt x="16" y="775"/>
                    </a:lnTo>
                    <a:lnTo>
                      <a:pt x="24" y="775"/>
                    </a:lnTo>
                    <a:lnTo>
                      <a:pt x="32" y="775"/>
                    </a:lnTo>
                    <a:lnTo>
                      <a:pt x="56" y="775"/>
                    </a:lnTo>
                    <a:lnTo>
                      <a:pt x="72" y="783"/>
                    </a:lnTo>
                    <a:lnTo>
                      <a:pt x="72" y="791"/>
                    </a:lnTo>
                    <a:lnTo>
                      <a:pt x="80" y="791"/>
                    </a:lnTo>
                    <a:lnTo>
                      <a:pt x="80" y="799"/>
                    </a:lnTo>
                    <a:lnTo>
                      <a:pt x="88" y="799"/>
                    </a:lnTo>
                    <a:lnTo>
                      <a:pt x="96" y="799"/>
                    </a:lnTo>
                    <a:lnTo>
                      <a:pt x="104" y="791"/>
                    </a:lnTo>
                    <a:lnTo>
                      <a:pt x="112" y="791"/>
                    </a:lnTo>
                    <a:lnTo>
                      <a:pt x="128" y="791"/>
                    </a:lnTo>
                    <a:lnTo>
                      <a:pt x="152" y="783"/>
                    </a:lnTo>
                    <a:lnTo>
                      <a:pt x="160" y="783"/>
                    </a:lnTo>
                    <a:lnTo>
                      <a:pt x="176" y="783"/>
                    </a:lnTo>
                    <a:lnTo>
                      <a:pt x="200" y="799"/>
                    </a:lnTo>
                    <a:lnTo>
                      <a:pt x="216" y="815"/>
                    </a:lnTo>
                    <a:lnTo>
                      <a:pt x="232" y="831"/>
                    </a:lnTo>
                    <a:lnTo>
                      <a:pt x="240" y="831"/>
                    </a:lnTo>
                    <a:lnTo>
                      <a:pt x="255" y="831"/>
                    </a:lnTo>
                    <a:lnTo>
                      <a:pt x="255" y="823"/>
                    </a:lnTo>
                    <a:lnTo>
                      <a:pt x="263" y="831"/>
                    </a:lnTo>
                    <a:lnTo>
                      <a:pt x="287" y="839"/>
                    </a:lnTo>
                    <a:lnTo>
                      <a:pt x="295" y="839"/>
                    </a:lnTo>
                    <a:lnTo>
                      <a:pt x="295" y="831"/>
                    </a:lnTo>
                    <a:lnTo>
                      <a:pt x="279" y="815"/>
                    </a:lnTo>
                    <a:lnTo>
                      <a:pt x="263" y="807"/>
                    </a:lnTo>
                    <a:lnTo>
                      <a:pt x="263" y="799"/>
                    </a:lnTo>
                    <a:lnTo>
                      <a:pt x="263" y="783"/>
                    </a:lnTo>
                    <a:lnTo>
                      <a:pt x="279" y="759"/>
                    </a:lnTo>
                    <a:lnTo>
                      <a:pt x="303" y="743"/>
                    </a:lnTo>
                    <a:lnTo>
                      <a:pt x="327" y="735"/>
                    </a:lnTo>
                    <a:lnTo>
                      <a:pt x="335" y="751"/>
                    </a:lnTo>
                    <a:lnTo>
                      <a:pt x="327" y="759"/>
                    </a:lnTo>
                    <a:lnTo>
                      <a:pt x="335" y="767"/>
                    </a:lnTo>
                    <a:lnTo>
                      <a:pt x="351" y="775"/>
                    </a:lnTo>
                    <a:lnTo>
                      <a:pt x="359" y="775"/>
                    </a:lnTo>
                    <a:lnTo>
                      <a:pt x="367" y="767"/>
                    </a:lnTo>
                    <a:lnTo>
                      <a:pt x="383" y="759"/>
                    </a:lnTo>
                    <a:lnTo>
                      <a:pt x="415" y="751"/>
                    </a:lnTo>
                    <a:lnTo>
                      <a:pt x="463" y="751"/>
                    </a:lnTo>
                    <a:lnTo>
                      <a:pt x="503" y="743"/>
                    </a:lnTo>
                    <a:lnTo>
                      <a:pt x="551" y="719"/>
                    </a:lnTo>
                    <a:lnTo>
                      <a:pt x="599" y="711"/>
                    </a:lnTo>
                    <a:lnTo>
                      <a:pt x="638" y="703"/>
                    </a:lnTo>
                    <a:lnTo>
                      <a:pt x="662" y="703"/>
                    </a:lnTo>
                    <a:lnTo>
                      <a:pt x="702" y="695"/>
                    </a:lnTo>
                    <a:lnTo>
                      <a:pt x="726" y="687"/>
                    </a:lnTo>
                    <a:lnTo>
                      <a:pt x="750" y="679"/>
                    </a:lnTo>
                    <a:lnTo>
                      <a:pt x="774" y="687"/>
                    </a:lnTo>
                    <a:lnTo>
                      <a:pt x="790" y="703"/>
                    </a:lnTo>
                    <a:lnTo>
                      <a:pt x="798" y="703"/>
                    </a:lnTo>
                    <a:lnTo>
                      <a:pt x="814" y="711"/>
                    </a:lnTo>
                    <a:lnTo>
                      <a:pt x="838" y="719"/>
                    </a:lnTo>
                    <a:lnTo>
                      <a:pt x="854" y="719"/>
                    </a:lnTo>
                    <a:lnTo>
                      <a:pt x="878" y="711"/>
                    </a:lnTo>
                    <a:lnTo>
                      <a:pt x="902" y="703"/>
                    </a:lnTo>
                    <a:lnTo>
                      <a:pt x="910" y="703"/>
                    </a:lnTo>
                    <a:lnTo>
                      <a:pt x="910" y="719"/>
                    </a:lnTo>
                    <a:lnTo>
                      <a:pt x="902" y="743"/>
                    </a:lnTo>
                    <a:lnTo>
                      <a:pt x="886" y="759"/>
                    </a:lnTo>
                    <a:lnTo>
                      <a:pt x="870" y="775"/>
                    </a:lnTo>
                    <a:lnTo>
                      <a:pt x="846" y="783"/>
                    </a:lnTo>
                    <a:lnTo>
                      <a:pt x="830" y="775"/>
                    </a:lnTo>
                    <a:lnTo>
                      <a:pt x="822" y="775"/>
                    </a:lnTo>
                    <a:lnTo>
                      <a:pt x="830" y="783"/>
                    </a:lnTo>
                    <a:lnTo>
                      <a:pt x="838" y="807"/>
                    </a:lnTo>
                    <a:lnTo>
                      <a:pt x="838" y="823"/>
                    </a:lnTo>
                    <a:lnTo>
                      <a:pt x="838" y="847"/>
                    </a:lnTo>
                    <a:lnTo>
                      <a:pt x="830" y="871"/>
                    </a:lnTo>
                    <a:lnTo>
                      <a:pt x="822" y="887"/>
                    </a:lnTo>
                    <a:lnTo>
                      <a:pt x="814" y="887"/>
                    </a:lnTo>
                    <a:lnTo>
                      <a:pt x="822" y="894"/>
                    </a:lnTo>
                    <a:lnTo>
                      <a:pt x="830" y="902"/>
                    </a:lnTo>
                    <a:lnTo>
                      <a:pt x="846" y="910"/>
                    </a:lnTo>
                    <a:lnTo>
                      <a:pt x="862" y="918"/>
                    </a:lnTo>
                    <a:lnTo>
                      <a:pt x="878" y="942"/>
                    </a:lnTo>
                    <a:lnTo>
                      <a:pt x="878" y="958"/>
                    </a:lnTo>
                    <a:lnTo>
                      <a:pt x="886" y="974"/>
                    </a:lnTo>
                    <a:lnTo>
                      <a:pt x="918" y="990"/>
                    </a:lnTo>
                    <a:lnTo>
                      <a:pt x="942" y="1006"/>
                    </a:lnTo>
                    <a:lnTo>
                      <a:pt x="950" y="1006"/>
                    </a:lnTo>
                    <a:lnTo>
                      <a:pt x="966" y="990"/>
                    </a:lnTo>
                    <a:lnTo>
                      <a:pt x="981" y="974"/>
                    </a:lnTo>
                    <a:lnTo>
                      <a:pt x="989" y="950"/>
                    </a:lnTo>
                    <a:lnTo>
                      <a:pt x="1005" y="926"/>
                    </a:lnTo>
                    <a:lnTo>
                      <a:pt x="1021" y="910"/>
                    </a:lnTo>
                    <a:lnTo>
                      <a:pt x="1037" y="894"/>
                    </a:lnTo>
                    <a:lnTo>
                      <a:pt x="1053" y="879"/>
                    </a:lnTo>
                    <a:lnTo>
                      <a:pt x="1061" y="863"/>
                    </a:lnTo>
                    <a:lnTo>
                      <a:pt x="1061" y="855"/>
                    </a:lnTo>
                    <a:lnTo>
                      <a:pt x="1069" y="847"/>
                    </a:lnTo>
                    <a:lnTo>
                      <a:pt x="1101" y="847"/>
                    </a:lnTo>
                    <a:lnTo>
                      <a:pt x="1125" y="839"/>
                    </a:lnTo>
                    <a:lnTo>
                      <a:pt x="1133" y="831"/>
                    </a:lnTo>
                    <a:lnTo>
                      <a:pt x="1149" y="831"/>
                    </a:lnTo>
                    <a:lnTo>
                      <a:pt x="1165" y="831"/>
                    </a:lnTo>
                    <a:lnTo>
                      <a:pt x="1181" y="831"/>
                    </a:lnTo>
                    <a:lnTo>
                      <a:pt x="1181" y="815"/>
                    </a:lnTo>
                    <a:lnTo>
                      <a:pt x="1181" y="799"/>
                    </a:lnTo>
                    <a:lnTo>
                      <a:pt x="1181" y="783"/>
                    </a:lnTo>
                    <a:lnTo>
                      <a:pt x="1165" y="775"/>
                    </a:lnTo>
                    <a:lnTo>
                      <a:pt x="1149" y="767"/>
                    </a:lnTo>
                    <a:lnTo>
                      <a:pt x="1133" y="759"/>
                    </a:lnTo>
                    <a:lnTo>
                      <a:pt x="1117" y="743"/>
                    </a:lnTo>
                    <a:lnTo>
                      <a:pt x="1125" y="719"/>
                    </a:lnTo>
                    <a:lnTo>
                      <a:pt x="1133" y="703"/>
                    </a:lnTo>
                    <a:lnTo>
                      <a:pt x="1149" y="695"/>
                    </a:lnTo>
                    <a:lnTo>
                      <a:pt x="1173" y="679"/>
                    </a:lnTo>
                    <a:lnTo>
                      <a:pt x="1197" y="671"/>
                    </a:lnTo>
                    <a:lnTo>
                      <a:pt x="1213" y="663"/>
                    </a:lnTo>
                    <a:lnTo>
                      <a:pt x="1229" y="679"/>
                    </a:lnTo>
                    <a:lnTo>
                      <a:pt x="1245" y="695"/>
                    </a:lnTo>
                    <a:lnTo>
                      <a:pt x="1253" y="703"/>
                    </a:lnTo>
                    <a:lnTo>
                      <a:pt x="1269" y="711"/>
                    </a:lnTo>
                    <a:lnTo>
                      <a:pt x="1277" y="727"/>
                    </a:lnTo>
                    <a:lnTo>
                      <a:pt x="1277" y="735"/>
                    </a:lnTo>
                    <a:lnTo>
                      <a:pt x="1269" y="743"/>
                    </a:lnTo>
                    <a:lnTo>
                      <a:pt x="1245" y="751"/>
                    </a:lnTo>
                    <a:lnTo>
                      <a:pt x="1229" y="751"/>
                    </a:lnTo>
                    <a:lnTo>
                      <a:pt x="1221" y="759"/>
                    </a:lnTo>
                    <a:lnTo>
                      <a:pt x="1229" y="767"/>
                    </a:lnTo>
                    <a:lnTo>
                      <a:pt x="1237" y="767"/>
                    </a:lnTo>
                    <a:lnTo>
                      <a:pt x="1253" y="759"/>
                    </a:lnTo>
                    <a:lnTo>
                      <a:pt x="1277" y="759"/>
                    </a:lnTo>
                    <a:lnTo>
                      <a:pt x="1301" y="751"/>
                    </a:lnTo>
                    <a:lnTo>
                      <a:pt x="1317" y="751"/>
                    </a:lnTo>
                    <a:lnTo>
                      <a:pt x="1364" y="751"/>
                    </a:lnTo>
                    <a:lnTo>
                      <a:pt x="1396" y="751"/>
                    </a:lnTo>
                    <a:lnTo>
                      <a:pt x="1420" y="759"/>
                    </a:lnTo>
                    <a:lnTo>
                      <a:pt x="1444" y="767"/>
                    </a:lnTo>
                    <a:lnTo>
                      <a:pt x="1452" y="759"/>
                    </a:lnTo>
                    <a:lnTo>
                      <a:pt x="1460" y="727"/>
                    </a:lnTo>
                    <a:lnTo>
                      <a:pt x="1476" y="711"/>
                    </a:lnTo>
                    <a:lnTo>
                      <a:pt x="1492" y="703"/>
                    </a:lnTo>
                    <a:lnTo>
                      <a:pt x="1516" y="679"/>
                    </a:lnTo>
                    <a:lnTo>
                      <a:pt x="1532" y="663"/>
                    </a:lnTo>
                    <a:lnTo>
                      <a:pt x="1548" y="655"/>
                    </a:lnTo>
                    <a:lnTo>
                      <a:pt x="1564" y="663"/>
                    </a:lnTo>
                    <a:lnTo>
                      <a:pt x="1572" y="671"/>
                    </a:lnTo>
                    <a:lnTo>
                      <a:pt x="1580" y="679"/>
                    </a:lnTo>
                    <a:lnTo>
                      <a:pt x="1572" y="687"/>
                    </a:lnTo>
                    <a:lnTo>
                      <a:pt x="1564" y="703"/>
                    </a:lnTo>
                    <a:lnTo>
                      <a:pt x="1556" y="735"/>
                    </a:lnTo>
                    <a:lnTo>
                      <a:pt x="1556" y="767"/>
                    </a:lnTo>
                    <a:lnTo>
                      <a:pt x="1556" y="775"/>
                    </a:lnTo>
                    <a:lnTo>
                      <a:pt x="1564" y="775"/>
                    </a:lnTo>
                    <a:lnTo>
                      <a:pt x="1564" y="783"/>
                    </a:lnTo>
                    <a:lnTo>
                      <a:pt x="1572" y="783"/>
                    </a:lnTo>
                    <a:lnTo>
                      <a:pt x="1580" y="767"/>
                    </a:lnTo>
                    <a:lnTo>
                      <a:pt x="1596" y="751"/>
                    </a:lnTo>
                    <a:lnTo>
                      <a:pt x="1604" y="743"/>
                    </a:lnTo>
                    <a:lnTo>
                      <a:pt x="1612" y="735"/>
                    </a:lnTo>
                    <a:lnTo>
                      <a:pt x="1620" y="727"/>
                    </a:lnTo>
                    <a:lnTo>
                      <a:pt x="1620" y="719"/>
                    </a:lnTo>
                    <a:lnTo>
                      <a:pt x="1628" y="719"/>
                    </a:lnTo>
                    <a:lnTo>
                      <a:pt x="1628" y="711"/>
                    </a:lnTo>
                    <a:lnTo>
                      <a:pt x="1628" y="703"/>
                    </a:lnTo>
                    <a:lnTo>
                      <a:pt x="1628" y="695"/>
                    </a:lnTo>
                    <a:lnTo>
                      <a:pt x="1620" y="687"/>
                    </a:lnTo>
                    <a:lnTo>
                      <a:pt x="1620" y="679"/>
                    </a:lnTo>
                    <a:lnTo>
                      <a:pt x="1620" y="663"/>
                    </a:lnTo>
                    <a:lnTo>
                      <a:pt x="1628" y="647"/>
                    </a:lnTo>
                    <a:lnTo>
                      <a:pt x="1652" y="623"/>
                    </a:lnTo>
                    <a:lnTo>
                      <a:pt x="1676" y="607"/>
                    </a:lnTo>
                    <a:lnTo>
                      <a:pt x="1699" y="615"/>
                    </a:lnTo>
                    <a:lnTo>
                      <a:pt x="1715" y="623"/>
                    </a:lnTo>
                    <a:lnTo>
                      <a:pt x="1723" y="631"/>
                    </a:lnTo>
                    <a:lnTo>
                      <a:pt x="1723" y="639"/>
                    </a:lnTo>
                    <a:lnTo>
                      <a:pt x="1723" y="647"/>
                    </a:lnTo>
                    <a:lnTo>
                      <a:pt x="1731" y="647"/>
                    </a:lnTo>
                    <a:lnTo>
                      <a:pt x="1739" y="647"/>
                    </a:lnTo>
                    <a:lnTo>
                      <a:pt x="1755" y="647"/>
                    </a:lnTo>
                    <a:lnTo>
                      <a:pt x="1747" y="631"/>
                    </a:lnTo>
                    <a:lnTo>
                      <a:pt x="1739" y="615"/>
                    </a:lnTo>
                    <a:lnTo>
                      <a:pt x="1739" y="607"/>
                    </a:lnTo>
                    <a:lnTo>
                      <a:pt x="1739" y="591"/>
                    </a:lnTo>
                    <a:lnTo>
                      <a:pt x="1731" y="575"/>
                    </a:lnTo>
                    <a:lnTo>
                      <a:pt x="1739" y="559"/>
                    </a:lnTo>
                    <a:lnTo>
                      <a:pt x="1755" y="543"/>
                    </a:lnTo>
                    <a:lnTo>
                      <a:pt x="1771" y="535"/>
                    </a:lnTo>
                    <a:lnTo>
                      <a:pt x="1795" y="527"/>
                    </a:lnTo>
                    <a:lnTo>
                      <a:pt x="1811" y="535"/>
                    </a:lnTo>
                    <a:lnTo>
                      <a:pt x="1819" y="543"/>
                    </a:lnTo>
                    <a:lnTo>
                      <a:pt x="1827" y="551"/>
                    </a:lnTo>
                    <a:lnTo>
                      <a:pt x="1827" y="567"/>
                    </a:lnTo>
                    <a:lnTo>
                      <a:pt x="1827" y="583"/>
                    </a:lnTo>
                    <a:lnTo>
                      <a:pt x="1819" y="591"/>
                    </a:lnTo>
                    <a:lnTo>
                      <a:pt x="1803" y="599"/>
                    </a:lnTo>
                    <a:lnTo>
                      <a:pt x="1787" y="623"/>
                    </a:lnTo>
                    <a:lnTo>
                      <a:pt x="1771" y="647"/>
                    </a:lnTo>
                    <a:lnTo>
                      <a:pt x="1763" y="663"/>
                    </a:lnTo>
                    <a:lnTo>
                      <a:pt x="1763" y="671"/>
                    </a:lnTo>
                    <a:lnTo>
                      <a:pt x="1763" y="679"/>
                    </a:lnTo>
                    <a:lnTo>
                      <a:pt x="1763" y="687"/>
                    </a:lnTo>
                    <a:lnTo>
                      <a:pt x="1771" y="703"/>
                    </a:lnTo>
                    <a:lnTo>
                      <a:pt x="1779" y="711"/>
                    </a:lnTo>
                    <a:lnTo>
                      <a:pt x="1795" y="703"/>
                    </a:lnTo>
                    <a:lnTo>
                      <a:pt x="1819" y="671"/>
                    </a:lnTo>
                    <a:lnTo>
                      <a:pt x="1851" y="647"/>
                    </a:lnTo>
                    <a:lnTo>
                      <a:pt x="1875" y="631"/>
                    </a:lnTo>
                    <a:lnTo>
                      <a:pt x="1875" y="623"/>
                    </a:lnTo>
                    <a:lnTo>
                      <a:pt x="1875" y="615"/>
                    </a:lnTo>
                    <a:lnTo>
                      <a:pt x="1875" y="599"/>
                    </a:lnTo>
                    <a:lnTo>
                      <a:pt x="1875" y="591"/>
                    </a:lnTo>
                    <a:lnTo>
                      <a:pt x="1883" y="583"/>
                    </a:lnTo>
                    <a:lnTo>
                      <a:pt x="1891" y="575"/>
                    </a:lnTo>
                    <a:lnTo>
                      <a:pt x="1891" y="567"/>
                    </a:lnTo>
                    <a:lnTo>
                      <a:pt x="1891" y="559"/>
                    </a:lnTo>
                    <a:lnTo>
                      <a:pt x="1899" y="551"/>
                    </a:lnTo>
                    <a:lnTo>
                      <a:pt x="1915" y="543"/>
                    </a:lnTo>
                    <a:lnTo>
                      <a:pt x="1939" y="527"/>
                    </a:lnTo>
                    <a:lnTo>
                      <a:pt x="1955" y="519"/>
                    </a:lnTo>
                    <a:lnTo>
                      <a:pt x="1963" y="511"/>
                    </a:lnTo>
                    <a:lnTo>
                      <a:pt x="1955" y="503"/>
                    </a:lnTo>
                    <a:lnTo>
                      <a:pt x="1931" y="487"/>
                    </a:lnTo>
                    <a:lnTo>
                      <a:pt x="1923" y="471"/>
                    </a:lnTo>
                    <a:lnTo>
                      <a:pt x="1931" y="463"/>
                    </a:lnTo>
                    <a:lnTo>
                      <a:pt x="1931" y="455"/>
                    </a:lnTo>
                    <a:lnTo>
                      <a:pt x="1923" y="455"/>
                    </a:lnTo>
                    <a:lnTo>
                      <a:pt x="1915" y="439"/>
                    </a:lnTo>
                    <a:lnTo>
                      <a:pt x="1915" y="415"/>
                    </a:lnTo>
                    <a:lnTo>
                      <a:pt x="1915" y="383"/>
                    </a:lnTo>
                    <a:lnTo>
                      <a:pt x="1923" y="336"/>
                    </a:lnTo>
                    <a:lnTo>
                      <a:pt x="1931" y="288"/>
                    </a:lnTo>
                    <a:lnTo>
                      <a:pt x="1947" y="264"/>
                    </a:lnTo>
                    <a:lnTo>
                      <a:pt x="1963" y="248"/>
                    </a:lnTo>
                    <a:lnTo>
                      <a:pt x="1979" y="232"/>
                    </a:lnTo>
                    <a:lnTo>
                      <a:pt x="1995" y="216"/>
                    </a:lnTo>
                    <a:lnTo>
                      <a:pt x="1995" y="208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5"/>
              <p:cNvSpPr>
                <a:spLocks/>
              </p:cNvSpPr>
              <p:nvPr/>
            </p:nvSpPr>
            <p:spPr bwMode="auto">
              <a:xfrm>
                <a:off x="2216" y="2379"/>
                <a:ext cx="28" cy="19"/>
              </a:xfrm>
              <a:custGeom>
                <a:avLst/>
                <a:gdLst>
                  <a:gd name="T0" fmla="*/ 4 w 32"/>
                  <a:gd name="T1" fmla="*/ 2 h 24"/>
                  <a:gd name="T2" fmla="*/ 0 w 32"/>
                  <a:gd name="T3" fmla="*/ 2 h 24"/>
                  <a:gd name="T4" fmla="*/ 4 w 32"/>
                  <a:gd name="T5" fmla="*/ 0 h 24"/>
                  <a:gd name="T6" fmla="*/ 4 w 32"/>
                  <a:gd name="T7" fmla="*/ 0 h 24"/>
                  <a:gd name="T8" fmla="*/ 7 w 32"/>
                  <a:gd name="T9" fmla="*/ 2 h 24"/>
                  <a:gd name="T10" fmla="*/ 9 w 32"/>
                  <a:gd name="T11" fmla="*/ 2 h 24"/>
                  <a:gd name="T12" fmla="*/ 9 w 32"/>
                  <a:gd name="T13" fmla="*/ 2 h 24"/>
                  <a:gd name="T14" fmla="*/ 7 w 32"/>
                  <a:gd name="T15" fmla="*/ 2 h 24"/>
                  <a:gd name="T16" fmla="*/ 4 w 32"/>
                  <a:gd name="T17" fmla="*/ 2 h 24"/>
                  <a:gd name="T18" fmla="*/ 4 w 32"/>
                  <a:gd name="T19" fmla="*/ 2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4"/>
                  <a:gd name="T32" fmla="*/ 32 w 32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4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8" y="24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26"/>
              <p:cNvSpPr>
                <a:spLocks/>
              </p:cNvSpPr>
              <p:nvPr/>
            </p:nvSpPr>
            <p:spPr bwMode="auto">
              <a:xfrm>
                <a:off x="2216" y="2379"/>
                <a:ext cx="28" cy="19"/>
              </a:xfrm>
              <a:custGeom>
                <a:avLst/>
                <a:gdLst>
                  <a:gd name="T0" fmla="*/ 4 w 32"/>
                  <a:gd name="T1" fmla="*/ 2 h 24"/>
                  <a:gd name="T2" fmla="*/ 0 w 32"/>
                  <a:gd name="T3" fmla="*/ 2 h 24"/>
                  <a:gd name="T4" fmla="*/ 4 w 32"/>
                  <a:gd name="T5" fmla="*/ 0 h 24"/>
                  <a:gd name="T6" fmla="*/ 4 w 32"/>
                  <a:gd name="T7" fmla="*/ 0 h 24"/>
                  <a:gd name="T8" fmla="*/ 7 w 32"/>
                  <a:gd name="T9" fmla="*/ 2 h 24"/>
                  <a:gd name="T10" fmla="*/ 9 w 32"/>
                  <a:gd name="T11" fmla="*/ 2 h 24"/>
                  <a:gd name="T12" fmla="*/ 9 w 32"/>
                  <a:gd name="T13" fmla="*/ 2 h 24"/>
                  <a:gd name="T14" fmla="*/ 7 w 32"/>
                  <a:gd name="T15" fmla="*/ 2 h 24"/>
                  <a:gd name="T16" fmla="*/ 4 w 32"/>
                  <a:gd name="T17" fmla="*/ 2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8" y="16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32" y="16"/>
                    </a:lnTo>
                    <a:lnTo>
                      <a:pt x="32" y="24"/>
                    </a:lnTo>
                    <a:lnTo>
                      <a:pt x="24" y="24"/>
                    </a:lnTo>
                    <a:lnTo>
                      <a:pt x="8" y="24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2301" y="2398"/>
                <a:ext cx="36" cy="62"/>
              </a:xfrm>
              <a:custGeom>
                <a:avLst/>
                <a:gdLst>
                  <a:gd name="T0" fmla="*/ 12 w 40"/>
                  <a:gd name="T1" fmla="*/ 0 h 80"/>
                  <a:gd name="T2" fmla="*/ 9 w 40"/>
                  <a:gd name="T3" fmla="*/ 0 h 80"/>
                  <a:gd name="T4" fmla="*/ 9 w 40"/>
                  <a:gd name="T5" fmla="*/ 2 h 80"/>
                  <a:gd name="T6" fmla="*/ 9 w 40"/>
                  <a:gd name="T7" fmla="*/ 2 h 80"/>
                  <a:gd name="T8" fmla="*/ 5 w 40"/>
                  <a:gd name="T9" fmla="*/ 2 h 80"/>
                  <a:gd name="T10" fmla="*/ 5 w 40"/>
                  <a:gd name="T11" fmla="*/ 2 h 80"/>
                  <a:gd name="T12" fmla="*/ 0 w 40"/>
                  <a:gd name="T13" fmla="*/ 4 h 80"/>
                  <a:gd name="T14" fmla="*/ 5 w 40"/>
                  <a:gd name="T15" fmla="*/ 5 h 80"/>
                  <a:gd name="T16" fmla="*/ 9 w 40"/>
                  <a:gd name="T17" fmla="*/ 6 h 80"/>
                  <a:gd name="T18" fmla="*/ 12 w 40"/>
                  <a:gd name="T19" fmla="*/ 6 h 80"/>
                  <a:gd name="T20" fmla="*/ 12 w 40"/>
                  <a:gd name="T21" fmla="*/ 5 h 80"/>
                  <a:gd name="T22" fmla="*/ 14 w 40"/>
                  <a:gd name="T23" fmla="*/ 4 h 80"/>
                  <a:gd name="T24" fmla="*/ 14 w 40"/>
                  <a:gd name="T25" fmla="*/ 3 h 80"/>
                  <a:gd name="T26" fmla="*/ 12 w 40"/>
                  <a:gd name="T27" fmla="*/ 2 h 80"/>
                  <a:gd name="T28" fmla="*/ 12 w 40"/>
                  <a:gd name="T29" fmla="*/ 2 h 80"/>
                  <a:gd name="T30" fmla="*/ 14 w 40"/>
                  <a:gd name="T31" fmla="*/ 2 h 80"/>
                  <a:gd name="T32" fmla="*/ 14 w 40"/>
                  <a:gd name="T33" fmla="*/ 0 h 80"/>
                  <a:gd name="T34" fmla="*/ 12 w 40"/>
                  <a:gd name="T35" fmla="*/ 0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80"/>
                  <a:gd name="T56" fmla="*/ 40 w 40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80">
                    <a:moveTo>
                      <a:pt x="32" y="0"/>
                    </a:move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48"/>
                    </a:lnTo>
                    <a:lnTo>
                      <a:pt x="8" y="64"/>
                    </a:lnTo>
                    <a:lnTo>
                      <a:pt x="24" y="80"/>
                    </a:lnTo>
                    <a:lnTo>
                      <a:pt x="32" y="80"/>
                    </a:lnTo>
                    <a:lnTo>
                      <a:pt x="32" y="64"/>
                    </a:lnTo>
                    <a:lnTo>
                      <a:pt x="40" y="56"/>
                    </a:lnTo>
                    <a:lnTo>
                      <a:pt x="40" y="40"/>
                    </a:lnTo>
                    <a:lnTo>
                      <a:pt x="32" y="24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2301" y="2398"/>
                <a:ext cx="36" cy="62"/>
              </a:xfrm>
              <a:custGeom>
                <a:avLst/>
                <a:gdLst>
                  <a:gd name="T0" fmla="*/ 12 w 40"/>
                  <a:gd name="T1" fmla="*/ 0 h 80"/>
                  <a:gd name="T2" fmla="*/ 9 w 40"/>
                  <a:gd name="T3" fmla="*/ 0 h 80"/>
                  <a:gd name="T4" fmla="*/ 9 w 40"/>
                  <a:gd name="T5" fmla="*/ 2 h 80"/>
                  <a:gd name="T6" fmla="*/ 9 w 40"/>
                  <a:gd name="T7" fmla="*/ 2 h 80"/>
                  <a:gd name="T8" fmla="*/ 5 w 40"/>
                  <a:gd name="T9" fmla="*/ 2 h 80"/>
                  <a:gd name="T10" fmla="*/ 5 w 40"/>
                  <a:gd name="T11" fmla="*/ 2 h 80"/>
                  <a:gd name="T12" fmla="*/ 0 w 40"/>
                  <a:gd name="T13" fmla="*/ 4 h 80"/>
                  <a:gd name="T14" fmla="*/ 5 w 40"/>
                  <a:gd name="T15" fmla="*/ 5 h 80"/>
                  <a:gd name="T16" fmla="*/ 9 w 40"/>
                  <a:gd name="T17" fmla="*/ 6 h 80"/>
                  <a:gd name="T18" fmla="*/ 12 w 40"/>
                  <a:gd name="T19" fmla="*/ 6 h 80"/>
                  <a:gd name="T20" fmla="*/ 12 w 40"/>
                  <a:gd name="T21" fmla="*/ 5 h 80"/>
                  <a:gd name="T22" fmla="*/ 14 w 40"/>
                  <a:gd name="T23" fmla="*/ 4 h 80"/>
                  <a:gd name="T24" fmla="*/ 14 w 40"/>
                  <a:gd name="T25" fmla="*/ 3 h 80"/>
                  <a:gd name="T26" fmla="*/ 12 w 40"/>
                  <a:gd name="T27" fmla="*/ 2 h 80"/>
                  <a:gd name="T28" fmla="*/ 12 w 40"/>
                  <a:gd name="T29" fmla="*/ 2 h 80"/>
                  <a:gd name="T30" fmla="*/ 14 w 40"/>
                  <a:gd name="T31" fmla="*/ 2 h 80"/>
                  <a:gd name="T32" fmla="*/ 14 w 40"/>
                  <a:gd name="T33" fmla="*/ 0 h 80"/>
                  <a:gd name="T34" fmla="*/ 12 w 40"/>
                  <a:gd name="T35" fmla="*/ 0 h 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80"/>
                  <a:gd name="T56" fmla="*/ 40 w 40"/>
                  <a:gd name="T57" fmla="*/ 80 h 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80">
                    <a:moveTo>
                      <a:pt x="32" y="0"/>
                    </a:moveTo>
                    <a:lnTo>
                      <a:pt x="24" y="0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0" y="48"/>
                    </a:lnTo>
                    <a:lnTo>
                      <a:pt x="8" y="64"/>
                    </a:lnTo>
                    <a:lnTo>
                      <a:pt x="24" y="80"/>
                    </a:lnTo>
                    <a:lnTo>
                      <a:pt x="32" y="80"/>
                    </a:lnTo>
                    <a:lnTo>
                      <a:pt x="32" y="64"/>
                    </a:lnTo>
                    <a:lnTo>
                      <a:pt x="40" y="56"/>
                    </a:lnTo>
                    <a:lnTo>
                      <a:pt x="40" y="40"/>
                    </a:lnTo>
                    <a:lnTo>
                      <a:pt x="32" y="24"/>
                    </a:lnTo>
                    <a:lnTo>
                      <a:pt x="32" y="16"/>
                    </a:lnTo>
                    <a:lnTo>
                      <a:pt x="40" y="8"/>
                    </a:lnTo>
                    <a:lnTo>
                      <a:pt x="40" y="0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9"/>
              <p:cNvSpPr>
                <a:spLocks/>
              </p:cNvSpPr>
              <p:nvPr/>
            </p:nvSpPr>
            <p:spPr bwMode="auto">
              <a:xfrm>
                <a:off x="3048" y="1168"/>
                <a:ext cx="533" cy="816"/>
              </a:xfrm>
              <a:custGeom>
                <a:avLst/>
                <a:gdLst>
                  <a:gd name="T0" fmla="*/ 127 w 598"/>
                  <a:gd name="T1" fmla="*/ 81 h 1054"/>
                  <a:gd name="T2" fmla="*/ 132 w 598"/>
                  <a:gd name="T3" fmla="*/ 74 h 1054"/>
                  <a:gd name="T4" fmla="*/ 127 w 598"/>
                  <a:gd name="T5" fmla="*/ 66 h 1054"/>
                  <a:gd name="T6" fmla="*/ 132 w 598"/>
                  <a:gd name="T7" fmla="*/ 60 h 1054"/>
                  <a:gd name="T8" fmla="*/ 142 w 598"/>
                  <a:gd name="T9" fmla="*/ 58 h 1054"/>
                  <a:gd name="T10" fmla="*/ 162 w 598"/>
                  <a:gd name="T11" fmla="*/ 59 h 1054"/>
                  <a:gd name="T12" fmla="*/ 159 w 598"/>
                  <a:gd name="T13" fmla="*/ 54 h 1054"/>
                  <a:gd name="T14" fmla="*/ 166 w 598"/>
                  <a:gd name="T15" fmla="*/ 49 h 1054"/>
                  <a:gd name="T16" fmla="*/ 182 w 598"/>
                  <a:gd name="T17" fmla="*/ 44 h 1054"/>
                  <a:gd name="T18" fmla="*/ 186 w 598"/>
                  <a:gd name="T19" fmla="*/ 39 h 1054"/>
                  <a:gd name="T20" fmla="*/ 189 w 598"/>
                  <a:gd name="T21" fmla="*/ 38 h 1054"/>
                  <a:gd name="T22" fmla="*/ 186 w 598"/>
                  <a:gd name="T23" fmla="*/ 30 h 1054"/>
                  <a:gd name="T24" fmla="*/ 185 w 598"/>
                  <a:gd name="T25" fmla="*/ 26 h 1054"/>
                  <a:gd name="T26" fmla="*/ 177 w 598"/>
                  <a:gd name="T27" fmla="*/ 20 h 1054"/>
                  <a:gd name="T28" fmla="*/ 156 w 598"/>
                  <a:gd name="T29" fmla="*/ 12 h 1054"/>
                  <a:gd name="T30" fmla="*/ 156 w 598"/>
                  <a:gd name="T31" fmla="*/ 9 h 1054"/>
                  <a:gd name="T32" fmla="*/ 153 w 598"/>
                  <a:gd name="T33" fmla="*/ 4 h 1054"/>
                  <a:gd name="T34" fmla="*/ 156 w 598"/>
                  <a:gd name="T35" fmla="*/ 3 h 1054"/>
                  <a:gd name="T36" fmla="*/ 156 w 598"/>
                  <a:gd name="T37" fmla="*/ 2 h 1054"/>
                  <a:gd name="T38" fmla="*/ 144 w 598"/>
                  <a:gd name="T39" fmla="*/ 2 h 1054"/>
                  <a:gd name="T40" fmla="*/ 132 w 598"/>
                  <a:gd name="T41" fmla="*/ 0 h 1054"/>
                  <a:gd name="T42" fmla="*/ 121 w 598"/>
                  <a:gd name="T43" fmla="*/ 4 h 1054"/>
                  <a:gd name="T44" fmla="*/ 127 w 598"/>
                  <a:gd name="T45" fmla="*/ 5 h 1054"/>
                  <a:gd name="T46" fmla="*/ 138 w 598"/>
                  <a:gd name="T47" fmla="*/ 4 h 1054"/>
                  <a:gd name="T48" fmla="*/ 148 w 598"/>
                  <a:gd name="T49" fmla="*/ 5 h 1054"/>
                  <a:gd name="T50" fmla="*/ 146 w 598"/>
                  <a:gd name="T51" fmla="*/ 9 h 1054"/>
                  <a:gd name="T52" fmla="*/ 144 w 598"/>
                  <a:gd name="T53" fmla="*/ 12 h 1054"/>
                  <a:gd name="T54" fmla="*/ 132 w 598"/>
                  <a:gd name="T55" fmla="*/ 12 h 1054"/>
                  <a:gd name="T56" fmla="*/ 123 w 598"/>
                  <a:gd name="T57" fmla="*/ 12 h 1054"/>
                  <a:gd name="T58" fmla="*/ 111 w 598"/>
                  <a:gd name="T59" fmla="*/ 9 h 1054"/>
                  <a:gd name="T60" fmla="*/ 111 w 598"/>
                  <a:gd name="T61" fmla="*/ 7 h 1054"/>
                  <a:gd name="T62" fmla="*/ 101 w 598"/>
                  <a:gd name="T63" fmla="*/ 4 h 1054"/>
                  <a:gd name="T64" fmla="*/ 94 w 598"/>
                  <a:gd name="T65" fmla="*/ 7 h 1054"/>
                  <a:gd name="T66" fmla="*/ 94 w 598"/>
                  <a:gd name="T67" fmla="*/ 9 h 1054"/>
                  <a:gd name="T68" fmla="*/ 84 w 598"/>
                  <a:gd name="T69" fmla="*/ 12 h 1054"/>
                  <a:gd name="T70" fmla="*/ 73 w 598"/>
                  <a:gd name="T71" fmla="*/ 14 h 1054"/>
                  <a:gd name="T72" fmla="*/ 78 w 598"/>
                  <a:gd name="T73" fmla="*/ 20 h 1054"/>
                  <a:gd name="T74" fmla="*/ 78 w 598"/>
                  <a:gd name="T75" fmla="*/ 22 h 1054"/>
                  <a:gd name="T76" fmla="*/ 70 w 598"/>
                  <a:gd name="T77" fmla="*/ 26 h 1054"/>
                  <a:gd name="T78" fmla="*/ 58 w 598"/>
                  <a:gd name="T79" fmla="*/ 26 h 1054"/>
                  <a:gd name="T80" fmla="*/ 55 w 598"/>
                  <a:gd name="T81" fmla="*/ 29 h 1054"/>
                  <a:gd name="T82" fmla="*/ 65 w 598"/>
                  <a:gd name="T83" fmla="*/ 29 h 1054"/>
                  <a:gd name="T84" fmla="*/ 76 w 598"/>
                  <a:gd name="T85" fmla="*/ 31 h 1054"/>
                  <a:gd name="T86" fmla="*/ 70 w 598"/>
                  <a:gd name="T87" fmla="*/ 36 h 1054"/>
                  <a:gd name="T88" fmla="*/ 53 w 598"/>
                  <a:gd name="T89" fmla="*/ 49 h 1054"/>
                  <a:gd name="T90" fmla="*/ 37 w 598"/>
                  <a:gd name="T91" fmla="*/ 54 h 1054"/>
                  <a:gd name="T92" fmla="*/ 23 w 598"/>
                  <a:gd name="T93" fmla="*/ 63 h 1054"/>
                  <a:gd name="T94" fmla="*/ 15 w 598"/>
                  <a:gd name="T95" fmla="*/ 63 h 1054"/>
                  <a:gd name="T96" fmla="*/ 4 w 598"/>
                  <a:gd name="T97" fmla="*/ 65 h 10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98"/>
                  <a:gd name="T148" fmla="*/ 0 h 1054"/>
                  <a:gd name="T149" fmla="*/ 598 w 598"/>
                  <a:gd name="T150" fmla="*/ 1054 h 10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98" h="1054">
                    <a:moveTo>
                      <a:pt x="399" y="1054"/>
                    </a:moveTo>
                    <a:lnTo>
                      <a:pt x="399" y="1046"/>
                    </a:lnTo>
                    <a:lnTo>
                      <a:pt x="399" y="1038"/>
                    </a:lnTo>
                    <a:lnTo>
                      <a:pt x="407" y="1022"/>
                    </a:lnTo>
                    <a:lnTo>
                      <a:pt x="407" y="990"/>
                    </a:lnTo>
                    <a:lnTo>
                      <a:pt x="415" y="958"/>
                    </a:lnTo>
                    <a:lnTo>
                      <a:pt x="423" y="926"/>
                    </a:lnTo>
                    <a:lnTo>
                      <a:pt x="415" y="894"/>
                    </a:lnTo>
                    <a:lnTo>
                      <a:pt x="399" y="854"/>
                    </a:lnTo>
                    <a:lnTo>
                      <a:pt x="407" y="814"/>
                    </a:lnTo>
                    <a:lnTo>
                      <a:pt x="407" y="798"/>
                    </a:lnTo>
                    <a:lnTo>
                      <a:pt x="415" y="782"/>
                    </a:lnTo>
                    <a:lnTo>
                      <a:pt x="431" y="766"/>
                    </a:lnTo>
                    <a:lnTo>
                      <a:pt x="439" y="758"/>
                    </a:lnTo>
                    <a:lnTo>
                      <a:pt x="447" y="750"/>
                    </a:lnTo>
                    <a:lnTo>
                      <a:pt x="454" y="750"/>
                    </a:lnTo>
                    <a:lnTo>
                      <a:pt x="486" y="758"/>
                    </a:lnTo>
                    <a:lnTo>
                      <a:pt x="510" y="758"/>
                    </a:lnTo>
                    <a:lnTo>
                      <a:pt x="510" y="750"/>
                    </a:lnTo>
                    <a:lnTo>
                      <a:pt x="510" y="726"/>
                    </a:lnTo>
                    <a:lnTo>
                      <a:pt x="502" y="702"/>
                    </a:lnTo>
                    <a:lnTo>
                      <a:pt x="510" y="686"/>
                    </a:lnTo>
                    <a:lnTo>
                      <a:pt x="518" y="663"/>
                    </a:lnTo>
                    <a:lnTo>
                      <a:pt x="526" y="631"/>
                    </a:lnTo>
                    <a:lnTo>
                      <a:pt x="550" y="591"/>
                    </a:lnTo>
                    <a:lnTo>
                      <a:pt x="566" y="575"/>
                    </a:lnTo>
                    <a:lnTo>
                      <a:pt x="574" y="567"/>
                    </a:lnTo>
                    <a:lnTo>
                      <a:pt x="582" y="559"/>
                    </a:lnTo>
                    <a:lnTo>
                      <a:pt x="590" y="527"/>
                    </a:lnTo>
                    <a:lnTo>
                      <a:pt x="590" y="511"/>
                    </a:lnTo>
                    <a:lnTo>
                      <a:pt x="598" y="511"/>
                    </a:lnTo>
                    <a:lnTo>
                      <a:pt x="598" y="503"/>
                    </a:lnTo>
                    <a:lnTo>
                      <a:pt x="598" y="487"/>
                    </a:lnTo>
                    <a:lnTo>
                      <a:pt x="598" y="455"/>
                    </a:lnTo>
                    <a:lnTo>
                      <a:pt x="598" y="415"/>
                    </a:lnTo>
                    <a:lnTo>
                      <a:pt x="590" y="383"/>
                    </a:lnTo>
                    <a:lnTo>
                      <a:pt x="590" y="375"/>
                    </a:lnTo>
                    <a:lnTo>
                      <a:pt x="590" y="359"/>
                    </a:lnTo>
                    <a:lnTo>
                      <a:pt x="582" y="335"/>
                    </a:lnTo>
                    <a:lnTo>
                      <a:pt x="574" y="311"/>
                    </a:lnTo>
                    <a:lnTo>
                      <a:pt x="566" y="287"/>
                    </a:lnTo>
                    <a:lnTo>
                      <a:pt x="558" y="263"/>
                    </a:lnTo>
                    <a:lnTo>
                      <a:pt x="526" y="223"/>
                    </a:lnTo>
                    <a:lnTo>
                      <a:pt x="502" y="167"/>
                    </a:lnTo>
                    <a:lnTo>
                      <a:pt x="494" y="143"/>
                    </a:lnTo>
                    <a:lnTo>
                      <a:pt x="494" y="135"/>
                    </a:lnTo>
                    <a:lnTo>
                      <a:pt x="494" y="128"/>
                    </a:lnTo>
                    <a:lnTo>
                      <a:pt x="494" y="112"/>
                    </a:lnTo>
                    <a:lnTo>
                      <a:pt x="494" y="96"/>
                    </a:lnTo>
                    <a:lnTo>
                      <a:pt x="486" y="72"/>
                    </a:lnTo>
                    <a:lnTo>
                      <a:pt x="486" y="56"/>
                    </a:lnTo>
                    <a:lnTo>
                      <a:pt x="494" y="56"/>
                    </a:lnTo>
                    <a:lnTo>
                      <a:pt x="494" y="48"/>
                    </a:lnTo>
                    <a:lnTo>
                      <a:pt x="494" y="40"/>
                    </a:lnTo>
                    <a:lnTo>
                      <a:pt x="494" y="32"/>
                    </a:lnTo>
                    <a:lnTo>
                      <a:pt x="494" y="24"/>
                    </a:lnTo>
                    <a:lnTo>
                      <a:pt x="494" y="32"/>
                    </a:lnTo>
                    <a:lnTo>
                      <a:pt x="478" y="32"/>
                    </a:lnTo>
                    <a:lnTo>
                      <a:pt x="462" y="32"/>
                    </a:lnTo>
                    <a:lnTo>
                      <a:pt x="454" y="32"/>
                    </a:lnTo>
                    <a:lnTo>
                      <a:pt x="439" y="16"/>
                    </a:lnTo>
                    <a:lnTo>
                      <a:pt x="423" y="8"/>
                    </a:lnTo>
                    <a:lnTo>
                      <a:pt x="415" y="0"/>
                    </a:lnTo>
                    <a:lnTo>
                      <a:pt x="407" y="8"/>
                    </a:lnTo>
                    <a:lnTo>
                      <a:pt x="399" y="32"/>
                    </a:lnTo>
                    <a:lnTo>
                      <a:pt x="383" y="48"/>
                    </a:lnTo>
                    <a:lnTo>
                      <a:pt x="383" y="56"/>
                    </a:lnTo>
                    <a:lnTo>
                      <a:pt x="391" y="64"/>
                    </a:lnTo>
                    <a:lnTo>
                      <a:pt x="399" y="72"/>
                    </a:lnTo>
                    <a:lnTo>
                      <a:pt x="415" y="64"/>
                    </a:lnTo>
                    <a:lnTo>
                      <a:pt x="431" y="56"/>
                    </a:lnTo>
                    <a:lnTo>
                      <a:pt x="439" y="48"/>
                    </a:lnTo>
                    <a:lnTo>
                      <a:pt x="454" y="48"/>
                    </a:lnTo>
                    <a:lnTo>
                      <a:pt x="470" y="56"/>
                    </a:lnTo>
                    <a:lnTo>
                      <a:pt x="470" y="72"/>
                    </a:lnTo>
                    <a:lnTo>
                      <a:pt x="470" y="80"/>
                    </a:lnTo>
                    <a:lnTo>
                      <a:pt x="462" y="104"/>
                    </a:lnTo>
                    <a:lnTo>
                      <a:pt x="462" y="112"/>
                    </a:lnTo>
                    <a:lnTo>
                      <a:pt x="462" y="120"/>
                    </a:lnTo>
                    <a:lnTo>
                      <a:pt x="462" y="135"/>
                    </a:lnTo>
                    <a:lnTo>
                      <a:pt x="454" y="151"/>
                    </a:lnTo>
                    <a:lnTo>
                      <a:pt x="439" y="159"/>
                    </a:lnTo>
                    <a:lnTo>
                      <a:pt x="431" y="159"/>
                    </a:lnTo>
                    <a:lnTo>
                      <a:pt x="415" y="151"/>
                    </a:lnTo>
                    <a:lnTo>
                      <a:pt x="407" y="143"/>
                    </a:lnTo>
                    <a:lnTo>
                      <a:pt x="399" y="143"/>
                    </a:lnTo>
                    <a:lnTo>
                      <a:pt x="391" y="143"/>
                    </a:lnTo>
                    <a:lnTo>
                      <a:pt x="367" y="135"/>
                    </a:lnTo>
                    <a:lnTo>
                      <a:pt x="351" y="120"/>
                    </a:lnTo>
                    <a:lnTo>
                      <a:pt x="351" y="112"/>
                    </a:lnTo>
                    <a:lnTo>
                      <a:pt x="351" y="104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27" y="64"/>
                    </a:lnTo>
                    <a:lnTo>
                      <a:pt x="319" y="56"/>
                    </a:lnTo>
                    <a:lnTo>
                      <a:pt x="311" y="64"/>
                    </a:lnTo>
                    <a:lnTo>
                      <a:pt x="303" y="80"/>
                    </a:lnTo>
                    <a:lnTo>
                      <a:pt x="295" y="88"/>
                    </a:lnTo>
                    <a:lnTo>
                      <a:pt x="303" y="96"/>
                    </a:lnTo>
                    <a:lnTo>
                      <a:pt x="303" y="104"/>
                    </a:lnTo>
                    <a:lnTo>
                      <a:pt x="295" y="112"/>
                    </a:lnTo>
                    <a:lnTo>
                      <a:pt x="279" y="128"/>
                    </a:lnTo>
                    <a:lnTo>
                      <a:pt x="271" y="143"/>
                    </a:lnTo>
                    <a:lnTo>
                      <a:pt x="263" y="143"/>
                    </a:lnTo>
                    <a:lnTo>
                      <a:pt x="255" y="151"/>
                    </a:lnTo>
                    <a:lnTo>
                      <a:pt x="247" y="159"/>
                    </a:lnTo>
                    <a:lnTo>
                      <a:pt x="231" y="183"/>
                    </a:lnTo>
                    <a:lnTo>
                      <a:pt x="223" y="207"/>
                    </a:lnTo>
                    <a:lnTo>
                      <a:pt x="231" y="239"/>
                    </a:lnTo>
                    <a:lnTo>
                      <a:pt x="247" y="255"/>
                    </a:lnTo>
                    <a:lnTo>
                      <a:pt x="247" y="247"/>
                    </a:lnTo>
                    <a:lnTo>
                      <a:pt x="247" y="263"/>
                    </a:lnTo>
                    <a:lnTo>
                      <a:pt x="247" y="295"/>
                    </a:lnTo>
                    <a:lnTo>
                      <a:pt x="231" y="319"/>
                    </a:lnTo>
                    <a:lnTo>
                      <a:pt x="223" y="327"/>
                    </a:lnTo>
                    <a:lnTo>
                      <a:pt x="223" y="335"/>
                    </a:lnTo>
                    <a:lnTo>
                      <a:pt x="215" y="335"/>
                    </a:lnTo>
                    <a:lnTo>
                      <a:pt x="199" y="335"/>
                    </a:lnTo>
                    <a:lnTo>
                      <a:pt x="183" y="335"/>
                    </a:lnTo>
                    <a:lnTo>
                      <a:pt x="175" y="343"/>
                    </a:lnTo>
                    <a:lnTo>
                      <a:pt x="167" y="359"/>
                    </a:lnTo>
                    <a:lnTo>
                      <a:pt x="175" y="375"/>
                    </a:lnTo>
                    <a:lnTo>
                      <a:pt x="191" y="383"/>
                    </a:lnTo>
                    <a:lnTo>
                      <a:pt x="199" y="383"/>
                    </a:lnTo>
                    <a:lnTo>
                      <a:pt x="207" y="375"/>
                    </a:lnTo>
                    <a:lnTo>
                      <a:pt x="215" y="367"/>
                    </a:lnTo>
                    <a:lnTo>
                      <a:pt x="231" y="383"/>
                    </a:lnTo>
                    <a:lnTo>
                      <a:pt x="239" y="407"/>
                    </a:lnTo>
                    <a:lnTo>
                      <a:pt x="239" y="423"/>
                    </a:lnTo>
                    <a:lnTo>
                      <a:pt x="239" y="447"/>
                    </a:lnTo>
                    <a:lnTo>
                      <a:pt x="223" y="463"/>
                    </a:lnTo>
                    <a:lnTo>
                      <a:pt x="215" y="503"/>
                    </a:lnTo>
                    <a:lnTo>
                      <a:pt x="183" y="583"/>
                    </a:lnTo>
                    <a:lnTo>
                      <a:pt x="167" y="631"/>
                    </a:lnTo>
                    <a:lnTo>
                      <a:pt x="151" y="647"/>
                    </a:lnTo>
                    <a:lnTo>
                      <a:pt x="135" y="670"/>
                    </a:lnTo>
                    <a:lnTo>
                      <a:pt x="119" y="710"/>
                    </a:lnTo>
                    <a:lnTo>
                      <a:pt x="103" y="758"/>
                    </a:lnTo>
                    <a:lnTo>
                      <a:pt x="88" y="790"/>
                    </a:lnTo>
                    <a:lnTo>
                      <a:pt x="72" y="806"/>
                    </a:lnTo>
                    <a:lnTo>
                      <a:pt x="64" y="814"/>
                    </a:lnTo>
                    <a:lnTo>
                      <a:pt x="56" y="814"/>
                    </a:lnTo>
                    <a:lnTo>
                      <a:pt x="48" y="814"/>
                    </a:lnTo>
                    <a:lnTo>
                      <a:pt x="40" y="814"/>
                    </a:lnTo>
                    <a:lnTo>
                      <a:pt x="32" y="814"/>
                    </a:lnTo>
                    <a:lnTo>
                      <a:pt x="16" y="830"/>
                    </a:lnTo>
                    <a:lnTo>
                      <a:pt x="0" y="846"/>
                    </a:lnTo>
                    <a:lnTo>
                      <a:pt x="399" y="1054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30"/>
              <p:cNvSpPr>
                <a:spLocks/>
              </p:cNvSpPr>
              <p:nvPr/>
            </p:nvSpPr>
            <p:spPr bwMode="auto">
              <a:xfrm>
                <a:off x="3048" y="1168"/>
                <a:ext cx="533" cy="816"/>
              </a:xfrm>
              <a:custGeom>
                <a:avLst/>
                <a:gdLst>
                  <a:gd name="T0" fmla="*/ 127 w 598"/>
                  <a:gd name="T1" fmla="*/ 81 h 1054"/>
                  <a:gd name="T2" fmla="*/ 132 w 598"/>
                  <a:gd name="T3" fmla="*/ 74 h 1054"/>
                  <a:gd name="T4" fmla="*/ 127 w 598"/>
                  <a:gd name="T5" fmla="*/ 66 h 1054"/>
                  <a:gd name="T6" fmla="*/ 132 w 598"/>
                  <a:gd name="T7" fmla="*/ 60 h 1054"/>
                  <a:gd name="T8" fmla="*/ 142 w 598"/>
                  <a:gd name="T9" fmla="*/ 58 h 1054"/>
                  <a:gd name="T10" fmla="*/ 162 w 598"/>
                  <a:gd name="T11" fmla="*/ 59 h 1054"/>
                  <a:gd name="T12" fmla="*/ 159 w 598"/>
                  <a:gd name="T13" fmla="*/ 54 h 1054"/>
                  <a:gd name="T14" fmla="*/ 166 w 598"/>
                  <a:gd name="T15" fmla="*/ 49 h 1054"/>
                  <a:gd name="T16" fmla="*/ 182 w 598"/>
                  <a:gd name="T17" fmla="*/ 44 h 1054"/>
                  <a:gd name="T18" fmla="*/ 186 w 598"/>
                  <a:gd name="T19" fmla="*/ 39 h 1054"/>
                  <a:gd name="T20" fmla="*/ 189 w 598"/>
                  <a:gd name="T21" fmla="*/ 38 h 1054"/>
                  <a:gd name="T22" fmla="*/ 186 w 598"/>
                  <a:gd name="T23" fmla="*/ 30 h 1054"/>
                  <a:gd name="T24" fmla="*/ 185 w 598"/>
                  <a:gd name="T25" fmla="*/ 26 h 1054"/>
                  <a:gd name="T26" fmla="*/ 177 w 598"/>
                  <a:gd name="T27" fmla="*/ 20 h 1054"/>
                  <a:gd name="T28" fmla="*/ 156 w 598"/>
                  <a:gd name="T29" fmla="*/ 12 h 1054"/>
                  <a:gd name="T30" fmla="*/ 156 w 598"/>
                  <a:gd name="T31" fmla="*/ 9 h 1054"/>
                  <a:gd name="T32" fmla="*/ 153 w 598"/>
                  <a:gd name="T33" fmla="*/ 4 h 1054"/>
                  <a:gd name="T34" fmla="*/ 156 w 598"/>
                  <a:gd name="T35" fmla="*/ 3 h 1054"/>
                  <a:gd name="T36" fmla="*/ 156 w 598"/>
                  <a:gd name="T37" fmla="*/ 2 h 1054"/>
                  <a:gd name="T38" fmla="*/ 144 w 598"/>
                  <a:gd name="T39" fmla="*/ 2 h 1054"/>
                  <a:gd name="T40" fmla="*/ 132 w 598"/>
                  <a:gd name="T41" fmla="*/ 0 h 1054"/>
                  <a:gd name="T42" fmla="*/ 121 w 598"/>
                  <a:gd name="T43" fmla="*/ 4 h 1054"/>
                  <a:gd name="T44" fmla="*/ 127 w 598"/>
                  <a:gd name="T45" fmla="*/ 5 h 1054"/>
                  <a:gd name="T46" fmla="*/ 138 w 598"/>
                  <a:gd name="T47" fmla="*/ 4 h 1054"/>
                  <a:gd name="T48" fmla="*/ 148 w 598"/>
                  <a:gd name="T49" fmla="*/ 5 h 1054"/>
                  <a:gd name="T50" fmla="*/ 146 w 598"/>
                  <a:gd name="T51" fmla="*/ 9 h 1054"/>
                  <a:gd name="T52" fmla="*/ 144 w 598"/>
                  <a:gd name="T53" fmla="*/ 12 h 1054"/>
                  <a:gd name="T54" fmla="*/ 132 w 598"/>
                  <a:gd name="T55" fmla="*/ 12 h 1054"/>
                  <a:gd name="T56" fmla="*/ 123 w 598"/>
                  <a:gd name="T57" fmla="*/ 12 h 1054"/>
                  <a:gd name="T58" fmla="*/ 111 w 598"/>
                  <a:gd name="T59" fmla="*/ 9 h 1054"/>
                  <a:gd name="T60" fmla="*/ 111 w 598"/>
                  <a:gd name="T61" fmla="*/ 7 h 1054"/>
                  <a:gd name="T62" fmla="*/ 101 w 598"/>
                  <a:gd name="T63" fmla="*/ 4 h 1054"/>
                  <a:gd name="T64" fmla="*/ 94 w 598"/>
                  <a:gd name="T65" fmla="*/ 7 h 1054"/>
                  <a:gd name="T66" fmla="*/ 94 w 598"/>
                  <a:gd name="T67" fmla="*/ 9 h 1054"/>
                  <a:gd name="T68" fmla="*/ 84 w 598"/>
                  <a:gd name="T69" fmla="*/ 12 h 1054"/>
                  <a:gd name="T70" fmla="*/ 73 w 598"/>
                  <a:gd name="T71" fmla="*/ 14 h 1054"/>
                  <a:gd name="T72" fmla="*/ 78 w 598"/>
                  <a:gd name="T73" fmla="*/ 20 h 1054"/>
                  <a:gd name="T74" fmla="*/ 78 w 598"/>
                  <a:gd name="T75" fmla="*/ 22 h 1054"/>
                  <a:gd name="T76" fmla="*/ 70 w 598"/>
                  <a:gd name="T77" fmla="*/ 26 h 1054"/>
                  <a:gd name="T78" fmla="*/ 58 w 598"/>
                  <a:gd name="T79" fmla="*/ 26 h 1054"/>
                  <a:gd name="T80" fmla="*/ 55 w 598"/>
                  <a:gd name="T81" fmla="*/ 29 h 1054"/>
                  <a:gd name="T82" fmla="*/ 65 w 598"/>
                  <a:gd name="T83" fmla="*/ 29 h 1054"/>
                  <a:gd name="T84" fmla="*/ 76 w 598"/>
                  <a:gd name="T85" fmla="*/ 31 h 1054"/>
                  <a:gd name="T86" fmla="*/ 70 w 598"/>
                  <a:gd name="T87" fmla="*/ 36 h 1054"/>
                  <a:gd name="T88" fmla="*/ 53 w 598"/>
                  <a:gd name="T89" fmla="*/ 49 h 1054"/>
                  <a:gd name="T90" fmla="*/ 37 w 598"/>
                  <a:gd name="T91" fmla="*/ 54 h 1054"/>
                  <a:gd name="T92" fmla="*/ 23 w 598"/>
                  <a:gd name="T93" fmla="*/ 63 h 1054"/>
                  <a:gd name="T94" fmla="*/ 15 w 598"/>
                  <a:gd name="T95" fmla="*/ 63 h 1054"/>
                  <a:gd name="T96" fmla="*/ 4 w 598"/>
                  <a:gd name="T97" fmla="*/ 65 h 10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98"/>
                  <a:gd name="T148" fmla="*/ 0 h 1054"/>
                  <a:gd name="T149" fmla="*/ 598 w 598"/>
                  <a:gd name="T150" fmla="*/ 1054 h 10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98" h="1054">
                    <a:moveTo>
                      <a:pt x="399" y="1054"/>
                    </a:moveTo>
                    <a:lnTo>
                      <a:pt x="399" y="1046"/>
                    </a:lnTo>
                    <a:lnTo>
                      <a:pt x="399" y="1038"/>
                    </a:lnTo>
                    <a:lnTo>
                      <a:pt x="407" y="1022"/>
                    </a:lnTo>
                    <a:lnTo>
                      <a:pt x="407" y="990"/>
                    </a:lnTo>
                    <a:lnTo>
                      <a:pt x="415" y="958"/>
                    </a:lnTo>
                    <a:lnTo>
                      <a:pt x="423" y="926"/>
                    </a:lnTo>
                    <a:lnTo>
                      <a:pt x="415" y="894"/>
                    </a:lnTo>
                    <a:lnTo>
                      <a:pt x="399" y="854"/>
                    </a:lnTo>
                    <a:lnTo>
                      <a:pt x="407" y="814"/>
                    </a:lnTo>
                    <a:lnTo>
                      <a:pt x="407" y="798"/>
                    </a:lnTo>
                    <a:lnTo>
                      <a:pt x="415" y="782"/>
                    </a:lnTo>
                    <a:lnTo>
                      <a:pt x="431" y="766"/>
                    </a:lnTo>
                    <a:lnTo>
                      <a:pt x="439" y="758"/>
                    </a:lnTo>
                    <a:lnTo>
                      <a:pt x="447" y="750"/>
                    </a:lnTo>
                    <a:lnTo>
                      <a:pt x="454" y="750"/>
                    </a:lnTo>
                    <a:lnTo>
                      <a:pt x="486" y="758"/>
                    </a:lnTo>
                    <a:lnTo>
                      <a:pt x="510" y="758"/>
                    </a:lnTo>
                    <a:lnTo>
                      <a:pt x="510" y="750"/>
                    </a:lnTo>
                    <a:lnTo>
                      <a:pt x="510" y="726"/>
                    </a:lnTo>
                    <a:lnTo>
                      <a:pt x="502" y="702"/>
                    </a:lnTo>
                    <a:lnTo>
                      <a:pt x="510" y="686"/>
                    </a:lnTo>
                    <a:lnTo>
                      <a:pt x="518" y="663"/>
                    </a:lnTo>
                    <a:lnTo>
                      <a:pt x="526" y="631"/>
                    </a:lnTo>
                    <a:lnTo>
                      <a:pt x="550" y="591"/>
                    </a:lnTo>
                    <a:lnTo>
                      <a:pt x="566" y="575"/>
                    </a:lnTo>
                    <a:lnTo>
                      <a:pt x="574" y="567"/>
                    </a:lnTo>
                    <a:lnTo>
                      <a:pt x="582" y="559"/>
                    </a:lnTo>
                    <a:lnTo>
                      <a:pt x="590" y="527"/>
                    </a:lnTo>
                    <a:lnTo>
                      <a:pt x="590" y="511"/>
                    </a:lnTo>
                    <a:lnTo>
                      <a:pt x="598" y="511"/>
                    </a:lnTo>
                    <a:lnTo>
                      <a:pt x="598" y="503"/>
                    </a:lnTo>
                    <a:lnTo>
                      <a:pt x="598" y="487"/>
                    </a:lnTo>
                    <a:lnTo>
                      <a:pt x="598" y="455"/>
                    </a:lnTo>
                    <a:lnTo>
                      <a:pt x="598" y="415"/>
                    </a:lnTo>
                    <a:lnTo>
                      <a:pt x="590" y="383"/>
                    </a:lnTo>
                    <a:lnTo>
                      <a:pt x="590" y="375"/>
                    </a:lnTo>
                    <a:lnTo>
                      <a:pt x="590" y="359"/>
                    </a:lnTo>
                    <a:lnTo>
                      <a:pt x="582" y="335"/>
                    </a:lnTo>
                    <a:lnTo>
                      <a:pt x="574" y="311"/>
                    </a:lnTo>
                    <a:lnTo>
                      <a:pt x="566" y="287"/>
                    </a:lnTo>
                    <a:lnTo>
                      <a:pt x="558" y="263"/>
                    </a:lnTo>
                    <a:lnTo>
                      <a:pt x="526" y="223"/>
                    </a:lnTo>
                    <a:lnTo>
                      <a:pt x="502" y="167"/>
                    </a:lnTo>
                    <a:lnTo>
                      <a:pt x="494" y="143"/>
                    </a:lnTo>
                    <a:lnTo>
                      <a:pt x="494" y="135"/>
                    </a:lnTo>
                    <a:lnTo>
                      <a:pt x="494" y="128"/>
                    </a:lnTo>
                    <a:lnTo>
                      <a:pt x="494" y="112"/>
                    </a:lnTo>
                    <a:lnTo>
                      <a:pt x="494" y="96"/>
                    </a:lnTo>
                    <a:lnTo>
                      <a:pt x="486" y="72"/>
                    </a:lnTo>
                    <a:lnTo>
                      <a:pt x="486" y="56"/>
                    </a:lnTo>
                    <a:lnTo>
                      <a:pt x="494" y="56"/>
                    </a:lnTo>
                    <a:lnTo>
                      <a:pt x="494" y="48"/>
                    </a:lnTo>
                    <a:lnTo>
                      <a:pt x="494" y="40"/>
                    </a:lnTo>
                    <a:lnTo>
                      <a:pt x="494" y="32"/>
                    </a:lnTo>
                    <a:lnTo>
                      <a:pt x="494" y="24"/>
                    </a:lnTo>
                    <a:lnTo>
                      <a:pt x="494" y="32"/>
                    </a:lnTo>
                    <a:lnTo>
                      <a:pt x="478" y="32"/>
                    </a:lnTo>
                    <a:lnTo>
                      <a:pt x="462" y="32"/>
                    </a:lnTo>
                    <a:lnTo>
                      <a:pt x="454" y="32"/>
                    </a:lnTo>
                    <a:lnTo>
                      <a:pt x="439" y="16"/>
                    </a:lnTo>
                    <a:lnTo>
                      <a:pt x="423" y="8"/>
                    </a:lnTo>
                    <a:lnTo>
                      <a:pt x="415" y="0"/>
                    </a:lnTo>
                    <a:lnTo>
                      <a:pt x="407" y="8"/>
                    </a:lnTo>
                    <a:lnTo>
                      <a:pt x="399" y="32"/>
                    </a:lnTo>
                    <a:lnTo>
                      <a:pt x="383" y="48"/>
                    </a:lnTo>
                    <a:lnTo>
                      <a:pt x="383" y="56"/>
                    </a:lnTo>
                    <a:lnTo>
                      <a:pt x="391" y="64"/>
                    </a:lnTo>
                    <a:lnTo>
                      <a:pt x="399" y="72"/>
                    </a:lnTo>
                    <a:lnTo>
                      <a:pt x="415" y="64"/>
                    </a:lnTo>
                    <a:lnTo>
                      <a:pt x="431" y="56"/>
                    </a:lnTo>
                    <a:lnTo>
                      <a:pt x="439" y="48"/>
                    </a:lnTo>
                    <a:lnTo>
                      <a:pt x="454" y="48"/>
                    </a:lnTo>
                    <a:lnTo>
                      <a:pt x="470" y="56"/>
                    </a:lnTo>
                    <a:lnTo>
                      <a:pt x="470" y="72"/>
                    </a:lnTo>
                    <a:lnTo>
                      <a:pt x="470" y="80"/>
                    </a:lnTo>
                    <a:lnTo>
                      <a:pt x="462" y="104"/>
                    </a:lnTo>
                    <a:lnTo>
                      <a:pt x="462" y="112"/>
                    </a:lnTo>
                    <a:lnTo>
                      <a:pt x="462" y="120"/>
                    </a:lnTo>
                    <a:lnTo>
                      <a:pt x="462" y="135"/>
                    </a:lnTo>
                    <a:lnTo>
                      <a:pt x="454" y="151"/>
                    </a:lnTo>
                    <a:lnTo>
                      <a:pt x="439" y="159"/>
                    </a:lnTo>
                    <a:lnTo>
                      <a:pt x="431" y="159"/>
                    </a:lnTo>
                    <a:lnTo>
                      <a:pt x="415" y="151"/>
                    </a:lnTo>
                    <a:lnTo>
                      <a:pt x="407" y="143"/>
                    </a:lnTo>
                    <a:lnTo>
                      <a:pt x="399" y="143"/>
                    </a:lnTo>
                    <a:lnTo>
                      <a:pt x="391" y="143"/>
                    </a:lnTo>
                    <a:lnTo>
                      <a:pt x="367" y="135"/>
                    </a:lnTo>
                    <a:lnTo>
                      <a:pt x="351" y="120"/>
                    </a:lnTo>
                    <a:lnTo>
                      <a:pt x="351" y="112"/>
                    </a:lnTo>
                    <a:lnTo>
                      <a:pt x="351" y="104"/>
                    </a:lnTo>
                    <a:lnTo>
                      <a:pt x="351" y="96"/>
                    </a:lnTo>
                    <a:lnTo>
                      <a:pt x="351" y="88"/>
                    </a:lnTo>
                    <a:lnTo>
                      <a:pt x="343" y="72"/>
                    </a:lnTo>
                    <a:lnTo>
                      <a:pt x="327" y="64"/>
                    </a:lnTo>
                    <a:lnTo>
                      <a:pt x="319" y="56"/>
                    </a:lnTo>
                    <a:lnTo>
                      <a:pt x="311" y="64"/>
                    </a:lnTo>
                    <a:lnTo>
                      <a:pt x="303" y="80"/>
                    </a:lnTo>
                    <a:lnTo>
                      <a:pt x="295" y="88"/>
                    </a:lnTo>
                    <a:lnTo>
                      <a:pt x="303" y="96"/>
                    </a:lnTo>
                    <a:lnTo>
                      <a:pt x="303" y="104"/>
                    </a:lnTo>
                    <a:lnTo>
                      <a:pt x="295" y="112"/>
                    </a:lnTo>
                    <a:lnTo>
                      <a:pt x="279" y="128"/>
                    </a:lnTo>
                    <a:lnTo>
                      <a:pt x="271" y="143"/>
                    </a:lnTo>
                    <a:lnTo>
                      <a:pt x="263" y="143"/>
                    </a:lnTo>
                    <a:lnTo>
                      <a:pt x="255" y="151"/>
                    </a:lnTo>
                    <a:lnTo>
                      <a:pt x="247" y="159"/>
                    </a:lnTo>
                    <a:lnTo>
                      <a:pt x="231" y="183"/>
                    </a:lnTo>
                    <a:lnTo>
                      <a:pt x="223" y="207"/>
                    </a:lnTo>
                    <a:lnTo>
                      <a:pt x="231" y="239"/>
                    </a:lnTo>
                    <a:lnTo>
                      <a:pt x="247" y="255"/>
                    </a:lnTo>
                    <a:lnTo>
                      <a:pt x="247" y="247"/>
                    </a:lnTo>
                    <a:lnTo>
                      <a:pt x="247" y="263"/>
                    </a:lnTo>
                    <a:lnTo>
                      <a:pt x="247" y="295"/>
                    </a:lnTo>
                    <a:lnTo>
                      <a:pt x="231" y="319"/>
                    </a:lnTo>
                    <a:lnTo>
                      <a:pt x="223" y="327"/>
                    </a:lnTo>
                    <a:lnTo>
                      <a:pt x="223" y="335"/>
                    </a:lnTo>
                    <a:lnTo>
                      <a:pt x="215" y="335"/>
                    </a:lnTo>
                    <a:lnTo>
                      <a:pt x="199" y="335"/>
                    </a:lnTo>
                    <a:lnTo>
                      <a:pt x="183" y="335"/>
                    </a:lnTo>
                    <a:lnTo>
                      <a:pt x="175" y="343"/>
                    </a:lnTo>
                    <a:lnTo>
                      <a:pt x="167" y="359"/>
                    </a:lnTo>
                    <a:lnTo>
                      <a:pt x="175" y="375"/>
                    </a:lnTo>
                    <a:lnTo>
                      <a:pt x="191" y="383"/>
                    </a:lnTo>
                    <a:lnTo>
                      <a:pt x="199" y="383"/>
                    </a:lnTo>
                    <a:lnTo>
                      <a:pt x="207" y="375"/>
                    </a:lnTo>
                    <a:lnTo>
                      <a:pt x="215" y="367"/>
                    </a:lnTo>
                    <a:lnTo>
                      <a:pt x="231" y="383"/>
                    </a:lnTo>
                    <a:lnTo>
                      <a:pt x="239" y="407"/>
                    </a:lnTo>
                    <a:lnTo>
                      <a:pt x="239" y="423"/>
                    </a:lnTo>
                    <a:lnTo>
                      <a:pt x="239" y="447"/>
                    </a:lnTo>
                    <a:lnTo>
                      <a:pt x="223" y="463"/>
                    </a:lnTo>
                    <a:lnTo>
                      <a:pt x="215" y="503"/>
                    </a:lnTo>
                    <a:lnTo>
                      <a:pt x="183" y="583"/>
                    </a:lnTo>
                    <a:lnTo>
                      <a:pt x="167" y="631"/>
                    </a:lnTo>
                    <a:lnTo>
                      <a:pt x="151" y="647"/>
                    </a:lnTo>
                    <a:lnTo>
                      <a:pt x="135" y="670"/>
                    </a:lnTo>
                    <a:lnTo>
                      <a:pt x="119" y="710"/>
                    </a:lnTo>
                    <a:lnTo>
                      <a:pt x="103" y="758"/>
                    </a:lnTo>
                    <a:lnTo>
                      <a:pt x="88" y="790"/>
                    </a:lnTo>
                    <a:lnTo>
                      <a:pt x="72" y="806"/>
                    </a:lnTo>
                    <a:lnTo>
                      <a:pt x="64" y="814"/>
                    </a:lnTo>
                    <a:lnTo>
                      <a:pt x="56" y="814"/>
                    </a:lnTo>
                    <a:lnTo>
                      <a:pt x="48" y="814"/>
                    </a:lnTo>
                    <a:lnTo>
                      <a:pt x="40" y="814"/>
                    </a:lnTo>
                    <a:lnTo>
                      <a:pt x="32" y="814"/>
                    </a:lnTo>
                    <a:lnTo>
                      <a:pt x="16" y="830"/>
                    </a:lnTo>
                    <a:lnTo>
                      <a:pt x="0" y="84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>
                <a:off x="2934" y="1736"/>
                <a:ext cx="71" cy="99"/>
              </a:xfrm>
              <a:custGeom>
                <a:avLst/>
                <a:gdLst>
                  <a:gd name="T0" fmla="*/ 15 w 80"/>
                  <a:gd name="T1" fmla="*/ 2 h 128"/>
                  <a:gd name="T2" fmla="*/ 10 w 80"/>
                  <a:gd name="T3" fmla="*/ 2 h 128"/>
                  <a:gd name="T4" fmla="*/ 4 w 80"/>
                  <a:gd name="T5" fmla="*/ 4 h 128"/>
                  <a:gd name="T6" fmla="*/ 4 w 80"/>
                  <a:gd name="T7" fmla="*/ 4 h 128"/>
                  <a:gd name="T8" fmla="*/ 0 w 80"/>
                  <a:gd name="T9" fmla="*/ 4 h 128"/>
                  <a:gd name="T10" fmla="*/ 4 w 80"/>
                  <a:gd name="T11" fmla="*/ 5 h 128"/>
                  <a:gd name="T12" fmla="*/ 4 w 80"/>
                  <a:gd name="T13" fmla="*/ 5 h 128"/>
                  <a:gd name="T14" fmla="*/ 8 w 80"/>
                  <a:gd name="T15" fmla="*/ 7 h 128"/>
                  <a:gd name="T16" fmla="*/ 4 w 80"/>
                  <a:gd name="T17" fmla="*/ 9 h 128"/>
                  <a:gd name="T18" fmla="*/ 4 w 80"/>
                  <a:gd name="T19" fmla="*/ 9 h 128"/>
                  <a:gd name="T20" fmla="*/ 4 w 80"/>
                  <a:gd name="T21" fmla="*/ 10 h 128"/>
                  <a:gd name="T22" fmla="*/ 4 w 80"/>
                  <a:gd name="T23" fmla="*/ 10 h 128"/>
                  <a:gd name="T24" fmla="*/ 8 w 80"/>
                  <a:gd name="T25" fmla="*/ 9 h 128"/>
                  <a:gd name="T26" fmla="*/ 10 w 80"/>
                  <a:gd name="T27" fmla="*/ 9 h 128"/>
                  <a:gd name="T28" fmla="*/ 12 w 80"/>
                  <a:gd name="T29" fmla="*/ 9 h 128"/>
                  <a:gd name="T30" fmla="*/ 12 w 80"/>
                  <a:gd name="T31" fmla="*/ 8 h 128"/>
                  <a:gd name="T32" fmla="*/ 15 w 80"/>
                  <a:gd name="T33" fmla="*/ 8 h 128"/>
                  <a:gd name="T34" fmla="*/ 20 w 80"/>
                  <a:gd name="T35" fmla="*/ 7 h 128"/>
                  <a:gd name="T36" fmla="*/ 25 w 80"/>
                  <a:gd name="T37" fmla="*/ 5 h 128"/>
                  <a:gd name="T38" fmla="*/ 25 w 80"/>
                  <a:gd name="T39" fmla="*/ 4 h 128"/>
                  <a:gd name="T40" fmla="*/ 25 w 80"/>
                  <a:gd name="T41" fmla="*/ 3 h 128"/>
                  <a:gd name="T42" fmla="*/ 20 w 80"/>
                  <a:gd name="T43" fmla="*/ 3 h 128"/>
                  <a:gd name="T44" fmla="*/ 18 w 80"/>
                  <a:gd name="T45" fmla="*/ 2 h 128"/>
                  <a:gd name="T46" fmla="*/ 20 w 80"/>
                  <a:gd name="T47" fmla="*/ 2 h 128"/>
                  <a:gd name="T48" fmla="*/ 22 w 80"/>
                  <a:gd name="T49" fmla="*/ 2 h 128"/>
                  <a:gd name="T50" fmla="*/ 22 w 80"/>
                  <a:gd name="T51" fmla="*/ 0 h 128"/>
                  <a:gd name="T52" fmla="*/ 20 w 80"/>
                  <a:gd name="T53" fmla="*/ 0 h 128"/>
                  <a:gd name="T54" fmla="*/ 15 w 80"/>
                  <a:gd name="T55" fmla="*/ 2 h 1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128"/>
                  <a:gd name="T86" fmla="*/ 80 w 80"/>
                  <a:gd name="T87" fmla="*/ 128 h 1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128">
                    <a:moveTo>
                      <a:pt x="48" y="8"/>
                    </a:moveTo>
                    <a:lnTo>
                      <a:pt x="32" y="32"/>
                    </a:lnTo>
                    <a:lnTo>
                      <a:pt x="16" y="48"/>
                    </a:lnTo>
                    <a:lnTo>
                      <a:pt x="8" y="56"/>
                    </a:lnTo>
                    <a:lnTo>
                      <a:pt x="0" y="56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4" y="88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8" y="128"/>
                    </a:lnTo>
                    <a:lnTo>
                      <a:pt x="16" y="128"/>
                    </a:lnTo>
                    <a:lnTo>
                      <a:pt x="24" y="120"/>
                    </a:lnTo>
                    <a:lnTo>
                      <a:pt x="32" y="120"/>
                    </a:lnTo>
                    <a:lnTo>
                      <a:pt x="40" y="112"/>
                    </a:lnTo>
                    <a:lnTo>
                      <a:pt x="40" y="104"/>
                    </a:lnTo>
                    <a:lnTo>
                      <a:pt x="48" y="104"/>
                    </a:lnTo>
                    <a:lnTo>
                      <a:pt x="64" y="88"/>
                    </a:lnTo>
                    <a:lnTo>
                      <a:pt x="80" y="72"/>
                    </a:lnTo>
                    <a:lnTo>
                      <a:pt x="80" y="48"/>
                    </a:lnTo>
                    <a:lnTo>
                      <a:pt x="80" y="40"/>
                    </a:lnTo>
                    <a:lnTo>
                      <a:pt x="64" y="40"/>
                    </a:lnTo>
                    <a:lnTo>
                      <a:pt x="56" y="32"/>
                    </a:lnTo>
                    <a:lnTo>
                      <a:pt x="64" y="24"/>
                    </a:lnTo>
                    <a:lnTo>
                      <a:pt x="72" y="16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48" y="8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32"/>
              <p:cNvSpPr>
                <a:spLocks/>
              </p:cNvSpPr>
              <p:nvPr/>
            </p:nvSpPr>
            <p:spPr bwMode="auto">
              <a:xfrm>
                <a:off x="2934" y="1736"/>
                <a:ext cx="71" cy="99"/>
              </a:xfrm>
              <a:custGeom>
                <a:avLst/>
                <a:gdLst>
                  <a:gd name="T0" fmla="*/ 15 w 80"/>
                  <a:gd name="T1" fmla="*/ 2 h 128"/>
                  <a:gd name="T2" fmla="*/ 10 w 80"/>
                  <a:gd name="T3" fmla="*/ 2 h 128"/>
                  <a:gd name="T4" fmla="*/ 4 w 80"/>
                  <a:gd name="T5" fmla="*/ 4 h 128"/>
                  <a:gd name="T6" fmla="*/ 4 w 80"/>
                  <a:gd name="T7" fmla="*/ 4 h 128"/>
                  <a:gd name="T8" fmla="*/ 0 w 80"/>
                  <a:gd name="T9" fmla="*/ 4 h 128"/>
                  <a:gd name="T10" fmla="*/ 4 w 80"/>
                  <a:gd name="T11" fmla="*/ 5 h 128"/>
                  <a:gd name="T12" fmla="*/ 4 w 80"/>
                  <a:gd name="T13" fmla="*/ 5 h 128"/>
                  <a:gd name="T14" fmla="*/ 8 w 80"/>
                  <a:gd name="T15" fmla="*/ 7 h 128"/>
                  <a:gd name="T16" fmla="*/ 4 w 80"/>
                  <a:gd name="T17" fmla="*/ 9 h 128"/>
                  <a:gd name="T18" fmla="*/ 4 w 80"/>
                  <a:gd name="T19" fmla="*/ 9 h 128"/>
                  <a:gd name="T20" fmla="*/ 4 w 80"/>
                  <a:gd name="T21" fmla="*/ 10 h 128"/>
                  <a:gd name="T22" fmla="*/ 4 w 80"/>
                  <a:gd name="T23" fmla="*/ 10 h 128"/>
                  <a:gd name="T24" fmla="*/ 8 w 80"/>
                  <a:gd name="T25" fmla="*/ 9 h 128"/>
                  <a:gd name="T26" fmla="*/ 10 w 80"/>
                  <a:gd name="T27" fmla="*/ 9 h 128"/>
                  <a:gd name="T28" fmla="*/ 12 w 80"/>
                  <a:gd name="T29" fmla="*/ 9 h 128"/>
                  <a:gd name="T30" fmla="*/ 12 w 80"/>
                  <a:gd name="T31" fmla="*/ 8 h 128"/>
                  <a:gd name="T32" fmla="*/ 15 w 80"/>
                  <a:gd name="T33" fmla="*/ 8 h 128"/>
                  <a:gd name="T34" fmla="*/ 20 w 80"/>
                  <a:gd name="T35" fmla="*/ 7 h 128"/>
                  <a:gd name="T36" fmla="*/ 25 w 80"/>
                  <a:gd name="T37" fmla="*/ 5 h 128"/>
                  <a:gd name="T38" fmla="*/ 25 w 80"/>
                  <a:gd name="T39" fmla="*/ 4 h 128"/>
                  <a:gd name="T40" fmla="*/ 25 w 80"/>
                  <a:gd name="T41" fmla="*/ 3 h 128"/>
                  <a:gd name="T42" fmla="*/ 20 w 80"/>
                  <a:gd name="T43" fmla="*/ 3 h 128"/>
                  <a:gd name="T44" fmla="*/ 18 w 80"/>
                  <a:gd name="T45" fmla="*/ 2 h 128"/>
                  <a:gd name="T46" fmla="*/ 20 w 80"/>
                  <a:gd name="T47" fmla="*/ 2 h 128"/>
                  <a:gd name="T48" fmla="*/ 22 w 80"/>
                  <a:gd name="T49" fmla="*/ 2 h 128"/>
                  <a:gd name="T50" fmla="*/ 22 w 80"/>
                  <a:gd name="T51" fmla="*/ 0 h 128"/>
                  <a:gd name="T52" fmla="*/ 20 w 80"/>
                  <a:gd name="T53" fmla="*/ 0 h 128"/>
                  <a:gd name="T54" fmla="*/ 15 w 80"/>
                  <a:gd name="T55" fmla="*/ 2 h 12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128"/>
                  <a:gd name="T86" fmla="*/ 80 w 80"/>
                  <a:gd name="T87" fmla="*/ 128 h 12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128">
                    <a:moveTo>
                      <a:pt x="48" y="8"/>
                    </a:moveTo>
                    <a:lnTo>
                      <a:pt x="32" y="32"/>
                    </a:lnTo>
                    <a:lnTo>
                      <a:pt x="16" y="48"/>
                    </a:lnTo>
                    <a:lnTo>
                      <a:pt x="8" y="56"/>
                    </a:lnTo>
                    <a:lnTo>
                      <a:pt x="0" y="56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4" y="88"/>
                    </a:lnTo>
                    <a:lnTo>
                      <a:pt x="16" y="112"/>
                    </a:lnTo>
                    <a:lnTo>
                      <a:pt x="8" y="120"/>
                    </a:lnTo>
                    <a:lnTo>
                      <a:pt x="8" y="128"/>
                    </a:lnTo>
                    <a:lnTo>
                      <a:pt x="16" y="128"/>
                    </a:lnTo>
                    <a:lnTo>
                      <a:pt x="24" y="120"/>
                    </a:lnTo>
                    <a:lnTo>
                      <a:pt x="32" y="120"/>
                    </a:lnTo>
                    <a:lnTo>
                      <a:pt x="40" y="112"/>
                    </a:lnTo>
                    <a:lnTo>
                      <a:pt x="40" y="104"/>
                    </a:lnTo>
                    <a:lnTo>
                      <a:pt x="48" y="104"/>
                    </a:lnTo>
                    <a:lnTo>
                      <a:pt x="64" y="88"/>
                    </a:lnTo>
                    <a:lnTo>
                      <a:pt x="80" y="72"/>
                    </a:lnTo>
                    <a:lnTo>
                      <a:pt x="80" y="48"/>
                    </a:lnTo>
                    <a:lnTo>
                      <a:pt x="80" y="40"/>
                    </a:lnTo>
                    <a:lnTo>
                      <a:pt x="64" y="40"/>
                    </a:lnTo>
                    <a:lnTo>
                      <a:pt x="56" y="32"/>
                    </a:lnTo>
                    <a:lnTo>
                      <a:pt x="64" y="24"/>
                    </a:lnTo>
                    <a:lnTo>
                      <a:pt x="72" y="16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48" y="8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33"/>
              <p:cNvSpPr>
                <a:spLocks/>
              </p:cNvSpPr>
              <p:nvPr/>
            </p:nvSpPr>
            <p:spPr bwMode="auto">
              <a:xfrm>
                <a:off x="3246" y="432"/>
                <a:ext cx="946" cy="723"/>
              </a:xfrm>
              <a:custGeom>
                <a:avLst/>
                <a:gdLst>
                  <a:gd name="T0" fmla="*/ 23 w 1061"/>
                  <a:gd name="T1" fmla="*/ 57 h 934"/>
                  <a:gd name="T2" fmla="*/ 44 w 1061"/>
                  <a:gd name="T3" fmla="*/ 63 h 934"/>
                  <a:gd name="T4" fmla="*/ 69 w 1061"/>
                  <a:gd name="T5" fmla="*/ 67 h 934"/>
                  <a:gd name="T6" fmla="*/ 54 w 1061"/>
                  <a:gd name="T7" fmla="*/ 67 h 934"/>
                  <a:gd name="T8" fmla="*/ 28 w 1061"/>
                  <a:gd name="T9" fmla="*/ 70 h 934"/>
                  <a:gd name="T10" fmla="*/ 8 w 1061"/>
                  <a:gd name="T11" fmla="*/ 70 h 934"/>
                  <a:gd name="T12" fmla="*/ 15 w 1061"/>
                  <a:gd name="T13" fmla="*/ 66 h 934"/>
                  <a:gd name="T14" fmla="*/ 4 w 1061"/>
                  <a:gd name="T15" fmla="*/ 60 h 934"/>
                  <a:gd name="T16" fmla="*/ 4 w 1061"/>
                  <a:gd name="T17" fmla="*/ 56 h 934"/>
                  <a:gd name="T18" fmla="*/ 11 w 1061"/>
                  <a:gd name="T19" fmla="*/ 50 h 934"/>
                  <a:gd name="T20" fmla="*/ 31 w 1061"/>
                  <a:gd name="T21" fmla="*/ 41 h 934"/>
                  <a:gd name="T22" fmla="*/ 49 w 1061"/>
                  <a:gd name="T23" fmla="*/ 41 h 934"/>
                  <a:gd name="T24" fmla="*/ 62 w 1061"/>
                  <a:gd name="T25" fmla="*/ 42 h 934"/>
                  <a:gd name="T26" fmla="*/ 73 w 1061"/>
                  <a:gd name="T27" fmla="*/ 42 h 934"/>
                  <a:gd name="T28" fmla="*/ 86 w 1061"/>
                  <a:gd name="T29" fmla="*/ 40 h 934"/>
                  <a:gd name="T30" fmla="*/ 84 w 1061"/>
                  <a:gd name="T31" fmla="*/ 37 h 934"/>
                  <a:gd name="T32" fmla="*/ 84 w 1061"/>
                  <a:gd name="T33" fmla="*/ 34 h 934"/>
                  <a:gd name="T34" fmla="*/ 89 w 1061"/>
                  <a:gd name="T35" fmla="*/ 30 h 934"/>
                  <a:gd name="T36" fmla="*/ 99 w 1061"/>
                  <a:gd name="T37" fmla="*/ 26 h 934"/>
                  <a:gd name="T38" fmla="*/ 108 w 1061"/>
                  <a:gd name="T39" fmla="*/ 19 h 934"/>
                  <a:gd name="T40" fmla="*/ 99 w 1061"/>
                  <a:gd name="T41" fmla="*/ 5 h 934"/>
                  <a:gd name="T42" fmla="*/ 99 w 1061"/>
                  <a:gd name="T43" fmla="*/ 3 h 934"/>
                  <a:gd name="T44" fmla="*/ 112 w 1061"/>
                  <a:gd name="T45" fmla="*/ 2 h 934"/>
                  <a:gd name="T46" fmla="*/ 129 w 1061"/>
                  <a:gd name="T47" fmla="*/ 4 h 934"/>
                  <a:gd name="T48" fmla="*/ 152 w 1061"/>
                  <a:gd name="T49" fmla="*/ 12 h 934"/>
                  <a:gd name="T50" fmla="*/ 160 w 1061"/>
                  <a:gd name="T51" fmla="*/ 15 h 934"/>
                  <a:gd name="T52" fmla="*/ 185 w 1061"/>
                  <a:gd name="T53" fmla="*/ 19 h 934"/>
                  <a:gd name="T54" fmla="*/ 212 w 1061"/>
                  <a:gd name="T55" fmla="*/ 22 h 934"/>
                  <a:gd name="T56" fmla="*/ 231 w 1061"/>
                  <a:gd name="T57" fmla="*/ 24 h 934"/>
                  <a:gd name="T58" fmla="*/ 253 w 1061"/>
                  <a:gd name="T59" fmla="*/ 28 h 934"/>
                  <a:gd name="T60" fmla="*/ 275 w 1061"/>
                  <a:gd name="T61" fmla="*/ 26 h 934"/>
                  <a:gd name="T62" fmla="*/ 300 w 1061"/>
                  <a:gd name="T63" fmla="*/ 19 h 934"/>
                  <a:gd name="T64" fmla="*/ 294 w 1061"/>
                  <a:gd name="T65" fmla="*/ 24 h 934"/>
                  <a:gd name="T66" fmla="*/ 291 w 1061"/>
                  <a:gd name="T67" fmla="*/ 31 h 934"/>
                  <a:gd name="T68" fmla="*/ 297 w 1061"/>
                  <a:gd name="T69" fmla="*/ 32 h 934"/>
                  <a:gd name="T70" fmla="*/ 306 w 1061"/>
                  <a:gd name="T71" fmla="*/ 38 h 934"/>
                  <a:gd name="T72" fmla="*/ 334 w 1061"/>
                  <a:gd name="T73" fmla="*/ 33 h 934"/>
                  <a:gd name="T74" fmla="*/ 324 w 1061"/>
                  <a:gd name="T75" fmla="*/ 36 h 934"/>
                  <a:gd name="T76" fmla="*/ 312 w 1061"/>
                  <a:gd name="T77" fmla="*/ 39 h 934"/>
                  <a:gd name="T78" fmla="*/ 297 w 1061"/>
                  <a:gd name="T79" fmla="*/ 40 h 934"/>
                  <a:gd name="T80" fmla="*/ 276 w 1061"/>
                  <a:gd name="T81" fmla="*/ 42 h 934"/>
                  <a:gd name="T82" fmla="*/ 257 w 1061"/>
                  <a:gd name="T83" fmla="*/ 44 h 934"/>
                  <a:gd name="T84" fmla="*/ 228 w 1061"/>
                  <a:gd name="T85" fmla="*/ 45 h 934"/>
                  <a:gd name="T86" fmla="*/ 202 w 1061"/>
                  <a:gd name="T87" fmla="*/ 51 h 934"/>
                  <a:gd name="T88" fmla="*/ 189 w 1061"/>
                  <a:gd name="T89" fmla="*/ 57 h 934"/>
                  <a:gd name="T90" fmla="*/ 187 w 1061"/>
                  <a:gd name="T91" fmla="*/ 60 h 934"/>
                  <a:gd name="T92" fmla="*/ 172 w 1061"/>
                  <a:gd name="T93" fmla="*/ 59 h 934"/>
                  <a:gd name="T94" fmla="*/ 152 w 1061"/>
                  <a:gd name="T95" fmla="*/ 57 h 934"/>
                  <a:gd name="T96" fmla="*/ 99 w 1061"/>
                  <a:gd name="T97" fmla="*/ 51 h 934"/>
                  <a:gd name="T98" fmla="*/ 69 w 1061"/>
                  <a:gd name="T99" fmla="*/ 54 h 934"/>
                  <a:gd name="T100" fmla="*/ 49 w 1061"/>
                  <a:gd name="T101" fmla="*/ 52 h 934"/>
                  <a:gd name="T102" fmla="*/ 26 w 1061"/>
                  <a:gd name="T103" fmla="*/ 54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61"/>
                  <a:gd name="T157" fmla="*/ 0 h 934"/>
                  <a:gd name="T158" fmla="*/ 1061 w 1061"/>
                  <a:gd name="T159" fmla="*/ 934 h 93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61" h="934">
                    <a:moveTo>
                      <a:pt x="80" y="702"/>
                    </a:moveTo>
                    <a:lnTo>
                      <a:pt x="72" y="710"/>
                    </a:lnTo>
                    <a:lnTo>
                      <a:pt x="72" y="718"/>
                    </a:lnTo>
                    <a:lnTo>
                      <a:pt x="72" y="726"/>
                    </a:lnTo>
                    <a:lnTo>
                      <a:pt x="72" y="742"/>
                    </a:lnTo>
                    <a:lnTo>
                      <a:pt x="80" y="758"/>
                    </a:lnTo>
                    <a:lnTo>
                      <a:pt x="96" y="774"/>
                    </a:lnTo>
                    <a:lnTo>
                      <a:pt x="104" y="790"/>
                    </a:lnTo>
                    <a:lnTo>
                      <a:pt x="112" y="798"/>
                    </a:lnTo>
                    <a:lnTo>
                      <a:pt x="136" y="806"/>
                    </a:lnTo>
                    <a:lnTo>
                      <a:pt x="160" y="814"/>
                    </a:lnTo>
                    <a:lnTo>
                      <a:pt x="176" y="822"/>
                    </a:lnTo>
                    <a:lnTo>
                      <a:pt x="184" y="838"/>
                    </a:lnTo>
                    <a:lnTo>
                      <a:pt x="200" y="846"/>
                    </a:lnTo>
                    <a:lnTo>
                      <a:pt x="216" y="862"/>
                    </a:lnTo>
                    <a:lnTo>
                      <a:pt x="216" y="870"/>
                    </a:lnTo>
                    <a:lnTo>
                      <a:pt x="208" y="878"/>
                    </a:lnTo>
                    <a:lnTo>
                      <a:pt x="200" y="878"/>
                    </a:lnTo>
                    <a:lnTo>
                      <a:pt x="192" y="870"/>
                    </a:lnTo>
                    <a:lnTo>
                      <a:pt x="168" y="870"/>
                    </a:lnTo>
                    <a:lnTo>
                      <a:pt x="160" y="862"/>
                    </a:lnTo>
                    <a:lnTo>
                      <a:pt x="144" y="862"/>
                    </a:lnTo>
                    <a:lnTo>
                      <a:pt x="128" y="862"/>
                    </a:lnTo>
                    <a:lnTo>
                      <a:pt x="112" y="878"/>
                    </a:lnTo>
                    <a:lnTo>
                      <a:pt x="88" y="902"/>
                    </a:lnTo>
                    <a:lnTo>
                      <a:pt x="72" y="918"/>
                    </a:lnTo>
                    <a:lnTo>
                      <a:pt x="64" y="934"/>
                    </a:lnTo>
                    <a:lnTo>
                      <a:pt x="48" y="934"/>
                    </a:lnTo>
                    <a:lnTo>
                      <a:pt x="32" y="934"/>
                    </a:lnTo>
                    <a:lnTo>
                      <a:pt x="24" y="918"/>
                    </a:lnTo>
                    <a:lnTo>
                      <a:pt x="32" y="902"/>
                    </a:lnTo>
                    <a:lnTo>
                      <a:pt x="32" y="878"/>
                    </a:lnTo>
                    <a:lnTo>
                      <a:pt x="40" y="870"/>
                    </a:lnTo>
                    <a:lnTo>
                      <a:pt x="40" y="862"/>
                    </a:lnTo>
                    <a:lnTo>
                      <a:pt x="48" y="854"/>
                    </a:lnTo>
                    <a:lnTo>
                      <a:pt x="48" y="838"/>
                    </a:lnTo>
                    <a:lnTo>
                      <a:pt x="48" y="822"/>
                    </a:lnTo>
                    <a:lnTo>
                      <a:pt x="48" y="814"/>
                    </a:lnTo>
                    <a:lnTo>
                      <a:pt x="40" y="806"/>
                    </a:lnTo>
                    <a:lnTo>
                      <a:pt x="16" y="782"/>
                    </a:lnTo>
                    <a:lnTo>
                      <a:pt x="0" y="758"/>
                    </a:lnTo>
                    <a:lnTo>
                      <a:pt x="0" y="742"/>
                    </a:lnTo>
                    <a:lnTo>
                      <a:pt x="8" y="742"/>
                    </a:lnTo>
                    <a:lnTo>
                      <a:pt x="8" y="726"/>
                    </a:lnTo>
                    <a:lnTo>
                      <a:pt x="8" y="718"/>
                    </a:lnTo>
                    <a:lnTo>
                      <a:pt x="8" y="710"/>
                    </a:lnTo>
                    <a:lnTo>
                      <a:pt x="8" y="694"/>
                    </a:lnTo>
                    <a:lnTo>
                      <a:pt x="8" y="686"/>
                    </a:lnTo>
                    <a:lnTo>
                      <a:pt x="16" y="670"/>
                    </a:lnTo>
                    <a:lnTo>
                      <a:pt x="32" y="654"/>
                    </a:lnTo>
                    <a:lnTo>
                      <a:pt x="56" y="638"/>
                    </a:lnTo>
                    <a:lnTo>
                      <a:pt x="88" y="630"/>
                    </a:lnTo>
                    <a:lnTo>
                      <a:pt x="104" y="598"/>
                    </a:lnTo>
                    <a:lnTo>
                      <a:pt x="104" y="558"/>
                    </a:lnTo>
                    <a:lnTo>
                      <a:pt x="96" y="535"/>
                    </a:lnTo>
                    <a:lnTo>
                      <a:pt x="96" y="519"/>
                    </a:lnTo>
                    <a:lnTo>
                      <a:pt x="104" y="511"/>
                    </a:lnTo>
                    <a:lnTo>
                      <a:pt x="112" y="519"/>
                    </a:lnTo>
                    <a:lnTo>
                      <a:pt x="128" y="527"/>
                    </a:lnTo>
                    <a:lnTo>
                      <a:pt x="152" y="535"/>
                    </a:lnTo>
                    <a:lnTo>
                      <a:pt x="160" y="535"/>
                    </a:lnTo>
                    <a:lnTo>
                      <a:pt x="168" y="543"/>
                    </a:lnTo>
                    <a:lnTo>
                      <a:pt x="176" y="550"/>
                    </a:lnTo>
                    <a:lnTo>
                      <a:pt x="184" y="550"/>
                    </a:lnTo>
                    <a:lnTo>
                      <a:pt x="192" y="543"/>
                    </a:lnTo>
                    <a:lnTo>
                      <a:pt x="200" y="543"/>
                    </a:lnTo>
                    <a:lnTo>
                      <a:pt x="200" y="550"/>
                    </a:lnTo>
                    <a:lnTo>
                      <a:pt x="208" y="550"/>
                    </a:lnTo>
                    <a:lnTo>
                      <a:pt x="224" y="550"/>
                    </a:lnTo>
                    <a:lnTo>
                      <a:pt x="231" y="550"/>
                    </a:lnTo>
                    <a:lnTo>
                      <a:pt x="239" y="550"/>
                    </a:lnTo>
                    <a:lnTo>
                      <a:pt x="247" y="550"/>
                    </a:lnTo>
                    <a:lnTo>
                      <a:pt x="255" y="535"/>
                    </a:lnTo>
                    <a:lnTo>
                      <a:pt x="263" y="527"/>
                    </a:lnTo>
                    <a:lnTo>
                      <a:pt x="271" y="519"/>
                    </a:lnTo>
                    <a:lnTo>
                      <a:pt x="271" y="511"/>
                    </a:lnTo>
                    <a:lnTo>
                      <a:pt x="271" y="503"/>
                    </a:lnTo>
                    <a:lnTo>
                      <a:pt x="271" y="495"/>
                    </a:lnTo>
                    <a:lnTo>
                      <a:pt x="271" y="487"/>
                    </a:lnTo>
                    <a:lnTo>
                      <a:pt x="263" y="479"/>
                    </a:lnTo>
                    <a:lnTo>
                      <a:pt x="263" y="471"/>
                    </a:lnTo>
                    <a:lnTo>
                      <a:pt x="263" y="463"/>
                    </a:lnTo>
                    <a:lnTo>
                      <a:pt x="263" y="455"/>
                    </a:lnTo>
                    <a:lnTo>
                      <a:pt x="263" y="447"/>
                    </a:lnTo>
                    <a:lnTo>
                      <a:pt x="263" y="439"/>
                    </a:lnTo>
                    <a:lnTo>
                      <a:pt x="255" y="431"/>
                    </a:lnTo>
                    <a:lnTo>
                      <a:pt x="247" y="431"/>
                    </a:lnTo>
                    <a:lnTo>
                      <a:pt x="255" y="415"/>
                    </a:lnTo>
                    <a:lnTo>
                      <a:pt x="271" y="399"/>
                    </a:lnTo>
                    <a:lnTo>
                      <a:pt x="279" y="391"/>
                    </a:lnTo>
                    <a:lnTo>
                      <a:pt x="287" y="375"/>
                    </a:lnTo>
                    <a:lnTo>
                      <a:pt x="303" y="367"/>
                    </a:lnTo>
                    <a:lnTo>
                      <a:pt x="311" y="351"/>
                    </a:lnTo>
                    <a:lnTo>
                      <a:pt x="311" y="343"/>
                    </a:lnTo>
                    <a:lnTo>
                      <a:pt x="311" y="335"/>
                    </a:lnTo>
                    <a:lnTo>
                      <a:pt x="311" y="319"/>
                    </a:lnTo>
                    <a:lnTo>
                      <a:pt x="311" y="303"/>
                    </a:lnTo>
                    <a:lnTo>
                      <a:pt x="311" y="295"/>
                    </a:lnTo>
                    <a:lnTo>
                      <a:pt x="327" y="271"/>
                    </a:lnTo>
                    <a:lnTo>
                      <a:pt x="343" y="239"/>
                    </a:lnTo>
                    <a:lnTo>
                      <a:pt x="343" y="191"/>
                    </a:lnTo>
                    <a:lnTo>
                      <a:pt x="343" y="143"/>
                    </a:lnTo>
                    <a:lnTo>
                      <a:pt x="335" y="103"/>
                    </a:lnTo>
                    <a:lnTo>
                      <a:pt x="327" y="71"/>
                    </a:lnTo>
                    <a:lnTo>
                      <a:pt x="311" y="63"/>
                    </a:lnTo>
                    <a:lnTo>
                      <a:pt x="303" y="55"/>
                    </a:lnTo>
                    <a:lnTo>
                      <a:pt x="303" y="47"/>
                    </a:lnTo>
                    <a:lnTo>
                      <a:pt x="295" y="39"/>
                    </a:lnTo>
                    <a:lnTo>
                      <a:pt x="303" y="39"/>
                    </a:lnTo>
                    <a:lnTo>
                      <a:pt x="311" y="39"/>
                    </a:lnTo>
                    <a:lnTo>
                      <a:pt x="311" y="31"/>
                    </a:lnTo>
                    <a:lnTo>
                      <a:pt x="311" y="23"/>
                    </a:lnTo>
                    <a:lnTo>
                      <a:pt x="319" y="15"/>
                    </a:lnTo>
                    <a:lnTo>
                      <a:pt x="327" y="15"/>
                    </a:lnTo>
                    <a:lnTo>
                      <a:pt x="351" y="8"/>
                    </a:lnTo>
                    <a:lnTo>
                      <a:pt x="367" y="0"/>
                    </a:lnTo>
                    <a:lnTo>
                      <a:pt x="375" y="8"/>
                    </a:lnTo>
                    <a:lnTo>
                      <a:pt x="383" y="15"/>
                    </a:lnTo>
                    <a:lnTo>
                      <a:pt x="391" y="23"/>
                    </a:lnTo>
                    <a:lnTo>
                      <a:pt x="407" y="47"/>
                    </a:lnTo>
                    <a:lnTo>
                      <a:pt x="431" y="79"/>
                    </a:lnTo>
                    <a:lnTo>
                      <a:pt x="455" y="111"/>
                    </a:lnTo>
                    <a:lnTo>
                      <a:pt x="471" y="127"/>
                    </a:lnTo>
                    <a:lnTo>
                      <a:pt x="471" y="135"/>
                    </a:lnTo>
                    <a:lnTo>
                      <a:pt x="479" y="143"/>
                    </a:lnTo>
                    <a:lnTo>
                      <a:pt x="479" y="159"/>
                    </a:lnTo>
                    <a:lnTo>
                      <a:pt x="479" y="175"/>
                    </a:lnTo>
                    <a:lnTo>
                      <a:pt x="487" y="183"/>
                    </a:lnTo>
                    <a:lnTo>
                      <a:pt x="495" y="191"/>
                    </a:lnTo>
                    <a:lnTo>
                      <a:pt x="503" y="199"/>
                    </a:lnTo>
                    <a:lnTo>
                      <a:pt x="511" y="199"/>
                    </a:lnTo>
                    <a:lnTo>
                      <a:pt x="527" y="207"/>
                    </a:lnTo>
                    <a:lnTo>
                      <a:pt x="543" y="223"/>
                    </a:lnTo>
                    <a:lnTo>
                      <a:pt x="559" y="231"/>
                    </a:lnTo>
                    <a:lnTo>
                      <a:pt x="583" y="247"/>
                    </a:lnTo>
                    <a:lnTo>
                      <a:pt x="606" y="263"/>
                    </a:lnTo>
                    <a:lnTo>
                      <a:pt x="622" y="271"/>
                    </a:lnTo>
                    <a:lnTo>
                      <a:pt x="638" y="279"/>
                    </a:lnTo>
                    <a:lnTo>
                      <a:pt x="662" y="287"/>
                    </a:lnTo>
                    <a:lnTo>
                      <a:pt x="670" y="295"/>
                    </a:lnTo>
                    <a:lnTo>
                      <a:pt x="678" y="303"/>
                    </a:lnTo>
                    <a:lnTo>
                      <a:pt x="686" y="303"/>
                    </a:lnTo>
                    <a:lnTo>
                      <a:pt x="694" y="303"/>
                    </a:lnTo>
                    <a:lnTo>
                      <a:pt x="710" y="303"/>
                    </a:lnTo>
                    <a:lnTo>
                      <a:pt x="726" y="311"/>
                    </a:lnTo>
                    <a:lnTo>
                      <a:pt x="742" y="319"/>
                    </a:lnTo>
                    <a:lnTo>
                      <a:pt x="766" y="335"/>
                    </a:lnTo>
                    <a:lnTo>
                      <a:pt x="774" y="335"/>
                    </a:lnTo>
                    <a:lnTo>
                      <a:pt x="782" y="343"/>
                    </a:lnTo>
                    <a:lnTo>
                      <a:pt x="798" y="351"/>
                    </a:lnTo>
                    <a:lnTo>
                      <a:pt x="822" y="359"/>
                    </a:lnTo>
                    <a:lnTo>
                      <a:pt x="830" y="359"/>
                    </a:lnTo>
                    <a:lnTo>
                      <a:pt x="846" y="351"/>
                    </a:lnTo>
                    <a:lnTo>
                      <a:pt x="854" y="335"/>
                    </a:lnTo>
                    <a:lnTo>
                      <a:pt x="862" y="327"/>
                    </a:lnTo>
                    <a:lnTo>
                      <a:pt x="886" y="303"/>
                    </a:lnTo>
                    <a:lnTo>
                      <a:pt x="926" y="271"/>
                    </a:lnTo>
                    <a:lnTo>
                      <a:pt x="949" y="239"/>
                    </a:lnTo>
                    <a:lnTo>
                      <a:pt x="949" y="231"/>
                    </a:lnTo>
                    <a:lnTo>
                      <a:pt x="949" y="239"/>
                    </a:lnTo>
                    <a:lnTo>
                      <a:pt x="949" y="255"/>
                    </a:lnTo>
                    <a:lnTo>
                      <a:pt x="949" y="271"/>
                    </a:lnTo>
                    <a:lnTo>
                      <a:pt x="942" y="271"/>
                    </a:lnTo>
                    <a:lnTo>
                      <a:pt x="942" y="279"/>
                    </a:lnTo>
                    <a:lnTo>
                      <a:pt x="926" y="311"/>
                    </a:lnTo>
                    <a:lnTo>
                      <a:pt x="910" y="343"/>
                    </a:lnTo>
                    <a:lnTo>
                      <a:pt x="902" y="367"/>
                    </a:lnTo>
                    <a:lnTo>
                      <a:pt x="902" y="383"/>
                    </a:lnTo>
                    <a:lnTo>
                      <a:pt x="910" y="391"/>
                    </a:lnTo>
                    <a:lnTo>
                      <a:pt x="918" y="399"/>
                    </a:lnTo>
                    <a:lnTo>
                      <a:pt x="934" y="407"/>
                    </a:lnTo>
                    <a:lnTo>
                      <a:pt x="949" y="415"/>
                    </a:lnTo>
                    <a:lnTo>
                      <a:pt x="957" y="415"/>
                    </a:lnTo>
                    <a:lnTo>
                      <a:pt x="949" y="415"/>
                    </a:lnTo>
                    <a:lnTo>
                      <a:pt x="934" y="415"/>
                    </a:lnTo>
                    <a:lnTo>
                      <a:pt x="918" y="431"/>
                    </a:lnTo>
                    <a:lnTo>
                      <a:pt x="926" y="447"/>
                    </a:lnTo>
                    <a:lnTo>
                      <a:pt x="934" y="463"/>
                    </a:lnTo>
                    <a:lnTo>
                      <a:pt x="949" y="479"/>
                    </a:lnTo>
                    <a:lnTo>
                      <a:pt x="965" y="487"/>
                    </a:lnTo>
                    <a:lnTo>
                      <a:pt x="981" y="479"/>
                    </a:lnTo>
                    <a:lnTo>
                      <a:pt x="1005" y="471"/>
                    </a:lnTo>
                    <a:lnTo>
                      <a:pt x="1029" y="455"/>
                    </a:lnTo>
                    <a:lnTo>
                      <a:pt x="1045" y="439"/>
                    </a:lnTo>
                    <a:lnTo>
                      <a:pt x="1053" y="431"/>
                    </a:lnTo>
                    <a:lnTo>
                      <a:pt x="1061" y="439"/>
                    </a:lnTo>
                    <a:lnTo>
                      <a:pt x="1061" y="447"/>
                    </a:lnTo>
                    <a:lnTo>
                      <a:pt x="1061" y="455"/>
                    </a:lnTo>
                    <a:lnTo>
                      <a:pt x="1045" y="463"/>
                    </a:lnTo>
                    <a:lnTo>
                      <a:pt x="1021" y="471"/>
                    </a:lnTo>
                    <a:lnTo>
                      <a:pt x="1013" y="487"/>
                    </a:lnTo>
                    <a:lnTo>
                      <a:pt x="1005" y="503"/>
                    </a:lnTo>
                    <a:lnTo>
                      <a:pt x="997" y="511"/>
                    </a:lnTo>
                    <a:lnTo>
                      <a:pt x="989" y="511"/>
                    </a:lnTo>
                    <a:lnTo>
                      <a:pt x="981" y="511"/>
                    </a:lnTo>
                    <a:lnTo>
                      <a:pt x="973" y="519"/>
                    </a:lnTo>
                    <a:lnTo>
                      <a:pt x="965" y="519"/>
                    </a:lnTo>
                    <a:lnTo>
                      <a:pt x="949" y="519"/>
                    </a:lnTo>
                    <a:lnTo>
                      <a:pt x="942" y="511"/>
                    </a:lnTo>
                    <a:lnTo>
                      <a:pt x="934" y="519"/>
                    </a:lnTo>
                    <a:lnTo>
                      <a:pt x="918" y="535"/>
                    </a:lnTo>
                    <a:lnTo>
                      <a:pt x="894" y="550"/>
                    </a:lnTo>
                    <a:lnTo>
                      <a:pt x="886" y="550"/>
                    </a:lnTo>
                    <a:lnTo>
                      <a:pt x="878" y="550"/>
                    </a:lnTo>
                    <a:lnTo>
                      <a:pt x="870" y="550"/>
                    </a:lnTo>
                    <a:lnTo>
                      <a:pt x="862" y="550"/>
                    </a:lnTo>
                    <a:lnTo>
                      <a:pt x="854" y="558"/>
                    </a:lnTo>
                    <a:lnTo>
                      <a:pt x="838" y="566"/>
                    </a:lnTo>
                    <a:lnTo>
                      <a:pt x="814" y="574"/>
                    </a:lnTo>
                    <a:lnTo>
                      <a:pt x="806" y="574"/>
                    </a:lnTo>
                    <a:lnTo>
                      <a:pt x="790" y="566"/>
                    </a:lnTo>
                    <a:lnTo>
                      <a:pt x="766" y="558"/>
                    </a:lnTo>
                    <a:lnTo>
                      <a:pt x="742" y="558"/>
                    </a:lnTo>
                    <a:lnTo>
                      <a:pt x="726" y="566"/>
                    </a:lnTo>
                    <a:lnTo>
                      <a:pt x="718" y="582"/>
                    </a:lnTo>
                    <a:lnTo>
                      <a:pt x="710" y="590"/>
                    </a:lnTo>
                    <a:lnTo>
                      <a:pt x="686" y="614"/>
                    </a:lnTo>
                    <a:lnTo>
                      <a:pt x="662" y="630"/>
                    </a:lnTo>
                    <a:lnTo>
                      <a:pt x="646" y="646"/>
                    </a:lnTo>
                    <a:lnTo>
                      <a:pt x="638" y="662"/>
                    </a:lnTo>
                    <a:lnTo>
                      <a:pt x="638" y="670"/>
                    </a:lnTo>
                    <a:lnTo>
                      <a:pt x="638" y="678"/>
                    </a:lnTo>
                    <a:lnTo>
                      <a:pt x="622" y="686"/>
                    </a:lnTo>
                    <a:lnTo>
                      <a:pt x="606" y="710"/>
                    </a:lnTo>
                    <a:lnTo>
                      <a:pt x="598" y="742"/>
                    </a:lnTo>
                    <a:lnTo>
                      <a:pt x="598" y="750"/>
                    </a:lnTo>
                    <a:lnTo>
                      <a:pt x="598" y="758"/>
                    </a:lnTo>
                    <a:lnTo>
                      <a:pt x="590" y="766"/>
                    </a:lnTo>
                    <a:lnTo>
                      <a:pt x="590" y="774"/>
                    </a:lnTo>
                    <a:lnTo>
                      <a:pt x="590" y="782"/>
                    </a:lnTo>
                    <a:lnTo>
                      <a:pt x="583" y="790"/>
                    </a:lnTo>
                    <a:lnTo>
                      <a:pt x="575" y="806"/>
                    </a:lnTo>
                    <a:lnTo>
                      <a:pt x="567" y="806"/>
                    </a:lnTo>
                    <a:lnTo>
                      <a:pt x="551" y="782"/>
                    </a:lnTo>
                    <a:lnTo>
                      <a:pt x="543" y="758"/>
                    </a:lnTo>
                    <a:lnTo>
                      <a:pt x="519" y="750"/>
                    </a:lnTo>
                    <a:lnTo>
                      <a:pt x="503" y="742"/>
                    </a:lnTo>
                    <a:lnTo>
                      <a:pt x="495" y="734"/>
                    </a:lnTo>
                    <a:lnTo>
                      <a:pt x="495" y="742"/>
                    </a:lnTo>
                    <a:lnTo>
                      <a:pt x="479" y="734"/>
                    </a:lnTo>
                    <a:lnTo>
                      <a:pt x="455" y="726"/>
                    </a:lnTo>
                    <a:lnTo>
                      <a:pt x="423" y="718"/>
                    </a:lnTo>
                    <a:lnTo>
                      <a:pt x="383" y="702"/>
                    </a:lnTo>
                    <a:lnTo>
                      <a:pt x="343" y="678"/>
                    </a:lnTo>
                    <a:lnTo>
                      <a:pt x="311" y="662"/>
                    </a:lnTo>
                    <a:lnTo>
                      <a:pt x="295" y="662"/>
                    </a:lnTo>
                    <a:lnTo>
                      <a:pt x="279" y="670"/>
                    </a:lnTo>
                    <a:lnTo>
                      <a:pt x="255" y="678"/>
                    </a:lnTo>
                    <a:lnTo>
                      <a:pt x="231" y="694"/>
                    </a:lnTo>
                    <a:lnTo>
                      <a:pt x="216" y="710"/>
                    </a:lnTo>
                    <a:lnTo>
                      <a:pt x="200" y="726"/>
                    </a:lnTo>
                    <a:lnTo>
                      <a:pt x="192" y="726"/>
                    </a:lnTo>
                    <a:lnTo>
                      <a:pt x="192" y="718"/>
                    </a:lnTo>
                    <a:lnTo>
                      <a:pt x="176" y="694"/>
                    </a:lnTo>
                    <a:lnTo>
                      <a:pt x="152" y="670"/>
                    </a:lnTo>
                    <a:lnTo>
                      <a:pt x="128" y="662"/>
                    </a:lnTo>
                    <a:lnTo>
                      <a:pt x="112" y="670"/>
                    </a:lnTo>
                    <a:lnTo>
                      <a:pt x="96" y="686"/>
                    </a:lnTo>
                    <a:lnTo>
                      <a:pt x="88" y="694"/>
                    </a:lnTo>
                    <a:lnTo>
                      <a:pt x="80" y="702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34"/>
              <p:cNvSpPr>
                <a:spLocks/>
              </p:cNvSpPr>
              <p:nvPr/>
            </p:nvSpPr>
            <p:spPr bwMode="auto">
              <a:xfrm>
                <a:off x="3246" y="432"/>
                <a:ext cx="946" cy="723"/>
              </a:xfrm>
              <a:custGeom>
                <a:avLst/>
                <a:gdLst>
                  <a:gd name="T0" fmla="*/ 23 w 1061"/>
                  <a:gd name="T1" fmla="*/ 57 h 934"/>
                  <a:gd name="T2" fmla="*/ 44 w 1061"/>
                  <a:gd name="T3" fmla="*/ 63 h 934"/>
                  <a:gd name="T4" fmla="*/ 69 w 1061"/>
                  <a:gd name="T5" fmla="*/ 67 h 934"/>
                  <a:gd name="T6" fmla="*/ 54 w 1061"/>
                  <a:gd name="T7" fmla="*/ 67 h 934"/>
                  <a:gd name="T8" fmla="*/ 28 w 1061"/>
                  <a:gd name="T9" fmla="*/ 70 h 934"/>
                  <a:gd name="T10" fmla="*/ 8 w 1061"/>
                  <a:gd name="T11" fmla="*/ 70 h 934"/>
                  <a:gd name="T12" fmla="*/ 15 w 1061"/>
                  <a:gd name="T13" fmla="*/ 66 h 934"/>
                  <a:gd name="T14" fmla="*/ 4 w 1061"/>
                  <a:gd name="T15" fmla="*/ 60 h 934"/>
                  <a:gd name="T16" fmla="*/ 4 w 1061"/>
                  <a:gd name="T17" fmla="*/ 56 h 934"/>
                  <a:gd name="T18" fmla="*/ 11 w 1061"/>
                  <a:gd name="T19" fmla="*/ 50 h 934"/>
                  <a:gd name="T20" fmla="*/ 31 w 1061"/>
                  <a:gd name="T21" fmla="*/ 41 h 934"/>
                  <a:gd name="T22" fmla="*/ 49 w 1061"/>
                  <a:gd name="T23" fmla="*/ 41 h 934"/>
                  <a:gd name="T24" fmla="*/ 62 w 1061"/>
                  <a:gd name="T25" fmla="*/ 42 h 934"/>
                  <a:gd name="T26" fmla="*/ 73 w 1061"/>
                  <a:gd name="T27" fmla="*/ 42 h 934"/>
                  <a:gd name="T28" fmla="*/ 86 w 1061"/>
                  <a:gd name="T29" fmla="*/ 40 h 934"/>
                  <a:gd name="T30" fmla="*/ 84 w 1061"/>
                  <a:gd name="T31" fmla="*/ 37 h 934"/>
                  <a:gd name="T32" fmla="*/ 84 w 1061"/>
                  <a:gd name="T33" fmla="*/ 34 h 934"/>
                  <a:gd name="T34" fmla="*/ 89 w 1061"/>
                  <a:gd name="T35" fmla="*/ 30 h 934"/>
                  <a:gd name="T36" fmla="*/ 99 w 1061"/>
                  <a:gd name="T37" fmla="*/ 26 h 934"/>
                  <a:gd name="T38" fmla="*/ 108 w 1061"/>
                  <a:gd name="T39" fmla="*/ 19 h 934"/>
                  <a:gd name="T40" fmla="*/ 99 w 1061"/>
                  <a:gd name="T41" fmla="*/ 5 h 934"/>
                  <a:gd name="T42" fmla="*/ 99 w 1061"/>
                  <a:gd name="T43" fmla="*/ 3 h 934"/>
                  <a:gd name="T44" fmla="*/ 112 w 1061"/>
                  <a:gd name="T45" fmla="*/ 2 h 934"/>
                  <a:gd name="T46" fmla="*/ 129 w 1061"/>
                  <a:gd name="T47" fmla="*/ 4 h 934"/>
                  <a:gd name="T48" fmla="*/ 152 w 1061"/>
                  <a:gd name="T49" fmla="*/ 12 h 934"/>
                  <a:gd name="T50" fmla="*/ 160 w 1061"/>
                  <a:gd name="T51" fmla="*/ 15 h 934"/>
                  <a:gd name="T52" fmla="*/ 185 w 1061"/>
                  <a:gd name="T53" fmla="*/ 19 h 934"/>
                  <a:gd name="T54" fmla="*/ 212 w 1061"/>
                  <a:gd name="T55" fmla="*/ 22 h 934"/>
                  <a:gd name="T56" fmla="*/ 231 w 1061"/>
                  <a:gd name="T57" fmla="*/ 24 h 934"/>
                  <a:gd name="T58" fmla="*/ 253 w 1061"/>
                  <a:gd name="T59" fmla="*/ 28 h 934"/>
                  <a:gd name="T60" fmla="*/ 275 w 1061"/>
                  <a:gd name="T61" fmla="*/ 26 h 934"/>
                  <a:gd name="T62" fmla="*/ 300 w 1061"/>
                  <a:gd name="T63" fmla="*/ 19 h 934"/>
                  <a:gd name="T64" fmla="*/ 294 w 1061"/>
                  <a:gd name="T65" fmla="*/ 24 h 934"/>
                  <a:gd name="T66" fmla="*/ 291 w 1061"/>
                  <a:gd name="T67" fmla="*/ 31 h 934"/>
                  <a:gd name="T68" fmla="*/ 297 w 1061"/>
                  <a:gd name="T69" fmla="*/ 32 h 934"/>
                  <a:gd name="T70" fmla="*/ 306 w 1061"/>
                  <a:gd name="T71" fmla="*/ 38 h 934"/>
                  <a:gd name="T72" fmla="*/ 334 w 1061"/>
                  <a:gd name="T73" fmla="*/ 33 h 934"/>
                  <a:gd name="T74" fmla="*/ 324 w 1061"/>
                  <a:gd name="T75" fmla="*/ 36 h 934"/>
                  <a:gd name="T76" fmla="*/ 312 w 1061"/>
                  <a:gd name="T77" fmla="*/ 39 h 934"/>
                  <a:gd name="T78" fmla="*/ 297 w 1061"/>
                  <a:gd name="T79" fmla="*/ 40 h 934"/>
                  <a:gd name="T80" fmla="*/ 276 w 1061"/>
                  <a:gd name="T81" fmla="*/ 42 h 934"/>
                  <a:gd name="T82" fmla="*/ 257 w 1061"/>
                  <a:gd name="T83" fmla="*/ 44 h 934"/>
                  <a:gd name="T84" fmla="*/ 228 w 1061"/>
                  <a:gd name="T85" fmla="*/ 45 h 934"/>
                  <a:gd name="T86" fmla="*/ 202 w 1061"/>
                  <a:gd name="T87" fmla="*/ 51 h 934"/>
                  <a:gd name="T88" fmla="*/ 189 w 1061"/>
                  <a:gd name="T89" fmla="*/ 57 h 934"/>
                  <a:gd name="T90" fmla="*/ 187 w 1061"/>
                  <a:gd name="T91" fmla="*/ 60 h 934"/>
                  <a:gd name="T92" fmla="*/ 172 w 1061"/>
                  <a:gd name="T93" fmla="*/ 59 h 934"/>
                  <a:gd name="T94" fmla="*/ 152 w 1061"/>
                  <a:gd name="T95" fmla="*/ 57 h 934"/>
                  <a:gd name="T96" fmla="*/ 99 w 1061"/>
                  <a:gd name="T97" fmla="*/ 51 h 934"/>
                  <a:gd name="T98" fmla="*/ 69 w 1061"/>
                  <a:gd name="T99" fmla="*/ 54 h 934"/>
                  <a:gd name="T100" fmla="*/ 49 w 1061"/>
                  <a:gd name="T101" fmla="*/ 52 h 934"/>
                  <a:gd name="T102" fmla="*/ 26 w 1061"/>
                  <a:gd name="T103" fmla="*/ 54 h 93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61"/>
                  <a:gd name="T157" fmla="*/ 0 h 934"/>
                  <a:gd name="T158" fmla="*/ 1061 w 1061"/>
                  <a:gd name="T159" fmla="*/ 934 h 93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61" h="934">
                    <a:moveTo>
                      <a:pt x="80" y="702"/>
                    </a:moveTo>
                    <a:lnTo>
                      <a:pt x="72" y="710"/>
                    </a:lnTo>
                    <a:lnTo>
                      <a:pt x="72" y="718"/>
                    </a:lnTo>
                    <a:lnTo>
                      <a:pt x="72" y="726"/>
                    </a:lnTo>
                    <a:lnTo>
                      <a:pt x="72" y="742"/>
                    </a:lnTo>
                    <a:lnTo>
                      <a:pt x="80" y="758"/>
                    </a:lnTo>
                    <a:lnTo>
                      <a:pt x="96" y="774"/>
                    </a:lnTo>
                    <a:lnTo>
                      <a:pt x="104" y="790"/>
                    </a:lnTo>
                    <a:lnTo>
                      <a:pt x="112" y="798"/>
                    </a:lnTo>
                    <a:lnTo>
                      <a:pt x="136" y="806"/>
                    </a:lnTo>
                    <a:lnTo>
                      <a:pt x="160" y="814"/>
                    </a:lnTo>
                    <a:lnTo>
                      <a:pt x="176" y="822"/>
                    </a:lnTo>
                    <a:lnTo>
                      <a:pt x="184" y="838"/>
                    </a:lnTo>
                    <a:lnTo>
                      <a:pt x="200" y="846"/>
                    </a:lnTo>
                    <a:lnTo>
                      <a:pt x="216" y="862"/>
                    </a:lnTo>
                    <a:lnTo>
                      <a:pt x="216" y="870"/>
                    </a:lnTo>
                    <a:lnTo>
                      <a:pt x="208" y="878"/>
                    </a:lnTo>
                    <a:lnTo>
                      <a:pt x="200" y="878"/>
                    </a:lnTo>
                    <a:lnTo>
                      <a:pt x="192" y="870"/>
                    </a:lnTo>
                    <a:lnTo>
                      <a:pt x="168" y="870"/>
                    </a:lnTo>
                    <a:lnTo>
                      <a:pt x="160" y="862"/>
                    </a:lnTo>
                    <a:lnTo>
                      <a:pt x="144" y="862"/>
                    </a:lnTo>
                    <a:lnTo>
                      <a:pt x="128" y="862"/>
                    </a:lnTo>
                    <a:lnTo>
                      <a:pt x="112" y="878"/>
                    </a:lnTo>
                    <a:lnTo>
                      <a:pt x="88" y="902"/>
                    </a:lnTo>
                    <a:lnTo>
                      <a:pt x="72" y="918"/>
                    </a:lnTo>
                    <a:lnTo>
                      <a:pt x="64" y="934"/>
                    </a:lnTo>
                    <a:lnTo>
                      <a:pt x="48" y="934"/>
                    </a:lnTo>
                    <a:lnTo>
                      <a:pt x="32" y="934"/>
                    </a:lnTo>
                    <a:lnTo>
                      <a:pt x="24" y="918"/>
                    </a:lnTo>
                    <a:lnTo>
                      <a:pt x="32" y="902"/>
                    </a:lnTo>
                    <a:lnTo>
                      <a:pt x="32" y="878"/>
                    </a:lnTo>
                    <a:lnTo>
                      <a:pt x="40" y="870"/>
                    </a:lnTo>
                    <a:lnTo>
                      <a:pt x="40" y="862"/>
                    </a:lnTo>
                    <a:lnTo>
                      <a:pt x="48" y="854"/>
                    </a:lnTo>
                    <a:lnTo>
                      <a:pt x="48" y="838"/>
                    </a:lnTo>
                    <a:lnTo>
                      <a:pt x="48" y="822"/>
                    </a:lnTo>
                    <a:lnTo>
                      <a:pt x="48" y="814"/>
                    </a:lnTo>
                    <a:lnTo>
                      <a:pt x="40" y="806"/>
                    </a:lnTo>
                    <a:lnTo>
                      <a:pt x="16" y="782"/>
                    </a:lnTo>
                    <a:lnTo>
                      <a:pt x="0" y="758"/>
                    </a:lnTo>
                    <a:lnTo>
                      <a:pt x="0" y="742"/>
                    </a:lnTo>
                    <a:lnTo>
                      <a:pt x="8" y="742"/>
                    </a:lnTo>
                    <a:lnTo>
                      <a:pt x="8" y="726"/>
                    </a:lnTo>
                    <a:lnTo>
                      <a:pt x="8" y="718"/>
                    </a:lnTo>
                    <a:lnTo>
                      <a:pt x="8" y="710"/>
                    </a:lnTo>
                    <a:lnTo>
                      <a:pt x="8" y="694"/>
                    </a:lnTo>
                    <a:lnTo>
                      <a:pt x="8" y="686"/>
                    </a:lnTo>
                    <a:lnTo>
                      <a:pt x="16" y="670"/>
                    </a:lnTo>
                    <a:lnTo>
                      <a:pt x="32" y="654"/>
                    </a:lnTo>
                    <a:lnTo>
                      <a:pt x="56" y="638"/>
                    </a:lnTo>
                    <a:lnTo>
                      <a:pt x="88" y="630"/>
                    </a:lnTo>
                    <a:lnTo>
                      <a:pt x="104" y="598"/>
                    </a:lnTo>
                    <a:lnTo>
                      <a:pt x="104" y="558"/>
                    </a:lnTo>
                    <a:lnTo>
                      <a:pt x="96" y="535"/>
                    </a:lnTo>
                    <a:lnTo>
                      <a:pt x="96" y="519"/>
                    </a:lnTo>
                    <a:lnTo>
                      <a:pt x="104" y="511"/>
                    </a:lnTo>
                    <a:lnTo>
                      <a:pt x="112" y="519"/>
                    </a:lnTo>
                    <a:lnTo>
                      <a:pt x="128" y="527"/>
                    </a:lnTo>
                    <a:lnTo>
                      <a:pt x="152" y="535"/>
                    </a:lnTo>
                    <a:lnTo>
                      <a:pt x="160" y="535"/>
                    </a:lnTo>
                    <a:lnTo>
                      <a:pt x="168" y="543"/>
                    </a:lnTo>
                    <a:lnTo>
                      <a:pt x="176" y="550"/>
                    </a:lnTo>
                    <a:lnTo>
                      <a:pt x="184" y="550"/>
                    </a:lnTo>
                    <a:lnTo>
                      <a:pt x="192" y="543"/>
                    </a:lnTo>
                    <a:lnTo>
                      <a:pt x="200" y="543"/>
                    </a:lnTo>
                    <a:lnTo>
                      <a:pt x="200" y="550"/>
                    </a:lnTo>
                    <a:lnTo>
                      <a:pt x="208" y="550"/>
                    </a:lnTo>
                    <a:lnTo>
                      <a:pt x="224" y="550"/>
                    </a:lnTo>
                    <a:lnTo>
                      <a:pt x="231" y="550"/>
                    </a:lnTo>
                    <a:lnTo>
                      <a:pt x="239" y="550"/>
                    </a:lnTo>
                    <a:lnTo>
                      <a:pt x="247" y="550"/>
                    </a:lnTo>
                    <a:lnTo>
                      <a:pt x="255" y="535"/>
                    </a:lnTo>
                    <a:lnTo>
                      <a:pt x="263" y="527"/>
                    </a:lnTo>
                    <a:lnTo>
                      <a:pt x="271" y="519"/>
                    </a:lnTo>
                    <a:lnTo>
                      <a:pt x="271" y="511"/>
                    </a:lnTo>
                    <a:lnTo>
                      <a:pt x="271" y="503"/>
                    </a:lnTo>
                    <a:lnTo>
                      <a:pt x="271" y="495"/>
                    </a:lnTo>
                    <a:lnTo>
                      <a:pt x="271" y="487"/>
                    </a:lnTo>
                    <a:lnTo>
                      <a:pt x="263" y="479"/>
                    </a:lnTo>
                    <a:lnTo>
                      <a:pt x="263" y="471"/>
                    </a:lnTo>
                    <a:lnTo>
                      <a:pt x="263" y="463"/>
                    </a:lnTo>
                    <a:lnTo>
                      <a:pt x="263" y="455"/>
                    </a:lnTo>
                    <a:lnTo>
                      <a:pt x="263" y="447"/>
                    </a:lnTo>
                    <a:lnTo>
                      <a:pt x="263" y="439"/>
                    </a:lnTo>
                    <a:lnTo>
                      <a:pt x="255" y="431"/>
                    </a:lnTo>
                    <a:lnTo>
                      <a:pt x="247" y="431"/>
                    </a:lnTo>
                    <a:lnTo>
                      <a:pt x="255" y="415"/>
                    </a:lnTo>
                    <a:lnTo>
                      <a:pt x="271" y="399"/>
                    </a:lnTo>
                    <a:lnTo>
                      <a:pt x="279" y="391"/>
                    </a:lnTo>
                    <a:lnTo>
                      <a:pt x="287" y="375"/>
                    </a:lnTo>
                    <a:lnTo>
                      <a:pt x="303" y="367"/>
                    </a:lnTo>
                    <a:lnTo>
                      <a:pt x="311" y="351"/>
                    </a:lnTo>
                    <a:lnTo>
                      <a:pt x="311" y="343"/>
                    </a:lnTo>
                    <a:lnTo>
                      <a:pt x="311" y="335"/>
                    </a:lnTo>
                    <a:lnTo>
                      <a:pt x="311" y="319"/>
                    </a:lnTo>
                    <a:lnTo>
                      <a:pt x="311" y="303"/>
                    </a:lnTo>
                    <a:lnTo>
                      <a:pt x="311" y="295"/>
                    </a:lnTo>
                    <a:lnTo>
                      <a:pt x="327" y="271"/>
                    </a:lnTo>
                    <a:lnTo>
                      <a:pt x="343" y="239"/>
                    </a:lnTo>
                    <a:lnTo>
                      <a:pt x="343" y="191"/>
                    </a:lnTo>
                    <a:lnTo>
                      <a:pt x="343" y="143"/>
                    </a:lnTo>
                    <a:lnTo>
                      <a:pt x="335" y="103"/>
                    </a:lnTo>
                    <a:lnTo>
                      <a:pt x="327" y="71"/>
                    </a:lnTo>
                    <a:lnTo>
                      <a:pt x="311" y="63"/>
                    </a:lnTo>
                    <a:lnTo>
                      <a:pt x="303" y="55"/>
                    </a:lnTo>
                    <a:lnTo>
                      <a:pt x="303" y="47"/>
                    </a:lnTo>
                    <a:lnTo>
                      <a:pt x="295" y="39"/>
                    </a:lnTo>
                    <a:lnTo>
                      <a:pt x="303" y="39"/>
                    </a:lnTo>
                    <a:lnTo>
                      <a:pt x="311" y="39"/>
                    </a:lnTo>
                    <a:lnTo>
                      <a:pt x="311" y="31"/>
                    </a:lnTo>
                    <a:lnTo>
                      <a:pt x="311" y="23"/>
                    </a:lnTo>
                    <a:lnTo>
                      <a:pt x="319" y="15"/>
                    </a:lnTo>
                    <a:lnTo>
                      <a:pt x="327" y="15"/>
                    </a:lnTo>
                    <a:lnTo>
                      <a:pt x="351" y="8"/>
                    </a:lnTo>
                    <a:lnTo>
                      <a:pt x="367" y="0"/>
                    </a:lnTo>
                    <a:lnTo>
                      <a:pt x="375" y="8"/>
                    </a:lnTo>
                    <a:lnTo>
                      <a:pt x="383" y="15"/>
                    </a:lnTo>
                    <a:lnTo>
                      <a:pt x="391" y="23"/>
                    </a:lnTo>
                    <a:lnTo>
                      <a:pt x="407" y="47"/>
                    </a:lnTo>
                    <a:lnTo>
                      <a:pt x="431" y="79"/>
                    </a:lnTo>
                    <a:lnTo>
                      <a:pt x="455" y="111"/>
                    </a:lnTo>
                    <a:lnTo>
                      <a:pt x="471" y="127"/>
                    </a:lnTo>
                    <a:lnTo>
                      <a:pt x="471" y="135"/>
                    </a:lnTo>
                    <a:lnTo>
                      <a:pt x="479" y="143"/>
                    </a:lnTo>
                    <a:lnTo>
                      <a:pt x="479" y="159"/>
                    </a:lnTo>
                    <a:lnTo>
                      <a:pt x="479" y="175"/>
                    </a:lnTo>
                    <a:lnTo>
                      <a:pt x="487" y="183"/>
                    </a:lnTo>
                    <a:lnTo>
                      <a:pt x="495" y="191"/>
                    </a:lnTo>
                    <a:lnTo>
                      <a:pt x="503" y="199"/>
                    </a:lnTo>
                    <a:lnTo>
                      <a:pt x="511" y="199"/>
                    </a:lnTo>
                    <a:lnTo>
                      <a:pt x="527" y="207"/>
                    </a:lnTo>
                    <a:lnTo>
                      <a:pt x="543" y="223"/>
                    </a:lnTo>
                    <a:lnTo>
                      <a:pt x="559" y="231"/>
                    </a:lnTo>
                    <a:lnTo>
                      <a:pt x="583" y="247"/>
                    </a:lnTo>
                    <a:lnTo>
                      <a:pt x="606" y="263"/>
                    </a:lnTo>
                    <a:lnTo>
                      <a:pt x="622" y="271"/>
                    </a:lnTo>
                    <a:lnTo>
                      <a:pt x="638" y="279"/>
                    </a:lnTo>
                    <a:lnTo>
                      <a:pt x="662" y="287"/>
                    </a:lnTo>
                    <a:lnTo>
                      <a:pt x="670" y="295"/>
                    </a:lnTo>
                    <a:lnTo>
                      <a:pt x="678" y="303"/>
                    </a:lnTo>
                    <a:lnTo>
                      <a:pt x="686" y="303"/>
                    </a:lnTo>
                    <a:lnTo>
                      <a:pt x="694" y="303"/>
                    </a:lnTo>
                    <a:lnTo>
                      <a:pt x="710" y="303"/>
                    </a:lnTo>
                    <a:lnTo>
                      <a:pt x="726" y="311"/>
                    </a:lnTo>
                    <a:lnTo>
                      <a:pt x="742" y="319"/>
                    </a:lnTo>
                    <a:lnTo>
                      <a:pt x="766" y="335"/>
                    </a:lnTo>
                    <a:lnTo>
                      <a:pt x="774" y="335"/>
                    </a:lnTo>
                    <a:lnTo>
                      <a:pt x="782" y="343"/>
                    </a:lnTo>
                    <a:lnTo>
                      <a:pt x="798" y="351"/>
                    </a:lnTo>
                    <a:lnTo>
                      <a:pt x="822" y="359"/>
                    </a:lnTo>
                    <a:lnTo>
                      <a:pt x="830" y="359"/>
                    </a:lnTo>
                    <a:lnTo>
                      <a:pt x="846" y="351"/>
                    </a:lnTo>
                    <a:lnTo>
                      <a:pt x="854" y="335"/>
                    </a:lnTo>
                    <a:lnTo>
                      <a:pt x="862" y="327"/>
                    </a:lnTo>
                    <a:lnTo>
                      <a:pt x="886" y="303"/>
                    </a:lnTo>
                    <a:lnTo>
                      <a:pt x="926" y="271"/>
                    </a:lnTo>
                    <a:lnTo>
                      <a:pt x="949" y="239"/>
                    </a:lnTo>
                    <a:lnTo>
                      <a:pt x="949" y="231"/>
                    </a:lnTo>
                    <a:lnTo>
                      <a:pt x="949" y="239"/>
                    </a:lnTo>
                    <a:lnTo>
                      <a:pt x="949" y="255"/>
                    </a:lnTo>
                    <a:lnTo>
                      <a:pt x="949" y="271"/>
                    </a:lnTo>
                    <a:lnTo>
                      <a:pt x="942" y="271"/>
                    </a:lnTo>
                    <a:lnTo>
                      <a:pt x="942" y="279"/>
                    </a:lnTo>
                    <a:lnTo>
                      <a:pt x="926" y="311"/>
                    </a:lnTo>
                    <a:lnTo>
                      <a:pt x="910" y="343"/>
                    </a:lnTo>
                    <a:lnTo>
                      <a:pt x="902" y="367"/>
                    </a:lnTo>
                    <a:lnTo>
                      <a:pt x="902" y="383"/>
                    </a:lnTo>
                    <a:lnTo>
                      <a:pt x="910" y="391"/>
                    </a:lnTo>
                    <a:lnTo>
                      <a:pt x="918" y="399"/>
                    </a:lnTo>
                    <a:lnTo>
                      <a:pt x="934" y="407"/>
                    </a:lnTo>
                    <a:lnTo>
                      <a:pt x="949" y="415"/>
                    </a:lnTo>
                    <a:lnTo>
                      <a:pt x="957" y="415"/>
                    </a:lnTo>
                    <a:lnTo>
                      <a:pt x="949" y="415"/>
                    </a:lnTo>
                    <a:lnTo>
                      <a:pt x="934" y="415"/>
                    </a:lnTo>
                    <a:lnTo>
                      <a:pt x="918" y="431"/>
                    </a:lnTo>
                    <a:lnTo>
                      <a:pt x="926" y="447"/>
                    </a:lnTo>
                    <a:lnTo>
                      <a:pt x="934" y="463"/>
                    </a:lnTo>
                    <a:lnTo>
                      <a:pt x="949" y="479"/>
                    </a:lnTo>
                    <a:lnTo>
                      <a:pt x="965" y="487"/>
                    </a:lnTo>
                    <a:lnTo>
                      <a:pt x="981" y="479"/>
                    </a:lnTo>
                    <a:lnTo>
                      <a:pt x="1005" y="471"/>
                    </a:lnTo>
                    <a:lnTo>
                      <a:pt x="1029" y="455"/>
                    </a:lnTo>
                    <a:lnTo>
                      <a:pt x="1045" y="439"/>
                    </a:lnTo>
                    <a:lnTo>
                      <a:pt x="1053" y="431"/>
                    </a:lnTo>
                    <a:lnTo>
                      <a:pt x="1061" y="439"/>
                    </a:lnTo>
                    <a:lnTo>
                      <a:pt x="1061" y="447"/>
                    </a:lnTo>
                    <a:lnTo>
                      <a:pt x="1061" y="455"/>
                    </a:lnTo>
                    <a:lnTo>
                      <a:pt x="1045" y="463"/>
                    </a:lnTo>
                    <a:lnTo>
                      <a:pt x="1021" y="471"/>
                    </a:lnTo>
                    <a:lnTo>
                      <a:pt x="1013" y="487"/>
                    </a:lnTo>
                    <a:lnTo>
                      <a:pt x="1005" y="503"/>
                    </a:lnTo>
                    <a:lnTo>
                      <a:pt x="997" y="511"/>
                    </a:lnTo>
                    <a:lnTo>
                      <a:pt x="989" y="511"/>
                    </a:lnTo>
                    <a:lnTo>
                      <a:pt x="981" y="511"/>
                    </a:lnTo>
                    <a:lnTo>
                      <a:pt x="973" y="519"/>
                    </a:lnTo>
                    <a:lnTo>
                      <a:pt x="965" y="519"/>
                    </a:lnTo>
                    <a:lnTo>
                      <a:pt x="949" y="519"/>
                    </a:lnTo>
                    <a:lnTo>
                      <a:pt x="942" y="511"/>
                    </a:lnTo>
                    <a:lnTo>
                      <a:pt x="934" y="519"/>
                    </a:lnTo>
                    <a:lnTo>
                      <a:pt x="918" y="535"/>
                    </a:lnTo>
                    <a:lnTo>
                      <a:pt x="894" y="550"/>
                    </a:lnTo>
                    <a:lnTo>
                      <a:pt x="886" y="550"/>
                    </a:lnTo>
                    <a:lnTo>
                      <a:pt x="878" y="550"/>
                    </a:lnTo>
                    <a:lnTo>
                      <a:pt x="870" y="550"/>
                    </a:lnTo>
                    <a:lnTo>
                      <a:pt x="862" y="550"/>
                    </a:lnTo>
                    <a:lnTo>
                      <a:pt x="854" y="558"/>
                    </a:lnTo>
                    <a:lnTo>
                      <a:pt x="838" y="566"/>
                    </a:lnTo>
                    <a:lnTo>
                      <a:pt x="814" y="574"/>
                    </a:lnTo>
                    <a:lnTo>
                      <a:pt x="806" y="574"/>
                    </a:lnTo>
                    <a:lnTo>
                      <a:pt x="790" y="566"/>
                    </a:lnTo>
                    <a:lnTo>
                      <a:pt x="766" y="558"/>
                    </a:lnTo>
                    <a:lnTo>
                      <a:pt x="742" y="558"/>
                    </a:lnTo>
                    <a:lnTo>
                      <a:pt x="726" y="566"/>
                    </a:lnTo>
                    <a:lnTo>
                      <a:pt x="718" y="582"/>
                    </a:lnTo>
                    <a:lnTo>
                      <a:pt x="710" y="590"/>
                    </a:lnTo>
                    <a:lnTo>
                      <a:pt x="686" y="614"/>
                    </a:lnTo>
                    <a:lnTo>
                      <a:pt x="662" y="630"/>
                    </a:lnTo>
                    <a:lnTo>
                      <a:pt x="646" y="646"/>
                    </a:lnTo>
                    <a:lnTo>
                      <a:pt x="638" y="662"/>
                    </a:lnTo>
                    <a:lnTo>
                      <a:pt x="638" y="670"/>
                    </a:lnTo>
                    <a:lnTo>
                      <a:pt x="638" y="678"/>
                    </a:lnTo>
                    <a:lnTo>
                      <a:pt x="622" y="686"/>
                    </a:lnTo>
                    <a:lnTo>
                      <a:pt x="606" y="710"/>
                    </a:lnTo>
                    <a:lnTo>
                      <a:pt x="598" y="742"/>
                    </a:lnTo>
                    <a:lnTo>
                      <a:pt x="598" y="750"/>
                    </a:lnTo>
                    <a:lnTo>
                      <a:pt x="598" y="758"/>
                    </a:lnTo>
                    <a:lnTo>
                      <a:pt x="590" y="766"/>
                    </a:lnTo>
                    <a:lnTo>
                      <a:pt x="590" y="774"/>
                    </a:lnTo>
                    <a:lnTo>
                      <a:pt x="590" y="782"/>
                    </a:lnTo>
                    <a:lnTo>
                      <a:pt x="583" y="790"/>
                    </a:lnTo>
                    <a:lnTo>
                      <a:pt x="575" y="806"/>
                    </a:lnTo>
                    <a:lnTo>
                      <a:pt x="567" y="806"/>
                    </a:lnTo>
                    <a:lnTo>
                      <a:pt x="551" y="782"/>
                    </a:lnTo>
                    <a:lnTo>
                      <a:pt x="543" y="758"/>
                    </a:lnTo>
                    <a:lnTo>
                      <a:pt x="519" y="750"/>
                    </a:lnTo>
                    <a:lnTo>
                      <a:pt x="503" y="742"/>
                    </a:lnTo>
                    <a:lnTo>
                      <a:pt x="495" y="734"/>
                    </a:lnTo>
                    <a:lnTo>
                      <a:pt x="495" y="742"/>
                    </a:lnTo>
                    <a:lnTo>
                      <a:pt x="479" y="734"/>
                    </a:lnTo>
                    <a:lnTo>
                      <a:pt x="455" y="726"/>
                    </a:lnTo>
                    <a:lnTo>
                      <a:pt x="423" y="718"/>
                    </a:lnTo>
                    <a:lnTo>
                      <a:pt x="383" y="702"/>
                    </a:lnTo>
                    <a:lnTo>
                      <a:pt x="343" y="678"/>
                    </a:lnTo>
                    <a:lnTo>
                      <a:pt x="311" y="662"/>
                    </a:lnTo>
                    <a:lnTo>
                      <a:pt x="295" y="662"/>
                    </a:lnTo>
                    <a:lnTo>
                      <a:pt x="279" y="670"/>
                    </a:lnTo>
                    <a:lnTo>
                      <a:pt x="255" y="678"/>
                    </a:lnTo>
                    <a:lnTo>
                      <a:pt x="231" y="694"/>
                    </a:lnTo>
                    <a:lnTo>
                      <a:pt x="216" y="710"/>
                    </a:lnTo>
                    <a:lnTo>
                      <a:pt x="200" y="726"/>
                    </a:lnTo>
                    <a:lnTo>
                      <a:pt x="192" y="726"/>
                    </a:lnTo>
                    <a:lnTo>
                      <a:pt x="192" y="718"/>
                    </a:lnTo>
                    <a:lnTo>
                      <a:pt x="176" y="694"/>
                    </a:lnTo>
                    <a:lnTo>
                      <a:pt x="152" y="670"/>
                    </a:lnTo>
                    <a:lnTo>
                      <a:pt x="128" y="662"/>
                    </a:lnTo>
                    <a:lnTo>
                      <a:pt x="112" y="670"/>
                    </a:lnTo>
                    <a:lnTo>
                      <a:pt x="96" y="686"/>
                    </a:lnTo>
                    <a:lnTo>
                      <a:pt x="88" y="694"/>
                    </a:lnTo>
                    <a:lnTo>
                      <a:pt x="80" y="702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5"/>
              <p:cNvSpPr>
                <a:spLocks/>
              </p:cNvSpPr>
              <p:nvPr/>
            </p:nvSpPr>
            <p:spPr bwMode="auto">
              <a:xfrm>
                <a:off x="3182" y="1013"/>
                <a:ext cx="22" cy="31"/>
              </a:xfrm>
              <a:custGeom>
                <a:avLst/>
                <a:gdLst>
                  <a:gd name="T0" fmla="*/ 6 w 24"/>
                  <a:gd name="T1" fmla="*/ 0 h 40"/>
                  <a:gd name="T2" fmla="*/ 11 w 24"/>
                  <a:gd name="T3" fmla="*/ 2 h 40"/>
                  <a:gd name="T4" fmla="*/ 11 w 24"/>
                  <a:gd name="T5" fmla="*/ 2 h 40"/>
                  <a:gd name="T6" fmla="*/ 6 w 24"/>
                  <a:gd name="T7" fmla="*/ 2 h 40"/>
                  <a:gd name="T8" fmla="*/ 6 w 24"/>
                  <a:gd name="T9" fmla="*/ 2 h 40"/>
                  <a:gd name="T10" fmla="*/ 6 w 24"/>
                  <a:gd name="T11" fmla="*/ 3 h 40"/>
                  <a:gd name="T12" fmla="*/ 0 w 24"/>
                  <a:gd name="T13" fmla="*/ 3 h 40"/>
                  <a:gd name="T14" fmla="*/ 0 w 24"/>
                  <a:gd name="T15" fmla="*/ 2 h 40"/>
                  <a:gd name="T16" fmla="*/ 0 w 24"/>
                  <a:gd name="T17" fmla="*/ 2 h 40"/>
                  <a:gd name="T18" fmla="*/ 0 w 24"/>
                  <a:gd name="T19" fmla="*/ 2 h 40"/>
                  <a:gd name="T20" fmla="*/ 0 w 24"/>
                  <a:gd name="T21" fmla="*/ 2 h 40"/>
                  <a:gd name="T22" fmla="*/ 6 w 24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40"/>
                  <a:gd name="T38" fmla="*/ 24 w 24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6"/>
              <p:cNvSpPr>
                <a:spLocks/>
              </p:cNvSpPr>
              <p:nvPr/>
            </p:nvSpPr>
            <p:spPr bwMode="auto">
              <a:xfrm>
                <a:off x="3182" y="1013"/>
                <a:ext cx="22" cy="31"/>
              </a:xfrm>
              <a:custGeom>
                <a:avLst/>
                <a:gdLst>
                  <a:gd name="T0" fmla="*/ 6 w 24"/>
                  <a:gd name="T1" fmla="*/ 0 h 40"/>
                  <a:gd name="T2" fmla="*/ 11 w 24"/>
                  <a:gd name="T3" fmla="*/ 2 h 40"/>
                  <a:gd name="T4" fmla="*/ 11 w 24"/>
                  <a:gd name="T5" fmla="*/ 2 h 40"/>
                  <a:gd name="T6" fmla="*/ 6 w 24"/>
                  <a:gd name="T7" fmla="*/ 2 h 40"/>
                  <a:gd name="T8" fmla="*/ 6 w 24"/>
                  <a:gd name="T9" fmla="*/ 2 h 40"/>
                  <a:gd name="T10" fmla="*/ 6 w 24"/>
                  <a:gd name="T11" fmla="*/ 3 h 40"/>
                  <a:gd name="T12" fmla="*/ 0 w 24"/>
                  <a:gd name="T13" fmla="*/ 3 h 40"/>
                  <a:gd name="T14" fmla="*/ 0 w 24"/>
                  <a:gd name="T15" fmla="*/ 2 h 40"/>
                  <a:gd name="T16" fmla="*/ 0 w 24"/>
                  <a:gd name="T17" fmla="*/ 2 h 40"/>
                  <a:gd name="T18" fmla="*/ 0 w 24"/>
                  <a:gd name="T19" fmla="*/ 2 h 40"/>
                  <a:gd name="T20" fmla="*/ 0 w 24"/>
                  <a:gd name="T21" fmla="*/ 2 h 40"/>
                  <a:gd name="T22" fmla="*/ 6 w 24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40"/>
                  <a:gd name="T38" fmla="*/ 24 w 24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40">
                    <a:moveTo>
                      <a:pt x="16" y="0"/>
                    </a:moveTo>
                    <a:lnTo>
                      <a:pt x="24" y="8"/>
                    </a:lnTo>
                    <a:lnTo>
                      <a:pt x="24" y="16"/>
                    </a:lnTo>
                    <a:lnTo>
                      <a:pt x="16" y="24"/>
                    </a:lnTo>
                    <a:lnTo>
                      <a:pt x="8" y="32"/>
                    </a:lnTo>
                    <a:lnTo>
                      <a:pt x="8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3446" y="462"/>
                <a:ext cx="28" cy="31"/>
              </a:xfrm>
              <a:custGeom>
                <a:avLst/>
                <a:gdLst>
                  <a:gd name="T0" fmla="*/ 0 w 31"/>
                  <a:gd name="T1" fmla="*/ 2 h 40"/>
                  <a:gd name="T2" fmla="*/ 0 w 31"/>
                  <a:gd name="T3" fmla="*/ 2 h 40"/>
                  <a:gd name="T4" fmla="*/ 5 w 31"/>
                  <a:gd name="T5" fmla="*/ 0 h 40"/>
                  <a:gd name="T6" fmla="*/ 9 w 31"/>
                  <a:gd name="T7" fmla="*/ 2 h 40"/>
                  <a:gd name="T8" fmla="*/ 9 w 31"/>
                  <a:gd name="T9" fmla="*/ 2 h 40"/>
                  <a:gd name="T10" fmla="*/ 12 w 31"/>
                  <a:gd name="T11" fmla="*/ 2 h 40"/>
                  <a:gd name="T12" fmla="*/ 12 w 31"/>
                  <a:gd name="T13" fmla="*/ 3 h 40"/>
                  <a:gd name="T14" fmla="*/ 9 w 31"/>
                  <a:gd name="T15" fmla="*/ 3 h 40"/>
                  <a:gd name="T16" fmla="*/ 5 w 31"/>
                  <a:gd name="T17" fmla="*/ 2 h 40"/>
                  <a:gd name="T18" fmla="*/ 0 w 31"/>
                  <a:gd name="T19" fmla="*/ 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0"/>
                  <a:gd name="T32" fmla="*/ 31 w 3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0">
                    <a:moveTo>
                      <a:pt x="0" y="16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2"/>
                    </a:lnTo>
                    <a:lnTo>
                      <a:pt x="31" y="40"/>
                    </a:lnTo>
                    <a:lnTo>
                      <a:pt x="23" y="40"/>
                    </a:lnTo>
                    <a:lnTo>
                      <a:pt x="7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38"/>
              <p:cNvSpPr>
                <a:spLocks/>
              </p:cNvSpPr>
              <p:nvPr/>
            </p:nvSpPr>
            <p:spPr bwMode="auto">
              <a:xfrm>
                <a:off x="3446" y="462"/>
                <a:ext cx="28" cy="31"/>
              </a:xfrm>
              <a:custGeom>
                <a:avLst/>
                <a:gdLst>
                  <a:gd name="T0" fmla="*/ 0 w 31"/>
                  <a:gd name="T1" fmla="*/ 2 h 40"/>
                  <a:gd name="T2" fmla="*/ 0 w 31"/>
                  <a:gd name="T3" fmla="*/ 2 h 40"/>
                  <a:gd name="T4" fmla="*/ 5 w 31"/>
                  <a:gd name="T5" fmla="*/ 0 h 40"/>
                  <a:gd name="T6" fmla="*/ 9 w 31"/>
                  <a:gd name="T7" fmla="*/ 2 h 40"/>
                  <a:gd name="T8" fmla="*/ 9 w 31"/>
                  <a:gd name="T9" fmla="*/ 2 h 40"/>
                  <a:gd name="T10" fmla="*/ 12 w 31"/>
                  <a:gd name="T11" fmla="*/ 2 h 40"/>
                  <a:gd name="T12" fmla="*/ 12 w 31"/>
                  <a:gd name="T13" fmla="*/ 3 h 40"/>
                  <a:gd name="T14" fmla="*/ 9 w 31"/>
                  <a:gd name="T15" fmla="*/ 3 h 40"/>
                  <a:gd name="T16" fmla="*/ 5 w 31"/>
                  <a:gd name="T17" fmla="*/ 2 h 40"/>
                  <a:gd name="T18" fmla="*/ 0 w 31"/>
                  <a:gd name="T19" fmla="*/ 2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0"/>
                  <a:gd name="T32" fmla="*/ 31 w 3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0">
                    <a:moveTo>
                      <a:pt x="0" y="16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2"/>
                    </a:lnTo>
                    <a:lnTo>
                      <a:pt x="31" y="40"/>
                    </a:lnTo>
                    <a:lnTo>
                      <a:pt x="23" y="40"/>
                    </a:lnTo>
                    <a:lnTo>
                      <a:pt x="7" y="32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39"/>
              <p:cNvSpPr>
                <a:spLocks/>
              </p:cNvSpPr>
              <p:nvPr/>
            </p:nvSpPr>
            <p:spPr bwMode="auto">
              <a:xfrm>
                <a:off x="4113" y="580"/>
                <a:ext cx="136" cy="155"/>
              </a:xfrm>
              <a:custGeom>
                <a:avLst/>
                <a:gdLst>
                  <a:gd name="T0" fmla="*/ 0 w 152"/>
                  <a:gd name="T1" fmla="*/ 12 h 200"/>
                  <a:gd name="T2" fmla="*/ 4 w 152"/>
                  <a:gd name="T3" fmla="*/ 12 h 200"/>
                  <a:gd name="T4" fmla="*/ 5 w 152"/>
                  <a:gd name="T5" fmla="*/ 10 h 200"/>
                  <a:gd name="T6" fmla="*/ 11 w 152"/>
                  <a:gd name="T7" fmla="*/ 9 h 200"/>
                  <a:gd name="T8" fmla="*/ 15 w 152"/>
                  <a:gd name="T9" fmla="*/ 9 h 200"/>
                  <a:gd name="T10" fmla="*/ 19 w 152"/>
                  <a:gd name="T11" fmla="*/ 7 h 200"/>
                  <a:gd name="T12" fmla="*/ 27 w 152"/>
                  <a:gd name="T13" fmla="*/ 5 h 200"/>
                  <a:gd name="T14" fmla="*/ 31 w 152"/>
                  <a:gd name="T15" fmla="*/ 4 h 200"/>
                  <a:gd name="T16" fmla="*/ 34 w 152"/>
                  <a:gd name="T17" fmla="*/ 2 h 200"/>
                  <a:gd name="T18" fmla="*/ 37 w 152"/>
                  <a:gd name="T19" fmla="*/ 2 h 200"/>
                  <a:gd name="T20" fmla="*/ 37 w 152"/>
                  <a:gd name="T21" fmla="*/ 2 h 200"/>
                  <a:gd name="T22" fmla="*/ 37 w 152"/>
                  <a:gd name="T23" fmla="*/ 0 h 200"/>
                  <a:gd name="T24" fmla="*/ 37 w 152"/>
                  <a:gd name="T25" fmla="*/ 2 h 200"/>
                  <a:gd name="T26" fmla="*/ 39 w 152"/>
                  <a:gd name="T27" fmla="*/ 2 h 200"/>
                  <a:gd name="T28" fmla="*/ 42 w 152"/>
                  <a:gd name="T29" fmla="*/ 2 h 200"/>
                  <a:gd name="T30" fmla="*/ 46 w 152"/>
                  <a:gd name="T31" fmla="*/ 2 h 200"/>
                  <a:gd name="T32" fmla="*/ 47 w 152"/>
                  <a:gd name="T33" fmla="*/ 3 h 200"/>
                  <a:gd name="T34" fmla="*/ 51 w 152"/>
                  <a:gd name="T35" fmla="*/ 4 h 200"/>
                  <a:gd name="T36" fmla="*/ 51 w 152"/>
                  <a:gd name="T37" fmla="*/ 4 h 200"/>
                  <a:gd name="T38" fmla="*/ 46 w 152"/>
                  <a:gd name="T39" fmla="*/ 4 h 200"/>
                  <a:gd name="T40" fmla="*/ 42 w 152"/>
                  <a:gd name="T41" fmla="*/ 5 h 200"/>
                  <a:gd name="T42" fmla="*/ 42 w 152"/>
                  <a:gd name="T43" fmla="*/ 5 h 200"/>
                  <a:gd name="T44" fmla="*/ 37 w 152"/>
                  <a:gd name="T45" fmla="*/ 7 h 200"/>
                  <a:gd name="T46" fmla="*/ 31 w 152"/>
                  <a:gd name="T47" fmla="*/ 7 h 200"/>
                  <a:gd name="T48" fmla="*/ 27 w 152"/>
                  <a:gd name="T49" fmla="*/ 9 h 200"/>
                  <a:gd name="T50" fmla="*/ 21 w 152"/>
                  <a:gd name="T51" fmla="*/ 10 h 200"/>
                  <a:gd name="T52" fmla="*/ 15 w 152"/>
                  <a:gd name="T53" fmla="*/ 12 h 200"/>
                  <a:gd name="T54" fmla="*/ 11 w 152"/>
                  <a:gd name="T55" fmla="*/ 12 h 200"/>
                  <a:gd name="T56" fmla="*/ 8 w 152"/>
                  <a:gd name="T57" fmla="*/ 12 h 200"/>
                  <a:gd name="T58" fmla="*/ 5 w 152"/>
                  <a:gd name="T59" fmla="*/ 13 h 200"/>
                  <a:gd name="T60" fmla="*/ 5 w 152"/>
                  <a:gd name="T61" fmla="*/ 13 h 200"/>
                  <a:gd name="T62" fmla="*/ 5 w 152"/>
                  <a:gd name="T63" fmla="*/ 15 h 200"/>
                  <a:gd name="T64" fmla="*/ 5 w 152"/>
                  <a:gd name="T65" fmla="*/ 16 h 200"/>
                  <a:gd name="T66" fmla="*/ 4 w 152"/>
                  <a:gd name="T67" fmla="*/ 16 h 200"/>
                  <a:gd name="T68" fmla="*/ 4 w 152"/>
                  <a:gd name="T69" fmla="*/ 15 h 200"/>
                  <a:gd name="T70" fmla="*/ 0 w 152"/>
                  <a:gd name="T71" fmla="*/ 15 h 200"/>
                  <a:gd name="T72" fmla="*/ 0 w 152"/>
                  <a:gd name="T73" fmla="*/ 12 h 2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2"/>
                  <a:gd name="T112" fmla="*/ 0 h 200"/>
                  <a:gd name="T113" fmla="*/ 152 w 152"/>
                  <a:gd name="T114" fmla="*/ 200 h 2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2" h="200">
                    <a:moveTo>
                      <a:pt x="0" y="160"/>
                    </a:moveTo>
                    <a:lnTo>
                      <a:pt x="8" y="144"/>
                    </a:lnTo>
                    <a:lnTo>
                      <a:pt x="16" y="128"/>
                    </a:lnTo>
                    <a:lnTo>
                      <a:pt x="32" y="120"/>
                    </a:lnTo>
                    <a:lnTo>
                      <a:pt x="48" y="112"/>
                    </a:lnTo>
                    <a:lnTo>
                      <a:pt x="56" y="96"/>
                    </a:lnTo>
                    <a:lnTo>
                      <a:pt x="80" y="72"/>
                    </a:lnTo>
                    <a:lnTo>
                      <a:pt x="96" y="48"/>
                    </a:lnTo>
                    <a:lnTo>
                      <a:pt x="104" y="32"/>
                    </a:lnTo>
                    <a:lnTo>
                      <a:pt x="112" y="16"/>
                    </a:lnTo>
                    <a:lnTo>
                      <a:pt x="112" y="8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16"/>
                    </a:lnTo>
                    <a:lnTo>
                      <a:pt x="128" y="32"/>
                    </a:lnTo>
                    <a:lnTo>
                      <a:pt x="136" y="32"/>
                    </a:lnTo>
                    <a:lnTo>
                      <a:pt x="144" y="40"/>
                    </a:lnTo>
                    <a:lnTo>
                      <a:pt x="152" y="48"/>
                    </a:lnTo>
                    <a:lnTo>
                      <a:pt x="152" y="56"/>
                    </a:lnTo>
                    <a:lnTo>
                      <a:pt x="136" y="56"/>
                    </a:lnTo>
                    <a:lnTo>
                      <a:pt x="128" y="64"/>
                    </a:lnTo>
                    <a:lnTo>
                      <a:pt x="128" y="72"/>
                    </a:lnTo>
                    <a:lnTo>
                      <a:pt x="112" y="88"/>
                    </a:lnTo>
                    <a:lnTo>
                      <a:pt x="96" y="96"/>
                    </a:lnTo>
                    <a:lnTo>
                      <a:pt x="80" y="112"/>
                    </a:lnTo>
                    <a:lnTo>
                      <a:pt x="64" y="128"/>
                    </a:lnTo>
                    <a:lnTo>
                      <a:pt x="48" y="144"/>
                    </a:lnTo>
                    <a:lnTo>
                      <a:pt x="32" y="152"/>
                    </a:lnTo>
                    <a:lnTo>
                      <a:pt x="24" y="160"/>
                    </a:lnTo>
                    <a:lnTo>
                      <a:pt x="16" y="168"/>
                    </a:lnTo>
                    <a:lnTo>
                      <a:pt x="16" y="176"/>
                    </a:lnTo>
                    <a:lnTo>
                      <a:pt x="16" y="184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0" y="18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40"/>
              <p:cNvSpPr>
                <a:spLocks/>
              </p:cNvSpPr>
              <p:nvPr/>
            </p:nvSpPr>
            <p:spPr bwMode="auto">
              <a:xfrm>
                <a:off x="4113" y="580"/>
                <a:ext cx="136" cy="155"/>
              </a:xfrm>
              <a:custGeom>
                <a:avLst/>
                <a:gdLst>
                  <a:gd name="T0" fmla="*/ 0 w 152"/>
                  <a:gd name="T1" fmla="*/ 12 h 200"/>
                  <a:gd name="T2" fmla="*/ 4 w 152"/>
                  <a:gd name="T3" fmla="*/ 12 h 200"/>
                  <a:gd name="T4" fmla="*/ 5 w 152"/>
                  <a:gd name="T5" fmla="*/ 10 h 200"/>
                  <a:gd name="T6" fmla="*/ 11 w 152"/>
                  <a:gd name="T7" fmla="*/ 9 h 200"/>
                  <a:gd name="T8" fmla="*/ 15 w 152"/>
                  <a:gd name="T9" fmla="*/ 9 h 200"/>
                  <a:gd name="T10" fmla="*/ 19 w 152"/>
                  <a:gd name="T11" fmla="*/ 7 h 200"/>
                  <a:gd name="T12" fmla="*/ 27 w 152"/>
                  <a:gd name="T13" fmla="*/ 5 h 200"/>
                  <a:gd name="T14" fmla="*/ 31 w 152"/>
                  <a:gd name="T15" fmla="*/ 4 h 200"/>
                  <a:gd name="T16" fmla="*/ 34 w 152"/>
                  <a:gd name="T17" fmla="*/ 2 h 200"/>
                  <a:gd name="T18" fmla="*/ 37 w 152"/>
                  <a:gd name="T19" fmla="*/ 2 h 200"/>
                  <a:gd name="T20" fmla="*/ 37 w 152"/>
                  <a:gd name="T21" fmla="*/ 2 h 200"/>
                  <a:gd name="T22" fmla="*/ 37 w 152"/>
                  <a:gd name="T23" fmla="*/ 0 h 200"/>
                  <a:gd name="T24" fmla="*/ 37 w 152"/>
                  <a:gd name="T25" fmla="*/ 2 h 200"/>
                  <a:gd name="T26" fmla="*/ 39 w 152"/>
                  <a:gd name="T27" fmla="*/ 2 h 200"/>
                  <a:gd name="T28" fmla="*/ 42 w 152"/>
                  <a:gd name="T29" fmla="*/ 2 h 200"/>
                  <a:gd name="T30" fmla="*/ 46 w 152"/>
                  <a:gd name="T31" fmla="*/ 2 h 200"/>
                  <a:gd name="T32" fmla="*/ 47 w 152"/>
                  <a:gd name="T33" fmla="*/ 3 h 200"/>
                  <a:gd name="T34" fmla="*/ 51 w 152"/>
                  <a:gd name="T35" fmla="*/ 4 h 200"/>
                  <a:gd name="T36" fmla="*/ 51 w 152"/>
                  <a:gd name="T37" fmla="*/ 4 h 200"/>
                  <a:gd name="T38" fmla="*/ 46 w 152"/>
                  <a:gd name="T39" fmla="*/ 4 h 200"/>
                  <a:gd name="T40" fmla="*/ 42 w 152"/>
                  <a:gd name="T41" fmla="*/ 5 h 200"/>
                  <a:gd name="T42" fmla="*/ 42 w 152"/>
                  <a:gd name="T43" fmla="*/ 5 h 200"/>
                  <a:gd name="T44" fmla="*/ 37 w 152"/>
                  <a:gd name="T45" fmla="*/ 7 h 200"/>
                  <a:gd name="T46" fmla="*/ 31 w 152"/>
                  <a:gd name="T47" fmla="*/ 7 h 200"/>
                  <a:gd name="T48" fmla="*/ 27 w 152"/>
                  <a:gd name="T49" fmla="*/ 9 h 200"/>
                  <a:gd name="T50" fmla="*/ 21 w 152"/>
                  <a:gd name="T51" fmla="*/ 10 h 200"/>
                  <a:gd name="T52" fmla="*/ 15 w 152"/>
                  <a:gd name="T53" fmla="*/ 12 h 200"/>
                  <a:gd name="T54" fmla="*/ 11 w 152"/>
                  <a:gd name="T55" fmla="*/ 12 h 200"/>
                  <a:gd name="T56" fmla="*/ 8 w 152"/>
                  <a:gd name="T57" fmla="*/ 12 h 200"/>
                  <a:gd name="T58" fmla="*/ 5 w 152"/>
                  <a:gd name="T59" fmla="*/ 13 h 200"/>
                  <a:gd name="T60" fmla="*/ 5 w 152"/>
                  <a:gd name="T61" fmla="*/ 13 h 200"/>
                  <a:gd name="T62" fmla="*/ 5 w 152"/>
                  <a:gd name="T63" fmla="*/ 15 h 200"/>
                  <a:gd name="T64" fmla="*/ 5 w 152"/>
                  <a:gd name="T65" fmla="*/ 16 h 200"/>
                  <a:gd name="T66" fmla="*/ 4 w 152"/>
                  <a:gd name="T67" fmla="*/ 16 h 200"/>
                  <a:gd name="T68" fmla="*/ 4 w 152"/>
                  <a:gd name="T69" fmla="*/ 15 h 200"/>
                  <a:gd name="T70" fmla="*/ 0 w 152"/>
                  <a:gd name="T71" fmla="*/ 15 h 200"/>
                  <a:gd name="T72" fmla="*/ 0 w 152"/>
                  <a:gd name="T73" fmla="*/ 12 h 2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2"/>
                  <a:gd name="T112" fmla="*/ 0 h 200"/>
                  <a:gd name="T113" fmla="*/ 152 w 152"/>
                  <a:gd name="T114" fmla="*/ 200 h 2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2" h="200">
                    <a:moveTo>
                      <a:pt x="0" y="160"/>
                    </a:moveTo>
                    <a:lnTo>
                      <a:pt x="8" y="144"/>
                    </a:lnTo>
                    <a:lnTo>
                      <a:pt x="16" y="128"/>
                    </a:lnTo>
                    <a:lnTo>
                      <a:pt x="32" y="120"/>
                    </a:lnTo>
                    <a:lnTo>
                      <a:pt x="48" y="112"/>
                    </a:lnTo>
                    <a:lnTo>
                      <a:pt x="56" y="96"/>
                    </a:lnTo>
                    <a:lnTo>
                      <a:pt x="80" y="72"/>
                    </a:lnTo>
                    <a:lnTo>
                      <a:pt x="96" y="48"/>
                    </a:lnTo>
                    <a:lnTo>
                      <a:pt x="104" y="32"/>
                    </a:lnTo>
                    <a:lnTo>
                      <a:pt x="112" y="16"/>
                    </a:lnTo>
                    <a:lnTo>
                      <a:pt x="112" y="8"/>
                    </a:lnTo>
                    <a:lnTo>
                      <a:pt x="112" y="0"/>
                    </a:lnTo>
                    <a:lnTo>
                      <a:pt x="112" y="8"/>
                    </a:lnTo>
                    <a:lnTo>
                      <a:pt x="120" y="16"/>
                    </a:lnTo>
                    <a:lnTo>
                      <a:pt x="128" y="32"/>
                    </a:lnTo>
                    <a:lnTo>
                      <a:pt x="136" y="32"/>
                    </a:lnTo>
                    <a:lnTo>
                      <a:pt x="144" y="40"/>
                    </a:lnTo>
                    <a:lnTo>
                      <a:pt x="152" y="48"/>
                    </a:lnTo>
                    <a:lnTo>
                      <a:pt x="152" y="56"/>
                    </a:lnTo>
                    <a:lnTo>
                      <a:pt x="136" y="56"/>
                    </a:lnTo>
                    <a:lnTo>
                      <a:pt x="128" y="64"/>
                    </a:lnTo>
                    <a:lnTo>
                      <a:pt x="128" y="72"/>
                    </a:lnTo>
                    <a:lnTo>
                      <a:pt x="112" y="88"/>
                    </a:lnTo>
                    <a:lnTo>
                      <a:pt x="96" y="96"/>
                    </a:lnTo>
                    <a:lnTo>
                      <a:pt x="80" y="112"/>
                    </a:lnTo>
                    <a:lnTo>
                      <a:pt x="64" y="128"/>
                    </a:lnTo>
                    <a:lnTo>
                      <a:pt x="48" y="144"/>
                    </a:lnTo>
                    <a:lnTo>
                      <a:pt x="32" y="152"/>
                    </a:lnTo>
                    <a:lnTo>
                      <a:pt x="24" y="160"/>
                    </a:lnTo>
                    <a:lnTo>
                      <a:pt x="16" y="168"/>
                    </a:lnTo>
                    <a:lnTo>
                      <a:pt x="16" y="176"/>
                    </a:lnTo>
                    <a:lnTo>
                      <a:pt x="16" y="184"/>
                    </a:lnTo>
                    <a:lnTo>
                      <a:pt x="16" y="200"/>
                    </a:lnTo>
                    <a:lnTo>
                      <a:pt x="8" y="200"/>
                    </a:lnTo>
                    <a:lnTo>
                      <a:pt x="8" y="192"/>
                    </a:lnTo>
                    <a:lnTo>
                      <a:pt x="0" y="184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41"/>
              <p:cNvSpPr>
                <a:spLocks/>
              </p:cNvSpPr>
              <p:nvPr/>
            </p:nvSpPr>
            <p:spPr bwMode="auto">
              <a:xfrm>
                <a:off x="4270" y="698"/>
                <a:ext cx="50" cy="31"/>
              </a:xfrm>
              <a:custGeom>
                <a:avLst/>
                <a:gdLst>
                  <a:gd name="T0" fmla="*/ 0 w 56"/>
                  <a:gd name="T1" fmla="*/ 3 h 40"/>
                  <a:gd name="T2" fmla="*/ 0 w 56"/>
                  <a:gd name="T3" fmla="*/ 2 h 40"/>
                  <a:gd name="T4" fmla="*/ 4 w 56"/>
                  <a:gd name="T5" fmla="*/ 2 h 40"/>
                  <a:gd name="T6" fmla="*/ 11 w 56"/>
                  <a:gd name="T7" fmla="*/ 0 h 40"/>
                  <a:gd name="T8" fmla="*/ 15 w 56"/>
                  <a:gd name="T9" fmla="*/ 2 h 40"/>
                  <a:gd name="T10" fmla="*/ 19 w 56"/>
                  <a:gd name="T11" fmla="*/ 2 h 40"/>
                  <a:gd name="T12" fmla="*/ 19 w 56"/>
                  <a:gd name="T13" fmla="*/ 2 h 40"/>
                  <a:gd name="T14" fmla="*/ 15 w 56"/>
                  <a:gd name="T15" fmla="*/ 2 h 40"/>
                  <a:gd name="T16" fmla="*/ 11 w 56"/>
                  <a:gd name="T17" fmla="*/ 3 h 40"/>
                  <a:gd name="T18" fmla="*/ 4 w 56"/>
                  <a:gd name="T19" fmla="*/ 3 h 40"/>
                  <a:gd name="T20" fmla="*/ 0 w 56"/>
                  <a:gd name="T21" fmla="*/ 3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"/>
                  <a:gd name="T34" fmla="*/ 0 h 40"/>
                  <a:gd name="T35" fmla="*/ 56 w 56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" h="40">
                    <a:moveTo>
                      <a:pt x="0" y="40"/>
                    </a:moveTo>
                    <a:lnTo>
                      <a:pt x="0" y="32"/>
                    </a:lnTo>
                    <a:lnTo>
                      <a:pt x="8" y="16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16"/>
                    </a:lnTo>
                    <a:lnTo>
                      <a:pt x="56" y="24"/>
                    </a:lnTo>
                    <a:lnTo>
                      <a:pt x="48" y="32"/>
                    </a:lnTo>
                    <a:lnTo>
                      <a:pt x="32" y="40"/>
                    </a:lnTo>
                    <a:lnTo>
                      <a:pt x="8" y="4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42"/>
              <p:cNvSpPr>
                <a:spLocks/>
              </p:cNvSpPr>
              <p:nvPr/>
            </p:nvSpPr>
            <p:spPr bwMode="auto">
              <a:xfrm>
                <a:off x="4270" y="698"/>
                <a:ext cx="50" cy="31"/>
              </a:xfrm>
              <a:custGeom>
                <a:avLst/>
                <a:gdLst>
                  <a:gd name="T0" fmla="*/ 0 w 56"/>
                  <a:gd name="T1" fmla="*/ 3 h 40"/>
                  <a:gd name="T2" fmla="*/ 0 w 56"/>
                  <a:gd name="T3" fmla="*/ 2 h 40"/>
                  <a:gd name="T4" fmla="*/ 4 w 56"/>
                  <a:gd name="T5" fmla="*/ 2 h 40"/>
                  <a:gd name="T6" fmla="*/ 11 w 56"/>
                  <a:gd name="T7" fmla="*/ 0 h 40"/>
                  <a:gd name="T8" fmla="*/ 15 w 56"/>
                  <a:gd name="T9" fmla="*/ 2 h 40"/>
                  <a:gd name="T10" fmla="*/ 19 w 56"/>
                  <a:gd name="T11" fmla="*/ 2 h 40"/>
                  <a:gd name="T12" fmla="*/ 19 w 56"/>
                  <a:gd name="T13" fmla="*/ 2 h 40"/>
                  <a:gd name="T14" fmla="*/ 15 w 56"/>
                  <a:gd name="T15" fmla="*/ 2 h 40"/>
                  <a:gd name="T16" fmla="*/ 11 w 56"/>
                  <a:gd name="T17" fmla="*/ 3 h 40"/>
                  <a:gd name="T18" fmla="*/ 4 w 56"/>
                  <a:gd name="T19" fmla="*/ 3 h 40"/>
                  <a:gd name="T20" fmla="*/ 0 w 56"/>
                  <a:gd name="T21" fmla="*/ 3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"/>
                  <a:gd name="T34" fmla="*/ 0 h 40"/>
                  <a:gd name="T35" fmla="*/ 56 w 56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" h="40">
                    <a:moveTo>
                      <a:pt x="0" y="40"/>
                    </a:moveTo>
                    <a:lnTo>
                      <a:pt x="0" y="32"/>
                    </a:lnTo>
                    <a:lnTo>
                      <a:pt x="8" y="16"/>
                    </a:lnTo>
                    <a:lnTo>
                      <a:pt x="32" y="0"/>
                    </a:lnTo>
                    <a:lnTo>
                      <a:pt x="48" y="8"/>
                    </a:lnTo>
                    <a:lnTo>
                      <a:pt x="56" y="16"/>
                    </a:lnTo>
                    <a:lnTo>
                      <a:pt x="56" y="24"/>
                    </a:lnTo>
                    <a:lnTo>
                      <a:pt x="48" y="32"/>
                    </a:lnTo>
                    <a:lnTo>
                      <a:pt x="32" y="40"/>
                    </a:lnTo>
                    <a:lnTo>
                      <a:pt x="8" y="40"/>
                    </a:lnTo>
                    <a:lnTo>
                      <a:pt x="0" y="40"/>
                    </a:lnTo>
                  </a:path>
                </a:pathLst>
              </a:custGeom>
              <a:solidFill>
                <a:srgbClr val="33CC33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" name="テキスト ボックス 49"/>
            <p:cNvSpPr txBox="1">
              <a:spLocks noChangeArrowheads="1"/>
            </p:cNvSpPr>
            <p:nvPr/>
          </p:nvSpPr>
          <p:spPr bwMode="auto">
            <a:xfrm>
              <a:off x="6228185" y="4705400"/>
              <a:ext cx="382013" cy="348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ja-JP" altLang="en-US" sz="1200" dirty="0">
                <a:solidFill>
                  <a:srgbClr val="FF0000"/>
                </a:solidFill>
                <a:ea typeface="HG丸ｺﾞｼｯｸM-PRO" pitchFamily="50" charset="-128"/>
              </a:endParaRPr>
            </a:p>
          </p:txBody>
        </p:sp>
        <p:sp>
          <p:nvSpPr>
            <p:cNvPr id="11" name="テキスト ボックス 49"/>
            <p:cNvSpPr txBox="1">
              <a:spLocks noChangeArrowheads="1"/>
            </p:cNvSpPr>
            <p:nvPr/>
          </p:nvSpPr>
          <p:spPr bwMode="auto">
            <a:xfrm>
              <a:off x="6566251" y="3501008"/>
              <a:ext cx="3820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ja-JP" altLang="en-US" sz="1200" dirty="0">
                  <a:solidFill>
                    <a:srgbClr val="FF0000"/>
                  </a:solidFill>
                  <a:ea typeface="HG丸ｺﾞｼｯｸM-PRO" pitchFamily="50" charset="-128"/>
                </a:rPr>
                <a:t>★</a:t>
              </a:r>
            </a:p>
          </p:txBody>
        </p:sp>
        <p:sp>
          <p:nvSpPr>
            <p:cNvPr id="12" name="TextBox 146"/>
            <p:cNvSpPr txBox="1"/>
            <p:nvPr/>
          </p:nvSpPr>
          <p:spPr>
            <a:xfrm>
              <a:off x="6876256" y="3491716"/>
              <a:ext cx="1973617" cy="50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err="1" smtClean="0">
                  <a:solidFill>
                    <a:srgbClr val="FFFF00"/>
                  </a:solidFill>
                </a:rPr>
                <a:t>Rokkasho</a:t>
              </a:r>
              <a:endParaRPr lang="en-GB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47"/>
            <p:cNvSpPr txBox="1"/>
            <p:nvPr/>
          </p:nvSpPr>
          <p:spPr>
            <a:xfrm>
              <a:off x="6660232" y="4653136"/>
              <a:ext cx="250730" cy="50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0" name="線吹き出し 1 (枠付き) 59"/>
          <p:cNvSpPr>
            <a:spLocks/>
          </p:cNvSpPr>
          <p:nvPr/>
        </p:nvSpPr>
        <p:spPr bwMode="auto">
          <a:xfrm>
            <a:off x="6987185" y="4536595"/>
            <a:ext cx="2057501" cy="927894"/>
          </a:xfrm>
          <a:prstGeom prst="borderCallout1">
            <a:avLst>
              <a:gd name="adj1" fmla="val 52644"/>
              <a:gd name="adj2" fmla="val -80"/>
              <a:gd name="adj3" fmla="val 5766"/>
              <a:gd name="adj4" fmla="val -43805"/>
            </a:avLst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b="1" dirty="0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IFMIF/EVEDA Accelerator </a:t>
            </a:r>
          </a:p>
          <a:p>
            <a:pPr eaLnBrk="1" hangingPunct="1"/>
            <a:r>
              <a:rPr lang="en-US" altLang="ja-JP" b="1" dirty="0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B</a:t>
            </a:r>
            <a:r>
              <a:rPr lang="ja-JP" altLang="en-US" b="1" dirty="0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uildin</a:t>
            </a:r>
            <a:r>
              <a:rPr lang="en-US" altLang="ja-JP" b="1" dirty="0" err="1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g</a:t>
            </a:r>
            <a:r>
              <a:rPr lang="en-US" altLang="ja-JP" b="1" dirty="0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 (for </a:t>
            </a:r>
            <a:r>
              <a:rPr lang="en-US" altLang="ja-JP" b="1" dirty="0" err="1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LIPAc</a:t>
            </a:r>
            <a:r>
              <a:rPr lang="en-US" altLang="ja-JP" b="1" dirty="0">
                <a:solidFill>
                  <a:srgbClr val="FFFFFF"/>
                </a:solidFill>
                <a:ea typeface="Arial" pitchFamily="-84" charset="0"/>
                <a:cs typeface="Arial" pitchFamily="-84" charset="0"/>
              </a:rPr>
              <a:t>)</a:t>
            </a:r>
            <a:endParaRPr lang="ja-JP" altLang="en-US" b="1" dirty="0">
              <a:solidFill>
                <a:srgbClr val="FFFFFF"/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61" name="線吹き出し 1 (枠付き) 60"/>
          <p:cNvSpPr>
            <a:spLocks/>
          </p:cNvSpPr>
          <p:nvPr/>
        </p:nvSpPr>
        <p:spPr bwMode="auto">
          <a:xfrm>
            <a:off x="4069734" y="2236885"/>
            <a:ext cx="1728787" cy="481012"/>
          </a:xfrm>
          <a:prstGeom prst="borderCallout1">
            <a:avLst>
              <a:gd name="adj1" fmla="val 101743"/>
              <a:gd name="adj2" fmla="val 50335"/>
              <a:gd name="adj3" fmla="val 223094"/>
              <a:gd name="adj4" fmla="val 63849"/>
            </a:avLst>
          </a:prstGeom>
          <a:solidFill>
            <a:srgbClr val="254061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ja-JP" sz="1600" b="1" dirty="0">
                <a:solidFill>
                  <a:srgbClr val="F7F7FF"/>
                </a:solidFill>
                <a:ea typeface="Arial" pitchFamily="-84" charset="0"/>
                <a:cs typeface="Arial" pitchFamily="-84" charset="0"/>
              </a:rPr>
              <a:t>Cafeteria</a:t>
            </a:r>
            <a:endParaRPr lang="ja-JP" altLang="en-US" sz="1600" b="1" dirty="0">
              <a:solidFill>
                <a:srgbClr val="F7F7FF"/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62" name="線吹き出し 2 (枠付き) 61"/>
          <p:cNvSpPr>
            <a:spLocks/>
          </p:cNvSpPr>
          <p:nvPr/>
        </p:nvSpPr>
        <p:spPr bwMode="auto">
          <a:xfrm>
            <a:off x="379090" y="1970899"/>
            <a:ext cx="2320925" cy="557212"/>
          </a:xfrm>
          <a:prstGeom prst="borderCallout2">
            <a:avLst>
              <a:gd name="adj1" fmla="val 43532"/>
              <a:gd name="adj2" fmla="val 99563"/>
              <a:gd name="adj3" fmla="val 56809"/>
              <a:gd name="adj4" fmla="val 106022"/>
              <a:gd name="adj5" fmla="val 217326"/>
              <a:gd name="adj6" fmla="val 159494"/>
            </a:avLst>
          </a:prstGeom>
          <a:solidFill>
            <a:srgbClr val="0D632E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-106" charset="0"/>
                <a:cs typeface="Arial" pitchFamily="34" charset="0"/>
              </a:rPr>
              <a:t>DEMO R&amp;D </a:t>
            </a:r>
            <a:r>
              <a:rPr lang="en-US" altLang="ja-JP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-106" charset="0"/>
                <a:cs typeface="Arial" pitchFamily="34" charset="0"/>
              </a:rPr>
              <a:t>B</a:t>
            </a:r>
            <a:r>
              <a:rPr lang="ja-JP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Arial" pitchFamily="-106" charset="0"/>
                <a:cs typeface="Arial" pitchFamily="34" charset="0"/>
              </a:rPr>
              <a:t>uilding</a:t>
            </a:r>
          </a:p>
        </p:txBody>
      </p:sp>
      <p:sp>
        <p:nvSpPr>
          <p:cNvPr id="63" name="線吹き出し 2 (枠付き) 62"/>
          <p:cNvSpPr/>
          <p:nvPr/>
        </p:nvSpPr>
        <p:spPr>
          <a:xfrm>
            <a:off x="379090" y="4702395"/>
            <a:ext cx="1801812" cy="560388"/>
          </a:xfrm>
          <a:prstGeom prst="borderCallout2">
            <a:avLst>
              <a:gd name="adj1" fmla="val 31951"/>
              <a:gd name="adj2" fmla="val 102530"/>
              <a:gd name="adj3" fmla="val 34151"/>
              <a:gd name="adj4" fmla="val 101723"/>
              <a:gd name="adj5" fmla="val -34457"/>
              <a:gd name="adj6" fmla="val 162699"/>
            </a:avLst>
          </a:prstGeom>
          <a:solidFill>
            <a:srgbClr val="0D632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ja-JP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>Administration &amp; Research Building</a:t>
            </a:r>
            <a:endParaRPr lang="ja-JP" altLang="en-US" sz="1400" b="1">
              <a:solidFill>
                <a:srgbClr val="FFFFFF"/>
              </a:solidFill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4" name="線吹き出し 2 (枠付き) 63"/>
          <p:cNvSpPr/>
          <p:nvPr/>
        </p:nvSpPr>
        <p:spPr>
          <a:xfrm>
            <a:off x="323528" y="3327620"/>
            <a:ext cx="2376487" cy="742950"/>
          </a:xfrm>
          <a:prstGeom prst="borderCallout2">
            <a:avLst>
              <a:gd name="adj1" fmla="val 53599"/>
              <a:gd name="adj2" fmla="val 101145"/>
              <a:gd name="adj3" fmla="val 68534"/>
              <a:gd name="adj4" fmla="val 114084"/>
              <a:gd name="adj5" fmla="val 86170"/>
              <a:gd name="adj6" fmla="val 131383"/>
            </a:avLst>
          </a:prstGeom>
          <a:solidFill>
            <a:srgbClr val="0D632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>Computer Simulation</a:t>
            </a:r>
            <a:r>
              <a:rPr lang="en-US" altLang="ja-JP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> &amp; </a:t>
            </a:r>
            <a:r>
              <a:rPr lang="ja-JP" altLang="en-US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>Remote Experimentaion </a:t>
            </a:r>
            <a:r>
              <a:rPr lang="en-US" altLang="ja-JP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/>
            </a:r>
            <a:br>
              <a:rPr lang="en-US" altLang="ja-JP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</a:br>
            <a:r>
              <a:rPr lang="en-US" altLang="ja-JP" sz="1400" b="1">
                <a:solidFill>
                  <a:srgbClr val="FFFFFF"/>
                </a:solidFill>
                <a:latin typeface="Arial" pitchFamily="-84" charset="0"/>
                <a:ea typeface="Arial" pitchFamily="-84" charset="0"/>
                <a:cs typeface="Arial" pitchFamily="-84" charset="0"/>
              </a:rPr>
              <a:t>Building</a:t>
            </a:r>
          </a:p>
        </p:txBody>
      </p:sp>
      <p:sp>
        <p:nvSpPr>
          <p:cNvPr id="66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lang="en-US" altLang="ja-JP" dirty="0" smtClean="0"/>
              <a:t>IFMIF/EVEDA Project in </a:t>
            </a:r>
            <a:r>
              <a:rPr lang="en-US" altLang="ja-JP" dirty="0" err="1" smtClean="0"/>
              <a:t>Rokkasho</a:t>
            </a: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770212"/>
            <a:ext cx="801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research center was established in </a:t>
            </a:r>
            <a:r>
              <a:rPr kumimoji="1" lang="en-US" altLang="ja-JP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Rokkasho</a:t>
            </a:r>
            <a:r>
              <a:rPr kumimoji="1" lang="en-US" altLang="ja-JP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Broader Approach activities in 2007.</a:t>
            </a:r>
            <a:endParaRPr kumimoji="1" lang="ja-JP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16-17/12/2014</a:t>
            </a:r>
            <a:endParaRPr lang="en-GB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Current Status of IFMIF,  FPA 35</a:t>
            </a:r>
            <a:r>
              <a:rPr lang="en-US" baseline="30000" smtClean="0"/>
              <a:t>th</a:t>
            </a:r>
            <a:r>
              <a:rPr lang="en-US" smtClean="0"/>
              <a:t> Annual Meeting and Symposium</a:t>
            </a:r>
            <a:endParaRPr lang="en-GB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115616" y="13240"/>
            <a:ext cx="7920880" cy="679456"/>
          </a:xfrm>
        </p:spPr>
        <p:txBody>
          <a:bodyPr/>
          <a:lstStyle/>
          <a:p>
            <a:r>
              <a:rPr lang="en-US" altLang="ja-JP" dirty="0" smtClean="0"/>
              <a:t>Linear IFMIF Prototype Accelerator (</a:t>
            </a:r>
            <a:r>
              <a:rPr lang="en-US" altLang="ja-JP" dirty="0" err="1" smtClean="0"/>
              <a:t>LIPAc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8" name="スライド番号プレースホルダ 1"/>
          <p:cNvSpPr txBox="1">
            <a:spLocks/>
          </p:cNvSpPr>
          <p:nvPr/>
        </p:nvSpPr>
        <p:spPr>
          <a:xfrm>
            <a:off x="6739260" y="5977086"/>
            <a:ext cx="23114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02CEACD-C6D5-4861-AA17-6243FD8E938C}" type="slidenum">
              <a:rPr lang="ja-JP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ja-JP" sz="1400" smtClean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371" r="1572" b="159"/>
          <a:stretch>
            <a:fillRect/>
          </a:stretch>
        </p:blipFill>
        <p:spPr bwMode="auto">
          <a:xfrm>
            <a:off x="0" y="709761"/>
            <a:ext cx="9144000" cy="574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76745" y="3878113"/>
            <a:ext cx="1795463" cy="3952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ja-JP" sz="1600" dirty="0">
                <a:latin typeface="+mn-lt"/>
              </a:rPr>
              <a:t>Injector</a:t>
            </a:r>
            <a:r>
              <a:rPr lang="ja-JP" altLang="en-US" sz="1600" dirty="0">
                <a:latin typeface="+mn-lt"/>
              </a:rPr>
              <a:t>（</a:t>
            </a:r>
            <a:r>
              <a:rPr lang="en-US" altLang="ja-JP" sz="1600" dirty="0">
                <a:latin typeface="+mn-lt"/>
              </a:rPr>
              <a:t>100keV</a:t>
            </a:r>
            <a:r>
              <a:rPr lang="ja-JP" altLang="en-US" sz="1600" dirty="0">
                <a:latin typeface="+mn-lt"/>
              </a:rPr>
              <a:t>）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15713" y="5550049"/>
            <a:ext cx="3268663" cy="6064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ＭＳ Ｐゴシック" pitchFamily="50" charset="-128"/>
              </a:rPr>
              <a:t>Radio Frequency </a:t>
            </a:r>
            <a:r>
              <a:rPr lang="en-US" altLang="ja-JP" sz="1800" dirty="0" err="1">
                <a:latin typeface="ＭＳ Ｐゴシック" pitchFamily="50" charset="-128"/>
              </a:rPr>
              <a:t>Quadropole</a:t>
            </a:r>
            <a:endParaRPr lang="en-US" altLang="ja-JP" sz="1800" dirty="0">
              <a:latin typeface="ＭＳ Ｐゴシック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ＭＳ Ｐゴシック" pitchFamily="50" charset="-128"/>
              </a:rPr>
              <a:t>（</a:t>
            </a:r>
            <a:r>
              <a:rPr lang="en-US" altLang="ja-JP" sz="1800" dirty="0">
                <a:latin typeface="ＭＳ Ｐゴシック" pitchFamily="50" charset="-128"/>
              </a:rPr>
              <a:t>RFQ)(0.1MeV-5MeV)</a:t>
            </a:r>
            <a:endParaRPr lang="en-US" altLang="ja-JP" sz="1800" dirty="0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4224485" y="5765949"/>
            <a:ext cx="3408363" cy="571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ＭＳ Ｐゴシック" pitchFamily="50" charset="-128"/>
              </a:rPr>
              <a:t>Super-Conduction Linac</a:t>
            </a:r>
            <a:r>
              <a:rPr lang="ja-JP" altLang="en-US" sz="1600">
                <a:latin typeface="ＭＳ Ｐゴシック" pitchFamily="50" charset="-128"/>
              </a:rPr>
              <a:t> </a:t>
            </a:r>
            <a:r>
              <a:rPr lang="en-US" altLang="ja-JP" sz="1600">
                <a:latin typeface="ＭＳ Ｐゴシック" pitchFamily="50" charset="-128"/>
              </a:rPr>
              <a:t>(5MeV-9MeV)</a:t>
            </a:r>
            <a:endParaRPr lang="en-US" altLang="ja-JP" sz="1600"/>
          </a:p>
        </p:txBody>
      </p:sp>
      <p:pic>
        <p:nvPicPr>
          <p:cNvPr id="15" name="図 20" descr="フランス国旗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73" y="5799286"/>
            <a:ext cx="7921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0736" y="812949"/>
            <a:ext cx="1995488" cy="5762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altLang="ja-JP" sz="1600" dirty="0">
                <a:latin typeface="+mj-lt"/>
              </a:rPr>
              <a:t>Building, Auxiliary </a:t>
            </a:r>
          </a:p>
          <a:p>
            <a:pPr>
              <a:defRPr/>
            </a:pPr>
            <a:r>
              <a:rPr lang="en-US" altLang="ja-JP" sz="1600" dirty="0">
                <a:latin typeface="+mj-lt"/>
              </a:rPr>
              <a:t>System, Control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974476" y="3040211"/>
            <a:ext cx="900684" cy="83790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6656710" y="4748361"/>
            <a:ext cx="1425575" cy="5572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ＭＳ Ｐゴシック" pitchFamily="50" charset="-128"/>
              </a:rPr>
              <a:t>Beam Dump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latin typeface="ＭＳ Ｐゴシック" pitchFamily="50" charset="-128"/>
              </a:rPr>
              <a:t>(1.1MW/CW)</a:t>
            </a:r>
            <a:endParaRPr lang="en-US" altLang="ja-JP" sz="1600"/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>
            <a:off x="3780457" y="1407467"/>
            <a:ext cx="1690687" cy="3730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ＭＳ Ｐゴシック" pitchFamily="50" charset="-128"/>
              </a:rPr>
              <a:t>RF Power Supply</a:t>
            </a:r>
            <a:endParaRPr lang="en-US" altLang="ja-JP" sz="16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1945729" y="843339"/>
            <a:ext cx="7055271" cy="5227955"/>
            <a:chOff x="1945729" y="843339"/>
            <a:chExt cx="7055271" cy="5227955"/>
          </a:xfrm>
        </p:grpSpPr>
        <p:pic>
          <p:nvPicPr>
            <p:cNvPr id="11" name="図 18" descr="フランス国旗.bmp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729" y="3734097"/>
              <a:ext cx="79057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図 24" descr="イタリア国旗.bmp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376" y="5564882"/>
              <a:ext cx="792162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図 25" descr="日本国旗.bmp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745" y="843339"/>
              <a:ext cx="790575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図 21" descr="スペイン国旗.bm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900" y="4762649"/>
              <a:ext cx="800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図 21" descr="スペイン国旗.bm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616" y="1389211"/>
              <a:ext cx="800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1341760" y="3383111"/>
            <a:ext cx="1714500" cy="212725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 flipV="1">
            <a:off x="4364360" y="3878411"/>
            <a:ext cx="88900" cy="18669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 flipV="1">
            <a:off x="6155060" y="4634061"/>
            <a:ext cx="482600" cy="203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4383409" y="1780530"/>
            <a:ext cx="295275" cy="42783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7" name="Picture 7" descr="IFMIF-EVEDA開発試験棟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45" y="816865"/>
            <a:ext cx="9265690" cy="523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0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1221E-6 L 0.36285 -0.287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42" y="-144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LIPAc</a:t>
            </a:r>
            <a:r>
              <a:rPr kumimoji="1" lang="en-US" altLang="ja-JP" dirty="0" smtClean="0"/>
              <a:t> installation in </a:t>
            </a:r>
            <a:r>
              <a:rPr kumimoji="1" lang="en-US" altLang="ja-JP" dirty="0" err="1" smtClean="0"/>
              <a:t>Rokkasho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07/11/2014</a:t>
            </a:r>
            <a:endParaRPr lang="en-GB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IFMIF/EVEDA</a:t>
            </a:r>
            <a:endParaRPr lang="en-GB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AACFFC-7F54-4B4C-B288-14C871E4345B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図 6" descr="DSC_0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661764"/>
            <a:ext cx="9180512" cy="5143500"/>
          </a:xfrm>
          <a:prstGeom prst="rect">
            <a:avLst/>
          </a:prstGeom>
        </p:spPr>
      </p:pic>
      <p:sp>
        <p:nvSpPr>
          <p:cNvPr id="8" name="ZoneTexte 2"/>
          <p:cNvSpPr txBox="1"/>
          <p:nvPr/>
        </p:nvSpPr>
        <p:spPr>
          <a:xfrm>
            <a:off x="24956" y="730345"/>
            <a:ext cx="911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Injector has been installed in </a:t>
            </a:r>
            <a:r>
              <a:rPr lang="en-US" altLang="ja-JP" sz="2400" b="1" dirty="0" err="1" smtClean="0">
                <a:solidFill>
                  <a:srgbClr val="FFFF00"/>
                </a:solidFill>
                <a:cs typeface="Arial" pitchFamily="34" charset="0"/>
              </a:rPr>
              <a:t>Rokkasho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 and commissioning started.</a:t>
            </a:r>
          </a:p>
        </p:txBody>
      </p:sp>
      <p:graphicFrame>
        <p:nvGraphicFramePr>
          <p:cNvPr id="9" name="コンテンツ プレースホル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1348"/>
              </p:ext>
            </p:extLst>
          </p:nvPr>
        </p:nvGraphicFramePr>
        <p:xfrm>
          <a:off x="-36512" y="3501008"/>
          <a:ext cx="4320480" cy="2919985"/>
        </p:xfrm>
        <a:graphic>
          <a:graphicData uri="http://schemas.openxmlformats.org/drawingml/2006/table">
            <a:tbl>
              <a:tblPr/>
              <a:tblGrid>
                <a:gridCol w="2263109"/>
                <a:gridCol w="2057371"/>
              </a:tblGrid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Requirements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Target value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Particles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</a:t>
                      </a:r>
                      <a:r>
                        <a:rPr lang="en-US" sz="1800" kern="100" baseline="30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Output energy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keV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Output D</a:t>
                      </a:r>
                      <a:r>
                        <a:rPr lang="en-US" sz="1800" kern="100" baseline="30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current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140 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</a:t>
                      </a:r>
                      <a:r>
                        <a:rPr lang="en-US" sz="1800" kern="100" baseline="30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+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fraction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 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Beam current noise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1 % rms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356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Normalized 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rms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transverse 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emittance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 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π.mm.mrad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Duty factor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CW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Beam turn-off time</a:t>
                      </a:r>
                      <a:endParaRPr lang="ja-JP" sz="1800" kern="1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&lt; 10 µs</a:t>
                      </a:r>
                      <a:endParaRPr lang="ja-JP" sz="1800" kern="1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FMIFEVED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IFMIFEVEDA_Template</Template>
  <TotalTime>712</TotalTime>
  <Words>1207</Words>
  <Application>Microsoft Office PowerPoint</Application>
  <PresentationFormat>画面に合わせる (4:3)</PresentationFormat>
  <Paragraphs>318</Paragraphs>
  <Slides>20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IFMIFEVEDA_Template</vt:lpstr>
      <vt:lpstr>Current Status of IFMIF</vt:lpstr>
      <vt:lpstr>What is IFMIF/EVEDA?</vt:lpstr>
      <vt:lpstr>IFMIF through all technical steps</vt:lpstr>
      <vt:lpstr>IFMIF/EVEDA Project under BA Activities</vt:lpstr>
      <vt:lpstr>Engineering Design of IFMIF   2013</vt:lpstr>
      <vt:lpstr>IFMIF Concept</vt:lpstr>
      <vt:lpstr>IFMIF/EVEDA Project in Rokkasho </vt:lpstr>
      <vt:lpstr>Linear IFMIF Prototype Accelerator (LIPAc)</vt:lpstr>
      <vt:lpstr>LIPAc installation in Rokkasho</vt:lpstr>
      <vt:lpstr>LIPAc First Beam</vt:lpstr>
      <vt:lpstr>Injector Commissioning</vt:lpstr>
      <vt:lpstr>RFQ will be delivered in spring 2015    2015</vt:lpstr>
      <vt:lpstr>RF Modules are ready for shipping</vt:lpstr>
      <vt:lpstr>Linac and B.D. are under fabrication</vt:lpstr>
      <vt:lpstr>Lithium Target Facility </vt:lpstr>
      <vt:lpstr>PowerPoint プレゼンテーション</vt:lpstr>
      <vt:lpstr>IFMIF Test Facility</vt:lpstr>
      <vt:lpstr>PowerPoint プレゼンテーション</vt:lpstr>
      <vt:lpstr>PowerPoint プレゼンテーション</vt:lpstr>
      <vt:lpstr>IFMIF/EVEDA Global Schedule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and Operation of Beam (COB) Meeting (LIPAc’s Beam Working Group)  2nd Meeting, 7th November 2014</dc:title>
  <dc:creator>YOSH</dc:creator>
  <cp:lastModifiedBy>YOSH</cp:lastModifiedBy>
  <cp:revision>75</cp:revision>
  <cp:lastPrinted>2013-01-14T10:53:00Z</cp:lastPrinted>
  <dcterms:created xsi:type="dcterms:W3CDTF">2014-11-06T23:38:04Z</dcterms:created>
  <dcterms:modified xsi:type="dcterms:W3CDTF">2014-12-16T12:25:18Z</dcterms:modified>
</cp:coreProperties>
</file>