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5" r:id="rId3"/>
    <p:sldMasterId id="2147483700" r:id="rId4"/>
    <p:sldMasterId id="2147483710" r:id="rId5"/>
    <p:sldMasterId id="2147483720" r:id="rId6"/>
    <p:sldMasterId id="2147483733" r:id="rId7"/>
  </p:sldMasterIdLst>
  <p:notesMasterIdLst>
    <p:notesMasterId r:id="rId25"/>
  </p:notesMasterIdLst>
  <p:handoutMasterIdLst>
    <p:handoutMasterId r:id="rId26"/>
  </p:handoutMasterIdLst>
  <p:sldIdLst>
    <p:sldId id="812" r:id="rId8"/>
    <p:sldId id="821" r:id="rId9"/>
    <p:sldId id="829" r:id="rId10"/>
    <p:sldId id="796" r:id="rId11"/>
    <p:sldId id="813" r:id="rId12"/>
    <p:sldId id="824" r:id="rId13"/>
    <p:sldId id="830" r:id="rId14"/>
    <p:sldId id="816" r:id="rId15"/>
    <p:sldId id="831" r:id="rId16"/>
    <p:sldId id="832" r:id="rId17"/>
    <p:sldId id="833" r:id="rId18"/>
    <p:sldId id="834" r:id="rId19"/>
    <p:sldId id="835" r:id="rId20"/>
    <p:sldId id="836" r:id="rId21"/>
    <p:sldId id="837" r:id="rId22"/>
    <p:sldId id="838" r:id="rId23"/>
    <p:sldId id="839" r:id="rId24"/>
  </p:sldIdLst>
  <p:sldSz cx="9144000" cy="6858000" type="screen4x3"/>
  <p:notesSz cx="69977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nek" initials="tjv" lastIdx="10" clrIdx="0"/>
  <p:cmAuthor id="1" name="Department of Energy" initials="m" lastIdx="1" clrIdx="1"/>
  <p:cmAuthor id="2" name="Finnegan" initials="SMF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7E06"/>
    <a:srgbClr val="007005"/>
    <a:srgbClr val="F4F6FA"/>
    <a:srgbClr val="FFFF99"/>
    <a:srgbClr val="FFFF66"/>
    <a:srgbClr val="BC4808"/>
    <a:srgbClr val="00B0F0"/>
    <a:srgbClr val="FFCC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570" autoAdjust="0"/>
    <p:restoredTop sz="81738" autoAdjust="0"/>
  </p:normalViewPr>
  <p:slideViewPr>
    <p:cSldViewPr>
      <p:cViewPr varScale="1">
        <p:scale>
          <a:sx n="84" d="100"/>
          <a:sy n="84" d="100"/>
        </p:scale>
        <p:origin x="-4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6" d="100"/>
        <a:sy n="116" d="100"/>
      </p:scale>
      <p:origin x="0" y="13290"/>
    </p:cViewPr>
  </p:sorterViewPr>
  <p:notesViewPr>
    <p:cSldViewPr>
      <p:cViewPr varScale="1">
        <p:scale>
          <a:sx n="58" d="100"/>
          <a:sy n="58" d="100"/>
        </p:scale>
        <p:origin x="-2424" y="-78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2337" cy="463550"/>
          </a:xfrm>
          <a:prstGeom prst="rect">
            <a:avLst/>
          </a:prstGeom>
        </p:spPr>
        <p:txBody>
          <a:bodyPr vert="horz" lIns="92947" tIns="46474" rIns="92947" bIns="4647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5" y="0"/>
            <a:ext cx="3032337" cy="463550"/>
          </a:xfrm>
          <a:prstGeom prst="rect">
            <a:avLst/>
          </a:prstGeom>
        </p:spPr>
        <p:txBody>
          <a:bodyPr vert="horz" lIns="92947" tIns="46474" rIns="92947" bIns="46474" rtlCol="0"/>
          <a:lstStyle>
            <a:lvl1pPr algn="r">
              <a:defRPr sz="1300"/>
            </a:lvl1pPr>
          </a:lstStyle>
          <a:p>
            <a:fld id="{729E668E-787D-48EA-9E9E-9A16E2304B92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05841"/>
            <a:ext cx="3032337" cy="463550"/>
          </a:xfrm>
          <a:prstGeom prst="rect">
            <a:avLst/>
          </a:prstGeom>
        </p:spPr>
        <p:txBody>
          <a:bodyPr vert="horz" lIns="92947" tIns="46474" rIns="92947" bIns="4647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5" y="8805841"/>
            <a:ext cx="3032337" cy="463550"/>
          </a:xfrm>
          <a:prstGeom prst="rect">
            <a:avLst/>
          </a:prstGeom>
        </p:spPr>
        <p:txBody>
          <a:bodyPr vert="horz" lIns="92947" tIns="46474" rIns="92947" bIns="46474" rtlCol="0" anchor="b"/>
          <a:lstStyle>
            <a:lvl1pPr algn="r">
              <a:defRPr sz="1300"/>
            </a:lvl1pPr>
          </a:lstStyle>
          <a:p>
            <a:fld id="{1CE533FA-F37C-4162-A416-C6222908D3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56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2337" cy="463550"/>
          </a:xfrm>
          <a:prstGeom prst="rect">
            <a:avLst/>
          </a:prstGeom>
        </p:spPr>
        <p:txBody>
          <a:bodyPr vert="horz" lIns="92947" tIns="46474" rIns="92947" bIns="4647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5" y="0"/>
            <a:ext cx="3032337" cy="463550"/>
          </a:xfrm>
          <a:prstGeom prst="rect">
            <a:avLst/>
          </a:prstGeom>
        </p:spPr>
        <p:txBody>
          <a:bodyPr vert="horz" lIns="92947" tIns="46474" rIns="92947" bIns="46474" rtlCol="0"/>
          <a:lstStyle>
            <a:lvl1pPr algn="r">
              <a:defRPr sz="1300"/>
            </a:lvl1pPr>
          </a:lstStyle>
          <a:p>
            <a:fld id="{E16A126F-90B0-4449-A216-B7A281001699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47" tIns="46474" rIns="92947" bIns="4647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25"/>
            <a:ext cx="5598160" cy="4171950"/>
          </a:xfrm>
          <a:prstGeom prst="rect">
            <a:avLst/>
          </a:prstGeom>
        </p:spPr>
        <p:txBody>
          <a:bodyPr vert="horz" lIns="92947" tIns="46474" rIns="92947" bIns="4647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05841"/>
            <a:ext cx="3032337" cy="463550"/>
          </a:xfrm>
          <a:prstGeom prst="rect">
            <a:avLst/>
          </a:prstGeom>
        </p:spPr>
        <p:txBody>
          <a:bodyPr vert="horz" lIns="92947" tIns="46474" rIns="92947" bIns="4647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5" y="8805841"/>
            <a:ext cx="3032337" cy="463550"/>
          </a:xfrm>
          <a:prstGeom prst="rect">
            <a:avLst/>
          </a:prstGeom>
        </p:spPr>
        <p:txBody>
          <a:bodyPr vert="horz" lIns="92947" tIns="46474" rIns="92947" bIns="46474" rtlCol="0" anchor="b"/>
          <a:lstStyle>
            <a:lvl1pPr algn="r">
              <a:defRPr sz="1300"/>
            </a:lvl1pPr>
          </a:lstStyle>
          <a:p>
            <a:fld id="{921207F7-8D28-45C8-9171-1C01DBE26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6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偏振干涉仪可以得到可靠的密度分布；法拉第旋转角的测量结果对于电流密度分布和</a:t>
            </a:r>
            <a:r>
              <a:rPr lang="en-US" altLang="zh-CN" dirty="0" smtClean="0"/>
              <a:t>q</a:t>
            </a:r>
            <a:r>
              <a:rPr lang="zh-CN" altLang="en-US" dirty="0" smtClean="0"/>
              <a:t>分布起到了很好的约束效果。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9CE7E3-98A0-4270-8D6C-92E6D87EFA4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63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78992"/>
          </a:xfrm>
          <a:prstGeom prst="rect">
            <a:avLst/>
          </a:prstGeom>
          <a:gradFill flip="none" rotWithShape="1">
            <a:gsLst>
              <a:gs pos="24000">
                <a:schemeClr val="bg1"/>
              </a:gs>
              <a:gs pos="48000">
                <a:schemeClr val="tx2"/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37160"/>
            <a:ext cx="6553200" cy="838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28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http://science.energy.gov/fes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49638"/>
            <a:ext cx="2362200" cy="76476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088136"/>
            <a:ext cx="9144000" cy="0"/>
          </a:xfrm>
          <a:prstGeom prst="line">
            <a:avLst/>
          </a:prstGeom>
          <a:ln w="44450" cap="flat" cmpd="sng">
            <a:gradFill flip="none" rotWithShape="1">
              <a:gsLst>
                <a:gs pos="47000">
                  <a:schemeClr val="tx2">
                    <a:lumMod val="75000"/>
                  </a:schemeClr>
                </a:gs>
                <a:gs pos="69000">
                  <a:srgbClr val="007005"/>
                </a:gs>
              </a:gsLst>
              <a:lin ang="10800000" scaled="1"/>
              <a:tileRect/>
            </a:gradFill>
            <a:bevel/>
          </a:ln>
          <a:effectLst/>
          <a:scene3d>
            <a:camera prst="orthographicFront">
              <a:rot lat="0" lon="0" rev="0"/>
            </a:camera>
            <a:lightRig rig="threePt" dir="t"/>
          </a:scene3d>
          <a:sp3d prstMaterial="matte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80F5CDE-B611-E144-B459-3E175218BC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http://science.energy.gov/fes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&lt;#&gt;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2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19" indent="0" algn="ctr">
              <a:buNone/>
              <a:defRPr/>
            </a:lvl2pPr>
            <a:lvl3pPr marL="914239" indent="0" algn="ctr">
              <a:buNone/>
              <a:defRPr/>
            </a:lvl3pPr>
            <a:lvl4pPr marL="1371358" indent="0" algn="ctr">
              <a:buNone/>
              <a:defRPr/>
            </a:lvl4pPr>
            <a:lvl5pPr marL="1828477" indent="0" algn="ctr">
              <a:buNone/>
              <a:defRPr/>
            </a:lvl5pPr>
            <a:lvl6pPr marL="2285596" indent="0" algn="ctr">
              <a:buNone/>
              <a:defRPr/>
            </a:lvl6pPr>
            <a:lvl7pPr marL="2742716" indent="0" algn="ctr">
              <a:buNone/>
              <a:defRPr/>
            </a:lvl7pPr>
            <a:lvl8pPr marL="3199835" indent="0" algn="ctr">
              <a:buNone/>
              <a:defRPr/>
            </a:lvl8pPr>
            <a:lvl9pPr marL="3656954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http://science.energy.gov/fes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94E55-A326-4AF0-AB3A-C425330CC4A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4055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http://science.energy.gov/fes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F1891-8404-48A7-8726-BD2479537A3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3021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19" indent="0">
              <a:buNone/>
              <a:defRPr sz="1800"/>
            </a:lvl2pPr>
            <a:lvl3pPr marL="914239" indent="0">
              <a:buNone/>
              <a:defRPr sz="1600"/>
            </a:lvl3pPr>
            <a:lvl4pPr marL="1371358" indent="0">
              <a:buNone/>
              <a:defRPr sz="1400"/>
            </a:lvl4pPr>
            <a:lvl5pPr marL="1828477" indent="0">
              <a:buNone/>
              <a:defRPr sz="1400"/>
            </a:lvl5pPr>
            <a:lvl6pPr marL="2285596" indent="0">
              <a:buNone/>
              <a:defRPr sz="1400"/>
            </a:lvl6pPr>
            <a:lvl7pPr marL="2742716" indent="0">
              <a:buNone/>
              <a:defRPr sz="1400"/>
            </a:lvl7pPr>
            <a:lvl8pPr marL="3199835" indent="0">
              <a:buNone/>
              <a:defRPr sz="1400"/>
            </a:lvl8pPr>
            <a:lvl9pPr marL="3656954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http://science.energy.gov/fes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1991E2-7FB0-453E-B51C-2060D470B4B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24605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http://science.energy.gov/fes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C74E7-49D8-42E5-9B1B-3BC2CE120B5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6116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http://science.energy.gov/fes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88B618-80AB-4518-BB54-EE7D4FB92E3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6599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http://science.energy.gov/fes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F8052-CA20-4F85-836E-7EEBC357090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558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http://science.energy.gov/fes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A4D46-00FA-42D2-B67F-9FEBE5D0F60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51675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http://science.energy.gov/fes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8A1649-813F-4567-8E45-FBB323C2D91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4070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http://science.energy.gov/fes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D5B39B-C547-4247-A444-C4869B8DE2C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83777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http://science.energy.gov/fes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9A34-5889-4E16-8BD0-8C9F0C750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tx2"/>
              </a:gs>
            </a:gsLst>
            <a:lin ang="16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http://science.energy.gov/fes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5DF5D-FD79-4D9A-8E38-3EA5D3A3799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6339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http://science.energy.gov/fes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65E70-25F8-4A85-872C-4696FEF2F7E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77811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8496944" cy="86409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33" y="1124744"/>
            <a:ext cx="8763000" cy="49530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1835696" y="6569043"/>
            <a:ext cx="5904656" cy="287766"/>
          </a:xfrm>
          <a:prstGeom prst="rect">
            <a:avLst/>
          </a:prstGeom>
        </p:spPr>
        <p:txBody>
          <a:bodyPr/>
          <a:lstStyle/>
          <a:p>
            <a:pPr latinLnBrk="1"/>
            <a:r>
              <a:rPr lang="en-US" altLang="ko-K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http://science.energy.gov/fes</a:t>
            </a:r>
            <a:endParaRPr lang="en-US" altLang="ko-KR" dirty="0" smtClean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8470717" y="426436"/>
            <a:ext cx="607967" cy="290441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B4077B60-E919-457C-A554-D0EE28E0A5D4}" type="slidenum">
              <a:rPr lang="ko-KR" altLang="en-US" smtClean="0">
                <a:solidFill>
                  <a:srgbClr val="FFFFFF"/>
                </a:solidFill>
              </a:rPr>
              <a:pPr/>
              <a:t>‹#›</a:t>
            </a:fld>
            <a:endParaRPr lang="ko-KR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241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077B60-E919-457C-A554-D0EE28E0A5D4}" type="slidenum">
              <a:rPr lang="ko-KR" altLang="en-US" smtClean="0">
                <a:solidFill>
                  <a:srgbClr val="FFFFFF"/>
                </a:solidFill>
              </a:rPr>
              <a:pPr/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36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8460432" y="6450927"/>
            <a:ext cx="607967" cy="290441"/>
          </a:xfrm>
        </p:spPr>
        <p:txBody>
          <a:bodyPr/>
          <a:lstStyle/>
          <a:p>
            <a:fld id="{B4077B60-E919-457C-A554-D0EE28E0A5D4}" type="slidenum">
              <a:rPr lang="ko-KR" altLang="en-US" smtClean="0">
                <a:solidFill>
                  <a:srgbClr val="FFFFFF"/>
                </a:solidFill>
              </a:rPr>
              <a:pPr/>
              <a:t>‹#›</a:t>
            </a:fld>
            <a:endParaRPr lang="ko-KR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465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main_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64704"/>
          </a:xfrm>
          <a:prstGeom prst="rect">
            <a:avLst/>
          </a:prstGeom>
          <a:solidFill>
            <a:srgbClr val="002060"/>
          </a:solidFill>
          <a:ln>
            <a:noFill/>
          </a:ln>
        </p:spPr>
      </p:pic>
      <p:sp>
        <p:nvSpPr>
          <p:cNvPr id="13" name="슬라이드 번호 개체 틀 10"/>
          <p:cNvSpPr>
            <a:spLocks noGrp="1"/>
          </p:cNvSpPr>
          <p:nvPr>
            <p:ph type="sldNum" sz="quarter" idx="4"/>
          </p:nvPr>
        </p:nvSpPr>
        <p:spPr>
          <a:xfrm>
            <a:off x="8676457" y="6645509"/>
            <a:ext cx="498723" cy="2078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42C96F34-BC54-4C98-B890-49EFF73CD0AD}" type="slidenum">
              <a:rPr lang="ko-KR" altLang="en-US" smtClean="0">
                <a:solidFill>
                  <a:srgbClr val="FFFFFF"/>
                </a:solidFill>
              </a:rPr>
              <a:pPr/>
              <a:t>‹#›</a:t>
            </a:fld>
            <a:endParaRPr lang="ko-KR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484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0" y="5274"/>
            <a:ext cx="9144000" cy="907200"/>
          </a:xfrm>
          <a:prstGeom prst="rect">
            <a:avLst/>
          </a:prstGeom>
          <a:solidFill>
            <a:schemeClr val="accent1"/>
          </a:solidFill>
        </p:spPr>
        <p:txBody>
          <a:bodyPr lIns="198000" rIns="198000">
            <a:normAutofit/>
          </a:bodyPr>
          <a:lstStyle>
            <a:lvl1pPr algn="l">
              <a:defRPr sz="3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9" name="날짜 개체 틀 3"/>
          <p:cNvSpPr>
            <a:spLocks noGrp="1"/>
          </p:cNvSpPr>
          <p:nvPr>
            <p:ph type="dt" sz="half" idx="10"/>
          </p:nvPr>
        </p:nvSpPr>
        <p:spPr>
          <a:xfrm>
            <a:off x="-4307" y="6597352"/>
            <a:ext cx="2133600" cy="244488"/>
          </a:xfrm>
          <a:prstGeom prst="rect">
            <a:avLst/>
          </a:prstGeom>
        </p:spPr>
        <p:txBody>
          <a:bodyPr/>
          <a:lstStyle/>
          <a:p>
            <a:pPr latinLnBrk="1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1248554" y="6597352"/>
            <a:ext cx="6646892" cy="244488"/>
          </a:xfrm>
          <a:prstGeom prst="rect">
            <a:avLst/>
          </a:prstGeom>
        </p:spPr>
        <p:txBody>
          <a:bodyPr/>
          <a:lstStyle/>
          <a:p>
            <a:pPr latinLnBrk="1"/>
            <a:r>
              <a:rPr lang="en-US" altLang="ko-KR" smtClean="0">
                <a:solidFill>
                  <a:srgbClr val="000000"/>
                </a:solidFill>
              </a:rPr>
              <a:t>http://science.energy.gov/fes</a:t>
            </a:r>
            <a:endParaRPr lang="ko-KR" altLang="en-US" dirty="0">
              <a:solidFill>
                <a:srgbClr val="000000"/>
              </a:solidFill>
            </a:endParaRPr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94610" y="6597352"/>
            <a:ext cx="2133600" cy="244488"/>
          </a:xfrm>
          <a:prstGeom prst="rect">
            <a:avLst/>
          </a:prstGeom>
        </p:spPr>
        <p:txBody>
          <a:bodyPr/>
          <a:lstStyle/>
          <a:p>
            <a:fld id="{CF002375-815D-4EC4-8C7C-7F705C4230A4}" type="slidenum">
              <a:rPr lang="ko-KR" altLang="en-US" smtClean="0">
                <a:solidFill>
                  <a:srgbClr val="FFFFFF"/>
                </a:solidFill>
              </a:rPr>
              <a:pPr/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689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0" y="5274"/>
            <a:ext cx="9144000" cy="907200"/>
          </a:xfrm>
          <a:solidFill>
            <a:schemeClr val="accent1"/>
          </a:solidFill>
        </p:spPr>
        <p:txBody>
          <a:bodyPr lIns="198000" rIns="198000">
            <a:normAutofit/>
          </a:bodyPr>
          <a:lstStyle>
            <a:lvl1pPr algn="l">
              <a:defRPr sz="3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9" name="날짜 개체 틀 3"/>
          <p:cNvSpPr>
            <a:spLocks noGrp="1"/>
          </p:cNvSpPr>
          <p:nvPr>
            <p:ph type="dt" sz="half" idx="10"/>
          </p:nvPr>
        </p:nvSpPr>
        <p:spPr>
          <a:xfrm>
            <a:off x="-4307" y="6597352"/>
            <a:ext cx="2133600" cy="244488"/>
          </a:xfrm>
          <a:prstGeom prst="rect">
            <a:avLst/>
          </a:prstGeom>
        </p:spPr>
        <p:txBody>
          <a:bodyPr/>
          <a:lstStyle/>
          <a:p>
            <a:pPr latinLnBrk="1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1248554" y="6597352"/>
            <a:ext cx="6646892" cy="244488"/>
          </a:xfrm>
          <a:prstGeom prst="rect">
            <a:avLst/>
          </a:prstGeom>
        </p:spPr>
        <p:txBody>
          <a:bodyPr/>
          <a:lstStyle/>
          <a:p>
            <a:pPr latinLnBrk="1"/>
            <a:r>
              <a:rPr lang="en-US" altLang="ko-KR" smtClean="0">
                <a:solidFill>
                  <a:srgbClr val="000000"/>
                </a:solidFill>
              </a:rPr>
              <a:t>http://science.energy.gov/fes</a:t>
            </a:r>
            <a:endParaRPr lang="ko-KR" altLang="en-US" dirty="0">
              <a:solidFill>
                <a:srgbClr val="000000"/>
              </a:solidFill>
            </a:endParaRPr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94610" y="6597352"/>
            <a:ext cx="2133600" cy="244488"/>
          </a:xfrm>
          <a:prstGeom prst="rect">
            <a:avLst/>
          </a:prstGeom>
        </p:spPr>
        <p:txBody>
          <a:bodyPr/>
          <a:lstStyle/>
          <a:p>
            <a:fld id="{CF002375-815D-4EC4-8C7C-7F705C4230A4}" type="slidenum">
              <a:rPr lang="ko-KR" altLang="en-US" smtClean="0">
                <a:solidFill>
                  <a:srgbClr val="FFFFFF"/>
                </a:solidFill>
              </a:rPr>
              <a:pPr/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9745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 latinLnBrk="1"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B837B-C4D7-4863-BCB4-06E7282D3C1E}" type="slidenum">
              <a:rPr lang="ko-KR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788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atinLnBrk="1"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atinLnBrk="1">
              <a:defRPr/>
            </a:pPr>
            <a:r>
              <a:rPr lang="en-US" altLang="ko-KR" smtClean="0">
                <a:solidFill>
                  <a:srgbClr val="000000"/>
                </a:solidFill>
              </a:rPr>
              <a:t>http://science.energy.gov/fes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5AA68-BED8-45D9-9F37-CCAE54737930}" type="slidenum">
              <a:rPr lang="ko-KR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789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http://science.energy.gov/fes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9A34-5889-4E16-8BD0-8C9F0C7509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0" y="5274"/>
            <a:ext cx="9144000" cy="907200"/>
          </a:xfrm>
          <a:solidFill>
            <a:schemeClr val="accent1"/>
          </a:solidFill>
        </p:spPr>
        <p:txBody>
          <a:bodyPr lIns="198000" rIns="198000">
            <a:normAutofit/>
          </a:bodyPr>
          <a:lstStyle>
            <a:lvl1pPr algn="l">
              <a:defRPr sz="3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9" name="날짜 개체 틀 3"/>
          <p:cNvSpPr>
            <a:spLocks noGrp="1"/>
          </p:cNvSpPr>
          <p:nvPr>
            <p:ph type="dt" sz="half" idx="10"/>
          </p:nvPr>
        </p:nvSpPr>
        <p:spPr>
          <a:xfrm>
            <a:off x="-4307" y="6597352"/>
            <a:ext cx="2133600" cy="244488"/>
          </a:xfrm>
          <a:prstGeom prst="rect">
            <a:avLst/>
          </a:prstGeom>
        </p:spPr>
        <p:txBody>
          <a:bodyPr/>
          <a:lstStyle/>
          <a:p>
            <a:pPr latinLnBrk="1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1248554" y="6597352"/>
            <a:ext cx="6646892" cy="244488"/>
          </a:xfrm>
          <a:prstGeom prst="rect">
            <a:avLst/>
          </a:prstGeom>
        </p:spPr>
        <p:txBody>
          <a:bodyPr/>
          <a:lstStyle/>
          <a:p>
            <a:pPr latinLnBrk="1"/>
            <a:r>
              <a:rPr lang="en-US" altLang="ko-KR" smtClean="0">
                <a:solidFill>
                  <a:srgbClr val="000000"/>
                </a:solidFill>
              </a:rPr>
              <a:t>http://science.energy.gov/fes</a:t>
            </a:r>
            <a:endParaRPr lang="ko-KR" altLang="en-US" dirty="0">
              <a:solidFill>
                <a:srgbClr val="000000"/>
              </a:solidFill>
            </a:endParaRPr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94610" y="6597352"/>
            <a:ext cx="2133600" cy="244488"/>
          </a:xfrm>
          <a:prstGeom prst="rect">
            <a:avLst/>
          </a:prstGeom>
        </p:spPr>
        <p:txBody>
          <a:bodyPr/>
          <a:lstStyle/>
          <a:p>
            <a:fld id="{CF002375-815D-4EC4-8C7C-7F705C4230A4}" type="slidenum">
              <a:rPr lang="ko-KR" altLang="en-US" smtClean="0">
                <a:solidFill>
                  <a:srgbClr val="FFFFFF"/>
                </a:solidFill>
              </a:rPr>
              <a:pPr/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793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78992"/>
          </a:xfrm>
          <a:prstGeom prst="rect">
            <a:avLst/>
          </a:prstGeom>
          <a:gradFill flip="none" rotWithShape="1">
            <a:gsLst>
              <a:gs pos="24000">
                <a:schemeClr val="bg1"/>
              </a:gs>
              <a:gs pos="48000">
                <a:schemeClr val="tx2"/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37160"/>
            <a:ext cx="6553200" cy="838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28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http://science.energy.gov/fes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49638"/>
            <a:ext cx="2362200" cy="76476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088136"/>
            <a:ext cx="9144000" cy="0"/>
          </a:xfrm>
          <a:prstGeom prst="line">
            <a:avLst/>
          </a:prstGeom>
          <a:ln w="44450" cap="flat" cmpd="sng">
            <a:gradFill flip="none" rotWithShape="1">
              <a:gsLst>
                <a:gs pos="47000">
                  <a:schemeClr val="tx2">
                    <a:lumMod val="75000"/>
                  </a:schemeClr>
                </a:gs>
                <a:gs pos="69000">
                  <a:srgbClr val="007005"/>
                </a:gs>
              </a:gsLst>
              <a:lin ang="10800000" scaled="1"/>
              <a:tileRect/>
            </a:gradFill>
            <a:bevel/>
          </a:ln>
          <a:effectLst/>
          <a:scene3d>
            <a:camera prst="orthographicFront">
              <a:rot lat="0" lon="0" rev="0"/>
            </a:camera>
            <a:lightRig rig="threePt" dir="t"/>
          </a:scene3d>
          <a:sp3d prstMaterial="matte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80F5CDE-B611-E144-B459-3E175218BC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0247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http://science.energy.gov/fes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9A34-5889-4E16-8BD0-8C9F0C7509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tx2"/>
              </a:gs>
            </a:gsLst>
            <a:lin ang="16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4553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http://science.energy.gov/fes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9A34-5889-4E16-8BD0-8C9F0C7509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39289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http://science.energy.gov/fes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9A34-5889-4E16-8BD0-8C9F0C7509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42340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http://science.energy.gov/fes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9A34-5889-4E16-8BD0-8C9F0C7509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266040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http://science.energy.gov/fes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9A34-5889-4E16-8BD0-8C9F0C7509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3766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http://science.energy.gov/fes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9A34-5889-4E16-8BD0-8C9F0C7509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97598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http://science.energy.gov/fes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9A34-5889-4E16-8BD0-8C9F0C7509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0388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http://science.energy.gov/fes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9A34-5889-4E16-8BD0-8C9F0C7509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95920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http://science.energy.gov/fes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9A34-5889-4E16-8BD0-8C9F0C7509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5410944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32442-777D-4D0E-88C2-0843948498C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10"/>
          <p:cNvGrpSpPr>
            <a:grpSpLocks/>
          </p:cNvGrpSpPr>
          <p:nvPr userDrawn="1"/>
        </p:nvGrpSpPr>
        <p:grpSpPr bwMode="auto">
          <a:xfrm>
            <a:off x="71438" y="188913"/>
            <a:ext cx="9540875" cy="801420"/>
            <a:chOff x="72008" y="188640"/>
            <a:chExt cx="9540666" cy="800765"/>
          </a:xfrm>
        </p:grpSpPr>
        <p:sp>
          <p:nvSpPr>
            <p:cNvPr id="8" name="圆角矩形 7"/>
            <p:cNvSpPr/>
            <p:nvPr/>
          </p:nvSpPr>
          <p:spPr>
            <a:xfrm>
              <a:off x="72008" y="908776"/>
              <a:ext cx="8819957" cy="44414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12"/>
            <p:cNvSpPr txBox="1">
              <a:spLocks noChangeArrowheads="1"/>
            </p:cNvSpPr>
            <p:nvPr/>
          </p:nvSpPr>
          <p:spPr bwMode="auto">
            <a:xfrm>
              <a:off x="8352922" y="620375"/>
              <a:ext cx="1259752" cy="369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 smtClean="0">
                  <a:solidFill>
                    <a:srgbClr val="FF0000"/>
                  </a:solidFill>
                  <a:latin typeface="Colonna MT" pitchFamily="82" charset="0"/>
                  <a:ea typeface="宋体" charset="-122"/>
                  <a:cs typeface="Times New Roman" pitchFamily="18" charset="0"/>
                </a:rPr>
                <a:t>EAST</a:t>
              </a:r>
              <a:endParaRPr lang="zh-CN" altLang="en-US" dirty="0">
                <a:solidFill>
                  <a:srgbClr val="FF0000"/>
                </a:solidFill>
                <a:latin typeface="Colonna MT" pitchFamily="82" charset="0"/>
                <a:ea typeface="宋体" charset="-122"/>
                <a:cs typeface="Times New Roman" pitchFamily="18" charset="0"/>
              </a:endParaRPr>
            </a:p>
          </p:txBody>
        </p:sp>
        <p:pic>
          <p:nvPicPr>
            <p:cNvPr id="10" name="Picture 3" descr="logo-ip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56569" y="188640"/>
              <a:ext cx="766192" cy="635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4384753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http://science.energy.gov/fes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B5603-EEFF-4633-87E2-9DE657E9B7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979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http://science.energy.gov/fes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E49AC-2804-4ED3-8252-423FDE27A6F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3793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http://science.energy.gov/fes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F2865-4BCA-42AE-98BC-90FBCC5B781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6808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http://science.energy.gov/fes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5FFFF-ECC4-49AC-BA5B-29AB3521574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6497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http://science.energy.gov/fes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B11AD-3224-4507-8A49-CE320558CDD6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055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http://science.energy.gov/fes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E9547-5119-48BA-B46A-CEE02C3CB00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336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http://science.energy.gov/fes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1F9C3-9E4E-460E-96D9-D336E18D5C2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7917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http://science.energy.gov/fes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75A0F-3ACA-4F48-B0F2-137A8B868DD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6923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http://science.energy.gov/fes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E9F98-9DD5-4E47-A732-4CF1DCC64DB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40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http://science.energy.gov/fes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9A34-5889-4E16-8BD0-8C9F0C7509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http://science.energy.gov/fes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8E4A0-B503-43A3-8554-F80FF0376AB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8748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http://science.energy.gov/fes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B53F-39C5-4583-B0E1-4E3BC9B98A3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2755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419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809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921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9925" y="800100"/>
            <a:ext cx="38100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800100"/>
            <a:ext cx="38100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173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177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041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3704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3162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http://science.energy.gov/fes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9A34-5889-4E16-8BD0-8C9F0C7509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71484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49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8275" y="101600"/>
            <a:ext cx="1949450" cy="6180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9925" y="101600"/>
            <a:ext cx="5695950" cy="6180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204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101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69925" y="800100"/>
            <a:ext cx="3810000" cy="5481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800100"/>
            <a:ext cx="3810000" cy="5481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4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http://science.energy.gov/fes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9A34-5889-4E16-8BD0-8C9F0C7509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http://science.energy.gov/fes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9A34-5889-4E16-8BD0-8C9F0C7509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http://science.energy.gov/fes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9A34-5889-4E16-8BD0-8C9F0C7509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078992"/>
          </a:xfrm>
          <a:prstGeom prst="rect">
            <a:avLst/>
          </a:prstGeom>
          <a:gradFill flip="none" rotWithShape="1">
            <a:gsLst>
              <a:gs pos="24000">
                <a:schemeClr val="bg1"/>
              </a:gs>
              <a:gs pos="48000">
                <a:schemeClr val="tx2"/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49638"/>
            <a:ext cx="2362200" cy="76476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1088136"/>
            <a:ext cx="9144000" cy="0"/>
          </a:xfrm>
          <a:prstGeom prst="line">
            <a:avLst/>
          </a:prstGeom>
          <a:ln w="44450" cap="flat" cmpd="sng">
            <a:gradFill flip="none" rotWithShape="1">
              <a:gsLst>
                <a:gs pos="47000">
                  <a:schemeClr val="tx2">
                    <a:lumMod val="75000"/>
                  </a:schemeClr>
                </a:gs>
                <a:gs pos="69000">
                  <a:srgbClr val="007005"/>
                </a:gs>
              </a:gsLst>
              <a:lin ang="10800000" scaled="1"/>
              <a:tileRect/>
            </a:gradFill>
            <a:bevel/>
          </a:ln>
          <a:effectLst/>
          <a:scene3d>
            <a:camera prst="orthographicFront">
              <a:rot lat="0" lon="0" rev="0"/>
            </a:camera>
            <a:lightRig rig="threePt" dir="t"/>
          </a:scene3d>
          <a:sp3d prstMaterial="matte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http://science.energy.gov/fes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09A34-5889-4E16-8BD0-8C9F0C7509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http://science.energy.gov/fes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80F5CDE-B611-E144-B459-3E175218BC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7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srgbClr val="000000"/>
                </a:solidFill>
              </a:rPr>
              <a:t>http://science.energy.gov/fes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BE7DD2-6930-4037-97A0-369F424918CC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4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宋体" pitchFamily="2" charset="-122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宋体" pitchFamily="2" charset="-122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宋体" pitchFamily="2" charset="-122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宋体" pitchFamily="2" charset="-122"/>
          <a:cs typeface="宋体" charset="0"/>
        </a:defRPr>
      </a:lvl5pPr>
      <a:lvl6pPr marL="4571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2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3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4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宋体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156" indent="-2285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275" indent="-2285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395" indent="-2285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514" indent="-2285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0" descr="kstar_soft_lo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2" y="6597618"/>
            <a:ext cx="864096" cy="21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nfri_j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r="16380" b="89825"/>
          <a:stretch/>
        </p:blipFill>
        <p:spPr bwMode="auto">
          <a:xfrm>
            <a:off x="-36513" y="-27384"/>
            <a:ext cx="9176919" cy="84184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-36512" y="814464"/>
            <a:ext cx="9195090" cy="94256"/>
          </a:xfrm>
          <a:prstGeom prst="rect">
            <a:avLst/>
          </a:prstGeom>
          <a:gradFill flip="none" rotWithShape="1">
            <a:gsLst>
              <a:gs pos="36000">
                <a:schemeClr val="bg1">
                  <a:lumMod val="53000"/>
                  <a:lumOff val="47000"/>
                </a:schemeClr>
              </a:gs>
              <a:gs pos="0">
                <a:schemeClr val="bg1">
                  <a:lumMod val="57000"/>
                </a:schemeClr>
              </a:gs>
              <a:gs pos="99000">
                <a:schemeClr val="bg1">
                  <a:lumMod val="37000"/>
                </a:schemeClr>
              </a:gs>
              <a:gs pos="66000">
                <a:schemeClr val="bg1">
                  <a:lumMod val="52000"/>
                  <a:lumOff val="48000"/>
                </a:schemeClr>
              </a:gs>
            </a:gsLst>
            <a:lin ang="5400000" scaled="1"/>
            <a:tileRect/>
          </a:gra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-36512" y="-27383"/>
            <a:ext cx="8424936" cy="84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 smtClean="0"/>
              <a:t>Click to edit Master title style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>
          <a:xfrm>
            <a:off x="252882" y="1124744"/>
            <a:ext cx="869902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1909" marR="0" lvl="0" indent="-341909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ko-KR" dirty="0" smtClean="0"/>
              <a:t>Click to edit Master text styles</a:t>
            </a:r>
            <a:endParaRPr lang="ko-KR" altLang="en-US" dirty="0" smtClean="0"/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en-US" altLang="ko-KR" dirty="0"/>
          </a:p>
        </p:txBody>
      </p:sp>
      <p:sp>
        <p:nvSpPr>
          <p:cNvPr id="6" name="타원 5"/>
          <p:cNvSpPr/>
          <p:nvPr/>
        </p:nvSpPr>
        <p:spPr bwMode="auto">
          <a:xfrm>
            <a:off x="8494639" y="6417598"/>
            <a:ext cx="539552" cy="36004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ko-KR" altLang="en-US" sz="1200" b="1" i="1" smtClean="0">
              <a:solidFill>
                <a:srgbClr val="1822CD"/>
              </a:solidFill>
              <a:latin typeface="Helvetica" pitchFamily="-12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8460431" y="6452397"/>
            <a:ext cx="607967" cy="2904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atinLnBrk="1"/>
            <a:fld id="{B4077B60-E919-457C-A554-D0EE28E0A5D4}" type="slidenum">
              <a:rPr lang="ko-KR" altLang="en-US" smtClean="0">
                <a:solidFill>
                  <a:srgbClr val="FFFFFF"/>
                </a:solidFill>
              </a:rPr>
              <a:pPr latinLnBrk="1"/>
              <a:t>‹#›</a:t>
            </a:fld>
            <a:endParaRPr lang="ko-KR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marL="358775" indent="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5pPr>
      <a:lvl6pPr marL="457146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293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44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586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0" marR="0" indent="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None/>
        <a:tabLst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229" indent="-2849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ＭＳ Ｐゴシック" charset="-128"/>
        </a:defRPr>
      </a:lvl2pPr>
      <a:lvl3pPr marL="1142547" indent="-22794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  <a:ea typeface="ＭＳ Ｐゴシック" charset="-128"/>
        </a:defRPr>
      </a:lvl3pPr>
      <a:lvl4pPr marL="1599852" indent="-22794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9999"/>
          </a:solidFill>
          <a:latin typeface="+mn-lt"/>
          <a:ea typeface="ＭＳ Ｐゴシック" charset="-128"/>
        </a:defRPr>
      </a:lvl4pPr>
      <a:lvl5pPr marL="2057155" indent="-22794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306" indent="-22857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453" indent="-22857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599" indent="-22857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5746" indent="-22857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078992"/>
          </a:xfrm>
          <a:prstGeom prst="rect">
            <a:avLst/>
          </a:prstGeom>
          <a:gradFill flip="none" rotWithShape="1">
            <a:gsLst>
              <a:gs pos="24000">
                <a:schemeClr val="bg1"/>
              </a:gs>
              <a:gs pos="48000">
                <a:schemeClr val="tx2"/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49638"/>
            <a:ext cx="2362200" cy="76476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1088136"/>
            <a:ext cx="9144000" cy="0"/>
          </a:xfrm>
          <a:prstGeom prst="line">
            <a:avLst/>
          </a:prstGeom>
          <a:ln w="44450" cap="flat" cmpd="sng">
            <a:gradFill flip="none" rotWithShape="1">
              <a:gsLst>
                <a:gs pos="47000">
                  <a:schemeClr val="tx2">
                    <a:lumMod val="75000"/>
                  </a:schemeClr>
                </a:gs>
                <a:gs pos="69000">
                  <a:srgbClr val="007005"/>
                </a:gs>
              </a:gsLst>
              <a:lin ang="10800000" scaled="1"/>
              <a:tileRect/>
            </a:gradFill>
            <a:bevel/>
          </a:ln>
          <a:effectLst/>
          <a:scene3d>
            <a:camera prst="orthographicFront">
              <a:rot lat="0" lon="0" rev="0"/>
            </a:camera>
            <a:lightRig rig="threePt" dir="t"/>
          </a:scene3d>
          <a:sp3d prstMaterial="matte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http://science.energy.gov/fes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09A34-5889-4E16-8BD0-8C9F0C7509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38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09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http://science.energy.gov/fes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8B5603-EEFF-4633-87E2-9DE657E9B746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5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177800" y="6535738"/>
            <a:ext cx="8801100" cy="63500"/>
            <a:chOff x="112" y="4117"/>
            <a:chExt cx="5544" cy="40"/>
          </a:xfrm>
        </p:grpSpPr>
        <p:sp>
          <p:nvSpPr>
            <p:cNvPr id="1036" name="Line 2"/>
            <p:cNvSpPr>
              <a:spLocks noChangeShapeType="1"/>
            </p:cNvSpPr>
            <p:nvPr/>
          </p:nvSpPr>
          <p:spPr bwMode="auto">
            <a:xfrm>
              <a:off x="112" y="4157"/>
              <a:ext cx="5544" cy="0"/>
            </a:xfrm>
            <a:prstGeom prst="line">
              <a:avLst/>
            </a:prstGeom>
            <a:noFill/>
            <a:ln w="508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037" name="Line 3"/>
            <p:cNvSpPr>
              <a:spLocks noChangeShapeType="1"/>
            </p:cNvSpPr>
            <p:nvPr/>
          </p:nvSpPr>
          <p:spPr bwMode="auto">
            <a:xfrm>
              <a:off x="176" y="4117"/>
              <a:ext cx="5432" cy="0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95325" y="1016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9925" y="800100"/>
            <a:ext cx="7772400" cy="548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1029" name="Group 9"/>
          <p:cNvGrpSpPr>
            <a:grpSpLocks/>
          </p:cNvGrpSpPr>
          <p:nvPr/>
        </p:nvGrpSpPr>
        <p:grpSpPr bwMode="auto">
          <a:xfrm>
            <a:off x="165100" y="165100"/>
            <a:ext cx="8801100" cy="63500"/>
            <a:chOff x="104" y="104"/>
            <a:chExt cx="5544" cy="40"/>
          </a:xfrm>
        </p:grpSpPr>
        <p:sp>
          <p:nvSpPr>
            <p:cNvPr id="1034" name="Line 7"/>
            <p:cNvSpPr>
              <a:spLocks noChangeShapeType="1"/>
            </p:cNvSpPr>
            <p:nvPr/>
          </p:nvSpPr>
          <p:spPr bwMode="auto">
            <a:xfrm>
              <a:off x="104" y="104"/>
              <a:ext cx="5544" cy="0"/>
            </a:xfrm>
            <a:prstGeom prst="line">
              <a:avLst/>
            </a:prstGeom>
            <a:noFill/>
            <a:ln w="508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035" name="Line 8"/>
            <p:cNvSpPr>
              <a:spLocks noChangeShapeType="1"/>
            </p:cNvSpPr>
            <p:nvPr/>
          </p:nvSpPr>
          <p:spPr bwMode="auto">
            <a:xfrm>
              <a:off x="168" y="144"/>
              <a:ext cx="5432" cy="0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</p:grpSp>
      <p:sp>
        <p:nvSpPr>
          <p:cNvPr id="1030" name="Text Box 46"/>
          <p:cNvSpPr txBox="1">
            <a:spLocks noChangeArrowheads="1"/>
          </p:cNvSpPr>
          <p:nvPr/>
        </p:nvSpPr>
        <p:spPr bwMode="auto">
          <a:xfrm>
            <a:off x="1947863" y="6613525"/>
            <a:ext cx="6805612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smtClean="0">
                <a:solidFill>
                  <a:srgbClr val="00CCFF"/>
                </a:solidFill>
                <a:latin typeface="Helvetica" pitchFamily="34" charset="0"/>
              </a:rPr>
              <a:t>MP2014-05-02-007 Stability and NTV at high </a:t>
            </a:r>
            <a:r>
              <a:rPr lang="en-US" altLang="en-US" sz="900" dirty="0" err="1" smtClean="0">
                <a:solidFill>
                  <a:srgbClr val="00CCFF"/>
                </a:solidFill>
                <a:latin typeface="Symbol" pitchFamily="18" charset="2"/>
              </a:rPr>
              <a:t>b</a:t>
            </a:r>
            <a:r>
              <a:rPr lang="en-US" altLang="en-US" sz="900" baseline="-25000" dirty="0" err="1" smtClean="0">
                <a:solidFill>
                  <a:srgbClr val="00CCFF"/>
                </a:solidFill>
              </a:rPr>
              <a:t>N</a:t>
            </a:r>
            <a:r>
              <a:rPr lang="en-US" altLang="en-US" sz="900" baseline="-25000" dirty="0" smtClean="0">
                <a:solidFill>
                  <a:srgbClr val="00CCFF"/>
                </a:solidFill>
              </a:rPr>
              <a:t> </a:t>
            </a:r>
            <a:r>
              <a:rPr lang="en-US" sz="900" b="1" dirty="0" smtClean="0">
                <a:solidFill>
                  <a:srgbClr val="00CCFF"/>
                </a:solidFill>
                <a:latin typeface="Helvetica" pitchFamily="34" charset="0"/>
              </a:rPr>
              <a:t>: Run Plan – S.A. Sabbagh, Y.-S. Park, (Columbia U.), Y. </a:t>
            </a:r>
            <a:r>
              <a:rPr lang="en-US" sz="900" b="1" dirty="0" err="1" smtClean="0">
                <a:solidFill>
                  <a:srgbClr val="00CCFF"/>
                </a:solidFill>
                <a:latin typeface="Helvetica" pitchFamily="34" charset="0"/>
              </a:rPr>
              <a:t>Jeon</a:t>
            </a:r>
            <a:r>
              <a:rPr lang="en-US" sz="900" b="1" dirty="0" smtClean="0">
                <a:solidFill>
                  <a:srgbClr val="00CCFF"/>
                </a:solidFill>
                <a:latin typeface="Helvetica" pitchFamily="34" charset="0"/>
              </a:rPr>
              <a:t>, (NFRI) et al.</a:t>
            </a:r>
          </a:p>
        </p:txBody>
      </p:sp>
      <p:pic>
        <p:nvPicPr>
          <p:cNvPr id="1031" name="Picture 49" descr="kstar_soft_lo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6429375"/>
            <a:ext cx="15843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50"/>
          <p:cNvSpPr>
            <a:spLocks noChangeArrowheads="1"/>
          </p:cNvSpPr>
          <p:nvPr/>
        </p:nvSpPr>
        <p:spPr bwMode="auto">
          <a:xfrm>
            <a:off x="9517063" y="1065213"/>
            <a:ext cx="536575" cy="74612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1" name="Slide Number Placeholder 1"/>
          <p:cNvSpPr txBox="1">
            <a:spLocks noGrp="1"/>
          </p:cNvSpPr>
          <p:nvPr/>
        </p:nvSpPr>
        <p:spPr bwMode="auto">
          <a:xfrm>
            <a:off x="8343900" y="6653213"/>
            <a:ext cx="762000" cy="15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379BF3C-6C1E-43D9-821F-AAEE70FA562C}" type="slidenum">
              <a:rPr lang="en-US" sz="900" b="1" smtClean="0">
                <a:solidFill>
                  <a:srgbClr val="00CCFF"/>
                </a:solidFill>
                <a:latin typeface="Helvetica" pitchFamily="34" charset="0"/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b="1" smtClean="0">
              <a:solidFill>
                <a:srgbClr val="00CCFF"/>
              </a:solidFill>
              <a:latin typeface="Helvetica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703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70000"/>
        </a:spcBef>
        <a:spcAft>
          <a:spcPct val="0"/>
        </a:spcAft>
        <a:buClr>
          <a:srgbClr val="F70606"/>
        </a:buClr>
        <a:buSzPct val="150000"/>
        <a:buChar char="•"/>
        <a:defRPr sz="24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5FCAFA"/>
        </a:buClr>
        <a:buSzPct val="8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50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5FCAFA"/>
        </a:buClr>
        <a:buSzPct val="80000"/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12" Type="http://schemas.openxmlformats.org/officeDocument/2006/relationships/image" Target="../media/image17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485" y="1781893"/>
            <a:ext cx="217023" cy="222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4783" y="1935696"/>
            <a:ext cx="105598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00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DIII-D San Diego, CA (1986)</a:t>
            </a:r>
            <a:endParaRPr lang="en-US" sz="800" dirty="0">
              <a:solidFill>
                <a:prstClr val="black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665" y="1767446"/>
            <a:ext cx="219456" cy="168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54851" y="1881423"/>
            <a:ext cx="88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00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NSTX-U Princeton, NJ USA (1999)</a:t>
            </a:r>
            <a:endParaRPr lang="en-US" sz="800" dirty="0">
              <a:solidFill>
                <a:prstClr val="black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131" y="1556390"/>
            <a:ext cx="219456" cy="123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69" y="1294959"/>
            <a:ext cx="193656" cy="1631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31941" y="835256"/>
            <a:ext cx="709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W7-X  Greifswald, Germany (2015)</a:t>
            </a:r>
            <a:endParaRPr lang="en-US" sz="8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59131" y="1527479"/>
            <a:ext cx="855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00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ASDEX-U </a:t>
            </a:r>
            <a:r>
              <a:rPr lang="en-US" sz="800" dirty="0" err="1" smtClean="0">
                <a:solidFill>
                  <a:prstClr val="black"/>
                </a:solidFill>
                <a:latin typeface="Berlin Sans FB Demi" panose="020E0802020502020306" pitchFamily="34" charset="0"/>
              </a:rPr>
              <a:t>Garching</a:t>
            </a:r>
            <a:r>
              <a:rPr lang="en-US" sz="800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, Germany (1991)</a:t>
            </a:r>
            <a:endParaRPr lang="en-US" sz="800" dirty="0">
              <a:solidFill>
                <a:prstClr val="black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445" y="1513020"/>
            <a:ext cx="162427" cy="164592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endCxn id="12" idx="1"/>
          </p:cNvCxnSpPr>
          <p:nvPr/>
        </p:nvCxnSpPr>
        <p:spPr>
          <a:xfrm>
            <a:off x="4151265" y="1540800"/>
            <a:ext cx="181183" cy="545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80830" y="1282188"/>
            <a:ext cx="787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00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JET Abingdon, UK (1983)</a:t>
            </a:r>
            <a:endParaRPr lang="en-US" sz="800" dirty="0">
              <a:solidFill>
                <a:prstClr val="black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849" y="1456878"/>
            <a:ext cx="124345" cy="13843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775059" y="835256"/>
            <a:ext cx="916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00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MAST </a:t>
            </a:r>
            <a:r>
              <a:rPr lang="en-US" sz="800" dirty="0">
                <a:solidFill>
                  <a:prstClr val="black"/>
                </a:solidFill>
                <a:latin typeface="Berlin Sans FB Demi" panose="020E0802020502020306" pitchFamily="34" charset="0"/>
              </a:rPr>
              <a:t>Abingdon, </a:t>
            </a:r>
            <a:r>
              <a:rPr lang="en-US" sz="800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UK (1997)</a:t>
            </a:r>
            <a:endParaRPr lang="en-US" sz="800" dirty="0">
              <a:solidFill>
                <a:prstClr val="black"/>
              </a:solidFill>
              <a:latin typeface="Berlin Sans FB Demi" panose="020E0802020502020306" pitchFamily="34" charset="0"/>
            </a:endParaRPr>
          </a:p>
        </p:txBody>
      </p:sp>
      <p:cxnSp>
        <p:nvCxnSpPr>
          <p:cNvPr id="27" name="Straight Arrow Connector 26"/>
          <p:cNvCxnSpPr>
            <a:endCxn id="17" idx="0"/>
          </p:cNvCxnSpPr>
          <p:nvPr/>
        </p:nvCxnSpPr>
        <p:spPr>
          <a:xfrm>
            <a:off x="4413659" y="1138239"/>
            <a:ext cx="123363" cy="3186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977" y="1714336"/>
            <a:ext cx="219456" cy="21007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733800" y="1828800"/>
            <a:ext cx="704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ITER </a:t>
            </a:r>
            <a:r>
              <a:rPr lang="en-US" sz="800" dirty="0" err="1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Cadarache</a:t>
            </a:r>
            <a:r>
              <a:rPr lang="en-US" sz="8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 France (2023)</a:t>
            </a:r>
            <a:endParaRPr lang="en-US" sz="8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4413661" y="1893299"/>
            <a:ext cx="123361" cy="1114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687" y="1881423"/>
            <a:ext cx="219456" cy="293779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283250" y="1851570"/>
            <a:ext cx="958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00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EAST Hefei, China (2006) </a:t>
            </a:r>
            <a:endParaRPr lang="en-US" sz="800" dirty="0">
              <a:solidFill>
                <a:prstClr val="black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117" y="1822572"/>
            <a:ext cx="233463" cy="219456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241415" y="1438593"/>
            <a:ext cx="828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00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KSTAR </a:t>
            </a:r>
            <a:r>
              <a:rPr lang="en-US" sz="800" dirty="0" err="1" smtClean="0">
                <a:solidFill>
                  <a:prstClr val="black"/>
                </a:solidFill>
                <a:latin typeface="Berlin Sans FB Demi" panose="020E0802020502020306" pitchFamily="34" charset="0"/>
              </a:rPr>
              <a:t>Daejon</a:t>
            </a:r>
            <a:r>
              <a:rPr lang="en-US" sz="800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, South Korea (2008)</a:t>
            </a:r>
            <a:endParaRPr lang="en-US" sz="800" dirty="0">
              <a:solidFill>
                <a:prstClr val="black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2" name="Picture 1" descr="LHD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213" y="1913472"/>
            <a:ext cx="147523" cy="1285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34156" y="1928383"/>
            <a:ext cx="724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00" dirty="0" smtClean="0">
                <a:latin typeface="Berlin Sans FB Demi" panose="020E0802020502020306" pitchFamily="34" charset="0"/>
              </a:rPr>
              <a:t>LHD Toki, Japan (1998)</a:t>
            </a:r>
            <a:endParaRPr lang="en-US" sz="800" dirty="0">
              <a:latin typeface="Berlin Sans FB Demi" panose="020E0802020502020306" pitchFamily="34" charset="0"/>
            </a:endParaRPr>
          </a:p>
        </p:txBody>
      </p:sp>
      <p:cxnSp>
        <p:nvCxnSpPr>
          <p:cNvPr id="20" name="Straight Arrow Connector 19"/>
          <p:cNvCxnSpPr>
            <a:endCxn id="2" idx="3"/>
          </p:cNvCxnSpPr>
          <p:nvPr/>
        </p:nvCxnSpPr>
        <p:spPr>
          <a:xfrm flipH="1" flipV="1">
            <a:off x="7834736" y="1977750"/>
            <a:ext cx="266184" cy="1529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590_1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132" y="1446662"/>
            <a:ext cx="219456" cy="219456"/>
          </a:xfrm>
          <a:prstGeom prst="rect">
            <a:avLst/>
          </a:prstGeom>
        </p:spPr>
      </p:pic>
      <p:cxnSp>
        <p:nvCxnSpPr>
          <p:cNvPr id="31" name="Elbow Connector 30"/>
          <p:cNvCxnSpPr>
            <a:stCxn id="26" idx="2"/>
          </p:cNvCxnSpPr>
          <p:nvPr/>
        </p:nvCxnSpPr>
        <p:spPr>
          <a:xfrm rot="5400000">
            <a:off x="7975283" y="1467845"/>
            <a:ext cx="215304" cy="611851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388860" y="1120900"/>
            <a:ext cx="814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JT60-SA Ibaraki Prefecture, Japan (2019</a:t>
            </a:r>
            <a:r>
              <a:rPr lang="en-US" sz="800" dirty="0" smtClean="0">
                <a:solidFill>
                  <a:srgbClr val="FFC000"/>
                </a:solidFill>
              </a:rPr>
              <a:t>)</a:t>
            </a:r>
            <a:endParaRPr lang="en-US" sz="800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833" y="2390046"/>
            <a:ext cx="219456" cy="30432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37267" y="2679332"/>
            <a:ext cx="903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00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SST-1 Gandhinagar, India (2005)</a:t>
            </a:r>
            <a:endParaRPr lang="en-US" sz="800" dirty="0">
              <a:solidFill>
                <a:prstClr val="black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6772" y="3124200"/>
            <a:ext cx="5998950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International Collaborations</a:t>
            </a:r>
          </a:p>
          <a:p>
            <a:pPr algn="ctr"/>
            <a:r>
              <a:rPr lang="en-US" sz="4000" dirty="0" smtClean="0"/>
              <a:t>and the Road Ahead</a:t>
            </a:r>
          </a:p>
          <a:p>
            <a:pPr algn="ctr"/>
            <a:endParaRPr lang="en-US" sz="2400" dirty="0"/>
          </a:p>
          <a:p>
            <a:pPr algn="ctr"/>
            <a:r>
              <a:rPr lang="en-US" sz="2800" dirty="0" smtClean="0"/>
              <a:t>Stephen Eckstrand</a:t>
            </a:r>
          </a:p>
          <a:p>
            <a:pPr algn="ctr"/>
            <a:r>
              <a:rPr lang="en-US" sz="2800" dirty="0" smtClean="0"/>
              <a:t>Fusion Power Associates Meeting</a:t>
            </a:r>
          </a:p>
          <a:p>
            <a:pPr algn="ctr"/>
            <a:r>
              <a:rPr lang="en-US" sz="2800" dirty="0" smtClean="0"/>
              <a:t>December 17, 2014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010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827E49AC-2804-4ED3-8252-423FDE27A6F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10"/>
          <p:cNvGrpSpPr>
            <a:grpSpLocks/>
          </p:cNvGrpSpPr>
          <p:nvPr/>
        </p:nvGrpSpPr>
        <p:grpSpPr bwMode="auto">
          <a:xfrm>
            <a:off x="71438" y="188913"/>
            <a:ext cx="9396412" cy="801420"/>
            <a:chOff x="72008" y="188640"/>
            <a:chExt cx="9396656" cy="800765"/>
          </a:xfrm>
        </p:grpSpPr>
        <p:sp>
          <p:nvSpPr>
            <p:cNvPr id="8" name="圆角矩形 7"/>
            <p:cNvSpPr/>
            <p:nvPr/>
          </p:nvSpPr>
          <p:spPr>
            <a:xfrm>
              <a:off x="72008" y="908776"/>
              <a:ext cx="8820379" cy="44414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12"/>
            <p:cNvSpPr txBox="1">
              <a:spLocks noChangeArrowheads="1"/>
            </p:cNvSpPr>
            <p:nvPr/>
          </p:nvSpPr>
          <p:spPr bwMode="auto">
            <a:xfrm>
              <a:off x="8208912" y="620375"/>
              <a:ext cx="1259752" cy="369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 smtClean="0">
                  <a:solidFill>
                    <a:srgbClr val="FF0000"/>
                  </a:solidFill>
                  <a:latin typeface="Colonna MT" pitchFamily="82" charset="0"/>
                  <a:ea typeface="宋体" charset="-122"/>
                  <a:cs typeface="Times New Roman" pitchFamily="18" charset="0"/>
                </a:rPr>
                <a:t>EAST</a:t>
              </a:r>
              <a:endParaRPr lang="zh-CN" altLang="en-US" dirty="0">
                <a:solidFill>
                  <a:srgbClr val="FF0000"/>
                </a:solidFill>
                <a:latin typeface="Colonna MT" pitchFamily="82" charset="0"/>
                <a:ea typeface="宋体" charset="-122"/>
                <a:cs typeface="Times New Roman" pitchFamily="18" charset="0"/>
              </a:endParaRPr>
            </a:p>
          </p:txBody>
        </p:sp>
        <p:pic>
          <p:nvPicPr>
            <p:cNvPr id="10" name="Picture 3" descr="logo-ip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40352" y="188640"/>
              <a:ext cx="766192" cy="635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1340768"/>
            <a:ext cx="3312368" cy="188710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3717032"/>
            <a:ext cx="2777510" cy="244827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3848" y="3789040"/>
            <a:ext cx="2900137" cy="2376264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79512" y="1412776"/>
            <a:ext cx="2952328" cy="4320480"/>
            <a:chOff x="108525" y="362164"/>
            <a:chExt cx="3777038" cy="462097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525" y="362164"/>
              <a:ext cx="3777038" cy="4620973"/>
            </a:xfrm>
            <a:prstGeom prst="rect">
              <a:avLst/>
            </a:prstGeom>
          </p:spPr>
        </p:pic>
        <p:cxnSp>
          <p:nvCxnSpPr>
            <p:cNvPr id="23" name="直接连接符 22"/>
            <p:cNvCxnSpPr/>
            <p:nvPr/>
          </p:nvCxnSpPr>
          <p:spPr>
            <a:xfrm>
              <a:off x="2339752" y="1268760"/>
              <a:ext cx="0" cy="324036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/>
          <p:nvPr/>
        </p:nvSpPr>
        <p:spPr>
          <a:xfrm>
            <a:off x="323528" y="11247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Faraday rotation angle resolution </a:t>
            </a: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~</a:t>
            </a:r>
            <a:r>
              <a:rPr lang="en-US" altLang="zh-CN" b="1" dirty="0">
                <a:solidFill>
                  <a:srgbClr val="FF33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0.1</a:t>
            </a:r>
            <a:r>
              <a:rPr lang="en-US" altLang="zh-CN" b="1" baseline="30000" dirty="0">
                <a:solidFill>
                  <a:srgbClr val="FF33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o</a:t>
            </a:r>
            <a:r>
              <a:rPr lang="en-US" altLang="zh-CN" b="1" dirty="0">
                <a:solidFill>
                  <a:srgbClr val="FF33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 </a:t>
            </a:r>
            <a:r>
              <a:rPr lang="en-US" altLang="zh-CN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,</a:t>
            </a:r>
            <a:endParaRPr lang="en-US" altLang="zh-CN" b="1" dirty="0">
              <a:solidFill>
                <a:srgbClr val="FF3300"/>
              </a:solidFill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Density resolution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1x10</a:t>
            </a:r>
            <a:r>
              <a:rPr lang="en-US" altLang="zh-CN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16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m</a:t>
            </a:r>
            <a:r>
              <a:rPr lang="en-US" altLang="zh-CN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-3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. (ICRF test shot)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8543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FF"/>
                </a:solidFill>
                <a:latin typeface="Arial" charset="0"/>
                <a:ea typeface="宋体" charset="-122"/>
              </a:rPr>
              <a:t>Initial results for current profile from EFIT using Faraday rotation measurements  </a:t>
            </a:r>
            <a:endParaRPr lang="en-US" sz="2800" dirty="0">
              <a:solidFill>
                <a:srgbClr val="0000FF"/>
              </a:solidFill>
              <a:latin typeface="Arial" charset="0"/>
              <a:ea typeface="宋体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609329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  <a:ea typeface="宋体" charset="-122"/>
              </a:rPr>
              <a:t>@t=5.2 seconds</a:t>
            </a:r>
            <a:endParaRPr lang="en-US" dirty="0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5896" y="328498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  <a:ea typeface="宋体" charset="-122"/>
              </a:rPr>
              <a:t>Current profile </a:t>
            </a:r>
            <a:endParaRPr lang="en-US" dirty="0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88224" y="321297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  <a:ea typeface="宋体" charset="-122"/>
              </a:rPr>
              <a:t>q-profile</a:t>
            </a:r>
            <a:endParaRPr lang="en-US" dirty="0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84168" y="10527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  <a:ea typeface="宋体" charset="-122"/>
              </a:rPr>
              <a:t>Density profile </a:t>
            </a:r>
            <a:endParaRPr lang="en-US" dirty="0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907704" y="5661248"/>
            <a:ext cx="0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22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 txBox="1">
            <a:spLocks/>
          </p:cNvSpPr>
          <p:nvPr/>
        </p:nvSpPr>
        <p:spPr>
          <a:xfrm>
            <a:off x="360363" y="301625"/>
            <a:ext cx="8404225" cy="685800"/>
          </a:xfrm>
          <a:prstGeom prst="rect">
            <a:avLst/>
          </a:prstGeom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400" u="sng" kern="0" dirty="0">
                <a:solidFill>
                  <a:srgbClr val="000000"/>
                </a:solidFill>
                <a:latin typeface="Helvetica"/>
              </a:rPr>
              <a:t>Recent experiment MP2014-05-02-007 produced high </a:t>
            </a:r>
            <a:r>
              <a:rPr lang="en-US" altLang="ko-KR" sz="2400" i="1" u="sng" kern="0" dirty="0" err="1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en-US" altLang="ko-KR" sz="2400" i="1" kern="0" baseline="-25000" dirty="0" err="1">
                <a:solidFill>
                  <a:srgbClr val="000000"/>
                </a:solidFill>
                <a:latin typeface="Helvetica"/>
              </a:rPr>
              <a:t>N</a:t>
            </a:r>
            <a:r>
              <a:rPr lang="en-US" altLang="ko-KR" sz="2400" u="sng" kern="0" dirty="0">
                <a:solidFill>
                  <a:srgbClr val="000000"/>
                </a:solidFill>
                <a:latin typeface="Helvetica"/>
              </a:rPr>
              <a:t> and </a:t>
            </a:r>
            <a:r>
              <a:rPr lang="en-US" altLang="ko-KR" sz="2400" i="1" u="sng" kern="0" dirty="0" err="1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en-US" altLang="ko-KR" sz="2400" i="1" kern="0" baseline="-25000" dirty="0" err="1">
                <a:solidFill>
                  <a:srgbClr val="000000"/>
                </a:solidFill>
              </a:rPr>
              <a:t>N</a:t>
            </a:r>
            <a:r>
              <a:rPr lang="en-US" altLang="ko-KR" sz="2400" i="1" kern="0" baseline="-25000" dirty="0">
                <a:solidFill>
                  <a:srgbClr val="000000"/>
                </a:solidFill>
              </a:rPr>
              <a:t> </a:t>
            </a:r>
            <a:r>
              <a:rPr lang="en-US" altLang="ko-KR" sz="2400" i="1" u="sng" kern="0" dirty="0">
                <a:solidFill>
                  <a:srgbClr val="000000"/>
                </a:solidFill>
                <a:latin typeface="Helvetica"/>
              </a:rPr>
              <a:t>/l</a:t>
            </a:r>
            <a:r>
              <a:rPr lang="en-US" altLang="ko-KR" sz="2400" i="1" kern="0" baseline="-25000" dirty="0">
                <a:solidFill>
                  <a:srgbClr val="000000"/>
                </a:solidFill>
                <a:latin typeface="Helvetica"/>
              </a:rPr>
              <a:t>i</a:t>
            </a:r>
            <a:r>
              <a:rPr lang="en-US" altLang="ko-KR" sz="2400" i="1" u="sng" kern="0" dirty="0">
                <a:solidFill>
                  <a:srgbClr val="000000"/>
                </a:solidFill>
                <a:latin typeface="Helvetica"/>
              </a:rPr>
              <a:t> </a:t>
            </a:r>
            <a:r>
              <a:rPr lang="en-US" altLang="ko-KR" sz="2400" u="sng" kern="0" dirty="0">
                <a:solidFill>
                  <a:srgbClr val="000000"/>
                </a:solidFill>
                <a:latin typeface="Helvetica"/>
              </a:rPr>
              <a:t>- record values for KSTAR</a:t>
            </a:r>
            <a:endParaRPr lang="ko-KR" altLang="en-US" sz="2400" u="sng" kern="0" baseline="-25000" dirty="0">
              <a:solidFill>
                <a:srgbClr val="000000"/>
              </a:solidFill>
              <a:latin typeface="Helvetica"/>
            </a:endParaRPr>
          </a:p>
        </p:txBody>
      </p:sp>
      <p:grpSp>
        <p:nvGrpSpPr>
          <p:cNvPr id="11267" name="Group 21"/>
          <p:cNvGrpSpPr>
            <a:grpSpLocks/>
          </p:cNvGrpSpPr>
          <p:nvPr/>
        </p:nvGrpSpPr>
        <p:grpSpPr bwMode="auto">
          <a:xfrm>
            <a:off x="860425" y="1120775"/>
            <a:ext cx="6784975" cy="5349875"/>
            <a:chOff x="1432590" y="1196829"/>
            <a:chExt cx="5759879" cy="4824559"/>
          </a:xfrm>
        </p:grpSpPr>
        <p:pic>
          <p:nvPicPr>
            <p:cNvPr id="11268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590" y="1196829"/>
              <a:ext cx="5759879" cy="4824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4493116" y="1341423"/>
              <a:ext cx="777597" cy="2920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1300" dirty="0" err="1">
                  <a:solidFill>
                    <a:srgbClr val="000000"/>
                  </a:solidFill>
                  <a:latin typeface="Symbol" pitchFamily="18" charset="2"/>
                </a:rPr>
                <a:t>b</a:t>
              </a:r>
              <a:r>
                <a:rPr lang="en-US" altLang="ko-KR" sz="1300" baseline="-25000" dirty="0" err="1">
                  <a:solidFill>
                    <a:srgbClr val="000000"/>
                  </a:solidFill>
                </a:rPr>
                <a:t>N</a:t>
              </a:r>
              <a:r>
                <a:rPr lang="en-US" altLang="ko-KR" sz="1300" baseline="-25000" dirty="0">
                  <a:solidFill>
                    <a:srgbClr val="000000"/>
                  </a:solidFill>
                </a:rPr>
                <a:t> </a:t>
              </a:r>
              <a:r>
                <a:rPr lang="en-US" altLang="ko-KR" sz="1300" dirty="0">
                  <a:solidFill>
                    <a:srgbClr val="000000"/>
                  </a:solidFill>
                </a:rPr>
                <a:t>/l</a:t>
              </a:r>
              <a:r>
                <a:rPr lang="en-US" altLang="ko-KR" sz="1300" baseline="-25000" dirty="0">
                  <a:solidFill>
                    <a:srgbClr val="000000"/>
                  </a:solidFill>
                </a:rPr>
                <a:t>i</a:t>
              </a:r>
              <a:r>
                <a:rPr lang="en-US" altLang="ko-KR" sz="1300" dirty="0">
                  <a:solidFill>
                    <a:srgbClr val="000000"/>
                  </a:solidFill>
                </a:rPr>
                <a:t> = 6</a:t>
              </a:r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397392" y="1341423"/>
              <a:ext cx="777598" cy="2920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1300" dirty="0" err="1">
                  <a:solidFill>
                    <a:srgbClr val="000000"/>
                  </a:solidFill>
                  <a:latin typeface="Symbol" pitchFamily="18" charset="2"/>
                </a:rPr>
                <a:t>b</a:t>
              </a:r>
              <a:r>
                <a:rPr lang="en-US" altLang="ko-KR" sz="1300" baseline="-25000" dirty="0" err="1">
                  <a:solidFill>
                    <a:srgbClr val="000000"/>
                  </a:solidFill>
                </a:rPr>
                <a:t>N</a:t>
              </a:r>
              <a:r>
                <a:rPr lang="en-US" altLang="ko-KR" sz="1300" baseline="-25000" dirty="0">
                  <a:solidFill>
                    <a:srgbClr val="000000"/>
                  </a:solidFill>
                </a:rPr>
                <a:t> </a:t>
              </a:r>
              <a:r>
                <a:rPr lang="en-US" altLang="ko-KR" sz="1300" dirty="0">
                  <a:solidFill>
                    <a:srgbClr val="000000"/>
                  </a:solidFill>
                </a:rPr>
                <a:t>/l</a:t>
              </a:r>
              <a:r>
                <a:rPr lang="en-US" altLang="ko-KR" sz="1300" baseline="-25000" dirty="0">
                  <a:solidFill>
                    <a:srgbClr val="000000"/>
                  </a:solidFill>
                </a:rPr>
                <a:t>i</a:t>
              </a:r>
              <a:r>
                <a:rPr lang="en-US" altLang="ko-KR" sz="1300" dirty="0">
                  <a:solidFill>
                    <a:srgbClr val="000000"/>
                  </a:solidFill>
                </a:rPr>
                <a:t> = 5</a:t>
              </a:r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361125" y="2021442"/>
              <a:ext cx="1203456" cy="4624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n = 1 with-wall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limit</a:t>
              </a:r>
            </a:p>
          </p:txBody>
        </p:sp>
        <p:sp>
          <p:nvSpPr>
            <p:cNvPr id="11272" name="TextBox 26"/>
            <p:cNvSpPr txBox="1">
              <a:spLocks noChangeArrowheads="1"/>
            </p:cNvSpPr>
            <p:nvPr/>
          </p:nvSpPr>
          <p:spPr bwMode="auto">
            <a:xfrm>
              <a:off x="5273751" y="2689648"/>
              <a:ext cx="137409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>
                  <a:solidFill>
                    <a:srgbClr val="0000FF"/>
                  </a:solidFill>
                </a:rPr>
                <a:t>n = 1 no-wall limit</a:t>
              </a:r>
            </a:p>
          </p:txBody>
        </p:sp>
        <p:sp>
          <p:nvSpPr>
            <p:cNvPr id="11273" name="TextBox 27"/>
            <p:cNvSpPr txBox="1">
              <a:spLocks noChangeArrowheads="1"/>
            </p:cNvSpPr>
            <p:nvPr/>
          </p:nvSpPr>
          <p:spPr bwMode="auto">
            <a:xfrm>
              <a:off x="5260931" y="4810998"/>
              <a:ext cx="1867950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>
                  <a:solidFill>
                    <a:srgbClr val="000000"/>
                  </a:solidFill>
                </a:rPr>
                <a:t>First H-mode operation </a:t>
              </a:r>
            </a:p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>
                  <a:solidFill>
                    <a:srgbClr val="000000"/>
                  </a:solidFill>
                </a:rPr>
                <a:t>in 2010</a:t>
              </a:r>
            </a:p>
          </p:txBody>
        </p:sp>
        <p:sp>
          <p:nvSpPr>
            <p:cNvPr id="11274" name="TextBox 28"/>
            <p:cNvSpPr txBox="1">
              <a:spLocks noChangeArrowheads="1"/>
            </p:cNvSpPr>
            <p:nvPr/>
          </p:nvSpPr>
          <p:spPr bwMode="auto">
            <a:xfrm>
              <a:off x="3043563" y="4205746"/>
              <a:ext cx="8579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>
                  <a:solidFill>
                    <a:srgbClr val="000000"/>
                  </a:solidFill>
                </a:rPr>
                <a:t>Operation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>
                  <a:solidFill>
                    <a:srgbClr val="000000"/>
                  </a:solidFill>
                </a:rPr>
                <a:t>in 2012 </a:t>
              </a:r>
            </a:p>
          </p:txBody>
        </p:sp>
        <p:sp>
          <p:nvSpPr>
            <p:cNvPr id="11275" name="TextBox 29"/>
            <p:cNvSpPr txBox="1">
              <a:spLocks noChangeArrowheads="1"/>
            </p:cNvSpPr>
            <p:nvPr/>
          </p:nvSpPr>
          <p:spPr bwMode="auto">
            <a:xfrm>
              <a:off x="4227398" y="4599280"/>
              <a:ext cx="8579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>
                  <a:solidFill>
                    <a:srgbClr val="000000"/>
                  </a:solidFill>
                </a:rPr>
                <a:t>Operation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>
                  <a:solidFill>
                    <a:srgbClr val="000000"/>
                  </a:solidFill>
                </a:rPr>
                <a:t>in 2011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429855" y="1443068"/>
              <a:ext cx="1773514" cy="4151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1050" dirty="0">
                  <a:solidFill>
                    <a:srgbClr val="000000"/>
                  </a:solidFill>
                </a:rPr>
                <a:t>MP2014-05-02-007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1050" dirty="0">
                  <a:solidFill>
                    <a:srgbClr val="000000"/>
                  </a:solidFill>
                </a:rPr>
                <a:t>by </a:t>
              </a:r>
              <a:r>
                <a:rPr lang="en-US" altLang="ko-KR" sz="1050" dirty="0" err="1">
                  <a:solidFill>
                    <a:srgbClr val="000000"/>
                  </a:solidFill>
                </a:rPr>
                <a:t>Sabbagh</a:t>
              </a:r>
              <a:r>
                <a:rPr lang="en-US" altLang="ko-KR" sz="1050" dirty="0">
                  <a:solidFill>
                    <a:srgbClr val="000000"/>
                  </a:solidFill>
                </a:rPr>
                <a:t> and Y.S. Park</a:t>
              </a:r>
            </a:p>
          </p:txBody>
        </p:sp>
        <p:sp>
          <p:nvSpPr>
            <p:cNvPr id="11277" name="Oval 31"/>
            <p:cNvSpPr>
              <a:spLocks noChangeArrowheads="1"/>
            </p:cNvSpPr>
            <p:nvPr/>
          </p:nvSpPr>
          <p:spPr bwMode="auto">
            <a:xfrm>
              <a:off x="2379078" y="1538672"/>
              <a:ext cx="64800" cy="6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2800">
                <a:solidFill>
                  <a:srgbClr val="000000"/>
                </a:solidFill>
                <a:ea typeface="Gulim" pitchFamily="34" charset="-127"/>
              </a:endParaRPr>
            </a:p>
          </p:txBody>
        </p:sp>
        <p:sp>
          <p:nvSpPr>
            <p:cNvPr id="11278" name="Rectangle 32"/>
            <p:cNvSpPr>
              <a:spLocks noChangeArrowheads="1"/>
            </p:cNvSpPr>
            <p:nvPr/>
          </p:nvSpPr>
          <p:spPr bwMode="auto">
            <a:xfrm>
              <a:off x="2321003" y="1455205"/>
              <a:ext cx="1849192" cy="39283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  <a:ea typeface="Gulim" pitchFamily="34" charset="-127"/>
              </a:endParaRPr>
            </a:p>
          </p:txBody>
        </p:sp>
        <p:sp>
          <p:nvSpPr>
            <p:cNvPr id="11279" name="TextBox 33"/>
            <p:cNvSpPr txBox="1">
              <a:spLocks noChangeArrowheads="1"/>
            </p:cNvSpPr>
            <p:nvPr/>
          </p:nvSpPr>
          <p:spPr bwMode="auto">
            <a:xfrm>
              <a:off x="2313871" y="2793755"/>
              <a:ext cx="148470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b="1">
                  <a:solidFill>
                    <a:srgbClr val="FF0000"/>
                  </a:solidFill>
                  <a:ea typeface="Gulim" pitchFamily="34" charset="-127"/>
                </a:rPr>
                <a:t>Recent operation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b="1">
                  <a:solidFill>
                    <a:srgbClr val="FF0000"/>
                  </a:solidFill>
                  <a:ea typeface="Gulim" pitchFamily="34" charset="-127"/>
                </a:rPr>
                <a:t>in 2014</a:t>
              </a:r>
              <a:endParaRPr lang="ko-KR" altLang="en-US" sz="1200" b="1">
                <a:solidFill>
                  <a:srgbClr val="FF0000"/>
                </a:solidFill>
                <a:ea typeface="Gulim" pitchFamily="34" charset="-127"/>
              </a:endParaRPr>
            </a:p>
          </p:txBody>
        </p:sp>
        <p:sp>
          <p:nvSpPr>
            <p:cNvPr id="11280" name="Freeform 34"/>
            <p:cNvSpPr>
              <a:spLocks/>
            </p:cNvSpPr>
            <p:nvPr/>
          </p:nvSpPr>
          <p:spPr bwMode="auto">
            <a:xfrm>
              <a:off x="3337932" y="2397968"/>
              <a:ext cx="2178205" cy="1222462"/>
            </a:xfrm>
            <a:custGeom>
              <a:avLst/>
              <a:gdLst>
                <a:gd name="T0" fmla="*/ 0 w 2178205"/>
                <a:gd name="T1" fmla="*/ 1222462 h 1222462"/>
                <a:gd name="T2" fmla="*/ 289932 w 2178205"/>
                <a:gd name="T3" fmla="*/ 1006871 h 1222462"/>
                <a:gd name="T4" fmla="*/ 312234 w 2178205"/>
                <a:gd name="T5" fmla="*/ 531086 h 1222462"/>
                <a:gd name="T6" fmla="*/ 185854 w 2178205"/>
                <a:gd name="T7" fmla="*/ 218852 h 1222462"/>
                <a:gd name="T8" fmla="*/ 282497 w 2178205"/>
                <a:gd name="T9" fmla="*/ 77603 h 1222462"/>
                <a:gd name="T10" fmla="*/ 743415 w 2178205"/>
                <a:gd name="T11" fmla="*/ 3262 h 1222462"/>
                <a:gd name="T12" fmla="*/ 1040780 w 2178205"/>
                <a:gd name="T13" fmla="*/ 181681 h 1222462"/>
                <a:gd name="T14" fmla="*/ 1338146 w 2178205"/>
                <a:gd name="T15" fmla="*/ 203983 h 1222462"/>
                <a:gd name="T16" fmla="*/ 1583473 w 2178205"/>
                <a:gd name="T17" fmla="*/ 419574 h 1222462"/>
                <a:gd name="T18" fmla="*/ 2178205 w 2178205"/>
                <a:gd name="T19" fmla="*/ 545954 h 1222462"/>
                <a:gd name="T20" fmla="*/ 2178205 w 2178205"/>
                <a:gd name="T21" fmla="*/ 545954 h 12224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78205" h="1222462">
                  <a:moveTo>
                    <a:pt x="0" y="1222462"/>
                  </a:moveTo>
                  <a:cubicBezTo>
                    <a:pt x="118946" y="1172281"/>
                    <a:pt x="237893" y="1122100"/>
                    <a:pt x="289932" y="1006871"/>
                  </a:cubicBezTo>
                  <a:cubicBezTo>
                    <a:pt x="341971" y="891642"/>
                    <a:pt x="329580" y="662422"/>
                    <a:pt x="312234" y="531086"/>
                  </a:cubicBezTo>
                  <a:cubicBezTo>
                    <a:pt x="294888" y="399750"/>
                    <a:pt x="190810" y="294432"/>
                    <a:pt x="185854" y="218852"/>
                  </a:cubicBezTo>
                  <a:cubicBezTo>
                    <a:pt x="180898" y="143272"/>
                    <a:pt x="189570" y="113535"/>
                    <a:pt x="282497" y="77603"/>
                  </a:cubicBezTo>
                  <a:cubicBezTo>
                    <a:pt x="375424" y="41671"/>
                    <a:pt x="617035" y="-14084"/>
                    <a:pt x="743415" y="3262"/>
                  </a:cubicBezTo>
                  <a:cubicBezTo>
                    <a:pt x="869796" y="20608"/>
                    <a:pt x="941658" y="148228"/>
                    <a:pt x="1040780" y="181681"/>
                  </a:cubicBezTo>
                  <a:cubicBezTo>
                    <a:pt x="1139902" y="215134"/>
                    <a:pt x="1247697" y="164334"/>
                    <a:pt x="1338146" y="203983"/>
                  </a:cubicBezTo>
                  <a:cubicBezTo>
                    <a:pt x="1428595" y="243632"/>
                    <a:pt x="1443463" y="362579"/>
                    <a:pt x="1583473" y="419574"/>
                  </a:cubicBezTo>
                  <a:cubicBezTo>
                    <a:pt x="1723483" y="476569"/>
                    <a:pt x="2178205" y="545954"/>
                    <a:pt x="2178205" y="545954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102375" y="4919041"/>
              <a:ext cx="1487812" cy="4151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1050" dirty="0">
                  <a:solidFill>
                    <a:srgbClr val="000000"/>
                  </a:solidFill>
                </a:rPr>
                <a:t>KSTAR design target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1050" dirty="0">
                  <a:solidFill>
                    <a:srgbClr val="000000"/>
                  </a:solidFill>
                </a:rPr>
                <a:t>operating space</a:t>
              </a:r>
              <a:endParaRPr lang="ko-KR" altLang="en-US" sz="1050" dirty="0">
                <a:solidFill>
                  <a:srgbClr val="000000"/>
                </a:solidFill>
              </a:endParaRPr>
            </a:p>
          </p:txBody>
        </p:sp>
        <p:cxnSp>
          <p:nvCxnSpPr>
            <p:cNvPr id="11282" name="Straight Arrow Connector 37"/>
            <p:cNvCxnSpPr>
              <a:cxnSpLocks noChangeShapeType="1"/>
            </p:cNvCxnSpPr>
            <p:nvPr/>
          </p:nvCxnSpPr>
          <p:spPr bwMode="auto">
            <a:xfrm flipV="1">
              <a:off x="2912894" y="4741578"/>
              <a:ext cx="286655" cy="226046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283" name="Straight Arrow Connector 38"/>
            <p:cNvCxnSpPr>
              <a:cxnSpLocks noChangeShapeType="1"/>
            </p:cNvCxnSpPr>
            <p:nvPr/>
          </p:nvCxnSpPr>
          <p:spPr bwMode="auto">
            <a:xfrm flipV="1">
              <a:off x="3744269" y="4418556"/>
              <a:ext cx="286655" cy="113023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284" name="Straight Arrow Connector 39"/>
            <p:cNvCxnSpPr>
              <a:cxnSpLocks noChangeShapeType="1"/>
            </p:cNvCxnSpPr>
            <p:nvPr/>
          </p:nvCxnSpPr>
          <p:spPr bwMode="auto">
            <a:xfrm flipV="1">
              <a:off x="3181443" y="2698839"/>
              <a:ext cx="300756" cy="147414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13728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6553200" cy="97536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EAST &amp; KSTAR:</a:t>
            </a:r>
            <a:br>
              <a:rPr lang="en-US" sz="3200" b="1" dirty="0" smtClean="0"/>
            </a:br>
            <a:r>
              <a:rPr lang="en-US" sz="3200" b="1" dirty="0" smtClean="0"/>
              <a:t>Plans for FY 2015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1F497D"/>
                </a:solidFill>
              </a:rPr>
              <a:t>Plans are still being developed, but likely items include </a:t>
            </a:r>
          </a:p>
          <a:p>
            <a:r>
              <a:rPr lang="en-US" sz="2800" b="1" dirty="0" smtClean="0">
                <a:solidFill>
                  <a:srgbClr val="1F497D"/>
                </a:solidFill>
              </a:rPr>
              <a:t>EAST</a:t>
            </a:r>
          </a:p>
          <a:p>
            <a:pPr lvl="1"/>
            <a:r>
              <a:rPr lang="en-US" sz="2000" dirty="0" smtClean="0"/>
              <a:t>Running additional simulations; developing upgrades for the PCS system</a:t>
            </a:r>
          </a:p>
          <a:p>
            <a:pPr lvl="1"/>
            <a:r>
              <a:rPr lang="en-US" sz="2000" dirty="0" smtClean="0"/>
              <a:t>Bringing microwave diagnostics into full operation</a:t>
            </a:r>
          </a:p>
          <a:p>
            <a:pPr lvl="1"/>
            <a:r>
              <a:rPr lang="en-US" sz="2000" dirty="0" smtClean="0"/>
              <a:t>Further use of BOUT++ to model the edge plasma, including the effects of RF and impurities</a:t>
            </a:r>
            <a:endParaRPr lang="en-US" sz="2000" dirty="0"/>
          </a:p>
          <a:p>
            <a:r>
              <a:rPr lang="en-US" sz="2800" b="1" dirty="0" smtClean="0">
                <a:solidFill>
                  <a:srgbClr val="1F497D"/>
                </a:solidFill>
              </a:rPr>
              <a:t>KSTAR</a:t>
            </a:r>
          </a:p>
          <a:p>
            <a:pPr lvl="1"/>
            <a:r>
              <a:rPr lang="en-US" sz="2000" dirty="0" smtClean="0"/>
              <a:t>Further experiments to extend beta-normal toward the with-wall limit</a:t>
            </a:r>
          </a:p>
          <a:p>
            <a:pPr lvl="1"/>
            <a:r>
              <a:rPr lang="en-US" sz="2000" dirty="0" smtClean="0"/>
              <a:t>Studies of the effect of ECH on neoclassical tearing modes</a:t>
            </a:r>
          </a:p>
          <a:p>
            <a:pPr lvl="1"/>
            <a:r>
              <a:rPr lang="en-US" sz="2000" dirty="0" smtClean="0"/>
              <a:t>Commissioning of the off-normal/fault </a:t>
            </a:r>
            <a:r>
              <a:rPr lang="en-US" sz="2000" dirty="0"/>
              <a:t>response </a:t>
            </a:r>
            <a:r>
              <a:rPr lang="en-US" sz="2000" dirty="0" smtClean="0"/>
              <a:t>system and application to disruption </a:t>
            </a:r>
            <a:r>
              <a:rPr lang="en-US" altLang="en-US" sz="2000" dirty="0"/>
              <a:t>“</a:t>
            </a:r>
            <a:r>
              <a:rPr lang="en-US" sz="2000" dirty="0"/>
              <a:t>avoidance</a:t>
            </a:r>
            <a:r>
              <a:rPr lang="en-US" altLang="en-US" sz="2000" dirty="0"/>
              <a:t>”</a:t>
            </a:r>
            <a:r>
              <a:rPr lang="en-US" sz="2000" dirty="0"/>
              <a:t> </a:t>
            </a:r>
            <a:r>
              <a:rPr lang="en-US" sz="2000" dirty="0" smtClean="0"/>
              <a:t>and </a:t>
            </a:r>
            <a:r>
              <a:rPr lang="en-US" sz="2000" dirty="0"/>
              <a:t>mitigation </a:t>
            </a:r>
            <a:r>
              <a:rPr lang="en-US" sz="2000" dirty="0" smtClean="0"/>
              <a:t>studies</a:t>
            </a:r>
            <a:endParaRPr lang="en-US" sz="2000" dirty="0"/>
          </a:p>
          <a:p>
            <a:pPr marL="0" indent="0">
              <a:buNone/>
            </a:pPr>
            <a:endParaRPr lang="en-US" b="1" dirty="0" smtClean="0">
              <a:solidFill>
                <a:srgbClr val="1F497D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3461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0"/>
            <a:ext cx="6553200" cy="97536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cs typeface="Arial" panose="020B0604020202020204" pitchFamily="34" charset="0"/>
              </a:rPr>
              <a:t>W7-X: Plans for 2015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National laboratory team (PPPL, ORNL, LANL) goals for 2015</a:t>
            </a:r>
          </a:p>
          <a:p>
            <a:pPr lvl="1">
              <a:lnSpc>
                <a:spcPct val="105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400" dirty="0"/>
              <a:t>Commissioning and first exploitation of the trim coils.</a:t>
            </a:r>
          </a:p>
          <a:p>
            <a:pPr lvl="1">
              <a:lnSpc>
                <a:spcPct val="105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400" dirty="0"/>
              <a:t>Delivery of U.S. </a:t>
            </a:r>
            <a:r>
              <a:rPr lang="en-US" sz="2400" dirty="0" smtClean="0"/>
              <a:t>XICS, IR camera </a:t>
            </a:r>
            <a:r>
              <a:rPr lang="en-US" sz="2400" dirty="0"/>
              <a:t>and pellet mass detectors.</a:t>
            </a:r>
          </a:p>
          <a:p>
            <a:pPr lvl="1">
              <a:lnSpc>
                <a:spcPct val="105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400" dirty="0"/>
              <a:t>Design of TDU scraper element and associated diagnostics (IR camera, divertor manometers, Langmuir probes</a:t>
            </a:r>
            <a:r>
              <a:rPr lang="en-US" sz="2400" dirty="0" smtClean="0"/>
              <a:t>)</a:t>
            </a:r>
          </a:p>
          <a:p>
            <a:pPr lvl="1">
              <a:lnSpc>
                <a:spcPct val="105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400" dirty="0" err="1"/>
              <a:t>Ti</a:t>
            </a:r>
            <a:r>
              <a:rPr lang="en-US" sz="2400" dirty="0"/>
              <a:t>, </a:t>
            </a:r>
            <a:r>
              <a:rPr lang="en-US" sz="2400" dirty="0" err="1"/>
              <a:t>Te</a:t>
            </a:r>
            <a:r>
              <a:rPr lang="en-US" sz="2400" dirty="0"/>
              <a:t> profiles with XICS</a:t>
            </a:r>
          </a:p>
          <a:p>
            <a:pPr lvl="1">
              <a:lnSpc>
                <a:spcPct val="105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400" dirty="0"/>
              <a:t>High-resolution limiter temperature profiles with IR camera</a:t>
            </a:r>
          </a:p>
          <a:p>
            <a:pPr lvl="1">
              <a:lnSpc>
                <a:spcPct val="105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400" dirty="0"/>
              <a:t>Magnetic field mapping, including trim coil </a:t>
            </a:r>
            <a:r>
              <a:rPr lang="en-US" sz="2400" dirty="0" smtClean="0"/>
              <a:t>effects</a:t>
            </a:r>
          </a:p>
          <a:p>
            <a:pPr>
              <a:lnSpc>
                <a:spcPct val="105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1F497D"/>
                </a:solidFill>
              </a:rPr>
              <a:t>One-two new university grants to be funded in Spring 2015</a:t>
            </a:r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6480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0"/>
            <a:ext cx="6553200" cy="97536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cs typeface="Arial" panose="020B0604020202020204" pitchFamily="34" charset="0"/>
              </a:rPr>
              <a:t>W7-X Schedule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Trim </a:t>
            </a:r>
            <a:r>
              <a:rPr lang="en-US" dirty="0"/>
              <a:t>coil magnet tests: </a:t>
            </a:r>
            <a:r>
              <a:rPr lang="en-US" dirty="0" smtClean="0"/>
              <a:t>completed 04 Dec.</a:t>
            </a:r>
            <a:endParaRPr lang="en-US" dirty="0"/>
          </a:p>
          <a:p>
            <a:r>
              <a:rPr lang="en-US" dirty="0" smtClean="0"/>
              <a:t>Magnet cool down</a:t>
            </a:r>
            <a:r>
              <a:rPr lang="en-US" dirty="0"/>
              <a:t>: starts 05 Jan.</a:t>
            </a:r>
          </a:p>
          <a:p>
            <a:r>
              <a:rPr lang="en-US" dirty="0" smtClean="0"/>
              <a:t>Plasma </a:t>
            </a:r>
            <a:r>
              <a:rPr lang="en-US" dirty="0"/>
              <a:t>vessel closed: 06 March.</a:t>
            </a:r>
          </a:p>
          <a:p>
            <a:r>
              <a:rPr lang="en-US" dirty="0" smtClean="0"/>
              <a:t>SC </a:t>
            </a:r>
            <a:r>
              <a:rPr lang="en-US" dirty="0"/>
              <a:t>magnet tests: </a:t>
            </a:r>
            <a:r>
              <a:rPr lang="en-US" dirty="0" smtClean="0"/>
              <a:t>starts </a:t>
            </a:r>
            <a:r>
              <a:rPr lang="en-US" dirty="0"/>
              <a:t>27 March.</a:t>
            </a:r>
          </a:p>
          <a:p>
            <a:r>
              <a:rPr lang="en-US" dirty="0" smtClean="0"/>
              <a:t>Flux </a:t>
            </a:r>
            <a:r>
              <a:rPr lang="en-US" dirty="0"/>
              <a:t>surface measurements: starts 15 May.</a:t>
            </a:r>
          </a:p>
          <a:p>
            <a:r>
              <a:rPr lang="en-US" dirty="0" smtClean="0"/>
              <a:t>Plasma </a:t>
            </a:r>
            <a:r>
              <a:rPr lang="en-US" dirty="0"/>
              <a:t>vessel </a:t>
            </a:r>
            <a:r>
              <a:rPr lang="en-US" dirty="0" err="1"/>
              <a:t>bakeout</a:t>
            </a:r>
            <a:r>
              <a:rPr lang="en-US" dirty="0"/>
              <a:t>: starts 05 June.</a:t>
            </a:r>
          </a:p>
          <a:p>
            <a:r>
              <a:rPr lang="en-US" dirty="0" smtClean="0"/>
              <a:t>First </a:t>
            </a:r>
            <a:r>
              <a:rPr lang="en-US" dirty="0"/>
              <a:t>plasma: 02 July.</a:t>
            </a:r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4284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6553200" cy="97536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Interior of </a:t>
            </a:r>
            <a:r>
              <a:rPr lang="en-US" sz="3200" b="1" dirty="0" err="1" smtClean="0"/>
              <a:t>Wendelstein</a:t>
            </a:r>
            <a:r>
              <a:rPr lang="en-US" sz="3200" b="1" dirty="0" smtClean="0"/>
              <a:t> 7-X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solidFill>
                <a:srgbClr val="1F497D"/>
              </a:solidFill>
            </a:endParaRPr>
          </a:p>
          <a:p>
            <a:pPr lvl="1"/>
            <a:endParaRPr lang="en-US" dirty="0"/>
          </a:p>
          <a:p>
            <a:pPr marL="0" indent="0">
              <a:buNone/>
            </a:pPr>
            <a:endParaRPr lang="en-US" b="1" dirty="0" smtClean="0">
              <a:solidFill>
                <a:srgbClr val="1F497D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1026" name="Picture 2" descr="C:\Users\eckstran\AppData\Local\Microsoft\Windows\Temporary Internet Files\Content.Outlook\O5X6FIEI\14803235000_28c90edf2d_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620000" cy="50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39185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0"/>
            <a:ext cx="6553200" cy="97536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Plans for Student Collaborations</a:t>
            </a:r>
            <a:br>
              <a:rPr lang="en-US" sz="3200" b="1" dirty="0" smtClean="0"/>
            </a:br>
            <a:r>
              <a:rPr lang="en-US" sz="3200" b="1" dirty="0" smtClean="0"/>
              <a:t>on W7-X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15000"/>
              </a:lnSpc>
            </a:pPr>
            <a:r>
              <a:rPr lang="en-US" sz="6800" dirty="0">
                <a:solidFill>
                  <a:srgbClr val="1F497D"/>
                </a:solidFill>
              </a:rPr>
              <a:t>W7-X </a:t>
            </a:r>
            <a:r>
              <a:rPr lang="en-US" sz="6800" dirty="0" smtClean="0">
                <a:solidFill>
                  <a:srgbClr val="1F497D"/>
                </a:solidFill>
              </a:rPr>
              <a:t>will provide </a:t>
            </a:r>
            <a:r>
              <a:rPr lang="en-US" sz="6800" dirty="0">
                <a:solidFill>
                  <a:srgbClr val="1F497D"/>
                </a:solidFill>
              </a:rPr>
              <a:t>excellent </a:t>
            </a:r>
            <a:r>
              <a:rPr lang="en-US" sz="6800" dirty="0" smtClean="0">
                <a:solidFill>
                  <a:srgbClr val="1F497D"/>
                </a:solidFill>
              </a:rPr>
              <a:t>opportunities for </a:t>
            </a:r>
            <a:r>
              <a:rPr lang="en-US" sz="6800" dirty="0">
                <a:solidFill>
                  <a:srgbClr val="1F497D"/>
                </a:solidFill>
              </a:rPr>
              <a:t>U.S. graduate </a:t>
            </a:r>
            <a:r>
              <a:rPr lang="en-US" sz="6800" dirty="0" smtClean="0">
                <a:solidFill>
                  <a:srgbClr val="1F497D"/>
                </a:solidFill>
              </a:rPr>
              <a:t>students </a:t>
            </a:r>
            <a:endParaRPr lang="en-US" sz="6800" dirty="0">
              <a:solidFill>
                <a:srgbClr val="1F497D"/>
              </a:solidFill>
            </a:endParaRPr>
          </a:p>
          <a:p>
            <a:pPr lvl="1">
              <a:lnSpc>
                <a:spcPct val="125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5500" dirty="0"/>
              <a:t>Research on unique, world-class </a:t>
            </a:r>
            <a:r>
              <a:rPr lang="en-US" sz="5500" dirty="0" smtClean="0"/>
              <a:t>facility</a:t>
            </a:r>
            <a:endParaRPr lang="en-US" sz="5500" dirty="0"/>
          </a:p>
          <a:p>
            <a:pPr lvl="1">
              <a:lnSpc>
                <a:spcPct val="125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5500" dirty="0"/>
              <a:t>Interaction with a multi-national research </a:t>
            </a:r>
            <a:r>
              <a:rPr lang="en-US" sz="5500" dirty="0" smtClean="0"/>
              <a:t>team</a:t>
            </a:r>
            <a:endParaRPr lang="en-US" sz="5500" dirty="0"/>
          </a:p>
          <a:p>
            <a:pPr lvl="1">
              <a:lnSpc>
                <a:spcPct val="125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5500" dirty="0"/>
              <a:t>Integration in IPP academic culture</a:t>
            </a:r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en-US" sz="4900" dirty="0"/>
              <a:t>Four faculty members</a:t>
            </a:r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en-US" sz="4900" dirty="0"/>
              <a:t>~50 PhD students, ~20 postdocs expected</a:t>
            </a:r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en-US" sz="4900" dirty="0"/>
              <a:t>International </a:t>
            </a:r>
            <a:r>
              <a:rPr lang="en-US" sz="4900" dirty="0" err="1"/>
              <a:t>Helmholz</a:t>
            </a:r>
            <a:r>
              <a:rPr lang="en-US" sz="4900" dirty="0"/>
              <a:t> Graduate School for Plasma </a:t>
            </a:r>
            <a:r>
              <a:rPr lang="en-US" sz="4900" dirty="0" smtClean="0"/>
              <a:t>Physics</a:t>
            </a:r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en-US" sz="4900" dirty="0" smtClean="0"/>
              <a:t>Student </a:t>
            </a:r>
            <a:r>
              <a:rPr lang="en-US" sz="4900" dirty="0"/>
              <a:t>seminars, guest lectures</a:t>
            </a:r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en-US" sz="4900" dirty="0"/>
              <a:t>English language as the standard</a:t>
            </a:r>
          </a:p>
          <a:p>
            <a:pPr>
              <a:lnSpc>
                <a:spcPct val="115000"/>
              </a:lnSpc>
            </a:pPr>
            <a:r>
              <a:rPr lang="en-US" sz="6800" dirty="0">
                <a:solidFill>
                  <a:srgbClr val="1F497D"/>
                </a:solidFill>
              </a:rPr>
              <a:t>IPP </a:t>
            </a:r>
            <a:r>
              <a:rPr lang="en-US" sz="6800" dirty="0" smtClean="0">
                <a:solidFill>
                  <a:srgbClr val="1F497D"/>
                </a:solidFill>
              </a:rPr>
              <a:t>proposes </a:t>
            </a:r>
            <a:r>
              <a:rPr lang="en-US" sz="6800" dirty="0">
                <a:solidFill>
                  <a:srgbClr val="1F497D"/>
                </a:solidFill>
              </a:rPr>
              <a:t>a team approach for </a:t>
            </a:r>
            <a:r>
              <a:rPr lang="en-US" sz="6800" dirty="0" smtClean="0">
                <a:solidFill>
                  <a:srgbClr val="1F497D"/>
                </a:solidFill>
              </a:rPr>
              <a:t>supervising </a:t>
            </a:r>
            <a:r>
              <a:rPr lang="en-US" sz="6800" dirty="0">
                <a:solidFill>
                  <a:srgbClr val="1F497D"/>
                </a:solidFill>
              </a:rPr>
              <a:t>graduate students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Calibri" pitchFamily="34" charset="0"/>
              <a:buChar char="̶"/>
            </a:pPr>
            <a:r>
              <a:rPr lang="en-US" sz="5500" dirty="0"/>
              <a:t>The student’s U.S. </a:t>
            </a:r>
            <a:r>
              <a:rPr lang="en-US" sz="5500" dirty="0" smtClean="0"/>
              <a:t>supervisor</a:t>
            </a:r>
            <a:endParaRPr lang="en-US" sz="5500" dirty="0"/>
          </a:p>
          <a:p>
            <a:pPr lvl="1">
              <a:lnSpc>
                <a:spcPct val="115000"/>
              </a:lnSpc>
              <a:spcBef>
                <a:spcPts val="0"/>
              </a:spcBef>
              <a:buFont typeface="Calibri" pitchFamily="34" charset="0"/>
              <a:buChar char="̶"/>
            </a:pPr>
            <a:r>
              <a:rPr lang="en-US" sz="5500" dirty="0"/>
              <a:t>An IPP mentor / host, accountable to the W7-X scientific </a:t>
            </a:r>
            <a:r>
              <a:rPr lang="en-US" sz="5500" dirty="0" smtClean="0"/>
              <a:t>directorate</a:t>
            </a:r>
            <a:endParaRPr lang="en-US" sz="5500" dirty="0"/>
          </a:p>
          <a:p>
            <a:pPr>
              <a:lnSpc>
                <a:spcPct val="115000"/>
              </a:lnSpc>
            </a:pPr>
            <a:r>
              <a:rPr lang="en-US" sz="6800" dirty="0" smtClean="0">
                <a:solidFill>
                  <a:srgbClr val="1F497D"/>
                </a:solidFill>
              </a:rPr>
              <a:t>Assistance with living </a:t>
            </a:r>
            <a:r>
              <a:rPr lang="en-US" sz="6800" dirty="0">
                <a:solidFill>
                  <a:srgbClr val="1F497D"/>
                </a:solidFill>
              </a:rPr>
              <a:t>in Greifswald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Calibri" pitchFamily="34" charset="0"/>
              <a:buChar char="‒"/>
            </a:pPr>
            <a:r>
              <a:rPr lang="en-US" sz="5500" dirty="0"/>
              <a:t>Many resources, e.g., Welcome Centre, Max Planck Society Manual for Researchers, U.S. “FAQ” document, etc.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Calibri" pitchFamily="34" charset="0"/>
              <a:buChar char="‒"/>
            </a:pPr>
            <a:r>
              <a:rPr lang="en-US" sz="5500" dirty="0"/>
              <a:t>Superb support from IPP administration team (</a:t>
            </a:r>
            <a:r>
              <a:rPr lang="en-US" sz="5500" dirty="0" smtClean="0"/>
              <a:t>housing, </a:t>
            </a:r>
            <a:r>
              <a:rPr lang="en-US" sz="5500" dirty="0"/>
              <a:t>governmental formalities, etc.)</a:t>
            </a:r>
          </a:p>
        </p:txBody>
      </p:sp>
    </p:spTree>
    <p:extLst>
      <p:ext uri="{BB962C8B-B14F-4D97-AF65-F5344CB8AC3E}">
        <p14:creationId xmlns:p14="http://schemas.microsoft.com/office/powerpoint/2010/main" val="132816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0"/>
            <a:ext cx="6553200" cy="97536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International Collaboration</a:t>
            </a:r>
            <a:br>
              <a:rPr lang="en-US" sz="3200" b="1" dirty="0" smtClean="0"/>
            </a:br>
            <a:r>
              <a:rPr lang="en-US" sz="3200" b="1" dirty="0" smtClean="0"/>
              <a:t>and the Road to ITER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15000"/>
              </a:lnSpc>
            </a:pPr>
            <a:r>
              <a:rPr lang="en-US" sz="8000" dirty="0" smtClean="0">
                <a:solidFill>
                  <a:srgbClr val="1F497D"/>
                </a:solidFill>
              </a:rPr>
              <a:t>Current collaborations should develop effective ways to participate on ITER </a:t>
            </a:r>
            <a:endParaRPr lang="en-US" sz="8000" dirty="0">
              <a:solidFill>
                <a:srgbClr val="1F497D"/>
              </a:solidFill>
            </a:endParaRPr>
          </a:p>
          <a:p>
            <a:pPr lvl="1">
              <a:lnSpc>
                <a:spcPct val="125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6000" dirty="0" smtClean="0"/>
              <a:t>Topical teams, with some members on-site for short- and long-term assignments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6000" dirty="0"/>
              <a:t>Remote </a:t>
            </a:r>
            <a:r>
              <a:rPr lang="en-US" sz="6000" dirty="0" smtClean="0"/>
              <a:t>participation with rapid access to data</a:t>
            </a:r>
            <a:endParaRPr lang="en-US" sz="6000" dirty="0"/>
          </a:p>
          <a:p>
            <a:pPr>
              <a:lnSpc>
                <a:spcPct val="115000"/>
              </a:lnSpc>
            </a:pPr>
            <a:r>
              <a:rPr lang="en-US" sz="8000" dirty="0" smtClean="0">
                <a:solidFill>
                  <a:srgbClr val="1F497D"/>
                </a:solidFill>
              </a:rPr>
              <a:t>Collaborate on JET DT experiments?</a:t>
            </a:r>
          </a:p>
          <a:p>
            <a:pPr lvl="1">
              <a:lnSpc>
                <a:spcPct val="115000"/>
              </a:lnSpc>
              <a:buFont typeface="Calibri" panose="020F0502020204030204" pitchFamily="34" charset="0"/>
              <a:buChar char="−"/>
            </a:pPr>
            <a:r>
              <a:rPr lang="en-US" sz="6000" dirty="0" smtClean="0"/>
              <a:t>A </a:t>
            </a:r>
            <a:r>
              <a:rPr lang="en-US" sz="6000" dirty="0"/>
              <a:t>new generation of US scientists and </a:t>
            </a:r>
            <a:r>
              <a:rPr lang="en-US" sz="6000" dirty="0" smtClean="0"/>
              <a:t>engineers would gain experience with DT plasmas prior to ITER operations</a:t>
            </a:r>
            <a:endParaRPr lang="en-US" sz="6000" dirty="0"/>
          </a:p>
          <a:p>
            <a:pPr>
              <a:lnSpc>
                <a:spcPct val="115000"/>
              </a:lnSpc>
            </a:pPr>
            <a:r>
              <a:rPr lang="en-US" sz="8000" dirty="0" smtClean="0">
                <a:solidFill>
                  <a:srgbClr val="1F497D"/>
                </a:solidFill>
              </a:rPr>
              <a:t>Establish a truly international team as a prototype for the ITER team?</a:t>
            </a:r>
            <a:endParaRPr lang="en-US" sz="8000" dirty="0">
              <a:solidFill>
                <a:srgbClr val="1F497D"/>
              </a:solidFill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Calibri" pitchFamily="34" charset="0"/>
              <a:buChar char="̶"/>
            </a:pPr>
            <a:r>
              <a:rPr lang="en-US" sz="6000" dirty="0" smtClean="0"/>
              <a:t>Facility focus: JET? JT-60SA?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2783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6553200" cy="97536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International Collaboration</a:t>
            </a:r>
            <a:br>
              <a:rPr lang="en-US" sz="3200" b="1" dirty="0" smtClean="0"/>
            </a:br>
            <a:r>
              <a:rPr lang="en-US" sz="3200" b="1" dirty="0" smtClean="0"/>
              <a:t>in Fusion Research (1)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>
              <a:solidFill>
                <a:srgbClr val="1F497D"/>
              </a:solidFill>
            </a:endParaRPr>
          </a:p>
          <a:p>
            <a:pPr lvl="1"/>
            <a:endParaRPr lang="en-US" dirty="0"/>
          </a:p>
          <a:p>
            <a:pPr marL="0" indent="0">
              <a:buNone/>
            </a:pPr>
            <a:endParaRPr lang="en-US" b="1" dirty="0" smtClean="0">
              <a:solidFill>
                <a:srgbClr val="1F497D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09600" y="1371600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1F497D"/>
                </a:solidFill>
              </a:rPr>
              <a:t>FES has a long history of international collaboration </a:t>
            </a:r>
          </a:p>
          <a:p>
            <a:pPr lvl="1"/>
            <a:r>
              <a:rPr lang="en-US" sz="2000" dirty="0" smtClean="0"/>
              <a:t>Formal collaborations with Europe, Russia and Japan began more than 30 years ago</a:t>
            </a:r>
          </a:p>
          <a:p>
            <a:pPr lvl="1"/>
            <a:r>
              <a:rPr lang="en-US" sz="2000" dirty="0" smtClean="0"/>
              <a:t>The first major collaboration on the superconducting tokamak Tore Supra was initiated about 27 years ago</a:t>
            </a:r>
          </a:p>
          <a:p>
            <a:pPr lvl="1"/>
            <a:r>
              <a:rPr lang="en-US" sz="2000" dirty="0"/>
              <a:t>ITER CDA began </a:t>
            </a:r>
            <a:r>
              <a:rPr lang="en-US" sz="2000" dirty="0" smtClean="0"/>
              <a:t>more than 25 </a:t>
            </a:r>
            <a:r>
              <a:rPr lang="en-US" sz="2000" dirty="0"/>
              <a:t>years ago</a:t>
            </a:r>
          </a:p>
          <a:p>
            <a:r>
              <a:rPr lang="en-US" sz="2400" dirty="0" smtClean="0">
                <a:solidFill>
                  <a:srgbClr val="1F497D"/>
                </a:solidFill>
              </a:rPr>
              <a:t>For more than 20 years, international activities were focused on collaborations on JET, Tore Supra, TEXTOR, and JT-60</a:t>
            </a:r>
          </a:p>
          <a:p>
            <a:r>
              <a:rPr lang="en-US" sz="2400" dirty="0">
                <a:solidFill>
                  <a:srgbClr val="1F497D"/>
                </a:solidFill>
              </a:rPr>
              <a:t>The International Tokamak Physics Activity (ITPA</a:t>
            </a:r>
            <a:r>
              <a:rPr lang="en-US" sz="2400" dirty="0" smtClean="0">
                <a:solidFill>
                  <a:srgbClr val="1F497D"/>
                </a:solidFill>
              </a:rPr>
              <a:t>), which now </a:t>
            </a:r>
            <a:r>
              <a:rPr lang="en-US" sz="2400" dirty="0">
                <a:solidFill>
                  <a:srgbClr val="1F497D"/>
                </a:solidFill>
              </a:rPr>
              <a:t>operates under the auspices of </a:t>
            </a:r>
            <a:r>
              <a:rPr lang="en-US" sz="2400" dirty="0" smtClean="0">
                <a:solidFill>
                  <a:srgbClr val="1F497D"/>
                </a:solidFill>
              </a:rPr>
              <a:t>ITER, began as the ITER Expert Groups nearly 20 years ago</a:t>
            </a:r>
          </a:p>
          <a:p>
            <a:r>
              <a:rPr lang="en-US" sz="2400" dirty="0" smtClean="0">
                <a:solidFill>
                  <a:srgbClr val="1F497D"/>
                </a:solidFill>
              </a:rPr>
              <a:t>For much of this time there were only a few institutions with significant involvement in international collaborations</a:t>
            </a:r>
          </a:p>
        </p:txBody>
      </p:sp>
    </p:spTree>
    <p:extLst>
      <p:ext uri="{BB962C8B-B14F-4D97-AF65-F5344CB8AC3E}">
        <p14:creationId xmlns:p14="http://schemas.microsoft.com/office/powerpoint/2010/main" val="81159072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6553200" cy="97536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International Collaboration</a:t>
            </a:r>
            <a:br>
              <a:rPr lang="en-US" sz="3200" b="1" dirty="0" smtClean="0"/>
            </a:br>
            <a:r>
              <a:rPr lang="en-US" sz="3200" b="1" dirty="0" smtClean="0"/>
              <a:t>in Fusion Research (2)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>
              <a:solidFill>
                <a:srgbClr val="1F497D"/>
              </a:solidFill>
            </a:endParaRPr>
          </a:p>
          <a:p>
            <a:pPr lvl="1"/>
            <a:endParaRPr lang="en-US" dirty="0"/>
          </a:p>
          <a:p>
            <a:pPr marL="0" indent="0">
              <a:buNone/>
            </a:pPr>
            <a:endParaRPr lang="en-US" b="1" dirty="0" smtClean="0">
              <a:solidFill>
                <a:srgbClr val="1F497D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09600" y="1371600"/>
            <a:ext cx="81534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1F497D"/>
                </a:solidFill>
              </a:rPr>
              <a:t>With the emergence of major new international facilities during the past decade, FESAC was charged with identifying opportunities for collaboration on superconducting tokamaks and stellarators abroad</a:t>
            </a:r>
          </a:p>
          <a:p>
            <a:r>
              <a:rPr lang="en-US" sz="2400" dirty="0" smtClean="0">
                <a:solidFill>
                  <a:srgbClr val="1F497D"/>
                </a:solidFill>
              </a:rPr>
              <a:t>FESAC identified three “compelling” areas of research</a:t>
            </a:r>
          </a:p>
          <a:p>
            <a:pPr lvl="1"/>
            <a:r>
              <a:rPr lang="en-US" sz="2000" dirty="0"/>
              <a:t>Extending </a:t>
            </a:r>
            <a:r>
              <a:rPr lang="en-US" sz="2000" dirty="0" smtClean="0"/>
              <a:t>high performance </a:t>
            </a:r>
            <a:r>
              <a:rPr lang="en-US" sz="2000" dirty="0"/>
              <a:t>core regimes to </a:t>
            </a:r>
            <a:r>
              <a:rPr lang="en-US" sz="2000" dirty="0" smtClean="0"/>
              <a:t>long pulse</a:t>
            </a:r>
          </a:p>
          <a:p>
            <a:pPr lvl="1"/>
            <a:r>
              <a:rPr lang="en-US" sz="2000" dirty="0"/>
              <a:t>Development and </a:t>
            </a:r>
            <a:r>
              <a:rPr lang="en-US" sz="2000" dirty="0" smtClean="0"/>
              <a:t>integration </a:t>
            </a:r>
            <a:r>
              <a:rPr lang="en-US" sz="2000" dirty="0"/>
              <a:t>of </a:t>
            </a:r>
            <a:r>
              <a:rPr lang="en-US" sz="2000" dirty="0" smtClean="0"/>
              <a:t>long pulse plasma-wall solutions</a:t>
            </a:r>
          </a:p>
          <a:p>
            <a:pPr lvl="1"/>
            <a:r>
              <a:rPr lang="en-US" sz="2000" dirty="0"/>
              <a:t>Understanding the dynamics and stability of the burning plasma </a:t>
            </a:r>
            <a:r>
              <a:rPr lang="en-US" sz="2000" dirty="0" smtClean="0"/>
              <a:t>state</a:t>
            </a:r>
            <a:endParaRPr lang="en-US" sz="2000" dirty="0">
              <a:solidFill>
                <a:srgbClr val="1F497D"/>
              </a:solidFill>
            </a:endParaRPr>
          </a:p>
          <a:p>
            <a:r>
              <a:rPr lang="en-US" sz="2400" dirty="0" smtClean="0">
                <a:solidFill>
                  <a:srgbClr val="1F497D"/>
                </a:solidFill>
              </a:rPr>
              <a:t>FESAC also </a:t>
            </a:r>
            <a:r>
              <a:rPr lang="en-US" sz="2400" dirty="0">
                <a:solidFill>
                  <a:srgbClr val="1F497D"/>
                </a:solidFill>
              </a:rPr>
              <a:t>made recommendations on Criteria for Selecting Int’l Collaboration </a:t>
            </a:r>
            <a:r>
              <a:rPr lang="en-US" sz="2400" dirty="0" smtClean="0">
                <a:solidFill>
                  <a:srgbClr val="1F497D"/>
                </a:solidFill>
              </a:rPr>
              <a:t>Opportunities and Modes of Collaboration</a:t>
            </a:r>
          </a:p>
          <a:p>
            <a:r>
              <a:rPr lang="en-US" sz="2400" dirty="0" smtClean="0">
                <a:solidFill>
                  <a:srgbClr val="1F497D"/>
                </a:solidFill>
              </a:rPr>
              <a:t>Subsequently, FES issued DE-FOA-0000714 and began selecting international collaborations via peer review</a:t>
            </a:r>
            <a:endParaRPr lang="en-US" sz="2400" dirty="0">
              <a:solidFill>
                <a:srgbClr val="1F497D"/>
              </a:solidFill>
            </a:endParaRPr>
          </a:p>
          <a:p>
            <a:endParaRPr lang="en-US" sz="2400" dirty="0" smtClean="0">
              <a:solidFill>
                <a:srgbClr val="1F497D"/>
              </a:solidFill>
            </a:endParaRPr>
          </a:p>
          <a:p>
            <a:endParaRPr lang="en-US" sz="2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34880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0"/>
            <a:ext cx="6553200" cy="975360"/>
          </a:xfrm>
        </p:spPr>
        <p:txBody>
          <a:bodyPr>
            <a:no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Two </a:t>
            </a:r>
            <a:r>
              <a:rPr lang="en-US" sz="3200" b="1" dirty="0" smtClean="0">
                <a:cs typeface="Arial" panose="020B0604020202020204" pitchFamily="34" charset="0"/>
              </a:rPr>
              <a:t>New International Collaboration Teams Funded in </a:t>
            </a:r>
            <a:r>
              <a:rPr lang="en-US" sz="3200" b="1" dirty="0">
                <a:cs typeface="Arial" panose="020B0604020202020204" pitchFamily="34" charset="0"/>
              </a:rPr>
              <a:t>FY 2014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These new multi-institutional teams collaborate mainly on EAST and KSTAR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Control and Extension of ITER and Advanced Scenarios to Long Pulse in EAST and </a:t>
            </a:r>
            <a:r>
              <a:rPr lang="en-US" dirty="0" smtClean="0"/>
              <a:t>KSTAR</a:t>
            </a:r>
          </a:p>
          <a:p>
            <a:pPr marL="1314450" lvl="3" indent="0">
              <a:buNone/>
            </a:pPr>
            <a:r>
              <a:rPr lang="en-US" sz="2200" dirty="0" smtClean="0">
                <a:solidFill>
                  <a:srgbClr val="1F497D"/>
                </a:solidFill>
              </a:rPr>
              <a:t>GA (lead), Lehigh Univ., LLNL, MIT, ORNL, PPPL, UCLA, Univ. of Texas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Development of Long-Pulse Heating and Current Drive Actuators and Operational Techniques Compatible with a High-Z Divertor and First Wall</a:t>
            </a:r>
          </a:p>
          <a:p>
            <a:pPr marL="1314450" lvl="3" indent="0">
              <a:buNone/>
            </a:pPr>
            <a:r>
              <a:rPr lang="en-US" sz="2200" dirty="0" smtClean="0">
                <a:solidFill>
                  <a:srgbClr val="1F497D"/>
                </a:solidFill>
              </a:rPr>
              <a:t>MIT (lead), LLNL, PPPL, UCLA, UCSD, College of William &amp; Mary</a:t>
            </a:r>
          </a:p>
          <a:p>
            <a:r>
              <a:rPr lang="en-US" dirty="0" smtClean="0">
                <a:solidFill>
                  <a:srgbClr val="1F497D"/>
                </a:solidFill>
              </a:rPr>
              <a:t>FY 2014 funding: $2M per team</a:t>
            </a:r>
          </a:p>
          <a:p>
            <a:r>
              <a:rPr lang="en-US" dirty="0" smtClean="0">
                <a:solidFill>
                  <a:srgbClr val="1F497D"/>
                </a:solidFill>
              </a:rPr>
              <a:t>FY 2015-16 funding: $2.4M per team</a:t>
            </a:r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1258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0"/>
            <a:ext cx="6553200" cy="97536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Major International Collaborations</a:t>
            </a:r>
            <a:endParaRPr lang="en-US" sz="3200" b="1" dirty="0"/>
          </a:p>
        </p:txBody>
      </p:sp>
      <p:pic>
        <p:nvPicPr>
          <p:cNvPr id="5" name="Picture 2" descr="http://www.hellodd.com/IMAGE/NEWS/2010/07/201007011904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919" y="3177409"/>
            <a:ext cx="2185553" cy="1454759"/>
          </a:xfrm>
          <a:prstGeom prst="rect">
            <a:avLst/>
          </a:prstGeom>
          <a:noFill/>
          <a:ln w="25400" cmpd="tri"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14" descr="http://k43.pbase.com/o4/39/436339/1/62736065.TB2VLgy6.IMG_689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919" y="1447712"/>
            <a:ext cx="2172481" cy="1447888"/>
          </a:xfrm>
          <a:prstGeom prst="rect">
            <a:avLst/>
          </a:prstGeom>
          <a:noFill/>
          <a:ln w="25400" cmpd="tri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19" y="4953000"/>
            <a:ext cx="2150917" cy="143464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10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5919" y="1447800"/>
            <a:ext cx="762000" cy="5111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103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5919" y="4953000"/>
            <a:ext cx="762000" cy="5111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103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5919" y="3184368"/>
            <a:ext cx="762000" cy="5111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Content Placeholder 10"/>
          <p:cNvSpPr txBox="1">
            <a:spLocks noGrp="1"/>
          </p:cNvSpPr>
          <p:nvPr>
            <p:ph idx="1"/>
          </p:nvPr>
        </p:nvSpPr>
        <p:spPr>
          <a:xfrm>
            <a:off x="2667000" y="1371600"/>
            <a:ext cx="6019800" cy="473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Aft>
                <a:spcPts val="0"/>
              </a:spcAft>
            </a:pPr>
            <a:r>
              <a:rPr lang="en-US" sz="2000" b="1" u="sng" dirty="0" smtClean="0">
                <a:solidFill>
                  <a:srgbClr val="002060"/>
                </a:solidFill>
                <a:cs typeface="Arial" panose="020B0604020202020204" pitchFamily="34" charset="0"/>
              </a:rPr>
              <a:t>EAST  </a:t>
            </a:r>
            <a:r>
              <a:rPr lang="en-US" sz="2000" b="1" u="sng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Tokamak</a:t>
            </a:r>
            <a:r>
              <a:rPr lang="en-US" sz="2000" b="1" u="sng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000" b="1" u="sng" dirty="0" smtClean="0">
                <a:solidFill>
                  <a:srgbClr val="002060"/>
                </a:solidFill>
                <a:cs typeface="Arial" panose="020B0604020202020204" pitchFamily="34" charset="0"/>
              </a:rPr>
              <a:t>(Hefei</a:t>
            </a:r>
            <a:r>
              <a:rPr lang="en-US" sz="2000" b="1" u="sng" dirty="0" smtClean="0">
                <a:solidFill>
                  <a:srgbClr val="002060"/>
                </a:solidFill>
                <a:cs typeface="Arial" panose="020B0604020202020204" pitchFamily="34" charset="0"/>
              </a:rPr>
              <a:t>, China)</a:t>
            </a:r>
            <a:endParaRPr lang="en-US" sz="2000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400050" lvl="1" indent="0" eaLnBrk="0" hangingPunct="0">
              <a:buNone/>
            </a:pPr>
            <a:r>
              <a:rPr lang="en-US" sz="1600" b="0" dirty="0" smtClean="0">
                <a:solidFill>
                  <a:srgbClr val="002060"/>
                </a:solidFill>
              </a:rPr>
              <a:t>Goal: 1000s pulse, 1 MA</a:t>
            </a:r>
          </a:p>
          <a:p>
            <a:pPr marL="400050" lvl="1" indent="0" eaLnBrk="0" hangingPunct="0">
              <a:buNone/>
            </a:pPr>
            <a:r>
              <a:rPr lang="en-US" sz="1600" dirty="0"/>
              <a:t>US </a:t>
            </a:r>
            <a:r>
              <a:rPr lang="en-US" sz="1600" dirty="0" smtClean="0"/>
              <a:t>involvement: plasma control, scenario modeling, design analysis for RF antennas and launchers and divertor components, diagnostics, planning and participating in experiments</a:t>
            </a:r>
            <a:endParaRPr lang="en-US" sz="1600" b="0" dirty="0" smtClean="0"/>
          </a:p>
          <a:p>
            <a:pPr eaLnBrk="0" hangingPunct="0">
              <a:spcAft>
                <a:spcPts val="0"/>
              </a:spcAft>
            </a:pPr>
            <a:endParaRPr lang="en-US" sz="1600" dirty="0">
              <a:solidFill>
                <a:srgbClr val="002060"/>
              </a:solidFill>
            </a:endParaRPr>
          </a:p>
          <a:p>
            <a:pPr eaLnBrk="0" hangingPunct="0">
              <a:spcAft>
                <a:spcPts val="0"/>
              </a:spcAft>
            </a:pPr>
            <a:r>
              <a:rPr lang="en-US" sz="2000" b="1" u="sng" dirty="0">
                <a:solidFill>
                  <a:srgbClr val="002060"/>
                </a:solidFill>
                <a:cs typeface="Arial" panose="020B0604020202020204" pitchFamily="34" charset="0"/>
              </a:rPr>
              <a:t>KSTAR superconducting </a:t>
            </a:r>
            <a:r>
              <a:rPr lang="en-US" sz="2000" b="1" u="sng" dirty="0" err="1">
                <a:solidFill>
                  <a:srgbClr val="002060"/>
                </a:solidFill>
                <a:cs typeface="Arial" panose="020B0604020202020204" pitchFamily="34" charset="0"/>
              </a:rPr>
              <a:t>tokamak</a:t>
            </a:r>
            <a:r>
              <a:rPr lang="en-US" sz="2000" b="1" u="sng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000" b="1" u="sng" dirty="0" smtClean="0">
                <a:solidFill>
                  <a:srgbClr val="002060"/>
                </a:solidFill>
                <a:cs typeface="Arial" panose="020B0604020202020204" pitchFamily="34" charset="0"/>
              </a:rPr>
              <a:t>(</a:t>
            </a:r>
            <a:r>
              <a:rPr lang="en-US" sz="2000" b="1" u="sng" dirty="0" err="1">
                <a:solidFill>
                  <a:srgbClr val="002060"/>
                </a:solidFill>
                <a:cs typeface="Arial" panose="020B0604020202020204" pitchFamily="34" charset="0"/>
              </a:rPr>
              <a:t>Daejon</a:t>
            </a:r>
            <a:r>
              <a:rPr lang="en-US" sz="2000" b="1" u="sng" dirty="0">
                <a:solidFill>
                  <a:srgbClr val="002060"/>
                </a:solidFill>
                <a:cs typeface="Arial" panose="020B0604020202020204" pitchFamily="34" charset="0"/>
              </a:rPr>
              <a:t>, S. Korea)</a:t>
            </a:r>
            <a:r>
              <a:rPr 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  <a:p>
            <a:pPr marL="400050" lvl="1" indent="0" eaLnBrk="0" hangingPunct="0">
              <a:buNone/>
            </a:pP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Goal: 300s pulse, 2 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MA</a:t>
            </a:r>
          </a:p>
          <a:p>
            <a:pPr marL="400050" lvl="1" indent="0" eaLnBrk="0" hangingPunct="0">
              <a:buNone/>
            </a:pPr>
            <a:r>
              <a:rPr lang="en-US" sz="1600" dirty="0" smtClean="0">
                <a:cs typeface="Arial" panose="020B0604020202020204" pitchFamily="34" charset="0"/>
              </a:rPr>
              <a:t>US Involvement: MHD </a:t>
            </a:r>
            <a:r>
              <a:rPr lang="en-US" sz="1600" dirty="0">
                <a:cs typeface="Arial" panose="020B0604020202020204" pitchFamily="34" charset="0"/>
              </a:rPr>
              <a:t>mode </a:t>
            </a:r>
            <a:r>
              <a:rPr lang="en-US" sz="1600" dirty="0" smtClean="0">
                <a:cs typeface="Arial" panose="020B0604020202020204" pitchFamily="34" charset="0"/>
              </a:rPr>
              <a:t>control, high beta-normal operation, diagnostics, </a:t>
            </a:r>
            <a:r>
              <a:rPr lang="en-US" sz="1600" dirty="0"/>
              <a:t>planning and participating in experiments</a:t>
            </a:r>
            <a:endParaRPr lang="en-US" sz="1600" dirty="0">
              <a:cs typeface="Arial" panose="020B0604020202020204" pitchFamily="34" charset="0"/>
            </a:endParaRPr>
          </a:p>
          <a:p>
            <a:pPr eaLnBrk="0" hangingPunct="0">
              <a:spcAft>
                <a:spcPts val="0"/>
              </a:spcAft>
            </a:pPr>
            <a:endParaRPr lang="en-US" sz="1600" b="1" u="sng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eaLnBrk="0" hangingPunct="0">
              <a:spcAft>
                <a:spcPts val="0"/>
              </a:spcAft>
            </a:pPr>
            <a:endParaRPr lang="en-US" sz="1600" dirty="0">
              <a:solidFill>
                <a:srgbClr val="002060"/>
              </a:solidFill>
            </a:endParaRPr>
          </a:p>
          <a:p>
            <a:pPr eaLnBrk="0" hangingPunct="0">
              <a:spcAft>
                <a:spcPts val="0"/>
              </a:spcAft>
            </a:pPr>
            <a:r>
              <a:rPr lang="en-US" sz="2000" b="1" u="sng" dirty="0">
                <a:solidFill>
                  <a:srgbClr val="002060"/>
                </a:solidFill>
                <a:cs typeface="Arial" panose="020B0604020202020204" pitchFamily="34" charset="0"/>
              </a:rPr>
              <a:t>W7-X Stellarator (Greifswald, Germany)</a:t>
            </a:r>
          </a:p>
          <a:p>
            <a:pPr marL="400050" lvl="2" indent="0" eaLnBrk="0" hangingPunct="0">
              <a:buNone/>
            </a:pPr>
            <a:r>
              <a:rPr lang="en-US" sz="1600" dirty="0"/>
              <a:t>US involvement: trim coils and power supplies, high heat flux divertor components, IR imaging and X-ray imaging crystal spectrometer </a:t>
            </a:r>
            <a:r>
              <a:rPr lang="en-US" sz="1600" dirty="0" smtClean="0"/>
              <a:t>diagnostics, </a:t>
            </a:r>
            <a:r>
              <a:rPr lang="en-US" sz="1600" dirty="0"/>
              <a:t>planning for </a:t>
            </a:r>
            <a:r>
              <a:rPr lang="en-US" sz="1600" dirty="0" smtClean="0"/>
              <a:t>future operation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348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5"/>
          <p:cNvSpPr>
            <a:spLocks noChangeArrowheads="1"/>
          </p:cNvSpPr>
          <p:nvPr/>
        </p:nvSpPr>
        <p:spPr bwMode="auto">
          <a:xfrm flipV="1">
            <a:off x="0" y="685800"/>
            <a:ext cx="8991600" cy="76200"/>
          </a:xfrm>
          <a:prstGeom prst="rect">
            <a:avLst/>
          </a:prstGeom>
          <a:gradFill rotWithShape="0">
            <a:gsLst>
              <a:gs pos="0">
                <a:srgbClr val="78A3CE"/>
              </a:gs>
              <a:gs pos="50000">
                <a:srgbClr val="FFFFFF"/>
              </a:gs>
              <a:gs pos="100000">
                <a:srgbClr val="78A3CE"/>
              </a:gs>
            </a:gsLst>
            <a:lin ang="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10800000" wrap="none" lIns="91424" tIns="45712" rIns="91424" bIns="45712"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 b="1">
              <a:solidFill>
                <a:srgbClr val="0033CC"/>
              </a:solidFill>
              <a:cs typeface="Arial" pitchFamily="34" charset="0"/>
            </a:endParaRPr>
          </a:p>
        </p:txBody>
      </p:sp>
      <p:sp>
        <p:nvSpPr>
          <p:cNvPr id="3" name="标题 1"/>
          <p:cNvSpPr>
            <a:spLocks noGrp="1"/>
          </p:cNvSpPr>
          <p:nvPr/>
        </p:nvSpPr>
        <p:spPr bwMode="auto">
          <a:xfrm>
            <a:off x="76200" y="152400"/>
            <a:ext cx="89439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>
                <a:solidFill>
                  <a:srgbClr val="000000"/>
                </a:solidFill>
                <a:ea typeface="MS PGothic" pitchFamily="34" charset="-128"/>
                <a:cs typeface="宋体" charset="0"/>
              </a:rPr>
              <a:t>Significantly enhanced Heating &amp; CD </a:t>
            </a:r>
            <a:r>
              <a:rPr lang="en-US" altLang="zh-CN" sz="2800" dirty="0" smtClean="0">
                <a:solidFill>
                  <a:srgbClr val="000000"/>
                </a:solidFill>
                <a:ea typeface="MS PGothic" pitchFamily="34" charset="-128"/>
                <a:cs typeface="宋体" charset="0"/>
              </a:rPr>
              <a:t>capability (EAST)</a:t>
            </a:r>
            <a:endParaRPr lang="zh-CN" altLang="en-US" sz="2800" b="1" dirty="0">
              <a:solidFill>
                <a:srgbClr val="000000"/>
              </a:solidFill>
              <a:ea typeface="MS PGothic" pitchFamily="34" charset="-128"/>
              <a:cs typeface="宋体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447800"/>
            <a:ext cx="4498975" cy="42703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 rotWithShape="0">
              <a:srgbClr val="808080">
                <a:alpha val="31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/>
          <p:nvPr/>
        </p:nvSpPr>
        <p:spPr>
          <a:xfrm>
            <a:off x="3779838" y="4359275"/>
            <a:ext cx="792162" cy="369888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2" rIns="91424" bIns="4571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33CC"/>
                </a:solidFill>
                <a:ea typeface="ヒラギノ角ゴ Pro W3" pitchFamily="-107" charset="-128"/>
                <a:cs typeface="ヒラギノ角ゴ Pro W3" pitchFamily="-107" charset="-128"/>
              </a:rPr>
              <a:t>NBI-1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971550" y="2012950"/>
            <a:ext cx="792163" cy="368300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4" tIns="45712" rIns="91424" bIns="4571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C00000"/>
                </a:solidFill>
                <a:ea typeface="ヒラギノ角ゴ Pro W3" pitchFamily="-107" charset="-128"/>
                <a:cs typeface="ヒラギノ角ゴ Pro W3" pitchFamily="-107" charset="-128"/>
              </a:rPr>
              <a:t>NBI-2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3132138" y="5232400"/>
            <a:ext cx="1062037" cy="369888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4" tIns="45712" rIns="91424" bIns="4571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33CC"/>
                </a:solidFill>
                <a:ea typeface="ヒラギノ角ゴ Pro W3" pitchFamily="-107" charset="-128"/>
                <a:cs typeface="ヒラギノ角ゴ Pro W3" pitchFamily="-107" charset="-128"/>
              </a:rPr>
              <a:t>LHCD-1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1979613" y="1695450"/>
            <a:ext cx="1042987" cy="369888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4" tIns="45712" rIns="91424" bIns="4571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33CC"/>
                </a:solidFill>
                <a:ea typeface="ヒラギノ角ゴ Pro W3" pitchFamily="-107" charset="-128"/>
                <a:cs typeface="ヒラギノ角ゴ Pro W3" pitchFamily="-107" charset="-128"/>
              </a:rPr>
              <a:t>LHCD-2</a:t>
            </a:r>
          </a:p>
        </p:txBody>
      </p:sp>
      <p:sp>
        <p:nvSpPr>
          <p:cNvPr id="9" name="TextBox 6"/>
          <p:cNvSpPr txBox="1"/>
          <p:nvPr/>
        </p:nvSpPr>
        <p:spPr>
          <a:xfrm>
            <a:off x="3708400" y="2919413"/>
            <a:ext cx="1008063" cy="369887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4" tIns="45712" rIns="91424" bIns="4571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33CC"/>
                </a:solidFill>
                <a:ea typeface="ヒラギノ角ゴ Pro W3" pitchFamily="-107" charset="-128"/>
                <a:cs typeface="ヒラギノ角ゴ Pro W3" pitchFamily="-107" charset="-128"/>
              </a:rPr>
              <a:t>ICRH-1</a:t>
            </a:r>
          </a:p>
        </p:txBody>
      </p:sp>
      <p:sp>
        <p:nvSpPr>
          <p:cNvPr id="10" name="TextBox 11"/>
          <p:cNvSpPr txBox="1"/>
          <p:nvPr/>
        </p:nvSpPr>
        <p:spPr>
          <a:xfrm>
            <a:off x="200025" y="4081463"/>
            <a:ext cx="987425" cy="368300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4" tIns="45712" rIns="91424" bIns="45712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solidFill>
                  <a:srgbClr val="0033CC"/>
                </a:solidFill>
                <a:ea typeface="ヒラギノ角ゴ Pro W3" pitchFamily="-107" charset="-128"/>
                <a:cs typeface="ヒラギノ角ゴ Pro W3" pitchFamily="-107" charset="-128"/>
              </a:rPr>
              <a:t>ICRH-2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03350" y="5232400"/>
            <a:ext cx="1062038" cy="369888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4" tIns="45712" rIns="91424" bIns="45712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ea typeface="ヒラギノ角ゴ Pro W3" pitchFamily="-107" charset="-128"/>
                <a:cs typeface="ヒラギノ角ゴ Pro W3" pitchFamily="-107" charset="-128"/>
              </a:rPr>
              <a:t>ECRH-1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1463" y="2967038"/>
            <a:ext cx="1060450" cy="368300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4" tIns="45712" rIns="91424" bIns="45712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ea typeface="ヒラギノ角ゴ Pro W3" pitchFamily="-107" charset="-128"/>
                <a:cs typeface="ヒラギノ角ゴ Pro W3" pitchFamily="-107" charset="-128"/>
              </a:rPr>
              <a:t>ECRH-2</a:t>
            </a:r>
          </a:p>
        </p:txBody>
      </p:sp>
      <p:sp>
        <p:nvSpPr>
          <p:cNvPr id="32780" name="矩形 12"/>
          <p:cNvSpPr>
            <a:spLocks noChangeArrowheads="1"/>
          </p:cNvSpPr>
          <p:nvPr/>
        </p:nvSpPr>
        <p:spPr bwMode="auto">
          <a:xfrm>
            <a:off x="4648200" y="838200"/>
            <a:ext cx="449580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marL="284163" indent="-284163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u"/>
            </a:pPr>
            <a:r>
              <a:rPr kumimoji="0" lang="en-US" altLang="zh-CN" sz="1800" b="1">
                <a:solidFill>
                  <a:srgbClr val="FF0000"/>
                </a:solidFill>
                <a:latin typeface="Century Gothic" pitchFamily="34" charset="0"/>
                <a:ea typeface="MS PGothic" pitchFamily="34" charset="-128"/>
              </a:rPr>
              <a:t>NBI:</a:t>
            </a:r>
            <a:r>
              <a:rPr kumimoji="0" lang="en-US" altLang="zh-CN" sz="1800" b="1">
                <a:solidFill>
                  <a:srgbClr val="000000"/>
                </a:solidFill>
                <a:latin typeface="Century Gothic" pitchFamily="34" charset="0"/>
                <a:ea typeface="MS PGothic" pitchFamily="34" charset="-128"/>
              </a:rPr>
              <a:t> </a:t>
            </a:r>
            <a:r>
              <a:rPr kumimoji="0" lang="en-US" altLang="zh-CN" sz="1800" b="1">
                <a:solidFill>
                  <a:srgbClr val="0000FF"/>
                </a:solidFill>
                <a:latin typeface="Century Gothic" pitchFamily="34" charset="0"/>
                <a:ea typeface="MS PGothic" pitchFamily="34" charset="-128"/>
              </a:rPr>
              <a:t>4</a:t>
            </a:r>
            <a:r>
              <a:rPr kumimoji="0" lang="en-US" altLang="zh-CN" sz="1800" b="1">
                <a:solidFill>
                  <a:srgbClr val="C00000"/>
                </a:solidFill>
                <a:latin typeface="Century Gothic" pitchFamily="34" charset="0"/>
                <a:ea typeface="MS PGothic" pitchFamily="34" charset="-128"/>
              </a:rPr>
              <a:t>+4</a:t>
            </a:r>
            <a:r>
              <a:rPr kumimoji="0" lang="en-US" altLang="zh-CN" sz="1800" b="1">
                <a:solidFill>
                  <a:srgbClr val="000000"/>
                </a:solidFill>
                <a:latin typeface="Century Gothic" pitchFamily="34" charset="0"/>
                <a:ea typeface="MS PGothic" pitchFamily="34" charset="-128"/>
              </a:rPr>
              <a:t> MW </a:t>
            </a:r>
            <a:r>
              <a:rPr kumimoji="0" lang="zh-CN" altLang="en-US" sz="1800" b="1">
                <a:solidFill>
                  <a:srgbClr val="000000"/>
                </a:solidFill>
                <a:latin typeface="Century Gothic" pitchFamily="34" charset="0"/>
                <a:ea typeface="MS PGothic" pitchFamily="34" charset="-128"/>
              </a:rPr>
              <a:t>（</a:t>
            </a:r>
            <a:r>
              <a:rPr kumimoji="0" lang="en-US" altLang="zh-CN" sz="1800" b="1">
                <a:solidFill>
                  <a:srgbClr val="000000"/>
                </a:solidFill>
                <a:latin typeface="Century Gothic" pitchFamily="34" charset="0"/>
                <a:ea typeface="MS PGothic" pitchFamily="34" charset="-128"/>
              </a:rPr>
              <a:t>50</a:t>
            </a:r>
            <a:r>
              <a:rPr kumimoji="0" lang="zh-CN" altLang="en-US" sz="1800" b="1">
                <a:solidFill>
                  <a:srgbClr val="000000"/>
                </a:solidFill>
                <a:latin typeface="Century Gothic" pitchFamily="34" charset="0"/>
                <a:ea typeface="MS PGothic" pitchFamily="34" charset="-128"/>
              </a:rPr>
              <a:t>－</a:t>
            </a:r>
            <a:r>
              <a:rPr kumimoji="0" lang="en-US" altLang="zh-CN" sz="1800" b="1">
                <a:solidFill>
                  <a:srgbClr val="000000"/>
                </a:solidFill>
                <a:latin typeface="Century Gothic" pitchFamily="34" charset="0"/>
                <a:ea typeface="MS PGothic" pitchFamily="34" charset="-128"/>
              </a:rPr>
              <a:t>80 kV</a:t>
            </a:r>
            <a:r>
              <a:rPr kumimoji="0" lang="zh-CN" altLang="en-US" sz="1800" b="1">
                <a:solidFill>
                  <a:srgbClr val="000000"/>
                </a:solidFill>
                <a:latin typeface="Century Gothic" pitchFamily="34" charset="0"/>
                <a:ea typeface="MS PGothic" pitchFamily="34" charset="-128"/>
              </a:rPr>
              <a:t>）</a:t>
            </a:r>
            <a:endParaRPr kumimoji="0" lang="en-US" altLang="zh-CN" sz="1800" b="1">
              <a:solidFill>
                <a:srgbClr val="000000"/>
              </a:solidFill>
              <a:latin typeface="Century Gothic" pitchFamily="34" charset="0"/>
              <a:ea typeface="MS PGothic" pitchFamily="34" charset="-128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altLang="zh-CN" sz="1800">
                <a:solidFill>
                  <a:srgbClr val="000000"/>
                </a:solidFill>
                <a:latin typeface="Century Gothic" pitchFamily="34" charset="0"/>
                <a:ea typeface="MS PGothic" pitchFamily="34" charset="-128"/>
              </a:rPr>
              <a:t>Sufficient power to probe β limits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altLang="zh-CN" sz="1800">
                <a:solidFill>
                  <a:srgbClr val="000000"/>
                </a:solidFill>
                <a:latin typeface="Century Gothic" pitchFamily="34" charset="0"/>
                <a:ea typeface="MS PGothic" pitchFamily="34" charset="-128"/>
              </a:rPr>
              <a:t>Variable rotation/ rot-shear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altLang="zh-CN" sz="1800">
                <a:solidFill>
                  <a:srgbClr val="000000"/>
                </a:solidFill>
                <a:latin typeface="Century Gothic" pitchFamily="34" charset="0"/>
                <a:ea typeface="MS PGothic" pitchFamily="34" charset="-128"/>
              </a:rPr>
              <a:t>Current profile control  /sustainment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u"/>
            </a:pPr>
            <a:r>
              <a:rPr kumimoji="0" lang="en-US" altLang="zh-CN" sz="1800" b="1">
                <a:solidFill>
                  <a:srgbClr val="FF0000"/>
                </a:solidFill>
                <a:latin typeface="Century Gothic" pitchFamily="34" charset="0"/>
                <a:ea typeface="MS PGothic" pitchFamily="34" charset="-128"/>
              </a:rPr>
              <a:t>ECRH:</a:t>
            </a:r>
            <a:r>
              <a:rPr kumimoji="0" lang="en-US" altLang="zh-CN" sz="1800" b="1">
                <a:solidFill>
                  <a:srgbClr val="000000"/>
                </a:solidFill>
                <a:latin typeface="Century Gothic" pitchFamily="34" charset="0"/>
                <a:ea typeface="MS PGothic" pitchFamily="34" charset="-128"/>
              </a:rPr>
              <a:t> </a:t>
            </a:r>
            <a:r>
              <a:rPr kumimoji="0" lang="en-US" altLang="zh-CN" sz="1800" b="1">
                <a:solidFill>
                  <a:srgbClr val="C00000"/>
                </a:solidFill>
                <a:latin typeface="Century Gothic" pitchFamily="34" charset="0"/>
                <a:ea typeface="MS PGothic" pitchFamily="34" charset="-128"/>
              </a:rPr>
              <a:t>4</a:t>
            </a:r>
            <a:r>
              <a:rPr kumimoji="0" lang="en-US" altLang="zh-CN" sz="1800" b="1">
                <a:solidFill>
                  <a:srgbClr val="000000"/>
                </a:solidFill>
                <a:latin typeface="Century Gothic" pitchFamily="34" charset="0"/>
                <a:ea typeface="MS PGothic" pitchFamily="34" charset="-128"/>
              </a:rPr>
              <a:t> MW </a:t>
            </a:r>
            <a:r>
              <a:rPr kumimoji="0" lang="zh-CN" altLang="en-US" sz="1800" b="1">
                <a:solidFill>
                  <a:srgbClr val="000000"/>
                </a:solidFill>
                <a:latin typeface="Century Gothic" pitchFamily="34" charset="0"/>
                <a:ea typeface="MS PGothic" pitchFamily="34" charset="-128"/>
              </a:rPr>
              <a:t>（</a:t>
            </a:r>
            <a:r>
              <a:rPr kumimoji="0" lang="en-US" altLang="zh-CN" sz="1800" b="1">
                <a:solidFill>
                  <a:srgbClr val="000000"/>
                </a:solidFill>
                <a:latin typeface="Century Gothic" pitchFamily="34" charset="0"/>
                <a:ea typeface="MS PGothic" pitchFamily="34" charset="-128"/>
              </a:rPr>
              <a:t>140GHz</a:t>
            </a:r>
            <a:r>
              <a:rPr kumimoji="0" lang="zh-CN" altLang="en-US" sz="1800" b="1">
                <a:solidFill>
                  <a:srgbClr val="000000"/>
                </a:solidFill>
                <a:latin typeface="Century Gothic" pitchFamily="34" charset="0"/>
                <a:ea typeface="MS PGothic" pitchFamily="34" charset="-128"/>
              </a:rPr>
              <a:t>）</a:t>
            </a:r>
            <a:endParaRPr kumimoji="0" lang="en-US" altLang="zh-CN" sz="1800" b="1">
              <a:solidFill>
                <a:srgbClr val="000000"/>
              </a:solidFill>
              <a:latin typeface="Century Gothic" pitchFamily="34" charset="0"/>
              <a:ea typeface="MS PGothic" pitchFamily="34" charset="-128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altLang="zh-CN" sz="1800">
                <a:solidFill>
                  <a:srgbClr val="000000"/>
                </a:solidFill>
                <a:latin typeface="Century Gothic" pitchFamily="34" charset="0"/>
                <a:ea typeface="MS PGothic" pitchFamily="34" charset="-128"/>
              </a:rPr>
              <a:t>Dominant electron heating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altLang="zh-CN" sz="1800">
                <a:solidFill>
                  <a:srgbClr val="000000"/>
                </a:solidFill>
                <a:latin typeface="Century Gothic" pitchFamily="34" charset="0"/>
                <a:ea typeface="MS PGothic" pitchFamily="34" charset="-128"/>
              </a:rPr>
              <a:t>Current profile tailoring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altLang="zh-CN" sz="1800">
                <a:solidFill>
                  <a:srgbClr val="000000"/>
                </a:solidFill>
                <a:latin typeface="Century Gothic" pitchFamily="34" charset="0"/>
                <a:ea typeface="MS PGothic" pitchFamily="34" charset="-128"/>
              </a:rPr>
              <a:t>Instability control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u"/>
            </a:pPr>
            <a:r>
              <a:rPr kumimoji="0" lang="en-US" altLang="zh-CN" sz="1800" b="1">
                <a:solidFill>
                  <a:srgbClr val="FF0000"/>
                </a:solidFill>
                <a:latin typeface="Century Gothic" pitchFamily="34" charset="0"/>
                <a:ea typeface="MS PGothic" pitchFamily="34" charset="-128"/>
              </a:rPr>
              <a:t>ICRH:</a:t>
            </a:r>
            <a:r>
              <a:rPr kumimoji="0" lang="en-US" altLang="zh-CN" sz="1800" b="1">
                <a:solidFill>
                  <a:srgbClr val="000000"/>
                </a:solidFill>
                <a:latin typeface="Century Gothic" pitchFamily="34" charset="0"/>
                <a:ea typeface="MS PGothic" pitchFamily="34" charset="-128"/>
              </a:rPr>
              <a:t> </a:t>
            </a:r>
            <a:r>
              <a:rPr kumimoji="0" lang="en-US" altLang="zh-CN" sz="1800" b="1">
                <a:solidFill>
                  <a:srgbClr val="0000FF"/>
                </a:solidFill>
                <a:latin typeface="Century Gothic" pitchFamily="34" charset="0"/>
                <a:ea typeface="MS PGothic" pitchFamily="34" charset="-128"/>
              </a:rPr>
              <a:t>6+6</a:t>
            </a:r>
            <a:r>
              <a:rPr kumimoji="0" lang="en-US" altLang="zh-CN" sz="1800" b="1">
                <a:solidFill>
                  <a:srgbClr val="000000"/>
                </a:solidFill>
                <a:latin typeface="Century Gothic" pitchFamily="34" charset="0"/>
                <a:ea typeface="MS PGothic" pitchFamily="34" charset="-128"/>
              </a:rPr>
              <a:t> MW </a:t>
            </a:r>
            <a:r>
              <a:rPr kumimoji="0" lang="zh-CN" altLang="en-US" sz="1800" b="1">
                <a:solidFill>
                  <a:srgbClr val="000000"/>
                </a:solidFill>
                <a:latin typeface="Century Gothic" pitchFamily="34" charset="0"/>
                <a:ea typeface="MS PGothic" pitchFamily="34" charset="-128"/>
              </a:rPr>
              <a:t>（</a:t>
            </a:r>
            <a:r>
              <a:rPr kumimoji="0" lang="en-US" altLang="zh-CN" sz="1800" b="1">
                <a:solidFill>
                  <a:srgbClr val="000000"/>
                </a:solidFill>
                <a:latin typeface="Century Gothic" pitchFamily="34" charset="0"/>
                <a:ea typeface="MS PGothic" pitchFamily="34" charset="-128"/>
              </a:rPr>
              <a:t>25</a:t>
            </a:r>
            <a:r>
              <a:rPr kumimoji="0" lang="zh-CN" altLang="en-US" sz="1800" b="1">
                <a:solidFill>
                  <a:srgbClr val="000000"/>
                </a:solidFill>
                <a:latin typeface="Century Gothic" pitchFamily="34" charset="0"/>
                <a:ea typeface="MS PGothic" pitchFamily="34" charset="-128"/>
              </a:rPr>
              <a:t>－</a:t>
            </a:r>
            <a:r>
              <a:rPr kumimoji="0" lang="en-US" altLang="zh-CN" sz="1800" b="1">
                <a:solidFill>
                  <a:srgbClr val="000000"/>
                </a:solidFill>
                <a:latin typeface="Century Gothic" pitchFamily="34" charset="0"/>
                <a:ea typeface="MS PGothic" pitchFamily="34" charset="-128"/>
              </a:rPr>
              <a:t>75MHz</a:t>
            </a:r>
            <a:r>
              <a:rPr kumimoji="0" lang="zh-CN" altLang="en-US" sz="1800" b="1">
                <a:solidFill>
                  <a:srgbClr val="000000"/>
                </a:solidFill>
                <a:latin typeface="Century Gothic" pitchFamily="34" charset="0"/>
                <a:ea typeface="MS PGothic" pitchFamily="34" charset="-128"/>
              </a:rPr>
              <a:t>）</a:t>
            </a:r>
            <a:endParaRPr kumimoji="0" lang="en-US" altLang="zh-CN" sz="1800" b="1">
              <a:solidFill>
                <a:srgbClr val="000000"/>
              </a:solidFill>
              <a:latin typeface="Century Gothic" pitchFamily="34" charset="0"/>
              <a:ea typeface="MS PGothic" pitchFamily="34" charset="-128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altLang="zh-CN" sz="1800">
                <a:solidFill>
                  <a:srgbClr val="000000"/>
                </a:solidFill>
                <a:latin typeface="Century Gothic" pitchFamily="34" charset="0"/>
                <a:ea typeface="MS PGothic" pitchFamily="34" charset="-128"/>
              </a:rPr>
              <a:t>Ion and Electron Heating 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altLang="zh-CN" sz="1800">
                <a:solidFill>
                  <a:srgbClr val="000000"/>
                </a:solidFill>
                <a:latin typeface="Century Gothic" pitchFamily="34" charset="0"/>
                <a:ea typeface="MS PGothic" pitchFamily="34" charset="-128"/>
              </a:rPr>
              <a:t>Central Current Drive 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altLang="zh-CN" sz="1800">
                <a:solidFill>
                  <a:srgbClr val="000000"/>
                </a:solidFill>
                <a:latin typeface="Century Gothic" pitchFamily="34" charset="0"/>
                <a:ea typeface="MS PGothic" pitchFamily="34" charset="-128"/>
              </a:rPr>
              <a:t>Fast Ion Source 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u"/>
            </a:pPr>
            <a:r>
              <a:rPr kumimoji="0" lang="en-US" altLang="zh-CN" sz="1800" b="1">
                <a:solidFill>
                  <a:srgbClr val="FF0000"/>
                </a:solidFill>
                <a:latin typeface="Century Gothic" pitchFamily="34" charset="0"/>
                <a:ea typeface="MS PGothic" pitchFamily="34" charset="-128"/>
              </a:rPr>
              <a:t>LHCD:</a:t>
            </a:r>
            <a:r>
              <a:rPr kumimoji="0" lang="en-US" altLang="zh-CN" sz="1800" b="1">
                <a:solidFill>
                  <a:srgbClr val="000000"/>
                </a:solidFill>
                <a:latin typeface="Century Gothic" pitchFamily="34" charset="0"/>
                <a:ea typeface="MS PGothic" pitchFamily="34" charset="-128"/>
              </a:rPr>
              <a:t> </a:t>
            </a:r>
            <a:r>
              <a:rPr kumimoji="0" lang="en-US" altLang="zh-CN" sz="1800" b="1">
                <a:solidFill>
                  <a:srgbClr val="0000FF"/>
                </a:solidFill>
                <a:latin typeface="Century Gothic" pitchFamily="34" charset="0"/>
                <a:ea typeface="MS PGothic" pitchFamily="34" charset="-128"/>
              </a:rPr>
              <a:t>4+6</a:t>
            </a:r>
            <a:r>
              <a:rPr kumimoji="0" lang="en-US" altLang="zh-CN" sz="1800" b="1">
                <a:solidFill>
                  <a:srgbClr val="000000"/>
                </a:solidFill>
                <a:latin typeface="Century Gothic" pitchFamily="34" charset="0"/>
                <a:ea typeface="MS PGothic" pitchFamily="34" charset="-128"/>
              </a:rPr>
              <a:t> MW </a:t>
            </a:r>
            <a:r>
              <a:rPr kumimoji="0" lang="zh-CN" altLang="en-US" sz="1800" b="1">
                <a:solidFill>
                  <a:srgbClr val="000000"/>
                </a:solidFill>
                <a:latin typeface="Century Gothic" pitchFamily="34" charset="0"/>
                <a:ea typeface="MS PGothic" pitchFamily="34" charset="-128"/>
              </a:rPr>
              <a:t>（</a:t>
            </a:r>
            <a:r>
              <a:rPr kumimoji="0" lang="en-US" altLang="zh-CN" sz="1800" b="1">
                <a:solidFill>
                  <a:srgbClr val="000000"/>
                </a:solidFill>
                <a:latin typeface="Century Gothic" pitchFamily="34" charset="0"/>
                <a:ea typeface="MS PGothic" pitchFamily="34" charset="-128"/>
              </a:rPr>
              <a:t>2.45/4.6GHz</a:t>
            </a:r>
            <a:r>
              <a:rPr kumimoji="0" lang="zh-CN" altLang="en-US" sz="1800" b="1">
                <a:solidFill>
                  <a:srgbClr val="000000"/>
                </a:solidFill>
                <a:latin typeface="Century Gothic" pitchFamily="34" charset="0"/>
                <a:ea typeface="MS PGothic" pitchFamily="34" charset="-128"/>
              </a:rPr>
              <a:t>）</a:t>
            </a:r>
            <a:endParaRPr kumimoji="0" lang="en-US" altLang="zh-CN" sz="1800" b="1">
              <a:solidFill>
                <a:srgbClr val="000000"/>
              </a:solidFill>
              <a:latin typeface="Century Gothic" pitchFamily="34" charset="0"/>
              <a:ea typeface="MS PGothic" pitchFamily="34" charset="-128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altLang="zh-CN" sz="1800">
                <a:solidFill>
                  <a:srgbClr val="000000"/>
                </a:solidFill>
                <a:latin typeface="Century Gothic" pitchFamily="34" charset="0"/>
                <a:ea typeface="MS PGothic" pitchFamily="34" charset="-128"/>
              </a:rPr>
              <a:t>Fast Electron Source 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altLang="zh-CN" sz="1800">
                <a:solidFill>
                  <a:srgbClr val="000000"/>
                </a:solidFill>
                <a:latin typeface="Century Gothic" pitchFamily="34" charset="0"/>
                <a:ea typeface="MS PGothic" pitchFamily="34" charset="-128"/>
              </a:rPr>
              <a:t>Edge Current Drive /Profile </a:t>
            </a:r>
          </a:p>
        </p:txBody>
      </p:sp>
      <p:sp>
        <p:nvSpPr>
          <p:cNvPr id="32781" name="Rounded Rectangle 7"/>
          <p:cNvSpPr>
            <a:spLocks noChangeArrowheads="1"/>
          </p:cNvSpPr>
          <p:nvPr/>
        </p:nvSpPr>
        <p:spPr bwMode="auto">
          <a:xfrm>
            <a:off x="200025" y="5995988"/>
            <a:ext cx="8172450" cy="4492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044" tIns="41022" rIns="82044" bIns="41022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000" b="1">
                <a:solidFill>
                  <a:srgbClr val="3333FF"/>
                </a:solidFill>
                <a:latin typeface="Century Gothic" pitchFamily="34" charset="0"/>
                <a:ea typeface="MS PGothic" pitchFamily="34" charset="-128"/>
              </a:rPr>
              <a:t>RF-dominant H&amp;CD: 26MW@2014</a:t>
            </a:r>
            <a:r>
              <a:rPr kumimoji="0" lang="en-US" altLang="zh-CN" sz="2000" b="1">
                <a:solidFill>
                  <a:srgbClr val="000000"/>
                </a:solidFill>
                <a:latin typeface="Century Gothic" pitchFamily="34" charset="0"/>
                <a:ea typeface="MS PGothic" pitchFamily="34" charset="-128"/>
              </a:rPr>
              <a:t> </a:t>
            </a:r>
            <a:r>
              <a:rPr kumimoji="0" lang="en-US" altLang="zh-CN" sz="2000" b="1">
                <a:solidFill>
                  <a:srgbClr val="000000"/>
                </a:solidFill>
                <a:latin typeface="Century Gothic" pitchFamily="34" charset="0"/>
                <a:ea typeface="MS PGothic" pitchFamily="34" charset="-128"/>
                <a:sym typeface="Wingdings" pitchFamily="2" charset="2"/>
              </a:rPr>
              <a:t> (</a:t>
            </a:r>
            <a:r>
              <a:rPr kumimoji="0" lang="en-US" altLang="zh-CN" sz="2000" b="1">
                <a:solidFill>
                  <a:srgbClr val="0000FF"/>
                </a:solidFill>
                <a:latin typeface="Century Gothic" pitchFamily="34" charset="0"/>
                <a:ea typeface="MS PGothic" pitchFamily="34" charset="-128"/>
                <a:sym typeface="Wingdings" pitchFamily="2" charset="2"/>
              </a:rPr>
              <a:t>26</a:t>
            </a:r>
            <a:r>
              <a:rPr kumimoji="0" lang="en-US" altLang="zh-CN" sz="2000" b="1">
                <a:solidFill>
                  <a:srgbClr val="C00000"/>
                </a:solidFill>
                <a:latin typeface="Century Gothic" pitchFamily="34" charset="0"/>
                <a:ea typeface="MS PGothic" pitchFamily="34" charset="-128"/>
                <a:sym typeface="Wingdings" pitchFamily="2" charset="2"/>
              </a:rPr>
              <a:t>+8</a:t>
            </a:r>
            <a:r>
              <a:rPr kumimoji="0" lang="en-US" altLang="zh-CN" sz="2000" b="1">
                <a:solidFill>
                  <a:srgbClr val="000000"/>
                </a:solidFill>
                <a:latin typeface="Century Gothic" pitchFamily="34" charset="0"/>
                <a:ea typeface="MS PGothic" pitchFamily="34" charset="-128"/>
                <a:sym typeface="Wingdings" pitchFamily="2" charset="2"/>
              </a:rPr>
              <a:t>)</a:t>
            </a:r>
            <a:r>
              <a:rPr kumimoji="0" lang="en-US" altLang="zh-CN" sz="2000" b="1">
                <a:solidFill>
                  <a:srgbClr val="C00000"/>
                </a:solidFill>
                <a:latin typeface="Century Gothic" pitchFamily="34" charset="0"/>
                <a:ea typeface="MS PGothic" pitchFamily="34" charset="-128"/>
                <a:sym typeface="Wingdings" pitchFamily="2" charset="2"/>
              </a:rPr>
              <a:t> </a:t>
            </a:r>
            <a:r>
              <a:rPr kumimoji="0" lang="en-US" altLang="zh-CN" sz="2000" b="1">
                <a:solidFill>
                  <a:srgbClr val="3333FF"/>
                </a:solidFill>
                <a:latin typeface="Century Gothic" pitchFamily="34" charset="0"/>
                <a:ea typeface="MS PGothic" pitchFamily="34" charset="-128"/>
                <a:sym typeface="Wingdings" pitchFamily="2" charset="2"/>
              </a:rPr>
              <a:t>MW@2016</a:t>
            </a:r>
            <a:r>
              <a:rPr kumimoji="0" lang="en-US" altLang="zh-CN" sz="2000" b="1">
                <a:solidFill>
                  <a:srgbClr val="000000"/>
                </a:solidFill>
                <a:latin typeface="Century Gothic" pitchFamily="34" charset="0"/>
                <a:ea typeface="MS PGothic" pitchFamily="34" charset="-128"/>
              </a:rPr>
              <a:t> </a:t>
            </a:r>
          </a:p>
        </p:txBody>
      </p:sp>
      <p:sp>
        <p:nvSpPr>
          <p:cNvPr id="32782" name="矩形 14"/>
          <p:cNvSpPr>
            <a:spLocks noChangeArrowheads="1"/>
          </p:cNvSpPr>
          <p:nvPr/>
        </p:nvSpPr>
        <p:spPr bwMode="auto">
          <a:xfrm>
            <a:off x="200025" y="6397625"/>
            <a:ext cx="8475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000" dirty="0">
                <a:solidFill>
                  <a:srgbClr val="FF0000"/>
                </a:solidFill>
                <a:latin typeface="Century Gothic" pitchFamily="34" charset="0"/>
                <a:ea typeface="MS PGothic" pitchFamily="34" charset="-128"/>
              </a:rPr>
              <a:t>capable to address  key issues of high performance SS operations</a:t>
            </a:r>
            <a:endParaRPr kumimoji="0"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32783" name="幻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10400" y="6445250"/>
            <a:ext cx="2133600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07855E56-081C-4E07-A9CB-3BB40A566E0E}" type="slidenum">
              <a:rPr kumimoji="0" lang="en-US" altLang="zh-CN" sz="1400">
                <a:solidFill>
                  <a:srgbClr val="000000"/>
                </a:solidFill>
              </a:rPr>
              <a:pPr/>
              <a:t>6</a:t>
            </a:fld>
            <a:endParaRPr kumimoji="0" lang="en-US" altLang="zh-CN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07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-36512" y="-27384"/>
            <a:ext cx="8496944" cy="864096"/>
          </a:xfrm>
        </p:spPr>
        <p:txBody>
          <a:bodyPr/>
          <a:lstStyle/>
          <a:p>
            <a:pPr algn="ctr"/>
            <a:r>
              <a:rPr lang="en-US" altLang="ko-KR" dirty="0" smtClean="0"/>
              <a:t>NBI and ECH power upgrades enabled KSTAR to explore more exciting regimes in 2014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77B60-E919-457C-A554-D0EE28E0A5D4}" type="slidenum">
              <a:rPr lang="ko-KR" altLang="en-US" smtClean="0">
                <a:solidFill>
                  <a:srgbClr val="FFFFFF"/>
                </a:solidFill>
              </a:rPr>
              <a:pPr/>
              <a:t>7</a:t>
            </a:fld>
            <a:endParaRPr lang="ko-KR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1669" y="5113880"/>
            <a:ext cx="4258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b="1" dirty="0" smtClean="0">
                <a:solidFill>
                  <a:srgbClr val="000000"/>
                </a:solidFill>
              </a:rPr>
              <a:t> In-vessel </a:t>
            </a:r>
            <a:r>
              <a:rPr lang="en-US" altLang="ko-KR" b="1" dirty="0" err="1" smtClean="0">
                <a:solidFill>
                  <a:srgbClr val="000000"/>
                </a:solidFill>
              </a:rPr>
              <a:t>Cryopump</a:t>
            </a:r>
            <a:r>
              <a:rPr lang="en-US" altLang="ko-KR" b="1" dirty="0" smtClean="0">
                <a:solidFill>
                  <a:srgbClr val="000000"/>
                </a:solidFill>
              </a:rPr>
              <a:t> </a:t>
            </a:r>
          </a:p>
          <a:p>
            <a:pPr latinLnBrk="1"/>
            <a:r>
              <a:rPr lang="en-US" altLang="ko-KR" b="1" dirty="0" smtClean="0">
                <a:solidFill>
                  <a:srgbClr val="000000"/>
                </a:solidFill>
              </a:rPr>
              <a:t>(Temporal </a:t>
            </a:r>
            <a:r>
              <a:rPr lang="en-US" altLang="ko-KR" b="1" dirty="0" err="1" smtClean="0">
                <a:solidFill>
                  <a:srgbClr val="000000"/>
                </a:solidFill>
              </a:rPr>
              <a:t>cryo</a:t>
            </a:r>
            <a:r>
              <a:rPr lang="en-US" altLang="ko-KR" b="1" dirty="0" smtClean="0">
                <a:solidFill>
                  <a:srgbClr val="000000"/>
                </a:solidFill>
              </a:rPr>
              <a:t>-pumping is available)</a:t>
            </a:r>
            <a:endParaRPr lang="ko-KR" altLang="en-US" b="1" dirty="0">
              <a:solidFill>
                <a:srgbClr val="000000"/>
              </a:solidFill>
            </a:endParaRPr>
          </a:p>
        </p:txBody>
      </p:sp>
      <p:pic>
        <p:nvPicPr>
          <p:cNvPr id="6" name="Picture 4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5713" y="1044335"/>
            <a:ext cx="2573737" cy="179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그룹 6"/>
          <p:cNvGrpSpPr/>
          <p:nvPr/>
        </p:nvGrpSpPr>
        <p:grpSpPr>
          <a:xfrm>
            <a:off x="747485" y="4834903"/>
            <a:ext cx="3684184" cy="2032901"/>
            <a:chOff x="4959153" y="2521700"/>
            <a:chExt cx="3643979" cy="1888990"/>
          </a:xfrm>
        </p:grpSpPr>
        <p:grpSp>
          <p:nvGrpSpPr>
            <p:cNvPr id="8" name="그룹 7"/>
            <p:cNvGrpSpPr/>
            <p:nvPr/>
          </p:nvGrpSpPr>
          <p:grpSpPr>
            <a:xfrm>
              <a:off x="4959153" y="2521700"/>
              <a:ext cx="3553491" cy="1888990"/>
              <a:chOff x="4959153" y="2521700"/>
              <a:chExt cx="3553491" cy="1888990"/>
            </a:xfrm>
          </p:grpSpPr>
          <p:grpSp>
            <p:nvGrpSpPr>
              <p:cNvPr id="11" name="그룹 10"/>
              <p:cNvGrpSpPr>
                <a:grpSpLocks noChangeAspect="1"/>
              </p:cNvGrpSpPr>
              <p:nvPr/>
            </p:nvGrpSpPr>
            <p:grpSpPr>
              <a:xfrm>
                <a:off x="4959153" y="2521700"/>
                <a:ext cx="3553491" cy="1614437"/>
                <a:chOff x="4155839" y="3573016"/>
                <a:chExt cx="4441861" cy="2018046"/>
              </a:xfrm>
            </p:grpSpPr>
            <p:pic>
              <p:nvPicPr>
                <p:cNvPr id="15" name="Picture 3" descr="I:\cryogenic engineering Team\2009\Cryo-pump 관련 자료\도면\원신도면\20090612\cp2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lum bright="-30000"/>
                </a:blip>
                <a:srcRect l="17927" t="36747" r="33470" b="6830"/>
                <a:stretch>
                  <a:fillRect/>
                </a:stretch>
              </p:blipFill>
              <p:spPr bwMode="auto">
                <a:xfrm>
                  <a:off x="6012160" y="3573016"/>
                  <a:ext cx="2585540" cy="201804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6" name="_x102112528" descr="EMB00000d3c2aa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rot="10800000">
                  <a:off x="4155839" y="3891049"/>
                  <a:ext cx="1740769" cy="14165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2" name="TextBox 206"/>
              <p:cNvSpPr txBox="1"/>
              <p:nvPr/>
            </p:nvSpPr>
            <p:spPr>
              <a:xfrm>
                <a:off x="7884368" y="4149080"/>
                <a:ext cx="57606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100" b="1" dirty="0" smtClean="0">
                    <a:solidFill>
                      <a:srgbClr val="000000"/>
                    </a:solidFill>
                  </a:rPr>
                  <a:t>IVCP</a:t>
                </a:r>
                <a:endParaRPr lang="ko-KR" altLang="en-US" sz="1100" b="1" dirty="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3" name="직선 화살표 연결선 12"/>
              <p:cNvCxnSpPr>
                <a:stCxn id="12" idx="0"/>
              </p:cNvCxnSpPr>
              <p:nvPr/>
            </p:nvCxnSpPr>
            <p:spPr bwMode="auto">
              <a:xfrm rot="16200000" flipV="1">
                <a:off x="7777150" y="3753830"/>
                <a:ext cx="503262" cy="287238"/>
              </a:xfrm>
              <a:prstGeom prst="straightConnector1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4" name="TextBox 208"/>
              <p:cNvSpPr txBox="1"/>
              <p:nvPr/>
            </p:nvSpPr>
            <p:spPr>
              <a:xfrm>
                <a:off x="6732240" y="2780928"/>
                <a:ext cx="864096" cy="16985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100" b="1" dirty="0" err="1" smtClean="0">
                    <a:solidFill>
                      <a:srgbClr val="000000"/>
                    </a:solidFill>
                  </a:rPr>
                  <a:t>Divertors</a:t>
                </a:r>
                <a:endParaRPr lang="ko-KR" altLang="en-US" sz="1100" b="1" dirty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" name="TextBox 203"/>
            <p:cNvSpPr txBox="1"/>
            <p:nvPr/>
          </p:nvSpPr>
          <p:spPr>
            <a:xfrm>
              <a:off x="7884368" y="2996952"/>
              <a:ext cx="71876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100" b="1" dirty="0" smtClean="0">
                  <a:solidFill>
                    <a:srgbClr val="000000"/>
                  </a:solidFill>
                </a:rPr>
                <a:t>Baffle</a:t>
              </a:r>
              <a:endParaRPr lang="ko-KR" altLang="en-US" sz="1100" b="1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10" name="직선 화살표 연결선 9"/>
            <p:cNvCxnSpPr>
              <a:stCxn id="9" idx="1"/>
            </p:cNvCxnSpPr>
            <p:nvPr/>
          </p:nvCxnSpPr>
          <p:spPr bwMode="auto">
            <a:xfrm rot="10800000" flipV="1">
              <a:off x="7743044" y="3127757"/>
              <a:ext cx="141325" cy="185894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7" name="그룹 16"/>
          <p:cNvGrpSpPr/>
          <p:nvPr/>
        </p:nvGrpSpPr>
        <p:grpSpPr>
          <a:xfrm>
            <a:off x="99009" y="922004"/>
            <a:ext cx="6336704" cy="3886808"/>
            <a:chOff x="1640632" y="1484784"/>
            <a:chExt cx="6336704" cy="3886808"/>
          </a:xfrm>
        </p:grpSpPr>
        <p:pic>
          <p:nvPicPr>
            <p:cNvPr id="18" name="Picture 2" descr="C:\Users\배영순\Pictures\kstar_주장치실_20121005\사진\DSC00954.JPG"/>
            <p:cNvPicPr>
              <a:picLocks noChangeAspect="1" noChangeArrowheads="1"/>
            </p:cNvPicPr>
            <p:nvPr/>
          </p:nvPicPr>
          <p:blipFill>
            <a:blip r:embed="rId5" cstate="print">
              <a:lum bright="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0632" y="1484784"/>
              <a:ext cx="6336704" cy="38868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698943" y="1628800"/>
              <a:ext cx="2614479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 latinLnBrk="1"/>
              <a:r>
                <a:rPr lang="en-US" altLang="ja-JP" dirty="0" smtClean="0">
                  <a:solidFill>
                    <a:srgbClr val="000000"/>
                  </a:solidFill>
                  <a:latin typeface="Calibri" pitchFamily="34" charset="0"/>
                  <a:ea typeface="나눔고딕"/>
                  <a:cs typeface="Arial"/>
                </a:rPr>
                <a:t>NBI-1 </a:t>
              </a:r>
            </a:p>
            <a:p>
              <a:pPr algn="ctr" latinLnBrk="1"/>
              <a:r>
                <a:rPr lang="en-US" altLang="ja-JP" dirty="0" smtClean="0">
                  <a:solidFill>
                    <a:srgbClr val="000000"/>
                  </a:solidFill>
                  <a:latin typeface="Calibri" pitchFamily="34" charset="0"/>
                  <a:ea typeface="나눔고딕"/>
                  <a:cs typeface="Arial"/>
                </a:rPr>
                <a:t>(PNB, co-tangential)</a:t>
              </a:r>
            </a:p>
            <a:p>
              <a:pPr algn="ctr" latinLnBrk="1"/>
              <a:r>
                <a:rPr kumimoji="1" lang="en-US" altLang="ja-JP" dirty="0" smtClean="0">
                  <a:solidFill>
                    <a:srgbClr val="000000"/>
                  </a:solidFill>
                  <a:latin typeface="Calibri" pitchFamily="34" charset="0"/>
                  <a:ea typeface="나눔고딕"/>
                  <a:cs typeface="Arial"/>
                </a:rPr>
                <a:t>(3 beams, </a:t>
              </a:r>
              <a:r>
                <a:rPr kumimoji="1" lang="en-US" altLang="ja-JP" dirty="0" smtClean="0">
                  <a:solidFill>
                    <a:srgbClr val="FF0000"/>
                  </a:solidFill>
                  <a:latin typeface="Calibri" pitchFamily="34" charset="0"/>
                  <a:ea typeface="나눔고딕"/>
                  <a:cs typeface="Arial"/>
                </a:rPr>
                <a:t>4.5MW/95keV</a:t>
              </a:r>
              <a:r>
                <a:rPr kumimoji="1" lang="en-US" altLang="ja-JP" dirty="0" smtClean="0">
                  <a:solidFill>
                    <a:srgbClr val="000000"/>
                  </a:solidFill>
                  <a:latin typeface="Calibri" pitchFamily="34" charset="0"/>
                  <a:ea typeface="나눔고딕"/>
                  <a:cs typeface="Arial"/>
                </a:rPr>
                <a:t>)</a:t>
              </a:r>
              <a:endParaRPr kumimoji="1" lang="ja-JP" altLang="en-US" dirty="0">
                <a:solidFill>
                  <a:srgbClr val="000000"/>
                </a:solidFill>
                <a:latin typeface="Calibri" pitchFamily="34" charset="0"/>
                <a:ea typeface="나눔고딕"/>
                <a:cs typeface="Arial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04728" y="4581128"/>
              <a:ext cx="1422184" cy="64633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 latinLnBrk="1"/>
              <a:r>
                <a:rPr lang="en-US" altLang="ja-JP" dirty="0" smtClean="0">
                  <a:solidFill>
                    <a:srgbClr val="000000"/>
                  </a:solidFill>
                  <a:latin typeface="Calibri" pitchFamily="34" charset="0"/>
                  <a:cs typeface="Arial"/>
                </a:rPr>
                <a:t>110 GHz ECH</a:t>
              </a:r>
            </a:p>
            <a:p>
              <a:pPr algn="ctr" latinLnBrk="1"/>
              <a:r>
                <a:rPr lang="en-US" altLang="ja-JP" dirty="0" smtClean="0">
                  <a:solidFill>
                    <a:srgbClr val="000000"/>
                  </a:solidFill>
                  <a:latin typeface="Calibri" pitchFamily="34" charset="0"/>
                  <a:cs typeface="Arial"/>
                </a:rPr>
                <a:t>(0.7 MW/2 s)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65168" y="2313745"/>
              <a:ext cx="1400255" cy="64633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 latinLnBrk="1"/>
              <a:r>
                <a:rPr lang="en-US" altLang="ja-JP" dirty="0" smtClean="0">
                  <a:solidFill>
                    <a:srgbClr val="000000"/>
                  </a:solidFill>
                  <a:latin typeface="Calibri" pitchFamily="34" charset="0"/>
                  <a:cs typeface="Arial"/>
                </a:rPr>
                <a:t>170 GHz ECH</a:t>
              </a:r>
            </a:p>
            <a:p>
              <a:pPr algn="ctr" latinLnBrk="1"/>
              <a:r>
                <a:rPr lang="en-US" altLang="ja-JP" dirty="0" smtClean="0">
                  <a:solidFill>
                    <a:srgbClr val="000000"/>
                  </a:solidFill>
                  <a:latin typeface="Calibri" pitchFamily="34" charset="0"/>
                  <a:cs typeface="Arial"/>
                </a:rPr>
                <a:t>(</a:t>
              </a:r>
              <a:r>
                <a:rPr lang="en-US" altLang="ja-JP" dirty="0" smtClean="0">
                  <a:solidFill>
                    <a:srgbClr val="FF0000"/>
                  </a:solidFill>
                  <a:latin typeface="Calibri" pitchFamily="34" charset="0"/>
                  <a:cs typeface="Arial"/>
                </a:rPr>
                <a:t>1 MW/50 s</a:t>
              </a:r>
              <a:r>
                <a:rPr lang="en-US" altLang="ja-JP" dirty="0" smtClean="0">
                  <a:solidFill>
                    <a:srgbClr val="000000"/>
                  </a:solidFill>
                  <a:latin typeface="Calibri" pitchFamily="34" charset="0"/>
                  <a:cs typeface="Arial"/>
                </a:rPr>
                <a:t>)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26097" y="4581128"/>
              <a:ext cx="1422184" cy="64633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 latinLnBrk="1"/>
              <a:r>
                <a:rPr lang="en-US" altLang="ja-JP" dirty="0">
                  <a:solidFill>
                    <a:srgbClr val="000000"/>
                  </a:solidFill>
                  <a:latin typeface="Calibri" pitchFamily="34" charset="0"/>
                  <a:cs typeface="Arial"/>
                </a:rPr>
                <a:t>5</a:t>
              </a:r>
              <a:r>
                <a:rPr lang="en-US" altLang="ja-JP" dirty="0" smtClean="0">
                  <a:solidFill>
                    <a:srgbClr val="000000"/>
                  </a:solidFill>
                  <a:latin typeface="Calibri" pitchFamily="34" charset="0"/>
                  <a:cs typeface="Arial"/>
                </a:rPr>
                <a:t> GHz LHCD</a:t>
              </a:r>
            </a:p>
            <a:p>
              <a:pPr algn="ctr" latinLnBrk="1"/>
              <a:r>
                <a:rPr lang="en-US" altLang="ja-JP" dirty="0" smtClean="0">
                  <a:solidFill>
                    <a:srgbClr val="000000"/>
                  </a:solidFill>
                  <a:latin typeface="Calibri" pitchFamily="34" charset="0"/>
                  <a:cs typeface="Arial"/>
                </a:rPr>
                <a:t>(0.5 MW/2 s)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41908" y="4577204"/>
              <a:ext cx="1422184" cy="64633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 latinLnBrk="1"/>
              <a:r>
                <a:rPr lang="en-US" altLang="ja-JP" dirty="0" smtClean="0">
                  <a:solidFill>
                    <a:srgbClr val="000000"/>
                  </a:solidFill>
                  <a:latin typeface="Calibri" pitchFamily="34" charset="0"/>
                  <a:cs typeface="Arial"/>
                </a:rPr>
                <a:t>30 MHz ICRF</a:t>
              </a:r>
            </a:p>
            <a:p>
              <a:pPr algn="ctr" latinLnBrk="1"/>
              <a:r>
                <a:rPr lang="en-US" altLang="ja-JP" dirty="0" smtClean="0">
                  <a:solidFill>
                    <a:srgbClr val="000000"/>
                  </a:solidFill>
                  <a:latin typeface="Calibri" pitchFamily="34" charset="0"/>
                  <a:cs typeface="Arial"/>
                </a:rPr>
                <a:t>(</a:t>
              </a:r>
              <a:r>
                <a:rPr lang="en-US" altLang="ja-JP" dirty="0" smtClean="0">
                  <a:solidFill>
                    <a:srgbClr val="FF0000"/>
                  </a:solidFill>
                  <a:latin typeface="Calibri" pitchFamily="34" charset="0"/>
                  <a:cs typeface="Arial"/>
                </a:rPr>
                <a:t>1 MW/10 s</a:t>
              </a:r>
              <a:r>
                <a:rPr lang="en-US" altLang="ja-JP" dirty="0" smtClean="0">
                  <a:solidFill>
                    <a:srgbClr val="000000"/>
                  </a:solidFill>
                  <a:latin typeface="Calibri" pitchFamily="34" charset="0"/>
                  <a:cs typeface="Arial"/>
                </a:rPr>
                <a:t>)</a:t>
              </a:r>
            </a:p>
          </p:txBody>
        </p:sp>
        <p:cxnSp>
          <p:nvCxnSpPr>
            <p:cNvPr id="24" name="Straight Arrow Connector 4"/>
            <p:cNvCxnSpPr/>
            <p:nvPr/>
          </p:nvCxnSpPr>
          <p:spPr>
            <a:xfrm>
              <a:off x="2000672" y="2636912"/>
              <a:ext cx="914400" cy="914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10"/>
            <p:cNvCxnSpPr/>
            <p:nvPr/>
          </p:nvCxnSpPr>
          <p:spPr>
            <a:xfrm flipH="1">
              <a:off x="6105129" y="2420888"/>
              <a:ext cx="490873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6433139" y="2988532"/>
            <a:ext cx="2710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altLang="ko-KR" b="1" dirty="0" smtClean="0">
                <a:solidFill>
                  <a:srgbClr val="000000"/>
                </a:solidFill>
              </a:rPr>
              <a:t>Full</a:t>
            </a:r>
            <a:r>
              <a:rPr lang="ko-KR" altLang="en-US" b="1" dirty="0" smtClean="0">
                <a:solidFill>
                  <a:srgbClr val="000000"/>
                </a:solidFill>
              </a:rPr>
              <a:t> </a:t>
            </a:r>
            <a:r>
              <a:rPr lang="en-US" altLang="ko-KR" b="1" dirty="0" smtClean="0">
                <a:solidFill>
                  <a:srgbClr val="000000"/>
                </a:solidFill>
              </a:rPr>
              <a:t>Graphite PFCs</a:t>
            </a:r>
          </a:p>
          <a:p>
            <a:pPr latinLnBrk="1"/>
            <a:r>
              <a:rPr lang="en-US" altLang="ko-KR" b="1" dirty="0" smtClean="0">
                <a:solidFill>
                  <a:srgbClr val="000000"/>
                </a:solidFill>
              </a:rPr>
              <a:t>( Water cooling pipe is installed)</a:t>
            </a:r>
          </a:p>
        </p:txBody>
      </p:sp>
    </p:spTree>
    <p:extLst>
      <p:ext uri="{BB962C8B-B14F-4D97-AF65-F5344CB8AC3E}">
        <p14:creationId xmlns:p14="http://schemas.microsoft.com/office/powerpoint/2010/main" val="255472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6553200" cy="97536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Progress in 2014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EAST</a:t>
            </a:r>
          </a:p>
          <a:p>
            <a:pPr lvl="1"/>
            <a:r>
              <a:rPr lang="en-US" sz="2200" dirty="0" smtClean="0"/>
              <a:t>Plasma initiation and vertical control experiments</a:t>
            </a:r>
          </a:p>
          <a:p>
            <a:pPr lvl="1"/>
            <a:r>
              <a:rPr lang="en-US" sz="2200" dirty="0" smtClean="0"/>
              <a:t>Microwave reflectometer installed and first data obtained</a:t>
            </a:r>
          </a:p>
          <a:p>
            <a:pPr lvl="1"/>
            <a:r>
              <a:rPr lang="en-US" sz="2200" dirty="0"/>
              <a:t>SQL disruption </a:t>
            </a:r>
            <a:r>
              <a:rPr lang="en-US" sz="2200" dirty="0" smtClean="0"/>
              <a:t>database established</a:t>
            </a:r>
          </a:p>
          <a:p>
            <a:pPr lvl="1"/>
            <a:r>
              <a:rPr lang="en-US" sz="2200" dirty="0" smtClean="0"/>
              <a:t>Assessment of ICRF antenna systems</a:t>
            </a:r>
          </a:p>
          <a:p>
            <a:pPr lvl="1"/>
            <a:r>
              <a:rPr lang="en-US" altLang="en-US" sz="2200" dirty="0" smtClean="0"/>
              <a:t>300X </a:t>
            </a:r>
            <a:r>
              <a:rPr lang="en-US" altLang="en-US" sz="2200" dirty="0"/>
              <a:t>acceleration in speed of data </a:t>
            </a:r>
            <a:r>
              <a:rPr lang="en-US" altLang="en-US" sz="2200" dirty="0" smtClean="0"/>
              <a:t>transfer</a:t>
            </a:r>
            <a:endParaRPr lang="en-US" sz="2200" dirty="0" smtClean="0"/>
          </a:p>
          <a:p>
            <a:r>
              <a:rPr lang="en-US" b="1" dirty="0" smtClean="0">
                <a:solidFill>
                  <a:srgbClr val="1F497D"/>
                </a:solidFill>
              </a:rPr>
              <a:t>KSTAR</a:t>
            </a:r>
          </a:p>
          <a:p>
            <a:pPr lvl="1"/>
            <a:r>
              <a:rPr lang="en-US" sz="2200" dirty="0" smtClean="0">
                <a:ea typeface="ＭＳ Ｐゴシック" charset="0"/>
              </a:rPr>
              <a:t>Achieved plasmas with high normalized beta up to 4.3 (transiently)</a:t>
            </a:r>
          </a:p>
          <a:p>
            <a:pPr lvl="1"/>
            <a:r>
              <a:rPr lang="en-US" sz="2200" dirty="0" smtClean="0">
                <a:ea typeface="ＭＳ Ｐゴシック" charset="0"/>
              </a:rPr>
              <a:t>Fabricated water-cooled fixed and steerable mirrors for ECH</a:t>
            </a:r>
          </a:p>
          <a:p>
            <a:pPr lvl="1"/>
            <a:r>
              <a:rPr lang="en-US" sz="2200" dirty="0" smtClean="0">
                <a:ea typeface="ＭＳ Ｐゴシック" charset="0"/>
              </a:rPr>
              <a:t>Developed and implemented a real-time feed-forward algorithm</a:t>
            </a:r>
            <a:endParaRPr lang="en-US" sz="2200" dirty="0" smtClean="0"/>
          </a:p>
          <a:p>
            <a:r>
              <a:rPr lang="en-US" b="1" dirty="0" smtClean="0">
                <a:solidFill>
                  <a:srgbClr val="1F497D"/>
                </a:solidFill>
              </a:rPr>
              <a:t>W7-X</a:t>
            </a:r>
          </a:p>
          <a:p>
            <a:pPr lvl="1"/>
            <a:r>
              <a:rPr lang="en-US" sz="2200" dirty="0" smtClean="0"/>
              <a:t>Completed installation and testing of trim coils and power supplies</a:t>
            </a:r>
          </a:p>
          <a:p>
            <a:pPr lvl="1"/>
            <a:r>
              <a:rPr lang="en-US" sz="2200" dirty="0" smtClean="0"/>
              <a:t>Prepared to install XICS and IR camera</a:t>
            </a:r>
          </a:p>
          <a:p>
            <a:pPr lvl="1"/>
            <a:r>
              <a:rPr lang="en-US" sz="2200" dirty="0" smtClean="0"/>
              <a:t>Preliminary design of TDU scraper element</a:t>
            </a:r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7101751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6553200" cy="97536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Components </a:t>
            </a:r>
            <a:r>
              <a:rPr lang="en-US" sz="3200" b="1" dirty="0"/>
              <a:t>for </a:t>
            </a:r>
            <a:r>
              <a:rPr lang="en-US" sz="3200" b="1" dirty="0" smtClean="0"/>
              <a:t>Reflectometer Systems Installed </a:t>
            </a:r>
            <a:r>
              <a:rPr lang="en-US" sz="3200" b="1" dirty="0"/>
              <a:t>on </a:t>
            </a:r>
            <a:r>
              <a:rPr lang="en-US" sz="3200" b="1" dirty="0" smtClean="0"/>
              <a:t>EAST</a:t>
            </a:r>
            <a:endParaRPr lang="en-U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22098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0"/>
            <a:ext cx="2209801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8600" y="1295400"/>
            <a:ext cx="44196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Exterior and interior views of new</a:t>
            </a:r>
          </a:p>
          <a:p>
            <a:r>
              <a:rPr lang="en-US" dirty="0">
                <a:solidFill>
                  <a:prstClr val="black"/>
                </a:solidFill>
              </a:rPr>
              <a:t>integrated microwave front-end system</a:t>
            </a:r>
          </a:p>
          <a:p>
            <a:r>
              <a:rPr lang="en-US" dirty="0">
                <a:solidFill>
                  <a:prstClr val="black"/>
                </a:solidFill>
              </a:rPr>
              <a:t>installed on EAST!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72564"/>
            <a:ext cx="4267200" cy="3371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029200" y="1563469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Interior of UCLA-built 8-channel</a:t>
            </a:r>
          </a:p>
          <a:p>
            <a:r>
              <a:rPr lang="en-US" dirty="0">
                <a:solidFill>
                  <a:prstClr val="black"/>
                </a:solidFill>
              </a:rPr>
              <a:t>DBS source/receiver </a:t>
            </a:r>
            <a:r>
              <a:rPr lang="en-US" dirty="0" smtClean="0">
                <a:solidFill>
                  <a:prstClr val="black"/>
                </a:solidFill>
              </a:rPr>
              <a:t>system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772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run plan">
  <a:themeElements>
    <a:clrScheme name="">
      <a:dk1>
        <a:srgbClr val="000000"/>
      </a:dk1>
      <a:lt1>
        <a:srgbClr val="FFFFFF"/>
      </a:lt1>
      <a:dk2>
        <a:srgbClr val="000000"/>
      </a:dk2>
      <a:lt2>
        <a:srgbClr val="D49FFF"/>
      </a:lt2>
      <a:accent1>
        <a:srgbClr val="0000FF"/>
      </a:accent1>
      <a:accent2>
        <a:srgbClr val="FF5008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4806"/>
      </a:accent6>
      <a:hlink>
        <a:srgbClr val="8901F3"/>
      </a:hlink>
      <a:folHlink>
        <a:srgbClr val="919191"/>
      </a:folHlink>
    </a:clrScheme>
    <a:fontScheme name="run plan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run pl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17956</TotalTime>
  <Words>1424</Words>
  <Application>Microsoft Office PowerPoint</Application>
  <PresentationFormat>On-screen Show (4:3)</PresentationFormat>
  <Paragraphs>210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Office Theme</vt:lpstr>
      <vt:lpstr>1_Office Theme</vt:lpstr>
      <vt:lpstr>默认设计模板</vt:lpstr>
      <vt:lpstr>Blank Presentation</vt:lpstr>
      <vt:lpstr>2_Office Theme</vt:lpstr>
      <vt:lpstr>Office 主题</vt:lpstr>
      <vt:lpstr>run plan</vt:lpstr>
      <vt:lpstr>PowerPoint Presentation</vt:lpstr>
      <vt:lpstr>International Collaboration in Fusion Research (1)</vt:lpstr>
      <vt:lpstr>International Collaboration in Fusion Research (2)</vt:lpstr>
      <vt:lpstr>Two New International Collaboration Teams Funded in FY 2014</vt:lpstr>
      <vt:lpstr>Major International Collaborations</vt:lpstr>
      <vt:lpstr>PowerPoint Presentation</vt:lpstr>
      <vt:lpstr>NBI and ECH power upgrades enabled KSTAR to explore more exciting regimes in 2014</vt:lpstr>
      <vt:lpstr>Progress in 2014</vt:lpstr>
      <vt:lpstr>Components for Reflectometer Systems Installed on EAST</vt:lpstr>
      <vt:lpstr>PowerPoint Presentation</vt:lpstr>
      <vt:lpstr>PowerPoint Presentation</vt:lpstr>
      <vt:lpstr>EAST &amp; KSTAR: Plans for FY 2015</vt:lpstr>
      <vt:lpstr>W7-X: Plans for 2015</vt:lpstr>
      <vt:lpstr>W7-X Schedule</vt:lpstr>
      <vt:lpstr>Interior of Wendelstein 7-X</vt:lpstr>
      <vt:lpstr>Plans for Student Collaborations on W7-X</vt:lpstr>
      <vt:lpstr>International Collaboration and the Road to ITER</vt:lpstr>
    </vt:vector>
  </TitlesOfParts>
  <Company>US Department of Energy (SC)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Collaboration Report for FPA</dc:title>
  <dc:creator>Eckstrand, Steve</dc:creator>
  <cp:lastModifiedBy>Eckstrand, Steve</cp:lastModifiedBy>
  <cp:revision>1376</cp:revision>
  <cp:lastPrinted>2013-09-25T14:50:24Z</cp:lastPrinted>
  <dcterms:created xsi:type="dcterms:W3CDTF">2013-07-22T03:11:53Z</dcterms:created>
  <dcterms:modified xsi:type="dcterms:W3CDTF">2014-12-16T22:28:24Z</dcterms:modified>
</cp:coreProperties>
</file>