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1"/>
  </p:sldMasterIdLst>
  <p:notesMasterIdLst>
    <p:notesMasterId r:id="rId23"/>
  </p:notesMasterIdLst>
  <p:handoutMasterIdLst>
    <p:handoutMasterId r:id="rId24"/>
  </p:handoutMasterIdLst>
  <p:sldIdLst>
    <p:sldId id="493" r:id="rId2"/>
    <p:sldId id="541" r:id="rId3"/>
    <p:sldId id="587" r:id="rId4"/>
    <p:sldId id="545" r:id="rId5"/>
    <p:sldId id="546" r:id="rId6"/>
    <p:sldId id="547" r:id="rId7"/>
    <p:sldId id="548" r:id="rId8"/>
    <p:sldId id="586" r:id="rId9"/>
    <p:sldId id="582" r:id="rId10"/>
    <p:sldId id="567" r:id="rId11"/>
    <p:sldId id="579" r:id="rId12"/>
    <p:sldId id="576" r:id="rId13"/>
    <p:sldId id="577" r:id="rId14"/>
    <p:sldId id="580" r:id="rId15"/>
    <p:sldId id="537" r:id="rId16"/>
    <p:sldId id="584" r:id="rId17"/>
    <p:sldId id="540" r:id="rId18"/>
    <p:sldId id="581" r:id="rId19"/>
    <p:sldId id="556" r:id="rId20"/>
    <p:sldId id="566" r:id="rId21"/>
    <p:sldId id="583" r:id="rId22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3D3D3"/>
    <a:srgbClr val="D9D9D9"/>
    <a:srgbClr val="414141"/>
    <a:srgbClr val="CFCFCF"/>
    <a:srgbClr val="D5D5D5"/>
    <a:srgbClr val="CCECFF"/>
    <a:srgbClr val="FFFFCC"/>
    <a:srgbClr val="0F4F97"/>
    <a:srgbClr val="F6CE86"/>
    <a:srgbClr val="AEF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67" autoAdjust="0"/>
    <p:restoredTop sz="99810" autoAdjust="0"/>
  </p:normalViewPr>
  <p:slideViewPr>
    <p:cSldViewPr snapToGrid="0">
      <p:cViewPr>
        <p:scale>
          <a:sx n="70" d="100"/>
          <a:sy n="70" d="100"/>
        </p:scale>
        <p:origin x="-1398" y="-180"/>
      </p:cViewPr>
      <p:guideLst>
        <p:guide orient="horz" pos="993"/>
        <p:guide orient="horz" pos="399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rlandson1\My%20Documents\A%20-%20A%20-%20Jan,%202011\KEY%20-%20LPM%20v48%201%20-%20Adjusted%20doping%20conc%20for%20narrower%20diodes%20-%20Jan%2017%20%20-%20011711_010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31368933999644"/>
          <c:y val="3.6232256629123431E-2"/>
          <c:w val="0.78410201369390164"/>
          <c:h val="0.68956293197211527"/>
        </c:manualLayout>
      </c:layout>
      <c:scatterChart>
        <c:scatterStyle val="smoothMarker"/>
        <c:varyColors val="0"/>
        <c:ser>
          <c:idx val="0"/>
          <c:order val="0"/>
          <c:spPr>
            <a:ln w="38100">
              <a:solidFill>
                <a:schemeClr val="tx1"/>
              </a:solidFill>
            </a:ln>
          </c:spPr>
          <c:marker>
            <c:symbol val="diamond"/>
            <c:size val="11"/>
            <c:spPr>
              <a:solidFill>
                <a:schemeClr val="tx1"/>
              </a:solidFill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layout>
                <c:manualLayout>
                  <c:x val="3.0708831979361442E-2"/>
                  <c:y val="0.1394977520038934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delete val="1"/>
            </c:dLbl>
            <c:dLbl>
              <c:idx val="7"/>
              <c:layout>
                <c:manualLayout>
                  <c:x val="-3.4951367761353866E-2"/>
                  <c:y val="0.1691781247706779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88 </a:t>
                    </a:r>
                    <a:r>
                      <a:rPr lang="en-US" dirty="0">
                        <a:latin typeface="Symbol" pitchFamily="18" charset="2"/>
                      </a:rPr>
                      <a:t>m</a:t>
                    </a:r>
                    <a:r>
                      <a:rPr lang="en-US" dirty="0"/>
                      <a:t>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excitationextraction!$AM$4:$AQ$4</c:f>
              <c:numCache>
                <c:formatCode>#,##0.0</c:formatCode>
                <c:ptCount val="5"/>
                <c:pt idx="0">
                  <c:v>40.076792206313023</c:v>
                </c:pt>
                <c:pt idx="1">
                  <c:v>49.460649164012004</c:v>
                </c:pt>
                <c:pt idx="2">
                  <c:v>60.387130206551312</c:v>
                </c:pt>
                <c:pt idx="3">
                  <c:v>68.94872640213552</c:v>
                </c:pt>
                <c:pt idx="4">
                  <c:v>81.715226713043506</c:v>
                </c:pt>
              </c:numCache>
            </c:numRef>
          </c:xVal>
          <c:yVal>
            <c:numRef>
              <c:f>excitationextraction!$AM$9:$AQ$9</c:f>
              <c:numCache>
                <c:formatCode>0.00</c:formatCode>
                <c:ptCount val="5"/>
                <c:pt idx="0">
                  <c:v>16.721420427342771</c:v>
                </c:pt>
                <c:pt idx="1">
                  <c:v>18.48304548734977</c:v>
                </c:pt>
                <c:pt idx="2">
                  <c:v>19.723774873149726</c:v>
                </c:pt>
                <c:pt idx="3">
                  <c:v>20.32872570438056</c:v>
                </c:pt>
                <c:pt idx="4">
                  <c:v>21.021662620317379</c:v>
                </c:pt>
              </c:numCache>
            </c:numRef>
          </c:yVal>
          <c:smooth val="1"/>
        </c:ser>
        <c:ser>
          <c:idx val="1"/>
          <c:order val="1"/>
          <c:spPr>
            <a:ln w="28575">
              <a:solidFill>
                <a:srgbClr val="E6E6E6">
                  <a:lumMod val="75000"/>
                </a:srgbClr>
              </a:solidFill>
            </a:ln>
          </c:spPr>
          <c:marker>
            <c:symbol val="none"/>
          </c:marker>
          <c:xVal>
            <c:numRef>
              <c:f>excitationextraction!$AM$5:$AQ$5</c:f>
              <c:numCache>
                <c:formatCode>General</c:formatCode>
                <c:ptCount val="5"/>
                <c:pt idx="0">
                  <c:v>44.48523934900745</c:v>
                </c:pt>
                <c:pt idx="1">
                  <c:v>54.901320572053947</c:v>
                </c:pt>
                <c:pt idx="2">
                  <c:v>67.029714529271956</c:v>
                </c:pt>
                <c:pt idx="3">
                  <c:v>76.533086306370379</c:v>
                </c:pt>
                <c:pt idx="4">
                  <c:v>90.703901651478262</c:v>
                </c:pt>
              </c:numCache>
            </c:numRef>
          </c:xVal>
          <c:yVal>
            <c:numRef>
              <c:f>excitationextraction!$AM$8:$AQ$8</c:f>
              <c:numCache>
                <c:formatCode>General</c:formatCode>
                <c:ptCount val="5"/>
                <c:pt idx="0">
                  <c:v>15.064342727335818</c:v>
                </c:pt>
                <c:pt idx="1">
                  <c:v>16.651392330945889</c:v>
                </c:pt>
                <c:pt idx="2">
                  <c:v>17.769166552387144</c:v>
                </c:pt>
                <c:pt idx="3">
                  <c:v>18.314167301243831</c:v>
                </c:pt>
                <c:pt idx="4">
                  <c:v>18.93843479307872</c:v>
                </c:pt>
              </c:numCache>
            </c:numRef>
          </c:yVal>
          <c:smooth val="1"/>
        </c:ser>
        <c:ser>
          <c:idx val="2"/>
          <c:order val="2"/>
          <c:spPr>
            <a:ln w="28575">
              <a:solidFill>
                <a:schemeClr val="bg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excitationextraction!$AM$3:$AQ$3</c:f>
              <c:numCache>
                <c:formatCode>General</c:formatCode>
                <c:ptCount val="5"/>
                <c:pt idx="0">
                  <c:v>36.105218203885613</c:v>
                </c:pt>
                <c:pt idx="1">
                  <c:v>44.559143391002245</c:v>
                </c:pt>
                <c:pt idx="2">
                  <c:v>54.402820005902001</c:v>
                </c:pt>
                <c:pt idx="3">
                  <c:v>62.115969731653394</c:v>
                </c:pt>
                <c:pt idx="4">
                  <c:v>73.617321363102221</c:v>
                </c:pt>
              </c:numCache>
            </c:numRef>
          </c:xVal>
          <c:yVal>
            <c:numRef>
              <c:f>excitationextraction!$AM$10:$AQ$10</c:f>
              <c:numCache>
                <c:formatCode>General</c:formatCode>
                <c:ptCount val="5"/>
                <c:pt idx="0">
                  <c:v>18.560776674350429</c:v>
                </c:pt>
                <c:pt idx="1">
                  <c:v>20.516180490958643</c:v>
                </c:pt>
                <c:pt idx="2">
                  <c:v>21.893390109196531</c:v>
                </c:pt>
                <c:pt idx="3">
                  <c:v>22.56488553186243</c:v>
                </c:pt>
                <c:pt idx="4">
                  <c:v>23.33404550855229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429504"/>
        <c:axId val="109431424"/>
      </c:scatterChart>
      <c:valAx>
        <c:axId val="109429504"/>
        <c:scaling>
          <c:orientation val="minMax"/>
          <c:max val="90"/>
          <c:min val="3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Diode Power </a:t>
                </a:r>
                <a:r>
                  <a:rPr lang="en-US" dirty="0" smtClean="0"/>
                  <a:t>(MW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34993659495706103"/>
              <c:y val="0.87295655567955865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crossAx val="109431424"/>
        <c:crosses val="autoZero"/>
        <c:crossBetween val="midCat"/>
        <c:majorUnit val="10"/>
      </c:valAx>
      <c:valAx>
        <c:axId val="109431424"/>
        <c:scaling>
          <c:orientation val="minMax"/>
          <c:max val="24"/>
          <c:min val="12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Efficiency (%)</a:t>
                </a:r>
              </a:p>
            </c:rich>
          </c:tx>
          <c:layout>
            <c:manualLayout>
              <c:xMode val="edge"/>
              <c:yMode val="edge"/>
              <c:x val="5.5197212099475524E-3"/>
              <c:y val="0.15852277710328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crossAx val="109429504"/>
        <c:crosses val="autoZero"/>
        <c:crossBetween val="midCat"/>
        <c:majorUnit val="2"/>
      </c:valAx>
      <c:spPr>
        <a:solidFill>
          <a:schemeClr val="bg1"/>
        </a:solidFill>
      </c:spPr>
    </c:plotArea>
    <c:plotVisOnly val="1"/>
    <c:dispBlanksAs val="gap"/>
    <c:showDLblsOverMax val="0"/>
  </c:chart>
  <c:spPr>
    <a:solidFill>
      <a:schemeClr val="bg2"/>
    </a:solidFill>
    <a:ln>
      <a:noFill/>
    </a:ln>
  </c:spPr>
  <c:txPr>
    <a:bodyPr/>
    <a:lstStyle/>
    <a:p>
      <a:pPr>
        <a:defRPr sz="1800" b="1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12/16/2014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12/16/2014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1" tIns="46186" rIns="92371" bIns="461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1" tIns="46186" rIns="92371" bIns="4618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BB555-FBC0-CF49-905F-8961F2D434F8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87CF6-44B3-0348-84EB-3FF8E65EEE6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065028"/>
            <a:ext cx="3417506" cy="3792972"/>
          </a:xfrm>
          <a:prstGeom prst="rect">
            <a:avLst/>
          </a:prstGeom>
          <a:solidFill>
            <a:srgbClr val="0F4F9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743918"/>
            <a:ext cx="8229600" cy="986725"/>
          </a:xfrm>
        </p:spPr>
        <p:txBody>
          <a:bodyPr/>
          <a:lstStyle>
            <a:lvl1pPr>
              <a:lnSpc>
                <a:spcPts val="3800"/>
              </a:lnSpc>
              <a:defRPr b="0" i="1">
                <a:solidFill>
                  <a:srgbClr val="0F4F97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52275" y="1733685"/>
            <a:ext cx="5434199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/>
          <a:srcRect l="949"/>
          <a:stretch/>
        </p:blipFill>
        <p:spPr bwMode="auto">
          <a:xfrm>
            <a:off x="3497385" y="3062287"/>
            <a:ext cx="5646615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 userDrawn="1"/>
        </p:nvSpPr>
        <p:spPr>
          <a:xfrm>
            <a:off x="44879" y="5974520"/>
            <a:ext cx="3351463" cy="5652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0"/>
              </a:spcAft>
            </a:pPr>
            <a:r>
              <a:rPr lang="en-US" sz="10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LLNL-PRES-XXXXXX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0"/>
              </a:spcAft>
            </a:pP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of Energy by Lawrence Livermore National Laboratory under Contract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DE-AC52-07NA27344.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  <a:endParaRPr lang="en-US" sz="800" kern="1200" dirty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6" name="Picture 15" descr="LLNL_Logo_WHT-LR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876" y="3220532"/>
            <a:ext cx="2240285" cy="377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no Text Box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255" y="276496"/>
            <a:ext cx="7019636" cy="7042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9851" y="6584279"/>
            <a:ext cx="2895600" cy="18466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457154" rtl="0" eaLnBrk="1" latinLnBrk="0" hangingPunct="1">
              <a:defRPr lang="en-US" sz="600" b="1" i="0" kern="1200" dirty="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Anklam—The 34th Annual Meeting and Symposium Fusion Power Associates, December 10,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1234" y="6678278"/>
            <a:ext cx="207820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6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78DCE5C6-CC67-AD46-BF96-E669D46017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3711" y="6678008"/>
            <a:ext cx="2133600" cy="9233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457154" rtl="0" eaLnBrk="1" latinLnBrk="0" hangingPunct="1">
              <a:defRPr lang="en-US" sz="600" b="1" i="0" kern="120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P379539s2.ppt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4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br>
              <a:rPr kumimoji="0" lang="en-US" dirty="0" smtClean="0"/>
            </a:br>
            <a:r>
              <a:rPr kumimoji="0" lang="en-US" dirty="0" smtClean="0"/>
              <a:t/>
            </a:r>
            <a:br>
              <a:rPr kumimoji="0" lang="en-US" dirty="0" smtClean="0"/>
            </a:b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 smtClean="0"/>
              <a:t>Click to edit Master title style</a:t>
            </a:r>
            <a:br>
              <a:rPr kumimoji="0" lang="en-US" dirty="0" smtClean="0"/>
            </a:br>
            <a:r>
              <a:rPr kumimoji="0" lang="en-US" dirty="0" smtClean="0"/>
              <a:t/>
            </a:r>
            <a:br>
              <a:rPr kumimoji="0" lang="en-US" dirty="0" smtClean="0"/>
            </a:br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lef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righ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7275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Qua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575089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 rot="5400000">
            <a:off x="2153528" y="3920602"/>
            <a:ext cx="4722647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cxnSp>
        <p:nvCxnSpPr>
          <p:cNvPr id="6" name="Straight Connector 5"/>
          <p:cNvCxnSpPr/>
          <p:nvPr userDrawn="1"/>
        </p:nvCxnSpPr>
        <p:spPr bwMode="auto">
          <a:xfrm>
            <a:off x="469900" y="3873981"/>
            <a:ext cx="8229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sp>
        <p:nvSpPr>
          <p:cNvPr id="7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69900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575089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9900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20136"/>
            <a:ext cx="9143999" cy="1251062"/>
          </a:xfr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000000">
                  <a:alpha val="0"/>
                </a:srgbClr>
              </a:gs>
              <a:gs pos="78000">
                <a:srgbClr val="FFFFFF">
                  <a:alpha val="59000"/>
                </a:srgbClr>
              </a:gs>
            </a:gsLst>
            <a:lin ang="0" scaled="1"/>
            <a:tileRect/>
          </a:gradFill>
          <a:effectLst/>
        </p:spPr>
        <p:txBody>
          <a:bodyPr vert="horz" lIns="45720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>
              <a:lnSpc>
                <a:spcPts val="3800"/>
              </a:lnSpc>
              <a:def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6863"/>
            <a:ext cx="8229600" cy="4751357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79731" y="6492857"/>
            <a:ext cx="30525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124A91"/>
                </a:solidFill>
                <a:latin typeface="Arial Narrow" pitchFamily="-80" charset="0"/>
              </a:rPr>
              <a:t>Lawrence Livermore National Laboratory</a:t>
            </a:r>
          </a:p>
        </p:txBody>
      </p:sp>
      <p:pic>
        <p:nvPicPr>
          <p:cNvPr id="11" name="Picture 3" descr="\\Gs-san1\tpg\GS-Images\LOGOS\NNSA - National Nuclear Security Administration\NNSA_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6082" y="6508767"/>
            <a:ext cx="1037918" cy="287409"/>
          </a:xfrm>
          <a:prstGeom prst="rect">
            <a:avLst/>
          </a:prstGeom>
          <a:noFill/>
        </p:spPr>
      </p:pic>
      <p:sp>
        <p:nvSpPr>
          <p:cNvPr id="15" name="Slide Number Placeholder 7"/>
          <p:cNvSpPr txBox="1">
            <a:spLocks/>
          </p:cNvSpPr>
          <p:nvPr/>
        </p:nvSpPr>
        <p:spPr>
          <a:xfrm>
            <a:off x="7676355" y="6483602"/>
            <a:ext cx="360727" cy="15939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21" descr="lab_icon_no_box_blue_rgb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58152"/>
            <a:ext cx="347064" cy="333885"/>
          </a:xfrm>
          <a:prstGeom prst="rect">
            <a:avLst/>
          </a:prstGeom>
          <a:noFill/>
          <a:effectLst/>
        </p:spPr>
      </p:pic>
      <p:sp>
        <p:nvSpPr>
          <p:cNvPr id="13" name="TextBox 12"/>
          <p:cNvSpPr txBox="1"/>
          <p:nvPr userDrawn="1"/>
        </p:nvSpPr>
        <p:spPr>
          <a:xfrm>
            <a:off x="6725836" y="6600651"/>
            <a:ext cx="1311248" cy="138490"/>
          </a:xfrm>
          <a:prstGeom prst="rect">
            <a:avLst/>
          </a:prstGeom>
          <a:noFill/>
        </p:spPr>
        <p:txBody>
          <a:bodyPr wrap="none" lIns="0" tIns="45711" rIns="91422" bIns="0" rtlCol="0" anchor="b" anchorCtr="0">
            <a:spAutoFit/>
          </a:bodyPr>
          <a:lstStyle/>
          <a:p>
            <a:pPr algn="r"/>
            <a:r>
              <a:rPr lang="en-US" sz="600" dirty="0" smtClean="0">
                <a:latin typeface="Arial"/>
                <a:cs typeface="Arial"/>
              </a:rPr>
              <a:t>UCM#.</a:t>
            </a:r>
            <a:r>
              <a:rPr lang="en-US" sz="600" dirty="0" err="1" smtClean="0">
                <a:latin typeface="Arial"/>
                <a:cs typeface="Arial"/>
              </a:rPr>
              <a:t>ppt</a:t>
            </a:r>
            <a:r>
              <a:rPr lang="en-US" sz="600" dirty="0" smtClean="0">
                <a:latin typeface="Arial"/>
                <a:cs typeface="Arial"/>
              </a:rPr>
              <a:t> – Author – Meeting, Date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2" r:id="rId2"/>
    <p:sldLayoutId id="2147483691" r:id="rId3"/>
    <p:sldLayoutId id="2147483703" r:id="rId4"/>
    <p:sldLayoutId id="2147483705" r:id="rId5"/>
    <p:sldLayoutId id="2147483706" r:id="rId6"/>
    <p:sldLayoutId id="2147483702" r:id="rId7"/>
    <p:sldLayoutId id="2147483698" r:id="rId8"/>
    <p:sldLayoutId id="2147483707" r:id="rId9"/>
    <p:sldLayoutId id="2147483699" r:id="rId10"/>
    <p:sldLayoutId id="2147483708" r:id="rId11"/>
    <p:sldLayoutId id="214748370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lnSpc>
          <a:spcPct val="100000"/>
        </a:lnSpc>
        <a:spcBef>
          <a:spcPct val="0"/>
        </a:spcBef>
        <a:buNone/>
        <a:defRPr kumimoji="0" sz="2400" b="1" kern="1200">
          <a:solidFill>
            <a:srgbClr val="214A8F"/>
          </a:solidFill>
          <a:effectLst/>
          <a:latin typeface="Arial"/>
          <a:ea typeface="+mj-ea"/>
          <a:cs typeface="Arial"/>
        </a:defRPr>
      </a:lvl1pPr>
    </p:titleStyle>
    <p:bodyStyle>
      <a:lvl1pPr marL="400050" indent="-280988" algn="l" rtl="0" eaLnBrk="1" latinLnBrk="0" hangingPunct="1">
        <a:spcBef>
          <a:spcPts val="1200"/>
        </a:spcBef>
        <a:spcAft>
          <a:spcPts val="600"/>
        </a:spcAft>
        <a:buClr>
          <a:srgbClr val="0D5097"/>
        </a:buClr>
        <a:buSzPct val="90000"/>
        <a:buFont typeface="Wingdings" charset="2"/>
        <a:buChar char="§"/>
        <a:defRPr kumimoji="0"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628650" indent="-215900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Arial"/>
        <a:buChar char="•"/>
        <a:defRPr kumimoji="0"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027113" indent="-342900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Lucida Grande"/>
        <a:buChar char="—"/>
        <a:defRPr kumimoji="0"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314450" indent="-242888" algn="l" rtl="0" eaLnBrk="1" latinLnBrk="0" hangingPunct="1">
        <a:spcBef>
          <a:spcPts val="0"/>
        </a:spcBef>
        <a:spcAft>
          <a:spcPts val="600"/>
        </a:spcAft>
        <a:buClrTx/>
        <a:buSzPct val="100000"/>
        <a:buFont typeface="Lucida Grande"/>
        <a:buChar char="–"/>
        <a:defRPr kumimoji="0"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242888" algn="l" rtl="0" eaLnBrk="1" latinLnBrk="0" hangingPunct="1">
        <a:spcBef>
          <a:spcPts val="0"/>
        </a:spcBef>
        <a:spcAft>
          <a:spcPts val="600"/>
        </a:spcAft>
        <a:buClrTx/>
        <a:buFont typeface="Arial"/>
        <a:buChar char="•"/>
        <a:defRPr kumimoji="0" lang="en-US" sz="1800" kern="1200" smtClean="0">
          <a:solidFill>
            <a:schemeClr val="tx1"/>
          </a:solidFill>
          <a:latin typeface="Arial"/>
          <a:ea typeface="+mn-ea"/>
          <a:cs typeface="Arial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509"/>
            <a:ext cx="8229600" cy="1941779"/>
          </a:xfrm>
        </p:spPr>
        <p:txBody>
          <a:bodyPr/>
          <a:lstStyle/>
          <a:p>
            <a:r>
              <a:rPr lang="en-US" sz="2800" b="1" dirty="0" smtClean="0"/>
              <a:t>Laying the foundational technology for IFE laser drivers</a:t>
            </a:r>
            <a:br>
              <a:rPr lang="en-US" sz="2800" b="1" dirty="0" smtClean="0"/>
            </a:br>
            <a:r>
              <a:rPr lang="en-US" sz="1800" dirty="0" smtClean="0"/>
              <a:t>Fusion Power Associates Meeting </a:t>
            </a:r>
            <a:br>
              <a:rPr lang="en-US" sz="1800" dirty="0" smtClean="0"/>
            </a:br>
            <a:r>
              <a:rPr lang="en-US" sz="1800" dirty="0" smtClean="0"/>
              <a:t>December 16, 2014</a:t>
            </a:r>
            <a:endParaRPr lang="en-US" sz="18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9545" y="2379519"/>
            <a:ext cx="5212158" cy="680600"/>
          </a:xfrm>
          <a:prstGeom prst="rect">
            <a:avLst/>
          </a:prstGeom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Tom Anklam</a:t>
            </a:r>
          </a:p>
          <a:p>
            <a:pPr lvl="0" defTabSz="914400">
              <a:spcBef>
                <a:spcPct val="0"/>
              </a:spcBef>
              <a:defRPr/>
            </a:pPr>
            <a:r>
              <a:rPr lang="en-US" sz="2000" dirty="0" smtClean="0">
                <a:latin typeface="Arial"/>
                <a:ea typeface="+mj-ea"/>
                <a:cs typeface="Arial"/>
              </a:rPr>
              <a:t>NIF&amp;PS Deputy Associate Director for S&amp;T</a:t>
            </a:r>
            <a:endParaRPr kumimoji="0" lang="en-US" sz="2000" b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795261" y="2075538"/>
            <a:ext cx="3776739" cy="397500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/>
          <a:p>
            <a:pPr lvl="0">
              <a:lnSpc>
                <a:spcPct val="80000"/>
              </a:lnSpc>
            </a:pPr>
            <a:endParaRPr lang="en-US" sz="1600" dirty="0" smtClean="0">
              <a:latin typeface="Arial"/>
              <a:cs typeface="Lucida Handwriting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28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57932"/>
            <a:ext cx="3691719" cy="1843357"/>
          </a:xfrm>
        </p:spPr>
        <p:txBody>
          <a:bodyPr>
            <a:normAutofit/>
          </a:bodyPr>
          <a:lstStyle/>
          <a:p>
            <a:r>
              <a:rPr lang="en-US" b="1" dirty="0" smtClean="0"/>
              <a:t>100 Hz, 10J</a:t>
            </a:r>
          </a:p>
          <a:p>
            <a:r>
              <a:rPr lang="en-US" b="1" dirty="0" smtClean="0"/>
              <a:t>7mm x 7mm beam footprint</a:t>
            </a:r>
          </a:p>
          <a:p>
            <a:r>
              <a:rPr lang="en-US" b="1" dirty="0" smtClean="0"/>
              <a:t>20J/cm2 red, 12J/cm2 blue</a:t>
            </a:r>
          </a:p>
          <a:p>
            <a:r>
              <a:rPr lang="en-US" b="1" dirty="0" smtClean="0"/>
              <a:t>First light end of FY15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 Laser System is being developed to test optical damage at the </a:t>
            </a:r>
            <a:r>
              <a:rPr lang="en-US" dirty="0" err="1" smtClean="0"/>
              <a:t>gigashot</a:t>
            </a:r>
            <a:r>
              <a:rPr lang="en-US" dirty="0" smtClean="0"/>
              <a:t> level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99" y="3617708"/>
            <a:ext cx="3710951" cy="22596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" b="1317"/>
          <a:stretch>
            <a:fillRect/>
          </a:stretch>
        </p:blipFill>
        <p:spPr bwMode="auto">
          <a:xfrm>
            <a:off x="4646630" y="2119759"/>
            <a:ext cx="4061647" cy="29026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646629" y="1811543"/>
            <a:ext cx="4061648" cy="338544"/>
          </a:xfrm>
          <a:prstGeom prst="rect">
            <a:avLst/>
          </a:prstGeom>
          <a:solidFill>
            <a:srgbClr val="FFFB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>
            <a:lvl1pPr eaLnBrk="0" hangingPunct="0"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00" dirty="0" err="1"/>
              <a:t>DPSSL</a:t>
            </a:r>
            <a:r>
              <a:rPr lang="en-US" altLang="en-US" sz="1600" dirty="0"/>
              <a:t> performance to exceed kW</a:t>
            </a:r>
          </a:p>
        </p:txBody>
      </p:sp>
    </p:spTree>
    <p:extLst>
      <p:ext uri="{BB962C8B-B14F-4D97-AF65-F5344CB8AC3E}">
        <p14:creationId xmlns:p14="http://schemas.microsoft.com/office/powerpoint/2010/main" val="628988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813083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ヒラギノ角ゴ Pro W3" charset="0"/>
                <a:cs typeface="ヒラギノ角ゴ Pro W3" charset="0"/>
              </a:rPr>
              <a:t>GOLD and ELI are driving demonstration of increasingly capable diode arrays</a:t>
            </a:r>
            <a:endParaRPr lang="en-US" dirty="0"/>
          </a:p>
        </p:txBody>
      </p:sp>
      <p:pic>
        <p:nvPicPr>
          <p:cNvPr id="18" name="Picture 2" descr="C:\Users\deri1\Desktop\GOLD\Diodes_GOLD\Diode_execution\20140709_QLDdata\Array N°1 under test with lens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1" t="11603" r="41347" b="11086"/>
          <a:stretch>
            <a:fillRect/>
          </a:stretch>
        </p:blipFill>
        <p:spPr bwMode="auto">
          <a:xfrm>
            <a:off x="945406" y="1378017"/>
            <a:ext cx="3186519" cy="473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C:\Users\deri1\Desktop\IEEE-conf\E23pics\DSC_01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8963" r="6775" b="7712"/>
          <a:stretch/>
        </p:blipFill>
        <p:spPr bwMode="auto">
          <a:xfrm>
            <a:off x="4981447" y="1376151"/>
            <a:ext cx="3185582" cy="473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45727" y="1033219"/>
            <a:ext cx="3188451" cy="35155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mpd="sng">
            <a:noFill/>
            <a:miter lim="800000"/>
            <a:headEnd/>
            <a:tailEnd/>
          </a:ln>
        </p:spPr>
        <p:txBody>
          <a:bodyPr wrap="square" anchor="ctr"/>
          <a:lstStyle>
            <a:defPPr>
              <a:defRPr lang="en-US"/>
            </a:defPPr>
            <a:lvl1pPr algn="ctr" eaLnBrk="0" hangingPunct="0">
              <a:defRPr>
                <a:solidFill>
                  <a:schemeClr val="bg1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GOLD:  120 Hz, 126 kW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78577" y="1033219"/>
            <a:ext cx="3188453" cy="35155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mpd="sng">
            <a:noFill/>
            <a:miter lim="800000"/>
            <a:headEnd/>
            <a:tailEnd/>
          </a:ln>
        </p:spPr>
        <p:txBody>
          <a:bodyPr wrap="square" anchor="ctr"/>
          <a:lstStyle>
            <a:defPPr>
              <a:defRPr lang="en-US"/>
            </a:defPPr>
            <a:lvl1pPr algn="ctr" eaLnBrk="0" hangingPunct="0">
              <a:defRPr>
                <a:solidFill>
                  <a:schemeClr val="bg1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ELI L3: 10 Hz, 800 kW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34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ヒラギノ角ゴ Pro W3" charset="0"/>
                <a:cs typeface="ヒラギノ角ゴ Pro W3" charset="0"/>
              </a:rPr>
              <a:t>800 </a:t>
            </a:r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kW QCW diode array in action at </a:t>
            </a:r>
            <a:r>
              <a:rPr lang="en-US" dirty="0" smtClean="0">
                <a:latin typeface="Arial" charset="0"/>
                <a:ea typeface="ヒラギノ角ゴ Pro W3" charset="0"/>
                <a:cs typeface="ヒラギノ角ゴ Pro W3" charset="0"/>
              </a:rPr>
              <a:t>10 Hz</a:t>
            </a:r>
            <a:br>
              <a:rPr lang="en-US" dirty="0" smtClean="0">
                <a:latin typeface="Arial" charset="0"/>
                <a:ea typeface="ヒラギノ角ゴ Pro W3" charset="0"/>
                <a:cs typeface="ヒラギノ角ゴ Pro W3" charset="0"/>
              </a:rPr>
            </a:br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/>
            </a:r>
            <a:b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</a:br>
            <a:endParaRPr lang="en-US" dirty="0"/>
          </a:p>
        </p:txBody>
      </p:sp>
      <p:sp>
        <p:nvSpPr>
          <p:cNvPr id="4" name="Content Placeholder 12"/>
          <p:cNvSpPr txBox="1">
            <a:spLocks/>
          </p:cNvSpPr>
          <p:nvPr/>
        </p:nvSpPr>
        <p:spPr bwMode="auto">
          <a:xfrm>
            <a:off x="1076325" y="5736316"/>
            <a:ext cx="317976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173038" indent="-173038" algn="l" defTabSz="822325" rtl="0" eaLnBrk="0" fontAlgn="base" hangingPunct="0">
              <a:lnSpc>
                <a:spcPts val="2400"/>
              </a:lnSpc>
              <a:spcBef>
                <a:spcPts val="24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3200" b="1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741363" indent="-339725" algn="l" defTabSz="822325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100000"/>
              <a:buChar char="—"/>
              <a:defRPr sz="2800" b="1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2pPr>
            <a:lvl3pPr marL="1143000" indent="-228600" algn="l" defTabSz="822325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2400" b="1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3pPr>
            <a:lvl4pPr marL="1546225" indent="-233363" algn="l" defTabSz="822325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4pPr>
            <a:lvl5pPr marL="1893888" indent="-233363" algn="l" defTabSz="8223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5pPr>
            <a:lvl6pPr marL="2351088" indent="-233363" algn="l" defTabSz="8223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</a:defRPr>
            </a:lvl6pPr>
            <a:lvl7pPr marL="2808288" indent="-233363" algn="l" defTabSz="8223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</a:defRPr>
            </a:lvl7pPr>
            <a:lvl8pPr marL="3265488" indent="-233363" algn="l" defTabSz="8223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</a:defRPr>
            </a:lvl8pPr>
            <a:lvl9pPr marL="3722688" indent="-233363" algn="l" defTabSz="8223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altLang="en-US" sz="1800" b="0" kern="0" dirty="0" smtClean="0">
                <a:ea typeface="ヒラギノ角ゴ Pro W3"/>
                <a:cs typeface="ヒラギノ角ゴ Pro W3"/>
              </a:rPr>
              <a:t>800 kW peak @ 120 Hz</a:t>
            </a:r>
          </a:p>
        </p:txBody>
      </p:sp>
      <p:sp>
        <p:nvSpPr>
          <p:cNvPr id="5" name="Content Placeholder 12"/>
          <p:cNvSpPr txBox="1">
            <a:spLocks/>
          </p:cNvSpPr>
          <p:nvPr/>
        </p:nvSpPr>
        <p:spPr bwMode="auto">
          <a:xfrm>
            <a:off x="5391150" y="5736316"/>
            <a:ext cx="354806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173038" indent="-173038" algn="l" defTabSz="822325" rtl="0" eaLnBrk="0" fontAlgn="base" hangingPunct="0">
              <a:lnSpc>
                <a:spcPts val="2400"/>
              </a:lnSpc>
              <a:spcBef>
                <a:spcPts val="24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3200" b="1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741363" indent="-339725" algn="l" defTabSz="822325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100000"/>
              <a:buChar char="—"/>
              <a:defRPr sz="2800" b="1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2pPr>
            <a:lvl3pPr marL="1143000" indent="-228600" algn="l" defTabSz="822325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2400" b="1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3pPr>
            <a:lvl4pPr marL="1546225" indent="-233363" algn="l" defTabSz="822325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4pPr>
            <a:lvl5pPr marL="1893888" indent="-233363" algn="l" defTabSz="8223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5pPr>
            <a:lvl6pPr marL="2351088" indent="-233363" algn="l" defTabSz="8223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</a:defRPr>
            </a:lvl6pPr>
            <a:lvl7pPr marL="2808288" indent="-233363" algn="l" defTabSz="8223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</a:defRPr>
            </a:lvl7pPr>
            <a:lvl8pPr marL="3265488" indent="-233363" algn="l" defTabSz="8223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</a:defRPr>
            </a:lvl8pPr>
            <a:lvl9pPr marL="3722688" indent="-233363" algn="l" defTabSz="8223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tx2"/>
              </a:buClr>
              <a:buFont typeface="Wingdings" charset="2"/>
              <a:buChar char="§"/>
              <a:defRPr/>
            </a:pPr>
            <a:r>
              <a:rPr lang="en-US" altLang="en-US" sz="1800" b="0" kern="0" dirty="0" smtClean="0">
                <a:ea typeface="ヒラギノ角ゴ Pro W3"/>
                <a:cs typeface="ヒラギノ角ゴ Pro W3"/>
              </a:rPr>
              <a:t>2.4 kW average power</a:t>
            </a:r>
          </a:p>
        </p:txBody>
      </p:sp>
      <p:pic>
        <p:nvPicPr>
          <p:cNvPr id="6" name="DSC_0215.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04" y="734786"/>
            <a:ext cx="8636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3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830360" eaLnBrk="0" hangingPunct="0">
              <a:lnSpc>
                <a:spcPct val="110000"/>
              </a:lnSpc>
              <a:spcBef>
                <a:spcPts val="91"/>
              </a:spcBef>
            </a:pP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Diode pumps	           	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  high efficiency (18%)</a:t>
            </a:r>
          </a:p>
          <a:p>
            <a:pPr defTabSz="830360" eaLnBrk="0" hangingPunct="0">
              <a:lnSpc>
                <a:spcPct val="110000"/>
              </a:lnSpc>
              <a:spcBef>
                <a:spcPts val="91"/>
              </a:spcBef>
            </a:pP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Helium cooled amps 	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  high repetition </a:t>
            </a:r>
            <a:r>
              <a:rPr lang="en-US" b="1" dirty="0" smtClean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rate 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with low stress</a:t>
            </a:r>
            <a:endParaRPr lang="en-US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defTabSz="830360" eaLnBrk="0" hangingPunct="0">
              <a:lnSpc>
                <a:spcPct val="110000"/>
              </a:lnSpc>
              <a:spcBef>
                <a:spcPts val="91"/>
              </a:spcBef>
            </a:pP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Normal amp slabs      	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  compensated thermal birefringence, </a:t>
            </a:r>
            <a:endParaRPr lang="en-US" b="1" dirty="0" smtClean="0">
              <a:solidFill>
                <a:prstClr val="black"/>
              </a:solidFill>
              <a:latin typeface="Arial" charset="0"/>
              <a:cs typeface="Arial" charset="0"/>
              <a:sym typeface="Wingdings" pitchFamily="2" charset="2"/>
            </a:endParaRPr>
          </a:p>
          <a:p>
            <a:pPr defTabSz="830360" eaLnBrk="0" hangingPunct="0">
              <a:lnSpc>
                <a:spcPct val="110000"/>
              </a:lnSpc>
              <a:spcBef>
                <a:spcPts val="91"/>
              </a:spcBef>
            </a:pPr>
            <a:r>
              <a:rPr lang="en-US" b="1" dirty="0" smtClean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Passive 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switching     	  performs at repetition rate</a:t>
            </a:r>
          </a:p>
          <a:p>
            <a:pPr defTabSz="830360" eaLnBrk="0" hangingPunct="0">
              <a:lnSpc>
                <a:spcPct val="110000"/>
              </a:lnSpc>
              <a:spcBef>
                <a:spcPts val="91"/>
              </a:spcBef>
            </a:pP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Lower output fluence 	  less susceptible to optical damage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Near-term laser development for scientific and commercial application also advances that needed for IFE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95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18121" y="3294303"/>
            <a:ext cx="4079395" cy="28863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19" tIns="41559" rIns="83119" bIns="41559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926061" y="3409757"/>
            <a:ext cx="3509818" cy="22783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19" tIns="41559" rIns="83119" bIns="41559" rtlCol="0" anchor="ctr"/>
          <a:lstStyle/>
          <a:p>
            <a:pPr algn="ctr"/>
            <a:endParaRPr lang="en-US"/>
          </a:p>
        </p:txBody>
      </p:sp>
      <p:pic>
        <p:nvPicPr>
          <p:cNvPr id="819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" b="1317"/>
          <a:stretch>
            <a:fillRect/>
          </a:stretch>
        </p:blipFill>
        <p:spPr bwMode="auto">
          <a:xfrm>
            <a:off x="4523801" y="3262745"/>
            <a:ext cx="4071215" cy="29094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5" name="Title 6"/>
          <p:cNvSpPr>
            <a:spLocks noGrp="1"/>
          </p:cNvSpPr>
          <p:nvPr>
            <p:ph type="title"/>
          </p:nvPr>
        </p:nvSpPr>
        <p:spPr/>
        <p:txBody>
          <a:bodyPr lIns="83094" tIns="41547" rIns="83094" bIns="41547" anchor="t"/>
          <a:lstStyle/>
          <a:p>
            <a:pPr>
              <a:lnSpc>
                <a:spcPts val="2909"/>
              </a:lnSpc>
            </a:pPr>
            <a:r>
              <a:rPr lang="en-US" altLang="en-US" dirty="0">
                <a:ea typeface="ヒラギノ角ゴ Pro W3" charset="-128"/>
              </a:rPr>
              <a:t/>
            </a:r>
            <a:br>
              <a:rPr lang="en-US" altLang="en-US" dirty="0">
                <a:ea typeface="ヒラギノ角ゴ Pro W3" charset="-128"/>
              </a:rPr>
            </a:br>
            <a:r>
              <a:rPr lang="en-US" altLang="en-US" dirty="0">
                <a:ea typeface="ヒラギノ角ゴ Pro W3" charset="-128"/>
              </a:rPr>
              <a:t>Optics durability will be key</a:t>
            </a:r>
          </a:p>
        </p:txBody>
      </p:sp>
      <p:sp>
        <p:nvSpPr>
          <p:cNvPr id="8196" name="Content Placeholder 12"/>
          <p:cNvSpPr>
            <a:spLocks noGrp="1"/>
          </p:cNvSpPr>
          <p:nvPr>
            <p:ph idx="4294967295"/>
          </p:nvPr>
        </p:nvSpPr>
        <p:spPr>
          <a:xfrm>
            <a:off x="461819" y="1142038"/>
            <a:ext cx="8519103" cy="1644265"/>
          </a:xfrm>
          <a:prstGeom prst="rect">
            <a:avLst/>
          </a:prstGeom>
        </p:spPr>
        <p:txBody>
          <a:bodyPr lIns="83094" tIns="41547" rIns="83094" bIns="41547"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en-US" sz="1600" b="1" u="sng" dirty="0">
                <a:solidFill>
                  <a:srgbClr val="1A4986"/>
                </a:solidFill>
                <a:ea typeface="ヒラギノ角ゴ Pro W3" charset="-128"/>
              </a:rPr>
              <a:t>GOLD System under construction – </a:t>
            </a:r>
            <a:r>
              <a:rPr lang="en-US" altLang="en-US" sz="1600" b="1" u="sng" dirty="0" err="1">
                <a:solidFill>
                  <a:srgbClr val="1A4986"/>
                </a:solidFill>
                <a:ea typeface="ヒラギノ角ゴ Pro W3" charset="-128"/>
              </a:rPr>
              <a:t>giga</a:t>
            </a:r>
            <a:r>
              <a:rPr lang="en-US" altLang="en-US" sz="1600" b="1" u="sng" dirty="0">
                <a:solidFill>
                  <a:srgbClr val="1A4986"/>
                </a:solidFill>
                <a:ea typeface="ヒラギノ角ゴ Pro W3" charset="-128"/>
              </a:rPr>
              <a:t>-shot, multi-year test campaign</a:t>
            </a:r>
          </a:p>
          <a:p>
            <a:r>
              <a:rPr lang="en-US" altLang="en-US" sz="1600" b="1" dirty="0">
                <a:solidFill>
                  <a:srgbClr val="1A4986"/>
                </a:solidFill>
                <a:ea typeface="ヒラギノ角ゴ Pro W3" charset="-128"/>
              </a:rPr>
              <a:t>120 Hz, &gt;10 J operation</a:t>
            </a:r>
          </a:p>
          <a:p>
            <a:r>
              <a:rPr lang="en-US" altLang="en-US" sz="1600" b="1" dirty="0">
                <a:solidFill>
                  <a:srgbClr val="1A4986"/>
                </a:solidFill>
                <a:ea typeface="ヒラギノ角ゴ Pro W3" charset="-128"/>
              </a:rPr>
              <a:t>Low fluence design – providing a robust source to test optics under</a:t>
            </a:r>
            <a:br>
              <a:rPr lang="en-US" altLang="en-US" sz="1600" b="1" dirty="0">
                <a:solidFill>
                  <a:srgbClr val="1A4986"/>
                </a:solidFill>
                <a:ea typeface="ヒラギノ角ゴ Pro W3" charset="-128"/>
              </a:rPr>
            </a:br>
            <a:r>
              <a:rPr lang="en-US" altLang="en-US" sz="1600" b="1" dirty="0">
                <a:solidFill>
                  <a:srgbClr val="1A4986"/>
                </a:solidFill>
                <a:ea typeface="ヒラギノ角ゴ Pro W3" charset="-128"/>
              </a:rPr>
              <a:t>LIFE-relevant conditions</a:t>
            </a:r>
          </a:p>
          <a:p>
            <a:r>
              <a:rPr lang="en-US" altLang="en-US" sz="1600" b="1" dirty="0">
                <a:solidFill>
                  <a:srgbClr val="1A4986"/>
                </a:solidFill>
                <a:ea typeface="ヒラギノ角ゴ Pro W3" charset="-128"/>
              </a:rPr>
              <a:t>Of immediate-term application to facilities such as ELI</a:t>
            </a:r>
          </a:p>
        </p:txBody>
      </p:sp>
      <p:pic>
        <p:nvPicPr>
          <p:cNvPr id="9" name="Picture 2" descr="C:\LIFE\GOLD\Pictures\130726\G2PF41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" r="11392"/>
          <a:stretch>
            <a:fillRect/>
          </a:stretch>
        </p:blipFill>
        <p:spPr bwMode="auto">
          <a:xfrm>
            <a:off x="609600" y="3308722"/>
            <a:ext cx="3581400" cy="28634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609600" y="2954529"/>
            <a:ext cx="3581400" cy="344150"/>
          </a:xfrm>
          <a:prstGeom prst="rect">
            <a:avLst/>
          </a:prstGeom>
          <a:solidFill>
            <a:srgbClr val="FFFB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>
            <a:lvl1pPr eaLnBrk="0" hangingPunct="0"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00" dirty="0"/>
              <a:t>100 Hz amplifier front-end</a:t>
            </a: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4523800" y="2954529"/>
            <a:ext cx="4071215" cy="344150"/>
          </a:xfrm>
          <a:prstGeom prst="rect">
            <a:avLst/>
          </a:prstGeom>
          <a:solidFill>
            <a:srgbClr val="FFFB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>
            <a:lvl1pPr eaLnBrk="0" hangingPunct="0"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600" dirty="0" err="1"/>
              <a:t>DPSSL</a:t>
            </a:r>
            <a:r>
              <a:rPr lang="en-US" altLang="en-US" sz="1600" dirty="0"/>
              <a:t> performance to exceed kW</a:t>
            </a: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203711" y="6678008"/>
            <a:ext cx="2133600" cy="92333"/>
          </a:xfrm>
        </p:spPr>
        <p:txBody>
          <a:bodyPr/>
          <a:lstStyle/>
          <a:p>
            <a:r>
              <a:rPr lang="en-US" dirty="0" smtClean="0"/>
              <a:t>P379539s2.ppt </a:t>
            </a:r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1234" y="6678278"/>
            <a:ext cx="207820" cy="92333"/>
          </a:xfrm>
        </p:spPr>
        <p:txBody>
          <a:bodyPr/>
          <a:lstStyle/>
          <a:p>
            <a:fld id="{78DCE5C6-CC67-AD46-BF96-E669D460172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09213" y="6679682"/>
            <a:ext cx="4124299" cy="92333"/>
          </a:xfrm>
        </p:spPr>
        <p:txBody>
          <a:bodyPr/>
          <a:lstStyle/>
          <a:p>
            <a:r>
              <a:rPr lang="en-US" smtClean="0"/>
              <a:t>Anklam—The 34th Annual Meeting and Symposium Fusion Power Associates, December 10,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07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032" y="1376698"/>
            <a:ext cx="8229600" cy="4751357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r>
              <a:rPr lang="en-US" dirty="0"/>
              <a:t>Provides efficiency (~18%) at high repetition rate (16 Hz)</a:t>
            </a:r>
          </a:p>
          <a:p>
            <a:pPr marL="457200" lvl="1" indent="-228600">
              <a:buFont typeface="Arial" pitchFamily="34" charset="0"/>
              <a:buChar char="•"/>
            </a:pPr>
            <a:r>
              <a:rPr lang="en-US" dirty="0"/>
              <a:t>High brightness efficiency diode pump arrays</a:t>
            </a:r>
          </a:p>
          <a:p>
            <a:pPr marL="457200" lvl="1" indent="-228600">
              <a:buFont typeface="Arial" pitchFamily="34" charset="0"/>
              <a:buChar char="•"/>
            </a:pPr>
            <a:r>
              <a:rPr lang="en-US" dirty="0"/>
              <a:t>Helium gas-cooled amplifiers</a:t>
            </a:r>
          </a:p>
          <a:p>
            <a:pPr marL="457200" lvl="1" indent="-228600">
              <a:buFont typeface="Arial" pitchFamily="34" charset="0"/>
              <a:buChar char="•"/>
            </a:pPr>
            <a:r>
              <a:rPr lang="en-US" dirty="0"/>
              <a:t>High </a:t>
            </a:r>
            <a:r>
              <a:rPr lang="en-US" dirty="0" smtClean="0"/>
              <a:t>harmonic </a:t>
            </a:r>
            <a:r>
              <a:rPr lang="en-US" dirty="0"/>
              <a:t>conversion </a:t>
            </a:r>
            <a:r>
              <a:rPr lang="en-US" dirty="0" smtClean="0"/>
              <a:t>efficiency</a:t>
            </a:r>
            <a:endParaRPr lang="en-US" dirty="0"/>
          </a:p>
          <a:p>
            <a:pPr marL="168275" indent="-168275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285750" indent="-285750">
              <a:spcBef>
                <a:spcPts val="0"/>
              </a:spcBef>
            </a:pPr>
            <a:r>
              <a:rPr lang="en-US" dirty="0" smtClean="0"/>
              <a:t>Designed to </a:t>
            </a:r>
            <a:r>
              <a:rPr lang="en-US" dirty="0"/>
              <a:t>be built with existing materials</a:t>
            </a:r>
          </a:p>
          <a:p>
            <a:pPr marL="457200" lvl="1" indent="-228600">
              <a:buFont typeface="Arial" pitchFamily="34" charset="0"/>
              <a:buChar char="•"/>
            </a:pPr>
            <a:r>
              <a:rPr lang="en-US" dirty="0"/>
              <a:t>Glass slabs: thermal birefringence compensated by architecture</a:t>
            </a:r>
          </a:p>
          <a:p>
            <a:pPr marL="457200" lvl="1" indent="-228600">
              <a:buFont typeface="Arial" pitchFamily="34" charset="0"/>
              <a:buChar char="•"/>
            </a:pPr>
            <a:r>
              <a:rPr lang="en-US" dirty="0"/>
              <a:t>DKDP Pockels </a:t>
            </a:r>
            <a:r>
              <a:rPr lang="en-US" dirty="0" smtClean="0"/>
              <a:t>cell: passive polarization </a:t>
            </a:r>
            <a:r>
              <a:rPr lang="en-US" dirty="0"/>
              <a:t>switching minimizes heat load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Designed for </a:t>
            </a:r>
            <a:r>
              <a:rPr lang="en-US" dirty="0" smtClean="0"/>
              <a:t>high reliability and low operating costs</a:t>
            </a:r>
            <a:endParaRPr lang="en-US" dirty="0"/>
          </a:p>
          <a:p>
            <a:pPr marL="457200" lvl="1" indent="-219075">
              <a:buFont typeface="Arial" pitchFamily="34" charset="0"/>
              <a:buChar char="•"/>
            </a:pPr>
            <a:r>
              <a:rPr lang="en-US" dirty="0" smtClean="0"/>
              <a:t>Low </a:t>
            </a:r>
            <a:r>
              <a:rPr lang="en-US" dirty="0"/>
              <a:t>3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 fluence operation</a:t>
            </a:r>
          </a:p>
          <a:p>
            <a:pPr marL="457200" lvl="1" indent="-219075">
              <a:buFont typeface="Arial" pitchFamily="34" charset="0"/>
              <a:buChar char="•"/>
            </a:pPr>
            <a:r>
              <a:rPr lang="en-US" dirty="0" smtClean="0"/>
              <a:t>Margin </a:t>
            </a:r>
            <a:r>
              <a:rPr lang="en-US" dirty="0"/>
              <a:t>in beamline </a:t>
            </a:r>
            <a:r>
              <a:rPr lang="en-US" dirty="0" smtClean="0"/>
              <a:t>power</a:t>
            </a:r>
            <a:endParaRPr lang="en-US" dirty="0"/>
          </a:p>
          <a:p>
            <a:pPr marL="457200" lvl="1" indent="-219075">
              <a:buFont typeface="Arial" pitchFamily="34" charset="0"/>
              <a:buChar char="•"/>
            </a:pPr>
            <a:r>
              <a:rPr lang="en-US" dirty="0"/>
              <a:t>Optics preparation to </a:t>
            </a:r>
            <a:r>
              <a:rPr lang="en-US" dirty="0" smtClean="0"/>
              <a:t>mitigate damage effects </a:t>
            </a:r>
            <a:endParaRPr lang="en-US" dirty="0"/>
          </a:p>
          <a:p>
            <a:pPr marL="168275" indent="-168275">
              <a:lnSpc>
                <a:spcPct val="100000"/>
              </a:lnSpc>
              <a:spcBef>
                <a:spcPts val="0"/>
              </a:spcBef>
            </a:pPr>
            <a:endParaRPr lang="en-US" dirty="0">
              <a:sym typeface="Wingdings" pitchFamily="29" charset="2"/>
            </a:endParaRPr>
          </a:p>
          <a:p>
            <a:pPr marL="285750" indent="-285750">
              <a:spcBef>
                <a:spcPts val="0"/>
              </a:spcBef>
            </a:pPr>
            <a:r>
              <a:rPr lang="en-US" dirty="0" smtClean="0">
                <a:sym typeface="Wingdings" pitchFamily="29" charset="2"/>
              </a:rPr>
              <a:t>Designed with modular beamlines in clean protective boxes that can be transported</a:t>
            </a:r>
          </a:p>
          <a:p>
            <a:pPr marL="514350" lvl="1" indent="-285750"/>
            <a:r>
              <a:rPr lang="en-US" dirty="0" smtClean="0">
                <a:sym typeface="Wingdings" pitchFamily="29" charset="2"/>
              </a:rPr>
              <a:t>Maintenance can be performed by removal and replacement of beamlines</a:t>
            </a:r>
          </a:p>
          <a:p>
            <a:pPr marL="514350" lvl="1" indent="-285750"/>
            <a:r>
              <a:rPr lang="en-US" dirty="0" smtClean="0"/>
              <a:t>Assembly can be performed at factories rather than at the laser operating site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8542" y="334296"/>
            <a:ext cx="8229600" cy="851766"/>
          </a:xfrm>
        </p:spPr>
        <p:txBody>
          <a:bodyPr/>
          <a:lstStyle/>
          <a:p>
            <a:r>
              <a:rPr lang="en-US" dirty="0"/>
              <a:t>NIF </a:t>
            </a:r>
            <a:r>
              <a:rPr lang="en-US" dirty="0" smtClean="0"/>
              <a:t>beamline capability </a:t>
            </a:r>
            <a:r>
              <a:rPr lang="en-US" dirty="0"/>
              <a:t>in a very small box:</a:t>
            </a:r>
            <a:br>
              <a:rPr lang="en-US" dirty="0"/>
            </a:br>
            <a:r>
              <a:rPr lang="en-US" dirty="0" smtClean="0"/>
              <a:t>Proposed high </a:t>
            </a:r>
            <a:r>
              <a:rPr lang="en-US" dirty="0"/>
              <a:t>average power laser architecture attributes</a:t>
            </a:r>
          </a:p>
        </p:txBody>
      </p:sp>
    </p:spTree>
    <p:extLst>
      <p:ext uri="{BB962C8B-B14F-4D97-AF65-F5344CB8AC3E}">
        <p14:creationId xmlns:p14="http://schemas.microsoft.com/office/powerpoint/2010/main" val="379695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871685"/>
          </a:xfrm>
        </p:spPr>
        <p:txBody>
          <a:bodyPr/>
          <a:lstStyle/>
          <a:p>
            <a:r>
              <a:rPr lang="en-US" dirty="0" smtClean="0"/>
              <a:t>Architecture has previously been used to demonstrate high availability and maintainability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817659" y="1302692"/>
            <a:ext cx="3368645" cy="2641511"/>
            <a:chOff x="1048116" y="727770"/>
            <a:chExt cx="2825496" cy="216851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26" b="7229"/>
            <a:stretch/>
          </p:blipFill>
          <p:spPr bwMode="auto">
            <a:xfrm>
              <a:off x="1052763" y="996119"/>
              <a:ext cx="2820849" cy="1900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048116" y="727770"/>
              <a:ext cx="2825496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mpd="sng">
              <a:noFill/>
              <a:miter lim="800000"/>
              <a:headEnd/>
              <a:tailEnd/>
            </a:ln>
          </p:spPr>
          <p:txBody>
            <a:bodyPr wrap="square" anchor="ctr"/>
            <a:lstStyle>
              <a:defPPr>
                <a:defRPr lang="en-US"/>
              </a:defPPr>
              <a:lvl1pPr algn="ctr" eaLnBrk="0" hangingPunct="0">
                <a:defRPr sz="1200">
                  <a:solidFill>
                    <a:schemeClr val="bg1"/>
                  </a:solidFill>
                  <a:latin typeface="Arial"/>
                </a:defRPr>
              </a:lvl1pPr>
            </a:lstStyle>
            <a:p>
              <a:r>
                <a:rPr lang="en-US" dirty="0"/>
                <a:t>Beam-in-a-Box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930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2495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28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0606" y="1239318"/>
            <a:ext cx="8229600" cy="3345534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Demonstrate ignition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Design and demonstrate a laser driver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Address issues affecting availability such as optical damage 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Target mass manufacturing, injection, tracking, engagement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Fusion chamber design, materials of construction, durability issues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Closing the tritium fuel cycle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Economics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626025"/>
          </a:xfrm>
        </p:spPr>
        <p:txBody>
          <a:bodyPr/>
          <a:lstStyle/>
          <a:p>
            <a:r>
              <a:rPr lang="en-US" dirty="0" smtClean="0"/>
              <a:t>Feasibility and Technology </a:t>
            </a:r>
            <a:r>
              <a:rPr lang="en-US" dirty="0"/>
              <a:t>C</a:t>
            </a:r>
            <a:r>
              <a:rPr lang="en-US" dirty="0" smtClean="0"/>
              <a:t>hallenges for IFE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550606" y="1194840"/>
            <a:ext cx="5152104" cy="471948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  <a:miter lim="800000"/>
            <a:headEnd/>
            <a:tailEnd/>
          </a:ln>
          <a:effectLst/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1888" y="4955416"/>
            <a:ext cx="649408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Laser drivers also have scientific and </a:t>
            </a:r>
            <a:r>
              <a:rPr lang="en-US" dirty="0" err="1" smtClean="0"/>
              <a:t>commericial</a:t>
            </a:r>
            <a:r>
              <a:rPr lang="en-US" dirty="0" smtClean="0"/>
              <a:t>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32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91625" cy="6858000"/>
            <a:chOff x="0" y="0"/>
            <a:chExt cx="9191625" cy="68580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916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6518788" y="206689"/>
              <a:ext cx="2447020" cy="432000"/>
            </a:xfrm>
            <a:prstGeom prst="rect">
              <a:avLst/>
            </a:prstGeom>
            <a:solidFill>
              <a:srgbClr val="D3D3D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 rot="331359">
              <a:off x="7054375" y="399039"/>
              <a:ext cx="1918938" cy="252000"/>
            </a:xfrm>
            <a:prstGeom prst="rect">
              <a:avLst/>
            </a:prstGeom>
            <a:solidFill>
              <a:srgbClr val="D3D3D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430295" y="287621"/>
              <a:ext cx="2590019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 dirty="0" smtClean="0">
                  <a:solidFill>
                    <a:srgbClr val="FF0000"/>
                  </a:solidFill>
                </a:rPr>
                <a:t>the proposed design</a:t>
              </a:r>
              <a:r>
                <a:rPr lang="en-US" sz="2300" b="1" dirty="0" smtClean="0">
                  <a:solidFill>
                    <a:srgbClr val="414141"/>
                  </a:solidFill>
                </a:rPr>
                <a:t>,</a:t>
              </a:r>
              <a:endParaRPr lang="en-US" sz="2300" b="1" dirty="0">
                <a:solidFill>
                  <a:srgbClr val="41414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36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HAPLS leverages many elements of the LIFE design scaled down from multi-kJ operation</a:t>
            </a:r>
          </a:p>
        </p:txBody>
      </p:sp>
      <p:pic>
        <p:nvPicPr>
          <p:cNvPr id="104" name="Content Placeholder 19" descr="LIFE-Beamlin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393" y="1683420"/>
            <a:ext cx="8099646" cy="2983528"/>
          </a:xfrm>
          <a:prstGeom prst="rect">
            <a:avLst/>
          </a:prstGeom>
        </p:spPr>
      </p:pic>
      <p:sp>
        <p:nvSpPr>
          <p:cNvPr id="112" name="Line 47"/>
          <p:cNvSpPr>
            <a:spLocks noChangeShapeType="1"/>
          </p:cNvSpPr>
          <p:nvPr/>
        </p:nvSpPr>
        <p:spPr bwMode="auto">
          <a:xfrm flipV="1">
            <a:off x="1718447" y="3270956"/>
            <a:ext cx="0" cy="42429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3011" tIns="41507" rIns="83011" bIns="41507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9" name="Line 49"/>
          <p:cNvSpPr>
            <a:spLocks noChangeShapeType="1"/>
          </p:cNvSpPr>
          <p:nvPr/>
        </p:nvSpPr>
        <p:spPr bwMode="auto">
          <a:xfrm flipV="1">
            <a:off x="2921000" y="3279614"/>
            <a:ext cx="3240" cy="24494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3011" tIns="41507" rIns="83011" bIns="41507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16480" y="3297078"/>
            <a:ext cx="546625" cy="283018"/>
          </a:xfrm>
          <a:prstGeom prst="rect">
            <a:avLst/>
          </a:prstGeom>
          <a:solidFill>
            <a:srgbClr val="E4E4E4"/>
          </a:solidFill>
        </p:spPr>
        <p:txBody>
          <a:bodyPr wrap="none" lIns="0" tIns="0" rIns="0" bIns="0" rtlCol="0" anchor="t" anchorCtr="0">
            <a:noAutofit/>
          </a:bodyPr>
          <a:lstStyle/>
          <a:p>
            <a:r>
              <a:rPr lang="en-US" sz="1200" b="1" dirty="0"/>
              <a:t>Rotator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29712" y="3278713"/>
            <a:ext cx="213200" cy="184666"/>
          </a:xfrm>
          <a:prstGeom prst="rect">
            <a:avLst/>
          </a:prstGeom>
          <a:solidFill>
            <a:srgbClr val="E4E4E4"/>
          </a:solidFill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1200" b="1" dirty="0">
                <a:latin typeface="Symbol" pitchFamily="18" charset="2"/>
              </a:rPr>
              <a:t>l</a:t>
            </a:r>
            <a:r>
              <a:rPr lang="en-US" sz="1200" b="1" dirty="0"/>
              <a:t>/4</a:t>
            </a:r>
          </a:p>
        </p:txBody>
      </p:sp>
      <p:sp>
        <p:nvSpPr>
          <p:cNvPr id="22" name="Line 49"/>
          <p:cNvSpPr>
            <a:spLocks noChangeShapeType="1"/>
          </p:cNvSpPr>
          <p:nvPr/>
        </p:nvSpPr>
        <p:spPr bwMode="auto">
          <a:xfrm>
            <a:off x="4072468" y="2305355"/>
            <a:ext cx="313266" cy="63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3011" tIns="41507" rIns="83011" bIns="41507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Line 49"/>
          <p:cNvSpPr>
            <a:spLocks noChangeShapeType="1"/>
          </p:cNvSpPr>
          <p:nvPr/>
        </p:nvSpPr>
        <p:spPr bwMode="auto">
          <a:xfrm flipH="1" flipV="1">
            <a:off x="5842000" y="2533955"/>
            <a:ext cx="341907" cy="67042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3011" tIns="41507" rIns="83011" bIns="41507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Line 49"/>
          <p:cNvSpPr>
            <a:spLocks noChangeShapeType="1"/>
          </p:cNvSpPr>
          <p:nvPr/>
        </p:nvSpPr>
        <p:spPr bwMode="auto">
          <a:xfrm flipH="1">
            <a:off x="1718733" y="2364622"/>
            <a:ext cx="127000" cy="41486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3011" tIns="41507" rIns="83011" bIns="41507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4" name="Rectangle 113"/>
          <p:cNvSpPr>
            <a:spLocks noChangeArrowheads="1"/>
          </p:cNvSpPr>
          <p:nvPr/>
        </p:nvSpPr>
        <p:spPr bwMode="auto">
          <a:xfrm>
            <a:off x="1320799" y="3468510"/>
            <a:ext cx="834353" cy="25077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3011" tIns="41507" rIns="83011" bIns="41507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400" b="1" dirty="0">
                <a:latin typeface="Arial" pitchFamily="29" charset="0"/>
                <a:ea typeface="Arial" pitchFamily="29" charset="0"/>
                <a:cs typeface="Arial" pitchFamily="29" charset="0"/>
              </a:rPr>
              <a:t>Diodes</a:t>
            </a:r>
          </a:p>
        </p:txBody>
      </p:sp>
      <p:sp>
        <p:nvSpPr>
          <p:cNvPr id="25" name="Line 49"/>
          <p:cNvSpPr>
            <a:spLocks noChangeShapeType="1"/>
          </p:cNvSpPr>
          <p:nvPr/>
        </p:nvSpPr>
        <p:spPr bwMode="auto">
          <a:xfrm>
            <a:off x="2709334" y="2347689"/>
            <a:ext cx="194734" cy="39793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3011" tIns="41507" rIns="83011" bIns="41507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497666" y="3476977"/>
            <a:ext cx="842818" cy="25077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3011" tIns="41507" rIns="83011" bIns="41507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400" b="1" dirty="0">
                <a:latin typeface="Arial" pitchFamily="29" charset="0"/>
                <a:ea typeface="Arial" pitchFamily="29" charset="0"/>
                <a:cs typeface="Arial" pitchFamily="29" charset="0"/>
              </a:rPr>
              <a:t>Diodes</a:t>
            </a:r>
          </a:p>
        </p:txBody>
      </p:sp>
      <p:sp>
        <p:nvSpPr>
          <p:cNvPr id="27" name="Line 47"/>
          <p:cNvSpPr>
            <a:spLocks noChangeShapeType="1"/>
          </p:cNvSpPr>
          <p:nvPr/>
        </p:nvSpPr>
        <p:spPr bwMode="auto">
          <a:xfrm flipH="1" flipV="1">
            <a:off x="1695633" y="3716575"/>
            <a:ext cx="79900" cy="18643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3011" tIns="41507" rIns="83011" bIns="41507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Line 47"/>
          <p:cNvSpPr>
            <a:spLocks noChangeShapeType="1"/>
          </p:cNvSpPr>
          <p:nvPr/>
        </p:nvSpPr>
        <p:spPr bwMode="auto">
          <a:xfrm flipV="1">
            <a:off x="2829017" y="3719535"/>
            <a:ext cx="85818" cy="18347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3011" tIns="41507" rIns="83011" bIns="41507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8" name="Picture 17" descr="NIF-0311-21189-23 (Primary) [2011-001691 Revision-0]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812099" y="3185887"/>
            <a:ext cx="781815" cy="1185333"/>
          </a:xfrm>
          <a:prstGeom prst="rect">
            <a:avLst/>
          </a:prstGeom>
        </p:spPr>
      </p:pic>
      <p:pic>
        <p:nvPicPr>
          <p:cNvPr id="19" name="Picture 18" descr="NIF-0311-21189-15 (Primary) [2011-001695 Revision-0]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211365" y="1196223"/>
            <a:ext cx="987695" cy="1117600"/>
          </a:xfrm>
          <a:prstGeom prst="rect">
            <a:avLst/>
          </a:prstGeom>
        </p:spPr>
      </p:pic>
      <p:pic>
        <p:nvPicPr>
          <p:cNvPr id="20" name="Picture 19" descr="NIF-0311-21189-20 (Primary) [2011-001693 Revision-0]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766655" y="3885249"/>
            <a:ext cx="1080117" cy="9084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NIF-0311-21189-22 (Primary) [2011-001692 Revision-0]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821784" y="1153890"/>
            <a:ext cx="929883" cy="123613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 bwMode="auto">
          <a:xfrm>
            <a:off x="595548" y="4967785"/>
            <a:ext cx="8099565" cy="1383272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 cmpd="sng"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31" tIns="45715" rIns="91431" bIns="45715" rtlCol="0" anchor="b">
            <a:prstTxWarp prst="textNoShape">
              <a:avLst/>
            </a:prstTxWarp>
          </a:bodyPr>
          <a:lstStyle/>
          <a:p>
            <a:pPr marL="285721" indent="-285721" defTabSz="830277" eaLnBrk="0" hangingPunct="0">
              <a:lnSpc>
                <a:spcPts val="1873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rial" charset="0"/>
                <a:cs typeface="Arial" charset="0"/>
              </a:rPr>
              <a:t>Diode pumps	           	</a:t>
            </a:r>
            <a:r>
              <a:rPr lang="en-US" sz="1400" b="1" dirty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  high efficiency </a:t>
            </a:r>
          </a:p>
          <a:p>
            <a:pPr marL="285721" indent="-285721" defTabSz="830277" eaLnBrk="0" hangingPunct="0">
              <a:lnSpc>
                <a:spcPts val="1873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rial" charset="0"/>
                <a:cs typeface="Arial" charset="0"/>
              </a:rPr>
              <a:t>Helium cooled amps 	</a:t>
            </a:r>
            <a:r>
              <a:rPr lang="en-US" sz="1400" b="1" dirty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  high repetition rate with low stress</a:t>
            </a:r>
            <a:endParaRPr lang="en-US" sz="14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285721" indent="-285721" defTabSz="830277" eaLnBrk="0" hangingPunct="0">
              <a:lnSpc>
                <a:spcPts val="1873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rial" charset="0"/>
                <a:cs typeface="Arial" charset="0"/>
              </a:rPr>
              <a:t>Normal amp slabs      	</a:t>
            </a:r>
            <a:r>
              <a:rPr lang="en-US" sz="1400" b="1" dirty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  compensated thermal birefringence, compact amp</a:t>
            </a:r>
          </a:p>
          <a:p>
            <a:pPr marL="285721" indent="-285721" defTabSz="830277" eaLnBrk="0" hangingPunct="0">
              <a:lnSpc>
                <a:spcPts val="1873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Passive switching     	  performs at repetition rate</a:t>
            </a:r>
          </a:p>
          <a:p>
            <a:pPr marL="285721" indent="-285721" defTabSz="830277" eaLnBrk="0" hangingPunct="0">
              <a:lnSpc>
                <a:spcPts val="1873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Lower output fluence 	  less susceptible to optical damage</a:t>
            </a:r>
          </a:p>
        </p:txBody>
      </p:sp>
      <p:sp>
        <p:nvSpPr>
          <p:cNvPr id="32" name="Date Placeholder 1"/>
          <p:cNvSpPr>
            <a:spLocks noGrp="1"/>
          </p:cNvSpPr>
          <p:nvPr>
            <p:ph type="dt" sz="half" idx="10"/>
          </p:nvPr>
        </p:nvSpPr>
        <p:spPr>
          <a:xfrm>
            <a:off x="203711" y="6678008"/>
            <a:ext cx="2133600" cy="92333"/>
          </a:xfrm>
        </p:spPr>
        <p:txBody>
          <a:bodyPr/>
          <a:lstStyle/>
          <a:p>
            <a:r>
              <a:rPr lang="en-US" dirty="0" smtClean="0"/>
              <a:t>P379539s2.ppt </a:t>
            </a:r>
            <a:endParaRPr lang="en-US" dirty="0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1234" y="6678278"/>
            <a:ext cx="207820" cy="92333"/>
          </a:xfrm>
        </p:spPr>
        <p:txBody>
          <a:bodyPr/>
          <a:lstStyle/>
          <a:p>
            <a:fld id="{78DCE5C6-CC67-AD46-BF96-E669D460172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09213" y="6679682"/>
            <a:ext cx="4124299" cy="92333"/>
          </a:xfrm>
        </p:spPr>
        <p:txBody>
          <a:bodyPr/>
          <a:lstStyle/>
          <a:p>
            <a:r>
              <a:rPr lang="en-US" smtClean="0"/>
              <a:t>Anklam—The 34th Annual Meeting and Symposium Fusion Power Associates, December 10,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08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0606" y="1239317"/>
            <a:ext cx="8229600" cy="443815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b="1" dirty="0" smtClean="0"/>
              <a:t>High electrical efficiency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MJ – class energy level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10 Hz to 20 Hz repetition rate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Steering capability to engage moving targets, compensate for vibration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Optical damage resistant at billion-shot level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High system availability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Appropriate form factor for production environment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Designed for manufacturability and cost effectiveness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626025"/>
          </a:xfrm>
        </p:spPr>
        <p:txBody>
          <a:bodyPr/>
          <a:lstStyle/>
          <a:p>
            <a:r>
              <a:rPr lang="en-US" dirty="0" smtClean="0"/>
              <a:t>IFE laser attributes – indirect drive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14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5439" y="72653"/>
            <a:ext cx="8229600" cy="861412"/>
          </a:xfrm>
        </p:spPr>
        <p:txBody>
          <a:bodyPr/>
          <a:lstStyle/>
          <a:p>
            <a:r>
              <a:rPr lang="en-US" dirty="0" smtClean="0"/>
              <a:t>LLNL design combines </a:t>
            </a:r>
            <a:r>
              <a:rPr lang="en-US" dirty="0"/>
              <a:t>the NIF architecture with high efficiency, high average power technology</a:t>
            </a:r>
          </a:p>
        </p:txBody>
      </p:sp>
      <p:pic>
        <p:nvPicPr>
          <p:cNvPr id="4" name="Content Placeholder 19" descr="LIFE-Beamline.png"/>
          <p:cNvPicPr>
            <a:picLocks noChangeAspect="1"/>
          </p:cNvPicPr>
          <p:nvPr/>
        </p:nvPicPr>
        <p:blipFill rotWithShape="1">
          <a:blip r:embed="rId2" cstate="print"/>
          <a:srcRect r="25817"/>
          <a:stretch/>
        </p:blipFill>
        <p:spPr>
          <a:xfrm>
            <a:off x="1208696" y="1631242"/>
            <a:ext cx="6008520" cy="2983528"/>
          </a:xfrm>
          <a:prstGeom prst="rect">
            <a:avLst/>
          </a:prstGeom>
        </p:spPr>
      </p:pic>
      <p:sp>
        <p:nvSpPr>
          <p:cNvPr id="5" name="TextBox 135"/>
          <p:cNvSpPr txBox="1">
            <a:spLocks noChangeArrowheads="1"/>
          </p:cNvSpPr>
          <p:nvPr/>
        </p:nvSpPr>
        <p:spPr bwMode="auto">
          <a:xfrm>
            <a:off x="5607188" y="1043987"/>
            <a:ext cx="1651000" cy="5454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3019" tIns="41511" rIns="83019" bIns="41511">
            <a:prstTxWarp prst="textNoShape">
              <a:avLst/>
            </a:prstTxWarp>
            <a:spAutoFit/>
          </a:bodyPr>
          <a:lstStyle/>
          <a:p>
            <a:r>
              <a:rPr lang="en-US" sz="1500" b="1" dirty="0"/>
              <a:t>   16 J/cm</a:t>
            </a:r>
            <a:r>
              <a:rPr lang="en-US" sz="1500" b="1" baseline="30000" dirty="0"/>
              <a:t>2</a:t>
            </a:r>
            <a:r>
              <a:rPr lang="en-US" sz="1500" b="1" dirty="0"/>
              <a:t> 1</a:t>
            </a:r>
            <a:r>
              <a:rPr lang="en-US" sz="1500" b="1" dirty="0">
                <a:latin typeface="Symbol" pitchFamily="29" charset="2"/>
              </a:rPr>
              <a:t>w</a:t>
            </a:r>
          </a:p>
          <a:p>
            <a:r>
              <a:rPr lang="en-US" sz="1500" b="1" dirty="0">
                <a:latin typeface="Symbol" pitchFamily="29" charset="2"/>
              </a:rPr>
              <a:t>  </a:t>
            </a:r>
            <a:r>
              <a:rPr lang="en-US" sz="1500" b="1" dirty="0" smtClean="0"/>
              <a:t>4.7 </a:t>
            </a:r>
            <a:r>
              <a:rPr lang="en-US" sz="1500" b="1" dirty="0"/>
              <a:t>J/cm</a:t>
            </a:r>
            <a:r>
              <a:rPr lang="en-US" sz="1500" b="1" baseline="30000" dirty="0"/>
              <a:t>2</a:t>
            </a:r>
            <a:r>
              <a:rPr lang="en-US" sz="1500" b="1" dirty="0"/>
              <a:t> 3</a:t>
            </a:r>
            <a:r>
              <a:rPr lang="en-US" sz="1500" b="1" dirty="0">
                <a:latin typeface="Symbol" pitchFamily="29" charset="2"/>
              </a:rPr>
              <a:t>w</a:t>
            </a:r>
          </a:p>
        </p:txBody>
      </p:sp>
      <p:sp>
        <p:nvSpPr>
          <p:cNvPr id="6" name="Line 47"/>
          <p:cNvSpPr>
            <a:spLocks noChangeShapeType="1"/>
          </p:cNvSpPr>
          <p:nvPr/>
        </p:nvSpPr>
        <p:spPr bwMode="auto">
          <a:xfrm flipV="1">
            <a:off x="2341750" y="3218778"/>
            <a:ext cx="0" cy="42429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3019" tIns="41511" rIns="83019" bIns="4151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Line 49"/>
          <p:cNvSpPr>
            <a:spLocks noChangeShapeType="1"/>
          </p:cNvSpPr>
          <p:nvPr/>
        </p:nvSpPr>
        <p:spPr bwMode="auto">
          <a:xfrm flipV="1">
            <a:off x="3544303" y="3227436"/>
            <a:ext cx="3240" cy="24494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3019" tIns="41511" rIns="83019" bIns="4151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9783" y="3244901"/>
            <a:ext cx="546625" cy="28301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t" anchorCtr="0">
            <a:noAutofit/>
          </a:bodyPr>
          <a:lstStyle/>
          <a:p>
            <a:r>
              <a:rPr lang="en-US" sz="1200" b="1" dirty="0" smtClean="0"/>
              <a:t>Rotator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53015" y="3226536"/>
            <a:ext cx="21320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1200" b="1" dirty="0" smtClean="0">
                <a:latin typeface="Symbol" pitchFamily="18" charset="2"/>
              </a:rPr>
              <a:t>l</a:t>
            </a:r>
            <a:r>
              <a:rPr lang="en-US" sz="1200" b="1" dirty="0" smtClean="0"/>
              <a:t>/4</a:t>
            </a:r>
            <a:endParaRPr lang="en-US" sz="1200" b="1" dirty="0"/>
          </a:p>
        </p:txBody>
      </p:sp>
      <p:sp>
        <p:nvSpPr>
          <p:cNvPr id="10" name="Line 49"/>
          <p:cNvSpPr>
            <a:spLocks noChangeShapeType="1"/>
          </p:cNvSpPr>
          <p:nvPr/>
        </p:nvSpPr>
        <p:spPr bwMode="auto">
          <a:xfrm>
            <a:off x="4695770" y="2253178"/>
            <a:ext cx="313266" cy="63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3019" tIns="41511" rIns="83019" bIns="4151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Line 49"/>
          <p:cNvSpPr>
            <a:spLocks noChangeShapeType="1"/>
          </p:cNvSpPr>
          <p:nvPr/>
        </p:nvSpPr>
        <p:spPr bwMode="auto">
          <a:xfrm flipH="1" flipV="1">
            <a:off x="6465303" y="2481777"/>
            <a:ext cx="341907" cy="67042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3019" tIns="41511" rIns="83019" bIns="4151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Line 49"/>
          <p:cNvSpPr>
            <a:spLocks noChangeShapeType="1"/>
          </p:cNvSpPr>
          <p:nvPr/>
        </p:nvSpPr>
        <p:spPr bwMode="auto">
          <a:xfrm flipH="1">
            <a:off x="2342036" y="2312444"/>
            <a:ext cx="127000" cy="41486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3019" tIns="41511" rIns="83019" bIns="4151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4102" y="3416332"/>
            <a:ext cx="778934" cy="25077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3019" tIns="41511" rIns="83019" bIns="41511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Arial" pitchFamily="29" charset="0"/>
                <a:ea typeface="Arial" pitchFamily="29" charset="0"/>
                <a:cs typeface="Arial" pitchFamily="29" charset="0"/>
              </a:rPr>
              <a:t>Diodes</a:t>
            </a:r>
          </a:p>
        </p:txBody>
      </p:sp>
      <p:sp>
        <p:nvSpPr>
          <p:cNvPr id="14" name="Line 49"/>
          <p:cNvSpPr>
            <a:spLocks noChangeShapeType="1"/>
          </p:cNvSpPr>
          <p:nvPr/>
        </p:nvSpPr>
        <p:spPr bwMode="auto">
          <a:xfrm>
            <a:off x="3332636" y="2295512"/>
            <a:ext cx="194734" cy="39793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3019" tIns="41511" rIns="83019" bIns="4151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120969" y="3424799"/>
            <a:ext cx="778934" cy="25077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3019" tIns="41511" rIns="83019" bIns="41511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Arial" pitchFamily="29" charset="0"/>
                <a:ea typeface="Arial" pitchFamily="29" charset="0"/>
                <a:cs typeface="Arial" pitchFamily="29" charset="0"/>
              </a:rPr>
              <a:t>Diodes</a:t>
            </a:r>
          </a:p>
        </p:txBody>
      </p:sp>
      <p:sp>
        <p:nvSpPr>
          <p:cNvPr id="16" name="Line 47"/>
          <p:cNvSpPr>
            <a:spLocks noChangeShapeType="1"/>
          </p:cNvSpPr>
          <p:nvPr/>
        </p:nvSpPr>
        <p:spPr bwMode="auto">
          <a:xfrm flipH="1" flipV="1">
            <a:off x="2318936" y="3664398"/>
            <a:ext cx="79900" cy="18643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3019" tIns="41511" rIns="83019" bIns="4151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Line 47"/>
          <p:cNvSpPr>
            <a:spLocks noChangeShapeType="1"/>
          </p:cNvSpPr>
          <p:nvPr/>
        </p:nvSpPr>
        <p:spPr bwMode="auto">
          <a:xfrm flipV="1">
            <a:off x="3452320" y="3667357"/>
            <a:ext cx="85818" cy="18347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3019" tIns="41511" rIns="83019" bIns="4151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8" name="Picture 17" descr="NIF-0311-21189-23 (Primary) [2011-001691 Revision-0]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435401" y="3133710"/>
            <a:ext cx="781815" cy="1185333"/>
          </a:xfrm>
          <a:prstGeom prst="rect">
            <a:avLst/>
          </a:prstGeom>
        </p:spPr>
      </p:pic>
      <p:pic>
        <p:nvPicPr>
          <p:cNvPr id="19" name="Picture 18" descr="NIF-0311-21189-15 (Primary) [2011-001695 Revision-0]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834667" y="1144046"/>
            <a:ext cx="987695" cy="1117600"/>
          </a:xfrm>
          <a:prstGeom prst="rect">
            <a:avLst/>
          </a:prstGeom>
        </p:spPr>
      </p:pic>
      <p:pic>
        <p:nvPicPr>
          <p:cNvPr id="20" name="Picture 19" descr="NIF-0311-21189-20 (Primary) [2011-001693 Revision-0]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389957" y="3833071"/>
            <a:ext cx="1080117" cy="9084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NIF-0311-21189-22 (Primary) [2011-001692 Revision-0]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445086" y="1101713"/>
            <a:ext cx="929883" cy="123613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 bwMode="auto">
          <a:xfrm>
            <a:off x="418691" y="4780011"/>
            <a:ext cx="8400761" cy="154213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3035" tIns="41519" rIns="83035" bIns="41519" anchor="b" anchorCtr="0"/>
          <a:lstStyle/>
          <a:p>
            <a:pPr defTabSz="830360" eaLnBrk="0" hangingPunct="0">
              <a:lnSpc>
                <a:spcPct val="110000"/>
              </a:lnSpc>
              <a:spcBef>
                <a:spcPts val="91"/>
              </a:spcBef>
            </a:pPr>
            <a:r>
              <a:rPr lang="en-US" sz="16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Diode pumps	           	</a:t>
            </a:r>
            <a:r>
              <a:rPr lang="en-US" sz="16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  high efficiency (18%)</a:t>
            </a:r>
          </a:p>
          <a:p>
            <a:pPr defTabSz="830360" eaLnBrk="0" hangingPunct="0">
              <a:lnSpc>
                <a:spcPct val="110000"/>
              </a:lnSpc>
              <a:spcBef>
                <a:spcPts val="91"/>
              </a:spcBef>
            </a:pPr>
            <a:r>
              <a:rPr lang="en-US" sz="16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Helium cooled amps 	</a:t>
            </a:r>
            <a:r>
              <a:rPr lang="en-US" sz="16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  high repetition rate (16 Hz) with low stress</a:t>
            </a:r>
            <a:endParaRPr lang="en-US" sz="1600" b="1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defTabSz="830360" eaLnBrk="0" hangingPunct="0">
              <a:lnSpc>
                <a:spcPct val="110000"/>
              </a:lnSpc>
              <a:spcBef>
                <a:spcPts val="91"/>
              </a:spcBef>
            </a:pPr>
            <a:r>
              <a:rPr lang="en-US" sz="16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Normal amp slabs      	</a:t>
            </a:r>
            <a:r>
              <a:rPr lang="en-US" sz="16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  compensated thermal birefringence, compact amp</a:t>
            </a:r>
          </a:p>
          <a:p>
            <a:pPr defTabSz="830360" eaLnBrk="0" hangingPunct="0">
              <a:lnSpc>
                <a:spcPct val="110000"/>
              </a:lnSpc>
              <a:spcBef>
                <a:spcPts val="91"/>
              </a:spcBef>
            </a:pPr>
            <a:r>
              <a:rPr lang="en-US" sz="16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Passive switching     	  performs at repetition rate</a:t>
            </a:r>
          </a:p>
          <a:p>
            <a:pPr defTabSz="830360" eaLnBrk="0" hangingPunct="0">
              <a:lnSpc>
                <a:spcPct val="110000"/>
              </a:lnSpc>
              <a:spcBef>
                <a:spcPts val="91"/>
              </a:spcBef>
            </a:pPr>
            <a:r>
              <a:rPr lang="en-US" sz="16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Lower output fluence 	  less susceptible to optical damage</a:t>
            </a:r>
          </a:p>
          <a:p>
            <a:pPr defTabSz="830360" eaLnBrk="0" hangingPunct="0">
              <a:lnSpc>
                <a:spcPct val="110000"/>
              </a:lnSpc>
              <a:spcBef>
                <a:spcPts val="91"/>
              </a:spcBef>
            </a:pPr>
            <a:endParaRPr lang="en-US" sz="300" b="1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96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8341" y="246497"/>
            <a:ext cx="8229600" cy="806245"/>
          </a:xfrm>
        </p:spPr>
        <p:txBody>
          <a:bodyPr/>
          <a:lstStyle/>
          <a:p>
            <a:r>
              <a:rPr lang="en-US" dirty="0" smtClean="0"/>
              <a:t>An </a:t>
            </a:r>
            <a:r>
              <a:rPr lang="en-US" dirty="0"/>
              <a:t>entire 1</a:t>
            </a:r>
            <a:r>
              <a:rPr lang="en-US" dirty="0">
                <a:latin typeface="Symbol" pitchFamily="18" charset="2"/>
              </a:rPr>
              <a:t>w</a:t>
            </a:r>
            <a:r>
              <a:rPr lang="en-US" dirty="0"/>
              <a:t> beamline </a:t>
            </a:r>
            <a:r>
              <a:rPr lang="en-US" dirty="0" smtClean="0"/>
              <a:t>that provides </a:t>
            </a:r>
            <a:r>
              <a:rPr lang="en-US" dirty="0"/>
              <a:t>130 kW average power </a:t>
            </a:r>
            <a:r>
              <a:rPr lang="en-US" dirty="0" smtClean="0"/>
              <a:t>can </a:t>
            </a:r>
            <a:r>
              <a:rPr lang="en-US" dirty="0"/>
              <a:t>be packaged into a 31 m</a:t>
            </a:r>
            <a:r>
              <a:rPr lang="en-US" baseline="30000" dirty="0"/>
              <a:t>3</a:t>
            </a:r>
            <a:r>
              <a:rPr lang="en-US" dirty="0"/>
              <a:t> </a:t>
            </a:r>
            <a:r>
              <a:rPr lang="en-US" dirty="0" smtClean="0"/>
              <a:t>box</a:t>
            </a:r>
            <a:endParaRPr lang="en-US" dirty="0"/>
          </a:p>
        </p:txBody>
      </p:sp>
      <p:pic>
        <p:nvPicPr>
          <p:cNvPr id="4" name="Picture 3" descr="PPT638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235" y="1052742"/>
            <a:ext cx="7082210" cy="5428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4726" y="4600626"/>
            <a:ext cx="834260" cy="330119"/>
          </a:xfrm>
          <a:prstGeom prst="rect">
            <a:avLst/>
          </a:prstGeom>
          <a:noFill/>
        </p:spPr>
        <p:txBody>
          <a:bodyPr wrap="square" lIns="83085" tIns="41543" rIns="83085" bIns="41543" rtlCol="0">
            <a:spAutoFit/>
          </a:bodyPr>
          <a:lstStyle/>
          <a:p>
            <a:pPr defTabSz="45581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</a:rPr>
              <a:t>10.5 m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570385" y="2022602"/>
            <a:ext cx="917469" cy="330119"/>
          </a:xfrm>
          <a:prstGeom prst="rect">
            <a:avLst/>
          </a:prstGeom>
          <a:noFill/>
        </p:spPr>
        <p:txBody>
          <a:bodyPr wrap="square" lIns="83085" tIns="41543" rIns="83085" bIns="41543" rtlCol="0">
            <a:spAutoFit/>
          </a:bodyPr>
          <a:lstStyle/>
          <a:p>
            <a:pPr defTabSz="45581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</a:rPr>
              <a:t>1.35 m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9816" y="1183138"/>
            <a:ext cx="712976" cy="330119"/>
          </a:xfrm>
          <a:prstGeom prst="rect">
            <a:avLst/>
          </a:prstGeom>
          <a:noFill/>
        </p:spPr>
        <p:txBody>
          <a:bodyPr wrap="square" lIns="83085" tIns="41543" rIns="83085" bIns="41543" rtlCol="0">
            <a:spAutoFit/>
          </a:bodyPr>
          <a:lstStyle/>
          <a:p>
            <a:pPr defTabSz="45581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</a:rPr>
              <a:t>2.2 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66304" y="3780995"/>
            <a:ext cx="1344127" cy="330119"/>
          </a:xfrm>
          <a:prstGeom prst="rect">
            <a:avLst/>
          </a:prstGeom>
          <a:noFill/>
        </p:spPr>
        <p:txBody>
          <a:bodyPr wrap="square" lIns="83085" tIns="41543" rIns="83085" bIns="41543" rtlCol="0">
            <a:spAutoFit/>
          </a:bodyPr>
          <a:lstStyle/>
          <a:p>
            <a:pPr defTabSz="45581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</a:rPr>
              <a:t>Diode array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2008" y="2485637"/>
            <a:ext cx="1392095" cy="330119"/>
          </a:xfrm>
          <a:prstGeom prst="rect">
            <a:avLst/>
          </a:prstGeom>
          <a:noFill/>
        </p:spPr>
        <p:txBody>
          <a:bodyPr wrap="square" lIns="83085" tIns="41543" rIns="83085" bIns="41543" rtlCol="0">
            <a:spAutoFit/>
          </a:bodyPr>
          <a:lstStyle/>
          <a:p>
            <a:pPr defTabSz="45581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</a:rPr>
              <a:t>Pockels cell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4578" y="1162064"/>
            <a:ext cx="1655918" cy="330119"/>
          </a:xfrm>
          <a:prstGeom prst="rect">
            <a:avLst/>
          </a:prstGeom>
          <a:noFill/>
        </p:spPr>
        <p:txBody>
          <a:bodyPr wrap="square" lIns="83085" tIns="41543" rIns="83085" bIns="41543" rtlCol="0">
            <a:spAutoFit/>
          </a:bodyPr>
          <a:lstStyle/>
          <a:p>
            <a:pPr defTabSz="45581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</a:rPr>
              <a:t>Amplifier head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78893" y="1614617"/>
            <a:ext cx="1594405" cy="576340"/>
          </a:xfrm>
          <a:prstGeom prst="rect">
            <a:avLst/>
          </a:prstGeom>
          <a:noFill/>
        </p:spPr>
        <p:txBody>
          <a:bodyPr wrap="square" lIns="83085" tIns="41543" rIns="83085" bIns="41543" rtlCol="0">
            <a:spAutoFit/>
          </a:bodyPr>
          <a:lstStyle/>
          <a:p>
            <a:pPr defTabSz="45581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</a:rPr>
              <a:t>Preamplifier module (PAM)</a:t>
            </a:r>
            <a:endParaRPr lang="en-US" sz="1600" b="1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287571" y="1348198"/>
            <a:ext cx="86158" cy="761456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700105" y="1802258"/>
            <a:ext cx="91678" cy="817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682093" y="2682430"/>
            <a:ext cx="80677" cy="539240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759010" y="3972543"/>
            <a:ext cx="914512" cy="23160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178945" y="4322474"/>
            <a:ext cx="1712890" cy="84007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37736" y="4239256"/>
            <a:ext cx="2027669" cy="330119"/>
          </a:xfrm>
          <a:prstGeom prst="rect">
            <a:avLst/>
          </a:prstGeom>
          <a:noFill/>
        </p:spPr>
        <p:txBody>
          <a:bodyPr wrap="square" lIns="83085" tIns="41543" rIns="83085" bIns="41543" rtlCol="0">
            <a:spAutoFit/>
          </a:bodyPr>
          <a:lstStyle/>
          <a:p>
            <a:pPr defTabSz="45581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</a:rPr>
              <a:t>Deformable Mirror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6260" y="5718412"/>
            <a:ext cx="514762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NIF Beam Line Capability in a Very Small Box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381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2031" y="324464"/>
            <a:ext cx="8229600" cy="79641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LLNL </a:t>
            </a:r>
            <a:r>
              <a:rPr lang="en-US" dirty="0"/>
              <a:t>laser </a:t>
            </a:r>
            <a:r>
              <a:rPr lang="en-US" dirty="0" smtClean="0"/>
              <a:t>design is projected to achieve </a:t>
            </a:r>
            <a:r>
              <a:rPr lang="en-US" dirty="0"/>
              <a:t>high </a:t>
            </a:r>
            <a:r>
              <a:rPr lang="en-US" dirty="0" smtClean="0"/>
              <a:t>efficiency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95957" y="1646856"/>
            <a:ext cx="5489707" cy="4052567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4" tIns="45693" rIns="91384" bIns="45693" anchor="ctr"/>
          <a:lstStyle/>
          <a:p>
            <a:pPr algn="ctr">
              <a:defRPr/>
            </a:pP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566652427"/>
              </p:ext>
            </p:extLst>
          </p:nvPr>
        </p:nvGraphicFramePr>
        <p:xfrm>
          <a:off x="694794" y="1833165"/>
          <a:ext cx="4996448" cy="3568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76628" y="3523920"/>
            <a:ext cx="873844" cy="338500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223 </a:t>
            </a:r>
            <a:r>
              <a:rPr lang="en-US" sz="1600" b="1" dirty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sz="1600" b="1" dirty="0">
                <a:solidFill>
                  <a:srgbClr val="0000FF"/>
                </a:solidFill>
              </a:rPr>
              <a:t>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06641" y="3105975"/>
            <a:ext cx="873844" cy="338500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164 </a:t>
            </a:r>
            <a:r>
              <a:rPr lang="en-US" sz="1600" b="1" dirty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sz="1600" b="1" dirty="0">
                <a:solidFill>
                  <a:srgbClr val="0000FF"/>
                </a:solidFill>
              </a:rPr>
              <a:t>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0871" y="2870360"/>
            <a:ext cx="873844" cy="338500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125 </a:t>
            </a:r>
            <a:r>
              <a:rPr lang="en-US" sz="1600" b="1" dirty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sz="1600" b="1" dirty="0">
                <a:solidFill>
                  <a:srgbClr val="0000FF"/>
                </a:solidFill>
              </a:rPr>
              <a:t>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9955" y="2770219"/>
            <a:ext cx="873844" cy="338500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106 </a:t>
            </a:r>
            <a:r>
              <a:rPr lang="en-US" sz="1600" b="1" dirty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sz="1600" b="1" dirty="0">
                <a:solidFill>
                  <a:srgbClr val="0000FF"/>
                </a:solidFill>
              </a:rPr>
              <a:t>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55088" y="3761360"/>
            <a:ext cx="2003345" cy="344150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Pump pulselength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97968" y="1239764"/>
            <a:ext cx="5487691" cy="416272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83059" tIns="41531" rIns="83059" bIns="41531">
            <a:spAutoFit/>
          </a:bodyPr>
          <a:lstStyle/>
          <a:p>
            <a:pPr algn="ctr" defTabSz="830194" eaLnBrk="0" hangingPunct="0">
              <a:lnSpc>
                <a:spcPct val="1200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Electrical to 3</a:t>
            </a:r>
            <a:r>
              <a:rPr lang="en-US" b="1" dirty="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w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Optical Efficiency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9270" y="2084020"/>
            <a:ext cx="1163955" cy="344150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r>
              <a:rPr lang="en-US" sz="1600" b="1" dirty="0"/>
              <a:t>variability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4128170" y="2412333"/>
            <a:ext cx="1020119" cy="386942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 flipV="1">
            <a:off x="4526831" y="2236451"/>
            <a:ext cx="222785" cy="70352"/>
          </a:xfrm>
          <a:prstGeom prst="lin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782897" y="3016258"/>
            <a:ext cx="163773" cy="15012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28" tIns="45666" rIns="91328" bIns="45666"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75139" y="2008827"/>
            <a:ext cx="1467375" cy="584666"/>
          </a:xfrm>
          <a:prstGeom prst="rect">
            <a:avLst/>
          </a:prstGeom>
          <a:noFill/>
        </p:spPr>
        <p:txBody>
          <a:bodyPr wrap="square" lIns="91328" tIns="45666" rIns="91328" bIns="45666" rtlCol="0">
            <a:spAutoFit/>
          </a:bodyPr>
          <a:lstStyle/>
          <a:p>
            <a:r>
              <a:rPr lang="en-US" sz="1600" b="1" dirty="0"/>
              <a:t>Laser point</a:t>
            </a:r>
          </a:p>
          <a:p>
            <a:r>
              <a:rPr lang="en-US" sz="1600" b="1" dirty="0"/>
              <a:t>Design</a:t>
            </a:r>
          </a:p>
        </p:txBody>
      </p:sp>
      <p:cxnSp>
        <p:nvCxnSpPr>
          <p:cNvPr id="17" name="Straight Connector 16"/>
          <p:cNvCxnSpPr>
            <a:endCxn id="15" idx="1"/>
          </p:cNvCxnSpPr>
          <p:nvPr/>
        </p:nvCxnSpPr>
        <p:spPr>
          <a:xfrm rot="16200000" flipH="1">
            <a:off x="2388111" y="2619462"/>
            <a:ext cx="499658" cy="33788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833910" y="2600941"/>
            <a:ext cx="760011" cy="338490"/>
          </a:xfrm>
          <a:prstGeom prst="rect">
            <a:avLst/>
          </a:prstGeom>
          <a:noFill/>
        </p:spPr>
        <p:txBody>
          <a:bodyPr wrap="none" lIns="91374" tIns="45688" rIns="91374" bIns="45688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83 </a:t>
            </a:r>
            <a:r>
              <a:rPr lang="en-US" sz="1600" b="1" dirty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sz="1600" b="1" dirty="0">
                <a:solidFill>
                  <a:srgbClr val="0000FF"/>
                </a:solidFill>
              </a:rPr>
              <a:t>s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49477" y="5164727"/>
            <a:ext cx="1954381" cy="523220"/>
          </a:xfrm>
          <a:prstGeom prst="rect">
            <a:avLst/>
          </a:prstGeom>
          <a:noFill/>
        </p:spPr>
        <p:txBody>
          <a:bodyPr wrap="none" lIns="91384" tIns="45693" rIns="91384" bIns="45693" rtlCol="0">
            <a:spAutoFit/>
          </a:bodyPr>
          <a:lstStyle/>
          <a:p>
            <a:r>
              <a:rPr lang="en-US" b="1" dirty="0" smtClean="0"/>
              <a:t>Capital Cost </a:t>
            </a:r>
            <a:r>
              <a:rPr lang="en-US" sz="2800" b="1" dirty="0" smtClean="0">
                <a:latin typeface="Times New Roman"/>
                <a:cs typeface="Times New Roman"/>
              </a:rPr>
              <a:t>→</a:t>
            </a:r>
            <a:endParaRPr lang="en-US" sz="2800" b="1" dirty="0"/>
          </a:p>
        </p:txBody>
      </p:sp>
      <p:sp>
        <p:nvSpPr>
          <p:cNvPr id="22" name="Rectangle 21"/>
          <p:cNvSpPr/>
          <p:nvPr/>
        </p:nvSpPr>
        <p:spPr>
          <a:xfrm>
            <a:off x="1317523" y="4512911"/>
            <a:ext cx="4706641" cy="472371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4" tIns="45693" rIns="91384" bIns="45693" anchor="ctr"/>
          <a:lstStyle/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</a:rPr>
              <a:t>78      104    130	  156     182    208    234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TextBox 23"/>
          <p:cNvSpPr txBox="1">
            <a:spLocks noChangeArrowheads="1"/>
          </p:cNvSpPr>
          <p:nvPr/>
        </p:nvSpPr>
        <p:spPr bwMode="auto">
          <a:xfrm>
            <a:off x="5791205" y="4323632"/>
            <a:ext cx="3017611" cy="18260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lIns="91328" tIns="45666" rIns="91328" bIns="45666">
            <a:spAutoFit/>
          </a:bodyPr>
          <a:lstStyle/>
          <a:p>
            <a:pPr>
              <a:spcBef>
                <a:spcPts val="545"/>
              </a:spcBef>
              <a:buFont typeface="Arial"/>
              <a:buChar char="•"/>
            </a:pPr>
            <a:r>
              <a:rPr lang="en-US" sz="1600" b="1" dirty="0"/>
              <a:t> APG-1 laser glass</a:t>
            </a:r>
          </a:p>
          <a:p>
            <a:pPr>
              <a:spcBef>
                <a:spcPts val="545"/>
              </a:spcBef>
              <a:buFont typeface="Arial"/>
              <a:buChar char="•"/>
            </a:pPr>
            <a:r>
              <a:rPr lang="en-US" sz="1600" b="1" dirty="0"/>
              <a:t> 5.7 kJ/beam @ 3</a:t>
            </a:r>
            <a:r>
              <a:rPr lang="en-US" sz="1600" b="1" dirty="0">
                <a:latin typeface="Symbol" pitchFamily="18" charset="2"/>
              </a:rPr>
              <a:t>w</a:t>
            </a:r>
            <a:endParaRPr lang="en-US" sz="1600" b="1" dirty="0"/>
          </a:p>
          <a:p>
            <a:pPr>
              <a:spcBef>
                <a:spcPts val="545"/>
              </a:spcBef>
              <a:buFont typeface="Arial"/>
              <a:buChar char="•"/>
            </a:pPr>
            <a:r>
              <a:rPr lang="en-US" sz="1600" b="1" dirty="0"/>
              <a:t> 25-cm aperture @ 1</a:t>
            </a:r>
            <a:r>
              <a:rPr lang="en-US" sz="1600" b="1" dirty="0">
                <a:latin typeface="Symbol" pitchFamily="18" charset="2"/>
              </a:rPr>
              <a:t>w</a:t>
            </a:r>
            <a:endParaRPr lang="en-US" sz="1600" b="1" dirty="0"/>
          </a:p>
          <a:p>
            <a:pPr>
              <a:spcBef>
                <a:spcPts val="545"/>
              </a:spcBef>
              <a:buFont typeface="Arial"/>
              <a:buChar char="•"/>
            </a:pPr>
            <a:r>
              <a:rPr lang="en-US" sz="1600" b="1" dirty="0"/>
              <a:t> 1-cm-thick slabs</a:t>
            </a:r>
          </a:p>
          <a:p>
            <a:pPr>
              <a:spcBef>
                <a:spcPts val="545"/>
              </a:spcBef>
              <a:buFont typeface="Arial"/>
              <a:buChar char="•"/>
            </a:pPr>
            <a:r>
              <a:rPr lang="en-US" sz="1600" b="1" dirty="0" smtClean="0"/>
              <a:t> Cooling </a:t>
            </a:r>
            <a:r>
              <a:rPr lang="en-US" sz="1600" b="1" dirty="0"/>
              <a:t>power not included</a:t>
            </a:r>
          </a:p>
          <a:p>
            <a:r>
              <a:rPr lang="en-US" sz="1600" b="1" dirty="0"/>
              <a:t>  (~16% including cooling)</a:t>
            </a:r>
          </a:p>
        </p:txBody>
      </p:sp>
    </p:spTree>
    <p:extLst>
      <p:ext uri="{BB962C8B-B14F-4D97-AF65-F5344CB8AC3E}">
        <p14:creationId xmlns:p14="http://schemas.microsoft.com/office/powerpoint/2010/main" val="71429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812251"/>
          </a:xfrm>
        </p:spPr>
        <p:txBody>
          <a:bodyPr/>
          <a:lstStyle/>
          <a:p>
            <a:r>
              <a:rPr lang="en-US" dirty="0"/>
              <a:t>LLNL average power lasers have been proving grounds for several key </a:t>
            </a:r>
            <a:r>
              <a:rPr lang="en-US" dirty="0" smtClean="0"/>
              <a:t>proposed laser </a:t>
            </a:r>
            <a:r>
              <a:rPr lang="en-US" dirty="0"/>
              <a:t>technologies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0389" y="5412618"/>
            <a:ext cx="3843505" cy="797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80621" y="4140022"/>
            <a:ext cx="3902210" cy="233144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035" tIns="41519" rIns="83035" bIns="41519"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rcRect l="3734" t="11215"/>
          <a:stretch>
            <a:fillRect/>
          </a:stretch>
        </p:blipFill>
        <p:spPr>
          <a:xfrm>
            <a:off x="543266" y="4118277"/>
            <a:ext cx="3889295" cy="23449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8089" y="4285820"/>
            <a:ext cx="3573585" cy="101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67"/>
          <p:cNvSpPr txBox="1">
            <a:spLocks noChangeArrowheads="1"/>
          </p:cNvSpPr>
          <p:nvPr/>
        </p:nvSpPr>
        <p:spPr bwMode="auto">
          <a:xfrm>
            <a:off x="538279" y="1010448"/>
            <a:ext cx="3901314" cy="415539"/>
          </a:xfrm>
          <a:prstGeom prst="rect">
            <a:avLst/>
          </a:prstGeom>
          <a:solidFill>
            <a:srgbClr val="FFFCBF"/>
          </a:solidFill>
          <a:ln w="12700">
            <a:solidFill>
              <a:srgbClr val="FFFFCC"/>
            </a:solidFill>
            <a:round/>
            <a:headEnd/>
            <a:tailEnd/>
          </a:ln>
        </p:spPr>
        <p:txBody>
          <a:bodyPr lIns="83011" tIns="41507" rIns="83011" bIns="41507" anchor="ctr">
            <a:prstTxWarp prst="textNoShape">
              <a:avLst/>
            </a:prstTxWarp>
          </a:bodyPr>
          <a:lstStyle/>
          <a:p>
            <a:pPr algn="ctr"/>
            <a:r>
              <a:rPr lang="en-US" b="1" dirty="0" smtClean="0"/>
              <a:t>25 kW high average power laser</a:t>
            </a:r>
            <a:endParaRPr lang="en-US" b="1" dirty="0"/>
          </a:p>
        </p:txBody>
      </p:sp>
      <p:sp>
        <p:nvSpPr>
          <p:cNvPr id="11" name="TextBox 67"/>
          <p:cNvSpPr txBox="1">
            <a:spLocks noChangeArrowheads="1"/>
          </p:cNvSpPr>
          <p:nvPr/>
        </p:nvSpPr>
        <p:spPr bwMode="auto">
          <a:xfrm>
            <a:off x="4580799" y="1010448"/>
            <a:ext cx="3901314" cy="415539"/>
          </a:xfrm>
          <a:prstGeom prst="rect">
            <a:avLst/>
          </a:prstGeom>
          <a:solidFill>
            <a:srgbClr val="FFFCBF"/>
          </a:solidFill>
          <a:ln w="12700">
            <a:solidFill>
              <a:srgbClr val="FFFFCC"/>
            </a:solidFill>
            <a:round/>
            <a:headEnd/>
            <a:tailEnd/>
          </a:ln>
        </p:spPr>
        <p:txBody>
          <a:bodyPr lIns="83011" tIns="41507" rIns="83011" bIns="41507" anchor="ctr">
            <a:prstTxWarp prst="textNoShape">
              <a:avLst/>
            </a:prstTxWarp>
          </a:bodyPr>
          <a:lstStyle/>
          <a:p>
            <a:pPr algn="ctr"/>
            <a:r>
              <a:rPr lang="en-US" b="1" dirty="0" smtClean="0"/>
              <a:t>AVLIS 24/7 operational laser</a:t>
            </a:r>
            <a:endParaRPr lang="en-US" b="1" dirty="0"/>
          </a:p>
        </p:txBody>
      </p:sp>
      <p:sp>
        <p:nvSpPr>
          <p:cNvPr id="12" name="TextBox 67"/>
          <p:cNvSpPr txBox="1">
            <a:spLocks noChangeArrowheads="1"/>
          </p:cNvSpPr>
          <p:nvPr/>
        </p:nvSpPr>
        <p:spPr bwMode="auto">
          <a:xfrm>
            <a:off x="538279" y="3780695"/>
            <a:ext cx="3901314" cy="415539"/>
          </a:xfrm>
          <a:prstGeom prst="rect">
            <a:avLst/>
          </a:prstGeom>
          <a:solidFill>
            <a:srgbClr val="FFFCBF"/>
          </a:solidFill>
          <a:ln w="12700">
            <a:solidFill>
              <a:srgbClr val="FFFFCC"/>
            </a:solidFill>
            <a:round/>
            <a:headEnd/>
            <a:tailEnd/>
          </a:ln>
        </p:spPr>
        <p:txBody>
          <a:bodyPr lIns="83011" tIns="41507" rIns="83011" bIns="41507" anchor="ctr">
            <a:prstTxWarp prst="textNoShape">
              <a:avLst/>
            </a:prstTxWarp>
          </a:bodyPr>
          <a:lstStyle/>
          <a:p>
            <a:pPr algn="ctr"/>
            <a:r>
              <a:rPr lang="en-US" b="1" dirty="0" smtClean="0"/>
              <a:t>600W, 10 Hz Mercury Laser</a:t>
            </a:r>
            <a:endParaRPr lang="en-US" b="1" dirty="0"/>
          </a:p>
        </p:txBody>
      </p:sp>
      <p:sp>
        <p:nvSpPr>
          <p:cNvPr id="13" name="TextBox 67"/>
          <p:cNvSpPr txBox="1">
            <a:spLocks noChangeArrowheads="1"/>
          </p:cNvSpPr>
          <p:nvPr/>
        </p:nvSpPr>
        <p:spPr bwMode="auto">
          <a:xfrm>
            <a:off x="4580799" y="3780695"/>
            <a:ext cx="3901314" cy="415539"/>
          </a:xfrm>
          <a:prstGeom prst="rect">
            <a:avLst/>
          </a:prstGeom>
          <a:solidFill>
            <a:srgbClr val="FFFCBF"/>
          </a:solidFill>
          <a:ln w="12700">
            <a:solidFill>
              <a:srgbClr val="FFFFCC"/>
            </a:solidFill>
            <a:round/>
            <a:headEnd/>
            <a:tailEnd/>
          </a:ln>
        </p:spPr>
        <p:txBody>
          <a:bodyPr lIns="83011" tIns="41507" rIns="83011" bIns="41507" anchor="ctr">
            <a:prstTxWarp prst="textNoShape">
              <a:avLst/>
            </a:prstTxWarp>
          </a:bodyPr>
          <a:lstStyle/>
          <a:p>
            <a:pPr algn="ctr"/>
            <a:r>
              <a:rPr lang="en-US" b="1" dirty="0" smtClean="0"/>
              <a:t>300 Hz, 38 W Pulse Amplifier</a:t>
            </a:r>
            <a:endParaRPr lang="en-US" b="1" dirty="0"/>
          </a:p>
        </p:txBody>
      </p:sp>
      <p:pic>
        <p:nvPicPr>
          <p:cNvPr id="14" name="Picture 13" descr="NIF-0208-14481s1-0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588320" y="1425986"/>
            <a:ext cx="3886463" cy="22450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 descr="Air_Flow_Movi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34141" y="1434180"/>
            <a:ext cx="3910188" cy="22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2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0211-20938.jp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3800"/>
          <a:stretch>
            <a:fillRect/>
          </a:stretch>
        </p:blipFill>
        <p:spPr/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" y="220136"/>
            <a:ext cx="9143999" cy="91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High availability using hot-swappable components was demonstrated on AVLIS</a:t>
            </a:r>
          </a:p>
        </p:txBody>
      </p:sp>
      <p:sp>
        <p:nvSpPr>
          <p:cNvPr id="27652" name="Content Placeholder 2"/>
          <p:cNvSpPr>
            <a:spLocks/>
          </p:cNvSpPr>
          <p:nvPr/>
        </p:nvSpPr>
        <p:spPr bwMode="auto">
          <a:xfrm>
            <a:off x="878898" y="1060739"/>
            <a:ext cx="7936056" cy="444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117" tIns="40337" rIns="82117" bIns="40337">
            <a:prstTxWarp prst="textNoShape">
              <a:avLst/>
            </a:prstTxWarp>
          </a:bodyPr>
          <a:lstStyle/>
          <a:p>
            <a:pPr marL="157072" indent="-157072" defTabSz="746444">
              <a:lnSpc>
                <a:spcPts val="2193"/>
              </a:lnSpc>
              <a:spcBef>
                <a:spcPts val="2193"/>
              </a:spcBef>
              <a:buSzPct val="100000"/>
              <a:buFont typeface="Arial" pitchFamily="29" charset="-52"/>
              <a:buChar char="•"/>
            </a:pPr>
            <a:endParaRPr lang="en-US" dirty="0">
              <a:solidFill>
                <a:srgbClr val="0000FF"/>
              </a:solidFill>
            </a:endParaRPr>
          </a:p>
          <a:p>
            <a:pPr marL="572086" lvl="1" indent="-157072" defTabSz="746444">
              <a:lnSpc>
                <a:spcPts val="2193"/>
              </a:lnSpc>
              <a:spcBef>
                <a:spcPts val="2193"/>
              </a:spcBef>
              <a:buSzPct val="100000"/>
              <a:buFont typeface="Arial" pitchFamily="29" charset="-52"/>
              <a:buChar char="•"/>
            </a:pPr>
            <a:endParaRPr lang="en-US" dirty="0">
              <a:solidFill>
                <a:srgbClr val="0000FF"/>
              </a:solidFill>
            </a:endParaRPr>
          </a:p>
          <a:p>
            <a:pPr marL="572086" lvl="1" indent="-157072" defTabSz="746444">
              <a:lnSpc>
                <a:spcPts val="2193"/>
              </a:lnSpc>
              <a:buSzPct val="100000"/>
            </a:pPr>
            <a:endParaRPr lang="en-US" dirty="0"/>
          </a:p>
          <a:p>
            <a:pPr marL="572086" lvl="1" indent="-157072" defTabSz="746444">
              <a:lnSpc>
                <a:spcPts val="2193"/>
              </a:lnSpc>
              <a:buSzPct val="100000"/>
              <a:buFontTx/>
              <a:buChar char="—"/>
            </a:pPr>
            <a:endParaRPr lang="en-US" dirty="0"/>
          </a:p>
        </p:txBody>
      </p:sp>
      <p:sp>
        <p:nvSpPr>
          <p:cNvPr id="27659" name="TextBox 67"/>
          <p:cNvSpPr txBox="1">
            <a:spLocks noChangeArrowheads="1"/>
          </p:cNvSpPr>
          <p:nvPr/>
        </p:nvSpPr>
        <p:spPr bwMode="auto">
          <a:xfrm>
            <a:off x="0" y="5702165"/>
            <a:ext cx="9144000" cy="64624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355" tIns="45679" rIns="91355" bIns="45679" anchor="ctr">
            <a:spAutoFit/>
          </a:bodyPr>
          <a:lstStyle>
            <a:defPPr>
              <a:defRPr lang="en-US"/>
            </a:defPPr>
            <a:lvl1pPr algn="ctr" defTabSz="453300">
              <a:defRPr>
                <a:solidFill>
                  <a:prstClr val="white"/>
                </a:solidFill>
              </a:defRPr>
            </a:lvl1pPr>
          </a:lstStyle>
          <a:p>
            <a:r>
              <a:rPr lang="en-US" dirty="0"/>
              <a:t>AVLIS maintained long-term (10 year) 24/7 operation at 99% availability</a:t>
            </a:r>
          </a:p>
          <a:p>
            <a:r>
              <a:rPr lang="en-US" dirty="0"/>
              <a:t>with 1500 hr MTBF line replaceable units (LRUs)</a:t>
            </a:r>
          </a:p>
        </p:txBody>
      </p:sp>
    </p:spTree>
    <p:extLst>
      <p:ext uri="{BB962C8B-B14F-4D97-AF65-F5344CB8AC3E}">
        <p14:creationId xmlns:p14="http://schemas.microsoft.com/office/powerpoint/2010/main" val="37909902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extreme-light-infrastructure.eu/pictures/eli_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" t="879" r="2172" b="1379"/>
          <a:stretch/>
        </p:blipFill>
        <p:spPr bwMode="auto">
          <a:xfrm>
            <a:off x="1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75" y="3263515"/>
            <a:ext cx="4578148" cy="2178242"/>
          </a:xfrm>
          <a:prstGeom prst="rect">
            <a:avLst/>
          </a:prstGeom>
          <a:solidFill>
            <a:schemeClr val="accent2">
              <a:alpha val="66000"/>
            </a:schemeClr>
          </a:solidFill>
          <a:ln>
            <a:noFill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92484" y="423334"/>
            <a:ext cx="2624666" cy="10083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19" tIns="41559" rIns="83119" bIns="41559" rtlCol="0" anchor="ctr"/>
          <a:lstStyle/>
          <a:p>
            <a:pPr algn="ctr"/>
            <a:endParaRPr lang="en-US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58" y="397502"/>
            <a:ext cx="2486121" cy="105568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TextBox 8"/>
          <p:cNvSpPr txBox="1"/>
          <p:nvPr/>
        </p:nvSpPr>
        <p:spPr>
          <a:xfrm>
            <a:off x="1323880" y="5574531"/>
            <a:ext cx="6419272" cy="982087"/>
          </a:xfrm>
          <a:prstGeom prst="rect">
            <a:avLst/>
          </a:prstGeom>
          <a:solidFill>
            <a:schemeClr val="accent1"/>
          </a:solidFill>
          <a:ln w="12700" cmpd="sng">
            <a:solidFill>
              <a:schemeClr val="tx1"/>
            </a:solidFill>
          </a:ln>
        </p:spPr>
        <p:txBody>
          <a:bodyPr wrap="square" lIns="83119" tIns="41559" rIns="83119" bIns="41559" rtlCol="0">
            <a:spAutoFit/>
          </a:bodyPr>
          <a:lstStyle/>
          <a:p>
            <a:pPr marL="118894" defTabSz="456606">
              <a:lnSpc>
                <a:spcPct val="120000"/>
              </a:lnSpc>
            </a:pPr>
            <a:r>
              <a:rPr lang="en-US" sz="1600" b="1" dirty="0"/>
              <a:t>HAPLS project: </a:t>
            </a:r>
          </a:p>
          <a:p>
            <a:pPr marL="118894" defTabSz="456606">
              <a:lnSpc>
                <a:spcPct val="120000"/>
              </a:lnSpc>
            </a:pPr>
            <a:r>
              <a:rPr lang="en-US" sz="1600" b="1" dirty="0"/>
              <a:t>Delivery of a laser system for a 10 Hz, 1 </a:t>
            </a:r>
            <a:r>
              <a:rPr lang="en-US" sz="1600" b="1" dirty="0" err="1"/>
              <a:t>Petawatt</a:t>
            </a:r>
            <a:r>
              <a:rPr lang="en-US" sz="1600" b="1" dirty="0"/>
              <a:t> user facility, incorporating a 200 J / 10 Hz DPSSL pump laser</a:t>
            </a:r>
          </a:p>
        </p:txBody>
      </p:sp>
      <p:sp>
        <p:nvSpPr>
          <p:cNvPr id="10" name="AutoShape 48"/>
          <p:cNvSpPr>
            <a:spLocks noChangeArrowheads="1"/>
          </p:cNvSpPr>
          <p:nvPr/>
        </p:nvSpPr>
        <p:spPr bwMode="auto">
          <a:xfrm>
            <a:off x="5597412" y="420843"/>
            <a:ext cx="3262515" cy="1672733"/>
          </a:xfrm>
          <a:prstGeom prst="bevel">
            <a:avLst>
              <a:gd name="adj" fmla="val 4506"/>
            </a:avLst>
          </a:prstGeom>
          <a:solidFill>
            <a:schemeClr val="accent3">
              <a:lumMod val="40000"/>
              <a:lumOff val="60000"/>
              <a:alpha val="9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74591" tIns="37295" rIns="74591" bIns="37295" anchor="ctr"/>
          <a:lstStyle/>
          <a:p>
            <a:pPr algn="ctr" eaLnBrk="0" hangingPunct="0"/>
            <a:r>
              <a:rPr lang="en-US" b="1" dirty="0" smtClean="0">
                <a:solidFill>
                  <a:srgbClr val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LLNL diode-pumped laser technology is being integrated into the “ELI Beam lines” facility in Europe</a:t>
            </a:r>
            <a:endParaRPr lang="en-US" b="1" dirty="0">
              <a:solidFill>
                <a:srgbClr val="0000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P379539s2.ppt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E5C6-CC67-AD46-BF96-E669D4601726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09213" y="6679682"/>
            <a:ext cx="4124299" cy="92333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Anklam—The 34th Annual Meeting and Symposium Fusion Power Associates, December 10, 2013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96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3_LLNL_template_v2.05_jj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solidFill>
          <a:schemeClr val="bg1"/>
        </a:solidFill>
        <a:ln w="9525">
          <a:solidFill>
            <a:schemeClr val="tx1"/>
          </a:solidFill>
          <a:miter lim="800000"/>
          <a:headEnd/>
          <a:tailEnd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</a:spDef>
    <a:lnDef>
      <a:spPr>
        <a:ln w="31750" cmpd="sng"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28054</TotalTime>
  <Words>715</Words>
  <Application>Microsoft Office PowerPoint</Application>
  <PresentationFormat>On-screen Show (4:3)</PresentationFormat>
  <Paragraphs>147</Paragraphs>
  <Slides>21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2013_LLNL_template_v2.05_jj</vt:lpstr>
      <vt:lpstr>Laying the foundational technology for IFE laser drivers Fusion Power Associates Meeting  December 16, 2014</vt:lpstr>
      <vt:lpstr>Feasibility and Technology Challenges for IFE</vt:lpstr>
      <vt:lpstr>IFE laser attributes – indirect drive</vt:lpstr>
      <vt:lpstr>LLNL design combines the NIF architecture with high efficiency, high average power technology</vt:lpstr>
      <vt:lpstr>An entire 1w beamline that provides 130 kW average power can be packaged into a 31 m3 box</vt:lpstr>
      <vt:lpstr>The LLNL laser design is projected to achieve high efficiency</vt:lpstr>
      <vt:lpstr>LLNL average power lasers have been proving grounds for several key proposed laser technologies</vt:lpstr>
      <vt:lpstr>High availability using hot-swappable components was demonstrated on AVLIS</vt:lpstr>
      <vt:lpstr>PowerPoint Presentation</vt:lpstr>
      <vt:lpstr>PowerPoint Presentation</vt:lpstr>
      <vt:lpstr>GOLD Laser System is being developed to test optical damage at the gigashot level</vt:lpstr>
      <vt:lpstr>GOLD and ELI are driving demonstration of increasingly capable diode arrays</vt:lpstr>
      <vt:lpstr>800 kW QCW diode array in action at 10 Hz  </vt:lpstr>
      <vt:lpstr>Near-term laser development for scientific and commercial application also advances that needed for IFE</vt:lpstr>
      <vt:lpstr>PowerPoint Presentation</vt:lpstr>
      <vt:lpstr> Optics durability will be key</vt:lpstr>
      <vt:lpstr>NIF beamline capability in a very small box: Proposed high average power laser architecture attributes</vt:lpstr>
      <vt:lpstr>Architecture has previously been used to demonstrate high availability and maintainability</vt:lpstr>
      <vt:lpstr>PowerPoint Presentation</vt:lpstr>
      <vt:lpstr>PowerPoint Presentation</vt:lpstr>
      <vt:lpstr> HAPLS leverages many elements of the LIFE design scaled down from multi-kJ operation</vt:lpstr>
    </vt:vector>
  </TitlesOfParts>
  <Company>LLNL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2013 LLNL Template</dc:title>
  <dc:creator>TID</dc:creator>
  <cp:lastModifiedBy>Anklam, Tom</cp:lastModifiedBy>
  <cp:revision>1029</cp:revision>
  <cp:lastPrinted>2010-05-14T20:09:50Z</cp:lastPrinted>
  <dcterms:created xsi:type="dcterms:W3CDTF">2010-07-01T20:56:41Z</dcterms:created>
  <dcterms:modified xsi:type="dcterms:W3CDTF">2014-12-16T18:45:21Z</dcterms:modified>
</cp:coreProperties>
</file>