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9" r:id="rId5"/>
    <p:sldId id="270" r:id="rId6"/>
    <p:sldId id="271" r:id="rId7"/>
    <p:sldId id="272" r:id="rId8"/>
    <p:sldId id="274" r:id="rId9"/>
    <p:sldId id="273" r:id="rId10"/>
    <p:sldId id="275" r:id="rId11"/>
    <p:sldId id="261" r:id="rId12"/>
    <p:sldId id="257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EA7A-4A3E-4264-BA8E-33B519187AA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263A-0AD8-4E79-AF03-C31424FD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0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EA7A-4A3E-4264-BA8E-33B519187AA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263A-0AD8-4E79-AF03-C31424FD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6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EA7A-4A3E-4264-BA8E-33B519187AA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263A-0AD8-4E79-AF03-C31424FD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7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EA7A-4A3E-4264-BA8E-33B519187AA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263A-0AD8-4E79-AF03-C31424FD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4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EA7A-4A3E-4264-BA8E-33B519187AA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263A-0AD8-4E79-AF03-C31424FD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6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EA7A-4A3E-4264-BA8E-33B519187AA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263A-0AD8-4E79-AF03-C31424FD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5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EA7A-4A3E-4264-BA8E-33B519187AA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263A-0AD8-4E79-AF03-C31424FD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0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EA7A-4A3E-4264-BA8E-33B519187AA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263A-0AD8-4E79-AF03-C31424FD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EA7A-4A3E-4264-BA8E-33B519187AA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263A-0AD8-4E79-AF03-C31424FD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7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EA7A-4A3E-4264-BA8E-33B519187AA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263A-0AD8-4E79-AF03-C31424FD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7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EA7A-4A3E-4264-BA8E-33B519187AA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263A-0AD8-4E79-AF03-C31424FD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3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7EA7A-4A3E-4264-BA8E-33B519187AA0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6263A-0AD8-4E79-AF03-C31424FD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9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2762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Program on Technology Innovation: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Assessment of Fusion Energy Options </a:t>
            </a:r>
            <a:r>
              <a:rPr lang="en-US" dirty="0" smtClean="0">
                <a:solidFill>
                  <a:srgbClr val="00B0F0"/>
                </a:solidFill>
              </a:rPr>
              <a:t>for Commercial Electricity Production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FPA 33</a:t>
            </a:r>
            <a:r>
              <a:rPr lang="en-US" baseline="30000" dirty="0" smtClean="0">
                <a:solidFill>
                  <a:srgbClr val="00B0F0"/>
                </a:solidFill>
              </a:rPr>
              <a:t>rd</a:t>
            </a:r>
            <a:r>
              <a:rPr lang="en-US" dirty="0" smtClean="0">
                <a:solidFill>
                  <a:srgbClr val="00B0F0"/>
                </a:solidFill>
              </a:rPr>
              <a:t> Annual Meeting.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Washington, DC.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December 5 to 6, 2012.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John Sheffield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on behalf of EPRI </a:t>
            </a:r>
            <a:r>
              <a:rPr lang="en-US" dirty="0">
                <a:solidFill>
                  <a:srgbClr val="00B0F0"/>
                </a:solidFill>
              </a:rPr>
              <a:t>(Project Manager, A. </a:t>
            </a:r>
            <a:r>
              <a:rPr lang="en-US" dirty="0" err="1" smtClean="0">
                <a:solidFill>
                  <a:srgbClr val="00B0F0"/>
                </a:solidFill>
              </a:rPr>
              <a:t>Machiels</a:t>
            </a:r>
            <a:r>
              <a:rPr lang="en-US" smtClean="0">
                <a:solidFill>
                  <a:srgbClr val="00B0F0"/>
                </a:solidFill>
              </a:rPr>
              <a:t>). 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3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University of Texas: </a:t>
            </a:r>
            <a:r>
              <a:rPr lang="en-US" sz="2400" dirty="0" smtClean="0">
                <a:solidFill>
                  <a:srgbClr val="FF0000"/>
                </a:solidFill>
              </a:rPr>
              <a:t>a Fusion-Fission Hybrid based on a ST.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696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270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Fusion energy options were reviewed to assess technical readiness</a:t>
            </a:r>
          </a:p>
          <a:p>
            <a:pPr marL="0" indent="0">
              <a:buNone/>
            </a:pPr>
            <a:r>
              <a:rPr lang="en-US" dirty="0" smtClean="0"/>
              <a:t>levels for commercial electricity production for the power industry.</a:t>
            </a:r>
          </a:p>
          <a:p>
            <a:pPr marL="0" indent="0">
              <a:buNone/>
            </a:pPr>
            <a:r>
              <a:rPr lang="en-US" dirty="0" smtClean="0"/>
              <a:t>Magnetic and inertial confinement systems, in addition to</a:t>
            </a:r>
          </a:p>
          <a:p>
            <a:pPr marL="0" indent="0">
              <a:buNone/>
            </a:pPr>
            <a:r>
              <a:rPr lang="en-US" dirty="0" smtClean="0"/>
              <a:t>nontraditional fusion concepts, were reviewed by a technical panel of</a:t>
            </a:r>
          </a:p>
          <a:p>
            <a:pPr marL="0" indent="0">
              <a:buNone/>
            </a:pPr>
            <a:r>
              <a:rPr lang="en-US" dirty="0" smtClean="0"/>
              <a:t>experts, based on workshop presentations by the proponents of each</a:t>
            </a:r>
          </a:p>
          <a:p>
            <a:pPr marL="0" indent="0">
              <a:buNone/>
            </a:pPr>
            <a:r>
              <a:rPr lang="en-US" dirty="0" smtClean="0"/>
              <a:t>technology. The results are summarized in this report. The</a:t>
            </a:r>
          </a:p>
          <a:p>
            <a:pPr marL="0" indent="0">
              <a:buNone/>
            </a:pPr>
            <a:r>
              <a:rPr lang="en-US" dirty="0" smtClean="0"/>
              <a:t>conclusion of the review is that, although significant progress is being</a:t>
            </a:r>
          </a:p>
          <a:p>
            <a:pPr marL="0" indent="0">
              <a:buNone/>
            </a:pPr>
            <a:r>
              <a:rPr lang="en-US" dirty="0" smtClean="0"/>
              <a:t>made in many areas, commercial application is not likely for at least</a:t>
            </a:r>
          </a:p>
          <a:p>
            <a:pPr marL="0" indent="0">
              <a:buNone/>
            </a:pPr>
            <a:r>
              <a:rPr lang="en-US" dirty="0" smtClean="0"/>
              <a:t>30 years—if the concepts prove feasible. Recommendations are</a:t>
            </a:r>
          </a:p>
          <a:p>
            <a:pPr marL="0" indent="0">
              <a:buNone/>
            </a:pPr>
            <a:r>
              <a:rPr lang="en-US" dirty="0" smtClean="0"/>
              <a:t>provided to focus more of this research on engineering and power</a:t>
            </a:r>
          </a:p>
          <a:p>
            <a:pPr marL="0" indent="0">
              <a:buNone/>
            </a:pPr>
            <a:r>
              <a:rPr lang="en-US" dirty="0" smtClean="0"/>
              <a:t>applications and to engage the power industry in monitoring</a:t>
            </a:r>
          </a:p>
          <a:p>
            <a:pPr marL="0" indent="0">
              <a:buNone/>
            </a:pPr>
            <a:r>
              <a:rPr lang="en-US" dirty="0" smtClean="0"/>
              <a:t>progress.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27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Report Preparation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The report was prepared by</a:t>
            </a:r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dirty="0" smtClean="0"/>
              <a:t> A </a:t>
            </a:r>
            <a:r>
              <a:rPr lang="en-US" dirty="0" err="1" smtClean="0"/>
              <a:t>Kadak</a:t>
            </a:r>
            <a:r>
              <a:rPr lang="en-US" dirty="0" smtClean="0"/>
              <a:t>, Exponent</a:t>
            </a:r>
            <a:r>
              <a:rPr lang="en-US" dirty="0"/>
              <a:t>, Inc.</a:t>
            </a:r>
          </a:p>
          <a:p>
            <a:pPr marL="0" indent="0">
              <a:buNone/>
            </a:pPr>
            <a:r>
              <a:rPr lang="en-US" dirty="0" smtClean="0"/>
              <a:t>* T. Christopher, NPPA</a:t>
            </a:r>
            <a:r>
              <a:rPr lang="en-US" dirty="0"/>
              <a:t>, </a:t>
            </a:r>
            <a:r>
              <a:rPr lang="en-US" dirty="0" smtClean="0"/>
              <a:t>LLC.</a:t>
            </a:r>
          </a:p>
          <a:p>
            <a:pPr marL="0" indent="0">
              <a:buNone/>
            </a:pPr>
            <a:r>
              <a:rPr lang="en-US" dirty="0" smtClean="0"/>
              <a:t>* J. Sheffield</a:t>
            </a:r>
            <a:r>
              <a:rPr lang="en-US" dirty="0"/>
              <a:t>, Technical </a:t>
            </a:r>
            <a:r>
              <a:rPr lang="en-US" dirty="0" smtClean="0"/>
              <a:t>Consultant.</a:t>
            </a:r>
          </a:p>
          <a:p>
            <a:pPr marL="0" indent="0">
              <a:buNone/>
            </a:pPr>
            <a:r>
              <a:rPr lang="en-US" dirty="0" smtClean="0"/>
              <a:t>Based on contributions from</a:t>
            </a:r>
          </a:p>
          <a:p>
            <a:r>
              <a:rPr lang="en-US" dirty="0"/>
              <a:t>Eugene </a:t>
            </a:r>
            <a:r>
              <a:rPr lang="en-US" dirty="0" err="1" smtClean="0"/>
              <a:t>Grecheck</a:t>
            </a:r>
            <a:r>
              <a:rPr lang="en-US" dirty="0" smtClean="0"/>
              <a:t>, </a:t>
            </a:r>
            <a:r>
              <a:rPr lang="en-US" dirty="0"/>
              <a:t>Dominion Generation</a:t>
            </a:r>
          </a:p>
          <a:p>
            <a:r>
              <a:rPr lang="en-US" dirty="0"/>
              <a:t>Martin </a:t>
            </a:r>
            <a:r>
              <a:rPr lang="en-US" dirty="0" smtClean="0"/>
              <a:t>Greenwald, </a:t>
            </a:r>
            <a:r>
              <a:rPr lang="en-US" dirty="0"/>
              <a:t>Massachusetts Institute of Technology</a:t>
            </a:r>
          </a:p>
          <a:p>
            <a:r>
              <a:rPr lang="en-US" dirty="0"/>
              <a:t>Hermann </a:t>
            </a:r>
            <a:r>
              <a:rPr lang="en-US" dirty="0" err="1" smtClean="0"/>
              <a:t>Grunder</a:t>
            </a:r>
            <a:r>
              <a:rPr lang="en-US" dirty="0" smtClean="0"/>
              <a:t>, </a:t>
            </a:r>
            <a:r>
              <a:rPr lang="en-US" dirty="0"/>
              <a:t>Argonne National Laboratory (retired)</a:t>
            </a:r>
          </a:p>
          <a:p>
            <a:r>
              <a:rPr lang="en-US" dirty="0"/>
              <a:t>Stan </a:t>
            </a:r>
            <a:r>
              <a:rPr lang="en-US" dirty="0" err="1" smtClean="0"/>
              <a:t>Milora</a:t>
            </a:r>
            <a:r>
              <a:rPr lang="en-US" dirty="0" smtClean="0"/>
              <a:t>, </a:t>
            </a:r>
            <a:r>
              <a:rPr lang="en-US" dirty="0"/>
              <a:t>Oak Ridge National Laboratories</a:t>
            </a:r>
          </a:p>
          <a:p>
            <a:r>
              <a:rPr lang="en-US" dirty="0"/>
              <a:t>Tom </a:t>
            </a:r>
            <a:r>
              <a:rPr lang="en-US" dirty="0" err="1" smtClean="0"/>
              <a:t>Mulford</a:t>
            </a:r>
            <a:r>
              <a:rPr lang="en-US" dirty="0" smtClean="0"/>
              <a:t>, </a:t>
            </a:r>
            <a:r>
              <a:rPr lang="en-US" dirty="0"/>
              <a:t>EPRI</a:t>
            </a:r>
          </a:p>
          <a:p>
            <a:r>
              <a:rPr lang="en-US" dirty="0"/>
              <a:t>John </a:t>
            </a:r>
            <a:r>
              <a:rPr lang="en-US" dirty="0" err="1" smtClean="0"/>
              <a:t>Soures</a:t>
            </a:r>
            <a:r>
              <a:rPr lang="en-US" dirty="0" smtClean="0"/>
              <a:t>, </a:t>
            </a:r>
            <a:r>
              <a:rPr lang="en-US" dirty="0"/>
              <a:t>University of </a:t>
            </a:r>
            <a:r>
              <a:rPr lang="en-US" dirty="0" smtClean="0"/>
              <a:t>Rochester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0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Technical Conclusion Summary-1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Several </a:t>
            </a:r>
            <a:r>
              <a:rPr lang="en-US" sz="2400" dirty="0"/>
              <a:t>innovative fusion technologies were reviewed and </a:t>
            </a:r>
            <a:r>
              <a:rPr lang="en-US" sz="2400" dirty="0" smtClean="0"/>
              <a:t>assessed from </a:t>
            </a:r>
            <a:r>
              <a:rPr lang="en-US" sz="2400" dirty="0"/>
              <a:t>the standpoint of a technical readiness level (TRL) analysis; </a:t>
            </a:r>
            <a:r>
              <a:rPr lang="en-US" sz="2400" dirty="0" smtClean="0"/>
              <a:t>the TRL </a:t>
            </a:r>
            <a:r>
              <a:rPr lang="en-US" sz="2400" dirty="0"/>
              <a:t>analysis showed the technologies to be at an early stage </a:t>
            </a:r>
            <a:r>
              <a:rPr lang="en-US" sz="2400" dirty="0" smtClean="0"/>
              <a:t>of readiness</a:t>
            </a:r>
            <a:r>
              <a:rPr lang="en-US" sz="2400" dirty="0"/>
              <a:t>. The conclusion of this review is that no near-term (</a:t>
            </a:r>
            <a:r>
              <a:rPr lang="en-US" sz="2400" dirty="0" smtClean="0"/>
              <a:t>less than </a:t>
            </a:r>
            <a:r>
              <a:rPr lang="en-US" sz="2400" dirty="0"/>
              <a:t>30 years) fusion options are available to the power </a:t>
            </a:r>
            <a:r>
              <a:rPr lang="en-US" sz="2400" dirty="0" smtClean="0"/>
              <a:t>industry. However</a:t>
            </a:r>
            <a:r>
              <a:rPr lang="en-US" sz="2400" dirty="0"/>
              <a:t>, global commitments to fusion technologies in excess </a:t>
            </a:r>
            <a:r>
              <a:rPr lang="en-US" sz="2400" dirty="0" smtClean="0"/>
              <a:t>of $23 </a:t>
            </a:r>
            <a:r>
              <a:rPr lang="en-US" sz="2400" dirty="0"/>
              <a:t>billion (USD) are now under way, which might lead </a:t>
            </a:r>
            <a:r>
              <a:rPr lang="en-US" sz="2400" dirty="0" smtClean="0"/>
              <a:t>to breakthroughs</a:t>
            </a:r>
            <a:r>
              <a:rPr lang="en-US" sz="2400" dirty="0"/>
              <a:t>. Ultimately, demonstration facilities sponsored by </a:t>
            </a:r>
            <a:r>
              <a:rPr lang="en-US" sz="2400" dirty="0" smtClean="0"/>
              <a:t>the U.S</a:t>
            </a:r>
            <a:r>
              <a:rPr lang="en-US" sz="2400" dirty="0"/>
              <a:t>. Department of Energy will be required, just as was the case </a:t>
            </a:r>
            <a:r>
              <a:rPr lang="en-US" sz="2400" dirty="0" smtClean="0"/>
              <a:t>in the </a:t>
            </a:r>
            <a:r>
              <a:rPr lang="en-US" sz="2400" dirty="0"/>
              <a:t>early days of water reactor technologies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1268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Technical Conclusion Summary-2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The three inertial confinement approaches </a:t>
            </a:r>
            <a:r>
              <a:rPr lang="en-US" dirty="0" smtClean="0"/>
              <a:t>are </a:t>
            </a:r>
            <a:r>
              <a:rPr lang="en-US" dirty="0"/>
              <a:t>based on</a:t>
            </a:r>
          </a:p>
          <a:p>
            <a:pPr marL="0" indent="0">
              <a:buNone/>
            </a:pPr>
            <a:r>
              <a:rPr lang="en-US" dirty="0"/>
              <a:t>lasers, heavy-ion beams, and pulsed-power system drivers.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committee </a:t>
            </a:r>
            <a:r>
              <a:rPr lang="en-US" dirty="0"/>
              <a:t>heard about two laser-drive options. The </a:t>
            </a:r>
            <a:r>
              <a:rPr lang="en-US" dirty="0" smtClean="0"/>
              <a:t>greatest financial </a:t>
            </a:r>
            <a:r>
              <a:rPr lang="en-US" dirty="0"/>
              <a:t>support is being directed to the laser inertial fusion </a:t>
            </a:r>
            <a:r>
              <a:rPr lang="en-US" dirty="0" smtClean="0"/>
              <a:t>energy (LIFE</a:t>
            </a:r>
            <a:r>
              <a:rPr lang="en-US" dirty="0"/>
              <a:t>) concept for the National Ignition Facility.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Naval Research </a:t>
            </a:r>
            <a:r>
              <a:rPr lang="en-US" dirty="0"/>
              <a:t>Laboratory’s direct-drive laser program is less well </a:t>
            </a:r>
            <a:r>
              <a:rPr lang="en-US" dirty="0" smtClean="0"/>
              <a:t>funded, but </a:t>
            </a:r>
            <a:r>
              <a:rPr lang="en-US" dirty="0"/>
              <a:t>it is steadily meeting its technical challenges and might have </a:t>
            </a:r>
            <a:r>
              <a:rPr lang="en-US" dirty="0" smtClean="0"/>
              <a:t>the more </a:t>
            </a:r>
            <a:r>
              <a:rPr lang="en-US" dirty="0"/>
              <a:t>useful technological approach in the longer term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16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Technical Conclusion Summary-3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 international thermonuclear experimental reactor (ITER)</a:t>
            </a:r>
          </a:p>
          <a:p>
            <a:pPr marL="0" indent="0">
              <a:buNone/>
            </a:pPr>
            <a:r>
              <a:rPr lang="en-US" sz="2400" dirty="0" err="1"/>
              <a:t>tokamak</a:t>
            </a:r>
            <a:r>
              <a:rPr lang="en-US" sz="2400" dirty="0"/>
              <a:t> is the largest magnetic confinement facility in the </a:t>
            </a:r>
            <a:r>
              <a:rPr lang="en-US" sz="2400" dirty="0" smtClean="0"/>
              <a:t>program, and </a:t>
            </a:r>
            <a:r>
              <a:rPr lang="en-US" sz="2400" dirty="0"/>
              <a:t>it will address many of the physics and engineering </a:t>
            </a:r>
            <a:r>
              <a:rPr lang="en-US" sz="2400" dirty="0" smtClean="0"/>
              <a:t>challenges for </a:t>
            </a:r>
            <a:r>
              <a:rPr lang="en-US" sz="2400" dirty="0"/>
              <a:t>magnetic fusion power facilities during its construction </a:t>
            </a:r>
            <a:r>
              <a:rPr lang="en-US" sz="2400" dirty="0" smtClean="0"/>
              <a:t>and operation </a:t>
            </a:r>
            <a:r>
              <a:rPr lang="en-US" sz="2400" dirty="0"/>
              <a:t>in the next 20 years.</a:t>
            </a:r>
          </a:p>
          <a:p>
            <a:pPr marL="0" indent="0">
              <a:buNone/>
            </a:pPr>
            <a:r>
              <a:rPr lang="en-US" sz="2400" dirty="0"/>
              <a:t>Alternative magnetic fusion energy approaches are also being </a:t>
            </a:r>
            <a:r>
              <a:rPr lang="en-US" sz="2400" dirty="0" smtClean="0"/>
              <a:t>pursued by </a:t>
            </a:r>
            <a:r>
              <a:rPr lang="en-US" sz="2400" dirty="0"/>
              <a:t>private venture capital–funded companies that are </a:t>
            </a:r>
            <a:r>
              <a:rPr lang="en-US" sz="2400" dirty="0" smtClean="0"/>
              <a:t>making progress </a:t>
            </a:r>
            <a:r>
              <a:rPr lang="en-US" sz="2400" dirty="0"/>
              <a:t>in the development of fusion energy on a smaller </a:t>
            </a:r>
            <a:r>
              <a:rPr lang="en-US" sz="2400" dirty="0" smtClean="0"/>
              <a:t>scale. These </a:t>
            </a:r>
            <a:r>
              <a:rPr lang="en-US" sz="2400" dirty="0"/>
              <a:t>initiatives are less well funded, but they have the potential </a:t>
            </a:r>
            <a:r>
              <a:rPr lang="en-US" sz="2400" dirty="0" smtClean="0"/>
              <a:t>for smaller </a:t>
            </a:r>
            <a:r>
              <a:rPr lang="en-US" sz="2400" dirty="0"/>
              <a:t>fusion devices with possible earlier deployment, should </a:t>
            </a:r>
            <a:r>
              <a:rPr lang="en-US" sz="2400" dirty="0" smtClean="0"/>
              <a:t>they reach demonstration stages.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894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B0F0"/>
                </a:solidFill>
              </a:rPr>
              <a:t>Utility Perspective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From </a:t>
            </a:r>
            <a:r>
              <a:rPr lang="en-US" dirty="0"/>
              <a:t>the utility perspective, the production of electricity should </a:t>
            </a:r>
            <a:r>
              <a:rPr lang="en-US" dirty="0" smtClean="0"/>
              <a:t>be the </a:t>
            </a:r>
            <a:r>
              <a:rPr lang="en-US" dirty="0"/>
              <a:t>main objective of a fusion development program.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At present, electricity </a:t>
            </a:r>
            <a:r>
              <a:rPr lang="en-US" dirty="0"/>
              <a:t>generation appears to be an add-on and not a </a:t>
            </a:r>
            <a:r>
              <a:rPr lang="en-US" dirty="0" smtClean="0"/>
              <a:t>primary objective </a:t>
            </a:r>
            <a:r>
              <a:rPr lang="en-US" dirty="0"/>
              <a:t>to the basic science of the fusion development </a:t>
            </a:r>
            <a:r>
              <a:rPr lang="en-US" dirty="0" smtClean="0"/>
              <a:t>program, largely </a:t>
            </a:r>
            <a:r>
              <a:rPr lang="en-US" dirty="0"/>
              <a:t>due to the challenges of developing a fusion device </a:t>
            </a:r>
            <a:r>
              <a:rPr lang="en-US" dirty="0" smtClean="0"/>
              <a:t>that produces </a:t>
            </a:r>
            <a:r>
              <a:rPr lang="en-US" dirty="0"/>
              <a:t>more energy than it consumes. </a:t>
            </a:r>
          </a:p>
        </p:txBody>
      </p:sp>
    </p:spTree>
    <p:extLst>
      <p:ext uri="{BB962C8B-B14F-4D97-AF65-F5344CB8AC3E}">
        <p14:creationId xmlns:p14="http://schemas.microsoft.com/office/powerpoint/2010/main" val="438589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Recommendations for Future Actions - 1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Direct more fusion research on the engineering and </a:t>
            </a:r>
            <a:r>
              <a:rPr lang="en-US" dirty="0" smtClean="0"/>
              <a:t>operational challenges </a:t>
            </a:r>
            <a:r>
              <a:rPr lang="en-US" dirty="0"/>
              <a:t>of a power plant, including how to maximize the </a:t>
            </a:r>
            <a:r>
              <a:rPr lang="en-US" dirty="0" smtClean="0"/>
              <a:t>value of </a:t>
            </a:r>
            <a:r>
              <a:rPr lang="en-US" dirty="0"/>
              <a:t>the fusion power produced.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More </a:t>
            </a:r>
            <a:r>
              <a:rPr lang="en-US" dirty="0"/>
              <a:t>consideration should </a:t>
            </a:r>
            <a:r>
              <a:rPr lang="en-US" dirty="0" smtClean="0"/>
              <a:t>be given </a:t>
            </a:r>
            <a:r>
              <a:rPr lang="en-US" dirty="0"/>
              <a:t>to the conversion of the heat of fusion to power </a:t>
            </a:r>
            <a:r>
              <a:rPr lang="en-US" dirty="0" smtClean="0"/>
              <a:t>production and </a:t>
            </a:r>
            <a:r>
              <a:rPr lang="en-US" dirty="0"/>
              <a:t>the reliability of any fusion device.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Consider developing more </a:t>
            </a:r>
            <a:r>
              <a:rPr lang="en-US" dirty="0"/>
              <a:t>advanced and perhaps direct power conversion systems </a:t>
            </a:r>
            <a:r>
              <a:rPr lang="en-US" dirty="0" smtClean="0"/>
              <a:t>to enhance </a:t>
            </a:r>
            <a:r>
              <a:rPr lang="en-US" dirty="0"/>
              <a:t>the overall efficiency of energy-to-electricity conversion.</a:t>
            </a:r>
          </a:p>
        </p:txBody>
      </p:sp>
    </p:spTree>
    <p:extLst>
      <p:ext uri="{BB962C8B-B14F-4D97-AF65-F5344CB8AC3E}">
        <p14:creationId xmlns:p14="http://schemas.microsoft.com/office/powerpoint/2010/main" val="369574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Recommendations for Future Actions - 2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Identify common materials and technology needs (such </a:t>
            </a:r>
            <a:r>
              <a:rPr lang="en-US" dirty="0" smtClean="0"/>
              <a:t>as tritium </a:t>
            </a:r>
            <a:r>
              <a:rPr lang="en-US" dirty="0"/>
              <a:t>production) that a fusion test facility could address </a:t>
            </a:r>
            <a:r>
              <a:rPr lang="en-US" dirty="0" smtClean="0"/>
              <a:t>to meet </a:t>
            </a:r>
            <a:r>
              <a:rPr lang="en-US" dirty="0"/>
              <a:t>most of the needs for both magnetic and </a:t>
            </a:r>
            <a:r>
              <a:rPr lang="en-US" dirty="0" smtClean="0"/>
              <a:t>inertial confinement systems. </a:t>
            </a:r>
          </a:p>
        </p:txBody>
      </p:sp>
    </p:spTree>
    <p:extLst>
      <p:ext uri="{BB962C8B-B14F-4D97-AF65-F5344CB8AC3E}">
        <p14:creationId xmlns:p14="http://schemas.microsoft.com/office/powerpoint/2010/main" val="4237489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Recommendations for Future Actions - 3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Monitor and periodically re-evaluate the fusion programs to</a:t>
            </a:r>
          </a:p>
          <a:p>
            <a:pPr marL="0" indent="0">
              <a:buNone/>
            </a:pPr>
            <a:r>
              <a:rPr lang="en-US" sz="2400" dirty="0"/>
              <a:t>assess the potential for electric power production in the nearer</a:t>
            </a:r>
          </a:p>
          <a:p>
            <a:pPr marL="0" indent="0">
              <a:buNone/>
            </a:pPr>
            <a:r>
              <a:rPr lang="en-US" sz="2400" dirty="0"/>
              <a:t>term to identify which concepts are likely to produce tangible</a:t>
            </a:r>
          </a:p>
          <a:p>
            <a:pPr marL="0" indent="0">
              <a:buNone/>
            </a:pPr>
            <a:r>
              <a:rPr lang="en-US" sz="2400" dirty="0"/>
              <a:t>fusion power. At the appropriate time, do the following:</a:t>
            </a:r>
          </a:p>
          <a:p>
            <a:pPr marL="0" indent="0">
              <a:buNone/>
            </a:pPr>
            <a:r>
              <a:rPr lang="en-US" sz="2400" dirty="0"/>
              <a:t>− Create a utility advisory group to focus fusion energy</a:t>
            </a:r>
          </a:p>
          <a:p>
            <a:pPr marL="0" indent="0">
              <a:buNone/>
            </a:pPr>
            <a:r>
              <a:rPr lang="en-US" sz="2400" dirty="0" smtClean="0"/>
              <a:t>   research </a:t>
            </a:r>
            <a:r>
              <a:rPr lang="en-US" sz="2400" dirty="0"/>
              <a:t>and development projects to address more utility</a:t>
            </a:r>
          </a:p>
          <a:p>
            <a:pPr marL="0" indent="0">
              <a:buNone/>
            </a:pPr>
            <a:r>
              <a:rPr lang="en-US" sz="2400" dirty="0" smtClean="0"/>
              <a:t>   needs</a:t>
            </a:r>
            <a:r>
              <a:rPr lang="en-US" sz="2400" dirty="0"/>
              <a:t>, particularly in the area of operations and maintenance,</a:t>
            </a:r>
          </a:p>
          <a:p>
            <a:pPr marL="0" indent="0">
              <a:buNone/>
            </a:pPr>
            <a:r>
              <a:rPr lang="en-US" sz="2400" dirty="0" smtClean="0"/>
              <a:t>   and </a:t>
            </a:r>
            <a:r>
              <a:rPr lang="en-US" sz="2400" dirty="0"/>
              <a:t>to provide input into the design of the fusion </a:t>
            </a:r>
            <a:r>
              <a:rPr lang="en-US" sz="2400" dirty="0" smtClean="0"/>
              <a:t>power plants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− Begin to consider the regulatory requirements </a:t>
            </a:r>
            <a:r>
              <a:rPr lang="en-US" sz="2400" dirty="0" smtClean="0"/>
              <a:t>for commercial</a:t>
            </a:r>
          </a:p>
          <a:p>
            <a:pPr marL="0" indent="0">
              <a:buNone/>
            </a:pPr>
            <a:r>
              <a:rPr lang="en-US" sz="2400" dirty="0" smtClean="0"/>
              <a:t>   fusion power </a:t>
            </a:r>
            <a:r>
              <a:rPr lang="en-US" sz="2400" dirty="0"/>
              <a:t>plants in terms of </a:t>
            </a:r>
            <a:r>
              <a:rPr lang="en-US" sz="2400" dirty="0" smtClean="0"/>
              <a:t>establishing safety and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licensing standards.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704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Purpose of the Report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The electric power generation industry today is focused on nuclear</a:t>
            </a:r>
          </a:p>
          <a:p>
            <a:pPr marL="0" indent="0">
              <a:buNone/>
            </a:pPr>
            <a:r>
              <a:rPr lang="en-US" dirty="0"/>
              <a:t>power from fission energy as a power generation source. However,</a:t>
            </a:r>
          </a:p>
          <a:p>
            <a:pPr marL="0" indent="0">
              <a:buNone/>
            </a:pPr>
            <a:r>
              <a:rPr lang="en-US" dirty="0"/>
              <a:t>energy from fusion has been a long-term vision for many decades.</a:t>
            </a:r>
          </a:p>
          <a:p>
            <a:pPr marL="0" indent="0">
              <a:buNone/>
            </a:pPr>
            <a:r>
              <a:rPr lang="en-US" dirty="0"/>
              <a:t>Some notable recent accomplishments are worthy of review with</a:t>
            </a:r>
          </a:p>
          <a:p>
            <a:pPr marL="0" indent="0">
              <a:buNone/>
            </a:pPr>
            <a:r>
              <a:rPr lang="en-US" dirty="0"/>
              <a:t>regard to fusion energy’s potential to become a practical source of</a:t>
            </a:r>
          </a:p>
          <a:p>
            <a:pPr marL="0" indent="0">
              <a:buNone/>
            </a:pPr>
            <a:r>
              <a:rPr lang="en-US" dirty="0"/>
              <a:t>power. This report summarizes an industry effort to assess the state</a:t>
            </a:r>
          </a:p>
          <a:p>
            <a:pPr marL="0" indent="0">
              <a:buNone/>
            </a:pPr>
            <a:r>
              <a:rPr lang="en-US" dirty="0"/>
              <a:t>of the art of fusion energy, through a review of seven proposals for</a:t>
            </a:r>
          </a:p>
          <a:p>
            <a:pPr marL="0" indent="0">
              <a:buNone/>
            </a:pPr>
            <a:r>
              <a:rPr lang="en-US" dirty="0"/>
              <a:t>near-term applications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6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Lead Institutions Presenting Proposals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Fusion, Inc. </a:t>
            </a:r>
            <a:endParaRPr lang="en-US" dirty="0" smtClean="0"/>
          </a:p>
          <a:p>
            <a:r>
              <a:rPr lang="en-US" dirty="0" smtClean="0"/>
              <a:t>Georgia </a:t>
            </a:r>
            <a:r>
              <a:rPr lang="en-US" dirty="0"/>
              <a:t>Institute of Technology</a:t>
            </a:r>
          </a:p>
          <a:p>
            <a:r>
              <a:rPr lang="en-US" dirty="0" err="1"/>
              <a:t>Helion</a:t>
            </a:r>
            <a:r>
              <a:rPr lang="en-US" dirty="0"/>
              <a:t>, Inc. </a:t>
            </a:r>
            <a:endParaRPr lang="en-US" dirty="0" smtClean="0"/>
          </a:p>
          <a:p>
            <a:r>
              <a:rPr lang="en-US" dirty="0" smtClean="0"/>
              <a:t>Lawrence </a:t>
            </a:r>
            <a:r>
              <a:rPr lang="en-US" dirty="0"/>
              <a:t>Livermore National </a:t>
            </a:r>
            <a:r>
              <a:rPr lang="en-US" dirty="0" smtClean="0"/>
              <a:t>Laboratory</a:t>
            </a:r>
          </a:p>
          <a:p>
            <a:r>
              <a:rPr lang="en-US" dirty="0" smtClean="0"/>
              <a:t>Naval Research Laboratory</a:t>
            </a:r>
            <a:endParaRPr lang="en-US" dirty="0"/>
          </a:p>
          <a:p>
            <a:r>
              <a:rPr lang="en-US" dirty="0" smtClean="0"/>
              <a:t>Princeton </a:t>
            </a:r>
            <a:r>
              <a:rPr lang="en-US" dirty="0"/>
              <a:t>Plasma Physics Laboratory</a:t>
            </a:r>
          </a:p>
          <a:p>
            <a:r>
              <a:rPr lang="en-US" dirty="0" smtClean="0"/>
              <a:t>University of Texas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8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General Fusion</a:t>
            </a:r>
            <a:r>
              <a:rPr lang="en-US" sz="2800" dirty="0" smtClean="0">
                <a:solidFill>
                  <a:srgbClr val="FF0000"/>
                </a:solidFill>
              </a:rPr>
              <a:t>: Pistons compress a liquid lead-lithium blanket into which two D-T </a:t>
            </a:r>
            <a:r>
              <a:rPr lang="en-US" sz="2800" dirty="0" err="1" smtClean="0">
                <a:solidFill>
                  <a:srgbClr val="FF0000"/>
                </a:solidFill>
              </a:rPr>
              <a:t>plasmoids</a:t>
            </a:r>
            <a:r>
              <a:rPr lang="en-US" sz="2800" dirty="0" smtClean="0">
                <a:solidFill>
                  <a:srgbClr val="FF0000"/>
                </a:solidFill>
              </a:rPr>
              <a:t> have been injected.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sz="2000" dirty="0" smtClean="0"/>
              <a:t>Configuration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      Pistons compress lead-lithium vortex plasma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71" y="2057400"/>
            <a:ext cx="263212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11479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25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Georgia Tech</a:t>
            </a:r>
            <a:r>
              <a:rPr lang="en-US" sz="2400" dirty="0" smtClean="0">
                <a:solidFill>
                  <a:srgbClr val="FF0000"/>
                </a:solidFill>
              </a:rPr>
              <a:t>: SABR, a fusion-fission hybrid based upon an ITER-like </a:t>
            </a:r>
            <a:r>
              <a:rPr lang="en-US" sz="2400" dirty="0" err="1" smtClean="0">
                <a:solidFill>
                  <a:srgbClr val="FF0000"/>
                </a:solidFill>
              </a:rPr>
              <a:t>tokamak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391399" cy="528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20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Helion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Inc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>
                <a:solidFill>
                  <a:srgbClr val="FF0000"/>
                </a:solidFill>
              </a:rPr>
              <a:t> a pulsed </a:t>
            </a:r>
            <a:r>
              <a:rPr lang="en-US" sz="2400" dirty="0">
                <a:solidFill>
                  <a:srgbClr val="FF0000"/>
                </a:solidFill>
              </a:rPr>
              <a:t>F</a:t>
            </a:r>
            <a:r>
              <a:rPr lang="en-US" sz="2400" dirty="0" smtClean="0">
                <a:solidFill>
                  <a:srgbClr val="FF0000"/>
                </a:solidFill>
              </a:rPr>
              <a:t>ield </a:t>
            </a:r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dirty="0" smtClean="0">
                <a:solidFill>
                  <a:srgbClr val="FF0000"/>
                </a:solidFill>
              </a:rPr>
              <a:t>eversed Configuration Reactor. Colliding FRCs compressed by a magnetic field.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057401"/>
            <a:ext cx="70199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helionenergy.com/wp-content/uploads/2011/04/IPA_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76600"/>
            <a:ext cx="6705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404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LLNL:</a:t>
            </a:r>
            <a:r>
              <a:rPr lang="en-US" sz="2400" dirty="0" smtClean="0">
                <a:solidFill>
                  <a:srgbClr val="FF0000"/>
                </a:solidFill>
              </a:rPr>
              <a:t> LIFE fusion power plant—Diode Pumped Solid State Lasers, indirect-drive based.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858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803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8842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NRL</a:t>
            </a:r>
            <a:r>
              <a:rPr lang="en-US" sz="3600" dirty="0" smtClean="0">
                <a:solidFill>
                  <a:srgbClr val="FF0000"/>
                </a:solidFill>
              </a:rPr>
              <a:t>: </a:t>
            </a:r>
            <a:r>
              <a:rPr lang="en-US" sz="2700" dirty="0">
                <a:solidFill>
                  <a:srgbClr val="FF0000"/>
                </a:solidFill>
              </a:rPr>
              <a:t>Fusion power plant—</a:t>
            </a:r>
            <a:r>
              <a:rPr lang="en-US" sz="2700" dirty="0" err="1">
                <a:solidFill>
                  <a:srgbClr val="FF0000"/>
                </a:solidFill>
              </a:rPr>
              <a:t>KrF</a:t>
            </a:r>
            <a:r>
              <a:rPr lang="en-US" sz="2700" dirty="0">
                <a:solidFill>
                  <a:srgbClr val="FF0000"/>
                </a:solidFill>
              </a:rPr>
              <a:t> laser, </a:t>
            </a:r>
            <a:r>
              <a:rPr lang="en-US" sz="2700" dirty="0" smtClean="0">
                <a:solidFill>
                  <a:srgbClr val="FF0000"/>
                </a:solidFill>
              </a:rPr>
              <a:t>direct-drive </a:t>
            </a:r>
            <a:r>
              <a:rPr lang="en-US" sz="2700" dirty="0">
                <a:solidFill>
                  <a:srgbClr val="FF0000"/>
                </a:solidFill>
              </a:rPr>
              <a:t>based.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61059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944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PPPL: </a:t>
            </a:r>
            <a:r>
              <a:rPr lang="en-US" sz="2400" dirty="0" smtClean="0">
                <a:solidFill>
                  <a:srgbClr val="FF0000"/>
                </a:solidFill>
              </a:rPr>
              <a:t>a Fusion Nuclear Facility, ST, </a:t>
            </a:r>
            <a:r>
              <a:rPr lang="en-US" sz="2400" dirty="0" err="1" smtClean="0">
                <a:solidFill>
                  <a:srgbClr val="FF0000"/>
                </a:solidFill>
              </a:rPr>
              <a:t>tokamak</a:t>
            </a:r>
            <a:r>
              <a:rPr lang="en-US" sz="2400" dirty="0" smtClean="0">
                <a:solidFill>
                  <a:srgbClr val="FF0000"/>
                </a:solidFill>
              </a:rPr>
              <a:t>, or </a:t>
            </a:r>
            <a:r>
              <a:rPr lang="en-US" sz="2400" dirty="0" err="1" smtClean="0">
                <a:solidFill>
                  <a:srgbClr val="FF0000"/>
                </a:solidFill>
              </a:rPr>
              <a:t>stellarator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600200"/>
            <a:ext cx="62865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000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1055</Words>
  <Application>Microsoft Office PowerPoint</Application>
  <PresentationFormat>On-screen Show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Program on Technology Innovation: Assessment of Fusion Energy Options for Commercial Electricity Production</vt:lpstr>
      <vt:lpstr>Purpose of the Report</vt:lpstr>
      <vt:lpstr>Lead Institutions Presenting Proposals</vt:lpstr>
      <vt:lpstr>General Fusion: Pistons compress a liquid lead-lithium blanket into which two D-T plasmoids have been injected.</vt:lpstr>
      <vt:lpstr>Georgia Tech: SABR, a fusion-fission hybrid based upon an ITER-like tokamak.</vt:lpstr>
      <vt:lpstr>Helion Inc: a pulsed Field Reversed Configuration Reactor. Colliding FRCs compressed by a magnetic field.</vt:lpstr>
      <vt:lpstr>LLNL: LIFE fusion power plant—Diode Pumped Solid State Lasers, indirect-drive based.</vt:lpstr>
      <vt:lpstr>NRL: Fusion power plant—KrF laser, direct-drive based.</vt:lpstr>
      <vt:lpstr>PPPL: a Fusion Nuclear Facility, ST, tokamak, or stellarator.</vt:lpstr>
      <vt:lpstr>University of Texas: a Fusion-Fission Hybrid based on a ST.</vt:lpstr>
      <vt:lpstr>ABSTRACT</vt:lpstr>
      <vt:lpstr>Report Preparation</vt:lpstr>
      <vt:lpstr>Technical Conclusion Summary-1</vt:lpstr>
      <vt:lpstr>Technical Conclusion Summary-2</vt:lpstr>
      <vt:lpstr>Technical Conclusion Summary-3</vt:lpstr>
      <vt:lpstr> Utility Perspective</vt:lpstr>
      <vt:lpstr>Recommendations for Future Actions - 1</vt:lpstr>
      <vt:lpstr>Recommendations for Future Actions - 2</vt:lpstr>
      <vt:lpstr>Recommendations for Future Actions - 3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on Technology Innovation: Assessment of Fusion Energy Options for Commercial Electricity Production</dc:title>
  <dc:creator>Sheffield</dc:creator>
  <cp:lastModifiedBy>Sheffield</cp:lastModifiedBy>
  <cp:revision>35</cp:revision>
  <dcterms:created xsi:type="dcterms:W3CDTF">2012-10-19T12:42:01Z</dcterms:created>
  <dcterms:modified xsi:type="dcterms:W3CDTF">2012-10-22T21:42:28Z</dcterms:modified>
</cp:coreProperties>
</file>