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17"/>
  </p:notesMasterIdLst>
  <p:handoutMasterIdLst>
    <p:handoutMasterId r:id="rId18"/>
  </p:handoutMasterIdLst>
  <p:sldIdLst>
    <p:sldId id="360" r:id="rId2"/>
    <p:sldId id="332" r:id="rId3"/>
    <p:sldId id="333" r:id="rId4"/>
    <p:sldId id="361" r:id="rId5"/>
    <p:sldId id="362" r:id="rId6"/>
    <p:sldId id="336" r:id="rId7"/>
    <p:sldId id="339" r:id="rId8"/>
    <p:sldId id="342" r:id="rId9"/>
    <p:sldId id="343" r:id="rId10"/>
    <p:sldId id="351" r:id="rId11"/>
    <p:sldId id="352" r:id="rId12"/>
    <p:sldId id="355" r:id="rId13"/>
    <p:sldId id="356" r:id="rId14"/>
    <p:sldId id="353" r:id="rId15"/>
    <p:sldId id="354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7B2E1F"/>
    <a:srgbClr val="0000FF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13" autoAdjust="0"/>
    <p:restoredTop sz="94654" autoAdjust="0"/>
  </p:normalViewPr>
  <p:slideViewPr>
    <p:cSldViewPr snapToGrid="0">
      <p:cViewPr varScale="1">
        <p:scale>
          <a:sx n="104" d="100"/>
          <a:sy n="104" d="100"/>
        </p:scale>
        <p:origin x="-4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3.xml"/><Relationship Id="rId2" Type="http://schemas.openxmlformats.org/officeDocument/2006/relationships/slide" Target="slides/slide8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6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6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4FBC36F-0EE7-4553-8F16-3D7358C4D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4838"/>
            <a:ext cx="56102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6104AE8-395C-4ACA-9BA2-E611F8F65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04B2A6-3201-4E30-BA9D-55F07B51D5A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22A3A5-E7CE-4181-B572-8DC29103166E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9F79FA-1725-473C-BE95-E537566D0CFC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9F79FA-1725-473C-BE95-E537566D0CFC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  <a:noFill/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  <a:noFill/>
          <a:ln w="9525">
            <a:noFill/>
          </a:ln>
          <a:effectLst/>
        </p:spPr>
        <p:txBody>
          <a:bodyPr/>
          <a:lstStyle>
            <a:lvl1pPr marL="0" indent="0">
              <a:buFont typeface="Wingdings" pitchFamily="2" charset="2"/>
              <a:buNone/>
              <a:defRPr sz="2800" b="1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60E0FC-0F8D-4B0F-A1C1-17FDB74FD0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>
          <a:xfrm>
            <a:off x="0" y="6629400"/>
            <a:ext cx="5306938" cy="228600"/>
          </a:xfrm>
        </p:spPr>
        <p:txBody>
          <a:bodyPr/>
          <a:lstStyle/>
          <a:p>
            <a:pPr>
              <a:defRPr/>
            </a:pPr>
            <a:r>
              <a:rPr lang="en-US" smtClean="0"/>
              <a:t>Faculty Welfare Update,  F. Najmabadi, ECE Retreat, 6/3/2011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Faculty Welfare Update,  F. Najmabadi, ECE Retreat, 6/3/2011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067B9-F929-4DC4-9210-B48958438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38138"/>
            <a:ext cx="1809750" cy="5681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338138"/>
            <a:ext cx="5276850" cy="5681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Faculty Welfare Update,  F. Najmabadi, ECE Retreat, 6/3/2011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9D8FA-771D-43D4-8754-A67D4D461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29400"/>
            <a:ext cx="5230026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Faculty Welfare Update,  F. Najmabadi, ECE Retreat, 6/3/2011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F7368-6694-4D86-A8B8-CF3BA4470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Faculty Welfare Update,  F. Najmabadi, ECE Retreat, 6/3/2011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96A4A-FF07-4C50-873A-83CC8AE61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905000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Faculty Welfare Update,  F. Najmabadi, ECE Retreat, 6/3/2011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48A1E-1F3C-4037-8EFC-04877F015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184" y="274638"/>
            <a:ext cx="721461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Faculty Welfare Update,  F. Najmabadi, ECE Retreat, 6/3/2011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DBD1A-481D-4EFE-ADF7-0558328D4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Faculty Welfare Update,  F. Najmabadi, ECE Retreat, 6/3/2011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AC2DD-56F8-4FD7-B813-7207730E8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Faculty Welfare Update,  F. Najmabadi, ECE Retreat, 6/3/2011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C8C0A-E233-42F0-AA87-8DBDA842A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Faculty Welfare Update,  F. Najmabadi, ECE Retreat, 6/3/2011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8198B-95C9-4C0C-B2CC-2ECB95BEB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Faculty Welfare Update,  F. Najmabadi, ECE Retreat, 6/3/2011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889AA-C1AF-4164-A860-B8A000F49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338138"/>
            <a:ext cx="7239000" cy="11112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05000"/>
            <a:ext cx="7239000" cy="4114800"/>
          </a:xfrm>
          <a:prstGeom prst="rect">
            <a:avLst/>
          </a:prstGeom>
          <a:solidFill>
            <a:schemeClr val="bg1"/>
          </a:solidFill>
          <a:ln w="38100">
            <a:solidFill>
              <a:srgbClr val="006666"/>
            </a:solidFill>
            <a:miter lim="800000"/>
            <a:headEnd/>
            <a:tailEnd/>
          </a:ln>
          <a:effectLst>
            <a:outerShdw blurRad="76200" dist="76200" dir="18900000" algn="bl" rotWithShape="0">
              <a:prstClr val="black">
                <a:alpha val="5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908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29400"/>
            <a:ext cx="514807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Faculty Welfare Update,  F. Najmabadi, ECE Retreat, 6/3/2011</a:t>
            </a:r>
            <a:endParaRPr lang="en-US" dirty="0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611112"/>
            <a:ext cx="1295400" cy="2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7C60E0FC-0F8D-4B0F-A1C1-17FDB74FD0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861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861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861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66"/>
        </a:buClr>
        <a:buSzPct val="100000"/>
        <a:buFont typeface="Wingdings" pitchFamily="2" charset="2"/>
        <a:buChar char="Ø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66"/>
        </a:buClr>
        <a:buSzPct val="120000"/>
        <a:buFont typeface="Symbol" pitchFamily="18" charset="2"/>
        <a:buChar char=""/>
        <a:defRPr sz="20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ourier New" pitchFamily="49" charset="0"/>
        <a:buChar char="o"/>
        <a:defRPr sz="18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"/>
        <a:defRPr sz="16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3690" y="1345721"/>
            <a:ext cx="7220310" cy="1752600"/>
          </a:xfrm>
          <a:noFill/>
        </p:spPr>
        <p:txBody>
          <a:bodyPr/>
          <a:lstStyle/>
          <a:p>
            <a:pPr eaLnBrk="1" hangingPunct="1"/>
            <a:r>
              <a:rPr lang="en-US" sz="3600" dirty="0" smtClean="0"/>
              <a:t>From ITER to Demo --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Technology Towards Fusion Power</a:t>
            </a:r>
            <a:endParaRPr lang="en-US" sz="3600" dirty="0" smtClean="0"/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855663" y="3741738"/>
            <a:ext cx="5019323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Farrokh </a:t>
            </a:r>
            <a:r>
              <a:rPr lang="en-US" dirty="0" smtClean="0">
                <a:solidFill>
                  <a:srgbClr val="000000"/>
                </a:solidFill>
              </a:rPr>
              <a:t>Najmabadi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Professor of Electrical &amp; Computer Engineering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Director, Center for Energy Research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UC San Diego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/>
              <a:t>TOFE </a:t>
            </a:r>
            <a:r>
              <a:rPr lang="en-US" dirty="0" smtClean="0"/>
              <a:t>Panel on Fusion Nuclear Sciences</a:t>
            </a:r>
            <a:endParaRPr lang="en-US" dirty="0" smtClean="0"/>
          </a:p>
          <a:p>
            <a:r>
              <a:rPr lang="en-US" dirty="0" smtClean="0"/>
              <a:t>August 27, 2012</a:t>
            </a:r>
            <a:endParaRPr lang="en-US" dirty="0"/>
          </a:p>
          <a:p>
            <a:pPr eaLnBrk="0" hangingPunct="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304365" y="374557"/>
            <a:ext cx="7383463" cy="1041866"/>
          </a:xfrm>
        </p:spPr>
        <p:txBody>
          <a:bodyPr/>
          <a:lstStyle/>
          <a:p>
            <a:r>
              <a:rPr lang="en-US" dirty="0" smtClean="0"/>
              <a:t>We should focus on developing a </a:t>
            </a:r>
            <a:r>
              <a:rPr lang="en-US" u="sng" dirty="0" smtClean="0"/>
              <a:t>technical 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139" y="1837592"/>
            <a:ext cx="7934482" cy="4409242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000" b="1" dirty="0" smtClean="0"/>
              <a:t>A detailed technical Road Map based on TRL methodology</a:t>
            </a:r>
          </a:p>
          <a:p>
            <a:pPr>
              <a:spcBef>
                <a:spcPct val="0"/>
              </a:spcBef>
              <a:defRPr/>
            </a:pPr>
            <a:r>
              <a:rPr lang="en-US" sz="2000" dirty="0" smtClean="0"/>
              <a:t>Includes what needs to be done (both critical and “non-critical”)</a:t>
            </a:r>
          </a:p>
          <a:p>
            <a:pPr>
              <a:spcBef>
                <a:spcPct val="0"/>
              </a:spcBef>
              <a:defRPr/>
            </a:pPr>
            <a:r>
              <a:rPr lang="en-US" sz="2000" dirty="0" smtClean="0"/>
              <a:t>Highlights the order they need to be done</a:t>
            </a:r>
          </a:p>
          <a:p>
            <a:pPr>
              <a:spcBef>
                <a:spcPct val="0"/>
              </a:spcBef>
              <a:defRPr/>
            </a:pPr>
            <a:r>
              <a:rPr lang="en-US" sz="2000" dirty="0" smtClean="0"/>
              <a:t>Includes clear mile-stones or check points showing progress</a:t>
            </a:r>
          </a:p>
          <a:p>
            <a:pPr>
              <a:spcBef>
                <a:spcPct val="0"/>
              </a:spcBef>
              <a:defRPr/>
            </a:pPr>
            <a:r>
              <a:rPr lang="en-US" sz="2000" dirty="0" smtClean="0"/>
              <a:t>Provides the justification for and the mission of needed facilities</a:t>
            </a:r>
          </a:p>
          <a:p>
            <a:pPr>
              <a:spcBef>
                <a:spcPct val="0"/>
              </a:spcBef>
              <a:defRPr/>
            </a:pPr>
            <a:r>
              <a:rPr lang="en-US" sz="2000" dirty="0" smtClean="0"/>
              <a:t>A times-less exercise that needs updating</a:t>
            </a:r>
          </a:p>
          <a:p>
            <a:pPr marL="0" indent="0">
              <a:spcBef>
                <a:spcPct val="0"/>
              </a:spcBef>
              <a:defRPr/>
            </a:pPr>
            <a:endParaRPr lang="en-US" sz="2000" dirty="0" smtClean="0"/>
          </a:p>
          <a:p>
            <a:pPr marL="0" indent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Such a Technical Roadmap provides the technical basis to develop policies and program portfolio.</a:t>
            </a:r>
          </a:p>
          <a:p>
            <a:pPr>
              <a:spcBef>
                <a:spcPct val="0"/>
              </a:spcBef>
              <a:defRPr/>
            </a:pPr>
            <a:r>
              <a:rPr lang="en-US" sz="2000" dirty="0" smtClean="0"/>
              <a:t>Allows flexibility in implementation scenarios (aggressive or slow)</a:t>
            </a:r>
          </a:p>
          <a:p>
            <a:pPr>
              <a:spcBef>
                <a:spcPct val="0"/>
              </a:spcBef>
              <a:defRPr/>
            </a:pPr>
            <a:r>
              <a:rPr lang="en-US" sz="2000" dirty="0" smtClean="0"/>
              <a:t>Allows multi-year program planning</a:t>
            </a:r>
          </a:p>
          <a:p>
            <a:pPr>
              <a:spcBef>
                <a:spcPct val="0"/>
              </a:spcBef>
              <a:defRPr/>
            </a:pPr>
            <a:r>
              <a:rPr lang="en-US" sz="2000" dirty="0" smtClean="0"/>
              <a:t>Provides a firm basis on cost/benefit analysis</a:t>
            </a:r>
          </a:p>
          <a:p>
            <a:pPr>
              <a:spcBef>
                <a:spcPct val="0"/>
              </a:spcBef>
              <a:defRPr/>
            </a:pPr>
            <a:r>
              <a:rPr lang="en-US" sz="2000" dirty="0" smtClean="0"/>
              <a:t>Provides a mechanism for “coordination” internationally and with plasma physics research. </a:t>
            </a:r>
          </a:p>
          <a:p>
            <a:pPr>
              <a:spcBef>
                <a:spcPct val="0"/>
              </a:spcBef>
              <a:defRPr/>
            </a:pPr>
            <a:endParaRPr lang="en-US" sz="2000" dirty="0" smtClean="0"/>
          </a:p>
          <a:p>
            <a:pPr>
              <a:spcBef>
                <a:spcPct val="0"/>
              </a:spcBef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304365" y="374557"/>
            <a:ext cx="7383463" cy="1041866"/>
          </a:xfrm>
        </p:spPr>
        <p:txBody>
          <a:bodyPr/>
          <a:lstStyle/>
          <a:p>
            <a:r>
              <a:rPr lang="en-US" dirty="0" smtClean="0"/>
              <a:t>Framework for technical 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886" y="1671903"/>
            <a:ext cx="7319019" cy="4834405"/>
          </a:xfrm>
        </p:spPr>
        <p:txBody>
          <a:bodyPr/>
          <a:lstStyle/>
          <a:p>
            <a:pPr lvl="0">
              <a:spcBef>
                <a:spcPts val="600"/>
              </a:spcBef>
              <a:defRPr/>
            </a:pPr>
            <a:r>
              <a:rPr lang="en-US" sz="2000" dirty="0" smtClean="0"/>
              <a:t>Phase 1:  Achieve TRL level 4 for all components </a:t>
            </a:r>
            <a:r>
              <a:rPr lang="en-US" sz="2000" dirty="0" smtClean="0">
                <a:solidFill>
                  <a:srgbClr val="000000"/>
                </a:solidFill>
              </a:rPr>
              <a:t>(“</a:t>
            </a:r>
            <a:r>
              <a:rPr lang="en-US" sz="2000" kern="1200" dirty="0" smtClean="0">
                <a:solidFill>
                  <a:srgbClr val="000000"/>
                </a:solidFill>
              </a:rPr>
              <a:t>Component and/or bench-scale validation in a laboratory environment)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600" kern="1200" dirty="0" smtClean="0">
                <a:solidFill>
                  <a:srgbClr val="000000"/>
                </a:solidFill>
              </a:rPr>
              <a:t>Examples: demonstration of thermo-mechanical response of a blanket  and divertor unit-cell, tritium extraction system in lab scale, fundamental material property demonstration and optimization. </a:t>
            </a:r>
            <a:endParaRPr lang="en-US" sz="2000" dirty="0" smtClean="0"/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Phase 2: Achieve TRL level 6 for all component </a:t>
            </a:r>
            <a:r>
              <a:rPr lang="en-US" sz="1800" dirty="0" smtClean="0"/>
              <a:t>(“System/subsystem model or prototype demonstration in relevant environment.)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600" dirty="0" smtClean="0"/>
              <a:t>Examples: </a:t>
            </a:r>
            <a:r>
              <a:rPr lang="en-US" sz="1600" kern="1200" dirty="0" smtClean="0">
                <a:solidFill>
                  <a:srgbClr val="000000"/>
                </a:solidFill>
              </a:rPr>
              <a:t> demonstration of an integrated full scale blanket/divertor module/sectors in non-nuclear (simulated environment). Demonstration of blanket/divertor unit-cell in fission environment.</a:t>
            </a:r>
            <a:endParaRPr lang="en-US" sz="2000" dirty="0" smtClean="0"/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Phase 3: Achieve TRL level 7-8 for all components (“System prototype demonstration in an operational environment”)</a:t>
            </a:r>
            <a:endParaRPr lang="en-US" sz="1800" dirty="0" smtClean="0"/>
          </a:p>
          <a:p>
            <a:pPr lvl="1"/>
            <a:r>
              <a:rPr lang="en-US" sz="1600" dirty="0" smtClean="0"/>
              <a:t>Example: Validation in a fusion nuclear facility. Resolution of synergetic effects.</a:t>
            </a:r>
          </a:p>
          <a:p>
            <a:pPr>
              <a:spcBef>
                <a:spcPts val="600"/>
              </a:spcBef>
              <a:defRPr/>
            </a:pPr>
            <a:endParaRPr lang="en-US" sz="1200" dirty="0" smtClean="0"/>
          </a:p>
          <a:p>
            <a:pPr lvl="1">
              <a:spcBef>
                <a:spcPct val="0"/>
              </a:spcBef>
              <a:defRPr/>
            </a:pPr>
            <a:endParaRPr lang="en-US" sz="1600" dirty="0" smtClean="0"/>
          </a:p>
          <a:p>
            <a:pPr marL="0" indent="0">
              <a:spcBef>
                <a:spcPct val="0"/>
              </a:spcBef>
              <a:defRPr/>
            </a:pPr>
            <a:endParaRPr lang="en-US" sz="2000" dirty="0" smtClean="0"/>
          </a:p>
          <a:p>
            <a:pPr>
              <a:spcBef>
                <a:spcPct val="0"/>
              </a:spcBef>
              <a:defRPr/>
            </a:pPr>
            <a:endParaRPr lang="en-US" sz="2000" dirty="0" smtClean="0"/>
          </a:p>
          <a:p>
            <a:pPr>
              <a:spcBef>
                <a:spcPct val="0"/>
              </a:spcBef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</a:t>
            </a:r>
            <a:r>
              <a:rPr lang="en-US" dirty="0" smtClean="0"/>
              <a:t>summary</a:t>
            </a:r>
            <a:r>
              <a:rPr lang="en-US" dirty="0" smtClean="0"/>
              <a:t> </a:t>
            </a:r>
            <a:r>
              <a:rPr lang="en-US" dirty="0" smtClean="0"/>
              <a:t>…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952" y="1656236"/>
            <a:ext cx="7704138" cy="4772844"/>
          </a:xfrm>
        </p:spPr>
        <p:txBody>
          <a:bodyPr>
            <a:noAutofit/>
          </a:bodyPr>
          <a:lstStyle/>
          <a:p>
            <a:pPr>
              <a:spcBef>
                <a:spcPct val="25000"/>
              </a:spcBef>
              <a:defRPr/>
            </a:pPr>
            <a:r>
              <a:rPr lang="en-US" sz="2000" dirty="0" smtClean="0"/>
              <a:t>We need to develop a fusion </a:t>
            </a:r>
            <a:r>
              <a:rPr lang="en-US" sz="2000" smtClean="0"/>
              <a:t>energy technical roadmap </a:t>
            </a:r>
            <a:r>
              <a:rPr lang="en-US" sz="2000" dirty="0" smtClean="0"/>
              <a:t>(</a:t>
            </a:r>
            <a:r>
              <a:rPr lang="en-US" sz="2000" u="sng" dirty="0" smtClean="0"/>
              <a:t>“Fusion Nuclear Sciences” road-map).</a:t>
            </a:r>
            <a:endParaRPr lang="en-US" dirty="0" smtClean="0"/>
          </a:p>
          <a:p>
            <a:pPr lvl="1">
              <a:spcBef>
                <a:spcPct val="25000"/>
              </a:spcBef>
              <a:buClr>
                <a:srgbClr val="99CCCC"/>
              </a:buClr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Large-scale facility should be only validation facilities.</a:t>
            </a:r>
          </a:p>
          <a:p>
            <a:pPr lvl="1">
              <a:spcBef>
                <a:spcPct val="25000"/>
              </a:spcBef>
              <a:buClr>
                <a:srgbClr val="99CCCC"/>
              </a:buClr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Required science and engineering basis for any large facility should be clearly defined and included in such a Road-map.</a:t>
            </a:r>
          </a:p>
          <a:p>
            <a:pPr lvl="1">
              <a:spcBef>
                <a:spcPct val="25000"/>
              </a:spcBef>
              <a:buClr>
                <a:srgbClr val="99CCCC"/>
              </a:buClr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We need to start implementing such a road-map to show that we are serious (only the “pace” is set by funding).</a:t>
            </a:r>
          </a:p>
          <a:p>
            <a:pPr lvl="1">
              <a:spcBef>
                <a:spcPct val="25000"/>
              </a:spcBef>
              <a:buClr>
                <a:srgbClr val="99CCCC"/>
              </a:buClr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We need to start work-force development.</a:t>
            </a:r>
          </a:p>
          <a:p>
            <a:pPr>
              <a:spcBef>
                <a:spcPct val="25000"/>
              </a:spcBef>
              <a:buNone/>
              <a:defRPr/>
            </a:pPr>
            <a:endParaRPr lang="en-US" sz="1800" dirty="0" smtClean="0">
              <a:latin typeface="Century Schoolbook" pitchFamily="18" charset="0"/>
            </a:endParaRPr>
          </a:p>
          <a:p>
            <a:pPr lvl="0">
              <a:spcBef>
                <a:spcPct val="25000"/>
              </a:spcBef>
              <a:buClr>
                <a:srgbClr val="336666"/>
              </a:buClr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Increased funding and emphasis for fusion have always been driven by external factors.</a:t>
            </a:r>
            <a:endParaRPr lang="en-US" sz="1400" dirty="0" smtClean="0">
              <a:latin typeface="Century Schoolbook" pitchFamily="18" charset="0"/>
            </a:endParaRPr>
          </a:p>
          <a:p>
            <a:pPr lvl="1">
              <a:spcBef>
                <a:spcPct val="25000"/>
              </a:spcBef>
              <a:buClr>
                <a:srgbClr val="99CCCC"/>
              </a:buClr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We need to be prepared to take advantage of these opportunities. </a:t>
            </a:r>
          </a:p>
          <a:p>
            <a:pPr lvl="1">
              <a:spcBef>
                <a:spcPct val="25000"/>
              </a:spcBef>
              <a:buClr>
                <a:srgbClr val="99CCCC"/>
              </a:buClr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It is possible to field fusion power plant before 2050, but we lay the ground work now!</a:t>
            </a:r>
          </a:p>
          <a:p>
            <a:pPr>
              <a:spcBef>
                <a:spcPct val="25000"/>
              </a:spcBef>
              <a:defRPr/>
            </a:pPr>
            <a:endParaRPr lang="en-US" sz="1800" dirty="0" smtClean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49463" y="1335088"/>
            <a:ext cx="7094537" cy="2009775"/>
          </a:xfrm>
          <a:noFill/>
        </p:spPr>
        <p:txBody>
          <a:bodyPr/>
          <a:lstStyle/>
          <a:p>
            <a:r>
              <a:rPr lang="en-US" sz="3600" smtClean="0"/>
              <a:t>Thank you!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295400" y="234950"/>
            <a:ext cx="7739063" cy="1460500"/>
          </a:xfrm>
        </p:spPr>
        <p:txBody>
          <a:bodyPr/>
          <a:lstStyle/>
          <a:p>
            <a:r>
              <a:rPr lang="en-US" smtClean="0"/>
              <a:t>A faster fusion development program requires decoupling of fusion technology development from ITER</a:t>
            </a:r>
          </a:p>
        </p:txBody>
      </p:sp>
      <p:sp>
        <p:nvSpPr>
          <p:cNvPr id="20483" name="TextBox 8"/>
          <p:cNvSpPr txBox="1">
            <a:spLocks noChangeArrowheads="1"/>
          </p:cNvSpPr>
          <p:nvPr/>
        </p:nvSpPr>
        <p:spPr bwMode="auto">
          <a:xfrm>
            <a:off x="708025" y="1954213"/>
            <a:ext cx="2103438" cy="1076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solidFill>
                  <a:schemeClr val="tx2"/>
                </a:solidFill>
              </a:rPr>
              <a:t>ITER construction delay, First DT plasma 2021?</a:t>
            </a:r>
          </a:p>
          <a:p>
            <a:pPr eaLnBrk="0" hangingPunct="0"/>
            <a:r>
              <a:rPr lang="en-US" sz="1600">
                <a:solidFill>
                  <a:schemeClr val="tx2"/>
                </a:solidFill>
              </a:rPr>
              <a:t>IFMIF?</a:t>
            </a:r>
          </a:p>
        </p:txBody>
      </p:sp>
      <p:sp>
        <p:nvSpPr>
          <p:cNvPr id="20484" name="TextBox 14"/>
          <p:cNvSpPr txBox="1">
            <a:spLocks noChangeArrowheads="1"/>
          </p:cNvSpPr>
          <p:nvPr/>
        </p:nvSpPr>
        <p:spPr bwMode="auto">
          <a:xfrm>
            <a:off x="3327400" y="2070100"/>
            <a:ext cx="2633663" cy="830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tx2"/>
                </a:solidFill>
              </a:rPr>
              <a:t>ITER burning plasma experiments </a:t>
            </a:r>
            <a:r>
              <a:rPr lang="en-US" sz="1600" dirty="0" smtClean="0">
                <a:solidFill>
                  <a:schemeClr val="tx2"/>
                </a:solidFill>
              </a:rPr>
              <a:t>2026-2035</a:t>
            </a:r>
            <a:endParaRPr lang="en-US" sz="1600" dirty="0">
              <a:solidFill>
                <a:schemeClr val="tx2"/>
              </a:solidFill>
            </a:endParaRPr>
          </a:p>
          <a:p>
            <a:pPr eaLnBrk="0" hangingPunct="0"/>
            <a:r>
              <a:rPr lang="en-US" sz="1600" dirty="0">
                <a:solidFill>
                  <a:schemeClr val="tx2"/>
                </a:solidFill>
              </a:rPr>
              <a:t>Sat. tokamaks </a:t>
            </a:r>
            <a:r>
              <a:rPr lang="en-US" sz="1600" dirty="0" smtClean="0">
                <a:solidFill>
                  <a:schemeClr val="tx2"/>
                </a:solidFill>
              </a:rPr>
              <a:t>2016-2035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49268" y="5234151"/>
            <a:ext cx="4573563" cy="646331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 smtClean="0">
                <a:solidFill>
                  <a:schemeClr val="tx2"/>
                </a:solidFill>
                <a:cs typeface="+mn-cs"/>
              </a:rPr>
              <a:t>2035: </a:t>
            </a:r>
            <a:endParaRPr lang="en-US" b="1" dirty="0">
              <a:solidFill>
                <a:schemeClr val="tx2"/>
              </a:solidFill>
              <a:cs typeface="+mn-cs"/>
            </a:endParaRPr>
          </a:p>
          <a:p>
            <a:pPr eaLnBrk="0" hangingPunct="0">
              <a:defRPr/>
            </a:pPr>
            <a:r>
              <a:rPr lang="en-US" b="1" dirty="0">
                <a:solidFill>
                  <a:schemeClr val="tx2"/>
                </a:solidFill>
                <a:cs typeface="+mn-cs"/>
              </a:rPr>
              <a:t>Decision to field 1</a:t>
            </a:r>
            <a:r>
              <a:rPr lang="en-US" b="1" baseline="30000" dirty="0">
                <a:solidFill>
                  <a:schemeClr val="tx2"/>
                </a:solidFill>
                <a:cs typeface="+mn-cs"/>
              </a:rPr>
              <a:t>st</a:t>
            </a:r>
            <a:r>
              <a:rPr lang="en-US" b="1" dirty="0">
                <a:solidFill>
                  <a:schemeClr val="tx2"/>
                </a:solidFill>
                <a:cs typeface="+mn-cs"/>
              </a:rPr>
              <a:t> commercial plant</a:t>
            </a:r>
          </a:p>
        </p:txBody>
      </p:sp>
      <p:sp>
        <p:nvSpPr>
          <p:cNvPr id="20488" name="TextBox 13"/>
          <p:cNvSpPr txBox="1">
            <a:spLocks noChangeArrowheads="1"/>
          </p:cNvSpPr>
          <p:nvPr/>
        </p:nvSpPr>
        <p:spPr bwMode="auto">
          <a:xfrm>
            <a:off x="656370" y="3653692"/>
            <a:ext cx="2719875" cy="1323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tx2"/>
                </a:solidFill>
              </a:rPr>
              <a:t>Aggressive science-based R&amp;D utilizing out-of-pile experiments</a:t>
            </a:r>
          </a:p>
          <a:p>
            <a:pPr eaLnBrk="0" hangingPunct="0"/>
            <a:r>
              <a:rPr lang="en-US" sz="1600" dirty="0">
                <a:solidFill>
                  <a:schemeClr val="tx2"/>
                </a:solidFill>
              </a:rPr>
              <a:t>10 years (2020)</a:t>
            </a:r>
          </a:p>
          <a:p>
            <a:pPr eaLnBrk="0" hangingPunct="0"/>
            <a:r>
              <a:rPr lang="en-US" sz="1600" dirty="0">
                <a:solidFill>
                  <a:schemeClr val="tx2"/>
                </a:solidFill>
              </a:rPr>
              <a:t>Funding Limited</a:t>
            </a:r>
          </a:p>
        </p:txBody>
      </p:sp>
      <p:sp>
        <p:nvSpPr>
          <p:cNvPr id="20489" name="TextBox 15"/>
          <p:cNvSpPr txBox="1">
            <a:spLocks noChangeArrowheads="1"/>
          </p:cNvSpPr>
          <p:nvPr/>
        </p:nvSpPr>
        <p:spPr bwMode="auto">
          <a:xfrm>
            <a:off x="3386138" y="3894138"/>
            <a:ext cx="2100262" cy="10779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dirty="0" smtClean="0">
                <a:solidFill>
                  <a:schemeClr val="tx2"/>
                </a:solidFill>
              </a:rPr>
              <a:t>FNS (low Q?)</a:t>
            </a:r>
            <a:endParaRPr lang="en-US" sz="1600" dirty="0">
              <a:solidFill>
                <a:schemeClr val="tx2"/>
              </a:solidFill>
            </a:endParaRPr>
          </a:p>
          <a:p>
            <a:pPr eaLnBrk="0" hangingPunct="0"/>
            <a:r>
              <a:rPr lang="en-US" sz="1600" dirty="0">
                <a:solidFill>
                  <a:schemeClr val="tx2"/>
                </a:solidFill>
              </a:rPr>
              <a:t>6 years construction</a:t>
            </a:r>
          </a:p>
          <a:p>
            <a:pPr eaLnBrk="0" hangingPunct="0"/>
            <a:r>
              <a:rPr lang="en-US" sz="1600" dirty="0">
                <a:solidFill>
                  <a:schemeClr val="tx2"/>
                </a:solidFill>
              </a:rPr>
              <a:t>10 years operation (</a:t>
            </a:r>
            <a:r>
              <a:rPr lang="en-US" sz="1600" dirty="0" smtClean="0">
                <a:solidFill>
                  <a:schemeClr val="tx2"/>
                </a:solidFill>
              </a:rPr>
              <a:t>2020-2035)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0490" name="TextBox 16"/>
          <p:cNvSpPr txBox="1">
            <a:spLocks noChangeArrowheads="1"/>
          </p:cNvSpPr>
          <p:nvPr/>
        </p:nvSpPr>
        <p:spPr bwMode="auto">
          <a:xfrm>
            <a:off x="2006600" y="3124200"/>
            <a:ext cx="3373438" cy="339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solidFill>
                  <a:schemeClr val="tx2"/>
                </a:solidFill>
              </a:rPr>
              <a:t>IFMIF (…-2030)</a:t>
            </a:r>
          </a:p>
        </p:txBody>
      </p:sp>
      <p:sp>
        <p:nvSpPr>
          <p:cNvPr id="20491" name="TextBox 19"/>
          <p:cNvSpPr txBox="1">
            <a:spLocks noChangeArrowheads="1"/>
          </p:cNvSpPr>
          <p:nvPr/>
        </p:nvSpPr>
        <p:spPr bwMode="auto">
          <a:xfrm>
            <a:off x="6046788" y="3719513"/>
            <a:ext cx="2100262" cy="8309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tx2"/>
                </a:solidFill>
              </a:rPr>
              <a:t>1</a:t>
            </a:r>
            <a:r>
              <a:rPr lang="en-US" sz="1600" baseline="30000" dirty="0">
                <a:solidFill>
                  <a:schemeClr val="tx2"/>
                </a:solidFill>
              </a:rPr>
              <a:t>st</a:t>
            </a:r>
            <a:r>
              <a:rPr lang="en-US" sz="1600" dirty="0">
                <a:solidFill>
                  <a:schemeClr val="tx2"/>
                </a:solidFill>
              </a:rPr>
              <a:t> of a kind Commercial </a:t>
            </a:r>
            <a:r>
              <a:rPr lang="en-US" sz="1600">
                <a:solidFill>
                  <a:schemeClr val="tx2"/>
                </a:solidFill>
              </a:rPr>
              <a:t>power </a:t>
            </a:r>
            <a:r>
              <a:rPr lang="en-US" sz="1600" smtClean="0">
                <a:solidFill>
                  <a:schemeClr val="tx2"/>
                </a:solidFill>
              </a:rPr>
              <a:t>plant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5608" y="6215707"/>
            <a:ext cx="8333295" cy="46166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400" b="1" dirty="0">
                <a:solidFill>
                  <a:schemeClr val="tx2"/>
                </a:solidFill>
                <a:cs typeface="+mn-cs"/>
              </a:rPr>
              <a:t>Key is aggressive science-based engineering </a:t>
            </a:r>
            <a:r>
              <a:rPr lang="en-US" sz="2400" b="1" dirty="0" smtClean="0">
                <a:solidFill>
                  <a:schemeClr val="tx2"/>
                </a:solidFill>
                <a:cs typeface="+mn-cs"/>
              </a:rPr>
              <a:t>up-front</a:t>
            </a:r>
            <a:endParaRPr lang="en-US" sz="2400" b="1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23" name="Bent Arrow 22"/>
          <p:cNvSpPr/>
          <p:nvPr/>
        </p:nvSpPr>
        <p:spPr bwMode="auto">
          <a:xfrm rot="10800000" flipH="1">
            <a:off x="5649913" y="2892425"/>
            <a:ext cx="384175" cy="1147763"/>
          </a:xfrm>
          <a:prstGeom prst="ben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496" name="Up Arrow 23"/>
          <p:cNvSpPr>
            <a:spLocks noChangeArrowheads="1"/>
          </p:cNvSpPr>
          <p:nvPr/>
        </p:nvSpPr>
        <p:spPr bwMode="auto">
          <a:xfrm rot="5400000">
            <a:off x="5689600" y="4127500"/>
            <a:ext cx="211138" cy="522288"/>
          </a:xfrm>
          <a:prstGeom prst="upArrow">
            <a:avLst>
              <a:gd name="adj1" fmla="val 50000"/>
              <a:gd name="adj2" fmla="val 4984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0497" name="Up-Down Arrow 24"/>
          <p:cNvSpPr>
            <a:spLocks noChangeArrowheads="1"/>
          </p:cNvSpPr>
          <p:nvPr/>
        </p:nvSpPr>
        <p:spPr bwMode="auto">
          <a:xfrm>
            <a:off x="3705225" y="3462338"/>
            <a:ext cx="273050" cy="460375"/>
          </a:xfrm>
          <a:prstGeom prst="upDownArrow">
            <a:avLst>
              <a:gd name="adj1" fmla="val 50000"/>
              <a:gd name="adj2" fmla="val 50012"/>
            </a:avLst>
          </a:prstGeom>
          <a:solidFill>
            <a:schemeClr val="tx1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" name="Up-Down Arrow 24"/>
          <p:cNvSpPr>
            <a:spLocks noChangeArrowheads="1"/>
          </p:cNvSpPr>
          <p:nvPr/>
        </p:nvSpPr>
        <p:spPr bwMode="auto">
          <a:xfrm>
            <a:off x="4800600" y="3460750"/>
            <a:ext cx="273050" cy="460375"/>
          </a:xfrm>
          <a:prstGeom prst="upDownArrow">
            <a:avLst>
              <a:gd name="adj1" fmla="val 50000"/>
              <a:gd name="adj2" fmla="val 50012"/>
            </a:avLst>
          </a:prstGeom>
          <a:solidFill>
            <a:schemeClr val="tx1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/>
      <p:bldP spid="20489" grpId="0" animBg="1"/>
      <p:bldP spid="20491" grpId="0" animBg="1"/>
      <p:bldP spid="20496" grpId="0" animBg="1"/>
      <p:bldP spid="20497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summary: Why? How (not to)?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379" y="1778785"/>
            <a:ext cx="7704138" cy="4791697"/>
          </a:xfrm>
        </p:spPr>
        <p:txBody>
          <a:bodyPr>
            <a:noAutofit/>
          </a:bodyPr>
          <a:lstStyle/>
          <a:p>
            <a:pPr>
              <a:spcBef>
                <a:spcPct val="25000"/>
              </a:spcBef>
              <a:defRPr/>
            </a:pPr>
            <a:r>
              <a:rPr lang="en-US" sz="2000" dirty="0" smtClean="0"/>
              <a:t>World needs a lot of new supply of energy.  </a:t>
            </a:r>
          </a:p>
          <a:p>
            <a:pPr lvl="1">
              <a:spcBef>
                <a:spcPct val="25000"/>
              </a:spcBef>
              <a:defRPr/>
            </a:pPr>
            <a:r>
              <a:rPr lang="en-US" dirty="0" smtClean="0"/>
              <a:t>Fusion is NOT the only game in town.</a:t>
            </a:r>
          </a:p>
          <a:p>
            <a:pPr lvl="1">
              <a:spcBef>
                <a:spcPct val="25000"/>
              </a:spcBef>
              <a:defRPr/>
            </a:pPr>
            <a:r>
              <a:rPr lang="en-US" dirty="0" smtClean="0"/>
              <a:t>But, it can fit all criteria for energy growth if we solve the fusion engineering grand challenge!</a:t>
            </a:r>
          </a:p>
          <a:p>
            <a:pPr lvl="1">
              <a:spcBef>
                <a:spcPct val="25000"/>
              </a:spcBef>
              <a:defRPr/>
            </a:pPr>
            <a:endParaRPr lang="en-US" dirty="0" smtClean="0"/>
          </a:p>
          <a:p>
            <a:pPr>
              <a:spcBef>
                <a:spcPct val="25000"/>
              </a:spcBef>
              <a:defRPr/>
            </a:pPr>
            <a:r>
              <a:rPr lang="en-US" sz="2000" dirty="0" smtClean="0"/>
              <a:t>All published Fusion Development Paths are based on large and expensive facilities.  This cook and look approach is doomed to failure:</a:t>
            </a:r>
            <a:endParaRPr lang="en-US" dirty="0" smtClean="0"/>
          </a:p>
          <a:p>
            <a:pPr lvl="1">
              <a:spcBef>
                <a:spcPct val="25000"/>
              </a:spcBef>
              <a:buClr>
                <a:srgbClr val="99CCCC"/>
              </a:buClr>
              <a:defRPr/>
            </a:pPr>
            <a:r>
              <a:rPr lang="en-US" dirty="0" smtClean="0">
                <a:solidFill>
                  <a:srgbClr val="000000"/>
                </a:solidFill>
              </a:rPr>
              <a:t>Requires expensive nuclear facilities with long lead times.</a:t>
            </a:r>
          </a:p>
          <a:p>
            <a:pPr lvl="1">
              <a:spcBef>
                <a:spcPct val="25000"/>
              </a:spcBef>
              <a:buClr>
                <a:srgbClr val="99CCCC"/>
              </a:buClr>
              <a:defRPr/>
            </a:pPr>
            <a:r>
              <a:rPr lang="en-US" dirty="0" smtClean="0">
                <a:solidFill>
                  <a:srgbClr val="000000"/>
                </a:solidFill>
              </a:rPr>
              <a:t>Leads to large Risks between steps.</a:t>
            </a:r>
          </a:p>
          <a:p>
            <a:pPr lvl="1">
              <a:spcBef>
                <a:spcPct val="25000"/>
              </a:spcBef>
              <a:buClr>
                <a:srgbClr val="99CCCC"/>
              </a:buClr>
              <a:defRPr/>
            </a:pPr>
            <a:r>
              <a:rPr lang="en-US" dirty="0" smtClean="0">
                <a:solidFill>
                  <a:srgbClr val="000000"/>
                </a:solidFill>
              </a:rPr>
              <a:t>Needs extensive run-time in each step.</a:t>
            </a:r>
          </a:p>
          <a:p>
            <a:pPr lvl="1">
              <a:spcBef>
                <a:spcPct val="25000"/>
              </a:spcBef>
              <a:buClr>
                <a:srgbClr val="99CCCC"/>
              </a:buClr>
              <a:defRPr/>
            </a:pPr>
            <a:r>
              <a:rPr lang="en-US" dirty="0" smtClean="0">
                <a:solidFill>
                  <a:srgbClr val="000000"/>
                </a:solidFill>
              </a:rPr>
              <a:t>No attention to science &amp; technology requirements before fielding a step.</a:t>
            </a:r>
          </a:p>
          <a:p>
            <a:pPr lvl="1">
              <a:spcBef>
                <a:spcPct val="25000"/>
              </a:spcBef>
              <a:buClr>
                <a:srgbClr val="99CCCC"/>
              </a:buCl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lvl="1">
              <a:spcBef>
                <a:spcPct val="25000"/>
              </a:spcBef>
              <a:defRPr/>
            </a:pPr>
            <a:endParaRPr lang="en-US" sz="1000" dirty="0" smtClean="0">
              <a:latin typeface="Century Schoolbook" pitchFamily="18" charset="0"/>
            </a:endParaRPr>
          </a:p>
          <a:p>
            <a:pPr lvl="1">
              <a:spcBef>
                <a:spcPct val="25000"/>
              </a:spcBef>
              <a:defRPr/>
            </a:pPr>
            <a:endParaRPr lang="en-US" sz="1000" dirty="0" smtClean="0">
              <a:latin typeface="Century Schoolbook" pitchFamily="18" charset="0"/>
            </a:endParaRPr>
          </a:p>
          <a:p>
            <a:pPr>
              <a:spcBef>
                <a:spcPct val="25000"/>
              </a:spcBef>
              <a:buFont typeface="Wingdings" pitchFamily="2" charset="2"/>
              <a:buNone/>
              <a:defRPr/>
            </a:pPr>
            <a:r>
              <a:rPr lang="en-US" sz="1800" dirty="0" smtClean="0">
                <a:latin typeface="Century Schoolbook" pitchFamily="18" charset="0"/>
              </a:rPr>
              <a:t>	</a:t>
            </a:r>
          </a:p>
          <a:p>
            <a:pPr lvl="1">
              <a:spcBef>
                <a:spcPct val="25000"/>
              </a:spcBef>
              <a:defRPr/>
            </a:pPr>
            <a:endParaRPr lang="en-US" sz="1800" dirty="0" smtClean="0">
              <a:latin typeface="Century Schoolbook" pitchFamily="18" charset="0"/>
            </a:endParaRPr>
          </a:p>
          <a:p>
            <a:pPr lvl="1">
              <a:spcBef>
                <a:spcPct val="25000"/>
              </a:spcBef>
              <a:defRPr/>
            </a:pPr>
            <a:endParaRPr lang="en-US" sz="1400" dirty="0" smtClean="0">
              <a:latin typeface="Century Schoolbook" pitchFamily="18" charset="0"/>
            </a:endParaRPr>
          </a:p>
          <a:p>
            <a:pPr>
              <a:spcBef>
                <a:spcPct val="25000"/>
              </a:spcBef>
              <a:defRPr/>
            </a:pPr>
            <a:endParaRPr lang="en-US" sz="1800" dirty="0" smtClean="0">
              <a:latin typeface="Century Schoolbook" pitchFamily="18" charset="0"/>
            </a:endParaRPr>
          </a:p>
          <a:p>
            <a:pPr>
              <a:spcBef>
                <a:spcPct val="25000"/>
              </a:spcBef>
              <a:defRPr/>
            </a:pPr>
            <a:endParaRPr lang="en-US" sz="1800" dirty="0" smtClean="0">
              <a:latin typeface="Century Schoolbook" pitchFamily="18" charset="0"/>
            </a:endParaRPr>
          </a:p>
          <a:p>
            <a:pPr>
              <a:spcBef>
                <a:spcPct val="25000"/>
              </a:spcBef>
              <a:defRPr/>
            </a:pPr>
            <a:endParaRPr lang="en-US" sz="1800" dirty="0" smtClean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49463" y="1335088"/>
            <a:ext cx="7094537" cy="2009775"/>
          </a:xfrm>
          <a:noFill/>
        </p:spPr>
        <p:txBody>
          <a:bodyPr/>
          <a:lstStyle/>
          <a:p>
            <a:r>
              <a:rPr lang="en-US" sz="3600" dirty="0" smtClean="0"/>
              <a:t>Is there a case for a “unified” international road-map </a:t>
            </a:r>
            <a:br>
              <a:rPr lang="en-US" sz="3600" dirty="0" smtClean="0"/>
            </a:br>
            <a:r>
              <a:rPr lang="en-US" sz="3600" dirty="0" smtClean="0"/>
              <a:t>for fusion?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37411" y="3802934"/>
            <a:ext cx="62955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000000"/>
                </a:solidFill>
              </a:rPr>
              <a:t>Rationale for fusion development </a:t>
            </a:r>
            <a:r>
              <a:rPr lang="en-US" sz="2800" dirty="0" smtClean="0">
                <a:solidFill>
                  <a:srgbClr val="000000"/>
                </a:solidFill>
              </a:rPr>
              <a:t>varies substantially around the world.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3" name="Rectangle 23"/>
          <p:cNvSpPr>
            <a:spLocks noGrp="1" noChangeArrowheads="1"/>
          </p:cNvSpPr>
          <p:nvPr>
            <p:ph idx="1"/>
          </p:nvPr>
        </p:nvSpPr>
        <p:spPr>
          <a:xfrm>
            <a:off x="389792" y="5665178"/>
            <a:ext cx="8458200" cy="788988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With industrialization of emerging nations, energy use is expected to grow ~ 4 fold in this century (average 1.6% annual growth rate)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846992" y="1145932"/>
            <a:ext cx="7656513" cy="4630738"/>
            <a:chOff x="340" y="984"/>
            <a:chExt cx="4823" cy="2917"/>
          </a:xfrm>
        </p:grpSpPr>
        <p:graphicFrame>
          <p:nvGraphicFramePr>
            <p:cNvPr id="1026" name="Object 24"/>
            <p:cNvGraphicFramePr>
              <a:graphicFrameLocks noChangeAspect="1"/>
            </p:cNvGraphicFramePr>
            <p:nvPr/>
          </p:nvGraphicFramePr>
          <p:xfrm>
            <a:off x="340" y="984"/>
            <a:ext cx="4823" cy="2917"/>
          </p:xfrm>
          <a:graphic>
            <a:graphicData uri="http://schemas.openxmlformats.org/presentationml/2006/ole">
              <p:oleObj spid="_x0000_s1026" name="Worksheet" r:id="rId3" imgW="5734112" imgH="3390930" progId="Excel.Sheet.8">
                <p:embed/>
              </p:oleObj>
            </a:graphicData>
          </a:graphic>
        </p:graphicFrame>
        <p:sp>
          <p:nvSpPr>
            <p:cNvPr id="1030" name="Text Box 25"/>
            <p:cNvSpPr txBox="1">
              <a:spLocks noChangeArrowheads="1"/>
            </p:cNvSpPr>
            <p:nvPr/>
          </p:nvSpPr>
          <p:spPr bwMode="auto">
            <a:xfrm>
              <a:off x="4292" y="1197"/>
              <a:ext cx="27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/>
              <a:r>
                <a:rPr lang="en-GB" sz="1400">
                  <a:latin typeface="Univers 45 Light" pitchFamily="34" charset="0"/>
                  <a:cs typeface="Arial" charset="0"/>
                </a:rPr>
                <a:t>US</a:t>
              </a:r>
              <a:endParaRPr lang="en-US" sz="1400">
                <a:latin typeface="Univers 45 Light" pitchFamily="34" charset="0"/>
                <a:cs typeface="Arial" charset="0"/>
              </a:endParaRPr>
            </a:p>
          </p:txBody>
        </p:sp>
        <p:sp>
          <p:nvSpPr>
            <p:cNvPr id="1031" name="Text Box 26"/>
            <p:cNvSpPr txBox="1">
              <a:spLocks noChangeArrowheads="1"/>
            </p:cNvSpPr>
            <p:nvPr/>
          </p:nvSpPr>
          <p:spPr bwMode="auto">
            <a:xfrm>
              <a:off x="3649" y="1741"/>
              <a:ext cx="5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/>
              <a:r>
                <a:rPr lang="en-GB" sz="1400">
                  <a:latin typeface="Univers 45 Light" pitchFamily="34" charset="0"/>
                  <a:cs typeface="Arial" charset="0"/>
                </a:rPr>
                <a:t>Australia</a:t>
              </a:r>
              <a:endParaRPr lang="en-US" sz="1400">
                <a:latin typeface="Univers 45 Light" pitchFamily="34" charset="0"/>
                <a:cs typeface="Arial" charset="0"/>
              </a:endParaRPr>
            </a:p>
          </p:txBody>
        </p:sp>
        <p:sp>
          <p:nvSpPr>
            <p:cNvPr id="1034" name="Text Box 29"/>
            <p:cNvSpPr txBox="1">
              <a:spLocks noChangeArrowheads="1"/>
            </p:cNvSpPr>
            <p:nvPr/>
          </p:nvSpPr>
          <p:spPr bwMode="auto">
            <a:xfrm>
              <a:off x="959" y="2905"/>
              <a:ext cx="406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/>
              <a:r>
                <a:rPr lang="en-GB" sz="1400" dirty="0">
                  <a:latin typeface="Univers 45 Light" pitchFamily="34" charset="0"/>
                  <a:cs typeface="Arial" charset="0"/>
                </a:rPr>
                <a:t>China</a:t>
              </a:r>
              <a:endParaRPr lang="en-US" sz="1400" dirty="0">
                <a:latin typeface="Univers 45 Light" pitchFamily="34" charset="0"/>
                <a:cs typeface="Arial" charset="0"/>
              </a:endParaRPr>
            </a:p>
          </p:txBody>
        </p:sp>
        <p:sp>
          <p:nvSpPr>
            <p:cNvPr id="1035" name="Text Box 30"/>
            <p:cNvSpPr txBox="1">
              <a:spLocks noChangeArrowheads="1"/>
            </p:cNvSpPr>
            <p:nvPr/>
          </p:nvSpPr>
          <p:spPr bwMode="auto">
            <a:xfrm>
              <a:off x="1351" y="3150"/>
              <a:ext cx="356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/>
              <a:r>
                <a:rPr lang="en-GB" sz="1400" dirty="0">
                  <a:latin typeface="Univers 45 Light" pitchFamily="34" charset="0"/>
                  <a:cs typeface="Arial" charset="0"/>
                </a:rPr>
                <a:t>India</a:t>
              </a:r>
              <a:endParaRPr lang="en-US" sz="1400" dirty="0">
                <a:latin typeface="Univers 45 Light" pitchFamily="34" charset="0"/>
                <a:cs typeface="Arial" charset="0"/>
              </a:endParaRPr>
            </a:p>
          </p:txBody>
        </p:sp>
        <p:sp>
          <p:nvSpPr>
            <p:cNvPr id="1036" name="Text Box 31"/>
            <p:cNvSpPr txBox="1">
              <a:spLocks noChangeArrowheads="1"/>
            </p:cNvSpPr>
            <p:nvPr/>
          </p:nvSpPr>
          <p:spPr bwMode="auto">
            <a:xfrm>
              <a:off x="1423" y="2594"/>
              <a:ext cx="5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/>
              <a:r>
                <a:rPr lang="en-GB" sz="1400" dirty="0">
                  <a:latin typeface="Univers 45 Light" pitchFamily="34" charset="0"/>
                  <a:cs typeface="Arial" charset="0"/>
                </a:rPr>
                <a:t>S. Korea</a:t>
              </a:r>
              <a:endParaRPr lang="en-US" sz="1400" dirty="0">
                <a:latin typeface="Univers 45 Light" pitchFamily="34" charset="0"/>
                <a:cs typeface="Arial" charset="0"/>
              </a:endParaRPr>
            </a:p>
          </p:txBody>
        </p:sp>
        <p:sp>
          <p:nvSpPr>
            <p:cNvPr id="1040" name="Text Box 35"/>
            <p:cNvSpPr txBox="1">
              <a:spLocks noChangeArrowheads="1"/>
            </p:cNvSpPr>
            <p:nvPr/>
          </p:nvSpPr>
          <p:spPr bwMode="auto">
            <a:xfrm>
              <a:off x="3268" y="2104"/>
              <a:ext cx="461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/>
              <a:r>
                <a:rPr lang="en-GB" sz="1400" dirty="0">
                  <a:latin typeface="Univers 45 Light" pitchFamily="34" charset="0"/>
                  <a:cs typeface="Arial" charset="0"/>
                </a:rPr>
                <a:t>France</a:t>
              </a:r>
              <a:endParaRPr lang="en-US" sz="1400" dirty="0">
                <a:latin typeface="Univers 45 Light" pitchFamily="34" charset="0"/>
                <a:cs typeface="Arial" charset="0"/>
              </a:endParaRPr>
            </a:p>
          </p:txBody>
        </p:sp>
        <p:sp>
          <p:nvSpPr>
            <p:cNvPr id="1042" name="Text Box 37"/>
            <p:cNvSpPr txBox="1">
              <a:spLocks noChangeArrowheads="1"/>
            </p:cNvSpPr>
            <p:nvPr/>
          </p:nvSpPr>
          <p:spPr bwMode="auto">
            <a:xfrm>
              <a:off x="2729" y="2626"/>
              <a:ext cx="418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/>
              <a:r>
                <a:rPr lang="en-GB" sz="1400" dirty="0">
                  <a:latin typeface="Univers 45 Light" pitchFamily="34" charset="0"/>
                  <a:cs typeface="Arial" charset="0"/>
                </a:rPr>
                <a:t>Japan</a:t>
              </a:r>
              <a:endParaRPr lang="en-US" sz="1400" dirty="0">
                <a:latin typeface="Univers 45 Light" pitchFamily="34" charset="0"/>
                <a:cs typeface="Arial" charset="0"/>
              </a:endParaRPr>
            </a:p>
          </p:txBody>
        </p:sp>
      </p:grpSp>
      <p:sp>
        <p:nvSpPr>
          <p:cNvPr id="1029" name="Rectangle 41"/>
          <p:cNvSpPr>
            <a:spLocks noGrp="1" noChangeArrowheads="1"/>
          </p:cNvSpPr>
          <p:nvPr>
            <p:ph type="title"/>
          </p:nvPr>
        </p:nvSpPr>
        <p:spPr>
          <a:xfrm>
            <a:off x="1295400" y="458788"/>
            <a:ext cx="72390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“World” needs a lot of energy!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6519446"/>
            <a:ext cx="5363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* Data from IEA 2006 annual energy outlook (1980-2004)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801272" y="1740292"/>
            <a:ext cx="7656513" cy="4630738"/>
            <a:chOff x="340" y="984"/>
            <a:chExt cx="4823" cy="2917"/>
          </a:xfrm>
        </p:grpSpPr>
        <p:graphicFrame>
          <p:nvGraphicFramePr>
            <p:cNvPr id="1026" name="Object 24"/>
            <p:cNvGraphicFramePr>
              <a:graphicFrameLocks noChangeAspect="1"/>
            </p:cNvGraphicFramePr>
            <p:nvPr/>
          </p:nvGraphicFramePr>
          <p:xfrm>
            <a:off x="340" y="984"/>
            <a:ext cx="4823" cy="2917"/>
          </p:xfrm>
          <a:graphic>
            <a:graphicData uri="http://schemas.openxmlformats.org/presentationml/2006/ole">
              <p:oleObj spid="_x0000_s4098" name="Worksheet" r:id="rId3" imgW="5734112" imgH="3390930" progId="Excel.Sheet.8">
                <p:embed/>
              </p:oleObj>
            </a:graphicData>
          </a:graphic>
        </p:graphicFrame>
        <p:sp>
          <p:nvSpPr>
            <p:cNvPr id="1030" name="Text Box 25"/>
            <p:cNvSpPr txBox="1">
              <a:spLocks noChangeArrowheads="1"/>
            </p:cNvSpPr>
            <p:nvPr/>
          </p:nvSpPr>
          <p:spPr bwMode="auto">
            <a:xfrm>
              <a:off x="4292" y="1197"/>
              <a:ext cx="27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/>
              <a:r>
                <a:rPr lang="en-GB" sz="1400">
                  <a:latin typeface="Univers 45 Light" pitchFamily="34" charset="0"/>
                  <a:cs typeface="Arial" charset="0"/>
                </a:rPr>
                <a:t>US</a:t>
              </a:r>
              <a:endParaRPr lang="en-US" sz="1400">
                <a:latin typeface="Univers 45 Light" pitchFamily="34" charset="0"/>
                <a:cs typeface="Arial" charset="0"/>
              </a:endParaRPr>
            </a:p>
          </p:txBody>
        </p:sp>
        <p:sp>
          <p:nvSpPr>
            <p:cNvPr id="1031" name="Text Box 26"/>
            <p:cNvSpPr txBox="1">
              <a:spLocks noChangeArrowheads="1"/>
            </p:cNvSpPr>
            <p:nvPr/>
          </p:nvSpPr>
          <p:spPr bwMode="auto">
            <a:xfrm>
              <a:off x="3649" y="1741"/>
              <a:ext cx="5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/>
              <a:r>
                <a:rPr lang="en-GB" sz="1400">
                  <a:latin typeface="Univers 45 Light" pitchFamily="34" charset="0"/>
                  <a:cs typeface="Arial" charset="0"/>
                </a:rPr>
                <a:t>Australia</a:t>
              </a:r>
              <a:endParaRPr lang="en-US" sz="1400">
                <a:latin typeface="Univers 45 Light" pitchFamily="34" charset="0"/>
                <a:cs typeface="Arial" charset="0"/>
              </a:endParaRPr>
            </a:p>
          </p:txBody>
        </p:sp>
        <p:sp>
          <p:nvSpPr>
            <p:cNvPr id="1034" name="Text Box 29"/>
            <p:cNvSpPr txBox="1">
              <a:spLocks noChangeArrowheads="1"/>
            </p:cNvSpPr>
            <p:nvPr/>
          </p:nvSpPr>
          <p:spPr bwMode="auto">
            <a:xfrm>
              <a:off x="959" y="2905"/>
              <a:ext cx="406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/>
              <a:r>
                <a:rPr lang="en-GB" sz="1400" dirty="0">
                  <a:latin typeface="Univers 45 Light" pitchFamily="34" charset="0"/>
                  <a:cs typeface="Arial" charset="0"/>
                </a:rPr>
                <a:t>China</a:t>
              </a:r>
              <a:endParaRPr lang="en-US" sz="1400" dirty="0">
                <a:latin typeface="Univers 45 Light" pitchFamily="34" charset="0"/>
                <a:cs typeface="Arial" charset="0"/>
              </a:endParaRPr>
            </a:p>
          </p:txBody>
        </p:sp>
        <p:sp>
          <p:nvSpPr>
            <p:cNvPr id="1035" name="Text Box 30"/>
            <p:cNvSpPr txBox="1">
              <a:spLocks noChangeArrowheads="1"/>
            </p:cNvSpPr>
            <p:nvPr/>
          </p:nvSpPr>
          <p:spPr bwMode="auto">
            <a:xfrm>
              <a:off x="1351" y="3150"/>
              <a:ext cx="356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/>
              <a:r>
                <a:rPr lang="en-GB" sz="1400" dirty="0">
                  <a:latin typeface="Univers 45 Light" pitchFamily="34" charset="0"/>
                  <a:cs typeface="Arial" charset="0"/>
                </a:rPr>
                <a:t>India</a:t>
              </a:r>
              <a:endParaRPr lang="en-US" sz="1400" dirty="0">
                <a:latin typeface="Univers 45 Light" pitchFamily="34" charset="0"/>
                <a:cs typeface="Arial" charset="0"/>
              </a:endParaRPr>
            </a:p>
          </p:txBody>
        </p:sp>
        <p:sp>
          <p:nvSpPr>
            <p:cNvPr id="1036" name="Text Box 31"/>
            <p:cNvSpPr txBox="1">
              <a:spLocks noChangeArrowheads="1"/>
            </p:cNvSpPr>
            <p:nvPr/>
          </p:nvSpPr>
          <p:spPr bwMode="auto">
            <a:xfrm>
              <a:off x="1423" y="2594"/>
              <a:ext cx="5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/>
              <a:r>
                <a:rPr lang="en-GB" sz="1400" dirty="0">
                  <a:latin typeface="Univers 45 Light" pitchFamily="34" charset="0"/>
                  <a:cs typeface="Arial" charset="0"/>
                </a:rPr>
                <a:t>S. Korea</a:t>
              </a:r>
              <a:endParaRPr lang="en-US" sz="1400" dirty="0">
                <a:latin typeface="Univers 45 Light" pitchFamily="34" charset="0"/>
                <a:cs typeface="Arial" charset="0"/>
              </a:endParaRPr>
            </a:p>
          </p:txBody>
        </p:sp>
        <p:sp>
          <p:nvSpPr>
            <p:cNvPr id="1040" name="Text Box 35"/>
            <p:cNvSpPr txBox="1">
              <a:spLocks noChangeArrowheads="1"/>
            </p:cNvSpPr>
            <p:nvPr/>
          </p:nvSpPr>
          <p:spPr bwMode="auto">
            <a:xfrm>
              <a:off x="3268" y="2104"/>
              <a:ext cx="461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/>
              <a:r>
                <a:rPr lang="en-GB" sz="1400" dirty="0">
                  <a:latin typeface="Univers 45 Light" pitchFamily="34" charset="0"/>
                  <a:cs typeface="Arial" charset="0"/>
                </a:rPr>
                <a:t>France</a:t>
              </a:r>
              <a:endParaRPr lang="en-US" sz="1400" dirty="0">
                <a:latin typeface="Univers 45 Light" pitchFamily="34" charset="0"/>
                <a:cs typeface="Arial" charset="0"/>
              </a:endParaRPr>
            </a:p>
          </p:txBody>
        </p:sp>
        <p:sp>
          <p:nvSpPr>
            <p:cNvPr id="1042" name="Text Box 37"/>
            <p:cNvSpPr txBox="1">
              <a:spLocks noChangeArrowheads="1"/>
            </p:cNvSpPr>
            <p:nvPr/>
          </p:nvSpPr>
          <p:spPr bwMode="auto">
            <a:xfrm>
              <a:off x="2729" y="2626"/>
              <a:ext cx="418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/>
              <a:r>
                <a:rPr lang="en-GB" sz="1400" dirty="0">
                  <a:latin typeface="Univers 45 Light" pitchFamily="34" charset="0"/>
                  <a:cs typeface="Arial" charset="0"/>
                </a:rPr>
                <a:t>Japan</a:t>
              </a:r>
              <a:endParaRPr lang="en-US" sz="1400" dirty="0">
                <a:latin typeface="Univers 45 Light" pitchFamily="34" charset="0"/>
                <a:cs typeface="Arial" charset="0"/>
              </a:endParaRPr>
            </a:p>
          </p:txBody>
        </p:sp>
      </p:grpSp>
      <p:sp>
        <p:nvSpPr>
          <p:cNvPr id="1029" name="Rectangle 41"/>
          <p:cNvSpPr>
            <a:spLocks noGrp="1" noChangeArrowheads="1"/>
          </p:cNvSpPr>
          <p:nvPr>
            <p:ph type="title"/>
          </p:nvPr>
        </p:nvSpPr>
        <p:spPr>
          <a:xfrm>
            <a:off x="1295400" y="458788"/>
            <a:ext cx="72390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“World” needs a lot of energy!</a:t>
            </a:r>
          </a:p>
        </p:txBody>
      </p:sp>
      <p:sp>
        <p:nvSpPr>
          <p:cNvPr id="71703" name="Rectangle 23"/>
          <p:cNvSpPr>
            <a:spLocks noGrp="1" noChangeArrowheads="1"/>
          </p:cNvSpPr>
          <p:nvPr>
            <p:ph idx="1"/>
          </p:nvPr>
        </p:nvSpPr>
        <p:spPr>
          <a:xfrm>
            <a:off x="435512" y="1733258"/>
            <a:ext cx="4099912" cy="4182910"/>
          </a:xfrm>
        </p:spPr>
        <p:txBody>
          <a:bodyPr/>
          <a:lstStyle/>
          <a:p>
            <a:pPr lvl="0">
              <a:spcBef>
                <a:spcPts val="600"/>
              </a:spcBef>
              <a:buNone/>
              <a:defRPr/>
            </a:pPr>
            <a:r>
              <a:rPr lang="en-US" sz="2000" b="1" dirty="0" smtClean="0"/>
              <a:t>US, EU, Japan:</a:t>
            </a:r>
          </a:p>
          <a:p>
            <a:pPr lvl="0">
              <a:spcBef>
                <a:spcPts val="600"/>
              </a:spcBef>
              <a:defRPr/>
            </a:pPr>
            <a:r>
              <a:rPr lang="en-US" sz="2000" u="sng" dirty="0" smtClean="0"/>
              <a:t>Electricity supply </a:t>
            </a:r>
            <a:r>
              <a:rPr lang="en-US" sz="2000" dirty="0" smtClean="0"/>
              <a:t>needs are mainly for the replacement of existing power plants</a:t>
            </a:r>
            <a:r>
              <a:rPr lang="en-US" dirty="0" smtClean="0"/>
              <a:t>.</a:t>
            </a:r>
          </a:p>
          <a:p>
            <a:pPr lvl="0">
              <a:spcBef>
                <a:spcPts val="600"/>
              </a:spcBef>
              <a:defRPr/>
            </a:pPr>
            <a:r>
              <a:rPr lang="en-US" sz="2000" dirty="0" smtClean="0"/>
              <a:t>Government regulations have been driving the choice of energy supply.</a:t>
            </a:r>
          </a:p>
          <a:p>
            <a:pPr lvl="0">
              <a:spcBef>
                <a:spcPts val="600"/>
              </a:spcBef>
              <a:defRPr/>
            </a:pPr>
            <a:r>
              <a:rPr lang="en-US" sz="2000" dirty="0" smtClean="0"/>
              <a:t>Different level of access to indigence fossil fuels for electricity production.</a:t>
            </a:r>
          </a:p>
          <a:p>
            <a:pPr lvl="0">
              <a:spcBef>
                <a:spcPts val="600"/>
              </a:spcBef>
              <a:defRPr/>
            </a:pPr>
            <a:r>
              <a:rPr lang="en-US" sz="2000" dirty="0" smtClean="0"/>
              <a:t>Different socio-political atmospheres.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837848" y="1694572"/>
            <a:ext cx="7656513" cy="4630738"/>
            <a:chOff x="340" y="984"/>
            <a:chExt cx="4823" cy="2917"/>
          </a:xfrm>
        </p:grpSpPr>
        <p:graphicFrame>
          <p:nvGraphicFramePr>
            <p:cNvPr id="1026" name="Object 24"/>
            <p:cNvGraphicFramePr>
              <a:graphicFrameLocks noChangeAspect="1"/>
            </p:cNvGraphicFramePr>
            <p:nvPr/>
          </p:nvGraphicFramePr>
          <p:xfrm>
            <a:off x="340" y="984"/>
            <a:ext cx="4823" cy="2917"/>
          </p:xfrm>
          <a:graphic>
            <a:graphicData uri="http://schemas.openxmlformats.org/presentationml/2006/ole">
              <p:oleObj spid="_x0000_s6146" name="Worksheet" r:id="rId3" imgW="5734112" imgH="3390930" progId="Excel.Sheet.8">
                <p:embed/>
              </p:oleObj>
            </a:graphicData>
          </a:graphic>
        </p:graphicFrame>
        <p:sp>
          <p:nvSpPr>
            <p:cNvPr id="1030" name="Text Box 25"/>
            <p:cNvSpPr txBox="1">
              <a:spLocks noChangeArrowheads="1"/>
            </p:cNvSpPr>
            <p:nvPr/>
          </p:nvSpPr>
          <p:spPr bwMode="auto">
            <a:xfrm>
              <a:off x="4292" y="1197"/>
              <a:ext cx="27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/>
              <a:r>
                <a:rPr lang="en-GB" sz="1400">
                  <a:latin typeface="Univers 45 Light" pitchFamily="34" charset="0"/>
                  <a:cs typeface="Arial" charset="0"/>
                </a:rPr>
                <a:t>US</a:t>
              </a:r>
              <a:endParaRPr lang="en-US" sz="1400">
                <a:latin typeface="Univers 45 Light" pitchFamily="34" charset="0"/>
                <a:cs typeface="Arial" charset="0"/>
              </a:endParaRPr>
            </a:p>
          </p:txBody>
        </p:sp>
        <p:sp>
          <p:nvSpPr>
            <p:cNvPr id="1031" name="Text Box 26"/>
            <p:cNvSpPr txBox="1">
              <a:spLocks noChangeArrowheads="1"/>
            </p:cNvSpPr>
            <p:nvPr/>
          </p:nvSpPr>
          <p:spPr bwMode="auto">
            <a:xfrm>
              <a:off x="3649" y="1741"/>
              <a:ext cx="5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/>
              <a:r>
                <a:rPr lang="en-GB" sz="1400">
                  <a:latin typeface="Univers 45 Light" pitchFamily="34" charset="0"/>
                  <a:cs typeface="Arial" charset="0"/>
                </a:rPr>
                <a:t>Australia</a:t>
              </a:r>
              <a:endParaRPr lang="en-US" sz="1400">
                <a:latin typeface="Univers 45 Light" pitchFamily="34" charset="0"/>
                <a:cs typeface="Arial" charset="0"/>
              </a:endParaRPr>
            </a:p>
          </p:txBody>
        </p:sp>
        <p:sp>
          <p:nvSpPr>
            <p:cNvPr id="1034" name="Text Box 29"/>
            <p:cNvSpPr txBox="1">
              <a:spLocks noChangeArrowheads="1"/>
            </p:cNvSpPr>
            <p:nvPr/>
          </p:nvSpPr>
          <p:spPr bwMode="auto">
            <a:xfrm>
              <a:off x="959" y="2905"/>
              <a:ext cx="406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/>
              <a:r>
                <a:rPr lang="en-GB" sz="1400" dirty="0">
                  <a:latin typeface="Univers 45 Light" pitchFamily="34" charset="0"/>
                  <a:cs typeface="Arial" charset="0"/>
                </a:rPr>
                <a:t>China</a:t>
              </a:r>
              <a:endParaRPr lang="en-US" sz="1400" dirty="0">
                <a:latin typeface="Univers 45 Light" pitchFamily="34" charset="0"/>
                <a:cs typeface="Arial" charset="0"/>
              </a:endParaRPr>
            </a:p>
          </p:txBody>
        </p:sp>
        <p:sp>
          <p:nvSpPr>
            <p:cNvPr id="1035" name="Text Box 30"/>
            <p:cNvSpPr txBox="1">
              <a:spLocks noChangeArrowheads="1"/>
            </p:cNvSpPr>
            <p:nvPr/>
          </p:nvSpPr>
          <p:spPr bwMode="auto">
            <a:xfrm>
              <a:off x="1351" y="3150"/>
              <a:ext cx="356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/>
              <a:r>
                <a:rPr lang="en-GB" sz="1400" dirty="0">
                  <a:latin typeface="Univers 45 Light" pitchFamily="34" charset="0"/>
                  <a:cs typeface="Arial" charset="0"/>
                </a:rPr>
                <a:t>India</a:t>
              </a:r>
              <a:endParaRPr lang="en-US" sz="1400" dirty="0">
                <a:latin typeface="Univers 45 Light" pitchFamily="34" charset="0"/>
                <a:cs typeface="Arial" charset="0"/>
              </a:endParaRPr>
            </a:p>
          </p:txBody>
        </p:sp>
        <p:sp>
          <p:nvSpPr>
            <p:cNvPr id="1036" name="Text Box 31"/>
            <p:cNvSpPr txBox="1">
              <a:spLocks noChangeArrowheads="1"/>
            </p:cNvSpPr>
            <p:nvPr/>
          </p:nvSpPr>
          <p:spPr bwMode="auto">
            <a:xfrm>
              <a:off x="1423" y="2594"/>
              <a:ext cx="5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/>
              <a:r>
                <a:rPr lang="en-GB" sz="1400" dirty="0">
                  <a:latin typeface="Univers 45 Light" pitchFamily="34" charset="0"/>
                  <a:cs typeface="Arial" charset="0"/>
                </a:rPr>
                <a:t>S. Korea</a:t>
              </a:r>
              <a:endParaRPr lang="en-US" sz="1400" dirty="0">
                <a:latin typeface="Univers 45 Light" pitchFamily="34" charset="0"/>
                <a:cs typeface="Arial" charset="0"/>
              </a:endParaRPr>
            </a:p>
          </p:txBody>
        </p:sp>
        <p:sp>
          <p:nvSpPr>
            <p:cNvPr id="1040" name="Text Box 35"/>
            <p:cNvSpPr txBox="1">
              <a:spLocks noChangeArrowheads="1"/>
            </p:cNvSpPr>
            <p:nvPr/>
          </p:nvSpPr>
          <p:spPr bwMode="auto">
            <a:xfrm>
              <a:off x="3268" y="2104"/>
              <a:ext cx="461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/>
              <a:r>
                <a:rPr lang="en-GB" sz="1400" dirty="0">
                  <a:latin typeface="Univers 45 Light" pitchFamily="34" charset="0"/>
                  <a:cs typeface="Arial" charset="0"/>
                </a:rPr>
                <a:t>France</a:t>
              </a:r>
              <a:endParaRPr lang="en-US" sz="1400" dirty="0">
                <a:latin typeface="Univers 45 Light" pitchFamily="34" charset="0"/>
                <a:cs typeface="Arial" charset="0"/>
              </a:endParaRPr>
            </a:p>
          </p:txBody>
        </p:sp>
        <p:sp>
          <p:nvSpPr>
            <p:cNvPr id="1042" name="Text Box 37"/>
            <p:cNvSpPr txBox="1">
              <a:spLocks noChangeArrowheads="1"/>
            </p:cNvSpPr>
            <p:nvPr/>
          </p:nvSpPr>
          <p:spPr bwMode="auto">
            <a:xfrm>
              <a:off x="2729" y="2626"/>
              <a:ext cx="418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/>
              <a:r>
                <a:rPr lang="en-GB" sz="1400" dirty="0">
                  <a:latin typeface="Univers 45 Light" pitchFamily="34" charset="0"/>
                  <a:cs typeface="Arial" charset="0"/>
                </a:rPr>
                <a:t>Japan</a:t>
              </a:r>
              <a:endParaRPr lang="en-US" sz="1400" dirty="0">
                <a:latin typeface="Univers 45 Light" pitchFamily="34" charset="0"/>
                <a:cs typeface="Arial" charset="0"/>
              </a:endParaRPr>
            </a:p>
          </p:txBody>
        </p:sp>
      </p:grpSp>
      <p:sp>
        <p:nvSpPr>
          <p:cNvPr id="71703" name="Rectangle 23"/>
          <p:cNvSpPr>
            <a:spLocks noGrp="1" noChangeArrowheads="1"/>
          </p:cNvSpPr>
          <p:nvPr>
            <p:ph idx="1"/>
          </p:nvPr>
        </p:nvSpPr>
        <p:spPr>
          <a:xfrm>
            <a:off x="4422296" y="1788122"/>
            <a:ext cx="4209640" cy="4091470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en-US" sz="2000" b="1" dirty="0" smtClean="0"/>
              <a:t>China, India, (S. Korea), ….</a:t>
            </a:r>
          </a:p>
          <a:p>
            <a:pPr>
              <a:spcBef>
                <a:spcPts val="600"/>
              </a:spcBef>
            </a:pPr>
            <a:r>
              <a:rPr lang="en-US" sz="2000" u="sng" dirty="0" smtClean="0"/>
              <a:t>Large supplies of Electricity</a:t>
            </a:r>
            <a:r>
              <a:rPr lang="en-US" sz="2000" dirty="0" smtClean="0"/>
              <a:t> is needed to maintain economic growth. 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Governments actively following policies to expand energy supply. 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Different level of access to indigence fossil fuels for electricity production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Different socio-political atmospheres. </a:t>
            </a:r>
            <a:endParaRPr lang="en-US" sz="1600" dirty="0" smtClean="0"/>
          </a:p>
        </p:txBody>
      </p:sp>
      <p:sp>
        <p:nvSpPr>
          <p:cNvPr id="1029" name="Rectangle 41"/>
          <p:cNvSpPr>
            <a:spLocks noGrp="1" noChangeArrowheads="1"/>
          </p:cNvSpPr>
          <p:nvPr>
            <p:ph type="title"/>
          </p:nvPr>
        </p:nvSpPr>
        <p:spPr>
          <a:xfrm>
            <a:off x="1295400" y="458788"/>
            <a:ext cx="72390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“World” needs a lot of energy!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248509" y="336430"/>
            <a:ext cx="7262446" cy="1095555"/>
          </a:xfrm>
        </p:spPr>
        <p:txBody>
          <a:bodyPr/>
          <a:lstStyle/>
          <a:p>
            <a:r>
              <a:rPr lang="en-US" sz="2600" dirty="0" smtClean="0"/>
              <a:t>While current rationale for R&amp;D differs, the ultimate goal would be the same.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363" y="1711688"/>
            <a:ext cx="7262447" cy="4817128"/>
          </a:xfrm>
        </p:spPr>
        <p:txBody>
          <a:bodyPr/>
          <a:lstStyle/>
          <a:p>
            <a:pPr marL="344488" indent="-344488">
              <a:spcBef>
                <a:spcPct val="50000"/>
              </a:spcBef>
              <a:defRPr/>
            </a:pPr>
            <a:r>
              <a:rPr lang="en-US" sz="2000" dirty="0" smtClean="0"/>
              <a:t>Fusion R&amp;D expenditures are justified to government agencies who have different priorities and, therefore, respond to different “Roadmaps.”</a:t>
            </a:r>
          </a:p>
          <a:p>
            <a:pPr marL="744538" lvl="1" indent="-344488">
              <a:spcBef>
                <a:spcPts val="600"/>
              </a:spcBef>
              <a:defRPr/>
            </a:pPr>
            <a:r>
              <a:rPr lang="en-US" dirty="0" smtClean="0"/>
              <a:t>Different R&amp;D plans for the next decade.</a:t>
            </a:r>
          </a:p>
          <a:p>
            <a:pPr marL="344488" indent="-344488">
              <a:spcBef>
                <a:spcPct val="50000"/>
              </a:spcBef>
              <a:defRPr/>
            </a:pPr>
            <a:r>
              <a:rPr lang="en-US" sz="2000" dirty="0" smtClean="0"/>
              <a:t>However, large-scale (multi-billion $) fusion facilities beyond ITER and NIF can only be justified in the context of their contribution to energy </a:t>
            </a:r>
            <a:r>
              <a:rPr lang="en-US" sz="2000" dirty="0" smtClean="0"/>
              <a:t>supply , i.e., commercial fusion.</a:t>
            </a:r>
          </a:p>
          <a:p>
            <a:pPr marL="744538" lvl="1" indent="-344488">
              <a:spcBef>
                <a:spcPts val="600"/>
              </a:spcBef>
              <a:defRPr/>
            </a:pPr>
            <a:r>
              <a:rPr lang="en-US" dirty="0" smtClean="0"/>
              <a:t>Fusion </a:t>
            </a:r>
            <a:r>
              <a:rPr lang="en-US" dirty="0" smtClean="0">
                <a:solidFill>
                  <a:srgbClr val="000000"/>
                </a:solidFill>
              </a:rPr>
              <a:t>roadmaps should include </a:t>
            </a:r>
            <a:r>
              <a:rPr lang="en-US" u="sng" dirty="0" smtClean="0">
                <a:solidFill>
                  <a:srgbClr val="000000"/>
                </a:solidFill>
              </a:rPr>
              <a:t>all R&amp;D needed to achieve commercial fusion </a:t>
            </a:r>
            <a:r>
              <a:rPr lang="en-US" u="sng" dirty="0" smtClean="0">
                <a:solidFill>
                  <a:srgbClr val="000000"/>
                </a:solidFill>
              </a:rPr>
              <a:t>power.</a:t>
            </a:r>
            <a:endParaRPr lang="en-US" sz="2000" dirty="0" smtClean="0"/>
          </a:p>
          <a:p>
            <a:pPr marL="344488" indent="-344488">
              <a:spcBef>
                <a:spcPct val="50000"/>
              </a:spcBef>
              <a:defRPr/>
            </a:pPr>
            <a:r>
              <a:rPr lang="en-US" sz="2000" dirty="0" smtClean="0"/>
              <a:t>We </a:t>
            </a:r>
            <a:r>
              <a:rPr lang="en-US" sz="2000" dirty="0" smtClean="0"/>
              <a:t>will </a:t>
            </a:r>
            <a:r>
              <a:rPr lang="en-US" sz="2000" dirty="0" smtClean="0"/>
              <a:t>also have </a:t>
            </a:r>
            <a:endParaRPr lang="en-US" sz="2000" dirty="0" smtClean="0"/>
          </a:p>
          <a:p>
            <a:pPr marL="744538" lvl="1" indent="-344488">
              <a:spcBef>
                <a:spcPts val="600"/>
              </a:spcBef>
              <a:defRPr/>
            </a:pPr>
            <a:r>
              <a:rPr lang="en-US" dirty="0" smtClean="0"/>
              <a:t>Different Customers (e.g., Power Producers)</a:t>
            </a:r>
          </a:p>
          <a:p>
            <a:pPr marL="744538" lvl="1" indent="-344488">
              <a:spcBef>
                <a:spcPts val="600"/>
              </a:spcBef>
              <a:defRPr/>
            </a:pPr>
            <a:r>
              <a:rPr lang="en-US" dirty="0" smtClean="0"/>
              <a:t>Different criteria for success (e.g., Commercial viability)</a:t>
            </a:r>
          </a:p>
          <a:p>
            <a:pPr marL="744538" lvl="1" indent="-344488">
              <a:spcBef>
                <a:spcPts val="600"/>
              </a:spcBef>
              <a:defRPr/>
            </a:pPr>
            <a:r>
              <a:rPr lang="en-US" dirty="0" smtClean="0"/>
              <a:t>Timing (e.g., Is there a market need</a:t>
            </a:r>
            <a:r>
              <a:rPr lang="en-US" dirty="0" smtClean="0"/>
              <a:t>?)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38138"/>
            <a:ext cx="7455408" cy="1111250"/>
          </a:xfrm>
        </p:spPr>
        <p:txBody>
          <a:bodyPr/>
          <a:lstStyle/>
          <a:p>
            <a:r>
              <a:rPr lang="en-US" sz="2800" dirty="0" smtClean="0"/>
              <a:t>Fusion Energy Development Focuses on Facilities Rather than the Needed Science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685895"/>
            <a:ext cx="7389055" cy="3599337"/>
          </a:xfrm>
        </p:spPr>
        <p:txBody>
          <a:bodyPr/>
          <a:lstStyle/>
          <a:p>
            <a:r>
              <a:rPr lang="en-US" sz="2000" dirty="0" smtClean="0"/>
              <a:t>Current fusion roadmaps which focus on “Demo”  </a:t>
            </a:r>
            <a:r>
              <a:rPr lang="en-US" sz="2000" dirty="0" smtClean="0"/>
              <a:t>have </a:t>
            </a:r>
            <a:r>
              <a:rPr lang="en-US" sz="2000" dirty="0" smtClean="0"/>
              <a:t>a high probability of leading to lengthier and costlier programs (for commercial fusion).</a:t>
            </a:r>
          </a:p>
          <a:p>
            <a:pPr marL="744538" lvl="1" indent="-344488">
              <a:spcBef>
                <a:spcPts val="600"/>
              </a:spcBef>
              <a:defRPr/>
            </a:pPr>
            <a:r>
              <a:rPr lang="en-US" dirty="0" smtClean="0"/>
              <a:t>Mission will be </a:t>
            </a:r>
            <a:r>
              <a:rPr lang="en-US" dirty="0" smtClean="0"/>
              <a:t>redefined </a:t>
            </a:r>
            <a:r>
              <a:rPr lang="en-US" dirty="0" smtClean="0"/>
              <a:t>to fit the “promised” time frame.</a:t>
            </a:r>
          </a:p>
          <a:p>
            <a:pPr marL="744538" lvl="1" indent="-344488">
              <a:spcBef>
                <a:spcPts val="600"/>
              </a:spcBef>
              <a:defRPr/>
            </a:pPr>
            <a:r>
              <a:rPr lang="en-US" dirty="0" smtClean="0"/>
              <a:t>Cost,  available data base, etc. will lead to further mission contraction, expanding the R&amp;D needed after the next step and may also to un-necessary R&amp;D.</a:t>
            </a:r>
          </a:p>
          <a:p>
            <a:pPr marL="744538" lvl="1" indent="-344488">
              <a:spcBef>
                <a:spcPts val="600"/>
              </a:spcBef>
              <a:defRPr/>
            </a:pPr>
            <a:endParaRPr lang="en-US" dirty="0" smtClean="0"/>
          </a:p>
          <a:p>
            <a:pPr marL="344488" indent="-344488">
              <a:spcBef>
                <a:spcPts val="600"/>
              </a:spcBef>
              <a:defRPr/>
            </a:pPr>
            <a:r>
              <a:rPr lang="en-US" sz="2000" dirty="0" smtClean="0"/>
              <a:t>Recall ITER history (proposed in mid-80s, many revision of its mission, considerable expenditure, …). </a:t>
            </a:r>
            <a:endParaRPr lang="en-US" sz="2000" b="1" dirty="0" smtClean="0"/>
          </a:p>
          <a:p>
            <a:endParaRPr lang="en-US" u="sng" dirty="0" smtClean="0"/>
          </a:p>
          <a:p>
            <a:endParaRPr lang="en-US" dirty="0"/>
          </a:p>
        </p:txBody>
      </p:sp>
      <p:sp>
        <p:nvSpPr>
          <p:cNvPr id="5" name="Rectangle 23"/>
          <p:cNvSpPr txBox="1">
            <a:spLocks noChangeArrowheads="1"/>
          </p:cNvSpPr>
          <p:nvPr/>
        </p:nvSpPr>
        <p:spPr bwMode="auto">
          <a:xfrm>
            <a:off x="1258472" y="5528017"/>
            <a:ext cx="7346221" cy="1027005"/>
          </a:xfrm>
          <a:prstGeom prst="rect">
            <a:avLst/>
          </a:prstGeom>
          <a:solidFill>
            <a:schemeClr val="bg1"/>
          </a:solidFill>
          <a:ln w="38100">
            <a:solidFill>
              <a:srgbClr val="006666"/>
            </a:solidFill>
            <a:miter lim="800000"/>
            <a:headEnd/>
            <a:tailEnd/>
          </a:ln>
          <a:effectLst>
            <a:outerShdw blurRad="76200" dist="76200" dir="18900000" algn="bl" rotWithShape="0">
              <a:prstClr val="black">
                <a:alpha val="5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7475"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r>
              <a:rPr lang="en-US" sz="2000" b="1" kern="0" dirty="0" smtClean="0">
                <a:solidFill>
                  <a:schemeClr val="tx2"/>
                </a:solidFill>
              </a:rPr>
              <a:t>This is in contrast </a:t>
            </a:r>
            <a:r>
              <a:rPr lang="en-US" sz="2000" b="1" kern="0" dirty="0" smtClean="0">
                <a:solidFill>
                  <a:schemeClr val="tx2"/>
                </a:solidFill>
              </a:rPr>
              <a:t>with </a:t>
            </a:r>
            <a:r>
              <a:rPr lang="en-US" sz="2000" b="1" kern="0" dirty="0" smtClean="0">
                <a:solidFill>
                  <a:schemeClr val="tx2"/>
                </a:solidFill>
              </a:rPr>
              <a:t>the normal development path of any product in which the status of R&amp;D necessitates a facility for experimentation.</a:t>
            </a:r>
            <a:endParaRPr lang="en-US" sz="2000" b="1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49464" y="1213339"/>
            <a:ext cx="6830768" cy="2101362"/>
          </a:xfrm>
          <a:noFill/>
        </p:spPr>
        <p:txBody>
          <a:bodyPr/>
          <a:lstStyle/>
          <a:p>
            <a:r>
              <a:rPr lang="en-US" sz="3600" dirty="0" smtClean="0"/>
              <a:t>Developing Fusion Power Technologies (FNS)…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38138"/>
            <a:ext cx="7418388" cy="1111250"/>
          </a:xfrm>
        </p:spPr>
        <p:txBody>
          <a:bodyPr/>
          <a:lstStyle/>
          <a:p>
            <a:r>
              <a:rPr lang="en-US" sz="2800" dirty="0" smtClean="0"/>
              <a:t>Developing commercial fusion energy requires changes in our folklore: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2539" y="1669197"/>
            <a:ext cx="7324071" cy="4925033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Fusion power technologies (fusion nuclear sciences) are in their early stages of development.  We are NOT ready!</a:t>
            </a:r>
          </a:p>
          <a:p>
            <a:pPr>
              <a:spcBef>
                <a:spcPts val="1800"/>
              </a:spcBef>
              <a:defRPr/>
            </a:pPr>
            <a:r>
              <a:rPr lang="en-US" sz="2000" dirty="0" smtClean="0"/>
              <a:t>Development of fusion nuclear sciences requires a large amount of resources. </a:t>
            </a:r>
            <a:endParaRPr lang="en-US" sz="1800" dirty="0" smtClean="0"/>
          </a:p>
          <a:p>
            <a:pPr lvl="1">
              <a:spcBef>
                <a:spcPts val="600"/>
              </a:spcBef>
              <a:defRPr/>
            </a:pPr>
            <a:r>
              <a:rPr lang="en-US" sz="1800" dirty="0" smtClean="0"/>
              <a:t>We readily talk about multi-billion-$ plasma-based facilities but frown at $1B price tag of IFMIF.</a:t>
            </a:r>
            <a:endParaRPr lang="en-US" sz="2200" dirty="0" smtClean="0"/>
          </a:p>
          <a:p>
            <a:pPr>
              <a:spcBef>
                <a:spcPts val="1800"/>
              </a:spcBef>
              <a:defRPr/>
            </a:pPr>
            <a:r>
              <a:rPr lang="en-US" sz="1800" dirty="0" smtClean="0"/>
              <a:t>The perception that the only way to develop fusion nuclear </a:t>
            </a:r>
            <a:r>
              <a:rPr lang="en-US" sz="1800" dirty="0" smtClean="0"/>
              <a:t>technologies </a:t>
            </a:r>
            <a:r>
              <a:rPr lang="en-US" sz="1800" dirty="0" smtClean="0"/>
              <a:t>is to have 14-MeV neutrons is not correct (cook and look approach is very expensive and time-consuming)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800" dirty="0" smtClean="0"/>
              <a:t>A large potion of R&amp;D can and should be performed in simulated environments (non-nuclear and/or fission test).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800" dirty="0" smtClean="0"/>
              <a:t>Fusion nuclear testing is needed only to validate the predicted performance plus all synergetic effects that were not foreseen.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800" dirty="0" smtClean="0"/>
              <a:t>14-MeV neutron sources are NOT equal.</a:t>
            </a:r>
            <a:endParaRPr lang="en-US" sz="2200" dirty="0" smtClean="0"/>
          </a:p>
          <a:p>
            <a:pPr lvl="1">
              <a:defRPr/>
            </a:pPr>
            <a:endParaRPr lang="en-US" sz="1400" dirty="0" smtClean="0"/>
          </a:p>
          <a:p>
            <a:pPr lvl="1">
              <a:defRPr/>
            </a:pPr>
            <a:endParaRPr lang="en-US" sz="1400" dirty="0" smtClean="0"/>
          </a:p>
          <a:p>
            <a:pPr>
              <a:buNone/>
              <a:defRPr/>
            </a:pPr>
            <a:endParaRPr lang="en-US" sz="2200" dirty="0" smtClean="0"/>
          </a:p>
          <a:p>
            <a:pPr>
              <a:buNone/>
              <a:defRPr/>
            </a:pPr>
            <a:endParaRPr lang="en-US" sz="1600" dirty="0"/>
          </a:p>
          <a:p>
            <a:pPr lvl="1">
              <a:buFont typeface="Wingdings" pitchFamily="2" charset="2"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sz="16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8516</TotalTime>
  <Words>1183</Words>
  <Application>Microsoft Office PowerPoint</Application>
  <PresentationFormat>On-screen Show (4:3)</PresentationFormat>
  <Paragraphs>152</Paragraphs>
  <Slides>15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Echo</vt:lpstr>
      <vt:lpstr>Microsoft Office Excel 97-2003 Worksheet</vt:lpstr>
      <vt:lpstr>From ITER to Demo -- Technology Towards Fusion Power</vt:lpstr>
      <vt:lpstr>Is there a case for a “unified” international road-map  for fusion?</vt:lpstr>
      <vt:lpstr>“World” needs a lot of energy!</vt:lpstr>
      <vt:lpstr>“World” needs a lot of energy!</vt:lpstr>
      <vt:lpstr>“World” needs a lot of energy!</vt:lpstr>
      <vt:lpstr>While current rationale for R&amp;D differs, the ultimate goal would be the same.</vt:lpstr>
      <vt:lpstr>Fusion Energy Development Focuses on Facilities Rather than the Needed Science</vt:lpstr>
      <vt:lpstr>Developing Fusion Power Technologies (FNS)…</vt:lpstr>
      <vt:lpstr>Developing commercial fusion energy requires changes in our folklore: </vt:lpstr>
      <vt:lpstr>We should focus on developing a technical roadmap</vt:lpstr>
      <vt:lpstr>Framework for technical roadmap</vt:lpstr>
      <vt:lpstr>In summary …</vt:lpstr>
      <vt:lpstr>Thank you!</vt:lpstr>
      <vt:lpstr>A faster fusion development program requires decoupling of fusion technology development from ITER</vt:lpstr>
      <vt:lpstr>In summary: Why? How (not to)?</vt:lpstr>
    </vt:vector>
  </TitlesOfParts>
  <Company>UC San Diego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Farrokh Najmabadi</dc:creator>
  <cp:lastModifiedBy>Farrokh Najmabadi</cp:lastModifiedBy>
  <cp:revision>227</cp:revision>
  <dcterms:created xsi:type="dcterms:W3CDTF">2007-04-24T18:01:29Z</dcterms:created>
  <dcterms:modified xsi:type="dcterms:W3CDTF">2012-08-27T22:48:19Z</dcterms:modified>
</cp:coreProperties>
</file>