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wmf" ContentType="image/x-wmf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3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Default Extension="wdp" ContentType="image/vnd.ms-photo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14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Default Extension="rels" ContentType="application/vnd.openxmlformats-package.relationships+xml"/>
  <Override PartName="/ppt/slides/slide24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88" r:id="rId4"/>
    <p:sldId id="291" r:id="rId5"/>
    <p:sldId id="290" r:id="rId6"/>
    <p:sldId id="279" r:id="rId7"/>
    <p:sldId id="280" r:id="rId8"/>
    <p:sldId id="257" r:id="rId9"/>
    <p:sldId id="271" r:id="rId10"/>
    <p:sldId id="306" r:id="rId11"/>
    <p:sldId id="273" r:id="rId12"/>
    <p:sldId id="283" r:id="rId13"/>
    <p:sldId id="287" r:id="rId14"/>
    <p:sldId id="286" r:id="rId15"/>
    <p:sldId id="284" r:id="rId16"/>
    <p:sldId id="311" r:id="rId17"/>
    <p:sldId id="312" r:id="rId18"/>
    <p:sldId id="313" r:id="rId19"/>
    <p:sldId id="308" r:id="rId20"/>
    <p:sldId id="281" r:id="rId21"/>
    <p:sldId id="292" r:id="rId22"/>
    <p:sldId id="293" r:id="rId23"/>
    <p:sldId id="309" r:id="rId24"/>
    <p:sldId id="289" r:id="rId25"/>
    <p:sldId id="310" r:id="rId26"/>
    <p:sldId id="302" r:id="rId27"/>
    <p:sldId id="303" r:id="rId28"/>
    <p:sldId id="304" r:id="rId29"/>
    <p:sldId id="294" r:id="rId30"/>
    <p:sldId id="295" r:id="rId31"/>
    <p:sldId id="282" r:id="rId32"/>
    <p:sldId id="298" r:id="rId33"/>
    <p:sldId id="299" r:id="rId34"/>
    <p:sldId id="300" r:id="rId35"/>
    <p:sldId id="301" r:id="rId36"/>
    <p:sldId id="315" r:id="rId37"/>
    <p:sldId id="265" r:id="rId38"/>
    <p:sldId id="274" r:id="rId39"/>
    <p:sldId id="266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960" y="-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3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35" Type="http://schemas.openxmlformats.org/officeDocument/2006/relationships/slide" Target="slides/slide33.xml"/><Relationship Id="rId31" Type="http://schemas.openxmlformats.org/officeDocument/2006/relationships/slide" Target="slides/slide29.xml"/><Relationship Id="rId34" Type="http://schemas.openxmlformats.org/officeDocument/2006/relationships/slide" Target="slides/slide32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7" Type="http://schemas.openxmlformats.org/officeDocument/2006/relationships/slide" Target="slides/slide5.xml"/><Relationship Id="rId36" Type="http://schemas.openxmlformats.org/officeDocument/2006/relationships/slide" Target="slides/slide34.xml"/><Relationship Id="rId4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0" Type="http://schemas.openxmlformats.org/officeDocument/2006/relationships/slide" Target="slides/slide8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7" Type="http://schemas.openxmlformats.org/officeDocument/2006/relationships/slide" Target="slides/slide25.xml"/><Relationship Id="rId14" Type="http://schemas.openxmlformats.org/officeDocument/2006/relationships/slide" Target="slides/slide12.xml"/><Relationship Id="rId23" Type="http://schemas.openxmlformats.org/officeDocument/2006/relationships/slide" Target="slides/slide21.xml"/><Relationship Id="rId4" Type="http://schemas.openxmlformats.org/officeDocument/2006/relationships/slide" Target="slides/slide2.xml"/><Relationship Id="rId28" Type="http://schemas.openxmlformats.org/officeDocument/2006/relationships/slide" Target="slides/slide26.xml"/><Relationship Id="rId45" Type="http://schemas.openxmlformats.org/officeDocument/2006/relationships/theme" Target="theme/theme1.xml"/><Relationship Id="rId26" Type="http://schemas.openxmlformats.org/officeDocument/2006/relationships/slide" Target="slides/slide24.xml"/><Relationship Id="rId30" Type="http://schemas.openxmlformats.org/officeDocument/2006/relationships/slide" Target="slides/slide28.xml"/><Relationship Id="rId11" Type="http://schemas.openxmlformats.org/officeDocument/2006/relationships/slide" Target="slides/slide9.xml"/><Relationship Id="rId42" Type="http://schemas.openxmlformats.org/officeDocument/2006/relationships/printerSettings" Target="printerSettings/printerSettings1.bin"/><Relationship Id="rId29" Type="http://schemas.openxmlformats.org/officeDocument/2006/relationships/slide" Target="slides/slide27.xml"/><Relationship Id="rId6" Type="http://schemas.openxmlformats.org/officeDocument/2006/relationships/slide" Target="slides/slide4.xml"/><Relationship Id="rId16" Type="http://schemas.openxmlformats.org/officeDocument/2006/relationships/slide" Target="slides/slide14.xml"/><Relationship Id="rId33" Type="http://schemas.openxmlformats.org/officeDocument/2006/relationships/slide" Target="slides/slide31.xml"/><Relationship Id="rId44" Type="http://schemas.openxmlformats.org/officeDocument/2006/relationships/viewProps" Target="viewProps.xml"/><Relationship Id="rId4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9" Type="http://schemas.openxmlformats.org/officeDocument/2006/relationships/slide" Target="slides/slide17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" Type="http://schemas.openxmlformats.org/officeDocument/2006/relationships/slideMaster" Target="slideMasters/slideMaster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A3963-AC8F-4DEF-A270-C6C48151AED6}" type="datetimeFigureOut">
              <a:rPr lang="en-IN" smtClean="0"/>
              <a:pPr/>
              <a:t>12/14/11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1BFCF-D22A-472A-A43A-4A7DF728DA8B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8664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BB39D8-B0E0-4F1F-9D60-9766405A71D7}" type="slidenum">
              <a:rPr lang="en-GB"/>
              <a:pPr/>
              <a:t>15</a:t>
            </a:fld>
            <a:endParaRPr lang="en-GB"/>
          </a:p>
        </p:txBody>
      </p:sp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172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/>
            <a:fld id="{5FF1EB6B-93ED-477E-938A-52680BCDB45F}" type="slidenum">
              <a:rPr lang="en-US" sz="1200">
                <a:latin typeface="Comic Sans MS" pitchFamily="66" charset="0"/>
                <a:ea typeface="MS PGothic" pitchFamily="34" charset="-128"/>
              </a:rPr>
              <a:pPr algn="r"/>
              <a:t>15</a:t>
            </a:fld>
            <a:endParaRPr lang="en-US" sz="1200">
              <a:latin typeface="Comic Sans MS" pitchFamily="66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CBDF4C-2A9C-4D36-B679-ED193691AFE4}" type="slidenum">
              <a:rPr lang="en-GB"/>
              <a:pPr/>
              <a:t>16</a:t>
            </a:fld>
            <a:endParaRPr lang="en-GB"/>
          </a:p>
        </p:txBody>
      </p:sp>
      <p:sp>
        <p:nvSpPr>
          <p:cNvPr id="11266" name="Rectangle 6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>
              <a:buFont typeface="Times New Roman" pitchFamily="18" charset="0"/>
              <a:buNone/>
            </a:pPr>
            <a:fld id="{E4515AEE-5AC4-40FB-A1C3-87E204A8A274}" type="slidenum">
              <a:rPr lang="en-US" sz="1200">
                <a:ea typeface="MS PGothic" pitchFamily="34" charset="-128"/>
              </a:rPr>
              <a:pPr algn="r">
                <a:buFont typeface="Times New Roman" pitchFamily="18" charset="0"/>
                <a:buNone/>
              </a:pPr>
              <a:t>16</a:t>
            </a:fld>
            <a:endParaRPr lang="en-US" sz="1200">
              <a:ea typeface="MS PGothic" pitchFamily="34" charset="-128"/>
            </a:endParaRPr>
          </a:p>
        </p:txBody>
      </p:sp>
      <p:sp>
        <p:nvSpPr>
          <p:cNvPr id="112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AFD1-D0C2-4C4D-AEC5-4BA870A5C90B}" type="datetimeFigureOut">
              <a:rPr lang="en-IN" smtClean="0"/>
              <a:pPr/>
              <a:t>12/14/11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CE2E-9187-4361-AB81-BFD556D1020F}" type="slidenum">
              <a:rPr lang="en-IN" smtClean="0"/>
              <a:pPr/>
              <a:t>‹#›</a:t>
            </a:fld>
            <a:endParaRPr lang="en-IN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81000" y="304800"/>
            <a:ext cx="685800" cy="978932"/>
            <a:chOff x="381000" y="304800"/>
            <a:chExt cx="685800" cy="978932"/>
          </a:xfrm>
        </p:grpSpPr>
        <p:pic>
          <p:nvPicPr>
            <p:cNvPr id="8" name="Picture 7"/>
            <p:cNvPicPr/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304800"/>
              <a:ext cx="685800" cy="65659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 userDrawn="1"/>
          </p:nvSpPr>
          <p:spPr>
            <a:xfrm>
              <a:off x="457200" y="914400"/>
              <a:ext cx="498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IPR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99694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AFD1-D0C2-4C4D-AEC5-4BA870A5C90B}" type="datetimeFigureOut">
              <a:rPr lang="en-IN" smtClean="0"/>
              <a:pPr/>
              <a:t>12/14/11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CE2E-9187-4361-AB81-BFD556D1020F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7" name="Picture 9" descr="logo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04800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2615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AFD1-D0C2-4C4D-AEC5-4BA870A5C90B}" type="datetimeFigureOut">
              <a:rPr lang="en-IN" smtClean="0"/>
              <a:pPr/>
              <a:t>12/14/11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CE2E-9187-4361-AB81-BFD556D1020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8868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ogo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161" y="1268760"/>
            <a:ext cx="8280920" cy="1470025"/>
          </a:xfr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US" dirty="0" smtClean="0"/>
              <a:t>Add Title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15616" y="3212976"/>
            <a:ext cx="6912768" cy="1440160"/>
          </a:xfrm>
        </p:spPr>
        <p:txBody>
          <a:bodyPr anchor="ctr" anchorCtr="0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Add Sub-Title</a:t>
            </a:r>
            <a:endParaRPr lang="en-IN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624779" y="4872975"/>
            <a:ext cx="1872208" cy="360015"/>
          </a:xfrm>
        </p:spPr>
        <p:txBody>
          <a:bodyPr/>
          <a:lstStyle>
            <a:lvl1pPr marL="0" indent="0" algn="ctr">
              <a:buNone/>
              <a:defRPr sz="2000" b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err="1" smtClean="0"/>
              <a:t>dd</a:t>
            </a:r>
            <a:r>
              <a:rPr lang="en-US" dirty="0" smtClean="0"/>
              <a:t>-mmm-</a:t>
            </a:r>
            <a:r>
              <a:rPr lang="en-US" dirty="0" err="1" smtClean="0"/>
              <a:t>yyyy</a:t>
            </a:r>
            <a:endParaRPr lang="en-IN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53986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357563" y="6643688"/>
            <a:ext cx="4572000" cy="214312"/>
          </a:xfrm>
          <a:prstGeom prst="rect">
            <a:avLst/>
          </a:prstGeom>
          <a:solidFill>
            <a:srgbClr val="000066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5" name="Snip Single Corner Rectangle 4"/>
          <p:cNvSpPr/>
          <p:nvPr userDrawn="1"/>
        </p:nvSpPr>
        <p:spPr>
          <a:xfrm>
            <a:off x="11875" y="6440488"/>
            <a:ext cx="3500438" cy="428625"/>
          </a:xfrm>
          <a:prstGeom prst="snip1Rect">
            <a:avLst>
              <a:gd name="adj" fmla="val 50000"/>
            </a:avLst>
          </a:prstGeom>
          <a:solidFill>
            <a:srgbClr val="000066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19104" y="142852"/>
            <a:ext cx="7143800" cy="642942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>
            <a:solidFill>
              <a:srgbClr val="000066"/>
            </a:solidFill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N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6250" y="6441250"/>
            <a:ext cx="1285875" cy="417513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000066"/>
          </a:solidFill>
          <a:ln>
            <a:solidFill>
              <a:srgbClr val="000066"/>
            </a:solidFill>
          </a:ln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fld id="{31E3DF4E-201D-4D13-B49B-7F85AC5CAB5F}" type="slidenum">
              <a:rPr lang="en-IN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509963" y="6644852"/>
            <a:ext cx="4572000" cy="214312"/>
          </a:xfrm>
          <a:prstGeom prst="rect">
            <a:avLst/>
          </a:prstGeom>
          <a:solidFill>
            <a:srgbClr val="000066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227770" y="6498850"/>
            <a:ext cx="61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IN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70934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357563" y="6643688"/>
            <a:ext cx="4572000" cy="214312"/>
          </a:xfrm>
          <a:prstGeom prst="rect">
            <a:avLst/>
          </a:prstGeom>
          <a:solidFill>
            <a:srgbClr val="000066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9412" y="6498850"/>
            <a:ext cx="2133600" cy="365125"/>
          </a:xfrm>
          <a:solidFill>
            <a:srgbClr val="000066"/>
          </a:solidFill>
          <a:ln>
            <a:solidFill>
              <a:srgbClr val="000066"/>
            </a:solidFill>
          </a:ln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A6B46639-7194-4B46-8D92-8E4C63E01733}" type="slidenum">
              <a:rPr lang="en-IN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IN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509963" y="6644852"/>
            <a:ext cx="4572000" cy="214312"/>
          </a:xfrm>
          <a:prstGeom prst="rect">
            <a:avLst/>
          </a:prstGeom>
          <a:solidFill>
            <a:srgbClr val="000066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2264" y="6498850"/>
            <a:ext cx="61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IN" smtClean="0">
                <a:solidFill>
                  <a:prstClr val="white"/>
                </a:solidFill>
              </a:rPr>
              <a:t>15th EB meeting,  IPR</a:t>
            </a:r>
            <a:endParaRPr lang="en-IN"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79512" y="6416738"/>
            <a:ext cx="8820000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90752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81128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81128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8" name="Rectangle 7"/>
          <p:cNvSpPr/>
          <p:nvPr userDrawn="1"/>
        </p:nvSpPr>
        <p:spPr>
          <a:xfrm>
            <a:off x="3357563" y="6643688"/>
            <a:ext cx="4572000" cy="214312"/>
          </a:xfrm>
          <a:prstGeom prst="rect">
            <a:avLst/>
          </a:prstGeom>
          <a:solidFill>
            <a:srgbClr val="000066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6975"/>
            <a:ext cx="21336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C2BCB15E-F01C-403B-A8BD-F668F4557E45}" type="slidenum">
              <a:rPr lang="en-IN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IN">
              <a:solidFill>
                <a:prstClr val="white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2264" y="6501594"/>
            <a:ext cx="61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IN" smtClean="0">
                <a:solidFill>
                  <a:prstClr val="white"/>
                </a:solidFill>
              </a:rPr>
              <a:t>15th EB meeting,  IPR</a:t>
            </a:r>
            <a:endParaRPr lang="en-IN"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79512" y="6416738"/>
            <a:ext cx="8820000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70786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2064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2064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88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7FB81-287D-4EE0-908E-9235129CB1DF}" type="slidenum">
              <a:rPr lang="en-IN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IN">
              <a:solidFill>
                <a:prstClr val="white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2264" y="6501594"/>
            <a:ext cx="61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 smtClean="0">
                <a:solidFill>
                  <a:prstClr val="white"/>
                </a:solidFill>
              </a:rPr>
              <a:t>15th EB meeting,  IPR</a:t>
            </a:r>
            <a:endParaRPr lang="en-IN" dirty="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79512" y="6416738"/>
            <a:ext cx="8820000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67097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88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7FB81-287D-4EE0-908E-9235129CB1DF}" type="slidenum">
              <a:rPr lang="en-IN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IN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2264" y="6501594"/>
            <a:ext cx="61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 smtClean="0">
                <a:solidFill>
                  <a:prstClr val="white"/>
                </a:solidFill>
              </a:rPr>
              <a:t>15th EB meeting,  IPR</a:t>
            </a:r>
            <a:endParaRPr lang="en-IN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79512" y="6416738"/>
            <a:ext cx="8820000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97245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88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7FB81-287D-4EE0-908E-9235129CB1DF}" type="slidenum">
              <a:rPr lang="en-IN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IN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2264" y="6501594"/>
            <a:ext cx="61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 smtClean="0">
                <a:solidFill>
                  <a:prstClr val="white"/>
                </a:solidFill>
              </a:rPr>
              <a:t>15th EB meeting,  IPR</a:t>
            </a:r>
            <a:endParaRPr lang="en-IN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79512" y="6416738"/>
            <a:ext cx="8820000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85030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88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7FB81-287D-4EE0-908E-9235129CB1DF}" type="slidenum">
              <a:rPr lang="en-IN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IN">
              <a:solidFill>
                <a:prstClr val="white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2264" y="6501594"/>
            <a:ext cx="61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 smtClean="0">
                <a:solidFill>
                  <a:prstClr val="white"/>
                </a:solidFill>
              </a:rPr>
              <a:t>15th EB meeting,  IPR</a:t>
            </a:r>
            <a:endParaRPr lang="en-IN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79512" y="6416738"/>
            <a:ext cx="8820000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26381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056784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AFD1-D0C2-4C4D-AEC5-4BA870A5C90B}" type="datetimeFigureOut">
              <a:rPr lang="en-IN" smtClean="0"/>
              <a:pPr/>
              <a:t>12/14/11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CE2E-9187-4361-AB81-BFD556D1020F}" type="slidenum">
              <a:rPr lang="en-IN" smtClean="0"/>
              <a:pPr/>
              <a:t>‹#›</a:t>
            </a:fld>
            <a:endParaRPr lang="en-IN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81000" y="304800"/>
            <a:ext cx="685800" cy="978932"/>
            <a:chOff x="381000" y="304800"/>
            <a:chExt cx="685800" cy="978932"/>
          </a:xfrm>
        </p:grpSpPr>
        <p:pic>
          <p:nvPicPr>
            <p:cNvPr id="8" name="Picture 7"/>
            <p:cNvPicPr/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304800"/>
              <a:ext cx="685800" cy="65659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 userDrawn="1"/>
          </p:nvSpPr>
          <p:spPr>
            <a:xfrm>
              <a:off x="457200" y="914400"/>
              <a:ext cx="498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IPR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12049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88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7FB81-287D-4EE0-908E-9235129CB1DF}" type="slidenum">
              <a:rPr lang="en-IN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IN">
              <a:solidFill>
                <a:prstClr val="white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2264" y="6501594"/>
            <a:ext cx="61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 smtClean="0">
                <a:solidFill>
                  <a:prstClr val="white"/>
                </a:solidFill>
              </a:rPr>
              <a:t>15th EB meeting,  IPR</a:t>
            </a:r>
            <a:endParaRPr lang="en-IN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79512" y="6416738"/>
            <a:ext cx="8820000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00789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88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7FB81-287D-4EE0-908E-9235129CB1DF}" type="slidenum">
              <a:rPr lang="en-IN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IN">
              <a:solidFill>
                <a:prstClr val="white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2264" y="6501594"/>
            <a:ext cx="61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 smtClean="0">
                <a:solidFill>
                  <a:prstClr val="white"/>
                </a:solidFill>
              </a:rPr>
              <a:t>15th EB meeting,  IPR</a:t>
            </a:r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79512" y="6416738"/>
            <a:ext cx="8820000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8275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88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7FB81-287D-4EE0-908E-9235129CB1DF}" type="slidenum">
              <a:rPr lang="en-IN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IN">
              <a:solidFill>
                <a:prstClr val="white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2264" y="6501594"/>
            <a:ext cx="61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 smtClean="0">
                <a:solidFill>
                  <a:prstClr val="white"/>
                </a:solidFill>
              </a:rPr>
              <a:t>15th EB meeting,  IPR</a:t>
            </a:r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79512" y="6416738"/>
            <a:ext cx="8820000" cy="0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54904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AFD1-D0C2-4C4D-AEC5-4BA870A5C90B}" type="datetimeFigureOut">
              <a:rPr lang="en-IN" smtClean="0"/>
              <a:pPr/>
              <a:t>12/14/11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CE2E-9187-4361-AB81-BFD556D1020F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7" name="Picture 9" descr="logo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04800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40486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AFD1-D0C2-4C4D-AEC5-4BA870A5C90B}" type="datetimeFigureOut">
              <a:rPr lang="en-IN" smtClean="0"/>
              <a:pPr/>
              <a:t>12/14/11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CE2E-9187-4361-AB81-BFD556D1020F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8" name="Picture 9" descr="logo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04800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4723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AFD1-D0C2-4C4D-AEC5-4BA870A5C90B}" type="datetimeFigureOut">
              <a:rPr lang="en-IN" smtClean="0"/>
              <a:pPr/>
              <a:t>12/14/11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CE2E-9187-4361-AB81-BFD556D1020F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10" name="Picture 9" descr="logo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04800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0768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5832648" cy="11381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CE2E-9187-4361-AB81-BFD556D1020F}" type="slidenum">
              <a:rPr lang="en-IN" smtClean="0"/>
              <a:pPr/>
              <a:t>‹#›</a:t>
            </a:fld>
            <a:endParaRPr lang="en-IN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81000" y="304800"/>
            <a:ext cx="685800" cy="978932"/>
            <a:chOff x="381000" y="304800"/>
            <a:chExt cx="685800" cy="978932"/>
          </a:xfrm>
        </p:grpSpPr>
        <p:pic>
          <p:nvPicPr>
            <p:cNvPr id="7" name="Picture 6"/>
            <p:cNvPicPr/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304800"/>
              <a:ext cx="685800" cy="65659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 userDrawn="1"/>
          </p:nvSpPr>
          <p:spPr>
            <a:xfrm>
              <a:off x="457200" y="914400"/>
              <a:ext cx="498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IPR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16539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381000" y="304800"/>
            <a:ext cx="685800" cy="978932"/>
            <a:chOff x="381000" y="304800"/>
            <a:chExt cx="685800" cy="978932"/>
          </a:xfrm>
        </p:grpSpPr>
        <p:pic>
          <p:nvPicPr>
            <p:cNvPr id="11" name="Picture 10"/>
            <p:cNvPicPr/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304800"/>
              <a:ext cx="685800" cy="656590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457200" y="914400"/>
              <a:ext cx="498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IPR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3738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AFD1-D0C2-4C4D-AEC5-4BA870A5C90B}" type="datetimeFigureOut">
              <a:rPr lang="en-IN" smtClean="0"/>
              <a:pPr/>
              <a:t>12/14/11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CE2E-9187-4361-AB81-BFD556D1020F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8" name="Picture 9" descr="logo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04800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31674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5AFD1-D0C2-4C4D-AEC5-4BA870A5C90B}" type="datetimeFigureOut">
              <a:rPr lang="en-IN" smtClean="0"/>
              <a:pPr/>
              <a:t>12/14/11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9CE2E-9187-4361-AB81-BFD556D1020F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8" name="Picture 9" descr="logo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04800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8143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5AFD1-D0C2-4C4D-AEC5-4BA870A5C90B}" type="datetimeFigureOut">
              <a:rPr lang="en-IN" smtClean="0"/>
              <a:pPr/>
              <a:t>12/14/11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9CE2E-9187-4361-AB81-BFD556D1020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172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IN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2264" y="6356350"/>
            <a:ext cx="61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IN" smtClean="0">
                <a:solidFill>
                  <a:prstClr val="white"/>
                </a:solidFill>
              </a:rPr>
              <a:t>15th EB meeting,  IPR</a:t>
            </a:r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D19C67D4-B5A2-4A3B-9EF0-92DBEBE8A0FF}" type="slidenum">
              <a:rPr lang="en-IN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I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7112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b="1" kern="1200">
          <a:solidFill>
            <a:schemeClr val="bg1"/>
          </a:solidFill>
          <a:latin typeface="+mj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bg1"/>
          </a:solidFill>
          <a:latin typeface="+mj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bg1"/>
          </a:solidFill>
          <a:latin typeface="+mj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j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5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5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5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jpeg"/><Relationship Id="rId6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9" Type="http://schemas.openxmlformats.org/officeDocument/2006/relationships/image" Target="../media/image2.jpeg"/><Relationship Id="rId3" Type="http://schemas.openxmlformats.org/officeDocument/2006/relationships/image" Target="../media/image40.png"/><Relationship Id="rId6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5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jpeg"/><Relationship Id="rId5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4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image" Target="../media/image59.jpeg"/><Relationship Id="rId5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image" Target="../media/image65.jpe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63.jpeg"/><Relationship Id="rId5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Relationship Id="rId5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Relationship Id="rId5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4" Type="http://schemas.openxmlformats.org/officeDocument/2006/relationships/image" Target="../media/image85.jpeg"/><Relationship Id="rId20" Type="http://schemas.openxmlformats.org/officeDocument/2006/relationships/image" Target="../media/image91.png"/><Relationship Id="rId4" Type="http://schemas.openxmlformats.org/officeDocument/2006/relationships/image" Target="../media/image75.jpeg"/><Relationship Id="rId7" Type="http://schemas.openxmlformats.org/officeDocument/2006/relationships/image" Target="../media/image78.jpeg"/><Relationship Id="rId11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6" Type="http://schemas.openxmlformats.org/officeDocument/2006/relationships/image" Target="../media/image87.jpeg"/><Relationship Id="rId8" Type="http://schemas.openxmlformats.org/officeDocument/2006/relationships/image" Target="../media/image79.jpeg"/><Relationship Id="rId13" Type="http://schemas.openxmlformats.org/officeDocument/2006/relationships/image" Target="../media/image84.png"/><Relationship Id="rId10" Type="http://schemas.openxmlformats.org/officeDocument/2006/relationships/image" Target="../media/image81.jpeg"/><Relationship Id="rId5" Type="http://schemas.openxmlformats.org/officeDocument/2006/relationships/image" Target="../media/image76.png"/><Relationship Id="rId15" Type="http://schemas.openxmlformats.org/officeDocument/2006/relationships/image" Target="../media/image86.jpeg"/><Relationship Id="rId12" Type="http://schemas.openxmlformats.org/officeDocument/2006/relationships/image" Target="../media/image83.jpeg"/><Relationship Id="rId17" Type="http://schemas.openxmlformats.org/officeDocument/2006/relationships/image" Target="../media/image88.jpeg"/><Relationship Id="rId19" Type="http://schemas.openxmlformats.org/officeDocument/2006/relationships/image" Target="../media/image90.emf"/><Relationship Id="rId2" Type="http://schemas.openxmlformats.org/officeDocument/2006/relationships/image" Target="../media/image7.png"/><Relationship Id="rId9" Type="http://schemas.openxmlformats.org/officeDocument/2006/relationships/image" Target="../media/image80.png"/><Relationship Id="rId3" Type="http://schemas.openxmlformats.org/officeDocument/2006/relationships/image" Target="../media/image74.jpeg"/><Relationship Id="rId18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wmf"/><Relationship Id="rId3" Type="http://schemas.openxmlformats.org/officeDocument/2006/relationships/image" Target="../media/image10.jpeg"/><Relationship Id="rId5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3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470025"/>
          </a:xfrm>
        </p:spPr>
        <p:txBody>
          <a:bodyPr>
            <a:normAutofit/>
          </a:bodyPr>
          <a:lstStyle/>
          <a:p>
            <a:r>
              <a:rPr lang="en-US" b="1" u="sng" dirty="0"/>
              <a:t>Fusion </a:t>
            </a:r>
            <a:r>
              <a:rPr lang="en-US" b="1" u="sng" dirty="0" smtClean="0"/>
              <a:t>Research </a:t>
            </a:r>
            <a:r>
              <a:rPr lang="en-US" b="1" u="sng" dirty="0"/>
              <a:t>in India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238128"/>
            <a:ext cx="7632848" cy="2999184"/>
          </a:xfrm>
        </p:spPr>
        <p:txBody>
          <a:bodyPr>
            <a:noAutofit/>
          </a:bodyPr>
          <a:lstStyle/>
          <a:p>
            <a:r>
              <a:rPr lang="en-U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Fusion Power Associates</a:t>
            </a:r>
            <a:endParaRPr lang="en-US" sz="20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32</a:t>
            </a:r>
            <a:r>
              <a:rPr lang="en-US" sz="2000" i="1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Annual  Meeting &amp; Symposium,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Dec. 14-15, Washington DC</a:t>
            </a:r>
          </a:p>
          <a:p>
            <a:r>
              <a:rPr lang="en-IN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IN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IN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Shishir </a:t>
            </a:r>
            <a:r>
              <a:rPr lang="en-U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Deshpande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Project Director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ITER-India </a:t>
            </a:r>
            <a:endParaRPr lang="en-US" sz="20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IN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4311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260648"/>
            <a:ext cx="6995120" cy="576064"/>
          </a:xfrm>
          <a:solidFill>
            <a:schemeClr val="bg1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en-US" sz="3600" b="1" u="sng" dirty="0" smtClean="0">
                <a:solidFill>
                  <a:srgbClr val="C00000"/>
                </a:solidFill>
              </a:rPr>
              <a:t>Divertor R&amp;D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W-alloy (W+1% La2O3) </a:t>
            </a:r>
            <a:r>
              <a:rPr lang="en-US" sz="2400" dirty="0" err="1" smtClean="0"/>
              <a:t>monoblock</a:t>
            </a:r>
            <a:r>
              <a:rPr lang="en-US" sz="2400" dirty="0" smtClean="0"/>
              <a:t> for div. target: Test mock-ups fabricated using high pressure, high temp. diffusion bonding. </a:t>
            </a:r>
          </a:p>
          <a:p>
            <a:endParaRPr lang="en-US" sz="2400" dirty="0" smtClean="0"/>
          </a:p>
          <a:p>
            <a:r>
              <a:rPr lang="en-US" sz="2400" dirty="0" smtClean="0"/>
              <a:t>W &amp; graphite macro brush:  10x10x5 W tiles brazed to Cu water cooled Cu alloy substrate using Ag-free filler.  Mock ups of 50x30 mm, tested up to 7.5 MW/m^2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5547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688" y="188640"/>
            <a:ext cx="6923112" cy="24482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W-alloys are being developed with conventional and microwave sintering proc. Plan to test these with QSPA Kh-50 at Kharkov plasma accelerator for high heat flux tests</a:t>
            </a:r>
            <a:endParaRPr lang="en-IN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56495"/>
            <a:ext cx="41529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34868" y="2924944"/>
            <a:ext cx="3957612" cy="369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2625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99" name="Picture 2" descr="C:\Users\BHARATHI\Desktop\Pini Photo 003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088135" y="4005064"/>
            <a:ext cx="3364185" cy="2692152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9600" name="Picture 6" descr="coupled chamber2"/>
          <p:cNvPicPr preferRelativeResize="0">
            <a:picLocks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67302"/>
            <a:ext cx="3024336" cy="2585188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9601" name="Picture 4" descr="power_supply_st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6142" y="3910372"/>
            <a:ext cx="3140224" cy="235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602" name="TextBox 97"/>
          <p:cNvSpPr txBox="1">
            <a:spLocks noChangeArrowheads="1"/>
          </p:cNvSpPr>
          <p:nvPr/>
        </p:nvSpPr>
        <p:spPr bwMode="auto">
          <a:xfrm>
            <a:off x="152400" y="6248400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High voltage power supplies</a:t>
            </a:r>
          </a:p>
        </p:txBody>
      </p:sp>
      <p:sp>
        <p:nvSpPr>
          <p:cNvPr id="109603" name="Text Box 55"/>
          <p:cNvSpPr txBox="1">
            <a:spLocks noChangeArrowheads="1"/>
          </p:cNvSpPr>
          <p:nvPr/>
        </p:nvSpPr>
        <p:spPr bwMode="auto">
          <a:xfrm>
            <a:off x="2781300" y="323850"/>
            <a:ext cx="4343400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u="sng" dirty="0" smtClean="0">
                <a:solidFill>
                  <a:srgbClr val="C00000"/>
                </a:solidFill>
              </a:rPr>
              <a:t>SST-1 NBI system</a:t>
            </a:r>
          </a:p>
        </p:txBody>
      </p:sp>
      <p:pic>
        <p:nvPicPr>
          <p:cNvPr id="2" name="Picture 2881" descr="bea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40" y="1218524"/>
            <a:ext cx="2903984" cy="21295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9605" name="TextBox 19"/>
          <p:cNvSpPr txBox="1">
            <a:spLocks noChangeArrowheads="1"/>
          </p:cNvSpPr>
          <p:nvPr/>
        </p:nvSpPr>
        <p:spPr bwMode="auto">
          <a:xfrm>
            <a:off x="-36512" y="3452490"/>
            <a:ext cx="3886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100kW beam intercepted by a beam dump</a:t>
            </a:r>
            <a:endParaRPr lang="en-IN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2399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51520" y="3574975"/>
            <a:ext cx="236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Integrated source in operation</a:t>
            </a:r>
          </a:p>
        </p:txBody>
      </p:sp>
      <p:pic>
        <p:nvPicPr>
          <p:cNvPr id="4099" name="Picture 3" descr="DSC039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12777" y="4311352"/>
            <a:ext cx="17192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Fig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829848" y="651570"/>
            <a:ext cx="2034058" cy="256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DSC039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64024" y="620688"/>
            <a:ext cx="13525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DSC039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27240" y="620688"/>
            <a:ext cx="13906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2959224" y="3440088"/>
            <a:ext cx="182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S7-400 based PLC control system</a:t>
            </a:r>
          </a:p>
        </p:txBody>
      </p:sp>
      <p:sp>
        <p:nvSpPr>
          <p:cNvPr id="4104" name="Rectangle 9"/>
          <p:cNvSpPr>
            <a:spLocks noChangeArrowheads="1"/>
          </p:cNvSpPr>
          <p:nvPr/>
        </p:nvSpPr>
        <p:spPr bwMode="auto">
          <a:xfrm>
            <a:off x="4911824" y="3354363"/>
            <a:ext cx="1676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PXI based data acquisition system</a:t>
            </a:r>
          </a:p>
        </p:txBody>
      </p:sp>
      <p:pic>
        <p:nvPicPr>
          <p:cNvPr id="4107" name="Picture 8" descr="DSC040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8599" y="1451471"/>
            <a:ext cx="2830435" cy="212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Rectangle 14"/>
          <p:cNvSpPr>
            <a:spLocks noChangeArrowheads="1"/>
          </p:cNvSpPr>
          <p:nvPr/>
        </p:nvSpPr>
        <p:spPr bwMode="auto">
          <a:xfrm>
            <a:off x="4860032" y="5917871"/>
            <a:ext cx="2057400" cy="88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dirty="0">
                <a:latin typeface="Calibri" pitchFamily="34" charset="0"/>
                <a:cs typeface="Times New Roman" pitchFamily="18" charset="0"/>
              </a:rPr>
              <a:t>View of RF matching circuit</a:t>
            </a:r>
          </a:p>
        </p:txBody>
      </p:sp>
      <p:sp>
        <p:nvSpPr>
          <p:cNvPr id="4110" name="Rectangle 15"/>
          <p:cNvSpPr>
            <a:spLocks noChangeArrowheads="1"/>
          </p:cNvSpPr>
          <p:nvPr/>
        </p:nvSpPr>
        <p:spPr bwMode="auto">
          <a:xfrm>
            <a:off x="6835080" y="3449347"/>
            <a:ext cx="2057400" cy="134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Calibri" pitchFamily="34" charset="0"/>
                <a:cs typeface="Times New Roman" pitchFamily="18" charset="0"/>
              </a:rPr>
              <a:t>Matching circuit with 100kVDC isolated RF transformer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3608" y="116632"/>
            <a:ext cx="71287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C00000"/>
                </a:solidFill>
              </a:rPr>
              <a:t> RF based –</a:t>
            </a:r>
            <a:r>
              <a:rPr lang="en-US" sz="2800" b="1" u="sng" dirty="0" err="1" smtClean="0">
                <a:solidFill>
                  <a:srgbClr val="C00000"/>
                </a:solidFill>
              </a:rPr>
              <a:t>ve</a:t>
            </a:r>
            <a:r>
              <a:rPr lang="en-US" sz="2800" b="1" u="sng" dirty="0" smtClean="0">
                <a:solidFill>
                  <a:srgbClr val="C00000"/>
                </a:solidFill>
              </a:rPr>
              <a:t> ion sources </a:t>
            </a:r>
            <a:endParaRPr lang="en-IN" sz="2800" b="1" u="sng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4223990"/>
            <a:ext cx="2068208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With acknowledgements to collaboration with IPP </a:t>
            </a:r>
            <a:r>
              <a:rPr lang="en-US" sz="1600" b="1" dirty="0" err="1" smtClean="0"/>
              <a:t>Garching</a:t>
            </a:r>
            <a:endParaRPr lang="en-IN" sz="1600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4038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</p:spPr>
        <p:txBody>
          <a:bodyPr lIns="90000" tIns="45000" rIns="90000" bIns="45000">
            <a:normAutofit/>
          </a:bodyPr>
          <a:lstStyle/>
          <a:p>
            <a:r>
              <a:rPr lang="en-US" sz="3200" b="1" u="sng" dirty="0" smtClean="0">
                <a:solidFill>
                  <a:srgbClr val="C00000"/>
                </a:solidFill>
              </a:rPr>
              <a:t> Test Blanket Module R&amp;D</a:t>
            </a:r>
          </a:p>
        </p:txBody>
      </p:sp>
      <p:sp>
        <p:nvSpPr>
          <p:cNvPr id="118787" name="Content Placeholder 2"/>
          <p:cNvSpPr>
            <a:spLocks noGrp="1"/>
          </p:cNvSpPr>
          <p:nvPr>
            <p:ph idx="4294967295"/>
          </p:nvPr>
        </p:nvSpPr>
        <p:spPr>
          <a:xfrm>
            <a:off x="220216" y="1295400"/>
            <a:ext cx="8744272" cy="5157936"/>
          </a:xfrm>
        </p:spPr>
        <p:txBody>
          <a:bodyPr lIns="90000" tIns="53063" rIns="90000" bIns="45000"/>
          <a:lstStyle/>
          <a:p>
            <a:r>
              <a:rPr lang="en-US" sz="2800" dirty="0" smtClean="0">
                <a:solidFill>
                  <a:srgbClr val="FF0000"/>
                </a:solidFill>
              </a:rPr>
              <a:t>Indian TBM team is developing both Liquid and Solid Breeder blanket concepts:</a:t>
            </a:r>
          </a:p>
          <a:p>
            <a:pPr lvl="1"/>
            <a:r>
              <a:rPr lang="en-US" sz="2400" b="1" dirty="0" smtClean="0">
                <a:solidFill>
                  <a:srgbClr val="16065A"/>
                </a:solidFill>
              </a:rPr>
              <a:t>Liquid Breeder type: </a:t>
            </a:r>
            <a:r>
              <a:rPr lang="en-US" sz="2400" dirty="0" smtClean="0">
                <a:solidFill>
                  <a:srgbClr val="16065A"/>
                </a:solidFill>
              </a:rPr>
              <a:t>Lead-Lithium Ceramic Breeder </a:t>
            </a:r>
            <a:r>
              <a:rPr lang="en-US" sz="2400" b="1" dirty="0" smtClean="0">
                <a:solidFill>
                  <a:srgbClr val="16065A"/>
                </a:solidFill>
              </a:rPr>
              <a:t>(LLCB)  </a:t>
            </a:r>
            <a:r>
              <a:rPr lang="en-US" sz="2400" b="1" dirty="0" smtClean="0">
                <a:solidFill>
                  <a:srgbClr val="0000FF"/>
                </a:solidFill>
              </a:rPr>
              <a:t>(To be tested in one half of ITER port no-2)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Generic TBM Arrangement being developed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TBM Safety Report being discussed with IO </a:t>
            </a:r>
            <a:endParaRPr lang="en-US" sz="2400" b="1" dirty="0" smtClean="0">
              <a:solidFill>
                <a:srgbClr val="16065A"/>
              </a:solidFill>
            </a:endParaRPr>
          </a:p>
          <a:p>
            <a:pPr lvl="1">
              <a:buFontTx/>
              <a:buNone/>
            </a:pPr>
            <a:endParaRPr lang="en-US" sz="2400" b="1" dirty="0" smtClean="0">
              <a:solidFill>
                <a:srgbClr val="16065A"/>
              </a:solidFill>
            </a:endParaRPr>
          </a:p>
          <a:p>
            <a:pPr lvl="1"/>
            <a:r>
              <a:rPr lang="en-US" sz="2400" b="1" dirty="0" smtClean="0">
                <a:solidFill>
                  <a:srgbClr val="16065A"/>
                </a:solidFill>
              </a:rPr>
              <a:t>Solid Breeder type</a:t>
            </a:r>
            <a:r>
              <a:rPr lang="en-US" sz="2400" dirty="0" smtClean="0">
                <a:solidFill>
                  <a:srgbClr val="16065A"/>
                </a:solidFill>
              </a:rPr>
              <a:t>: Helium Cooled Solid Breeder </a:t>
            </a:r>
            <a:r>
              <a:rPr lang="en-US" sz="2400" b="1" dirty="0" smtClean="0">
                <a:solidFill>
                  <a:srgbClr val="16065A"/>
                </a:solidFill>
              </a:rPr>
              <a:t>(HCSB) </a:t>
            </a:r>
            <a:r>
              <a:rPr lang="en-US" sz="2400" b="1" dirty="0" smtClean="0">
                <a:solidFill>
                  <a:srgbClr val="0000FF"/>
                </a:solidFill>
              </a:rPr>
              <a:t>(</a:t>
            </a:r>
            <a:r>
              <a:rPr lang="en-US" sz="2400" b="1" dirty="0" smtClean="0">
                <a:solidFill>
                  <a:schemeClr val="accent2"/>
                </a:solidFill>
              </a:rPr>
              <a:t>Sub-Module type</a:t>
            </a:r>
            <a:r>
              <a:rPr lang="en-US" sz="32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smtClean="0"/>
              <a:t>testing planned in collaboration with other ITER partners</a:t>
            </a:r>
            <a:r>
              <a:rPr lang="en-US" sz="3200" b="1" dirty="0" smtClean="0">
                <a:solidFill>
                  <a:srgbClr val="0000FF"/>
                </a:solidFill>
              </a:rPr>
              <a:t>)</a:t>
            </a:r>
          </a:p>
          <a:p>
            <a:pPr>
              <a:buFontTx/>
              <a:buNone/>
            </a:pPr>
            <a:endParaRPr lang="en-US" sz="2800" dirty="0" smtClean="0">
              <a:solidFill>
                <a:srgbClr val="002060"/>
              </a:solidFill>
            </a:endParaRP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628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1752600" y="247650"/>
            <a:ext cx="594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LLCB TBM Parameters</a:t>
            </a:r>
          </a:p>
        </p:txBody>
      </p:sp>
      <p:sp>
        <p:nvSpPr>
          <p:cNvPr id="6147" name="Rectangle 39"/>
          <p:cNvSpPr>
            <a:spLocks noChangeArrowheads="1"/>
          </p:cNvSpPr>
          <p:nvPr/>
        </p:nvSpPr>
        <p:spPr bwMode="auto">
          <a:xfrm>
            <a:off x="457200" y="6300788"/>
            <a:ext cx="4095750" cy="404812"/>
          </a:xfrm>
          <a:prstGeom prst="rect">
            <a:avLst/>
          </a:prstGeom>
          <a:solidFill>
            <a:srgbClr val="CCFFCC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800" b="1">
                <a:latin typeface="Arial" pitchFamily="34" charset="0"/>
                <a:cs typeface="Arial" pitchFamily="34" charset="0"/>
              </a:rPr>
              <a:t>1.66 m (h) x 0.484 m (w) x 0.57 m (t)</a:t>
            </a:r>
            <a:r>
              <a:rPr lang="en-US" sz="180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149" name="Picture 8" descr="ISFNT_PP\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27132"/>
            <a:ext cx="4203576" cy="474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52" name="Group 8"/>
          <p:cNvGraphicFramePr>
            <a:graphicFrameLocks noGrp="1"/>
          </p:cNvGraphicFramePr>
          <p:nvPr/>
        </p:nvGraphicFramePr>
        <p:xfrm>
          <a:off x="5105400" y="1219200"/>
          <a:ext cx="3733800" cy="4876803"/>
        </p:xfrm>
        <a:graphic>
          <a:graphicData uri="http://schemas.openxmlformats.org/drawingml/2006/table">
            <a:tbl>
              <a:tblPr/>
              <a:tblGrid>
                <a:gridCol w="2057400"/>
                <a:gridCol w="1676400"/>
              </a:tblGrid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Structural Material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IN-RAFMS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Breeder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Pb-Li, Li</a:t>
                      </a:r>
                      <a:r>
                        <a:rPr kumimoji="0" lang="en-IN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TiO</a:t>
                      </a:r>
                      <a:r>
                        <a:rPr kumimoji="0" lang="en-IN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75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Lithium Enrichment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90 % in Pb-Li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60% in CB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696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Coolants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Helium &amp; Pb-Li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696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Helium Inlet/Outlet Temp.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300 – 400 C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Helium Pressure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80 bar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Pb-Li Inlet/outlet Temp.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325-450 C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696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 Purge gas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Helium/ 1.2 bar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47851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03648" y="152400"/>
            <a:ext cx="7740352" cy="838200"/>
          </a:xfrm>
        </p:spPr>
        <p:txBody>
          <a:bodyPr tIns="54072">
            <a:norm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Pump driven Lead-Lithium loop at IPR</a:t>
            </a:r>
          </a:p>
        </p:txBody>
      </p:sp>
      <p:pic>
        <p:nvPicPr>
          <p:cNvPr id="10243" name="Picture 2" descr="107_EMP_LOOP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5833" t="17778" r="7500" b="17778"/>
          <a:stretch>
            <a:fillRect/>
          </a:stretch>
        </p:blipFill>
        <p:spPr bwMode="auto">
          <a:xfrm>
            <a:off x="971600" y="1484784"/>
            <a:ext cx="7291536" cy="459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5735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1835696" y="152399"/>
            <a:ext cx="6851104" cy="676761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Indian-Reduced Activation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Ferritic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Martensitic Steel 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Development</a:t>
            </a:r>
          </a:p>
        </p:txBody>
      </p:sp>
      <p:pic>
        <p:nvPicPr>
          <p:cNvPr id="14339" name="Picture 2" descr="C:\Users\sony\Desktop\TBWG-19_FINAL_Presentations\R&amp;D_STATUS\LAFS Ing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6675" y="3861048"/>
            <a:ext cx="2129061" cy="239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 descr="C:\Users\sony\Desktop\TBWG-19_FINAL_Presentations\R&amp;D_STATUS\Forg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861048"/>
            <a:ext cx="2394725" cy="239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C:\Users\sony\Desktop\TBWG-19_FINAL_Presentations\R&amp;D_STATUS\HR Plat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35024" y="3861048"/>
            <a:ext cx="2026752" cy="239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2533000" y="6419056"/>
            <a:ext cx="241750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/>
            <a:r>
              <a:rPr lang="en-US" sz="1800" b="1">
                <a:solidFill>
                  <a:srgbClr val="FF0000"/>
                </a:solidFill>
                <a:latin typeface="Calibri" pitchFamily="34" charset="0"/>
                <a:ea typeface="MS PGothic" pitchFamily="34" charset="-128"/>
              </a:rPr>
              <a:t>Forging of IN-RAFMS</a:t>
            </a:r>
          </a:p>
        </p:txBody>
      </p: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5238794" y="6457156"/>
            <a:ext cx="20229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ea typeface="MS PGothic" pitchFamily="34" charset="-128"/>
              </a:rPr>
              <a:t>IN-RAFMS Plates</a:t>
            </a:r>
          </a:p>
        </p:txBody>
      </p:sp>
      <p:sp>
        <p:nvSpPr>
          <p:cNvPr id="14344" name="TextBox 9"/>
          <p:cNvSpPr txBox="1">
            <a:spLocks noChangeArrowheads="1"/>
          </p:cNvSpPr>
          <p:nvPr/>
        </p:nvSpPr>
        <p:spPr bwMode="auto">
          <a:xfrm>
            <a:off x="-35024" y="6419056"/>
            <a:ext cx="223076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ea typeface="MS PGothic" pitchFamily="34" charset="-128"/>
              </a:rPr>
              <a:t>IN-RAFMS INGOT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619672" y="901169"/>
            <a:ext cx="7344816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nos. of  3 ton melts completed 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Chemical  Composition under control</a:t>
            </a:r>
          </a:p>
          <a:p>
            <a:pPr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RAFMS filler wire development completed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502524" y="2348880"/>
            <a:ext cx="2516088" cy="188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533000" y="2348880"/>
            <a:ext cx="3923928" cy="89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50040" rIns="90000" bIns="45000"/>
          <a:lstStyle/>
          <a:p>
            <a:pPr>
              <a:lnSpc>
                <a:spcPct val="98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Plates (Straight as well as with L-Bend) with 500 mm Long Square </a:t>
            </a:r>
            <a:r>
              <a:rPr lang="en-US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Channels (trials)</a:t>
            </a:r>
            <a:endParaRPr lang="en-US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7520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069976"/>
            <a:ext cx="7355160" cy="1143000"/>
          </a:xfrm>
        </p:spPr>
        <p:txBody>
          <a:bodyPr/>
          <a:lstStyle/>
          <a:p>
            <a:r>
              <a:rPr lang="en-US" dirty="0" smtClean="0"/>
              <a:t>A few words about ITER-India</a:t>
            </a:r>
            <a:endParaRPr lang="en-US" dirty="0"/>
          </a:p>
        </p:txBody>
      </p:sp>
      <p:pic>
        <p:nvPicPr>
          <p:cNvPr id="3" name="Picture 6" descr="logo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75413" y="321191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8574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hesh Patel\Desktop\Iter-images\cryostat-2.jp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336105"/>
            <a:ext cx="2916826" cy="295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61990" y="1434262"/>
            <a:ext cx="3113866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Cryostat: dia~30 m, SS-304, 5000 T</a:t>
            </a:r>
            <a:endParaRPr lang="en-IN" sz="1600" b="1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0227" y="4442632"/>
            <a:ext cx="2163541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Diagnostics &amp; Port Plug</a:t>
            </a:r>
            <a:endParaRPr lang="en-IN" sz="1600" b="1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87824" y="4163684"/>
            <a:ext cx="388760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100 kV modulated Diagnostic Neutral Beam</a:t>
            </a:r>
            <a:endParaRPr lang="en-IN" sz="1600" b="1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11100" y="-27384"/>
            <a:ext cx="3535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C00000"/>
                </a:solidFill>
              </a:rPr>
              <a:t>ITER-India Packages</a:t>
            </a:r>
            <a:endParaRPr lang="en-IN" sz="3200" b="1" u="sng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53197" y="2903222"/>
            <a:ext cx="1987916" cy="135421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C00000"/>
                </a:solidFill>
              </a:rPr>
              <a:t>Other I-I Packages</a:t>
            </a:r>
            <a:endParaRPr lang="en-US" sz="1600" b="1" u="sng" dirty="0" smtClean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solidFill>
                  <a:prstClr val="black"/>
                </a:solidFill>
              </a:rPr>
              <a:t>In-Wall shield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solidFill>
                  <a:prstClr val="black"/>
                </a:solidFill>
              </a:rPr>
              <a:t>ICRF Sources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solidFill>
                  <a:prstClr val="black"/>
                </a:solidFill>
              </a:rPr>
              <a:t>ECRF Sources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solidFill>
                  <a:prstClr val="black"/>
                </a:solidFill>
              </a:rPr>
              <a:t>Power Supplies</a:t>
            </a:r>
            <a:endParaRPr lang="en-IN" sz="1600" b="1" dirty="0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172467" y="4756361"/>
            <a:ext cx="2119613" cy="1912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7930" t="11500" r="34766" b="13188"/>
          <a:stretch/>
        </p:blipFill>
        <p:spPr bwMode="auto">
          <a:xfrm>
            <a:off x="3928755" y="1340768"/>
            <a:ext cx="1565048" cy="197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136" t="14272" r="28068" b="13728"/>
          <a:stretch/>
        </p:blipFill>
        <p:spPr bwMode="auto">
          <a:xfrm>
            <a:off x="5989781" y="1470352"/>
            <a:ext cx="1750571" cy="111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admin2\Downloads\Diag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47627" y="4895145"/>
            <a:ext cx="2582329" cy="184622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2\Desktop\AEC\Final AEC\pictures\CWS_HRS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57302" y="5076310"/>
            <a:ext cx="2657868" cy="138390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580112" y="4746630"/>
            <a:ext cx="3589957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CWS: 18 no. of 70 MW Heat Exchangers </a:t>
            </a:r>
            <a:endParaRPr lang="en-IN" sz="1600" b="1" dirty="0">
              <a:solidFill>
                <a:prstClr val="black"/>
              </a:solidFill>
            </a:endParaRPr>
          </a:p>
        </p:txBody>
      </p:sp>
      <p:pic>
        <p:nvPicPr>
          <p:cNvPr id="15" name="Picture 6" descr="logo1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75413" y="321191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900468" y="930206"/>
            <a:ext cx="470398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4K He, Cryodistribution (~3.7 kg/s) &amp; Cryolines~ 7 km</a:t>
            </a:r>
            <a:endParaRPr lang="en-IN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4093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922114"/>
          </a:xfrm>
        </p:spPr>
        <p:txBody>
          <a:bodyPr/>
          <a:lstStyle/>
          <a:p>
            <a:r>
              <a:rPr lang="en-US" b="1" u="sng" dirty="0" smtClean="0">
                <a:solidFill>
                  <a:srgbClr val="C00000"/>
                </a:solidFill>
              </a:rPr>
              <a:t>Introduction</a:t>
            </a:r>
            <a:endParaRPr lang="en-IN" b="1" u="sng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Institute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for Plasma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Research (IPR),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an autonomous unit of the DAE is located in Gandhinagar, the capital city of the state of Gujarat. IPR is the main center for fusion research with about 500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persons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IPR is the nodal agency for plasma research and international collaboration activities</a:t>
            </a:r>
          </a:p>
          <a:p>
            <a:pPr algn="just"/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ITER-India is a specially created group within IPR for the execution of ITER packages in India’s scope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8138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1"/>
          <p:cNvSpPr>
            <a:spLocks noGrp="1"/>
          </p:cNvSpPr>
          <p:nvPr>
            <p:ph idx="1"/>
          </p:nvPr>
        </p:nvSpPr>
        <p:spPr>
          <a:xfrm>
            <a:off x="250825" y="1095524"/>
            <a:ext cx="8715375" cy="5357812"/>
          </a:xfrm>
          <a:prstGeom prst="roundRect">
            <a:avLst>
              <a:gd name="adj" fmla="val 5583"/>
            </a:avLst>
          </a:prstGeom>
          <a:ln>
            <a:round/>
            <a:headEnd/>
            <a:tailEnd/>
          </a:ln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2000" dirty="0" smtClean="0">
                <a:latin typeface="+mn-lt"/>
              </a:rPr>
              <a:t>s: </a:t>
            </a:r>
            <a:endParaRPr lang="en-US" sz="2000" dirty="0">
              <a:latin typeface="+mn-lt"/>
            </a:endParaRPr>
          </a:p>
          <a:p>
            <a:pPr>
              <a:buFont typeface="Arial" charset="0"/>
              <a:buChar char="•"/>
              <a:defRPr/>
            </a:pPr>
            <a:endParaRPr lang="en-IN" dirty="0" smtClean="0">
              <a:latin typeface="+mn-lt"/>
            </a:endParaRPr>
          </a:p>
          <a:p>
            <a:pPr>
              <a:buFont typeface="Arial" charset="0"/>
              <a:buChar char="•"/>
              <a:defRPr/>
            </a:pPr>
            <a:endParaRPr lang="en-IN" dirty="0">
              <a:latin typeface="+mn-lt"/>
            </a:endParaRPr>
          </a:p>
          <a:p>
            <a:pPr>
              <a:buFont typeface="Arial" charset="0"/>
              <a:buChar char="•"/>
              <a:defRPr/>
            </a:pPr>
            <a:endParaRPr lang="en-IN" dirty="0" smtClean="0">
              <a:latin typeface="+mn-lt"/>
            </a:endParaRPr>
          </a:p>
          <a:p>
            <a:pPr>
              <a:buFont typeface="Arial" charset="0"/>
              <a:buChar char="•"/>
              <a:defRPr/>
            </a:pPr>
            <a:endParaRPr lang="en-IN" dirty="0">
              <a:latin typeface="+mn-lt"/>
            </a:endParaRPr>
          </a:p>
          <a:p>
            <a:pPr>
              <a:buFont typeface="Arial" charset="0"/>
              <a:buChar char="•"/>
              <a:defRPr/>
            </a:pPr>
            <a:endParaRPr lang="en-IN" dirty="0" smtClean="0">
              <a:latin typeface="+mn-lt"/>
            </a:endParaRPr>
          </a:p>
          <a:p>
            <a:pPr>
              <a:buFont typeface="Arial" charset="0"/>
              <a:buChar char="•"/>
              <a:defRPr/>
            </a:pPr>
            <a:endParaRPr lang="en-IN" dirty="0">
              <a:latin typeface="+mn-lt"/>
            </a:endParaRPr>
          </a:p>
          <a:p>
            <a:pPr>
              <a:buFont typeface="Arial" charset="0"/>
              <a:buChar char="•"/>
              <a:defRPr/>
            </a:pPr>
            <a:endParaRPr lang="en-IN" dirty="0" smtClean="0">
              <a:latin typeface="+mn-lt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41438"/>
            <a:ext cx="799147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8ED5F5-5913-4808-9A7C-BC659E8B3F68}" type="slidenum">
              <a:rPr lang="en-IN"/>
              <a:pPr>
                <a:defRPr/>
              </a:pPr>
              <a:t>20</a:t>
            </a:fld>
            <a:endParaRPr lang="en-IN" dirty="0"/>
          </a:p>
        </p:txBody>
      </p:sp>
      <p:sp>
        <p:nvSpPr>
          <p:cNvPr id="19462" name="Title 5"/>
          <p:cNvSpPr>
            <a:spLocks noGrp="1"/>
          </p:cNvSpPr>
          <p:nvPr>
            <p:ph type="title"/>
          </p:nvPr>
        </p:nvSpPr>
        <p:spPr>
          <a:xfrm>
            <a:off x="1571625" y="409798"/>
            <a:ext cx="7143750" cy="642938"/>
          </a:xfrm>
          <a:ln>
            <a:round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solidFill>
                  <a:srgbClr val="C00000"/>
                </a:solidFill>
              </a:rPr>
              <a:t>Manufacturing Plan Cryostat: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F</a:t>
            </a:r>
            <a:r>
              <a:rPr lang="en-US" sz="2400" dirty="0" smtClean="0"/>
              <a:t>abricated </a:t>
            </a:r>
            <a:r>
              <a:rPr lang="en-US" sz="2400" dirty="0"/>
              <a:t>in </a:t>
            </a:r>
            <a:r>
              <a:rPr lang="en-US" sz="2400" dirty="0" smtClean="0"/>
              <a:t>three main stages</a:t>
            </a:r>
            <a:endParaRPr lang="en-IN" sz="2400" dirty="0" smtClean="0"/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5392" t="9496" r="8488" b="32205"/>
          <a:stretch>
            <a:fillRect/>
          </a:stretch>
        </p:blipFill>
        <p:spPr bwMode="auto">
          <a:xfrm>
            <a:off x="835025" y="2711450"/>
            <a:ext cx="928688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90588" y="3405188"/>
            <a:ext cx="649287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92175" y="4191000"/>
            <a:ext cx="538163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82638" y="4959350"/>
            <a:ext cx="866775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50825" y="5622925"/>
            <a:ext cx="2376488" cy="542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40</a:t>
            </a:r>
            <a:r>
              <a:rPr lang="en-US" sz="2000" baseline="30000" dirty="0">
                <a:solidFill>
                  <a:schemeClr val="tx1"/>
                </a:solidFill>
              </a:rPr>
              <a:t> 0</a:t>
            </a:r>
            <a:r>
              <a:rPr lang="en-US" sz="2000" dirty="0">
                <a:solidFill>
                  <a:schemeClr val="tx1"/>
                </a:solidFill>
              </a:rPr>
              <a:t>segment</a:t>
            </a:r>
          </a:p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(Indian Factory)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56325" y="5445125"/>
            <a:ext cx="2757488" cy="811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Cryostat </a:t>
            </a:r>
          </a:p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Pit assembly at France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00338" y="5445125"/>
            <a:ext cx="3384550" cy="865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Main section assembly </a:t>
            </a:r>
          </a:p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</a:rPr>
              <a:t>Temporary workshop (France)</a:t>
            </a:r>
          </a:p>
        </p:txBody>
      </p:sp>
      <p:pic>
        <p:nvPicPr>
          <p:cNvPr id="19471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2730"/>
          <a:stretch>
            <a:fillRect/>
          </a:stretch>
        </p:blipFill>
        <p:spPr bwMode="auto">
          <a:xfrm>
            <a:off x="6451600" y="2732088"/>
            <a:ext cx="23145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2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09925" y="2711450"/>
            <a:ext cx="2586038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908175" y="3046413"/>
            <a:ext cx="13017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908175" y="3789363"/>
            <a:ext cx="13017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908175" y="4508500"/>
            <a:ext cx="13017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908175" y="5229225"/>
            <a:ext cx="13017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435600" y="3213100"/>
            <a:ext cx="800100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364163" y="3751263"/>
            <a:ext cx="871537" cy="346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435600" y="4324350"/>
            <a:ext cx="800100" cy="184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364163" y="4738688"/>
            <a:ext cx="871537" cy="346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6" descr="logo1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75413" y="321191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0515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idx="1"/>
          </p:nvPr>
        </p:nvSpPr>
        <p:spPr>
          <a:xfrm>
            <a:off x="176213" y="981075"/>
            <a:ext cx="8715375" cy="5322888"/>
          </a:xfrm>
          <a:prstGeom prst="roundRect">
            <a:avLst>
              <a:gd name="adj" fmla="val 5583"/>
            </a:avLst>
          </a:prstGeom>
          <a:ln>
            <a:round/>
            <a:headEnd/>
            <a:tailEnd/>
          </a:ln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0483" name="Title 2"/>
          <p:cNvSpPr>
            <a:spLocks noGrp="1"/>
          </p:cNvSpPr>
          <p:nvPr>
            <p:ph type="title"/>
          </p:nvPr>
        </p:nvSpPr>
        <p:spPr>
          <a:xfrm>
            <a:off x="1619250" y="142875"/>
            <a:ext cx="7143750" cy="765175"/>
          </a:xfrm>
          <a:ln>
            <a:round/>
            <a:headEnd/>
            <a:tailEnd/>
          </a:ln>
        </p:spPr>
        <p:txBody>
          <a:bodyPr/>
          <a:lstStyle/>
          <a:p>
            <a:r>
              <a:rPr lang="en-IN" sz="2400" smtClean="0">
                <a:solidFill>
                  <a:srgbClr val="FFFFFF"/>
                </a:solidFill>
              </a:rPr>
              <a:t>Manufacturing and Assembly VVPSS </a:t>
            </a:r>
            <a:endParaRPr lang="en-US" sz="240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F3FAF9-3A58-497F-B114-16E666FC4B3C}" type="slidenum">
              <a:rPr lang="en-IN" smtClean="0"/>
              <a:pPr>
                <a:defRPr/>
              </a:pPr>
              <a:t>21</a:t>
            </a:fld>
            <a:endParaRPr lang="en-IN" dirty="0"/>
          </a:p>
        </p:txBody>
      </p:sp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2600"/>
            <a:ext cx="4559300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7" name="TextBox 9"/>
          <p:cNvSpPr txBox="1">
            <a:spLocks noChangeArrowheads="1"/>
          </p:cNvSpPr>
          <p:nvPr/>
        </p:nvSpPr>
        <p:spPr bwMode="auto">
          <a:xfrm>
            <a:off x="361950" y="1322388"/>
            <a:ext cx="3562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392AAC"/>
                </a:solidFill>
                <a:latin typeface="Times New Roman" pitchFamily="18" charset="0"/>
                <a:cs typeface="Times New Roman" pitchFamily="18" charset="0"/>
              </a:rPr>
              <a:t>6 Segments shall be fabrication in India</a:t>
            </a:r>
          </a:p>
        </p:txBody>
      </p:sp>
      <p:pic>
        <p:nvPicPr>
          <p:cNvPr id="2048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46275"/>
            <a:ext cx="453072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0" name="Picture 3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462" b="10072"/>
          <a:stretch>
            <a:fillRect/>
          </a:stretch>
        </p:blipFill>
        <p:spPr bwMode="auto">
          <a:xfrm>
            <a:off x="4932040" y="3032125"/>
            <a:ext cx="3996602" cy="2454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own Arrow 1"/>
          <p:cNvSpPr/>
          <p:nvPr/>
        </p:nvSpPr>
        <p:spPr>
          <a:xfrm>
            <a:off x="2484438" y="3357563"/>
            <a:ext cx="431800" cy="744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92" name="TextBox 9"/>
          <p:cNvSpPr txBox="1">
            <a:spLocks noChangeArrowheads="1"/>
          </p:cNvSpPr>
          <p:nvPr/>
        </p:nvSpPr>
        <p:spPr bwMode="auto">
          <a:xfrm>
            <a:off x="250825" y="5651500"/>
            <a:ext cx="5834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392AAC"/>
                </a:solidFill>
                <a:latin typeface="Times New Roman" pitchFamily="18" charset="0"/>
                <a:cs typeface="Times New Roman" pitchFamily="18" charset="0"/>
              </a:rPr>
              <a:t>Segments shall be assembled in Tokamak building</a:t>
            </a:r>
          </a:p>
        </p:txBody>
      </p:sp>
      <p:sp>
        <p:nvSpPr>
          <p:cNvPr id="20493" name="TextBox 2"/>
          <p:cNvSpPr txBox="1">
            <a:spLocks noChangeArrowheads="1"/>
          </p:cNvSpPr>
          <p:nvPr/>
        </p:nvSpPr>
        <p:spPr bwMode="auto">
          <a:xfrm>
            <a:off x="5148263" y="2204864"/>
            <a:ext cx="360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392AAC"/>
                </a:solidFill>
                <a:latin typeface="Times New Roman" pitchFamily="18" charset="0"/>
                <a:cs typeface="Times New Roman" pitchFamily="18" charset="0"/>
              </a:rPr>
              <a:t>VVPSS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392AAC"/>
                </a:solidFill>
                <a:latin typeface="Times New Roman" pitchFamily="18" charset="0"/>
                <a:cs typeface="Times New Roman" pitchFamily="18" charset="0"/>
              </a:rPr>
              <a:t>and Tokamak building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859338" y="1196752"/>
            <a:ext cx="1512887" cy="6111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Factory fabrication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92950" y="1196752"/>
            <a:ext cx="1655763" cy="6111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Assembly in Tokamak hall</a:t>
            </a:r>
          </a:p>
        </p:txBody>
      </p:sp>
      <p:sp>
        <p:nvSpPr>
          <p:cNvPr id="7" name="Right Arrow 6"/>
          <p:cNvSpPr/>
          <p:nvPr/>
        </p:nvSpPr>
        <p:spPr>
          <a:xfrm>
            <a:off x="6516688" y="1396777"/>
            <a:ext cx="431800" cy="22383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97" name="TextBox 9"/>
          <p:cNvSpPr txBox="1">
            <a:spLocks noChangeArrowheads="1"/>
          </p:cNvSpPr>
          <p:nvPr/>
        </p:nvSpPr>
        <p:spPr bwMode="auto">
          <a:xfrm>
            <a:off x="330200" y="3032125"/>
            <a:ext cx="1781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392AAC"/>
                </a:solidFill>
                <a:latin typeface="Times New Roman" pitchFamily="18" charset="0"/>
                <a:cs typeface="Times New Roman" pitchFamily="18" charset="0"/>
              </a:rPr>
              <a:t>Transferred to Tokamak building</a:t>
            </a:r>
          </a:p>
        </p:txBody>
      </p:sp>
      <p:sp>
        <p:nvSpPr>
          <p:cNvPr id="19" name="Title 5"/>
          <p:cNvSpPr txBox="1">
            <a:spLocks/>
          </p:cNvSpPr>
          <p:nvPr/>
        </p:nvSpPr>
        <p:spPr>
          <a:xfrm>
            <a:off x="1571625" y="409798"/>
            <a:ext cx="7143750" cy="642938"/>
          </a:xfrm>
          <a:prstGeom prst="rect">
            <a:avLst/>
          </a:prstGeom>
          <a:ln>
            <a:round/>
            <a:headEnd/>
            <a:tailEnd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smtClean="0">
                <a:solidFill>
                  <a:srgbClr val="C00000"/>
                </a:solidFill>
              </a:rPr>
              <a:t>Manufacturing Plan VVPSS</a:t>
            </a:r>
            <a:endParaRPr lang="en-IN" sz="2400" dirty="0" smtClean="0"/>
          </a:p>
        </p:txBody>
      </p:sp>
      <p:pic>
        <p:nvPicPr>
          <p:cNvPr id="20" name="Picture 6" descr="logo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75413" y="321191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7786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040818_soft_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3002657"/>
            <a:ext cx="2068513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2714625" y="6227464"/>
            <a:ext cx="1785938" cy="369888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IWS BLOCKS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47663" y="1201976"/>
            <a:ext cx="74534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altLang="ja-JP" sz="2400" dirty="0">
                <a:latin typeface="+mj-lt"/>
              </a:rPr>
              <a:t>Space between the VV double wall is filled with materials (60 ~ 80% of volume); </a:t>
            </a:r>
          </a:p>
          <a:p>
            <a:pPr marL="800100" lvl="1" indent="-342900" algn="just">
              <a:buFont typeface="Wingdings" pitchFamily="2" charset="2"/>
              <a:buChar char="§"/>
              <a:defRPr/>
            </a:pPr>
            <a:r>
              <a:rPr lang="en-US" altLang="ja-JP" sz="2400" dirty="0" smtClean="0">
                <a:solidFill>
                  <a:srgbClr val="C00000"/>
                </a:solidFill>
                <a:latin typeface="+mj-lt"/>
              </a:rPr>
              <a:t>- </a:t>
            </a:r>
            <a:r>
              <a:rPr lang="en-US" altLang="ja-JP" sz="2400" dirty="0">
                <a:solidFill>
                  <a:srgbClr val="C00000"/>
                </a:solidFill>
                <a:latin typeface="+mj-lt"/>
              </a:rPr>
              <a:t>borated steel for neutron </a:t>
            </a:r>
            <a:r>
              <a:rPr lang="en-US" altLang="ja-JP" sz="2400" dirty="0" smtClean="0">
                <a:solidFill>
                  <a:srgbClr val="C00000"/>
                </a:solidFill>
                <a:latin typeface="+mj-lt"/>
              </a:rPr>
              <a:t>shielding</a:t>
            </a:r>
          </a:p>
          <a:p>
            <a:pPr marL="800100" lvl="1" indent="-342900" algn="just">
              <a:buFont typeface="Wingdings" pitchFamily="2" charset="2"/>
              <a:buChar char="§"/>
              <a:defRPr/>
            </a:pPr>
            <a:r>
              <a:rPr lang="en-US" altLang="ja-JP" sz="24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ja-JP" sz="2400" dirty="0">
                <a:solidFill>
                  <a:srgbClr val="C00000"/>
                </a:solidFill>
                <a:latin typeface="+mj-lt"/>
              </a:rPr>
              <a:t>ferromagnetic steel 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altLang="ja-JP" sz="2400" dirty="0">
                <a:latin typeface="+mj-lt"/>
              </a:rPr>
              <a:t>Total weight: 1733 ton,  Total number of blocks: &gt; </a:t>
            </a:r>
            <a:r>
              <a:rPr lang="en-US" altLang="ja-JP" sz="2400" dirty="0" smtClean="0">
                <a:latin typeface="+mj-lt"/>
              </a:rPr>
              <a:t>8000</a:t>
            </a:r>
          </a:p>
        </p:txBody>
      </p:sp>
      <p:sp>
        <p:nvSpPr>
          <p:cNvPr id="27" name="Slide Number Placeholder 17"/>
          <p:cNvSpPr>
            <a:spLocks noGrp="1"/>
          </p:cNvSpPr>
          <p:nvPr>
            <p:ph type="sldNum" sz="quarter" idx="4294967295"/>
          </p:nvPr>
        </p:nvSpPr>
        <p:spPr>
          <a:xfrm>
            <a:off x="7846250" y="6441250"/>
            <a:ext cx="1285875" cy="417513"/>
          </a:xfrm>
        </p:spPr>
        <p:txBody>
          <a:bodyPr/>
          <a:lstStyle/>
          <a:p>
            <a:pPr>
              <a:defRPr/>
            </a:pPr>
            <a:fld id="{CFBDA63A-F01C-41BF-B4B0-C46F6192CF11}" type="slidenum">
              <a:rPr lang="en-IN" smtClean="0"/>
              <a:pPr>
                <a:defRPr/>
              </a:pPr>
              <a:t>22</a:t>
            </a:fld>
            <a:endParaRPr lang="en-IN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789040"/>
            <a:ext cx="5544616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1259632" y="4149080"/>
            <a:ext cx="2376264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0"/>
          </p:cNvCxnSpPr>
          <p:nvPr/>
        </p:nvCxnSpPr>
        <p:spPr>
          <a:xfrm flipV="1">
            <a:off x="3607594" y="5157192"/>
            <a:ext cx="1180430" cy="10702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195736" y="260648"/>
            <a:ext cx="5263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Vacuum Vessel: In-Wall Shielding Blocks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47" name="Picture 6" descr="logo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75413" y="321191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1568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CAD\DA_Drafts\B67-68-69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05357"/>
            <a:ext cx="3600400" cy="281998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escription: IMG_57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719487" y="1142141"/>
            <a:ext cx="4956969" cy="371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rved Right Arrow 5"/>
          <p:cNvSpPr/>
          <p:nvPr/>
        </p:nvSpPr>
        <p:spPr>
          <a:xfrm rot="1745705">
            <a:off x="2268169" y="2794314"/>
            <a:ext cx="945692" cy="2405850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3341" y="260648"/>
            <a:ext cx="5206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Cooling Water &amp; Heat Rejection System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3928" y="5075892"/>
            <a:ext cx="507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Plate type heat exchangers: An idea of  present size</a:t>
            </a:r>
            <a:endParaRPr lang="en-US" b="1" dirty="0"/>
          </a:p>
        </p:txBody>
      </p:sp>
      <p:pic>
        <p:nvPicPr>
          <p:cNvPr id="9" name="Picture 6" descr="logo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75413" y="321191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4346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15616" y="116632"/>
            <a:ext cx="7143800" cy="642942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C00000"/>
                </a:solidFill>
              </a:rPr>
              <a:t>ITER Cryogenic System (Overall view).</a:t>
            </a:r>
          </a:p>
          <a:p>
            <a:pPr algn="l"/>
            <a:r>
              <a:rPr lang="en-US" sz="2000" b="1" dirty="0" smtClean="0">
                <a:solidFill>
                  <a:srgbClr val="C00000"/>
                </a:solidFill>
              </a:rPr>
              <a:t> India’s contribution (a) Cryolines, (b) Cryodistribution System </a:t>
            </a:r>
            <a:endParaRPr lang="en-IN" sz="2000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846250" y="6441250"/>
            <a:ext cx="1285875" cy="417513"/>
          </a:xfrm>
        </p:spPr>
        <p:txBody>
          <a:bodyPr/>
          <a:lstStyle/>
          <a:p>
            <a:pPr>
              <a:defRPr/>
            </a:pPr>
            <a:fld id="{31E3DF4E-201D-4D13-B49B-7F85AC5CAB5F}" type="slidenum">
              <a:rPr lang="en-IN" smtClean="0"/>
              <a:pPr>
                <a:defRPr/>
              </a:pPr>
              <a:t>24</a:t>
            </a:fld>
            <a:endParaRPr lang="en-IN" dirty="0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755576" y="2613104"/>
            <a:ext cx="120417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Plant bridge</a:t>
            </a:r>
            <a:endParaRPr lang="en-GB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 rot="20054175">
            <a:off x="2228559" y="1222702"/>
            <a:ext cx="176202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Cryoplant</a:t>
            </a:r>
            <a:r>
              <a:rPr lang="en-US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building</a:t>
            </a:r>
          </a:p>
          <a:p>
            <a:pPr algn="ctr"/>
            <a:r>
              <a:rPr lang="en-US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 rot="19871660">
            <a:off x="4952883" y="2316979"/>
            <a:ext cx="269984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Cryoplant</a:t>
            </a:r>
            <a:r>
              <a:rPr lang="en-US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Infrastructure Area</a:t>
            </a:r>
          </a:p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644322" y="4653136"/>
            <a:ext cx="239174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Network of </a:t>
            </a:r>
            <a:r>
              <a:rPr lang="en-US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cryoline</a:t>
            </a:r>
            <a:r>
              <a:rPr lang="en-US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inside </a:t>
            </a:r>
          </a:p>
          <a:p>
            <a:r>
              <a:rPr lang="en-US" sz="1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Tokamak</a:t>
            </a:r>
            <a:r>
              <a:rPr lang="en-US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building </a:t>
            </a:r>
            <a:endParaRPr lang="en-GB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860032" y="4077072"/>
            <a:ext cx="432048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5319186" y="3969931"/>
            <a:ext cx="87511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CP ACB</a:t>
            </a:r>
            <a:endParaRPr lang="en-GB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770690" y="3645895"/>
            <a:ext cx="43152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CS</a:t>
            </a:r>
            <a:endParaRPr lang="en-GB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541778" y="3555242"/>
            <a:ext cx="42992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TF</a:t>
            </a:r>
            <a:endParaRPr lang="en-GB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644008" y="3808348"/>
            <a:ext cx="897770" cy="43117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443878" y="3969060"/>
            <a:ext cx="432048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923928" y="3897842"/>
            <a:ext cx="432048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707904" y="3790701"/>
            <a:ext cx="432048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4355857" y="3636740"/>
            <a:ext cx="41870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PF</a:t>
            </a:r>
            <a:endParaRPr lang="en-GB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4109747" y="3487148"/>
            <a:ext cx="42030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endParaRPr lang="en-GB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899592" y="3790701"/>
            <a:ext cx="178298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Two main cryolines</a:t>
            </a:r>
            <a:endParaRPr lang="en-GB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6531418" y="2882179"/>
            <a:ext cx="1929014" cy="1477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~ 4 km Cryolines</a:t>
            </a:r>
            <a:endParaRPr lang="en-US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49 </a:t>
            </a:r>
            <a:r>
              <a:rPr lang="en-US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type of cryolines</a:t>
            </a:r>
            <a:endParaRPr lang="en-US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500" b="1" dirty="0" smtClean="0">
                <a:solidFill>
                  <a:srgbClr val="392AAC"/>
                </a:solidFill>
                <a:latin typeface="Times New Roman" pitchFamily="18" charset="0"/>
                <a:cs typeface="Times New Roman" pitchFamily="18" charset="0"/>
              </a:rPr>
              <a:t>~ 7 km warm lines</a:t>
            </a:r>
          </a:p>
          <a:p>
            <a:r>
              <a:rPr lang="en-US" sz="1500" b="1" dirty="0" smtClean="0">
                <a:solidFill>
                  <a:srgbClr val="392AAC"/>
                </a:solidFill>
                <a:latin typeface="Times New Roman" pitchFamily="18" charset="0"/>
                <a:cs typeface="Times New Roman" pitchFamily="18" charset="0"/>
              </a:rPr>
              <a:t>55 type warm lines</a:t>
            </a:r>
          </a:p>
          <a:p>
            <a:r>
              <a:rPr lang="en-US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1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cryo</a:t>
            </a:r>
            <a:r>
              <a:rPr lang="en-US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-distribution boxes</a:t>
            </a:r>
            <a:endParaRPr lang="en-GB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7285224" y="5807887"/>
            <a:ext cx="18473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6" descr="logo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75413" y="321191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2010_09_23 ITER global cryo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220" y="980728"/>
            <a:ext cx="7845212" cy="522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8487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215781" cy="725562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Cryolines:Technical</a:t>
            </a:r>
            <a:r>
              <a:rPr lang="en-US" sz="3200" dirty="0" smtClean="0"/>
              <a:t> Progress</a:t>
            </a:r>
            <a:endParaRPr lang="en-IN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E3DF4E-201D-4D13-B49B-7F85AC5CAB5F}" type="slidenum">
              <a:rPr lang="en-IN" smtClean="0"/>
              <a:pPr>
                <a:defRPr/>
              </a:pPr>
              <a:t>25</a:t>
            </a:fld>
            <a:endParaRPr lang="en-IN" dirty="0"/>
          </a:p>
        </p:txBody>
      </p:sp>
      <p:pic>
        <p:nvPicPr>
          <p:cNvPr id="6" name="Picture 2" descr="shiel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1989" r="43694" b="12560"/>
          <a:stretch/>
        </p:blipFill>
        <p:spPr bwMode="auto">
          <a:xfrm>
            <a:off x="407469" y="1674536"/>
            <a:ext cx="98682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716966" y="1341929"/>
            <a:ext cx="46714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latin typeface="+mj-lt"/>
              </a:rPr>
              <a:t>Prototype inside lab with infrastructure for testing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20353" y="5353471"/>
            <a:ext cx="21478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latin typeface="+mj-lt"/>
              </a:rPr>
              <a:t>Prototype  thermal shield</a:t>
            </a:r>
          </a:p>
        </p:txBody>
      </p:sp>
      <p:pic>
        <p:nvPicPr>
          <p:cNvPr id="7" name="Picture 3" descr="IMG_019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1608" r="26839"/>
          <a:stretch/>
        </p:blipFill>
        <p:spPr bwMode="auto">
          <a:xfrm>
            <a:off x="1475657" y="1619351"/>
            <a:ext cx="136815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9961" t="8789" r="8006" b="12109"/>
          <a:stretch>
            <a:fillRect/>
          </a:stretch>
        </p:blipFill>
        <p:spPr bwMode="auto">
          <a:xfrm>
            <a:off x="3269694" y="1954733"/>
            <a:ext cx="5550778" cy="428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logo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75413" y="321191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8073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778098"/>
          </a:xfrm>
        </p:spPr>
        <p:txBody>
          <a:bodyPr/>
          <a:lstStyle/>
          <a:p>
            <a:r>
              <a:rPr lang="en-US" dirty="0" smtClean="0"/>
              <a:t>Cryolines: design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8064896" cy="4809726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</p:spPr>
      </p:pic>
      <p:pic>
        <p:nvPicPr>
          <p:cNvPr id="6" name="Picture 6" descr="logo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75413" y="321191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612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320" y="332656"/>
            <a:ext cx="6275040" cy="528926"/>
          </a:xfrm>
        </p:spPr>
        <p:txBody>
          <a:bodyPr>
            <a:noAutofit/>
          </a:bodyPr>
          <a:lstStyle/>
          <a:p>
            <a:r>
              <a:rPr lang="en-US" sz="3600" dirty="0" smtClean="0"/>
              <a:t>Auxiliary Cold Box: Design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725" b="1"/>
          <a:stretch/>
        </p:blipFill>
        <p:spPr bwMode="auto">
          <a:xfrm>
            <a:off x="255050" y="1134384"/>
            <a:ext cx="4292105" cy="531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9014" y="6444044"/>
            <a:ext cx="14665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6 m Diameter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490350" y="3330687"/>
            <a:ext cx="15251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6.5 m Height</a:t>
            </a:r>
            <a:endParaRPr lang="en-IN" dirty="0"/>
          </a:p>
        </p:txBody>
      </p:sp>
      <p:grpSp>
        <p:nvGrpSpPr>
          <p:cNvPr id="6" name="Group 2"/>
          <p:cNvGrpSpPr>
            <a:grpSpLocks noChangeAspect="1"/>
          </p:cNvGrpSpPr>
          <p:nvPr/>
        </p:nvGrpSpPr>
        <p:grpSpPr bwMode="auto">
          <a:xfrm>
            <a:off x="5188074" y="1368715"/>
            <a:ext cx="3632398" cy="4815919"/>
            <a:chOff x="289626" y="1010962"/>
            <a:chExt cx="4690590" cy="5158787"/>
          </a:xfrm>
        </p:grpSpPr>
        <p:pic>
          <p:nvPicPr>
            <p:cNvPr id="7" name="Picture 2" descr="C:\Users\Desktop5\Desktop\Himanshu\ACP_3DModel\JPEGs\Internal piping_Isometric view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26" y="1522324"/>
              <a:ext cx="4577587" cy="4138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23931" y="5774122"/>
              <a:ext cx="4556285" cy="395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Internal piping with LHe ba</a:t>
              </a:r>
              <a:r>
                <a:rPr lang="en-US" dirty="0">
                  <a:solidFill>
                    <a:prstClr val="black"/>
                  </a:solidFill>
                  <a:cs typeface="Arial" charset="0"/>
                </a:rPr>
                <a:t>th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4822" y="1010962"/>
              <a:ext cx="1402181" cy="33840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LHe ba</a:t>
              </a:r>
              <a:r>
                <a:rPr lang="en-US" dirty="0">
                  <a:solidFill>
                    <a:prstClr val="black"/>
                  </a:solidFill>
                  <a:cs typeface="Arial" charset="0"/>
                </a:rPr>
                <a:t>th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953817" y="1323858"/>
              <a:ext cx="1254583" cy="107983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4411243" y="6309320"/>
            <a:ext cx="3833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Gross weight of one ACB is ~30 ton</a:t>
            </a:r>
            <a:endParaRPr lang="en-IN" dirty="0"/>
          </a:p>
        </p:txBody>
      </p:sp>
      <p:pic>
        <p:nvPicPr>
          <p:cNvPr id="12" name="Picture 6" descr="logo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75413" y="321191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618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2"/>
          <p:cNvSpPr>
            <a:spLocks noGrp="1"/>
          </p:cNvSpPr>
          <p:nvPr>
            <p:ph type="title"/>
          </p:nvPr>
        </p:nvSpPr>
        <p:spPr>
          <a:xfrm>
            <a:off x="1331640" y="142875"/>
            <a:ext cx="7143750" cy="642938"/>
          </a:xfrm>
          <a:ln>
            <a:round/>
            <a:headEnd/>
            <a:tailEnd/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Building and Layout-DNB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B04B85-A4A6-47F5-891F-02DCB289FE00}" type="slidenum">
              <a:rPr lang="en-IN" smtClean="0"/>
              <a:pPr>
                <a:defRPr/>
              </a:pPr>
              <a:t>28</a:t>
            </a:fld>
            <a:endParaRPr lang="en-IN" dirty="0"/>
          </a:p>
        </p:txBody>
      </p:sp>
      <p:pic>
        <p:nvPicPr>
          <p:cNvPr id="6151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670" t="8408" r="7870" b="7593"/>
          <a:stretch>
            <a:fillRect/>
          </a:stretch>
        </p:blipFill>
        <p:spPr bwMode="auto">
          <a:xfrm>
            <a:off x="395536" y="1309266"/>
            <a:ext cx="8143875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857250" y="5072063"/>
            <a:ext cx="2643188" cy="10001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DNB  Injector</a:t>
            </a:r>
          </a:p>
        </p:txBody>
      </p:sp>
      <p:cxnSp>
        <p:nvCxnSpPr>
          <p:cNvPr id="10" name="Straight Arrow Connector 9"/>
          <p:cNvCxnSpPr>
            <a:stCxn id="8" idx="0"/>
          </p:cNvCxnSpPr>
          <p:nvPr/>
        </p:nvCxnSpPr>
        <p:spPr>
          <a:xfrm rot="5400000" flipH="1" flipV="1">
            <a:off x="1196181" y="3696494"/>
            <a:ext cx="2357438" cy="39370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714875" y="5000625"/>
            <a:ext cx="2857500" cy="10001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HNB  Injectors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(Under EU-JA procurement)</a:t>
            </a: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rot="16200000" flipV="1">
            <a:off x="3601244" y="3613944"/>
            <a:ext cx="1860550" cy="120491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0"/>
          </p:cNvCxnSpPr>
          <p:nvPr/>
        </p:nvCxnSpPr>
        <p:spPr>
          <a:xfrm rot="16200000" flipV="1">
            <a:off x="5000625" y="3857626"/>
            <a:ext cx="1500187" cy="78581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5893594" y="4036219"/>
            <a:ext cx="1643062" cy="28575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 descr="logo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75413" y="321191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6472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215781" cy="824428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DNB Components &amp; beam source specs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E3DF4E-201D-4D13-B49B-7F85AC5CAB5F}" type="slidenum">
              <a:rPr lang="en-IN" smtClean="0"/>
              <a:pPr>
                <a:defRPr/>
              </a:pPr>
              <a:t>29</a:t>
            </a:fld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9321" y="1412776"/>
            <a:ext cx="594855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09414393"/>
              </p:ext>
            </p:extLst>
          </p:nvPr>
        </p:nvGraphicFramePr>
        <p:xfrm>
          <a:off x="5868144" y="1115380"/>
          <a:ext cx="3135052" cy="42672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672820"/>
                <a:gridCol w="1462232"/>
              </a:tblGrid>
              <a:tr h="261847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Ion species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H</a:t>
                      </a:r>
                      <a:r>
                        <a:rPr lang="en-GB" sz="2000" baseline="30000">
                          <a:effectLst/>
                        </a:rPr>
                        <a:t>-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1847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Energy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100 keV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1847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Beam current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60 A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4738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Pulse length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3600 s, modulated at 5 Hz for 3 s every 20 s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369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Accelerated current density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300 A/m</a:t>
                      </a:r>
                      <a:r>
                        <a:rPr lang="en-GB" sz="2000" baseline="30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369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Beamlet</a:t>
                      </a:r>
                      <a:r>
                        <a:rPr lang="en-GB" sz="2000" dirty="0">
                          <a:effectLst/>
                        </a:rPr>
                        <a:t> divergence (core)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&lt;7 </a:t>
                      </a:r>
                      <a:r>
                        <a:rPr lang="en-GB" sz="2000" dirty="0" err="1">
                          <a:effectLst/>
                        </a:rPr>
                        <a:t>mrad</a:t>
                      </a:r>
                      <a:endParaRPr lang="en-US" sz="20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Picture 6" descr="logo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75413" y="321191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930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056784" cy="778098"/>
          </a:xfrm>
        </p:spPr>
        <p:txBody>
          <a:bodyPr/>
          <a:lstStyle/>
          <a:p>
            <a:r>
              <a:rPr lang="en-US" dirty="0" smtClean="0"/>
              <a:t>Fusion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5328592"/>
          </a:xfrm>
        </p:spPr>
        <p:txBody>
          <a:bodyPr>
            <a:noAutofit/>
          </a:bodyPr>
          <a:lstStyle/>
          <a:p>
            <a:r>
              <a:rPr lang="en-US" sz="2400" dirty="0" smtClean="0"/>
              <a:t>1989 : ADITYA tokamak operation</a:t>
            </a:r>
          </a:p>
          <a:p>
            <a:r>
              <a:rPr lang="en-US" sz="2400" dirty="0" smtClean="0"/>
              <a:t>1994: Design of SST-1</a:t>
            </a:r>
          </a:p>
          <a:p>
            <a:r>
              <a:rPr lang="en-US" sz="2400" dirty="0" smtClean="0"/>
              <a:t>2004: First commissioning tests of SST-1</a:t>
            </a:r>
          </a:p>
          <a:p>
            <a:r>
              <a:rPr lang="en-US" sz="2400" dirty="0" smtClean="0"/>
              <a:t>2006: ITER Participation</a:t>
            </a:r>
          </a:p>
          <a:p>
            <a:r>
              <a:rPr lang="en-US" sz="2400" dirty="0" smtClean="0"/>
              <a:t>2007: 11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Plan: R&amp;D on Magnet, Div., Cryopump </a:t>
            </a:r>
          </a:p>
          <a:p>
            <a:r>
              <a:rPr lang="en-US" sz="2400" dirty="0" smtClean="0"/>
              <a:t>2008: TBM concept for testing in ITER</a:t>
            </a:r>
          </a:p>
          <a:p>
            <a:r>
              <a:rPr lang="en-US" sz="2400" dirty="0" smtClean="0"/>
              <a:t>2010: Testing and qualification of SST-1 systems</a:t>
            </a:r>
          </a:p>
          <a:p>
            <a:r>
              <a:rPr lang="en-US" sz="2400" dirty="0" smtClean="0"/>
              <a:t>2012: SST-1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Assembly </a:t>
            </a:r>
          </a:p>
          <a:p>
            <a:r>
              <a:rPr lang="en-US" sz="2400" dirty="0" smtClean="0"/>
              <a:t>2012-17: 12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Plan. (Magnet, </a:t>
            </a:r>
            <a:r>
              <a:rPr lang="en-US" sz="2400" dirty="0" err="1" smtClean="0"/>
              <a:t>Div</a:t>
            </a:r>
            <a:r>
              <a:rPr lang="en-US" sz="2400" dirty="0" smtClean="0"/>
              <a:t>, TBM, Materials, H&amp;CD, RH); Design of next step machines</a:t>
            </a:r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b="1" i="1" dirty="0" smtClean="0">
                <a:latin typeface="Arial Narrow" pitchFamily="34" charset="0"/>
              </a:rPr>
              <a:t>An intermediate sized machine is necessary to do engineering tests</a:t>
            </a:r>
            <a:endParaRPr lang="en-US" sz="2400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9330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9437" y="1063648"/>
            <a:ext cx="2756819" cy="2068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2054" y="3522324"/>
            <a:ext cx="3908016" cy="2931012"/>
          </a:xfrm>
          <a:prstGeom prst="rect">
            <a:avLst/>
          </a:prstGeom>
        </p:spPr>
      </p:pic>
      <p:pic>
        <p:nvPicPr>
          <p:cNvPr id="5" name="Picture 2" descr="picture-paper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6" y="1387061"/>
            <a:ext cx="4093594" cy="17445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75656" y="44624"/>
            <a:ext cx="5846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C00000"/>
                </a:solidFill>
              </a:rPr>
              <a:t>Planned R&amp;D activities in the new Lab at IPR</a:t>
            </a:r>
            <a:endParaRPr lang="en-IN" sz="2400" b="1" u="sng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5976" y="3216828"/>
            <a:ext cx="202485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 Gyrotron Test Facility</a:t>
            </a:r>
            <a:endParaRPr lang="en-IN" sz="16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0255" y="3234462"/>
            <a:ext cx="1956241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 Cryoline Test Facility</a:t>
            </a:r>
            <a:endParaRPr lang="en-IN" sz="16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8337" y="6444044"/>
            <a:ext cx="228389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 ITER-India Lab. At IPR</a:t>
            </a:r>
            <a:endParaRPr lang="en-IN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3552" y="3183940"/>
            <a:ext cx="2521331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 Diag. Neutral Beam Facility</a:t>
            </a:r>
            <a:endParaRPr lang="en-IN" sz="16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8024" y="3916793"/>
            <a:ext cx="3600399" cy="23391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solidFill>
                  <a:srgbClr val="C00000"/>
                </a:solidFill>
              </a:rPr>
              <a:t>Other systems to be tested</a:t>
            </a:r>
          </a:p>
          <a:p>
            <a:pPr algn="ctr"/>
            <a:endParaRPr lang="en-US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ICRF Source: Prototype for 2.5 MW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Power Supplies: for IC, EC and DNB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Diagnostics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</a:rPr>
              <a:t>IWS Blocks: desorption studies</a:t>
            </a:r>
            <a:endParaRPr lang="en-IN" b="1" dirty="0">
              <a:solidFill>
                <a:prstClr val="black"/>
              </a:solidFill>
            </a:endParaRPr>
          </a:p>
        </p:txBody>
      </p:sp>
      <p:pic>
        <p:nvPicPr>
          <p:cNvPr id="12" name="Picture 6" descr="logo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75413" y="321191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6.jpg"/>
          <p:cNvPicPr>
            <a:picLocks noChangeAspect="1"/>
          </p:cNvPicPr>
          <p:nvPr/>
        </p:nvPicPr>
        <p:blipFill>
          <a:blip r:embed="rId6" cstate="print"/>
          <a:srcRect l="23166" r="14748" b="7161"/>
          <a:stretch>
            <a:fillRect/>
          </a:stretch>
        </p:blipFill>
        <p:spPr>
          <a:xfrm>
            <a:off x="6968340" y="1076755"/>
            <a:ext cx="2140164" cy="205490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887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9880"/>
            <a:ext cx="3550203" cy="248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801155" y="2146791"/>
            <a:ext cx="5091325" cy="3154417"/>
            <a:chOff x="323528" y="1446456"/>
            <a:chExt cx="5091325" cy="3154417"/>
          </a:xfrm>
        </p:grpSpPr>
        <p:pic>
          <p:nvPicPr>
            <p:cNvPr id="4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32527" t="9509" r="33737" b="14854"/>
            <a:stretch>
              <a:fillRect/>
            </a:stretch>
          </p:blipFill>
          <p:spPr bwMode="auto">
            <a:xfrm>
              <a:off x="395536" y="1690570"/>
              <a:ext cx="2342439" cy="2780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1"/>
            <p:cNvSpPr txBox="1">
              <a:spLocks noChangeArrowheads="1"/>
            </p:cNvSpPr>
            <p:nvPr/>
          </p:nvSpPr>
          <p:spPr bwMode="auto">
            <a:xfrm>
              <a:off x="2232178" y="4293096"/>
              <a:ext cx="162319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dirty="0">
                  <a:latin typeface="+mn-lt"/>
                </a:rPr>
                <a:t>3dB Hybrid Coupler   </a:t>
              </a:r>
              <a:endParaRPr lang="en-IN" sz="1400" dirty="0">
                <a:latin typeface="+mn-lt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 flipV="1">
              <a:off x="1979712" y="4182760"/>
              <a:ext cx="360040" cy="196279"/>
            </a:xfrm>
            <a:prstGeom prst="straightConnector1">
              <a:avLst/>
            </a:prstGeom>
            <a:ln w="31750">
              <a:solidFill>
                <a:srgbClr val="392A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41"/>
            <p:cNvSpPr txBox="1">
              <a:spLocks noChangeArrowheads="1"/>
            </p:cNvSpPr>
            <p:nvPr/>
          </p:nvSpPr>
          <p:spPr bwMode="auto">
            <a:xfrm>
              <a:off x="2699792" y="3102640"/>
              <a:ext cx="75997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dirty="0">
                  <a:latin typeface="+mn-lt"/>
                </a:rPr>
                <a:t>RF </a:t>
              </a:r>
              <a:endParaRPr lang="en-US" sz="1400" dirty="0" smtClean="0">
                <a:latin typeface="+mn-lt"/>
              </a:endParaRPr>
            </a:p>
            <a:p>
              <a:pPr eaLnBrk="1" hangingPunct="1"/>
              <a:r>
                <a:rPr lang="en-US" sz="1400" dirty="0" smtClean="0">
                  <a:latin typeface="+mn-lt"/>
                </a:rPr>
                <a:t>Output   </a:t>
              </a:r>
              <a:endParaRPr lang="en-IN" sz="1400" dirty="0">
                <a:latin typeface="+mn-lt"/>
              </a:endParaRPr>
            </a:p>
          </p:txBody>
        </p:sp>
        <p:cxnSp>
          <p:nvCxnSpPr>
            <p:cNvPr id="8" name="Straight Arrow Connector 7"/>
            <p:cNvCxnSpPr>
              <a:stCxn id="7" idx="1"/>
            </p:cNvCxnSpPr>
            <p:nvPr/>
          </p:nvCxnSpPr>
          <p:spPr>
            <a:xfrm flipH="1">
              <a:off x="2339752" y="3364250"/>
              <a:ext cx="360040" cy="180310"/>
            </a:xfrm>
            <a:prstGeom prst="straightConnector1">
              <a:avLst/>
            </a:prstGeom>
            <a:ln w="31750">
              <a:solidFill>
                <a:srgbClr val="392A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41"/>
            <p:cNvSpPr txBox="1">
              <a:spLocks noChangeArrowheads="1"/>
            </p:cNvSpPr>
            <p:nvPr/>
          </p:nvSpPr>
          <p:spPr bwMode="auto">
            <a:xfrm>
              <a:off x="2232178" y="1954141"/>
              <a:ext cx="12275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dirty="0" smtClean="0">
                  <a:latin typeface="+mn-lt"/>
                </a:rPr>
                <a:t>Driver &amp; Final </a:t>
              </a:r>
            </a:p>
            <a:p>
              <a:pPr eaLnBrk="1" hangingPunct="1"/>
              <a:r>
                <a:rPr lang="en-US" sz="1400" dirty="0" smtClean="0">
                  <a:latin typeface="+mn-lt"/>
                </a:rPr>
                <a:t>Stage Amp.</a:t>
              </a:r>
              <a:endParaRPr lang="en-IN" sz="1400" dirty="0">
                <a:latin typeface="+mn-lt"/>
              </a:endParaRPr>
            </a:p>
          </p:txBody>
        </p:sp>
        <p:cxnSp>
          <p:nvCxnSpPr>
            <p:cNvPr id="10" name="Straight Arrow Connector 9"/>
            <p:cNvCxnSpPr>
              <a:stCxn id="9" idx="1"/>
            </p:cNvCxnSpPr>
            <p:nvPr/>
          </p:nvCxnSpPr>
          <p:spPr>
            <a:xfrm flipH="1">
              <a:off x="2017878" y="2215751"/>
              <a:ext cx="214300" cy="500427"/>
            </a:xfrm>
            <a:prstGeom prst="straightConnector1">
              <a:avLst/>
            </a:prstGeom>
            <a:ln w="31750">
              <a:solidFill>
                <a:srgbClr val="392A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9" idx="1"/>
            </p:cNvCxnSpPr>
            <p:nvPr/>
          </p:nvCxnSpPr>
          <p:spPr>
            <a:xfrm flipH="1">
              <a:off x="1803578" y="2215751"/>
              <a:ext cx="428600" cy="187741"/>
            </a:xfrm>
            <a:prstGeom prst="straightConnector1">
              <a:avLst/>
            </a:prstGeom>
            <a:ln w="31750">
              <a:solidFill>
                <a:srgbClr val="392A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41"/>
            <p:cNvSpPr txBox="1">
              <a:spLocks noChangeArrowheads="1"/>
            </p:cNvSpPr>
            <p:nvPr/>
          </p:nvSpPr>
          <p:spPr bwMode="auto">
            <a:xfrm>
              <a:off x="323528" y="3390672"/>
              <a:ext cx="50405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dirty="0" smtClean="0">
                  <a:latin typeface="+mn-lt"/>
                </a:rPr>
                <a:t>DAC</a:t>
              </a:r>
              <a:endParaRPr lang="en-IN" sz="1400" dirty="0">
                <a:latin typeface="+mn-lt"/>
              </a:endParaRP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2742125" y="1446456"/>
              <a:ext cx="2672728" cy="494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noAutofit/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sz="1400" b="1" dirty="0" smtClean="0">
                  <a:latin typeface="+mn-lt"/>
                  <a:ea typeface="+mj-ea"/>
                  <a:cs typeface="+mj-cs"/>
                </a:rPr>
                <a:t>Weight of one RF Source ~ 6 ton</a:t>
              </a:r>
              <a:endParaRPr lang="en-US" sz="1400" b="1" dirty="0">
                <a:latin typeface="+mn-lt"/>
                <a:ea typeface="+mj-ea"/>
                <a:cs typeface="+mj-cs"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556097" y="1446456"/>
              <a:ext cx="2071687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normAutofit fontScale="97500"/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sz="1400" dirty="0">
                  <a:latin typeface="+mn-lt"/>
                  <a:ea typeface="+mj-ea"/>
                  <a:cs typeface="+mj-cs"/>
                </a:rPr>
                <a:t>RF Source enclosure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1475657" y="1662480"/>
              <a:ext cx="122916" cy="259943"/>
            </a:xfrm>
            <a:prstGeom prst="straightConnector1">
              <a:avLst/>
            </a:prstGeom>
            <a:ln w="31750">
              <a:solidFill>
                <a:srgbClr val="392A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432853" y="3246656"/>
              <a:ext cx="126014" cy="196372"/>
            </a:xfrm>
            <a:prstGeom prst="straightConnector1">
              <a:avLst/>
            </a:prstGeom>
            <a:ln w="31750">
              <a:solidFill>
                <a:srgbClr val="392A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41"/>
            <p:cNvSpPr txBox="1">
              <a:spLocks noChangeArrowheads="1"/>
            </p:cNvSpPr>
            <p:nvPr/>
          </p:nvSpPr>
          <p:spPr bwMode="auto">
            <a:xfrm>
              <a:off x="469866" y="1751037"/>
              <a:ext cx="10098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dirty="0" smtClean="0">
                  <a:latin typeface="+mn-lt"/>
                </a:rPr>
                <a:t>Pre-driver Stage Amp.</a:t>
              </a:r>
              <a:endParaRPr lang="en-IN" sz="1400" dirty="0">
                <a:latin typeface="+mn-lt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827584" y="2215751"/>
              <a:ext cx="90010" cy="500427"/>
            </a:xfrm>
            <a:prstGeom prst="straightConnector1">
              <a:avLst/>
            </a:prstGeom>
            <a:ln w="31750">
              <a:solidFill>
                <a:srgbClr val="392A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41"/>
            <p:cNvSpPr txBox="1">
              <a:spLocks noChangeArrowheads="1"/>
            </p:cNvSpPr>
            <p:nvPr/>
          </p:nvSpPr>
          <p:spPr bwMode="auto">
            <a:xfrm>
              <a:off x="2843808" y="3659540"/>
              <a:ext cx="86409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dirty="0" smtClean="0">
                  <a:latin typeface="+mn-lt"/>
                </a:rPr>
                <a:t>Phase Shifter</a:t>
              </a:r>
              <a:endParaRPr lang="en-IN" sz="1400" dirty="0">
                <a:latin typeface="+mn-lt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2483768" y="3894728"/>
              <a:ext cx="432048" cy="157917"/>
            </a:xfrm>
            <a:prstGeom prst="straightConnector1">
              <a:avLst/>
            </a:prstGeom>
            <a:ln w="31750">
              <a:solidFill>
                <a:srgbClr val="392AA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1793" t="4918" r="15271" b="5068"/>
            <a:stretch/>
          </p:blipFill>
          <p:spPr bwMode="auto">
            <a:xfrm>
              <a:off x="3398629" y="2224408"/>
              <a:ext cx="1944216" cy="1696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Rectangle 21"/>
          <p:cNvSpPr/>
          <p:nvPr/>
        </p:nvSpPr>
        <p:spPr>
          <a:xfrm>
            <a:off x="3090699" y="4777988"/>
            <a:ext cx="23453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400" b="1" dirty="0">
                <a:latin typeface="+mn-lt"/>
              </a:rPr>
              <a:t>Dimension ~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1400" b="1" dirty="0">
                <a:latin typeface="+mn-lt"/>
              </a:rPr>
              <a:t>3.4 X 9 X 5 m</a:t>
            </a:r>
            <a:r>
              <a:rPr lang="en-US" sz="1400" b="1" baseline="30000" dirty="0">
                <a:latin typeface="+mn-lt"/>
              </a:rPr>
              <a:t>3</a:t>
            </a:r>
            <a:r>
              <a:rPr lang="en-US" sz="1400" b="1" dirty="0">
                <a:latin typeface="+mn-lt"/>
              </a:rPr>
              <a:t> </a:t>
            </a:r>
          </a:p>
        </p:txBody>
      </p:sp>
      <p:sp>
        <p:nvSpPr>
          <p:cNvPr id="23" name="Curved Up Arrow 22"/>
          <p:cNvSpPr/>
          <p:nvPr/>
        </p:nvSpPr>
        <p:spPr>
          <a:xfrm>
            <a:off x="1619672" y="3608651"/>
            <a:ext cx="2289495" cy="468421"/>
          </a:xfrm>
          <a:prstGeom prst="curvedUp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4" name="Curved Up Arrow 23"/>
          <p:cNvSpPr/>
          <p:nvPr/>
        </p:nvSpPr>
        <p:spPr>
          <a:xfrm>
            <a:off x="5677054" y="3608651"/>
            <a:ext cx="1847275" cy="468421"/>
          </a:xfrm>
          <a:prstGeom prst="curvedUp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75856" y="323945"/>
            <a:ext cx="2562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C00000"/>
                </a:solidFill>
              </a:rPr>
              <a:t> ICRH Package</a:t>
            </a:r>
            <a:endParaRPr lang="en-IN" sz="3200" b="1" u="sng" dirty="0">
              <a:solidFill>
                <a:srgbClr val="C00000"/>
              </a:solidFill>
            </a:endParaRPr>
          </a:p>
        </p:txBody>
      </p:sp>
      <p:pic>
        <p:nvPicPr>
          <p:cNvPr id="28" name="Picture 6" descr="logo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75413" y="321191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988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432976" y="980729"/>
            <a:ext cx="4883440" cy="5430385"/>
          </a:xfrm>
          <a:prstGeom prst="rect">
            <a:avLst/>
          </a:prstGeom>
        </p:spPr>
      </p:pic>
      <p:pic>
        <p:nvPicPr>
          <p:cNvPr id="3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2068"/>
          <a:stretch>
            <a:fillRect/>
          </a:stretch>
        </p:blipFill>
        <p:spPr bwMode="auto">
          <a:xfrm>
            <a:off x="539552" y="2276872"/>
            <a:ext cx="2499239" cy="38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619104" y="313489"/>
            <a:ext cx="5856309" cy="642942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C00000"/>
                </a:solidFill>
              </a:rPr>
              <a:t>    ICRH Technical progress          </a:t>
            </a:r>
            <a:endParaRPr lang="en-IN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6" descr="logo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75413" y="321191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5674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619104" y="313489"/>
            <a:ext cx="5568970" cy="642942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C00000"/>
                </a:solidFill>
              </a:rPr>
              <a:t>    ICRH Technical progress           </a:t>
            </a:r>
            <a:r>
              <a:rPr lang="en-US" sz="1600" b="1" dirty="0" err="1" smtClean="0">
                <a:solidFill>
                  <a:srgbClr val="C00000"/>
                </a:solidFill>
              </a:rPr>
              <a:t>contd</a:t>
            </a:r>
            <a:r>
              <a:rPr lang="en-US" sz="1600" b="1" dirty="0" smtClean="0">
                <a:solidFill>
                  <a:srgbClr val="C00000"/>
                </a:solidFill>
              </a:rPr>
              <a:t>…</a:t>
            </a:r>
            <a:endParaRPr lang="en-IN" sz="1600" b="1" dirty="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359761" y="2087071"/>
            <a:ext cx="246374" cy="8791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681158" y="3607663"/>
            <a:ext cx="936104" cy="142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475656" y="3764525"/>
            <a:ext cx="491797" cy="411176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981847" y="5832462"/>
            <a:ext cx="2894409" cy="1602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008722" y="5618925"/>
            <a:ext cx="3351039" cy="3531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79512" y="1177012"/>
            <a:ext cx="8784976" cy="5420340"/>
            <a:chOff x="179512" y="1079357"/>
            <a:chExt cx="8784976" cy="5420340"/>
          </a:xfrm>
        </p:grpSpPr>
        <p:sp>
          <p:nvSpPr>
            <p:cNvPr id="2" name="Rectangle 1"/>
            <p:cNvSpPr/>
            <p:nvPr/>
          </p:nvSpPr>
          <p:spPr>
            <a:xfrm>
              <a:off x="179512" y="1079357"/>
              <a:ext cx="8784976" cy="540056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24949" t="1739" r="16701" b="3979"/>
            <a:stretch/>
          </p:blipFill>
          <p:spPr>
            <a:xfrm>
              <a:off x="4027298" y="1141098"/>
              <a:ext cx="3578838" cy="306034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25980" t="4662" r="30206" b="3979"/>
            <a:stretch/>
          </p:blipFill>
          <p:spPr>
            <a:xfrm>
              <a:off x="384083" y="2671272"/>
              <a:ext cx="3155336" cy="348200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7580" r="8069" b="6360"/>
            <a:stretch/>
          </p:blipFill>
          <p:spPr>
            <a:xfrm>
              <a:off x="5707643" y="4738154"/>
              <a:ext cx="2824797" cy="176154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666339" y="1194138"/>
              <a:ext cx="152173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Outer conductor</a:t>
              </a:r>
            </a:p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Material :- Al / ETP Cu</a:t>
              </a:r>
              <a:endParaRPr lang="en-IN" sz="14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38806" y="1537171"/>
              <a:ext cx="12012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Inner conductor</a:t>
              </a:r>
            </a:p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Material :-  ETP Cu</a:t>
              </a:r>
              <a:endParaRPr lang="en-IN" sz="14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41072" y="1489234"/>
              <a:ext cx="135072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Support Disk</a:t>
              </a:r>
            </a:p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Material :-  Teflon/ </a:t>
              </a:r>
            </a:p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Ceramic/ Quartz  </a:t>
              </a:r>
              <a:endParaRPr lang="en-IN" sz="14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50322" y="3437037"/>
              <a:ext cx="243384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Inner conductor Joint</a:t>
              </a:r>
            </a:p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Material :-  CuBe2Pb with Sliver plating </a:t>
              </a:r>
              <a:endParaRPr lang="en-IN" sz="14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67138" y="4849208"/>
              <a:ext cx="19623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alibri" pitchFamily="34" charset="0"/>
                  <a:cs typeface="Calibri" pitchFamily="34" charset="0"/>
                </a:rPr>
                <a:t>Three Layer of Contact finger</a:t>
              </a:r>
            </a:p>
          </p:txBody>
        </p:sp>
        <p:cxnSp>
          <p:nvCxnSpPr>
            <p:cNvPr id="14" name="Straight Arrow Connector 13"/>
            <p:cNvCxnSpPr>
              <a:stCxn id="9" idx="1"/>
            </p:cNvCxnSpPr>
            <p:nvPr/>
          </p:nvCxnSpPr>
          <p:spPr>
            <a:xfrm flipH="1">
              <a:off x="5213909" y="1563470"/>
              <a:ext cx="452430" cy="27433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851920" y="2014224"/>
              <a:ext cx="720080" cy="16860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5707643" y="3437037"/>
              <a:ext cx="1326426" cy="31320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3981847" y="5183813"/>
              <a:ext cx="3902521" cy="8366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1967453" y="4175701"/>
              <a:ext cx="2041271" cy="18447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300" y="1194138"/>
              <a:ext cx="24148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66"/>
                  </a:solidFill>
                  <a:latin typeface="+mn-lt"/>
                </a:rPr>
                <a:t>Mechanical analysis for 12” </a:t>
              </a:r>
              <a:r>
                <a:rPr lang="en-US" sz="2400" b="1" dirty="0" err="1" smtClean="0">
                  <a:solidFill>
                    <a:srgbClr val="000066"/>
                  </a:solidFill>
                  <a:latin typeface="+mn-lt"/>
                </a:rPr>
                <a:t>Tx</a:t>
              </a:r>
              <a:r>
                <a:rPr lang="en-US" sz="2400" b="1" dirty="0" smtClean="0">
                  <a:solidFill>
                    <a:srgbClr val="000066"/>
                  </a:solidFill>
                  <a:latin typeface="+mn-lt"/>
                </a:rPr>
                <a:t>-line initiated</a:t>
              </a:r>
              <a:endParaRPr lang="en-IN" sz="2400" b="1" dirty="0">
                <a:solidFill>
                  <a:srgbClr val="000066"/>
                </a:solidFill>
                <a:latin typeface="+mn-lt"/>
              </a:endParaRPr>
            </a:p>
          </p:txBody>
        </p:sp>
      </p:grpSp>
      <p:pic>
        <p:nvPicPr>
          <p:cNvPr id="26" name="Picture 6" descr="logo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75413" y="321191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998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3608" y="1156677"/>
            <a:ext cx="7632848" cy="421653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Sr. No.	Signed Date	Signed PA 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as on 6/9/2011	</a:t>
            </a:r>
            <a:r>
              <a:rPr lang="en-US" sz="2000" b="1" dirty="0" smtClean="0">
                <a:solidFill>
                  <a:srgbClr val="000000"/>
                </a:solidFill>
              </a:rPr>
              <a:t>							Value 							(</a:t>
            </a:r>
            <a:r>
              <a:rPr lang="en-US" sz="2000" b="1" dirty="0" err="1">
                <a:solidFill>
                  <a:srgbClr val="000000"/>
                </a:solidFill>
              </a:rPr>
              <a:t>kIUA</a:t>
            </a:r>
            <a:r>
              <a:rPr lang="en-US" sz="2000" b="1" dirty="0" smtClean="0">
                <a:solidFill>
                  <a:srgbClr val="000000"/>
                </a:solidFill>
              </a:rPr>
              <a:t>)</a:t>
            </a:r>
            <a:r>
              <a:rPr lang="en-US" sz="2000" b="1" dirty="0">
                <a:solidFill>
                  <a:srgbClr val="000000"/>
                </a:solidFill>
              </a:rPr>
              <a:t>	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1	19/04/2009	DNB Power Supply  	9.700	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2	24/9/2009	In-Wall Shielding  	37.300	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3	</a:t>
            </a:r>
            <a:r>
              <a:rPr lang="en-US" sz="2000" b="1" dirty="0" smtClean="0">
                <a:solidFill>
                  <a:srgbClr val="000000"/>
                </a:solidFill>
              </a:rPr>
              <a:t>5/2/2010	ICRF  </a:t>
            </a:r>
            <a:r>
              <a:rPr lang="en-US" sz="2000" b="1" dirty="0">
                <a:solidFill>
                  <a:srgbClr val="000000"/>
                </a:solidFill>
              </a:rPr>
              <a:t>Power Sources  	18.000	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4	22/03/2010	Cooling Water System 	50.160	</a:t>
            </a:r>
          </a:p>
          <a:p>
            <a:r>
              <a:rPr lang="de-DE" sz="2000" b="1" dirty="0">
                <a:solidFill>
                  <a:srgbClr val="000000"/>
                </a:solidFill>
              </a:rPr>
              <a:t>5	22/03/2010	DNB Beamline 	</a:t>
            </a:r>
            <a:r>
              <a:rPr lang="de-DE" sz="2000" b="1" dirty="0" smtClean="0">
                <a:solidFill>
                  <a:srgbClr val="000000"/>
                </a:solidFill>
              </a:rPr>
              <a:t>	13.100</a:t>
            </a:r>
            <a:r>
              <a:rPr lang="de-DE" sz="2000" b="1" dirty="0">
                <a:solidFill>
                  <a:srgbClr val="000000"/>
                </a:solidFill>
              </a:rPr>
              <a:t>	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6	10/6/2010	Torus &amp; Cryostat Cryoline  </a:t>
            </a:r>
            <a:r>
              <a:rPr lang="en-US" sz="2000" b="1" dirty="0" smtClean="0">
                <a:solidFill>
                  <a:srgbClr val="000000"/>
                </a:solidFill>
              </a:rPr>
              <a:t>3.600</a:t>
            </a:r>
            <a:r>
              <a:rPr lang="en-US" sz="2000" b="1" dirty="0">
                <a:solidFill>
                  <a:srgbClr val="000000"/>
                </a:solidFill>
              </a:rPr>
              <a:t>	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7	15/12/2010	SPIDER  </a:t>
            </a:r>
            <a:r>
              <a:rPr lang="en-US" sz="2000" b="1" dirty="0" smtClean="0">
                <a:solidFill>
                  <a:srgbClr val="000000"/>
                </a:solidFill>
              </a:rPr>
              <a:t>and 100 </a:t>
            </a:r>
            <a:r>
              <a:rPr lang="en-US" sz="2000" b="1" dirty="0">
                <a:solidFill>
                  <a:srgbClr val="000000"/>
                </a:solidFill>
              </a:rPr>
              <a:t>KV PS	0.910	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8	16/03/2011	ICHVPS Power Supply	6.900	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9	</a:t>
            </a:r>
            <a:r>
              <a:rPr lang="en-US" sz="2000" b="1" dirty="0">
                <a:solidFill>
                  <a:srgbClr val="000000"/>
                </a:solidFill>
              </a:rPr>
              <a:t>6/9/2011	Cryostat	</a:t>
            </a:r>
            <a:r>
              <a:rPr lang="en-US" sz="2000" b="1" dirty="0" smtClean="0">
                <a:solidFill>
                  <a:srgbClr val="000000"/>
                </a:solidFill>
              </a:rPr>
              <a:t>		69.819</a:t>
            </a:r>
            <a:r>
              <a:rPr lang="en-US" sz="2400" b="1" dirty="0">
                <a:solidFill>
                  <a:srgbClr val="000000"/>
                </a:solidFill>
              </a:rPr>
              <a:t>	</a:t>
            </a:r>
          </a:p>
          <a:p>
            <a:r>
              <a:rPr lang="en-US" sz="1200" b="1" dirty="0">
                <a:solidFill>
                  <a:srgbClr val="000000"/>
                </a:solidFill>
                <a:latin typeface="Arial"/>
              </a:rPr>
              <a:t>		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		</a:t>
            </a:r>
            <a:r>
              <a:rPr lang="en-US" sz="2400" b="1" dirty="0" smtClean="0">
                <a:solidFill>
                  <a:srgbClr val="000000"/>
                </a:solidFill>
              </a:rPr>
              <a:t>Total</a:t>
            </a:r>
            <a:r>
              <a:rPr lang="en-US" sz="2400" b="1" dirty="0">
                <a:solidFill>
                  <a:srgbClr val="000000"/>
                </a:solidFill>
              </a:rPr>
              <a:t>	209.489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4713" y="5733256"/>
            <a:ext cx="628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Next due: Later Delivery Cryolines, Cryodistribution, Diagnostics</a:t>
            </a:r>
            <a:endParaRPr lang="en-US" b="1" dirty="0"/>
          </a:p>
        </p:txBody>
      </p:sp>
      <p:pic>
        <p:nvPicPr>
          <p:cNvPr id="5" name="Picture 6" descr="logo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75413" y="321191"/>
            <a:ext cx="14890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3426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4032"/>
            <a:ext cx="8229600" cy="1143000"/>
          </a:xfrm>
        </p:spPr>
        <p:txBody>
          <a:bodyPr/>
          <a:lstStyle/>
          <a:p>
            <a:r>
              <a:rPr lang="en-US" b="1" u="sng" dirty="0" smtClean="0">
                <a:solidFill>
                  <a:srgbClr val="C00000"/>
                </a:solidFill>
              </a:rPr>
              <a:t>Fusion Research Plan Summary</a:t>
            </a:r>
            <a:endParaRPr lang="en-IN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7487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7" descr="aditya4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1789" t="8493" r="11270" b="18790"/>
          <a:stretch>
            <a:fillRect/>
          </a:stretch>
        </p:blipFill>
        <p:spPr bwMode="auto">
          <a:xfrm>
            <a:off x="1234570" y="476672"/>
            <a:ext cx="1609238" cy="1638929"/>
          </a:xfrm>
          <a:prstGeom prst="rect">
            <a:avLst/>
          </a:prstGeom>
          <a:solidFill>
            <a:schemeClr val="hlink"/>
          </a:solidFill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" name="Picture 1028" descr="C:\WINDOWS\Desktop\Machine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1394" t="8276" r="9171"/>
          <a:stretch>
            <a:fillRect/>
          </a:stretch>
        </p:blipFill>
        <p:spPr bwMode="auto">
          <a:xfrm>
            <a:off x="3238872" y="642640"/>
            <a:ext cx="19812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DSC040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682888" y="1706488"/>
            <a:ext cx="1337384" cy="100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untitled"/>
          <p:cNvPicPr>
            <a:picLocks noChangeAspect="1" noChangeArrowheads="1"/>
          </p:cNvPicPr>
          <p:nvPr/>
        </p:nvPicPr>
        <p:blipFill>
          <a:blip r:embed="rId5" cstate="print">
            <a:lum bright="12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1034" b="7414"/>
          <a:stretch>
            <a:fillRect/>
          </a:stretch>
        </p:blipFill>
        <p:spPr bwMode="auto">
          <a:xfrm>
            <a:off x="3131839" y="2582131"/>
            <a:ext cx="1157399" cy="70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lum bright="-6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08175" y="2348880"/>
            <a:ext cx="1679649" cy="1156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DSC0039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639488" y="5923637"/>
            <a:ext cx="1236768" cy="81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power_supply_sta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663594" y="3941276"/>
            <a:ext cx="1333190" cy="99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1043608" y="188640"/>
            <a:ext cx="0" cy="6624736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380312" y="229290"/>
            <a:ext cx="0" cy="6584086"/>
          </a:xfrm>
          <a:prstGeom prst="line">
            <a:avLst/>
          </a:prstGeom>
          <a:ln w="117475" cap="rnd">
            <a:solidFill>
              <a:srgbClr val="00CC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07504" y="5200216"/>
            <a:ext cx="54006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029" descr="vacuum-vesse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4688"/>
          <a:stretch>
            <a:fillRect/>
          </a:stretch>
        </p:blipFill>
        <p:spPr bwMode="auto">
          <a:xfrm>
            <a:off x="1187624" y="5445224"/>
            <a:ext cx="1763282" cy="1185549"/>
          </a:xfrm>
          <a:prstGeom prst="rect">
            <a:avLst/>
          </a:prstGeom>
          <a:noFill/>
          <a:ln w="9525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28" descr="fig 4a"/>
          <p:cNvPicPr>
            <a:picLocks noChangeAspect="1" noChangeArrowheads="1"/>
          </p:cNvPicPr>
          <p:nvPr/>
        </p:nvPicPr>
        <p:blipFill>
          <a:blip r:embed="rId10" cstate="print">
            <a:lum bright="6000" contrast="12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755" t="22777" b="18459"/>
          <a:stretch>
            <a:fillRect/>
          </a:stretch>
        </p:blipFill>
        <p:spPr bwMode="auto">
          <a:xfrm>
            <a:off x="1257626" y="3709508"/>
            <a:ext cx="1586182" cy="1421648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aug03006"/>
          <p:cNvPicPr>
            <a:picLocks noChangeAspect="1" noChangeArrowheads="1"/>
          </p:cNvPicPr>
          <p:nvPr/>
        </p:nvPicPr>
        <p:blipFill>
          <a:blip r:embed="rId11" cstate="print">
            <a:lum bright="18000" contrast="12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-514"/>
          <a:stretch>
            <a:fillRect/>
          </a:stretch>
        </p:blipFill>
        <p:spPr bwMode="auto">
          <a:xfrm>
            <a:off x="3730235" y="5352087"/>
            <a:ext cx="1129797" cy="146128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018"/>
          <p:cNvPicPr>
            <a:picLocks noChangeAspect="1" noChangeArrowheads="1"/>
          </p:cNvPicPr>
          <p:nvPr/>
        </p:nvPicPr>
        <p:blipFill>
          <a:blip r:embed="rId12" cstate="print">
            <a:lum bright="-6000" contrast="36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3686" b="4698"/>
          <a:stretch>
            <a:fillRect/>
          </a:stretch>
        </p:blipFill>
        <p:spPr bwMode="auto">
          <a:xfrm>
            <a:off x="3139631" y="3701243"/>
            <a:ext cx="1216345" cy="138941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07504" y="5877272"/>
            <a:ext cx="77873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Vessel</a:t>
            </a:r>
            <a:endParaRPr lang="en-IN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496" y="4149080"/>
            <a:ext cx="9268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Magnet</a:t>
            </a:r>
            <a:endParaRPr lang="en-IN" b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256" y="2708920"/>
            <a:ext cx="9263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Heating</a:t>
            </a:r>
            <a:endParaRPr lang="en-IN" b="1" dirty="0">
              <a:solidFill>
                <a:srgbClr val="C00000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131192" y="3573016"/>
            <a:ext cx="5376912" cy="21065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-36512" y="1124744"/>
            <a:ext cx="10150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Machine</a:t>
            </a:r>
            <a:endParaRPr lang="en-IN" b="1" dirty="0">
              <a:solidFill>
                <a:srgbClr val="C0000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131192" y="2233848"/>
            <a:ext cx="5376912" cy="9838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05327" y="2524254"/>
            <a:ext cx="858761" cy="83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0" name="Straight Connector 39"/>
          <p:cNvCxnSpPr/>
          <p:nvPr/>
        </p:nvCxnSpPr>
        <p:spPr>
          <a:xfrm>
            <a:off x="3059832" y="188640"/>
            <a:ext cx="0" cy="6624736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508104" y="188640"/>
            <a:ext cx="0" cy="6624736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7" descr="Ref-coldbox-Oct26008"/>
          <p:cNvPicPr>
            <a:picLocks noChangeAspect="1" noChangeArrowheads="1"/>
          </p:cNvPicPr>
          <p:nvPr/>
        </p:nvPicPr>
        <p:blipFill>
          <a:blip r:embed="rId14" cstate="print">
            <a:lum bright="-6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09509"/>
            <a:ext cx="912869" cy="137567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485416" y="44624"/>
            <a:ext cx="88466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ADITYA</a:t>
            </a:r>
            <a:endParaRPr lang="en-IN" b="1" dirty="0">
              <a:solidFill>
                <a:srgbClr val="C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687334" y="44624"/>
            <a:ext cx="70179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SST-1</a:t>
            </a:r>
            <a:endParaRPr lang="en-IN" b="1" dirty="0">
              <a:solidFill>
                <a:srgbClr val="C00000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107504" y="404664"/>
            <a:ext cx="54006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724128" y="44624"/>
            <a:ext cx="129875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Fusion R&amp;D</a:t>
            </a:r>
            <a:endParaRPr lang="en-IN" b="1" dirty="0">
              <a:solidFill>
                <a:srgbClr val="C00000"/>
              </a:solidFill>
            </a:endParaRP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>
            <a:off x="7845178" y="3861048"/>
            <a:ext cx="1263326" cy="1193695"/>
            <a:chOff x="7128000" y="2916000"/>
            <a:chExt cx="1908000" cy="2016000"/>
          </a:xfrm>
        </p:grpSpPr>
        <p:pic>
          <p:nvPicPr>
            <p:cNvPr id="57" name="Picture 18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5071" t="2535" r="5086" b="441"/>
            <a:stretch/>
          </p:blipFill>
          <p:spPr bwMode="auto">
            <a:xfrm>
              <a:off x="7128000" y="2916000"/>
              <a:ext cx="1908000" cy="2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Rectangle 19"/>
            <p:cNvSpPr>
              <a:spLocks noChangeArrowheads="1"/>
            </p:cNvSpPr>
            <p:nvPr/>
          </p:nvSpPr>
          <p:spPr bwMode="auto">
            <a:xfrm>
              <a:off x="7885909" y="3856863"/>
              <a:ext cx="809103" cy="467816"/>
            </a:xfrm>
            <a:prstGeom prst="rect">
              <a:avLst/>
            </a:prstGeom>
            <a:solidFill>
              <a:sysClr val="windowText" lastClr="000000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rial" pitchFamily="34" charset="0"/>
                  <a:ea typeface="MS Gothic" pitchFamily="49" charset="-128"/>
                  <a:cs typeface="Arial" pitchFamily="34" charset="0"/>
                </a:rPr>
                <a:t>ITER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856184" y="620688"/>
            <a:ext cx="1252320" cy="1129106"/>
            <a:chOff x="8867491" y="1760317"/>
            <a:chExt cx="1537158" cy="1447803"/>
          </a:xfrm>
        </p:grpSpPr>
        <p:pic>
          <p:nvPicPr>
            <p:cNvPr id="55" name="Picture 15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7491" y="1760317"/>
              <a:ext cx="1537158" cy="1401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Rectangle 19"/>
            <p:cNvSpPr>
              <a:spLocks noChangeArrowheads="1"/>
            </p:cNvSpPr>
            <p:nvPr/>
          </p:nvSpPr>
          <p:spPr bwMode="auto">
            <a:xfrm>
              <a:off x="9396536" y="2852936"/>
              <a:ext cx="1008112" cy="355184"/>
            </a:xfrm>
            <a:prstGeom prst="rect">
              <a:avLst/>
            </a:prstGeom>
            <a:solidFill>
              <a:sysClr val="windowText" lastClr="000000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Arial" pitchFamily="34" charset="0"/>
                  <a:ea typeface="MS Gothic" pitchFamily="49" charset="-128"/>
                  <a:cs typeface="Arial" pitchFamily="34" charset="0"/>
                </a:rPr>
                <a:t>DEMO</a:t>
              </a:r>
            </a:p>
          </p:txBody>
        </p:sp>
      </p:grpSp>
      <p:pic>
        <p:nvPicPr>
          <p:cNvPr id="62" name="Picture 4" descr="C:\Documents and Settings\Administrator\My Documents\My Pictures\untitled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663594" y="5095151"/>
            <a:ext cx="1232787" cy="78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8" descr="deck 020"/>
          <p:cNvPicPr>
            <a:picLocks noChangeAspect="1" noChangeArrowheads="1"/>
          </p:cNvPicPr>
          <p:nvPr/>
        </p:nvPicPr>
        <p:blipFill>
          <a:blip r:embed="rId18" cstate="print">
            <a:lum bright="36000" contrast="48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705032" y="2797063"/>
            <a:ext cx="1354430" cy="99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Group 59"/>
          <p:cNvGrpSpPr>
            <a:grpSpLocks noChangeAspect="1"/>
          </p:cNvGrpSpPr>
          <p:nvPr/>
        </p:nvGrpSpPr>
        <p:grpSpPr>
          <a:xfrm>
            <a:off x="6156171" y="620688"/>
            <a:ext cx="1363718" cy="892511"/>
            <a:chOff x="7236296" y="1424406"/>
            <a:chExt cx="1776866" cy="924474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1424406"/>
              <a:ext cx="1522534" cy="924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Rectangle 19"/>
            <p:cNvSpPr>
              <a:spLocks noChangeArrowheads="1"/>
            </p:cNvSpPr>
            <p:nvPr/>
          </p:nvSpPr>
          <p:spPr bwMode="auto">
            <a:xfrm>
              <a:off x="7799244" y="1988840"/>
              <a:ext cx="1213918" cy="286919"/>
            </a:xfrm>
            <a:prstGeom prst="rect">
              <a:avLst/>
            </a:prstGeom>
            <a:solidFill>
              <a:sysClr val="windowText" lastClr="000000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Arial" pitchFamily="34" charset="0"/>
                  <a:ea typeface="MS Gothic" pitchFamily="49" charset="-128"/>
                  <a:cs typeface="Arial" pitchFamily="34" charset="0"/>
                </a:rPr>
                <a:t>IFMIF/CTF</a:t>
              </a:r>
            </a:p>
          </p:txBody>
        </p:sp>
      </p:grpSp>
      <p:cxnSp>
        <p:nvCxnSpPr>
          <p:cNvPr id="69" name="Straight Connector 68"/>
          <p:cNvCxnSpPr/>
          <p:nvPr/>
        </p:nvCxnSpPr>
        <p:spPr>
          <a:xfrm>
            <a:off x="5580112" y="188640"/>
            <a:ext cx="0" cy="6624736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812360" y="107340"/>
            <a:ext cx="111280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Next Step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9502" r="2986" b="874"/>
          <a:stretch>
            <a:fillRect/>
          </a:stretch>
        </p:blipFill>
        <p:spPr bwMode="auto">
          <a:xfrm>
            <a:off x="5652120" y="508030"/>
            <a:ext cx="497362" cy="104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ight Arrow 70"/>
          <p:cNvSpPr/>
          <p:nvPr/>
        </p:nvSpPr>
        <p:spPr>
          <a:xfrm>
            <a:off x="7236415" y="4149080"/>
            <a:ext cx="503937" cy="7125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  <p:sp>
        <p:nvSpPr>
          <p:cNvPr id="75" name="Right Arrow 74"/>
          <p:cNvSpPr/>
          <p:nvPr/>
        </p:nvSpPr>
        <p:spPr>
          <a:xfrm rot="16200000">
            <a:off x="7758019" y="2848567"/>
            <a:ext cx="1949558" cy="23585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96336" y="2751311"/>
            <a:ext cx="875753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SST-2</a:t>
            </a:r>
            <a:endParaRPr lang="en-US" sz="2400" b="1" dirty="0"/>
          </a:p>
        </p:txBody>
      </p:sp>
      <p:sp>
        <p:nvSpPr>
          <p:cNvPr id="61" name="Right Arrow 60"/>
          <p:cNvSpPr/>
          <p:nvPr/>
        </p:nvSpPr>
        <p:spPr>
          <a:xfrm rot="16200000">
            <a:off x="7524683" y="1989195"/>
            <a:ext cx="906274" cy="245143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  <p:sp>
        <p:nvSpPr>
          <p:cNvPr id="63" name="Right Arrow 62"/>
          <p:cNvSpPr/>
          <p:nvPr/>
        </p:nvSpPr>
        <p:spPr>
          <a:xfrm>
            <a:off x="7236296" y="2580583"/>
            <a:ext cx="503937" cy="41636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6418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866926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solidFill>
                  <a:srgbClr val="C00000"/>
                </a:solidFill>
              </a:rPr>
              <a:t>Thank you</a:t>
            </a:r>
            <a:endParaRPr lang="en-IN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5113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2935141" cy="33826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77295"/>
            <a:ext cx="3345303" cy="2664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23528" y="4797152"/>
            <a:ext cx="504056" cy="50405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1"/>
          </p:cNvCxnSpPr>
          <p:nvPr/>
        </p:nvCxnSpPr>
        <p:spPr>
          <a:xfrm flipV="1">
            <a:off x="397345" y="2777295"/>
            <a:ext cx="1798391" cy="20936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7584" y="5301208"/>
            <a:ext cx="1368152" cy="1403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2221"/>
            <a:ext cx="2190750" cy="242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4067944" y="3429000"/>
            <a:ext cx="504056" cy="50405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endCxn id="2052" idx="1"/>
          </p:cNvCxnSpPr>
          <p:nvPr/>
        </p:nvCxnSpPr>
        <p:spPr>
          <a:xfrm flipV="1">
            <a:off x="4141761" y="2116659"/>
            <a:ext cx="502247" cy="13177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392884" y="3331096"/>
            <a:ext cx="1148155" cy="601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819919" y="4001045"/>
            <a:ext cx="3016769" cy="23802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val 17"/>
          <p:cNvSpPr/>
          <p:nvPr/>
        </p:nvSpPr>
        <p:spPr>
          <a:xfrm>
            <a:off x="5364088" y="1916832"/>
            <a:ext cx="504056" cy="504056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endCxn id="2053" idx="1"/>
          </p:cNvCxnSpPr>
          <p:nvPr/>
        </p:nvCxnSpPr>
        <p:spPr>
          <a:xfrm>
            <a:off x="5739383" y="2401924"/>
            <a:ext cx="80536" cy="27892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8" idx="5"/>
          </p:cNvCxnSpPr>
          <p:nvPr/>
        </p:nvCxnSpPr>
        <p:spPr>
          <a:xfrm>
            <a:off x="5794327" y="2347071"/>
            <a:ext cx="3042361" cy="16539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236296" y="4869160"/>
            <a:ext cx="144016" cy="21239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43608" y="1556792"/>
            <a:ext cx="1602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Location</a:t>
            </a:r>
            <a:endParaRPr lang="en-US" sz="32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2921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Number Placeholder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0" hangingPunct="0"/>
            <a:fld id="{F64AE426-5766-4093-954D-719651E1BE5C}" type="slidenum">
              <a:rPr lang="en-US" sz="1400" baseline="0">
                <a:latin typeface="Times New Roman" pitchFamily="18" charset="0"/>
              </a:rPr>
              <a:pPr algn="r" eaLnBrk="0" hangingPunct="0"/>
              <a:t>5</a:t>
            </a:fld>
            <a:endParaRPr lang="en-US" sz="1400" baseline="0">
              <a:latin typeface="Times New Roman" pitchFamily="18" charset="0"/>
            </a:endParaRPr>
          </a:p>
        </p:txBody>
      </p:sp>
      <p:pic>
        <p:nvPicPr>
          <p:cNvPr id="152580" name="Picture 1027" descr="aditya4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1789" t="8493" r="11270" b="18790"/>
          <a:stretch>
            <a:fillRect/>
          </a:stretch>
        </p:blipFill>
        <p:spPr bwMode="auto">
          <a:xfrm>
            <a:off x="107504" y="2708014"/>
            <a:ext cx="4032448" cy="4105362"/>
          </a:xfrm>
          <a:prstGeom prst="rect">
            <a:avLst/>
          </a:prstGeom>
          <a:solidFill>
            <a:schemeClr val="hlink"/>
          </a:solidFill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52582" name="Rectangle 1029"/>
          <p:cNvSpPr>
            <a:spLocks noChangeArrowheads="1"/>
          </p:cNvSpPr>
          <p:nvPr/>
        </p:nvSpPr>
        <p:spPr bwMode="auto">
          <a:xfrm>
            <a:off x="72008" y="1196752"/>
            <a:ext cx="4576192" cy="15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aseline="0" dirty="0" smtClean="0">
                <a:solidFill>
                  <a:srgbClr val="000099"/>
                </a:solidFill>
              </a:rPr>
              <a:t>First </a:t>
            </a:r>
            <a:r>
              <a:rPr lang="en-US" sz="2400" dirty="0" smtClean="0">
                <a:solidFill>
                  <a:srgbClr val="000099"/>
                </a:solidFill>
              </a:rPr>
              <a:t>t</a:t>
            </a:r>
            <a:r>
              <a:rPr lang="en-US" sz="2400" baseline="0" dirty="0" smtClean="0">
                <a:solidFill>
                  <a:srgbClr val="000099"/>
                </a:solidFill>
              </a:rPr>
              <a:t>okamak </a:t>
            </a:r>
            <a:r>
              <a:rPr lang="en-US" sz="2400" baseline="0" dirty="0">
                <a:solidFill>
                  <a:srgbClr val="000099"/>
                </a:solidFill>
              </a:rPr>
              <a:t>designed by IPR and fabricated in </a:t>
            </a:r>
            <a:r>
              <a:rPr lang="en-US" sz="2400" baseline="0" dirty="0" smtClean="0">
                <a:solidFill>
                  <a:srgbClr val="000099"/>
                </a:solidFill>
              </a:rPr>
              <a:t>India.</a:t>
            </a:r>
            <a:r>
              <a:rPr lang="en-US" sz="2400" dirty="0" smtClean="0">
                <a:solidFill>
                  <a:srgbClr val="000099"/>
                </a:solidFill>
              </a:rPr>
              <a:t> Routinely operated since 1989 for various </a:t>
            </a:r>
            <a:r>
              <a:rPr lang="en-US" sz="2400" dirty="0" err="1" smtClean="0">
                <a:solidFill>
                  <a:srgbClr val="000099"/>
                </a:solidFill>
              </a:rPr>
              <a:t>expts</a:t>
            </a:r>
            <a:r>
              <a:rPr lang="en-US" sz="2400" dirty="0" smtClean="0">
                <a:solidFill>
                  <a:srgbClr val="000099"/>
                </a:solidFill>
              </a:rPr>
              <a:t>.</a:t>
            </a:r>
            <a:endParaRPr lang="en-US" sz="2400" baseline="0" dirty="0">
              <a:solidFill>
                <a:srgbClr val="000099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 baseline="0" dirty="0">
              <a:solidFill>
                <a:srgbClr val="000099"/>
              </a:solidFill>
            </a:endParaRPr>
          </a:p>
        </p:txBody>
      </p:sp>
      <p:sp>
        <p:nvSpPr>
          <p:cNvPr id="152583" name="Rectangle 7"/>
          <p:cNvSpPr>
            <a:spLocks noChangeArrowheads="1"/>
          </p:cNvSpPr>
          <p:nvPr/>
        </p:nvSpPr>
        <p:spPr bwMode="auto">
          <a:xfrm>
            <a:off x="4648200" y="1212304"/>
            <a:ext cx="4388296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400" dirty="0" smtClean="0">
                <a:solidFill>
                  <a:srgbClr val="0000FF"/>
                </a:solidFill>
              </a:rPr>
              <a:t>Major Achievements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aseline="0" dirty="0" smtClean="0">
                <a:solidFill>
                  <a:srgbClr val="0000FF"/>
                </a:solidFill>
              </a:rPr>
              <a:t>Physics</a:t>
            </a:r>
            <a:r>
              <a:rPr lang="en-US" sz="2400" baseline="0" dirty="0" smtClean="0"/>
              <a:t> </a:t>
            </a:r>
            <a:r>
              <a:rPr lang="en-US" sz="2400" baseline="0" dirty="0"/>
              <a:t>: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/>
              <a:t>D</a:t>
            </a:r>
            <a:r>
              <a:rPr lang="en-US" sz="2000" baseline="0" dirty="0" smtClean="0"/>
              <a:t>iscovery </a:t>
            </a:r>
            <a:r>
              <a:rPr lang="en-US" sz="2000" baseline="0" dirty="0"/>
              <a:t>of </a:t>
            </a:r>
            <a:r>
              <a:rPr lang="en-US" sz="2000" baseline="0" dirty="0" smtClean="0"/>
              <a:t> </a:t>
            </a:r>
            <a:r>
              <a:rPr lang="en-US" sz="2000" dirty="0" smtClean="0"/>
              <a:t>‘</a:t>
            </a:r>
            <a:r>
              <a:rPr lang="en-US" sz="2000" baseline="0" dirty="0" smtClean="0"/>
              <a:t>intermittency</a:t>
            </a:r>
            <a:r>
              <a:rPr lang="en-US" sz="2000" dirty="0" smtClean="0"/>
              <a:t>’</a:t>
            </a:r>
            <a:r>
              <a:rPr lang="en-US" sz="2000" baseline="0" dirty="0" smtClean="0"/>
              <a:t> in plasma transport and associated phenomena</a:t>
            </a:r>
            <a:endParaRPr lang="en-US" sz="2000" baseline="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aseline="0" dirty="0">
                <a:solidFill>
                  <a:srgbClr val="0000FF"/>
                </a:solidFill>
              </a:rPr>
              <a:t>Realized technologies</a:t>
            </a:r>
            <a:r>
              <a:rPr lang="en-US" sz="2400" baseline="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baseline="0" dirty="0"/>
              <a:t>Large volume UHV toroidal </a:t>
            </a:r>
            <a:r>
              <a:rPr lang="en-US" sz="2000" baseline="0" dirty="0" smtClean="0"/>
              <a:t>vessel</a:t>
            </a:r>
            <a:endParaRPr lang="en-US" sz="2000" baseline="0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baseline="0" dirty="0"/>
              <a:t>large copper </a:t>
            </a:r>
            <a:r>
              <a:rPr lang="en-US" sz="2000" baseline="0" dirty="0" smtClean="0"/>
              <a:t>magnets</a:t>
            </a:r>
            <a:endParaRPr lang="en-US" sz="2000" baseline="0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baseline="0" dirty="0" smtClean="0"/>
              <a:t>various </a:t>
            </a:r>
            <a:r>
              <a:rPr lang="en-US" sz="2000" baseline="0" dirty="0"/>
              <a:t>plasma diagnostics, </a:t>
            </a:r>
            <a:r>
              <a:rPr lang="en-US" sz="2000" baseline="0" dirty="0" smtClean="0"/>
              <a:t>control </a:t>
            </a:r>
            <a:r>
              <a:rPr lang="en-US" sz="2000" baseline="0" dirty="0"/>
              <a:t>systems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aseline="0" dirty="0">
                <a:solidFill>
                  <a:srgbClr val="0000FF"/>
                </a:solidFill>
              </a:rPr>
              <a:t>Technologies for </a:t>
            </a:r>
            <a:r>
              <a:rPr lang="en-US" sz="2400" dirty="0" smtClean="0">
                <a:solidFill>
                  <a:srgbClr val="0000FF"/>
                </a:solidFill>
              </a:rPr>
              <a:t>future</a:t>
            </a:r>
            <a:r>
              <a:rPr lang="en-US" sz="2400" baseline="0" dirty="0" smtClean="0"/>
              <a:t>:  </a:t>
            </a:r>
            <a:endParaRPr lang="en-US" sz="2400" baseline="0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baseline="0" dirty="0"/>
              <a:t>RF heating and current drive systems developed and tested in this machine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697832" y="193389"/>
            <a:ext cx="3962400" cy="584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u="sng" dirty="0" smtClean="0">
                <a:solidFill>
                  <a:srgbClr val="C00000"/>
                </a:solidFill>
                <a:latin typeface="Arial Narrow" pitchFamily="34" charset="0"/>
              </a:rPr>
              <a:t>ADITYA Tokamak</a:t>
            </a:r>
            <a:endParaRPr lang="en-US" sz="4000" b="1" u="sng" dirty="0" smtClean="0">
              <a:solidFill>
                <a:srgbClr val="C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9165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858E5D38-EB97-45CC-A99B-D30EC18547BD}" type="slidenum">
              <a:rPr lang="en-US" sz="1400" smtClean="0">
                <a:solidFill>
                  <a:prstClr val="black"/>
                </a:solidFill>
                <a:latin typeface="Times New Roman" pitchFamily="18" charset="0"/>
              </a:rPr>
              <a:pPr algn="r"/>
              <a:t>6</a:t>
            </a:fld>
            <a:endParaRPr lang="en-US" sz="1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7523" name="Text Box 2"/>
          <p:cNvSpPr txBox="1">
            <a:spLocks noChangeArrowheads="1"/>
          </p:cNvSpPr>
          <p:nvPr/>
        </p:nvSpPr>
        <p:spPr bwMode="auto">
          <a:xfrm>
            <a:off x="107504" y="1334378"/>
            <a:ext cx="4680520" cy="14465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+mn-lt"/>
              </a:rPr>
              <a:t>Plasma Shape,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+mn-lt"/>
              </a:rPr>
              <a:t>Density and Impurity Control </a:t>
            </a: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+mn-lt"/>
              </a:rPr>
              <a:t>Heat removal by active cooling</a:t>
            </a: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+mn-lt"/>
              </a:rPr>
              <a:t>Plasma Heating &amp; Current Drive 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18" charset="0"/>
              </a:rPr>
              <a:t>  </a:t>
            </a:r>
            <a:endParaRPr lang="en-US" sz="2000" b="1" dirty="0" smtClean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107524" name="Text Box 6"/>
          <p:cNvSpPr txBox="1">
            <a:spLocks noChangeArrowheads="1"/>
          </p:cNvSpPr>
          <p:nvPr/>
        </p:nvSpPr>
        <p:spPr bwMode="auto">
          <a:xfrm>
            <a:off x="2697832" y="162611"/>
            <a:ext cx="3962400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u="sng" dirty="0" smtClean="0">
                <a:solidFill>
                  <a:srgbClr val="C00000"/>
                </a:solidFill>
                <a:latin typeface="Arial Narrow" pitchFamily="34" charset="0"/>
              </a:rPr>
              <a:t>SST-1 Tokamak</a:t>
            </a:r>
            <a:endParaRPr lang="en-US" sz="4400" b="1" u="sng" dirty="0" smtClean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07526" name="Text Box 9"/>
          <p:cNvSpPr txBox="1">
            <a:spLocks noChangeArrowheads="1"/>
          </p:cNvSpPr>
          <p:nvPr/>
        </p:nvSpPr>
        <p:spPr bwMode="auto">
          <a:xfrm>
            <a:off x="4932040" y="908720"/>
            <a:ext cx="4104456" cy="541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smtClean="0">
                <a:solidFill>
                  <a:srgbClr val="0000FF"/>
                </a:solidFill>
                <a:latin typeface="+mn-lt"/>
              </a:rPr>
              <a:t>Progress:</a:t>
            </a:r>
          </a:p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+mn-lt"/>
              </a:rPr>
              <a:t>First assembled in 2004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+mn-lt"/>
              </a:rPr>
              <a:t>Integral testing continued up to 2007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+mn-lt"/>
              </a:rPr>
              <a:t>Leaks were identified and analyzed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+mn-lt"/>
              </a:rPr>
              <a:t>New techniques developed and refurbishment was initiated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+mn-lt"/>
              </a:rPr>
              <a:t>Joints with sub </a:t>
            </a:r>
            <a:r>
              <a:rPr lang="en-US" sz="2000" dirty="0" err="1" smtClean="0">
                <a:solidFill>
                  <a:prstClr val="black"/>
                </a:solidFill>
                <a:latin typeface="+mn-lt"/>
              </a:rPr>
              <a:t>nano</a:t>
            </a:r>
            <a:r>
              <a:rPr lang="en-US" sz="2000" dirty="0" smtClean="0">
                <a:solidFill>
                  <a:prstClr val="black"/>
                </a:solidFill>
                <a:latin typeface="+mn-lt"/>
              </a:rPr>
              <a:t>-ohms developed, tested &amp; implemented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+mn-lt"/>
              </a:rPr>
              <a:t>5 K </a:t>
            </a:r>
            <a:r>
              <a:rPr lang="en-US" sz="2000" dirty="0" err="1" smtClean="0">
                <a:solidFill>
                  <a:prstClr val="black"/>
                </a:solidFill>
                <a:latin typeface="+mn-lt"/>
              </a:rPr>
              <a:t>SHe</a:t>
            </a:r>
            <a:r>
              <a:rPr lang="en-US" sz="2000" dirty="0" smtClean="0">
                <a:solidFill>
                  <a:prstClr val="black"/>
                </a:solidFill>
                <a:latin typeface="+mn-lt"/>
              </a:rPr>
              <a:t> cooled bubble type shields developed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+mn-lt"/>
              </a:rPr>
              <a:t>All TF coils tested successfully</a:t>
            </a:r>
          </a:p>
          <a:p>
            <a:pPr eaLnBrk="1" hangingPunct="1"/>
            <a:endParaRPr lang="en-US" sz="2400" dirty="0" smtClean="0">
              <a:solidFill>
                <a:prstClr val="black"/>
              </a:solidFill>
              <a:latin typeface="+mn-lt"/>
            </a:endParaRPr>
          </a:p>
          <a:p>
            <a:pPr eaLnBrk="1" hangingPunct="1"/>
            <a:r>
              <a:rPr lang="en-US" sz="2400" i="1" u="sng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Assembly started, First Plasma expected in mid-2012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4341539" cy="356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6477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46040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C00000"/>
                </a:solidFill>
              </a:rPr>
              <a:t>Enabling Technologies R&amp;D</a:t>
            </a:r>
            <a:endParaRPr lang="en-IN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8738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4"/>
          <p:cNvSpPr>
            <a:spLocks noChangeArrowheads="1"/>
          </p:cNvSpPr>
          <p:nvPr/>
        </p:nvSpPr>
        <p:spPr bwMode="auto">
          <a:xfrm>
            <a:off x="1115616" y="1086247"/>
            <a:ext cx="6228184" cy="1190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IPR &amp; AFD(BARC) have launched a joint initiative towards</a:t>
            </a: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realizing fusion grade superconductors (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NbTi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 &amp; Nb3Sn &amp;</a:t>
            </a: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Cable-in-conduit-conductors (CICC) since Sep 2006.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69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3445" t="21426" r="38617" b="7347"/>
          <a:stretch>
            <a:fillRect/>
          </a:stretch>
        </p:blipFill>
        <p:spPr bwMode="auto">
          <a:xfrm>
            <a:off x="0" y="2362200"/>
            <a:ext cx="5562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Rectangle 7"/>
          <p:cNvSpPr>
            <a:spLocks noChangeArrowheads="1"/>
          </p:cNvSpPr>
          <p:nvPr/>
        </p:nvSpPr>
        <p:spPr bwMode="auto">
          <a:xfrm>
            <a:off x="457200" y="6172200"/>
            <a:ext cx="4343400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mtClean="0">
                <a:latin typeface="Arial" pitchFamily="34" charset="0"/>
                <a:cs typeface="Arial" pitchFamily="34" charset="0"/>
              </a:rPr>
              <a:t>Fusion grade CICC designed (NbTi)</a:t>
            </a:r>
          </a:p>
        </p:txBody>
      </p:sp>
      <p:pic>
        <p:nvPicPr>
          <p:cNvPr id="114693" name="Picture 8" descr="DSCN06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3750" r="36458" b="58345"/>
          <a:stretch>
            <a:fillRect/>
          </a:stretch>
        </p:blipFill>
        <p:spPr bwMode="auto">
          <a:xfrm>
            <a:off x="7543800" y="4114800"/>
            <a:ext cx="1447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5981" b="19252"/>
          <a:stretch>
            <a:fillRect/>
          </a:stretch>
        </p:blipFill>
        <p:spPr bwMode="auto">
          <a:xfrm>
            <a:off x="7556500" y="1828800"/>
            <a:ext cx="158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5" name="Picture 10" descr="DSCN06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648200"/>
            <a:ext cx="217805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6" name="Rectangle 12"/>
          <p:cNvSpPr>
            <a:spLocks noChangeArrowheads="1"/>
          </p:cNvSpPr>
          <p:nvPr/>
        </p:nvSpPr>
        <p:spPr bwMode="auto">
          <a:xfrm>
            <a:off x="5334000" y="6400800"/>
            <a:ext cx="1676400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Cabled strand</a:t>
            </a:r>
          </a:p>
          <a:p>
            <a:pPr algn="ctr"/>
            <a:r>
              <a:rPr lang="en-US" dirty="0" err="1" smtClean="0">
                <a:latin typeface="Arial" pitchFamily="34" charset="0"/>
                <a:cs typeface="Arial" pitchFamily="34" charset="0"/>
              </a:rPr>
              <a:t>NbTi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4697" name="Rectangle 13"/>
          <p:cNvSpPr>
            <a:spLocks noChangeArrowheads="1"/>
          </p:cNvSpPr>
          <p:nvPr/>
        </p:nvSpPr>
        <p:spPr bwMode="auto">
          <a:xfrm>
            <a:off x="5257800" y="3657600"/>
            <a:ext cx="2209800" cy="533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mtClean="0">
                <a:latin typeface="Arial" pitchFamily="34" charset="0"/>
                <a:cs typeface="Arial" pitchFamily="34" charset="0"/>
              </a:rPr>
              <a:t>Strand X-section</a:t>
            </a:r>
          </a:p>
          <a:p>
            <a:pPr algn="ctr"/>
            <a:r>
              <a:rPr lang="en-US" smtClean="0">
                <a:latin typeface="Arial" pitchFamily="34" charset="0"/>
                <a:cs typeface="Arial" pitchFamily="34" charset="0"/>
              </a:rPr>
              <a:t>(NbTi, 0.8 mm dia)</a:t>
            </a:r>
          </a:p>
        </p:txBody>
      </p:sp>
      <p:pic>
        <p:nvPicPr>
          <p:cNvPr id="114698" name="Picture 14" descr="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1765"/>
          <a:stretch>
            <a:fillRect/>
          </a:stretch>
        </p:blipFill>
        <p:spPr bwMode="auto">
          <a:xfrm>
            <a:off x="5562600" y="2209800"/>
            <a:ext cx="1646238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9" name="Rectangle 15"/>
          <p:cNvSpPr>
            <a:spLocks noChangeArrowheads="1"/>
          </p:cNvSpPr>
          <p:nvPr/>
        </p:nvSpPr>
        <p:spPr bwMode="auto">
          <a:xfrm>
            <a:off x="7620000" y="3657600"/>
            <a:ext cx="1524000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smtClean="0">
                <a:latin typeface="Arial" pitchFamily="34" charset="0"/>
                <a:cs typeface="Arial" pitchFamily="34" charset="0"/>
              </a:rPr>
              <a:t>Strand (NbTi)</a:t>
            </a:r>
          </a:p>
        </p:txBody>
      </p:sp>
      <p:sp>
        <p:nvSpPr>
          <p:cNvPr id="114700" name="Rectangle 16"/>
          <p:cNvSpPr>
            <a:spLocks noChangeArrowheads="1"/>
          </p:cNvSpPr>
          <p:nvPr/>
        </p:nvSpPr>
        <p:spPr bwMode="auto">
          <a:xfrm>
            <a:off x="7315200" y="6400800"/>
            <a:ext cx="1828800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CICC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NbTi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30 kA, hybrid</a:t>
            </a:r>
          </a:p>
        </p:txBody>
      </p:sp>
      <p:sp>
        <p:nvSpPr>
          <p:cNvPr id="114701" name="Line 17"/>
          <p:cNvSpPr>
            <a:spLocks noChangeShapeType="1"/>
          </p:cNvSpPr>
          <p:nvPr/>
        </p:nvSpPr>
        <p:spPr bwMode="auto">
          <a:xfrm>
            <a:off x="4953000" y="4343400"/>
            <a:ext cx="259080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IN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691680" y="116632"/>
            <a:ext cx="6912768" cy="648072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 smtClean="0">
                <a:solidFill>
                  <a:srgbClr val="C00000"/>
                </a:solidFill>
              </a:rPr>
              <a:t>Magnet R&amp;D </a:t>
            </a:r>
            <a:endParaRPr lang="en-US" sz="32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2222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28600" y="1371600"/>
            <a:ext cx="26670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8000"/>
                </a:solidFill>
                <a:cs typeface="Arial" pitchFamily="34" charset="0"/>
              </a:rPr>
              <a:t>Cross section of 20x20mm CICC containing 336  wires of 0.8mm dia out of which 48 nos. are SC wires</a:t>
            </a: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319963" y="914400"/>
            <a:ext cx="1824037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7224713" y="3505200"/>
            <a:ext cx="1919287" cy="914400"/>
          </a:xfrm>
          <a:prstGeom prst="rect">
            <a:avLst/>
          </a:prstGeom>
          <a:solidFill>
            <a:srgbClr val="CCEC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8000"/>
                </a:solidFill>
                <a:cs typeface="Arial" pitchFamily="34" charset="0"/>
              </a:rPr>
              <a:t>0.8mm dia SC wire having 492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8000"/>
                </a:solidFill>
                <a:cs typeface="Arial" pitchFamily="34" charset="0"/>
              </a:rPr>
              <a:t>Nb-Ti Filaments</a:t>
            </a:r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14400"/>
            <a:ext cx="3992563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5"/>
          <p:cNvSpPr>
            <a:spLocks noChangeShapeType="1"/>
          </p:cNvSpPr>
          <p:nvPr/>
        </p:nvSpPr>
        <p:spPr bwMode="auto">
          <a:xfrm flipV="1">
            <a:off x="5486400" y="1524000"/>
            <a:ext cx="2209800" cy="533400"/>
          </a:xfrm>
          <a:prstGeom prst="line">
            <a:avLst/>
          </a:prstGeom>
          <a:noFill/>
          <a:ln w="793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04800" y="480060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00CC"/>
                </a:solidFill>
                <a:cs typeface="Arial" pitchFamily="34" charset="0"/>
              </a:rPr>
              <a:t>CICC developed at IPR and BARC have shown that 11000 A of current could be passed at 6 K against designed value of 10000 A at 4.5 K supercritical helium.</a:t>
            </a:r>
            <a:r>
              <a:rPr lang="en-US" sz="2000" dirty="0" smtClean="0">
                <a:solidFill>
                  <a:srgbClr val="006600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04800" y="5867400"/>
            <a:ext cx="8610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smtClean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en-US" sz="2000" smtClean="0">
                <a:solidFill>
                  <a:srgbClr val="0000CC"/>
                </a:solidFill>
                <a:cs typeface="Arial" pitchFamily="34" charset="0"/>
              </a:rPr>
              <a:t>This hybrid conductor has about 25% less superconductor compared to that of SST-I conductor.</a:t>
            </a:r>
          </a:p>
        </p:txBody>
      </p:sp>
      <p:sp>
        <p:nvSpPr>
          <p:cNvPr id="9" name="Rectangle 10"/>
          <p:cNvSpPr txBox="1">
            <a:spLocks noChangeArrowheads="1"/>
          </p:cNvSpPr>
          <p:nvPr/>
        </p:nvSpPr>
        <p:spPr>
          <a:xfrm>
            <a:off x="1691680" y="155104"/>
            <a:ext cx="684272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C00000"/>
                </a:solidFill>
                <a:cs typeface="Arial" pitchFamily="34" charset="0"/>
              </a:rPr>
              <a:t>Preliminary results for CICC</a:t>
            </a:r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7908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ER-India presentation template-revised_AK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1686</Words>
  <Application>Microsoft Macintosh PowerPoint</Application>
  <PresentationFormat>On-screen Show (4:3)</PresentationFormat>
  <Paragraphs>288</Paragraphs>
  <Slides>38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ITER-India presentation template-revised_AKT</vt:lpstr>
      <vt:lpstr>Fusion Research in India </vt:lpstr>
      <vt:lpstr>Introduction</vt:lpstr>
      <vt:lpstr>Fusion Activities</vt:lpstr>
      <vt:lpstr>Slide 4</vt:lpstr>
      <vt:lpstr>Slide 5</vt:lpstr>
      <vt:lpstr>Slide 6</vt:lpstr>
      <vt:lpstr>Enabling Technologies R&amp;D</vt:lpstr>
      <vt:lpstr>Slide 8</vt:lpstr>
      <vt:lpstr>Slide 9</vt:lpstr>
      <vt:lpstr>Divertor R&amp;D</vt:lpstr>
      <vt:lpstr>Slide 11</vt:lpstr>
      <vt:lpstr>Slide 12</vt:lpstr>
      <vt:lpstr>Slide 13</vt:lpstr>
      <vt:lpstr> Test Blanket Module R&amp;D</vt:lpstr>
      <vt:lpstr>Slide 15</vt:lpstr>
      <vt:lpstr> Pump driven Lead-Lithium loop at IPR</vt:lpstr>
      <vt:lpstr>Indian-Reduced Activation Ferritic Martensitic Steel Development</vt:lpstr>
      <vt:lpstr>A few words about ITER-India</vt:lpstr>
      <vt:lpstr>Slide 19</vt:lpstr>
      <vt:lpstr>Manufacturing Plan Cryostat: Fabricated in three main stages</vt:lpstr>
      <vt:lpstr>Manufacturing and Assembly VVPSS </vt:lpstr>
      <vt:lpstr>Slide 22</vt:lpstr>
      <vt:lpstr>Slide 23</vt:lpstr>
      <vt:lpstr>Slide 24</vt:lpstr>
      <vt:lpstr>Cryolines:Technical Progress</vt:lpstr>
      <vt:lpstr>Cryolines: design</vt:lpstr>
      <vt:lpstr>Auxiliary Cold Box: Design</vt:lpstr>
      <vt:lpstr>Building and Layout-DNB </vt:lpstr>
      <vt:lpstr>DNB Components &amp; beam source specs</vt:lpstr>
      <vt:lpstr>Slide 30</vt:lpstr>
      <vt:lpstr>Slide 31</vt:lpstr>
      <vt:lpstr>Slide 32</vt:lpstr>
      <vt:lpstr>Slide 33</vt:lpstr>
      <vt:lpstr>Slide 34</vt:lpstr>
      <vt:lpstr>Slide 35</vt:lpstr>
      <vt:lpstr>Fusion Research Plan Summary</vt:lpstr>
      <vt:lpstr>Slide 37</vt:lpstr>
      <vt:lpstr>Slide 38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Dale Meade</cp:lastModifiedBy>
  <cp:revision>63</cp:revision>
  <dcterms:created xsi:type="dcterms:W3CDTF">2011-12-15T04:09:45Z</dcterms:created>
  <dcterms:modified xsi:type="dcterms:W3CDTF">2011-12-15T04:10:40Z</dcterms:modified>
</cp:coreProperties>
</file>