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Default Extension="mov" ContentType="video/unknown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theme/themeOverride1.xml" ContentType="application/vnd.openxmlformats-officedocument.themeOverr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369" r:id="rId2"/>
    <p:sldId id="367" r:id="rId3"/>
    <p:sldId id="379" r:id="rId4"/>
    <p:sldId id="371" r:id="rId5"/>
    <p:sldId id="372" r:id="rId6"/>
    <p:sldId id="375" r:id="rId7"/>
    <p:sldId id="373" r:id="rId8"/>
    <p:sldId id="376" r:id="rId9"/>
    <p:sldId id="378" r:id="rId10"/>
    <p:sldId id="377" r:id="rId11"/>
    <p:sldId id="374" r:id="rId12"/>
  </p:sldIdLst>
  <p:sldSz cx="10058400" cy="7543800"/>
  <p:notesSz cx="6858000" cy="9144000"/>
  <p:defaultTextStyle>
    <a:defPPr>
      <a:defRPr lang="en-US"/>
    </a:defPPr>
    <a:lvl1pPr marL="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92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584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876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168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460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752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044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336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6E6E6"/>
    <a:srgbClr val="FFFBCD"/>
    <a:srgbClr val="8A343D"/>
    <a:srgbClr val="9D333E"/>
    <a:srgbClr val="B2541A"/>
    <a:srgbClr val="F0DDD1"/>
    <a:srgbClr val="DEE6ED"/>
    <a:srgbClr val="21578A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27621" autoAdjust="0"/>
    <p:restoredTop sz="95175" autoAdjust="0"/>
  </p:normalViewPr>
  <p:slideViewPr>
    <p:cSldViewPr snapToGrid="0" snapToObjects="1">
      <p:cViewPr>
        <p:scale>
          <a:sx n="116" d="100"/>
          <a:sy n="116" d="100"/>
        </p:scale>
        <p:origin x="-88" y="-88"/>
      </p:cViewPr>
      <p:guideLst>
        <p:guide orient="horz" pos="800"/>
        <p:guide pos="4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IFE\LIFE\Presentations\IEA%20Materials%20Meeting%20-%20042011\Tritium%20inventory%20-%20Reyes%20poster%20-%20updated%2004191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0111111111111111"/>
          <c:y val="0.203703703703704"/>
          <c:w val="0.622222222222222"/>
          <c:h val="0.597222222222221"/>
        </c:manualLayout>
      </c:layout>
      <c:pie3D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0.0682390638670167"/>
                  <c:y val="-0.014682123067949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dLblPos val="bestFit"/>
              <c:showVal val="1"/>
            </c:dLbl>
            <c:numFmt formatCode="#,##0" sourceLinked="0"/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Val val="1"/>
            <c:showLeaderLines val="1"/>
          </c:dLbls>
          <c:cat>
            <c:strRef>
              <c:f>Sheet1!$A$5:$A$9</c:f>
              <c:strCache>
                <c:ptCount val="5"/>
                <c:pt idx="0">
                  <c:v>Storage &amp; Delivery System</c:v>
                </c:pt>
                <c:pt idx="1">
                  <c:v>Gas Handling System</c:v>
                </c:pt>
                <c:pt idx="2">
                  <c:v>Target Factory</c:v>
                </c:pt>
                <c:pt idx="3">
                  <c:v>Dissolved in Li</c:v>
                </c:pt>
                <c:pt idx="4">
                  <c:v>Isotope Separation System</c:v>
                </c:pt>
              </c:strCache>
            </c:strRef>
          </c:cat>
          <c:val>
            <c:numRef>
              <c:f>Sheet1!$B$5:$B$9</c:f>
              <c:numCache>
                <c:formatCode>0.00E+00</c:formatCode>
                <c:ptCount val="5"/>
                <c:pt idx="0">
                  <c:v>31.0</c:v>
                </c:pt>
                <c:pt idx="1">
                  <c:v>1.4</c:v>
                </c:pt>
                <c:pt idx="2">
                  <c:v>310.0</c:v>
                </c:pt>
                <c:pt idx="3">
                  <c:v>45.0</c:v>
                </c:pt>
                <c:pt idx="4">
                  <c:v>80.0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54268167650919"/>
          <c:y val="0.0473425196850394"/>
          <c:w val="0.317807783792653"/>
          <c:h val="0.683370565759355"/>
        </c:manualLayout>
      </c:layout>
      <c:txPr>
        <a:bodyPr/>
        <a:lstStyle/>
        <a:p>
          <a:pPr>
            <a:defRPr sz="1000" b="1" i="0" baseline="0"/>
          </a:pPr>
          <a:endParaRPr lang="en-US"/>
        </a:p>
      </c:txPr>
    </c:legend>
    <c:plotVisOnly val="1"/>
    <c:dispBlanksAs val="zero"/>
  </c:chart>
  <c:spPr>
    <a:ln>
      <a:noFill/>
    </a:ln>
  </c:sp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98F28-82E4-2E46-9E64-DBCA968FCC09}" type="datetime1">
              <a:rPr lang="en-US" smtClean="0"/>
              <a:pPr/>
              <a:t>12/14/11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1E2B-2A28-384E-AD31-B3355F579B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4168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FDCEBFF-93E3-0141-B30C-0814CEE2E2B1}" type="datetime1">
              <a:rPr lang="en-US" smtClean="0"/>
              <a:pPr/>
              <a:t>12/14/11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06BB555-FBC0-CF49-905F-8961F2D434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707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1pPr>
    <a:lvl2pPr marL="50292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2pPr>
    <a:lvl3pPr marL="100584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3pPr>
    <a:lvl4pPr marL="150876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4pPr>
    <a:lvl5pPr marL="201168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5pPr>
    <a:lvl6pPr marL="251460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752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044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336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1" cy="457200"/>
          </a:xfrm>
          <a:prstGeom prst="rect">
            <a:avLst/>
          </a:prstGeom>
        </p:spPr>
        <p:txBody>
          <a:bodyPr lIns="90491" tIns="45245" rIns="90491" bIns="45245"/>
          <a:lstStyle/>
          <a:p>
            <a:fld id="{206BB555-FBC0-CF49-905F-8961F2D434F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3238" y="2870200"/>
            <a:ext cx="9051925" cy="990600"/>
          </a:xfrm>
          <a:prstGeom prst="rect">
            <a:avLst/>
          </a:prstGeom>
          <a:effectLst>
            <a:outerShdw blurRad="38100" dist="38100" dir="2700000">
              <a:srgbClr val="000000">
                <a:alpha val="35000"/>
              </a:srgbClr>
            </a:outerShdw>
          </a:effectLst>
        </p:spPr>
        <p:txBody>
          <a:bodyPr vert="horz" anchor="t"/>
          <a:lstStyle>
            <a:lvl1pPr algn="ctr"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76032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Half Colum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41996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Full Bleed White Bkg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  <p:pic>
        <p:nvPicPr>
          <p:cNvPr id="6" name="Picture 5" descr="LIFE Text-01.jpg"/>
          <p:cNvPicPr>
            <a:picLocks noChangeAspect="1"/>
          </p:cNvPicPr>
          <p:nvPr userDrawn="1"/>
        </p:nvPicPr>
        <p:blipFill>
          <a:blip r:embed="rId2"/>
          <a:srcRect l="83838" b="88253"/>
          <a:stretch>
            <a:fillRect/>
          </a:stretch>
        </p:blipFill>
        <p:spPr>
          <a:xfrm>
            <a:off x="8432800" y="3174"/>
            <a:ext cx="1625600" cy="885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NIC Screen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76032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Half Colum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41996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Bleed White Bkg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  <p:pic>
        <p:nvPicPr>
          <p:cNvPr id="6" name="Picture 5" descr="LIFE Text-01.jpg"/>
          <p:cNvPicPr>
            <a:picLocks noChangeAspect="1"/>
          </p:cNvPicPr>
          <p:nvPr userDrawn="1"/>
        </p:nvPicPr>
        <p:blipFill>
          <a:blip r:embed="rId2"/>
          <a:srcRect l="83838" b="88253"/>
          <a:stretch>
            <a:fillRect/>
          </a:stretch>
        </p:blipFill>
        <p:spPr>
          <a:xfrm>
            <a:off x="8432800" y="3174"/>
            <a:ext cx="1625600" cy="885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NIC Screen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3999" y="7275772"/>
            <a:ext cx="696676" cy="221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82" tIns="45596" rIns="91182" bIns="45596" numCol="1" anchor="b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BA90AE22-C484-8A45-9904-128E424EA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3238" y="2870200"/>
            <a:ext cx="9051925" cy="990600"/>
          </a:xfrm>
          <a:prstGeom prst="rect">
            <a:avLst/>
          </a:prstGeom>
          <a:effectLst>
            <a:outerShdw blurRad="38100" dist="38100" dir="2700000">
              <a:srgbClr val="000000">
                <a:alpha val="35000"/>
              </a:srgbClr>
            </a:outerShdw>
          </a:effectLst>
        </p:spPr>
        <p:txBody>
          <a:bodyPr vert="horz" anchor="t"/>
          <a:lstStyle>
            <a:lvl1pPr algn="ctr"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Dunne - National Research Council review, April 6,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NIF-0411-21450.ppt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0" r:id="rId9"/>
    <p:sldLayoutId id="2147483649" r:id="rId10"/>
    <p:sldLayoutId id="2147483654" r:id="rId11"/>
    <p:sldLayoutId id="2147483653" r:id="rId12"/>
    <p:sldLayoutId id="2147483652" r:id="rId13"/>
    <p:sldLayoutId id="2147483655" r:id="rId14"/>
    <p:sldLayoutId id="2147483651" r:id="rId15"/>
  </p:sldLayoutIdLst>
  <p:timing>
    <p:tnLst>
      <p:par>
        <p:cTn id="1" dur="indefinite" restart="never" nodeType="tmRoot"/>
      </p:par>
    </p:tnLst>
  </p:timing>
  <p:hf hdr="0"/>
  <p:txStyles>
    <p:titleStyle>
      <a:lvl1pPr algn="ctr" defTabSz="50292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502920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502920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50292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50292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50292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7" Type="http://schemas.openxmlformats.org/officeDocument/2006/relationships/image" Target="../media/image19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0" Type="http://schemas.openxmlformats.org/officeDocument/2006/relationships/image" Target="../media/image22.png"/><Relationship Id="rId5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21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5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video" Target="../media/media1.mov"/><Relationship Id="rId2" Type="http://schemas.openxmlformats.org/officeDocument/2006/relationships/slideLayout" Target="../slideLayouts/slideLayout4.xml"/><Relationship Id="rId3" Type="http://schemas.microsoft.com/office/2007/relationships/media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19680" y="304146"/>
            <a:ext cx="5631028" cy="774703"/>
          </a:xfrm>
        </p:spPr>
        <p:txBody>
          <a:bodyPr/>
          <a:lstStyle/>
          <a:p>
            <a:r>
              <a:rPr lang="en-US" dirty="0"/>
              <a:t>The LIFE approach capitalizes upon the multi-B$ investment in the NIF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739832" y="1460393"/>
            <a:ext cx="8327968" cy="4535422"/>
          </a:xfrm>
        </p:spPr>
        <p:txBody>
          <a:bodyPr/>
          <a:lstStyle/>
          <a:p>
            <a:r>
              <a:rPr lang="en-US" dirty="0" smtClean="0"/>
              <a:t>Provides a huge collection of established technologies, operational experience, and vendor relationships; this represents a very large effort over more than a decade</a:t>
            </a:r>
          </a:p>
          <a:p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ther approaches may ultimately work but potential advantages are insufficient to justify delaying a program by a decade or more and adding several B$ while we wait for them to be investigated</a:t>
            </a:r>
          </a:p>
          <a:p>
            <a:endParaRPr lang="en-US" dirty="0" smtClean="0"/>
          </a:p>
          <a:p>
            <a:r>
              <a:rPr lang="en-US" dirty="0" smtClean="0"/>
              <a:t>Many ideas may be put forth to enhance the performance of the driver, the target or the chamber, but they must provide:</a:t>
            </a:r>
          </a:p>
          <a:p>
            <a:pPr lvl="1"/>
            <a:r>
              <a:rPr lang="en-US" dirty="0" smtClean="0"/>
              <a:t>An integrated story that does not invoke miracles</a:t>
            </a:r>
          </a:p>
          <a:p>
            <a:pPr lvl="1"/>
            <a:r>
              <a:rPr lang="en-US" dirty="0" smtClean="0"/>
              <a:t>Timely delivery</a:t>
            </a:r>
          </a:p>
          <a:p>
            <a:pPr lvl="1"/>
            <a:r>
              <a:rPr lang="en-US" dirty="0" smtClean="0"/>
              <a:t>Simplicity &amp; robustness of design for high availability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70198" y="2147107"/>
            <a:ext cx="4483533" cy="3532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75" tIns="45640" rIns="91275" bIns="45640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prstClr val="black"/>
                </a:solidFill>
              </a:rPr>
              <a:t>Detailed propagation simulation (based on measured NIF optics aberrations) shows excellent performance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18818" y="2157309"/>
            <a:ext cx="3918291" cy="29265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41" tIns="50223" rIns="100441" bIns="50223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8795" y="5083829"/>
            <a:ext cx="3918294" cy="9324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0431" tIns="50218" rIns="100431" bIns="50218" rtlCol="0">
            <a:spAutoFit/>
          </a:bodyPr>
          <a:lstStyle/>
          <a:p>
            <a:r>
              <a:rPr lang="en-US" sz="1800" b="1" dirty="0" smtClean="0"/>
              <a:t>Energy = 5462 J</a:t>
            </a:r>
          </a:p>
          <a:p>
            <a:r>
              <a:rPr lang="en-US" sz="1800" b="1" dirty="0" smtClean="0"/>
              <a:t>Mean fluence = 1.55 J/cm</a:t>
            </a:r>
            <a:r>
              <a:rPr lang="en-US" sz="1800" b="1" baseline="30000" dirty="0" smtClean="0"/>
              <a:t>2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Contrast = 6.5% 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8797" y="1449406"/>
            <a:ext cx="3918292" cy="717119"/>
          </a:xfrm>
          <a:prstGeom prst="rect">
            <a:avLst/>
          </a:prstGeom>
          <a:solidFill>
            <a:srgbClr val="FFFBCD"/>
          </a:solidFill>
          <a:ln>
            <a:solidFill>
              <a:schemeClr val="tx1"/>
            </a:solidFill>
          </a:ln>
        </p:spPr>
        <p:txBody>
          <a:bodyPr wrap="square" lIns="100441" tIns="50223" rIns="100441" bIns="50223" rtlCol="0">
            <a:spAutoFit/>
          </a:bodyPr>
          <a:lstStyle/>
          <a:p>
            <a:pPr algn="ctr"/>
            <a:r>
              <a:rPr lang="en-US" b="1" dirty="0" smtClean="0"/>
              <a:t>Beam contrast at the final Fresnel optic is excellent.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70192" y="5113333"/>
            <a:ext cx="4483533" cy="932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0431" tIns="50218" rIns="100431" bIns="50218" rtlCol="0">
            <a:spAutoFit/>
          </a:bodyPr>
          <a:lstStyle/>
          <a:p>
            <a:r>
              <a:rPr lang="en-US" sz="1800" b="1" dirty="0"/>
              <a:t>Outer illumination cone is shown, with allowances for pointing and plasma closure.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193" y="1439576"/>
            <a:ext cx="4486043" cy="710964"/>
          </a:xfrm>
          <a:prstGeom prst="rect">
            <a:avLst/>
          </a:prstGeom>
          <a:solidFill>
            <a:srgbClr val="FFFBCD"/>
          </a:solidFill>
          <a:ln>
            <a:solidFill>
              <a:schemeClr val="tx1"/>
            </a:solidFill>
          </a:ln>
        </p:spPr>
        <p:txBody>
          <a:bodyPr wrap="square" lIns="100441" tIns="50223" rIns="100441" bIns="50223" rtlCol="0">
            <a:spAutoFit/>
          </a:bodyPr>
          <a:lstStyle/>
          <a:p>
            <a:pPr algn="ctr"/>
            <a:r>
              <a:rPr lang="en-US" b="1" dirty="0" smtClean="0"/>
              <a:t>Focal spot at hohlraum </a:t>
            </a:r>
          </a:p>
          <a:p>
            <a:pPr algn="ctr"/>
            <a:r>
              <a:rPr lang="en-US" b="1" dirty="0" smtClean="0"/>
              <a:t>clears the laser entrance hole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1959" y="2205885"/>
            <a:ext cx="784358" cy="2671361"/>
          </a:xfrm>
          <a:prstGeom prst="rect">
            <a:avLst/>
          </a:prstGeom>
          <a:noFill/>
        </p:spPr>
        <p:txBody>
          <a:bodyPr wrap="none" lIns="100441" tIns="50223" rIns="100441" bIns="50223" rtlCol="0">
            <a:spAutoFit/>
          </a:bodyPr>
          <a:lstStyle/>
          <a:p>
            <a:r>
              <a:rPr lang="en-US" sz="1200" b="1" dirty="0" smtClean="0"/>
              <a:t>Fluence </a:t>
            </a:r>
          </a:p>
          <a:p>
            <a:r>
              <a:rPr lang="en-US" sz="1200" b="1" dirty="0" smtClean="0"/>
              <a:t>(J/cm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)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2.5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2.0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1.5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1.0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0.5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0.0</a:t>
            </a:r>
            <a:endParaRPr lang="en-US" sz="1200" b="1" dirty="0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2"/>
          <a:srcRect l="85315" t="16443" r="10798" b="46218"/>
          <a:stretch>
            <a:fillRect/>
          </a:stretch>
        </p:blipFill>
        <p:spPr bwMode="auto">
          <a:xfrm>
            <a:off x="4100087" y="2633938"/>
            <a:ext cx="168477" cy="211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240566" y="4594485"/>
            <a:ext cx="2315808" cy="501536"/>
          </a:xfrm>
          <a:prstGeom prst="rect">
            <a:avLst/>
          </a:prstGeom>
          <a:noFill/>
        </p:spPr>
        <p:txBody>
          <a:bodyPr wrap="none" lIns="100441" tIns="50223" rIns="100441" bIns="50223" rtlCol="0">
            <a:spAutoFit/>
          </a:bodyPr>
          <a:lstStyle/>
          <a:p>
            <a:pPr algn="ctr"/>
            <a:r>
              <a:rPr lang="en-US" sz="1300" b="1" dirty="0" smtClean="0"/>
              <a:t>-30  -20  -10   0   10   20   30</a:t>
            </a:r>
          </a:p>
          <a:p>
            <a:pPr algn="ctr"/>
            <a:r>
              <a:rPr lang="en-US" sz="1300" b="1" dirty="0" smtClean="0"/>
              <a:t>X (cm)</a:t>
            </a:r>
            <a:endParaRPr lang="en-US" sz="1300" b="1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/>
          <a:srcRect l="15775" t="16443" r="24704" b="37868"/>
          <a:stretch>
            <a:fillRect/>
          </a:stretch>
        </p:blipFill>
        <p:spPr bwMode="auto">
          <a:xfrm>
            <a:off x="1253036" y="2232189"/>
            <a:ext cx="2386740" cy="237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54414" y="2258881"/>
            <a:ext cx="478567" cy="2332807"/>
          </a:xfrm>
          <a:prstGeom prst="rect">
            <a:avLst/>
          </a:prstGeom>
          <a:noFill/>
        </p:spPr>
        <p:txBody>
          <a:bodyPr wrap="none" lIns="100441" tIns="50223" rIns="100441" bIns="50223" rtlCol="0">
            <a:spAutoFit/>
          </a:bodyPr>
          <a:lstStyle/>
          <a:p>
            <a:pPr algn="r"/>
            <a:r>
              <a:rPr lang="en-US" sz="1300" b="1" dirty="0" smtClean="0"/>
              <a:t>30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20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10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-10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-20</a:t>
            </a:r>
          </a:p>
          <a:p>
            <a:pPr algn="r"/>
            <a:endParaRPr lang="en-US" sz="900" b="1" dirty="0" smtClean="0"/>
          </a:p>
          <a:p>
            <a:pPr algn="r"/>
            <a:r>
              <a:rPr lang="en-US" sz="1300" b="1" dirty="0" smtClean="0"/>
              <a:t>-30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09510" y="3238828"/>
            <a:ext cx="745478" cy="304627"/>
          </a:xfrm>
          <a:prstGeom prst="rect">
            <a:avLst/>
          </a:prstGeom>
          <a:noFill/>
        </p:spPr>
        <p:txBody>
          <a:bodyPr wrap="none" lIns="100441" tIns="50223" rIns="100441" bIns="50223" rtlCol="0">
            <a:spAutoFit/>
          </a:bodyPr>
          <a:lstStyle/>
          <a:p>
            <a:r>
              <a:rPr lang="en-US" sz="1300" b="1" dirty="0" smtClean="0"/>
              <a:t>Y (cm)</a:t>
            </a:r>
            <a:endParaRPr lang="en-US" sz="13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1919" r="4931"/>
          <a:stretch>
            <a:fillRect/>
          </a:stretch>
        </p:blipFill>
        <p:spPr bwMode="auto">
          <a:xfrm>
            <a:off x="4924158" y="2207750"/>
            <a:ext cx="4384124" cy="288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50"/>
          <p:cNvSpPr>
            <a:spLocks noChangeArrowheads="1"/>
          </p:cNvSpPr>
          <p:nvPr/>
        </p:nvSpPr>
        <p:spPr bwMode="auto">
          <a:xfrm>
            <a:off x="727492" y="6371719"/>
            <a:ext cx="8631173" cy="507857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61" tIns="50233" rIns="100461" bIns="50233"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fluence</a:t>
            </a:r>
            <a:r>
              <a:rPr lang="en-US" sz="1800" b="1" dirty="0" smtClean="0">
                <a:solidFill>
                  <a:schemeClr val="tx1"/>
                </a:solidFill>
              </a:rPr>
              <a:t> reduced by 2X to add margin for high average power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84226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19683" y="304147"/>
            <a:ext cx="7570076" cy="7747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LIFE will use existing ultra-supercritical steam turbine technologies</a:t>
            </a:r>
            <a:endParaRPr lang="en-US" dirty="0">
              <a:latin typeface="Myriad Pro Semibold"/>
            </a:endParaRPr>
          </a:p>
        </p:txBody>
      </p:sp>
      <p:sp>
        <p:nvSpPr>
          <p:cNvPr id="89" name="Content Placeholder 4"/>
          <p:cNvSpPr>
            <a:spLocks noGrp="1"/>
          </p:cNvSpPr>
          <p:nvPr>
            <p:ph idx="1"/>
          </p:nvPr>
        </p:nvSpPr>
        <p:spPr>
          <a:xfrm>
            <a:off x="632717" y="1219200"/>
            <a:ext cx="8444608" cy="2257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There are nearly 400 power plants using supercritical steam technology; available today: 600-620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/>
              <a:t>C, 45-47%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AD700/COMTES700 projects aim to demonstrate ultra-supercritical technology at 700-720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/>
              <a:t>C, 52-55%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Industry leaders are saying 50%+, as early as 2014</a:t>
            </a:r>
          </a:p>
          <a:p>
            <a:pPr lvl="1"/>
            <a:r>
              <a:rPr lang="en-US" u="sng" dirty="0" smtClean="0"/>
              <a:t>LIFE design utilizes 44% for 570</a:t>
            </a:r>
            <a:r>
              <a:rPr lang="en-US" u="sng" dirty="0">
                <a:latin typeface="Times New Roman"/>
                <a:cs typeface="Times New Roman"/>
              </a:rPr>
              <a:t>°</a:t>
            </a:r>
            <a:r>
              <a:rPr lang="en-US" u="sng" dirty="0"/>
              <a:t>C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861649" y="4470400"/>
            <a:ext cx="3913312" cy="2213141"/>
            <a:chOff x="774044" y="4518412"/>
            <a:chExt cx="4086225" cy="2310931"/>
          </a:xfrm>
        </p:grpSpPr>
        <p:grpSp>
          <p:nvGrpSpPr>
            <p:cNvPr id="3" name="Group 18"/>
            <p:cNvGrpSpPr>
              <a:grpSpLocks noChangeAspect="1"/>
            </p:cNvGrpSpPr>
            <p:nvPr/>
          </p:nvGrpSpPr>
          <p:grpSpPr>
            <a:xfrm>
              <a:off x="1527707" y="5008812"/>
              <a:ext cx="2578898" cy="411480"/>
              <a:chOff x="6970712" y="3901953"/>
              <a:chExt cx="2865438" cy="45720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464550" y="3976222"/>
                <a:ext cx="1371600" cy="308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970712" y="3901953"/>
                <a:ext cx="135442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2"/>
            <p:cNvGrpSpPr/>
            <p:nvPr/>
          </p:nvGrpSpPr>
          <p:grpSpPr>
            <a:xfrm>
              <a:off x="1027942" y="4518412"/>
              <a:ext cx="3578428" cy="332994"/>
              <a:chOff x="879353" y="4242187"/>
              <a:chExt cx="3578428" cy="332994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79353" y="4243978"/>
                <a:ext cx="1617116" cy="329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299541" y="4242187"/>
                <a:ext cx="1158240" cy="332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6"/>
            <p:cNvGrpSpPr/>
            <p:nvPr/>
          </p:nvGrpSpPr>
          <p:grpSpPr>
            <a:xfrm>
              <a:off x="976389" y="6257073"/>
              <a:ext cx="3681534" cy="572270"/>
              <a:chOff x="2050768" y="6371373"/>
              <a:chExt cx="3681534" cy="572270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050768" y="6371373"/>
                <a:ext cx="418547" cy="572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732573" y="6428600"/>
                <a:ext cx="770351" cy="457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9"/>
              <a:srcRect r="13993"/>
              <a:stretch>
                <a:fillRect/>
              </a:stretch>
            </p:blipFill>
            <p:spPr bwMode="auto">
              <a:xfrm>
                <a:off x="3766182" y="6440338"/>
                <a:ext cx="1966120" cy="434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7"/>
            <p:cNvGrpSpPr/>
            <p:nvPr/>
          </p:nvGrpSpPr>
          <p:grpSpPr>
            <a:xfrm>
              <a:off x="774044" y="5530073"/>
              <a:ext cx="4086225" cy="731520"/>
              <a:chOff x="955019" y="5680075"/>
              <a:chExt cx="4086225" cy="731520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955019" y="5874385"/>
                <a:ext cx="12192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517244" y="5874385"/>
                <a:ext cx="15240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2478731" y="5680075"/>
                <a:ext cx="734001" cy="73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690931" y="4248150"/>
            <a:ext cx="4257675" cy="25131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pic>
        <p:nvPicPr>
          <p:cNvPr id="75" name="Picture 74" descr="supercriticalco2plant.png"/>
          <p:cNvPicPr>
            <a:picLocks noChangeAspect="1"/>
          </p:cNvPicPr>
          <p:nvPr/>
        </p:nvPicPr>
        <p:blipFill>
          <a:blip r:embed="rId13"/>
          <a:srcRect l="2687" t="23584" r="4030" b="14150"/>
          <a:stretch>
            <a:fillRect/>
          </a:stretch>
        </p:blipFill>
        <p:spPr>
          <a:xfrm>
            <a:off x="5159677" y="4304362"/>
            <a:ext cx="4321396" cy="2451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5155884" y="3723526"/>
            <a:ext cx="4325112" cy="584765"/>
          </a:xfrm>
          <a:prstGeom prst="rect">
            <a:avLst/>
          </a:prstGeom>
          <a:solidFill>
            <a:srgbClr val="FFFB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Genesee Phase 3, Canada’s first supercritical steam plant. Completed 2005.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90931" y="3724275"/>
            <a:ext cx="4257675" cy="584757"/>
          </a:xfrm>
          <a:prstGeom prst="rect">
            <a:avLst/>
          </a:prstGeom>
          <a:solidFill>
            <a:srgbClr val="FFFB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1422" tIns="45711" rIns="91422" bIns="45711">
            <a:spAutoFit/>
          </a:bodyPr>
          <a:lstStyle/>
          <a:p>
            <a:pPr algn="ctr" defTabSz="9142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Industry is already developing and building high-efficiency Rankine cycles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delivery requires integration of physics, technology, licensing and operational considerations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02035" y="1682410"/>
            <a:ext cx="3204310" cy="64632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800" b="1" dirty="0" smtClean="0">
                <a:solidFill>
                  <a:prstClr val="black"/>
                </a:solidFill>
              </a:rPr>
              <a:t>Full-scale demonstration</a:t>
            </a:r>
            <a:br>
              <a:rPr lang="en-US" sz="1800" b="1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of LIFE targets on the NIF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2035" y="6043691"/>
            <a:ext cx="3204310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800" b="1" dirty="0" smtClean="0">
                <a:solidFill>
                  <a:prstClr val="black"/>
                </a:solidFill>
              </a:rPr>
              <a:t>Laser technologies that enable high-efficiency and plug –n- play philosophy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751634"/>
            <a:ext cx="2540283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800" b="1" dirty="0" smtClean="0">
                <a:solidFill>
                  <a:prstClr val="black"/>
                </a:solidFill>
              </a:rPr>
              <a:t>Performance-based, simplified licensing under 10 CFR 70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51829" y="3882439"/>
            <a:ext cx="2559877" cy="64632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</a:rPr>
              <a:t>Optimization at the power plant level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77354" y="6043691"/>
            <a:ext cx="3269671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</a:rPr>
              <a:t>Extension of line replaceable unit (LRU) philosophy to the chamber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77354" y="1682410"/>
            <a:ext cx="3064207" cy="64632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</a:rPr>
              <a:t>Maximum use of existing vendors and technologies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NIF-0711-22576s2-01.jpg"/>
          <p:cNvPicPr>
            <a:picLocks noChangeAspect="1"/>
          </p:cNvPicPr>
          <p:nvPr/>
        </p:nvPicPr>
        <p:blipFill rotWithShape="1">
          <a:blip r:embed="rId3"/>
          <a:srcRect l="3572" t="2301" r="5291" b="14273"/>
          <a:stretch/>
        </p:blipFill>
        <p:spPr>
          <a:xfrm>
            <a:off x="2834640" y="2737488"/>
            <a:ext cx="4389120" cy="30121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2311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energy – soon enough to make a difference</a:t>
            </a:r>
            <a:endParaRPr lang="en-US" dirty="0"/>
          </a:p>
        </p:txBody>
      </p:sp>
      <p:pic>
        <p:nvPicPr>
          <p:cNvPr id="8" name="Picture 7" descr="NIF-0811-22843s2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7138"/>
          <a:stretch/>
        </p:blipFill>
        <p:spPr>
          <a:xfrm>
            <a:off x="0" y="1295400"/>
            <a:ext cx="1005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25101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10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18886" y="2242452"/>
            <a:ext cx="4104167" cy="687572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makes maximum use of available technologies, industrial capabilities and simplicity in 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461" y="1308830"/>
            <a:ext cx="3635267" cy="8771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700" b="1" dirty="0" smtClean="0">
                <a:solidFill>
                  <a:prstClr val="black"/>
                </a:solidFill>
              </a:rPr>
              <a:t>Gas-protected first wall enables use of reduced activation ferritic martensitic (RAFM) steels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2619" y="1292228"/>
            <a:ext cx="2903880" cy="8771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700" b="1" dirty="0" smtClean="0">
                <a:solidFill>
                  <a:prstClr val="black"/>
                </a:solidFill>
              </a:rPr>
              <a:t>Target material selection minimizes need for chamber clearing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2832" y="3650682"/>
            <a:ext cx="2741225" cy="140037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700" b="1" dirty="0" smtClean="0">
                <a:solidFill>
                  <a:prstClr val="black"/>
                </a:solidFill>
              </a:rPr>
              <a:t>Coolant selection and large chamber coverage provide ample tritium breeding margin and high blanket gain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060" y="6352299"/>
            <a:ext cx="3162308" cy="8771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700" b="1" dirty="0" smtClean="0">
                <a:solidFill>
                  <a:prstClr val="black"/>
                </a:solidFill>
              </a:rPr>
              <a:t>Coolant selection greatly reduces tritium permeation and reduces site inventory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42167" y="3781487"/>
            <a:ext cx="2584940" cy="113876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700" b="1" dirty="0" smtClean="0">
                <a:solidFill>
                  <a:prstClr val="black"/>
                </a:solidFill>
              </a:rPr>
              <a:t>Commercially available power cycle provides high (and improving) efficiency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4006" y="6483104"/>
            <a:ext cx="2878682" cy="61554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700" b="1" dirty="0" smtClean="0">
                <a:solidFill>
                  <a:prstClr val="black"/>
                </a:solidFill>
              </a:rPr>
              <a:t>Radiation-tested final optic solution is available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9892" y="2244317"/>
            <a:ext cx="3634291" cy="6463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</a:rPr>
              <a:t>Chamber designed to be modular and easily replaceable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15341" y="2930024"/>
            <a:ext cx="4104167" cy="33067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042" y="3185629"/>
            <a:ext cx="4016176" cy="301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09486" y="1361971"/>
            <a:ext cx="4178301" cy="584765"/>
          </a:xfrm>
          <a:prstGeom prst="rect">
            <a:avLst/>
          </a:prstGeom>
          <a:solidFill>
            <a:srgbClr val="FFFB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1431" tIns="45715" rIns="91431" bIns="45715" anchor="ctr" anchorCtr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High </a:t>
            </a:r>
            <a:r>
              <a:rPr lang="en-US" sz="1600" b="1" kern="0" dirty="0" err="1" smtClean="0">
                <a:solidFill>
                  <a:sysClr val="windowText" lastClr="000000"/>
                </a:solidFill>
                <a:latin typeface="Arial"/>
                <a:ea typeface="+mn-ea"/>
              </a:rPr>
              <a:t>burnup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 results in a low TBR requirement (Abdou 1986)</a:t>
            </a:r>
          </a:p>
        </p:txBody>
      </p:sp>
      <p:sp>
        <p:nvSpPr>
          <p:cNvPr id="396" name="Rectangle 8"/>
          <p:cNvSpPr>
            <a:spLocks noChangeArrowheads="1"/>
          </p:cNvSpPr>
          <p:nvPr/>
        </p:nvSpPr>
        <p:spPr bwMode="auto">
          <a:xfrm>
            <a:off x="709486" y="1952022"/>
            <a:ext cx="4178301" cy="2104054"/>
          </a:xfrm>
          <a:prstGeom prst="rect">
            <a:avLst/>
          </a:prstGeom>
          <a:solidFill>
            <a:srgbClr val="E6E6E6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sysClr val="windowText" lastClr="000000"/>
              </a:solidFill>
              <a:latin typeface="Arial"/>
              <a:ea typeface="+mn-ea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5148576" y="1359253"/>
            <a:ext cx="4297680" cy="584765"/>
          </a:xfrm>
          <a:prstGeom prst="rect">
            <a:avLst/>
          </a:prstGeom>
          <a:solidFill>
            <a:srgbClr val="FFFB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More than 50% of the plant’s T inventory resides in the target factory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5148576" y="1951693"/>
            <a:ext cx="4297680" cy="2103120"/>
          </a:xfrm>
          <a:prstGeom prst="rect">
            <a:avLst/>
          </a:prstGeom>
          <a:solidFill>
            <a:srgbClr val="E6E6E6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sysClr val="windowText" lastClr="000000"/>
              </a:solidFill>
              <a:latin typeface="Arial"/>
              <a:ea typeface="+mn-ea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1581" y="304146"/>
            <a:ext cx="7697489" cy="774703"/>
          </a:xfrm>
        </p:spPr>
        <p:txBody>
          <a:bodyPr/>
          <a:lstStyle/>
          <a:p>
            <a:r>
              <a:rPr lang="en-US" dirty="0" smtClean="0"/>
              <a:t>LIFE tritium systems are compact and able to maintain the site inventory at </a:t>
            </a:r>
            <a:r>
              <a:rPr lang="en-US" dirty="0"/>
              <a:t>~</a:t>
            </a:r>
            <a:r>
              <a:rPr lang="en-US" dirty="0" smtClean="0"/>
              <a:t> 500 grams</a:t>
            </a:r>
            <a:endParaRPr lang="en-US" dirty="0"/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704046" y="4196993"/>
            <a:ext cx="4178301" cy="584765"/>
          </a:xfrm>
          <a:prstGeom prst="rect">
            <a:avLst/>
          </a:prstGeom>
          <a:solidFill>
            <a:srgbClr val="FFFB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LIFE targets each contain</a:t>
            </a:r>
            <a:b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</a:br>
            <a:r>
              <a:rPr lang="en-US" sz="1600" b="1" kern="0" dirty="0" smtClean="0">
                <a:solidFill>
                  <a:sysClr val="windowText" lastClr="000000"/>
                </a:solidFill>
                <a:latin typeface="Arial"/>
                <a:ea typeface="+mn-ea"/>
              </a:rPr>
              <a:t>only ~ 0.7 mg of tritium</a:t>
            </a: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704046" y="4789435"/>
            <a:ext cx="4178301" cy="2264525"/>
          </a:xfrm>
          <a:prstGeom prst="rect">
            <a:avLst/>
          </a:prstGeom>
          <a:solidFill>
            <a:srgbClr val="E6E6E6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sysClr val="windowText" lastClr="000000"/>
              </a:solidFill>
              <a:latin typeface="Arial"/>
              <a:ea typeface="+mn-ea"/>
            </a:endParaRPr>
          </a:p>
        </p:txBody>
      </p:sp>
      <p:sp>
        <p:nvSpPr>
          <p:cNvPr id="349" name="Rectangle 348"/>
          <p:cNvSpPr/>
          <p:nvPr/>
        </p:nvSpPr>
        <p:spPr>
          <a:xfrm>
            <a:off x="5133144" y="4790015"/>
            <a:ext cx="4297680" cy="226771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1" tIns="45715" rIns="91431" bIns="4571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+mn-lt"/>
              <a:ea typeface="ＭＳ Ｐゴシック"/>
            </a:endParaRPr>
          </a:p>
        </p:txBody>
      </p:sp>
      <p:sp>
        <p:nvSpPr>
          <p:cNvPr id="350" name="Rectangle 349"/>
          <p:cNvSpPr/>
          <p:nvPr/>
        </p:nvSpPr>
        <p:spPr>
          <a:xfrm>
            <a:off x="5133144" y="4189484"/>
            <a:ext cx="4297680" cy="594360"/>
          </a:xfrm>
          <a:prstGeom prst="rect">
            <a:avLst/>
          </a:prstGeom>
          <a:solidFill>
            <a:srgbClr val="FFFBCD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91431" tIns="45715" rIns="91431" bIns="4571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+mn-lt"/>
                <a:ea typeface="ＭＳ Ｐゴシック"/>
              </a:rPr>
              <a:t>Compact system for T recovery from lithium demonstrated by Maroni in 1974</a:t>
            </a:r>
            <a:endParaRPr lang="en-US" sz="1600" b="1" kern="0" dirty="0">
              <a:solidFill>
                <a:sysClr val="windowText" lastClr="000000"/>
              </a:solidFill>
              <a:latin typeface="+mn-lt"/>
              <a:ea typeface="ＭＳ Ｐゴシック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 l="17535" t="5359" r="6126" b="22054"/>
          <a:stretch>
            <a:fillRect/>
          </a:stretch>
        </p:blipFill>
        <p:spPr bwMode="auto">
          <a:xfrm>
            <a:off x="1785939" y="2154629"/>
            <a:ext cx="23812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0" name="Picture 3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68" y="4966345"/>
            <a:ext cx="1437784" cy="1904499"/>
          </a:xfrm>
          <a:prstGeom prst="rect">
            <a:avLst/>
          </a:prstGeom>
        </p:spPr>
      </p:pic>
      <p:sp>
        <p:nvSpPr>
          <p:cNvPr id="401" name="Content Placeholder 4"/>
          <p:cNvSpPr>
            <a:spLocks noGrp="1"/>
          </p:cNvSpPr>
          <p:nvPr>
            <p:ph idx="1"/>
          </p:nvPr>
        </p:nvSpPr>
        <p:spPr>
          <a:xfrm>
            <a:off x="2520463" y="4931314"/>
            <a:ext cx="2192215" cy="2027955"/>
          </a:xfrm>
        </p:spPr>
        <p:txBody>
          <a:bodyPr/>
          <a:lstStyle/>
          <a:p>
            <a:r>
              <a:rPr lang="en-US" sz="1400" dirty="0" smtClean="0"/>
              <a:t>Tritium throughput is ~ 1 kg/day</a:t>
            </a:r>
          </a:p>
          <a:p>
            <a:r>
              <a:rPr lang="en-US" sz="1400" dirty="0" smtClean="0"/>
              <a:t>300 g/day is burned</a:t>
            </a:r>
          </a:p>
          <a:p>
            <a:r>
              <a:rPr lang="en-US" sz="1400" dirty="0" smtClean="0"/>
              <a:t>300-400 g/day can be bred in the blanket</a:t>
            </a:r>
          </a:p>
          <a:p>
            <a:r>
              <a:rPr lang="en-US" sz="1400" dirty="0" smtClean="0"/>
              <a:t>A new plant can be supplied with T inventory every week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07684" y="3524727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200" b="1" dirty="0" smtClean="0"/>
              <a:t>0.5%</a:t>
            </a:r>
            <a:endParaRPr lang="en-US" sz="12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1279093" y="3386623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200" b="1" dirty="0" smtClean="0"/>
              <a:t>1.0</a:t>
            </a:r>
            <a:endParaRPr lang="en-US" sz="1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612583" y="3753325"/>
            <a:ext cx="78784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200" b="1" dirty="0" err="1" smtClean="0"/>
              <a:t>Burnup</a:t>
            </a:r>
            <a:endParaRPr lang="en-US" sz="1200" b="1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617847" y="2684513"/>
            <a:ext cx="1441541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200" b="1" dirty="0" smtClean="0"/>
              <a:t>Required TBR</a:t>
            </a:r>
            <a:endParaRPr 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279093" y="2934186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200" b="1" dirty="0" smtClean="0"/>
              <a:t>1.1</a:t>
            </a:r>
            <a:endParaRPr lang="en-US" sz="1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279093" y="2486510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200" b="1" dirty="0" smtClean="0"/>
              <a:t>1.2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1279093" y="2038835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en-US" sz="1200" b="1" dirty="0" smtClean="0"/>
              <a:t>1.3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2743201" y="3524727"/>
            <a:ext cx="538163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200" b="1" dirty="0" smtClean="0"/>
              <a:t>5.0%</a:t>
            </a:r>
            <a:endParaRPr lang="en-US" sz="1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805238" y="3524727"/>
            <a:ext cx="733425" cy="2769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200" b="1" dirty="0" smtClean="0"/>
              <a:t>50.0%</a:t>
            </a:r>
            <a:endParaRPr lang="en-US" sz="1200" b="1" dirty="0"/>
          </a:p>
        </p:txBody>
      </p:sp>
      <p:sp>
        <p:nvSpPr>
          <p:cNvPr id="71" name="Rectangle 70"/>
          <p:cNvSpPr/>
          <p:nvPr/>
        </p:nvSpPr>
        <p:spPr>
          <a:xfrm>
            <a:off x="1790700" y="2154629"/>
            <a:ext cx="2376488" cy="137636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graphicFrame>
        <p:nvGraphicFramePr>
          <p:cNvPr id="76" name="Chart 75"/>
          <p:cNvGraphicFramePr/>
          <p:nvPr/>
        </p:nvGraphicFramePr>
        <p:xfrm>
          <a:off x="5335543" y="1941057"/>
          <a:ext cx="3901440" cy="268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Rounded Rectangle 28"/>
          <p:cNvSpPr/>
          <p:nvPr/>
        </p:nvSpPr>
        <p:spPr>
          <a:xfrm>
            <a:off x="5881981" y="4916806"/>
            <a:ext cx="914400" cy="457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1" tIns="45715" rIns="91431" bIns="4571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+mn-lt"/>
                <a:ea typeface="ＭＳ Ｐゴシック"/>
              </a:rPr>
              <a:t>Blanket</a:t>
            </a:r>
            <a:endParaRPr lang="en-US" sz="1400" b="1" kern="0" dirty="0">
              <a:solidFill>
                <a:sysClr val="windowText" lastClr="000000"/>
              </a:solidFill>
              <a:latin typeface="+mn-lt"/>
              <a:ea typeface="ＭＳ Ｐゴシック"/>
            </a:endParaRPr>
          </a:p>
        </p:txBody>
      </p:sp>
      <p:cxnSp>
        <p:nvCxnSpPr>
          <p:cNvPr id="30" name="Straight Connector 29"/>
          <p:cNvCxnSpPr>
            <a:stCxn id="29" idx="1"/>
          </p:cNvCxnSpPr>
          <p:nvPr/>
        </p:nvCxnSpPr>
        <p:spPr>
          <a:xfrm rot="10800000" flipV="1">
            <a:off x="5560685" y="5153685"/>
            <a:ext cx="321296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1" name="Group 30"/>
          <p:cNvGrpSpPr/>
          <p:nvPr/>
        </p:nvGrpSpPr>
        <p:grpSpPr>
          <a:xfrm>
            <a:off x="5564495" y="5149230"/>
            <a:ext cx="325005" cy="1035192"/>
            <a:chOff x="819567" y="5283268"/>
            <a:chExt cx="365760" cy="795867"/>
          </a:xfrm>
        </p:grpSpPr>
        <p:cxnSp>
          <p:nvCxnSpPr>
            <p:cNvPr id="32" name="Straight Connector 31"/>
            <p:cNvCxnSpPr/>
            <p:nvPr/>
          </p:nvCxnSpPr>
          <p:spPr>
            <a:xfrm rot="10800000">
              <a:off x="819567" y="6072401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/>
            <p:nvPr/>
          </p:nvCxnSpPr>
          <p:spPr>
            <a:xfrm rot="5400000">
              <a:off x="423333" y="5681202"/>
              <a:ext cx="795867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 33"/>
          <p:cNvGrpSpPr/>
          <p:nvPr/>
        </p:nvGrpSpPr>
        <p:grpSpPr>
          <a:xfrm rot="10800000">
            <a:off x="6803398" y="6325094"/>
            <a:ext cx="325005" cy="365761"/>
            <a:chOff x="819567" y="5431845"/>
            <a:chExt cx="365760" cy="795894"/>
          </a:xfrm>
        </p:grpSpPr>
        <p:cxnSp>
          <p:nvCxnSpPr>
            <p:cNvPr id="35" name="Straight Connector 34"/>
            <p:cNvCxnSpPr/>
            <p:nvPr/>
          </p:nvCxnSpPr>
          <p:spPr>
            <a:xfrm rot="10800000">
              <a:off x="819567" y="6227739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/>
            <p:nvPr/>
          </p:nvCxnSpPr>
          <p:spPr>
            <a:xfrm rot="5400000">
              <a:off x="423334" y="5829778"/>
              <a:ext cx="795865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7" name="Group 36"/>
          <p:cNvGrpSpPr/>
          <p:nvPr/>
        </p:nvGrpSpPr>
        <p:grpSpPr>
          <a:xfrm rot="10800000" flipH="1">
            <a:off x="5556972" y="6316129"/>
            <a:ext cx="325005" cy="365761"/>
            <a:chOff x="819567" y="5431845"/>
            <a:chExt cx="365760" cy="795894"/>
          </a:xfrm>
        </p:grpSpPr>
        <p:cxnSp>
          <p:nvCxnSpPr>
            <p:cNvPr id="38" name="Straight Connector 37"/>
            <p:cNvCxnSpPr/>
            <p:nvPr/>
          </p:nvCxnSpPr>
          <p:spPr>
            <a:xfrm rot="10800000">
              <a:off x="819567" y="6227739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/>
            <p:nvPr/>
          </p:nvCxnSpPr>
          <p:spPr>
            <a:xfrm rot="5400000">
              <a:off x="423334" y="5829778"/>
              <a:ext cx="795865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TextBox 39"/>
          <p:cNvSpPr txBox="1"/>
          <p:nvPr/>
        </p:nvSpPr>
        <p:spPr>
          <a:xfrm>
            <a:off x="5281764" y="6698797"/>
            <a:ext cx="1184940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</a:rPr>
              <a:t>To secondary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58671" y="6698797"/>
            <a:ext cx="1380506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</a:rPr>
              <a:t>From secondary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rot="16200000">
            <a:off x="6888978" y="5773505"/>
            <a:ext cx="201168" cy="649226"/>
            <a:chOff x="915479" y="5317064"/>
            <a:chExt cx="365760" cy="795896"/>
          </a:xfrm>
        </p:grpSpPr>
        <p:cxnSp>
          <p:nvCxnSpPr>
            <p:cNvPr id="43" name="Straight Connector 42"/>
            <p:cNvCxnSpPr/>
            <p:nvPr/>
          </p:nvCxnSpPr>
          <p:spPr>
            <a:xfrm rot="10800000">
              <a:off x="915479" y="6112960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>
            <a:xfrm rot="5400000">
              <a:off x="519245" y="5714998"/>
              <a:ext cx="795867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5" name="Group 44"/>
          <p:cNvGrpSpPr/>
          <p:nvPr/>
        </p:nvGrpSpPr>
        <p:grpSpPr>
          <a:xfrm rot="5400000" flipV="1">
            <a:off x="6919967" y="5020335"/>
            <a:ext cx="270933" cy="522119"/>
            <a:chOff x="748348" y="5317068"/>
            <a:chExt cx="365760" cy="795890"/>
          </a:xfrm>
        </p:grpSpPr>
        <p:cxnSp>
          <p:nvCxnSpPr>
            <p:cNvPr id="46" name="Straight Connector 45"/>
            <p:cNvCxnSpPr/>
            <p:nvPr/>
          </p:nvCxnSpPr>
          <p:spPr>
            <a:xfrm rot="10800000">
              <a:off x="748348" y="6112958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Connector 46"/>
            <p:cNvCxnSpPr/>
            <p:nvPr/>
          </p:nvCxnSpPr>
          <p:spPr>
            <a:xfrm rot="5400000">
              <a:off x="352113" y="5715002"/>
              <a:ext cx="795868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8" name="Group 47"/>
          <p:cNvGrpSpPr/>
          <p:nvPr/>
        </p:nvGrpSpPr>
        <p:grpSpPr>
          <a:xfrm rot="5400000" flipH="1">
            <a:off x="7837547" y="5828502"/>
            <a:ext cx="182881" cy="520009"/>
            <a:chOff x="925074" y="5317084"/>
            <a:chExt cx="365760" cy="795897"/>
          </a:xfrm>
        </p:grpSpPr>
        <p:cxnSp>
          <p:nvCxnSpPr>
            <p:cNvPr id="50" name="Straight Connector 49"/>
            <p:cNvCxnSpPr/>
            <p:nvPr/>
          </p:nvCxnSpPr>
          <p:spPr>
            <a:xfrm rot="10800000">
              <a:off x="925074" y="6112981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" name="Straight Connector 50"/>
            <p:cNvCxnSpPr/>
            <p:nvPr/>
          </p:nvCxnSpPr>
          <p:spPr>
            <a:xfrm rot="5400000">
              <a:off x="528840" y="5715019"/>
              <a:ext cx="79587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52" name="Group 51"/>
          <p:cNvGrpSpPr/>
          <p:nvPr/>
        </p:nvGrpSpPr>
        <p:grpSpPr>
          <a:xfrm rot="16200000" flipH="1" flipV="1">
            <a:off x="7811409" y="5048386"/>
            <a:ext cx="212882" cy="520000"/>
            <a:chOff x="701332" y="5317076"/>
            <a:chExt cx="483995" cy="795882"/>
          </a:xfrm>
        </p:grpSpPr>
        <p:cxnSp>
          <p:nvCxnSpPr>
            <p:cNvPr id="53" name="Straight Connector 52"/>
            <p:cNvCxnSpPr/>
            <p:nvPr/>
          </p:nvCxnSpPr>
          <p:spPr>
            <a:xfrm rot="10800000">
              <a:off x="819567" y="6112958"/>
              <a:ext cx="365760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Straight Connector 53"/>
            <p:cNvCxnSpPr/>
            <p:nvPr/>
          </p:nvCxnSpPr>
          <p:spPr>
            <a:xfrm rot="5400000">
              <a:off x="303397" y="5715011"/>
              <a:ext cx="795869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6" name="Rounded Rectangle 55"/>
          <p:cNvSpPr/>
          <p:nvPr/>
        </p:nvSpPr>
        <p:spPr>
          <a:xfrm>
            <a:off x="8158896" y="5099590"/>
            <a:ext cx="1143000" cy="1176866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1" tIns="45715" rIns="91431" bIns="4571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latin typeface="+mn-lt"/>
                <a:ea typeface="ＭＳ Ｐゴシック"/>
              </a:rPr>
              <a:t>Electrolytic Salt Processing Tank</a:t>
            </a:r>
            <a:endParaRPr lang="en-US" sz="1200" b="1" kern="0" dirty="0">
              <a:solidFill>
                <a:sysClr val="windowText" lastClr="000000"/>
              </a:solidFill>
              <a:latin typeface="+mn-lt"/>
              <a:ea typeface="ＭＳ Ｐゴシック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916621" y="5353597"/>
            <a:ext cx="1097280" cy="640080"/>
            <a:chOff x="2954866" y="5221981"/>
            <a:chExt cx="1371601" cy="640080"/>
          </a:xfrm>
          <a:solidFill>
            <a:srgbClr val="FFFF66"/>
          </a:solidFill>
        </p:grpSpPr>
        <p:sp>
          <p:nvSpPr>
            <p:cNvPr id="73" name="Rounded Rectangle 72"/>
            <p:cNvSpPr/>
            <p:nvPr/>
          </p:nvSpPr>
          <p:spPr>
            <a:xfrm>
              <a:off x="2954866" y="5221981"/>
              <a:ext cx="1371600" cy="640080"/>
            </a:xfrm>
            <a:prstGeom prst="roundRect">
              <a:avLst/>
            </a:prstGeom>
            <a:grp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+mn-lt"/>
                  <a:ea typeface="ＭＳ Ｐゴシック"/>
                </a:rPr>
                <a:t>Separator</a:t>
              </a:r>
              <a:br>
                <a:rPr lang="en-US" sz="1400" b="1" kern="0" dirty="0" smtClean="0">
                  <a:solidFill>
                    <a:sysClr val="windowText" lastClr="000000"/>
                  </a:solidFill>
                  <a:latin typeface="+mn-lt"/>
                  <a:ea typeface="ＭＳ Ｐゴシック"/>
                </a:rPr>
              </a:br>
              <a:endParaRPr lang="en-US" sz="300" b="1" kern="0" dirty="0" smtClean="0">
                <a:solidFill>
                  <a:sysClr val="windowText" lastClr="000000"/>
                </a:solidFill>
                <a:latin typeface="+mn-lt"/>
                <a:ea typeface="ＭＳ Ｐゴシック"/>
              </a:endParaRPr>
            </a:p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ysClr val="windowText" lastClr="000000"/>
                  </a:solidFill>
                  <a:latin typeface="+mn-lt"/>
                  <a:ea typeface="ＭＳ Ｐゴシック"/>
                </a:rPr>
                <a:t>Mixer</a:t>
              </a:r>
              <a:endParaRPr lang="en-US" sz="1400" b="1" kern="0" dirty="0">
                <a:solidFill>
                  <a:sysClr val="windowText" lastClr="000000"/>
                </a:solidFill>
                <a:latin typeface="+mn-lt"/>
                <a:ea typeface="ＭＳ Ｐゴシック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2954867" y="5543714"/>
              <a:ext cx="1371600" cy="0"/>
            </a:xfrm>
            <a:prstGeom prst="line">
              <a:avLst/>
            </a:prstGeom>
            <a:grpFill/>
            <a:ln w="25400" cap="flat" cmpd="sng" algn="ctr">
              <a:solidFill>
                <a:srgbClr val="4F81BD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5" name="Rounded Rectangle 74"/>
          <p:cNvSpPr/>
          <p:nvPr/>
        </p:nvSpPr>
        <p:spPr>
          <a:xfrm>
            <a:off x="5889505" y="5976147"/>
            <a:ext cx="914400" cy="457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1" tIns="45715" rIns="91431" bIns="4571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+mn-lt"/>
                <a:ea typeface="ＭＳ Ｐゴシック"/>
              </a:rPr>
              <a:t>H/X</a:t>
            </a:r>
            <a:endParaRPr lang="en-US" sz="1400" b="1" kern="0" dirty="0">
              <a:solidFill>
                <a:sysClr val="windowText" lastClr="000000"/>
              </a:solidFill>
              <a:latin typeface="+mn-lt"/>
              <a:ea typeface="ＭＳ Ｐゴシック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92469" y="6191798"/>
            <a:ext cx="466794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</a:rPr>
              <a:t>Salt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204888" y="5546838"/>
            <a:ext cx="729509" cy="278528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none" lIns="91431" tIns="45715" rIns="91431" bIns="45715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</a:rPr>
              <a:t>Li + </a:t>
            </a:r>
            <a:r>
              <a:rPr lang="en-US" sz="1200" b="1" kern="0" dirty="0" err="1" smtClean="0">
                <a:solidFill>
                  <a:sysClr val="windowText" lastClr="000000"/>
                </a:solidFill>
              </a:rPr>
              <a:t>LiT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50981" y="4874487"/>
            <a:ext cx="322524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</a:rPr>
              <a:t>Li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919" y="5750704"/>
            <a:ext cx="4099389" cy="1141691"/>
          </a:xfrm>
          <a:prstGeom prst="rect">
            <a:avLst/>
          </a:prstGeom>
          <a:solidFill>
            <a:srgbClr val="C2D0E3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4337" y="5760979"/>
            <a:ext cx="4325420" cy="1131416"/>
          </a:xfrm>
          <a:prstGeom prst="rect">
            <a:avLst/>
          </a:prstGeom>
          <a:solidFill>
            <a:srgbClr val="C2D0E3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8919" y="1692411"/>
            <a:ext cx="4099389" cy="842481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34337" y="1702685"/>
            <a:ext cx="4325420" cy="842481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19681" y="304146"/>
            <a:ext cx="7747312" cy="774703"/>
          </a:xfrm>
        </p:spPr>
        <p:txBody>
          <a:bodyPr/>
          <a:lstStyle/>
          <a:p>
            <a:r>
              <a:rPr lang="en-US" dirty="0" smtClean="0"/>
              <a:t>Controls associated with handling of lithium are quite similar to those for uranium and sodium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92" y="2552582"/>
            <a:ext cx="4095545" cy="318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712335" y="5810272"/>
            <a:ext cx="4056185" cy="946502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1400" b="1" dirty="0" smtClean="0">
                <a:latin typeface="Arial"/>
                <a:ea typeface="+mn-ea"/>
                <a:cs typeface="Arial"/>
              </a:rPr>
              <a:t>Photo: Plant scale uranium metal evaporator. Systems of this type were operated at metric ton levels of throughput. Program spanned roughly two decades.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5001" y="1690602"/>
            <a:ext cx="4214675" cy="83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1" tIns="45715" rIns="91431" bIns="45715" anchor="ctr" anchorCtr="0">
            <a:spAutoFit/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n-US" sz="1600" b="1" dirty="0" smtClean="0">
                <a:latin typeface="Arial"/>
                <a:cs typeface="Arial"/>
              </a:rPr>
              <a:t>LLNL has multi-decade experience in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liquid metal technology from Atomic Vapor Laser Isotope Separation Program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96014" y="1807146"/>
            <a:ext cx="4176105" cy="584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1" tIns="45715" rIns="91431" bIns="45715" anchor="ctr" anchorCtr="0">
            <a:spAutoFit/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n-US" sz="1600" b="1" dirty="0" smtClean="0">
                <a:latin typeface="Arial"/>
                <a:cs typeface="Arial"/>
              </a:rPr>
              <a:t>EBR-II sodium-cooled reactor operated for 30 years at Idaho National Laboratory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4338" y="2555442"/>
            <a:ext cx="4334158" cy="319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4985145" y="5831306"/>
            <a:ext cx="4469002" cy="1061088"/>
          </a:xfrm>
          <a:prstGeom prst="rect">
            <a:avLst/>
          </a:prstGeom>
        </p:spPr>
        <p:txBody>
          <a:bodyPr lIns="91431" tIns="45715" rIns="91431" bIns="45715"/>
          <a:lstStyle/>
          <a:p>
            <a:pPr indent="112702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Arial"/>
                <a:ea typeface="+mn-ea"/>
                <a:cs typeface="Arial"/>
              </a:rPr>
              <a:t>Generated over two billion kW-hr of electricity</a:t>
            </a:r>
          </a:p>
          <a:p>
            <a:pPr indent="112702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Arial"/>
                <a:ea typeface="+mn-ea"/>
                <a:cs typeface="Arial"/>
              </a:rPr>
              <a:t>Sodium-to-steam generator performance was </a:t>
            </a:r>
            <a:br>
              <a:rPr lang="en-US" sz="1400" b="1" dirty="0" smtClean="0">
                <a:latin typeface="Arial"/>
                <a:ea typeface="+mn-ea"/>
                <a:cs typeface="Arial"/>
              </a:rPr>
            </a:br>
            <a:r>
              <a:rPr lang="en-US" sz="1400" b="1" dirty="0" smtClean="0">
                <a:latin typeface="Arial"/>
                <a:ea typeface="+mn-ea"/>
                <a:cs typeface="Arial"/>
              </a:rPr>
              <a:t>   exceptional.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919" y="2545166"/>
            <a:ext cx="4099389" cy="31952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34337" y="2555440"/>
            <a:ext cx="4325420" cy="31952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F-0911-22882s2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0058400" cy="7540625"/>
          </a:xfrm>
          <a:prstGeom prst="rect">
            <a:avLst/>
          </a:prstGeom>
        </p:spPr>
      </p:pic>
      <p:sp>
        <p:nvSpPr>
          <p:cNvPr id="8" name="AutoShape 48"/>
          <p:cNvSpPr>
            <a:spLocks noChangeArrowheads="1"/>
          </p:cNvSpPr>
          <p:nvPr/>
        </p:nvSpPr>
        <p:spPr bwMode="auto">
          <a:xfrm>
            <a:off x="457200" y="463550"/>
            <a:ext cx="2286000" cy="1136650"/>
          </a:xfrm>
          <a:prstGeom prst="bevel">
            <a:avLst>
              <a:gd name="adj" fmla="val 6739"/>
            </a:avLst>
          </a:prstGeom>
          <a:solidFill>
            <a:schemeClr val="accent3">
              <a:lumMod val="40000"/>
              <a:lumOff val="60000"/>
              <a:alpha val="89999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82058" tIns="41029" rIns="82058" bIns="41029" anchor="ctr"/>
          <a:lstStyle/>
          <a:p>
            <a:pPr algn="ctr" defTabSz="501349"/>
            <a:r>
              <a:rPr lang="en-US" b="1" dirty="0" smtClean="0">
                <a:solidFill>
                  <a:srgbClr val="000000"/>
                </a:solidFill>
              </a:rPr>
              <a:t>LIFE Box in NIF Laser Bay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08481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evolution of NIF architecture to LIFE</a:t>
            </a:r>
            <a:endParaRPr lang="en-US" dirty="0"/>
          </a:p>
        </p:txBody>
      </p:sp>
      <p:pic>
        <p:nvPicPr>
          <p:cNvPr id="3" name="NIF-2-LIFE@30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91271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00252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FFFBCD"/>
      </a:accent1>
      <a:accent2>
        <a:srgbClr val="C2D0E3"/>
      </a:accent2>
      <a:accent3>
        <a:srgbClr val="2157A8"/>
      </a:accent3>
      <a:accent4>
        <a:srgbClr val="8A343D"/>
      </a:accent4>
      <a:accent5>
        <a:srgbClr val="A0BB97"/>
      </a:accent5>
      <a:accent6>
        <a:srgbClr val="42773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5447</TotalTime>
  <Words>754</Words>
  <Application>Microsoft Macintosh PowerPoint</Application>
  <PresentationFormat>Custom</PresentationFormat>
  <Paragraphs>116</Paragraphs>
  <Slides>11</Slides>
  <Notes>6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The LIFE approach capitalizes upon the multi-B$ investment in the NIF</vt:lpstr>
      <vt:lpstr>LIFE delivery requires integration of physics, technology, licensing and operational considerations</vt:lpstr>
      <vt:lpstr>Fusion energy – soon enough to make a difference</vt:lpstr>
      <vt:lpstr>Slide 4</vt:lpstr>
      <vt:lpstr>LIFE makes maximum use of available technologies, industrial capabilities and simplicity in design</vt:lpstr>
      <vt:lpstr>LIFE tritium systems are compact and able to maintain the site inventory at ~ 500 grams</vt:lpstr>
      <vt:lpstr>Controls associated with handling of lithium are quite similar to those for uranium and sodium</vt:lpstr>
      <vt:lpstr>Slide 8</vt:lpstr>
      <vt:lpstr>The evolution of NIF architecture to LIFE</vt:lpstr>
      <vt:lpstr>Detailed propagation simulation (based on measured NIF optics aberrations) shows excellent performance</vt:lpstr>
      <vt:lpstr>LIFE will use existing ultra-supercritical steam turbine technologies</vt:lpstr>
    </vt:vector>
  </TitlesOfParts>
  <Company>LLNL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LLNL</dc:creator>
  <cp:lastModifiedBy>Dale Meade</cp:lastModifiedBy>
  <cp:revision>163</cp:revision>
  <cp:lastPrinted>2011-05-12T22:05:19Z</cp:lastPrinted>
  <dcterms:created xsi:type="dcterms:W3CDTF">2011-12-14T20:12:07Z</dcterms:created>
  <dcterms:modified xsi:type="dcterms:W3CDTF">2011-12-14T20:17:00Z</dcterms:modified>
</cp:coreProperties>
</file>