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handoutMasterIdLst>
    <p:handoutMasterId r:id="rId19"/>
  </p:handoutMasterIdLst>
  <p:sldIdLst>
    <p:sldId id="466" r:id="rId2"/>
    <p:sldId id="650" r:id="rId3"/>
    <p:sldId id="655" r:id="rId4"/>
    <p:sldId id="651" r:id="rId5"/>
    <p:sldId id="658" r:id="rId6"/>
    <p:sldId id="553" r:id="rId7"/>
    <p:sldId id="654" r:id="rId8"/>
    <p:sldId id="652" r:id="rId9"/>
    <p:sldId id="622" r:id="rId10"/>
    <p:sldId id="624" r:id="rId11"/>
    <p:sldId id="653" r:id="rId12"/>
    <p:sldId id="625" r:id="rId13"/>
    <p:sldId id="656" r:id="rId14"/>
    <p:sldId id="638" r:id="rId15"/>
    <p:sldId id="657" r:id="rId16"/>
    <p:sldId id="659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FFFF99"/>
    <a:srgbClr val="FFFF66"/>
    <a:srgbClr val="FF00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8166" autoAdjust="0"/>
    <p:restoredTop sz="86413" autoAdjust="0"/>
  </p:normalViewPr>
  <p:slideViewPr>
    <p:cSldViewPr snapToGrid="0">
      <p:cViewPr>
        <p:scale>
          <a:sx n="75" d="100"/>
          <a:sy n="75" d="100"/>
        </p:scale>
        <p:origin x="-1878" y="-456"/>
      </p:cViewPr>
      <p:guideLst>
        <p:guide orient="horz" pos="2160"/>
        <p:guide pos="28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0" d="100"/>
          <a:sy n="40" d="100"/>
        </p:scale>
        <p:origin x="-1416" y="-96"/>
      </p:cViewPr>
      <p:guideLst>
        <p:guide orient="horz" pos="2927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5" tIns="45343" rIns="90685" bIns="45343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5" tIns="45343" rIns="90685" bIns="45343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5" tIns="45343" rIns="90685" bIns="45343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85" tIns="45343" rIns="90685" bIns="45343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DE3C1F7F-82CC-4C79-80C0-E0C0EE812B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1" tIns="45935" rIns="91871" bIns="45935" numCol="1" anchor="t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1" tIns="45935" rIns="91871" bIns="45935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endParaRPr lang="en-US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695325"/>
            <a:ext cx="4627563" cy="3470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98963"/>
            <a:ext cx="5140325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1" tIns="45935" rIns="91871" bIns="45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979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1" tIns="45935" rIns="91871" bIns="45935" numCol="1" anchor="b" anchorCtr="0" compatLnSpc="1">
            <a:prstTxWarp prst="textNoShape">
              <a:avLst/>
            </a:prstTxWarp>
          </a:bodyPr>
          <a:lstStyle>
            <a:lvl1pPr defTabSz="919163">
              <a:defRPr sz="1200"/>
            </a:lvl1pPr>
          </a:lstStyle>
          <a:p>
            <a:endParaRPr lang="en-US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7979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71" tIns="45935" rIns="91871" bIns="45935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/>
            </a:lvl1pPr>
          </a:lstStyle>
          <a:p>
            <a:fld id="{E9913E9C-574A-4C65-B7E3-CB9C360EF7B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8E303-2AE6-4B16-BF5A-02F63ED7E1A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Pictorially represents correlative development – computational and experimental– a lot of productivity and sharing this with the broader scientific world-  certainly good for the nation. </a:t>
            </a:r>
            <a:endParaRPr lang="en-US" sz="900" dirty="0" smtClean="0"/>
          </a:p>
          <a:p>
            <a:pPr lvl="1"/>
            <a:r>
              <a:rPr lang="en-US" dirty="0" smtClean="0"/>
              <a:t>NNSA  manages Many other facilities such as DARHT, JASPER</a:t>
            </a:r>
          </a:p>
          <a:p>
            <a:pPr lvl="1"/>
            <a:r>
              <a:rPr lang="en-US" dirty="0" smtClean="0"/>
              <a:t> but this is cast for the HED drama</a:t>
            </a:r>
            <a:endParaRPr lang="en-US" sz="900" dirty="0" smtClean="0"/>
          </a:p>
          <a:p>
            <a:pPr lvl="1"/>
            <a:r>
              <a:rPr lang="en-US" dirty="0" smtClean="0"/>
              <a:t>For balance start with some of the non-ignition agenda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58E05-524E-4E9B-AF9D-71F939706FB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This “Predictive Capability Framework” chart provides a high level view of the major activities that are required to maintain the safety, security and reliability of the stockpile </a:t>
            </a:r>
          </a:p>
          <a:p>
            <a:r>
              <a:rPr lang="en-US" sz="1800" dirty="0" smtClean="0"/>
              <a:t>The Nuclear Explosive Package Assessment  schedule of work is the central element in continually  affirming the </a:t>
            </a:r>
            <a:r>
              <a:rPr lang="en-US" sz="1800" b="1" i="1" dirty="0" smtClean="0"/>
              <a:t>reliability </a:t>
            </a:r>
            <a:r>
              <a:rPr lang="en-US" sz="1800" dirty="0" smtClean="0"/>
              <a:t>of the stockpile 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C8E303-2AE6-4B16-BF5A-02F63ED7E1A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97A007-0208-4979-823C-0FEB86860117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5325"/>
            <a:ext cx="4629150" cy="3471863"/>
          </a:xfrm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9C2D7F-2329-4BB6-9F9F-3DA58B485A69}" type="slidenum">
              <a:rPr lang="en-US"/>
              <a:pPr/>
              <a:t>10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25525" y="576263"/>
            <a:ext cx="4968875" cy="3727450"/>
          </a:xfrm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4416426"/>
            <a:ext cx="5140325" cy="41830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758E05-524E-4E9B-AF9D-71F939706FB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3500"/>
            <a:ext cx="1943100" cy="603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3500"/>
            <a:ext cx="5676900" cy="603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5588" y="63500"/>
            <a:ext cx="6094412" cy="10779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nif_logo4PP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125" y="127000"/>
            <a:ext cx="12922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217" y="270246"/>
            <a:ext cx="690958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</a:t>
            </a:r>
            <a:br>
              <a:rPr lang="en-US" dirty="0" smtClean="0"/>
            </a:br>
            <a:r>
              <a:rPr lang="en-US" dirty="0" smtClean="0"/>
              <a:t>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33500"/>
            <a:ext cx="7772400" cy="46609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73400" y="3022600"/>
            <a:ext cx="914400" cy="914400"/>
          </a:xfrm>
        </p:spPr>
        <p:txBody>
          <a:bodyPr/>
          <a:lstStyle/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3075" name="Picture 3" descr="NNS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599363" y="401638"/>
            <a:ext cx="1495425" cy="427037"/>
          </a:xfrm>
          <a:prstGeom prst="rect">
            <a:avLst/>
          </a:prstGeom>
          <a:noFill/>
        </p:spPr>
      </p:pic>
      <p:pic>
        <p:nvPicPr>
          <p:cNvPr id="3076" name="Picture 4" descr="DO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53988" y="261938"/>
            <a:ext cx="685800" cy="685800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25588" y="63500"/>
            <a:ext cx="6094412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r>
              <a:rPr lang="en-US" smtClean="0"/>
              <a:t>line 2</a:t>
            </a:r>
            <a:br>
              <a:rPr lang="en-US" smtClean="0"/>
            </a:br>
            <a:r>
              <a:rPr lang="en-US" smtClean="0"/>
              <a:t>line 3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1066800"/>
            <a:ext cx="9144000" cy="984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006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8610600" y="6597650"/>
            <a:ext cx="4572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fld id="{161BB67E-E2F7-4502-AB97-5267EE6908CB}" type="slidenum">
              <a:rPr lang="en-US" sz="600"/>
              <a:pPr algn="r" eaLnBrk="0" hangingPunct="0">
                <a:spcBef>
                  <a:spcPct val="50000"/>
                </a:spcBef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200" b="1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200" b="1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wm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Text Box 2"/>
          <p:cNvSpPr txBox="1">
            <a:spLocks noChangeArrowheads="1"/>
          </p:cNvSpPr>
          <p:nvPr/>
        </p:nvSpPr>
        <p:spPr bwMode="auto">
          <a:xfrm>
            <a:off x="1435220" y="720725"/>
            <a:ext cx="651332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 dirty="0" smtClean="0">
                <a:latin typeface="Arial" charset="0"/>
              </a:rPr>
              <a:t>Update on </a:t>
            </a:r>
            <a:r>
              <a:rPr lang="en-US" sz="2800" b="1" dirty="0" err="1" smtClean="0">
                <a:latin typeface="Arial" charset="0"/>
              </a:rPr>
              <a:t>NNSA’s</a:t>
            </a:r>
            <a:r>
              <a:rPr lang="en-US" sz="2800" b="1" dirty="0" smtClean="0">
                <a:latin typeface="Arial" charset="0"/>
              </a:rPr>
              <a:t> </a:t>
            </a:r>
          </a:p>
          <a:p>
            <a:pPr algn="ctr"/>
            <a:r>
              <a:rPr lang="en-US" sz="2800" b="1" dirty="0" smtClean="0">
                <a:latin typeface="Arial" charset="0"/>
              </a:rPr>
              <a:t>Inertial Confinement Fusion Program</a:t>
            </a:r>
            <a:endParaRPr lang="en-US" sz="2800" b="1" dirty="0">
              <a:latin typeface="Arial" charset="0"/>
            </a:endParaRPr>
          </a:p>
          <a:p>
            <a:pPr algn="ctr"/>
            <a:endParaRPr lang="en-US" sz="2800" b="1" dirty="0">
              <a:latin typeface="Arial" charset="0"/>
            </a:endParaRPr>
          </a:p>
        </p:txBody>
      </p:sp>
      <p:pic>
        <p:nvPicPr>
          <p:cNvPr id="393219" name="Picture 3" descr="NNSA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9150" y="2173288"/>
            <a:ext cx="2209800" cy="631825"/>
          </a:xfrm>
          <a:prstGeom prst="rect">
            <a:avLst/>
          </a:prstGeom>
          <a:noFill/>
        </p:spPr>
      </p:pic>
      <p:sp>
        <p:nvSpPr>
          <p:cNvPr id="393220" name="Text Box 4"/>
          <p:cNvSpPr txBox="1">
            <a:spLocks noChangeArrowheads="1"/>
          </p:cNvSpPr>
          <p:nvPr/>
        </p:nvSpPr>
        <p:spPr bwMode="auto">
          <a:xfrm>
            <a:off x="1252538" y="3062288"/>
            <a:ext cx="653415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1" i="1" dirty="0">
                <a:latin typeface="Helvetica" pitchFamily="34" charset="0"/>
              </a:rPr>
              <a:t>Presented to:</a:t>
            </a:r>
          </a:p>
          <a:p>
            <a:pPr algn="ctr"/>
            <a:r>
              <a:rPr lang="en-US" sz="2000" b="1" dirty="0" smtClean="0">
                <a:latin typeface="Helvetica" pitchFamily="34" charset="0"/>
              </a:rPr>
              <a:t>Fusion Power Associates </a:t>
            </a:r>
            <a:endParaRPr lang="en-US" sz="2000" b="1" dirty="0">
              <a:latin typeface="Helvetica" pitchFamily="34" charset="0"/>
            </a:endParaRPr>
          </a:p>
          <a:p>
            <a:pPr algn="ctr"/>
            <a:r>
              <a:rPr lang="en-US" sz="2000" b="1" dirty="0" smtClean="0">
                <a:latin typeface="Helvetica" pitchFamily="34" charset="0"/>
              </a:rPr>
              <a:t>32nd Annual Meeting and Symposium</a:t>
            </a:r>
          </a:p>
          <a:p>
            <a:pPr algn="ctr"/>
            <a:r>
              <a:rPr lang="en-US" sz="2000" b="1" dirty="0" smtClean="0">
                <a:latin typeface="Helvetica" pitchFamily="34" charset="0"/>
              </a:rPr>
              <a:t>Washington, DC</a:t>
            </a:r>
            <a:endParaRPr lang="en-US" sz="2000" b="1" dirty="0">
              <a:latin typeface="Helvetica" pitchFamily="34" charset="0"/>
            </a:endParaRPr>
          </a:p>
          <a:p>
            <a:pPr algn="ctr"/>
            <a:endParaRPr lang="en-US" sz="2000" b="1" dirty="0">
              <a:latin typeface="Helvetica" pitchFamily="34" charset="0"/>
            </a:endParaRPr>
          </a:p>
          <a:p>
            <a:pPr algn="ctr"/>
            <a:r>
              <a:rPr lang="en-US" sz="2000" b="1" i="1" dirty="0">
                <a:latin typeface="Helvetica" pitchFamily="34" charset="0"/>
              </a:rPr>
              <a:t>Presented by:</a:t>
            </a:r>
          </a:p>
          <a:p>
            <a:pPr algn="ctr"/>
            <a:r>
              <a:rPr lang="en-US" sz="2000" b="1" dirty="0" smtClean="0">
                <a:latin typeface="Helvetica" pitchFamily="34" charset="0"/>
              </a:rPr>
              <a:t>Kirk Levedahl, PhD</a:t>
            </a:r>
            <a:endParaRPr lang="en-US" sz="2000" b="1" dirty="0">
              <a:latin typeface="Helvetica" pitchFamily="34" charset="0"/>
            </a:endParaRPr>
          </a:p>
          <a:p>
            <a:pPr algn="ctr"/>
            <a:r>
              <a:rPr lang="en-US" sz="2000" b="1" dirty="0" smtClean="0">
                <a:latin typeface="Helvetica" pitchFamily="34" charset="0"/>
              </a:rPr>
              <a:t>National Ignition Campaign Program Manager </a:t>
            </a:r>
            <a:endParaRPr lang="en-US" sz="2000" b="1" dirty="0">
              <a:latin typeface="Helvetica" pitchFamily="34" charset="0"/>
            </a:endParaRPr>
          </a:p>
          <a:p>
            <a:pPr algn="ctr"/>
            <a:endParaRPr lang="en-US" sz="2000" b="1" dirty="0">
              <a:latin typeface="Helvetica" pitchFamily="34" charset="0"/>
            </a:endParaRPr>
          </a:p>
          <a:p>
            <a:pPr algn="ctr"/>
            <a:r>
              <a:rPr lang="en-US" sz="2000" b="1" dirty="0" smtClean="0">
                <a:latin typeface="Helvetica" pitchFamily="34" charset="0"/>
              </a:rPr>
              <a:t>December 15, 2011</a:t>
            </a:r>
            <a:endParaRPr lang="en-US" sz="2000" b="1" dirty="0">
              <a:latin typeface="Helvetica" pitchFamily="34" charset="0"/>
            </a:endParaRPr>
          </a:p>
        </p:txBody>
      </p:sp>
      <p:sp>
        <p:nvSpPr>
          <p:cNvPr id="393221" name="Text Box 5"/>
          <p:cNvSpPr txBox="1">
            <a:spLocks noChangeArrowheads="1"/>
          </p:cNvSpPr>
          <p:nvPr/>
        </p:nvSpPr>
        <p:spPr bwMode="auto">
          <a:xfrm>
            <a:off x="3478213" y="5727700"/>
            <a:ext cx="184150" cy="549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endParaRPr lang="en-US" sz="1800" b="1" dirty="0">
              <a:latin typeface="Helvetica" pitchFamily="34" charset="0"/>
            </a:endParaRPr>
          </a:p>
          <a:p>
            <a:pPr eaLnBrk="0" hangingPunct="0"/>
            <a:endParaRPr lang="en-US" sz="12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93222" name="Text Box 6"/>
          <p:cNvSpPr txBox="1">
            <a:spLocks noChangeArrowheads="1"/>
          </p:cNvSpPr>
          <p:nvPr/>
        </p:nvSpPr>
        <p:spPr bwMode="auto">
          <a:xfrm>
            <a:off x="285750" y="1249363"/>
            <a:ext cx="184150" cy="2143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eaLnBrk="0" hangingPunct="0"/>
            <a:endParaRPr lang="en-US" sz="8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6" name="Picture 2"/>
          <p:cNvPicPr>
            <a:picLocks noChangeAspect="1" noChangeArrowheads="1"/>
          </p:cNvPicPr>
          <p:nvPr/>
        </p:nvPicPr>
        <p:blipFill>
          <a:blip r:embed="rId3" cstate="print"/>
          <a:srcRect l="1476" t="26363" r="32994" b="3546"/>
          <a:stretch>
            <a:fillRect/>
          </a:stretch>
        </p:blipFill>
        <p:spPr bwMode="auto">
          <a:xfrm>
            <a:off x="65088" y="1636713"/>
            <a:ext cx="6445250" cy="4703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56707" name="Picture 3"/>
          <p:cNvPicPr>
            <a:picLocks noChangeAspect="1" noChangeArrowheads="1"/>
          </p:cNvPicPr>
          <p:nvPr/>
        </p:nvPicPr>
        <p:blipFill>
          <a:blip r:embed="rId4" cstate="print"/>
          <a:srcRect l="9486" t="35612" r="78954" b="53802"/>
          <a:stretch>
            <a:fillRect/>
          </a:stretch>
        </p:blipFill>
        <p:spPr bwMode="auto">
          <a:xfrm>
            <a:off x="901700" y="1692275"/>
            <a:ext cx="1257300" cy="787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56708" name="Text Box 4"/>
          <p:cNvSpPr txBox="1">
            <a:spLocks noChangeArrowheads="1"/>
          </p:cNvSpPr>
          <p:nvPr/>
        </p:nvSpPr>
        <p:spPr bwMode="auto">
          <a:xfrm>
            <a:off x="1624013" y="1266825"/>
            <a:ext cx="4205287" cy="36671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80091" tIns="40046" rIns="80091" bIns="40046">
            <a:spAutoFit/>
          </a:bodyPr>
          <a:lstStyle/>
          <a:p>
            <a:pPr defTabSz="801688" eaLnBrk="0" hangingPunct="0"/>
            <a:r>
              <a:rPr lang="en-US" sz="1900" b="1">
                <a:solidFill>
                  <a:srgbClr val="000066"/>
                </a:solidFill>
                <a:latin typeface="Tahoma" pitchFamily="34" charset="0"/>
                <a:ea typeface="ＭＳ Ｐゴシック" pitchFamily="-64" charset="-128"/>
              </a:rPr>
              <a:t>Stress versus density for diamond</a:t>
            </a:r>
          </a:p>
        </p:txBody>
      </p:sp>
      <p:sp>
        <p:nvSpPr>
          <p:cNvPr id="456709" name="Text Box 5"/>
          <p:cNvSpPr txBox="1">
            <a:spLocks noChangeArrowheads="1"/>
          </p:cNvSpPr>
          <p:nvPr/>
        </p:nvSpPr>
        <p:spPr bwMode="auto">
          <a:xfrm>
            <a:off x="971550" y="4019550"/>
            <a:ext cx="1527175" cy="5445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85559" tIns="42780" rIns="85559" bIns="42780">
            <a:spAutoFit/>
          </a:bodyPr>
          <a:lstStyle/>
          <a:p>
            <a:pPr defTabSz="855663" eaLnBrk="0" hangingPunct="0"/>
            <a:r>
              <a:rPr lang="en-US" sz="1500" b="1"/>
              <a:t>QMD</a:t>
            </a:r>
            <a:r>
              <a:rPr lang="en-US" sz="1500" b="1">
                <a:solidFill>
                  <a:srgbClr val="00FF00"/>
                </a:solidFill>
              </a:rPr>
              <a:t> </a:t>
            </a:r>
            <a:r>
              <a:rPr lang="en-US" sz="1500" b="1"/>
              <a:t>predicted</a:t>
            </a:r>
          </a:p>
          <a:p>
            <a:pPr defTabSz="855663" eaLnBrk="0" hangingPunct="0"/>
            <a:r>
              <a:rPr lang="en-US" sz="1500" b="1"/>
              <a:t>region of melt</a:t>
            </a:r>
          </a:p>
        </p:txBody>
      </p:sp>
      <p:sp>
        <p:nvSpPr>
          <p:cNvPr id="456710" name="Line 6"/>
          <p:cNvSpPr>
            <a:spLocks noChangeShapeType="1"/>
          </p:cNvSpPr>
          <p:nvPr/>
        </p:nvSpPr>
        <p:spPr bwMode="auto">
          <a:xfrm>
            <a:off x="2425700" y="4364038"/>
            <a:ext cx="500063" cy="128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6711" name="Rectangle 7"/>
          <p:cNvSpPr>
            <a:spLocks noGrp="1" noChangeArrowheads="1"/>
          </p:cNvSpPr>
          <p:nvPr>
            <p:ph type="title"/>
          </p:nvPr>
        </p:nvSpPr>
        <p:spPr>
          <a:xfrm>
            <a:off x="846138" y="278497"/>
            <a:ext cx="7864475" cy="646331"/>
          </a:xfrm>
        </p:spPr>
        <p:txBody>
          <a:bodyPr/>
          <a:lstStyle/>
          <a:p>
            <a:pPr algn="l"/>
            <a:r>
              <a:rPr lang="en-US" sz="2000" i="1" dirty="0" smtClean="0"/>
              <a:t>Z</a:t>
            </a:r>
            <a:r>
              <a:rPr lang="en-US" sz="2000" dirty="0" smtClean="0"/>
              <a:t> provided high accuracy EOS measurements on</a:t>
            </a:r>
            <a:br>
              <a:rPr lang="en-US" sz="2000" dirty="0" smtClean="0"/>
            </a:br>
            <a:r>
              <a:rPr lang="en-US" sz="2000" dirty="0" smtClean="0"/>
              <a:t> Diamond and </a:t>
            </a:r>
            <a:r>
              <a:rPr lang="en-US" sz="2000" dirty="0" smtClean="0"/>
              <a:t>Be validating DFT EOS predictions.</a:t>
            </a:r>
            <a:endParaRPr lang="en-US" sz="2000" dirty="0"/>
          </a:p>
        </p:txBody>
      </p:sp>
      <p:sp>
        <p:nvSpPr>
          <p:cNvPr id="456712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6500812" y="1382712"/>
            <a:ext cx="2389187" cy="911879"/>
          </a:xfrm>
          <a:solidFill>
            <a:srgbClr val="FFFF00"/>
          </a:solidFill>
          <a:ln/>
          <a:effectLst>
            <a:outerShdw dist="71842" dir="2700000" algn="ctr" rotWithShape="0">
              <a:schemeClr val="bg2">
                <a:alpha val="50000"/>
              </a:schemeClr>
            </a:outerShdw>
          </a:effectLst>
        </p:spPr>
        <p:txBody>
          <a:bodyPr wrap="square" lIns="80095" tIns="40050" rIns="80095" bIns="40050">
            <a:spAutoFit/>
          </a:bodyPr>
          <a:lstStyle/>
          <a:p>
            <a:pPr marL="231775" indent="-231775" defTabSz="847725">
              <a:spcBef>
                <a:spcPct val="0"/>
              </a:spcBef>
              <a:buFontTx/>
              <a:buChar char="•"/>
            </a:pPr>
            <a:r>
              <a:rPr lang="en-US" sz="1800" dirty="0" smtClean="0">
                <a:solidFill>
                  <a:srgbClr val="000099"/>
                </a:solidFill>
              </a:rPr>
              <a:t>Measurements </a:t>
            </a:r>
            <a:r>
              <a:rPr lang="en-US" sz="1800" dirty="0">
                <a:solidFill>
                  <a:srgbClr val="000099"/>
                </a:solidFill>
              </a:rPr>
              <a:t>on Z have an </a:t>
            </a:r>
            <a:br>
              <a:rPr lang="en-US" sz="1800" dirty="0">
                <a:solidFill>
                  <a:srgbClr val="000099"/>
                </a:solidFill>
              </a:rPr>
            </a:br>
            <a:r>
              <a:rPr lang="en-US" sz="1800" dirty="0">
                <a:solidFill>
                  <a:srgbClr val="000099"/>
                </a:solidFill>
              </a:rPr>
              <a:t>accuracy of ≤ 1% </a:t>
            </a:r>
          </a:p>
        </p:txBody>
      </p:sp>
      <p:pic>
        <p:nvPicPr>
          <p:cNvPr id="45671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35575" y="2363788"/>
            <a:ext cx="3476625" cy="3716836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45671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1075" y="5986463"/>
            <a:ext cx="267335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4"/>
          <p:cNvSpPr>
            <a:spLocks noGrp="1"/>
          </p:cNvSpPr>
          <p:nvPr>
            <p:ph type="title"/>
          </p:nvPr>
        </p:nvSpPr>
        <p:spPr>
          <a:xfrm>
            <a:off x="1004888" y="334222"/>
            <a:ext cx="6653212" cy="757130"/>
          </a:xfrm>
        </p:spPr>
        <p:txBody>
          <a:bodyPr/>
          <a:lstStyle/>
          <a:p>
            <a:pPr algn="l" eaLnBrk="1" hangingPunct="1"/>
            <a:r>
              <a:rPr lang="en-US" dirty="0" smtClean="0"/>
              <a:t>The Z Machine has opacity data has illuminated issues in astrophysics</a:t>
            </a:r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2100" y="1858963"/>
            <a:ext cx="2921000" cy="196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69125" y="1206500"/>
            <a:ext cx="189547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Content Placeholder 6"/>
          <p:cNvSpPr>
            <a:spLocks noGrp="1"/>
          </p:cNvSpPr>
          <p:nvPr>
            <p:ph idx="1"/>
          </p:nvPr>
        </p:nvSpPr>
        <p:spPr>
          <a:xfrm>
            <a:off x="609600" y="1333500"/>
            <a:ext cx="3162300" cy="25654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499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0" y="1355725"/>
            <a:ext cx="40036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2600" y="3656013"/>
            <a:ext cx="5240338" cy="320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0" name="TextBox 9"/>
          <p:cNvSpPr txBox="1">
            <a:spLocks noChangeArrowheads="1"/>
          </p:cNvSpPr>
          <p:nvPr/>
        </p:nvSpPr>
        <p:spPr bwMode="auto">
          <a:xfrm>
            <a:off x="6032500" y="4432300"/>
            <a:ext cx="24542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/>
              <a:t> Recent Z experiments </a:t>
            </a:r>
          </a:p>
          <a:p>
            <a:r>
              <a:rPr lang="en-US" sz="1800" b="1"/>
              <a:t>reach the </a:t>
            </a:r>
          </a:p>
          <a:p>
            <a:r>
              <a:rPr lang="en-US" sz="1800" b="1"/>
              <a:t>temperature </a:t>
            </a:r>
          </a:p>
          <a:p>
            <a:r>
              <a:rPr lang="en-US" sz="1800" b="1"/>
              <a:t>at the solar convection</a:t>
            </a:r>
          </a:p>
          <a:p>
            <a:r>
              <a:rPr lang="en-US" sz="1800" b="1"/>
              <a:t> zone boundary</a:t>
            </a: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119188" y="308278"/>
            <a:ext cx="6094412" cy="757130"/>
          </a:xfrm>
        </p:spPr>
        <p:txBody>
          <a:bodyPr/>
          <a:lstStyle/>
          <a:p>
            <a:pPr algn="l"/>
            <a:r>
              <a:rPr lang="en-US" sz="2400" dirty="0" smtClean="0"/>
              <a:t>An OMEGA </a:t>
            </a:r>
            <a:r>
              <a:rPr lang="en-US" dirty="0" smtClean="0"/>
              <a:t> EP experiment illustrates</a:t>
            </a:r>
            <a:br>
              <a:rPr lang="en-US" dirty="0" smtClean="0"/>
            </a:br>
            <a:r>
              <a:rPr lang="en-US" sz="2400" dirty="0" smtClean="0"/>
              <a:t>laser </a:t>
            </a:r>
            <a:r>
              <a:rPr lang="en-US" sz="2400" dirty="0" err="1" smtClean="0"/>
              <a:t>filamentation</a:t>
            </a:r>
            <a:endParaRPr lang="en-US" sz="2400" dirty="0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0639" y="1255712"/>
            <a:ext cx="5893361" cy="27193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3626" y="3501429"/>
            <a:ext cx="3292474" cy="335445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307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000" y="3986212"/>
            <a:ext cx="4546652" cy="18684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57692"/>
            <a:ext cx="6591300" cy="1089529"/>
          </a:xfrm>
        </p:spPr>
        <p:txBody>
          <a:bodyPr/>
          <a:lstStyle/>
          <a:p>
            <a:pPr algn="l"/>
            <a:r>
              <a:rPr lang="en-US" dirty="0" smtClean="0"/>
              <a:t>LLE experiments show effect of spot size on cross beam energy transfer and target coupling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0663" y="1733550"/>
            <a:ext cx="62388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343776"/>
            <a:ext cx="8229600" cy="838200"/>
          </a:xfrm>
        </p:spPr>
        <p:txBody>
          <a:bodyPr>
            <a:noAutofit/>
          </a:bodyPr>
          <a:lstStyle/>
          <a:p>
            <a:pPr algn="l"/>
            <a:r>
              <a:rPr lang="en-US" sz="2000" dirty="0" smtClean="0">
                <a:solidFill>
                  <a:schemeClr val="tx1"/>
                </a:solidFill>
              </a:rPr>
              <a:t>NNSA / Office of Science Collaboration in HED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Science will make NNSA facilities available to 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basic science users.</a:t>
            </a:r>
            <a:r>
              <a:rPr lang="en-US" sz="2800" i="1" dirty="0" smtClean="0">
                <a:solidFill>
                  <a:srgbClr val="FF0000"/>
                </a:solidFill>
              </a:rPr>
              <a:t/>
            </a:r>
            <a:br>
              <a:rPr lang="en-US" sz="2800" i="1" dirty="0" smtClean="0">
                <a:solidFill>
                  <a:srgbClr val="FF0000"/>
                </a:solidFill>
              </a:rPr>
            </a:b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499945" y="1531883"/>
            <a:ext cx="492015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Workshop  Report on Basic Research Directions at the National Ignition Facility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Joint High Energy Density Laboratory Physics Program – 180+ proposals received for evaluation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549400"/>
            <a:ext cx="3227387" cy="417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3788" y="109591"/>
            <a:ext cx="6094412" cy="757130"/>
          </a:xfrm>
        </p:spPr>
        <p:txBody>
          <a:bodyPr/>
          <a:lstStyle/>
          <a:p>
            <a:pPr algn="l"/>
            <a:r>
              <a:rPr lang="en-US" dirty="0" smtClean="0"/>
              <a:t>Community activities demonstrate that HED is a thriving community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200" y="1270353"/>
            <a:ext cx="4007526" cy="523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441194" y="3198168"/>
            <a:ext cx="35725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1" y="1308101"/>
            <a:ext cx="3429000" cy="5303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588" y="390090"/>
            <a:ext cx="6094412" cy="424732"/>
          </a:xfrm>
        </p:spPr>
        <p:txBody>
          <a:bodyPr/>
          <a:lstStyle/>
          <a:p>
            <a:pPr algn="l"/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NNSA supports ICF </a:t>
            </a:r>
            <a:r>
              <a:rPr lang="en-US" dirty="0" smtClean="0"/>
              <a:t>facilities and programs to further its stockpile stewardship and national security missions.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With </a:t>
            </a:r>
            <a:r>
              <a:rPr lang="en-US" dirty="0" smtClean="0"/>
              <a:t>the completion of a number of facilities and upgrades (NIF, Omega EP, Z-R) we </a:t>
            </a:r>
            <a:r>
              <a:rPr lang="en-US" dirty="0" smtClean="0"/>
              <a:t>have entered an </a:t>
            </a:r>
            <a:r>
              <a:rPr lang="en-US" dirty="0" smtClean="0"/>
              <a:t>exciting and productive period of experimentation.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Ignition remains a challenge and an opportunity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NNSA is focused on the strategy </a:t>
            </a:r>
            <a:r>
              <a:rPr lang="en-US" dirty="0" smtClean="0"/>
              <a:t>and program planning for </a:t>
            </a:r>
            <a:r>
              <a:rPr lang="en-US" dirty="0" smtClean="0"/>
              <a:t>the next </a:t>
            </a:r>
            <a:r>
              <a:rPr lang="en-US" dirty="0" smtClean="0"/>
              <a:t>decade to </a:t>
            </a:r>
            <a:r>
              <a:rPr lang="en-US" dirty="0" smtClean="0"/>
              <a:t>make best scientific use of these </a:t>
            </a:r>
            <a:r>
              <a:rPr lang="en-US" dirty="0" smtClean="0"/>
              <a:t>facilities in support of NNSA and DOE missions.  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7403" y="1370693"/>
            <a:ext cx="8305800" cy="5226050"/>
          </a:xfrm>
          <a:prstGeom prst="rect">
            <a:avLst/>
          </a:prstGeom>
        </p:spPr>
        <p:txBody>
          <a:bodyPr/>
          <a:lstStyle/>
          <a:p>
            <a:pPr marL="233363" lvl="0" indent="-233363">
              <a:spcBef>
                <a:spcPct val="20000"/>
              </a:spcBef>
              <a:defRPr/>
            </a:pPr>
            <a:endParaRPr lang="en-US" sz="2200" kern="0" dirty="0" smtClean="0">
              <a:latin typeface="+mn-lt"/>
            </a:endParaRP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665164" y="402634"/>
            <a:ext cx="685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 anchorCtr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       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876300" y="23885"/>
            <a:ext cx="7721600" cy="1089529"/>
          </a:xfrm>
        </p:spPr>
        <p:txBody>
          <a:bodyPr/>
          <a:lstStyle/>
          <a:p>
            <a:pPr algn="l" rtl="0" fontAlgn="base"/>
            <a:r>
              <a:rPr lang="en-US" kern="1200" dirty="0" smtClean="0">
                <a:solidFill>
                  <a:srgbClr val="002060"/>
                </a:solidFill>
                <a:ea typeface="+mn-ea"/>
                <a:cs typeface="+mn-cs"/>
              </a:rPr>
              <a:t>The goal of the NNSA ICF program is to maintain excellence in HED science in support of US </a:t>
            </a:r>
            <a:br>
              <a:rPr lang="en-US" kern="1200" dirty="0" smtClean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en-US" kern="1200" dirty="0" smtClean="0">
                <a:solidFill>
                  <a:srgbClr val="002060"/>
                </a:solidFill>
                <a:ea typeface="+mn-ea"/>
                <a:cs typeface="+mn-cs"/>
              </a:rPr>
              <a:t>national security policies.</a:t>
            </a:r>
            <a:endParaRPr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0962" y="1435100"/>
            <a:ext cx="8519337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>
              <a:spcAft>
                <a:spcPts val="1000"/>
              </a:spcAft>
              <a:buClr>
                <a:srgbClr val="213262"/>
              </a:buClr>
              <a:buFont typeface="Arial" pitchFamily="34" charset="0"/>
              <a:buChar char="•"/>
            </a:pPr>
            <a:r>
              <a:rPr lang="en-US" b="1" dirty="0" smtClean="0">
                <a:latin typeface="+mn-lt"/>
                <a:ea typeface="ＭＳ Ｐゴシック" charset="-128"/>
                <a:cs typeface="Times New Roman" charset="0"/>
              </a:rPr>
              <a:t>Ignition is a key element (see talks by E. Moses and S. Koonin)</a:t>
            </a:r>
            <a:endParaRPr lang="en-US" sz="2000" b="1" dirty="0" smtClean="0">
              <a:latin typeface="+mn-lt"/>
              <a:ea typeface="ＭＳ Ｐゴシック" charset="-128"/>
              <a:cs typeface="Times New Roman" charset="0"/>
            </a:endParaRPr>
          </a:p>
          <a:p>
            <a:pPr lvl="1">
              <a:spcAft>
                <a:spcPts val="1000"/>
              </a:spcAft>
              <a:buClr>
                <a:srgbClr val="213262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ea typeface="ＭＳ Ｐゴシック" charset="-128"/>
                <a:cs typeface="Times New Roman" charset="0"/>
              </a:rPr>
              <a:t> Grand challenge goal that maintains excitement, attracts the best people, and stimulates scientific advances</a:t>
            </a:r>
          </a:p>
          <a:p>
            <a:pPr lvl="1">
              <a:spcAft>
                <a:spcPts val="1000"/>
              </a:spcAft>
              <a:buClr>
                <a:srgbClr val="213262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ea typeface="ＭＳ Ｐゴシック" charset="-128"/>
                <a:cs typeface="Times New Roman" charset="0"/>
              </a:rPr>
              <a:t> Direct application to stockpile stewardship if successful</a:t>
            </a:r>
          </a:p>
          <a:p>
            <a:pPr lvl="1">
              <a:spcAft>
                <a:spcPts val="1000"/>
              </a:spcAft>
              <a:buClr>
                <a:srgbClr val="213262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ea typeface="ＭＳ Ｐゴシック" charset="-128"/>
                <a:cs typeface="Times New Roman" charset="0"/>
              </a:rPr>
              <a:t> Energy </a:t>
            </a:r>
            <a:r>
              <a:rPr lang="en-US" sz="2000" dirty="0" smtClean="0">
                <a:latin typeface="+mn-lt"/>
                <a:ea typeface="ＭＳ Ｐゴシック" charset="-128"/>
                <a:cs typeface="Times New Roman" charset="0"/>
              </a:rPr>
              <a:t>is not </a:t>
            </a:r>
            <a:r>
              <a:rPr lang="en-US" sz="2000" dirty="0" smtClean="0">
                <a:latin typeface="+mn-lt"/>
                <a:ea typeface="ＭＳ Ｐゴシック" charset="-128"/>
                <a:cs typeface="Times New Roman" charset="0"/>
              </a:rPr>
              <a:t>an NNSA mission</a:t>
            </a:r>
            <a:endParaRPr lang="en-US" sz="2000" dirty="0" smtClean="0">
              <a:latin typeface="+mn-lt"/>
              <a:ea typeface="ＭＳ Ｐゴシック" charset="-128"/>
              <a:cs typeface="Times New Roman" charset="0"/>
            </a:endParaRPr>
          </a:p>
          <a:p>
            <a:pPr>
              <a:spcAft>
                <a:spcPts val="1000"/>
              </a:spcAft>
              <a:buClr>
                <a:srgbClr val="213262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ea typeface="ＭＳ Ｐゴシック" charset="-128"/>
                <a:cs typeface="Times New Roman" charset="0"/>
              </a:rPr>
              <a:t> </a:t>
            </a:r>
            <a:r>
              <a:rPr lang="en-US" sz="2000" b="1" dirty="0" smtClean="0">
                <a:latin typeface="+mn-lt"/>
                <a:ea typeface="ＭＳ Ｐゴシック" charset="-128"/>
                <a:cs typeface="Times New Roman" charset="0"/>
              </a:rPr>
              <a:t>Non-ignition weapons physics experiments support stockpile stewardship</a:t>
            </a:r>
          </a:p>
          <a:p>
            <a:pPr>
              <a:spcAft>
                <a:spcPts val="1000"/>
              </a:spcAft>
              <a:buClr>
                <a:srgbClr val="213262"/>
              </a:buClr>
              <a:buFont typeface="Arial" pitchFamily="34" charset="0"/>
              <a:buChar char="•"/>
            </a:pPr>
            <a:r>
              <a:rPr lang="en-US" sz="2000" dirty="0" smtClean="0">
                <a:latin typeface="+mn-lt"/>
                <a:ea typeface="ＭＳ Ｐゴシック" charset="-128"/>
                <a:cs typeface="Times New Roman" charset="0"/>
              </a:rPr>
              <a:t> </a:t>
            </a:r>
            <a:r>
              <a:rPr lang="en-US" sz="2000" b="1" dirty="0" smtClean="0">
                <a:latin typeface="+mn-lt"/>
                <a:ea typeface="ＭＳ Ｐゴシック" charset="-128"/>
                <a:cs typeface="Times New Roman" charset="0"/>
              </a:rPr>
              <a:t>Open Science  experiments</a:t>
            </a:r>
          </a:p>
          <a:p>
            <a:pPr>
              <a:spcAft>
                <a:spcPts val="1000"/>
              </a:spcAft>
              <a:buClr>
                <a:srgbClr val="213262"/>
              </a:buClr>
              <a:buFont typeface="Arial" pitchFamily="34" charset="0"/>
              <a:buChar char="•"/>
            </a:pPr>
            <a:r>
              <a:rPr lang="en-US" sz="2000" b="1" dirty="0" smtClean="0">
                <a:latin typeface="+mn-lt"/>
                <a:ea typeface="ＭＳ Ｐゴシック" charset="-128"/>
                <a:cs typeface="Times New Roman" charset="0"/>
              </a:rPr>
              <a:t> Other National Security </a:t>
            </a:r>
            <a:r>
              <a:rPr lang="en-US" sz="2000" b="1" dirty="0" smtClean="0">
                <a:latin typeface="+mn-lt"/>
                <a:ea typeface="ＭＳ Ｐゴシック" charset="-128"/>
                <a:cs typeface="Times New Roman" charset="0"/>
              </a:rPr>
              <a:t>Users</a:t>
            </a:r>
            <a:endParaRPr lang="en-US" sz="1600" dirty="0" smtClean="0">
              <a:latin typeface="+mn-lt"/>
              <a:ea typeface="ＭＳ Ｐゴシック" charset="-128"/>
              <a:cs typeface="Times New Roman" charset="0"/>
            </a:endParaRPr>
          </a:p>
          <a:p>
            <a:pPr eaLnBrk="1" hangingPunct="1">
              <a:spcAft>
                <a:spcPts val="1000"/>
              </a:spcAft>
              <a:buClr>
                <a:srgbClr val="213262"/>
              </a:buClr>
              <a:buFont typeface="Wingdings" pitchFamily="2" charset="2"/>
              <a:buNone/>
            </a:pPr>
            <a:endParaRPr lang="en-US" sz="1600" i="1" dirty="0">
              <a:latin typeface="+mn-lt"/>
              <a:ea typeface="ＭＳ Ｐゴシック" charset="-128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350" y="308823"/>
            <a:ext cx="6488113" cy="757130"/>
          </a:xfrm>
        </p:spPr>
        <p:txBody>
          <a:bodyPr/>
          <a:lstStyle/>
          <a:p>
            <a:pPr algn="l" eaLnBrk="1" hangingPunct="1"/>
            <a:r>
              <a:rPr lang="en-US" dirty="0" smtClean="0"/>
              <a:t>In support of its mission NNSA operates key HED facilities </a:t>
            </a:r>
            <a:endParaRPr lang="en-US" sz="2600" dirty="0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55700"/>
            <a:ext cx="3886200" cy="15367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National Ignition Facility (NIF)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b="0" dirty="0" smtClean="0"/>
              <a:t>Only access to burning plasma conditions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500" b="0" dirty="0" smtClean="0"/>
              <a:t>Important mission experiments have already been performed</a:t>
            </a:r>
          </a:p>
          <a:p>
            <a:pPr lvl="1" eaLnBrk="1" hangingPunct="1">
              <a:lnSpc>
                <a:spcPct val="90000"/>
              </a:lnSpc>
            </a:pPr>
            <a:endParaRPr lang="en-US" sz="1500" dirty="0" smtClean="0"/>
          </a:p>
          <a:p>
            <a:pPr eaLnBrk="1" hangingPunct="1">
              <a:lnSpc>
                <a:spcPct val="90000"/>
              </a:lnSpc>
            </a:pPr>
            <a:endParaRPr lang="en-US" sz="2100" dirty="0" smtClean="0"/>
          </a:p>
          <a:p>
            <a:pPr eaLnBrk="1" hangingPunct="1">
              <a:lnSpc>
                <a:spcPct val="90000"/>
              </a:lnSpc>
            </a:pPr>
            <a:endParaRPr lang="en-US" sz="2100" dirty="0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 l="3247" r="6863"/>
          <a:stretch>
            <a:fillRect/>
          </a:stretch>
        </p:blipFill>
        <p:spPr bwMode="auto">
          <a:xfrm>
            <a:off x="4935538" y="1109663"/>
            <a:ext cx="3573462" cy="223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 descr="z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0125" y="4117975"/>
            <a:ext cx="16541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1125" y="2925763"/>
            <a:ext cx="1797050" cy="112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3775" y="5389563"/>
            <a:ext cx="2614613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2984500"/>
            <a:ext cx="38862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100" dirty="0"/>
              <a:t>    </a:t>
            </a:r>
            <a:r>
              <a:rPr lang="en-US" sz="2100" b="1" dirty="0"/>
              <a:t>Omega EP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500" dirty="0"/>
              <a:t> Sophisticated high irradiance capabilities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500" dirty="0"/>
              <a:t>  Important venue for advanced fusion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500" dirty="0"/>
              <a:t>      research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1500" b="1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100" b="1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100" b="1" kern="0" dirty="0">
              <a:latin typeface="+mn-lt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0" y="4178300"/>
            <a:ext cx="38862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100" dirty="0"/>
              <a:t>    </a:t>
            </a:r>
            <a:r>
              <a:rPr lang="en-US" sz="2100" b="1" dirty="0"/>
              <a:t>Z  Machine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500" dirty="0"/>
              <a:t>   Key venue for materials science   </a:t>
            </a:r>
          </a:p>
          <a:p>
            <a:pPr lvl="1">
              <a:lnSpc>
                <a:spcPct val="90000"/>
              </a:lnSpc>
              <a:defRPr/>
            </a:pPr>
            <a:r>
              <a:rPr lang="en-US" sz="1500" dirty="0"/>
              <a:t>     measurements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500" dirty="0"/>
              <a:t>   outstanding new results at 4 Mbar. 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1500" b="1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100" b="1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100" b="1" kern="0" dirty="0">
              <a:latin typeface="+mn-lt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5410200"/>
            <a:ext cx="4114800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100" dirty="0"/>
              <a:t>    </a:t>
            </a:r>
            <a:r>
              <a:rPr lang="en-US" sz="2100" b="1" dirty="0" smtClean="0"/>
              <a:t>Codes and platforms are key to understanding  HED physics</a:t>
            </a:r>
            <a:endParaRPr lang="en-US" sz="1500" dirty="0"/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1500" b="1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100" b="1" kern="0" dirty="0">
              <a:latin typeface="+mn-lt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100" b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3037" y="136029"/>
            <a:ext cx="6101538" cy="923330"/>
          </a:xfrm>
        </p:spPr>
        <p:txBody>
          <a:bodyPr/>
          <a:lstStyle/>
          <a:p>
            <a:pPr algn="l"/>
            <a:r>
              <a:rPr lang="en-US" sz="2000" dirty="0" smtClean="0">
                <a:cs typeface="Arial" pitchFamily="34" charset="0"/>
              </a:rPr>
              <a:t>ICF experiments, including ignition, are key elements of the NNSA plan to advance nuclear weapons assessment and certification</a:t>
            </a:r>
            <a:endParaRPr lang="en-US" sz="2000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6296" y="1219200"/>
            <a:ext cx="7051408" cy="531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588" y="390090"/>
            <a:ext cx="6094412" cy="424732"/>
          </a:xfrm>
        </p:spPr>
        <p:txBody>
          <a:bodyPr/>
          <a:lstStyle/>
          <a:p>
            <a:pPr algn="l"/>
            <a:r>
              <a:rPr lang="en-US" dirty="0" smtClean="0"/>
              <a:t>Near Term ICF Program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1943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National Ignition Campaign FY2012 goals:</a:t>
            </a:r>
          </a:p>
          <a:p>
            <a:r>
              <a:rPr lang="en-US" dirty="0" smtClean="0"/>
              <a:t>Alpha-heating Q2</a:t>
            </a:r>
          </a:p>
          <a:p>
            <a:r>
              <a:rPr lang="en-US" dirty="0" smtClean="0"/>
              <a:t>Ignition (gain =1) Q3</a:t>
            </a:r>
          </a:p>
          <a:p>
            <a:r>
              <a:rPr lang="en-US" dirty="0" smtClean="0"/>
              <a:t>Robust ignition platform Q4</a:t>
            </a:r>
          </a:p>
          <a:p>
            <a:r>
              <a:rPr lang="en-US" dirty="0" smtClean="0"/>
              <a:t>Transition NIF to user facility and end NIC Q4</a:t>
            </a:r>
          </a:p>
          <a:p>
            <a:r>
              <a:rPr lang="en-US" dirty="0" smtClean="0"/>
              <a:t>Develop plan for Polar Direct Drive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Develop Strategic Plan </a:t>
            </a:r>
            <a:r>
              <a:rPr lang="en-US" dirty="0" smtClean="0"/>
              <a:t>for FY 2013-2017</a:t>
            </a:r>
          </a:p>
          <a:p>
            <a:r>
              <a:rPr lang="en-US" dirty="0" smtClean="0"/>
              <a:t>Marks end of period of facility building and commissioning.  </a:t>
            </a:r>
          </a:p>
          <a:p>
            <a:r>
              <a:rPr lang="en-US" dirty="0" smtClean="0"/>
              <a:t>Uses of Ignition and non-ignition capabilities</a:t>
            </a:r>
          </a:p>
          <a:p>
            <a:r>
              <a:rPr lang="en-US" dirty="0" smtClean="0"/>
              <a:t>Role of intermediate facilities</a:t>
            </a:r>
          </a:p>
          <a:p>
            <a:r>
              <a:rPr lang="en-US" dirty="0" smtClean="0"/>
              <a:t>Advanced ignition and alternative approaches to ignition</a:t>
            </a:r>
          </a:p>
          <a:p>
            <a:r>
              <a:rPr lang="en-US" dirty="0" smtClean="0"/>
              <a:t>Building a broader HED </a:t>
            </a:r>
            <a:r>
              <a:rPr lang="en-US" dirty="0" smtClean="0"/>
              <a:t>science community </a:t>
            </a:r>
            <a:r>
              <a:rPr lang="en-US" dirty="0" smtClean="0"/>
              <a:t>for national security needs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04813"/>
            <a:ext cx="6629400" cy="393700"/>
          </a:xfrm>
        </p:spPr>
        <p:txBody>
          <a:bodyPr/>
          <a:lstStyle/>
          <a:p>
            <a:pPr algn="l"/>
            <a:r>
              <a:rPr lang="en-US" sz="2200" dirty="0" smtClean="0"/>
              <a:t>Whither Ignition Planning?</a:t>
            </a:r>
            <a:endParaRPr lang="en-US" sz="2200" dirty="0"/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3700" y="1371600"/>
            <a:ext cx="8445500" cy="4597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SEWD Subcommittee Report for FY 2012 Appropriations requires that by Nov 2012 </a:t>
            </a:r>
            <a:r>
              <a:rPr lang="en-US" i="1" u="sng" dirty="0" smtClean="0"/>
              <a:t>NNSA</a:t>
            </a:r>
            <a:r>
              <a:rPr lang="en-US" dirty="0" smtClean="0"/>
              <a:t> provide a report including:</a:t>
            </a:r>
          </a:p>
          <a:p>
            <a:pPr>
              <a:buNone/>
            </a:pPr>
            <a:endParaRPr lang="en-US" dirty="0" smtClean="0"/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Scientific and Technical Barriers to Ignition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Revised Schedule and Path (“plan B”)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Impact on Stockpile Stewardship </a:t>
            </a:r>
          </a:p>
          <a:p>
            <a:pPr marL="457200" indent="-457200">
              <a:buFont typeface="+mj-lt"/>
              <a:buAutoNum type="alphaLcParenR"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S. Koonin review recommends that we begin to consider plan “B.”</a:t>
            </a:r>
          </a:p>
          <a:p>
            <a:pPr marL="457200" indent="-457200"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dirty="0" smtClean="0"/>
              <a:t> NNSA will develop a plan with “national” input and review.</a:t>
            </a:r>
            <a:endParaRPr lang="en-US" dirty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9613" y="2068513"/>
            <a:ext cx="7772400" cy="1500187"/>
          </a:xfrm>
        </p:spPr>
        <p:txBody>
          <a:bodyPr/>
          <a:lstStyle/>
          <a:p>
            <a:r>
              <a:rPr lang="en-US" dirty="0" smtClean="0"/>
              <a:t>Recent experimental successes demonstrate </a:t>
            </a:r>
            <a:r>
              <a:rPr lang="en-US" dirty="0" smtClean="0"/>
              <a:t>the ICF program is supporting </a:t>
            </a:r>
            <a:r>
              <a:rPr lang="en-US" dirty="0" err="1" smtClean="0"/>
              <a:t>NNSA’s</a:t>
            </a:r>
            <a:r>
              <a:rPr lang="en-US" dirty="0" smtClean="0"/>
              <a:t> HED Science goals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388" y="198491"/>
            <a:ext cx="6094412" cy="757130"/>
          </a:xfrm>
        </p:spPr>
        <p:txBody>
          <a:bodyPr/>
          <a:lstStyle/>
          <a:p>
            <a:pPr algn="l"/>
            <a:r>
              <a:rPr lang="en-US" dirty="0" smtClean="0"/>
              <a:t>NIF experimental diagnostics provide ground-breaking results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5" y="2643188"/>
            <a:ext cx="9138115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649288" y="1416592"/>
            <a:ext cx="7618412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Two axis </a:t>
            </a:r>
            <a:r>
              <a:rPr lang="en-US" b="1" kern="0" noProof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velocimetery</a:t>
            </a:r>
            <a:r>
              <a:rPr lang="en-US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allows simultaneous measurements of pole and waist shocks on NIF capsules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700088" y="5315492"/>
            <a:ext cx="7618412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Shock timing measurements so accurate and reproducible that these experiments are now used as a “standard candle” for laser performance.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946150" y="0"/>
            <a:ext cx="6908800" cy="757130"/>
          </a:xfrm>
        </p:spPr>
        <p:txBody>
          <a:bodyPr/>
          <a:lstStyle/>
          <a:p>
            <a:pPr algn="l"/>
            <a:r>
              <a:rPr lang="en-US" dirty="0" smtClean="0"/>
              <a:t>NIF has recently compressed carbon to 50 Million atmospheres pressure</a:t>
            </a: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9383" y="950924"/>
            <a:ext cx="2376931" cy="253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6"/>
          <p:cNvSpPr txBox="1">
            <a:spLocks noChangeArrowheads="1"/>
          </p:cNvSpPr>
          <p:nvPr/>
        </p:nvSpPr>
        <p:spPr bwMode="auto">
          <a:xfrm>
            <a:off x="3561553" y="1246606"/>
            <a:ext cx="2454080" cy="1169551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/>
              <a:t>Gas-filled, room-temperature, stepped target mounted on side of </a:t>
            </a:r>
            <a:r>
              <a:rPr lang="en-US" sz="1400" b="1" dirty="0" err="1"/>
              <a:t>Hohlraum</a:t>
            </a:r>
            <a:r>
              <a:rPr lang="en-US" sz="1400" b="1" dirty="0"/>
              <a:t> with VISAR cone.  </a:t>
            </a:r>
          </a:p>
        </p:txBody>
      </p:sp>
      <p:pic>
        <p:nvPicPr>
          <p:cNvPr id="10" name="Picture 2" descr="C:\Documents and Settings\smith248.THE-LAB\Desktop\NIF_Shots\UU_EOS\UU_NIFEOS_11B_Target_Metrology\Photos\UUNIFEOS2-pic05-mar1_wa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9271" y="1018874"/>
            <a:ext cx="3176445" cy="2382333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893231" y="3513750"/>
            <a:ext cx="2473095" cy="2246769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&lt;= flux history for 2 NIF</a:t>
            </a:r>
          </a:p>
          <a:p>
            <a:r>
              <a:rPr lang="en-US" sz="1400" b="1" dirty="0" smtClean="0"/>
              <a:t>Diamond ramp experiments.  1</a:t>
            </a:r>
            <a:r>
              <a:rPr lang="en-US" sz="1400" b="1" baseline="30000" dirty="0" smtClean="0"/>
              <a:t>st</a:t>
            </a:r>
            <a:r>
              <a:rPr lang="en-US" sz="1400" b="1" dirty="0" smtClean="0"/>
              <a:t> experiment (blue) shocked up due to physics understanding. Models and </a:t>
            </a:r>
            <a:r>
              <a:rPr lang="en-US" sz="1400" b="1" dirty="0" smtClean="0"/>
              <a:t>pulse shape </a:t>
            </a:r>
            <a:r>
              <a:rPr lang="en-US" sz="1400" b="1" dirty="0" smtClean="0"/>
              <a:t>were adjusted, NIF delivered ~ exactly what was asked for=&gt;Diamond was ramp compressed to 25-30 Mbar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2806" y="3532852"/>
            <a:ext cx="2702260" cy="28573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ＭＳ Ｐゴシック" pitchFamily="34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484437" y="3466272"/>
            <a:ext cx="3659563" cy="30671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Helvetica" pitchFamily="34" charset="0"/>
              <a:ea typeface="ＭＳ Ｐゴシック" pitchFamily="34" charset="-128"/>
            </a:endParaRPr>
          </a:p>
        </p:txBody>
      </p:sp>
      <p:pic>
        <p:nvPicPr>
          <p:cNvPr id="15" name="Picture 14" descr="Screen shot 2011-03-08 at 11.36.11 PM.png"/>
          <p:cNvPicPr>
            <a:picLocks noChangeAspect="1"/>
          </p:cNvPicPr>
          <p:nvPr/>
        </p:nvPicPr>
        <p:blipFill rotWithShape="1">
          <a:blip r:embed="rId4" cstate="print"/>
          <a:srcRect r="25683"/>
          <a:stretch/>
        </p:blipFill>
        <p:spPr>
          <a:xfrm>
            <a:off x="177756" y="3641671"/>
            <a:ext cx="2480073" cy="26816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 descr="Screen shot 2011-03-09 at 1.45.50 AM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9002" y="3540621"/>
            <a:ext cx="3479062" cy="2935459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184030" y="4392186"/>
            <a:ext cx="6875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366FF"/>
                </a:solidFill>
              </a:rPr>
              <a:t>1</a:t>
            </a:r>
            <a:r>
              <a:rPr lang="en-US" sz="1600" b="1" baseline="30000" dirty="0" smtClean="0">
                <a:solidFill>
                  <a:srgbClr val="3366FF"/>
                </a:solidFill>
              </a:rPr>
              <a:t>st</a:t>
            </a:r>
            <a:r>
              <a:rPr lang="en-US" sz="1600" b="1" dirty="0" smtClean="0">
                <a:solidFill>
                  <a:srgbClr val="3366FF"/>
                </a:solidFill>
              </a:rPr>
              <a:t> shot</a:t>
            </a:r>
            <a:endParaRPr lang="en-US" sz="1600" b="1" dirty="0">
              <a:solidFill>
                <a:srgbClr val="3366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3931" y="3933501"/>
            <a:ext cx="706976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2</a:t>
            </a:r>
            <a:r>
              <a:rPr lang="en-US" sz="1600" b="1" baseline="30000" dirty="0" smtClean="0">
                <a:solidFill>
                  <a:srgbClr val="FF0000"/>
                </a:solidFill>
              </a:rPr>
              <a:t>nd</a:t>
            </a:r>
            <a:r>
              <a:rPr lang="en-US" sz="1600" b="1" dirty="0" smtClean="0">
                <a:solidFill>
                  <a:srgbClr val="FF0000"/>
                </a:solidFill>
              </a:rPr>
              <a:t> shot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1085" y="1842804"/>
            <a:ext cx="649305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122µm</a:t>
            </a:r>
            <a:endParaRPr lang="en-US" sz="11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218368" y="2319836"/>
            <a:ext cx="649305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172µm</a:t>
            </a:r>
            <a:endParaRPr lang="en-US" sz="11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303928" y="2882807"/>
            <a:ext cx="649305" cy="2616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147µm</a:t>
            </a:r>
            <a:endParaRPr lang="en-US" sz="11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14588" y="6537143"/>
            <a:ext cx="8527394" cy="276999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Raymond </a:t>
            </a:r>
            <a:r>
              <a:rPr lang="en-US" sz="1200" b="1" dirty="0" err="1" smtClean="0"/>
              <a:t>Jeanloz</a:t>
            </a:r>
            <a:r>
              <a:rPr lang="en-US" sz="1200" b="1" dirty="0" smtClean="0"/>
              <a:t> UCB, Tom Duffy Princeton, Ray Smith, Jon </a:t>
            </a:r>
            <a:r>
              <a:rPr lang="en-US" sz="1200" b="1" dirty="0" err="1" smtClean="0"/>
              <a:t>Eggert</a:t>
            </a:r>
            <a:r>
              <a:rPr lang="en-US" sz="1200" b="1" dirty="0" smtClean="0"/>
              <a:t>, Peter </a:t>
            </a:r>
            <a:r>
              <a:rPr lang="en-US" sz="1200" b="1" dirty="0" err="1" smtClean="0"/>
              <a:t>Celliers</a:t>
            </a:r>
            <a:r>
              <a:rPr lang="en-US" sz="1200" b="1" dirty="0" smtClean="0"/>
              <a:t>, Matt Cowan, Gilbert Collins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rdon-NNSA2">
  <a:themeElements>
    <a:clrScheme name="Gordon-NNSA2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ordon-NNSA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ordon-NNSA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rdon-NNSA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rdon-NNSA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rdon-NNSA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rdon-NNSA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rdon-NNSA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rdon-NNSA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Settings\rubind\My Documents\Templates\Gordon-NNSA2.pot</Template>
  <TotalTime>12551</TotalTime>
  <Words>826</Words>
  <Application>Microsoft Office PowerPoint</Application>
  <PresentationFormat>On-screen Show (4:3)</PresentationFormat>
  <Paragraphs>116</Paragraphs>
  <Slides>16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Gordon-NNSA2</vt:lpstr>
      <vt:lpstr>Slide 1</vt:lpstr>
      <vt:lpstr>The goal of the NNSA ICF program is to maintain excellence in HED science in support of US  national security policies.</vt:lpstr>
      <vt:lpstr>In support of its mission NNSA operates key HED facilities </vt:lpstr>
      <vt:lpstr>ICF experiments, including ignition, are key elements of the NNSA plan to advance nuclear weapons assessment and certification</vt:lpstr>
      <vt:lpstr>Near Term ICF Program Goals</vt:lpstr>
      <vt:lpstr>Whither Ignition Planning?</vt:lpstr>
      <vt:lpstr>Slide 7</vt:lpstr>
      <vt:lpstr>NIF experimental diagnostics provide ground-breaking results</vt:lpstr>
      <vt:lpstr>NIF has recently compressed carbon to 50 Million atmospheres pressure</vt:lpstr>
      <vt:lpstr>Z provided high accuracy EOS measurements on  Diamond and Be validating DFT EOS predictions.</vt:lpstr>
      <vt:lpstr>The Z Machine has opacity data has illuminated issues in astrophysics</vt:lpstr>
      <vt:lpstr>An OMEGA  EP experiment illustrates laser filamentation</vt:lpstr>
      <vt:lpstr>LLE experiments show effect of spot size on cross beam energy transfer and target coupling</vt:lpstr>
      <vt:lpstr>NNSA / Office of Science Collaboration in HED  Science will make NNSA facilities available to  basic science users. </vt:lpstr>
      <vt:lpstr>Community activities demonstrate that HED is a thriving community </vt:lpstr>
      <vt:lpstr>Summary</vt:lpstr>
    </vt:vector>
  </TitlesOfParts>
  <Company>Department of Energy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Instructions</dc:title>
  <dc:creator>Deb Rubin-Bice</dc:creator>
  <cp:lastModifiedBy>Levedahl</cp:lastModifiedBy>
  <cp:revision>689</cp:revision>
  <dcterms:created xsi:type="dcterms:W3CDTF">2002-07-15T15:26:11Z</dcterms:created>
  <dcterms:modified xsi:type="dcterms:W3CDTF">2011-12-14T20:44:15Z</dcterms:modified>
</cp:coreProperties>
</file>