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Default Extension="png" ContentType="image/png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wmf" ContentType="image/x-wmf"/>
  <Override PartName="/docProps/core.xml" ContentType="application/vnd.openxmlformats-package.core-properties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9" r:id="rId3"/>
    <p:sldId id="274" r:id="rId4"/>
    <p:sldId id="278" r:id="rId5"/>
    <p:sldId id="276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CDB957"/>
    <a:srgbClr val="EBC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27500" autoAdjust="0"/>
    <p:restoredTop sz="94660"/>
  </p:normalViewPr>
  <p:slideViewPr>
    <p:cSldViewPr>
      <p:cViewPr>
        <p:scale>
          <a:sx n="80" d="100"/>
          <a:sy n="80" d="100"/>
        </p:scale>
        <p:origin x="-52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ECF5C86-F478-4A58-848E-409B3D107FCB}" type="datetime1">
              <a:rPr lang="en-US"/>
              <a:pPr/>
              <a:t>12/15/11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4687AA-3F0F-44CB-917E-251F4D0B62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B9E7AD-212D-4121-87AB-44B3D329ABF5}" type="datetime1">
              <a:rPr lang="en-US"/>
              <a:pPr/>
              <a:t>12/15/11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7A89C2-62D7-4108-93D8-C037C695A5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43CD4-CFDD-41E4-81CD-31EF322C479E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verview title master_gener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238250" y="5421313"/>
            <a:ext cx="672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/>
              <a:t>Pulsed Power Sciences Research Foundation External Review</a:t>
            </a: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4027488" y="121285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225CCC"/>
                </a:solidFill>
              </a:rPr>
              <a:t>May 24, 2011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5246688" y="735013"/>
            <a:ext cx="389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C00000"/>
                </a:solidFill>
              </a:rPr>
              <a:t>S a n d i a   N a t i o n a l  L a b o r a t o r i e s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849563" y="3733800"/>
            <a:ext cx="3276600" cy="0"/>
          </a:xfrm>
          <a:prstGeom prst="line">
            <a:avLst/>
          </a:prstGeom>
          <a:noFill/>
          <a:ln w="28575">
            <a:solidFill>
              <a:srgbClr val="CDB95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CDB9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CDB95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Free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ulleted Content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umbered content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2575" indent="-282575">
              <a:buFont typeface="+mj-lt"/>
              <a:buAutoNum type="arabicPeriod"/>
              <a:defRPr/>
            </a:lvl1pPr>
            <a:lvl2pPr marL="573088" indent="-290513">
              <a:buSzPct val="100000"/>
              <a:buFont typeface="+mj-lt"/>
              <a:buAutoNum type="alphaUcPeriod"/>
              <a:defRPr/>
            </a:lvl2pPr>
            <a:lvl3pPr marL="855663" indent="-282575">
              <a:buFont typeface="+mj-lt"/>
              <a:buAutoNum type="romanLcPeriod"/>
              <a:defRPr/>
            </a:lvl3pPr>
            <a:lvl4pPr marL="1146175" indent="-290513">
              <a:buFont typeface="+mj-lt"/>
              <a:buAutoNum type="alphaLcPeriod"/>
              <a:tabLst/>
              <a:defRPr/>
            </a:lvl4pPr>
            <a:lvl5pPr marL="1430338" indent="-284163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 anchor="t">
            <a:noAutofit/>
          </a:bodyPr>
          <a:lstStyle>
            <a:lvl1pPr algn="l">
              <a:defRPr sz="2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Col Bulleted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Col Numbered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2Col Bullets Hdrs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1"/>
            <a:ext cx="4041775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91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2Col Numbers Hdrs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1"/>
            <a:ext cx="4041775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910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Free form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&amp; Caption, no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2575" indent="-282575">
              <a:buFont typeface="+mj-lt"/>
              <a:buAutoNum type="arabicPeriod"/>
              <a:defRPr/>
            </a:lvl1pPr>
            <a:lvl2pPr marL="573088" indent="-290513">
              <a:buSzPct val="100000"/>
              <a:buFont typeface="+mj-lt"/>
              <a:buAutoNum type="alphaUcPeriod"/>
              <a:defRPr/>
            </a:lvl2pPr>
            <a:lvl3pPr marL="855663" indent="-282575">
              <a:buFont typeface="+mj-lt"/>
              <a:buAutoNum type="romanLcPeriod"/>
              <a:defRPr/>
            </a:lvl3pPr>
            <a:lvl4pPr marL="1146175" indent="-290513">
              <a:buFont typeface="+mj-lt"/>
              <a:buAutoNum type="alphaLcPeriod"/>
              <a:tabLst/>
              <a:defRPr/>
            </a:lvl4pPr>
            <a:lvl5pPr marL="1430338" indent="-284163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 anchor="t">
            <a:noAutofit/>
          </a:bodyPr>
          <a:lstStyle>
            <a:lvl1pPr algn="l">
              <a:defRPr sz="2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Col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Col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2Col Bullets 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096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2Col Numbers Hd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609600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2672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1"/>
            <a:ext cx="4041775" cy="6096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267200"/>
          </a:xfrm>
        </p:spPr>
        <p:txBody>
          <a:bodyPr/>
          <a:lstStyle>
            <a:lvl1pPr marL="282575" indent="-282575">
              <a:buFont typeface="+mj-lt"/>
              <a:buAutoNum type="arabicPeriod"/>
              <a:defRPr sz="1800"/>
            </a:lvl1pPr>
            <a:lvl2pPr marL="573088" indent="-290513">
              <a:buSzPct val="100000"/>
              <a:buFont typeface="+mj-lt"/>
              <a:buAutoNum type="alphaUcPeriod"/>
              <a:defRPr sz="1600"/>
            </a:lvl2pPr>
            <a:lvl3pPr marL="855663" indent="-282575">
              <a:buFont typeface="+mj-lt"/>
              <a:buAutoNum type="romanLcPeriod"/>
              <a:defRPr sz="1400"/>
            </a:lvl3pPr>
            <a:lvl4pPr marL="1146175" indent="-290513">
              <a:buFont typeface="+mj-lt"/>
              <a:buAutoNum type="alphaLcPeriod"/>
              <a:defRPr sz="1400"/>
            </a:lvl4pPr>
            <a:lvl5pPr marL="1430338" indent="-284163">
              <a:buSzPct val="100000"/>
              <a:buFont typeface="+mj-lt"/>
              <a:buAutoNum type="arabicPeriod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FtempBlue"/>
          <p:cNvPicPr>
            <a:picLocks noChangeAspect="1" noChangeArrowheads="1"/>
          </p:cNvPicPr>
          <p:nvPr userDrawn="1"/>
        </p:nvPicPr>
        <p:blipFill>
          <a:blip r:embed="rId2" cstate="print"/>
          <a:srcRect b="79982"/>
          <a:stretch>
            <a:fillRect/>
          </a:stretch>
        </p:blipFill>
        <p:spPr bwMode="auto">
          <a:xfrm>
            <a:off x="-1588" y="-1588"/>
            <a:ext cx="9145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enter slide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enter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SNLlineCLR.gif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77113" y="6477000"/>
            <a:ext cx="152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036224" y="6632575"/>
            <a:ext cx="4461952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50000">
                  <a:srgbClr val="CDB957"/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rgbClr val="E6DCAC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H="1" flipV="1">
            <a:off x="457200" y="6656388"/>
            <a:ext cx="4572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70C0"/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342900" y="6003925"/>
            <a:ext cx="228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70C0"/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7315200" y="3200400"/>
            <a:ext cx="1600200" cy="3200400"/>
            <a:chOff x="7239000" y="2895600"/>
            <a:chExt cx="1600200" cy="3200400"/>
          </a:xfrm>
        </p:grpSpPr>
        <p:cxnSp>
          <p:nvCxnSpPr>
            <p:cNvPr id="15" name="Straight Connector 14"/>
            <p:cNvCxnSpPr/>
            <p:nvPr userDrawn="1"/>
          </p:nvCxnSpPr>
          <p:spPr>
            <a:xfrm rot="5400000" flipH="1" flipV="1">
              <a:off x="7239000" y="-3523488"/>
              <a:ext cx="32004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C00000"/>
                  </a:gs>
                  <a:gs pos="100000">
                    <a:schemeClr val="bg1"/>
                  </a:gs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0800000">
              <a:off x="7239000" y="6035040"/>
              <a:ext cx="16002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C00000"/>
                  </a:gs>
                  <a:gs pos="100000">
                    <a:schemeClr val="bg1"/>
                  </a:gs>
                  <a:gs pos="10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7200" y="6477000"/>
            <a:ext cx="341313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4CF6CBCA-B605-4708-8CD3-90195A4BAE00}" type="slidenum">
              <a:rPr lang="en-US" sz="1000"/>
              <a:pPr/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70C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125000"/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88975" indent="-225425" algn="l" rtl="0" eaLnBrk="0" fontAlgn="base" hangingPunct="0">
        <a:spcBef>
          <a:spcPct val="20000"/>
        </a:spcBef>
        <a:spcAft>
          <a:spcPct val="0"/>
        </a:spcAft>
        <a:buClr>
          <a:srgbClr val="CDB957"/>
        </a:buClr>
        <a:buFont typeface="Arial" pitchFamily="34" charset="0"/>
        <a:buChar char="♦"/>
        <a:defRPr sz="1400" b="1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14400" indent="-2333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1400" b="1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46175" indent="-225425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125000"/>
        <a:buFont typeface="Arial" pitchFamily="34" charset="0"/>
        <a:buChar char="•"/>
        <a:defRPr sz="1400" b="1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oleObject" Target="-mherrma:/Documents/Fundamental%20Science/Bailey_PID131_Zfundamental_scieince%20080111_123111%20proposal%20opacity%20011111.doc!OLE_LINK6" TargetMode="External"/><Relationship Id="rId4" Type="http://schemas.openxmlformats.org/officeDocument/2006/relationships/oleObject" Target="-!OLE_LINK4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-!OLE_LINK3" TargetMode="External"/><Relationship Id="rId5" Type="http://schemas.openxmlformats.org/officeDocument/2006/relationships/oleObject" Target="-!OLE_LINK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overview title master_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195888" y="762000"/>
            <a:ext cx="376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C40704"/>
                </a:solidFill>
              </a:rPr>
              <a:t>S a n d i a   N a t i o n a l  L a b o r a t o r i e s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048000" y="3429000"/>
            <a:ext cx="3276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4572000" cy="3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225CCC"/>
                </a:solidFill>
              </a:rPr>
              <a:t>December 15, 2011</a:t>
            </a:r>
            <a:endParaRPr lang="en-US" b="1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828800" y="2127250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HEDLP Fundamental Science on the Z Facility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133601" y="3544888"/>
            <a:ext cx="4876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Keith Matzen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Sandia National Laboratories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467600" cy="838200"/>
          </a:xfrm>
        </p:spPr>
        <p:txBody>
          <a:bodyPr/>
          <a:lstStyle/>
          <a:p>
            <a:pPr algn="l"/>
            <a:r>
              <a:rPr lang="en-US" sz="2400" dirty="0"/>
              <a:t>Key astrophysics questions </a:t>
            </a:r>
            <a:r>
              <a:rPr lang="en-US" sz="2400" dirty="0" smtClean="0"/>
              <a:t>can be </a:t>
            </a:r>
            <a:r>
              <a:rPr lang="en-US" sz="2400" dirty="0"/>
              <a:t>addressed with laboratory z-pinch experiments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1738313"/>
            <a:ext cx="8458200" cy="34163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100000"/>
              </a:spcBef>
            </a:pPr>
            <a:r>
              <a:rPr lang="en-US" sz="1800" b="1" dirty="0"/>
              <a:t>Why did models for Cepheid variable pulsation disagree with observations?</a:t>
            </a:r>
          </a:p>
          <a:p>
            <a:pPr algn="l">
              <a:spcBef>
                <a:spcPct val="100000"/>
              </a:spcBef>
            </a:pPr>
            <a:r>
              <a:rPr lang="en-US" sz="1800" b="1" dirty="0"/>
              <a:t>Why do modern solar models disagree with measurements?</a:t>
            </a:r>
          </a:p>
          <a:p>
            <a:pPr algn="l">
              <a:spcBef>
                <a:spcPct val="100000"/>
              </a:spcBef>
            </a:pPr>
            <a:r>
              <a:rPr lang="en-US" sz="1800" b="1" dirty="0"/>
              <a:t>Did the giant planets form by accretion onto a solid massive core?</a:t>
            </a:r>
          </a:p>
          <a:p>
            <a:pPr algn="l">
              <a:spcBef>
                <a:spcPct val="100000"/>
              </a:spcBef>
            </a:pPr>
            <a:r>
              <a:rPr lang="en-US" sz="1800" b="1" dirty="0"/>
              <a:t>Do </a:t>
            </a:r>
            <a:r>
              <a:rPr lang="en-US" sz="1800" b="1" dirty="0" err="1"/>
              <a:t>photoionized</a:t>
            </a:r>
            <a:r>
              <a:rPr lang="en-US" sz="1800" b="1" dirty="0"/>
              <a:t> plasma observations carry information about matter in the strong field limit of general relativity?</a:t>
            </a:r>
          </a:p>
          <a:p>
            <a:pPr algn="l">
              <a:spcBef>
                <a:spcPct val="100000"/>
              </a:spcBef>
            </a:pPr>
            <a:r>
              <a:rPr lang="en-US" sz="1800" b="1" dirty="0"/>
              <a:t>How do astrophysical jets form and evolve?</a:t>
            </a:r>
          </a:p>
          <a:p>
            <a:pPr algn="l">
              <a:spcBef>
                <a:spcPct val="100000"/>
              </a:spcBef>
            </a:pPr>
            <a:r>
              <a:rPr lang="en-US" sz="1800" b="1" dirty="0"/>
              <a:t>How does radiation influence astrophysical shocks?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838200" y="5486400"/>
            <a:ext cx="7010399" cy="64633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The foundation for significant advances has been established. </a:t>
            </a:r>
            <a:r>
              <a:rPr lang="en-US" b="1" dirty="0" smtClean="0"/>
              <a:t>                We </a:t>
            </a:r>
            <a:r>
              <a:rPr lang="en-US" b="1" dirty="0"/>
              <a:t>are poised to capitalize on the investment.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9445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We have established a fundamental science program on Z and have allocated time to outside users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733800" cy="4876800"/>
          </a:xfrm>
        </p:spPr>
        <p:txBody>
          <a:bodyPr/>
          <a:lstStyle/>
          <a:p>
            <a:pPr eaLnBrk="1" hangingPunct="1"/>
            <a:r>
              <a:rPr lang="en-US" sz="1600" smtClean="0">
                <a:ea typeface="ＭＳ Ｐゴシック" pitchFamily="34" charset="-128"/>
              </a:rPr>
              <a:t>External committee chaired by A. Wootton performed peer review</a:t>
            </a:r>
          </a:p>
          <a:p>
            <a:pPr eaLnBrk="1" hangingPunct="1"/>
            <a:r>
              <a:rPr lang="en-US" sz="1600" smtClean="0">
                <a:ea typeface="ＭＳ Ｐゴシック" pitchFamily="34" charset="-128"/>
              </a:rPr>
              <a:t>1 proposal received 8 days in CY2011</a:t>
            </a:r>
          </a:p>
          <a:p>
            <a:pPr eaLnBrk="1" hangingPunct="1"/>
            <a:r>
              <a:rPr lang="en-US" sz="1600" smtClean="0">
                <a:ea typeface="ＭＳ Ｐゴシック" pitchFamily="34" charset="-128"/>
              </a:rPr>
              <a:t>3 proposals were awarded 20 shot days in calendar year 2012 </a:t>
            </a:r>
          </a:p>
          <a:p>
            <a:pPr eaLnBrk="1" hangingPunct="1"/>
            <a:r>
              <a:rPr lang="en-US" sz="1600" smtClean="0">
                <a:ea typeface="ＭＳ Ｐゴシック" pitchFamily="34" charset="-128"/>
              </a:rPr>
              <a:t>3 proposals were also awarded ride along time</a:t>
            </a:r>
          </a:p>
          <a:p>
            <a:pPr eaLnBrk="1" hangingPunct="1"/>
            <a:r>
              <a:rPr lang="en-US" sz="1600" smtClean="0">
                <a:ea typeface="ＭＳ Ｐゴシック" pitchFamily="34" charset="-128"/>
              </a:rPr>
              <a:t>Proposals address exciting scientific issues: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Do we understand the structure of the sun?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Can we use white dwarfs as cosmic chronometers?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How does the accretion disk around a black-hole behave?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What is the structure of the planets in our solar system (and beyond)?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How did the Earth and the Moon form?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0" y="1446213"/>
          <a:ext cx="2895600" cy="1422400"/>
        </p:xfrm>
        <a:graphic>
          <a:graphicData uri="http://schemas.openxmlformats.org/presentationml/2006/ole">
            <p:oleObj spid="_x0000_s16387" name="Document" r:id="rId3" imgW="11276190" imgH="5536508" progId="Word.Document.12">
              <p:link updateAutomatic="1"/>
            </p:oleObj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47417" y="2858881"/>
            <a:ext cx="1967183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 dirty="0"/>
              <a:t>Earth formation </a:t>
            </a:r>
            <a:endParaRPr lang="en-US" b="1" dirty="0" smtClean="0"/>
          </a:p>
          <a:p>
            <a:pPr algn="ctr"/>
            <a:r>
              <a:rPr lang="en-US" b="1" dirty="0" smtClean="0"/>
              <a:t>Harvard</a:t>
            </a:r>
            <a:endParaRPr lang="en-US" b="1" dirty="0"/>
          </a:p>
        </p:txBody>
      </p:sp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3030538" y="1219200"/>
          <a:ext cx="2365375" cy="1752600"/>
        </p:xfrm>
        <a:graphic>
          <a:graphicData uri="http://schemas.openxmlformats.org/presentationml/2006/ole">
            <p:oleObj spid="_x0000_s16389" name="Document" r:id="rId4" imgW="11174603" imgH="8279365" progId="Word.Document.12">
              <p:link updateAutomatic="1"/>
            </p:oleObj>
          </a:graphicData>
        </a:graphic>
      </p:graphicFrame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928269" y="2971800"/>
            <a:ext cx="2569912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 dirty="0"/>
              <a:t>Photo-ionized </a:t>
            </a:r>
            <a:r>
              <a:rPr lang="en-US" b="1" dirty="0" smtClean="0"/>
              <a:t>plasma</a:t>
            </a:r>
          </a:p>
          <a:p>
            <a:pPr algn="ctr"/>
            <a:r>
              <a:rPr lang="en-US" b="1" dirty="0" smtClean="0"/>
              <a:t>UNR</a:t>
            </a:r>
            <a:r>
              <a:rPr lang="en-US" b="1" dirty="0"/>
              <a:t>, LLNL</a:t>
            </a:r>
          </a:p>
        </p:txBody>
      </p:sp>
      <p:graphicFrame>
        <p:nvGraphicFramePr>
          <p:cNvPr id="16391" name="Object 4"/>
          <p:cNvGraphicFramePr>
            <a:graphicFrameLocks noChangeAspect="1"/>
          </p:cNvGraphicFramePr>
          <p:nvPr/>
        </p:nvGraphicFramePr>
        <p:xfrm>
          <a:off x="3281363" y="3886200"/>
          <a:ext cx="1970087" cy="1905000"/>
        </p:xfrm>
        <a:graphic>
          <a:graphicData uri="http://schemas.openxmlformats.org/presentationml/2006/ole">
            <p:oleObj spid="_x0000_s16391" name="Document" r:id="rId5" imgW="9142857" imgH="8838095" progId="Word.Document.12">
              <p:link updateAutomatic="1"/>
            </p:oleObj>
          </a:graphicData>
        </a:graphic>
      </p:graphicFrame>
      <p:graphicFrame>
        <p:nvGraphicFramePr>
          <p:cNvPr id="16392" name="Object 5"/>
          <p:cNvGraphicFramePr>
            <a:graphicFrameLocks noChangeAspect="1"/>
          </p:cNvGraphicFramePr>
          <p:nvPr/>
        </p:nvGraphicFramePr>
        <p:xfrm>
          <a:off x="152400" y="4017660"/>
          <a:ext cx="2971800" cy="1735440"/>
        </p:xfrm>
        <a:graphic>
          <a:graphicData uri="http://schemas.openxmlformats.org/presentationml/2006/ole">
            <p:oleObj spid="_x0000_s16392" name="Document" r:id="rId6" imgW="13307937" imgH="7771429" progId="Word.Document.12">
              <p:link updateAutomatic="1"/>
            </p:oleObj>
          </a:graphicData>
        </a:graphic>
      </p:graphicFrame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0" y="56388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b="1" dirty="0"/>
              <a:t>Solar/White Dwarf Opacities</a:t>
            </a:r>
          </a:p>
          <a:p>
            <a:pPr algn="ctr"/>
            <a:r>
              <a:rPr lang="en-US" b="1" dirty="0"/>
              <a:t>SNL, U. Texas Austin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276600" y="5678488"/>
            <a:ext cx="2289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b="1" dirty="0"/>
              <a:t>Planetary structure</a:t>
            </a:r>
          </a:p>
          <a:p>
            <a:pPr algn="ctr"/>
            <a:r>
              <a:rPr lang="en-US" b="1" dirty="0"/>
              <a:t>U. </a:t>
            </a:r>
            <a:r>
              <a:rPr lang="en-US" b="1" dirty="0" err="1"/>
              <a:t>Rostok</a:t>
            </a:r>
            <a:r>
              <a:rPr lang="en-US" b="1" dirty="0"/>
              <a:t>, SNL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984250"/>
          </a:xfrm>
        </p:spPr>
        <p:txBody>
          <a:bodyPr/>
          <a:lstStyle/>
          <a:p>
            <a:pPr marL="533400" indent="-533400" algn="l"/>
            <a:r>
              <a:rPr lang="en-US" sz="2400">
                <a:latin typeface="Helvetica" pitchFamily="34" charset="0"/>
              </a:rPr>
              <a:t>Laboratory opacity measurements at stellar interior temperatures are possible for the first time</a:t>
            </a:r>
            <a:br>
              <a:rPr lang="en-US" sz="2400">
                <a:latin typeface="Helvetica" pitchFamily="34" charset="0"/>
              </a:rPr>
            </a:br>
            <a:endParaRPr lang="en-US" sz="2400">
              <a:latin typeface="Helvetica" pitchFamily="34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71438" y="1473200"/>
            <a:ext cx="4484688" cy="4329113"/>
            <a:chOff x="352" y="1343"/>
            <a:chExt cx="1740" cy="1776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41" y="1443"/>
              <a:ext cx="1547" cy="1549"/>
              <a:chOff x="364" y="1079"/>
              <a:chExt cx="1547" cy="1549"/>
            </a:xfrm>
          </p:grpSpPr>
          <p:pic>
            <p:nvPicPr>
              <p:cNvPr id="130084" name="Picture 36" descr="383_captioned_SunCutaway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489" t="11562" r="46823" b="35521"/>
              <a:stretch>
                <a:fillRect/>
              </a:stretch>
            </p:blipFill>
            <p:spPr bwMode="auto">
              <a:xfrm>
                <a:off x="364" y="1079"/>
                <a:ext cx="1524" cy="1524"/>
              </a:xfrm>
              <a:prstGeom prst="rect">
                <a:avLst/>
              </a:prstGeom>
              <a:noFill/>
            </p:spPr>
          </p:pic>
          <p:sp>
            <p:nvSpPr>
              <p:cNvPr id="130086" name="Oval 38"/>
              <p:cNvSpPr>
                <a:spLocks noChangeArrowheads="1"/>
              </p:cNvSpPr>
              <p:nvPr/>
            </p:nvSpPr>
            <p:spPr bwMode="auto">
              <a:xfrm>
                <a:off x="394" y="1111"/>
                <a:ext cx="1517" cy="1517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88" name="Freeform 40"/>
            <p:cNvSpPr>
              <a:spLocks/>
            </p:cNvSpPr>
            <p:nvPr/>
          </p:nvSpPr>
          <p:spPr bwMode="auto">
            <a:xfrm>
              <a:off x="1203" y="1350"/>
              <a:ext cx="889" cy="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4"/>
                </a:cxn>
                <a:cxn ang="0">
                  <a:pos x="26" y="84"/>
                </a:cxn>
                <a:cxn ang="0">
                  <a:pos x="224" y="135"/>
                </a:cxn>
                <a:cxn ang="0">
                  <a:pos x="237" y="154"/>
                </a:cxn>
                <a:cxn ang="0">
                  <a:pos x="263" y="160"/>
                </a:cxn>
                <a:cxn ang="0">
                  <a:pos x="384" y="199"/>
                </a:cxn>
                <a:cxn ang="0">
                  <a:pos x="429" y="224"/>
                </a:cxn>
                <a:cxn ang="0">
                  <a:pos x="435" y="244"/>
                </a:cxn>
                <a:cxn ang="0">
                  <a:pos x="474" y="269"/>
                </a:cxn>
                <a:cxn ang="0">
                  <a:pos x="538" y="314"/>
                </a:cxn>
                <a:cxn ang="0">
                  <a:pos x="557" y="320"/>
                </a:cxn>
                <a:cxn ang="0">
                  <a:pos x="563" y="352"/>
                </a:cxn>
                <a:cxn ang="0">
                  <a:pos x="589" y="359"/>
                </a:cxn>
                <a:cxn ang="0">
                  <a:pos x="621" y="436"/>
                </a:cxn>
                <a:cxn ang="0">
                  <a:pos x="659" y="448"/>
                </a:cxn>
                <a:cxn ang="0">
                  <a:pos x="672" y="468"/>
                </a:cxn>
                <a:cxn ang="0">
                  <a:pos x="691" y="474"/>
                </a:cxn>
                <a:cxn ang="0">
                  <a:pos x="704" y="519"/>
                </a:cxn>
                <a:cxn ang="0">
                  <a:pos x="711" y="570"/>
                </a:cxn>
                <a:cxn ang="0">
                  <a:pos x="723" y="608"/>
                </a:cxn>
                <a:cxn ang="0">
                  <a:pos x="762" y="717"/>
                </a:cxn>
                <a:cxn ang="0">
                  <a:pos x="768" y="864"/>
                </a:cxn>
                <a:cxn ang="0">
                  <a:pos x="819" y="858"/>
                </a:cxn>
                <a:cxn ang="0">
                  <a:pos x="832" y="621"/>
                </a:cxn>
                <a:cxn ang="0">
                  <a:pos x="800" y="109"/>
                </a:cxn>
                <a:cxn ang="0">
                  <a:pos x="781" y="52"/>
                </a:cxn>
                <a:cxn ang="0">
                  <a:pos x="717" y="45"/>
                </a:cxn>
                <a:cxn ang="0">
                  <a:pos x="480" y="39"/>
                </a:cxn>
                <a:cxn ang="0">
                  <a:pos x="19" y="52"/>
                </a:cxn>
                <a:cxn ang="0">
                  <a:pos x="7" y="71"/>
                </a:cxn>
              </a:cxnLst>
              <a:rect l="0" t="0" r="r" b="b"/>
              <a:pathLst>
                <a:path w="889" h="880">
                  <a:moveTo>
                    <a:pt x="0" y="0"/>
                  </a:moveTo>
                  <a:cubicBezTo>
                    <a:pt x="9" y="32"/>
                    <a:pt x="7" y="27"/>
                    <a:pt x="19" y="64"/>
                  </a:cubicBezTo>
                  <a:cubicBezTo>
                    <a:pt x="21" y="71"/>
                    <a:pt x="26" y="84"/>
                    <a:pt x="26" y="84"/>
                  </a:cubicBezTo>
                  <a:cubicBezTo>
                    <a:pt x="41" y="196"/>
                    <a:pt x="15" y="108"/>
                    <a:pt x="224" y="135"/>
                  </a:cubicBezTo>
                  <a:cubicBezTo>
                    <a:pt x="232" y="136"/>
                    <a:pt x="231" y="150"/>
                    <a:pt x="237" y="154"/>
                  </a:cubicBezTo>
                  <a:cubicBezTo>
                    <a:pt x="244" y="159"/>
                    <a:pt x="254" y="158"/>
                    <a:pt x="263" y="160"/>
                  </a:cubicBezTo>
                  <a:cubicBezTo>
                    <a:pt x="291" y="206"/>
                    <a:pt x="342" y="171"/>
                    <a:pt x="384" y="199"/>
                  </a:cubicBezTo>
                  <a:cubicBezTo>
                    <a:pt x="400" y="243"/>
                    <a:pt x="375" y="192"/>
                    <a:pt x="429" y="224"/>
                  </a:cubicBezTo>
                  <a:cubicBezTo>
                    <a:pt x="435" y="228"/>
                    <a:pt x="431" y="239"/>
                    <a:pt x="435" y="244"/>
                  </a:cubicBezTo>
                  <a:cubicBezTo>
                    <a:pt x="445" y="256"/>
                    <a:pt x="461" y="260"/>
                    <a:pt x="474" y="269"/>
                  </a:cubicBezTo>
                  <a:cubicBezTo>
                    <a:pt x="485" y="302"/>
                    <a:pt x="505" y="303"/>
                    <a:pt x="538" y="314"/>
                  </a:cubicBezTo>
                  <a:cubicBezTo>
                    <a:pt x="544" y="316"/>
                    <a:pt x="557" y="320"/>
                    <a:pt x="557" y="320"/>
                  </a:cubicBezTo>
                  <a:cubicBezTo>
                    <a:pt x="559" y="331"/>
                    <a:pt x="556" y="344"/>
                    <a:pt x="563" y="352"/>
                  </a:cubicBezTo>
                  <a:cubicBezTo>
                    <a:pt x="569" y="359"/>
                    <a:pt x="582" y="353"/>
                    <a:pt x="589" y="359"/>
                  </a:cubicBezTo>
                  <a:cubicBezTo>
                    <a:pt x="603" y="370"/>
                    <a:pt x="600" y="423"/>
                    <a:pt x="621" y="436"/>
                  </a:cubicBezTo>
                  <a:cubicBezTo>
                    <a:pt x="632" y="443"/>
                    <a:pt x="659" y="448"/>
                    <a:pt x="659" y="448"/>
                  </a:cubicBezTo>
                  <a:cubicBezTo>
                    <a:pt x="663" y="455"/>
                    <a:pt x="666" y="463"/>
                    <a:pt x="672" y="468"/>
                  </a:cubicBezTo>
                  <a:cubicBezTo>
                    <a:pt x="677" y="472"/>
                    <a:pt x="686" y="469"/>
                    <a:pt x="691" y="474"/>
                  </a:cubicBezTo>
                  <a:cubicBezTo>
                    <a:pt x="696" y="479"/>
                    <a:pt x="704" y="517"/>
                    <a:pt x="704" y="519"/>
                  </a:cubicBezTo>
                  <a:cubicBezTo>
                    <a:pt x="707" y="536"/>
                    <a:pt x="707" y="553"/>
                    <a:pt x="711" y="570"/>
                  </a:cubicBezTo>
                  <a:cubicBezTo>
                    <a:pt x="714" y="583"/>
                    <a:pt x="723" y="608"/>
                    <a:pt x="723" y="608"/>
                  </a:cubicBezTo>
                  <a:cubicBezTo>
                    <a:pt x="727" y="660"/>
                    <a:pt x="712" y="701"/>
                    <a:pt x="762" y="717"/>
                  </a:cubicBezTo>
                  <a:cubicBezTo>
                    <a:pt x="764" y="766"/>
                    <a:pt x="750" y="819"/>
                    <a:pt x="768" y="864"/>
                  </a:cubicBezTo>
                  <a:cubicBezTo>
                    <a:pt x="774" y="880"/>
                    <a:pt x="814" y="874"/>
                    <a:pt x="819" y="858"/>
                  </a:cubicBezTo>
                  <a:cubicBezTo>
                    <a:pt x="841" y="782"/>
                    <a:pt x="822" y="699"/>
                    <a:pt x="832" y="621"/>
                  </a:cubicBezTo>
                  <a:cubicBezTo>
                    <a:pt x="832" y="613"/>
                    <a:pt x="889" y="240"/>
                    <a:pt x="800" y="109"/>
                  </a:cubicBezTo>
                  <a:cubicBezTo>
                    <a:pt x="798" y="102"/>
                    <a:pt x="786" y="54"/>
                    <a:pt x="781" y="52"/>
                  </a:cubicBezTo>
                  <a:cubicBezTo>
                    <a:pt x="761" y="45"/>
                    <a:pt x="738" y="46"/>
                    <a:pt x="717" y="45"/>
                  </a:cubicBezTo>
                  <a:cubicBezTo>
                    <a:pt x="638" y="42"/>
                    <a:pt x="559" y="41"/>
                    <a:pt x="480" y="39"/>
                  </a:cubicBezTo>
                  <a:cubicBezTo>
                    <a:pt x="327" y="22"/>
                    <a:pt x="166" y="1"/>
                    <a:pt x="19" y="52"/>
                  </a:cubicBezTo>
                  <a:cubicBezTo>
                    <a:pt x="15" y="58"/>
                    <a:pt x="7" y="71"/>
                    <a:pt x="7" y="71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89" name="Freeform 41"/>
            <p:cNvSpPr>
              <a:spLocks/>
            </p:cNvSpPr>
            <p:nvPr/>
          </p:nvSpPr>
          <p:spPr bwMode="auto">
            <a:xfrm flipH="1">
              <a:off x="352" y="1343"/>
              <a:ext cx="889" cy="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4"/>
                </a:cxn>
                <a:cxn ang="0">
                  <a:pos x="26" y="84"/>
                </a:cxn>
                <a:cxn ang="0">
                  <a:pos x="224" y="135"/>
                </a:cxn>
                <a:cxn ang="0">
                  <a:pos x="237" y="154"/>
                </a:cxn>
                <a:cxn ang="0">
                  <a:pos x="263" y="160"/>
                </a:cxn>
                <a:cxn ang="0">
                  <a:pos x="384" y="199"/>
                </a:cxn>
                <a:cxn ang="0">
                  <a:pos x="429" y="224"/>
                </a:cxn>
                <a:cxn ang="0">
                  <a:pos x="435" y="244"/>
                </a:cxn>
                <a:cxn ang="0">
                  <a:pos x="474" y="269"/>
                </a:cxn>
                <a:cxn ang="0">
                  <a:pos x="538" y="314"/>
                </a:cxn>
                <a:cxn ang="0">
                  <a:pos x="557" y="320"/>
                </a:cxn>
                <a:cxn ang="0">
                  <a:pos x="563" y="352"/>
                </a:cxn>
                <a:cxn ang="0">
                  <a:pos x="589" y="359"/>
                </a:cxn>
                <a:cxn ang="0">
                  <a:pos x="621" y="436"/>
                </a:cxn>
                <a:cxn ang="0">
                  <a:pos x="659" y="448"/>
                </a:cxn>
                <a:cxn ang="0">
                  <a:pos x="672" y="468"/>
                </a:cxn>
                <a:cxn ang="0">
                  <a:pos x="691" y="474"/>
                </a:cxn>
                <a:cxn ang="0">
                  <a:pos x="704" y="519"/>
                </a:cxn>
                <a:cxn ang="0">
                  <a:pos x="711" y="570"/>
                </a:cxn>
                <a:cxn ang="0">
                  <a:pos x="723" y="608"/>
                </a:cxn>
                <a:cxn ang="0">
                  <a:pos x="762" y="717"/>
                </a:cxn>
                <a:cxn ang="0">
                  <a:pos x="768" y="864"/>
                </a:cxn>
                <a:cxn ang="0">
                  <a:pos x="819" y="858"/>
                </a:cxn>
                <a:cxn ang="0">
                  <a:pos x="832" y="621"/>
                </a:cxn>
                <a:cxn ang="0">
                  <a:pos x="800" y="109"/>
                </a:cxn>
                <a:cxn ang="0">
                  <a:pos x="781" y="52"/>
                </a:cxn>
                <a:cxn ang="0">
                  <a:pos x="717" y="45"/>
                </a:cxn>
                <a:cxn ang="0">
                  <a:pos x="480" y="39"/>
                </a:cxn>
                <a:cxn ang="0">
                  <a:pos x="19" y="52"/>
                </a:cxn>
                <a:cxn ang="0">
                  <a:pos x="7" y="71"/>
                </a:cxn>
              </a:cxnLst>
              <a:rect l="0" t="0" r="r" b="b"/>
              <a:pathLst>
                <a:path w="889" h="880">
                  <a:moveTo>
                    <a:pt x="0" y="0"/>
                  </a:moveTo>
                  <a:cubicBezTo>
                    <a:pt x="9" y="32"/>
                    <a:pt x="7" y="27"/>
                    <a:pt x="19" y="64"/>
                  </a:cubicBezTo>
                  <a:cubicBezTo>
                    <a:pt x="21" y="71"/>
                    <a:pt x="26" y="84"/>
                    <a:pt x="26" y="84"/>
                  </a:cubicBezTo>
                  <a:cubicBezTo>
                    <a:pt x="41" y="196"/>
                    <a:pt x="15" y="108"/>
                    <a:pt x="224" y="135"/>
                  </a:cubicBezTo>
                  <a:cubicBezTo>
                    <a:pt x="232" y="136"/>
                    <a:pt x="231" y="150"/>
                    <a:pt x="237" y="154"/>
                  </a:cubicBezTo>
                  <a:cubicBezTo>
                    <a:pt x="244" y="159"/>
                    <a:pt x="254" y="158"/>
                    <a:pt x="263" y="160"/>
                  </a:cubicBezTo>
                  <a:cubicBezTo>
                    <a:pt x="291" y="206"/>
                    <a:pt x="342" y="171"/>
                    <a:pt x="384" y="199"/>
                  </a:cubicBezTo>
                  <a:cubicBezTo>
                    <a:pt x="400" y="243"/>
                    <a:pt x="375" y="192"/>
                    <a:pt x="429" y="224"/>
                  </a:cubicBezTo>
                  <a:cubicBezTo>
                    <a:pt x="435" y="228"/>
                    <a:pt x="431" y="239"/>
                    <a:pt x="435" y="244"/>
                  </a:cubicBezTo>
                  <a:cubicBezTo>
                    <a:pt x="445" y="256"/>
                    <a:pt x="461" y="260"/>
                    <a:pt x="474" y="269"/>
                  </a:cubicBezTo>
                  <a:cubicBezTo>
                    <a:pt x="485" y="302"/>
                    <a:pt x="505" y="303"/>
                    <a:pt x="538" y="314"/>
                  </a:cubicBezTo>
                  <a:cubicBezTo>
                    <a:pt x="544" y="316"/>
                    <a:pt x="557" y="320"/>
                    <a:pt x="557" y="320"/>
                  </a:cubicBezTo>
                  <a:cubicBezTo>
                    <a:pt x="559" y="331"/>
                    <a:pt x="556" y="344"/>
                    <a:pt x="563" y="352"/>
                  </a:cubicBezTo>
                  <a:cubicBezTo>
                    <a:pt x="569" y="359"/>
                    <a:pt x="582" y="353"/>
                    <a:pt x="589" y="359"/>
                  </a:cubicBezTo>
                  <a:cubicBezTo>
                    <a:pt x="603" y="370"/>
                    <a:pt x="600" y="423"/>
                    <a:pt x="621" y="436"/>
                  </a:cubicBezTo>
                  <a:cubicBezTo>
                    <a:pt x="632" y="443"/>
                    <a:pt x="659" y="448"/>
                    <a:pt x="659" y="448"/>
                  </a:cubicBezTo>
                  <a:cubicBezTo>
                    <a:pt x="663" y="455"/>
                    <a:pt x="666" y="463"/>
                    <a:pt x="672" y="468"/>
                  </a:cubicBezTo>
                  <a:cubicBezTo>
                    <a:pt x="677" y="472"/>
                    <a:pt x="686" y="469"/>
                    <a:pt x="691" y="474"/>
                  </a:cubicBezTo>
                  <a:cubicBezTo>
                    <a:pt x="696" y="479"/>
                    <a:pt x="704" y="517"/>
                    <a:pt x="704" y="519"/>
                  </a:cubicBezTo>
                  <a:cubicBezTo>
                    <a:pt x="707" y="536"/>
                    <a:pt x="707" y="553"/>
                    <a:pt x="711" y="570"/>
                  </a:cubicBezTo>
                  <a:cubicBezTo>
                    <a:pt x="714" y="583"/>
                    <a:pt x="723" y="608"/>
                    <a:pt x="723" y="608"/>
                  </a:cubicBezTo>
                  <a:cubicBezTo>
                    <a:pt x="727" y="660"/>
                    <a:pt x="712" y="701"/>
                    <a:pt x="762" y="717"/>
                  </a:cubicBezTo>
                  <a:cubicBezTo>
                    <a:pt x="764" y="766"/>
                    <a:pt x="750" y="819"/>
                    <a:pt x="768" y="864"/>
                  </a:cubicBezTo>
                  <a:cubicBezTo>
                    <a:pt x="774" y="880"/>
                    <a:pt x="814" y="874"/>
                    <a:pt x="819" y="858"/>
                  </a:cubicBezTo>
                  <a:cubicBezTo>
                    <a:pt x="841" y="782"/>
                    <a:pt x="822" y="699"/>
                    <a:pt x="832" y="621"/>
                  </a:cubicBezTo>
                  <a:cubicBezTo>
                    <a:pt x="832" y="613"/>
                    <a:pt x="889" y="240"/>
                    <a:pt x="800" y="109"/>
                  </a:cubicBezTo>
                  <a:cubicBezTo>
                    <a:pt x="798" y="102"/>
                    <a:pt x="786" y="54"/>
                    <a:pt x="781" y="52"/>
                  </a:cubicBezTo>
                  <a:cubicBezTo>
                    <a:pt x="761" y="45"/>
                    <a:pt x="738" y="46"/>
                    <a:pt x="717" y="45"/>
                  </a:cubicBezTo>
                  <a:cubicBezTo>
                    <a:pt x="638" y="42"/>
                    <a:pt x="559" y="41"/>
                    <a:pt x="480" y="39"/>
                  </a:cubicBezTo>
                  <a:cubicBezTo>
                    <a:pt x="327" y="22"/>
                    <a:pt x="166" y="1"/>
                    <a:pt x="19" y="52"/>
                  </a:cubicBezTo>
                  <a:cubicBezTo>
                    <a:pt x="15" y="58"/>
                    <a:pt x="7" y="71"/>
                    <a:pt x="7" y="71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90" name="Freeform 42"/>
            <p:cNvSpPr>
              <a:spLocks/>
            </p:cNvSpPr>
            <p:nvPr/>
          </p:nvSpPr>
          <p:spPr bwMode="auto">
            <a:xfrm flipH="1" flipV="1">
              <a:off x="352" y="2226"/>
              <a:ext cx="889" cy="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4"/>
                </a:cxn>
                <a:cxn ang="0">
                  <a:pos x="26" y="84"/>
                </a:cxn>
                <a:cxn ang="0">
                  <a:pos x="224" y="135"/>
                </a:cxn>
                <a:cxn ang="0">
                  <a:pos x="237" y="154"/>
                </a:cxn>
                <a:cxn ang="0">
                  <a:pos x="263" y="160"/>
                </a:cxn>
                <a:cxn ang="0">
                  <a:pos x="384" y="199"/>
                </a:cxn>
                <a:cxn ang="0">
                  <a:pos x="429" y="224"/>
                </a:cxn>
                <a:cxn ang="0">
                  <a:pos x="435" y="244"/>
                </a:cxn>
                <a:cxn ang="0">
                  <a:pos x="474" y="269"/>
                </a:cxn>
                <a:cxn ang="0">
                  <a:pos x="538" y="314"/>
                </a:cxn>
                <a:cxn ang="0">
                  <a:pos x="557" y="320"/>
                </a:cxn>
                <a:cxn ang="0">
                  <a:pos x="563" y="352"/>
                </a:cxn>
                <a:cxn ang="0">
                  <a:pos x="589" y="359"/>
                </a:cxn>
                <a:cxn ang="0">
                  <a:pos x="621" y="436"/>
                </a:cxn>
                <a:cxn ang="0">
                  <a:pos x="659" y="448"/>
                </a:cxn>
                <a:cxn ang="0">
                  <a:pos x="672" y="468"/>
                </a:cxn>
                <a:cxn ang="0">
                  <a:pos x="691" y="474"/>
                </a:cxn>
                <a:cxn ang="0">
                  <a:pos x="704" y="519"/>
                </a:cxn>
                <a:cxn ang="0">
                  <a:pos x="711" y="570"/>
                </a:cxn>
                <a:cxn ang="0">
                  <a:pos x="723" y="608"/>
                </a:cxn>
                <a:cxn ang="0">
                  <a:pos x="762" y="717"/>
                </a:cxn>
                <a:cxn ang="0">
                  <a:pos x="768" y="864"/>
                </a:cxn>
                <a:cxn ang="0">
                  <a:pos x="819" y="858"/>
                </a:cxn>
                <a:cxn ang="0">
                  <a:pos x="832" y="621"/>
                </a:cxn>
                <a:cxn ang="0">
                  <a:pos x="800" y="109"/>
                </a:cxn>
                <a:cxn ang="0">
                  <a:pos x="781" y="52"/>
                </a:cxn>
                <a:cxn ang="0">
                  <a:pos x="717" y="45"/>
                </a:cxn>
                <a:cxn ang="0">
                  <a:pos x="480" y="39"/>
                </a:cxn>
                <a:cxn ang="0">
                  <a:pos x="19" y="52"/>
                </a:cxn>
                <a:cxn ang="0">
                  <a:pos x="7" y="71"/>
                </a:cxn>
              </a:cxnLst>
              <a:rect l="0" t="0" r="r" b="b"/>
              <a:pathLst>
                <a:path w="889" h="880">
                  <a:moveTo>
                    <a:pt x="0" y="0"/>
                  </a:moveTo>
                  <a:cubicBezTo>
                    <a:pt x="9" y="32"/>
                    <a:pt x="7" y="27"/>
                    <a:pt x="19" y="64"/>
                  </a:cubicBezTo>
                  <a:cubicBezTo>
                    <a:pt x="21" y="71"/>
                    <a:pt x="26" y="84"/>
                    <a:pt x="26" y="84"/>
                  </a:cubicBezTo>
                  <a:cubicBezTo>
                    <a:pt x="41" y="196"/>
                    <a:pt x="15" y="108"/>
                    <a:pt x="224" y="135"/>
                  </a:cubicBezTo>
                  <a:cubicBezTo>
                    <a:pt x="232" y="136"/>
                    <a:pt x="231" y="150"/>
                    <a:pt x="237" y="154"/>
                  </a:cubicBezTo>
                  <a:cubicBezTo>
                    <a:pt x="244" y="159"/>
                    <a:pt x="254" y="158"/>
                    <a:pt x="263" y="160"/>
                  </a:cubicBezTo>
                  <a:cubicBezTo>
                    <a:pt x="291" y="206"/>
                    <a:pt x="342" y="171"/>
                    <a:pt x="384" y="199"/>
                  </a:cubicBezTo>
                  <a:cubicBezTo>
                    <a:pt x="400" y="243"/>
                    <a:pt x="375" y="192"/>
                    <a:pt x="429" y="224"/>
                  </a:cubicBezTo>
                  <a:cubicBezTo>
                    <a:pt x="435" y="228"/>
                    <a:pt x="431" y="239"/>
                    <a:pt x="435" y="244"/>
                  </a:cubicBezTo>
                  <a:cubicBezTo>
                    <a:pt x="445" y="256"/>
                    <a:pt x="461" y="260"/>
                    <a:pt x="474" y="269"/>
                  </a:cubicBezTo>
                  <a:cubicBezTo>
                    <a:pt x="485" y="302"/>
                    <a:pt x="505" y="303"/>
                    <a:pt x="538" y="314"/>
                  </a:cubicBezTo>
                  <a:cubicBezTo>
                    <a:pt x="544" y="316"/>
                    <a:pt x="557" y="320"/>
                    <a:pt x="557" y="320"/>
                  </a:cubicBezTo>
                  <a:cubicBezTo>
                    <a:pt x="559" y="331"/>
                    <a:pt x="556" y="344"/>
                    <a:pt x="563" y="352"/>
                  </a:cubicBezTo>
                  <a:cubicBezTo>
                    <a:pt x="569" y="359"/>
                    <a:pt x="582" y="353"/>
                    <a:pt x="589" y="359"/>
                  </a:cubicBezTo>
                  <a:cubicBezTo>
                    <a:pt x="603" y="370"/>
                    <a:pt x="600" y="423"/>
                    <a:pt x="621" y="436"/>
                  </a:cubicBezTo>
                  <a:cubicBezTo>
                    <a:pt x="632" y="443"/>
                    <a:pt x="659" y="448"/>
                    <a:pt x="659" y="448"/>
                  </a:cubicBezTo>
                  <a:cubicBezTo>
                    <a:pt x="663" y="455"/>
                    <a:pt x="666" y="463"/>
                    <a:pt x="672" y="468"/>
                  </a:cubicBezTo>
                  <a:cubicBezTo>
                    <a:pt x="677" y="472"/>
                    <a:pt x="686" y="469"/>
                    <a:pt x="691" y="474"/>
                  </a:cubicBezTo>
                  <a:cubicBezTo>
                    <a:pt x="696" y="479"/>
                    <a:pt x="704" y="517"/>
                    <a:pt x="704" y="519"/>
                  </a:cubicBezTo>
                  <a:cubicBezTo>
                    <a:pt x="707" y="536"/>
                    <a:pt x="707" y="553"/>
                    <a:pt x="711" y="570"/>
                  </a:cubicBezTo>
                  <a:cubicBezTo>
                    <a:pt x="714" y="583"/>
                    <a:pt x="723" y="608"/>
                    <a:pt x="723" y="608"/>
                  </a:cubicBezTo>
                  <a:cubicBezTo>
                    <a:pt x="727" y="660"/>
                    <a:pt x="712" y="701"/>
                    <a:pt x="762" y="717"/>
                  </a:cubicBezTo>
                  <a:cubicBezTo>
                    <a:pt x="764" y="766"/>
                    <a:pt x="750" y="819"/>
                    <a:pt x="768" y="864"/>
                  </a:cubicBezTo>
                  <a:cubicBezTo>
                    <a:pt x="774" y="880"/>
                    <a:pt x="814" y="874"/>
                    <a:pt x="819" y="858"/>
                  </a:cubicBezTo>
                  <a:cubicBezTo>
                    <a:pt x="841" y="782"/>
                    <a:pt x="822" y="699"/>
                    <a:pt x="832" y="621"/>
                  </a:cubicBezTo>
                  <a:cubicBezTo>
                    <a:pt x="832" y="613"/>
                    <a:pt x="889" y="240"/>
                    <a:pt x="800" y="109"/>
                  </a:cubicBezTo>
                  <a:cubicBezTo>
                    <a:pt x="798" y="102"/>
                    <a:pt x="786" y="54"/>
                    <a:pt x="781" y="52"/>
                  </a:cubicBezTo>
                  <a:cubicBezTo>
                    <a:pt x="761" y="45"/>
                    <a:pt x="738" y="46"/>
                    <a:pt x="717" y="45"/>
                  </a:cubicBezTo>
                  <a:cubicBezTo>
                    <a:pt x="638" y="42"/>
                    <a:pt x="559" y="41"/>
                    <a:pt x="480" y="39"/>
                  </a:cubicBezTo>
                  <a:cubicBezTo>
                    <a:pt x="327" y="22"/>
                    <a:pt x="166" y="1"/>
                    <a:pt x="19" y="52"/>
                  </a:cubicBezTo>
                  <a:cubicBezTo>
                    <a:pt x="15" y="58"/>
                    <a:pt x="7" y="71"/>
                    <a:pt x="7" y="71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91" name="Freeform 43"/>
            <p:cNvSpPr>
              <a:spLocks/>
            </p:cNvSpPr>
            <p:nvPr/>
          </p:nvSpPr>
          <p:spPr bwMode="auto">
            <a:xfrm flipV="1">
              <a:off x="1203" y="2239"/>
              <a:ext cx="889" cy="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64"/>
                </a:cxn>
                <a:cxn ang="0">
                  <a:pos x="26" y="84"/>
                </a:cxn>
                <a:cxn ang="0">
                  <a:pos x="224" y="135"/>
                </a:cxn>
                <a:cxn ang="0">
                  <a:pos x="237" y="154"/>
                </a:cxn>
                <a:cxn ang="0">
                  <a:pos x="263" y="160"/>
                </a:cxn>
                <a:cxn ang="0">
                  <a:pos x="384" y="199"/>
                </a:cxn>
                <a:cxn ang="0">
                  <a:pos x="429" y="224"/>
                </a:cxn>
                <a:cxn ang="0">
                  <a:pos x="435" y="244"/>
                </a:cxn>
                <a:cxn ang="0">
                  <a:pos x="474" y="269"/>
                </a:cxn>
                <a:cxn ang="0">
                  <a:pos x="538" y="314"/>
                </a:cxn>
                <a:cxn ang="0">
                  <a:pos x="557" y="320"/>
                </a:cxn>
                <a:cxn ang="0">
                  <a:pos x="563" y="352"/>
                </a:cxn>
                <a:cxn ang="0">
                  <a:pos x="589" y="359"/>
                </a:cxn>
                <a:cxn ang="0">
                  <a:pos x="621" y="436"/>
                </a:cxn>
                <a:cxn ang="0">
                  <a:pos x="659" y="448"/>
                </a:cxn>
                <a:cxn ang="0">
                  <a:pos x="672" y="468"/>
                </a:cxn>
                <a:cxn ang="0">
                  <a:pos x="691" y="474"/>
                </a:cxn>
                <a:cxn ang="0">
                  <a:pos x="704" y="519"/>
                </a:cxn>
                <a:cxn ang="0">
                  <a:pos x="711" y="570"/>
                </a:cxn>
                <a:cxn ang="0">
                  <a:pos x="723" y="608"/>
                </a:cxn>
                <a:cxn ang="0">
                  <a:pos x="762" y="717"/>
                </a:cxn>
                <a:cxn ang="0">
                  <a:pos x="768" y="864"/>
                </a:cxn>
                <a:cxn ang="0">
                  <a:pos x="819" y="858"/>
                </a:cxn>
                <a:cxn ang="0">
                  <a:pos x="832" y="621"/>
                </a:cxn>
                <a:cxn ang="0">
                  <a:pos x="800" y="109"/>
                </a:cxn>
                <a:cxn ang="0">
                  <a:pos x="781" y="52"/>
                </a:cxn>
                <a:cxn ang="0">
                  <a:pos x="717" y="45"/>
                </a:cxn>
                <a:cxn ang="0">
                  <a:pos x="480" y="39"/>
                </a:cxn>
                <a:cxn ang="0">
                  <a:pos x="19" y="52"/>
                </a:cxn>
                <a:cxn ang="0">
                  <a:pos x="7" y="71"/>
                </a:cxn>
              </a:cxnLst>
              <a:rect l="0" t="0" r="r" b="b"/>
              <a:pathLst>
                <a:path w="889" h="880">
                  <a:moveTo>
                    <a:pt x="0" y="0"/>
                  </a:moveTo>
                  <a:cubicBezTo>
                    <a:pt x="9" y="32"/>
                    <a:pt x="7" y="27"/>
                    <a:pt x="19" y="64"/>
                  </a:cubicBezTo>
                  <a:cubicBezTo>
                    <a:pt x="21" y="71"/>
                    <a:pt x="26" y="84"/>
                    <a:pt x="26" y="84"/>
                  </a:cubicBezTo>
                  <a:cubicBezTo>
                    <a:pt x="41" y="196"/>
                    <a:pt x="15" y="108"/>
                    <a:pt x="224" y="135"/>
                  </a:cubicBezTo>
                  <a:cubicBezTo>
                    <a:pt x="232" y="136"/>
                    <a:pt x="231" y="150"/>
                    <a:pt x="237" y="154"/>
                  </a:cubicBezTo>
                  <a:cubicBezTo>
                    <a:pt x="244" y="159"/>
                    <a:pt x="254" y="158"/>
                    <a:pt x="263" y="160"/>
                  </a:cubicBezTo>
                  <a:cubicBezTo>
                    <a:pt x="291" y="206"/>
                    <a:pt x="342" y="171"/>
                    <a:pt x="384" y="199"/>
                  </a:cubicBezTo>
                  <a:cubicBezTo>
                    <a:pt x="400" y="243"/>
                    <a:pt x="375" y="192"/>
                    <a:pt x="429" y="224"/>
                  </a:cubicBezTo>
                  <a:cubicBezTo>
                    <a:pt x="435" y="228"/>
                    <a:pt x="431" y="239"/>
                    <a:pt x="435" y="244"/>
                  </a:cubicBezTo>
                  <a:cubicBezTo>
                    <a:pt x="445" y="256"/>
                    <a:pt x="461" y="260"/>
                    <a:pt x="474" y="269"/>
                  </a:cubicBezTo>
                  <a:cubicBezTo>
                    <a:pt x="485" y="302"/>
                    <a:pt x="505" y="303"/>
                    <a:pt x="538" y="314"/>
                  </a:cubicBezTo>
                  <a:cubicBezTo>
                    <a:pt x="544" y="316"/>
                    <a:pt x="557" y="320"/>
                    <a:pt x="557" y="320"/>
                  </a:cubicBezTo>
                  <a:cubicBezTo>
                    <a:pt x="559" y="331"/>
                    <a:pt x="556" y="344"/>
                    <a:pt x="563" y="352"/>
                  </a:cubicBezTo>
                  <a:cubicBezTo>
                    <a:pt x="569" y="359"/>
                    <a:pt x="582" y="353"/>
                    <a:pt x="589" y="359"/>
                  </a:cubicBezTo>
                  <a:cubicBezTo>
                    <a:pt x="603" y="370"/>
                    <a:pt x="600" y="423"/>
                    <a:pt x="621" y="436"/>
                  </a:cubicBezTo>
                  <a:cubicBezTo>
                    <a:pt x="632" y="443"/>
                    <a:pt x="659" y="448"/>
                    <a:pt x="659" y="448"/>
                  </a:cubicBezTo>
                  <a:cubicBezTo>
                    <a:pt x="663" y="455"/>
                    <a:pt x="666" y="463"/>
                    <a:pt x="672" y="468"/>
                  </a:cubicBezTo>
                  <a:cubicBezTo>
                    <a:pt x="677" y="472"/>
                    <a:pt x="686" y="469"/>
                    <a:pt x="691" y="474"/>
                  </a:cubicBezTo>
                  <a:cubicBezTo>
                    <a:pt x="696" y="479"/>
                    <a:pt x="704" y="517"/>
                    <a:pt x="704" y="519"/>
                  </a:cubicBezTo>
                  <a:cubicBezTo>
                    <a:pt x="707" y="536"/>
                    <a:pt x="707" y="553"/>
                    <a:pt x="711" y="570"/>
                  </a:cubicBezTo>
                  <a:cubicBezTo>
                    <a:pt x="714" y="583"/>
                    <a:pt x="723" y="608"/>
                    <a:pt x="723" y="608"/>
                  </a:cubicBezTo>
                  <a:cubicBezTo>
                    <a:pt x="727" y="660"/>
                    <a:pt x="712" y="701"/>
                    <a:pt x="762" y="717"/>
                  </a:cubicBezTo>
                  <a:cubicBezTo>
                    <a:pt x="764" y="766"/>
                    <a:pt x="750" y="819"/>
                    <a:pt x="768" y="864"/>
                  </a:cubicBezTo>
                  <a:cubicBezTo>
                    <a:pt x="774" y="880"/>
                    <a:pt x="814" y="874"/>
                    <a:pt x="819" y="858"/>
                  </a:cubicBezTo>
                  <a:cubicBezTo>
                    <a:pt x="841" y="782"/>
                    <a:pt x="822" y="699"/>
                    <a:pt x="832" y="621"/>
                  </a:cubicBezTo>
                  <a:cubicBezTo>
                    <a:pt x="832" y="613"/>
                    <a:pt x="889" y="240"/>
                    <a:pt x="800" y="109"/>
                  </a:cubicBezTo>
                  <a:cubicBezTo>
                    <a:pt x="798" y="102"/>
                    <a:pt x="786" y="54"/>
                    <a:pt x="781" y="52"/>
                  </a:cubicBezTo>
                  <a:cubicBezTo>
                    <a:pt x="761" y="45"/>
                    <a:pt x="738" y="46"/>
                    <a:pt x="717" y="45"/>
                  </a:cubicBezTo>
                  <a:cubicBezTo>
                    <a:pt x="638" y="42"/>
                    <a:pt x="559" y="41"/>
                    <a:pt x="480" y="39"/>
                  </a:cubicBezTo>
                  <a:cubicBezTo>
                    <a:pt x="327" y="22"/>
                    <a:pt x="166" y="1"/>
                    <a:pt x="19" y="52"/>
                  </a:cubicBezTo>
                  <a:cubicBezTo>
                    <a:pt x="15" y="58"/>
                    <a:pt x="7" y="71"/>
                    <a:pt x="7" y="71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381000" y="1657350"/>
            <a:ext cx="3481388" cy="3970338"/>
            <a:chOff x="240" y="1044"/>
            <a:chExt cx="2193" cy="2501"/>
          </a:xfrm>
        </p:grpSpPr>
        <p:sp>
          <p:nvSpPr>
            <p:cNvPr id="130095" name="Rectangle 47"/>
            <p:cNvSpPr>
              <a:spLocks noChangeArrowheads="1"/>
            </p:cNvSpPr>
            <p:nvPr/>
          </p:nvSpPr>
          <p:spPr bwMode="auto">
            <a:xfrm>
              <a:off x="1151" y="2242"/>
              <a:ext cx="300" cy="8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4" name="Text Box 46"/>
            <p:cNvSpPr txBox="1">
              <a:spLocks noChangeArrowheads="1"/>
            </p:cNvSpPr>
            <p:nvPr/>
          </p:nvSpPr>
          <p:spPr bwMode="auto">
            <a:xfrm>
              <a:off x="1101" y="2164"/>
              <a:ext cx="38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core</a:t>
              </a:r>
            </a:p>
          </p:txBody>
        </p:sp>
        <p:sp>
          <p:nvSpPr>
            <p:cNvPr id="130096" name="Rectangle 48"/>
            <p:cNvSpPr>
              <a:spLocks noChangeArrowheads="1"/>
            </p:cNvSpPr>
            <p:nvPr/>
          </p:nvSpPr>
          <p:spPr bwMode="auto">
            <a:xfrm>
              <a:off x="1015" y="1752"/>
              <a:ext cx="592" cy="105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7" name="Rectangle 49"/>
            <p:cNvSpPr>
              <a:spLocks noChangeArrowheads="1"/>
            </p:cNvSpPr>
            <p:nvPr/>
          </p:nvSpPr>
          <p:spPr bwMode="auto">
            <a:xfrm>
              <a:off x="1127" y="1864"/>
              <a:ext cx="386" cy="9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8" name="Text Box 50"/>
            <p:cNvSpPr txBox="1">
              <a:spLocks noChangeArrowheads="1"/>
            </p:cNvSpPr>
            <p:nvPr/>
          </p:nvSpPr>
          <p:spPr bwMode="auto">
            <a:xfrm>
              <a:off x="1135" y="1790"/>
              <a:ext cx="407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zone</a:t>
              </a:r>
            </a:p>
          </p:txBody>
        </p:sp>
        <p:sp>
          <p:nvSpPr>
            <p:cNvPr id="130099" name="Text Box 51"/>
            <p:cNvSpPr txBox="1">
              <a:spLocks noChangeArrowheads="1"/>
            </p:cNvSpPr>
            <p:nvPr/>
          </p:nvSpPr>
          <p:spPr bwMode="auto">
            <a:xfrm>
              <a:off x="986" y="1693"/>
              <a:ext cx="642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radiative</a:t>
              </a:r>
            </a:p>
          </p:txBody>
        </p:sp>
        <p:sp>
          <p:nvSpPr>
            <p:cNvPr id="130100" name="Rectangle 52"/>
            <p:cNvSpPr>
              <a:spLocks noChangeArrowheads="1"/>
            </p:cNvSpPr>
            <p:nvPr/>
          </p:nvSpPr>
          <p:spPr bwMode="auto">
            <a:xfrm>
              <a:off x="1178" y="1533"/>
              <a:ext cx="317" cy="96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1" name="Rectangle 53"/>
            <p:cNvSpPr>
              <a:spLocks noChangeArrowheads="1"/>
            </p:cNvSpPr>
            <p:nvPr/>
          </p:nvSpPr>
          <p:spPr bwMode="auto">
            <a:xfrm>
              <a:off x="987" y="1422"/>
              <a:ext cx="691" cy="105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Text Box 54"/>
            <p:cNvSpPr txBox="1">
              <a:spLocks noChangeArrowheads="1"/>
            </p:cNvSpPr>
            <p:nvPr/>
          </p:nvSpPr>
          <p:spPr bwMode="auto">
            <a:xfrm>
              <a:off x="939" y="1364"/>
              <a:ext cx="776" cy="21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convective</a:t>
              </a:r>
            </a:p>
          </p:txBody>
        </p:sp>
        <p:sp>
          <p:nvSpPr>
            <p:cNvPr id="130103" name="Text Box 55"/>
            <p:cNvSpPr txBox="1">
              <a:spLocks noChangeArrowheads="1"/>
            </p:cNvSpPr>
            <p:nvPr/>
          </p:nvSpPr>
          <p:spPr bwMode="auto">
            <a:xfrm>
              <a:off x="1134" y="1459"/>
              <a:ext cx="408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zone</a:t>
              </a:r>
            </a:p>
          </p:txBody>
        </p:sp>
        <p:sp>
          <p:nvSpPr>
            <p:cNvPr id="130104" name="Line 56"/>
            <p:cNvSpPr>
              <a:spLocks noChangeShapeType="1"/>
            </p:cNvSpPr>
            <p:nvPr/>
          </p:nvSpPr>
          <p:spPr bwMode="auto">
            <a:xfrm flipH="1">
              <a:off x="2318" y="1799"/>
              <a:ext cx="115" cy="0"/>
            </a:xfrm>
            <a:prstGeom prst="line">
              <a:avLst/>
            </a:prstGeom>
            <a:noFill/>
            <a:ln w="12700">
              <a:solidFill>
                <a:srgbClr val="A2AB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06" name="Rectangle 58"/>
            <p:cNvSpPr>
              <a:spLocks noChangeArrowheads="1"/>
            </p:cNvSpPr>
            <p:nvPr/>
          </p:nvSpPr>
          <p:spPr bwMode="auto">
            <a:xfrm>
              <a:off x="246" y="1591"/>
              <a:ext cx="71" cy="16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Rectangle 59"/>
            <p:cNvSpPr>
              <a:spLocks noChangeArrowheads="1"/>
            </p:cNvSpPr>
            <p:nvPr/>
          </p:nvSpPr>
          <p:spPr bwMode="auto">
            <a:xfrm rot="2360398">
              <a:off x="317" y="1495"/>
              <a:ext cx="71" cy="16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Rectangle 60"/>
            <p:cNvSpPr>
              <a:spLocks noChangeArrowheads="1"/>
            </p:cNvSpPr>
            <p:nvPr/>
          </p:nvSpPr>
          <p:spPr bwMode="auto">
            <a:xfrm rot="2360398">
              <a:off x="431" y="1363"/>
              <a:ext cx="71" cy="16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Rectangle 61"/>
            <p:cNvSpPr>
              <a:spLocks noChangeArrowheads="1"/>
            </p:cNvSpPr>
            <p:nvPr/>
          </p:nvSpPr>
          <p:spPr bwMode="auto">
            <a:xfrm rot="3678032">
              <a:off x="728" y="1152"/>
              <a:ext cx="70" cy="16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0" name="Rectangle 62"/>
            <p:cNvSpPr>
              <a:spLocks noChangeArrowheads="1"/>
            </p:cNvSpPr>
            <p:nvPr/>
          </p:nvSpPr>
          <p:spPr bwMode="auto">
            <a:xfrm rot="4315212">
              <a:off x="994" y="1061"/>
              <a:ext cx="70" cy="16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1" name="Rectangle 63"/>
            <p:cNvSpPr>
              <a:spLocks noChangeArrowheads="1"/>
            </p:cNvSpPr>
            <p:nvPr/>
          </p:nvSpPr>
          <p:spPr bwMode="auto">
            <a:xfrm rot="5400000">
              <a:off x="1333" y="995"/>
              <a:ext cx="70" cy="16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Text Box 37"/>
            <p:cNvSpPr txBox="1">
              <a:spLocks noChangeArrowheads="1"/>
            </p:cNvSpPr>
            <p:nvPr/>
          </p:nvSpPr>
          <p:spPr bwMode="auto">
            <a:xfrm>
              <a:off x="240" y="3391"/>
              <a:ext cx="1465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2007 Don Dixon / cosmographica.com</a:t>
              </a:r>
            </a:p>
          </p:txBody>
        </p:sp>
      </p:grp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4229100" y="1643063"/>
            <a:ext cx="4718050" cy="257651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/>
              <a:t>Predictions of solar structure do not agree with observations</a:t>
            </a:r>
          </a:p>
          <a:p>
            <a:pPr algn="l"/>
            <a:endParaRPr lang="en-US" sz="1800" b="1"/>
          </a:p>
          <a:p>
            <a:pPr algn="l"/>
            <a:r>
              <a:rPr lang="en-US" sz="1800" b="1"/>
              <a:t>Solar structure depends on opacities that have never been measured </a:t>
            </a:r>
          </a:p>
          <a:p>
            <a:pPr algn="l"/>
            <a:endParaRPr lang="en-US" sz="1800" b="1"/>
          </a:p>
          <a:p>
            <a:pPr algn="l"/>
            <a:r>
              <a:rPr lang="en-US" sz="1800" b="1"/>
              <a:t>Z experiments measure opacities at solar interior temperatures for the first time</a:t>
            </a:r>
          </a:p>
          <a:p>
            <a:pPr algn="l"/>
            <a:r>
              <a:rPr lang="en-US" sz="1800" b="1"/>
              <a:t>(T= 1,700,000 </a:t>
            </a:r>
            <a:r>
              <a:rPr lang="en-US" sz="1800" b="1">
                <a:cs typeface="Arial" pitchFamily="34" charset="0"/>
              </a:rPr>
              <a:t>º</a:t>
            </a:r>
            <a:r>
              <a:rPr lang="en-US" sz="1800" b="1"/>
              <a:t>K)</a:t>
            </a:r>
          </a:p>
        </p:txBody>
      </p:sp>
      <p:pic>
        <p:nvPicPr>
          <p:cNvPr id="130115" name="Picture 67" descr="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4794250"/>
            <a:ext cx="4351337" cy="2520950"/>
          </a:xfrm>
          <a:prstGeom prst="rect">
            <a:avLst/>
          </a:prstGeom>
          <a:noFill/>
        </p:spPr>
      </p:pic>
      <p:sp>
        <p:nvSpPr>
          <p:cNvPr id="130116" name="Text Box 68"/>
          <p:cNvSpPr txBox="1">
            <a:spLocks noChangeArrowheads="1"/>
          </p:cNvSpPr>
          <p:nvPr/>
        </p:nvSpPr>
        <p:spPr bwMode="auto">
          <a:xfrm>
            <a:off x="6192838" y="6216650"/>
            <a:ext cx="129857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l</a:t>
            </a:r>
            <a:r>
              <a:rPr lang="en-US" sz="1400">
                <a:latin typeface="Helvetica" pitchFamily="34" charset="0"/>
              </a:rPr>
              <a:t> (Angstroms)</a:t>
            </a:r>
          </a:p>
        </p:txBody>
      </p:sp>
      <p:sp>
        <p:nvSpPr>
          <p:cNvPr id="130117" name="Text Box 69"/>
          <p:cNvSpPr txBox="1">
            <a:spLocks noChangeArrowheads="1"/>
          </p:cNvSpPr>
          <p:nvPr/>
        </p:nvSpPr>
        <p:spPr bwMode="auto">
          <a:xfrm rot="-5400000">
            <a:off x="3542506" y="5287169"/>
            <a:ext cx="1182688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Helvetica" pitchFamily="34" charset="0"/>
              </a:rPr>
              <a:t>transmission</a:t>
            </a:r>
          </a:p>
        </p:txBody>
      </p:sp>
      <p:sp>
        <p:nvSpPr>
          <p:cNvPr id="130118" name="Text Box 70"/>
          <p:cNvSpPr txBox="1">
            <a:spLocks noChangeArrowheads="1"/>
          </p:cNvSpPr>
          <p:nvPr/>
        </p:nvSpPr>
        <p:spPr bwMode="auto">
          <a:xfrm>
            <a:off x="5773738" y="4489450"/>
            <a:ext cx="2052637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Fe + Mg transmission </a:t>
            </a:r>
            <a:endParaRPr lang="en-US" sz="1400" b="1" baseline="30000">
              <a:latin typeface="Helvetica" pitchFamily="34" charset="0"/>
            </a:endParaRPr>
          </a:p>
        </p:txBody>
      </p:sp>
      <p:sp>
        <p:nvSpPr>
          <p:cNvPr id="130119" name="Text Box 71"/>
          <p:cNvSpPr txBox="1">
            <a:spLocks noChangeArrowheads="1"/>
          </p:cNvSpPr>
          <p:nvPr/>
        </p:nvSpPr>
        <p:spPr bwMode="auto">
          <a:xfrm>
            <a:off x="6502400" y="5891213"/>
            <a:ext cx="107791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Helvetica" pitchFamily="34" charset="0"/>
              </a:rPr>
              <a:t>Fe</a:t>
            </a:r>
            <a:r>
              <a:rPr lang="en-US" sz="1400" b="1">
                <a:latin typeface="Times New Roman" pitchFamily="18" charset="0"/>
              </a:rPr>
              <a:t> XVI-XX</a:t>
            </a:r>
          </a:p>
        </p:txBody>
      </p:sp>
      <p:sp>
        <p:nvSpPr>
          <p:cNvPr id="130120" name="Line 72"/>
          <p:cNvSpPr>
            <a:spLocks noChangeShapeType="1"/>
          </p:cNvSpPr>
          <p:nvPr/>
        </p:nvSpPr>
        <p:spPr bwMode="auto">
          <a:xfrm>
            <a:off x="5519738" y="5995988"/>
            <a:ext cx="331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437063" y="6072188"/>
            <a:ext cx="4527550" cy="306387"/>
            <a:chOff x="2730" y="3578"/>
            <a:chExt cx="2852" cy="523"/>
          </a:xfrm>
        </p:grpSpPr>
        <p:sp>
          <p:nvSpPr>
            <p:cNvPr id="130127" name="Text Box 79"/>
            <p:cNvSpPr txBox="1">
              <a:spLocks noChangeArrowheads="1"/>
            </p:cNvSpPr>
            <p:nvPr/>
          </p:nvSpPr>
          <p:spPr bwMode="auto">
            <a:xfrm>
              <a:off x="3047" y="3581"/>
              <a:ext cx="271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8.0</a:t>
              </a:r>
            </a:p>
          </p:txBody>
        </p:sp>
        <p:sp>
          <p:nvSpPr>
            <p:cNvPr id="130128" name="Text Box 80"/>
            <p:cNvSpPr txBox="1">
              <a:spLocks noChangeArrowheads="1"/>
            </p:cNvSpPr>
            <p:nvPr/>
          </p:nvSpPr>
          <p:spPr bwMode="auto">
            <a:xfrm>
              <a:off x="3366" y="3581"/>
              <a:ext cx="271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9.0</a:t>
              </a:r>
            </a:p>
          </p:txBody>
        </p:sp>
        <p:sp>
          <p:nvSpPr>
            <p:cNvPr id="130129" name="Text Box 81"/>
            <p:cNvSpPr txBox="1">
              <a:spLocks noChangeArrowheads="1"/>
            </p:cNvSpPr>
            <p:nvPr/>
          </p:nvSpPr>
          <p:spPr bwMode="auto">
            <a:xfrm>
              <a:off x="4612" y="3581"/>
              <a:ext cx="333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13.0</a:t>
              </a:r>
            </a:p>
          </p:txBody>
        </p:sp>
        <p:sp>
          <p:nvSpPr>
            <p:cNvPr id="130130" name="Text Box 82"/>
            <p:cNvSpPr txBox="1">
              <a:spLocks noChangeArrowheads="1"/>
            </p:cNvSpPr>
            <p:nvPr/>
          </p:nvSpPr>
          <p:spPr bwMode="auto">
            <a:xfrm>
              <a:off x="3972" y="3581"/>
              <a:ext cx="333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11.0</a:t>
              </a:r>
            </a:p>
          </p:txBody>
        </p:sp>
        <p:sp>
          <p:nvSpPr>
            <p:cNvPr id="130131" name="Text Box 83"/>
            <p:cNvSpPr txBox="1">
              <a:spLocks noChangeArrowheads="1"/>
            </p:cNvSpPr>
            <p:nvPr/>
          </p:nvSpPr>
          <p:spPr bwMode="auto">
            <a:xfrm>
              <a:off x="3655" y="3581"/>
              <a:ext cx="333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10.0</a:t>
              </a:r>
            </a:p>
          </p:txBody>
        </p:sp>
        <p:sp>
          <p:nvSpPr>
            <p:cNvPr id="130132" name="Text Box 84"/>
            <p:cNvSpPr txBox="1">
              <a:spLocks noChangeArrowheads="1"/>
            </p:cNvSpPr>
            <p:nvPr/>
          </p:nvSpPr>
          <p:spPr bwMode="auto">
            <a:xfrm>
              <a:off x="2730" y="3581"/>
              <a:ext cx="271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7.0</a:t>
              </a:r>
            </a:p>
          </p:txBody>
        </p:sp>
        <p:sp>
          <p:nvSpPr>
            <p:cNvPr id="130133" name="Text Box 85"/>
            <p:cNvSpPr txBox="1">
              <a:spLocks noChangeArrowheads="1"/>
            </p:cNvSpPr>
            <p:nvPr/>
          </p:nvSpPr>
          <p:spPr bwMode="auto">
            <a:xfrm>
              <a:off x="4293" y="3581"/>
              <a:ext cx="333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12.0</a:t>
              </a:r>
            </a:p>
          </p:txBody>
        </p:sp>
        <p:sp>
          <p:nvSpPr>
            <p:cNvPr id="130134" name="Text Box 86"/>
            <p:cNvSpPr txBox="1">
              <a:spLocks noChangeArrowheads="1"/>
            </p:cNvSpPr>
            <p:nvPr/>
          </p:nvSpPr>
          <p:spPr bwMode="auto">
            <a:xfrm>
              <a:off x="4928" y="3581"/>
              <a:ext cx="333" cy="5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14.0</a:t>
              </a:r>
            </a:p>
          </p:txBody>
        </p:sp>
        <p:sp>
          <p:nvSpPr>
            <p:cNvPr id="130135" name="Text Box 87"/>
            <p:cNvSpPr txBox="1">
              <a:spLocks noChangeArrowheads="1"/>
            </p:cNvSpPr>
            <p:nvPr/>
          </p:nvSpPr>
          <p:spPr bwMode="auto">
            <a:xfrm>
              <a:off x="5249" y="3578"/>
              <a:ext cx="333" cy="5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15.0</a:t>
              </a:r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4789488" y="4786313"/>
            <a:ext cx="977900" cy="304800"/>
            <a:chOff x="3017" y="3063"/>
            <a:chExt cx="616" cy="192"/>
          </a:xfrm>
        </p:grpSpPr>
        <p:sp>
          <p:nvSpPr>
            <p:cNvPr id="130121" name="Text Box 73"/>
            <p:cNvSpPr txBox="1">
              <a:spLocks noChangeArrowheads="1"/>
            </p:cNvSpPr>
            <p:nvPr/>
          </p:nvSpPr>
          <p:spPr bwMode="auto">
            <a:xfrm>
              <a:off x="3136" y="3063"/>
              <a:ext cx="432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Helvetica" pitchFamily="34" charset="0"/>
                </a:rPr>
                <a:t>Mg</a:t>
              </a:r>
              <a:r>
                <a:rPr lang="en-US" sz="1400" b="1">
                  <a:latin typeface="Times New Roman" pitchFamily="18" charset="0"/>
                </a:rPr>
                <a:t> XI</a:t>
              </a:r>
            </a:p>
          </p:txBody>
        </p:sp>
        <p:sp>
          <p:nvSpPr>
            <p:cNvPr id="130122" name="Line 74"/>
            <p:cNvSpPr>
              <a:spLocks noChangeShapeType="1"/>
            </p:cNvSpPr>
            <p:nvPr/>
          </p:nvSpPr>
          <p:spPr bwMode="auto">
            <a:xfrm>
              <a:off x="3631" y="3114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3" name="Line 75"/>
            <p:cNvSpPr>
              <a:spLocks noChangeShapeType="1"/>
            </p:cNvSpPr>
            <p:nvPr/>
          </p:nvSpPr>
          <p:spPr bwMode="auto">
            <a:xfrm>
              <a:off x="3203" y="3114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4" name="Line 76"/>
            <p:cNvSpPr>
              <a:spLocks noChangeShapeType="1"/>
            </p:cNvSpPr>
            <p:nvPr/>
          </p:nvSpPr>
          <p:spPr bwMode="auto">
            <a:xfrm>
              <a:off x="3083" y="3114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5" name="Line 77"/>
            <p:cNvSpPr>
              <a:spLocks noChangeShapeType="1"/>
            </p:cNvSpPr>
            <p:nvPr/>
          </p:nvSpPr>
          <p:spPr bwMode="auto">
            <a:xfrm>
              <a:off x="3019" y="3114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6" name="Line 88"/>
            <p:cNvSpPr>
              <a:spLocks noChangeShapeType="1"/>
            </p:cNvSpPr>
            <p:nvPr/>
          </p:nvSpPr>
          <p:spPr bwMode="auto">
            <a:xfrm>
              <a:off x="3017" y="3111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214813" y="4872038"/>
            <a:ext cx="430212" cy="1450975"/>
            <a:chOff x="2546" y="1536"/>
            <a:chExt cx="271" cy="2469"/>
          </a:xfrm>
        </p:grpSpPr>
        <p:sp>
          <p:nvSpPr>
            <p:cNvPr id="130138" name="Text Box 90"/>
            <p:cNvSpPr txBox="1">
              <a:spLocks noChangeArrowheads="1"/>
            </p:cNvSpPr>
            <p:nvPr/>
          </p:nvSpPr>
          <p:spPr bwMode="auto">
            <a:xfrm>
              <a:off x="2546" y="2711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0.4</a:t>
              </a:r>
            </a:p>
          </p:txBody>
        </p:sp>
        <p:sp>
          <p:nvSpPr>
            <p:cNvPr id="130139" name="Text Box 91"/>
            <p:cNvSpPr txBox="1">
              <a:spLocks noChangeArrowheads="1"/>
            </p:cNvSpPr>
            <p:nvPr/>
          </p:nvSpPr>
          <p:spPr bwMode="auto">
            <a:xfrm>
              <a:off x="2546" y="3486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0.0</a:t>
              </a:r>
            </a:p>
          </p:txBody>
        </p:sp>
        <p:sp>
          <p:nvSpPr>
            <p:cNvPr id="130140" name="Text Box 92"/>
            <p:cNvSpPr txBox="1">
              <a:spLocks noChangeArrowheads="1"/>
            </p:cNvSpPr>
            <p:nvPr/>
          </p:nvSpPr>
          <p:spPr bwMode="auto">
            <a:xfrm>
              <a:off x="2546" y="3097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0.2</a:t>
              </a:r>
            </a:p>
          </p:txBody>
        </p:sp>
        <p:sp>
          <p:nvSpPr>
            <p:cNvPr id="130141" name="Text Box 93"/>
            <p:cNvSpPr txBox="1">
              <a:spLocks noChangeArrowheads="1"/>
            </p:cNvSpPr>
            <p:nvPr/>
          </p:nvSpPr>
          <p:spPr bwMode="auto">
            <a:xfrm>
              <a:off x="2546" y="2322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0.6</a:t>
              </a:r>
            </a:p>
          </p:txBody>
        </p:sp>
        <p:sp>
          <p:nvSpPr>
            <p:cNvPr id="130142" name="Text Box 94"/>
            <p:cNvSpPr txBox="1">
              <a:spLocks noChangeArrowheads="1"/>
            </p:cNvSpPr>
            <p:nvPr/>
          </p:nvSpPr>
          <p:spPr bwMode="auto">
            <a:xfrm>
              <a:off x="2546" y="1922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0.8</a:t>
              </a:r>
            </a:p>
          </p:txBody>
        </p:sp>
        <p:sp>
          <p:nvSpPr>
            <p:cNvPr id="130143" name="Text Box 95"/>
            <p:cNvSpPr txBox="1">
              <a:spLocks noChangeArrowheads="1"/>
            </p:cNvSpPr>
            <p:nvPr/>
          </p:nvSpPr>
          <p:spPr bwMode="auto">
            <a:xfrm>
              <a:off x="2546" y="1536"/>
              <a:ext cx="271" cy="5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Helvetica" pitchFamily="34" charset="0"/>
                </a:rPr>
                <a:t>1.0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077200" cy="9445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 have established a fundamental science program on Z and have allocated time to outside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733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All proposals are part of collaboration with Sandia and there is  significant involvement by SNL experimentalists and theorists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Annual meeting to discuss fundamental science work on Z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typically late July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wne-Panel-2011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Browne-Panel-2011-template</Template>
  <TotalTime>3685</TotalTime>
  <Words>418</Words>
  <Application>Microsoft Macintosh PowerPoint</Application>
  <PresentationFormat>On-screen Show (4:3)</PresentationFormat>
  <Paragraphs>72</Paragraphs>
  <Slides>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Browne-Panel-2011-template</vt:lpstr>
      <vt:lpstr>-!OLE_LINK3</vt:lpstr>
      <vt:lpstr>-!OLE_LINK4</vt:lpstr>
      <vt:lpstr>-!OLE_LINK5</vt:lpstr>
      <vt:lpstr>-mherrma:/Documents/Fundamental%20Science/Bailey_PID131_Zfundamental_scieince%20080111_123111%20proposal%20opacity%20011111.doc!OLE_LINK6</vt:lpstr>
      <vt:lpstr>Slide 1</vt:lpstr>
      <vt:lpstr>Key astrophysics questions can be addressed with laboratory z-pinch experiments</vt:lpstr>
      <vt:lpstr>We have established a fundamental science program on Z and have allocated time to outside users</vt:lpstr>
      <vt:lpstr>Laboratory opacity measurements at stellar interior temperatures are possible for the first time </vt:lpstr>
      <vt:lpstr>We have established a fundamental science program on Z and have allocated time to outside users</vt:lpstr>
    </vt:vector>
  </TitlesOfParts>
  <Company>Sandia National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L Kiefer</dc:creator>
  <cp:lastModifiedBy>Dale Meade</cp:lastModifiedBy>
  <cp:revision>109</cp:revision>
  <cp:lastPrinted>2011-05-19T23:39:12Z</cp:lastPrinted>
  <dcterms:created xsi:type="dcterms:W3CDTF">2011-12-16T00:47:43Z</dcterms:created>
  <dcterms:modified xsi:type="dcterms:W3CDTF">2011-12-16T00:49:37Z</dcterms:modified>
</cp:coreProperties>
</file>